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8"/>
  </p:notesMasterIdLst>
  <p:handoutMasterIdLst>
    <p:handoutMasterId r:id="rId89"/>
  </p:handoutMasterIdLst>
  <p:sldIdLst>
    <p:sldId id="256" r:id="rId2"/>
    <p:sldId id="257" r:id="rId3"/>
    <p:sldId id="339" r:id="rId4"/>
    <p:sldId id="364" r:id="rId5"/>
    <p:sldId id="259" r:id="rId6"/>
    <p:sldId id="260" r:id="rId7"/>
    <p:sldId id="261" r:id="rId8"/>
    <p:sldId id="350" r:id="rId9"/>
    <p:sldId id="341" r:id="rId10"/>
    <p:sldId id="262" r:id="rId11"/>
    <p:sldId id="263" r:id="rId12"/>
    <p:sldId id="264" r:id="rId13"/>
    <p:sldId id="265" r:id="rId14"/>
    <p:sldId id="266" r:id="rId15"/>
    <p:sldId id="267" r:id="rId16"/>
    <p:sldId id="268" r:id="rId17"/>
    <p:sldId id="361" r:id="rId18"/>
    <p:sldId id="363" r:id="rId19"/>
    <p:sldId id="362" r:id="rId20"/>
    <p:sldId id="272" r:id="rId21"/>
    <p:sldId id="359" r:id="rId22"/>
    <p:sldId id="273" r:id="rId23"/>
    <p:sldId id="274" r:id="rId24"/>
    <p:sldId id="275" r:id="rId25"/>
    <p:sldId id="351" r:id="rId26"/>
    <p:sldId id="276" r:id="rId27"/>
    <p:sldId id="346" r:id="rId28"/>
    <p:sldId id="278" r:id="rId29"/>
    <p:sldId id="279" r:id="rId30"/>
    <p:sldId id="280" r:id="rId31"/>
    <p:sldId id="281" r:id="rId32"/>
    <p:sldId id="282" r:id="rId33"/>
    <p:sldId id="352" r:id="rId34"/>
    <p:sldId id="347" r:id="rId35"/>
    <p:sldId id="353" r:id="rId36"/>
    <p:sldId id="354" r:id="rId37"/>
    <p:sldId id="283" r:id="rId38"/>
    <p:sldId id="284" r:id="rId39"/>
    <p:sldId id="285" r:id="rId40"/>
    <p:sldId id="286" r:id="rId41"/>
    <p:sldId id="287" r:id="rId42"/>
    <p:sldId id="288" r:id="rId43"/>
    <p:sldId id="289" r:id="rId44"/>
    <p:sldId id="360" r:id="rId45"/>
    <p:sldId id="295" r:id="rId46"/>
    <p:sldId id="349" r:id="rId47"/>
    <p:sldId id="344" r:id="rId48"/>
    <p:sldId id="298" r:id="rId49"/>
    <p:sldId id="299" r:id="rId50"/>
    <p:sldId id="300" r:id="rId51"/>
    <p:sldId id="301" r:id="rId52"/>
    <p:sldId id="302" r:id="rId53"/>
    <p:sldId id="303" r:id="rId54"/>
    <p:sldId id="304" r:id="rId55"/>
    <p:sldId id="307" r:id="rId56"/>
    <p:sldId id="308" r:id="rId57"/>
    <p:sldId id="357" r:id="rId58"/>
    <p:sldId id="309" r:id="rId59"/>
    <p:sldId id="348" r:id="rId60"/>
    <p:sldId id="310" r:id="rId61"/>
    <p:sldId id="311" r:id="rId62"/>
    <p:sldId id="312" r:id="rId63"/>
    <p:sldId id="313" r:id="rId64"/>
    <p:sldId id="358" r:id="rId65"/>
    <p:sldId id="314" r:id="rId66"/>
    <p:sldId id="315" r:id="rId67"/>
    <p:sldId id="316" r:id="rId68"/>
    <p:sldId id="317" r:id="rId69"/>
    <p:sldId id="318" r:id="rId70"/>
    <p:sldId id="319" r:id="rId71"/>
    <p:sldId id="320" r:id="rId72"/>
    <p:sldId id="322" r:id="rId73"/>
    <p:sldId id="323" r:id="rId74"/>
    <p:sldId id="324" r:id="rId75"/>
    <p:sldId id="325" r:id="rId76"/>
    <p:sldId id="326" r:id="rId77"/>
    <p:sldId id="330" r:id="rId78"/>
    <p:sldId id="331" r:id="rId79"/>
    <p:sldId id="332" r:id="rId80"/>
    <p:sldId id="333" r:id="rId81"/>
    <p:sldId id="334" r:id="rId82"/>
    <p:sldId id="335" r:id="rId83"/>
    <p:sldId id="336" r:id="rId84"/>
    <p:sldId id="337" r:id="rId85"/>
    <p:sldId id="338" r:id="rId86"/>
    <p:sldId id="340" r:id="rId87"/>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6"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808000"/>
    <a:srgbClr val="FFFFFF"/>
    <a:srgbClr val="FFFF99"/>
    <a:srgbClr val="FF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2" autoAdjust="0"/>
    <p:restoredTop sz="89898" autoAdjust="0"/>
  </p:normalViewPr>
  <p:slideViewPr>
    <p:cSldViewPr snapToGrid="0">
      <p:cViewPr varScale="1">
        <p:scale>
          <a:sx n="86" d="100"/>
          <a:sy n="86"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34" y="155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smtClean="0"/>
              <a:t>Java </a:t>
            </a:r>
            <a:r>
              <a:rPr lang="en-US" dirty="0" smtClean="0"/>
              <a:t>introduction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EE52278-24A8-44FE-9D19-F63BBB29684B}" type="slidenum">
              <a:rPr lang="en-US" altLang="en-US" sz="1000" i="1">
                <a:latin typeface="Times New Roman" pitchFamily="18" charset="0"/>
              </a:rPr>
              <a:pPr algn="r">
                <a:lnSpc>
                  <a:spcPct val="100000"/>
                </a:lnSpc>
                <a:spcBef>
                  <a:spcPct val="0"/>
                </a:spcBef>
              </a:pPr>
              <a:t>1</a:t>
            </a:fld>
            <a:endParaRPr lang="en-US" altLang="en-US" sz="1000" i="1"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669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5179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9633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95250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99325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06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4639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00487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6743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57288" y="692150"/>
            <a:ext cx="4551362"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459074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1100" y="696913"/>
            <a:ext cx="4648200" cy="3486150"/>
          </a:xfrm>
          <a:ln/>
        </p:spPr>
      </p:sp>
      <p:sp>
        <p:nvSpPr>
          <p:cNvPr id="10957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8784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Tree>
    <p:extLst>
      <p:ext uri="{BB962C8B-B14F-4D97-AF65-F5344CB8AC3E}">
        <p14:creationId xmlns:p14="http://schemas.microsoft.com/office/powerpoint/2010/main" val="336235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6913"/>
            <a:ext cx="4648200" cy="3486150"/>
          </a:xfrm>
          <a:ln/>
        </p:spPr>
      </p:sp>
      <p:sp>
        <p:nvSpPr>
          <p:cNvPr id="11059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52856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696913"/>
            <a:ext cx="4648200" cy="3486150"/>
          </a:xfrm>
          <a:ln/>
        </p:spPr>
      </p:sp>
      <p:sp>
        <p:nvSpPr>
          <p:cNvPr id="11161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69343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6913"/>
            <a:ext cx="4648200" cy="3486150"/>
          </a:xfrm>
          <a:ln/>
        </p:spPr>
      </p:sp>
      <p:sp>
        <p:nvSpPr>
          <p:cNvPr id="11264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59404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1100" y="696913"/>
            <a:ext cx="4648200" cy="3486150"/>
          </a:xfrm>
          <a:ln/>
        </p:spPr>
      </p:sp>
      <p:sp>
        <p:nvSpPr>
          <p:cNvPr id="1136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5810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23011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1100" y="696913"/>
            <a:ext cx="4648200" cy="3486150"/>
          </a:xfrm>
          <a:ln/>
        </p:spPr>
      </p:sp>
      <p:sp>
        <p:nvSpPr>
          <p:cNvPr id="1157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427641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9135D35-0721-4AF4-810A-1E891A6D9420}" type="slidenum">
              <a:rPr lang="en-US" altLang="en-US" sz="1000" smtClean="0">
                <a:latin typeface="Times New Roman" pitchFamily="18" charset="0"/>
              </a:rPr>
              <a:pPr>
                <a:lnSpc>
                  <a:spcPct val="100000"/>
                </a:lnSpc>
                <a:spcBef>
                  <a:spcPct val="0"/>
                </a:spcBef>
              </a:pPr>
              <a:t>75</a:t>
            </a:fld>
            <a:endParaRPr lang="en-US" altLang="en-US" sz="1000" dirty="0" smtClean="0">
              <a:latin typeface="Times New Roman" pitchFamily="18" charset="0"/>
            </a:endParaRPr>
          </a:p>
        </p:txBody>
      </p:sp>
    </p:spTree>
    <p:extLst>
      <p:ext uri="{BB962C8B-B14F-4D97-AF65-F5344CB8AC3E}">
        <p14:creationId xmlns:p14="http://schemas.microsoft.com/office/powerpoint/2010/main" val="1588419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83</a:t>
            </a:fld>
            <a:endParaRPr lang="en-US" dirty="0"/>
          </a:p>
        </p:txBody>
      </p:sp>
    </p:spTree>
    <p:extLst>
      <p:ext uri="{BB962C8B-B14F-4D97-AF65-F5344CB8AC3E}">
        <p14:creationId xmlns:p14="http://schemas.microsoft.com/office/powerpoint/2010/main" val="40403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Tree>
    <p:extLst>
      <p:ext uri="{BB962C8B-B14F-4D97-AF65-F5344CB8AC3E}">
        <p14:creationId xmlns:p14="http://schemas.microsoft.com/office/powerpoint/2010/main" val="230734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5865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1100" y="696913"/>
            <a:ext cx="4648200" cy="3486150"/>
          </a:xfrm>
          <a:ln/>
        </p:spPr>
      </p:sp>
      <p:sp>
        <p:nvSpPr>
          <p:cNvPr id="9113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51436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1100" y="696913"/>
            <a:ext cx="4648200" cy="3486150"/>
          </a:xfrm>
          <a:ln/>
        </p:spPr>
      </p:sp>
      <p:sp>
        <p:nvSpPr>
          <p:cNvPr id="9318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17606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67131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3898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60BED2B9-787E-4634-945E-77056AA76D8E}" type="slidenum">
              <a:rPr lang="en-US" altLang="en-US" sz="1000" smtClean="0">
                <a:latin typeface="Times New Roman" pitchFamily="18" charset="0"/>
              </a:rPr>
              <a:pPr>
                <a:lnSpc>
                  <a:spcPct val="100000"/>
                </a:lnSpc>
                <a:spcBef>
                  <a:spcPct val="0"/>
                </a:spcBef>
              </a:pPr>
              <a:t>39</a:t>
            </a:fld>
            <a:endParaRPr lang="en-US" altLang="en-US" sz="1000" dirty="0" smtClean="0">
              <a:latin typeface="Times New Roman" pitchFamily="18" charset="0"/>
            </a:endParaRPr>
          </a:p>
        </p:txBody>
      </p:sp>
    </p:spTree>
    <p:extLst>
      <p:ext uri="{BB962C8B-B14F-4D97-AF65-F5344CB8AC3E}">
        <p14:creationId xmlns:p14="http://schemas.microsoft.com/office/powerpoint/2010/main" val="358766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831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8075"/>
            <a:ext cx="8178800" cy="5368925"/>
          </a:xfrm>
        </p:spPr>
        <p:txBody>
          <a:bodyPr/>
          <a:lstStyle/>
          <a:p>
            <a:pPr lvl="0"/>
            <a:endParaRPr lang="en-US" noProof="0" dirty="0"/>
          </a:p>
        </p:txBody>
      </p:sp>
    </p:spTree>
    <p:extLst>
      <p:ext uri="{BB962C8B-B14F-4D97-AF65-F5344CB8AC3E}">
        <p14:creationId xmlns:p14="http://schemas.microsoft.com/office/powerpoint/2010/main" val="34206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vl4pPr marL="857250" indent="-171450">
              <a:buFont typeface="Wingdings" panose="05000000000000000000"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1" r:id="rId12"/>
    <p:sldLayoutId id="2147484612"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docs.oracle.com/javase/tutorial/essential/environment/path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ocs.oracle.com/javase/8/docs/ap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omepage.mac.com/aberfield/dmj/"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kunfupanda.co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java.sun.com/javase/8/docs/api/"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772400" cy="1143000"/>
          </a:xfrm>
        </p:spPr>
        <p:txBody>
          <a:bodyPr/>
          <a:lstStyle/>
          <a:p>
            <a:r>
              <a:rPr lang="en-US" altLang="en-US" sz="3600" dirty="0" smtClean="0"/>
              <a:t>Introduction To Java Programming</a:t>
            </a:r>
          </a:p>
        </p:txBody>
      </p:sp>
      <p:sp>
        <p:nvSpPr>
          <p:cNvPr id="2051"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endParaRPr lang="en-CA" altLang="en-US" sz="1800" baseline="30000" dirty="0">
              <a:latin typeface="Arial" charset="0"/>
            </a:endParaRPr>
          </a:p>
        </p:txBody>
      </p:sp>
      <p:sp>
        <p:nvSpPr>
          <p:cNvPr id="2052" name="Text Box 9"/>
          <p:cNvSpPr txBox="1">
            <a:spLocks noChangeArrowheads="1"/>
          </p:cNvSpPr>
          <p:nvPr/>
        </p:nvSpPr>
        <p:spPr bwMode="auto">
          <a:xfrm>
            <a:off x="1227138" y="3617913"/>
            <a:ext cx="6769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50000"/>
              </a:spcBef>
              <a:buFontTx/>
              <a:buNone/>
            </a:pPr>
            <a:r>
              <a:rPr lang="en-US" altLang="en-US" sz="2800" dirty="0">
                <a:latin typeface="Arial" charset="0"/>
              </a:rPr>
              <a:t>You will learn about the process of creating Java programs and constructs for input, output, branching, looping and arrays.</a:t>
            </a:r>
          </a:p>
        </p:txBody>
      </p:sp>
    </p:spTree>
    <p:extLst>
      <p:ext uri="{BB962C8B-B14F-4D97-AF65-F5344CB8AC3E}">
        <p14:creationId xmlns:p14="http://schemas.microsoft.com/office/powerpoint/2010/main" val="281487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Compilation</a:t>
            </a:r>
          </a:p>
        </p:txBody>
      </p:sp>
      <p:sp>
        <p:nvSpPr>
          <p:cNvPr id="8195" name="Content Placeholder 2"/>
          <p:cNvSpPr>
            <a:spLocks noGrp="1"/>
          </p:cNvSpPr>
          <p:nvPr>
            <p:ph idx="1"/>
          </p:nvPr>
        </p:nvSpPr>
        <p:spPr/>
        <p:txBody>
          <a:bodyPr/>
          <a:lstStyle/>
          <a:p>
            <a:r>
              <a:rPr lang="en-US" altLang="en-US" dirty="0" smtClean="0"/>
              <a:t>Translating from a high level programming language such as Java or C++ to low level machine language (binary).</a:t>
            </a:r>
          </a:p>
          <a:p>
            <a:r>
              <a:rPr lang="en-US" altLang="en-US" dirty="0" smtClean="0"/>
              <a:t>Python:</a:t>
            </a:r>
          </a:p>
          <a:p>
            <a:pPr lvl="1"/>
            <a:r>
              <a:rPr lang="en-US" altLang="en-US" dirty="0" smtClean="0"/>
              <a:t>One stage translation process from Python to machine.</a:t>
            </a:r>
          </a:p>
          <a:p>
            <a:pPr lvl="1"/>
            <a:r>
              <a:rPr lang="en-US" altLang="en-US" dirty="0" smtClean="0"/>
              <a:t>The translated instructions remain in memory.</a:t>
            </a:r>
          </a:p>
          <a:p>
            <a:r>
              <a:rPr lang="en-US" altLang="en-US" dirty="0" smtClean="0"/>
              <a:t>Java</a:t>
            </a:r>
          </a:p>
          <a:p>
            <a:pPr lvl="1"/>
            <a:r>
              <a:rPr lang="en-US" altLang="en-US" dirty="0" smtClean="0"/>
              <a:t>Two stage process: 1) one time translation occurs Java to a generic binary that is common to many computers and many electronic devices (this creates a file)  2) when the program is run the generic binary is translated to machine language that is specific to the device.</a:t>
            </a:r>
          </a:p>
        </p:txBody>
      </p:sp>
    </p:spTree>
    <p:extLst>
      <p:ext uri="{BB962C8B-B14F-4D97-AF65-F5344CB8AC3E}">
        <p14:creationId xmlns:p14="http://schemas.microsoft.com/office/powerpoint/2010/main" val="394537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58800" y="361950"/>
            <a:ext cx="7945438" cy="869950"/>
          </a:xfrm>
        </p:spPr>
        <p:txBody>
          <a:bodyPr lIns="91440" tIns="45720" rIns="91440" bIns="45720"/>
          <a:lstStyle/>
          <a:p>
            <a:pPr eaLnBrk="1" hangingPunct="1"/>
            <a:r>
              <a:rPr lang="en-CA" altLang="en-US" dirty="0" smtClean="0"/>
              <a:t>Compiled Programs With Different </a:t>
            </a:r>
            <a:br>
              <a:rPr lang="en-CA" altLang="en-US" dirty="0" smtClean="0"/>
            </a:br>
            <a:r>
              <a:rPr lang="en-CA" altLang="en-US" dirty="0" smtClean="0"/>
              <a:t>Operating Systems: Multiple Compilers Needed</a:t>
            </a:r>
          </a:p>
        </p:txBody>
      </p:sp>
      <p:grpSp>
        <p:nvGrpSpPr>
          <p:cNvPr id="2" name="Group 29"/>
          <p:cNvGrpSpPr>
            <a:grpSpLocks/>
          </p:cNvGrpSpPr>
          <p:nvPr/>
        </p:nvGrpSpPr>
        <p:grpSpPr bwMode="auto">
          <a:xfrm>
            <a:off x="1908175" y="1412875"/>
            <a:ext cx="6596063" cy="2376488"/>
            <a:chOff x="1908175" y="1412875"/>
            <a:chExt cx="6595744" cy="2376489"/>
          </a:xfrm>
        </p:grpSpPr>
        <p:grpSp>
          <p:nvGrpSpPr>
            <p:cNvPr id="9236" name="Group 28"/>
            <p:cNvGrpSpPr>
              <a:grpSpLocks/>
            </p:cNvGrpSpPr>
            <p:nvPr/>
          </p:nvGrpSpPr>
          <p:grpSpPr bwMode="auto">
            <a:xfrm>
              <a:off x="1908175" y="1916113"/>
              <a:ext cx="6595744" cy="1873251"/>
              <a:chOff x="1908175" y="1916113"/>
              <a:chExt cx="6595744" cy="1873251"/>
            </a:xfrm>
          </p:grpSpPr>
          <p:sp>
            <p:nvSpPr>
              <p:cNvPr id="9238" name="AutoShape 6"/>
              <p:cNvSpPr>
                <a:spLocks noChangeArrowheads="1"/>
              </p:cNvSpPr>
              <p:nvPr/>
            </p:nvSpPr>
            <p:spPr bwMode="auto">
              <a:xfrm>
                <a:off x="3416300" y="2398713"/>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9" name="Text Box 7"/>
              <p:cNvSpPr txBox="1">
                <a:spLocks noChangeArrowheads="1"/>
              </p:cNvSpPr>
              <p:nvPr/>
            </p:nvSpPr>
            <p:spPr bwMode="auto">
              <a:xfrm>
                <a:off x="3348038" y="1916113"/>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Windows compiler</a:t>
                </a:r>
              </a:p>
            </p:txBody>
          </p:sp>
          <p:sp>
            <p:nvSpPr>
              <p:cNvPr id="9240" name="Rectangle 8"/>
              <p:cNvSpPr>
                <a:spLocks noChangeArrowheads="1"/>
              </p:cNvSpPr>
              <p:nvPr/>
            </p:nvSpPr>
            <p:spPr bwMode="auto">
              <a:xfrm>
                <a:off x="5795962" y="2492376"/>
                <a:ext cx="27079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US" altLang="en-US" sz="1800" dirty="0">
                    <a:latin typeface="Arial" charset="0"/>
                    <a:cs typeface="Arial" charset="0"/>
                  </a:rPr>
                  <a:t>Executable (Windows)</a:t>
                </a:r>
                <a:endParaRPr lang="en-CA" altLang="en-US" sz="1800" dirty="0">
                  <a:latin typeface="Arial" charset="0"/>
                  <a:cs typeface="Arial" charset="0"/>
                </a:endParaRPr>
              </a:p>
            </p:txBody>
          </p:sp>
          <p:sp>
            <p:nvSpPr>
              <p:cNvPr id="9241" name="Line 9"/>
              <p:cNvSpPr>
                <a:spLocks noChangeShapeType="1"/>
              </p:cNvSpPr>
              <p:nvPr/>
            </p:nvSpPr>
            <p:spPr bwMode="auto">
              <a:xfrm flipV="1">
                <a:off x="1908175" y="2708276"/>
                <a:ext cx="1584325"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42" name="Line 10"/>
              <p:cNvSpPr>
                <a:spLocks noChangeShapeType="1"/>
              </p:cNvSpPr>
              <p:nvPr/>
            </p:nvSpPr>
            <p:spPr bwMode="auto">
              <a:xfrm>
                <a:off x="4140200" y="2708276"/>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37" name="Picture 11" descr="sblade100-1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885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1835150" y="3789363"/>
            <a:ext cx="5895975" cy="2638425"/>
            <a:chOff x="1156" y="2387"/>
            <a:chExt cx="3714" cy="1662"/>
          </a:xfrm>
        </p:grpSpPr>
        <p:sp>
          <p:nvSpPr>
            <p:cNvPr id="9230" name="AutoShape 14"/>
            <p:cNvSpPr>
              <a:spLocks noChangeArrowheads="1"/>
            </p:cNvSpPr>
            <p:nvPr/>
          </p:nvSpPr>
          <p:spPr bwMode="auto">
            <a:xfrm>
              <a:off x="2293" y="3637"/>
              <a:ext cx="512" cy="4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1" name="Text Box 15"/>
            <p:cNvSpPr txBox="1">
              <a:spLocks noChangeArrowheads="1"/>
            </p:cNvSpPr>
            <p:nvPr/>
          </p:nvSpPr>
          <p:spPr bwMode="auto">
            <a:xfrm>
              <a:off x="2200" y="3339"/>
              <a:ext cx="85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UNIX compiler</a:t>
              </a:r>
            </a:p>
          </p:txBody>
        </p:sp>
        <p:sp>
          <p:nvSpPr>
            <p:cNvPr id="9232" name="Rectangle 16"/>
            <p:cNvSpPr>
              <a:spLocks noChangeArrowheads="1"/>
            </p:cNvSpPr>
            <p:nvPr/>
          </p:nvSpPr>
          <p:spPr bwMode="auto">
            <a:xfrm>
              <a:off x="3696" y="3748"/>
              <a:ext cx="1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US" altLang="en-US" sz="1800" dirty="0">
                  <a:latin typeface="Arial" charset="0"/>
                  <a:cs typeface="Arial" charset="0"/>
                </a:rPr>
                <a:t>Executable (UNIX)</a:t>
              </a:r>
              <a:endParaRPr lang="en-CA" altLang="en-US" sz="1800" dirty="0">
                <a:latin typeface="Arial" charset="0"/>
                <a:cs typeface="Arial" charset="0"/>
              </a:endParaRPr>
            </a:p>
          </p:txBody>
        </p:sp>
        <p:sp>
          <p:nvSpPr>
            <p:cNvPr id="9233" name="Line 17"/>
            <p:cNvSpPr>
              <a:spLocks noChangeShapeType="1"/>
            </p:cNvSpPr>
            <p:nvPr/>
          </p:nvSpPr>
          <p:spPr bwMode="auto">
            <a:xfrm>
              <a:off x="1156" y="2387"/>
              <a:ext cx="1134"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34" name="Line 18"/>
            <p:cNvSpPr>
              <a:spLocks noChangeShapeType="1"/>
            </p:cNvSpPr>
            <p:nvPr/>
          </p:nvSpPr>
          <p:spPr bwMode="auto">
            <a:xfrm>
              <a:off x="2789" y="3884"/>
              <a:ext cx="9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pic>
          <p:nvPicPr>
            <p:cNvPr id="9235" name="Picture 19" descr="A4000T"/>
            <p:cNvPicPr>
              <a:picLocks noChangeAspect="1" noChangeArrowheads="1"/>
            </p:cNvPicPr>
            <p:nvPr/>
          </p:nvPicPr>
          <p:blipFill>
            <a:blip r:embed="rId4" cstate="print">
              <a:extLst>
                <a:ext uri="{28A0092B-C50C-407E-A947-70E740481C1C}">
                  <a14:useLocalDpi xmlns:a14="http://schemas.microsoft.com/office/drawing/2010/main" val="0"/>
                </a:ext>
              </a:extLst>
            </a:blip>
            <a:srcRect l="4662" t="4849" r="7458" b="5455"/>
            <a:stretch>
              <a:fillRect/>
            </a:stretch>
          </p:blipFill>
          <p:spPr bwMode="auto">
            <a:xfrm>
              <a:off x="3696" y="3113"/>
              <a:ext cx="75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1835150" y="3284538"/>
            <a:ext cx="5649913" cy="1316037"/>
            <a:chOff x="1156" y="2069"/>
            <a:chExt cx="3559" cy="829"/>
          </a:xfrm>
        </p:grpSpPr>
        <p:grpSp>
          <p:nvGrpSpPr>
            <p:cNvPr id="9223" name="Group 30"/>
            <p:cNvGrpSpPr>
              <a:grpSpLocks/>
            </p:cNvGrpSpPr>
            <p:nvPr/>
          </p:nvGrpSpPr>
          <p:grpSpPr bwMode="auto">
            <a:xfrm>
              <a:off x="1156" y="2205"/>
              <a:ext cx="3559" cy="693"/>
              <a:chOff x="1835150" y="3500438"/>
              <a:chExt cx="5649913" cy="1100137"/>
            </a:xfrm>
          </p:grpSpPr>
          <p:sp>
            <p:nvSpPr>
              <p:cNvPr id="9225" name="AutoShape 22"/>
              <p:cNvSpPr>
                <a:spLocks noChangeArrowheads="1"/>
              </p:cNvSpPr>
              <p:nvPr/>
            </p:nvSpPr>
            <p:spPr bwMode="auto">
              <a:xfrm>
                <a:off x="3511550" y="3946525"/>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26" name="Text Box 23"/>
              <p:cNvSpPr txBox="1">
                <a:spLocks noChangeArrowheads="1"/>
              </p:cNvSpPr>
              <p:nvPr/>
            </p:nvSpPr>
            <p:spPr bwMode="auto">
              <a:xfrm>
                <a:off x="3348038" y="3500438"/>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Mac OS compiler</a:t>
                </a:r>
              </a:p>
            </p:txBody>
          </p:sp>
          <p:sp>
            <p:nvSpPr>
              <p:cNvPr id="9227" name="Rectangle 24"/>
              <p:cNvSpPr>
                <a:spLocks noChangeArrowheads="1"/>
              </p:cNvSpPr>
              <p:nvPr/>
            </p:nvSpPr>
            <p:spPr bwMode="auto">
              <a:xfrm>
                <a:off x="5795963" y="4076700"/>
                <a:ext cx="168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Executable (Mac)</a:t>
                </a:r>
              </a:p>
            </p:txBody>
          </p:sp>
          <p:sp>
            <p:nvSpPr>
              <p:cNvPr id="9228" name="Line 25"/>
              <p:cNvSpPr>
                <a:spLocks noChangeShapeType="1"/>
              </p:cNvSpPr>
              <p:nvPr/>
            </p:nvSpPr>
            <p:spPr bwMode="auto">
              <a:xfrm>
                <a:off x="1835150" y="3789363"/>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29" name="Line 26"/>
              <p:cNvSpPr>
                <a:spLocks noChangeShapeType="1"/>
              </p:cNvSpPr>
              <p:nvPr/>
            </p:nvSpPr>
            <p:spPr bwMode="auto">
              <a:xfrm>
                <a:off x="4284663" y="4292600"/>
                <a:ext cx="1493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t="4555" b="6831"/>
            <a:stretch>
              <a:fillRect/>
            </a:stretch>
          </p:blipFill>
          <p:spPr bwMode="auto">
            <a:xfrm>
              <a:off x="3651" y="2069"/>
              <a:ext cx="72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26307" name="Rectangle 3"/>
          <p:cNvSpPr>
            <a:spLocks noChangeArrowheads="1"/>
          </p:cNvSpPr>
          <p:nvPr/>
        </p:nvSpPr>
        <p:spPr bwMode="auto">
          <a:xfrm>
            <a:off x="706438" y="3040063"/>
            <a:ext cx="1344612" cy="1630362"/>
          </a:xfrm>
          <a:prstGeom prst="rect">
            <a:avLst/>
          </a:prstGeom>
          <a:solidFill>
            <a:srgbClr val="FFFFFF"/>
          </a:solidFill>
          <a:ln w="9525">
            <a:solidFill>
              <a:schemeClr val="tx1"/>
            </a:solidFill>
            <a:miter lim="800000"/>
            <a:headEnd/>
            <a:tailEnd/>
          </a:ln>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Computer program</a:t>
            </a:r>
          </a:p>
        </p:txBody>
      </p:sp>
    </p:spTree>
    <p:extLst>
      <p:ext uri="{BB962C8B-B14F-4D97-AF65-F5344CB8AC3E}">
        <p14:creationId xmlns:p14="http://schemas.microsoft.com/office/powerpoint/2010/main" val="171230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A High Level View Of Translating/Executing Java Programs</a:t>
            </a:r>
          </a:p>
        </p:txBody>
      </p:sp>
      <p:grpSp>
        <p:nvGrpSpPr>
          <p:cNvPr id="3" name="Group 3"/>
          <p:cNvGrpSpPr>
            <a:grpSpLocks/>
          </p:cNvGrpSpPr>
          <p:nvPr/>
        </p:nvGrpSpPr>
        <p:grpSpPr bwMode="auto">
          <a:xfrm>
            <a:off x="2159000" y="2438400"/>
            <a:ext cx="3263900" cy="1843088"/>
            <a:chOff x="1360" y="1536"/>
            <a:chExt cx="2056" cy="1161"/>
          </a:xfrm>
        </p:grpSpPr>
        <p:sp>
          <p:nvSpPr>
            <p:cNvPr id="1025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025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compiler “</a:t>
              </a:r>
              <a:r>
                <a:rPr lang="en-US" altLang="en-US" sz="2000" dirty="0">
                  <a:latin typeface="Consolas" pitchFamily="49" charset="0"/>
                  <a:cs typeface="Consolas" pitchFamily="49" charset="0"/>
                </a:rPr>
                <a:t>javac</a:t>
              </a:r>
              <a:r>
                <a:rPr lang="en-US" altLang="en-US" sz="2000" dirty="0">
                  <a:latin typeface="Arial" charset="0"/>
                </a:rPr>
                <a:t>”</a:t>
              </a:r>
            </a:p>
          </p:txBody>
        </p:sp>
        <p:sp>
          <p:nvSpPr>
            <p:cNvPr id="1025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7"/>
          <p:cNvGrpSpPr>
            <a:grpSpLocks/>
          </p:cNvGrpSpPr>
          <p:nvPr/>
        </p:nvGrpSpPr>
        <p:grpSpPr bwMode="auto">
          <a:xfrm>
            <a:off x="381000" y="2362200"/>
            <a:ext cx="1968500" cy="2001838"/>
            <a:chOff x="240" y="1488"/>
            <a:chExt cx="1240" cy="1261"/>
          </a:xfrm>
        </p:grpSpPr>
        <p:sp>
          <p:nvSpPr>
            <p:cNvPr id="1025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CA" altLang="en-US" sz="2000" b="1" dirty="0">
                  <a:latin typeface="Times New Roman" pitchFamily="18" charset="0"/>
                </a:rPr>
                <a:t>Java program</a:t>
              </a:r>
            </a:p>
          </p:txBody>
        </p:sp>
        <p:sp>
          <p:nvSpPr>
            <p:cNvPr id="1025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.java</a:t>
              </a:r>
            </a:p>
          </p:txBody>
        </p:sp>
      </p:grpSp>
      <p:grpSp>
        <p:nvGrpSpPr>
          <p:cNvPr id="5" name="Group 10"/>
          <p:cNvGrpSpPr>
            <a:grpSpLocks/>
          </p:cNvGrpSpPr>
          <p:nvPr/>
        </p:nvGrpSpPr>
        <p:grpSpPr bwMode="auto">
          <a:xfrm>
            <a:off x="5232400" y="2374900"/>
            <a:ext cx="3340100" cy="2027238"/>
            <a:chOff x="3296" y="1496"/>
            <a:chExt cx="2104" cy="1277"/>
          </a:xfrm>
        </p:grpSpPr>
        <p:sp>
          <p:nvSpPr>
            <p:cNvPr id="10247" name="Line 11"/>
            <p:cNvSpPr>
              <a:spLocks noChangeShapeType="1"/>
            </p:cNvSpPr>
            <p:nvPr/>
          </p:nvSpPr>
          <p:spPr bwMode="auto">
            <a:xfrm>
              <a:off x="3296" y="2264"/>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248" name="Rectangle 3"/>
            <p:cNvSpPr>
              <a:spLocks noChangeArrowheads="1"/>
            </p:cNvSpPr>
            <p:nvPr/>
          </p:nvSpPr>
          <p:spPr bwMode="auto">
            <a:xfrm>
              <a:off x="4163" y="1746"/>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0249" name="Text Box 13"/>
            <p:cNvSpPr txBox="1">
              <a:spLocks noChangeArrowheads="1"/>
            </p:cNvSpPr>
            <p:nvPr/>
          </p:nvSpPr>
          <p:spPr bwMode="auto">
            <a:xfrm>
              <a:off x="4160" y="1496"/>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sp>
        <p:nvSpPr>
          <p:cNvPr id="10246" name="Text Box 16"/>
          <p:cNvSpPr txBox="1">
            <a:spLocks noChangeArrowheads="1"/>
          </p:cNvSpPr>
          <p:nvPr/>
        </p:nvSpPr>
        <p:spPr bwMode="auto">
          <a:xfrm>
            <a:off x="406400" y="13589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1: Compilation</a:t>
            </a:r>
          </a:p>
        </p:txBody>
      </p:sp>
    </p:spTree>
    <p:extLst>
      <p:ext uri="{BB962C8B-B14F-4D97-AF65-F5344CB8AC3E}">
        <p14:creationId xmlns:p14="http://schemas.microsoft.com/office/powerpoint/2010/main" val="134420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A High Level View Of Translating/Executing Java Programs (2)</a:t>
            </a:r>
          </a:p>
        </p:txBody>
      </p:sp>
      <p:grpSp>
        <p:nvGrpSpPr>
          <p:cNvPr id="2" name="Group 3"/>
          <p:cNvGrpSpPr>
            <a:grpSpLocks/>
          </p:cNvGrpSpPr>
          <p:nvPr/>
        </p:nvGrpSpPr>
        <p:grpSpPr bwMode="auto">
          <a:xfrm>
            <a:off x="2159000" y="2438400"/>
            <a:ext cx="3263900" cy="1843088"/>
            <a:chOff x="1360" y="1536"/>
            <a:chExt cx="2056" cy="1161"/>
          </a:xfrm>
        </p:grpSpPr>
        <p:sp>
          <p:nvSpPr>
            <p:cNvPr id="1128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128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interpreter “</a:t>
              </a:r>
              <a:r>
                <a:rPr lang="en-US" altLang="en-US" sz="2000" dirty="0">
                  <a:latin typeface="Consolas" pitchFamily="49" charset="0"/>
                  <a:cs typeface="Consolas" pitchFamily="49" charset="0"/>
                </a:rPr>
                <a:t>java</a:t>
              </a:r>
              <a:r>
                <a:rPr lang="en-US" altLang="en-US" sz="2000" dirty="0">
                  <a:latin typeface="Arial" charset="0"/>
                </a:rPr>
                <a:t>”</a:t>
              </a:r>
            </a:p>
          </p:txBody>
        </p:sp>
        <p:sp>
          <p:nvSpPr>
            <p:cNvPr id="1128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1268" name="Group 7"/>
          <p:cNvGrpSpPr>
            <a:grpSpLocks/>
          </p:cNvGrpSpPr>
          <p:nvPr/>
        </p:nvGrpSpPr>
        <p:grpSpPr bwMode="auto">
          <a:xfrm>
            <a:off x="381000" y="2362200"/>
            <a:ext cx="1968500" cy="2001838"/>
            <a:chOff x="240" y="1488"/>
            <a:chExt cx="1240" cy="1261"/>
          </a:xfrm>
        </p:grpSpPr>
        <p:sp>
          <p:nvSpPr>
            <p:cNvPr id="1128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128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grpSp>
        <p:nvGrpSpPr>
          <p:cNvPr id="4" name="Group 10"/>
          <p:cNvGrpSpPr>
            <a:grpSpLocks/>
          </p:cNvGrpSpPr>
          <p:nvPr/>
        </p:nvGrpSpPr>
        <p:grpSpPr bwMode="auto">
          <a:xfrm>
            <a:off x="4800600" y="1524000"/>
            <a:ext cx="4343400" cy="2876550"/>
            <a:chOff x="3024" y="960"/>
            <a:chExt cx="2736" cy="1812"/>
          </a:xfrm>
        </p:grpSpPr>
        <p:grpSp>
          <p:nvGrpSpPr>
            <p:cNvPr id="11271" name="Group 11"/>
            <p:cNvGrpSpPr>
              <a:grpSpLocks/>
            </p:cNvGrpSpPr>
            <p:nvPr/>
          </p:nvGrpSpPr>
          <p:grpSpPr bwMode="auto">
            <a:xfrm>
              <a:off x="3064" y="960"/>
              <a:ext cx="2696" cy="1216"/>
              <a:chOff x="3064" y="960"/>
              <a:chExt cx="2696" cy="1216"/>
            </a:xfrm>
          </p:grpSpPr>
          <p:sp>
            <p:nvSpPr>
              <p:cNvPr id="11278" name="Line 12"/>
              <p:cNvSpPr>
                <a:spLocks noChangeShapeType="1"/>
              </p:cNvSpPr>
              <p:nvPr/>
            </p:nvSpPr>
            <p:spPr bwMode="auto">
              <a:xfrm flipV="1">
                <a:off x="3064" y="1208"/>
                <a:ext cx="1192" cy="9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9" name="Text Box 13"/>
              <p:cNvSpPr txBox="1">
                <a:spLocks noChangeArrowheads="1"/>
              </p:cNvSpPr>
              <p:nvPr/>
            </p:nvSpPr>
            <p:spPr bwMode="auto">
              <a:xfrm>
                <a:off x="4248" y="960"/>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(UNIX)</a:t>
                </a:r>
              </a:p>
            </p:txBody>
          </p:sp>
        </p:grpSp>
        <p:grpSp>
          <p:nvGrpSpPr>
            <p:cNvPr id="11272" name="Group 14"/>
            <p:cNvGrpSpPr>
              <a:grpSpLocks/>
            </p:cNvGrpSpPr>
            <p:nvPr/>
          </p:nvGrpSpPr>
          <p:grpSpPr bwMode="auto">
            <a:xfrm>
              <a:off x="3120" y="1608"/>
              <a:ext cx="2640" cy="728"/>
              <a:chOff x="3120" y="1608"/>
              <a:chExt cx="2640" cy="728"/>
            </a:xfrm>
          </p:grpSpPr>
          <p:sp>
            <p:nvSpPr>
              <p:cNvPr id="11276" name="Line 15"/>
              <p:cNvSpPr>
                <a:spLocks noChangeShapeType="1"/>
              </p:cNvSpPr>
              <p:nvPr/>
            </p:nvSpPr>
            <p:spPr bwMode="auto">
              <a:xfrm flipV="1">
                <a:off x="3120" y="1856"/>
                <a:ext cx="1136"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7" name="Text Box 16"/>
              <p:cNvSpPr txBox="1">
                <a:spLocks noChangeArrowheads="1"/>
              </p:cNvSpPr>
              <p:nvPr/>
            </p:nvSpPr>
            <p:spPr bwMode="auto">
              <a:xfrm>
                <a:off x="4248" y="160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(Windows)</a:t>
                </a:r>
              </a:p>
            </p:txBody>
          </p:sp>
        </p:grpSp>
        <p:grpSp>
          <p:nvGrpSpPr>
            <p:cNvPr id="11273" name="Group 17"/>
            <p:cNvGrpSpPr>
              <a:grpSpLocks/>
            </p:cNvGrpSpPr>
            <p:nvPr/>
          </p:nvGrpSpPr>
          <p:grpSpPr bwMode="auto">
            <a:xfrm>
              <a:off x="3024" y="2368"/>
              <a:ext cx="2736" cy="404"/>
              <a:chOff x="3024" y="2368"/>
              <a:chExt cx="2736" cy="404"/>
            </a:xfrm>
          </p:grpSpPr>
          <p:sp>
            <p:nvSpPr>
              <p:cNvPr id="11274" name="Line 18"/>
              <p:cNvSpPr>
                <a:spLocks noChangeShapeType="1"/>
              </p:cNvSpPr>
              <p:nvPr/>
            </p:nvSpPr>
            <p:spPr bwMode="auto">
              <a:xfrm>
                <a:off x="3024" y="2416"/>
                <a:ext cx="1232"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5" name="Text Box 19"/>
              <p:cNvSpPr txBox="1">
                <a:spLocks noChangeArrowheads="1"/>
              </p:cNvSpPr>
              <p:nvPr/>
            </p:nvSpPr>
            <p:spPr bwMode="auto">
              <a:xfrm>
                <a:off x="4248" y="236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(Apple)</a:t>
                </a:r>
              </a:p>
            </p:txBody>
          </p:sp>
        </p:grpSp>
      </p:grpSp>
      <p:sp>
        <p:nvSpPr>
          <p:cNvPr id="11270" name="Text Box 22"/>
          <p:cNvSpPr txBox="1">
            <a:spLocks noChangeArrowheads="1"/>
          </p:cNvSpPr>
          <p:nvPr/>
        </p:nvSpPr>
        <p:spPr bwMode="auto">
          <a:xfrm>
            <a:off x="406400" y="1358900"/>
            <a:ext cx="627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2: Final translation and execution of the byte code</a:t>
            </a:r>
          </a:p>
        </p:txBody>
      </p:sp>
    </p:spTree>
    <p:extLst>
      <p:ext uri="{BB962C8B-B14F-4D97-AF65-F5344CB8AC3E}">
        <p14:creationId xmlns:p14="http://schemas.microsoft.com/office/powerpoint/2010/main" val="80631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Which Java?</a:t>
            </a:r>
          </a:p>
        </p:txBody>
      </p:sp>
      <p:sp>
        <p:nvSpPr>
          <p:cNvPr id="19459" name="Rectangle 3"/>
          <p:cNvSpPr>
            <a:spLocks noGrp="1" noChangeArrowheads="1"/>
          </p:cNvSpPr>
          <p:nvPr>
            <p:ph type="body" idx="1"/>
          </p:nvPr>
        </p:nvSpPr>
        <p:spPr>
          <a:xfrm>
            <a:off x="457200" y="1006475"/>
            <a:ext cx="8178800" cy="5368925"/>
          </a:xfrm>
        </p:spPr>
        <p:txBody>
          <a:bodyPr/>
          <a:lstStyle/>
          <a:p>
            <a:pPr marL="228600" indent="-228600">
              <a:tabLst>
                <a:tab pos="622300" algn="l"/>
              </a:tabLst>
              <a:defRPr/>
            </a:pPr>
            <a:r>
              <a:rPr lang="en-US" dirty="0" smtClean="0"/>
              <a:t>Java JDK (Java Development Kit), Standard Edition includes:  </a:t>
            </a:r>
          </a:p>
          <a:p>
            <a:pPr marL="622300" lvl="1" indent="-241300">
              <a:tabLst>
                <a:tab pos="622300" algn="l"/>
              </a:tabLst>
              <a:defRPr/>
            </a:pPr>
            <a:r>
              <a:rPr lang="en-US" dirty="0" smtClean="0"/>
              <a:t>J</a:t>
            </a:r>
            <a:r>
              <a:rPr lang="en-US" i="1" u="sng" dirty="0" smtClean="0"/>
              <a:t>D</a:t>
            </a:r>
            <a:r>
              <a:rPr lang="en-US" dirty="0" smtClean="0"/>
              <a:t>K (Java development kit) – for </a:t>
            </a:r>
            <a:r>
              <a:rPr lang="en-US" i="1" dirty="0" smtClean="0"/>
              <a:t>developing</a:t>
            </a:r>
            <a:r>
              <a:rPr lang="en-US" dirty="0" smtClean="0"/>
              <a:t> Java software (creating Java programs).</a:t>
            </a:r>
          </a:p>
          <a:p>
            <a:pPr marL="622300" lvl="1" indent="-241300">
              <a:tabLst>
                <a:tab pos="622300" algn="l"/>
              </a:tabLst>
              <a:defRPr/>
            </a:pPr>
            <a:r>
              <a:rPr lang="en-US" dirty="0" smtClean="0"/>
              <a:t>J</a:t>
            </a:r>
            <a:r>
              <a:rPr lang="en-US" i="1" u="sng" dirty="0" smtClean="0"/>
              <a:t>R</a:t>
            </a:r>
            <a:r>
              <a:rPr lang="en-US" dirty="0" smtClean="0"/>
              <a:t>E (Java Runtime environment) –for </a:t>
            </a:r>
            <a:r>
              <a:rPr lang="en-US" i="1" dirty="0" smtClean="0"/>
              <a:t>running</a:t>
            </a:r>
            <a:r>
              <a:rPr lang="en-US" dirty="0" smtClean="0"/>
              <a:t> pre-created Java programs.</a:t>
            </a:r>
          </a:p>
          <a:p>
            <a:pPr marL="892175" lvl="2" indent="-90488">
              <a:tabLst>
                <a:tab pos="622300" algn="l"/>
              </a:tabLst>
              <a:defRPr/>
            </a:pPr>
            <a:r>
              <a:rPr lang="en-US" dirty="0" smtClean="0"/>
              <a:t>Java Plug-in – a special version of the JRE designed to run through web browsers.</a:t>
            </a:r>
          </a:p>
          <a:p>
            <a:pPr marL="228600" indent="-228600">
              <a:tabLst>
                <a:tab pos="622300" algn="l"/>
              </a:tabLst>
              <a:defRPr/>
            </a:pPr>
            <a:r>
              <a:rPr lang="en-US" dirty="0" smtClean="0"/>
              <a:t>For consistency/fairness: Your graded work will be based on the version of Java installed on the CPSC network</a:t>
            </a:r>
          </a:p>
          <a:p>
            <a:pPr marL="463550" lvl="1" indent="-228600">
              <a:tabLst>
                <a:tab pos="622300" algn="l"/>
              </a:tabLst>
              <a:defRPr/>
            </a:pPr>
            <a:r>
              <a:rPr lang="en-US" dirty="0" smtClean="0"/>
              <a:t>Only run your program using a remote connection program (e.g., Establish a remote login to a CPSC Linux computer) or test your code periodically on the network to make sure it’s compatible.</a:t>
            </a:r>
          </a:p>
          <a:p>
            <a:pPr marL="228600" indent="-228600">
              <a:tabLst>
                <a:tab pos="622300" algn="l"/>
              </a:tabLst>
              <a:defRPr/>
            </a:pPr>
            <a:endParaRPr lang="en-US" dirty="0" smtClean="0"/>
          </a:p>
        </p:txBody>
      </p:sp>
      <p:sp>
        <p:nvSpPr>
          <p:cNvPr id="12292" name="Text Box 4"/>
          <p:cNvSpPr txBox="1">
            <a:spLocks noChangeArrowheads="1"/>
          </p:cNvSpPr>
          <p:nvPr/>
        </p:nvSpPr>
        <p:spPr bwMode="auto">
          <a:xfrm>
            <a:off x="0" y="0"/>
            <a:ext cx="3919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400" dirty="0">
                <a:latin typeface="Arial" charset="0"/>
              </a:rPr>
              <a:t>http://java.sun.com/javase/downloads/index.jsp</a:t>
            </a:r>
          </a:p>
        </p:txBody>
      </p:sp>
    </p:spTree>
    <p:extLst>
      <p:ext uri="{BB962C8B-B14F-4D97-AF65-F5344CB8AC3E}">
        <p14:creationId xmlns:p14="http://schemas.microsoft.com/office/powerpoint/2010/main" val="210361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Location Of Online Examples For This Section</a:t>
            </a:r>
          </a:p>
        </p:txBody>
      </p:sp>
      <p:sp>
        <p:nvSpPr>
          <p:cNvPr id="13315" name="Rectangle 3"/>
          <p:cNvSpPr>
            <a:spLocks noGrp="1" noChangeArrowheads="1"/>
          </p:cNvSpPr>
          <p:nvPr>
            <p:ph type="body" idx="1"/>
          </p:nvPr>
        </p:nvSpPr>
        <p:spPr/>
        <p:txBody>
          <a:bodyPr/>
          <a:lstStyle/>
          <a:p>
            <a:r>
              <a:rPr lang="en-US" altLang="en-US" dirty="0" smtClean="0"/>
              <a:t>Course website:</a:t>
            </a:r>
          </a:p>
          <a:p>
            <a:pPr lvl="1"/>
            <a:r>
              <a:rPr lang="en-US" altLang="en-US" dirty="0" smtClean="0">
                <a:latin typeface="Consolas" pitchFamily="49" charset="0"/>
              </a:rPr>
              <a:t>www.cpsc.ucalgary.ca/~tamj/2017/219w/examples/intro</a:t>
            </a:r>
          </a:p>
          <a:p>
            <a:endParaRPr lang="en-US" altLang="en-US" dirty="0" smtClean="0"/>
          </a:p>
          <a:p>
            <a:r>
              <a:rPr lang="en-US" altLang="en-US" dirty="0" smtClean="0"/>
              <a:t>UNIX directory:</a:t>
            </a:r>
          </a:p>
          <a:p>
            <a:pPr lvl="1"/>
            <a:r>
              <a:rPr lang="en-US" altLang="en-US" dirty="0" smtClean="0">
                <a:latin typeface="Consolas" pitchFamily="49" charset="0"/>
              </a:rPr>
              <a:t>/home/219/examples/intro</a:t>
            </a:r>
          </a:p>
        </p:txBody>
      </p:sp>
    </p:spTree>
    <p:extLst>
      <p:ext uri="{BB962C8B-B14F-4D97-AF65-F5344CB8AC3E}">
        <p14:creationId xmlns:p14="http://schemas.microsoft.com/office/powerpoint/2010/main" val="2635689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dirty="0" smtClean="0"/>
              <a:t>Smallest Compilable And Executable Java Program</a:t>
            </a:r>
          </a:p>
        </p:txBody>
      </p:sp>
      <p:sp>
        <p:nvSpPr>
          <p:cNvPr id="14339" name="Rectangle 3"/>
          <p:cNvSpPr>
            <a:spLocks noGrp="1" noChangeArrowheads="1"/>
          </p:cNvSpPr>
          <p:nvPr>
            <p:ph type="body" idx="1"/>
          </p:nvPr>
        </p:nvSpPr>
        <p:spPr>
          <a:xfrm>
            <a:off x="457200" y="1108075"/>
            <a:ext cx="5664200" cy="5368925"/>
          </a:xfrm>
        </p:spPr>
        <p:txBody>
          <a:bodyPr/>
          <a:lstStyle/>
          <a:p>
            <a:pPr marL="0" indent="0">
              <a:buFontTx/>
              <a:buNone/>
            </a:pPr>
            <a:r>
              <a:rPr lang="en-CA" altLang="en-US" dirty="0" smtClean="0"/>
              <a:t>The name of the online example is:</a:t>
            </a:r>
            <a:r>
              <a:rPr lang="en-CA" altLang="en-US" sz="2000" dirty="0" smtClean="0">
                <a:latin typeface="Arial" charset="0"/>
              </a:rPr>
              <a:t> </a:t>
            </a:r>
            <a:r>
              <a:rPr lang="en-CA" altLang="en-US" sz="2000" dirty="0" smtClean="0">
                <a:latin typeface="Consolas" pitchFamily="49" charset="0"/>
                <a:cs typeface="Consolas" pitchFamily="49" charset="0"/>
              </a:rPr>
              <a:t>Smallest.java</a:t>
            </a:r>
            <a:r>
              <a:rPr lang="en-CA" altLang="en-US" sz="2000" dirty="0" smtClean="0">
                <a:latin typeface="Arial" charset="0"/>
              </a:rPr>
              <a:t> (</a:t>
            </a:r>
            <a:r>
              <a:rPr lang="en-CA" altLang="en-US" sz="2000" i="1" dirty="0" smtClean="0">
                <a:latin typeface="Arial" charset="0"/>
              </a:rPr>
              <a:t>Important note: the file name must match the word after the keyword ‘class’ below</a:t>
            </a:r>
            <a:r>
              <a:rPr lang="en-CA" altLang="en-US" sz="2000" dirty="0" smtClean="0">
                <a:latin typeface="Arial" charset="0"/>
              </a:rPr>
              <a:t>).</a:t>
            </a:r>
          </a:p>
          <a:p>
            <a:pPr marL="0" indent="0">
              <a:buFontTx/>
              <a:buNone/>
            </a:pPr>
            <a:endParaRPr lang="en-CA" altLang="en-US" sz="2000" dirty="0" smtClean="0">
              <a:latin typeface="Arial" charset="0"/>
            </a:endParaRPr>
          </a:p>
          <a:p>
            <a:pPr marL="0" indent="0">
              <a:buFontTx/>
              <a:buNone/>
            </a:pPr>
            <a:r>
              <a:rPr lang="en-CA" altLang="en-US" sz="1800" dirty="0" smtClean="0">
                <a:latin typeface="Consolas" pitchFamily="49" charset="0"/>
                <a:cs typeface="Consolas" pitchFamily="49" charset="0"/>
              </a:rPr>
              <a:t>public class </a:t>
            </a:r>
            <a:r>
              <a:rPr lang="en-CA" altLang="en-US" sz="1800" i="1" dirty="0" smtClean="0">
                <a:latin typeface="Consolas" pitchFamily="49" charset="0"/>
                <a:cs typeface="Consolas" pitchFamily="49" charset="0"/>
              </a:rPr>
              <a:t>Smallest</a:t>
            </a:r>
          </a:p>
          <a:p>
            <a:pPr marL="0" indent="0">
              <a:buFontTx/>
              <a:buNone/>
            </a:pPr>
            <a:r>
              <a:rPr lang="en-CA" altLang="en-US" sz="1800" dirty="0" smtClean="0">
                <a:latin typeface="Consolas" pitchFamily="49" charset="0"/>
                <a:cs typeface="Consolas" pitchFamily="49" charset="0"/>
              </a:rPr>
              <a:t>{</a:t>
            </a:r>
          </a:p>
          <a:p>
            <a:pPr marL="0" indent="0">
              <a:buFontTx/>
              <a:buNone/>
            </a:pPr>
            <a:r>
              <a:rPr lang="en-CA" altLang="en-US" sz="1800" dirty="0" smtClean="0">
                <a:latin typeface="Consolas" pitchFamily="49" charset="0"/>
                <a:cs typeface="Consolas" pitchFamily="49" charset="0"/>
              </a:rPr>
              <a:t>    public static void main(String[] args)</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a:t>
            </a:r>
          </a:p>
          <a:p>
            <a:pPr marL="0" indent="0"/>
            <a:endParaRPr lang="en-CA" altLang="en-US" sz="2000" dirty="0" smtClean="0">
              <a:latin typeface="Arial" charset="0"/>
            </a:endParaRPr>
          </a:p>
        </p:txBody>
      </p:sp>
      <p:sp>
        <p:nvSpPr>
          <p:cNvPr id="14340" name="Rectangle 1"/>
          <p:cNvSpPr>
            <a:spLocks noChangeArrowheads="1"/>
          </p:cNvSpPr>
          <p:nvPr/>
        </p:nvSpPr>
        <p:spPr bwMode="auto">
          <a:xfrm>
            <a:off x="6781800" y="2959100"/>
            <a:ext cx="2108200" cy="3022600"/>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CA" altLang="en-US" sz="1600" dirty="0">
                <a:latin typeface="Consolas" pitchFamily="49" charset="0"/>
                <a:cs typeface="Consolas" pitchFamily="49" charset="0"/>
              </a:rPr>
              <a:t>public class </a:t>
            </a:r>
            <a:r>
              <a:rPr lang="en-CA" altLang="en-US" sz="1600" i="1" dirty="0">
                <a:latin typeface="Consolas" pitchFamily="49" charset="0"/>
                <a:cs typeface="Consolas" pitchFamily="49" charset="0"/>
              </a:rPr>
              <a:t>Smallest</a:t>
            </a:r>
          </a:p>
          <a:p>
            <a:pPr eaLnBrk="1" hangingPunct="1">
              <a:spcBef>
                <a:spcPct val="0"/>
              </a:spcBef>
              <a:buFontTx/>
              <a:buNone/>
            </a:pPr>
            <a:r>
              <a:rPr lang="en-CA" altLang="en-US" sz="1600" dirty="0">
                <a:latin typeface="Consolas" pitchFamily="49" charset="0"/>
                <a:cs typeface="Consolas" pitchFamily="49" charset="0"/>
              </a:rPr>
              <a:t>{</a:t>
            </a:r>
          </a:p>
          <a:p>
            <a:pPr eaLnBrk="1" hangingPunct="1">
              <a:spcBef>
                <a:spcPct val="0"/>
              </a:spcBef>
              <a:buFontTx/>
              <a:buNone/>
            </a:pPr>
            <a:endParaRPr lang="en-CA" altLang="en-US" sz="1600" dirty="0">
              <a:latin typeface="Consolas" pitchFamily="49" charset="0"/>
              <a:cs typeface="Consolas" pitchFamily="49" charset="0"/>
            </a:endParaRPr>
          </a:p>
          <a:p>
            <a:pPr eaLnBrk="1" hangingPunct="1">
              <a:spcBef>
                <a:spcPct val="0"/>
              </a:spcBef>
              <a:buFontTx/>
              <a:buNone/>
            </a:pPr>
            <a:r>
              <a:rPr lang="en-CA" altLang="en-US" sz="1600" dirty="0">
                <a:latin typeface="Consolas" pitchFamily="49" charset="0"/>
                <a:cs typeface="Consolas" pitchFamily="49" charset="0"/>
              </a:rPr>
              <a:t>}</a:t>
            </a:r>
          </a:p>
        </p:txBody>
      </p:sp>
      <p:sp>
        <p:nvSpPr>
          <p:cNvPr id="14341" name="TextBox 2"/>
          <p:cNvSpPr txBox="1">
            <a:spLocks noChangeArrowheads="1"/>
          </p:cNvSpPr>
          <p:nvPr/>
        </p:nvSpPr>
        <p:spPr bwMode="auto">
          <a:xfrm>
            <a:off x="6781800" y="25019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Smallest.java</a:t>
            </a:r>
          </a:p>
        </p:txBody>
      </p:sp>
    </p:spTree>
    <p:extLst>
      <p:ext uri="{BB962C8B-B14F-4D97-AF65-F5344CB8AC3E}">
        <p14:creationId xmlns:p14="http://schemas.microsoft.com/office/powerpoint/2010/main" val="1054197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Creating/Translating/Running Java Programs: CPSC Network</a:t>
            </a:r>
            <a:endParaRPr lang="en-US" dirty="0"/>
          </a:p>
        </p:txBody>
      </p:sp>
      <p:sp>
        <p:nvSpPr>
          <p:cNvPr id="3" name="Content Placeholder 2"/>
          <p:cNvSpPr>
            <a:spLocks noGrp="1"/>
          </p:cNvSpPr>
          <p:nvPr>
            <p:ph idx="1"/>
          </p:nvPr>
        </p:nvSpPr>
        <p:spPr/>
        <p:txBody>
          <a:bodyPr/>
          <a:lstStyle/>
          <a:p>
            <a:pPr marL="347663" indent="-347663">
              <a:buFont typeface="+mj-lt"/>
              <a:buAutoNum type="arabicPeriod"/>
            </a:pPr>
            <a:r>
              <a:rPr lang="en-US" b="1" dirty="0" smtClean="0"/>
              <a:t>Create </a:t>
            </a:r>
            <a:r>
              <a:rPr lang="en-US" b="1" smtClean="0"/>
              <a:t>the program</a:t>
            </a:r>
            <a:r>
              <a:rPr lang="en-US" smtClean="0"/>
              <a:t>: Use the </a:t>
            </a:r>
            <a:r>
              <a:rPr lang="en-US" dirty="0" smtClean="0"/>
              <a:t>editor of your choice (e.g. file name = </a:t>
            </a:r>
            <a:r>
              <a:rPr lang="en-US" dirty="0" smtClean="0">
                <a:latin typeface="Consolas" panose="020B0609020204030204" pitchFamily="49" charset="0"/>
                <a:cs typeface="Consolas" panose="020B0609020204030204" pitchFamily="49" charset="0"/>
              </a:rPr>
              <a:t>Smallest.java</a:t>
            </a:r>
            <a:r>
              <a:rPr lang="en-US" dirty="0" smtClean="0"/>
              <a:t>)</a:t>
            </a:r>
          </a:p>
          <a:p>
            <a:pPr lvl="1"/>
            <a:r>
              <a:rPr lang="en-US" b="1" dirty="0" smtClean="0">
                <a:solidFill>
                  <a:srgbClr val="FF0000"/>
                </a:solidFill>
              </a:rPr>
              <a:t>Example command line input: </a:t>
            </a:r>
            <a:r>
              <a:rPr lang="en-US" b="1" dirty="0" smtClean="0">
                <a:solidFill>
                  <a:srgbClr val="FF0000"/>
                </a:solidFill>
                <a:latin typeface="Consolas" panose="020B0609020204030204" pitchFamily="49" charset="0"/>
                <a:cs typeface="Consolas" panose="020B0609020204030204" pitchFamily="49" charset="0"/>
              </a:rPr>
              <a:t>emacs Smallest.java</a:t>
            </a:r>
          </a:p>
          <a:p>
            <a:pPr lvl="1"/>
            <a:r>
              <a:rPr lang="en-US" dirty="0" smtClean="0"/>
              <a:t>Save the program as text files ending with a “</a:t>
            </a:r>
            <a:r>
              <a:rPr lang="en-US" dirty="0" smtClean="0">
                <a:latin typeface="Consolas" panose="020B0609020204030204" pitchFamily="49" charset="0"/>
                <a:cs typeface="Consolas" panose="020B0609020204030204" pitchFamily="49" charset="0"/>
              </a:rPr>
              <a:t>.java</a:t>
            </a:r>
            <a:r>
              <a:rPr lang="en-US" smtClean="0"/>
              <a:t>” suffix</a:t>
            </a:r>
          </a:p>
          <a:p>
            <a:pPr lvl="1"/>
            <a:endParaRPr lang="en-US" dirty="0" smtClean="0"/>
          </a:p>
          <a:p>
            <a:pPr marL="347663" indent="-347663">
              <a:buFont typeface="+mj-lt"/>
              <a:buAutoNum type="arabicPeriod"/>
            </a:pPr>
            <a:r>
              <a:rPr lang="en-US" b="1" dirty="0" smtClean="0"/>
              <a:t>Translate </a:t>
            </a:r>
            <a:r>
              <a:rPr lang="en-US" b="1" smtClean="0"/>
              <a:t>the program</a:t>
            </a:r>
            <a:r>
              <a:rPr lang="en-US" smtClean="0"/>
              <a:t>: from Java to byte </a:t>
            </a:r>
            <a:r>
              <a:rPr lang="en-US" dirty="0" smtClean="0"/>
              <a:t>code format</a:t>
            </a:r>
          </a:p>
          <a:p>
            <a:pPr lvl="1"/>
            <a:r>
              <a:rPr lang="en-US" dirty="0" smtClean="0"/>
              <a:t>Intermediate binary for the architecture of a “virtual machine”</a:t>
            </a:r>
          </a:p>
          <a:p>
            <a:pPr lvl="1"/>
            <a:r>
              <a:rPr lang="en-US" b="1" dirty="0" smtClean="0">
                <a:solidFill>
                  <a:srgbClr val="FF0000"/>
                </a:solidFill>
              </a:rPr>
              <a:t>Example </a:t>
            </a:r>
            <a:r>
              <a:rPr lang="en-US" b="1" dirty="0">
                <a:solidFill>
                  <a:srgbClr val="FF0000"/>
                </a:solidFill>
              </a:rPr>
              <a:t>command line input: </a:t>
            </a:r>
            <a:r>
              <a:rPr lang="en-US" b="1" smtClean="0">
                <a:solidFill>
                  <a:srgbClr val="FF0000"/>
                </a:solidFill>
                <a:latin typeface="Consolas" panose="020B0609020204030204" pitchFamily="49" charset="0"/>
                <a:cs typeface="Consolas" panose="020B0609020204030204" pitchFamily="49" charset="0"/>
              </a:rPr>
              <a:t>javac Smallest.java</a:t>
            </a:r>
          </a:p>
          <a:p>
            <a:pPr lvl="1"/>
            <a:endParaRPr lang="en-US" b="1" dirty="0">
              <a:solidFill>
                <a:srgbClr val="FF0000"/>
              </a:solidFill>
              <a:latin typeface="Consolas" panose="020B0609020204030204" pitchFamily="49" charset="0"/>
              <a:cs typeface="Consolas" panose="020B0609020204030204" pitchFamily="49" charset="0"/>
            </a:endParaRPr>
          </a:p>
          <a:p>
            <a:pPr marL="347663" indent="-347663">
              <a:buFont typeface="+mj-lt"/>
              <a:buAutoNum type="arabicPeriod"/>
            </a:pPr>
            <a:r>
              <a:rPr lang="en-US" b="1" smtClean="0"/>
              <a:t>Translate and execute</a:t>
            </a:r>
            <a:r>
              <a:rPr lang="en-US" smtClean="0"/>
              <a:t>:  </a:t>
            </a:r>
            <a:r>
              <a:rPr lang="en-US" dirty="0"/>
              <a:t>T</a:t>
            </a:r>
            <a:r>
              <a:rPr lang="en-US" smtClean="0"/>
              <a:t>he </a:t>
            </a:r>
            <a:r>
              <a:rPr lang="en-US" dirty="0" smtClean="0"/>
              <a:t>generic byte </a:t>
            </a:r>
            <a:r>
              <a:rPr lang="en-US" smtClean="0"/>
              <a:t>code translated into </a:t>
            </a:r>
            <a:r>
              <a:rPr lang="en-US" dirty="0" smtClean="0"/>
              <a:t>an actual hardware specific binary (interpret the byte code) and execute the binary </a:t>
            </a:r>
          </a:p>
          <a:p>
            <a:pPr marL="457200" lvl="1" indent="-223838"/>
            <a:r>
              <a:rPr lang="en-US" b="1" dirty="0" smtClean="0">
                <a:solidFill>
                  <a:srgbClr val="FF0000"/>
                </a:solidFill>
              </a:rPr>
              <a:t>Example </a:t>
            </a:r>
            <a:r>
              <a:rPr lang="en-US" b="1" dirty="0">
                <a:solidFill>
                  <a:srgbClr val="FF0000"/>
                </a:solidFill>
              </a:rPr>
              <a:t>command line input: </a:t>
            </a:r>
            <a:r>
              <a:rPr lang="en-US" b="1" dirty="0" smtClean="0">
                <a:solidFill>
                  <a:srgbClr val="FF0000"/>
                </a:solidFill>
                <a:latin typeface="Consolas" panose="020B0609020204030204" pitchFamily="49" charset="0"/>
                <a:cs typeface="Consolas" panose="020B0609020204030204" pitchFamily="49" charset="0"/>
              </a:rPr>
              <a:t>java Smallest</a:t>
            </a:r>
            <a:endParaRPr lang="en-US" b="1" dirty="0">
              <a:solidFill>
                <a:srgbClr val="FF0000"/>
              </a:solidFill>
              <a:latin typeface="Consolas" panose="020B0609020204030204" pitchFamily="49" charset="0"/>
              <a:cs typeface="Consolas" panose="020B0609020204030204" pitchFamily="49" charset="0"/>
            </a:endParaRPr>
          </a:p>
          <a:p>
            <a:pPr marL="457200" indent="-457200">
              <a:buFont typeface="+mj-lt"/>
              <a:buAutoNum type="arabicPeriod"/>
            </a:pPr>
            <a:endParaRPr lang="en-US" dirty="0"/>
          </a:p>
        </p:txBody>
      </p:sp>
    </p:spTree>
    <p:extLst>
      <p:ext uri="{BB962C8B-B14F-4D97-AF65-F5344CB8AC3E}">
        <p14:creationId xmlns:p14="http://schemas.microsoft.com/office/powerpoint/2010/main" val="23632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Starting And Using A Command Line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96" y="927323"/>
            <a:ext cx="3005694" cy="4750464"/>
          </a:xfrm>
        </p:spPr>
      </p:pic>
      <p:pic>
        <p:nvPicPr>
          <p:cNvPr id="5" name="Picture 4"/>
          <p:cNvPicPr>
            <a:picLocks noChangeAspect="1"/>
          </p:cNvPicPr>
          <p:nvPr/>
        </p:nvPicPr>
        <p:blipFill>
          <a:blip r:embed="rId3"/>
          <a:stretch>
            <a:fillRect/>
          </a:stretch>
        </p:blipFill>
        <p:spPr>
          <a:xfrm>
            <a:off x="4514850" y="4529692"/>
            <a:ext cx="4610100" cy="1924050"/>
          </a:xfrm>
          <a:prstGeom prst="rect">
            <a:avLst/>
          </a:prstGeom>
        </p:spPr>
      </p:pic>
      <p:sp>
        <p:nvSpPr>
          <p:cNvPr id="6" name="TextBox 5"/>
          <p:cNvSpPr txBox="1"/>
          <p:nvPr/>
        </p:nvSpPr>
        <p:spPr>
          <a:xfrm>
            <a:off x="136796" y="5677787"/>
            <a:ext cx="1860697" cy="457200"/>
          </a:xfrm>
          <a:prstGeom prst="rect">
            <a:avLst/>
          </a:prstGeom>
          <a:noFill/>
          <a:ln w="0">
            <a:noFill/>
          </a:ln>
        </p:spPr>
        <p:txBody>
          <a:bodyPr wrap="square" lIns="0" rtlCol="0">
            <a:noAutofit/>
          </a:bodyPr>
          <a:lstStyle/>
          <a:p>
            <a:r>
              <a:rPr lang="en-CA" sz="1800" dirty="0" smtClean="0"/>
              <a:t>Starting a command line</a:t>
            </a:r>
          </a:p>
        </p:txBody>
      </p:sp>
      <p:sp>
        <p:nvSpPr>
          <p:cNvPr id="7" name="TextBox 6"/>
          <p:cNvSpPr txBox="1"/>
          <p:nvPr/>
        </p:nvSpPr>
        <p:spPr>
          <a:xfrm>
            <a:off x="4514850" y="3895061"/>
            <a:ext cx="2768452" cy="457200"/>
          </a:xfrm>
          <a:prstGeom prst="rect">
            <a:avLst/>
          </a:prstGeom>
          <a:noFill/>
          <a:ln w="0">
            <a:noFill/>
          </a:ln>
        </p:spPr>
        <p:txBody>
          <a:bodyPr wrap="square" lIns="0" rtlCol="0">
            <a:noAutofit/>
          </a:bodyPr>
          <a:lstStyle/>
          <a:p>
            <a:r>
              <a:rPr lang="en-CA" sz="1800" dirty="0" smtClean="0"/>
              <a:t>Entering commands at the command line</a:t>
            </a:r>
          </a:p>
        </p:txBody>
      </p:sp>
    </p:spTree>
    <p:extLst>
      <p:ext uri="{BB962C8B-B14F-4D97-AF65-F5344CB8AC3E}">
        <p14:creationId xmlns:p14="http://schemas.microsoft.com/office/powerpoint/2010/main" val="279930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Creating And Running Java Programs</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Enter the program into a text editor</a:t>
            </a:r>
          </a:p>
          <a:p>
            <a:pPr marL="457200" indent="-457200">
              <a:buFont typeface="+mj-lt"/>
              <a:buAutoNum type="arabicPeriod"/>
            </a:pPr>
            <a:r>
              <a:rPr lang="en-CA" dirty="0" smtClean="0"/>
              <a:t>Save the program with a ‘</a:t>
            </a:r>
            <a:r>
              <a:rPr lang="en-CA" dirty="0" smtClean="0">
                <a:latin typeface="Consolas" panose="020B0609020204030204" pitchFamily="49" charset="0"/>
              </a:rPr>
              <a:t>.java</a:t>
            </a:r>
            <a:r>
              <a:rPr lang="en-CA" dirty="0" smtClean="0"/>
              <a:t>’ extension</a:t>
            </a:r>
          </a:p>
          <a:p>
            <a:pPr marL="457200" indent="-457200">
              <a:buFont typeface="+mj-lt"/>
              <a:buAutoNum type="arabicPeriod"/>
            </a:pPr>
            <a:r>
              <a:rPr lang="en-CA" dirty="0" smtClean="0"/>
              <a:t>Compile the program using ‘</a:t>
            </a:r>
            <a:r>
              <a:rPr lang="en-CA" dirty="0" err="1" smtClean="0">
                <a:latin typeface="Consolas" panose="020B0609020204030204" pitchFamily="49" charset="0"/>
              </a:rPr>
              <a:t>javac</a:t>
            </a:r>
            <a:r>
              <a:rPr lang="en-CA" dirty="0" smtClean="0"/>
              <a:t>’ (Java compiler)</a:t>
            </a:r>
          </a:p>
          <a:p>
            <a:pPr marL="571500" lvl="1" indent="-457200">
              <a:buFont typeface="+mj-lt"/>
              <a:buAutoNum type="alphaLcParenR"/>
            </a:pPr>
            <a:r>
              <a:rPr lang="en-CA" dirty="0" smtClean="0"/>
              <a:t>Program has syntax errors: the errors will be displayed and no byte code file created</a:t>
            </a:r>
          </a:p>
          <a:p>
            <a:pPr marL="571500" lvl="1" indent="-457200">
              <a:buFont typeface="+mj-lt"/>
              <a:buAutoNum type="alphaLcParenR"/>
            </a:pPr>
            <a:r>
              <a:rPr lang="en-CA" dirty="0" smtClean="0"/>
              <a:t>Program has no errors (no news is good news) and a byte code ‘</a:t>
            </a:r>
            <a:r>
              <a:rPr lang="en-CA" dirty="0" smtClean="0">
                <a:latin typeface="Consolas" panose="020B0609020204030204" pitchFamily="49" charset="0"/>
              </a:rPr>
              <a:t>.class</a:t>
            </a:r>
            <a:r>
              <a:rPr lang="en-CA" dirty="0" smtClean="0"/>
              <a:t>’ file will be created.</a:t>
            </a:r>
          </a:p>
          <a:p>
            <a:pPr marL="457200" indent="-457200">
              <a:buFont typeface="+mj-lt"/>
              <a:buAutoNum type="arabicPeriod"/>
            </a:pPr>
            <a:r>
              <a:rPr lang="en-CA" dirty="0" smtClean="0"/>
              <a:t>Translate the byte code binary into native binary using ‘</a:t>
            </a:r>
            <a:r>
              <a:rPr lang="en-CA" dirty="0" smtClean="0">
                <a:latin typeface="Consolas" panose="020B0609020204030204" pitchFamily="49" charset="0"/>
              </a:rPr>
              <a:t>java</a:t>
            </a:r>
            <a:r>
              <a:rPr lang="en-CA" dirty="0" smtClean="0"/>
              <a:t>’ (Java interpreter)</a:t>
            </a:r>
            <a:endParaRPr lang="en-CA" dirty="0"/>
          </a:p>
        </p:txBody>
      </p:sp>
    </p:spTree>
    <p:extLst>
      <p:ext uri="{BB962C8B-B14F-4D97-AF65-F5344CB8AC3E}">
        <p14:creationId xmlns:p14="http://schemas.microsoft.com/office/powerpoint/2010/main" val="120625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3" name="Group 13"/>
          <p:cNvGrpSpPr>
            <a:grpSpLocks/>
          </p:cNvGrpSpPr>
          <p:nvPr/>
        </p:nvGrpSpPr>
        <p:grpSpPr bwMode="auto">
          <a:xfrm>
            <a:off x="1905000" y="2819400"/>
            <a:ext cx="4800600" cy="1219200"/>
            <a:chOff x="1200" y="1776"/>
            <a:chExt cx="3024" cy="768"/>
          </a:xfrm>
        </p:grpSpPr>
        <p:sp>
          <p:nvSpPr>
            <p:cNvPr id="3090" name="Line 14"/>
            <p:cNvSpPr>
              <a:spLocks noChangeShapeType="1"/>
            </p:cNvSpPr>
            <p:nvPr/>
          </p:nvSpPr>
          <p:spPr bwMode="auto">
            <a:xfrm>
              <a:off x="1200" y="1872"/>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91" name="Text Box 15"/>
            <p:cNvSpPr txBox="1">
              <a:spLocks noChangeArrowheads="1"/>
            </p:cNvSpPr>
            <p:nvPr/>
          </p:nvSpPr>
          <p:spPr bwMode="auto">
            <a:xfrm>
              <a:off x="1488" y="1776"/>
              <a:ext cx="10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grpSp>
        <p:nvGrpSpPr>
          <p:cNvPr id="4" name="Group 16"/>
          <p:cNvGrpSpPr>
            <a:grpSpLocks/>
          </p:cNvGrpSpPr>
          <p:nvPr/>
        </p:nvGrpSpPr>
        <p:grpSpPr bwMode="auto">
          <a:xfrm>
            <a:off x="1828800" y="3124200"/>
            <a:ext cx="4867275" cy="1279525"/>
            <a:chOff x="1152" y="1968"/>
            <a:chExt cx="3066" cy="806"/>
          </a:xfrm>
        </p:grpSpPr>
        <p:sp>
          <p:nvSpPr>
            <p:cNvPr id="3088" name="Line 17"/>
            <p:cNvSpPr>
              <a:spLocks noChangeShapeType="1"/>
            </p:cNvSpPr>
            <p:nvPr/>
          </p:nvSpPr>
          <p:spPr bwMode="auto">
            <a:xfrm flipH="1" flipV="1">
              <a:off x="1152" y="1968"/>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89" name="Text Box 18"/>
            <p:cNvSpPr txBox="1">
              <a:spLocks noChangeArrowheads="1"/>
            </p:cNvSpPr>
            <p:nvPr/>
          </p:nvSpPr>
          <p:spPr bwMode="auto">
            <a:xfrm>
              <a:off x="2976" y="2640"/>
              <a:ext cx="1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grpSp>
      <p:sp>
        <p:nvSpPr>
          <p:cNvPr id="165907" name="Rectangle 19"/>
          <p:cNvSpPr>
            <a:spLocks noChangeArrowheads="1"/>
          </p:cNvSpPr>
          <p:nvPr/>
        </p:nvSpPr>
        <p:spPr bwMode="auto">
          <a:xfrm>
            <a:off x="838200" y="373380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native Mac code and the Applet is run</a:t>
            </a:r>
          </a:p>
        </p:txBody>
      </p:sp>
      <p:sp>
        <p:nvSpPr>
          <p:cNvPr id="3086"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Running The Java Compiler At Home</a:t>
            </a:r>
          </a:p>
        </p:txBody>
      </p:sp>
      <p:sp>
        <p:nvSpPr>
          <p:cNvPr id="267267" name="Rectangle 3"/>
          <p:cNvSpPr>
            <a:spLocks noGrp="1" noChangeArrowheads="1"/>
          </p:cNvSpPr>
          <p:nvPr>
            <p:ph type="body" idx="1"/>
          </p:nvPr>
        </p:nvSpPr>
        <p:spPr/>
        <p:txBody>
          <a:bodyPr/>
          <a:lstStyle/>
          <a:p>
            <a:r>
              <a:rPr lang="en-US" altLang="en-US" dirty="0" smtClean="0"/>
              <a:t>After installing Java you will need to indicate to the operating system where the java compiler has been installed (‘setting the path’).</a:t>
            </a:r>
          </a:p>
          <a:p>
            <a:pPr lvl="1"/>
            <a:r>
              <a:rPr lang="en-US" altLang="en-US" dirty="0" smtClean="0"/>
              <a:t>This is similar to Python.</a:t>
            </a:r>
          </a:p>
          <a:p>
            <a:r>
              <a:rPr lang="en-US" altLang="en-US" dirty="0" smtClean="0"/>
              <a:t>For details of how to set your path variable for your particular operating system try the Sun or Java website.</a:t>
            </a:r>
          </a:p>
          <a:p>
            <a:r>
              <a:rPr lang="en-US" altLang="en-US" dirty="0" smtClean="0"/>
              <a:t>Example of how to set the path in Windows (instructions should be </a:t>
            </a:r>
            <a:r>
              <a:rPr lang="en-US" altLang="en-US" dirty="0" smtClean="0"/>
              <a:t>version-independent)</a:t>
            </a:r>
          </a:p>
          <a:p>
            <a:pPr lvl="2"/>
            <a:r>
              <a:rPr lang="en-US" altLang="en-US" dirty="0">
                <a:hlinkClick r:id="rId2"/>
              </a:rPr>
              <a:t>https</a:t>
            </a:r>
            <a:r>
              <a:rPr lang="en-US" altLang="en-US">
                <a:hlinkClick r:id="rId2"/>
              </a:rPr>
              <a:t>://</a:t>
            </a:r>
            <a:r>
              <a:rPr lang="en-US" altLang="en-US" smtClean="0">
                <a:hlinkClick r:id="rId2"/>
              </a:rPr>
              <a:t>docs.oracle.com/javase/tutorial/essential/environment/paths.html</a:t>
            </a:r>
            <a:endParaRPr lang="en-US" altLang="en-US" smtClean="0"/>
          </a:p>
          <a:p>
            <a:pPr lvl="2"/>
            <a:endParaRPr lang="en-US" altLang="en-US" dirty="0" smtClean="0"/>
          </a:p>
        </p:txBody>
      </p:sp>
    </p:spTree>
    <p:extLst>
      <p:ext uri="{BB962C8B-B14F-4D97-AF65-F5344CB8AC3E}">
        <p14:creationId xmlns:p14="http://schemas.microsoft.com/office/powerpoint/2010/main" val="337766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Alternative: Simple But A Hack</a:t>
            </a:r>
            <a:endParaRPr lang="en-US" dirty="0"/>
          </a:p>
        </p:txBody>
      </p:sp>
      <p:sp>
        <p:nvSpPr>
          <p:cNvPr id="3" name="Content Placeholder 2"/>
          <p:cNvSpPr>
            <a:spLocks noGrp="1"/>
          </p:cNvSpPr>
          <p:nvPr>
            <p:ph idx="1"/>
          </p:nvPr>
        </p:nvSpPr>
        <p:spPr/>
        <p:txBody>
          <a:bodyPr/>
          <a:lstStyle/>
          <a:p>
            <a:r>
              <a:rPr lang="en-US" altLang="en-US" dirty="0" smtClean="0"/>
              <a:t>Create </a:t>
            </a:r>
            <a:r>
              <a:rPr lang="en-US" altLang="en-US" dirty="0"/>
              <a:t>your Java programs in the same location as the Java </a:t>
            </a:r>
            <a:r>
              <a:rPr lang="en-US" altLang="en-US" dirty="0" smtClean="0"/>
              <a:t>compiler (example)</a:t>
            </a:r>
            <a:r>
              <a:rPr lang="en-US" altLang="en-US" dirty="0"/>
              <a:t/>
            </a:r>
            <a:br>
              <a:rPr lang="en-US" alt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63" y="1981544"/>
            <a:ext cx="44386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98" y="5550034"/>
            <a:ext cx="57531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97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dirty="0" smtClean="0"/>
              <a:t>Documentation / Comments</a:t>
            </a:r>
            <a:endParaRPr lang="en-US" altLang="en-US" dirty="0" smtClean="0"/>
          </a:p>
        </p:txBody>
      </p:sp>
      <p:sp>
        <p:nvSpPr>
          <p:cNvPr id="181251" name="Rectangle 3"/>
          <p:cNvSpPr>
            <a:spLocks noGrp="1" noChangeArrowheads="1"/>
          </p:cNvSpPr>
          <p:nvPr>
            <p:ph type="body" idx="1"/>
          </p:nvPr>
        </p:nvSpPr>
        <p:spPr/>
        <p:txBody>
          <a:bodyPr/>
          <a:lstStyle/>
          <a:p>
            <a:pPr>
              <a:buFontTx/>
              <a:buNone/>
              <a:tabLst>
                <a:tab pos="476250" algn="l"/>
              </a:tabLst>
            </a:pPr>
            <a:r>
              <a:rPr lang="en-CA" altLang="en-US" dirty="0" smtClean="0"/>
              <a:t>Multi-line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Start of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End of documentation</a:t>
            </a:r>
          </a:p>
          <a:p>
            <a:pPr marL="482600" lvl="1" indent="-177800">
              <a:buFont typeface="Times New Roman" pitchFamily="18" charset="0"/>
              <a:buNone/>
              <a:tabLst>
                <a:tab pos="476250" algn="l"/>
              </a:tabLst>
            </a:pPr>
            <a:endParaRPr lang="en-CA" altLang="en-US" dirty="0" smtClean="0">
              <a:latin typeface="Consolas" pitchFamily="49" charset="0"/>
              <a:cs typeface="Consolas" pitchFamily="49" charset="0"/>
            </a:endParaRPr>
          </a:p>
          <a:p>
            <a:pPr marL="566738" lvl="1" indent="-219075">
              <a:tabLst>
                <a:tab pos="476250" algn="l"/>
              </a:tabLst>
            </a:pPr>
            <a:r>
              <a:rPr lang="en-CA" altLang="en-US" dirty="0" smtClean="0">
                <a:latin typeface="Arial" charset="0"/>
              </a:rPr>
              <a:t>Don’t nest this form of documentation (syntax error)</a:t>
            </a:r>
          </a:p>
          <a:p>
            <a:pPr marL="482600" lvl="1" indent="-177800">
              <a:buFont typeface="Times New Roman" pitchFamily="18" charset="0"/>
              <a:buNone/>
              <a:tabLst>
                <a:tab pos="476250" algn="l"/>
              </a:tabLst>
            </a:pPr>
            <a:endParaRPr lang="en-CA" altLang="en-US" dirty="0" smtClean="0">
              <a:latin typeface="Arial" charset="0"/>
            </a:endParaRPr>
          </a:p>
          <a:p>
            <a:pPr>
              <a:buFontTx/>
              <a:buNone/>
              <a:tabLst>
                <a:tab pos="476250" algn="l"/>
              </a:tabLst>
            </a:pPr>
            <a:r>
              <a:rPr lang="en-CA" altLang="en-US" dirty="0" smtClean="0"/>
              <a:t>Documentation for a single line</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//Everything until the end of the line is a comment</a:t>
            </a:r>
            <a:endParaRPr lang="en-US" altLang="en-US" b="1" dirty="0" smtClean="0">
              <a:solidFill>
                <a:srgbClr val="00FFFF"/>
              </a:solidFill>
              <a:latin typeface="Consolas" pitchFamily="49" charset="0"/>
              <a:cs typeface="Consolas" pitchFamily="49" charset="0"/>
            </a:endParaRPr>
          </a:p>
        </p:txBody>
      </p:sp>
    </p:spTree>
    <p:extLst>
      <p:ext uri="{BB962C8B-B14F-4D97-AF65-F5344CB8AC3E}">
        <p14:creationId xmlns:p14="http://schemas.microsoft.com/office/powerpoint/2010/main" val="3843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5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Review: What Should You Document</a:t>
            </a:r>
          </a:p>
        </p:txBody>
      </p:sp>
      <p:sp>
        <p:nvSpPr>
          <p:cNvPr id="20483" name="Rectangle 3"/>
          <p:cNvSpPr>
            <a:spLocks noGrp="1" noChangeArrowheads="1"/>
          </p:cNvSpPr>
          <p:nvPr>
            <p:ph type="body" idx="1"/>
          </p:nvPr>
        </p:nvSpPr>
        <p:spPr/>
        <p:txBody>
          <a:bodyPr/>
          <a:lstStyle/>
          <a:p>
            <a:r>
              <a:rPr lang="en-CA" altLang="en-US" dirty="0" smtClean="0"/>
              <a:t>Program (or that portion of the program) author</a:t>
            </a:r>
          </a:p>
          <a:p>
            <a:r>
              <a:rPr lang="en-CA" altLang="en-US" dirty="0" smtClean="0"/>
              <a:t>What does the program as a while do e.g., tax program.</a:t>
            </a:r>
          </a:p>
          <a:p>
            <a:r>
              <a:rPr lang="en-CA" altLang="en-US" dirty="0" smtClean="0"/>
              <a:t>What are the specific features of the program e.g., it calculates personal or small business tax.</a:t>
            </a:r>
          </a:p>
          <a:p>
            <a:r>
              <a:rPr lang="en-CA" altLang="en-US" dirty="0" smtClean="0"/>
              <a:t>What are it’s limitations e.g., it only follows Canadian tax laws and cannot be used in the US. In Canada it doesn’t calculate taxes for organizations with yearly gross earnings over $1 billion.</a:t>
            </a:r>
          </a:p>
          <a:p>
            <a:r>
              <a:rPr lang="en-CA" altLang="en-US" dirty="0" smtClean="0"/>
              <a:t>What is the version of the program</a:t>
            </a:r>
          </a:p>
          <a:p>
            <a:pPr lvl="1"/>
            <a:r>
              <a:rPr lang="en-CA" altLang="en-US" dirty="0" smtClean="0"/>
              <a:t>If you don’t use numbers for the different versions of your program then consider using dates (tie versions with program features).</a:t>
            </a:r>
          </a:p>
          <a:p>
            <a:endParaRPr lang="en-US" altLang="en-US" dirty="0" smtClean="0"/>
          </a:p>
        </p:txBody>
      </p:sp>
    </p:spTree>
    <p:extLst>
      <p:ext uri="{BB962C8B-B14F-4D97-AF65-F5344CB8AC3E}">
        <p14:creationId xmlns:p14="http://schemas.microsoft.com/office/powerpoint/2010/main" val="201193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Important Note</a:t>
            </a:r>
          </a:p>
        </p:txBody>
      </p:sp>
      <p:sp>
        <p:nvSpPr>
          <p:cNvPr id="21507" name="Rectangle 3"/>
          <p:cNvSpPr>
            <a:spLocks noGrp="1" noChangeArrowheads="1"/>
          </p:cNvSpPr>
          <p:nvPr>
            <p:ph type="body" idx="1"/>
          </p:nvPr>
        </p:nvSpPr>
        <p:spPr/>
        <p:txBody>
          <a:bodyPr/>
          <a:lstStyle/>
          <a:p>
            <a:r>
              <a:rPr lang="en-US" altLang="en-US" dirty="0" smtClean="0"/>
              <a:t>Each Java instruction must be followed by a semi-colon!</a:t>
            </a:r>
          </a:p>
        </p:txBody>
      </p:sp>
      <p:sp>
        <p:nvSpPr>
          <p:cNvPr id="21508" name="Text Box 4"/>
          <p:cNvSpPr txBox="1">
            <a:spLocks noChangeArrowheads="1"/>
          </p:cNvSpPr>
          <p:nvPr/>
        </p:nvSpPr>
        <p:spPr bwMode="auto">
          <a:xfrm>
            <a:off x="673100" y="1790700"/>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General format</a:t>
            </a:r>
          </a:p>
          <a:p>
            <a:pPr eaLnBrk="1" hangingPunct="1">
              <a:spcBef>
                <a:spcPct val="50000"/>
              </a:spcBef>
              <a:buFontTx/>
              <a:buNone/>
            </a:pPr>
            <a:r>
              <a:rPr lang="en-US" altLang="en-US" sz="2000" dirty="0">
                <a:latin typeface="Consolas" pitchFamily="49" charset="0"/>
                <a:cs typeface="Consolas" pitchFamily="49" charset="0"/>
              </a:rPr>
              <a:t>Instruction1;</a:t>
            </a:r>
          </a:p>
          <a:p>
            <a:pPr eaLnBrk="1" hangingPunct="1">
              <a:spcBef>
                <a:spcPct val="50000"/>
              </a:spcBef>
              <a:buFontTx/>
              <a:buNone/>
            </a:pPr>
            <a:r>
              <a:rPr lang="en-US" altLang="en-US" sz="2000" dirty="0">
                <a:latin typeface="Consolas" pitchFamily="49" charset="0"/>
                <a:cs typeface="Consolas" pitchFamily="49" charset="0"/>
              </a:rPr>
              <a:t>Instruction2;</a:t>
            </a:r>
          </a:p>
          <a:p>
            <a:pPr eaLnBrk="1" hangingPunct="1">
              <a:spcBef>
                <a:spcPct val="50000"/>
              </a:spcBef>
              <a:buFontTx/>
              <a:buNone/>
            </a:pPr>
            <a:r>
              <a:rPr lang="en-US" altLang="en-US" sz="2000" dirty="0">
                <a:latin typeface="Consolas" pitchFamily="49" charset="0"/>
                <a:cs typeface="Consolas" pitchFamily="49" charset="0"/>
              </a:rPr>
              <a:t>Instruction3;</a:t>
            </a:r>
          </a:p>
          <a:p>
            <a:pPr eaLnBrk="1" hangingPunct="1">
              <a:spcBef>
                <a:spcPct val="50000"/>
              </a:spcBef>
              <a:buFontTx/>
              <a:buNone/>
            </a:pPr>
            <a:r>
              <a:rPr lang="en-US" altLang="en-US" sz="2000" dirty="0">
                <a:latin typeface="Consolas" pitchFamily="49" charset="0"/>
                <a:cs typeface="Consolas" pitchFamily="49" charset="0"/>
              </a:rPr>
              <a:t>   :        :</a:t>
            </a:r>
          </a:p>
        </p:txBody>
      </p:sp>
      <p:sp>
        <p:nvSpPr>
          <p:cNvPr id="21509" name="Text Box 5"/>
          <p:cNvSpPr txBox="1">
            <a:spLocks noChangeArrowheads="1"/>
          </p:cNvSpPr>
          <p:nvPr/>
        </p:nvSpPr>
        <p:spPr bwMode="auto">
          <a:xfrm>
            <a:off x="3860800" y="1765300"/>
            <a:ext cx="414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Examples</a:t>
            </a:r>
          </a:p>
          <a:p>
            <a:pPr eaLnBrk="1" hangingPunct="1">
              <a:spcBef>
                <a:spcPct val="50000"/>
              </a:spcBef>
              <a:buFontTx/>
              <a:buNone/>
            </a:pPr>
            <a:r>
              <a:rPr lang="en-US" altLang="en-US" sz="2000" dirty="0">
                <a:latin typeface="Consolas" pitchFamily="49" charset="0"/>
                <a:cs typeface="Consolas" pitchFamily="49" charset="0"/>
              </a:rPr>
              <a:t>int num = 0;</a:t>
            </a:r>
          </a:p>
          <a:p>
            <a:pPr eaLnBrk="1" hangingPunct="1">
              <a:spcBef>
                <a:spcPct val="50000"/>
              </a:spcBef>
              <a:buFontTx/>
              <a:buNone/>
            </a:pPr>
            <a:r>
              <a:rPr lang="en-US" altLang="en-US" sz="2000" dirty="0">
                <a:latin typeface="Consolas" pitchFamily="49" charset="0"/>
                <a:cs typeface="Consolas" pitchFamily="49" charset="0"/>
              </a:rPr>
              <a:t>System.out.println(num);</a:t>
            </a:r>
          </a:p>
          <a:p>
            <a:pPr eaLnBrk="1" hangingPunct="1">
              <a:spcBef>
                <a:spcPct val="50000"/>
              </a:spcBef>
              <a:buFontTx/>
              <a:buNone/>
            </a:pPr>
            <a:r>
              <a:rPr lang="en-US" altLang="en-US" sz="2000" dirty="0">
                <a:latin typeface="Arial" charset="0"/>
              </a:rPr>
              <a:t>   :        :</a:t>
            </a:r>
          </a:p>
        </p:txBody>
      </p:sp>
    </p:spTree>
    <p:extLst>
      <p:ext uri="{BB962C8B-B14F-4D97-AF65-F5344CB8AC3E}">
        <p14:creationId xmlns:p14="http://schemas.microsoft.com/office/powerpoint/2010/main" val="2240668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a:t>
            </a:r>
            <a:r>
              <a:rPr lang="en-CA" dirty="0" smtClean="0">
                <a:solidFill>
                  <a:srgbClr val="FF0000"/>
                </a:solidFill>
              </a:rPr>
              <a:t>Output</a:t>
            </a:r>
            <a:r>
              <a:rPr lang="en-CA" dirty="0" smtClean="0"/>
              <a:t>: Common Methods </a:t>
            </a:r>
            <a:r>
              <a:rPr lang="en-US" dirty="0"/>
              <a:t>(~Function)</a:t>
            </a:r>
            <a:endParaRPr lang="en-CA" dirty="0"/>
          </a:p>
        </p:txBody>
      </p:sp>
      <p:sp>
        <p:nvSpPr>
          <p:cNvPr id="3" name="Content Placeholder 2"/>
          <p:cNvSpPr>
            <a:spLocks noGrp="1"/>
          </p:cNvSpPr>
          <p:nvPr>
            <p:ph idx="1"/>
          </p:nvPr>
        </p:nvSpPr>
        <p:spPr/>
        <p:txBody>
          <a:bodyPr/>
          <a:lstStyle/>
          <a:p>
            <a:r>
              <a:rPr lang="en-CA" dirty="0" smtClean="0"/>
              <a:t>Print only the output specified (</a:t>
            </a:r>
            <a:r>
              <a:rPr lang="en-CA" i="1" dirty="0" smtClean="0"/>
              <a:t>no other formatting</a:t>
            </a:r>
            <a:r>
              <a:rPr lang="en-CA" dirty="0" smtClean="0"/>
              <a:t>: spaces, tabs, newlines)</a:t>
            </a:r>
          </a:p>
          <a:p>
            <a:pPr marL="225425" lvl="1" indent="0">
              <a:buNone/>
            </a:pPr>
            <a:r>
              <a:rPr lang="en-CA" sz="2400" dirty="0" smtClean="0"/>
              <a:t>(Java)</a:t>
            </a: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smtClean="0">
                <a:latin typeface="Calibri Light" panose="020F0302020204030204" pitchFamily="34" charset="0"/>
                <a:cs typeface="Consolas" panose="020B0609020204030204" pitchFamily="49" charset="0"/>
              </a:rPr>
              <a:t>(Python)</a:t>
            </a:r>
          </a:p>
          <a:p>
            <a:pPr marL="225425" lvl="1" indent="0">
              <a:buNone/>
            </a:pPr>
            <a:r>
              <a:rPr lang="en-CA" dirty="0" smtClean="0">
                <a:latin typeface="Consolas" panose="020B0609020204030204" pitchFamily="49" charset="0"/>
                <a:cs typeface="Consolas" panose="020B0609020204030204" pitchFamily="49" charset="0"/>
              </a:rPr>
              <a:t>print</a:t>
            </a:r>
            <a:r>
              <a:rPr lang="en-CA" dirty="0">
                <a:latin typeface="Consolas" panose="020B0609020204030204" pitchFamily="49" charset="0"/>
                <a:cs typeface="Consolas" panose="020B0609020204030204" pitchFamily="49" charset="0"/>
              </a:rPr>
              <a:t>(…, </a:t>
            </a:r>
            <a:r>
              <a:rPr lang="en-CA">
                <a:latin typeface="Consolas" panose="020B0609020204030204" pitchFamily="49" charset="0"/>
                <a:cs typeface="Consolas" panose="020B0609020204030204" pitchFamily="49" charset="0"/>
              </a:rPr>
              <a:t>end</a:t>
            </a:r>
            <a:r>
              <a:rPr lang="en-CA"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225425" lvl="1" indent="0">
              <a:buNone/>
            </a:pPr>
            <a:endParaRPr lang="en-CA" dirty="0" smtClean="0">
              <a:latin typeface="Consolas" panose="020B0609020204030204" pitchFamily="49" charset="0"/>
              <a:cs typeface="Consolas" panose="020B0609020204030204" pitchFamily="49" charset="0"/>
            </a:endParaRPr>
          </a:p>
          <a:p>
            <a:r>
              <a:rPr lang="en-CA" dirty="0"/>
              <a:t>Print </a:t>
            </a:r>
            <a:r>
              <a:rPr lang="en-CA" dirty="0" smtClean="0"/>
              <a:t>the </a:t>
            </a:r>
            <a:r>
              <a:rPr lang="en-CA" dirty="0"/>
              <a:t>output </a:t>
            </a:r>
            <a:r>
              <a:rPr lang="en-CA" dirty="0" smtClean="0"/>
              <a:t>specified </a:t>
            </a:r>
            <a:r>
              <a:rPr lang="en-CA" i="1" dirty="0" smtClean="0"/>
              <a:t>followed by a newline</a:t>
            </a:r>
            <a:r>
              <a:rPr lang="en-CA" dirty="0" smtClean="0"/>
              <a:t>.</a:t>
            </a:r>
          </a:p>
          <a:p>
            <a:pPr marL="225425" lvl="1" indent="0">
              <a:buNone/>
            </a:pPr>
            <a:r>
              <a:rPr lang="en-CA" sz="2400" dirty="0"/>
              <a:t>(Java</a:t>
            </a:r>
            <a:r>
              <a:rPr lang="en-CA" sz="2400" dirty="0" smtClean="0"/>
              <a:t>)</a:t>
            </a:r>
            <a:endParaRPr lang="en-CA" sz="2400" dirty="0" smtClean="0">
              <a:latin typeface="Consolas" panose="020B0609020204030204" pitchFamily="49" charset="0"/>
              <a:cs typeface="Consolas" panose="020B0609020204030204" pitchFamily="49" charset="0"/>
            </a:endParaRP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println</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a:latin typeface="Calibri Light" panose="020F0302020204030204" pitchFamily="34" charset="0"/>
                <a:cs typeface="Consolas" panose="020B0609020204030204" pitchFamily="49" charset="0"/>
              </a:rPr>
              <a:t>(Python)</a:t>
            </a:r>
          </a:p>
          <a:p>
            <a:pPr marL="225425" lvl="1" indent="0">
              <a:buNone/>
            </a:pPr>
            <a:r>
              <a:rPr lang="en-CA" dirty="0">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225425"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3209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solidFill>
                  <a:schemeClr val="tx1"/>
                </a:solidFill>
              </a:rPr>
              <a:t>Java Output: Specifics</a:t>
            </a:r>
          </a:p>
        </p:txBody>
      </p:sp>
      <p:sp>
        <p:nvSpPr>
          <p:cNvPr id="22531" name="Rectangle 3"/>
          <p:cNvSpPr>
            <a:spLocks noGrp="1" noChangeArrowheads="1"/>
          </p:cNvSpPr>
          <p:nvPr>
            <p:ph type="body" idx="1"/>
          </p:nvPr>
        </p:nvSpPr>
        <p:spPr>
          <a:xfrm>
            <a:off x="419100" y="1082318"/>
            <a:ext cx="8178800" cy="5368925"/>
          </a:xfrm>
        </p:spPr>
        <p:txBody>
          <a:bodyPr/>
          <a:lstStyle/>
          <a:p>
            <a:pPr marL="0" indent="0">
              <a:lnSpc>
                <a:spcPct val="80000"/>
              </a:lnSpc>
              <a:tabLst>
                <a:tab pos="406400" algn="l"/>
              </a:tabLst>
            </a:pPr>
            <a:r>
              <a:rPr lang="en-CA" altLang="en-US" b="1" dirty="0" smtClean="0"/>
              <a:t>Format: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OR</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System.out.println(&lt;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endParaRPr lang="en-CA" altLang="en-US" sz="1800" dirty="0" smtClean="0">
              <a:latin typeface="Arial" charset="0"/>
            </a:endParaRPr>
          </a:p>
          <a:p>
            <a:pPr marL="0" indent="0">
              <a:lnSpc>
                <a:spcPct val="80000"/>
              </a:lnSpc>
              <a:tabLst>
                <a:tab pos="406400" algn="l"/>
              </a:tabLst>
            </a:pPr>
            <a:r>
              <a:rPr lang="en-CA" altLang="en-US" b="1" dirty="0" smtClean="0"/>
              <a:t>Examples (online program called “</a:t>
            </a:r>
            <a:r>
              <a:rPr lang="en-CA" altLang="en-US" sz="2000" b="1" dirty="0" smtClean="0">
                <a:latin typeface="Consolas" pitchFamily="49" charset="0"/>
                <a:cs typeface="Consolas" pitchFamily="49" charset="0"/>
              </a:rPr>
              <a:t>OutputExample1.java</a:t>
            </a:r>
            <a:r>
              <a:rPr lang="en-CA" altLang="en-US" b="1" dirty="0" smtClean="0"/>
              <a:t>”)</a:t>
            </a:r>
            <a:endParaRPr lang="en-CA" altLang="en-US" dirty="0" smtClean="0"/>
          </a:p>
          <a:p>
            <a:pPr marL="0" indent="0">
              <a:lnSpc>
                <a:spcPct val="80000"/>
              </a:lnSpc>
              <a:buFontTx/>
              <a:buNone/>
              <a:tabLst>
                <a:tab pos="406400" algn="l"/>
              </a:tabLst>
            </a:pPr>
            <a:endParaRPr lang="en-CA" altLang="en-US" sz="2000" dirty="0" smtClean="0">
              <a:latin typeface="Arial" charset="0"/>
            </a:endParaRPr>
          </a:p>
          <a:p>
            <a:pPr marL="0" indent="0">
              <a:lnSpc>
                <a:spcPct val="80000"/>
              </a:lnSpc>
              <a:buFontTx/>
              <a:buNone/>
              <a:tabLst>
                <a:tab pos="406400" algn="l"/>
              </a:tabLst>
            </a:pPr>
            <a:r>
              <a:rPr lang="en-CA" altLang="en-US" sz="1800" dirty="0" smtClean="0">
                <a:latin typeface="Consolas" pitchFamily="49" charset="0"/>
                <a:cs typeface="Consolas" pitchFamily="49" charset="0"/>
              </a:rPr>
              <a:t>public class OutputExample1</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a:p>
            <a:pPr marL="0" indent="0">
              <a:lnSpc>
                <a:spcPct val="80000"/>
              </a:lnSpc>
              <a:buFontTx/>
              <a:buNone/>
              <a:tabLst>
                <a:tab pos="406400" algn="l"/>
              </a:tabLst>
            </a:pPr>
            <a:r>
              <a:rPr lang="en-CA" altLang="en-US" sz="1800" dirty="0" smtClean="0">
                <a:latin typeface="Consolas" pitchFamily="49" charset="0"/>
                <a:cs typeface="Consolas" pitchFamily="49" charset="0"/>
              </a:rPr>
              <a:t>    public static void main(String [] args)</a:t>
            </a:r>
          </a:p>
          <a:p>
            <a:pPr marL="0" indent="0">
              <a:lnSpc>
                <a:spcPct val="80000"/>
              </a:lnSpc>
              <a:buFontTx/>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        int num = 123;  </a:t>
            </a:r>
            <a:r>
              <a:rPr lang="en-CA" altLang="en-US" sz="1800" b="1" dirty="0" smtClean="0">
                <a:solidFill>
                  <a:srgbClr val="00FFFF"/>
                </a:solidFill>
                <a:latin typeface="Consolas" pitchFamily="49" charset="0"/>
                <a:cs typeface="Consolas" pitchFamily="49" charset="0"/>
              </a:rPr>
              <a:t>// Details coming</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System.out.println("Good-night gracie!");</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System.out.print(num);    </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System.out.println("num="+num);</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p:txBody>
      </p:sp>
      <p:pic>
        <p:nvPicPr>
          <p:cNvPr id="2" name="Picture 1"/>
          <p:cNvPicPr>
            <a:picLocks noChangeAspect="1"/>
          </p:cNvPicPr>
          <p:nvPr/>
        </p:nvPicPr>
        <p:blipFill rotWithShape="1">
          <a:blip r:embed="rId2"/>
          <a:srcRect b="49700"/>
          <a:stretch/>
        </p:blipFill>
        <p:spPr>
          <a:xfrm>
            <a:off x="5961514" y="4704847"/>
            <a:ext cx="2636386" cy="309092"/>
          </a:xfrm>
          <a:prstGeom prst="rect">
            <a:avLst/>
          </a:prstGeom>
        </p:spPr>
      </p:pic>
      <p:pic>
        <p:nvPicPr>
          <p:cNvPr id="6" name="Picture 5"/>
          <p:cNvPicPr>
            <a:picLocks noChangeAspect="1"/>
          </p:cNvPicPr>
          <p:nvPr/>
        </p:nvPicPr>
        <p:blipFill rotWithShape="1">
          <a:blip r:embed="rId2"/>
          <a:srcRect t="49039" r="82243" b="4434"/>
          <a:stretch/>
        </p:blipFill>
        <p:spPr>
          <a:xfrm>
            <a:off x="5961514" y="5432527"/>
            <a:ext cx="468135" cy="285902"/>
          </a:xfrm>
          <a:prstGeom prst="rect">
            <a:avLst/>
          </a:prstGeom>
        </p:spPr>
      </p:pic>
      <p:pic>
        <p:nvPicPr>
          <p:cNvPr id="7" name="Picture 6"/>
          <p:cNvPicPr>
            <a:picLocks noChangeAspect="1"/>
          </p:cNvPicPr>
          <p:nvPr/>
        </p:nvPicPr>
        <p:blipFill rotWithShape="1">
          <a:blip r:embed="rId2"/>
          <a:srcRect l="16861" t="49039" r="43570" b="277"/>
          <a:stretch/>
        </p:blipFill>
        <p:spPr>
          <a:xfrm>
            <a:off x="6514569" y="5432527"/>
            <a:ext cx="994007" cy="296766"/>
          </a:xfrm>
          <a:prstGeom prst="rect">
            <a:avLst/>
          </a:prstGeom>
        </p:spPr>
      </p:pic>
      <p:cxnSp>
        <p:nvCxnSpPr>
          <p:cNvPr id="5" name="Straight Connector 4"/>
          <p:cNvCxnSpPr/>
          <p:nvPr/>
        </p:nvCxnSpPr>
        <p:spPr bwMode="auto">
          <a:xfrm>
            <a:off x="5910700" y="5769735"/>
            <a:ext cx="569762" cy="0"/>
          </a:xfrm>
          <a:prstGeom prst="line">
            <a:avLst/>
          </a:prstGeom>
          <a:noFill/>
          <a:ln w="38100" cap="flat" cmpd="sng" algn="ctr">
            <a:solidFill>
              <a:schemeClr val="bg2">
                <a:lumMod val="75000"/>
              </a:schemeClr>
            </a:solidFill>
            <a:prstDash val="solid"/>
            <a:round/>
            <a:headEnd type="none" w="sm" len="sm"/>
            <a:tailEnd type="none"/>
          </a:ln>
          <a:effectLst/>
        </p:spPr>
      </p:cxnSp>
      <p:cxnSp>
        <p:nvCxnSpPr>
          <p:cNvPr id="10" name="Straight Connector 9"/>
          <p:cNvCxnSpPr/>
          <p:nvPr/>
        </p:nvCxnSpPr>
        <p:spPr bwMode="auto">
          <a:xfrm>
            <a:off x="6514569" y="5769735"/>
            <a:ext cx="411610" cy="0"/>
          </a:xfrm>
          <a:prstGeom prst="line">
            <a:avLst/>
          </a:prstGeom>
          <a:noFill/>
          <a:ln w="38100" cap="flat" cmpd="sng" algn="ctr">
            <a:solidFill>
              <a:schemeClr val="bg2">
                <a:lumMod val="75000"/>
              </a:schemeClr>
            </a:solidFill>
            <a:prstDash val="solid"/>
            <a:round/>
            <a:headEnd type="none" w="sm" len="sm"/>
            <a:tailEnd type="none"/>
          </a:ln>
          <a:effectLst/>
        </p:spPr>
      </p:cxnSp>
    </p:spTree>
    <p:extLst>
      <p:ext uri="{BB962C8B-B14F-4D97-AF65-F5344CB8AC3E}">
        <p14:creationId xmlns:p14="http://schemas.microsoft.com/office/powerpoint/2010/main" val="10740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Output : Some </a:t>
            </a:r>
            <a:r>
              <a:rPr lang="en-CA" altLang="en-US" dirty="0">
                <a:solidFill>
                  <a:srgbClr val="FF0000"/>
                </a:solidFill>
              </a:rPr>
              <a:t>Escape Sequences </a:t>
            </a:r>
            <a:r>
              <a:rPr lang="en-CA" altLang="en-US" dirty="0"/>
              <a:t>For Formatting</a:t>
            </a:r>
            <a:endParaRPr lang="en-US" dirty="0"/>
          </a:p>
        </p:txBody>
      </p:sp>
      <p:sp>
        <p:nvSpPr>
          <p:cNvPr id="3" name="Content Placeholder 2"/>
          <p:cNvSpPr>
            <a:spLocks noGrp="1"/>
          </p:cNvSpPr>
          <p:nvPr>
            <p:ph idx="1"/>
          </p:nvPr>
        </p:nvSpPr>
        <p:spPr/>
        <p:txBody>
          <a:bodyPr/>
          <a:lstStyle/>
          <a:p>
            <a:r>
              <a:rPr lang="en-US" dirty="0" smtClean="0"/>
              <a:t>The escape sequence is placed between the quotes in </a:t>
            </a:r>
            <a:r>
              <a:rPr lang="en-US" sz="2000" dirty="0" smtClean="0">
                <a:latin typeface="Consolas" panose="020B0609020204030204" pitchFamily="49" charset="0"/>
                <a:cs typeface="Consolas" panose="020B0609020204030204" pitchFamily="49" charset="0"/>
              </a:rPr>
              <a:t>print()</a:t>
            </a:r>
            <a:r>
              <a:rPr lang="en-US" dirty="0" smtClean="0"/>
              <a:t> or </a:t>
            </a:r>
            <a:r>
              <a:rPr lang="en-US" sz="2000" dirty="0" smtClean="0">
                <a:latin typeface="Consolas" panose="020B0609020204030204" pitchFamily="49" charset="0"/>
                <a:cs typeface="Consolas" panose="020B0609020204030204" pitchFamily="49" charset="0"/>
              </a:rPr>
              <a:t>println()</a:t>
            </a:r>
            <a:r>
              <a:rPr lang="en-US" dirty="0" smtClean="0"/>
              <a:t> e.g., </a:t>
            </a:r>
            <a:r>
              <a:rPr lang="en-US" sz="2000" dirty="0" smtClean="0">
                <a:latin typeface="Consolas" panose="020B0609020204030204" pitchFamily="49" charset="0"/>
                <a:cs typeface="Consolas" panose="020B0609020204030204" pitchFamily="49" charset="0"/>
              </a:rPr>
              <a:t>System.out.print</a:t>
            </a:r>
            <a:r>
              <a:rPr lang="en-US" sz="2000" dirty="0">
                <a:latin typeface="Consolas" panose="020B0609020204030204" pitchFamily="49" charset="0"/>
                <a:cs typeface="Consolas" panose="020B0609020204030204" pitchFamily="49" charset="0"/>
              </a:rPr>
              <a:t>("hi\tthere");</a:t>
            </a:r>
          </a:p>
        </p:txBody>
      </p:sp>
      <p:graphicFrame>
        <p:nvGraphicFramePr>
          <p:cNvPr id="5" name="Group 28"/>
          <p:cNvGraphicFramePr>
            <a:graphicFrameLocks/>
          </p:cNvGraphicFramePr>
          <p:nvPr>
            <p:extLst>
              <p:ext uri="{D42A27DB-BD31-4B8C-83A1-F6EECF244321}">
                <p14:modId xmlns:p14="http://schemas.microsoft.com/office/powerpoint/2010/main" val="1889463243"/>
              </p:ext>
            </p:extLst>
          </p:nvPr>
        </p:nvGraphicFramePr>
        <p:xfrm>
          <a:off x="800922" y="2025342"/>
          <a:ext cx="5076825" cy="3740152"/>
        </p:xfrm>
        <a:graphic>
          <a:graphicData uri="http://schemas.openxmlformats.org/drawingml/2006/table">
            <a:tbl>
              <a:tblPr/>
              <a:tblGrid>
                <a:gridCol w="2540000">
                  <a:extLst>
                    <a:ext uri="{9D8B030D-6E8A-4147-A177-3AD203B41FA5}">
                      <a16:colId xmlns:a16="http://schemas.microsoft.com/office/drawing/2014/main" val="20000"/>
                    </a:ext>
                  </a:extLst>
                </a:gridCol>
                <a:gridCol w="2536825">
                  <a:extLst>
                    <a:ext uri="{9D8B030D-6E8A-4147-A177-3AD203B41FA5}">
                      <a16:colId xmlns:a16="http://schemas.microsoft.com/office/drawing/2014/main" val="20001"/>
                    </a:ext>
                  </a:extLst>
                </a:gridCol>
              </a:tblGrid>
              <a:tr h="7508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Escape sequence</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Description</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Horizontal tab</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\n</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New line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Double quote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Backslash</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94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Variables</a:t>
            </a:r>
          </a:p>
        </p:txBody>
      </p:sp>
      <p:sp>
        <p:nvSpPr>
          <p:cNvPr id="242691" name="Rectangle 3"/>
          <p:cNvSpPr>
            <a:spLocks noGrp="1" noChangeArrowheads="1"/>
          </p:cNvSpPr>
          <p:nvPr>
            <p:ph type="body" idx="1"/>
          </p:nvPr>
        </p:nvSpPr>
        <p:spPr/>
        <p:txBody>
          <a:bodyPr/>
          <a:lstStyle/>
          <a:p>
            <a:r>
              <a:rPr lang="en-US" altLang="en-US" dirty="0" smtClean="0"/>
              <a:t>Unlike Python variables must be declared before they can be used.</a:t>
            </a:r>
          </a:p>
          <a:p>
            <a:r>
              <a:rPr lang="en-US" altLang="en-US" dirty="0" smtClean="0">
                <a:solidFill>
                  <a:srgbClr val="FF0000"/>
                </a:solidFill>
              </a:rPr>
              <a:t>Variable declaration</a:t>
            </a:r>
            <a:r>
              <a:rPr lang="en-US" altLang="en-US" dirty="0" smtClean="0"/>
              <a:t>:</a:t>
            </a:r>
          </a:p>
          <a:p>
            <a:pPr lvl="1"/>
            <a:r>
              <a:rPr lang="en-US" altLang="en-US" dirty="0" smtClean="0"/>
              <a:t>Creates a variable in memory.</a:t>
            </a:r>
          </a:p>
          <a:p>
            <a:pPr lvl="1"/>
            <a:r>
              <a:rPr lang="en-US" altLang="en-US" dirty="0" smtClean="0"/>
              <a:t>Specify the name of the variable as well as the type of information that it will store.</a:t>
            </a:r>
          </a:p>
          <a:p>
            <a:pPr lvl="1"/>
            <a:r>
              <a:rPr lang="en-US" altLang="en-US" dirty="0" smtClean="0"/>
              <a:t>E.g. </a:t>
            </a:r>
            <a:r>
              <a:rPr lang="en-US" altLang="en-US" sz="1800" dirty="0" smtClean="0">
                <a:solidFill>
                  <a:srgbClr val="FF0000"/>
                </a:solidFill>
                <a:latin typeface="Consolas" pitchFamily="49" charset="0"/>
                <a:cs typeface="Consolas" pitchFamily="49" charset="0"/>
              </a:rPr>
              <a:t>int num</a:t>
            </a:r>
            <a:r>
              <a:rPr lang="en-US" altLang="en-US" dirty="0" smtClean="0">
                <a:latin typeface="Consolas" pitchFamily="49" charset="0"/>
                <a:cs typeface="Consolas" pitchFamily="49" charset="0"/>
              </a:rPr>
              <a:t>;</a:t>
            </a:r>
          </a:p>
          <a:p>
            <a:pPr lvl="1"/>
            <a:r>
              <a:rPr lang="en-US" altLang="en-US" dirty="0" smtClean="0"/>
              <a:t>Although requiring variables to be explicitly declared appears to be an unnecessary chore it can actually be useful for minimizing insidious logic errors (example to follow shortly).</a:t>
            </a:r>
          </a:p>
          <a:p>
            <a:r>
              <a:rPr lang="en-US" altLang="en-US" dirty="0" smtClean="0">
                <a:solidFill>
                  <a:srgbClr val="00B050"/>
                </a:solidFill>
              </a:rPr>
              <a:t>Using variables</a:t>
            </a:r>
          </a:p>
          <a:p>
            <a:pPr lvl="1"/>
            <a:r>
              <a:rPr lang="en-US" altLang="en-US" dirty="0" smtClean="0"/>
              <a:t>Only after a variable has been declared can it be used (e.g., assignment)</a:t>
            </a:r>
          </a:p>
          <a:p>
            <a:pPr lvl="1"/>
            <a:r>
              <a:rPr lang="en-US" altLang="en-US" dirty="0" smtClean="0"/>
              <a:t>E.g., </a:t>
            </a:r>
            <a:r>
              <a:rPr lang="en-US" altLang="en-US" sz="1800" dirty="0" smtClean="0">
                <a:solidFill>
                  <a:srgbClr val="00B050"/>
                </a:solidFill>
                <a:latin typeface="Consolas" pitchFamily="49" charset="0"/>
                <a:cs typeface="Consolas" pitchFamily="49" charset="0"/>
              </a:rPr>
              <a:t>num = 12;</a:t>
            </a:r>
          </a:p>
        </p:txBody>
      </p:sp>
    </p:spTree>
    <p:extLst>
      <p:ext uri="{BB962C8B-B14F-4D97-AF65-F5344CB8AC3E}">
        <p14:creationId xmlns:p14="http://schemas.microsoft.com/office/powerpoint/2010/main" val="164109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Using Variables: A Contrast</a:t>
            </a:r>
          </a:p>
        </p:txBody>
      </p:sp>
      <p:sp>
        <p:nvSpPr>
          <p:cNvPr id="25603" name="Text Placeholder 2"/>
          <p:cNvSpPr>
            <a:spLocks noGrp="1"/>
          </p:cNvSpPr>
          <p:nvPr>
            <p:ph type="body" idx="1"/>
          </p:nvPr>
        </p:nvSpPr>
        <p:spPr/>
        <p:txBody>
          <a:bodyPr/>
          <a:lstStyle/>
          <a:p>
            <a:r>
              <a:rPr lang="en-US" altLang="en-US" dirty="0" smtClean="0"/>
              <a:t>Python</a:t>
            </a:r>
          </a:p>
        </p:txBody>
      </p:sp>
      <p:sp>
        <p:nvSpPr>
          <p:cNvPr id="4" name="Content Placeholder 3"/>
          <p:cNvSpPr>
            <a:spLocks noGrp="1"/>
          </p:cNvSpPr>
          <p:nvPr>
            <p:ph sz="half" idx="2"/>
          </p:nvPr>
        </p:nvSpPr>
        <p:spPr>
          <a:xfrm>
            <a:off x="469900" y="2174875"/>
            <a:ext cx="4040188" cy="2820988"/>
          </a:xfrm>
        </p:spPr>
        <p:txBody>
          <a:bodyPr/>
          <a:lstStyle/>
          <a:p>
            <a:r>
              <a:rPr lang="en-US" altLang="en-US" sz="2000" dirty="0" smtClean="0"/>
              <a:t>Variables do not need to be declared before being used.</a:t>
            </a:r>
          </a:p>
          <a:p>
            <a:r>
              <a:rPr lang="en-US" altLang="en-US" sz="2000" dirty="0" smtClean="0"/>
              <a:t>Easy to start programming.</a:t>
            </a:r>
          </a:p>
          <a:p>
            <a:r>
              <a:rPr lang="en-US" altLang="en-US" sz="2000" dirty="0" smtClean="0"/>
              <a:t>Easy to make logic errors!</a:t>
            </a:r>
          </a:p>
          <a:p>
            <a:endParaRPr lang="en-US" altLang="en-US" sz="2000" dirty="0" smtClean="0"/>
          </a:p>
          <a:p>
            <a:pPr>
              <a:buFontTx/>
              <a:buNone/>
            </a:pPr>
            <a:r>
              <a:rPr lang="en-US" altLang="en-US" sz="1600" dirty="0" smtClean="0">
                <a:latin typeface="Consolas" pitchFamily="49" charset="0"/>
                <a:cs typeface="Consolas" pitchFamily="49" charset="0"/>
              </a:rPr>
              <a:t>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p:txBody>
      </p:sp>
      <p:sp>
        <p:nvSpPr>
          <p:cNvPr id="6" name="Content Placeholder 5"/>
          <p:cNvSpPr>
            <a:spLocks noGrp="1"/>
          </p:cNvSpPr>
          <p:nvPr>
            <p:ph sz="quarter" idx="4"/>
          </p:nvPr>
        </p:nvSpPr>
        <p:spPr>
          <a:xfrm>
            <a:off x="4645025" y="2174875"/>
            <a:ext cx="4041775" cy="3179763"/>
          </a:xfrm>
        </p:spPr>
        <p:txBody>
          <a:bodyPr/>
          <a:lstStyle/>
          <a:p>
            <a:r>
              <a:rPr lang="en-US" altLang="en-US" sz="2000" dirty="0" smtClean="0"/>
              <a:t>Syntax rule: variables must always be declared prior to use.</a:t>
            </a:r>
          </a:p>
          <a:p>
            <a:r>
              <a:rPr lang="en-US" altLang="en-US" sz="2000" dirty="0" smtClean="0"/>
              <a:t>A little more work to get started.</a:t>
            </a:r>
          </a:p>
          <a:p>
            <a:r>
              <a:rPr lang="en-US" altLang="en-US" sz="2000" dirty="0" smtClean="0"/>
              <a:t>Some logic errors may be prevented.</a:t>
            </a:r>
          </a:p>
          <a:p>
            <a:endParaRPr lang="en-US" altLang="en-US" sz="2000" dirty="0" smtClean="0"/>
          </a:p>
          <a:p>
            <a:pPr>
              <a:buFontTx/>
              <a:buNone/>
            </a:pPr>
            <a:r>
              <a:rPr lang="en-US" altLang="en-US" sz="1600" dirty="0" smtClean="0">
                <a:latin typeface="Consolas" pitchFamily="49" charset="0"/>
                <a:cs typeface="Consolas" pitchFamily="49" charset="0"/>
              </a:rPr>
              <a:t>int 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a:p>
            <a:pPr>
              <a:buFontTx/>
              <a:buNone/>
            </a:pPr>
            <a:endParaRPr lang="en-US" altLang="en-US" sz="1800" dirty="0" smtClean="0">
              <a:latin typeface="Arial" charset="0"/>
              <a:cs typeface="Arial" charset="0"/>
            </a:endParaRPr>
          </a:p>
          <a:p>
            <a:pPr>
              <a:buFontTx/>
              <a:buNone/>
            </a:pPr>
            <a:endParaRPr lang="en-US" altLang="en-US" sz="1800" dirty="0" smtClean="0">
              <a:latin typeface="Arial" charset="0"/>
              <a:cs typeface="Arial" charset="0"/>
            </a:endParaRPr>
          </a:p>
        </p:txBody>
      </p:sp>
      <p:sp>
        <p:nvSpPr>
          <p:cNvPr id="25606" name="Text Placeholder 4"/>
          <p:cNvSpPr>
            <a:spLocks noGrp="1"/>
          </p:cNvSpPr>
          <p:nvPr>
            <p:ph type="body" sz="quarter" idx="3"/>
          </p:nvPr>
        </p:nvSpPr>
        <p:spPr/>
        <p:txBody>
          <a:bodyPr/>
          <a:lstStyle/>
          <a:p>
            <a:r>
              <a:rPr lang="en-US" altLang="en-US" dirty="0" smtClean="0"/>
              <a:t>Java</a:t>
            </a:r>
          </a:p>
        </p:txBody>
      </p:sp>
      <p:grpSp>
        <p:nvGrpSpPr>
          <p:cNvPr id="25632" name="Group 32"/>
          <p:cNvGrpSpPr>
            <a:grpSpLocks/>
          </p:cNvGrpSpPr>
          <p:nvPr/>
        </p:nvGrpSpPr>
        <p:grpSpPr bwMode="auto">
          <a:xfrm>
            <a:off x="1079500" y="4660900"/>
            <a:ext cx="3378200" cy="1882775"/>
            <a:chOff x="0" y="3488"/>
            <a:chExt cx="2128" cy="1186"/>
          </a:xfrm>
        </p:grpSpPr>
        <p:sp>
          <p:nvSpPr>
            <p:cNvPr id="25613" name="Oval 6"/>
            <p:cNvSpPr>
              <a:spLocks noChangeArrowheads="1"/>
            </p:cNvSpPr>
            <p:nvPr/>
          </p:nvSpPr>
          <p:spPr bwMode="auto">
            <a:xfrm>
              <a:off x="0" y="3488"/>
              <a:ext cx="840"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cxnSp>
          <p:nvCxnSpPr>
            <p:cNvPr id="25614" name="Straight Arrow Connector 8"/>
            <p:cNvCxnSpPr>
              <a:cxnSpLocks noChangeShapeType="1"/>
              <a:stCxn id="25615" idx="1"/>
            </p:cNvCxnSpPr>
            <p:nvPr/>
          </p:nvCxnSpPr>
          <p:spPr bwMode="auto">
            <a:xfrm flipH="1" flipV="1">
              <a:off x="400" y="3712"/>
              <a:ext cx="160" cy="608"/>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5615" name="TextBox 9"/>
            <p:cNvSpPr txBox="1">
              <a:spLocks noChangeArrowheads="1"/>
            </p:cNvSpPr>
            <p:nvPr/>
          </p:nvSpPr>
          <p:spPr bwMode="auto">
            <a:xfrm>
              <a:off x="560" y="3966"/>
              <a:ext cx="15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Logic error: can be tricky to catch in a real (large and complex) program</a:t>
              </a:r>
            </a:p>
          </p:txBody>
        </p:sp>
      </p:grpSp>
      <p:grpSp>
        <p:nvGrpSpPr>
          <p:cNvPr id="25630" name="Group 30"/>
          <p:cNvGrpSpPr>
            <a:grpSpLocks/>
          </p:cNvGrpSpPr>
          <p:nvPr/>
        </p:nvGrpSpPr>
        <p:grpSpPr bwMode="auto">
          <a:xfrm>
            <a:off x="5168900" y="4930775"/>
            <a:ext cx="3975100" cy="1927225"/>
            <a:chOff x="3256" y="3106"/>
            <a:chExt cx="2504" cy="1214"/>
          </a:xfrm>
        </p:grpSpPr>
        <p:sp>
          <p:nvSpPr>
            <p:cNvPr id="25609" name="Oval 11"/>
            <p:cNvSpPr>
              <a:spLocks noChangeArrowheads="1"/>
            </p:cNvSpPr>
            <p:nvPr/>
          </p:nvSpPr>
          <p:spPr bwMode="auto">
            <a:xfrm>
              <a:off x="3256" y="3106"/>
              <a:ext cx="888"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grpSp>
          <p:nvGrpSpPr>
            <p:cNvPr id="25610" name="Group 27"/>
            <p:cNvGrpSpPr>
              <a:grpSpLocks/>
            </p:cNvGrpSpPr>
            <p:nvPr/>
          </p:nvGrpSpPr>
          <p:grpSpPr bwMode="auto">
            <a:xfrm>
              <a:off x="3700" y="3370"/>
              <a:ext cx="2060" cy="950"/>
              <a:chOff x="3700" y="3370"/>
              <a:chExt cx="2060" cy="950"/>
            </a:xfrm>
          </p:grpSpPr>
          <p:sp>
            <p:nvSpPr>
              <p:cNvPr id="25611" name="TextBox 13"/>
              <p:cNvSpPr txBox="1">
                <a:spLocks noChangeArrowheads="1"/>
              </p:cNvSpPr>
              <p:nvPr/>
            </p:nvSpPr>
            <p:spPr bwMode="auto">
              <a:xfrm>
                <a:off x="3928" y="3612"/>
                <a:ext cx="18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Syntax error: compiler points out the source of the problem</a:t>
                </a:r>
              </a:p>
            </p:txBody>
          </p:sp>
          <p:cxnSp>
            <p:nvCxnSpPr>
              <p:cNvPr id="25612" name="Straight Arrow Connector 12"/>
              <p:cNvCxnSpPr>
                <a:cxnSpLocks noChangeShapeType="1"/>
              </p:cNvCxnSpPr>
              <p:nvPr/>
            </p:nvCxnSpPr>
            <p:spPr bwMode="auto">
              <a:xfrm flipH="1" flipV="1">
                <a:off x="3700" y="3370"/>
                <a:ext cx="228" cy="382"/>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63518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8" name="Group 7"/>
          <p:cNvGrpSpPr/>
          <p:nvPr/>
        </p:nvGrpSpPr>
        <p:grpSpPr>
          <a:xfrm>
            <a:off x="1640214" y="2393577"/>
            <a:ext cx="4989185" cy="2886448"/>
            <a:chOff x="1640214" y="2393577"/>
            <a:chExt cx="4989185" cy="2886448"/>
          </a:xfrm>
        </p:grpSpPr>
        <p:sp>
          <p:nvSpPr>
            <p:cNvPr id="3090" name="Line 14"/>
            <p:cNvSpPr>
              <a:spLocks noChangeShapeType="1"/>
            </p:cNvSpPr>
            <p:nvPr/>
          </p:nvSpPr>
          <p:spPr bwMode="auto">
            <a:xfrm flipV="1">
              <a:off x="1710530" y="2393577"/>
              <a:ext cx="4918869" cy="28864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sp>
          <p:nvSpPr>
            <p:cNvPr id="3091" name="Text Box 15"/>
            <p:cNvSpPr txBox="1">
              <a:spLocks noChangeArrowheads="1"/>
            </p:cNvSpPr>
            <p:nvPr/>
          </p:nvSpPr>
          <p:spPr bwMode="auto">
            <a:xfrm>
              <a:off x="1640214" y="4178019"/>
              <a:ext cx="169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sp>
        <p:nvSpPr>
          <p:cNvPr id="165907" name="Rectangle 19"/>
          <p:cNvSpPr>
            <a:spLocks noChangeArrowheads="1"/>
          </p:cNvSpPr>
          <p:nvPr/>
        </p:nvSpPr>
        <p:spPr bwMode="auto">
          <a:xfrm>
            <a:off x="762186" y="6026150"/>
            <a:ext cx="3476181"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
            </a:r>
            <a:r>
              <a:rPr lang="en-CA" altLang="en-US" sz="1400" dirty="0" smtClean="0">
                <a:latin typeface="Arial" charset="0"/>
              </a:rPr>
              <a:t>ative Windows </a:t>
            </a:r>
            <a:r>
              <a:rPr lang="en-CA" altLang="en-US" sz="1400" dirty="0">
                <a:latin typeface="Arial" charset="0"/>
              </a:rPr>
              <a:t>code and the Applet is run</a:t>
            </a:r>
          </a:p>
        </p:txBody>
      </p:sp>
      <p:grpSp>
        <p:nvGrpSpPr>
          <p:cNvPr id="10" name="Group 9"/>
          <p:cNvGrpSpPr/>
          <p:nvPr/>
        </p:nvGrpSpPr>
        <p:grpSpPr>
          <a:xfrm>
            <a:off x="1828799" y="2645616"/>
            <a:ext cx="4800599" cy="2847134"/>
            <a:chOff x="1828799" y="2645616"/>
            <a:chExt cx="4800599" cy="2847134"/>
          </a:xfrm>
        </p:grpSpPr>
        <p:sp>
          <p:nvSpPr>
            <p:cNvPr id="3089" name="Text Box 18"/>
            <p:cNvSpPr txBox="1">
              <a:spLocks noChangeArrowheads="1"/>
            </p:cNvSpPr>
            <p:nvPr/>
          </p:nvSpPr>
          <p:spPr bwMode="auto">
            <a:xfrm>
              <a:off x="3184126" y="4628967"/>
              <a:ext cx="1971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sp>
          <p:nvSpPr>
            <p:cNvPr id="3088" name="Line 17"/>
            <p:cNvSpPr>
              <a:spLocks noChangeShapeType="1"/>
            </p:cNvSpPr>
            <p:nvPr/>
          </p:nvSpPr>
          <p:spPr bwMode="auto">
            <a:xfrm flipH="1">
              <a:off x="1828799" y="2645616"/>
              <a:ext cx="4800599" cy="28471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gr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143" y="3994146"/>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Tree>
    <p:extLst>
      <p:ext uri="{BB962C8B-B14F-4D97-AF65-F5344CB8AC3E}">
        <p14:creationId xmlns:p14="http://schemas.microsoft.com/office/powerpoint/2010/main" val="1338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solidFill>
                  <a:srgbClr val="FF0000"/>
                </a:solidFill>
              </a:rPr>
              <a:t>Declaring Variables</a:t>
            </a:r>
            <a:r>
              <a:rPr lang="en-US" altLang="en-US" dirty="0" smtClean="0"/>
              <a:t>: Syntax</a:t>
            </a:r>
          </a:p>
        </p:txBody>
      </p:sp>
      <p:sp>
        <p:nvSpPr>
          <p:cNvPr id="26627" name="Rectangle 3"/>
          <p:cNvSpPr>
            <a:spLocks noGrp="1" noChangeArrowheads="1"/>
          </p:cNvSpPr>
          <p:nvPr>
            <p:ph type="body" idx="1"/>
          </p:nvPr>
        </p:nvSpPr>
        <p:spPr/>
        <p:txBody>
          <a:bodyPr/>
          <a:lstStyle/>
          <a:p>
            <a:r>
              <a:rPr lang="en-US" altLang="en-US" b="1" dirty="0" smtClean="0"/>
              <a:t>Format</a:t>
            </a:r>
            <a:r>
              <a:rPr lang="en-US" altLang="en-US" dirty="0" smtClean="0"/>
              <a:t>:</a:t>
            </a:r>
          </a:p>
          <a:p>
            <a:pPr lvl="1">
              <a:buFont typeface="Times New Roman" pitchFamily="18" charset="0"/>
              <a:buNone/>
            </a:pPr>
            <a:r>
              <a:rPr lang="en-US" altLang="en-US" sz="1800" dirty="0" smtClean="0">
                <a:solidFill>
                  <a:srgbClr val="FF0000"/>
                </a:solidFill>
                <a:latin typeface="Consolas" pitchFamily="49" charset="0"/>
                <a:cs typeface="Consolas" pitchFamily="49" charset="0"/>
              </a:rPr>
              <a:t>&lt;</a:t>
            </a:r>
            <a:r>
              <a:rPr lang="en-US" altLang="en-US" sz="1800" i="1" dirty="0" smtClean="0">
                <a:solidFill>
                  <a:srgbClr val="FF0000"/>
                </a:solidFill>
                <a:latin typeface="Consolas" pitchFamily="49" charset="0"/>
                <a:cs typeface="Consolas" pitchFamily="49" charset="0"/>
              </a:rPr>
              <a:t>type of information</a:t>
            </a:r>
            <a:r>
              <a:rPr lang="en-US" altLang="en-US" sz="1800" dirty="0" smtClean="0">
                <a:solidFill>
                  <a:srgbClr val="FF0000"/>
                </a:solidFill>
                <a:latin typeface="Consolas" pitchFamily="49" charset="0"/>
                <a:cs typeface="Consolas" pitchFamily="49" charset="0"/>
              </a:rPr>
              <a:t>&gt; &lt;</a:t>
            </a:r>
            <a:r>
              <a:rPr lang="en-US" altLang="en-US" sz="1800" i="1" dirty="0" smtClean="0">
                <a:solidFill>
                  <a:srgbClr val="FF0000"/>
                </a:solidFill>
                <a:latin typeface="Consolas" pitchFamily="49" charset="0"/>
                <a:cs typeface="Consolas" pitchFamily="49" charset="0"/>
              </a:rPr>
              <a:t>name of variable</a:t>
            </a:r>
            <a:r>
              <a:rPr lang="en-US" altLang="en-US" sz="1800" dirty="0" smtClean="0">
                <a:solidFill>
                  <a:srgbClr val="FF0000"/>
                </a:solidFill>
                <a:latin typeface="Consolas" pitchFamily="49" charset="0"/>
                <a:cs typeface="Consolas" pitchFamily="49" charset="0"/>
              </a:rPr>
              <a:t>&gt;;</a:t>
            </a:r>
          </a:p>
          <a:p>
            <a:endParaRPr lang="en-US" altLang="en-US" sz="1800" dirty="0" smtClean="0">
              <a:latin typeface="Arial" charset="0"/>
            </a:endParaRPr>
          </a:p>
          <a:p>
            <a:r>
              <a:rPr lang="en-US" altLang="en-US" b="1" dirty="0" smtClean="0"/>
              <a:t>Example</a:t>
            </a:r>
            <a:r>
              <a:rPr lang="en-US" altLang="en-US" dirty="0" smtClean="0"/>
              <a:t>:</a:t>
            </a:r>
          </a:p>
          <a:p>
            <a:pPr lvl="1">
              <a:buFont typeface="Times New Roman" pitchFamily="18" charset="0"/>
              <a:buNone/>
            </a:pPr>
            <a:r>
              <a:rPr lang="en-US" altLang="en-US" sz="1800" dirty="0" smtClean="0">
                <a:solidFill>
                  <a:srgbClr val="FF0000"/>
                </a:solidFill>
                <a:latin typeface="Consolas" pitchFamily="49" charset="0"/>
                <a:cs typeface="Consolas" pitchFamily="49" charset="0"/>
              </a:rPr>
              <a:t>char firstInitial;</a:t>
            </a:r>
          </a:p>
          <a:p>
            <a:pPr lvl="1"/>
            <a:endParaRPr lang="en-US" altLang="en-US" sz="1800" dirty="0" smtClean="0">
              <a:latin typeface="Arial" charset="0"/>
            </a:endParaRPr>
          </a:p>
          <a:p>
            <a:r>
              <a:rPr lang="en-US" altLang="en-US" dirty="0" smtClean="0"/>
              <a:t>Variables can be initialized (set to a starting value) as they’re declared:</a:t>
            </a:r>
          </a:p>
          <a:p>
            <a:pPr lvl="1">
              <a:buFont typeface="Times New Roman" pitchFamily="18" charset="0"/>
              <a:buNone/>
            </a:pPr>
            <a:r>
              <a:rPr lang="en-US" altLang="en-US" sz="1800" dirty="0" smtClean="0">
                <a:latin typeface="Consolas" pitchFamily="49" charset="0"/>
                <a:cs typeface="Consolas" pitchFamily="49" charset="0"/>
              </a:rPr>
              <a:t>char firstInitial = </a:t>
            </a:r>
            <a:r>
              <a:rPr lang="en-US" altLang="en-US" sz="1800" dirty="0" smtClean="0"/>
              <a:t>'</a:t>
            </a:r>
            <a:r>
              <a:rPr lang="en-US" altLang="en-US" sz="1800" dirty="0" smtClean="0">
                <a:latin typeface="Consolas" pitchFamily="49" charset="0"/>
                <a:cs typeface="Consolas" pitchFamily="49" charset="0"/>
              </a:rPr>
              <a:t>j</a:t>
            </a:r>
            <a:r>
              <a:rPr lang="en-US" altLang="en-US" sz="1800" dirty="0" smtClean="0"/>
              <a:t>'</a:t>
            </a:r>
            <a:r>
              <a:rPr lang="en-US" altLang="en-US" sz="1800" dirty="0" smtClean="0">
                <a:latin typeface="Consolas" pitchFamily="49" charset="0"/>
                <a:cs typeface="Consolas" pitchFamily="49" charset="0"/>
              </a:rPr>
              <a:t>;</a:t>
            </a:r>
          </a:p>
          <a:p>
            <a:pPr lvl="1">
              <a:buNone/>
            </a:pPr>
            <a:r>
              <a:rPr lang="en-US" altLang="en-US" sz="1800" dirty="0" smtClean="0">
                <a:latin typeface="Consolas" pitchFamily="49" charset="0"/>
                <a:cs typeface="Consolas" pitchFamily="49" charset="0"/>
              </a:rPr>
              <a:t>String firstName</a:t>
            </a:r>
            <a:r>
              <a:rPr lang="en-US" altLang="en-US" sz="1800" dirty="0">
                <a:latin typeface="Consolas" pitchFamily="49" charset="0"/>
                <a:cs typeface="Consolas" pitchFamily="49" charset="0"/>
              </a:rPr>
              <a:t> = "James";</a:t>
            </a: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int age = 30;</a:t>
            </a:r>
          </a:p>
        </p:txBody>
      </p:sp>
    </p:spTree>
    <p:extLst>
      <p:ext uri="{BB962C8B-B14F-4D97-AF65-F5344CB8AC3E}">
        <p14:creationId xmlns:p14="http://schemas.microsoft.com/office/powerpoint/2010/main" val="3350904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dirty="0" smtClean="0"/>
              <a:t>Some Built-In Types Of Variables In Java</a:t>
            </a:r>
            <a:endParaRPr lang="en-US" altLang="en-US" dirty="0" smtClean="0"/>
          </a:p>
        </p:txBody>
      </p:sp>
      <p:graphicFrame>
        <p:nvGraphicFramePr>
          <p:cNvPr id="27687" name="Group 39"/>
          <p:cNvGraphicFramePr>
            <a:graphicFrameLocks noGrp="1"/>
          </p:cNvGraphicFramePr>
          <p:nvPr>
            <p:ph sz="half" idx="2"/>
            <p:extLst>
              <p:ext uri="{D42A27DB-BD31-4B8C-83A1-F6EECF244321}">
                <p14:modId xmlns:p14="http://schemas.microsoft.com/office/powerpoint/2010/main" val="1091324846"/>
              </p:ext>
            </p:extLst>
          </p:nvPr>
        </p:nvGraphicFramePr>
        <p:xfrm>
          <a:off x="1525588" y="1341438"/>
          <a:ext cx="6049962" cy="5485694"/>
        </p:xfrm>
        <a:graphic>
          <a:graphicData uri="http://schemas.openxmlformats.org/drawingml/2006/table">
            <a:tbl>
              <a:tblPr/>
              <a:tblGrid>
                <a:gridCol w="1441450">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Type</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Description</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byte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8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short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int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long</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integer</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16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float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real number (rare)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double</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real number (default for many operations)</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29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char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Unicode character (ASCII values and beyond)</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boolean</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True or false value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7310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String</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A sequence of characters between </a:t>
                      </a:r>
                      <a:r>
                        <a:rPr kumimoji="0" lang="en-CA" altLang="en-US" sz="1800" b="1" i="0" u="none" strike="noStrike" cap="none" normalizeH="0" baseline="0" dirty="0" smtClean="0">
                          <a:ln>
                            <a:noFill/>
                          </a:ln>
                          <a:solidFill>
                            <a:schemeClr val="tx1"/>
                          </a:solidFill>
                          <a:effectLst/>
                          <a:latin typeface="Arial" charset="0"/>
                        </a:rPr>
                        <a:t>double quotes</a:t>
                      </a:r>
                      <a:r>
                        <a:rPr kumimoji="0" lang="en-CA" altLang="en-US" sz="1800" b="0" i="0" u="none" strike="noStrike" cap="none" normalizeH="0" baseline="0" dirty="0" smtClean="0">
                          <a:ln>
                            <a:noFill/>
                          </a:ln>
                          <a:solidFill>
                            <a:schemeClr val="tx1"/>
                          </a:solidFill>
                          <a:effectLst/>
                          <a:latin typeface="Arial" charset="0"/>
                        </a:rPr>
                        <a:t> (</a:t>
                      </a:r>
                      <a:r>
                        <a:rPr kumimoji="0" lang="en-CA" altLang="en-US" sz="2000" b="0" i="0" u="none" strike="noStrike" cap="none" normalizeH="0" baseline="0" dirty="0" smtClean="0">
                          <a:ln>
                            <a:noFill/>
                          </a:ln>
                          <a:solidFill>
                            <a:schemeClr val="tx1"/>
                          </a:solidFill>
                          <a:effectLst/>
                          <a:latin typeface="Times New Roman" pitchFamily="18" charset="0"/>
                        </a:rPr>
                        <a:t>""</a:t>
                      </a:r>
                      <a:r>
                        <a:rPr kumimoji="0" lang="en-CA"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53844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dirty="0" smtClean="0"/>
              <a:t>Location Of Variable Declarations</a:t>
            </a:r>
            <a:endParaRPr lang="en-US" altLang="en-US" dirty="0" smtClean="0"/>
          </a:p>
        </p:txBody>
      </p:sp>
      <p:sp>
        <p:nvSpPr>
          <p:cNvPr id="28675"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buFontTx/>
              <a:buNone/>
            </a:pPr>
            <a:r>
              <a:rPr lang="en-CA" altLang="en-US" sz="1800" dirty="0" smtClean="0">
                <a:latin typeface="Consolas" pitchFamily="49" charset="0"/>
                <a:cs typeface="Consolas" pitchFamily="49" charset="0"/>
              </a:rPr>
              <a:t>{</a:t>
            </a:r>
          </a:p>
          <a:p>
            <a:pPr>
              <a:buFontTx/>
              <a:buNone/>
            </a:pPr>
            <a:r>
              <a:rPr lang="en-CA" altLang="en-US" sz="1800" dirty="0" smtClean="0">
                <a:latin typeface="Consolas" pitchFamily="49" charset="0"/>
                <a:cs typeface="Consolas" pitchFamily="49" charset="0"/>
              </a:rPr>
              <a:t>    public static void main (String[] args)</a:t>
            </a:r>
          </a:p>
          <a:p>
            <a:pPr>
              <a:buFontTx/>
              <a:buNone/>
            </a:pPr>
            <a:r>
              <a:rPr lang="en-CA" altLang="en-US" sz="1800" dirty="0" smtClean="0">
                <a:latin typeface="Consolas" pitchFamily="49" charset="0"/>
                <a:cs typeface="Consolas" pitchFamily="49" charset="0"/>
              </a:rPr>
              <a:t>    {</a:t>
            </a:r>
          </a:p>
          <a:p>
            <a:pPr>
              <a:buFontTx/>
              <a:buNone/>
            </a:pPr>
            <a:r>
              <a:rPr lang="en-CA" altLang="en-US" sz="1800" b="1" dirty="0">
                <a:latin typeface="Consolas" pitchFamily="49" charset="0"/>
                <a:cs typeface="Consolas" pitchFamily="49" charset="0"/>
              </a:rPr>
              <a:t> </a:t>
            </a:r>
            <a:r>
              <a:rPr lang="en-CA" altLang="en-US" sz="1800" b="1" dirty="0" smtClean="0">
                <a:latin typeface="Consolas" pitchFamily="49" charset="0"/>
                <a:cs typeface="Consolas" pitchFamily="49" charset="0"/>
              </a:rPr>
              <a:t>       // Local variable declarations occur here</a:t>
            </a:r>
          </a:p>
          <a:p>
            <a:pPr>
              <a:buFontTx/>
              <a:buNone/>
            </a:pP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&lt;&lt; Program statements &gt;&gt;</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   </a:t>
            </a:r>
          </a:p>
          <a:p>
            <a:pPr>
              <a:buFontTx/>
              <a:buNone/>
            </a:pPr>
            <a:r>
              <a:rPr lang="en-CA" altLang="en-US" sz="1800" dirty="0" smtClean="0">
                <a:latin typeface="Consolas" pitchFamily="49" charset="0"/>
                <a:cs typeface="Consolas" pitchFamily="49" charset="0"/>
              </a:rPr>
              <a:t>}</a:t>
            </a:r>
          </a:p>
          <a:p>
            <a:pPr>
              <a:buFontTx/>
              <a:buNone/>
            </a:pPr>
            <a:endParaRPr lang="en-US" altLang="en-US" sz="2000" dirty="0" smtClean="0">
              <a:latin typeface="Arial" charset="0"/>
            </a:endParaRPr>
          </a:p>
        </p:txBody>
      </p:sp>
    </p:spTree>
    <p:extLst>
      <p:ext uri="{BB962C8B-B14F-4D97-AF65-F5344CB8AC3E}">
        <p14:creationId xmlns:p14="http://schemas.microsoft.com/office/powerpoint/2010/main" val="1188665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Strings</a:t>
            </a:r>
            <a:endParaRPr lang="en-CA" dirty="0"/>
          </a:p>
        </p:txBody>
      </p:sp>
      <p:sp>
        <p:nvSpPr>
          <p:cNvPr id="3" name="Content Placeholder 2"/>
          <p:cNvSpPr>
            <a:spLocks noGrp="1"/>
          </p:cNvSpPr>
          <p:nvPr>
            <p:ph idx="1"/>
          </p:nvPr>
        </p:nvSpPr>
        <p:spPr/>
        <p:txBody>
          <a:bodyPr/>
          <a:lstStyle/>
          <a:p>
            <a:r>
              <a:rPr lang="en-CA" dirty="0" smtClean="0"/>
              <a:t>Similar to Python strings: a sequence of characters indexed from zero to (length – 1)</a:t>
            </a:r>
          </a:p>
          <a:p>
            <a:pPr lvl="1"/>
            <a:r>
              <a:rPr lang="en-CA" dirty="0" smtClean="0"/>
              <a:t>Don’t try to directly access elements via the index e.g., </a:t>
            </a:r>
            <a:r>
              <a:rPr lang="en-CA" dirty="0" smtClean="0">
                <a:latin typeface="Consolas" panose="020B0609020204030204" pitchFamily="49" charset="0"/>
                <a:cs typeface="Consolas" panose="020B0609020204030204" pitchFamily="49" charset="0"/>
              </a:rPr>
              <a:t>string1[0];</a:t>
            </a:r>
          </a:p>
          <a:p>
            <a:r>
              <a:rPr lang="en-CA" dirty="0" smtClean="0"/>
              <a:t>Unlike Python strings Java Strings only use double quotes</a:t>
            </a:r>
          </a:p>
          <a:p>
            <a:r>
              <a:rPr lang="en-CA" dirty="0" smtClean="0"/>
              <a:t>(In Java single quotes encloses a single character)</a:t>
            </a:r>
          </a:p>
          <a:p>
            <a:r>
              <a:rPr lang="en-CA" b="1" dirty="0" smtClean="0"/>
              <a:t>Format</a:t>
            </a:r>
            <a:r>
              <a:rPr lang="en-CA" dirty="0" smtClean="0"/>
              <a:t> (creating string variable):</a:t>
            </a:r>
          </a:p>
          <a:p>
            <a:pPr marL="225425" lvl="1" indent="0">
              <a:buNone/>
            </a:pPr>
            <a:r>
              <a:rPr lang="en-CA" sz="1800" dirty="0" smtClean="0">
                <a:latin typeface="Consolas" panose="020B0609020204030204" pitchFamily="49" charset="0"/>
                <a:cs typeface="Consolas" panose="020B0609020204030204" pitchFamily="49" charset="0"/>
              </a:rPr>
              <a:t>String &lt;</a:t>
            </a:r>
            <a:r>
              <a:rPr lang="en-CA" sz="1800" i="1" dirty="0" smtClean="0">
                <a:latin typeface="Consolas" panose="020B0609020204030204" pitchFamily="49" charset="0"/>
                <a:cs typeface="Consolas" panose="020B0609020204030204" pitchFamily="49" charset="0"/>
              </a:rPr>
              <a:t>string nam</a:t>
            </a:r>
            <a:r>
              <a:rPr lang="en-CA" sz="1800" i="1" dirty="0">
                <a:latin typeface="Consolas" panose="020B0609020204030204" pitchFamily="49" charset="0"/>
                <a:cs typeface="Consolas" panose="020B0609020204030204" pitchFamily="49" charset="0"/>
              </a:rPr>
              <a:t>e</a:t>
            </a:r>
            <a:r>
              <a:rPr lang="en-CA" sz="1800" dirty="0" smtClean="0">
                <a:latin typeface="Consolas" panose="020B0609020204030204" pitchFamily="49" charset="0"/>
                <a:cs typeface="Consolas" panose="020B0609020204030204" pitchFamily="49" charset="0"/>
              </a:rPr>
              <a:t>&gt; = "&lt;value&gt;";</a:t>
            </a:r>
          </a:p>
          <a:p>
            <a:pPr lvl="1"/>
            <a:endParaRPr lang="en-CA" dirty="0"/>
          </a:p>
          <a:p>
            <a:r>
              <a:rPr lang="en-CA" b="1" dirty="0" smtClean="0"/>
              <a:t>Example</a:t>
            </a:r>
            <a:r>
              <a:rPr lang="en-CA" dirty="0" smtClean="0"/>
              <a:t> </a:t>
            </a:r>
            <a:r>
              <a:rPr lang="en-CA" dirty="0"/>
              <a:t>(creating string variable):</a:t>
            </a:r>
          </a:p>
          <a:p>
            <a:pPr marL="225425" lvl="1" indent="0">
              <a:buNone/>
            </a:pPr>
            <a:r>
              <a:rPr lang="en-CA" sz="1800" dirty="0" smtClean="0">
                <a:latin typeface="Consolas" panose="020B0609020204030204" pitchFamily="49" charset="0"/>
                <a:cs typeface="Consolas" panose="020B0609020204030204" pitchFamily="49" charset="0"/>
              </a:rPr>
              <a:t>String username = "tamj";</a:t>
            </a:r>
          </a:p>
          <a:p>
            <a:pPr marL="225425" lvl="1" indent="0">
              <a:buNone/>
            </a:pPr>
            <a:r>
              <a:rPr lang="en-CA" dirty="0" smtClean="0"/>
              <a:t/>
            </a:r>
            <a:br>
              <a:rPr lang="en-CA" dirty="0" smtClean="0"/>
            </a:br>
            <a:endParaRPr lang="en-CA" dirty="0" smtClean="0"/>
          </a:p>
        </p:txBody>
      </p:sp>
    </p:spTree>
    <p:extLst>
      <p:ext uri="{BB962C8B-B14F-4D97-AF65-F5344CB8AC3E}">
        <p14:creationId xmlns:p14="http://schemas.microsoft.com/office/powerpoint/2010/main" val="566558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String Methods</a:t>
            </a:r>
            <a:endParaRPr lang="en-US" dirty="0"/>
          </a:p>
        </p:txBody>
      </p:sp>
      <p:sp>
        <p:nvSpPr>
          <p:cNvPr id="3" name="Content Placeholder 2"/>
          <p:cNvSpPr>
            <a:spLocks noGrp="1"/>
          </p:cNvSpPr>
          <p:nvPr>
            <p:ph idx="1"/>
          </p:nvPr>
        </p:nvSpPr>
        <p:spPr>
          <a:xfrm>
            <a:off x="419100" y="1072763"/>
            <a:ext cx="8178800" cy="5368925"/>
          </a:xfrm>
        </p:spPr>
        <p:txBody>
          <a:bodyPr/>
          <a:lstStyle/>
          <a:p>
            <a:pPr marL="234950" indent="-234950"/>
            <a:r>
              <a:rPr lang="en-US" dirty="0" smtClean="0"/>
              <a:t>Examples useful </a:t>
            </a:r>
            <a:r>
              <a:rPr lang="en-US" dirty="0"/>
              <a:t>methods:</a:t>
            </a:r>
          </a:p>
          <a:p>
            <a:pPr marL="225425" lvl="1" indent="0">
              <a:buNone/>
            </a:pPr>
            <a:endParaRPr lang="en-US" sz="18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17099264"/>
              </p:ext>
            </p:extLst>
          </p:nvPr>
        </p:nvGraphicFramePr>
        <p:xfrm>
          <a:off x="579863" y="1642323"/>
          <a:ext cx="8106937" cy="4623102"/>
        </p:xfrm>
        <a:graphic>
          <a:graphicData uri="http://schemas.openxmlformats.org/drawingml/2006/table">
            <a:tbl>
              <a:tblPr firstRow="1" bandRow="1">
                <a:tableStyleId>{5C22544A-7EE6-4342-B048-85BDC9FD1C3A}</a:tableStyleId>
              </a:tblPr>
              <a:tblGrid>
                <a:gridCol w="3460509">
                  <a:extLst>
                    <a:ext uri="{9D8B030D-6E8A-4147-A177-3AD203B41FA5}">
                      <a16:colId xmlns:a16="http://schemas.microsoft.com/office/drawing/2014/main" val="20000"/>
                    </a:ext>
                  </a:extLst>
                </a:gridCol>
                <a:gridCol w="4646428">
                  <a:extLst>
                    <a:ext uri="{9D8B030D-6E8A-4147-A177-3AD203B41FA5}">
                      <a16:colId xmlns:a16="http://schemas.microsoft.com/office/drawing/2014/main" val="20001"/>
                    </a:ext>
                  </a:extLst>
                </a:gridCol>
              </a:tblGrid>
              <a:tr h="371979">
                <a:tc>
                  <a:txBody>
                    <a:bodyPr/>
                    <a:lstStyle/>
                    <a:p>
                      <a:r>
                        <a:rPr lang="en-CA" b="0" dirty="0" smtClean="0">
                          <a:solidFill>
                            <a:srgbClr val="FFFFFF"/>
                          </a:solidFill>
                          <a:latin typeface="Arial" panose="020B0604020202020204" pitchFamily="34" charset="0"/>
                          <a:cs typeface="Arial" panose="020B0604020202020204" pitchFamily="34" charset="0"/>
                        </a:rPr>
                        <a:t>Method</a:t>
                      </a:r>
                      <a:endParaRPr lang="en-CA" b="0" dirty="0">
                        <a:solidFill>
                          <a:srgbClr val="FFFFFF"/>
                        </a:solidFill>
                        <a:latin typeface="Arial" panose="020B0604020202020204" pitchFamily="34" charset="0"/>
                        <a:cs typeface="Arial" panose="020B0604020202020204" pitchFamily="34" charset="0"/>
                      </a:endParaRPr>
                    </a:p>
                  </a:txBody>
                  <a:tcPr/>
                </a:tc>
                <a:tc>
                  <a:txBody>
                    <a:bodyPr/>
                    <a:lstStyle/>
                    <a:p>
                      <a:r>
                        <a:rPr lang="en-CA" b="0" dirty="0" smtClean="0">
                          <a:solidFill>
                            <a:srgbClr val="FFFFFF"/>
                          </a:solidFill>
                          <a:latin typeface="Arial" panose="020B0604020202020204" pitchFamily="34" charset="0"/>
                          <a:cs typeface="Arial" panose="020B0604020202020204" pitchFamily="34" charset="0"/>
                        </a:rPr>
                        <a:t>Description</a:t>
                      </a:r>
                      <a:endParaRPr lang="en-CA" b="0"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42045">
                <a:tc>
                  <a:txBody>
                    <a:bodyPr/>
                    <a:lstStyle/>
                    <a:p>
                      <a:r>
                        <a:rPr lang="en-CA" dirty="0" smtClean="0">
                          <a:latin typeface="Consolas" panose="020B0609020204030204" pitchFamily="49" charset="0"/>
                          <a:cs typeface="Consolas" panose="020B0609020204030204" pitchFamily="49" charset="0"/>
                        </a:rPr>
                        <a:t>string.charAt(int)</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Retrieves</a:t>
                      </a:r>
                      <a:r>
                        <a:rPr lang="en-CA" baseline="0" dirty="0" smtClean="0">
                          <a:latin typeface="Arial" panose="020B0604020202020204" pitchFamily="34" charset="0"/>
                          <a:cs typeface="Arial" panose="020B0604020202020204" pitchFamily="34" charset="0"/>
                        </a:rPr>
                        <a:t> character at the specified index</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1979">
                <a:tc>
                  <a:txBody>
                    <a:bodyPr/>
                    <a:lstStyle/>
                    <a:p>
                      <a:r>
                        <a:rPr lang="en-CA" dirty="0" smtClean="0">
                          <a:latin typeface="Consolas" panose="020B0609020204030204" pitchFamily="49" charset="0"/>
                          <a:cs typeface="Consolas" panose="020B0609020204030204" pitchFamily="49" charset="0"/>
                        </a:rPr>
                        <a:t>string.compareTo(String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Compares string with parameter:</a:t>
                      </a:r>
                    </a:p>
                    <a:p>
                      <a:pPr marL="234950" indent="-123825">
                        <a:buFont typeface="Arial" panose="020B0604020202020204" pitchFamily="34" charset="0"/>
                        <a:buChar char="•"/>
                      </a:pPr>
                      <a:r>
                        <a:rPr lang="en-CA" sz="1600" dirty="0" smtClean="0">
                          <a:latin typeface="Arial" panose="020B0604020202020204" pitchFamily="34" charset="0"/>
                          <a:cs typeface="Arial" panose="020B0604020202020204" pitchFamily="34" charset="0"/>
                        </a:rPr>
                        <a:t>Zero</a:t>
                      </a:r>
                      <a:r>
                        <a:rPr lang="en-CA" sz="1600" baseline="0" dirty="0" smtClean="0">
                          <a:latin typeface="Arial" panose="020B0604020202020204" pitchFamily="34" charset="0"/>
                          <a:cs typeface="Arial" panose="020B0604020202020204" pitchFamily="34" charset="0"/>
                        </a:rPr>
                        <a:t> returned if string and parameter equal</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Less than zero if the string comes before the parameter</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Greater than zero if the string comes after  parameter</a:t>
                      </a:r>
                      <a:endParaRPr lang="en-CA" sz="16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1979">
                <a:tc>
                  <a:txBody>
                    <a:bodyPr/>
                    <a:lstStyle/>
                    <a:p>
                      <a:r>
                        <a:rPr lang="en-CA" dirty="0" smtClean="0">
                          <a:latin typeface="Consolas" panose="020B0609020204030204" pitchFamily="49" charset="0"/>
                          <a:cs typeface="Consolas" panose="020B0609020204030204" pitchFamily="49" charset="0"/>
                        </a:rPr>
                        <a:t>string.compareToIgnoreCase (String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As</a:t>
                      </a:r>
                      <a:r>
                        <a:rPr lang="en-CA" baseline="0" dirty="0" smtClean="0">
                          <a:latin typeface="Arial" panose="020B0604020202020204" pitchFamily="34" charset="0"/>
                          <a:cs typeface="Arial" panose="020B0604020202020204" pitchFamily="34" charset="0"/>
                        </a:rPr>
                        <a:t> </a:t>
                      </a:r>
                      <a:r>
                        <a:rPr lang="en-CA" baseline="0" dirty="0" smtClean="0">
                          <a:latin typeface="Consolas" panose="020B0609020204030204" pitchFamily="49" charset="0"/>
                          <a:cs typeface="Consolas" panose="020B0609020204030204" pitchFamily="49" charset="0"/>
                        </a:rPr>
                        <a:t>compareTo()</a:t>
                      </a:r>
                      <a:r>
                        <a:rPr lang="en-CA" baseline="0" dirty="0" smtClean="0">
                          <a:latin typeface="Arial" panose="020B0604020202020204" pitchFamily="34" charset="0"/>
                          <a:cs typeface="Arial" panose="020B0604020202020204" pitchFamily="34" charset="0"/>
                        </a:rPr>
                        <a:t> but case insensitive</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1979">
                <a:tc>
                  <a:txBody>
                    <a:bodyPr/>
                    <a:lstStyle/>
                    <a:p>
                      <a:r>
                        <a:rPr lang="en-CA" dirty="0" smtClean="0">
                          <a:latin typeface="Consolas" panose="020B0609020204030204" pitchFamily="49" charset="0"/>
                          <a:cs typeface="Consolas" panose="020B0609020204030204" pitchFamily="49" charset="0"/>
                        </a:rPr>
                        <a:t>string.length()</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Returns the length of the string</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1979">
                <a:tc>
                  <a:txBody>
                    <a:bodyPr/>
                    <a:lstStyle/>
                    <a:p>
                      <a:r>
                        <a:rPr lang="en-CA" dirty="0" smtClean="0">
                          <a:latin typeface="Consolas" panose="020B0609020204030204" pitchFamily="49" charset="0"/>
                          <a:cs typeface="Consolas" panose="020B0609020204030204" pitchFamily="49" charset="0"/>
                        </a:rPr>
                        <a:t>string.toLowerCase()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a:t>
                      </a:r>
                      <a:r>
                        <a:rPr lang="en-CA" baseline="0" dirty="0" smtClean="0">
                          <a:latin typeface="Arial" panose="020B0604020202020204" pitchFamily="34" charset="0"/>
                          <a:cs typeface="Arial" panose="020B0604020202020204" pitchFamily="34" charset="0"/>
                        </a:rPr>
                        <a:t> to lower case</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1979">
                <a:tc>
                  <a:txBody>
                    <a:bodyPr/>
                    <a:lstStyle/>
                    <a:p>
                      <a:r>
                        <a:rPr lang="en-CA" dirty="0" smtClean="0">
                          <a:latin typeface="Consolas" panose="020B0609020204030204" pitchFamily="49" charset="0"/>
                          <a:cs typeface="Consolas" panose="020B0609020204030204" pitchFamily="49" charset="0"/>
                        </a:rPr>
                        <a:t>string.toUpperCase()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 to capitals</a:t>
                      </a:r>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00879" y="6334780"/>
            <a:ext cx="3655168" cy="523220"/>
          </a:xfrm>
          <a:prstGeom prst="rect">
            <a:avLst/>
          </a:prstGeom>
        </p:spPr>
        <p:txBody>
          <a:bodyPr wrap="none">
            <a:spAutoFit/>
          </a:bodyPr>
          <a:lstStyle/>
          <a:p>
            <a:pPr marL="111125" lvl="1"/>
            <a:r>
              <a:rPr lang="en-US" dirty="0" smtClean="0"/>
              <a:t>For more info look under “class String”</a:t>
            </a:r>
            <a:endParaRPr lang="en-US" dirty="0" smtClean="0">
              <a:hlinkClick r:id="rId2"/>
            </a:endParaRPr>
          </a:p>
          <a:p>
            <a:pPr marL="234950" lvl="1"/>
            <a:r>
              <a:rPr lang="en-US" dirty="0" smtClean="0">
                <a:hlinkClick r:id="rId2"/>
              </a:rPr>
              <a:t>http</a:t>
            </a:r>
            <a:r>
              <a:rPr lang="en-US" dirty="0">
                <a:hlinkClick r:id="rId2"/>
              </a:rPr>
              <a:t>://docs.oracle.com/javase/8/docs/api/</a:t>
            </a:r>
            <a:endParaRPr lang="en-US" dirty="0"/>
          </a:p>
        </p:txBody>
      </p:sp>
    </p:spTree>
    <p:extLst>
      <p:ext uri="{BB962C8B-B14F-4D97-AF65-F5344CB8AC3E}">
        <p14:creationId xmlns:p14="http://schemas.microsoft.com/office/powerpoint/2010/main" val="1302300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Example</a:t>
            </a:r>
            <a:endParaRPr lang="en-CA" dirty="0"/>
          </a:p>
        </p:txBody>
      </p:sp>
      <p:sp>
        <p:nvSpPr>
          <p:cNvPr id="3" name="Content Placeholder 2"/>
          <p:cNvSpPr>
            <a:spLocks noGrp="1"/>
          </p:cNvSpPr>
          <p:nvPr>
            <p:ph idx="1"/>
          </p:nvPr>
        </p:nvSpPr>
        <p:spPr/>
        <p:txBody>
          <a:bodyPr/>
          <a:lstStyle/>
          <a:p>
            <a:r>
              <a:rPr lang="en-CA" altLang="en-US" b="1" dirty="0" smtClean="0"/>
              <a:t>The complete online program is called “</a:t>
            </a:r>
            <a:r>
              <a:rPr lang="en-CA" altLang="en-US" sz="2000" b="1" dirty="0" smtClean="0">
                <a:latin typeface="Consolas" pitchFamily="49" charset="0"/>
                <a:cs typeface="Consolas" pitchFamily="49" charset="0"/>
              </a:rPr>
              <a:t>String1.java”</a:t>
            </a:r>
            <a:endParaRPr lang="en-CA" altLang="en-US" b="1" dirty="0"/>
          </a:p>
          <a:p>
            <a:pPr marL="0" indent="0">
              <a:buNone/>
            </a:pPr>
            <a:endParaRPr lang="en-CA" altLang="en-US" b="1" dirty="0" smtClean="0"/>
          </a:p>
          <a:p>
            <a:pPr marL="0" indent="0">
              <a:buNone/>
            </a:pPr>
            <a:r>
              <a:rPr lang="en-CA" sz="1800" dirty="0" smtClean="0">
                <a:latin typeface="Consolas" panose="020B0609020204030204" pitchFamily="49" charset="0"/>
                <a:cs typeface="Consolas" panose="020B0609020204030204" pitchFamily="49" charset="0"/>
              </a:rPr>
              <a:t> String </a:t>
            </a:r>
            <a:r>
              <a:rPr lang="en-CA" sz="1800" dirty="0">
                <a:latin typeface="Consolas" panose="020B0609020204030204" pitchFamily="49" charset="0"/>
                <a:cs typeface="Consolas" panose="020B0609020204030204" pitchFamily="49" charset="0"/>
              </a:rPr>
              <a:t>myString = "ab*cde";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System.out.println(myString.charAt(0</a:t>
            </a:r>
            <a:r>
              <a:rPr lang="en-CA" sz="1800" dirty="0">
                <a:latin typeface="Consolas" panose="020B0609020204030204" pitchFamily="49" charset="0"/>
                <a:cs typeface="Consolas" panose="020B0609020204030204" pitchFamily="49" charset="0"/>
              </a:rPr>
              <a:t>)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 + myString.charAt(2));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System.out.println(myString.length</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r>
              <a:rPr lang="en-CA" sz="1800" dirty="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myString.toUpperCase();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myString.toLowerCase();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t="2941" b="66496"/>
          <a:stretch/>
        </p:blipFill>
        <p:spPr>
          <a:xfrm>
            <a:off x="5780514" y="2488580"/>
            <a:ext cx="1568140" cy="1126273"/>
          </a:xfrm>
          <a:prstGeom prst="rect">
            <a:avLst/>
          </a:prstGeom>
        </p:spPr>
      </p:pic>
      <p:pic>
        <p:nvPicPr>
          <p:cNvPr id="6" name="Picture 5"/>
          <p:cNvPicPr>
            <a:picLocks noChangeAspect="1"/>
          </p:cNvPicPr>
          <p:nvPr/>
        </p:nvPicPr>
        <p:blipFill rotWithShape="1">
          <a:blip r:embed="rId2"/>
          <a:srcRect t="32848" b="35077"/>
          <a:stretch/>
        </p:blipFill>
        <p:spPr>
          <a:xfrm>
            <a:off x="5780514" y="4215161"/>
            <a:ext cx="1568140" cy="1182029"/>
          </a:xfrm>
          <a:prstGeom prst="rect">
            <a:avLst/>
          </a:prstGeom>
        </p:spPr>
      </p:pic>
    </p:spTree>
    <p:extLst>
      <p:ext uri="{BB962C8B-B14F-4D97-AF65-F5344CB8AC3E}">
        <p14:creationId xmlns:p14="http://schemas.microsoft.com/office/powerpoint/2010/main" val="12033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String </a:t>
            </a:r>
            <a:r>
              <a:rPr lang="en-CA" dirty="0" smtClean="0"/>
              <a:t>Example (2)</a:t>
            </a:r>
            <a:endParaRPr lang="en-CA" dirty="0"/>
          </a:p>
        </p:txBody>
      </p:sp>
      <p:sp>
        <p:nvSpPr>
          <p:cNvPr id="3" name="Content Placeholder 2"/>
          <p:cNvSpPr>
            <a:spLocks noGrp="1"/>
          </p:cNvSpPr>
          <p:nvPr>
            <p:ph idx="1"/>
          </p:nvPr>
        </p:nvSpPr>
        <p:spPr/>
        <p:txBody>
          <a:bodyPr/>
          <a:lstStyle/>
          <a:p>
            <a:pPr marL="0" indent="0">
              <a:buNone/>
            </a:pPr>
            <a:r>
              <a:rPr lang="en-CA" sz="1800" dirty="0" smtClean="0">
                <a:latin typeface="Consolas" panose="020B0609020204030204" pitchFamily="49" charset="0"/>
                <a:cs typeface="Consolas" panose="020B0609020204030204" pitchFamily="49" charset="0"/>
              </a:rPr>
              <a:t> </a:t>
            </a:r>
            <a:r>
              <a:rPr lang="en-CA" sz="1800" b="1" dirty="0">
                <a:solidFill>
                  <a:srgbClr val="00FFFF"/>
                </a:solidFill>
                <a:latin typeface="Consolas" panose="020B0609020204030204" pitchFamily="49" charset="0"/>
                <a:cs typeface="Consolas" panose="020B0609020204030204" pitchFamily="49" charset="0"/>
              </a:rPr>
              <a:t>// recall myString = </a:t>
            </a:r>
            <a:r>
              <a:rPr lang="en-CA" sz="1800" b="1" dirty="0" smtClean="0">
                <a:solidFill>
                  <a:srgbClr val="00FFFF"/>
                </a:solidFill>
                <a:latin typeface="Consolas" panose="020B0609020204030204" pitchFamily="49" charset="0"/>
                <a:cs typeface="Consolas" panose="020B0609020204030204" pitchFamily="49" charset="0"/>
              </a:rPr>
              <a:t>"</a:t>
            </a:r>
            <a:r>
              <a:rPr lang="en-CA" sz="1800" b="1" dirty="0">
                <a:solidFill>
                  <a:srgbClr val="00FFFF"/>
                </a:solidFill>
                <a:latin typeface="Consolas" panose="020B0609020204030204" pitchFamily="49" charset="0"/>
                <a:cs typeface="Consolas" panose="020B0609020204030204" pitchFamily="49" charset="0"/>
              </a:rPr>
              <a:t>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(myString.compareToIgnoreCase("ab*cde"));</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(myString.compareToIgnoreCase("zzz"));</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(myString.compareToIgnoreCase("ab"));</a:t>
            </a:r>
            <a:endParaRPr lang="en-CA" altLang="en-US" sz="1800" dirty="0">
              <a:latin typeface="Consolas" panose="020B0609020204030204" pitchFamily="49" charset="0"/>
              <a:cs typeface="Consolas" panose="020B0609020204030204" pitchFamily="49" charset="0"/>
            </a:endParaRPr>
          </a:p>
          <a:p>
            <a:pPr marL="0" indent="0">
              <a:buNone/>
            </a:pPr>
            <a:endParaRPr lang="en-CA" sz="1800" dirty="0">
              <a:latin typeface="Consolas" panose="020B0609020204030204" pitchFamily="49" charset="0"/>
              <a:cs typeface="Consolas" panose="020B0609020204030204" pitchFamily="49" charset="0"/>
            </a:endParaRPr>
          </a:p>
          <a:p>
            <a:endParaRPr lang="en-CA" sz="1800" dirty="0"/>
          </a:p>
        </p:txBody>
      </p:sp>
      <p:pic>
        <p:nvPicPr>
          <p:cNvPr id="4" name="Picture 3"/>
          <p:cNvPicPr>
            <a:picLocks noChangeAspect="1"/>
          </p:cNvPicPr>
          <p:nvPr/>
        </p:nvPicPr>
        <p:blipFill rotWithShape="1">
          <a:blip r:embed="rId2"/>
          <a:srcRect t="65277"/>
          <a:stretch/>
        </p:blipFill>
        <p:spPr>
          <a:xfrm>
            <a:off x="6097415" y="1895705"/>
            <a:ext cx="1568140" cy="1279602"/>
          </a:xfrm>
          <a:prstGeom prst="rect">
            <a:avLst/>
          </a:prstGeom>
        </p:spPr>
      </p:pic>
      <p:sp>
        <p:nvSpPr>
          <p:cNvPr id="5" name="TextBox 4"/>
          <p:cNvSpPr txBox="1"/>
          <p:nvPr/>
        </p:nvSpPr>
        <p:spPr>
          <a:xfrm>
            <a:off x="7773352" y="2373813"/>
            <a:ext cx="1486828" cy="323385"/>
          </a:xfrm>
          <a:prstGeom prst="rect">
            <a:avLst/>
          </a:prstGeom>
          <a:noFill/>
          <a:ln w="0">
            <a:noFill/>
          </a:ln>
        </p:spPr>
        <p:txBody>
          <a:bodyPr wrap="square" lIns="0" rtlCol="0">
            <a:noAutofit/>
          </a:bodyPr>
          <a:lstStyle/>
          <a:p>
            <a:r>
              <a:rPr lang="en-CA" sz="1800" b="1" dirty="0">
                <a:solidFill>
                  <a:srgbClr val="FF0000"/>
                </a:solidFill>
                <a:latin typeface="Consolas" panose="020B0609020204030204" pitchFamily="49" charset="0"/>
                <a:cs typeface="Consolas" panose="020B0609020204030204" pitchFamily="49" charset="0"/>
              </a:rPr>
              <a:t>ab*cde(zzz)</a:t>
            </a:r>
          </a:p>
        </p:txBody>
      </p:sp>
      <p:sp>
        <p:nvSpPr>
          <p:cNvPr id="6" name="TextBox 5"/>
          <p:cNvSpPr txBox="1"/>
          <p:nvPr/>
        </p:nvSpPr>
        <p:spPr>
          <a:xfrm>
            <a:off x="7773352" y="2818080"/>
            <a:ext cx="1486828" cy="323385"/>
          </a:xfrm>
          <a:prstGeom prst="rect">
            <a:avLst/>
          </a:prstGeom>
          <a:noFill/>
          <a:ln w="0">
            <a:noFill/>
          </a:ln>
        </p:spPr>
        <p:txBody>
          <a:bodyPr wrap="square" lIns="0" rtlCol="0">
            <a:noAutofit/>
          </a:bodyPr>
          <a:lstStyle/>
          <a:p>
            <a:r>
              <a:rPr lang="en-CA" sz="1800" b="1" dirty="0" smtClean="0">
                <a:solidFill>
                  <a:srgbClr val="FF0000"/>
                </a:solidFill>
                <a:latin typeface="Consolas" panose="020B0609020204030204" pitchFamily="49" charset="0"/>
                <a:cs typeface="Consolas" panose="020B0609020204030204" pitchFamily="49" charset="0"/>
              </a:rPr>
              <a:t>ab*cde(ab)</a:t>
            </a:r>
            <a:endParaRPr lang="en-CA" sz="18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72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righ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Style Hint: Initializing Variables</a:t>
            </a:r>
          </a:p>
        </p:txBody>
      </p:sp>
      <p:sp>
        <p:nvSpPr>
          <p:cNvPr id="29699" name="Rectangle 3"/>
          <p:cNvSpPr>
            <a:spLocks noGrp="1" noChangeArrowheads="1"/>
          </p:cNvSpPr>
          <p:nvPr>
            <p:ph type="body" idx="1"/>
          </p:nvPr>
        </p:nvSpPr>
        <p:spPr/>
        <p:txBody>
          <a:bodyPr/>
          <a:lstStyle/>
          <a:p>
            <a:r>
              <a:rPr lang="en-US" altLang="en-US" dirty="0" smtClean="0"/>
              <a:t>Always initialize your variables prior to using them!</a:t>
            </a:r>
          </a:p>
          <a:p>
            <a:pPr lvl="1"/>
            <a:r>
              <a:rPr lang="en-US" altLang="en-US" dirty="0" smtClean="0"/>
              <a:t>Do this whether it is syntactically required or not.</a:t>
            </a:r>
          </a:p>
          <a:p>
            <a:r>
              <a:rPr lang="en-US" altLang="en-US" dirty="0" smtClean="0"/>
              <a:t>Example how not to approach (with some languages it’s a logic and not a syntax error):</a:t>
            </a:r>
          </a:p>
          <a:p>
            <a:endParaRPr lang="en-US" altLang="en-US" dirty="0" smtClean="0"/>
          </a:p>
          <a:p>
            <a:pPr lvl="1">
              <a:buFont typeface="Times New Roman" pitchFamily="18" charset="0"/>
              <a:buNone/>
            </a:pPr>
            <a:r>
              <a:rPr lang="en-US" altLang="en-US" sz="1800" dirty="0" smtClean="0">
                <a:latin typeface="Consolas" pitchFamily="49" charset="0"/>
                <a:cs typeface="Consolas" pitchFamily="49" charset="0"/>
              </a:rPr>
              <a:t>public class OutputExample1</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int num;</a:t>
            </a:r>
          </a:p>
          <a:p>
            <a:pPr lvl="1">
              <a:buFont typeface="Times New Roman" pitchFamily="18" charset="0"/>
              <a:buNone/>
            </a:pPr>
            <a:r>
              <a:rPr lang="en-US" altLang="en-US" sz="1800" dirty="0" smtClean="0">
                <a:latin typeface="Consolas" pitchFamily="49" charset="0"/>
                <a:cs typeface="Consolas" pitchFamily="49" charset="0"/>
              </a:rPr>
              <a:t>       System.out.print(num);    </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p:txBody>
      </p:sp>
      <p:grpSp>
        <p:nvGrpSpPr>
          <p:cNvPr id="2" name="Group 1"/>
          <p:cNvGrpSpPr>
            <a:grpSpLocks/>
          </p:cNvGrpSpPr>
          <p:nvPr/>
        </p:nvGrpSpPr>
        <p:grpSpPr bwMode="auto">
          <a:xfrm>
            <a:off x="4127500" y="4940300"/>
            <a:ext cx="4838700" cy="2041526"/>
            <a:chOff x="2006600" y="4584701"/>
            <a:chExt cx="4838700" cy="2041527"/>
          </a:xfrm>
        </p:grpSpPr>
        <p:sp>
          <p:nvSpPr>
            <p:cNvPr id="29701" name="Rectangle 4"/>
            <p:cNvSpPr>
              <a:spLocks noChangeArrowheads="1"/>
            </p:cNvSpPr>
            <p:nvPr/>
          </p:nvSpPr>
          <p:spPr bwMode="auto">
            <a:xfrm>
              <a:off x="2273300" y="5497515"/>
              <a:ext cx="4572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OutputExample1.java:7: error: variable num might not have been initialized</a:t>
              </a:r>
            </a:p>
            <a:p>
              <a:pPr eaLnBrk="1" hangingPunct="1">
                <a:spcBef>
                  <a:spcPct val="0"/>
                </a:spcBef>
                <a:buFontTx/>
                <a:buNone/>
              </a:pPr>
              <a:r>
                <a:rPr lang="en-US" altLang="en-US" sz="1800" b="1" dirty="0">
                  <a:solidFill>
                    <a:srgbClr val="FF0000"/>
                  </a:solidFill>
                  <a:latin typeface="Arial" charset="0"/>
                </a:rPr>
                <a:t>System.out.print(num);</a:t>
              </a:r>
            </a:p>
            <a:p>
              <a:pPr eaLnBrk="1" hangingPunct="1">
                <a:spcBef>
                  <a:spcPct val="0"/>
                </a:spcBef>
                <a:buFontTx/>
                <a:buNone/>
              </a:pPr>
              <a:r>
                <a:rPr lang="en-US" altLang="en-US" sz="1400" dirty="0">
                  <a:latin typeface="Arial" charset="0"/>
                </a:rPr>
                <a:t>                        ^</a:t>
              </a:r>
            </a:p>
          </p:txBody>
        </p:sp>
        <p:sp>
          <p:nvSpPr>
            <p:cNvPr id="29702" name="Line 5"/>
            <p:cNvSpPr>
              <a:spLocks noChangeShapeType="1"/>
            </p:cNvSpPr>
            <p:nvPr/>
          </p:nvSpPr>
          <p:spPr bwMode="auto">
            <a:xfrm flipH="1" flipV="1">
              <a:off x="2006600" y="4584701"/>
              <a:ext cx="558800" cy="977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143903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Formatting Output: </a:t>
            </a:r>
            <a:r>
              <a:rPr lang="en-US" altLang="en-US" dirty="0" smtClean="0">
                <a:solidFill>
                  <a:srgbClr val="FFC000"/>
                </a:solidFill>
              </a:rPr>
              <a:t>Elective Topic</a:t>
            </a:r>
            <a:endParaRPr lang="en-US" altLang="en-US" dirty="0" smtClean="0"/>
          </a:p>
        </p:txBody>
      </p:sp>
      <p:sp>
        <p:nvSpPr>
          <p:cNvPr id="3" name="Content Placeholder 2"/>
          <p:cNvSpPr>
            <a:spLocks noGrp="1"/>
          </p:cNvSpPr>
          <p:nvPr>
            <p:ph idx="1"/>
          </p:nvPr>
        </p:nvSpPr>
        <p:spPr/>
        <p:txBody>
          <a:bodyPr/>
          <a:lstStyle/>
          <a:p>
            <a:pPr>
              <a:defRPr/>
            </a:pPr>
            <a:r>
              <a:rPr lang="en-US" dirty="0" smtClean="0"/>
              <a:t>It’s somewhat similar to Python.</a:t>
            </a:r>
          </a:p>
          <a:p>
            <a:pPr>
              <a:defRPr/>
            </a:pPr>
            <a:r>
              <a:rPr lang="en-US" dirty="0" smtClean="0"/>
              <a:t>The field width and places of precision (float point) can be specified.</a:t>
            </a:r>
          </a:p>
          <a:p>
            <a:pPr>
              <a:defRPr/>
            </a:pPr>
            <a:r>
              <a:rPr lang="en-US" b="1" dirty="0" smtClean="0"/>
              <a:t>Format (‘System.out.’ requirement excluded for brevity)</a:t>
            </a:r>
            <a:r>
              <a:rPr lang="en-US" dirty="0" smtClean="0"/>
              <a:t>:</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&gt;d", price);	// Integer</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&gt;s", price);	// String</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&gt;.&lt;precision&gt;f", price);	// Floating point</a:t>
            </a:r>
          </a:p>
          <a:p>
            <a:pPr lvl="1">
              <a:defRPr/>
            </a:pPr>
            <a:endParaRPr lang="en-US" dirty="0"/>
          </a:p>
          <a:p>
            <a:pPr>
              <a:defRPr/>
            </a:pPr>
            <a:r>
              <a:rPr lang="en-US" dirty="0" smtClean="0"/>
              <a:t>If field width greater than the size of the data:</a:t>
            </a:r>
          </a:p>
          <a:p>
            <a:pPr lvl="1">
              <a:defRPr/>
            </a:pPr>
            <a:r>
              <a:rPr lang="en-US" dirty="0" smtClean="0"/>
              <a:t>A positive field width will result in leading spaces (right justify).</a:t>
            </a:r>
          </a:p>
          <a:p>
            <a:pPr lvl="1">
              <a:defRPr/>
            </a:pPr>
            <a:r>
              <a:rPr lang="en-US" dirty="0" smtClean="0"/>
              <a:t>A negative field width will result in trailing spaces (left justify).</a:t>
            </a:r>
            <a:endParaRPr lang="en-US" dirty="0"/>
          </a:p>
        </p:txBody>
      </p:sp>
    </p:spTree>
    <p:extLst>
      <p:ext uri="{BB962C8B-B14F-4D97-AF65-F5344CB8AC3E}">
        <p14:creationId xmlns:p14="http://schemas.microsoft.com/office/powerpoint/2010/main" val="2558568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Formatting Output (2</a:t>
            </a:r>
            <a:r>
              <a:rPr lang="en-US" altLang="en-US" dirty="0"/>
              <a:t>): </a:t>
            </a:r>
            <a:r>
              <a:rPr lang="en-US" altLang="en-US" dirty="0" smtClean="0">
                <a:solidFill>
                  <a:srgbClr val="FFC000"/>
                </a:solidFill>
              </a:rPr>
              <a:t>Elective </a:t>
            </a:r>
            <a:r>
              <a:rPr lang="en-US" altLang="en-US" dirty="0">
                <a:solidFill>
                  <a:srgbClr val="FFC000"/>
                </a:solidFill>
              </a:rPr>
              <a:t>Topic</a:t>
            </a:r>
            <a:r>
              <a:rPr lang="en-US" altLang="en-US" dirty="0" smtClean="0"/>
              <a:t> </a:t>
            </a:r>
          </a:p>
        </p:txBody>
      </p:sp>
      <p:sp>
        <p:nvSpPr>
          <p:cNvPr id="31747" name="Content Placeholder 2"/>
          <p:cNvSpPr>
            <a:spLocks noGrp="1"/>
          </p:cNvSpPr>
          <p:nvPr>
            <p:ph idx="1"/>
          </p:nvPr>
        </p:nvSpPr>
        <p:spPr/>
        <p:txBody>
          <a:bodyPr/>
          <a:lstStyle/>
          <a:p>
            <a:r>
              <a:rPr lang="en-US" altLang="en-US" dirty="0" smtClean="0"/>
              <a:t>Name of the online example: </a:t>
            </a:r>
            <a:r>
              <a:rPr lang="en-US" altLang="en-US" sz="2000" dirty="0" smtClean="0">
                <a:latin typeface="Consolas" pitchFamily="49" charset="0"/>
                <a:cs typeface="Consolas" pitchFamily="49" charset="0"/>
              </a:rPr>
              <a:t>FormattingExample.java</a:t>
            </a:r>
          </a:p>
          <a:p>
            <a:endParaRPr lang="en-US" altLang="en-US" dirty="0" smtClean="0"/>
          </a:p>
          <a:p>
            <a:pPr marL="225425" lvl="1" indent="0">
              <a:buFont typeface="Times New Roman" pitchFamily="18" charset="0"/>
              <a:buNone/>
            </a:pPr>
            <a:r>
              <a:rPr lang="en-US" altLang="en-US" sz="1800" dirty="0" smtClean="0">
                <a:latin typeface="Consolas" pitchFamily="49" charset="0"/>
                <a:cs typeface="Consolas" pitchFamily="49" charset="0"/>
              </a:rPr>
              <a:t>public class FormattingExample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String str = "123";</a:t>
            </a:r>
          </a:p>
          <a:p>
            <a:pPr marL="225425" lvl="1" indent="0">
              <a:buFont typeface="Times New Roman" pitchFamily="18" charset="0"/>
              <a:buNone/>
            </a:pPr>
            <a:r>
              <a:rPr lang="en-US" altLang="en-US" sz="1800" dirty="0" smtClean="0">
                <a:latin typeface="Consolas" pitchFamily="49" charset="0"/>
                <a:cs typeface="Consolas" pitchFamily="49" charset="0"/>
              </a:rPr>
              <a:t>        int num = 123;</a:t>
            </a:r>
          </a:p>
          <a:p>
            <a:pPr marL="225425" lvl="1" indent="0">
              <a:buFont typeface="Times New Roman" pitchFamily="18" charset="0"/>
              <a:buNone/>
            </a:pPr>
            <a:r>
              <a:rPr lang="en-US" altLang="en-US" sz="1800" dirty="0" smtClean="0">
                <a:latin typeface="Consolas" pitchFamily="49" charset="0"/>
                <a:cs typeface="Consolas" pitchFamily="49" charset="0"/>
              </a:rPr>
              <a:t>        double price = 1.999;</a:t>
            </a:r>
          </a:p>
          <a:p>
            <a:pPr marL="225425" lvl="1" indent="0">
              <a:buFont typeface="Times New Roman" pitchFamily="18" charset="0"/>
              <a:buNone/>
            </a:pPr>
            <a:r>
              <a:rPr lang="en-US" altLang="en-US" sz="1800" dirty="0" smtClean="0">
                <a:latin typeface="Consolas" pitchFamily="49" charset="0"/>
                <a:cs typeface="Consolas" pitchFamily="49" charset="0"/>
              </a:rPr>
              <a:t>        System.out.printf("%-4s", str);</a:t>
            </a:r>
          </a:p>
          <a:p>
            <a:pPr marL="225425" lvl="1" indent="0">
              <a:buFont typeface="Times New Roman" pitchFamily="18" charset="0"/>
              <a:buNone/>
            </a:pPr>
            <a:r>
              <a:rPr lang="en-US" altLang="en-US" sz="1800" dirty="0" smtClean="0">
                <a:latin typeface="Consolas" pitchFamily="49" charset="0"/>
                <a:cs typeface="Consolas" pitchFamily="49" charset="0"/>
              </a:rPr>
              <a:t>        System.out.printf("%5d", num);</a:t>
            </a:r>
          </a:p>
          <a:p>
            <a:pPr marL="225425" lvl="1" indent="0">
              <a:buFont typeface="Times New Roman" pitchFamily="18" charset="0"/>
              <a:buNone/>
            </a:pPr>
            <a:r>
              <a:rPr lang="en-US" altLang="en-US" sz="1800" dirty="0" smtClean="0">
                <a:latin typeface="Consolas" pitchFamily="49" charset="0"/>
                <a:cs typeface="Consolas" pitchFamily="49" charset="0"/>
              </a:rPr>
              <a:t>        System.out.printf("%6.2f", price);</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Arial" charset="0"/>
              <a:cs typeface="Arial" charset="0"/>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7803"/>
          <a:stretch>
            <a:fillRect/>
          </a:stretch>
        </p:blipFill>
        <p:spPr bwMode="auto">
          <a:xfrm>
            <a:off x="6040438" y="5435600"/>
            <a:ext cx="2532062"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Java’s Web/Mobile Application: Example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1321022"/>
            <a:ext cx="7896225" cy="923925"/>
          </a:xfrm>
        </p:spPr>
      </p:pic>
    </p:spTree>
    <p:extLst>
      <p:ext uri="{BB962C8B-B14F-4D97-AF65-F5344CB8AC3E}">
        <p14:creationId xmlns:p14="http://schemas.microsoft.com/office/powerpoint/2010/main" val="1997272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dirty="0" smtClean="0"/>
              <a:t>Java Constants</a:t>
            </a:r>
            <a:r>
              <a:rPr lang="en-US" altLang="en-US" dirty="0" smtClean="0"/>
              <a:t> (“</a:t>
            </a:r>
            <a:r>
              <a:rPr lang="en-US" altLang="en-US" dirty="0" smtClean="0">
                <a:latin typeface="Consolas" pitchFamily="49" charset="0"/>
                <a:cs typeface="Consolas" pitchFamily="49" charset="0"/>
              </a:rPr>
              <a:t>Final</a:t>
            </a:r>
            <a:r>
              <a:rPr lang="en-US" altLang="en-US" dirty="0" smtClean="0"/>
              <a:t>”)</a:t>
            </a:r>
          </a:p>
        </p:txBody>
      </p:sp>
      <p:sp>
        <p:nvSpPr>
          <p:cNvPr id="32771" name="Rectangle 3"/>
          <p:cNvSpPr>
            <a:spLocks noGrp="1" noChangeArrowheads="1"/>
          </p:cNvSpPr>
          <p:nvPr>
            <p:ph type="body" idx="1"/>
          </p:nvPr>
        </p:nvSpPr>
        <p:spPr/>
        <p:txBody>
          <a:bodyPr/>
          <a:lstStyle/>
          <a:p>
            <a:pPr marL="228600" indent="-228600"/>
            <a:r>
              <a:rPr lang="en-CA" altLang="en-US" dirty="0" smtClean="0"/>
              <a:t>Reminder: constants are like variables in that they have a name and store a certain type of information but unlike variables they CANNOT change. (Unlike Python this is syntactically enforced…hurrah!).</a:t>
            </a:r>
          </a:p>
          <a:p>
            <a:pPr marL="228600" indent="-228600"/>
            <a:r>
              <a:rPr lang="en-CA" altLang="en-US" dirty="0" smtClean="0"/>
              <a:t>The syntactically enforced unchanging nature of constants is specified with the ‘</a:t>
            </a:r>
            <a:r>
              <a:rPr lang="en-CA" altLang="en-US" dirty="0" smtClean="0">
                <a:latin typeface="Consolas" panose="020B0609020204030204" pitchFamily="49" charset="0"/>
                <a:cs typeface="Consolas" panose="020B0609020204030204" pitchFamily="49" charset="0"/>
              </a:rPr>
              <a:t>final</a:t>
            </a:r>
            <a:r>
              <a:rPr lang="en-CA" altLang="en-US" dirty="0" smtClean="0"/>
              <a:t>’ key </a:t>
            </a:r>
            <a:r>
              <a:rPr lang="en-CA" altLang="en-US" dirty="0"/>
              <a:t>word</a:t>
            </a:r>
            <a:endParaRPr lang="en-CA" altLang="en-US" dirty="0" smtClean="0"/>
          </a:p>
          <a:p>
            <a:pPr marL="0" indent="0">
              <a:lnSpc>
                <a:spcPct val="80000"/>
              </a:lnSpc>
              <a:buFontTx/>
              <a:buNone/>
            </a:pPr>
            <a:endParaRPr lang="en-CA" altLang="en-US" dirty="0" smtClean="0"/>
          </a:p>
          <a:p>
            <a:pPr marL="0" indent="0">
              <a:lnSpc>
                <a:spcPct val="80000"/>
              </a:lnSpc>
              <a:buFontTx/>
              <a:buNone/>
            </a:pPr>
            <a:r>
              <a:rPr lang="en-CA" altLang="en-US" b="1" dirty="0" smtClean="0"/>
              <a:t>Format:</a:t>
            </a:r>
          </a:p>
          <a:p>
            <a:pPr lvl="1">
              <a:lnSpc>
                <a:spcPct val="80000"/>
              </a:lnSpc>
              <a:buFont typeface="Times New Roman" pitchFamily="18"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&lt;</a:t>
            </a:r>
            <a:r>
              <a:rPr lang="en-CA" altLang="en-US" sz="1800" i="1" dirty="0" smtClean="0">
                <a:latin typeface="Consolas" pitchFamily="49" charset="0"/>
                <a:cs typeface="Consolas" pitchFamily="49" charset="0"/>
              </a:rPr>
              <a:t>constant type</a:t>
            </a:r>
            <a:r>
              <a:rPr lang="en-CA" altLang="en-US" sz="1800" dirty="0" smtClean="0">
                <a:latin typeface="Consolas" pitchFamily="49" charset="0"/>
                <a:cs typeface="Consolas" pitchFamily="49" charset="0"/>
              </a:rPr>
              <a:t>&gt; &lt;</a:t>
            </a:r>
            <a:r>
              <a:rPr lang="en-CA" altLang="en-US" sz="1800" i="1" dirty="0" smtClean="0">
                <a:latin typeface="Consolas" pitchFamily="49" charset="0"/>
                <a:cs typeface="Consolas" pitchFamily="49" charset="0"/>
              </a:rPr>
              <a:t>CONSTANT NAME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value</a:t>
            </a:r>
            <a:r>
              <a:rPr lang="en-CA" altLang="en-US" sz="1800" dirty="0" smtClean="0">
                <a:latin typeface="Consolas" pitchFamily="49" charset="0"/>
                <a:cs typeface="Consolas" pitchFamily="49" charset="0"/>
              </a:rPr>
              <a:t>&gt;;</a:t>
            </a:r>
          </a:p>
          <a:p>
            <a:pPr lvl="1">
              <a:lnSpc>
                <a:spcPct val="80000"/>
              </a:lnSpc>
              <a:buFont typeface="Times New Roman" pitchFamily="18" charset="0"/>
              <a:buNone/>
            </a:pPr>
            <a:endParaRPr lang="en-CA" altLang="en-US" sz="1800" dirty="0" smtClean="0">
              <a:latin typeface="Arial" charset="0"/>
            </a:endParaRPr>
          </a:p>
          <a:p>
            <a:pPr marL="0" indent="0">
              <a:lnSpc>
                <a:spcPct val="80000"/>
              </a:lnSpc>
              <a:buFontTx/>
              <a:buNone/>
            </a:pPr>
            <a:r>
              <a:rPr lang="en-CA" altLang="en-US" b="1" dirty="0" smtClean="0"/>
              <a:t>Example:</a:t>
            </a:r>
          </a:p>
          <a:p>
            <a:pPr marL="0" indent="0">
              <a:lnSpc>
                <a:spcPct val="80000"/>
              </a:lnSpc>
              <a:buFontTx/>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int SIZE = 100;</a:t>
            </a:r>
            <a:endParaRPr lang="en-US" altLang="en-US" sz="1800" dirty="0" smtClean="0">
              <a:latin typeface="Consolas" pitchFamily="49" charset="0"/>
              <a:cs typeface="Consolas" pitchFamily="49" charset="0"/>
            </a:endParaRPr>
          </a:p>
        </p:txBody>
      </p:sp>
      <p:sp>
        <p:nvSpPr>
          <p:cNvPr id="2" name="TextBox 1"/>
          <p:cNvSpPr txBox="1"/>
          <p:nvPr/>
        </p:nvSpPr>
        <p:spPr>
          <a:xfrm>
            <a:off x="1194741" y="5491976"/>
            <a:ext cx="4993408" cy="356616"/>
          </a:xfrm>
          <a:prstGeom prst="rect">
            <a:avLst/>
          </a:prstGeom>
          <a:noFill/>
          <a:ln w="0">
            <a:noFill/>
          </a:ln>
        </p:spPr>
        <p:txBody>
          <a:bodyPr wrap="square" lIns="0" rtlCol="0">
            <a:noAutofit/>
          </a:bodyPr>
          <a:lstStyle/>
          <a:p>
            <a:r>
              <a:rPr lang="en-US" sz="1800" dirty="0" smtClean="0">
                <a:latin typeface="Consolas" panose="020B0609020204030204" pitchFamily="49" charset="0"/>
                <a:cs typeface="Consolas" panose="020B0609020204030204" pitchFamily="49" charset="0"/>
              </a:rPr>
              <a:t>SIZE = 1000;  </a:t>
            </a:r>
            <a:r>
              <a:rPr lang="en-US" sz="1800" b="1" dirty="0" smtClean="0">
                <a:solidFill>
                  <a:srgbClr val="00FFFF"/>
                </a:solidFill>
                <a:latin typeface="Consolas" panose="020B0609020204030204" pitchFamily="49" charset="0"/>
                <a:cs typeface="Consolas" panose="020B0609020204030204" pitchFamily="49" charset="0"/>
              </a:rPr>
              <a:t>// Syntax error (good)</a:t>
            </a:r>
          </a:p>
        </p:txBody>
      </p:sp>
    </p:spTree>
    <p:extLst>
      <p:ext uri="{BB962C8B-B14F-4D97-AF65-F5344CB8AC3E}">
        <p14:creationId xmlns:p14="http://schemas.microsoft.com/office/powerpoint/2010/main" val="27006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altLang="en-US" dirty="0" smtClean="0">
                <a:solidFill>
                  <a:srgbClr val="FF0000"/>
                </a:solidFill>
              </a:rPr>
              <a:t>Location</a:t>
            </a:r>
            <a:r>
              <a:rPr lang="en-CA" altLang="en-US" dirty="0" smtClean="0"/>
              <a:t> Of Constant Declarations</a:t>
            </a:r>
            <a:endParaRPr lang="en-US" altLang="en-US" dirty="0" smtClean="0"/>
          </a:p>
        </p:txBody>
      </p:sp>
      <p:sp>
        <p:nvSpPr>
          <p:cNvPr id="33795" name="Rectangle 3"/>
          <p:cNvSpPr>
            <a:spLocks noGrp="1" noChangeArrowheads="1"/>
          </p:cNvSpPr>
          <p:nvPr>
            <p:ph type="body" idx="1"/>
          </p:nvPr>
        </p:nvSpPr>
        <p:spPr/>
        <p:txBody>
          <a:bodyPr/>
          <a:lstStyle/>
          <a:p>
            <a:pPr>
              <a:lnSpc>
                <a:spcPct val="90000"/>
              </a:lnSpc>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lnSpc>
                <a:spcPct val="90000"/>
              </a:lnSpc>
              <a:buFontTx/>
              <a:buNone/>
            </a:pPr>
            <a:r>
              <a:rPr lang="en-CA" altLang="en-US" sz="1800" dirty="0" smtClean="0">
                <a:latin typeface="Consolas" pitchFamily="49" charset="0"/>
                <a:cs typeface="Consolas" pitchFamily="49" charset="0"/>
              </a:rPr>
              <a:t>{</a:t>
            </a:r>
          </a:p>
          <a:p>
            <a:pPr>
              <a:lnSpc>
                <a:spcPct val="90000"/>
              </a:lnSpc>
              <a:buFontTx/>
              <a:buNone/>
            </a:pPr>
            <a:r>
              <a:rPr lang="en-CA" altLang="en-US" sz="1800" dirty="0" smtClean="0">
                <a:latin typeface="Consolas" pitchFamily="49" charset="0"/>
                <a:cs typeface="Consolas" pitchFamily="49" charset="0"/>
              </a:rPr>
              <a:t>    public static void main (String[] args)</a:t>
            </a:r>
          </a:p>
          <a:p>
            <a:pPr>
              <a:lnSpc>
                <a:spcPct val="90000"/>
              </a:lnSpc>
              <a:buFontTx/>
              <a:buNone/>
            </a:pPr>
            <a:r>
              <a:rPr lang="en-CA" altLang="en-US" sz="1800" dirty="0" smtClean="0">
                <a:latin typeface="Consolas" pitchFamily="49" charset="0"/>
                <a:cs typeface="Consolas" pitchFamily="49" charset="0"/>
              </a:rPr>
              <a:t>    {</a:t>
            </a:r>
          </a:p>
          <a:p>
            <a:pPr>
              <a:lnSpc>
                <a:spcPct val="90000"/>
              </a:lnSpc>
              <a:buFontTx/>
              <a:buNone/>
            </a:pPr>
            <a:r>
              <a:rPr lang="en-CA" altLang="en-US" sz="1800" b="1" dirty="0" smtClean="0">
                <a:solidFill>
                  <a:srgbClr val="FF0000"/>
                </a:solidFill>
                <a:latin typeface="Consolas" pitchFamily="49" charset="0"/>
                <a:cs typeface="Consolas" pitchFamily="49" charset="0"/>
              </a:rPr>
              <a:t>		// Local constant declarations occur here (for now)</a:t>
            </a:r>
          </a:p>
          <a:p>
            <a:pPr>
              <a:lnSpc>
                <a:spcPct val="90000"/>
              </a:lnSpc>
              <a:buFontTx/>
              <a:buNone/>
            </a:pPr>
            <a:r>
              <a:rPr lang="en-CA" altLang="en-US" sz="1800" dirty="0" smtClean="0">
                <a:latin typeface="Consolas" pitchFamily="49" charset="0"/>
                <a:cs typeface="Consolas" pitchFamily="49" charset="0"/>
              </a:rPr>
              <a:t>		// Local variable declarations</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&lt; Program statements &gt;&gt;</a:t>
            </a: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r>
              <a:rPr lang="en-CA" altLang="en-US" sz="1800" dirty="0" smtClean="0">
                <a:latin typeface="Consolas" pitchFamily="49" charset="0"/>
                <a:cs typeface="Consolas" pitchFamily="49" charset="0"/>
              </a:rPr>
              <a:t>}</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32222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Variable Naming Conventions In Java</a:t>
            </a:r>
          </a:p>
        </p:txBody>
      </p:sp>
      <p:sp>
        <p:nvSpPr>
          <p:cNvPr id="244739" name="Rectangle 3"/>
          <p:cNvSpPr>
            <a:spLocks noGrp="1" noChangeArrowheads="1"/>
          </p:cNvSpPr>
          <p:nvPr>
            <p:ph type="body" idx="1"/>
          </p:nvPr>
        </p:nvSpPr>
        <p:spPr/>
        <p:txBody>
          <a:bodyPr/>
          <a:lstStyle/>
          <a:p>
            <a:pPr marL="190500" indent="-190500">
              <a:tabLst>
                <a:tab pos="690563" algn="l"/>
              </a:tabLst>
            </a:pPr>
            <a:r>
              <a:rPr lang="en-US" altLang="en-US" dirty="0" smtClean="0"/>
              <a:t>Compiler requirements</a:t>
            </a:r>
          </a:p>
          <a:p>
            <a:pPr marL="630238" lvl="1" indent="-249238">
              <a:tabLst>
                <a:tab pos="690563" algn="l"/>
              </a:tabLst>
            </a:pPr>
            <a:r>
              <a:rPr lang="en-US" altLang="en-US" dirty="0" smtClean="0"/>
              <a:t>Can’t be a keyword nor can the names of the special constants: </a:t>
            </a:r>
            <a:r>
              <a:rPr lang="en-US" altLang="en-US" sz="1800" dirty="0" smtClean="0">
                <a:latin typeface="Arial" charset="0"/>
              </a:rPr>
              <a:t>true, false or null be used</a:t>
            </a:r>
          </a:p>
          <a:p>
            <a:pPr marL="630238" lvl="1" indent="-249238">
              <a:tabLst>
                <a:tab pos="690563" algn="l"/>
              </a:tabLst>
            </a:pPr>
            <a:r>
              <a:rPr lang="en-US" altLang="en-US" dirty="0" smtClean="0"/>
              <a:t>Can be any combination of letters, numbers, underscore or dollar sign (first character must be a letter or underscore)</a:t>
            </a:r>
          </a:p>
          <a:p>
            <a:pPr marL="630238" lvl="1" indent="-249238">
              <a:buFont typeface="Times New Roman" pitchFamily="18" charset="0"/>
              <a:buNone/>
              <a:tabLst>
                <a:tab pos="690563" algn="l"/>
              </a:tabLst>
            </a:pPr>
            <a:endParaRPr lang="en-US" altLang="en-US" dirty="0" smtClean="0"/>
          </a:p>
          <a:p>
            <a:pPr marL="190500" indent="-190500">
              <a:tabLst>
                <a:tab pos="690563" algn="l"/>
              </a:tabLst>
            </a:pPr>
            <a:r>
              <a:rPr lang="en-US" altLang="en-US" dirty="0" smtClean="0"/>
              <a:t>Common stylistic conventions</a:t>
            </a:r>
          </a:p>
          <a:p>
            <a:pPr marL="630238" lvl="1" indent="-249238">
              <a:tabLst>
                <a:tab pos="690563" algn="l"/>
              </a:tabLst>
            </a:pPr>
            <a:r>
              <a:rPr lang="en-US" altLang="en-US" dirty="0" smtClean="0"/>
              <a:t>The name should describe the purpose of the variable</a:t>
            </a:r>
          </a:p>
          <a:p>
            <a:pPr marL="630238" lvl="1" indent="-249238">
              <a:tabLst>
                <a:tab pos="690563" algn="l"/>
              </a:tabLst>
            </a:pPr>
            <a:r>
              <a:rPr lang="en-US" altLang="en-US" dirty="0" smtClean="0"/>
              <a:t>Avoid using the dollar sign</a:t>
            </a:r>
          </a:p>
          <a:p>
            <a:pPr marL="630238" lvl="1" indent="-249238">
              <a:tabLst>
                <a:tab pos="690563" algn="l"/>
              </a:tabLst>
            </a:pPr>
            <a:r>
              <a:rPr lang="en-US" altLang="en-US" dirty="0" smtClean="0"/>
              <a:t>With single word variable names, all characters are lower case </a:t>
            </a:r>
          </a:p>
          <a:p>
            <a:pPr marL="835025" lvl="2" indent="-90488">
              <a:tabLst>
                <a:tab pos="690563" algn="l"/>
              </a:tabLst>
            </a:pPr>
            <a:r>
              <a:rPr lang="en-US" altLang="en-US" dirty="0" smtClean="0"/>
              <a:t>e.g., </a:t>
            </a:r>
            <a:r>
              <a:rPr lang="en-US" altLang="en-US" sz="1600" dirty="0" smtClean="0">
                <a:latin typeface="Arial" charset="0"/>
              </a:rPr>
              <a:t>double grades;</a:t>
            </a:r>
          </a:p>
          <a:p>
            <a:pPr marL="630238" lvl="1" indent="-249238">
              <a:tabLst>
                <a:tab pos="690563" algn="l"/>
              </a:tabLst>
            </a:pPr>
            <a:r>
              <a:rPr lang="en-US" altLang="en-US" dirty="0" smtClean="0"/>
              <a:t>Multiple words are separated by capitalizing the first letter of each word except for the first word</a:t>
            </a:r>
          </a:p>
          <a:p>
            <a:pPr marL="835025" lvl="2" indent="-90488">
              <a:tabLst>
                <a:tab pos="690563" algn="l"/>
              </a:tabLst>
            </a:pPr>
            <a:r>
              <a:rPr lang="en-US" altLang="en-US" dirty="0" smtClean="0"/>
              <a:t>e.g., </a:t>
            </a:r>
            <a:r>
              <a:rPr lang="en-US" altLang="en-US" sz="1600" dirty="0" smtClean="0">
                <a:latin typeface="Consolas" panose="020B0609020204030204" pitchFamily="49" charset="0"/>
                <a:cs typeface="Consolas" panose="020B0609020204030204" pitchFamily="49" charset="0"/>
              </a:rPr>
              <a:t>String firstName = </a:t>
            </a:r>
            <a:r>
              <a:rPr lang="en-US" altLang="en-US" sz="1600" dirty="0">
                <a:latin typeface="Consolas" panose="020B0609020204030204" pitchFamily="49" charset="0"/>
                <a:cs typeface="Consolas" panose="020B0609020204030204" pitchFamily="49" charset="0"/>
              </a:rPr>
              <a:t>"James"</a:t>
            </a:r>
            <a:r>
              <a:rPr lang="en-US" altLang="en-US"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792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3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3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473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Java Keywords (Avoid Using As Identifiers)</a:t>
            </a:r>
          </a:p>
        </p:txBody>
      </p:sp>
      <p:graphicFrame>
        <p:nvGraphicFramePr>
          <p:cNvPr id="195587" name="Group 3"/>
          <p:cNvGraphicFramePr>
            <a:graphicFrameLocks noGrp="1"/>
          </p:cNvGraphicFramePr>
          <p:nvPr>
            <p:ph idx="1"/>
          </p:nvPr>
        </p:nvGraphicFramePr>
        <p:xfrm>
          <a:off x="179388" y="1600200"/>
          <a:ext cx="8713787" cy="4953001"/>
        </p:xfrm>
        <a:graphic>
          <a:graphicData uri="http://schemas.openxmlformats.org/drawingml/2006/table">
            <a:tbl>
              <a:tblPr/>
              <a:tblGrid>
                <a:gridCol w="1246187">
                  <a:extLst>
                    <a:ext uri="{9D8B030D-6E8A-4147-A177-3AD203B41FA5}">
                      <a16:colId xmlns:a16="http://schemas.microsoft.com/office/drawing/2014/main" val="20000"/>
                    </a:ext>
                  </a:extLst>
                </a:gridCol>
                <a:gridCol w="1243013">
                  <a:extLst>
                    <a:ext uri="{9D8B030D-6E8A-4147-A177-3AD203B41FA5}">
                      <a16:colId xmlns:a16="http://schemas.microsoft.com/office/drawing/2014/main" val="20001"/>
                    </a:ext>
                  </a:extLst>
                </a:gridCol>
                <a:gridCol w="1246187">
                  <a:extLst>
                    <a:ext uri="{9D8B030D-6E8A-4147-A177-3AD203B41FA5}">
                      <a16:colId xmlns:a16="http://schemas.microsoft.com/office/drawing/2014/main" val="20002"/>
                    </a:ext>
                  </a:extLst>
                </a:gridCol>
                <a:gridCol w="147002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1243013">
                  <a:extLst>
                    <a:ext uri="{9D8B030D-6E8A-4147-A177-3AD203B41FA5}">
                      <a16:colId xmlns:a16="http://schemas.microsoft.com/office/drawing/2014/main" val="20005"/>
                    </a:ext>
                  </a:extLst>
                </a:gridCol>
                <a:gridCol w="1246187">
                  <a:extLst>
                    <a:ext uri="{9D8B030D-6E8A-4147-A177-3AD203B41FA5}">
                      <a16:colId xmlns:a16="http://schemas.microsoft.com/office/drawing/2014/main" val="20006"/>
                    </a:ext>
                  </a:extLst>
                </a:gridCol>
              </a:tblGrid>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abstract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boolean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break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byte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case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char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class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continue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default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double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else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extends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float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goto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implements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import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instanceof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long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native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new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package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private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protected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public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return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short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static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super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switch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synchronized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this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transient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volatile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while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94163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smtClean="0">
                <a:solidFill>
                  <a:srgbClr val="808000"/>
                </a:solidFill>
              </a:rPr>
              <a:t>Operators</a:t>
            </a:r>
            <a:endParaRPr lang="en-US" dirty="0">
              <a:solidFill>
                <a:srgbClr val="808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6524596"/>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solidFill>
                            <a:srgbClr val="FFFFCC"/>
                          </a:solidFill>
                        </a:rPr>
                        <a:t>Operation</a:t>
                      </a:r>
                      <a:endParaRPr lang="en-US" dirty="0">
                        <a:solidFill>
                          <a:srgbClr val="FFFFCC"/>
                        </a:solidFill>
                      </a:endParaRPr>
                    </a:p>
                  </a:txBody>
                  <a:tcPr/>
                </a:tc>
                <a:tc>
                  <a:txBody>
                    <a:bodyPr/>
                    <a:lstStyle/>
                    <a:p>
                      <a:r>
                        <a:rPr lang="en-US" dirty="0" smtClean="0">
                          <a:solidFill>
                            <a:srgbClr val="FFFFCC"/>
                          </a:solidFill>
                        </a:rPr>
                        <a:t>Operator</a:t>
                      </a:r>
                      <a:endParaRPr lang="en-US" dirty="0">
                        <a:solidFill>
                          <a:srgbClr val="FFFFCC"/>
                        </a:solidFill>
                      </a:endParaRPr>
                    </a:p>
                  </a:txBody>
                  <a:tcPr/>
                </a:tc>
                <a:tc>
                  <a:txBody>
                    <a:bodyPr/>
                    <a:lstStyle/>
                    <a:p>
                      <a:r>
                        <a:rPr lang="en-US" dirty="0" smtClean="0">
                          <a:solidFill>
                            <a:srgbClr val="FFFFCC"/>
                          </a:solidFill>
                        </a:rPr>
                        <a:t>Example usage</a:t>
                      </a:r>
                      <a:endParaRPr lang="en-US" dirty="0">
                        <a:solidFill>
                          <a:srgbClr val="FFFFCC"/>
                        </a:solidFill>
                      </a:endParaRPr>
                    </a:p>
                  </a:txBody>
                  <a:tcPr/>
                </a:tc>
                <a:extLst>
                  <a:ext uri="{0D108BD9-81ED-4DB2-BD59-A6C34878D82A}">
                    <a16:rowId xmlns:a16="http://schemas.microsoft.com/office/drawing/2014/main" val="10000"/>
                  </a:ext>
                </a:extLst>
              </a:tr>
              <a:tr h="370840">
                <a:tc>
                  <a:txBody>
                    <a:bodyPr/>
                    <a:lstStyle/>
                    <a:p>
                      <a:r>
                        <a:rPr lang="en-US" dirty="0" smtClean="0">
                          <a:latin typeface="Consolas" panose="020B0609020204030204" pitchFamily="49" charset="0"/>
                          <a:cs typeface="Consolas" panose="020B0609020204030204" pitchFamily="49" charset="0"/>
                        </a:rPr>
                        <a:t>Assignment</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a:t>
                      </a:r>
                      <a:r>
                        <a:rPr lang="en-US" baseline="0" dirty="0" smtClean="0">
                          <a:latin typeface="Consolas" panose="020B0609020204030204" pitchFamily="49" charset="0"/>
                          <a:cs typeface="Consolas" panose="020B0609020204030204" pitchFamily="49" charset="0"/>
                        </a:rPr>
                        <a:t> </a:t>
                      </a:r>
                      <a:r>
                        <a:rPr lang="en-US" b="1" baseline="0" dirty="0" smtClean="0">
                          <a:solidFill>
                            <a:srgbClr val="808000"/>
                          </a:solidFill>
                          <a:latin typeface="Consolas" panose="020B0609020204030204" pitchFamily="49" charset="0"/>
                          <a:cs typeface="Consolas" panose="020B0609020204030204" pitchFamily="49" charset="0"/>
                        </a:rPr>
                        <a:t>=</a:t>
                      </a:r>
                      <a:r>
                        <a:rPr lang="en-US" baseline="0" dirty="0" smtClean="0">
                          <a:latin typeface="Consolas" panose="020B0609020204030204" pitchFamily="49" charset="0"/>
                          <a:cs typeface="Consolas" panose="020B0609020204030204" pitchFamily="49" charset="0"/>
                        </a:rPr>
                        <a:t> 123;</a:t>
                      </a:r>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370840">
                <a:tc>
                  <a:txBody>
                    <a:bodyPr/>
                    <a:lstStyle/>
                    <a:p>
                      <a:r>
                        <a:rPr lang="en-US" dirty="0" smtClean="0">
                          <a:latin typeface="Consolas" panose="020B0609020204030204" pitchFamily="49" charset="0"/>
                          <a:cs typeface="Consolas" panose="020B0609020204030204" pitchFamily="49" charset="0"/>
                        </a:rPr>
                        <a:t>Addition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2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US" dirty="0" smtClean="0">
                          <a:latin typeface="Consolas" panose="020B0609020204030204" pitchFamily="49" charset="0"/>
                          <a:cs typeface="Consolas" panose="020B0609020204030204" pitchFamily="49" charset="0"/>
                        </a:rPr>
                        <a:t>Subtraction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5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US" dirty="0" smtClean="0">
                          <a:latin typeface="Consolas" panose="020B0609020204030204" pitchFamily="49" charset="0"/>
                          <a:cs typeface="Consolas" panose="020B0609020204030204" pitchFamily="49" charset="0"/>
                        </a:rPr>
                        <a:t>Multiplication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num </a:t>
                      </a:r>
                      <a:r>
                        <a:rPr lang="en-US" b="1" dirty="0" smtClean="0">
                          <a:solidFill>
                            <a:srgbClr val="808000"/>
                          </a:solidFill>
                          <a:latin typeface="Consolas" panose="020B0609020204030204" pitchFamily="49" charset="0"/>
                          <a:cs typeface="Consolas" panose="020B0609020204030204" pitchFamily="49" charset="0"/>
                        </a:rPr>
                        <a:t>*</a:t>
                      </a:r>
                      <a:r>
                        <a:rPr lang="en-US" b="0" baseline="0" dirty="0" smtClean="0">
                          <a:solidFill>
                            <a:schemeClr val="dk1"/>
                          </a:solidFill>
                          <a:latin typeface="Consolas" panose="020B0609020204030204" pitchFamily="49" charset="0"/>
                          <a:cs typeface="Consolas" panose="020B0609020204030204" pitchFamily="49" charset="0"/>
                        </a:rPr>
                        <a:t> 2</a:t>
                      </a:r>
                      <a:r>
                        <a:rPr lang="en-US" dirty="0" smtClean="0">
                          <a:latin typeface="Consolas" panose="020B0609020204030204" pitchFamily="49" charset="0"/>
                          <a:cs typeface="Consolas" panose="020B0609020204030204" pitchFamily="49" charset="0"/>
                        </a:rPr>
                        <a:t>;</a:t>
                      </a:r>
                    </a:p>
                  </a:txBody>
                  <a:tcPr/>
                </a:tc>
                <a:extLst>
                  <a:ext uri="{0D108BD9-81ED-4DB2-BD59-A6C34878D82A}">
                    <a16:rowId xmlns:a16="http://schemas.microsoft.com/office/drawing/2014/main" val="10004"/>
                  </a:ext>
                </a:extLst>
              </a:tr>
              <a:tr h="370840">
                <a:tc>
                  <a:txBody>
                    <a:bodyPr/>
                    <a:lstStyle/>
                    <a:p>
                      <a:r>
                        <a:rPr lang="en-US" dirty="0" smtClean="0">
                          <a:latin typeface="Consolas" panose="020B0609020204030204" pitchFamily="49" charset="0"/>
                          <a:cs typeface="Consolas" panose="020B0609020204030204" pitchFamily="49" charset="0"/>
                        </a:rPr>
                        <a:t>Division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3;</a:t>
                      </a:r>
                    </a:p>
                  </a:txBody>
                  <a:tcPr/>
                </a:tc>
                <a:extLst>
                  <a:ext uri="{0D108BD9-81ED-4DB2-BD59-A6C34878D82A}">
                    <a16:rowId xmlns:a16="http://schemas.microsoft.com/office/drawing/2014/main" val="10005"/>
                  </a:ext>
                </a:extLst>
              </a:tr>
              <a:tr h="370840">
                <a:tc>
                  <a:txBody>
                    <a:bodyPr/>
                    <a:lstStyle/>
                    <a:p>
                      <a:r>
                        <a:rPr lang="en-US" dirty="0" smtClean="0">
                          <a:latin typeface="Consolas" panose="020B0609020204030204" pitchFamily="49" charset="0"/>
                          <a:cs typeface="Consolas" panose="020B0609020204030204" pitchFamily="49" charset="0"/>
                        </a:rPr>
                        <a:t>Remainder</a:t>
                      </a:r>
                      <a:endParaRPr lang="en-US" dirty="0">
                        <a:latin typeface="Consolas" panose="020B0609020204030204" pitchFamily="49" charset="0"/>
                        <a:cs typeface="Consolas" panose="020B0609020204030204" pitchFamily="49" charset="0"/>
                      </a:endParaRPr>
                    </a:p>
                  </a:txBody>
                  <a:tcPr/>
                </a:tc>
                <a:tc>
                  <a:txBody>
                    <a:bodyPr/>
                    <a:lstStyle/>
                    <a:p>
                      <a:r>
                        <a:rPr lang="en-US" b="0" i="0" baseline="0" dirty="0" smtClean="0">
                          <a:solidFill>
                            <a:srgbClr val="808000"/>
                          </a:solidFill>
                          <a:latin typeface="Consolas" panose="020B0609020204030204" pitchFamily="49" charset="0"/>
                          <a:cs typeface="Consolas" panose="020B0609020204030204" pitchFamily="49" charset="0"/>
                        </a:rPr>
                        <a:t>%</a:t>
                      </a:r>
                      <a:endParaRPr lang="en-US" b="0"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p>
                  </a:txBody>
                  <a:tcPr/>
                </a:tc>
                <a:extLst>
                  <a:ext uri="{0D108BD9-81ED-4DB2-BD59-A6C34878D82A}">
                    <a16:rowId xmlns:a16="http://schemas.microsoft.com/office/drawing/2014/main" val="10006"/>
                  </a:ext>
                </a:extLst>
              </a:tr>
              <a:tr h="370840">
                <a:tc>
                  <a:txBody>
                    <a:bodyPr/>
                    <a:lstStyle/>
                    <a:p>
                      <a:r>
                        <a:rPr lang="en-US" dirty="0" smtClean="0">
                          <a:latin typeface="Consolas" panose="020B0609020204030204" pitchFamily="49" charset="0"/>
                          <a:cs typeface="Consolas" panose="020B0609020204030204" pitchFamily="49" charset="0"/>
                        </a:rPr>
                        <a:t>Negation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10375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pPr>
            <a:r>
              <a:rPr lang="en-US" b="1" dirty="0">
                <a:solidFill>
                  <a:srgbClr val="FF0000"/>
                </a:solidFill>
              </a:rPr>
              <a:t>Post</a:t>
            </a:r>
            <a:r>
              <a:rPr lang="en-US" dirty="0"/>
              <a:t>/</a:t>
            </a:r>
            <a:r>
              <a:rPr lang="en-US" b="1" dirty="0">
                <a:solidFill>
                  <a:srgbClr val="FFC000"/>
                </a:solidFill>
              </a:rPr>
              <a:t>Pre</a:t>
            </a:r>
            <a:r>
              <a:rPr lang="en-US" dirty="0"/>
              <a:t> </a:t>
            </a:r>
            <a:r>
              <a:rPr lang="en-US" dirty="0" smtClean="0"/>
              <a:t>Increment</a:t>
            </a:r>
          </a:p>
          <a:p>
            <a:pPr>
              <a:lnSpc>
                <a:spcPct val="80000"/>
              </a:lnSpc>
            </a:pPr>
            <a:r>
              <a:rPr lang="en-US" altLang="en-US" dirty="0" smtClean="0"/>
              <a:t>A common shorthand notation used in several languages (e.g., Java, C, C++) which will increase a variable by one.</a:t>
            </a:r>
          </a:p>
          <a:p>
            <a:pPr>
              <a:lnSpc>
                <a:spcPct val="80000"/>
              </a:lnSpc>
            </a:pPr>
            <a:r>
              <a:rPr lang="en-US" altLang="en-US" b="1" dirty="0" smtClean="0">
                <a:solidFill>
                  <a:srgbClr val="FF0000"/>
                </a:solidFill>
              </a:rPr>
              <a:t>Post-increment</a:t>
            </a:r>
          </a:p>
          <a:p>
            <a:pPr marL="225425" lvl="1" indent="0">
              <a:lnSpc>
                <a:spcPct val="80000"/>
              </a:lnSpc>
              <a:buNone/>
            </a:pPr>
            <a:r>
              <a:rPr lang="en-US" altLang="en-US" dirty="0">
                <a:latin typeface="Consolas" panose="020B0609020204030204" pitchFamily="49" charset="0"/>
                <a:cs typeface="Consolas" panose="020B0609020204030204" pitchFamily="49" charset="0"/>
              </a:rPr>
              <a:t>n</a:t>
            </a:r>
            <a:r>
              <a:rPr lang="en-US" altLang="en-US" dirty="0" smtClean="0">
                <a:latin typeface="Consolas" panose="020B0609020204030204" pitchFamily="49" charset="0"/>
                <a:cs typeface="Consolas" panose="020B0609020204030204" pitchFamily="49" charset="0"/>
              </a:rPr>
              <a:t>um</a:t>
            </a:r>
            <a:r>
              <a:rPr lang="en-US" altLang="en-US" dirty="0" smtClean="0">
                <a:solidFill>
                  <a:srgbClr val="FF0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a:t>
            </a:r>
          </a:p>
          <a:p>
            <a:pPr>
              <a:lnSpc>
                <a:spcPct val="80000"/>
              </a:lnSpc>
            </a:pPr>
            <a:endParaRPr lang="en-US" altLang="en-US" dirty="0"/>
          </a:p>
          <a:p>
            <a:pPr>
              <a:lnSpc>
                <a:spcPct val="80000"/>
              </a:lnSpc>
            </a:pPr>
            <a:r>
              <a:rPr lang="en-US" altLang="en-US" b="1" dirty="0" smtClean="0">
                <a:solidFill>
                  <a:srgbClr val="FFC000"/>
                </a:solidFill>
              </a:rPr>
              <a:t>Pre-increment</a:t>
            </a:r>
          </a:p>
          <a:p>
            <a:pPr marL="225425" lvl="1" indent="0">
              <a:lnSpc>
                <a:spcPct val="80000"/>
              </a:lnSpc>
              <a:buNone/>
            </a:pPr>
            <a:r>
              <a:rPr lang="en-US" altLang="en-US" b="1" dirty="0" smtClean="0">
                <a:solidFill>
                  <a:srgbClr val="FFC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num;</a:t>
            </a:r>
          </a:p>
          <a:p>
            <a:pPr marL="225425" lvl="1" indent="0">
              <a:lnSpc>
                <a:spcPct val="80000"/>
              </a:lnSpc>
              <a:buNone/>
            </a:pPr>
            <a:endParaRPr lang="en-US" altLang="en-US" dirty="0" smtClean="0">
              <a:latin typeface="Consolas" panose="020B0609020204030204" pitchFamily="49" charset="0"/>
              <a:cs typeface="Consolas" panose="020B0609020204030204" pitchFamily="49" charset="0"/>
            </a:endParaRPr>
          </a:p>
          <a:p>
            <a:pPr marL="228600" indent="-228600">
              <a:lnSpc>
                <a:spcPct val="80000"/>
              </a:lnSpc>
            </a:pPr>
            <a:r>
              <a:rPr lang="en-US" altLang="en-US" dirty="0" smtClean="0">
                <a:cs typeface="Consolas" panose="020B0609020204030204" pitchFamily="49" charset="0"/>
              </a:rPr>
              <a:t>Pre vs. post operators will produce identical results if the increment is the only operation (two previous examples):</a:t>
            </a:r>
            <a:r>
              <a:rPr lang="en-US" altLang="en-US" sz="1800" dirty="0" smtClean="0">
                <a:latin typeface="Consolas" panose="020B0609020204030204" pitchFamily="49" charset="0"/>
                <a:cs typeface="Consolas" panose="020B0609020204030204" pitchFamily="49" charset="0"/>
              </a:rPr>
              <a:t>  </a:t>
            </a:r>
          </a:p>
          <a:p>
            <a:pPr marL="228600" indent="-228600">
              <a:lnSpc>
                <a:spcPct val="80000"/>
              </a:lnSpc>
            </a:pPr>
            <a:r>
              <a:rPr lang="en-US" altLang="en-US" dirty="0" smtClean="0">
                <a:cs typeface="Consolas" panose="020B0609020204030204" pitchFamily="49" charset="0"/>
              </a:rPr>
              <a:t>The specific difference </a:t>
            </a:r>
            <a:r>
              <a:rPr lang="en-US" altLang="en-US" dirty="0">
                <a:cs typeface="Consolas" panose="020B0609020204030204" pitchFamily="49" charset="0"/>
              </a:rPr>
              <a:t>between ‘post’ vs. ‘pre’ </a:t>
            </a:r>
            <a:r>
              <a:rPr lang="en-US" altLang="en-US" dirty="0" smtClean="0">
                <a:cs typeface="Consolas" panose="020B0609020204030204" pitchFamily="49" charset="0"/>
              </a:rPr>
              <a:t>will be coming up shortly</a:t>
            </a:r>
            <a:endParaRPr lang="en-US" altLang="en-US" dirty="0">
              <a:cs typeface="Consolas" panose="020B0609020204030204" pitchFamily="49" charset="0"/>
            </a:endParaRPr>
          </a:p>
          <a:p>
            <a:pPr marL="225425" lvl="1" indent="0">
              <a:lnSpc>
                <a:spcPct val="80000"/>
              </a:lnSpc>
              <a:buNone/>
            </a:pP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21956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Post</a:t>
            </a:r>
            <a:r>
              <a:rPr lang="en-US" dirty="0" smtClean="0"/>
              <a:t>/</a:t>
            </a:r>
            <a:r>
              <a:rPr lang="en-US" dirty="0" smtClean="0">
                <a:solidFill>
                  <a:srgbClr val="808000"/>
                </a:solidFill>
              </a:rPr>
              <a:t>Pre</a:t>
            </a:r>
            <a:r>
              <a:rPr lang="en-US" dirty="0" smtClean="0"/>
              <a:t> Decrement</a:t>
            </a:r>
            <a:endParaRPr lang="en-US" dirty="0"/>
          </a:p>
        </p:txBody>
      </p:sp>
      <p:sp>
        <p:nvSpPr>
          <p:cNvPr id="3" name="Content Placeholder 2"/>
          <p:cNvSpPr>
            <a:spLocks noGrp="1"/>
          </p:cNvSpPr>
          <p:nvPr>
            <p:ph idx="1"/>
          </p:nvPr>
        </p:nvSpPr>
        <p:spPr/>
        <p:txBody>
          <a:bodyPr/>
          <a:lstStyle/>
          <a:p>
            <a:r>
              <a:rPr lang="en-US" dirty="0" smtClean="0"/>
              <a:t>Operates in a similar fashion to post/pre decrement except that a variable is decreased by one.</a:t>
            </a:r>
          </a:p>
          <a:p>
            <a:r>
              <a:rPr lang="en-US" dirty="0" smtClean="0"/>
              <a:t>Post decrement</a:t>
            </a:r>
          </a:p>
          <a:p>
            <a:pPr marL="225425" lvl="1" indent="0">
              <a:buNone/>
            </a:pPr>
            <a:r>
              <a:rPr lang="en-US" dirty="0">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um</a:t>
            </a:r>
            <a:r>
              <a:rPr lang="en-US"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a:t>
            </a:r>
          </a:p>
          <a:p>
            <a:r>
              <a:rPr lang="en-US" dirty="0" smtClean="0"/>
              <a:t>Pre decrement</a:t>
            </a:r>
          </a:p>
          <a:p>
            <a:pPr marL="225425" lvl="1" indent="0">
              <a:buNone/>
            </a:pPr>
            <a:r>
              <a:rPr lang="en-US"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5846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 is:</a:t>
            </a:r>
            <a:r>
              <a:rPr lang="en-CA" altLang="en-US" sz="1800" dirty="0" smtClean="0">
                <a:latin typeface="Arial" charset="0"/>
              </a:rPr>
              <a:t> </a:t>
            </a:r>
            <a:r>
              <a:rPr lang="en-CA" altLang="en-US" sz="2000" dirty="0" smtClean="0">
                <a:latin typeface="Consolas" pitchFamily="49" charset="0"/>
                <a:cs typeface="Consolas" pitchFamily="49" charset="0"/>
              </a:rPr>
              <a:t>Order.java</a:t>
            </a:r>
            <a:endParaRPr lang="en-US" altLang="en-US" sz="2000" dirty="0" smtClean="0">
              <a:latin typeface="Consolas" pitchFamily="49" charset="0"/>
              <a:cs typeface="Consolas" pitchFamily="49" charset="0"/>
            </a:endParaRPr>
          </a:p>
          <a:p>
            <a:pPr>
              <a:lnSpc>
                <a:spcPct val="80000"/>
              </a:lnSpc>
              <a:buFontTx/>
              <a:buNone/>
            </a:pPr>
            <a:endParaRPr lang="en-US" altLang="en-US" sz="1800" dirty="0" smtClean="0">
              <a:latin typeface="Arial" charset="0"/>
            </a:endParaRPr>
          </a:p>
          <a:p>
            <a:pPr>
              <a:lnSpc>
                <a:spcPct val="80000"/>
              </a:lnSpc>
              <a:buFontTx/>
              <a:buNone/>
            </a:pPr>
            <a:r>
              <a:rPr lang="en-US" altLang="en-US" sz="1800" dirty="0" smtClean="0">
                <a:latin typeface="Consolas" pitchFamily="49" charset="0"/>
                <a:cs typeface="Consolas" pitchFamily="49" charset="0"/>
              </a:rPr>
              <a:t>public class Order</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public static void main(String [] args)</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int num = 5;</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Arial" charset="0"/>
            </a:endParaRPr>
          </a:p>
        </p:txBody>
      </p:sp>
      <p:pic>
        <p:nvPicPr>
          <p:cNvPr id="4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024" b="78388"/>
          <a:stretch/>
        </p:blipFill>
        <p:spPr bwMode="auto">
          <a:xfrm>
            <a:off x="4614280" y="3088578"/>
            <a:ext cx="357769" cy="44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255" r="67723" b="58390"/>
          <a:stretch/>
        </p:blipFill>
        <p:spPr bwMode="auto">
          <a:xfrm>
            <a:off x="4621869" y="3821074"/>
            <a:ext cx="350180" cy="42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41074" r="67746" b="40714"/>
          <a:stretch/>
        </p:blipFill>
        <p:spPr bwMode="auto">
          <a:xfrm>
            <a:off x="4622101" y="4465017"/>
            <a:ext cx="349948" cy="3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138" r="68937" b="21867"/>
          <a:stretch/>
        </p:blipFill>
        <p:spPr bwMode="auto">
          <a:xfrm>
            <a:off x="5093628" y="4815236"/>
            <a:ext cx="337017" cy="37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78132" r="69967" b="4371"/>
          <a:stretch/>
        </p:blipFill>
        <p:spPr bwMode="auto">
          <a:xfrm>
            <a:off x="5093628" y="5244811"/>
            <a:ext cx="325865" cy="36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Casting: Converting Between Types</a:t>
            </a:r>
          </a:p>
        </p:txBody>
      </p:sp>
      <p:sp>
        <p:nvSpPr>
          <p:cNvPr id="3" name="Content Placeholder 2"/>
          <p:cNvSpPr>
            <a:spLocks noGrp="1"/>
          </p:cNvSpPr>
          <p:nvPr>
            <p:ph idx="1"/>
          </p:nvPr>
        </p:nvSpPr>
        <p:spPr/>
        <p:txBody>
          <a:bodyPr/>
          <a:lstStyle/>
          <a:p>
            <a:pPr>
              <a:defRPr/>
            </a:pPr>
            <a:r>
              <a:rPr lang="en-US" dirty="0" smtClean="0"/>
              <a:t>Casting: the ability to convert between types.</a:t>
            </a:r>
            <a:endParaRPr lang="en-US" dirty="0"/>
          </a:p>
          <a:p>
            <a:pPr lvl="1">
              <a:defRPr/>
            </a:pPr>
            <a:r>
              <a:rPr lang="en-US" dirty="0" smtClean="0"/>
              <a:t>Of course the conversion between types must be logical otherwise an error will result</a:t>
            </a:r>
            <a:r>
              <a:rPr lang="en-US" dirty="0"/>
              <a:t> </a:t>
            </a:r>
            <a:r>
              <a:rPr lang="en-US" dirty="0" smtClean="0"/>
              <a:t>e.g., multiplication on a String is a nonsensical operation</a:t>
            </a:r>
          </a:p>
          <a:p>
            <a:pPr>
              <a:defRPr/>
            </a:pPr>
            <a:r>
              <a:rPr lang="en-US" dirty="0" smtClean="0"/>
              <a:t>In Java unlike Python the conversion isn’t just limited to a limited number of functions.</a:t>
            </a:r>
          </a:p>
          <a:p>
            <a:pPr lvl="1">
              <a:defRPr/>
            </a:pPr>
            <a:r>
              <a:rPr lang="en-US" dirty="0" smtClean="0"/>
              <a:t>Consequently Python doesn’t have true ‘casting’ ability.</a:t>
            </a:r>
          </a:p>
          <a:p>
            <a:pPr>
              <a:defRPr/>
            </a:pPr>
            <a:r>
              <a:rPr lang="en-US" b="1" dirty="0" smtClean="0"/>
              <a:t>Format</a:t>
            </a:r>
            <a:r>
              <a:rPr lang="en-US" dirty="0" smtClean="0"/>
              <a:t>:</a:t>
            </a:r>
          </a:p>
          <a:p>
            <a:pPr marL="225425" lvl="1" indent="0">
              <a:buFont typeface="Times New Roman" pitchFamily="18" charset="0"/>
              <a:buNone/>
              <a:defRPr/>
            </a:pPr>
            <a:r>
              <a:rPr lang="en-US" sz="1800" dirty="0" smtClean="0">
                <a:latin typeface="Consolas" panose="020B0609020204030204" pitchFamily="49" charset="0"/>
                <a:cs typeface="Consolas" panose="020B0609020204030204" pitchFamily="49" charset="0"/>
              </a:rPr>
              <a:t>&lt;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 = (</a:t>
            </a:r>
            <a:r>
              <a:rPr lang="en-US" sz="1800" i="1" dirty="0" smtClean="0">
                <a:latin typeface="Consolas" panose="020B0609020204030204" pitchFamily="49" charset="0"/>
                <a:cs typeface="Consolas" panose="020B0609020204030204" pitchFamily="49" charset="0"/>
              </a:rPr>
              <a:t>type to convert to</a:t>
            </a:r>
            <a:r>
              <a:rPr lang="en-US" sz="1800" dirty="0" smtClean="0">
                <a:latin typeface="Consolas" panose="020B0609020204030204" pitchFamily="49" charset="0"/>
                <a:cs typeface="Consolas" panose="020B0609020204030204" pitchFamily="49" charset="0"/>
              </a:rPr>
              <a:t>) &lt;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a:t>
            </a:r>
          </a:p>
          <a:p>
            <a:pPr lvl="1">
              <a:defRPr/>
            </a:pPr>
            <a:endParaRPr lang="en-US" dirty="0" smtClean="0"/>
          </a:p>
        </p:txBody>
      </p:sp>
    </p:spTree>
    <p:extLst>
      <p:ext uri="{BB962C8B-B14F-4D97-AF65-F5344CB8AC3E}">
        <p14:creationId xmlns:p14="http://schemas.microsoft.com/office/powerpoint/2010/main" val="71536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Casting: Structure And Examples</a:t>
            </a:r>
          </a:p>
        </p:txBody>
      </p:sp>
      <p:sp>
        <p:nvSpPr>
          <p:cNvPr id="46083" name="Content Placeholder 2"/>
          <p:cNvSpPr>
            <a:spLocks noGrp="1"/>
          </p:cNvSpPr>
          <p:nvPr>
            <p:ph idx="1"/>
          </p:nvPr>
        </p:nvSpPr>
        <p:spPr/>
        <p:txBody>
          <a:bodyPr/>
          <a:lstStyle/>
          <a:p>
            <a:pPr>
              <a:lnSpc>
                <a:spcPct val="90000"/>
              </a:lnSpc>
              <a:buFontTx/>
              <a:buNone/>
            </a:pPr>
            <a:r>
              <a:rPr lang="en-CA" altLang="en-US" dirty="0" smtClean="0"/>
              <a:t>The name of the online example:</a:t>
            </a:r>
            <a:r>
              <a:rPr lang="en-CA" altLang="en-US" sz="3200" dirty="0" smtClean="0"/>
              <a:t> </a:t>
            </a:r>
            <a:r>
              <a:rPr lang="en-CA" altLang="en-US" sz="2000" dirty="0" smtClean="0">
                <a:latin typeface="Arial" charset="0"/>
              </a:rPr>
              <a:t>Casting.java</a:t>
            </a:r>
            <a:endParaRPr lang="en-US" altLang="en-US" sz="2000" dirty="0" smtClean="0">
              <a:latin typeface="Arial" charset="0"/>
            </a:endParaRPr>
          </a:p>
          <a:p>
            <a:pPr>
              <a:lnSpc>
                <a:spcPct val="90000"/>
              </a:lnSpc>
              <a:buFontTx/>
              <a:buNone/>
            </a:pPr>
            <a:endParaRPr lang="en-US" altLang="en-US" sz="2800" dirty="0" smtClean="0">
              <a:latin typeface="Arial" charset="0"/>
            </a:endParaRPr>
          </a:p>
          <a:p>
            <a:pPr marL="225425" lvl="1" indent="0">
              <a:buNone/>
            </a:pPr>
            <a:r>
              <a:rPr lang="en-US" sz="1600" dirty="0">
                <a:latin typeface="Consolas" panose="020B0609020204030204" pitchFamily="49" charset="0"/>
                <a:cs typeface="Consolas" panose="020B0609020204030204" pitchFamily="49" charset="0"/>
              </a:rPr>
              <a:t>public class Casting</a:t>
            </a:r>
          </a:p>
          <a:p>
            <a:pPr marL="225425" lvl="1" indent="0">
              <a:buNone/>
            </a:pPr>
            <a:r>
              <a:rPr lang="en-US" sz="1600" dirty="0">
                <a:latin typeface="Consolas" panose="020B0609020204030204" pitchFamily="49" charset="0"/>
                <a:cs typeface="Consolas" panose="020B0609020204030204" pitchFamily="49" charset="0"/>
              </a:rPr>
              <a:t>{</a:t>
            </a:r>
          </a:p>
          <a:p>
            <a:pPr marL="225425" lvl="1" indent="0">
              <a:buNone/>
            </a:pPr>
            <a:r>
              <a:rPr lang="en-US" sz="1600" dirty="0">
                <a:latin typeface="Consolas" panose="020B0609020204030204" pitchFamily="49" charset="0"/>
                <a:cs typeface="Consolas" panose="020B0609020204030204" pitchFamily="49" charset="0"/>
              </a:rPr>
              <a:t>    public static void main(String [] args)</a:t>
            </a:r>
          </a:p>
          <a:p>
            <a:pPr marL="225425" lvl="1" indent="0">
              <a:buNone/>
            </a:pPr>
            <a:r>
              <a:rPr lang="en-US" sz="1600" dirty="0">
                <a:latin typeface="Consolas" panose="020B0609020204030204" pitchFamily="49" charset="0"/>
                <a:cs typeface="Consolas" panose="020B0609020204030204" pitchFamily="49" charset="0"/>
              </a:rPr>
              <a:t>    {</a:t>
            </a:r>
          </a:p>
          <a:p>
            <a:pPr marL="225425" lvl="1" indent="0">
              <a:buNone/>
            </a:pPr>
            <a:r>
              <a:rPr lang="en-US" sz="1600" dirty="0">
                <a:latin typeface="Consolas" panose="020B0609020204030204" pitchFamily="49" charset="0"/>
                <a:cs typeface="Consolas" panose="020B0609020204030204" pitchFamily="49" charset="0"/>
              </a:rPr>
              <a:t>	int intNum;</a:t>
            </a:r>
          </a:p>
          <a:p>
            <a:pPr marL="225425" lvl="1" indent="0">
              <a:buNone/>
            </a:pPr>
            <a:r>
              <a:rPr lang="en-US" sz="1600" dirty="0">
                <a:latin typeface="Consolas" panose="020B0609020204030204" pitchFamily="49" charset="0"/>
                <a:cs typeface="Consolas" panose="020B0609020204030204" pitchFamily="49" charset="0"/>
              </a:rPr>
              <a:t>	double realNum;</a:t>
            </a:r>
          </a:p>
          <a:p>
            <a:pPr marL="225425" lvl="1" indent="0">
              <a:buNone/>
            </a:pPr>
            <a:r>
              <a:rPr lang="en-US" sz="1600" dirty="0">
                <a:latin typeface="Consolas" panose="020B0609020204030204" pitchFamily="49" charset="0"/>
                <a:cs typeface="Consolas" panose="020B0609020204030204" pitchFamily="49" charset="0"/>
              </a:rPr>
              <a:t>	realNum = 1.9</a:t>
            </a:r>
            <a:r>
              <a:rPr lang="en-US" sz="1600" dirty="0" smtClean="0">
                <a:latin typeface="Consolas" panose="020B0609020204030204" pitchFamily="49" charset="0"/>
                <a:cs typeface="Consolas" panose="020B0609020204030204" pitchFamily="49" charset="0"/>
              </a:rPr>
              <a:t>;</a:t>
            </a:r>
          </a:p>
          <a:p>
            <a:pPr marL="225425" lvl="1" indent="0">
              <a:buNone/>
            </a:pPr>
            <a:r>
              <a:rPr lang="en-US" sz="1600" b="1" dirty="0">
                <a:solidFill>
                  <a:srgbClr val="00FFFF"/>
                </a:solidFill>
                <a:latin typeface="Consolas" panose="020B0609020204030204" pitchFamily="49" charset="0"/>
                <a:cs typeface="Consolas" panose="020B0609020204030204" pitchFamily="49" charset="0"/>
              </a:rPr>
              <a:t> </a:t>
            </a:r>
            <a:r>
              <a:rPr lang="en-US" sz="1600" b="1" dirty="0" smtClean="0">
                <a:solidFill>
                  <a:srgbClr val="00FFFF"/>
                </a:solidFill>
                <a:latin typeface="Consolas" panose="020B0609020204030204" pitchFamily="49" charset="0"/>
                <a:cs typeface="Consolas" panose="020B0609020204030204" pitchFamily="49" charset="0"/>
              </a:rPr>
              <a:t>     // Storing more into less</a:t>
            </a:r>
            <a:endParaRPr lang="en-US" sz="1600" b="1" dirty="0">
              <a:solidFill>
                <a:srgbClr val="00FFFF"/>
              </a:solidFill>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intNum = (int) realNum; </a:t>
            </a:r>
            <a:endParaRPr lang="en-US" sz="1600" dirty="0" smtClean="0">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System.out.println(intNum + " " + realNum</a:t>
            </a:r>
            <a:r>
              <a:rPr lang="en-US" sz="1600" dirty="0" smtClean="0">
                <a:latin typeface="Consolas" panose="020B0609020204030204" pitchFamily="49" charset="0"/>
                <a:cs typeface="Consolas" panose="020B0609020204030204" pitchFamily="49" charset="0"/>
              </a:rPr>
              <a:t>);</a:t>
            </a:r>
          </a:p>
          <a:p>
            <a:pPr marL="225425" lvl="1" indent="0">
              <a:buNone/>
            </a:pPr>
            <a:r>
              <a:rPr lang="en-US" sz="1600" b="1" dirty="0">
                <a:solidFill>
                  <a:srgbClr val="00FFFF"/>
                </a:solidFill>
                <a:latin typeface="Consolas" panose="020B0609020204030204" pitchFamily="49" charset="0"/>
                <a:cs typeface="Consolas" panose="020B0609020204030204" pitchFamily="49" charset="0"/>
              </a:rPr>
              <a:t> </a:t>
            </a:r>
            <a:r>
              <a:rPr lang="en-US" sz="1600" b="1" dirty="0" smtClean="0">
                <a:solidFill>
                  <a:srgbClr val="00FFFF"/>
                </a:solidFill>
                <a:latin typeface="Consolas" panose="020B0609020204030204" pitchFamily="49" charset="0"/>
                <a:cs typeface="Consolas" panose="020B0609020204030204" pitchFamily="49" charset="0"/>
              </a:rPr>
              <a:t>     // Storing less into more</a:t>
            </a:r>
            <a:endParaRPr lang="en-US" sz="1600" b="1" dirty="0">
              <a:solidFill>
                <a:srgbClr val="00FFFF"/>
              </a:solidFill>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realNum = intNum; </a:t>
            </a:r>
            <a:endParaRPr lang="en-US" sz="1600" dirty="0" smtClean="0">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System.out.println(intNum + " " + realNum);</a:t>
            </a:r>
          </a:p>
          <a:p>
            <a:pPr marL="225425" lvl="1" indent="0">
              <a:buNone/>
            </a:pPr>
            <a:r>
              <a:rPr lang="en-US" sz="1600" dirty="0">
                <a:latin typeface="Consolas" panose="020B0609020204030204" pitchFamily="49" charset="0"/>
                <a:cs typeface="Consolas" panose="020B0609020204030204" pitchFamily="49" charset="0"/>
              </a:rPr>
              <a:t>    }</a:t>
            </a:r>
          </a:p>
          <a:p>
            <a:pPr marL="225425" lvl="1" indent="0">
              <a:buNone/>
            </a:pPr>
            <a:r>
              <a:rPr lang="en-US" sz="1600" dirty="0">
                <a:latin typeface="Consolas" panose="020B0609020204030204" pitchFamily="49" charset="0"/>
                <a:cs typeface="Consolas" panose="020B0609020204030204" pitchFamily="49" charset="0"/>
              </a:rPr>
              <a:t>}</a:t>
            </a:r>
            <a:endParaRPr lang="en-US" altLang="en-US" sz="1600" dirty="0" smtClean="0">
              <a:latin typeface="Consolas" panose="020B0609020204030204" pitchFamily="49" charset="0"/>
              <a:cs typeface="Consolas" panose="020B0609020204030204" pitchFamily="49" charset="0"/>
            </a:endParaRPr>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8381"/>
          <a:stretch/>
        </p:blipFill>
        <p:spPr bwMode="auto">
          <a:xfrm>
            <a:off x="4772023" y="4172296"/>
            <a:ext cx="1038225" cy="3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10250" y="1601786"/>
            <a:ext cx="3248025" cy="2370139"/>
          </a:xfrm>
          <a:prstGeom prst="rect">
            <a:avLst/>
          </a:prstGeom>
          <a:solidFill>
            <a:srgbClr val="FFFF99"/>
          </a:solidFill>
          <a:ln w="0">
            <a:noFill/>
          </a:ln>
        </p:spPr>
        <p:txBody>
          <a:bodyPr wrap="square" lIns="0" rtlCol="0">
            <a:noAutofit/>
          </a:bodyPr>
          <a:lstStyle/>
          <a:p>
            <a:r>
              <a:rPr lang="en-US" sz="2000" b="1" dirty="0" smtClean="0"/>
              <a:t>Converting/casting types:</a:t>
            </a:r>
          </a:p>
          <a:p>
            <a:pPr marL="285750" indent="-285750">
              <a:buFont typeface="Arial" panose="020B0604020202020204" pitchFamily="34" charset="0"/>
              <a:buChar char="•"/>
            </a:pPr>
            <a:r>
              <a:rPr lang="en-US" sz="1800" dirty="0" smtClean="0"/>
              <a:t>Simple but important concept</a:t>
            </a:r>
          </a:p>
          <a:p>
            <a:pPr marL="285750" indent="-285750">
              <a:buFont typeface="Arial" panose="020B0604020202020204" pitchFamily="34" charset="0"/>
              <a:buChar char="•"/>
            </a:pPr>
            <a:r>
              <a:rPr lang="en-US" sz="1800" dirty="0" smtClean="0"/>
              <a:t>Going from ‘more’ to ‘less’ and ‘less’ to ‘more’: we’ll return back to this in the ‘hierarchies’ section (inheritance) </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7602"/>
          <a:stretch/>
        </p:blipFill>
        <p:spPr bwMode="auto">
          <a:xfrm>
            <a:off x="4772025" y="5065100"/>
            <a:ext cx="1038225" cy="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CA" altLang="en-US" dirty="0" smtClean="0"/>
              <a:t>Java: Write Once, Run Anywhere (2)</a:t>
            </a:r>
          </a:p>
        </p:txBody>
      </p:sp>
      <p:sp>
        <p:nvSpPr>
          <p:cNvPr id="5123" name="Rectangle 3"/>
          <p:cNvSpPr>
            <a:spLocks noGrp="1" noChangeArrowheads="1"/>
          </p:cNvSpPr>
          <p:nvPr>
            <p:ph type="body" idx="1"/>
          </p:nvPr>
        </p:nvSpPr>
        <p:spPr/>
        <p:txBody>
          <a:bodyPr/>
          <a:lstStyle/>
          <a:p>
            <a:r>
              <a:rPr lang="en-CA" altLang="en-US" dirty="0" smtClean="0"/>
              <a:t>But Java can also create standard (non-web based) programs</a:t>
            </a:r>
          </a:p>
        </p:txBody>
      </p:sp>
      <p:grpSp>
        <p:nvGrpSpPr>
          <p:cNvPr id="14349" name="Group 13"/>
          <p:cNvGrpSpPr>
            <a:grpSpLocks/>
          </p:cNvGrpSpPr>
          <p:nvPr/>
        </p:nvGrpSpPr>
        <p:grpSpPr bwMode="auto">
          <a:xfrm>
            <a:off x="647700" y="1666875"/>
            <a:ext cx="3413125" cy="3756026"/>
            <a:chOff x="416" y="1026"/>
            <a:chExt cx="2150" cy="2366"/>
          </a:xfrm>
        </p:grpSpPr>
        <p:pic>
          <p:nvPicPr>
            <p:cNvPr id="5129"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026"/>
              <a:ext cx="2138"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5"/>
            <p:cNvSpPr>
              <a:spLocks noChangeArrowheads="1"/>
            </p:cNvSpPr>
            <p:nvPr/>
          </p:nvSpPr>
          <p:spPr bwMode="auto">
            <a:xfrm>
              <a:off x="416" y="2933"/>
              <a:ext cx="207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600" dirty="0">
                  <a:latin typeface="Arial" charset="0"/>
                </a:rPr>
                <a:t>Dungeon Master (Java version) </a:t>
              </a:r>
              <a:endParaRPr lang="en-CA" altLang="en-US" sz="1600" dirty="0" smtClean="0">
                <a:latin typeface="Arial" charset="0"/>
              </a:endParaRPr>
            </a:p>
            <a:p>
              <a:pPr>
                <a:lnSpc>
                  <a:spcPct val="70000"/>
                </a:lnSpc>
                <a:buFontTx/>
                <a:buNone/>
              </a:pPr>
              <a:r>
                <a:rPr lang="en-CA" altLang="en-US" sz="1600" dirty="0" smtClean="0">
                  <a:latin typeface="Arial" charset="0"/>
                </a:rPr>
                <a:t>Accessed 2013</a:t>
              </a:r>
              <a:endParaRPr lang="en-CA" altLang="en-US" sz="1600" dirty="0">
                <a:latin typeface="Arial" charset="0"/>
              </a:endParaRPr>
            </a:p>
            <a:p>
              <a:pPr>
                <a:lnSpc>
                  <a:spcPct val="70000"/>
                </a:lnSpc>
                <a:buFontTx/>
                <a:buNone/>
              </a:pPr>
              <a:r>
                <a:rPr lang="en-CA" altLang="en-US" sz="1400" dirty="0">
                  <a:latin typeface="Arial" charset="0"/>
                  <a:hlinkClick r:id="rId3"/>
                </a:rPr>
                <a:t>http://homepage.mac.com/aberfield/dmj/</a:t>
              </a:r>
              <a:endParaRPr lang="en-CA" altLang="en-US" sz="1400" dirty="0">
                <a:latin typeface="Arial" charset="0"/>
              </a:endParaRPr>
            </a:p>
          </p:txBody>
        </p:sp>
      </p:grpSp>
      <p:sp>
        <p:nvSpPr>
          <p:cNvPr id="5125" name="Rectangle 11"/>
          <p:cNvSpPr>
            <a:spLocks noChangeArrowheads="1"/>
          </p:cNvSpPr>
          <p:nvPr/>
        </p:nvSpPr>
        <p:spPr bwMode="auto">
          <a:xfrm>
            <a:off x="0" y="6553200"/>
            <a:ext cx="600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Some examples of mobile Java games: http://www.mobilegamesarena.net</a:t>
            </a:r>
          </a:p>
        </p:txBody>
      </p:sp>
      <p:grpSp>
        <p:nvGrpSpPr>
          <p:cNvPr id="2" name="Group 1"/>
          <p:cNvGrpSpPr>
            <a:grpSpLocks/>
          </p:cNvGrpSpPr>
          <p:nvPr/>
        </p:nvGrpSpPr>
        <p:grpSpPr bwMode="auto">
          <a:xfrm>
            <a:off x="4711700" y="1666875"/>
            <a:ext cx="3883025" cy="3292412"/>
            <a:chOff x="4711700" y="1666874"/>
            <a:chExt cx="3882651" cy="3292413"/>
          </a:xfrm>
        </p:grpSpPr>
        <p:sp>
          <p:nvSpPr>
            <p:cNvPr id="5127" name="Rectangle 5"/>
            <p:cNvSpPr>
              <a:spLocks noChangeArrowheads="1"/>
            </p:cNvSpPr>
            <p:nvPr/>
          </p:nvSpPr>
          <p:spPr bwMode="auto">
            <a:xfrm>
              <a:off x="4711700" y="4283075"/>
              <a:ext cx="324705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400" dirty="0">
                  <a:latin typeface="Arial" charset="0"/>
                </a:rPr>
                <a:t>Kung Fu Panda: </a:t>
              </a:r>
              <a:endParaRPr lang="en-CA" altLang="en-US" sz="1400" dirty="0" smtClean="0">
                <a:latin typeface="Arial" charset="0"/>
              </a:endParaRPr>
            </a:p>
            <a:p>
              <a:pPr>
                <a:lnSpc>
                  <a:spcPct val="70000"/>
                </a:lnSpc>
                <a:buFontTx/>
                <a:buNone/>
              </a:pPr>
              <a:r>
                <a:rPr lang="en-CA" altLang="en-US" sz="1400" dirty="0" smtClean="0">
                  <a:latin typeface="Arial" charset="0"/>
                </a:rPr>
                <a:t>Accessed 2013</a:t>
              </a:r>
              <a:endParaRPr lang="en-CA" altLang="en-US" sz="1400" dirty="0">
                <a:latin typeface="Arial" charset="0"/>
              </a:endParaRPr>
            </a:p>
            <a:p>
              <a:pPr>
                <a:lnSpc>
                  <a:spcPct val="70000"/>
                </a:lnSpc>
                <a:buFontTx/>
                <a:buNone/>
              </a:pPr>
              <a:r>
                <a:rPr lang="en-CA" altLang="en-US" sz="1400" dirty="0">
                  <a:latin typeface="Arial" charset="0"/>
                </a:rPr>
                <a:t>screen grab from </a:t>
              </a:r>
              <a:r>
                <a:rPr lang="en-CA" altLang="en-US" sz="1400" dirty="0">
                  <a:latin typeface="Arial" charset="0"/>
                  <a:hlinkClick r:id="rId4"/>
                </a:rPr>
                <a:t>www.kunfupanda.com</a:t>
              </a:r>
              <a:endParaRPr lang="en-CA" altLang="en-US" sz="1400" dirty="0">
                <a:latin typeface="Arial" charset="0"/>
              </a:endParaRPr>
            </a:p>
          </p:txBody>
        </p:sp>
        <p:pic>
          <p:nvPicPr>
            <p:cNvPr id="5128" name="Picture 11"/>
            <p:cNvPicPr>
              <a:picLocks noChangeAspect="1" noChangeArrowheads="1"/>
            </p:cNvPicPr>
            <p:nvPr/>
          </p:nvPicPr>
          <p:blipFill>
            <a:blip r:embed="rId5">
              <a:extLst>
                <a:ext uri="{28A0092B-C50C-407E-A947-70E740481C1C}">
                  <a14:useLocalDpi xmlns:a14="http://schemas.microsoft.com/office/drawing/2010/main" val="0"/>
                </a:ext>
              </a:extLst>
            </a:blip>
            <a:srcRect l="30396" t="12064" r="28571" b="43968"/>
            <a:stretch>
              <a:fillRect/>
            </a:stretch>
          </p:blipFill>
          <p:spPr bwMode="auto">
            <a:xfrm>
              <a:off x="4711700" y="1666874"/>
              <a:ext cx="388265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Accessing Pre-Created Java Libraries</a:t>
            </a:r>
          </a:p>
        </p:txBody>
      </p:sp>
      <p:sp>
        <p:nvSpPr>
          <p:cNvPr id="47107" name="Rectangle 3"/>
          <p:cNvSpPr>
            <a:spLocks noGrp="1" noChangeArrowheads="1"/>
          </p:cNvSpPr>
          <p:nvPr>
            <p:ph type="body" idx="1"/>
          </p:nvPr>
        </p:nvSpPr>
        <p:spPr/>
        <p:txBody>
          <a:bodyPr/>
          <a:lstStyle/>
          <a:p>
            <a:r>
              <a:rPr lang="en-US" altLang="en-US" dirty="0" smtClean="0"/>
              <a:t>It’s accomplished by placing an ‘</a:t>
            </a:r>
            <a:r>
              <a:rPr lang="en-US" altLang="en-US" dirty="0" smtClean="0">
                <a:latin typeface="Consolas" pitchFamily="49" charset="0"/>
              </a:rPr>
              <a:t>import</a:t>
            </a:r>
            <a:r>
              <a:rPr lang="en-US" altLang="en-US" dirty="0" smtClean="0"/>
              <a:t>’ of the appropriate library at the top of your program.</a:t>
            </a:r>
          </a:p>
          <a:p>
            <a:r>
              <a:rPr lang="en-US" altLang="en-US" b="1" dirty="0" smtClean="0"/>
              <a:t>Syntax:</a:t>
            </a:r>
          </a:p>
          <a:p>
            <a:pPr lvl="1">
              <a:buFont typeface="Times New Roman" pitchFamily="18" charset="0"/>
              <a:buNone/>
            </a:pPr>
            <a:r>
              <a:rPr lang="en-US" altLang="en-US" dirty="0" smtClean="0">
                <a:latin typeface="Consolas" pitchFamily="49" charset="0"/>
                <a:cs typeface="Consolas" pitchFamily="49" charset="0"/>
              </a:rPr>
              <a:t>import &lt;</a:t>
            </a:r>
            <a:r>
              <a:rPr lang="en-US" altLang="en-US" i="1" dirty="0" smtClean="0">
                <a:latin typeface="Consolas" pitchFamily="49" charset="0"/>
                <a:cs typeface="Consolas" pitchFamily="49" charset="0"/>
              </a:rPr>
              <a:t>Full library name</a:t>
            </a:r>
            <a:r>
              <a:rPr lang="en-US" altLang="en-US" dirty="0" smtClean="0">
                <a:latin typeface="Consolas" pitchFamily="49" charset="0"/>
                <a:cs typeface="Consolas" pitchFamily="49" charset="0"/>
              </a:rPr>
              <a:t>&gt;;</a:t>
            </a:r>
          </a:p>
          <a:p>
            <a:pPr lvl="1">
              <a:buFont typeface="Times New Roman" pitchFamily="18" charset="0"/>
              <a:buNone/>
            </a:pPr>
            <a:endParaRPr lang="en-US" altLang="en-US" dirty="0" smtClean="0">
              <a:latin typeface="Arial" charset="0"/>
            </a:endParaRPr>
          </a:p>
          <a:p>
            <a:r>
              <a:rPr lang="en-US" altLang="en-US" b="1" dirty="0" smtClean="0"/>
              <a:t>Example:</a:t>
            </a:r>
          </a:p>
          <a:p>
            <a:pPr lvl="1" eaLnBrk="1" hangingPunct="1">
              <a:spcBef>
                <a:spcPct val="0"/>
              </a:spcBef>
              <a:buFont typeface="Times New Roman" pitchFamily="18" charset="0"/>
              <a:buNone/>
            </a:pPr>
            <a:r>
              <a:rPr lang="en-US" altLang="en-US" dirty="0" smtClean="0">
                <a:latin typeface="Consolas" pitchFamily="49" charset="0"/>
                <a:cs typeface="Consolas" pitchFamily="49" charset="0"/>
              </a:rPr>
              <a:t>import java.util.Scanner;</a:t>
            </a:r>
          </a:p>
          <a:p>
            <a:endParaRPr lang="en-US" altLang="en-US" dirty="0" smtClean="0">
              <a:latin typeface="Arial" charset="0"/>
            </a:endParaRPr>
          </a:p>
        </p:txBody>
      </p:sp>
    </p:spTree>
    <p:extLst>
      <p:ext uri="{BB962C8B-B14F-4D97-AF65-F5344CB8AC3E}">
        <p14:creationId xmlns:p14="http://schemas.microsoft.com/office/powerpoint/2010/main" val="195449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Getting Text Input</a:t>
            </a:r>
          </a:p>
        </p:txBody>
      </p:sp>
      <p:sp>
        <p:nvSpPr>
          <p:cNvPr id="48131" name="Rectangle 3"/>
          <p:cNvSpPr>
            <a:spLocks noGrp="1" noChangeArrowheads="1"/>
          </p:cNvSpPr>
          <p:nvPr>
            <p:ph type="body" idx="1"/>
          </p:nvPr>
        </p:nvSpPr>
        <p:spPr/>
        <p:txBody>
          <a:bodyPr/>
          <a:lstStyle/>
          <a:p>
            <a:r>
              <a:rPr lang="en-US" altLang="en-US" dirty="0" smtClean="0"/>
              <a:t>You can use the pre-written methods (functions) in the </a:t>
            </a:r>
            <a:r>
              <a:rPr lang="en-US" altLang="en-US" dirty="0" smtClean="0">
                <a:latin typeface="Consolas" pitchFamily="49" charset="0"/>
              </a:rPr>
              <a:t>Scanner</a:t>
            </a:r>
            <a:r>
              <a:rPr lang="en-US" altLang="en-US" dirty="0" smtClean="0"/>
              <a:t> class.</a:t>
            </a:r>
          </a:p>
          <a:p>
            <a:r>
              <a:rPr lang="en-US" altLang="en-US" b="1" dirty="0" smtClean="0"/>
              <a:t>General structure</a:t>
            </a:r>
            <a:r>
              <a:rPr lang="en-US" altLang="en-US" dirty="0" smtClean="0"/>
              <a:t>:</a:t>
            </a:r>
          </a:p>
        </p:txBody>
      </p:sp>
      <p:sp>
        <p:nvSpPr>
          <p:cNvPr id="48132" name="Rectangle 4"/>
          <p:cNvSpPr>
            <a:spLocks noChangeArrowheads="1"/>
          </p:cNvSpPr>
          <p:nvPr/>
        </p:nvSpPr>
        <p:spPr bwMode="auto">
          <a:xfrm>
            <a:off x="749300" y="2413000"/>
            <a:ext cx="7004050" cy="412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import java.util.Scanner;</a:t>
            </a: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main (String [] args)</a:t>
            </a:r>
          </a:p>
          <a:p>
            <a:pPr eaLnBrk="1" hangingPunct="1">
              <a:spcBef>
                <a:spcPct val="0"/>
              </a:spcBef>
              <a:buFontTx/>
              <a:buNone/>
            </a:pP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Scanner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 = new </a:t>
            </a:r>
            <a:r>
              <a:rPr lang="en-US" altLang="en-US" sz="1800" dirty="0" smtClean="0">
                <a:latin typeface="Consolas" pitchFamily="49" charset="0"/>
                <a:cs typeface="Consolas" pitchFamily="49" charset="0"/>
              </a:rPr>
              <a:t>Scanner(System.in</a:t>
            </a: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&lt;</a:t>
            </a:r>
            <a:r>
              <a:rPr lang="en-US" altLang="en-US" sz="1800" i="1" dirty="0">
                <a:latin typeface="Consolas" pitchFamily="49" charset="0"/>
                <a:cs typeface="Consolas" pitchFamily="49" charset="0"/>
              </a:rPr>
              <a:t>variable</a:t>
            </a:r>
            <a:r>
              <a:rPr lang="en-US" altLang="en-US" sz="1800" dirty="0">
                <a:latin typeface="Consolas" pitchFamily="49" charset="0"/>
                <a:cs typeface="Consolas" pitchFamily="49" charset="0"/>
              </a:rPr>
              <a:t>&gt; =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&gt;.&lt;</a:t>
            </a:r>
            <a:r>
              <a:rPr lang="en-US" altLang="en-US" sz="1800" i="1" dirty="0">
                <a:latin typeface="Consolas" pitchFamily="49" charset="0"/>
                <a:cs typeface="Consolas" pitchFamily="49" charset="0"/>
              </a:rPr>
              <a:t>method</a:t>
            </a:r>
            <a:r>
              <a:rPr lang="en-US" altLang="en-US" sz="1800" dirty="0" smtClean="0">
                <a:latin typeface="Consolas" pitchFamily="49" charset="0"/>
                <a:cs typeface="Consolas" pitchFamily="49" charset="0"/>
              </a:rPr>
              <a:t>&gt;(); </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a:t>
            </a:r>
          </a:p>
        </p:txBody>
      </p:sp>
      <p:grpSp>
        <p:nvGrpSpPr>
          <p:cNvPr id="9" name="Group 8"/>
          <p:cNvGrpSpPr/>
          <p:nvPr/>
        </p:nvGrpSpPr>
        <p:grpSpPr>
          <a:xfrm>
            <a:off x="4772026" y="1385887"/>
            <a:ext cx="4371974" cy="2531269"/>
            <a:chOff x="4772026" y="1385887"/>
            <a:chExt cx="4371974" cy="2531269"/>
          </a:xfrm>
        </p:grpSpPr>
        <p:sp>
          <p:nvSpPr>
            <p:cNvPr id="2" name="TextBox 1"/>
            <p:cNvSpPr txBox="1"/>
            <p:nvPr/>
          </p:nvSpPr>
          <p:spPr>
            <a:xfrm>
              <a:off x="7416800" y="1385887"/>
              <a:ext cx="1727200" cy="885825"/>
            </a:xfrm>
            <a:prstGeom prst="rect">
              <a:avLst/>
            </a:prstGeom>
            <a:noFill/>
            <a:ln w="0">
              <a:noFill/>
            </a:ln>
          </p:spPr>
          <p:txBody>
            <a:bodyPr wrap="square" lIns="0" rtlCol="0">
              <a:noAutofit/>
            </a:bodyPr>
            <a:lstStyle/>
            <a:p>
              <a:r>
                <a:rPr lang="en-US" sz="1800" b="1" dirty="0" smtClean="0">
                  <a:solidFill>
                    <a:srgbClr val="FF0000"/>
                  </a:solidFill>
                </a:rPr>
                <a:t>Creating scanner entity (object)</a:t>
              </a:r>
            </a:p>
          </p:txBody>
        </p:sp>
        <p:cxnSp>
          <p:nvCxnSpPr>
            <p:cNvPr id="4" name="Straight Arrow Connector 3"/>
            <p:cNvCxnSpPr/>
            <p:nvPr/>
          </p:nvCxnSpPr>
          <p:spPr bwMode="auto">
            <a:xfrm flipH="1">
              <a:off x="4772026" y="1962150"/>
              <a:ext cx="2644774" cy="1955006"/>
            </a:xfrm>
            <a:prstGeom prst="straightConnector1">
              <a:avLst/>
            </a:prstGeom>
            <a:noFill/>
            <a:ln w="38100" cap="flat" cmpd="sng" algn="ctr">
              <a:solidFill>
                <a:srgbClr val="FF0000"/>
              </a:solidFill>
              <a:prstDash val="solid"/>
              <a:round/>
              <a:headEnd type="none" w="sm" len="sm"/>
              <a:tailEnd type="triangle"/>
            </a:ln>
            <a:effectLst/>
          </p:spPr>
        </p:cxnSp>
      </p:grpSp>
      <p:grpSp>
        <p:nvGrpSpPr>
          <p:cNvPr id="8" name="Group 7"/>
          <p:cNvGrpSpPr/>
          <p:nvPr/>
        </p:nvGrpSpPr>
        <p:grpSpPr>
          <a:xfrm>
            <a:off x="4275139" y="4368006"/>
            <a:ext cx="4914898" cy="1568847"/>
            <a:chOff x="4275139" y="4368006"/>
            <a:chExt cx="4914898" cy="1568847"/>
          </a:xfrm>
        </p:grpSpPr>
        <p:sp>
          <p:nvSpPr>
            <p:cNvPr id="10" name="TextBox 9"/>
            <p:cNvSpPr txBox="1"/>
            <p:nvPr/>
          </p:nvSpPr>
          <p:spPr>
            <a:xfrm>
              <a:off x="7851775" y="5051028"/>
              <a:ext cx="1338262" cy="885825"/>
            </a:xfrm>
            <a:prstGeom prst="rect">
              <a:avLst/>
            </a:prstGeom>
            <a:noFill/>
            <a:ln w="0">
              <a:noFill/>
            </a:ln>
          </p:spPr>
          <p:txBody>
            <a:bodyPr wrap="square" lIns="0" rtlCol="0">
              <a:noAutofit/>
            </a:bodyPr>
            <a:lstStyle/>
            <a:p>
              <a:r>
                <a:rPr lang="en-US" sz="1800" b="1" dirty="0" smtClean="0">
                  <a:solidFill>
                    <a:srgbClr val="FF0000"/>
                  </a:solidFill>
                </a:rPr>
                <a:t>Getting user input with a method</a:t>
              </a:r>
            </a:p>
          </p:txBody>
        </p:sp>
        <p:cxnSp>
          <p:nvCxnSpPr>
            <p:cNvPr id="11" name="Straight Arrow Connector 10"/>
            <p:cNvCxnSpPr/>
            <p:nvPr/>
          </p:nvCxnSpPr>
          <p:spPr bwMode="auto">
            <a:xfrm flipH="1" flipV="1">
              <a:off x="4275139" y="4368006"/>
              <a:ext cx="3544886" cy="1366044"/>
            </a:xfrm>
            <a:prstGeom prst="straightConnector1">
              <a:avLst/>
            </a:prstGeom>
            <a:no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25412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Getting Text Input (2)</a:t>
            </a:r>
          </a:p>
        </p:txBody>
      </p:sp>
      <p:sp>
        <p:nvSpPr>
          <p:cNvPr id="49155"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a:t>
            </a:r>
            <a:r>
              <a:rPr lang="en-CA" altLang="en-US" sz="2800" dirty="0" smtClean="0"/>
              <a:t>:</a:t>
            </a:r>
            <a:r>
              <a:rPr lang="en-CA" altLang="en-US" sz="2000" dirty="0" smtClean="0">
                <a:latin typeface="Arial" charset="0"/>
              </a:rPr>
              <a:t> </a:t>
            </a:r>
            <a:r>
              <a:rPr lang="en-CA" altLang="en-US" sz="2000" dirty="0" smtClean="0">
                <a:latin typeface="Consolas" pitchFamily="49" charset="0"/>
                <a:cs typeface="Consolas" pitchFamily="49" charset="0"/>
              </a:rPr>
              <a:t>MyInput.java</a:t>
            </a:r>
            <a:endParaRPr lang="en-US" altLang="en-US" sz="2000" dirty="0" smtClean="0">
              <a:latin typeface="Consolas" pitchFamily="49" charset="0"/>
              <a:cs typeface="Consolas" pitchFamily="49" charset="0"/>
            </a:endParaRPr>
          </a:p>
          <a:p>
            <a:pPr lvl="1">
              <a:lnSpc>
                <a:spcPct val="80000"/>
              </a:lnSpc>
              <a:buFont typeface="Times New Roman" pitchFamily="18" charset="0"/>
              <a:buNone/>
            </a:pPr>
            <a:endParaRPr lang="en-US" altLang="en-US" dirty="0" smtClean="0">
              <a:latin typeface="Arial"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import java.util.Scanner;</a:t>
            </a:r>
          </a:p>
          <a:p>
            <a:pPr lvl="1">
              <a:lnSpc>
                <a:spcPct val="80000"/>
              </a:lnSpc>
              <a:buFont typeface="Times New Roman" pitchFamily="18" charset="0"/>
              <a:buNone/>
            </a:pPr>
            <a:endParaRPr lang="en-US" altLang="en-US" sz="1800" dirty="0" smtClean="0">
              <a:latin typeface="Consolas" pitchFamily="49" charset="0"/>
              <a:cs typeface="Consolas" pitchFamily="49"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public class MyInput</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a:p>
            <a:pPr lvl="1">
              <a:lnSpc>
                <a:spcPct val="80000"/>
              </a:lnSpc>
              <a:buFont typeface="Times New Roman" pitchFamily="18" charset="0"/>
              <a:buNone/>
            </a:pPr>
            <a:r>
              <a:rPr lang="en-US" altLang="en-US" sz="1800" dirty="0" smtClean="0">
                <a:latin typeface="Consolas" pitchFamily="49" charset="0"/>
                <a:cs typeface="Consolas" pitchFamily="49" charset="0"/>
              </a:rPr>
              <a:t>    public static void main(String [] args)</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        String name;</a:t>
            </a:r>
          </a:p>
          <a:p>
            <a:pPr lvl="1">
              <a:lnSpc>
                <a:spcPct val="80000"/>
              </a:lnSpc>
              <a:buFont typeface="Times New Roman" pitchFamily="18" charset="0"/>
              <a:buNone/>
            </a:pPr>
            <a:r>
              <a:rPr lang="en-US" altLang="en-US" sz="1800" dirty="0" smtClean="0">
                <a:latin typeface="Consolas" pitchFamily="49" charset="0"/>
                <a:cs typeface="Consolas" pitchFamily="49" charset="0"/>
              </a:rPr>
              <a:t>        int age;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Scanner </a:t>
            </a:r>
            <a:r>
              <a:rPr lang="en-US" sz="1800" dirty="0">
                <a:latin typeface="Consolas" panose="020B0609020204030204" pitchFamily="49" charset="0"/>
                <a:cs typeface="Consolas" panose="020B0609020204030204" pitchFamily="49" charset="0"/>
              </a:rPr>
              <a:t>in = new </a:t>
            </a:r>
            <a:r>
              <a:rPr lang="en-US" sz="1800" dirty="0" smtClean="0">
                <a:latin typeface="Consolas" panose="020B0609020204030204" pitchFamily="49" charset="0"/>
                <a:cs typeface="Consolas" panose="020B0609020204030204" pitchFamily="49" charset="0"/>
              </a:rPr>
              <a:t>Scanner(System.in</a:t>
            </a:r>
            <a:r>
              <a:rPr lang="en-US" sz="1800" dirty="0">
                <a:latin typeface="Consolas" panose="020B0609020204030204" pitchFamily="49" charset="0"/>
                <a:cs typeface="Consolas" panose="020B0609020204030204" pitchFamily="49" charset="0"/>
              </a:rPr>
              <a:t>);</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a:t>
            </a:r>
            <a:r>
              <a:rPr lang="en-US" sz="1800" dirty="0">
                <a:latin typeface="Consolas" panose="020B0609020204030204" pitchFamily="49" charset="0"/>
                <a:cs typeface="Consolas" panose="020B0609020204030204" pitchFamily="49" charset="0"/>
              </a:rPr>
              <a:t>Enter your name: ");</a:t>
            </a:r>
          </a:p>
          <a:p>
            <a:pPr marL="225425" lvl="1" indent="0">
              <a:buNone/>
            </a:pPr>
            <a:r>
              <a:rPr lang="en-US" sz="1800" dirty="0">
                <a:latin typeface="Consolas" panose="020B0609020204030204" pitchFamily="49" charset="0"/>
                <a:cs typeface="Consolas" panose="020B0609020204030204" pitchFamily="49" charset="0"/>
              </a:rPr>
              <a:t>        name = </a:t>
            </a:r>
            <a:r>
              <a:rPr lang="en-US" sz="1800" dirty="0" smtClean="0">
                <a:latin typeface="Consolas" panose="020B0609020204030204" pitchFamily="49" charset="0"/>
                <a:cs typeface="Consolas" panose="020B0609020204030204" pitchFamily="49" charset="0"/>
              </a:rPr>
              <a:t>in.nextLine();</a:t>
            </a: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a:t>
            </a:r>
            <a:r>
              <a:rPr lang="en-US" sz="1800" dirty="0">
                <a:latin typeface="Consolas" panose="020B0609020204030204" pitchFamily="49" charset="0"/>
                <a:cs typeface="Consolas" panose="020B0609020204030204" pitchFamily="49" charset="0"/>
              </a:rPr>
              <a:t>Enter your age: ");</a:t>
            </a:r>
          </a:p>
          <a:p>
            <a:pPr marL="225425" lvl="1" indent="0">
              <a:buNone/>
            </a:pPr>
            <a:r>
              <a:rPr lang="en-US" sz="1800" dirty="0">
                <a:latin typeface="Consolas" panose="020B0609020204030204" pitchFamily="49" charset="0"/>
                <a:cs typeface="Consolas" panose="020B0609020204030204" pitchFamily="49" charset="0"/>
              </a:rPr>
              <a:t>        age = </a:t>
            </a:r>
            <a:r>
              <a:rPr lang="en-US" sz="1800" dirty="0" smtClean="0">
                <a:latin typeface="Consolas" panose="020B0609020204030204" pitchFamily="49" charset="0"/>
                <a:cs typeface="Consolas" panose="020B0609020204030204" pitchFamily="49" charset="0"/>
              </a:rPr>
              <a:t>in.nextInt();</a:t>
            </a: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System.out.println("</a:t>
            </a:r>
            <a:r>
              <a:rPr lang="en-US" sz="1800" dirty="0">
                <a:latin typeface="Consolas" panose="020B0609020204030204" pitchFamily="49" charset="0"/>
                <a:cs typeface="Consolas" panose="020B0609020204030204" pitchFamily="49" charset="0"/>
              </a:rPr>
              <a:t>Hi " + name + " you're " + age);</a:t>
            </a:r>
            <a:r>
              <a:rPr lang="en-US" altLang="en-US" sz="1800" dirty="0" smtClean="0">
                <a:latin typeface="Consolas" pitchFamily="49" charset="0"/>
                <a:cs typeface="Consolas" pitchFamily="49" charset="0"/>
              </a:rPr>
              <a:t>        </a:t>
            </a:r>
          </a:p>
          <a:p>
            <a:pPr marL="225425"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06900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Useful Methods Of Class Scanner</a:t>
            </a:r>
            <a:r>
              <a:rPr lang="en-US" altLang="en-US" baseline="30000" dirty="0" smtClean="0"/>
              <a:t>1</a:t>
            </a:r>
          </a:p>
        </p:txBody>
      </p:sp>
      <p:sp>
        <p:nvSpPr>
          <p:cNvPr id="50179" name="Rectangle 3"/>
          <p:cNvSpPr>
            <a:spLocks noGrp="1" noChangeArrowheads="1"/>
          </p:cNvSpPr>
          <p:nvPr>
            <p:ph type="body" idx="1"/>
          </p:nvPr>
        </p:nvSpPr>
        <p:spPr/>
        <p:txBody>
          <a:bodyPr/>
          <a:lstStyle/>
          <a:p>
            <a:r>
              <a:rPr lang="en-US" altLang="en-US" sz="2000" dirty="0" smtClean="0">
                <a:latin typeface="Consolas" pitchFamily="49" charset="0"/>
                <a:cs typeface="Consolas" pitchFamily="49" charset="0"/>
              </a:rPr>
              <a:t>nextInt()</a:t>
            </a:r>
          </a:p>
          <a:p>
            <a:r>
              <a:rPr lang="en-US" altLang="en-US" sz="2000" dirty="0" smtClean="0">
                <a:latin typeface="Consolas" pitchFamily="49" charset="0"/>
                <a:cs typeface="Consolas" pitchFamily="49" charset="0"/>
              </a:rPr>
              <a:t>nextLong()</a:t>
            </a:r>
          </a:p>
          <a:p>
            <a:r>
              <a:rPr lang="en-US" altLang="en-US" sz="2000" dirty="0" smtClean="0">
                <a:latin typeface="Consolas" pitchFamily="49" charset="0"/>
                <a:cs typeface="Consolas" pitchFamily="49" charset="0"/>
              </a:rPr>
              <a:t>nextFloat()</a:t>
            </a:r>
          </a:p>
          <a:p>
            <a:r>
              <a:rPr lang="en-US" altLang="en-US" sz="2000" dirty="0" smtClean="0">
                <a:latin typeface="Consolas" pitchFamily="49" charset="0"/>
                <a:cs typeface="Consolas" pitchFamily="49" charset="0"/>
              </a:rPr>
              <a:t>nextDouble()</a:t>
            </a:r>
          </a:p>
          <a:p>
            <a:r>
              <a:rPr lang="en-US" altLang="en-US" sz="2000" dirty="0" smtClean="0">
                <a:latin typeface="Consolas" pitchFamily="49" charset="0"/>
                <a:cs typeface="Consolas" pitchFamily="49" charset="0"/>
              </a:rPr>
              <a:t>nextLine()</a:t>
            </a:r>
          </a:p>
        </p:txBody>
      </p:sp>
      <p:sp>
        <p:nvSpPr>
          <p:cNvPr id="50180" name="Rectangle 4"/>
          <p:cNvSpPr>
            <a:spLocks noChangeArrowheads="1"/>
          </p:cNvSpPr>
          <p:nvPr/>
        </p:nvSpPr>
        <p:spPr bwMode="auto">
          <a:xfrm>
            <a:off x="0" y="6553200"/>
            <a:ext cx="5407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Online documentation: http://</a:t>
            </a:r>
            <a:r>
              <a:rPr lang="en-US" altLang="en-US" sz="1400" dirty="0" smtClean="0">
                <a:latin typeface="Arial" charset="0"/>
              </a:rPr>
              <a:t>docs.oracle.com/javase/8/docs/api</a:t>
            </a:r>
            <a:r>
              <a:rPr lang="en-US" altLang="en-US" sz="1400" dirty="0">
                <a:latin typeface="Arial" charset="0"/>
              </a:rPr>
              <a:t>/</a:t>
            </a:r>
          </a:p>
        </p:txBody>
      </p:sp>
    </p:spTree>
    <p:extLst>
      <p:ext uri="{BB962C8B-B14F-4D97-AF65-F5344CB8AC3E}">
        <p14:creationId xmlns:p14="http://schemas.microsoft.com/office/powerpoint/2010/main" val="3020447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Reading A Single Character</a:t>
            </a:r>
          </a:p>
        </p:txBody>
      </p:sp>
      <p:sp>
        <p:nvSpPr>
          <p:cNvPr id="122883" name="Rectangle 3"/>
          <p:cNvSpPr>
            <a:spLocks noGrp="1" noChangeArrowheads="1"/>
          </p:cNvSpPr>
          <p:nvPr>
            <p:ph type="body" idx="1"/>
          </p:nvPr>
        </p:nvSpPr>
        <p:spPr/>
        <p:txBody>
          <a:bodyPr/>
          <a:lstStyle/>
          <a:p>
            <a:r>
              <a:rPr lang="en-US" altLang="en-US" dirty="0" smtClean="0"/>
              <a:t>Text menu driven programs may require this capability.</a:t>
            </a:r>
          </a:p>
          <a:p>
            <a:r>
              <a:rPr lang="en-US" altLang="en-US" dirty="0" smtClean="0"/>
              <a:t>Example: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GAME OPTIONS</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(a)dd a new player</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(l)oad a saved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(s)ave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(q)uit game</a:t>
            </a:r>
          </a:p>
          <a:p>
            <a:r>
              <a:rPr lang="en-US" altLang="en-US" dirty="0" smtClean="0"/>
              <a:t>There’s different ways of handling this problem but one approach is to extract the first character from the string.</a:t>
            </a:r>
          </a:p>
          <a:p>
            <a:r>
              <a:rPr lang="en-US" altLang="en-US" dirty="0" smtClean="0"/>
              <a:t>Partial example:</a:t>
            </a:r>
          </a:p>
          <a:p>
            <a:pPr lvl="1">
              <a:buFont typeface="Times New Roman" pitchFamily="18" charset="0"/>
              <a:buNone/>
            </a:pPr>
            <a:r>
              <a:rPr lang="en-US" altLang="en-US" sz="1800" dirty="0" smtClean="0">
                <a:latin typeface="Consolas" pitchFamily="49" charset="0"/>
                <a:cs typeface="Consolas" pitchFamily="49" charset="0"/>
              </a:rPr>
              <a:t>String s = "boo";</a:t>
            </a:r>
          </a:p>
          <a:p>
            <a:pPr lvl="1">
              <a:buFont typeface="Times New Roman" pitchFamily="18" charset="0"/>
              <a:buNone/>
            </a:pPr>
            <a:r>
              <a:rPr lang="en-US" altLang="en-US" sz="1800" dirty="0" smtClean="0">
                <a:latin typeface="Consolas" pitchFamily="49" charset="0"/>
                <a:cs typeface="Consolas" pitchFamily="49" charset="0"/>
              </a:rPr>
              <a:t>System.out.println(s.charAt(0));</a:t>
            </a:r>
          </a:p>
        </p:txBody>
      </p:sp>
    </p:spTree>
    <p:extLst>
      <p:ext uri="{BB962C8B-B14F-4D97-AF65-F5344CB8AC3E}">
        <p14:creationId xmlns:p14="http://schemas.microsoft.com/office/powerpoint/2010/main" val="13088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altLang="en-US" dirty="0" smtClean="0"/>
              <a:t>Decision Making In Java</a:t>
            </a:r>
            <a:endParaRPr lang="en-US" altLang="en-US" dirty="0" smtClean="0"/>
          </a:p>
        </p:txBody>
      </p:sp>
      <p:sp>
        <p:nvSpPr>
          <p:cNvPr id="54275" name="Rectangle 3"/>
          <p:cNvSpPr>
            <a:spLocks noGrp="1" noChangeArrowheads="1"/>
          </p:cNvSpPr>
          <p:nvPr>
            <p:ph type="body" idx="1"/>
          </p:nvPr>
        </p:nvSpPr>
        <p:spPr/>
        <p:txBody>
          <a:bodyPr/>
          <a:lstStyle/>
          <a:p>
            <a:r>
              <a:rPr lang="en-CA" altLang="en-US" dirty="0" smtClean="0"/>
              <a:t>Java decision making constructs</a:t>
            </a:r>
          </a:p>
          <a:p>
            <a:pPr lvl="1"/>
            <a:r>
              <a:rPr lang="en-CA" altLang="en-US" dirty="0" smtClean="0">
                <a:latin typeface="Consolas" pitchFamily="49" charset="0"/>
                <a:cs typeface="Consolas" pitchFamily="49" charset="0"/>
              </a:rPr>
              <a:t>if</a:t>
            </a:r>
          </a:p>
          <a:p>
            <a:pPr lvl="1"/>
            <a:r>
              <a:rPr lang="en-CA" altLang="en-US" dirty="0" smtClean="0">
                <a:latin typeface="Consolas" pitchFamily="49" charset="0"/>
                <a:cs typeface="Consolas" pitchFamily="49" charset="0"/>
              </a:rPr>
              <a:t>if, else</a:t>
            </a:r>
          </a:p>
          <a:p>
            <a:pPr lvl="1"/>
            <a:r>
              <a:rPr lang="en-CA" altLang="en-US" dirty="0" smtClean="0">
                <a:latin typeface="Consolas" pitchFamily="49" charset="0"/>
                <a:cs typeface="Consolas" pitchFamily="49" charset="0"/>
              </a:rPr>
              <a:t>if, else-if</a:t>
            </a:r>
          </a:p>
          <a:p>
            <a:pPr lvl="1"/>
            <a:r>
              <a:rPr lang="en-CA" altLang="en-US" dirty="0" smtClean="0">
                <a:latin typeface="Consolas" pitchFamily="49" charset="0"/>
                <a:cs typeface="Consolas" pitchFamily="49" charset="0"/>
              </a:rPr>
              <a:t>switch</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2413353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Decision Making: </a:t>
            </a:r>
            <a:r>
              <a:rPr lang="en-US" altLang="en-US" dirty="0" smtClean="0">
                <a:solidFill>
                  <a:srgbClr val="FF0000"/>
                </a:solidFill>
              </a:rPr>
              <a:t>Logical Operators</a:t>
            </a:r>
          </a:p>
        </p:txBody>
      </p:sp>
      <p:graphicFrame>
        <p:nvGraphicFramePr>
          <p:cNvPr id="210970" name="Group 26"/>
          <p:cNvGraphicFramePr>
            <a:graphicFrameLocks noGrp="1"/>
          </p:cNvGraphicFramePr>
          <p:nvPr>
            <p:ph idx="1"/>
            <p:extLst>
              <p:ext uri="{D42A27DB-BD31-4B8C-83A1-F6EECF244321}">
                <p14:modId xmlns:p14="http://schemas.microsoft.com/office/powerpoint/2010/main" val="105967554"/>
              </p:ext>
            </p:extLst>
          </p:nvPr>
        </p:nvGraphicFramePr>
        <p:xfrm>
          <a:off x="1206500" y="1489075"/>
          <a:ext cx="6627813" cy="2643189"/>
        </p:xfrm>
        <a:graphic>
          <a:graphicData uri="http://schemas.openxmlformats.org/drawingml/2006/table">
            <a:tbl>
              <a:tblPr/>
              <a:tblGrid>
                <a:gridCol w="26797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19313">
                  <a:extLst>
                    <a:ext uri="{9D8B030D-6E8A-4147-A177-3AD203B41FA5}">
                      <a16:colId xmlns:a16="http://schemas.microsoft.com/office/drawing/2014/main" val="20002"/>
                    </a:ext>
                  </a:extLst>
                </a:gridCol>
              </a:tblGrid>
              <a:tr h="69056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Logical Operation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Python</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Java</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6675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AND</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and</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&amp;&amp;</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OR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NOT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not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9892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Java </a:t>
            </a:r>
            <a:r>
              <a:rPr lang="en-CA" altLang="en-US" sz="3200" dirty="0" smtClean="0">
                <a:solidFill>
                  <a:srgbClr val="FF0000"/>
                </a:solidFill>
              </a:rPr>
              <a:t>Relational Operators</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panose="020B0604020202020204" pitchFamily="34" charset="0"/>
              <a:buNone/>
              <a:tabLst>
                <a:tab pos="6629400" algn="l"/>
              </a:tabLst>
            </a:pPr>
            <a:r>
              <a:rPr lang="en-CA" altLang="en-US" sz="2000" dirty="0" smtClean="0">
                <a:latin typeface="Consolas" panose="020B0609020204030204" pitchFamily="49" charset="0"/>
                <a:cs typeface="Consolas" panose="020B0609020204030204" pitchFamily="49" charset="0"/>
              </a:rPr>
              <a:t>if (operand    </a:t>
            </a:r>
            <a:r>
              <a:rPr lang="en-CA" altLang="en-US" sz="2000" i="1" dirty="0" smtClean="0">
                <a:latin typeface="Consolas" panose="020B0609020204030204" pitchFamily="49" charset="0"/>
                <a:cs typeface="Consolas" panose="020B0609020204030204" pitchFamily="49" charset="0"/>
              </a:rPr>
              <a:t> </a:t>
            </a:r>
            <a:r>
              <a:rPr lang="en-CA" altLang="en-US" sz="2000" b="1" dirty="0" smtClean="0">
                <a:solidFill>
                  <a:srgbClr val="FF0000"/>
                </a:solidFill>
                <a:latin typeface="Consolas" panose="020B0609020204030204" pitchFamily="49" charset="0"/>
                <a:cs typeface="Consolas" panose="020B0609020204030204" pitchFamily="49" charset="0"/>
              </a:rPr>
              <a:t>relational operator</a:t>
            </a:r>
            <a:r>
              <a:rPr lang="en-CA" altLang="en-US" sz="2000" dirty="0" smtClean="0">
                <a:latin typeface="Consolas" panose="020B0609020204030204" pitchFamily="49" charset="0"/>
                <a:cs typeface="Consolas" panose="020B0609020204030204" pitchFamily="49" charset="0"/>
              </a:rPr>
              <a:t>    operand)</a:t>
            </a:r>
          </a:p>
          <a:p>
            <a:pPr marL="111125" indent="-111125" eaLnBrk="1" hangingPunct="1">
              <a:lnSpc>
                <a:spcPct val="75000"/>
              </a:lnSpc>
              <a:spcBef>
                <a:spcPct val="80000"/>
              </a:spcBef>
              <a:buFont typeface="Arial" panose="020B0604020202020204" pitchFamily="34" charset="0"/>
              <a:buNone/>
              <a:tabLst>
                <a:tab pos="6629400" algn="l"/>
              </a:tabLst>
            </a:pPr>
            <a:endParaRPr lang="en-CA" altLang="en-US" sz="2000" dirty="0" smtClean="0">
              <a:latin typeface="Arial" panose="020B0604020202020204" pitchFamily="34" charset="0"/>
            </a:endParaRPr>
          </a:p>
          <a:p>
            <a:pPr marL="111125" indent="-111125" eaLnBrk="1" hangingPunct="1">
              <a:spcBef>
                <a:spcPct val="50000"/>
              </a:spcBef>
              <a:buFont typeface="Arial" panose="020B0604020202020204" pitchFamily="34" charset="0"/>
              <a:buNone/>
              <a:tabLst>
                <a:tab pos="6629400" algn="l"/>
              </a:tabLst>
            </a:pPr>
            <a:r>
              <a:rPr lang="en-CA" altLang="en-US" sz="1800" dirty="0" smtClean="0">
                <a:latin typeface="Arial" panose="020B0604020202020204" pitchFamily="34" charset="0"/>
              </a:rPr>
              <a:t>Java                     Mathematical               </a:t>
            </a:r>
          </a:p>
          <a:p>
            <a:pPr marL="111125" indent="-111125" eaLnBrk="1" hangingPunct="1">
              <a:spcBef>
                <a:spcPct val="50000"/>
              </a:spcBef>
              <a:buFont typeface="Arial" panose="020B0604020202020204" pitchFamily="34" charset="0"/>
              <a:buNone/>
              <a:tabLst>
                <a:tab pos="6629400" algn="l"/>
              </a:tabLst>
            </a:pPr>
            <a:r>
              <a:rPr lang="en-CA" altLang="en-US" sz="1800" u="sng" dirty="0" smtClean="0">
                <a:latin typeface="Arial" panose="020B0604020202020204" pitchFamily="34" charset="0"/>
              </a:rPr>
              <a:t>operator               equivalent              Meaning                               Example                                      </a:t>
            </a:r>
          </a:p>
          <a:p>
            <a:pPr marL="111125" indent="-111125" eaLnBrk="1" hangingPunct="1">
              <a:lnSpc>
                <a:spcPct val="70000"/>
              </a:lnSpc>
              <a:spcBef>
                <a:spcPct val="70000"/>
              </a:spcBef>
              <a:buFont typeface="Arial" panose="020B0604020202020204" pitchFamily="34" charset="0"/>
              <a:buNone/>
              <a:tabLst>
                <a:tab pos="6629400" algn="l"/>
              </a:tabLst>
            </a:pPr>
            <a:r>
              <a:rPr lang="en-CA" altLang="en-US" sz="1800" b="1" dirty="0" smtClean="0">
                <a:solidFill>
                  <a:srgbClr val="FF0000"/>
                </a:solidFill>
                <a:latin typeface="Arial" panose="020B0604020202020204" pitchFamily="34" charset="0"/>
              </a:rPr>
              <a:t>&lt;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&lt;                             Less than	5 </a:t>
            </a:r>
            <a:r>
              <a:rPr lang="en-CA" altLang="en-US" sz="1800" b="1" dirty="0" smtClean="0">
                <a:solidFill>
                  <a:srgbClr val="FF0000"/>
                </a:solidFill>
                <a:latin typeface="Arial" panose="020B0604020202020204" pitchFamily="34" charset="0"/>
              </a:rPr>
              <a:t>&lt;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&gt;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&gt;                             Greater than	5 </a:t>
            </a:r>
            <a:r>
              <a:rPr lang="en-CA" altLang="en-US" sz="1800" b="1" dirty="0" smtClean="0">
                <a:solidFill>
                  <a:srgbClr val="FF0000"/>
                </a:solidFill>
                <a:latin typeface="Arial" panose="020B0604020202020204" pitchFamily="34" charset="0"/>
              </a:rPr>
              <a:t>&gt;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                             Equal to	5 </a:t>
            </a:r>
            <a:r>
              <a:rPr lang="en-CA" altLang="en-US" sz="1800" b="1" dirty="0" smtClean="0">
                <a:solidFill>
                  <a:srgbClr val="FF0000"/>
                </a:solidFill>
                <a:latin typeface="Arial" panose="020B0604020202020204" pitchFamily="34" charset="0"/>
              </a:rPr>
              <a: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latin typeface="Arial" panose="020B0604020202020204" pitchFamily="34" charset="0"/>
                <a:cs typeface="Times New Roman" panose="02020603050405020304" pitchFamily="18" charset="0"/>
              </a:rPr>
              <a:t>                        ≤                             Less than or equal to	5 </a:t>
            </a: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5</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Greater than or equal to	5 </a:t>
            </a: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latin typeface="Arial" panose="020B0604020202020204" pitchFamily="34" charset="0"/>
                <a:cs typeface="Times New Roman" panose="02020603050405020304" pitchFamily="18" charset="0"/>
              </a:rPr>
              <a:t> 4</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Not equal to	x </a:t>
            </a: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latin typeface="Arial" panose="020B0604020202020204" pitchFamily="34" charset="0"/>
                <a:cs typeface="Times New Roman" panose="02020603050405020304" pitchFamily="18" charset="0"/>
              </a:rPr>
              <a:t> 5</a:t>
            </a:r>
          </a:p>
        </p:txBody>
      </p:sp>
    </p:spTree>
    <p:extLst>
      <p:ext uri="{BB962C8B-B14F-4D97-AF65-F5344CB8AC3E}">
        <p14:creationId xmlns:p14="http://schemas.microsoft.com/office/powerpoint/2010/main" val="2762423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endParaRPr lang="en-US" altLang="en-US" dirty="0" smtClean="0">
              <a:latin typeface="Consolas" pitchFamily="49" charset="0"/>
              <a:cs typeface="Consolas" pitchFamily="49" charset="0"/>
            </a:endParaRPr>
          </a:p>
        </p:txBody>
      </p:sp>
      <p:sp>
        <p:nvSpPr>
          <p:cNvPr id="56323" name="Rectangle 3"/>
          <p:cNvSpPr>
            <a:spLocks noGrp="1" noChangeArrowheads="1"/>
          </p:cNvSpPr>
          <p:nvPr>
            <p:ph type="body" idx="1"/>
          </p:nvPr>
        </p:nvSpPr>
        <p:spPr/>
        <p:txBody>
          <a:bodyPr/>
          <a:lstStyle/>
          <a:p>
            <a:pPr>
              <a:lnSpc>
                <a:spcPct val="90000"/>
              </a:lnSpc>
              <a:buFontTx/>
              <a:buNone/>
            </a:pPr>
            <a:r>
              <a:rPr lang="en-CA" altLang="en-US" b="1" dirty="0" smtClean="0"/>
              <a:t>Format:</a:t>
            </a:r>
          </a:p>
          <a:p>
            <a:pPr>
              <a:lnSpc>
                <a:spcPct val="90000"/>
              </a:lnSpc>
              <a:buFontTx/>
              <a:buNone/>
            </a:pPr>
            <a:r>
              <a:rPr lang="en-CA" altLang="en-US" sz="1600" dirty="0" smtClean="0">
                <a:latin typeface="Consolas" pitchFamily="49" charset="0"/>
                <a:cs typeface="Consolas" pitchFamily="49" charset="0"/>
              </a:rPr>
              <a:t>	if(</a:t>
            </a:r>
            <a:r>
              <a:rPr lang="en-CA" altLang="en-US" sz="1600" i="1" dirty="0" smtClean="0">
                <a:latin typeface="Consolas" pitchFamily="49" charset="0"/>
                <a:cs typeface="Consolas" pitchFamily="49" charset="0"/>
              </a:rPr>
              <a:t>Boolean Expression</a:t>
            </a:r>
            <a:r>
              <a:rPr lang="en-CA" altLang="en-US" sz="1600" dirty="0" smtClean="0">
                <a:latin typeface="Consolas" pitchFamily="49" charset="0"/>
                <a:cs typeface="Consolas" pitchFamily="49" charset="0"/>
              </a:rPr>
              <a:t>)</a:t>
            </a:r>
          </a:p>
          <a:p>
            <a:pPr>
              <a:lnSpc>
                <a:spcPct val="90000"/>
              </a:lnSpc>
              <a:buFontTx/>
              <a:buNone/>
            </a:pPr>
            <a:r>
              <a:rPr lang="en-CA"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Body</a:t>
            </a:r>
          </a:p>
          <a:p>
            <a:pPr>
              <a:lnSpc>
                <a:spcPct val="90000"/>
              </a:lnSpc>
              <a:buFontTx/>
              <a:buNone/>
            </a:pPr>
            <a:endParaRPr lang="en-CA" altLang="en-US" sz="1800" dirty="0" smtClean="0">
              <a:latin typeface="Arial" charset="0"/>
            </a:endParaRPr>
          </a:p>
          <a:p>
            <a:pPr>
              <a:lnSpc>
                <a:spcPct val="90000"/>
              </a:lnSpc>
              <a:buFontTx/>
              <a:buNone/>
            </a:pPr>
            <a:r>
              <a:rPr lang="en-CA" altLang="en-US" b="1" dirty="0" smtClean="0"/>
              <a:t>Example:</a:t>
            </a:r>
          </a:p>
          <a:p>
            <a:pPr>
              <a:lnSpc>
                <a:spcPct val="90000"/>
              </a:lnSpc>
              <a:buFontTx/>
              <a:buNone/>
            </a:pPr>
            <a:r>
              <a:rPr lang="en-CA" altLang="en-US" sz="1800" dirty="0" smtClean="0">
                <a:latin typeface="Consolas" pitchFamily="49" charset="0"/>
                <a:cs typeface="Consolas" pitchFamily="49" charset="0"/>
              </a:rPr>
              <a:t>	</a:t>
            </a:r>
            <a:r>
              <a:rPr lang="en-CA" altLang="en-US" sz="1600" dirty="0" smtClean="0">
                <a:latin typeface="Consolas" pitchFamily="49" charset="0"/>
                <a:cs typeface="Consolas" pitchFamily="49" charset="0"/>
              </a:rPr>
              <a:t>if(x != y) </a:t>
            </a:r>
          </a:p>
          <a:p>
            <a:pPr>
              <a:lnSpc>
                <a:spcPct val="90000"/>
              </a:lnSpc>
              <a:buFontTx/>
              <a:buNone/>
            </a:pPr>
            <a:r>
              <a:rPr lang="en-CA" altLang="en-US" sz="1600" dirty="0" smtClean="0">
                <a:latin typeface="Consolas" pitchFamily="49" charset="0"/>
                <a:cs typeface="Consolas" pitchFamily="49" charset="0"/>
              </a:rPr>
              <a:t>	    System.out.println("X and Y are not equal");</a:t>
            </a:r>
          </a:p>
          <a:p>
            <a:pPr>
              <a:lnSpc>
                <a:spcPct val="90000"/>
              </a:lnSpc>
              <a:buFontTx/>
              <a:buNone/>
            </a:pPr>
            <a:endParaRPr lang="en-CA" altLang="en-US" sz="1600" dirty="0" smtClean="0">
              <a:latin typeface="Consolas" pitchFamily="49" charset="0"/>
              <a:cs typeface="Consolas" pitchFamily="49" charset="0"/>
            </a:endParaRPr>
          </a:p>
          <a:p>
            <a:pPr>
              <a:lnSpc>
                <a:spcPct val="90000"/>
              </a:lnSpc>
              <a:buFontTx/>
              <a:buNone/>
            </a:pPr>
            <a:r>
              <a:rPr lang="en-CA" altLang="en-US" sz="1600" dirty="0" smtClean="0">
                <a:latin typeface="Consolas" pitchFamily="49" charset="0"/>
                <a:cs typeface="Consolas" pitchFamily="49" charset="0"/>
              </a:rPr>
              <a:t>  if ((x &gt; 0) &amp;&amp; (y &gt; 0))</a:t>
            </a:r>
          </a:p>
          <a:p>
            <a:pPr>
              <a:lnSpc>
                <a:spcPct val="90000"/>
              </a:lnSpc>
              <a:buFontTx/>
              <a:buNone/>
            </a:pPr>
            <a:r>
              <a:rPr lang="en-CA" altLang="en-US" sz="1600" dirty="0" smtClean="0">
                <a:latin typeface="Consolas" pitchFamily="49" charset="0"/>
                <a:cs typeface="Consolas" pitchFamily="49" charset="0"/>
              </a:rPr>
              <a:t>  {</a:t>
            </a:r>
          </a:p>
          <a:p>
            <a:pPr>
              <a:lnSpc>
                <a:spcPct val="90000"/>
              </a:lnSpc>
              <a:buFontTx/>
              <a:buNone/>
            </a:pPr>
            <a:r>
              <a:rPr lang="en-CA" altLang="en-US" sz="1600" dirty="0" smtClean="0">
                <a:latin typeface="Consolas" pitchFamily="49" charset="0"/>
                <a:cs typeface="Consolas" pitchFamily="49" charset="0"/>
              </a:rPr>
              <a:t>     System.out.println("X and Y are positive");</a:t>
            </a:r>
          </a:p>
          <a:p>
            <a:pPr>
              <a:lnSpc>
                <a:spcPct val="90000"/>
              </a:lnSpc>
              <a:buFontTx/>
              <a:buNone/>
            </a:pPr>
            <a:r>
              <a:rPr lang="en-CA" altLang="en-US" sz="1600" dirty="0" smtClean="0">
                <a:latin typeface="Consolas" pitchFamily="49" charset="0"/>
                <a:cs typeface="Consolas" pitchFamily="49" charset="0"/>
              </a:rPr>
              <a:t>  }</a:t>
            </a:r>
          </a:p>
        </p:txBody>
      </p:sp>
      <p:grpSp>
        <p:nvGrpSpPr>
          <p:cNvPr id="2" name="Group 6"/>
          <p:cNvGrpSpPr>
            <a:grpSpLocks/>
          </p:cNvGrpSpPr>
          <p:nvPr/>
        </p:nvGrpSpPr>
        <p:grpSpPr bwMode="auto">
          <a:xfrm>
            <a:off x="5613400" y="1308100"/>
            <a:ext cx="3467100" cy="4478338"/>
            <a:chOff x="3352" y="776"/>
            <a:chExt cx="2184" cy="2821"/>
          </a:xfrm>
        </p:grpSpPr>
        <p:sp>
          <p:nvSpPr>
            <p:cNvPr id="56325" name="AutoShape 4"/>
            <p:cNvSpPr>
              <a:spLocks/>
            </p:cNvSpPr>
            <p:nvPr/>
          </p:nvSpPr>
          <p:spPr bwMode="auto">
            <a:xfrm>
              <a:off x="3352" y="816"/>
              <a:ext cx="552" cy="2464"/>
            </a:xfrm>
            <a:prstGeom prst="rightBrace">
              <a:avLst>
                <a:gd name="adj1" fmla="val 3719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solidFill>
                  <a:srgbClr val="FF0000"/>
                </a:solidFill>
                <a:latin typeface="Arial" charset="0"/>
              </a:endParaRPr>
            </a:p>
          </p:txBody>
        </p:sp>
        <p:sp>
          <p:nvSpPr>
            <p:cNvPr id="56326" name="Text Box 5"/>
            <p:cNvSpPr txBox="1">
              <a:spLocks noChangeArrowheads="1"/>
            </p:cNvSpPr>
            <p:nvPr/>
          </p:nvSpPr>
          <p:spPr bwMode="auto">
            <a:xfrm>
              <a:off x="3896" y="776"/>
              <a:ext cx="164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itchFamily="34" charset="0"/>
                </a:defRPr>
              </a:lvl1pPr>
              <a:lvl2pPr indent="-1651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pPr>
              <a:r>
                <a:rPr lang="en-US" altLang="en-US" sz="1800" dirty="0">
                  <a:solidFill>
                    <a:srgbClr val="FF0000"/>
                  </a:solidFill>
                  <a:latin typeface="Arial" charset="0"/>
                </a:rPr>
                <a:t>Indenting the body of the branch is an important stylistic requirement of Java but unlike Python it is not enforced by the syntax of the language.</a:t>
              </a:r>
            </a:p>
            <a:p>
              <a:pPr eaLnBrk="1" hangingPunct="1">
                <a:spcBef>
                  <a:spcPct val="50000"/>
                </a:spcBef>
              </a:pPr>
              <a:r>
                <a:rPr lang="en-US" altLang="en-US" sz="1800" dirty="0">
                  <a:solidFill>
                    <a:srgbClr val="FF0000"/>
                  </a:solidFill>
                  <a:latin typeface="Arial" charset="0"/>
                </a:rPr>
                <a:t>What distinguishes the body is either:</a:t>
              </a:r>
            </a:p>
            <a:p>
              <a:pPr lvl="1" eaLnBrk="1" hangingPunct="1">
                <a:spcBef>
                  <a:spcPct val="50000"/>
                </a:spcBef>
                <a:buSzTx/>
                <a:buFontTx/>
                <a:buAutoNum type="arabicPeriod"/>
              </a:pPr>
              <a:r>
                <a:rPr lang="en-US" altLang="en-US" sz="1600" dirty="0">
                  <a:solidFill>
                    <a:srgbClr val="FF0000"/>
                  </a:solidFill>
                  <a:latin typeface="Arial" charset="0"/>
                </a:rPr>
                <a:t>A semi colon (single statement branch)</a:t>
              </a:r>
            </a:p>
            <a:p>
              <a:pPr lvl="1" eaLnBrk="1" hangingPunct="1">
                <a:spcBef>
                  <a:spcPct val="50000"/>
                </a:spcBef>
                <a:buSzTx/>
                <a:buFontTx/>
                <a:buAutoNum type="arabicPeriod"/>
              </a:pPr>
              <a:r>
                <a:rPr lang="en-US" altLang="en-US" sz="1600" dirty="0">
                  <a:solidFill>
                    <a:srgbClr val="FF0000"/>
                  </a:solidFill>
                  <a:latin typeface="Arial" charset="0"/>
                </a:rPr>
                <a:t>Braces (a body that consists of single or multiple statements)</a:t>
              </a:r>
            </a:p>
          </p:txBody>
        </p:sp>
      </p:grpSp>
    </p:spTree>
    <p:extLst>
      <p:ext uri="{BB962C8B-B14F-4D97-AF65-F5344CB8AC3E}">
        <p14:creationId xmlns:p14="http://schemas.microsoft.com/office/powerpoint/2010/main" val="39411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a:t>
            </a:r>
            <a:endParaRPr lang="en-US" dirty="0"/>
          </a:p>
        </p:txBody>
      </p:sp>
      <p:sp>
        <p:nvSpPr>
          <p:cNvPr id="3" name="Content Placeholder 2"/>
          <p:cNvSpPr>
            <a:spLocks noGrp="1"/>
          </p:cNvSpPr>
          <p:nvPr>
            <p:ph idx="1"/>
          </p:nvPr>
        </p:nvSpPr>
        <p:spPr/>
        <p:txBody>
          <a:bodyPr/>
          <a:lstStyle/>
          <a:p>
            <a:r>
              <a:rPr lang="en-US" dirty="0" smtClean="0"/>
              <a:t>Single statement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("Not </a:t>
            </a:r>
            <a:r>
              <a:rPr lang="en-US" dirty="0" smtClean="0">
                <a:latin typeface="Consolas" panose="020B0609020204030204" pitchFamily="49" charset="0"/>
                <a:cs typeface="Consolas" panose="020B0609020204030204" pitchFamily="49" charset="0"/>
              </a:rPr>
              <a:t>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System.out.println</a:t>
            </a:r>
            <a:r>
              <a:rPr lang="en-US" dirty="0">
                <a:latin typeface="Consolas" panose="020B0609020204030204" pitchFamily="49" charset="0"/>
                <a:cs typeface="Consolas" panose="020B0609020204030204" pitchFamily="49" charset="0"/>
              </a:rPr>
              <a:t>("Still </a:t>
            </a:r>
            <a:r>
              <a:rPr lang="en-US" dirty="0" smtClean="0">
                <a:latin typeface="Consolas" panose="020B0609020204030204" pitchFamily="49" charset="0"/>
                <a:cs typeface="Consolas" panose="020B0609020204030204" pitchFamily="49" charset="0"/>
              </a:rPr>
              <a:t>not 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r>
              <a:rPr lang="en-US" dirty="0" smtClean="0"/>
              <a:t>Multi statement (compound)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smtClean="0">
                <a:latin typeface="Consolas" panose="020B0609020204030204" pitchFamily="49" charset="0"/>
                <a:cs typeface="Consolas" panose="020B0609020204030204" pitchFamily="49" charset="0"/>
              </a:rPr>
              <a:t>{</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p>
          <a:p>
            <a:pPr marL="225425" lvl="1" indent="0">
              <a:buNone/>
            </a:pPr>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7905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dirty="0" smtClean="0"/>
              <a:t>Java: Write Once, Run Anywhere (3)</a:t>
            </a:r>
            <a:endParaRPr lang="en-US" altLang="en-US" dirty="0" smtClean="0"/>
          </a:p>
        </p:txBody>
      </p:sp>
      <p:sp>
        <p:nvSpPr>
          <p:cNvPr id="168963" name="Rectangle 3"/>
          <p:cNvSpPr>
            <a:spLocks noGrp="1" noChangeArrowheads="1"/>
          </p:cNvSpPr>
          <p:nvPr>
            <p:ph type="body" idx="1"/>
          </p:nvPr>
        </p:nvSpPr>
        <p:spPr/>
        <p:txBody>
          <a:bodyPr/>
          <a:lstStyle/>
          <a:p>
            <a:r>
              <a:rPr lang="en-US" altLang="en-US" dirty="0" smtClean="0"/>
              <a:t>Java has been used by large and reputable companies to create serious stand-alone applications.</a:t>
            </a:r>
          </a:p>
          <a:p>
            <a:r>
              <a:rPr lang="en-US" altLang="en-US" dirty="0" smtClean="0"/>
              <a:t>Example:</a:t>
            </a:r>
          </a:p>
          <a:p>
            <a:pPr lvl="1"/>
            <a:r>
              <a:rPr lang="en-US" altLang="en-US" dirty="0" smtClean="0"/>
              <a:t>Eclipse</a:t>
            </a:r>
            <a:r>
              <a:rPr lang="en-US" altLang="en-US" baseline="30000" dirty="0" smtClean="0"/>
              <a:t>1</a:t>
            </a:r>
            <a:r>
              <a:rPr lang="en-US" altLang="en-US" dirty="0" smtClean="0"/>
              <a:t>: started as a programming environment created by IBM for developing Java programs. The program Eclipse was itself written in Java.</a:t>
            </a:r>
          </a:p>
        </p:txBody>
      </p:sp>
      <p:sp>
        <p:nvSpPr>
          <p:cNvPr id="168964" name="Rectangle 4"/>
          <p:cNvSpPr>
            <a:spLocks noChangeArrowheads="1"/>
          </p:cNvSpPr>
          <p:nvPr/>
        </p:nvSpPr>
        <p:spPr bwMode="auto">
          <a:xfrm>
            <a:off x="0" y="6553200"/>
            <a:ext cx="524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For more information: </a:t>
            </a:r>
            <a:r>
              <a:rPr lang="en-US" altLang="en-US" sz="1400" dirty="0">
                <a:latin typeface="Arial" charset="0"/>
                <a:hlinkClick r:id="rId2"/>
              </a:rPr>
              <a:t>http://www.eclipse.org/downloads/</a:t>
            </a:r>
            <a:endParaRPr lang="en-US" altLang="en-US" sz="1400" dirty="0">
              <a:latin typeface="Arial" charset="0"/>
            </a:endParaRPr>
          </a:p>
        </p:txBody>
      </p:sp>
      <p:pic>
        <p:nvPicPr>
          <p:cNvPr id="168965" name="Picture 5" descr="strutsex3Designer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151188"/>
            <a:ext cx="40290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9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a:t>
            </a:r>
            <a:endParaRPr lang="en-US" altLang="en-US" dirty="0" smtClean="0">
              <a:latin typeface="Consolas" pitchFamily="49" charset="0"/>
              <a:cs typeface="Consolas" pitchFamily="49" charset="0"/>
            </a:endParaRPr>
          </a:p>
        </p:txBody>
      </p:sp>
      <p:sp>
        <p:nvSpPr>
          <p:cNvPr id="57347"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1800" dirty="0" smtClean="0">
                <a:latin typeface="Consolas" pitchFamily="49" charset="0"/>
                <a:cs typeface="Consolas" pitchFamily="49" charset="0"/>
              </a:rPr>
              <a:t>	if(</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a:buFontTx/>
              <a:buNone/>
            </a:pPr>
            <a:r>
              <a:rPr lang="en-CA" altLang="en-US" sz="1800" i="1" dirty="0" smtClean="0">
                <a:latin typeface="Consolas" pitchFamily="49" charset="0"/>
                <a:cs typeface="Consolas" pitchFamily="49" charset="0"/>
              </a:rPr>
              <a:t>	    Body of if</a:t>
            </a:r>
          </a:p>
          <a:p>
            <a:pPr>
              <a:buFontTx/>
              <a:buNone/>
            </a:pPr>
            <a:r>
              <a:rPr lang="en-CA" altLang="en-US" sz="1800" dirty="0" smtClean="0">
                <a:latin typeface="Consolas" pitchFamily="49" charset="0"/>
                <a:cs typeface="Consolas" pitchFamily="49" charset="0"/>
              </a:rPr>
              <a:t>	else</a:t>
            </a:r>
          </a:p>
          <a:p>
            <a:pPr>
              <a:buFontTx/>
              <a:buNone/>
            </a:pPr>
            <a:r>
              <a:rPr lang="en-CA" altLang="en-US" sz="1800" i="1" dirty="0" smtClean="0">
                <a:latin typeface="Consolas" pitchFamily="49" charset="0"/>
                <a:cs typeface="Consolas" pitchFamily="49" charset="0"/>
              </a:rPr>
              <a:t>     Body of else</a:t>
            </a:r>
          </a:p>
          <a:p>
            <a:pPr>
              <a:buFontTx/>
              <a:buNone/>
            </a:pPr>
            <a:endParaRPr lang="en-CA" altLang="en-US" i="1" dirty="0" smtClean="0"/>
          </a:p>
          <a:p>
            <a:pPr>
              <a:buFontTx/>
              <a:buNone/>
            </a:pPr>
            <a:r>
              <a:rPr lang="en-CA" altLang="en-US" b="1" dirty="0" smtClean="0"/>
              <a:t>Example</a:t>
            </a:r>
            <a:r>
              <a:rPr lang="en-CA" altLang="en-US" dirty="0" smtClean="0"/>
              <a:t>:</a:t>
            </a:r>
          </a:p>
          <a:p>
            <a:pPr>
              <a:buFontTx/>
              <a:buNone/>
            </a:pPr>
            <a:r>
              <a:rPr lang="en-CA" altLang="en-US" sz="1800" dirty="0" smtClean="0">
                <a:latin typeface="Consolas" pitchFamily="49" charset="0"/>
                <a:cs typeface="Consolas" pitchFamily="49" charset="0"/>
              </a:rPr>
              <a:t>	if (x &lt; 0) </a:t>
            </a:r>
          </a:p>
          <a:p>
            <a:pPr>
              <a:buFontTx/>
              <a:buNone/>
            </a:pPr>
            <a:r>
              <a:rPr lang="en-CA" altLang="en-US" sz="1800" dirty="0" smtClean="0">
                <a:latin typeface="Consolas" pitchFamily="49" charset="0"/>
                <a:cs typeface="Consolas" pitchFamily="49" charset="0"/>
              </a:rPr>
              <a:t>	    System.out.println("X is negative");</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System.out.println("X is non-negative");</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044062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58800" y="0"/>
            <a:ext cx="8166100" cy="1016000"/>
          </a:xfrm>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cs typeface="Consolas" pitchFamily="49" charset="0"/>
              </a:rPr>
              <a:t> (Java)</a:t>
            </a:r>
            <a:br>
              <a:rPr lang="en-CA" altLang="en-US" dirty="0" smtClean="0">
                <a:cs typeface="Consolas" pitchFamily="49" charset="0"/>
              </a:rPr>
            </a:br>
            <a:r>
              <a:rPr lang="en-CA" altLang="en-US" dirty="0" smtClean="0">
                <a:latin typeface="Consolas" pitchFamily="49" charset="0"/>
                <a:cs typeface="Consolas" pitchFamily="49" charset="0"/>
              </a:rPr>
              <a:t>If</a:t>
            </a:r>
            <a:r>
              <a:rPr lang="en-CA" altLang="en-US" dirty="0" smtClean="0">
                <a:cs typeface="Consolas" pitchFamily="49" charset="0"/>
              </a:rPr>
              <a:t>, </a:t>
            </a:r>
            <a:r>
              <a:rPr lang="en-CA" altLang="en-US" dirty="0" smtClean="0">
                <a:latin typeface="Consolas" pitchFamily="49" charset="0"/>
                <a:cs typeface="Consolas" pitchFamily="49" charset="0"/>
              </a:rPr>
              <a:t>Elif</a:t>
            </a:r>
            <a:r>
              <a:rPr lang="en-CA" altLang="en-US" dirty="0" smtClean="0">
                <a:cs typeface="Consolas" pitchFamily="49" charset="0"/>
              </a:rPr>
              <a:t> (Python)</a:t>
            </a:r>
            <a:endParaRPr lang="en-US" altLang="en-US" dirty="0" smtClean="0">
              <a:cs typeface="Consolas" pitchFamily="49" charset="0"/>
            </a:endParaRPr>
          </a:p>
        </p:txBody>
      </p:sp>
      <p:sp>
        <p:nvSpPr>
          <p:cNvPr id="58371"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2000" dirty="0" smtClean="0">
                <a:latin typeface="Consolas" panose="020B0609020204030204" pitchFamily="49" charset="0"/>
                <a:cs typeface="Consolas" panose="020B0609020204030204" pitchFamily="49" charset="0"/>
              </a:rPr>
              <a:t>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dirty="0" smtClean="0">
                <a:latin typeface="Consolas" panose="020B0609020204030204" pitchFamily="49" charset="0"/>
                <a:cs typeface="Consolas" panose="020B0609020204030204" pitchFamily="49" charset="0"/>
              </a:rPr>
              <a:t>	</a:t>
            </a:r>
            <a:r>
              <a:rPr lang="en-CA" altLang="en-US" sz="2000" i="1" dirty="0" smtClean="0">
                <a:latin typeface="Consolas" panose="020B0609020204030204" pitchFamily="49" charset="0"/>
                <a:cs typeface="Consolas" panose="020B0609020204030204" pitchFamily="49" charset="0"/>
              </a:rPr>
              <a:t>    Body of if</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first else-if</a:t>
            </a:r>
          </a:p>
          <a:p>
            <a:pPr>
              <a:buFontTx/>
              <a:buNone/>
            </a:pPr>
            <a:r>
              <a:rPr lang="en-CA" altLang="en-US" sz="2000" dirty="0" smtClean="0">
                <a:latin typeface="Consolas" panose="020B0609020204030204" pitchFamily="49" charset="0"/>
                <a:cs typeface="Consolas" panose="020B0609020204030204" pitchFamily="49" charset="0"/>
              </a:rPr>
              <a:t>	    ...</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last else-if</a:t>
            </a:r>
          </a:p>
          <a:p>
            <a:pPr>
              <a:buFontTx/>
              <a:buNone/>
            </a:pPr>
            <a:r>
              <a:rPr lang="en-CA" altLang="en-US" sz="2000" dirty="0" smtClean="0">
                <a:latin typeface="Consolas" panose="020B0609020204030204" pitchFamily="49" charset="0"/>
                <a:cs typeface="Consolas" panose="020B0609020204030204" pitchFamily="49" charset="0"/>
              </a:rPr>
              <a:t>	else</a:t>
            </a:r>
          </a:p>
          <a:p>
            <a:pPr>
              <a:buFontTx/>
              <a:buNone/>
            </a:pPr>
            <a:r>
              <a:rPr lang="en-CA" altLang="en-US" sz="2000" i="1" dirty="0" smtClean="0">
                <a:latin typeface="Consolas" panose="020B0609020204030204" pitchFamily="49" charset="0"/>
                <a:cs typeface="Consolas" panose="020B0609020204030204" pitchFamily="49" charset="0"/>
              </a:rPr>
              <a:t>	    Body of else</a:t>
            </a:r>
          </a:p>
        </p:txBody>
      </p:sp>
    </p:spTree>
    <p:extLst>
      <p:ext uri="{BB962C8B-B14F-4D97-AF65-F5344CB8AC3E}">
        <p14:creationId xmlns:p14="http://schemas.microsoft.com/office/powerpoint/2010/main" val="3565099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t> (2)</a:t>
            </a:r>
            <a:endParaRPr lang="en-US" altLang="en-US" dirty="0" smtClean="0"/>
          </a:p>
        </p:txBody>
      </p:sp>
      <p:sp>
        <p:nvSpPr>
          <p:cNvPr id="59395" name="Rectangle 3"/>
          <p:cNvSpPr>
            <a:spLocks noGrp="1" noChangeArrowheads="1"/>
          </p:cNvSpPr>
          <p:nvPr>
            <p:ph type="body" idx="1"/>
          </p:nvPr>
        </p:nvSpPr>
        <p:spPr/>
        <p:txBody>
          <a:bodyPr/>
          <a:lstStyle/>
          <a:p>
            <a:pPr>
              <a:buFontTx/>
              <a:buNone/>
            </a:pPr>
            <a:r>
              <a:rPr lang="en-CA" altLang="en-US" b="1" dirty="0" smtClean="0"/>
              <a:t>Complete example</a:t>
            </a:r>
            <a:r>
              <a:rPr lang="en-CA" altLang="en-US" dirty="0" smtClean="0"/>
              <a:t>: </a:t>
            </a:r>
            <a:r>
              <a:rPr lang="en-US" dirty="0">
                <a:latin typeface="Consolas" panose="020B0609020204030204" pitchFamily="49" charset="0"/>
                <a:cs typeface="Consolas" panose="020B0609020204030204" pitchFamily="49" charset="0"/>
              </a:rPr>
              <a:t>IfElseIfExample</a:t>
            </a:r>
            <a:r>
              <a:rPr lang="en-US" altLang="en-US" dirty="0" smtClean="0">
                <a:latin typeface="Consolas" pitchFamily="49" charset="0"/>
                <a:cs typeface="Consolas" pitchFamily="49" charset="0"/>
              </a:rPr>
              <a:t>.java</a:t>
            </a:r>
            <a:endParaRPr lang="en-CA" altLang="en-US" dirty="0" smtClean="0">
              <a:latin typeface="Consolas" panose="020B0609020204030204" pitchFamily="49" charset="0"/>
              <a:cs typeface="Consolas" panose="020B0609020204030204" pitchFamily="49" charset="0"/>
            </a:endParaRPr>
          </a:p>
          <a:p>
            <a:pPr>
              <a:buFontTx/>
              <a:buNone/>
            </a:pPr>
            <a:r>
              <a:rPr lang="en-CA" altLang="en-US" sz="1800" dirty="0" smtClean="0">
                <a:latin typeface="Consolas" panose="020B0609020204030204" pitchFamily="49" charset="0"/>
                <a:cs typeface="Consolas" pitchFamily="49" charset="0"/>
              </a:rPr>
              <a:t>	 if (gpa == 4)</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System.out.println("A");</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3)</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System.out.println("B");</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2)</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System.out.println("C");</a:t>
            </a:r>
          </a:p>
          <a:p>
            <a:pPr>
              <a:buFontTx/>
              <a:buNone/>
            </a:pPr>
            <a:r>
              <a:rPr lang="en-CA" altLang="en-US" sz="1800" dirty="0" smtClean="0">
                <a:latin typeface="Consolas" panose="020B0609020204030204" pitchFamily="49" charset="0"/>
                <a:cs typeface="Consolas" pitchFamily="49" charset="0"/>
              </a:rPr>
              <a:t>   }</a:t>
            </a:r>
          </a:p>
        </p:txBody>
      </p:sp>
    </p:spTree>
    <p:extLst>
      <p:ext uri="{BB962C8B-B14F-4D97-AF65-F5344CB8AC3E}">
        <p14:creationId xmlns:p14="http://schemas.microsoft.com/office/powerpoint/2010/main" val="3793390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CA" altLang="en-US" dirty="0" smtClean="0"/>
              <a:t>If, Else-If (2)</a:t>
            </a:r>
            <a:endParaRPr lang="en-US" altLang="en-US" dirty="0" smtClean="0"/>
          </a:p>
        </p:txBody>
      </p:sp>
      <p:sp>
        <p:nvSpPr>
          <p:cNvPr id="60419"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    else if (gpa == 1)</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System.out.println("D");</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 if (gpa == 0)</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System.out.println(“F");</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System.out.println("Invalid gpa");</a:t>
            </a:r>
          </a:p>
          <a:p>
            <a:pPr>
              <a:buFontTx/>
              <a:buNone/>
            </a:pPr>
            <a:r>
              <a:rPr lang="en-CA" altLang="en-US" sz="1800" dirty="0" smtClean="0">
                <a:latin typeface="Consolas" pitchFamily="49" charset="0"/>
                <a:cs typeface="Consolas" pitchFamily="49" charset="0"/>
              </a:rPr>
              <a:t>    }</a:t>
            </a:r>
          </a:p>
          <a:p>
            <a:pPr>
              <a:buFontTx/>
              <a:buNone/>
            </a:pPr>
            <a:endParaRPr lang="en-US" altLang="en-US" sz="1800" b="1" dirty="0" smtClean="0">
              <a:latin typeface="Arial" charset="0"/>
            </a:endParaRPr>
          </a:p>
        </p:txBody>
      </p:sp>
    </p:spTree>
    <p:extLst>
      <p:ext uri="{BB962C8B-B14F-4D97-AF65-F5344CB8AC3E}">
        <p14:creationId xmlns:p14="http://schemas.microsoft.com/office/powerpoint/2010/main" val="633568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Alternative To Multiple Else-If’s: Switch</a:t>
            </a:r>
            <a:endParaRPr lang="en-CA" dirty="0"/>
          </a:p>
        </p:txBody>
      </p:sp>
      <p:sp>
        <p:nvSpPr>
          <p:cNvPr id="3" name="Content Placeholder 2"/>
          <p:cNvSpPr>
            <a:spLocks noGrp="1"/>
          </p:cNvSpPr>
          <p:nvPr>
            <p:ph idx="1"/>
          </p:nvPr>
        </p:nvSpPr>
        <p:spPr/>
        <p:txBody>
          <a:bodyPr/>
          <a:lstStyle/>
          <a:p>
            <a:r>
              <a:rPr lang="en-CA" dirty="0" smtClean="0"/>
              <a:t>Use when checking for equality of: integer numbers or characters (safest to check only for these types even if later versions of Java support additional types).</a:t>
            </a:r>
            <a:endParaRPr lang="en-CA" dirty="0"/>
          </a:p>
        </p:txBody>
      </p:sp>
    </p:spTree>
    <p:extLst>
      <p:ext uri="{BB962C8B-B14F-4D97-AF65-F5344CB8AC3E}">
        <p14:creationId xmlns:p14="http://schemas.microsoft.com/office/powerpoint/2010/main" val="1176199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dirty="0" smtClean="0"/>
              <a:t>Alternative To Multiple Else-If’s: Switch</a:t>
            </a:r>
            <a:endParaRPr lang="en-US" altLang="en-US" dirty="0" smtClean="0"/>
          </a:p>
        </p:txBody>
      </p:sp>
      <p:sp>
        <p:nvSpPr>
          <p:cNvPr id="61443"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(character-based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character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grpSp>
        <p:nvGrpSpPr>
          <p:cNvPr id="2" name="Group 1"/>
          <p:cNvGrpSpPr>
            <a:grpSpLocks/>
          </p:cNvGrpSpPr>
          <p:nvPr/>
        </p:nvGrpSpPr>
        <p:grpSpPr bwMode="auto">
          <a:xfrm>
            <a:off x="2501900" y="2082800"/>
            <a:ext cx="6121400" cy="3187700"/>
            <a:chOff x="1879600" y="2082800"/>
            <a:chExt cx="6121400" cy="3187700"/>
          </a:xfrm>
        </p:grpSpPr>
        <p:sp>
          <p:nvSpPr>
            <p:cNvPr id="61445" name="Text Box 6"/>
            <p:cNvSpPr txBox="1">
              <a:spLocks noChangeArrowheads="1"/>
            </p:cNvSpPr>
            <p:nvPr/>
          </p:nvSpPr>
          <p:spPr bwMode="auto">
            <a:xfrm>
              <a:off x="5207000" y="2082800"/>
              <a:ext cx="279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Important! The break is mandatory to separate Boolean expressions (must be used in all but the last).</a:t>
              </a:r>
            </a:p>
            <a:p>
              <a:pPr eaLnBrk="1" hangingPunct="1">
                <a:spcBef>
                  <a:spcPct val="50000"/>
                </a:spcBef>
                <a:buFontTx/>
                <a:buNone/>
              </a:pPr>
              <a:r>
                <a:rPr lang="en-US" altLang="en-US" sz="1800" b="1" dirty="0">
                  <a:solidFill>
                    <a:srgbClr val="FF0000"/>
                  </a:solidFill>
                  <a:latin typeface="Arial" charset="0"/>
                </a:rPr>
                <a:t>The break transfers execution out of the switch construct, otherwise cases will ‘fall-through’</a:t>
              </a:r>
            </a:p>
          </p:txBody>
        </p:sp>
        <p:sp>
          <p:nvSpPr>
            <p:cNvPr id="61446" name="Line 7"/>
            <p:cNvSpPr>
              <a:spLocks noChangeShapeType="1"/>
            </p:cNvSpPr>
            <p:nvPr/>
          </p:nvSpPr>
          <p:spPr bwMode="auto">
            <a:xfrm flipH="1">
              <a:off x="2032000" y="2705100"/>
              <a:ext cx="322580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7" name="Line 8"/>
            <p:cNvSpPr>
              <a:spLocks noChangeShapeType="1"/>
            </p:cNvSpPr>
            <p:nvPr/>
          </p:nvSpPr>
          <p:spPr bwMode="auto">
            <a:xfrm flipH="1">
              <a:off x="2032000" y="2717800"/>
              <a:ext cx="3200400" cy="1638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8" name="Line 9"/>
            <p:cNvSpPr>
              <a:spLocks noChangeShapeType="1"/>
            </p:cNvSpPr>
            <p:nvPr/>
          </p:nvSpPr>
          <p:spPr bwMode="auto">
            <a:xfrm flipH="1">
              <a:off x="1879600" y="2730500"/>
              <a:ext cx="3352800" cy="2540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889039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CA" altLang="en-US" dirty="0" smtClean="0"/>
              <a:t>Alternative To Multiple Else-If’s: Switch (2)</a:t>
            </a:r>
            <a:endParaRPr lang="en-US" altLang="en-US" dirty="0" smtClean="0"/>
          </a:p>
        </p:txBody>
      </p:sp>
      <p:sp>
        <p:nvSpPr>
          <p:cNvPr id="62467"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(integer 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integer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spTree>
    <p:extLst>
      <p:ext uri="{BB962C8B-B14F-4D97-AF65-F5344CB8AC3E}">
        <p14:creationId xmlns:p14="http://schemas.microsoft.com/office/powerpoint/2010/main" val="2419406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The ‘Break’ Statement</a:t>
            </a:r>
          </a:p>
        </p:txBody>
      </p:sp>
      <p:sp>
        <p:nvSpPr>
          <p:cNvPr id="63491" name="Content Placeholder 2"/>
          <p:cNvSpPr>
            <a:spLocks noGrp="1"/>
          </p:cNvSpPr>
          <p:nvPr>
            <p:ph idx="1"/>
          </p:nvPr>
        </p:nvSpPr>
        <p:spPr/>
        <p:txBody>
          <a:bodyPr/>
          <a:lstStyle/>
          <a:p>
            <a:r>
              <a:rPr lang="en-US" altLang="en-US" dirty="0" smtClean="0"/>
              <a:t>‘Break’s is mandatory if cases are to be separated.</a:t>
            </a:r>
          </a:p>
          <a:p>
            <a:r>
              <a:rPr lang="en-US" altLang="en-US" dirty="0" smtClean="0"/>
              <a:t>Example: </a:t>
            </a:r>
            <a:endParaRPr lang="en-US" altLang="en-US"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int gpa = 3;</a:t>
            </a:r>
          </a:p>
          <a:p>
            <a:pPr marL="225425" lvl="1" indent="0">
              <a:buFont typeface="Times New Roman" pitchFamily="18" charset="0"/>
              <a:buNone/>
            </a:pPr>
            <a:r>
              <a:rPr lang="en-US" altLang="en-US" sz="1800" dirty="0" smtClean="0">
                <a:latin typeface="Consolas" pitchFamily="49" charset="0"/>
                <a:cs typeface="Consolas" pitchFamily="49" charset="0"/>
              </a:rPr>
              <a:t> char letter = ' ';</a:t>
            </a:r>
          </a:p>
          <a:p>
            <a:pPr marL="225425" lvl="1" indent="0">
              <a:buFont typeface="Times New Roman" pitchFamily="18" charset="0"/>
              <a:buNone/>
            </a:pPr>
            <a:r>
              <a:rPr lang="en-US" altLang="en-US" sz="1800" dirty="0" smtClean="0">
                <a:latin typeface="Consolas" pitchFamily="49" charset="0"/>
                <a:cs typeface="Consolas" pitchFamily="49" charset="0"/>
              </a:rPr>
              <a:t> switch (gpa) {</a:t>
            </a:r>
          </a:p>
          <a:p>
            <a:pPr marL="225425" lvl="1" indent="0">
              <a:buFont typeface="Times New Roman" pitchFamily="18" charset="0"/>
              <a:buNone/>
            </a:pPr>
            <a:r>
              <a:rPr lang="en-US" altLang="en-US" sz="1800" dirty="0" smtClean="0">
                <a:latin typeface="Consolas" pitchFamily="49" charset="0"/>
                <a:cs typeface="Consolas" pitchFamily="49" charset="0"/>
              </a:rPr>
              <a:t>     case 4:</a:t>
            </a:r>
          </a:p>
          <a:p>
            <a:pPr marL="225425" lvl="1" indent="0">
              <a:buFont typeface="Times New Roman" pitchFamily="18" charset="0"/>
              <a:buNone/>
            </a:pPr>
            <a:r>
              <a:rPr lang="en-US" altLang="en-US" sz="1800" dirty="0" smtClean="0">
                <a:latin typeface="Consolas" pitchFamily="49" charset="0"/>
                <a:cs typeface="Consolas" pitchFamily="49" charset="0"/>
              </a:rPr>
              <a:t>       letter = 'a';</a:t>
            </a:r>
          </a:p>
          <a:p>
            <a:pPr marL="225425" lvl="1" indent="0">
              <a:buFont typeface="Times New Roman" pitchFamily="18" charset="0"/>
              <a:buNone/>
            </a:pPr>
            <a:r>
              <a:rPr lang="en-US" altLang="en-US" sz="1800" dirty="0" smtClean="0">
                <a:latin typeface="Consolas" pitchFamily="49" charset="0"/>
                <a:cs typeface="Consolas" pitchFamily="49" charset="0"/>
              </a:rPr>
              <a:t>     case 3:</a:t>
            </a:r>
          </a:p>
          <a:p>
            <a:pPr marL="225425" lvl="1" indent="0">
              <a:buFont typeface="Times New Roman" pitchFamily="18" charset="0"/>
              <a:buNone/>
            </a:pPr>
            <a:r>
              <a:rPr lang="en-US" altLang="en-US" sz="1800" dirty="0" smtClean="0">
                <a:latin typeface="Consolas" pitchFamily="49" charset="0"/>
                <a:cs typeface="Consolas" pitchFamily="49" charset="0"/>
              </a:rPr>
              <a:t>       letter = 'b';</a:t>
            </a:r>
          </a:p>
          <a:p>
            <a:pPr marL="225425" lvl="1" indent="0">
              <a:buFont typeface="Times New Roman" pitchFamily="18" charset="0"/>
              <a:buNone/>
            </a:pPr>
            <a:r>
              <a:rPr lang="en-US" altLang="en-US" sz="1800" dirty="0" smtClean="0">
                <a:latin typeface="Consolas" pitchFamily="49" charset="0"/>
                <a:cs typeface="Consolas" pitchFamily="49" charset="0"/>
              </a:rPr>
              <a:t>     case 2:</a:t>
            </a:r>
          </a:p>
          <a:p>
            <a:pPr marL="225425" lvl="1" indent="0">
              <a:buFont typeface="Times New Roman" pitchFamily="18" charset="0"/>
              <a:buNone/>
            </a:pPr>
            <a:r>
              <a:rPr lang="en-US" altLang="en-US" sz="1800" dirty="0" smtClean="0">
                <a:latin typeface="Consolas" pitchFamily="49" charset="0"/>
                <a:cs typeface="Consolas" pitchFamily="49" charset="0"/>
              </a:rPr>
              <a:t>       letter = 'c';</a:t>
            </a:r>
          </a:p>
          <a:p>
            <a:pPr marL="225425" lvl="1" indent="0">
              <a:buFont typeface="Times New Roman" pitchFamily="18" charset="0"/>
              <a:buNone/>
            </a:pPr>
            <a:r>
              <a:rPr lang="en-US" altLang="en-US" sz="1800" dirty="0" smtClean="0">
                <a:latin typeface="Consolas" pitchFamily="49" charset="0"/>
                <a:cs typeface="Consolas" pitchFamily="49" charset="0"/>
              </a:rPr>
              <a:t>     case 1:</a:t>
            </a:r>
          </a:p>
          <a:p>
            <a:pPr marL="225425" lvl="1" indent="0">
              <a:buFont typeface="Times New Roman" pitchFamily="18" charset="0"/>
              <a:buNone/>
            </a:pPr>
            <a:r>
              <a:rPr lang="en-US" altLang="en-US" sz="1800" dirty="0" smtClean="0">
                <a:latin typeface="Consolas" pitchFamily="49" charset="0"/>
                <a:cs typeface="Consolas" pitchFamily="49" charset="0"/>
              </a:rPr>
              <a:t>       letter = 'd';</a:t>
            </a:r>
          </a:p>
          <a:p>
            <a:pPr marL="225425" lvl="1" indent="0">
              <a:buFont typeface="Times New Roman" pitchFamily="18" charset="0"/>
              <a:buNone/>
            </a:pPr>
            <a:r>
              <a:rPr lang="en-US" altLang="en-US" sz="1800" dirty="0" smtClean="0">
                <a:latin typeface="Consolas" pitchFamily="49" charset="0"/>
                <a:cs typeface="Consolas" pitchFamily="49" charset="0"/>
              </a:rPr>
              <a:t>     case 0:</a:t>
            </a:r>
          </a:p>
          <a:p>
            <a:pPr marL="225425" lvl="1" indent="0">
              <a:buFont typeface="Times New Roman" pitchFamily="18" charset="0"/>
              <a:buNone/>
            </a:pPr>
            <a:r>
              <a:rPr lang="en-US" altLang="en-US" sz="1800" dirty="0" smtClean="0">
                <a:latin typeface="Consolas" pitchFamily="49" charset="0"/>
                <a:cs typeface="Consolas" pitchFamily="49" charset="0"/>
              </a:rPr>
              <a:t>       letter = 'f';</a:t>
            </a:r>
          </a:p>
          <a:p>
            <a:pPr marL="225425" lvl="1" indent="0">
              <a:buFont typeface="Times New Roman" pitchFamily="18" charset="0"/>
              <a:buNone/>
            </a:pPr>
            <a:r>
              <a:rPr lang="en-US" altLang="en-US" sz="1800" b="1" dirty="0" smtClean="0">
                <a:solidFill>
                  <a:srgbClr val="00FFFF"/>
                </a:solidFill>
                <a:latin typeface="Consolas" pitchFamily="49" charset="0"/>
                <a:cs typeface="Consolas" pitchFamily="49" charset="0"/>
              </a:rPr>
              <a:t>     // Student receives an 'f'!                                      </a:t>
            </a:r>
          </a:p>
          <a:p>
            <a:pPr marL="225425" lvl="1" indent="0">
              <a:buFont typeface="Times New Roman" pitchFamily="18" charset="0"/>
              <a:buNone/>
            </a:pPr>
            <a:r>
              <a:rPr lang="en-US" altLang="en-US" sz="1800" dirty="0" smtClean="0">
                <a:latin typeface="Consolas" pitchFamily="49" charset="0"/>
                <a:cs typeface="Consolas" pitchFamily="49" charset="0"/>
              </a:rPr>
              <a:t> }</a:t>
            </a:r>
          </a:p>
        </p:txBody>
      </p:sp>
      <p:sp>
        <p:nvSpPr>
          <p:cNvPr id="4" name="TextBox 3"/>
          <p:cNvSpPr txBox="1">
            <a:spLocks noChangeArrowheads="1"/>
          </p:cNvSpPr>
          <p:nvPr/>
        </p:nvSpPr>
        <p:spPr bwMode="auto">
          <a:xfrm>
            <a:off x="6362700" y="4597400"/>
            <a:ext cx="2514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marL="0" lvl="1" eaLnBrk="1" hangingPunct="1">
              <a:spcBef>
                <a:spcPct val="0"/>
              </a:spcBef>
              <a:buSzTx/>
              <a:buFontTx/>
              <a:buNone/>
            </a:pPr>
            <a:r>
              <a:rPr lang="en-US" altLang="en-US" sz="1800" b="1" dirty="0">
                <a:solidFill>
                  <a:srgbClr val="CC3300"/>
                </a:solidFill>
                <a:latin typeface="Arial" charset="0"/>
              </a:rPr>
              <a:t>As mentioned without a break the switch will execute the first true case and all other cases will ‘fall through’</a:t>
            </a:r>
          </a:p>
          <a:p>
            <a:pPr eaLnBrk="1" hangingPunct="1">
              <a:spcBef>
                <a:spcPct val="0"/>
              </a:spcBef>
              <a:buFontTx/>
              <a:buNone/>
            </a:pPr>
            <a:endParaRPr lang="en-US" altLang="en-US" sz="1800" dirty="0">
              <a:solidFill>
                <a:srgbClr val="CC3300"/>
              </a:solidFill>
              <a:latin typeface="Arial" charset="0"/>
            </a:endParaRPr>
          </a:p>
        </p:txBody>
      </p:sp>
    </p:spTree>
    <p:extLst>
      <p:ext uri="{BB962C8B-B14F-4D97-AF65-F5344CB8AC3E}">
        <p14:creationId xmlns:p14="http://schemas.microsoft.com/office/powerpoint/2010/main" val="312185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Switch: Benefit (Cleaner Code)</a:t>
            </a:r>
          </a:p>
        </p:txBody>
      </p:sp>
      <p:sp>
        <p:nvSpPr>
          <p:cNvPr id="64515" name="Rectangle 3"/>
          <p:cNvSpPr>
            <a:spLocks noGrp="1" noChangeArrowheads="1"/>
          </p:cNvSpPr>
          <p:nvPr>
            <p:ph type="body" idx="1"/>
          </p:nvPr>
        </p:nvSpPr>
        <p:spPr/>
        <p:txBody>
          <a:bodyPr/>
          <a:lstStyle/>
          <a:p>
            <a:r>
              <a:rPr lang="en-US" altLang="en-US" dirty="0" smtClean="0"/>
              <a:t>Benefit (when to use):</a:t>
            </a:r>
          </a:p>
          <a:p>
            <a:pPr lvl="1"/>
            <a:r>
              <a:rPr lang="en-US" altLang="en-US" dirty="0" smtClean="0"/>
              <a:t>It may produce simpler code than using an if, else-if (e.g., if there are multiple compound conditions)</a:t>
            </a:r>
          </a:p>
          <a:p>
            <a:pPr lvl="1"/>
            <a:r>
              <a:rPr lang="en-US" altLang="en-US" dirty="0" smtClean="0"/>
              <a:t>Contrast</a:t>
            </a:r>
          </a:p>
        </p:txBody>
      </p:sp>
      <p:sp>
        <p:nvSpPr>
          <p:cNvPr id="64516" name="Rectangle 2"/>
          <p:cNvSpPr>
            <a:spLocks noChangeArrowheads="1"/>
          </p:cNvSpPr>
          <p:nvPr/>
        </p:nvSpPr>
        <p:spPr bwMode="auto">
          <a:xfrm>
            <a:off x="0" y="2606675"/>
            <a:ext cx="449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30000"/>
              </a:spcBef>
              <a:buChar char="•"/>
              <a:defRPr sz="2400">
                <a:solidFill>
                  <a:schemeClr val="tx1"/>
                </a:solidFill>
                <a:latin typeface="Calibri" pitchFamily="34" charset="0"/>
              </a:defRPr>
            </a:lvl1pPr>
            <a:lvl2pPr marL="225425"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lvl="1" eaLnBrk="1" hangingPunct="1">
              <a:spcBef>
                <a:spcPct val="0"/>
              </a:spcBef>
              <a:buSzTx/>
              <a:buFontTx/>
              <a:buNone/>
            </a:pPr>
            <a:r>
              <a:rPr lang="en-US" altLang="en-US" sz="1800" dirty="0">
                <a:latin typeface="Consolas" pitchFamily="49" charset="0"/>
                <a:cs typeface="Consolas" pitchFamily="49" charset="0"/>
              </a:rPr>
              <a:t>// Using if</a:t>
            </a:r>
          </a:p>
          <a:p>
            <a:pPr lvl="1" eaLnBrk="1" hangingPunct="1">
              <a:spcBef>
                <a:spcPct val="0"/>
              </a:spcBef>
              <a:buSzTx/>
              <a:buFontTx/>
              <a:buNone/>
            </a:pPr>
            <a:r>
              <a:rPr lang="en-US" altLang="en-US" sz="1800" dirty="0">
                <a:latin typeface="Consolas" pitchFamily="49" charset="0"/>
                <a:cs typeface="Consolas" pitchFamily="49" charset="0"/>
              </a:rPr>
              <a:t>If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 </a:t>
            </a:r>
          </a:p>
          <a:p>
            <a:pPr lvl="1" eaLnBrk="1" hangingPunct="1">
              <a:spcBef>
                <a:spcPct val="0"/>
              </a:spcBef>
              <a:buSzTx/>
              <a:buFontTx/>
              <a:buNone/>
            </a:pPr>
            <a:r>
              <a:rPr lang="en-US" altLang="en-US" sz="1800" dirty="0">
                <a:latin typeface="Consolas" pitchFamily="49" charset="0"/>
                <a:cs typeface="Consolas" pitchFamily="49" charset="0"/>
              </a:rPr>
              <a:t>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a:t>
            </a:r>
            <a:endParaRPr lang="en-US" altLang="en-US" sz="1800" dirty="0">
              <a:latin typeface="Consolas" pitchFamily="49" charset="0"/>
              <a:cs typeface="Consolas" pitchFamily="49" charset="0"/>
            </a:endParaRPr>
          </a:p>
          <a:p>
            <a:pPr lvl="1" eaLnBrk="1" hangingPunct="1">
              <a:spcBef>
                <a:spcPct val="0"/>
              </a:spcBef>
              <a:buSzTx/>
              <a:buFontTx/>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System.out.println</a:t>
            </a:r>
            <a:r>
              <a:rPr lang="en-US" altLang="en-US" sz="1800" dirty="0">
                <a:latin typeface="Consolas" pitchFamily="49" charset="0"/>
                <a:cs typeface="Consolas" pitchFamily="49" charset="0"/>
              </a:rPr>
              <a:t>("New player added");</a:t>
            </a:r>
          </a:p>
          <a:p>
            <a:pPr lvl="1" eaLnBrk="1" hangingPunct="1">
              <a:spcBef>
                <a:spcPct val="0"/>
              </a:spcBef>
              <a:buSzTx/>
              <a:buFontTx/>
              <a:buNone/>
            </a:pPr>
            <a:r>
              <a:rPr lang="en-US" altLang="en-US" sz="1800" dirty="0">
                <a:latin typeface="Consolas" pitchFamily="49" charset="0"/>
                <a:cs typeface="Consolas" pitchFamily="49" charset="0"/>
              </a:rPr>
              <a:t>else if ((menu == 'q'</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'Q'</a:t>
            </a:r>
            <a:r>
              <a:rPr lang="en-US" altLang="en-US" sz="1800" dirty="0" smtClean="0">
                <a:latin typeface="Consolas" pitchFamily="49" charset="0"/>
                <a:cs typeface="Consolas" pitchFamily="49" charset="0"/>
              </a:rPr>
              <a:t>)) </a:t>
            </a:r>
            <a:endParaRPr lang="en-US" altLang="en-US" sz="1800" dirty="0">
              <a:latin typeface="Consolas" pitchFamily="49" charset="0"/>
              <a:cs typeface="Consolas" pitchFamily="49" charset="0"/>
            </a:endParaRPr>
          </a:p>
        </p:txBody>
      </p:sp>
      <p:sp>
        <p:nvSpPr>
          <p:cNvPr id="64517" name="Rectangle 5"/>
          <p:cNvSpPr>
            <a:spLocks noChangeArrowheads="1"/>
          </p:cNvSpPr>
          <p:nvPr/>
        </p:nvSpPr>
        <p:spPr bwMode="auto">
          <a:xfrm>
            <a:off x="4368800" y="2435225"/>
            <a:ext cx="4953000" cy="285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80000"/>
              </a:lnSpc>
              <a:spcBef>
                <a:spcPct val="0"/>
              </a:spcBef>
              <a:buFontTx/>
              <a:buNone/>
            </a:pPr>
            <a:r>
              <a:rPr lang="en-CA" altLang="en-US" sz="1600" dirty="0">
                <a:latin typeface="Consolas" pitchFamily="49" charset="0"/>
                <a:cs typeface="Consolas" pitchFamily="49" charset="0"/>
              </a:rPr>
              <a:t>switch(menu)</a:t>
            </a:r>
            <a:br>
              <a:rPr lang="en-CA" altLang="en-US" sz="1600" dirty="0">
                <a:latin typeface="Consolas" pitchFamily="49" charset="0"/>
                <a:cs typeface="Consolas" pitchFamily="49" charset="0"/>
              </a:rPr>
            </a:b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i="1" dirty="0">
                <a:latin typeface="Consolas" pitchFamily="49" charset="0"/>
                <a:cs typeface="Consolas" pitchFamily="49" charset="0"/>
              </a:rPr>
              <a:t>  </a:t>
            </a:r>
            <a:r>
              <a:rPr lang="en-CA" altLang="en-US" sz="1600" dirty="0">
                <a:latin typeface="Consolas" pitchFamily="49" charset="0"/>
                <a:cs typeface="Consolas" pitchFamily="49" charset="0"/>
              </a:rPr>
              <a:t>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'N':</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'n'</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System.out.println</a:t>
            </a:r>
            <a:r>
              <a:rPr lang="en-US" altLang="en-US" sz="1600" dirty="0">
                <a:latin typeface="Consolas" pitchFamily="49" charset="0"/>
                <a:cs typeface="Consolas" pitchFamily="49" charset="0"/>
              </a:rPr>
              <a:t>("New player \</a:t>
            </a:r>
          </a:p>
          <a:p>
            <a:pPr eaLnBrk="1" hangingPunct="1">
              <a:lnSpc>
                <a:spcPct val="80000"/>
              </a:lnSpc>
              <a:spcBef>
                <a:spcPct val="0"/>
              </a:spcBef>
              <a:buFontTx/>
              <a:buNone/>
            </a:pPr>
            <a:r>
              <a:rPr lang="en-US" altLang="en-US" sz="1600" dirty="0">
                <a:latin typeface="Consolas" pitchFamily="49" charset="0"/>
                <a:cs typeface="Consolas" pitchFamily="49" charset="0"/>
              </a:rPr>
              <a:t>       added");</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break;</a:t>
            </a: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Q</a:t>
            </a: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'q'</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a:t>
            </a:r>
          </a:p>
        </p:txBody>
      </p:sp>
      <p:sp>
        <p:nvSpPr>
          <p:cNvPr id="2" name="TextBox 1"/>
          <p:cNvSpPr txBox="1"/>
          <p:nvPr/>
        </p:nvSpPr>
        <p:spPr>
          <a:xfrm>
            <a:off x="170119" y="5905932"/>
            <a:ext cx="3923415" cy="630206"/>
          </a:xfrm>
          <a:prstGeom prst="rect">
            <a:avLst/>
          </a:prstGeom>
          <a:noFill/>
          <a:ln w="0">
            <a:noFill/>
          </a:ln>
        </p:spPr>
        <p:txBody>
          <a:bodyPr wrap="square" lIns="0" rtlCol="0">
            <a:noAutofit/>
          </a:bodyPr>
          <a:lstStyle/>
          <a:p>
            <a:r>
              <a:rPr lang="en-CA" sz="1800" b="1" dirty="0" smtClean="0">
                <a:solidFill>
                  <a:srgbClr val="FF0000"/>
                </a:solidFill>
              </a:rPr>
              <a:t>Notice how Java handles multi-line statements more easily than Python</a:t>
            </a:r>
          </a:p>
        </p:txBody>
      </p:sp>
    </p:spTree>
    <p:extLst>
      <p:ext uri="{BB962C8B-B14F-4D97-AF65-F5344CB8AC3E}">
        <p14:creationId xmlns:p14="http://schemas.microsoft.com/office/powerpoint/2010/main" val="33034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Switch: Mix and Match Use Of ‘</a:t>
            </a:r>
            <a:r>
              <a:rPr lang="en-US" altLang="en-US" dirty="0" smtClean="0">
                <a:latin typeface="Consolas" panose="020B0609020204030204" pitchFamily="49" charset="0"/>
                <a:cs typeface="Consolas" panose="020B0609020204030204" pitchFamily="49" charset="0"/>
              </a:rPr>
              <a:t>Break</a:t>
            </a:r>
            <a:r>
              <a:rPr lang="en-US" altLang="en-US" dirty="0" smtClean="0"/>
              <a:t>’</a:t>
            </a:r>
          </a:p>
        </p:txBody>
      </p:sp>
      <p:sp>
        <p:nvSpPr>
          <p:cNvPr id="65539" name="Rectangle 3"/>
          <p:cNvSpPr>
            <a:spLocks noGrp="1" noChangeArrowheads="1"/>
          </p:cNvSpPr>
          <p:nvPr>
            <p:ph type="body" idx="1"/>
          </p:nvPr>
        </p:nvSpPr>
        <p:spPr/>
        <p:txBody>
          <a:bodyPr/>
          <a:lstStyle/>
          <a:p>
            <a:r>
              <a:rPr lang="en-US" altLang="en-US" dirty="0" smtClean="0"/>
              <a:t>Name of the online example: </a:t>
            </a:r>
            <a:r>
              <a:rPr lang="en-US" altLang="en-US" dirty="0" smtClean="0">
                <a:latin typeface="Consolas" pitchFamily="49" charset="0"/>
                <a:cs typeface="Consolas" pitchFamily="49" charset="0"/>
              </a:rPr>
              <a:t>SwitchExample.java</a:t>
            </a:r>
            <a:r>
              <a:rPr lang="en-US" altLang="en-US" dirty="0" smtClean="0"/>
              <a:t> (When to use a </a:t>
            </a:r>
            <a:r>
              <a:rPr lang="en-US" altLang="en-US" dirty="0" smtClean="0">
                <a:latin typeface="Consolas" panose="020B0609020204030204" pitchFamily="49" charset="0"/>
                <a:cs typeface="Consolas" panose="020B0609020204030204" pitchFamily="49" charset="0"/>
              </a:rPr>
              <a:t>switch</a:t>
            </a:r>
            <a:r>
              <a:rPr lang="en-US" altLang="en-US" dirty="0" smtClean="0"/>
              <a:t>)</a:t>
            </a:r>
          </a:p>
          <a:p>
            <a:pPr>
              <a:buFontTx/>
              <a:buNone/>
            </a:pPr>
            <a:endParaRPr lang="en-US" altLang="en-US" sz="2000" dirty="0" smtClean="0">
              <a:latin typeface="Arial" charset="0"/>
            </a:endParaRPr>
          </a:p>
          <a:p>
            <a:pPr lvl="1">
              <a:buFont typeface="Times New Roman" pitchFamily="18" charset="0"/>
              <a:buNone/>
            </a:pPr>
            <a:r>
              <a:rPr lang="en-US" altLang="en-US" sz="1800" dirty="0" smtClean="0">
                <a:latin typeface="Consolas" pitchFamily="49" charset="0"/>
                <a:cs typeface="Consolas" pitchFamily="49" charset="0"/>
              </a:rPr>
              <a:t>import java.util.Scanner;</a:t>
            </a:r>
          </a:p>
          <a:p>
            <a:pPr lvl="1">
              <a:buFont typeface="Times New Roman" pitchFamily="18" charset="0"/>
              <a:buNone/>
            </a:pP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public class SwitchExample</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final int FIRST = 0;</a:t>
            </a:r>
          </a:p>
          <a:p>
            <a:pPr lvl="1">
              <a:buFont typeface="Times New Roman" pitchFamily="18" charset="0"/>
              <a:buNone/>
            </a:pPr>
            <a:r>
              <a:rPr lang="en-US" altLang="en-US" sz="1800" dirty="0" smtClean="0">
                <a:latin typeface="Consolas" pitchFamily="49" charset="0"/>
                <a:cs typeface="Consolas" pitchFamily="49" charset="0"/>
              </a:rPr>
              <a:t>        String line;</a:t>
            </a:r>
          </a:p>
          <a:p>
            <a:pPr lvl="1">
              <a:buFont typeface="Times New Roman" pitchFamily="18" charset="0"/>
              <a:buNone/>
            </a:pPr>
            <a:r>
              <a:rPr lang="en-US" altLang="en-US" sz="1800" dirty="0" smtClean="0">
                <a:latin typeface="Consolas" pitchFamily="49" charset="0"/>
                <a:cs typeface="Consolas" pitchFamily="49" charset="0"/>
              </a:rPr>
              <a:t>        char letter;</a:t>
            </a:r>
          </a:p>
          <a:p>
            <a:pPr lvl="1">
              <a:buFont typeface="Times New Roman" pitchFamily="18" charset="0"/>
              <a:buNone/>
            </a:pPr>
            <a:r>
              <a:rPr lang="en-US" altLang="en-US" sz="1800" dirty="0" smtClean="0">
                <a:latin typeface="Consolas" pitchFamily="49" charset="0"/>
                <a:cs typeface="Consolas" pitchFamily="49" charset="0"/>
              </a:rPr>
              <a:t>        int gpa;</a:t>
            </a:r>
          </a:p>
          <a:p>
            <a:pPr lvl="1">
              <a:buFont typeface="Times New Roman" pitchFamily="18" charset="0"/>
              <a:buNone/>
            </a:pPr>
            <a:r>
              <a:rPr lang="en-US" altLang="en-US" sz="1800" dirty="0" smtClean="0">
                <a:latin typeface="Consolas" pitchFamily="49" charset="0"/>
                <a:cs typeface="Consolas" pitchFamily="49" charset="0"/>
              </a:rPr>
              <a:t>        Scanner in = new Scanner (System.in);</a:t>
            </a:r>
          </a:p>
          <a:p>
            <a:pPr lvl="1">
              <a:buFont typeface="Times New Roman" pitchFamily="18" charset="0"/>
              <a:buNone/>
            </a:pPr>
            <a:r>
              <a:rPr lang="en-US" altLang="en-US" sz="1800" dirty="0" smtClean="0">
                <a:latin typeface="Consolas" pitchFamily="49" charset="0"/>
                <a:cs typeface="Consolas" pitchFamily="49" charset="0"/>
              </a:rPr>
              <a:t>        System.out.print("Enter letter grade: ");</a:t>
            </a:r>
          </a:p>
          <a:p>
            <a:pPr>
              <a:buFontTx/>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3269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JT’s Note: IDE’s</a:t>
            </a:r>
          </a:p>
        </p:txBody>
      </p:sp>
      <p:sp>
        <p:nvSpPr>
          <p:cNvPr id="3" name="Content Placeholder 2"/>
          <p:cNvSpPr>
            <a:spLocks noGrp="1"/>
          </p:cNvSpPr>
          <p:nvPr>
            <p:ph idx="1"/>
          </p:nvPr>
        </p:nvSpPr>
        <p:spPr/>
        <p:txBody>
          <a:bodyPr/>
          <a:lstStyle/>
          <a:p>
            <a:r>
              <a:rPr lang="en-US" altLang="en-US" dirty="0" smtClean="0"/>
              <a:t>There are many graphical development environments available for Java (e.g., Eclipse).</a:t>
            </a:r>
          </a:p>
          <a:p>
            <a:r>
              <a:rPr lang="en-US" altLang="en-US" dirty="0" smtClean="0"/>
              <a:t>Learning one or more these environments prior to embarking on employment would be a valuable experience.</a:t>
            </a:r>
          </a:p>
          <a:p>
            <a:r>
              <a:rPr lang="en-US" altLang="en-US" dirty="0" smtClean="0"/>
              <a:t>However it is not recommended that you use them for this course.</a:t>
            </a:r>
          </a:p>
          <a:p>
            <a:pPr lvl="1"/>
            <a:r>
              <a:rPr lang="en-US" altLang="en-US" dirty="0" smtClean="0"/>
              <a:t>You may have drastic problems configuring the environment (e.g., if you have to use example starting code).</a:t>
            </a:r>
          </a:p>
          <a:p>
            <a:pPr lvl="1"/>
            <a:r>
              <a:rPr lang="en-US" altLang="en-US" dirty="0" smtClean="0"/>
              <a:t>It’s easier programming without an IDE and then learning one later than the opposite (not all development teams can/will use them).</a:t>
            </a:r>
          </a:p>
          <a:p>
            <a:pPr lvl="1"/>
            <a:r>
              <a:rPr lang="en-US" altLang="en-US" dirty="0" smtClean="0"/>
              <a:t>With the size of the programs you will see in this class it would be a good learning experience to ‘work without a net’. </a:t>
            </a:r>
          </a:p>
          <a:p>
            <a:pPr lvl="2"/>
            <a:r>
              <a:rPr lang="en-US" altLang="en-US" dirty="0" smtClean="0"/>
              <a:t>Because you have to do it all yourself you will likely learn things better.</a:t>
            </a:r>
          </a:p>
        </p:txBody>
      </p:sp>
    </p:spTree>
    <p:extLst>
      <p:ext uri="{BB962C8B-B14F-4D97-AF65-F5344CB8AC3E}">
        <p14:creationId xmlns:p14="http://schemas.microsoft.com/office/powerpoint/2010/main" val="113092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(2)</a:t>
            </a:r>
          </a:p>
        </p:txBody>
      </p:sp>
      <p:sp>
        <p:nvSpPr>
          <p:cNvPr id="66563" name="Rectangle 3"/>
          <p:cNvSpPr>
            <a:spLocks noGrp="1" noChangeArrowheads="1"/>
          </p:cNvSpPr>
          <p:nvPr>
            <p:ph type="body" idx="1"/>
          </p:nvPr>
        </p:nvSpPr>
        <p:spPr/>
        <p:txBody>
          <a:bodyPr/>
          <a:lstStyle/>
          <a:p>
            <a:pPr>
              <a:lnSpc>
                <a:spcPct val="80000"/>
              </a:lnSpc>
              <a:buFontTx/>
              <a:buNone/>
            </a:pPr>
            <a:r>
              <a:rPr lang="en-US" altLang="en-US" sz="1800" dirty="0" smtClean="0">
                <a:latin typeface="Consolas" pitchFamily="49" charset="0"/>
                <a:cs typeface="Consolas" pitchFamily="49" charset="0"/>
              </a:rPr>
              <a:t>        line = in.nextLine ();</a:t>
            </a:r>
          </a:p>
          <a:p>
            <a:pPr>
              <a:lnSpc>
                <a:spcPct val="80000"/>
              </a:lnSpc>
              <a:buFontTx/>
              <a:buNone/>
            </a:pPr>
            <a:r>
              <a:rPr lang="en-US" altLang="en-US" sz="1800" dirty="0" smtClean="0">
                <a:latin typeface="Consolas" pitchFamily="49" charset="0"/>
                <a:cs typeface="Consolas" pitchFamily="49" charset="0"/>
              </a:rPr>
              <a:t>        letter = line.charAt(FIRST);</a:t>
            </a:r>
          </a:p>
          <a:p>
            <a:pPr>
              <a:lnSpc>
                <a:spcPct val="80000"/>
              </a:lnSpc>
              <a:buFontTx/>
              <a:buNone/>
            </a:pPr>
            <a:r>
              <a:rPr lang="en-US" altLang="en-US" sz="1800" dirty="0" smtClean="0">
                <a:latin typeface="Consolas" pitchFamily="49" charset="0"/>
                <a:cs typeface="Consolas" pitchFamily="49" charset="0"/>
              </a:rPr>
              <a:t>        switch (letter)</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gpa = 4;</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gpa = 3;</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gpa = 2;</a:t>
            </a:r>
          </a:p>
          <a:p>
            <a:pPr>
              <a:lnSpc>
                <a:spcPct val="80000"/>
              </a:lnSpc>
              <a:buFontTx/>
              <a:buNone/>
            </a:pPr>
            <a:r>
              <a:rPr lang="en-US" altLang="en-US" sz="1800" dirty="0" smtClean="0">
                <a:latin typeface="Consolas" pitchFamily="49" charset="0"/>
                <a:cs typeface="Consolas" pitchFamily="49" charset="0"/>
              </a:rPr>
              <a:t>              break;</a:t>
            </a:r>
          </a:p>
        </p:txBody>
      </p:sp>
    </p:spTree>
    <p:extLst>
      <p:ext uri="{BB962C8B-B14F-4D97-AF65-F5344CB8AC3E}">
        <p14:creationId xmlns:p14="http://schemas.microsoft.com/office/powerpoint/2010/main" val="2115284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(3)</a:t>
            </a:r>
          </a:p>
        </p:txBody>
      </p:sp>
      <p:sp>
        <p:nvSpPr>
          <p:cNvPr id="67587" name="Rectangle 3"/>
          <p:cNvSpPr>
            <a:spLocks noGrp="1" noChangeArrowheads="1"/>
          </p:cNvSpPr>
          <p:nvPr>
            <p:ph type="body" idx="1"/>
          </p:nvPr>
        </p:nvSpPr>
        <p:spPr/>
        <p:txBody>
          <a:bodyPr/>
          <a:lstStyle/>
          <a:p>
            <a:pPr>
              <a:lnSpc>
                <a:spcPct val="80000"/>
              </a:lnSpc>
              <a:buFontTx/>
              <a:buNone/>
            </a:pPr>
            <a:r>
              <a:rPr lang="en-US" altLang="en-US" sz="1800" dirty="0" smtClean="0">
                <a:latin typeface="Arial" charset="0"/>
              </a:rPr>
              <a:t>                      </a:t>
            </a:r>
            <a:r>
              <a:rPr lang="en-US" altLang="en-US" sz="1800" dirty="0" smtClean="0">
                <a:latin typeface="Consolas" pitchFamily="49" charset="0"/>
                <a:cs typeface="Consolas" pitchFamily="49" charset="0"/>
              </a:rPr>
              <a:t>case 'D':</a:t>
            </a:r>
          </a:p>
          <a:p>
            <a:pPr>
              <a:lnSpc>
                <a:spcPct val="80000"/>
              </a:lnSpc>
              <a:buFontTx/>
              <a:buNone/>
            </a:pPr>
            <a:r>
              <a:rPr lang="en-US" altLang="en-US" sz="1800" dirty="0" smtClean="0">
                <a:latin typeface="Consolas" pitchFamily="49" charset="0"/>
                <a:cs typeface="Consolas" pitchFamily="49" charset="0"/>
              </a:rPr>
              <a:t>           case 'd':</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gpa = 0;</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default:</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  </a:t>
            </a:r>
            <a:r>
              <a:rPr lang="en-US" altLang="en-US" sz="1800" b="1" dirty="0" smtClean="0">
                <a:solidFill>
                  <a:srgbClr val="00FFFF"/>
                </a:solidFill>
                <a:latin typeface="Consolas" pitchFamily="49" charset="0"/>
                <a:cs typeface="Consolas" pitchFamily="49" charset="0"/>
              </a:rPr>
              <a:t>// End of switch (determining GPA)</a:t>
            </a:r>
          </a:p>
          <a:p>
            <a:pPr>
              <a:lnSpc>
                <a:spcPct val="80000"/>
              </a:lnSpc>
              <a:buFontTx/>
              <a:buNone/>
            </a:pPr>
            <a:r>
              <a:rPr lang="en-US" altLang="en-US" sz="1800" dirty="0" smtClean="0">
                <a:latin typeface="Consolas" pitchFamily="49" charset="0"/>
                <a:cs typeface="Consolas" pitchFamily="49" charset="0"/>
              </a:rPr>
              <a:t>        System.out.println("Letter grade: " + letter);</a:t>
            </a:r>
          </a:p>
          <a:p>
            <a:pPr>
              <a:lnSpc>
                <a:spcPct val="80000"/>
              </a:lnSpc>
              <a:buFontTx/>
              <a:buNone/>
            </a:pPr>
            <a:r>
              <a:rPr lang="en-US" altLang="en-US" sz="1800" dirty="0" smtClean="0">
                <a:latin typeface="Consolas" pitchFamily="49" charset="0"/>
                <a:cs typeface="Consolas" pitchFamily="49" charset="0"/>
              </a:rPr>
              <a:t>        System.out.println("Grade point: " + gpa);</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8573820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CA" altLang="en-US" dirty="0" smtClean="0"/>
              <a:t>Loops</a:t>
            </a:r>
            <a:endParaRPr lang="en-US" altLang="en-US" dirty="0" smtClean="0"/>
          </a:p>
        </p:txBody>
      </p:sp>
      <p:sp>
        <p:nvSpPr>
          <p:cNvPr id="69635" name="Rectangle 3"/>
          <p:cNvSpPr>
            <a:spLocks noGrp="1" noChangeArrowheads="1"/>
          </p:cNvSpPr>
          <p:nvPr>
            <p:ph type="body" idx="1"/>
          </p:nvPr>
        </p:nvSpPr>
        <p:spPr/>
        <p:txBody>
          <a:bodyPr/>
          <a:lstStyle/>
          <a:p>
            <a:pPr>
              <a:buFontTx/>
              <a:buNone/>
            </a:pPr>
            <a:r>
              <a:rPr lang="en-CA" altLang="en-US" dirty="0" smtClean="0"/>
              <a:t>Python loops</a:t>
            </a:r>
          </a:p>
          <a:p>
            <a:pPr lvl="1">
              <a:buFontTx/>
              <a:buChar char="•"/>
            </a:pPr>
            <a:r>
              <a:rPr lang="en-CA" altLang="en-US" dirty="0">
                <a:latin typeface="Consolas" pitchFamily="49" charset="0"/>
              </a:rPr>
              <a:t>f</a:t>
            </a:r>
            <a:r>
              <a:rPr lang="en-CA" altLang="en-US" dirty="0" smtClean="0">
                <a:latin typeface="Consolas" pitchFamily="49" charset="0"/>
              </a:rPr>
              <a:t>or</a:t>
            </a:r>
            <a:endParaRPr lang="en-CA" altLang="en-US" dirty="0"/>
          </a:p>
          <a:p>
            <a:pPr lvl="1">
              <a:buFontTx/>
              <a:buChar char="•"/>
            </a:pPr>
            <a:r>
              <a:rPr lang="en-CA" altLang="en-US" dirty="0" smtClean="0">
                <a:latin typeface="Consolas" pitchFamily="49" charset="0"/>
              </a:rPr>
              <a:t>while</a:t>
            </a:r>
          </a:p>
          <a:p>
            <a:pPr>
              <a:buFontTx/>
              <a:buNone/>
            </a:pPr>
            <a:r>
              <a:rPr lang="en-CA" altLang="en-US" dirty="0" smtClean="0"/>
              <a:t>Java loops</a:t>
            </a:r>
          </a:p>
          <a:p>
            <a:pPr lvl="1">
              <a:buFontTx/>
              <a:buChar char="•"/>
            </a:pPr>
            <a:r>
              <a:rPr lang="en-CA" altLang="en-US" dirty="0" smtClean="0">
                <a:latin typeface="Consolas" pitchFamily="49" charset="0"/>
              </a:rPr>
              <a:t>for</a:t>
            </a:r>
          </a:p>
          <a:p>
            <a:pPr lvl="1">
              <a:buFontTx/>
              <a:buChar char="•"/>
            </a:pPr>
            <a:r>
              <a:rPr lang="en-CA" altLang="en-US" dirty="0">
                <a:latin typeface="Consolas" pitchFamily="49" charset="0"/>
              </a:rPr>
              <a:t>w</a:t>
            </a:r>
            <a:r>
              <a:rPr lang="en-CA" altLang="en-US" dirty="0" smtClean="0">
                <a:latin typeface="Consolas" pitchFamily="49" charset="0"/>
              </a:rPr>
              <a:t>hile</a:t>
            </a:r>
          </a:p>
        </p:txBody>
      </p:sp>
    </p:spTree>
    <p:extLst>
      <p:ext uri="{BB962C8B-B14F-4D97-AF65-F5344CB8AC3E}">
        <p14:creationId xmlns:p14="http://schemas.microsoft.com/office/powerpoint/2010/main" val="3189611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CA" altLang="en-US" dirty="0" smtClean="0"/>
              <a:t>While Loops</a:t>
            </a:r>
            <a:endParaRPr lang="en-US" altLang="en-US" dirty="0" smtClean="0"/>
          </a:p>
        </p:txBody>
      </p:sp>
      <p:sp>
        <p:nvSpPr>
          <p:cNvPr id="70659" name="Rectangle 3"/>
          <p:cNvSpPr>
            <a:spLocks noGrp="1" noChangeArrowheads="1"/>
          </p:cNvSpPr>
          <p:nvPr>
            <p:ph type="body" idx="1"/>
          </p:nvPr>
        </p:nvSpPr>
        <p:spPr>
          <a:xfrm>
            <a:off x="457200" y="1108075"/>
            <a:ext cx="4368800" cy="5368925"/>
          </a:xfrm>
        </p:spPr>
        <p:txBody>
          <a:bodyPr/>
          <a:lstStyle/>
          <a:p>
            <a:pPr marL="190500" indent="-190500">
              <a:lnSpc>
                <a:spcPct val="90000"/>
              </a:lnSpc>
              <a:buFontTx/>
              <a:buNone/>
              <a:tabLst>
                <a:tab pos="476250" algn="l"/>
                <a:tab pos="914400" algn="l"/>
              </a:tabLst>
            </a:pPr>
            <a:r>
              <a:rPr lang="en-CA" altLang="en-US" b="1" dirty="0" smtClean="0"/>
              <a:t>Format</a:t>
            </a:r>
            <a:r>
              <a:rPr lang="en-US" altLang="en-US" dirty="0" smtClean="0"/>
              <a:t>:</a:t>
            </a:r>
            <a:endParaRPr lang="en-CA" altLang="en-US" dirty="0" smtClean="0"/>
          </a:p>
          <a:p>
            <a:pPr marL="482600" lvl="1" indent="-101600">
              <a:lnSpc>
                <a:spcPct val="90000"/>
              </a:lnSpc>
              <a:buFont typeface="Times New Roman" pitchFamily="18" charset="0"/>
              <a:buNone/>
              <a:tabLst>
                <a:tab pos="476250" algn="l"/>
                <a:tab pos="914400" algn="l"/>
              </a:tabLst>
            </a:pPr>
            <a:r>
              <a:rPr lang="en-CA" altLang="en-US" sz="1800" dirty="0">
                <a:latin typeface="Consolas" pitchFamily="49" charset="0"/>
                <a:cs typeface="Consolas" pitchFamily="49" charset="0"/>
              </a:rPr>
              <a:t>w</a:t>
            </a:r>
            <a:r>
              <a:rPr lang="en-CA" altLang="en-US" sz="1800" dirty="0" smtClean="0">
                <a:latin typeface="Consolas" pitchFamily="49" charset="0"/>
                <a:cs typeface="Consolas" pitchFamily="49" charset="0"/>
              </a:rPr>
              <a:t>hile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    Body</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endParaRPr lang="en-CA" altLang="en-US" sz="1800" dirty="0" smtClean="0">
              <a:latin typeface="Consolas" pitchFamily="49" charset="0"/>
              <a:cs typeface="Consolas" pitchFamily="49" charset="0"/>
            </a:endParaRPr>
          </a:p>
          <a:p>
            <a:pPr marL="190500" indent="-190500">
              <a:lnSpc>
                <a:spcPct val="90000"/>
              </a:lnSpc>
              <a:buFontTx/>
              <a:buNone/>
              <a:tabLst>
                <a:tab pos="476250" algn="l"/>
                <a:tab pos="914400" algn="l"/>
              </a:tabLst>
            </a:pPr>
            <a:r>
              <a:rPr lang="en-CA" altLang="en-US" b="1" dirty="0" smtClean="0"/>
              <a:t>Example:</a:t>
            </a:r>
            <a:endParaRPr lang="en-CA" altLang="en-US" dirty="0" smtClean="0"/>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int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while (i &lt;= 10)</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       System.out.println(i);</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 =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endParaRPr lang="en-US" altLang="en-US" sz="1800" dirty="0" smtClean="0">
              <a:latin typeface="Consolas" pitchFamily="49" charset="0"/>
              <a:cs typeface="Consolas" pitchFamily="49" charset="0"/>
            </a:endParaRPr>
          </a:p>
        </p:txBody>
      </p:sp>
      <p:sp>
        <p:nvSpPr>
          <p:cNvPr id="70660" name="TextBox 1"/>
          <p:cNvSpPr txBox="1">
            <a:spLocks noChangeArrowheads="1"/>
          </p:cNvSpPr>
          <p:nvPr/>
        </p:nvSpPr>
        <p:spPr bwMode="auto">
          <a:xfrm>
            <a:off x="5257800" y="3416300"/>
            <a:ext cx="3340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 = </a:t>
            </a:r>
            <a:r>
              <a:rPr lang="en-US" altLang="en-US" sz="1800" dirty="0" smtClean="0">
                <a:latin typeface="Consolas" pitchFamily="49" charset="0"/>
                <a:cs typeface="Consolas" pitchFamily="49" charset="0"/>
              </a:rPr>
              <a:t>1</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while (i </a:t>
            </a:r>
            <a:r>
              <a:rPr lang="en-US" altLang="en-US" sz="1800" dirty="0" smtClean="0">
                <a:latin typeface="Consolas" pitchFamily="49" charset="0"/>
                <a:cs typeface="Consolas" pitchFamily="49" charset="0"/>
              </a:rPr>
              <a:t>&lt;= </a:t>
            </a:r>
            <a:r>
              <a:rPr lang="en-US" altLang="en-US" sz="1800" dirty="0">
                <a:latin typeface="Consolas" pitchFamily="49" charset="0"/>
                <a:cs typeface="Consolas" pitchFamily="49" charset="0"/>
              </a:rPr>
              <a:t>10):</a:t>
            </a:r>
          </a:p>
          <a:p>
            <a:pPr eaLnBrk="1" hangingPunct="1">
              <a:spcBef>
                <a:spcPct val="0"/>
              </a:spcBef>
              <a:buFontTx/>
              <a:buNone/>
            </a:pPr>
            <a:r>
              <a:rPr lang="en-US" altLang="en-US" sz="1800" dirty="0">
                <a:latin typeface="Consolas" pitchFamily="49" charset="0"/>
                <a:cs typeface="Consolas" pitchFamily="49" charset="0"/>
              </a:rPr>
              <a:t>    print(i)</a:t>
            </a:r>
          </a:p>
          <a:p>
            <a:pPr eaLnBrk="1" hangingPunct="1">
              <a:spcBef>
                <a:spcPct val="0"/>
              </a:spcBef>
              <a:buFontTx/>
              <a:buNone/>
            </a:pPr>
            <a:r>
              <a:rPr lang="en-US" altLang="en-US" sz="1800" dirty="0">
                <a:latin typeface="Consolas" pitchFamily="49" charset="0"/>
                <a:cs typeface="Consolas" pitchFamily="49" charset="0"/>
              </a:rPr>
              <a:t>    i = i + 1</a:t>
            </a:r>
          </a:p>
          <a:p>
            <a:pPr eaLnBrk="1" hangingPunct="1">
              <a:spcBef>
                <a:spcPct val="0"/>
              </a:spcBef>
              <a:buFontTx/>
              <a:buNone/>
            </a:pPr>
            <a:r>
              <a:rPr lang="en-US" altLang="en-US" sz="1800" dirty="0">
                <a:latin typeface="Arial" charset="0"/>
              </a:rPr>
              <a:t>     </a:t>
            </a:r>
          </a:p>
        </p:txBody>
      </p:sp>
    </p:spTree>
    <p:extLst>
      <p:ext uri="{BB962C8B-B14F-4D97-AF65-F5344CB8AC3E}">
        <p14:creationId xmlns:p14="http://schemas.microsoft.com/office/powerpoint/2010/main" val="32918741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CA" altLang="en-US" dirty="0" smtClean="0"/>
              <a:t>For Loops</a:t>
            </a:r>
            <a:endParaRPr lang="en-US" altLang="en-US" dirty="0" smtClean="0"/>
          </a:p>
        </p:txBody>
      </p:sp>
      <p:sp>
        <p:nvSpPr>
          <p:cNvPr id="71683" name="Rectangle 3"/>
          <p:cNvSpPr>
            <a:spLocks noGrp="1" noChangeArrowheads="1"/>
          </p:cNvSpPr>
          <p:nvPr>
            <p:ph type="body" idx="1"/>
          </p:nvPr>
        </p:nvSpPr>
        <p:spPr>
          <a:xfrm>
            <a:off x="457200" y="1108075"/>
            <a:ext cx="8204200" cy="5368925"/>
          </a:xfrm>
        </p:spPr>
        <p:txBody>
          <a:bodyPr/>
          <a:lstStyle/>
          <a:p>
            <a:pPr marL="457200" indent="-457200">
              <a:buFontTx/>
              <a:buNone/>
              <a:tabLst>
                <a:tab pos="476250" algn="l"/>
                <a:tab pos="914400" algn="l"/>
              </a:tabLst>
            </a:pPr>
            <a:r>
              <a:rPr lang="en-CA" altLang="en-US" b="1" dirty="0" smtClean="0"/>
              <a:t>Format</a:t>
            </a:r>
            <a:r>
              <a:rPr lang="en-CA" altLang="en-US" dirty="0" smtClean="0"/>
              <a:t>:</a:t>
            </a:r>
          </a:p>
          <a:p>
            <a:pPr marL="457200" indent="-457200">
              <a:buFontTx/>
              <a:buNone/>
              <a:tabLst>
                <a:tab pos="476250" algn="l"/>
                <a:tab pos="914400" algn="l"/>
              </a:tabLst>
            </a:pPr>
            <a:r>
              <a:rPr lang="en-US" altLang="en-US" sz="1800" dirty="0" smtClean="0">
                <a:latin typeface="Consolas" pitchFamily="49" charset="0"/>
                <a:cs typeface="Consolas" pitchFamily="49" charset="0"/>
              </a:rPr>
              <a:t>  </a:t>
            </a:r>
            <a:r>
              <a:rPr lang="en-CA" altLang="en-US" sz="1800" dirty="0" smtClean="0">
                <a:latin typeface="Consolas" pitchFamily="49" charset="0"/>
                <a:cs typeface="Consolas" pitchFamily="49" charset="0"/>
              </a:rPr>
              <a:t>for (</a:t>
            </a:r>
            <a:r>
              <a:rPr lang="en-CA" altLang="en-US" sz="1800" i="1" dirty="0" smtClean="0">
                <a:latin typeface="Consolas" pitchFamily="49" charset="0"/>
                <a:cs typeface="Consolas" pitchFamily="49" charset="0"/>
              </a:rPr>
              <a:t>initialization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update control</a:t>
            </a:r>
            <a:r>
              <a:rPr lang="en-CA" altLang="en-US" sz="1800" dirty="0" smtClean="0">
                <a:latin typeface="Consolas" pitchFamily="49" charset="0"/>
                <a:cs typeface="Consolas" pitchFamily="49" charset="0"/>
              </a:rPr>
              <a:t>)</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i="1" dirty="0" smtClean="0">
                <a:latin typeface="Consolas" pitchFamily="49" charset="0"/>
                <a:cs typeface="Consolas" pitchFamily="49" charset="0"/>
              </a:rPr>
              <a:t>		  Body</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b="1" dirty="0" smtClean="0"/>
              <a:t>Example</a:t>
            </a:r>
            <a:endParaRPr lang="en-CA" altLang="en-US" dirty="0" smtClean="0"/>
          </a:p>
          <a:p>
            <a:pPr marL="457200" indent="-457200">
              <a:buFontTx/>
              <a:buNone/>
              <a:tabLst>
                <a:tab pos="476250" algn="l"/>
                <a:tab pos="914400" algn="l"/>
              </a:tabLst>
            </a:pPr>
            <a:r>
              <a:rPr lang="en-CA" altLang="en-US" sz="1800" dirty="0" smtClean="0">
                <a:latin typeface="Consolas" pitchFamily="49" charset="0"/>
                <a:cs typeface="Consolas" pitchFamily="49" charset="0"/>
              </a:rPr>
              <a:t>	for (i = 1; i &lt;= 10; 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dirty="0" smtClean="0">
                <a:latin typeface="Consolas" pitchFamily="49" charset="0"/>
                <a:cs typeface="Consolas" pitchFamily="49" charset="0"/>
              </a:rPr>
              <a:t>	    System.out.println(i);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endParaRPr lang="en-CA" altLang="en-US" sz="1800" dirty="0" smtClean="0">
              <a:latin typeface="Consolas" pitchFamily="49" charset="0"/>
              <a:cs typeface="Consolas" pitchFamily="49" charset="0"/>
            </a:endParaRPr>
          </a:p>
          <a:p>
            <a:pPr marL="457200" indent="-457200">
              <a:buFontTx/>
              <a:buNone/>
              <a:tabLst>
                <a:tab pos="476250" algn="l"/>
                <a:tab pos="914400" algn="l"/>
              </a:tabLst>
            </a:pPr>
            <a:r>
              <a:rPr lang="en-CA" altLang="en-US" sz="1800" dirty="0" smtClean="0">
                <a:latin typeface="Consolas" pitchFamily="49" charset="0"/>
                <a:cs typeface="Consolas" pitchFamily="49" charset="0"/>
              </a:rPr>
              <a:t>	for i in range (1, 11, 1):</a:t>
            </a:r>
          </a:p>
          <a:p>
            <a:pPr marL="457200" indent="-457200">
              <a:buFontTx/>
              <a:buNone/>
              <a:tabLst>
                <a:tab pos="476250" algn="l"/>
                <a:tab pos="914400" algn="l"/>
              </a:tabLst>
            </a:pPr>
            <a:r>
              <a:rPr lang="en-CA" altLang="en-US" sz="1800" dirty="0" smtClean="0">
                <a:latin typeface="Consolas" pitchFamily="49" charset="0"/>
                <a:cs typeface="Consolas" pitchFamily="49" charset="0"/>
              </a:rPr>
              <a:t>       print(i)</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60976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t>For Loops: Java Vs. Python</a:t>
            </a:r>
          </a:p>
        </p:txBody>
      </p:sp>
      <p:sp>
        <p:nvSpPr>
          <p:cNvPr id="72707" name="Content Placeholder 2"/>
          <p:cNvSpPr>
            <a:spLocks noGrp="1"/>
          </p:cNvSpPr>
          <p:nvPr>
            <p:ph idx="1"/>
          </p:nvPr>
        </p:nvSpPr>
        <p:spPr/>
        <p:txBody>
          <a:bodyPr/>
          <a:lstStyle/>
          <a:p>
            <a:r>
              <a:rPr lang="en-US" altLang="en-US" dirty="0" smtClean="0"/>
              <a:t>Unlike Python with most languages for loops are generally used as counting (e.g., up down).</a:t>
            </a:r>
          </a:p>
          <a:p>
            <a:r>
              <a:rPr lang="en-US" altLang="en-US" dirty="0" smtClean="0"/>
              <a:t>Iterating through other series (such as lines in a file) is not possible.</a:t>
            </a:r>
          </a:p>
          <a:p>
            <a:r>
              <a:rPr lang="en-US" altLang="en-US" dirty="0" smtClean="0"/>
              <a:t>Python example not possible in other languages</a:t>
            </a:r>
          </a:p>
          <a:p>
            <a:pPr marL="225425" lvl="1" indent="0">
              <a:buNone/>
            </a:pPr>
            <a:r>
              <a:rPr lang="en-US" altLang="en-US" dirty="0" smtClean="0">
                <a:latin typeface="Consolas" pitchFamily="49" charset="0"/>
                <a:cs typeface="Consolas" pitchFamily="49" charset="0"/>
              </a:rPr>
              <a:t>inputFile = </a:t>
            </a:r>
            <a:r>
              <a:rPr lang="en-US" altLang="en-US" dirty="0">
                <a:latin typeface="Consolas" pitchFamily="49" charset="0"/>
                <a:cs typeface="Consolas" pitchFamily="49" charset="0"/>
              </a:rPr>
              <a:t>open("input.txt</a:t>
            </a:r>
            <a:r>
              <a:rPr lang="en-US" altLang="en-US" dirty="0" smtClean="0">
                <a:latin typeface="Consolas" pitchFamily="49" charset="0"/>
                <a:cs typeface="Consolas" pitchFamily="49" charset="0"/>
              </a:rPr>
              <a:t>"</a:t>
            </a:r>
            <a:r>
              <a:rPr lang="en-US" altLang="en-US" dirty="0">
                <a:latin typeface="Consolas" pitchFamily="49" charset="0"/>
                <a:cs typeface="Consolas" pitchFamily="49" charset="0"/>
              </a:rPr>
              <a:t>, "r"</a:t>
            </a:r>
            <a:r>
              <a:rPr lang="en-US" altLang="en-US" dirty="0" smtClean="0">
                <a:latin typeface="Consolas" pitchFamily="49" charset="0"/>
                <a:cs typeface="Consolas" pitchFamily="49" charset="0"/>
              </a:rPr>
              <a:t>)</a:t>
            </a:r>
          </a:p>
          <a:p>
            <a:pPr marL="225425" lvl="1" indent="0">
              <a:buFont typeface="Times New Roman" pitchFamily="18" charset="0"/>
              <a:buNone/>
            </a:pPr>
            <a:r>
              <a:rPr lang="en-US" altLang="en-US" dirty="0" smtClean="0">
                <a:latin typeface="Consolas" pitchFamily="49" charset="0"/>
                <a:cs typeface="Consolas" pitchFamily="49" charset="0"/>
              </a:rPr>
              <a:t>for line in inputFile:</a:t>
            </a:r>
          </a:p>
          <a:p>
            <a:pPr marL="225425" lvl="1" indent="0">
              <a:buFont typeface="Times New Roman" pitchFamily="18" charset="0"/>
              <a:buNone/>
            </a:pPr>
            <a:r>
              <a:rPr lang="en-US" altLang="en-US" dirty="0" smtClean="0">
                <a:latin typeface="Consolas" pitchFamily="49" charset="0"/>
                <a:cs typeface="Consolas" pitchFamily="49" charset="0"/>
              </a:rPr>
              <a:t>    print(line)</a:t>
            </a:r>
          </a:p>
          <a:p>
            <a:r>
              <a:rPr lang="en-US" altLang="en-US" dirty="0" smtClean="0">
                <a:cs typeface="Consolas" pitchFamily="49" charset="0"/>
              </a:rPr>
              <a:t>In Java however the </a:t>
            </a:r>
            <a:r>
              <a:rPr lang="en-US" altLang="en-US" b="1" dirty="0" smtClean="0">
                <a:solidFill>
                  <a:srgbClr val="FF0000"/>
                </a:solidFill>
                <a:cs typeface="Consolas" pitchFamily="49" charset="0"/>
              </a:rPr>
              <a:t>loop control update </a:t>
            </a:r>
            <a:r>
              <a:rPr lang="en-US" altLang="en-US" dirty="0" smtClean="0">
                <a:cs typeface="Consolas" pitchFamily="49" charset="0"/>
              </a:rPr>
              <a:t>can be most any mathematical expression (even randomly assigned).</a:t>
            </a:r>
          </a:p>
          <a:p>
            <a:pPr marL="225425" lvl="1" indent="0">
              <a:buFont typeface="Times New Roman" pitchFamily="18" charset="0"/>
              <a:buNone/>
            </a:pPr>
            <a:r>
              <a:rPr lang="nn-NO" altLang="en-US" dirty="0" smtClean="0">
                <a:latin typeface="Consolas" pitchFamily="49" charset="0"/>
                <a:cs typeface="Consolas" pitchFamily="49" charset="0"/>
              </a:rPr>
              <a:t> for (i = 1; i &lt;= 100; </a:t>
            </a:r>
            <a:r>
              <a:rPr lang="nn-NO" altLang="en-US" b="1" dirty="0" smtClean="0">
                <a:solidFill>
                  <a:srgbClr val="FF0000"/>
                </a:solidFill>
                <a:latin typeface="Consolas" pitchFamily="49" charset="0"/>
                <a:cs typeface="Consolas" pitchFamily="49" charset="0"/>
              </a:rPr>
              <a:t>i = i * 5</a:t>
            </a:r>
            <a:r>
              <a:rPr lang="nn-NO" altLang="en-US" dirty="0" smtClean="0">
                <a:latin typeface="Consolas" pitchFamily="49" charset="0"/>
                <a:cs typeface="Consolas" pitchFamily="49" charset="0"/>
              </a:rPr>
              <a:t>)</a:t>
            </a:r>
            <a:endParaRPr lang="nn-NO" altLang="en-US" dirty="0">
              <a:latin typeface="Consolas" pitchFamily="49" charset="0"/>
              <a:cs typeface="Consolas" pitchFamily="49" charset="0"/>
            </a:endParaRPr>
          </a:p>
          <a:p>
            <a:endParaRPr lang="en-US" altLang="en-US" dirty="0" smtClean="0">
              <a:cs typeface="Consolas" pitchFamily="49" charset="0"/>
            </a:endParaRPr>
          </a:p>
        </p:txBody>
      </p:sp>
    </p:spTree>
    <p:extLst>
      <p:ext uri="{BB962C8B-B14F-4D97-AF65-F5344CB8AC3E}">
        <p14:creationId xmlns:p14="http://schemas.microsoft.com/office/powerpoint/2010/main" val="1100857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t>For Loops: Java Vs. Python (2)</a:t>
            </a:r>
          </a:p>
        </p:txBody>
      </p:sp>
      <p:sp>
        <p:nvSpPr>
          <p:cNvPr id="73731" name="Content Placeholder 2"/>
          <p:cNvSpPr>
            <a:spLocks noGrp="1"/>
          </p:cNvSpPr>
          <p:nvPr>
            <p:ph idx="1"/>
          </p:nvPr>
        </p:nvSpPr>
        <p:spPr/>
        <p:txBody>
          <a:bodyPr/>
          <a:lstStyle/>
          <a:p>
            <a:pPr marL="187325" indent="-196850"/>
            <a:r>
              <a:rPr lang="en-US" altLang="en-US" dirty="0" smtClean="0">
                <a:cs typeface="Consolas" pitchFamily="49" charset="0"/>
              </a:rPr>
              <a:t>Also note in Java that the </a:t>
            </a:r>
            <a:r>
              <a:rPr lang="en-US" altLang="en-US" b="1" dirty="0" smtClean="0">
                <a:solidFill>
                  <a:srgbClr val="FF0000"/>
                </a:solidFill>
                <a:cs typeface="Consolas" pitchFamily="49" charset="0"/>
              </a:rPr>
              <a:t>stopping boundary </a:t>
            </a:r>
            <a:r>
              <a:rPr lang="en-US" altLang="en-US" dirty="0" smtClean="0">
                <a:cs typeface="Consolas" pitchFamily="49" charset="0"/>
              </a:rPr>
              <a:t>is explicit.</a:t>
            </a:r>
          </a:p>
          <a:p>
            <a:pPr marL="225425" lvl="1" indent="0">
              <a:buFont typeface="Times New Roman" pitchFamily="18" charset="0"/>
              <a:buNone/>
            </a:pPr>
            <a:r>
              <a:rPr lang="en-CA" altLang="en-US" sz="1800" dirty="0" smtClean="0">
                <a:latin typeface="Consolas" pitchFamily="49" charset="0"/>
                <a:cs typeface="Consolas" pitchFamily="49" charset="0"/>
              </a:rPr>
              <a:t>for (i = 1; </a:t>
            </a:r>
            <a:r>
              <a:rPr lang="en-CA" altLang="en-US" sz="1800" b="1" dirty="0" smtClean="0">
                <a:solidFill>
                  <a:srgbClr val="FF0000"/>
                </a:solidFill>
                <a:latin typeface="Consolas" pitchFamily="49" charset="0"/>
                <a:cs typeface="Consolas" pitchFamily="49" charset="0"/>
              </a:rPr>
              <a:t>i &lt;= 10</a:t>
            </a:r>
            <a:r>
              <a:rPr lang="en-CA" altLang="en-US" sz="1800" dirty="0" smtClean="0">
                <a:latin typeface="Consolas" pitchFamily="49" charset="0"/>
                <a:cs typeface="Consolas" pitchFamily="49" charset="0"/>
              </a:rPr>
              <a:t>; i++)</a:t>
            </a:r>
          </a:p>
          <a:p>
            <a:pPr marL="225425" lvl="1" indent="0"/>
            <a:r>
              <a:rPr lang="en-CA" altLang="en-US" dirty="0" smtClean="0">
                <a:latin typeface="Consolas" pitchFamily="49" charset="0"/>
                <a:cs typeface="Consolas" pitchFamily="49" charset="0"/>
              </a:rPr>
              <a:t>Vs.</a:t>
            </a:r>
          </a:p>
          <a:p>
            <a:pPr marL="225425" lvl="1" indent="0">
              <a:buFont typeface="Times New Roman" pitchFamily="18" charset="0"/>
              <a:buNone/>
            </a:pPr>
            <a:r>
              <a:rPr lang="en-CA" altLang="en-US" sz="1800" dirty="0" smtClean="0">
                <a:latin typeface="Consolas" pitchFamily="49" charset="0"/>
                <a:cs typeface="Consolas" pitchFamily="49" charset="0"/>
              </a:rPr>
              <a:t>for i in range (1, 11, 1):</a:t>
            </a:r>
          </a:p>
          <a:p>
            <a:pPr marL="225425" lvl="1" indent="0">
              <a:buNone/>
            </a:pPr>
            <a:r>
              <a:rPr lang="en-CA" altLang="en-US" sz="1800" dirty="0">
                <a:latin typeface="Consolas" pitchFamily="49" charset="0"/>
                <a:cs typeface="Consolas" pitchFamily="49" charset="0"/>
              </a:rPr>
              <a:t>for </a:t>
            </a:r>
            <a:r>
              <a:rPr lang="en-CA" altLang="en-US" sz="1800" dirty="0" err="1">
                <a:latin typeface="Consolas" pitchFamily="49" charset="0"/>
                <a:cs typeface="Consolas" pitchFamily="49" charset="0"/>
              </a:rPr>
              <a:t>i</a:t>
            </a:r>
            <a:r>
              <a:rPr lang="en-CA" altLang="en-US" sz="1800" dirty="0">
                <a:latin typeface="Consolas" pitchFamily="49" charset="0"/>
                <a:cs typeface="Consolas" pitchFamily="49" charset="0"/>
              </a:rPr>
              <a:t> in range </a:t>
            </a:r>
            <a:r>
              <a:rPr lang="en-CA" altLang="en-US" sz="1800" dirty="0" smtClean="0">
                <a:latin typeface="Consolas" pitchFamily="49" charset="0"/>
                <a:cs typeface="Consolas" pitchFamily="49" charset="0"/>
              </a:rPr>
              <a:t>(11):</a:t>
            </a:r>
            <a:endParaRPr lang="en-CA" altLang="en-US" sz="1800" dirty="0">
              <a:latin typeface="Consolas" pitchFamily="49" charset="0"/>
              <a:cs typeface="Consolas" pitchFamily="49" charset="0"/>
            </a:endParaRPr>
          </a:p>
          <a:p>
            <a:pPr marL="225425" lvl="1" indent="0">
              <a:buFont typeface="Times New Roman" pitchFamily="18" charset="0"/>
              <a:buNone/>
            </a:pPr>
            <a:endParaRPr lang="en-CA" altLang="en-US" sz="1800" dirty="0" smtClean="0">
              <a:latin typeface="Consolas" pitchFamily="49" charset="0"/>
              <a:cs typeface="Consolas" pitchFamily="49" charset="0"/>
            </a:endParaRPr>
          </a:p>
          <a:p>
            <a:pPr marL="225425" lvl="1" indent="0">
              <a:buFont typeface="Times New Roman" pitchFamily="18" charset="0"/>
              <a:buNone/>
            </a:pPr>
            <a:endParaRPr lang="en-CA" altLang="en-US" sz="1800" dirty="0" smtClean="0">
              <a:latin typeface="Consolas" pitchFamily="49" charset="0"/>
              <a:cs typeface="Consolas" pitchFamily="49" charset="0"/>
            </a:endParaRPr>
          </a:p>
          <a:p>
            <a:pPr marL="225425" lvl="1" indent="0">
              <a:buFont typeface="Times New Roman" pitchFamily="18" charset="0"/>
              <a:buNone/>
            </a:pPr>
            <a:endParaRPr lang="en-CA" altLang="en-US" sz="1800" dirty="0">
              <a:latin typeface="Consolas" pitchFamily="49" charset="0"/>
              <a:cs typeface="Consolas" pitchFamily="49" charset="0"/>
            </a:endParaRPr>
          </a:p>
          <a:p>
            <a:pPr marL="225425" lvl="1" indent="0">
              <a:buFont typeface="Times New Roman" pitchFamily="18" charset="0"/>
              <a:buNone/>
            </a:pPr>
            <a:endParaRPr lang="en-CA" altLang="en-US" sz="1800" dirty="0" smtClean="0">
              <a:latin typeface="Consolas" pitchFamily="49" charset="0"/>
              <a:cs typeface="Consolas" pitchFamily="49" charset="0"/>
            </a:endParaRPr>
          </a:p>
          <a:p>
            <a:pPr marL="225425" lvl="1" indent="0">
              <a:buNone/>
            </a:pPr>
            <a:r>
              <a:rPr lang="nn-NO" altLang="en-US" sz="1800" dirty="0">
                <a:cs typeface="Consolas" pitchFamily="49" charset="0"/>
              </a:rPr>
              <a:t>When to use for loops (most any language except Python): as counting loop – counting through a numerical sequence (1,2,3...)</a:t>
            </a:r>
            <a:endParaRPr lang="en-CA" altLang="en-US" sz="1800" dirty="0">
              <a:cs typeface="Consolas" pitchFamily="49" charset="0"/>
            </a:endParaRPr>
          </a:p>
          <a:p>
            <a:pPr marL="225425" lvl="1" indent="0">
              <a:buFont typeface="Times New Roman" pitchFamily="18" charset="0"/>
              <a:buNone/>
            </a:pPr>
            <a:endParaRPr lang="en-CA" altLang="en-US" sz="1800" dirty="0" smtClean="0">
              <a:latin typeface="Consolas" pitchFamily="49" charset="0"/>
              <a:cs typeface="Consolas" pitchFamily="49" charset="0"/>
            </a:endParaRPr>
          </a:p>
          <a:p>
            <a:pPr marL="187325" indent="-196850"/>
            <a:endParaRPr lang="en-CA" altLang="en-US" dirty="0" smtClean="0">
              <a:latin typeface="Consolas" pitchFamily="49" charset="0"/>
              <a:cs typeface="Consolas" pitchFamily="49" charset="0"/>
            </a:endParaRPr>
          </a:p>
          <a:p>
            <a:pPr marL="187325" indent="-196850"/>
            <a:endParaRPr lang="en-US" altLang="en-US" dirty="0" smtClean="0">
              <a:cs typeface="Consolas" pitchFamily="49" charset="0"/>
            </a:endParaRPr>
          </a:p>
        </p:txBody>
      </p:sp>
    </p:spTree>
    <p:extLst>
      <p:ext uri="{BB962C8B-B14F-4D97-AF65-F5344CB8AC3E}">
        <p14:creationId xmlns:p14="http://schemas.microsoft.com/office/powerpoint/2010/main" val="2987016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Common Mistake: Branches/Loops</a:t>
            </a:r>
          </a:p>
        </p:txBody>
      </p:sp>
      <p:sp>
        <p:nvSpPr>
          <p:cNvPr id="77827" name="Content Placeholder 2"/>
          <p:cNvSpPr>
            <a:spLocks noGrp="1"/>
          </p:cNvSpPr>
          <p:nvPr>
            <p:ph idx="1"/>
          </p:nvPr>
        </p:nvSpPr>
        <p:spPr/>
        <p:txBody>
          <a:bodyPr/>
          <a:lstStyle/>
          <a:p>
            <a:r>
              <a:rPr lang="en-US" altLang="en-US" dirty="0" smtClean="0"/>
              <a:t>Forgetting braces and that single statement bodies are specified by the first semi-colon.</a:t>
            </a:r>
          </a:p>
          <a:p>
            <a:r>
              <a:rPr lang="en-US" altLang="en-US" dirty="0" smtClean="0"/>
              <a:t>(Partial) examples:</a:t>
            </a: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endParaRPr lang="en-US" altLang="en-US" sz="1800" dirty="0" smtClean="0">
              <a:latin typeface="Arial" charset="0"/>
              <a:cs typeface="Arial" charset="0"/>
            </a:endParaRP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r>
              <a:rPr lang="en-US" altLang="en-US" sz="1800" dirty="0" smtClean="0">
                <a:latin typeface="Arial" charset="0"/>
                <a:cs typeface="Arial" charset="0"/>
              </a:rPr>
              <a:t>}</a:t>
            </a:r>
          </a:p>
        </p:txBody>
      </p:sp>
      <p:sp>
        <p:nvSpPr>
          <p:cNvPr id="77828" name="Right Brace 1"/>
          <p:cNvSpPr>
            <a:spLocks/>
          </p:cNvSpPr>
          <p:nvPr/>
        </p:nvSpPr>
        <p:spPr bwMode="auto">
          <a:xfrm>
            <a:off x="3276600" y="2743200"/>
            <a:ext cx="279400" cy="24765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29" name="TextBox 2"/>
          <p:cNvSpPr txBox="1">
            <a:spLocks noChangeArrowheads="1"/>
          </p:cNvSpPr>
          <p:nvPr/>
        </p:nvSpPr>
        <p:spPr bwMode="auto">
          <a:xfrm>
            <a:off x="3644898" y="2695575"/>
            <a:ext cx="20533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smtClean="0">
                <a:solidFill>
                  <a:srgbClr val="FF0000"/>
                </a:solidFill>
                <a:latin typeface="Arial" charset="0"/>
              </a:rPr>
              <a:t>Body (logic error)</a:t>
            </a:r>
            <a:endParaRPr lang="en-US" altLang="en-US" sz="1800" b="1" dirty="0">
              <a:solidFill>
                <a:srgbClr val="FF0000"/>
              </a:solidFill>
              <a:latin typeface="Arial" charset="0"/>
            </a:endParaRPr>
          </a:p>
        </p:txBody>
      </p:sp>
      <p:grpSp>
        <p:nvGrpSpPr>
          <p:cNvPr id="77830" name="Group 3"/>
          <p:cNvGrpSpPr>
            <a:grpSpLocks/>
          </p:cNvGrpSpPr>
          <p:nvPr/>
        </p:nvGrpSpPr>
        <p:grpSpPr bwMode="auto">
          <a:xfrm>
            <a:off x="3340100" y="3975100"/>
            <a:ext cx="1752600" cy="1016000"/>
            <a:chOff x="3340100" y="3975100"/>
            <a:chExt cx="1752600" cy="1016000"/>
          </a:xfrm>
        </p:grpSpPr>
        <p:sp>
          <p:nvSpPr>
            <p:cNvPr id="77831" name="Right Brace 5"/>
            <p:cNvSpPr>
              <a:spLocks/>
            </p:cNvSpPr>
            <p:nvPr/>
          </p:nvSpPr>
          <p:spPr bwMode="auto">
            <a:xfrm>
              <a:off x="3340100" y="3975100"/>
              <a:ext cx="304800" cy="101600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32" name="TextBox 6"/>
            <p:cNvSpPr txBox="1">
              <a:spLocks noChangeArrowheads="1"/>
            </p:cNvSpPr>
            <p:nvPr/>
          </p:nvSpPr>
          <p:spPr bwMode="auto">
            <a:xfrm>
              <a:off x="3746500" y="4267200"/>
              <a:ext cx="134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Body</a:t>
              </a:r>
            </a:p>
          </p:txBody>
        </p:sp>
      </p:grpSp>
    </p:spTree>
    <p:extLst>
      <p:ext uri="{BB962C8B-B14F-4D97-AF65-F5344CB8AC3E}">
        <p14:creationId xmlns:p14="http://schemas.microsoft.com/office/powerpoint/2010/main" val="29132818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t>Many Pre-Created Classes Have Been Created</a:t>
            </a:r>
          </a:p>
        </p:txBody>
      </p:sp>
      <p:sp>
        <p:nvSpPr>
          <p:cNvPr id="230403" name="Rectangle 3"/>
          <p:cNvSpPr>
            <a:spLocks noGrp="1" noChangeArrowheads="1"/>
          </p:cNvSpPr>
          <p:nvPr>
            <p:ph type="body" idx="1"/>
          </p:nvPr>
        </p:nvSpPr>
        <p:spPr/>
        <p:txBody>
          <a:bodyPr/>
          <a:lstStyle/>
          <a:p>
            <a:r>
              <a:rPr lang="en-US" altLang="en-US" dirty="0" smtClean="0"/>
              <a:t>Rule of thumb of real life: Before writing new program code to implement the features of your program you should check to see if a class has already been written with the features that you need.</a:t>
            </a:r>
          </a:p>
          <a:p>
            <a:r>
              <a:rPr lang="en-US" altLang="en-US" dirty="0" smtClean="0"/>
              <a:t>Note: for some assignments you may have to implement all features yourself rather than use pre-written code.</a:t>
            </a:r>
          </a:p>
          <a:p>
            <a:pPr lvl="1"/>
            <a:r>
              <a:rPr lang="en-US" altLang="en-US" dirty="0" smtClean="0"/>
              <a:t>You may receive little or no credit otherwise.</a:t>
            </a:r>
          </a:p>
          <a:p>
            <a:r>
              <a:rPr lang="en-US" altLang="en-US" dirty="0" smtClean="0"/>
              <a:t>The Java API is Sun Microsystems's collection of pre-built Java classes:</a:t>
            </a:r>
          </a:p>
          <a:p>
            <a:pPr lvl="1"/>
            <a:r>
              <a:rPr lang="en-US" altLang="en-US" dirty="0" smtClean="0">
                <a:hlinkClick r:id="rId2"/>
              </a:rPr>
              <a:t>http://java.sun.com/javase/8/docs/api/</a:t>
            </a:r>
            <a:endParaRPr lang="en-US" altLang="en-US" dirty="0" smtClean="0"/>
          </a:p>
        </p:txBody>
      </p:sp>
    </p:spTree>
    <p:extLst>
      <p:ext uri="{BB962C8B-B14F-4D97-AF65-F5344CB8AC3E}">
        <p14:creationId xmlns:p14="http://schemas.microsoft.com/office/powerpoint/2010/main" val="420266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US" altLang="en-US" dirty="0" smtClean="0"/>
              <a:t>Example: Generating Random Numbers (Probabilities)</a:t>
            </a:r>
          </a:p>
        </p:txBody>
      </p:sp>
      <p:sp>
        <p:nvSpPr>
          <p:cNvPr id="79875" name="Content Placeholder 2"/>
          <p:cNvSpPr>
            <a:spLocks noGrp="1"/>
          </p:cNvSpPr>
          <p:nvPr>
            <p:ph idx="4294967295"/>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DiceExample.java</a:t>
            </a:r>
          </a:p>
          <a:p>
            <a:pPr marL="225425" lvl="1" indent="0">
              <a:buFont typeface="Times New Roman" pitchFamily="18" charset="0"/>
              <a:buNone/>
            </a:pPr>
            <a:r>
              <a:rPr lang="en-US" altLang="en-US" sz="1800" dirty="0">
                <a:latin typeface="Consolas" pitchFamily="49" charset="0"/>
                <a:cs typeface="Consolas" pitchFamily="49" charset="0"/>
              </a:rPr>
              <a:t>i</a:t>
            </a:r>
            <a:r>
              <a:rPr lang="en-US" altLang="en-US" sz="1800" dirty="0" smtClean="0">
                <a:latin typeface="Consolas" pitchFamily="49" charset="0"/>
                <a:cs typeface="Consolas" pitchFamily="49" charset="0"/>
              </a:rPr>
              <a:t>mport java.util.Random;</a:t>
            </a:r>
          </a:p>
          <a:p>
            <a:pPr marL="225425" lvl="1" indent="0">
              <a:buFont typeface="Times New Roman" pitchFamily="18" charset="0"/>
              <a:buNone/>
            </a:pPr>
            <a:r>
              <a:rPr lang="en-US" altLang="en-US" sz="1800" dirty="0" smtClean="0">
                <a:latin typeface="Consolas" pitchFamily="49" charset="0"/>
                <a:cs typeface="Consolas" pitchFamily="49" charset="0"/>
              </a:rPr>
              <a:t>public class DiceExample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SIDES = 6;</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a:p>
            <a:pPr marL="225425" lvl="1" indent="0">
              <a:buFont typeface="Times New Roman" pitchFamily="18" charset="0"/>
              <a:buNone/>
            </a:pPr>
            <a:r>
              <a:rPr lang="en-US" altLang="en-US" sz="1800" dirty="0" smtClean="0">
                <a:latin typeface="Consolas" pitchFamily="49" charset="0"/>
                <a:cs typeface="Consolas" pitchFamily="49" charset="0"/>
              </a:rPr>
              <a:t>        int result = -1;</a:t>
            </a: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System.out.println("1d6: " + result);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System.out.println("3d6: " + result);</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a:p>
            <a:endParaRPr lang="en-US" altLang="en-US" dirty="0" smtClean="0"/>
          </a:p>
        </p:txBody>
      </p:sp>
    </p:spTree>
    <p:extLst>
      <p:ext uri="{BB962C8B-B14F-4D97-AF65-F5344CB8AC3E}">
        <p14:creationId xmlns:p14="http://schemas.microsoft.com/office/powerpoint/2010/main" val="330964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IDE’s: Bottom Line</a:t>
            </a:r>
            <a:endParaRPr lang="en-CA" dirty="0"/>
          </a:p>
        </p:txBody>
      </p:sp>
      <p:sp>
        <p:nvSpPr>
          <p:cNvPr id="3" name="Content Placeholder 2"/>
          <p:cNvSpPr>
            <a:spLocks noGrp="1"/>
          </p:cNvSpPr>
          <p:nvPr>
            <p:ph idx="1"/>
          </p:nvPr>
        </p:nvSpPr>
        <p:spPr/>
        <p:txBody>
          <a:bodyPr/>
          <a:lstStyle/>
          <a:p>
            <a:r>
              <a:rPr lang="en-US" altLang="en-US" dirty="0" smtClean="0"/>
              <a:t>Assignments must be submitted in the form of </a:t>
            </a:r>
            <a:r>
              <a:rPr lang="en-US" altLang="en-US" dirty="0" smtClean="0">
                <a:latin typeface="Consolas" panose="020B0609020204030204" pitchFamily="49" charset="0"/>
                <a:cs typeface="Consolas" panose="020B0609020204030204" pitchFamily="49" charset="0"/>
              </a:rPr>
              <a:t>.java </a:t>
            </a:r>
            <a:r>
              <a:rPr lang="en-US" altLang="en-US" dirty="0" smtClean="0"/>
              <a:t>text files that will compile and run on the computer science network.</a:t>
            </a:r>
          </a:p>
          <a:p>
            <a:r>
              <a:rPr lang="en-US" altLang="en-US" dirty="0" smtClean="0"/>
              <a:t>If </a:t>
            </a:r>
            <a:r>
              <a:rPr lang="en-US" altLang="en-US" dirty="0"/>
              <a:t>you have problems with the IDE </a:t>
            </a:r>
            <a:r>
              <a:rPr lang="en-US" altLang="en-US" dirty="0" smtClean="0"/>
              <a:t>or getting your programs to work on our network then </a:t>
            </a:r>
            <a:r>
              <a:rPr lang="en-US" altLang="en-US" dirty="0"/>
              <a:t>you will likely be on your own</a:t>
            </a:r>
            <a:r>
              <a:rPr lang="en-US" altLang="en-US" dirty="0" smtClean="0"/>
              <a:t>.</a:t>
            </a:r>
          </a:p>
          <a:p>
            <a:r>
              <a:rPr lang="en-US" altLang="en-US" dirty="0" smtClean="0"/>
              <a:t>Suggested editors:</a:t>
            </a:r>
          </a:p>
          <a:p>
            <a:pPr lvl="1"/>
            <a:r>
              <a:rPr lang="en-US" altLang="en-US" dirty="0" smtClean="0"/>
              <a:t>Notepad++</a:t>
            </a:r>
          </a:p>
          <a:p>
            <a:pPr lvl="1"/>
            <a:r>
              <a:rPr lang="en-US" altLang="en-US" dirty="0" smtClean="0"/>
              <a:t>Plain text editors: </a:t>
            </a:r>
          </a:p>
          <a:p>
            <a:pPr lvl="2"/>
            <a:r>
              <a:rPr lang="en-US" altLang="en-US" dirty="0" smtClean="0"/>
              <a:t>Windows: Notepad, WordPad (save as text but change the file name extension to ‘.java’)</a:t>
            </a:r>
          </a:p>
          <a:p>
            <a:pPr lvl="3"/>
            <a:r>
              <a:rPr lang="en-US" altLang="en-US" dirty="0" smtClean="0"/>
              <a:t>For ‘kicks’ you could try using a full-blown Word processor (and save as text file)</a:t>
            </a:r>
          </a:p>
          <a:p>
            <a:pPr lvl="2"/>
            <a:r>
              <a:rPr lang="en-US" altLang="en-US" dirty="0" smtClean="0"/>
              <a:t>UNIX: </a:t>
            </a:r>
            <a:r>
              <a:rPr lang="en-US" altLang="en-US" dirty="0" err="1" smtClean="0"/>
              <a:t>Emacs</a:t>
            </a:r>
            <a:r>
              <a:rPr lang="en-US" altLang="en-US" dirty="0" smtClean="0"/>
              <a:t>, vi, </a:t>
            </a:r>
            <a:r>
              <a:rPr lang="en-US" altLang="en-US" dirty="0" err="1" smtClean="0"/>
              <a:t>ed</a:t>
            </a:r>
            <a:r>
              <a:rPr lang="en-US" altLang="en-US" dirty="0" smtClean="0"/>
              <a:t>, </a:t>
            </a:r>
            <a:r>
              <a:rPr lang="en-US" altLang="en-US" dirty="0" err="1" smtClean="0"/>
              <a:t>fred</a:t>
            </a:r>
            <a:r>
              <a:rPr lang="en-US" altLang="en-US" dirty="0" smtClean="0"/>
              <a:t> etc.</a:t>
            </a:r>
          </a:p>
          <a:p>
            <a:endParaRPr lang="en-CA" dirty="0"/>
          </a:p>
        </p:txBody>
      </p:sp>
    </p:spTree>
    <p:extLst>
      <p:ext uri="{BB962C8B-B14F-4D97-AF65-F5344CB8AC3E}">
        <p14:creationId xmlns:p14="http://schemas.microsoft.com/office/powerpoint/2010/main" val="8762362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Arrays</a:t>
            </a:r>
          </a:p>
        </p:txBody>
      </p:sp>
      <p:sp>
        <p:nvSpPr>
          <p:cNvPr id="3" name="Content Placeholder 2"/>
          <p:cNvSpPr>
            <a:spLocks noGrp="1"/>
          </p:cNvSpPr>
          <p:nvPr>
            <p:ph idx="1"/>
          </p:nvPr>
        </p:nvSpPr>
        <p:spPr/>
        <p:txBody>
          <a:bodyPr/>
          <a:lstStyle/>
          <a:p>
            <a:r>
              <a:rPr lang="en-US" altLang="en-US" dirty="0" smtClean="0"/>
              <a:t>They are similar to Python lists.</a:t>
            </a:r>
          </a:p>
          <a:p>
            <a:pPr lvl="1"/>
            <a:r>
              <a:rPr lang="en-US" altLang="en-US" dirty="0" smtClean="0"/>
              <a:t>Specified with square brackets</a:t>
            </a:r>
          </a:p>
          <a:p>
            <a:pPr lvl="1"/>
            <a:r>
              <a:rPr lang="en-US" altLang="en-US" dirty="0" smtClean="0"/>
              <a:t>Indexed from 0 to (number elements-1)</a:t>
            </a:r>
          </a:p>
          <a:p>
            <a:r>
              <a:rPr lang="en-US" altLang="en-US" dirty="0" smtClean="0"/>
              <a:t>Some differences:</a:t>
            </a:r>
          </a:p>
          <a:p>
            <a:pPr lvl="1"/>
            <a:r>
              <a:rPr lang="en-US" altLang="en-US" dirty="0" smtClean="0"/>
              <a:t>All elements must be of the same type e.g., array of Strings cannot mix and match with floats</a:t>
            </a:r>
          </a:p>
          <a:p>
            <a:pPr lvl="1"/>
            <a:r>
              <a:rPr lang="en-US" altLang="en-US" dirty="0" smtClean="0"/>
              <a:t>Python has methods associated with lists although an array in Java has a ‘</a:t>
            </a:r>
            <a:r>
              <a:rPr lang="en-US" altLang="en-US" dirty="0" smtClean="0">
                <a:latin typeface="Consolas" pitchFamily="49" charset="0"/>
              </a:rPr>
              <a:t>length</a:t>
            </a:r>
            <a:r>
              <a:rPr lang="en-US" altLang="en-US" dirty="0" smtClean="0"/>
              <a:t>’ attribute associated with it.</a:t>
            </a:r>
          </a:p>
          <a:p>
            <a:pPr lvl="1"/>
            <a:r>
              <a:rPr lang="en-US" altLang="en-US" dirty="0" smtClean="0"/>
              <a:t>Unlike Python lists arrays cannot be dynamically resized (new array must be created).</a:t>
            </a:r>
          </a:p>
          <a:p>
            <a:pPr lvl="2"/>
            <a:r>
              <a:rPr lang="en-US" altLang="en-US" dirty="0" smtClean="0"/>
              <a:t>i.e. </a:t>
            </a:r>
          </a:p>
          <a:p>
            <a:pPr marL="460375" lvl="2" indent="0">
              <a:buNone/>
            </a:pPr>
            <a:r>
              <a:rPr lang="en-US" altLang="en-US" dirty="0">
                <a:latin typeface="Consolas" panose="020B0609020204030204" pitchFamily="49" charset="0"/>
              </a:rPr>
              <a:t>l</a:t>
            </a:r>
            <a:r>
              <a:rPr lang="en-US" altLang="en-US" dirty="0" smtClean="0">
                <a:latin typeface="Consolas" panose="020B0609020204030204" pitchFamily="49" charset="0"/>
              </a:rPr>
              <a:t>ist = [3]</a:t>
            </a:r>
          </a:p>
          <a:p>
            <a:pPr marL="460375" lvl="2" indent="0">
              <a:buNone/>
            </a:pPr>
            <a:endParaRPr lang="en-US" altLang="en-US" dirty="0">
              <a:latin typeface="Consolas" panose="020B0609020204030204" pitchFamily="49" charset="0"/>
            </a:endParaRPr>
          </a:p>
          <a:p>
            <a:pPr marL="460375" lvl="2" indent="0">
              <a:buNone/>
            </a:pPr>
            <a:r>
              <a:rPr lang="en-US" altLang="en-US" dirty="0">
                <a:latin typeface="Consolas" panose="020B0609020204030204" pitchFamily="49" charset="0"/>
              </a:rPr>
              <a:t># Not in Java (and many other languages that use arrays)</a:t>
            </a:r>
            <a:endParaRPr lang="en-US" altLang="en-US" dirty="0" smtClean="0">
              <a:latin typeface="Consolas" panose="020B0609020204030204" pitchFamily="49" charset="0"/>
            </a:endParaRPr>
          </a:p>
          <a:p>
            <a:pPr marL="460375" lvl="2" indent="0">
              <a:buNone/>
            </a:pPr>
            <a:r>
              <a:rPr lang="en-US" altLang="en-US" dirty="0" err="1">
                <a:latin typeface="Consolas" panose="020B0609020204030204" pitchFamily="49" charset="0"/>
              </a:rPr>
              <a:t>l</a:t>
            </a:r>
            <a:r>
              <a:rPr lang="en-US" altLang="en-US" dirty="0" err="1" smtClean="0">
                <a:latin typeface="Consolas" panose="020B0609020204030204" pitchFamily="49" charset="0"/>
              </a:rPr>
              <a:t>ist.append</a:t>
            </a:r>
            <a:r>
              <a:rPr lang="en-US" altLang="en-US" dirty="0" smtClean="0">
                <a:latin typeface="Consolas" panose="020B0609020204030204" pitchFamily="49" charset="0"/>
              </a:rPr>
              <a:t>(0)</a:t>
            </a:r>
          </a:p>
        </p:txBody>
      </p:sp>
    </p:spTree>
    <p:extLst>
      <p:ext uri="{BB962C8B-B14F-4D97-AF65-F5344CB8AC3E}">
        <p14:creationId xmlns:p14="http://schemas.microsoft.com/office/powerpoint/2010/main" val="135952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Creating An Array</a:t>
            </a:r>
          </a:p>
        </p:txBody>
      </p:sp>
      <p:sp>
        <p:nvSpPr>
          <p:cNvPr id="81923" name="Content Placeholder 2"/>
          <p:cNvSpPr>
            <a:spLocks noGrp="1"/>
          </p:cNvSpPr>
          <p:nvPr>
            <p:ph idx="1"/>
          </p:nvPr>
        </p:nvSpPr>
        <p:spPr/>
        <p:txBody>
          <a:bodyPr/>
          <a:lstStyle/>
          <a:p>
            <a:r>
              <a:rPr lang="en-US" altLang="en-US" b="1" dirty="0" smtClean="0"/>
              <a:t>Format</a:t>
            </a:r>
            <a:r>
              <a:rPr lang="en-US" altLang="en-US" dirty="0" smtClean="0"/>
              <a:t>:</a:t>
            </a:r>
          </a:p>
          <a:p>
            <a:pPr lvl="1"/>
            <a:r>
              <a:rPr lang="en-US" altLang="en-US" dirty="0" smtClean="0"/>
              <a:t>&lt;</a:t>
            </a:r>
            <a:r>
              <a:rPr lang="en-US" altLang="en-US" i="1" dirty="0" smtClean="0"/>
              <a:t>type</a:t>
            </a:r>
            <a:r>
              <a:rPr lang="en-US" altLang="en-US" dirty="0" smtClean="0"/>
              <a:t>&gt; []</a:t>
            </a:r>
            <a:r>
              <a:rPr lang="en-US" altLang="en-US" baseline="-25000" dirty="0" smtClean="0"/>
              <a:t>1 </a:t>
            </a:r>
            <a:r>
              <a:rPr lang="en-US" altLang="en-US" dirty="0" smtClean="0"/>
              <a:t> &lt;</a:t>
            </a:r>
            <a:r>
              <a:rPr lang="en-US" altLang="en-US" i="1" dirty="0" smtClean="0"/>
              <a:t>name</a:t>
            </a:r>
            <a:r>
              <a:rPr lang="en-US" altLang="en-US" dirty="0" smtClean="0"/>
              <a:t>&gt; = new &lt;</a:t>
            </a:r>
            <a:r>
              <a:rPr lang="en-US" altLang="en-US" i="1" dirty="0" smtClean="0"/>
              <a:t>type</a:t>
            </a:r>
            <a:r>
              <a:rPr lang="en-US" altLang="en-US" dirty="0" smtClean="0"/>
              <a:t>&gt; [&lt;</a:t>
            </a:r>
            <a:r>
              <a:rPr lang="en-US" altLang="en-US" i="1" dirty="0" smtClean="0"/>
              <a:t>Number of elements</a:t>
            </a:r>
            <a:r>
              <a:rPr lang="en-US" altLang="en-US" dirty="0" smtClean="0"/>
              <a:t>&gt;];</a:t>
            </a:r>
          </a:p>
          <a:p>
            <a:endParaRPr lang="en-US" altLang="en-US" dirty="0" smtClean="0"/>
          </a:p>
          <a:p>
            <a:r>
              <a:rPr lang="en-US" altLang="en-US" b="1" dirty="0" smtClean="0"/>
              <a:t>Example (common approach)</a:t>
            </a:r>
            <a:r>
              <a:rPr lang="en-US" altLang="en-US" dirty="0" smtClean="0"/>
              <a:t>:</a:t>
            </a:r>
          </a:p>
          <a:p>
            <a:pPr lvl="1">
              <a:buFont typeface="Times New Roman" pitchFamily="18" charset="0"/>
              <a:buNone/>
            </a:pPr>
            <a:r>
              <a:rPr lang="en-US" altLang="en-US" dirty="0" smtClean="0">
                <a:latin typeface="Consolas" pitchFamily="49" charset="0"/>
                <a:cs typeface="Consolas" pitchFamily="49" charset="0"/>
              </a:rPr>
              <a:t>final int MAX = 100;</a:t>
            </a:r>
          </a:p>
          <a:p>
            <a:pPr lvl="1">
              <a:buFont typeface="Times New Roman" pitchFamily="18" charset="0"/>
              <a:buNone/>
            </a:pPr>
            <a:r>
              <a:rPr lang="en-US" altLang="en-US" dirty="0" smtClean="0">
                <a:latin typeface="Consolas" pitchFamily="49" charset="0"/>
                <a:cs typeface="Consolas" pitchFamily="49" charset="0"/>
              </a:rPr>
              <a:t>int [] grades = new int[MAX];</a:t>
            </a:r>
          </a:p>
          <a:p>
            <a:pPr lvl="1">
              <a:buFont typeface="Times New Roman" pitchFamily="18" charset="0"/>
              <a:buNone/>
            </a:pPr>
            <a:endParaRPr lang="en-US" altLang="en-US" dirty="0" smtClean="0">
              <a:latin typeface="Consolas" pitchFamily="49" charset="0"/>
              <a:cs typeface="Consolas" pitchFamily="49" charset="0"/>
            </a:endParaRPr>
          </a:p>
          <a:p>
            <a:r>
              <a:rPr lang="en-US" altLang="en-US" b="1" dirty="0" smtClean="0"/>
              <a:t>Example (Fixed size array declared and initialized – rarely used approach)</a:t>
            </a:r>
            <a:r>
              <a:rPr lang="en-US" altLang="en-US" dirty="0" smtClean="0"/>
              <a:t>:</a:t>
            </a:r>
            <a:endParaRPr lang="en-US" altLang="en-US" dirty="0" smtClean="0">
              <a:latin typeface="Consolas" pitchFamily="49" charset="0"/>
              <a:cs typeface="Consolas" pitchFamily="49" charset="0"/>
            </a:endParaRPr>
          </a:p>
          <a:p>
            <a:pPr lvl="1">
              <a:buFont typeface="Times New Roman" pitchFamily="18" charset="0"/>
              <a:buNone/>
            </a:pPr>
            <a:r>
              <a:rPr lang="en-US" altLang="en-US" dirty="0" smtClean="0">
                <a:latin typeface="Consolas" pitchFamily="49" charset="0"/>
              </a:rPr>
              <a:t>int [] array = {1,2,3};</a:t>
            </a:r>
          </a:p>
          <a:p>
            <a:pPr lvl="1">
              <a:buFont typeface="Times New Roman" pitchFamily="18" charset="0"/>
              <a:buNone/>
            </a:pPr>
            <a:endParaRPr lang="en-US" altLang="en-US" dirty="0" smtClean="0">
              <a:latin typeface="Consolas" pitchFamily="49" charset="0"/>
              <a:cs typeface="Consolas" pitchFamily="49" charset="0"/>
            </a:endParaRPr>
          </a:p>
        </p:txBody>
      </p:sp>
      <p:sp>
        <p:nvSpPr>
          <p:cNvPr id="81924" name="TextBox 3"/>
          <p:cNvSpPr txBox="1">
            <a:spLocks noChangeArrowheads="1"/>
          </p:cNvSpPr>
          <p:nvPr/>
        </p:nvSpPr>
        <p:spPr bwMode="auto">
          <a:xfrm>
            <a:off x="165100" y="6337300"/>
            <a:ext cx="7848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200" dirty="0">
                <a:latin typeface="Arial" charset="0"/>
              </a:rPr>
              <a:t>1 Each dimension must be specified by a set of square brackets e.g., two dimensional array requires two sets of brackets</a:t>
            </a:r>
          </a:p>
        </p:txBody>
      </p:sp>
    </p:spTree>
    <p:extLst>
      <p:ext uri="{BB962C8B-B14F-4D97-AF65-F5344CB8AC3E}">
        <p14:creationId xmlns:p14="http://schemas.microsoft.com/office/powerpoint/2010/main" val="26708314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t>Arrays: Complete Example</a:t>
            </a:r>
          </a:p>
        </p:txBody>
      </p:sp>
      <p:sp>
        <p:nvSpPr>
          <p:cNvPr id="82947" name="Content Placeholder 2"/>
          <p:cNvSpPr>
            <a:spLocks noGrp="1"/>
          </p:cNvSpPr>
          <p:nvPr>
            <p:ph idx="1"/>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GradesExample.java</a:t>
            </a:r>
          </a:p>
          <a:p>
            <a:pPr marL="225425" lvl="1" indent="0">
              <a:buFont typeface="Times New Roman" pitchFamily="18" charset="0"/>
              <a:buNone/>
            </a:pPr>
            <a:r>
              <a:rPr lang="en-US" altLang="en-US" sz="1800" dirty="0" smtClean="0">
                <a:latin typeface="Consolas" pitchFamily="49" charset="0"/>
                <a:cs typeface="Consolas" pitchFamily="49" charset="0"/>
              </a:rPr>
              <a:t>public class GradesExample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MAX = 4;</a:t>
            </a:r>
          </a:p>
          <a:p>
            <a:pPr marL="225425" lvl="1" indent="0">
              <a:buFont typeface="Times New Roman" pitchFamily="18" charset="0"/>
              <a:buNone/>
            </a:pPr>
            <a:r>
              <a:rPr lang="en-US" altLang="en-US" sz="1800" dirty="0" smtClean="0">
                <a:latin typeface="Consolas" pitchFamily="49" charset="0"/>
                <a:cs typeface="Consolas" pitchFamily="49" charset="0"/>
              </a:rPr>
              <a:t>        int [] grades = new int[MAX];</a:t>
            </a:r>
          </a:p>
          <a:p>
            <a:pPr marL="225425" lvl="1" indent="0">
              <a:buFont typeface="Times New Roman" pitchFamily="18" charset="0"/>
              <a:buNone/>
            </a:pPr>
            <a:r>
              <a:rPr lang="en-US" altLang="en-US" sz="1800" dirty="0" smtClean="0">
                <a:latin typeface="Consolas" pitchFamily="49" charset="0"/>
                <a:cs typeface="Consolas" pitchFamily="49" charset="0"/>
              </a:rPr>
              <a:t>        int i = 0;</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p:txBody>
      </p:sp>
    </p:spTree>
    <p:extLst>
      <p:ext uri="{BB962C8B-B14F-4D97-AF65-F5344CB8AC3E}">
        <p14:creationId xmlns:p14="http://schemas.microsoft.com/office/powerpoint/2010/main" val="13730961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Arrays: Complete Example (2)</a:t>
            </a:r>
          </a:p>
        </p:txBody>
      </p:sp>
      <p:sp>
        <p:nvSpPr>
          <p:cNvPr id="83971" name="Content Placeholder 2"/>
          <p:cNvSpPr>
            <a:spLocks noGrp="1"/>
          </p:cNvSpPr>
          <p:nvPr>
            <p:ph idx="1"/>
          </p:nvPr>
        </p:nvSpPr>
        <p:spPr>
          <a:xfrm>
            <a:off x="431800" y="1061612"/>
            <a:ext cx="8178800" cy="5368925"/>
          </a:xfrm>
        </p:spPr>
        <p:txBody>
          <a:bodyPr/>
          <a:lstStyle/>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MAX;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grades[i] = generator.nextInt(101);</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grades.length;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System.out.println("Element #" + i + " grade " + </a:t>
            </a:r>
          </a:p>
          <a:p>
            <a:pPr marL="225425" lvl="1" indent="0">
              <a:buFont typeface="Times New Roman" pitchFamily="18" charset="0"/>
              <a:buNone/>
            </a:pPr>
            <a:r>
              <a:rPr lang="en-US" altLang="en-US" sz="1800" dirty="0" smtClean="0">
                <a:latin typeface="Consolas" pitchFamily="49" charset="0"/>
                <a:cs typeface="Consolas" pitchFamily="49" charset="0"/>
              </a:rPr>
              <a:t>              grades[i]);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endParaRPr lang="en-US" altLang="en-US" sz="1800" dirty="0" smtClean="0"/>
          </a:p>
          <a:p>
            <a:endParaRPr lang="en-US" altLang="en-US" dirty="0" smtClean="0"/>
          </a:p>
        </p:txBody>
      </p:sp>
      <p:sp>
        <p:nvSpPr>
          <p:cNvPr id="2" name="TextBox 1"/>
          <p:cNvSpPr txBox="1"/>
          <p:nvPr/>
        </p:nvSpPr>
        <p:spPr>
          <a:xfrm>
            <a:off x="431800" y="5341434"/>
            <a:ext cx="6980665" cy="856785"/>
          </a:xfrm>
          <a:prstGeom prst="rect">
            <a:avLst/>
          </a:prstGeom>
          <a:noFill/>
          <a:ln w="0">
            <a:noFill/>
          </a:ln>
        </p:spPr>
        <p:txBody>
          <a:bodyPr wrap="square" lIns="0" rtlCol="0">
            <a:noAutofit/>
          </a:bodyPr>
          <a:lstStyle/>
          <a:p>
            <a:r>
              <a:rPr lang="en-CA" sz="1800" dirty="0" smtClean="0"/>
              <a:t>Unlike Python lists you cannot pass an entire Java array in order to display the elements:</a:t>
            </a:r>
          </a:p>
          <a:p>
            <a:endParaRPr lang="en-CA" sz="1800" dirty="0" smtClean="0"/>
          </a:p>
          <a:p>
            <a:r>
              <a:rPr lang="en-CA" sz="1800" dirty="0" smtClean="0">
                <a:latin typeface="Consolas" panose="020B0609020204030204" pitchFamily="49" charset="0"/>
                <a:cs typeface="Consolas" panose="020B0609020204030204" pitchFamily="49" charset="0"/>
              </a:rPr>
              <a:t>  System.out.println(grades);</a:t>
            </a:r>
          </a:p>
        </p:txBody>
      </p:sp>
      <p:pic>
        <p:nvPicPr>
          <p:cNvPr id="3" name="Picture 2"/>
          <p:cNvPicPr>
            <a:picLocks noChangeAspect="1"/>
          </p:cNvPicPr>
          <p:nvPr/>
        </p:nvPicPr>
        <p:blipFill>
          <a:blip r:embed="rId3"/>
          <a:stretch>
            <a:fillRect/>
          </a:stretch>
        </p:blipFill>
        <p:spPr>
          <a:xfrm>
            <a:off x="4138612" y="5977054"/>
            <a:ext cx="1567560" cy="337323"/>
          </a:xfrm>
          <a:prstGeom prst="rect">
            <a:avLst/>
          </a:prstGeom>
        </p:spPr>
      </p:pic>
    </p:spTree>
    <p:extLst>
      <p:ext uri="{BB962C8B-B14F-4D97-AF65-F5344CB8AC3E}">
        <p14:creationId xmlns:p14="http://schemas.microsoft.com/office/powerpoint/2010/main" val="1998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smtClean="0"/>
              <a:t>After This Section You Should Now Know</a:t>
            </a:r>
          </a:p>
        </p:txBody>
      </p:sp>
      <p:sp>
        <p:nvSpPr>
          <p:cNvPr id="84995" name="Rectangle 3"/>
          <p:cNvSpPr>
            <a:spLocks noGrp="1" noChangeArrowheads="1"/>
          </p:cNvSpPr>
          <p:nvPr>
            <p:ph type="body" idx="1"/>
          </p:nvPr>
        </p:nvSpPr>
        <p:spPr/>
        <p:txBody>
          <a:bodyPr/>
          <a:lstStyle/>
          <a:p>
            <a:r>
              <a:rPr lang="en-US" altLang="en-US" dirty="0" smtClean="0"/>
              <a:t>The basic structure required for creating a simple Java program as well as how to compile and run programs</a:t>
            </a:r>
          </a:p>
          <a:p>
            <a:r>
              <a:rPr lang="en-US" altLang="en-US" dirty="0" smtClean="0"/>
              <a:t>How to document a Java program</a:t>
            </a:r>
          </a:p>
          <a:p>
            <a:r>
              <a:rPr lang="en-US" altLang="en-US" dirty="0" smtClean="0"/>
              <a:t>How to perform text based input and output in Java</a:t>
            </a:r>
          </a:p>
          <a:p>
            <a:r>
              <a:rPr lang="en-US" altLang="en-US" dirty="0" smtClean="0"/>
              <a:t>The declaration of constants and variables</a:t>
            </a:r>
          </a:p>
          <a:p>
            <a:r>
              <a:rPr lang="en-US" altLang="en-US" dirty="0" smtClean="0"/>
              <a:t>Formatting output with the field width, precision and escape codes (elective)</a:t>
            </a:r>
          </a:p>
          <a:p>
            <a:r>
              <a:rPr lang="en-US" altLang="en-US" dirty="0" smtClean="0"/>
              <a:t>Converting between types using the casting operator</a:t>
            </a:r>
          </a:p>
          <a:p>
            <a:r>
              <a:rPr lang="en-US" altLang="en-US" dirty="0" smtClean="0"/>
              <a:t>What are the common mathematical and logical operators and how they work</a:t>
            </a:r>
          </a:p>
          <a:p>
            <a:r>
              <a:rPr lang="en-US" altLang="en-US" dirty="0" smtClean="0"/>
              <a:t>The structure and syntax of decision making and looping constructs</a:t>
            </a:r>
          </a:p>
        </p:txBody>
      </p:sp>
    </p:spTree>
    <p:extLst>
      <p:ext uri="{BB962C8B-B14F-4D97-AF65-F5344CB8AC3E}">
        <p14:creationId xmlns:p14="http://schemas.microsoft.com/office/powerpoint/2010/main" val="3299291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t>After This Section You Should Now Know (2)</a:t>
            </a:r>
          </a:p>
        </p:txBody>
      </p:sp>
      <p:sp>
        <p:nvSpPr>
          <p:cNvPr id="86019" name="Content Placeholder 2"/>
          <p:cNvSpPr>
            <a:spLocks noGrp="1"/>
          </p:cNvSpPr>
          <p:nvPr>
            <p:ph idx="1"/>
          </p:nvPr>
        </p:nvSpPr>
        <p:spPr/>
        <p:txBody>
          <a:bodyPr/>
          <a:lstStyle/>
          <a:p>
            <a:r>
              <a:rPr lang="en-US" altLang="en-US" dirty="0" smtClean="0"/>
              <a:t>How to generate random numbers</a:t>
            </a:r>
          </a:p>
          <a:p>
            <a:r>
              <a:rPr lang="en-US" altLang="en-US" dirty="0" smtClean="0"/>
              <a:t>How to create and work with Java arrays</a:t>
            </a:r>
          </a:p>
          <a:p>
            <a:endParaRPr lang="en-US" altLang="en-US" dirty="0" smtClean="0"/>
          </a:p>
        </p:txBody>
      </p:sp>
    </p:spTree>
    <p:extLst>
      <p:ext uri="{BB962C8B-B14F-4D97-AF65-F5344CB8AC3E}">
        <p14:creationId xmlns:p14="http://schemas.microsoft.com/office/powerpoint/2010/main" val="9630730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86</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188447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Online Java Documentation</a:t>
            </a:r>
            <a:endParaRPr lang="en-US" dirty="0"/>
          </a:p>
        </p:txBody>
      </p:sp>
      <p:sp>
        <p:nvSpPr>
          <p:cNvPr id="3" name="Content Placeholder 2"/>
          <p:cNvSpPr>
            <a:spLocks noGrp="1"/>
          </p:cNvSpPr>
          <p:nvPr>
            <p:ph idx="1"/>
          </p:nvPr>
        </p:nvSpPr>
        <p:spPr/>
        <p:txBody>
          <a:bodyPr/>
          <a:lstStyle/>
          <a:p>
            <a:r>
              <a:rPr lang="en-US" dirty="0" smtClean="0"/>
              <a:t>“Getting started” tutorials:</a:t>
            </a:r>
          </a:p>
          <a:p>
            <a:pPr lvl="1"/>
            <a:r>
              <a:rPr lang="en-US" dirty="0"/>
              <a:t>http://docs.oracle.com/javase/tutorial/</a:t>
            </a:r>
          </a:p>
        </p:txBody>
      </p:sp>
    </p:spTree>
    <p:extLst>
      <p:ext uri="{BB962C8B-B14F-4D97-AF65-F5344CB8AC3E}">
        <p14:creationId xmlns:p14="http://schemas.microsoft.com/office/powerpoint/2010/main" val="209795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36852</TotalTime>
  <Pages>8</Pages>
  <Words>5104</Words>
  <Application>Microsoft Office PowerPoint</Application>
  <PresentationFormat>On-screen Show (4:3)</PresentationFormat>
  <Paragraphs>1040</Paragraphs>
  <Slides>86</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ＭＳ Ｐゴシック</vt:lpstr>
      <vt:lpstr>Arial</vt:lpstr>
      <vt:lpstr>Calibri</vt:lpstr>
      <vt:lpstr>Calibri Light</vt:lpstr>
      <vt:lpstr>Consolas</vt:lpstr>
      <vt:lpstr>Times New Roman</vt:lpstr>
      <vt:lpstr>Wingdings</vt:lpstr>
      <vt:lpstr>evaluation_intro</vt:lpstr>
      <vt:lpstr>Introduction To Java Programming</vt:lpstr>
      <vt:lpstr>Java: Write Once, Run Anywhere</vt:lpstr>
      <vt:lpstr>Java: Write Once, Run Anywhere</vt:lpstr>
      <vt:lpstr>Java’s Web/Mobile Application: Example</vt:lpstr>
      <vt:lpstr>Java: Write Once, Run Anywhere (2)</vt:lpstr>
      <vt:lpstr>Java: Write Once, Run Anywhere (3)</vt:lpstr>
      <vt:lpstr>JT’s Note: IDE’s</vt:lpstr>
      <vt:lpstr>IDE’s: Bottom Line</vt:lpstr>
      <vt:lpstr>Official Online Java Documentation</vt:lpstr>
      <vt:lpstr>Compilation</vt:lpstr>
      <vt:lpstr>Compiled Programs With Different  Operating Systems: Multiple Compilers Needed</vt:lpstr>
      <vt:lpstr>A High Level View Of Translating/Executing Java Programs</vt:lpstr>
      <vt:lpstr>A High Level View Of Translating/Executing Java Programs (2)</vt:lpstr>
      <vt:lpstr>Which Java?</vt:lpstr>
      <vt:lpstr>Location Of Online Examples For This Section</vt:lpstr>
      <vt:lpstr>Smallest Compilable And Executable Java Program</vt:lpstr>
      <vt:lpstr>Creating/Translating/Running Java Programs: CPSC Network</vt:lpstr>
      <vt:lpstr>Starting And Using A Command Line</vt:lpstr>
      <vt:lpstr>Summary: Creating And Running Java Programs</vt:lpstr>
      <vt:lpstr>Running The Java Compiler At Home</vt:lpstr>
      <vt:lpstr>Alternative: Simple But A Hack</vt:lpstr>
      <vt:lpstr>Documentation / Comments</vt:lpstr>
      <vt:lpstr>Review: What Should You Document</vt:lpstr>
      <vt:lpstr>Important Note</vt:lpstr>
      <vt:lpstr>Java Output: Common Methods (~Function)</vt:lpstr>
      <vt:lpstr>Java Output: Specifics</vt:lpstr>
      <vt:lpstr>Output : Some Escape Sequences For Formatting</vt:lpstr>
      <vt:lpstr>Variables</vt:lpstr>
      <vt:lpstr>Using Variables: A Contrast</vt:lpstr>
      <vt:lpstr>Declaring Variables: Syntax</vt:lpstr>
      <vt:lpstr>Some Built-In Types Of Variables In Java</vt:lpstr>
      <vt:lpstr>Location Of Variable Declarations</vt:lpstr>
      <vt:lpstr>Java Strings</vt:lpstr>
      <vt:lpstr>Common String Methods</vt:lpstr>
      <vt:lpstr>A String Example</vt:lpstr>
      <vt:lpstr>A String Example (2)</vt:lpstr>
      <vt:lpstr>Style Hint: Initializing Variables</vt:lpstr>
      <vt:lpstr>Formatting Output: Elective Topic</vt:lpstr>
      <vt:lpstr>Formatting Output (2): Elective Topic </vt:lpstr>
      <vt:lpstr>Java Constants (“Final”)</vt:lpstr>
      <vt:lpstr>Location Of Constant Declarations</vt:lpstr>
      <vt:lpstr>Variable Naming Conventions In Java</vt:lpstr>
      <vt:lpstr>Java Keywords (Avoid Using As Identifiers)</vt:lpstr>
      <vt:lpstr>Common Operators</vt:lpstr>
      <vt:lpstr>Post/Pre Operators</vt:lpstr>
      <vt:lpstr>Post/Pre Decrement</vt:lpstr>
      <vt:lpstr>Post/Pre Operators</vt:lpstr>
      <vt:lpstr>Casting: Converting Between Types</vt:lpstr>
      <vt:lpstr>Casting: Structure And Examples</vt:lpstr>
      <vt:lpstr>Accessing Pre-Created Java Libraries</vt:lpstr>
      <vt:lpstr>Getting Text Input</vt:lpstr>
      <vt:lpstr>Getting Text Input (2)</vt:lpstr>
      <vt:lpstr>Useful Methods Of Class Scanner1</vt:lpstr>
      <vt:lpstr>Reading A Single Character</vt:lpstr>
      <vt:lpstr>Decision Making In Java</vt:lpstr>
      <vt:lpstr>Decision Making: Logical Operators</vt:lpstr>
      <vt:lpstr>Java Relational Operators</vt:lpstr>
      <vt:lpstr>Decision Making: If</vt:lpstr>
      <vt:lpstr>The ‘Body’</vt:lpstr>
      <vt:lpstr>Decision Making: If, Else</vt:lpstr>
      <vt:lpstr>If, Else-If (Java) If, Elif (Python)</vt:lpstr>
      <vt:lpstr>If, Else-If (2)</vt:lpstr>
      <vt:lpstr>If, Else-If (2)</vt:lpstr>
      <vt:lpstr>Alternative To Multiple Else-If’s: Switch</vt:lpstr>
      <vt:lpstr>Alternative To Multiple Else-If’s: Switch</vt:lpstr>
      <vt:lpstr>Alternative To Multiple Else-If’s: Switch (2)</vt:lpstr>
      <vt:lpstr>The ‘Break’ Statement</vt:lpstr>
      <vt:lpstr>Switch: Benefit (Cleaner Code)</vt:lpstr>
      <vt:lpstr>Switch: Mix and Match Use Of ‘Break’</vt:lpstr>
      <vt:lpstr>Switch: Mix and Match Use Of ‘Break’ (2)</vt:lpstr>
      <vt:lpstr>Switch: Mix and Match Use Of ‘Break’ (3)</vt:lpstr>
      <vt:lpstr>Loops</vt:lpstr>
      <vt:lpstr>While Loops</vt:lpstr>
      <vt:lpstr>For Loops</vt:lpstr>
      <vt:lpstr>For Loops: Java Vs. Python</vt:lpstr>
      <vt:lpstr>For Loops: Java Vs. Python (2)</vt:lpstr>
      <vt:lpstr>Common Mistake: Branches/Loops</vt:lpstr>
      <vt:lpstr>Many Pre-Created Classes Have Been Created</vt:lpstr>
      <vt:lpstr>Example: Generating Random Numbers (Probabilities)</vt:lpstr>
      <vt:lpstr>Arrays</vt:lpstr>
      <vt:lpstr>Creating An Array</vt:lpstr>
      <vt:lpstr>Arrays: Complete Example</vt:lpstr>
      <vt:lpstr>Arrays: Complete Example (2)</vt:lpstr>
      <vt:lpstr>After This Section You Should Now Know</vt:lpstr>
      <vt:lpstr>After This Section You Should Now Know (2)</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introduction</dc:title>
  <dc:creator>James Tam</dc:creator>
  <cp:keywords>Getting started;creating Java programs;Basic java programming</cp:keywords>
  <cp:lastModifiedBy>James Tam</cp:lastModifiedBy>
  <cp:revision>3175</cp:revision>
  <cp:lastPrinted>1998-08-16T21:06:56Z</cp:lastPrinted>
  <dcterms:created xsi:type="dcterms:W3CDTF">1995-08-18T10:27:02Z</dcterms:created>
  <dcterms:modified xsi:type="dcterms:W3CDTF">2017-01-11T22:35:41Z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