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6" r:id="rId12"/>
    <p:sldId id="269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6633"/>
    <a:srgbClr val="FFFFCC"/>
    <a:srgbClr val="808000"/>
    <a:srgbClr val="CC3300"/>
    <a:srgbClr val="000000"/>
    <a:srgbClr val="9933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89" autoAdjust="0"/>
    <p:restoredTop sz="93029" autoAdjust="0"/>
  </p:normalViewPr>
  <p:slideViewPr>
    <p:cSldViewPr>
      <p:cViewPr varScale="1">
        <p:scale>
          <a:sx n="93" d="100"/>
          <a:sy n="93" d="100"/>
        </p:scale>
        <p:origin x="18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BE6EE577-3A2E-421F-9B8D-2671853CF298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Java history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9C3C14C1-D885-4347-927E-A078D4ACFF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19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91C3DAA5-8835-4997-AC47-FA3B3732FFD6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1563B3B9-B4F3-4331-9261-8964C518A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3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12715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0171" indent="-280835" defTabSz="912715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3340" indent="-224668" defTabSz="912715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2677" indent="-224668" defTabSz="912715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2013" indent="-224668" defTabSz="912715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71349" indent="-224668" defTabSz="912715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20685" indent="-224668" defTabSz="912715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70021" indent="-224668" defTabSz="912715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9357" indent="-224668" defTabSz="912715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D6DE07BE-C64B-4D90-94A4-868D496DDC3F}" type="slidenum">
              <a:rPr lang="en-US" altLang="en-US"/>
              <a:pPr eaLnBrk="1" hangingPunct="1">
                <a:defRPr/>
              </a:pPr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205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5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470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2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4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D80D3DD3-B485-45E7-A627-D071E6B6B1B6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E423-7AAB-4292-8836-C8C0CEBD20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49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1DDF01E2-3308-4660-BC30-19D7F27600B2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C8828-C611-4ABE-A77E-E890AA6FF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2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CB7F78E7-0174-4B49-9B7C-39478CDEF160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0506F-4390-4C65-B885-81A7F9637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84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950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defRPr/>
            </a:pPr>
            <a:r>
              <a:rPr lang="en-US" sz="1200" b="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29738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3D5E14C6-0A6F-4C2E-9889-0AC9AA5AD8DA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2AA07-D12F-4FC2-A647-2681FDE06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7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651EB0DD-B7F2-4AD1-B1A2-375FC33C7D42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3CB72-A735-4DC1-964C-79D61AD190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7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2203B092-CB07-4E3E-A596-345C00D61647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62DC9-048B-4C23-AD7B-826174912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1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3A96D271-2F94-4B1C-AD28-EB86A2B45407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298D7-D84B-4079-9441-C679C679C3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9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96B9DAC2-EC7F-4284-9DA3-C5E484C7D899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E32AE-F5F4-44CF-846B-1037086E7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0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CDDB73C-EF7B-4BFF-AE60-2CE1278B556B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87C99-AA7C-4602-8EBE-7B744617EF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8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368D6724-BCEF-49BB-81AB-E20C056D2779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DCA5F-8ABE-4716-87CF-F53452F1AF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82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7" r:id="rId1"/>
    <p:sldLayoutId id="2147484398" r:id="rId2"/>
    <p:sldLayoutId id="2147484399" r:id="rId3"/>
    <p:sldLayoutId id="2147484400" r:id="rId4"/>
    <p:sldLayoutId id="2147484401" r:id="rId5"/>
    <p:sldLayoutId id="2147484402" r:id="rId6"/>
    <p:sldLayoutId id="2147484403" r:id="rId7"/>
    <p:sldLayoutId id="2147484404" r:id="rId8"/>
    <p:sldLayoutId id="2147484405" r:id="rId9"/>
    <p:sldLayoutId id="2147484406" r:id="rId10"/>
    <p:sldLayoutId id="2147484407" r:id="rId11"/>
    <p:sldLayoutId id="214748440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ow.com/how_7306707_run-java-applet-html.html" TargetMode="External"/><Relationship Id="rId2" Type="http://schemas.openxmlformats.org/officeDocument/2006/relationships/hyperlink" Target="http://docs.oracle.com/javase/tutorial/deployment/applet/getStarted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tstorm.org/gameoflife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://www.darkfish.com/checker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Java History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Arial" pitchFamily="34" charset="0"/>
              </a:rPr>
              <a:t>Background information about Java and how the background affected it’s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Why ‘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Javac</a:t>
            </a:r>
            <a:r>
              <a:rPr lang="en-US" smtClean="0"/>
              <a:t>’ &amp; ‘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Java</a:t>
            </a:r>
            <a:r>
              <a:rPr lang="en-US" smtClean="0"/>
              <a:t>’: Consequence Of Java History</a:t>
            </a:r>
            <a:endParaRPr lang="en-US"/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66" y="1143000"/>
            <a:ext cx="715706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95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Adding Java Code To A Webpage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code can be run through a web browser instead of manually invoked via the command line. </a:t>
            </a:r>
          </a:p>
          <a:p>
            <a:pPr lvl="1"/>
            <a:r>
              <a:rPr lang="en-US" altLang="en-US" smtClean="0"/>
              <a:t>These Java programs are ‘applets’</a:t>
            </a:r>
          </a:p>
          <a:p>
            <a:pPr lvl="1"/>
            <a:r>
              <a:rPr lang="en-US" altLang="en-US" smtClean="0"/>
              <a:t>How to create a simple Java applet:</a:t>
            </a:r>
          </a:p>
          <a:p>
            <a:pPr lvl="2"/>
            <a:r>
              <a:rPr lang="en-US" altLang="en-US" smtClean="0">
                <a:hlinkClick r:id="rId2"/>
              </a:rPr>
              <a:t>http://docs.oracle.com/javase/tutorial/deployment/applet/getStarted.html</a:t>
            </a:r>
            <a:endParaRPr lang="en-US" altLang="en-US" smtClean="0"/>
          </a:p>
          <a:p>
            <a:pPr lvl="1"/>
            <a:r>
              <a:rPr lang="en-US" altLang="en-US" smtClean="0"/>
              <a:t>How to get an applet to run when your web page is accessed</a:t>
            </a:r>
          </a:p>
          <a:p>
            <a:pPr lvl="2"/>
            <a:r>
              <a:rPr lang="en-US" altLang="en-US" smtClean="0">
                <a:hlinkClick r:id="rId3"/>
              </a:rPr>
              <a:t>http://www.ehow.com/how_7306707_run-java-applet-html.html</a:t>
            </a:r>
            <a:endParaRPr lang="en-US" altLang="en-US" smtClean="0"/>
          </a:p>
          <a:p>
            <a:pPr lvl="2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3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400" dirty="0">
                <a:latin typeface="Arial" pitchFamily="34" charset="0"/>
              </a:rPr>
              <a:t>http://www.oracle.com/technetwork/java/javase/overview/javahistory-index-198355.html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716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After This Section You Should Now Know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How Java was developed and the impact </a:t>
            </a:r>
            <a:r>
              <a:rPr lang="en-US" altLang="en-US" smtClean="0"/>
              <a:t>of its </a:t>
            </a:r>
            <a:r>
              <a:rPr lang="en-US" altLang="en-US" dirty="0" smtClean="0"/>
              <a:t>roots on the language</a:t>
            </a:r>
          </a:p>
          <a:p>
            <a:r>
              <a:rPr lang="en-US" altLang="en-US" dirty="0" smtClean="0"/>
              <a:t>Major players and events in the development of Java</a:t>
            </a:r>
          </a:p>
        </p:txBody>
      </p:sp>
    </p:spTree>
    <p:extLst>
      <p:ext uri="{BB962C8B-B14F-4D97-AF65-F5344CB8AC3E}">
        <p14:creationId xmlns:p14="http://schemas.microsoft.com/office/powerpoint/2010/main" val="16758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Java: History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8075"/>
            <a:ext cx="8178800" cy="682625"/>
          </a:xfrm>
        </p:spPr>
        <p:txBody>
          <a:bodyPr/>
          <a:lstStyle/>
          <a:p>
            <a:r>
              <a:rPr lang="en-US" altLang="en-US" smtClean="0"/>
              <a:t>Computers of the past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46113" y="1565275"/>
            <a:ext cx="5919787" cy="4787900"/>
            <a:chOff x="646112" y="1498600"/>
            <a:chExt cx="5919788" cy="4787996"/>
          </a:xfrm>
        </p:grpSpPr>
        <p:pic>
          <p:nvPicPr>
            <p:cNvPr id="3077" name="Picture 7" descr="http://s7.computerhistory.org/is/image/CHM/102652279-03-01?$re-zoomed$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112" y="1498600"/>
              <a:ext cx="5919788" cy="4616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8" name="TextBox 1"/>
            <p:cNvSpPr txBox="1">
              <a:spLocks noChangeArrowheads="1"/>
            </p:cNvSpPr>
            <p:nvPr/>
          </p:nvSpPr>
          <p:spPr bwMode="auto">
            <a:xfrm>
              <a:off x="747712" y="6115146"/>
              <a:ext cx="3900487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" pitchFamily="34" charset="0"/>
                </a:rPr>
                <a:t>Image </a:t>
              </a:r>
              <a:r>
                <a:rPr lang="en-US" altLang="en-US" sz="1200" smtClean="0">
                  <a:latin typeface="Arial" pitchFamily="34" charset="0"/>
                </a:rPr>
                <a:t>© University </a:t>
              </a:r>
              <a:r>
                <a:rPr lang="en-US" altLang="en-US" sz="1200">
                  <a:latin typeface="Arial" pitchFamily="34" charset="0"/>
                </a:rPr>
                <a:t>of Pennsylvania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855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033463"/>
            <a:ext cx="7918450" cy="5384800"/>
          </a:xfrm>
        </p:spPr>
        <p:txBody>
          <a:bodyPr/>
          <a:lstStyle/>
          <a:p>
            <a:r>
              <a:rPr lang="en-US" altLang="en-US" smtClean="0">
                <a:latin typeface="Calibri" pitchFamily="34" charset="0"/>
              </a:rPr>
              <a:t>The invention of the microprocessor revolutionized computers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Java: History (2)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9775" y="1920875"/>
            <a:ext cx="3757613" cy="969963"/>
            <a:chOff x="739774" y="1920875"/>
            <a:chExt cx="3758305" cy="970366"/>
          </a:xfrm>
        </p:grpSpPr>
        <p:pic>
          <p:nvPicPr>
            <p:cNvPr id="4104" name="Picture 6" descr="Early microprocess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775" y="1920875"/>
              <a:ext cx="3147137" cy="784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5" name="TextBox 1"/>
            <p:cNvSpPr txBox="1">
              <a:spLocks noChangeArrowheads="1"/>
            </p:cNvSpPr>
            <p:nvPr/>
          </p:nvSpPr>
          <p:spPr bwMode="auto">
            <a:xfrm>
              <a:off x="739774" y="2705100"/>
              <a:ext cx="3758305" cy="186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" pitchFamily="34" charset="0"/>
                </a:rPr>
                <a:t>From the “Intel museum” www.intel.com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497388" y="1920875"/>
            <a:ext cx="3492500" cy="4498975"/>
            <a:chOff x="4498079" y="1920875"/>
            <a:chExt cx="3492499" cy="4498253"/>
          </a:xfrm>
        </p:grpSpPr>
        <p:sp>
          <p:nvSpPr>
            <p:cNvPr id="4102" name="TextBox 1"/>
            <p:cNvSpPr txBox="1">
              <a:spLocks noChangeArrowheads="1"/>
            </p:cNvSpPr>
            <p:nvPr/>
          </p:nvSpPr>
          <p:spPr bwMode="auto">
            <a:xfrm>
              <a:off x="4498079" y="6101586"/>
              <a:ext cx="3492499" cy="3175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" pitchFamily="34" charset="0"/>
                </a:rPr>
                <a:t>Image courtesy of James Tam</a:t>
              </a:r>
            </a:p>
          </p:txBody>
        </p:sp>
        <p:pic>
          <p:nvPicPr>
            <p:cNvPr id="4103" name="Picture 7" descr="https://fbcdn-sphotos-a-a.akamaihd.net/hphotos-ak-ash3/946943_10151551541606836_2110209313_n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310"/>
            <a:stretch>
              <a:fillRect/>
            </a:stretch>
          </p:blipFill>
          <p:spPr bwMode="auto">
            <a:xfrm>
              <a:off x="4498079" y="1920875"/>
              <a:ext cx="2843833" cy="4180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4113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76250" algn="l"/>
              </a:tabLst>
            </a:pPr>
            <a:r>
              <a:rPr lang="en-US" altLang="en-US" smtClean="0"/>
              <a:t>It was believed that the logical next step for microprocessors was to have them run intelligent consumer electronics.</a:t>
            </a:r>
          </a:p>
          <a:p>
            <a:pPr lvl="1">
              <a:tabLst>
                <a:tab pos="476250" algn="l"/>
              </a:tabLst>
            </a:pPr>
            <a:r>
              <a:rPr lang="en-US" altLang="en-US" smtClean="0"/>
              <a:t>“Smart homes”</a:t>
            </a:r>
          </a:p>
          <a:p>
            <a:pPr lvl="1">
              <a:tabLst>
                <a:tab pos="476250" algn="l"/>
              </a:tabLst>
            </a:pPr>
            <a:r>
              <a:rPr lang="en-US" altLang="en-US" smtClean="0"/>
              <a:t>“Smart washer-dryers”</a:t>
            </a:r>
          </a:p>
          <a:p>
            <a:pPr lvl="1">
              <a:tabLst>
                <a:tab pos="476250" algn="l"/>
              </a:tabLst>
            </a:pPr>
            <a:r>
              <a:rPr lang="en-US" altLang="en-US" smtClean="0"/>
              <a:t>“Smart vacuums”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Java: History (3)</a:t>
            </a:r>
          </a:p>
        </p:txBody>
      </p:sp>
    </p:spTree>
    <p:extLst>
      <p:ext uri="{BB962C8B-B14F-4D97-AF65-F5344CB8AC3E}">
        <p14:creationId xmlns:p14="http://schemas.microsoft.com/office/powerpoint/2010/main" val="351643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 History (4)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175434"/>
            <a:ext cx="8229600" cy="5410200"/>
          </a:xfrm>
        </p:spPr>
        <p:txBody>
          <a:bodyPr/>
          <a:lstStyle/>
          <a:p>
            <a:pPr marL="228600" indent="-228600">
              <a:tabLst>
                <a:tab pos="476250" algn="l"/>
              </a:tabLst>
            </a:pPr>
            <a:r>
              <a:rPr lang="en-US" altLang="en-US" smtClean="0"/>
              <a:t>Sun Microsystems funded an internal research project “Green” to investigate this opportunity.</a:t>
            </a:r>
          </a:p>
          <a:p>
            <a:pPr marL="482600" lvl="1" indent="-249238">
              <a:tabLst>
                <a:tab pos="476250" algn="l"/>
              </a:tabLst>
            </a:pPr>
            <a:r>
              <a:rPr lang="en-US" altLang="en-US" smtClean="0"/>
              <a:t>Result: A programming language called “Oak”</a:t>
            </a: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763588" y="5888038"/>
            <a:ext cx="671671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b="1">
                <a:solidFill>
                  <a:schemeClr val="accent2"/>
                </a:solidFill>
                <a:latin typeface="Arial" pitchFamily="34" charset="0"/>
              </a:rPr>
              <a:t>Blatant advertisement: James Gosling was a graduate of the U of C Computer Science program</a:t>
            </a:r>
          </a:p>
        </p:txBody>
      </p:sp>
      <p:pic>
        <p:nvPicPr>
          <p:cNvPr id="6154" name="Picture 10" descr="http://www.ucalgary.ca/news/files/news/images/gosl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35"/>
          <a:stretch>
            <a:fillRect/>
          </a:stretch>
        </p:blipFill>
        <p:spPr bwMode="auto">
          <a:xfrm>
            <a:off x="763588" y="2319338"/>
            <a:ext cx="3452812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79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ie carumba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 History (5)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341438"/>
            <a:ext cx="7773987" cy="5140325"/>
          </a:xfrm>
        </p:spPr>
        <p:txBody>
          <a:bodyPr/>
          <a:lstStyle/>
          <a:p>
            <a:pPr marL="630238" lvl="1" indent="-249238">
              <a:tabLst>
                <a:tab pos="630238" algn="l"/>
              </a:tabLst>
            </a:pPr>
            <a:r>
              <a:rPr lang="en-US" altLang="en-US" smtClean="0">
                <a:latin typeface="Calibri" pitchFamily="34" charset="0"/>
              </a:rPr>
              <a:t>Problem: There was already a programming language called Oak.</a:t>
            </a:r>
          </a:p>
          <a:p>
            <a:pPr marL="630238" lvl="1" indent="-249238">
              <a:tabLst>
                <a:tab pos="630238" algn="l"/>
              </a:tabLst>
            </a:pPr>
            <a:r>
              <a:rPr lang="en-US" altLang="en-US" smtClean="0">
                <a:latin typeface="Calibri" pitchFamily="34" charset="0"/>
              </a:rPr>
              <a:t>The “Green” team met at a local coffee shop to come up with another name...</a:t>
            </a:r>
          </a:p>
          <a:p>
            <a:pPr marL="835025" lvl="2" indent="-90488">
              <a:tabLst>
                <a:tab pos="630238" algn="l"/>
              </a:tabLst>
            </a:pPr>
            <a:r>
              <a:rPr lang="en-US" altLang="en-US" smtClean="0">
                <a:latin typeface="Calibri" pitchFamily="34" charset="0"/>
              </a:rPr>
              <a:t>Java!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6"/>
          <a:stretch>
            <a:fillRect/>
          </a:stretch>
        </p:blipFill>
        <p:spPr bwMode="auto">
          <a:xfrm>
            <a:off x="1600200" y="2895600"/>
            <a:ext cx="27082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82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08075"/>
            <a:ext cx="8458200" cy="5045075"/>
          </a:xfrm>
        </p:spPr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mtClean="0">
                <a:latin typeface="Calibri" pitchFamily="34" charset="0"/>
              </a:rPr>
              <a:t>The concept of intelligent devices didn’t catch on.</a:t>
            </a:r>
          </a:p>
          <a:p>
            <a:pPr marL="114300" indent="-114300">
              <a:tabLst>
                <a:tab pos="476250" algn="l"/>
              </a:tabLst>
            </a:pPr>
            <a:r>
              <a:rPr lang="en-US" altLang="en-US" smtClean="0">
                <a:latin typeface="Calibri" pitchFamily="34" charset="0"/>
              </a:rPr>
              <a:t>Project Green and work on the Java language was nearly canceled.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Java: History (6)</a:t>
            </a:r>
          </a:p>
        </p:txBody>
      </p:sp>
    </p:spTree>
    <p:extLst>
      <p:ext uri="{BB962C8B-B14F-4D97-AF65-F5344CB8AC3E}">
        <p14:creationId xmlns:p14="http://schemas.microsoft.com/office/powerpoint/2010/main" val="409386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par>
              <p:cTn id="11"/>
            </p:par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Java: History (7)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CA" altLang="en-US" smtClean="0"/>
              <a:t>The popularity of the Internet resulted in Sun’s re-focusing of Java on computers.</a:t>
            </a:r>
          </a:p>
          <a:p>
            <a:pPr marL="114300" indent="-114300">
              <a:tabLst>
                <a:tab pos="476250" algn="l"/>
              </a:tabLst>
            </a:pPr>
            <a:r>
              <a:rPr lang="en-CA" altLang="en-US" smtClean="0"/>
              <a:t>Prior to the advent of Java, web pages allowed you to download only text and images.</a:t>
            </a:r>
          </a:p>
          <a:p>
            <a:pPr marL="114300" indent="-114300">
              <a:tabLst>
                <a:tab pos="476250" algn="l"/>
              </a:tabLst>
            </a:pPr>
            <a:endParaRPr lang="en-CA" altLang="en-US" smtClean="0"/>
          </a:p>
          <a:p>
            <a:pPr marL="114300" indent="-114300">
              <a:tabLst>
                <a:tab pos="476250" algn="l"/>
              </a:tabLst>
            </a:pPr>
            <a:endParaRPr lang="en-CA" altLang="en-US" smtClean="0"/>
          </a:p>
          <a:p>
            <a:pPr marL="114300" indent="-114300">
              <a:tabLst>
                <a:tab pos="476250" algn="l"/>
              </a:tabLst>
            </a:pPr>
            <a:endParaRPr lang="en-CA" altLang="en-US" smtClean="0"/>
          </a:p>
          <a:p>
            <a:pPr marL="114300" indent="-114300">
              <a:tabLst>
                <a:tab pos="476250" algn="l"/>
              </a:tabLst>
            </a:pPr>
            <a:endParaRPr lang="en-CA" altLang="en-US" smtClean="0"/>
          </a:p>
          <a:p>
            <a:pPr marL="114300" indent="-114300">
              <a:tabLst>
                <a:tab pos="476250" algn="l"/>
              </a:tabLst>
            </a:pPr>
            <a:endParaRPr lang="en-CA" altLang="en-US" smtClean="0"/>
          </a:p>
          <a:p>
            <a:pPr marL="114300" indent="-114300">
              <a:tabLst>
                <a:tab pos="476250" algn="l"/>
              </a:tabLst>
            </a:pPr>
            <a:endParaRPr lang="en-CA" altLang="en-US" smtClean="0"/>
          </a:p>
          <a:p>
            <a:pPr marL="114300" indent="-114300">
              <a:tabLst>
                <a:tab pos="476250" algn="l"/>
              </a:tabLst>
            </a:pPr>
            <a:endParaRPr lang="en-CA" altLang="en-US" smtClean="0"/>
          </a:p>
          <a:p>
            <a:pPr marL="114300" indent="-114300">
              <a:tabLst>
                <a:tab pos="476250" algn="l"/>
              </a:tabLst>
            </a:pPr>
            <a:endParaRPr lang="en-CA" altLang="en-US" smtClean="0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7678738" y="2571750"/>
            <a:ext cx="5180012" cy="0"/>
            <a:chOff x="0" y="0"/>
            <a:chExt cx="3263" cy="0"/>
          </a:xfrm>
        </p:grpSpPr>
        <p:sp>
          <p:nvSpPr>
            <p:cNvPr id="923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3263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>
                <a:latin typeface="Arial" pitchFamily="34" charset="0"/>
              </a:endParaRPr>
            </a:p>
          </p:txBody>
        </p:sp>
        <p:sp>
          <p:nvSpPr>
            <p:cNvPr id="9237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3263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>
                <a:latin typeface="Arial" pitchFamily="34" charset="0"/>
              </a:endParaRPr>
            </a:p>
          </p:txBody>
        </p:sp>
      </p:grp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533400" y="3657600"/>
            <a:ext cx="2286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>
                <a:latin typeface="Arial" pitchFamily="34" charset="0"/>
              </a:rPr>
              <a:t>Your computer at home running a web browser</a:t>
            </a:r>
          </a:p>
        </p:txBody>
      </p:sp>
      <p:pic>
        <p:nvPicPr>
          <p:cNvPr id="922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0"/>
          <a:stretch>
            <a:fillRect/>
          </a:stretch>
        </p:blipFill>
        <p:spPr bwMode="auto">
          <a:xfrm>
            <a:off x="5522285" y="481648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321" y="4564912"/>
            <a:ext cx="14478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876550" y="4598998"/>
            <a:ext cx="2667000" cy="495301"/>
            <a:chOff x="1812" y="2897"/>
            <a:chExt cx="1680" cy="312"/>
          </a:xfrm>
        </p:grpSpPr>
        <p:sp>
          <p:nvSpPr>
            <p:cNvPr id="9232" name="Line 14"/>
            <p:cNvSpPr>
              <a:spLocks noChangeShapeType="1"/>
            </p:cNvSpPr>
            <p:nvPr/>
          </p:nvSpPr>
          <p:spPr bwMode="auto">
            <a:xfrm>
              <a:off x="1812" y="3209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9233" name="Text Box 15"/>
            <p:cNvSpPr txBox="1">
              <a:spLocks noChangeArrowheads="1"/>
            </p:cNvSpPr>
            <p:nvPr/>
          </p:nvSpPr>
          <p:spPr bwMode="auto">
            <a:xfrm>
              <a:off x="2016" y="2897"/>
              <a:ext cx="115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>
                  <a:latin typeface="Arial" pitchFamily="34" charset="0"/>
                </a:rPr>
                <a:t>User clicks on a link 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352107" y="4572000"/>
            <a:ext cx="4591050" cy="1463675"/>
            <a:chOff x="1008" y="2832"/>
            <a:chExt cx="2892" cy="922"/>
          </a:xfrm>
        </p:grpSpPr>
        <p:pic>
          <p:nvPicPr>
            <p:cNvPr id="9228" name="Picture 1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10"/>
            <a:stretch>
              <a:fillRect/>
            </a:stretch>
          </p:blipFill>
          <p:spPr bwMode="auto">
            <a:xfrm>
              <a:off x="1008" y="2832"/>
              <a:ext cx="96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29" name="Group 18"/>
            <p:cNvGrpSpPr>
              <a:grpSpLocks/>
            </p:cNvGrpSpPr>
            <p:nvPr/>
          </p:nvGrpSpPr>
          <p:grpSpPr bwMode="auto">
            <a:xfrm>
              <a:off x="1943" y="3408"/>
              <a:ext cx="1957" cy="346"/>
              <a:chOff x="1943" y="3408"/>
              <a:chExt cx="1957" cy="346"/>
            </a:xfrm>
          </p:grpSpPr>
          <p:sp>
            <p:nvSpPr>
              <p:cNvPr id="9230" name="Line 19"/>
              <p:cNvSpPr>
                <a:spLocks noChangeShapeType="1"/>
              </p:cNvSpPr>
              <p:nvPr/>
            </p:nvSpPr>
            <p:spPr bwMode="auto">
              <a:xfrm flipH="1">
                <a:off x="1943" y="3408"/>
                <a:ext cx="16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2172" y="3446"/>
                <a:ext cx="172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itchFamily="18" charset="0"/>
                  <a:buChar char="-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CA" altLang="en-US" sz="1600">
                    <a:latin typeface="Arial" pitchFamily="34" charset="0"/>
                  </a:rPr>
                  <a:t>Images and text get downloaded</a:t>
                </a:r>
              </a:p>
            </p:txBody>
          </p:sp>
        </p:grpSp>
      </p:grpSp>
      <p:sp>
        <p:nvSpPr>
          <p:cNvPr id="9227" name="Text Box 21"/>
          <p:cNvSpPr txBox="1">
            <a:spLocks noChangeArrowheads="1"/>
          </p:cNvSpPr>
          <p:nvPr/>
        </p:nvSpPr>
        <p:spPr bwMode="auto">
          <a:xfrm>
            <a:off x="5553518" y="4205300"/>
            <a:ext cx="18192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>
                <a:latin typeface="Arial" pitchFamily="34" charset="0"/>
              </a:rPr>
              <a:t>Server containing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>
                <a:latin typeface="Arial" pitchFamily="34" charset="0"/>
              </a:rPr>
              <a:t>web page</a:t>
            </a:r>
          </a:p>
        </p:txBody>
      </p:sp>
    </p:spTree>
    <p:extLst>
      <p:ext uri="{BB962C8B-B14F-4D97-AF65-F5344CB8AC3E}">
        <p14:creationId xmlns:p14="http://schemas.microsoft.com/office/powerpoint/2010/main" val="193085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33400" y="3657600"/>
            <a:ext cx="2286000" cy="2022057"/>
            <a:chOff x="533400" y="3657600"/>
            <a:chExt cx="2286000" cy="2022057"/>
          </a:xfrm>
        </p:grpSpPr>
        <p:pic>
          <p:nvPicPr>
            <p:cNvPr id="37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913" y="4616032"/>
              <a:ext cx="1447800" cy="1063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533400" y="3657600"/>
              <a:ext cx="2286000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CA" altLang="en-US" sz="1600" b="1">
                  <a:latin typeface="Arial" pitchFamily="34" charset="0"/>
                </a:rPr>
                <a:t>Your computer at home running a web browser</a:t>
              </a:r>
            </a:p>
          </p:txBody>
        </p:sp>
      </p:grpSp>
      <p:sp>
        <p:nvSpPr>
          <p:cNvPr id="16487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81000" y="952500"/>
            <a:ext cx="8229600" cy="5410200"/>
          </a:xfrm>
        </p:spPr>
        <p:txBody>
          <a:bodyPr/>
          <a:lstStyle/>
          <a:p>
            <a:r>
              <a:rPr lang="en-US" altLang="en-US" smtClean="0"/>
              <a:t>Java </a:t>
            </a:r>
            <a:r>
              <a:rPr lang="en-CA" altLang="en-US" smtClean="0"/>
              <a:t>enabled web browsers allowed for the downloading of programs (Applets).</a:t>
            </a:r>
          </a:p>
          <a:p>
            <a:r>
              <a:rPr lang="en-CA" altLang="en-US" smtClean="0"/>
              <a:t>Java is still used in this context today:</a:t>
            </a:r>
          </a:p>
          <a:p>
            <a:pPr lvl="1"/>
            <a:r>
              <a:rPr lang="en-CA" altLang="en-US" smtClean="0"/>
              <a:t>Facebook (older version)</a:t>
            </a:r>
          </a:p>
          <a:p>
            <a:pPr lvl="1"/>
            <a:r>
              <a:rPr lang="en-CA" altLang="en-US" smtClean="0"/>
              <a:t>Hotmail (older version)</a:t>
            </a:r>
          </a:p>
          <a:p>
            <a:endParaRPr lang="en-US" altLang="en-US" smtClean="0"/>
          </a:p>
        </p:txBody>
      </p:sp>
      <p:sp>
        <p:nvSpPr>
          <p:cNvPr id="1024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Java: History (8)</a:t>
            </a:r>
            <a:endParaRPr lang="en-US" altLang="en-US" smtClean="0"/>
          </a:p>
        </p:txBody>
      </p:sp>
      <p:grpSp>
        <p:nvGrpSpPr>
          <p:cNvPr id="10245" name="Group 15"/>
          <p:cNvGrpSpPr>
            <a:grpSpLocks/>
          </p:cNvGrpSpPr>
          <p:nvPr/>
        </p:nvGrpSpPr>
        <p:grpSpPr bwMode="auto">
          <a:xfrm>
            <a:off x="7894638" y="2787650"/>
            <a:ext cx="5180012" cy="0"/>
            <a:chOff x="0" y="0"/>
            <a:chExt cx="3263" cy="0"/>
          </a:xfrm>
        </p:grpSpPr>
        <p:sp>
          <p:nvSpPr>
            <p:cNvPr id="10255" name="Rectangle 16"/>
            <p:cNvSpPr>
              <a:spLocks noChangeArrowheads="1"/>
            </p:cNvSpPr>
            <p:nvPr/>
          </p:nvSpPr>
          <p:spPr bwMode="auto">
            <a:xfrm>
              <a:off x="0" y="0"/>
              <a:ext cx="3263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>
                <a:latin typeface="Arial" pitchFamily="34" charset="0"/>
              </a:endParaRPr>
            </a:p>
          </p:txBody>
        </p:sp>
        <p:sp>
          <p:nvSpPr>
            <p:cNvPr id="10256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3263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>
                <a:latin typeface="Arial" pitchFamily="34" charset="0"/>
              </a:endParaRPr>
            </a:p>
          </p:txBody>
        </p:sp>
      </p:grpSp>
      <p:sp>
        <p:nvSpPr>
          <p:cNvPr id="164890" name="Text Box 26"/>
          <p:cNvSpPr txBox="1">
            <a:spLocks noChangeArrowheads="1"/>
          </p:cNvSpPr>
          <p:nvPr/>
        </p:nvSpPr>
        <p:spPr bwMode="auto">
          <a:xfrm>
            <a:off x="0" y="6142038"/>
            <a:ext cx="7777163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400" dirty="0">
                <a:latin typeface="Arial" pitchFamily="34" charset="0"/>
              </a:rPr>
              <a:t>Java version of the Game of Life: </a:t>
            </a:r>
            <a:r>
              <a:rPr lang="en-CA" altLang="en-US" sz="1400" b="1" i="1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en-CA" altLang="en-US" sz="1400" dirty="0">
                <a:latin typeface="Arial" pitchFamily="34" charset="0"/>
                <a:hlinkClick r:id="rId3"/>
              </a:rPr>
              <a:t>http://www.bitstorm.org/gameoflife/</a:t>
            </a:r>
            <a:endParaRPr lang="en-CA" altLang="en-US" sz="1400" dirty="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400" dirty="0">
                <a:latin typeface="Arial" pitchFamily="34" charset="0"/>
              </a:rPr>
              <a:t>Online checkers:                            </a:t>
            </a:r>
            <a:r>
              <a:rPr lang="en-CA" altLang="en-US" sz="1400" dirty="0">
                <a:latin typeface="Arial" pitchFamily="34" charset="0"/>
                <a:hlinkClick r:id="rId4"/>
              </a:rPr>
              <a:t>http://www.darkfish.com/checkers/index.html</a:t>
            </a:r>
            <a:endParaRPr lang="en-CA" altLang="en-US" sz="1400" dirty="0">
              <a:latin typeface="Arial" pitchFamily="34" charset="0"/>
            </a:endParaRPr>
          </a:p>
        </p:txBody>
      </p:sp>
      <p:grpSp>
        <p:nvGrpSpPr>
          <p:cNvPr id="38" name="Group 13"/>
          <p:cNvGrpSpPr>
            <a:grpSpLocks/>
          </p:cNvGrpSpPr>
          <p:nvPr/>
        </p:nvGrpSpPr>
        <p:grpSpPr bwMode="auto">
          <a:xfrm>
            <a:off x="2876550" y="4598998"/>
            <a:ext cx="2667000" cy="495301"/>
            <a:chOff x="1812" y="2897"/>
            <a:chExt cx="1680" cy="312"/>
          </a:xfrm>
        </p:grpSpPr>
        <p:sp>
          <p:nvSpPr>
            <p:cNvPr id="39" name="Line 14"/>
            <p:cNvSpPr>
              <a:spLocks noChangeShapeType="1"/>
            </p:cNvSpPr>
            <p:nvPr/>
          </p:nvSpPr>
          <p:spPr bwMode="auto">
            <a:xfrm>
              <a:off x="1812" y="3209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0" name="Text Box 15"/>
            <p:cNvSpPr txBox="1">
              <a:spLocks noChangeArrowheads="1"/>
            </p:cNvSpPr>
            <p:nvPr/>
          </p:nvSpPr>
          <p:spPr bwMode="auto">
            <a:xfrm>
              <a:off x="2016" y="2897"/>
              <a:ext cx="115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>
                  <a:latin typeface="Arial" pitchFamily="34" charset="0"/>
                </a:rPr>
                <a:t>User clicks on a link 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55713" y="4580590"/>
            <a:ext cx="4429807" cy="1222468"/>
            <a:chOff x="1255713" y="4580590"/>
            <a:chExt cx="4429807" cy="1222468"/>
          </a:xfrm>
        </p:grpSpPr>
        <p:pic>
          <p:nvPicPr>
            <p:cNvPr id="32" name="Picture 2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81" b="4167"/>
            <a:stretch>
              <a:fillRect/>
            </a:stretch>
          </p:blipFill>
          <p:spPr bwMode="auto">
            <a:xfrm>
              <a:off x="1255713" y="4580590"/>
              <a:ext cx="1524000" cy="1103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3" name="Group 18"/>
            <p:cNvGrpSpPr>
              <a:grpSpLocks/>
            </p:cNvGrpSpPr>
            <p:nvPr/>
          </p:nvGrpSpPr>
          <p:grpSpPr bwMode="auto">
            <a:xfrm>
              <a:off x="2834369" y="5496670"/>
              <a:ext cx="2851151" cy="306388"/>
              <a:chOff x="2874" y="2957"/>
              <a:chExt cx="1796" cy="193"/>
            </a:xfrm>
          </p:grpSpPr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flipH="1">
                <a:off x="2874" y="2957"/>
                <a:ext cx="16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Text Box 20"/>
              <p:cNvSpPr txBox="1">
                <a:spLocks noChangeArrowheads="1"/>
              </p:cNvSpPr>
              <p:nvPr/>
            </p:nvSpPr>
            <p:spPr bwMode="auto">
              <a:xfrm>
                <a:off x="2942" y="2995"/>
                <a:ext cx="1728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itchFamily="18" charset="0"/>
                  <a:buChar char="-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CA" altLang="en-US" sz="1600" smtClean="0">
                    <a:latin typeface="Arial" pitchFamily="34" charset="0"/>
                  </a:rPr>
                  <a:t>Java applet downloaded</a:t>
                </a:r>
                <a:endParaRPr lang="en-CA" altLang="en-US" sz="1600">
                  <a:latin typeface="Arial" pitchFamily="34" charset="0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522285" y="4205300"/>
            <a:ext cx="1850508" cy="1906588"/>
            <a:chOff x="5522285" y="4205300"/>
            <a:chExt cx="1850508" cy="1906588"/>
          </a:xfrm>
        </p:grpSpPr>
        <p:pic>
          <p:nvPicPr>
            <p:cNvPr id="10258" name="Picture 1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43"/>
            <a:stretch>
              <a:fillRect/>
            </a:stretch>
          </p:blipFill>
          <p:spPr bwMode="auto">
            <a:xfrm>
              <a:off x="5522285" y="4816488"/>
              <a:ext cx="1295400" cy="1295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Text Box 21"/>
            <p:cNvSpPr txBox="1">
              <a:spLocks noChangeArrowheads="1"/>
            </p:cNvSpPr>
            <p:nvPr/>
          </p:nvSpPr>
          <p:spPr bwMode="auto">
            <a:xfrm>
              <a:off x="5553518" y="4205300"/>
              <a:ext cx="1819275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CA" altLang="en-US" sz="1600" b="1">
                  <a:latin typeface="Arial" pitchFamily="34" charset="0"/>
                </a:rPr>
                <a:t>Server containing a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CA" altLang="en-US" sz="1600" b="1">
                  <a:latin typeface="Arial" pitchFamily="34" charset="0"/>
                </a:rPr>
                <a:t>web page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877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8" grpId="0" uiExpand="1" build="p"/>
      <p:bldP spid="164890" grpId="0" uiExpan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28740</TotalTime>
  <Words>437</Words>
  <Application>Microsoft Office PowerPoint</Application>
  <PresentationFormat>On-screen Show (4:3)</PresentationFormat>
  <Paragraphs>65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Consolas</vt:lpstr>
      <vt:lpstr>Times New Roman</vt:lpstr>
      <vt:lpstr>Office Theme</vt:lpstr>
      <vt:lpstr>Java History</vt:lpstr>
      <vt:lpstr>Java: History</vt:lpstr>
      <vt:lpstr>Java: History (2)</vt:lpstr>
      <vt:lpstr>Java: History (3)</vt:lpstr>
      <vt:lpstr>Java History (4)</vt:lpstr>
      <vt:lpstr>Java History (5)</vt:lpstr>
      <vt:lpstr>Java: History (6)</vt:lpstr>
      <vt:lpstr>Java: History (7)</vt:lpstr>
      <vt:lpstr>Java: History (8)</vt:lpstr>
      <vt:lpstr>Why ‘Javac’ &amp; ‘Java’: Consequence Of Java History</vt:lpstr>
      <vt:lpstr>Adding Java Code To A Webpage</vt:lpstr>
      <vt:lpstr>References</vt:lpstr>
      <vt:lpstr>After This Section 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of Java</dc:title>
  <dc:creator>James Tam</dc:creator>
  <cp:keywords>Java;history;James Gosling;Intelligent devices</cp:keywords>
  <cp:lastModifiedBy>James Tam</cp:lastModifiedBy>
  <cp:revision>770</cp:revision>
  <dcterms:created xsi:type="dcterms:W3CDTF">2013-08-26T22:54:00Z</dcterms:created>
  <dcterms:modified xsi:type="dcterms:W3CDTF">2017-04-06T00:01:33Z</dcterms:modified>
</cp:coreProperties>
</file>