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09"/>
  </p:notesMasterIdLst>
  <p:handoutMasterIdLst>
    <p:handoutMasterId r:id="rId1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312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13" r:id="rId45"/>
    <p:sldId id="314" r:id="rId46"/>
    <p:sldId id="315" r:id="rId47"/>
    <p:sldId id="316" r:id="rId48"/>
    <p:sldId id="317" r:id="rId49"/>
    <p:sldId id="318" r:id="rId50"/>
    <p:sldId id="319" r:id="rId51"/>
    <p:sldId id="320" r:id="rId52"/>
    <p:sldId id="321" r:id="rId53"/>
    <p:sldId id="322" r:id="rId54"/>
    <p:sldId id="323" r:id="rId55"/>
    <p:sldId id="324" r:id="rId56"/>
    <p:sldId id="325" r:id="rId57"/>
    <p:sldId id="326" r:id="rId58"/>
    <p:sldId id="327" r:id="rId59"/>
    <p:sldId id="328" r:id="rId60"/>
    <p:sldId id="329" r:id="rId61"/>
    <p:sldId id="300" r:id="rId62"/>
    <p:sldId id="301" r:id="rId63"/>
    <p:sldId id="302" r:id="rId64"/>
    <p:sldId id="303" r:id="rId65"/>
    <p:sldId id="304" r:id="rId66"/>
    <p:sldId id="305" r:id="rId67"/>
    <p:sldId id="306" r:id="rId68"/>
    <p:sldId id="307" r:id="rId69"/>
    <p:sldId id="308" r:id="rId70"/>
    <p:sldId id="309" r:id="rId71"/>
    <p:sldId id="310" r:id="rId72"/>
    <p:sldId id="366" r:id="rId73"/>
    <p:sldId id="330" r:id="rId74"/>
    <p:sldId id="331" r:id="rId75"/>
    <p:sldId id="332" r:id="rId76"/>
    <p:sldId id="333" r:id="rId77"/>
    <p:sldId id="364" r:id="rId78"/>
    <p:sldId id="334" r:id="rId79"/>
    <p:sldId id="335" r:id="rId80"/>
    <p:sldId id="336" r:id="rId81"/>
    <p:sldId id="337" r:id="rId82"/>
    <p:sldId id="338" r:id="rId83"/>
    <p:sldId id="339" r:id="rId84"/>
    <p:sldId id="340" r:id="rId85"/>
    <p:sldId id="365" r:id="rId86"/>
    <p:sldId id="342" r:id="rId87"/>
    <p:sldId id="343" r:id="rId88"/>
    <p:sldId id="344" r:id="rId89"/>
    <p:sldId id="345" r:id="rId90"/>
    <p:sldId id="346" r:id="rId91"/>
    <p:sldId id="347" r:id="rId92"/>
    <p:sldId id="348" r:id="rId93"/>
    <p:sldId id="349" r:id="rId94"/>
    <p:sldId id="350" r:id="rId95"/>
    <p:sldId id="351" r:id="rId96"/>
    <p:sldId id="352" r:id="rId97"/>
    <p:sldId id="353" r:id="rId98"/>
    <p:sldId id="354" r:id="rId99"/>
    <p:sldId id="355" r:id="rId100"/>
    <p:sldId id="356" r:id="rId101"/>
    <p:sldId id="357" r:id="rId102"/>
    <p:sldId id="358" r:id="rId103"/>
    <p:sldId id="359" r:id="rId104"/>
    <p:sldId id="360" r:id="rId105"/>
    <p:sldId id="361" r:id="rId106"/>
    <p:sldId id="362" r:id="rId107"/>
    <p:sldId id="311" r:id="rId10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23" clrIdx="0">
    <p:extLst/>
  </p:cmAuthor>
  <p:cmAuthor id="2" name="sysman" initials="s" lastIdx="3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FF"/>
    <a:srgbClr val="808000"/>
    <a:srgbClr val="00FFFF"/>
    <a:srgbClr val="FFFF99"/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64" autoAdjust="0"/>
    <p:restoredTop sz="93565" autoAdjust="0"/>
  </p:normalViewPr>
  <p:slideViewPr>
    <p:cSldViewPr snapToGrid="0">
      <p:cViewPr varScale="1">
        <p:scale>
          <a:sx n="100" d="100"/>
          <a:sy n="100" d="100"/>
        </p:scale>
        <p:origin x="30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690" y="-15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presProps" Target="presProp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handoutMaster" Target="handoutMasters/handoutMaster1.xml"/><Relationship Id="rId115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notesMaster" Target="notesMasters/notesMaster1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Exception handling, file input and output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fld id="{2289C6B7-9301-44DE-8D81-9A819A8A84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2272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fld id="{43A8DCC8-54E2-4CF7-A726-5D6F93D5C1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3136900" y="8853488"/>
            <a:ext cx="735013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064" tIns="46123" rIns="89064" bIns="46123">
            <a:spAutoFit/>
          </a:bodyPr>
          <a:lstStyle>
            <a:lvl1pPr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dirty="0" smtClean="0"/>
              <a:t>Page </a:t>
            </a:r>
            <a:fld id="{A42003A9-B7A6-4B6D-B0EE-60CE0DF16ED0}" type="slidenum">
              <a:rPr lang="en-US" altLang="en-US" sz="1200" smtClean="0"/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dirty="0" smtClean="0"/>
          </a:p>
        </p:txBody>
      </p:sp>
      <p:sp>
        <p:nvSpPr>
          <p:cNvPr id="4301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29150" cy="3471862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6" name="Rectangle 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36" tIns="47713" rIns="93836" bIns="47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90088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5"/>
          <p:cNvSpPr txBox="1">
            <a:spLocks noGrp="1" noChangeArrowheads="1"/>
          </p:cNvSpPr>
          <p:nvPr/>
        </p:nvSpPr>
        <p:spPr bwMode="auto">
          <a:xfrm>
            <a:off x="3972560" y="8831580"/>
            <a:ext cx="3037840" cy="463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83" tIns="0" rIns="19083" bIns="0" anchor="b"/>
          <a:lstStyle>
            <a:lvl1pPr defTabSz="9525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525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525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525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525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525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525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525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525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fld id="{2395A5E6-1199-4C76-8546-B0C3E57CB372}" type="slidenum">
              <a:rPr lang="en-US" altLang="en-US" sz="1000" i="1">
                <a:latin typeface="Times New Roman" panose="02020603050405020304" pitchFamily="18" charset="0"/>
              </a:rPr>
              <a:pPr algn="r" eaLnBrk="1" hangingPunct="1">
                <a:spcBef>
                  <a:spcPct val="50000"/>
                </a:spcBef>
              </a:pPr>
              <a:t>1</a:t>
            </a:fld>
            <a:endParaRPr lang="en-US" altLang="en-US" sz="1000" i="1">
              <a:latin typeface="Times New Roman" panose="02020603050405020304" pitchFamily="18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20943715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29067915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35600884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25210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0445499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2900069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6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9963372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6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0792484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6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457200" lvl="1" indent="0">
              <a:buFontTx/>
              <a:buNone/>
            </a:pPr>
            <a:endParaRPr lang="en-US" alt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9938278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7693328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1">
              <a:buFontTx/>
              <a:buChar char="•"/>
            </a:pPr>
            <a:endParaRPr lang="en-US" alt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2591614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7066" indent="-29117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717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04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491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4198110-280A-4E88-A9BE-5BE6A27176E0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928517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176" tIns="46588" rIns="93176" bIns="46588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309418168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176" tIns="46588" rIns="93176" bIns="46588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4150827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Packages</a:t>
            </a:r>
            <a:endParaRPr lang="en-CA" altLang="en-US">
              <a:latin typeface="Arial" panose="020B0604020202020204" pitchFamily="34" charset="0"/>
            </a:endParaRPr>
          </a:p>
          <a:p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4A2F49-6A43-4C68-9276-5AF77EE2BB9A}" type="slidenum">
              <a:rPr lang="en-US" altLang="en-US"/>
              <a:pPr/>
              <a:t>73</a:t>
            </a:fld>
            <a:endParaRPr lang="en-US" altLang="en-US"/>
          </a:p>
        </p:txBody>
      </p:sp>
      <p:sp>
        <p:nvSpPr>
          <p:cNvPr id="71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294660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Packages</a:t>
            </a:r>
            <a:endParaRPr lang="en-CA" altLang="en-US">
              <a:latin typeface="Arial" panose="020B0604020202020204" pitchFamily="34" charset="0"/>
            </a:endParaRPr>
          </a:p>
          <a:p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61F450-F48A-48E8-91BE-9B93AAA59C64}" type="slidenum">
              <a:rPr lang="en-US" altLang="en-US"/>
              <a:pPr/>
              <a:t>76</a:t>
            </a:fld>
            <a:endParaRPr lang="en-US" altLang="en-US"/>
          </a:p>
        </p:txBody>
      </p:sp>
      <p:sp>
        <p:nvSpPr>
          <p:cNvPr id="80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8038450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Packages</a:t>
            </a:r>
            <a:endParaRPr lang="en-CA" altLang="en-US">
              <a:latin typeface="Arial" panose="020B0604020202020204" pitchFamily="34" charset="0"/>
            </a:endParaRPr>
          </a:p>
          <a:p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48E75D-6C39-4DDE-A0DB-D830D63F1FAF}" type="slidenum">
              <a:rPr lang="en-US" altLang="en-US"/>
              <a:pPr/>
              <a:t>78</a:t>
            </a:fld>
            <a:endParaRPr lang="en-US" altLang="en-US"/>
          </a:p>
        </p:txBody>
      </p:sp>
      <p:sp>
        <p:nvSpPr>
          <p:cNvPr id="636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6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1382706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Packages</a:t>
            </a:r>
            <a:endParaRPr lang="en-CA" altLang="en-US">
              <a:latin typeface="Arial" panose="020B0604020202020204" pitchFamily="34" charset="0"/>
            </a:endParaRPr>
          </a:p>
          <a:p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5A4C92-AACE-4004-A972-AC6212D63F4D}" type="slidenum">
              <a:rPr lang="en-US" altLang="en-US"/>
              <a:pPr/>
              <a:t>79</a:t>
            </a:fld>
            <a:endParaRPr lang="en-US" altLang="en-US"/>
          </a:p>
        </p:txBody>
      </p:sp>
      <p:sp>
        <p:nvSpPr>
          <p:cNvPr id="638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8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0312080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Packages</a:t>
            </a:r>
            <a:endParaRPr lang="en-CA" altLang="en-US">
              <a:latin typeface="Arial" panose="020B0604020202020204" pitchFamily="34" charset="0"/>
            </a:endParaRPr>
          </a:p>
          <a:p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AFDA3F-E5E0-430C-ABF9-E575FEF8EA4E}" type="slidenum">
              <a:rPr lang="en-US" altLang="en-US"/>
              <a:pPr/>
              <a:t>80</a:t>
            </a:fld>
            <a:endParaRPr lang="en-US" altLang="en-US"/>
          </a:p>
        </p:txBody>
      </p:sp>
      <p:sp>
        <p:nvSpPr>
          <p:cNvPr id="642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328582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Packages</a:t>
            </a:r>
            <a:endParaRPr lang="en-CA" altLang="en-US">
              <a:latin typeface="Arial" panose="020B0604020202020204" pitchFamily="34" charset="0"/>
            </a:endParaRPr>
          </a:p>
          <a:p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8F69BC-745C-4AB1-9B6B-4430D02B12E8}" type="slidenum">
              <a:rPr lang="en-US" altLang="en-US"/>
              <a:pPr/>
              <a:t>81</a:t>
            </a:fld>
            <a:endParaRPr lang="en-US" altLang="en-US"/>
          </a:p>
        </p:txBody>
      </p:sp>
      <p:sp>
        <p:nvSpPr>
          <p:cNvPr id="80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2663299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Packages</a:t>
            </a:r>
            <a:endParaRPr lang="en-CA" altLang="en-US">
              <a:latin typeface="Arial" panose="020B0604020202020204" pitchFamily="34" charset="0"/>
            </a:endParaRPr>
          </a:p>
          <a:p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66848C-EAF9-4CE1-AA31-D866003BE0FF}" type="slidenum">
              <a:rPr lang="en-US" altLang="en-US"/>
              <a:pPr/>
              <a:t>82</a:t>
            </a:fld>
            <a:endParaRPr lang="en-US" altLang="en-US"/>
          </a:p>
        </p:txBody>
      </p:sp>
      <p:sp>
        <p:nvSpPr>
          <p:cNvPr id="625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5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5941717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Packages</a:t>
            </a:r>
            <a:endParaRPr lang="en-CA" altLang="en-US">
              <a:latin typeface="Arial" panose="020B0604020202020204" pitchFamily="34" charset="0"/>
            </a:endParaRPr>
          </a:p>
          <a:p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221D78-3DA1-402B-81C8-730922C0BD2E}" type="slidenum">
              <a:rPr lang="en-US" altLang="en-US"/>
              <a:pPr/>
              <a:t>86</a:t>
            </a:fld>
            <a:endParaRPr lang="en-US" altLang="en-US"/>
          </a:p>
        </p:txBody>
      </p:sp>
      <p:sp>
        <p:nvSpPr>
          <p:cNvPr id="630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0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493966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09792866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Packages</a:t>
            </a:r>
            <a:endParaRPr lang="en-CA" altLang="en-US">
              <a:latin typeface="Arial" panose="020B0604020202020204" pitchFamily="34" charset="0"/>
            </a:endParaRPr>
          </a:p>
          <a:p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0F29B9-FBA7-4E5E-9516-3C8C2DFEE40C}" type="slidenum">
              <a:rPr lang="en-US" altLang="en-US"/>
              <a:pPr/>
              <a:t>87</a:t>
            </a:fld>
            <a:endParaRPr lang="en-US" altLang="en-US"/>
          </a:p>
        </p:txBody>
      </p:sp>
      <p:sp>
        <p:nvSpPr>
          <p:cNvPr id="632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2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6043830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Packages</a:t>
            </a:r>
            <a:endParaRPr lang="en-CA" altLang="en-US">
              <a:latin typeface="Arial" panose="020B0604020202020204" pitchFamily="34" charset="0"/>
            </a:endParaRPr>
          </a:p>
          <a:p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D0D342-B1AE-4D6E-9E2D-DD31CD6D27C7}" type="slidenum">
              <a:rPr lang="en-US" altLang="en-US"/>
              <a:pPr/>
              <a:t>88</a:t>
            </a:fld>
            <a:endParaRPr lang="en-US" altLang="en-US"/>
          </a:p>
        </p:txBody>
      </p:sp>
      <p:sp>
        <p:nvSpPr>
          <p:cNvPr id="80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8722882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Packages</a:t>
            </a:r>
            <a:endParaRPr lang="en-CA" altLang="en-US">
              <a:latin typeface="Arial" panose="020B0604020202020204" pitchFamily="34" charset="0"/>
            </a:endParaRPr>
          </a:p>
          <a:p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17432-E2CD-43C1-BE34-C63FBC42A8AB}" type="slidenum">
              <a:rPr lang="en-US" altLang="en-US"/>
              <a:pPr/>
              <a:t>89</a:t>
            </a:fld>
            <a:endParaRPr lang="en-US" altLang="en-US"/>
          </a:p>
        </p:txBody>
      </p:sp>
      <p:sp>
        <p:nvSpPr>
          <p:cNvPr id="81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5662485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A8DCC8-54E2-4CF7-A726-5D6F93D5C1E4}" type="slidenum">
              <a:rPr lang="en-US" smtClean="0"/>
              <a:pPr>
                <a:defRPr/>
              </a:pPr>
              <a:t>90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7920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Packages</a:t>
            </a:r>
            <a:endParaRPr lang="en-CA" altLang="en-US">
              <a:latin typeface="Arial" panose="020B0604020202020204" pitchFamily="34" charset="0"/>
            </a:endParaRPr>
          </a:p>
          <a:p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685280-54AD-418C-B4D4-312E14D448F1}" type="slidenum">
              <a:rPr lang="en-US" altLang="en-US"/>
              <a:pPr/>
              <a:t>91</a:t>
            </a:fld>
            <a:endParaRPr lang="en-US" altLang="en-US"/>
          </a:p>
        </p:txBody>
      </p:sp>
      <p:sp>
        <p:nvSpPr>
          <p:cNvPr id="65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6516296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Packages</a:t>
            </a:r>
            <a:endParaRPr lang="en-CA" altLang="en-US">
              <a:latin typeface="Arial" panose="020B0604020202020204" pitchFamily="34" charset="0"/>
            </a:endParaRPr>
          </a:p>
          <a:p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E6A091-A332-4B95-AFD4-D82F85E7CECB}" type="slidenum">
              <a:rPr lang="en-US" altLang="en-US"/>
              <a:pPr/>
              <a:t>98</a:t>
            </a:fld>
            <a:endParaRPr lang="en-US" altLang="en-US"/>
          </a:p>
        </p:txBody>
      </p:sp>
      <p:sp>
        <p:nvSpPr>
          <p:cNvPr id="65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335108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7604269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572465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28557337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0887081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9675322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1926960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41300" y="139700"/>
            <a:ext cx="87757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CA" altLang="en-US" dirty="0" smtClean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232775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latin typeface="Times New Roman" pitchFamily="18" charset="0"/>
              </a:rPr>
              <a:t>James Tam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60985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4950" y="303213"/>
            <a:ext cx="2051050" cy="6173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1800" y="303213"/>
            <a:ext cx="6000750" cy="6173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02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303213"/>
            <a:ext cx="8166100" cy="522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22800" y="1108075"/>
            <a:ext cx="4013200" cy="2608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22800" y="3868738"/>
            <a:ext cx="4013200" cy="26082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6879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600200"/>
            <a:ext cx="7772400" cy="4953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596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31775" indent="-231775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864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342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21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54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58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9059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69490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74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31800" y="303213"/>
            <a:ext cx="81661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Slide Title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08075"/>
            <a:ext cx="8178800" cy="536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Body Text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auto">
          <a:xfrm>
            <a:off x="241300" y="139700"/>
            <a:ext cx="87757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CA" altLang="en-US" dirty="0" smtClean="0"/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auto">
          <a:xfrm>
            <a:off x="8232775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latin typeface="Times New Roman" pitchFamily="18" charset="0"/>
              </a:rPr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10" r:id="rId1"/>
    <p:sldLayoutId id="2147484599" r:id="rId2"/>
    <p:sldLayoutId id="2147484600" r:id="rId3"/>
    <p:sldLayoutId id="2147484601" r:id="rId4"/>
    <p:sldLayoutId id="2147484602" r:id="rId5"/>
    <p:sldLayoutId id="2147484603" r:id="rId6"/>
    <p:sldLayoutId id="2147484604" r:id="rId7"/>
    <p:sldLayoutId id="2147484605" r:id="rId8"/>
    <p:sldLayoutId id="2147484606" r:id="rId9"/>
    <p:sldLayoutId id="2147484607" r:id="rId10"/>
    <p:sldLayoutId id="2147484609" r:id="rId11"/>
    <p:sldLayoutId id="2147484611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bldLvl="2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9pPr>
    </p:titleStyle>
    <p:bodyStyle>
      <a:lvl1pPr marL="111125" indent="-111125" algn="l" rtl="0" eaLnBrk="0" fontAlgn="base" hangingPunct="0">
        <a:spcBef>
          <a:spcPct val="3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346075" indent="-120650" algn="l" rtl="0" eaLnBrk="0" fontAlgn="base" hangingPunct="0">
        <a:spcBef>
          <a:spcPct val="10000"/>
        </a:spcBef>
        <a:spcAft>
          <a:spcPct val="0"/>
        </a:spcAft>
        <a:buSzPct val="100000"/>
        <a:buFont typeface="Times New Roman" pitchFamily="18" charset="0"/>
        <a:buChar char="-"/>
        <a:defRPr sz="2000">
          <a:solidFill>
            <a:schemeClr val="tx1"/>
          </a:solidFill>
          <a:latin typeface="Calibri" panose="020F0502020204030204" pitchFamily="34" charset="0"/>
        </a:defRPr>
      </a:lvl2pPr>
      <a:lvl3pPr marL="568325" indent="-107950" algn="l" rtl="0" eaLnBrk="0" fontAlgn="base" hangingPunct="0">
        <a:lnSpc>
          <a:spcPct val="90000"/>
        </a:lnSpc>
        <a:spcBef>
          <a:spcPct val="10000"/>
        </a:spcBef>
        <a:spcAft>
          <a:spcPct val="0"/>
        </a:spcAft>
        <a:buSzPct val="100000"/>
        <a:buChar char="•"/>
        <a:defRPr>
          <a:solidFill>
            <a:schemeClr val="tx1"/>
          </a:solidFill>
          <a:latin typeface="Calibri" panose="020F0502020204030204" pitchFamily="34" charset="0"/>
        </a:defRPr>
      </a:lvl3pPr>
      <a:lvl4pPr marL="800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</a:defRPr>
      </a:lvl4pPr>
      <a:lvl5pPr marL="10287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</a:defRPr>
      </a:lvl5pPr>
      <a:lvl6pPr marL="14859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6pPr>
      <a:lvl7pPr marL="1943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7pPr>
      <a:lvl8pPr marL="24003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8pPr>
      <a:lvl9pPr marL="28575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7/docs/api/java/io/BufferedReader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7/docs/api/java/lang/Integer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mtClean="0"/>
              <a:t>Java Exception Handling</a:t>
            </a: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842963" y="5815013"/>
            <a:ext cx="71008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 sz="1800" baseline="30000">
              <a:latin typeface="Arial" panose="020B0604020202020204" pitchFamily="34" charset="0"/>
            </a:endParaRPr>
          </a:p>
        </p:txBody>
      </p:sp>
      <p:sp>
        <p:nvSpPr>
          <p:cNvPr id="13316" name="Text Box 9"/>
          <p:cNvSpPr txBox="1">
            <a:spLocks noChangeArrowheads="1"/>
          </p:cNvSpPr>
          <p:nvPr/>
        </p:nvSpPr>
        <p:spPr bwMode="auto">
          <a:xfrm>
            <a:off x="1239838" y="3617913"/>
            <a:ext cx="6769100" cy="95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defRPr/>
            </a:pPr>
            <a:r>
              <a:rPr lang="en-US" altLang="en-US" sz="2800" b="0" dirty="0" smtClean="0"/>
              <a:t>Handling errors using Java’s exception handling mechanism</a:t>
            </a:r>
          </a:p>
        </p:txBody>
      </p:sp>
    </p:spTree>
    <p:extLst>
      <p:ext uri="{BB962C8B-B14F-4D97-AF65-F5344CB8AC3E}">
        <p14:creationId xmlns:p14="http://schemas.microsoft.com/office/powerpoint/2010/main" val="269043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Handling Exceptions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b="1" dirty="0" smtClean="0"/>
              <a:t>Format</a:t>
            </a:r>
            <a:r>
              <a:rPr lang="en-US" altLang="en-US" sz="2400" dirty="0" smtClean="0"/>
              <a:t>: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try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{</a:t>
            </a:r>
          </a:p>
          <a:p>
            <a:pPr>
              <a:buFontTx/>
              <a:buNone/>
            </a:pPr>
            <a:r>
              <a:rPr lang="en-US" altLang="en-US" sz="1800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// Code that may cause an error/exception to occur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}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catch 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ExceptionType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identifier)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{</a:t>
            </a:r>
          </a:p>
          <a:p>
            <a:pPr>
              <a:buFontTx/>
              <a:buNone/>
            </a:pPr>
            <a:r>
              <a:rPr lang="en-US" altLang="en-US" sz="1800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    // Code to handle the exception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406963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Updated Levels Of Access Permissions</a:t>
            </a:r>
          </a:p>
        </p:txBody>
      </p:sp>
      <p:graphicFrame>
        <p:nvGraphicFramePr>
          <p:cNvPr id="813103" name="Group 4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0343997"/>
              </p:ext>
            </p:extLst>
          </p:nvPr>
        </p:nvGraphicFramePr>
        <p:xfrm>
          <a:off x="395288" y="1844675"/>
          <a:ext cx="8137525" cy="4609467"/>
        </p:xfrm>
        <a:graphic>
          <a:graphicData uri="http://schemas.openxmlformats.org/drawingml/2006/table">
            <a:tbl>
              <a:tblPr/>
              <a:tblGrid>
                <a:gridCol w="1627187">
                  <a:extLst>
                    <a:ext uri="{9D8B030D-6E8A-4147-A177-3AD203B41FA5}">
                      <a16:colId xmlns:a16="http://schemas.microsoft.com/office/drawing/2014/main" val="2853795763"/>
                    </a:ext>
                  </a:extLst>
                </a:gridCol>
                <a:gridCol w="1673225">
                  <a:extLst>
                    <a:ext uri="{9D8B030D-6E8A-4147-A177-3AD203B41FA5}">
                      <a16:colId xmlns:a16="http://schemas.microsoft.com/office/drawing/2014/main" val="752509426"/>
                    </a:ext>
                  </a:extLst>
                </a:gridCol>
                <a:gridCol w="1582738">
                  <a:extLst>
                    <a:ext uri="{9D8B030D-6E8A-4147-A177-3AD203B41FA5}">
                      <a16:colId xmlns:a16="http://schemas.microsoft.com/office/drawing/2014/main" val="3350554151"/>
                    </a:ext>
                  </a:extLst>
                </a:gridCol>
                <a:gridCol w="1627187">
                  <a:extLst>
                    <a:ext uri="{9D8B030D-6E8A-4147-A177-3AD203B41FA5}">
                      <a16:colId xmlns:a16="http://schemas.microsoft.com/office/drawing/2014/main" val="3902608308"/>
                    </a:ext>
                  </a:extLst>
                </a:gridCol>
                <a:gridCol w="1627188">
                  <a:extLst>
                    <a:ext uri="{9D8B030D-6E8A-4147-A177-3AD203B41FA5}">
                      <a16:colId xmlns:a16="http://schemas.microsoft.com/office/drawing/2014/main" val="2684127361"/>
                    </a:ext>
                  </a:extLst>
                </a:gridCol>
              </a:tblGrid>
              <a:tr h="661988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8100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73100">
                        <a:spcBef>
                          <a:spcPct val="20000"/>
                        </a:spcBef>
                        <a:buFont typeface="Times New Roman" panose="02020603050405020304" pitchFamily="18" charset="0"/>
                        <a:tabLst>
                          <a:tab pos="476250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954088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3825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695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Access level</a:t>
                      </a:r>
                    </a:p>
                  </a:txBody>
                  <a:tcPr anchor="b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8100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73100">
                        <a:spcBef>
                          <a:spcPct val="20000"/>
                        </a:spcBef>
                        <a:buFont typeface="Times New Roman" panose="02020603050405020304" pitchFamily="18" charset="0"/>
                        <a:tabLst>
                          <a:tab pos="476250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954088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3825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695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Accessible 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6045384"/>
                  </a:ext>
                </a:extLst>
              </a:tr>
              <a:tr h="9493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8100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73100">
                        <a:spcBef>
                          <a:spcPct val="20000"/>
                        </a:spcBef>
                        <a:buFont typeface="Times New Roman" panose="02020603050405020304" pitchFamily="18" charset="0"/>
                        <a:tabLst>
                          <a:tab pos="476250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954088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3825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695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Same class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8100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73100">
                        <a:spcBef>
                          <a:spcPct val="20000"/>
                        </a:spcBef>
                        <a:buFont typeface="Times New Roman" panose="02020603050405020304" pitchFamily="18" charset="0"/>
                        <a:tabLst>
                          <a:tab pos="476250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954088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3825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695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Class in same package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8100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73100">
                        <a:spcBef>
                          <a:spcPct val="20000"/>
                        </a:spcBef>
                        <a:buFont typeface="Times New Roman" panose="02020603050405020304" pitchFamily="18" charset="0"/>
                        <a:tabLst>
                          <a:tab pos="476250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954088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3825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695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Subclass in a different package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8100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73100">
                        <a:spcBef>
                          <a:spcPct val="20000"/>
                        </a:spcBef>
                        <a:buFont typeface="Times New Roman" panose="02020603050405020304" pitchFamily="18" charset="0"/>
                        <a:tabLst>
                          <a:tab pos="476250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954088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3825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695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Not a subclass, different package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0485775"/>
                  </a:ext>
                </a:extLst>
              </a:tr>
              <a:tr h="6619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8100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73100">
                        <a:spcBef>
                          <a:spcPct val="20000"/>
                        </a:spcBef>
                        <a:buFont typeface="Times New Roman" panose="02020603050405020304" pitchFamily="18" charset="0"/>
                        <a:tabLst>
                          <a:tab pos="476250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954088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3825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695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Public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8100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73100">
                        <a:spcBef>
                          <a:spcPct val="20000"/>
                        </a:spcBef>
                        <a:buFont typeface="Times New Roman" panose="02020603050405020304" pitchFamily="18" charset="0"/>
                        <a:tabLst>
                          <a:tab pos="476250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954088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3825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695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Yes: e.g., #1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8100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73100">
                        <a:spcBef>
                          <a:spcPct val="20000"/>
                        </a:spcBef>
                        <a:buFont typeface="Times New Roman" panose="02020603050405020304" pitchFamily="18" charset="0"/>
                        <a:tabLst>
                          <a:tab pos="476250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954088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3825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695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Yes: e.g., #5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8100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73100">
                        <a:spcBef>
                          <a:spcPct val="20000"/>
                        </a:spcBef>
                        <a:buFont typeface="Times New Roman" panose="02020603050405020304" pitchFamily="18" charset="0"/>
                        <a:tabLst>
                          <a:tab pos="476250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954088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3825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695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Yes: e.g., #9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8100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73100">
                        <a:spcBef>
                          <a:spcPct val="20000"/>
                        </a:spcBef>
                        <a:buFont typeface="Times New Roman" panose="02020603050405020304" pitchFamily="18" charset="0"/>
                        <a:tabLst>
                          <a:tab pos="476250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954088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3825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695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Yes: e.g., #13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477101"/>
                  </a:ext>
                </a:extLst>
              </a:tr>
              <a:tr h="6619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8100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73100">
                        <a:spcBef>
                          <a:spcPct val="20000"/>
                        </a:spcBef>
                        <a:buFont typeface="Times New Roman" panose="02020603050405020304" pitchFamily="18" charset="0"/>
                        <a:tabLst>
                          <a:tab pos="476250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954088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3825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695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Protected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8100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73100">
                        <a:spcBef>
                          <a:spcPct val="20000"/>
                        </a:spcBef>
                        <a:buFont typeface="Times New Roman" panose="02020603050405020304" pitchFamily="18" charset="0"/>
                        <a:tabLst>
                          <a:tab pos="476250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954088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3825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695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Yes: e.g., #2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8100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73100">
                        <a:spcBef>
                          <a:spcPct val="20000"/>
                        </a:spcBef>
                        <a:buFont typeface="Times New Roman" panose="02020603050405020304" pitchFamily="18" charset="0"/>
                        <a:tabLst>
                          <a:tab pos="476250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954088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3825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695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Yes: e.g., #6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810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73100">
                        <a:spcBef>
                          <a:spcPct val="20000"/>
                        </a:spcBef>
                        <a:buFont typeface="Times New Roman" panose="02020603050405020304" pitchFamily="18" charset="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954088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3825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695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Yes: e.g., #10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8100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73100">
                        <a:spcBef>
                          <a:spcPct val="20000"/>
                        </a:spcBef>
                        <a:buFont typeface="Times New Roman" panose="02020603050405020304" pitchFamily="18" charset="0"/>
                        <a:tabLst>
                          <a:tab pos="476250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954088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3825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695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No: e.g., #14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0544418"/>
                  </a:ext>
                </a:extLst>
              </a:tr>
              <a:tr h="665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8100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73100">
                        <a:spcBef>
                          <a:spcPct val="20000"/>
                        </a:spcBef>
                        <a:buFont typeface="Times New Roman" panose="02020603050405020304" pitchFamily="18" charset="0"/>
                        <a:tabLst>
                          <a:tab pos="476250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954088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3825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695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Package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8100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73100">
                        <a:spcBef>
                          <a:spcPct val="20000"/>
                        </a:spcBef>
                        <a:buFont typeface="Times New Roman" panose="02020603050405020304" pitchFamily="18" charset="0"/>
                        <a:tabLst>
                          <a:tab pos="476250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954088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3825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695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Yes: e.g., #3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8100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73100">
                        <a:spcBef>
                          <a:spcPct val="20000"/>
                        </a:spcBef>
                        <a:buFont typeface="Times New Roman" panose="02020603050405020304" pitchFamily="18" charset="0"/>
                        <a:tabLst>
                          <a:tab pos="476250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954088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3825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695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Yes: e.g., #7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8100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73100">
                        <a:spcBef>
                          <a:spcPct val="20000"/>
                        </a:spcBef>
                        <a:buFont typeface="Times New Roman" panose="02020603050405020304" pitchFamily="18" charset="0"/>
                        <a:tabLst>
                          <a:tab pos="476250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954088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3825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695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No: e.g., #11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8100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73100">
                        <a:spcBef>
                          <a:spcPct val="20000"/>
                        </a:spcBef>
                        <a:buFont typeface="Times New Roman" panose="02020603050405020304" pitchFamily="18" charset="0"/>
                        <a:tabLst>
                          <a:tab pos="476250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954088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3825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695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No: e.g., #15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6246492"/>
                  </a:ext>
                </a:extLst>
              </a:tr>
              <a:tr h="647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8100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73100">
                        <a:spcBef>
                          <a:spcPct val="20000"/>
                        </a:spcBef>
                        <a:buFont typeface="Times New Roman" panose="02020603050405020304" pitchFamily="18" charset="0"/>
                        <a:tabLst>
                          <a:tab pos="476250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954088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3825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695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Private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8100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73100">
                        <a:spcBef>
                          <a:spcPct val="20000"/>
                        </a:spcBef>
                        <a:buFont typeface="Times New Roman" panose="02020603050405020304" pitchFamily="18" charset="0"/>
                        <a:tabLst>
                          <a:tab pos="476250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954088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3825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695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Yes: e.g., #4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8100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73100">
                        <a:spcBef>
                          <a:spcPct val="20000"/>
                        </a:spcBef>
                        <a:buFont typeface="Times New Roman" panose="02020603050405020304" pitchFamily="18" charset="0"/>
                        <a:tabLst>
                          <a:tab pos="476250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954088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3825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695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No: e.g., #8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8100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73100">
                        <a:spcBef>
                          <a:spcPct val="20000"/>
                        </a:spcBef>
                        <a:buFont typeface="Times New Roman" panose="02020603050405020304" pitchFamily="18" charset="0"/>
                        <a:tabLst>
                          <a:tab pos="476250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954088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3825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695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No: e.g., #12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8100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73100">
                        <a:spcBef>
                          <a:spcPct val="20000"/>
                        </a:spcBef>
                        <a:buFont typeface="Times New Roman" panose="02020603050405020304" pitchFamily="18" charset="0"/>
                        <a:tabLst>
                          <a:tab pos="476250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954088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3825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695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No, e.g., #16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18887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316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Access Permissions: Example</a:t>
            </a:r>
          </a:p>
        </p:txBody>
      </p:sp>
      <p:sp>
        <p:nvSpPr>
          <p:cNvPr id="82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Location of the example:</a:t>
            </a:r>
          </a:p>
          <a:p>
            <a:r>
              <a:rPr lang="en-US" altLang="en-US" sz="2000" dirty="0">
                <a:latin typeface="Consolas" panose="020B0609020204030204" pitchFamily="49" charset="0"/>
              </a:rPr>
              <a:t>/</a:t>
            </a:r>
            <a:r>
              <a:rPr lang="en-US" altLang="en-US" sz="2000" dirty="0" smtClean="0">
                <a:latin typeface="Consolas" panose="020B0609020204030204" pitchFamily="49" charset="0"/>
              </a:rPr>
              <a:t>home/219/examples/packages/</a:t>
            </a:r>
            <a:r>
              <a:rPr lang="en-US" altLang="en-US" sz="2000" dirty="0" err="1" smtClean="0">
                <a:latin typeface="Consolas" panose="020B0609020204030204" pitchFamily="49" charset="0"/>
              </a:rPr>
              <a:t>packageExamplePermissions</a:t>
            </a:r>
            <a:endParaRPr lang="en-US" altLang="en-US" sz="2000" dirty="0">
              <a:latin typeface="Consolas" panose="020B0609020204030204" pitchFamily="49" charset="0"/>
            </a:endParaRPr>
          </a:p>
          <a:p>
            <a:endParaRPr lang="en-US" altLang="en-US" sz="1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66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Access Permissions: Examples</a:t>
            </a:r>
          </a:p>
        </p:txBody>
      </p:sp>
      <p:sp>
        <p:nvSpPr>
          <p:cNvPr id="822276" name="Rectangle 4"/>
          <p:cNvSpPr>
            <a:spLocks noChangeArrowheads="1"/>
          </p:cNvSpPr>
          <p:nvPr/>
        </p:nvSpPr>
        <p:spPr bwMode="auto">
          <a:xfrm>
            <a:off x="539750" y="3573463"/>
            <a:ext cx="2808288" cy="129540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2000"/>
          </a:p>
        </p:txBody>
      </p:sp>
      <p:sp>
        <p:nvSpPr>
          <p:cNvPr id="822277" name="Rectangle 5"/>
          <p:cNvSpPr>
            <a:spLocks noChangeArrowheads="1"/>
          </p:cNvSpPr>
          <p:nvPr/>
        </p:nvSpPr>
        <p:spPr bwMode="auto">
          <a:xfrm>
            <a:off x="539750" y="3068638"/>
            <a:ext cx="1368425" cy="503237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800" i="1"/>
              <a:t>(Unnamed)</a:t>
            </a:r>
          </a:p>
        </p:txBody>
      </p:sp>
      <p:sp>
        <p:nvSpPr>
          <p:cNvPr id="822278" name="Text Box 6"/>
          <p:cNvSpPr txBox="1">
            <a:spLocks noChangeArrowheads="1"/>
          </p:cNvSpPr>
          <p:nvPr/>
        </p:nvSpPr>
        <p:spPr bwMode="auto">
          <a:xfrm>
            <a:off x="539750" y="3644900"/>
            <a:ext cx="9366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/>
              <a:t>+Driver</a:t>
            </a:r>
          </a:p>
        </p:txBody>
      </p:sp>
      <p:sp>
        <p:nvSpPr>
          <p:cNvPr id="822279" name="Rectangle 7"/>
          <p:cNvSpPr>
            <a:spLocks noChangeArrowheads="1"/>
          </p:cNvSpPr>
          <p:nvPr/>
        </p:nvSpPr>
        <p:spPr bwMode="auto">
          <a:xfrm>
            <a:off x="5148263" y="1773238"/>
            <a:ext cx="2160587" cy="107950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2000"/>
          </a:p>
        </p:txBody>
      </p:sp>
      <p:sp>
        <p:nvSpPr>
          <p:cNvPr id="822280" name="Rectangle 8"/>
          <p:cNvSpPr>
            <a:spLocks noChangeArrowheads="1"/>
          </p:cNvSpPr>
          <p:nvPr/>
        </p:nvSpPr>
        <p:spPr bwMode="auto">
          <a:xfrm>
            <a:off x="5148263" y="1268413"/>
            <a:ext cx="792162" cy="503237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800" i="1"/>
              <a:t>pack1</a:t>
            </a:r>
          </a:p>
        </p:txBody>
      </p:sp>
      <p:sp>
        <p:nvSpPr>
          <p:cNvPr id="822281" name="Text Box 9"/>
          <p:cNvSpPr txBox="1">
            <a:spLocks noChangeArrowheads="1"/>
          </p:cNvSpPr>
          <p:nvPr/>
        </p:nvSpPr>
        <p:spPr bwMode="auto">
          <a:xfrm>
            <a:off x="5148263" y="1844675"/>
            <a:ext cx="2160587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/>
              <a:t>+ClassOne</a:t>
            </a:r>
          </a:p>
          <a:p>
            <a:r>
              <a:rPr lang="en-US" altLang="en-US"/>
              <a:t>+ClassTwo</a:t>
            </a:r>
          </a:p>
        </p:txBody>
      </p:sp>
      <p:sp>
        <p:nvSpPr>
          <p:cNvPr id="822282" name="Rectangle 10"/>
          <p:cNvSpPr>
            <a:spLocks noChangeArrowheads="1"/>
          </p:cNvSpPr>
          <p:nvPr/>
        </p:nvSpPr>
        <p:spPr bwMode="auto">
          <a:xfrm>
            <a:off x="5148263" y="5084763"/>
            <a:ext cx="2160587" cy="107950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2000"/>
          </a:p>
        </p:txBody>
      </p:sp>
      <p:sp>
        <p:nvSpPr>
          <p:cNvPr id="822283" name="Rectangle 11"/>
          <p:cNvSpPr>
            <a:spLocks noChangeArrowheads="1"/>
          </p:cNvSpPr>
          <p:nvPr/>
        </p:nvSpPr>
        <p:spPr bwMode="auto">
          <a:xfrm>
            <a:off x="5148263" y="4581525"/>
            <a:ext cx="792162" cy="503238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800" i="1"/>
              <a:t>pack2</a:t>
            </a:r>
          </a:p>
        </p:txBody>
      </p:sp>
      <p:sp>
        <p:nvSpPr>
          <p:cNvPr id="822284" name="Text Box 12"/>
          <p:cNvSpPr txBox="1">
            <a:spLocks noChangeArrowheads="1"/>
          </p:cNvSpPr>
          <p:nvPr/>
        </p:nvSpPr>
        <p:spPr bwMode="auto">
          <a:xfrm>
            <a:off x="5148263" y="5157788"/>
            <a:ext cx="2160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/>
              <a:t>+ClassThree</a:t>
            </a:r>
          </a:p>
        </p:txBody>
      </p:sp>
      <p:cxnSp>
        <p:nvCxnSpPr>
          <p:cNvPr id="822288" name="AutoShape 16"/>
          <p:cNvCxnSpPr>
            <a:cxnSpLocks noChangeShapeType="1"/>
            <a:endCxn id="822279" idx="1"/>
          </p:cNvCxnSpPr>
          <p:nvPr/>
        </p:nvCxnSpPr>
        <p:spPr bwMode="auto">
          <a:xfrm flipV="1">
            <a:off x="3348038" y="2312988"/>
            <a:ext cx="1800225" cy="1908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2289" name="AutoShape 17"/>
          <p:cNvCxnSpPr>
            <a:cxnSpLocks noChangeShapeType="1"/>
            <a:stCxn id="822276" idx="3"/>
            <a:endCxn id="822282" idx="1"/>
          </p:cNvCxnSpPr>
          <p:nvPr/>
        </p:nvCxnSpPr>
        <p:spPr bwMode="auto">
          <a:xfrm>
            <a:off x="3348038" y="4221163"/>
            <a:ext cx="1800225" cy="14033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66949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Levels Of Permission, </a:t>
            </a: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</a:rPr>
              <a:t>Same Class</a:t>
            </a:r>
          </a:p>
        </p:txBody>
      </p:sp>
      <p:sp>
        <p:nvSpPr>
          <p:cNvPr id="81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</a:pPr>
            <a:r>
              <a:rPr lang="en-US" altLang="en-US" sz="2000" dirty="0"/>
              <a:t>Within the methods of the class, all attributes and methods may be accessed.</a:t>
            </a:r>
          </a:p>
          <a:p>
            <a:pPr marL="0" indent="0">
              <a:lnSpc>
                <a:spcPct val="80000"/>
              </a:lnSpc>
            </a:pP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u="sng" dirty="0">
                <a:solidFill>
                  <a:srgbClr val="0070C0"/>
                </a:solidFill>
                <a:latin typeface="Consolas" panose="020B0609020204030204" pitchFamily="49" charset="0"/>
              </a:rPr>
              <a:t>// Package: pack1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public class </a:t>
            </a:r>
            <a:r>
              <a:rPr lang="en-US" altLang="en-US" sz="1800" dirty="0" err="1">
                <a:latin typeface="Consolas" panose="020B0609020204030204" pitchFamily="49" charset="0"/>
              </a:rPr>
              <a:t>ClassOne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b="1" dirty="0">
                <a:latin typeface="Consolas" panose="020B0609020204030204" pitchFamily="49" charset="0"/>
              </a:rPr>
              <a:t>    public </a:t>
            </a:r>
            <a:r>
              <a:rPr lang="en-US" altLang="en-US" sz="1800" b="1" dirty="0" err="1">
                <a:latin typeface="Consolas" panose="020B0609020204030204" pitchFamily="49" charset="0"/>
              </a:rPr>
              <a:t>int</a:t>
            </a:r>
            <a:r>
              <a:rPr lang="en-US" altLang="en-US" sz="1800" b="1" dirty="0">
                <a:latin typeface="Consolas" panose="020B0609020204030204" pitchFamily="49" charset="0"/>
              </a:rPr>
              <a:t> num1;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b="1" dirty="0">
                <a:latin typeface="Consolas" panose="020B0609020204030204" pitchFamily="49" charset="0"/>
              </a:rPr>
              <a:t>    protected </a:t>
            </a:r>
            <a:r>
              <a:rPr lang="en-US" altLang="en-US" sz="1800" b="1" dirty="0" err="1">
                <a:latin typeface="Consolas" panose="020B0609020204030204" pitchFamily="49" charset="0"/>
              </a:rPr>
              <a:t>int</a:t>
            </a:r>
            <a:r>
              <a:rPr lang="en-US" altLang="en-US" sz="1800" b="1" dirty="0">
                <a:latin typeface="Consolas" panose="020B0609020204030204" pitchFamily="49" charset="0"/>
              </a:rPr>
              <a:t> num2;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b="1" dirty="0">
                <a:latin typeface="Consolas" panose="020B0609020204030204" pitchFamily="49" charset="0"/>
              </a:rPr>
              <a:t>    </a:t>
            </a:r>
            <a:r>
              <a:rPr lang="en-US" altLang="en-US" sz="1800" b="1" dirty="0" err="1">
                <a:latin typeface="Consolas" panose="020B0609020204030204" pitchFamily="49" charset="0"/>
              </a:rPr>
              <a:t>int</a:t>
            </a:r>
            <a:r>
              <a:rPr lang="en-US" altLang="en-US" sz="1800" b="1" dirty="0">
                <a:latin typeface="Consolas" panose="020B0609020204030204" pitchFamily="49" charset="0"/>
              </a:rPr>
              <a:t> num3;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b="1" dirty="0">
                <a:latin typeface="Consolas" panose="020B0609020204030204" pitchFamily="49" charset="0"/>
              </a:rPr>
              <a:t>    private </a:t>
            </a:r>
            <a:r>
              <a:rPr lang="en-US" altLang="en-US" sz="1800" b="1" dirty="0" err="1">
                <a:latin typeface="Consolas" panose="020B0609020204030204" pitchFamily="49" charset="0"/>
              </a:rPr>
              <a:t>int</a:t>
            </a:r>
            <a:r>
              <a:rPr lang="en-US" altLang="en-US" sz="1800" b="1" dirty="0">
                <a:latin typeface="Consolas" panose="020B0609020204030204" pitchFamily="49" charset="0"/>
              </a:rPr>
              <a:t> num4;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1800" b="1" dirty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public </a:t>
            </a:r>
            <a:r>
              <a:rPr lang="en-US" altLang="en-US" sz="1800" dirty="0" err="1">
                <a:latin typeface="Consolas" panose="020B0609020204030204" pitchFamily="49" charset="0"/>
              </a:rPr>
              <a:t>ClassOne</a:t>
            </a:r>
            <a:r>
              <a:rPr lang="en-US" altLang="en-US" sz="1800" dirty="0">
                <a:latin typeface="Consolas" panose="020B0609020204030204" pitchFamily="49" charset="0"/>
              </a:rPr>
              <a:t> ()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       num1 = 1;   // Example #1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       num2 = 2;   // Example #2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       num3 = 3;   // Example #3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       num4 = 4;   // Example #4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}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8385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303213"/>
            <a:ext cx="8166100" cy="747111"/>
          </a:xfrm>
        </p:spPr>
        <p:txBody>
          <a:bodyPr/>
          <a:lstStyle/>
          <a:p>
            <a:r>
              <a:rPr lang="en-US" altLang="en-US" dirty="0"/>
              <a:t>Levels Of Permission, </a:t>
            </a:r>
            <a:r>
              <a:rPr lang="en-US" altLang="en-US" dirty="0" err="1" smtClean="0"/>
              <a:t>Acessible</a:t>
            </a:r>
            <a:r>
              <a:rPr lang="en-US" altLang="en-US" dirty="0" smtClean="0"/>
              <a:t> In </a:t>
            </a:r>
            <a:r>
              <a:rPr lang="en-US" altLang="en-US" dirty="0" smtClean="0">
                <a:solidFill>
                  <a:schemeClr val="accent2">
                    <a:lumMod val="75000"/>
                  </a:schemeClr>
                </a:solidFill>
              </a:rPr>
              <a:t>Class </a:t>
            </a: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</a:rPr>
              <a:t>In </a:t>
            </a:r>
            <a:r>
              <a:rPr lang="en-US" altLang="en-US" dirty="0" smtClean="0">
                <a:solidFill>
                  <a:schemeClr val="accent2">
                    <a:lumMod val="75000"/>
                  </a:schemeClr>
                </a:solidFill>
              </a:rPr>
              <a:t>The Same </a:t>
            </a: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</a:rPr>
              <a:t>Package</a:t>
            </a:r>
          </a:p>
        </p:txBody>
      </p:sp>
      <p:sp>
        <p:nvSpPr>
          <p:cNvPr id="815108" name="Rectangle 4"/>
          <p:cNvSpPr>
            <a:spLocks noChangeArrowheads="1"/>
          </p:cNvSpPr>
          <p:nvPr/>
        </p:nvSpPr>
        <p:spPr bwMode="auto">
          <a:xfrm>
            <a:off x="160638" y="1369969"/>
            <a:ext cx="3188043" cy="23105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3600" tIns="46800" rIns="93600" bIns="46800">
            <a:spAutoFit/>
          </a:bodyPr>
          <a:lstStyle/>
          <a:p>
            <a:r>
              <a:rPr lang="en-US" altLang="en-US" sz="1800" dirty="0">
                <a:latin typeface="Consolas" panose="020B0609020204030204" pitchFamily="49" charset="0"/>
              </a:rPr>
              <a:t>package pack1;</a:t>
            </a:r>
          </a:p>
          <a:p>
            <a:r>
              <a:rPr lang="en-US" altLang="en-US" sz="1800" dirty="0">
                <a:latin typeface="Consolas" panose="020B0609020204030204" pitchFamily="49" charset="0"/>
              </a:rPr>
              <a:t>public class </a:t>
            </a:r>
            <a:r>
              <a:rPr lang="en-US" altLang="en-US" sz="1800" dirty="0" err="1">
                <a:latin typeface="Consolas" panose="020B0609020204030204" pitchFamily="49" charset="0"/>
              </a:rPr>
              <a:t>ClassOne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r>
              <a:rPr lang="en-US" altLang="en-US" sz="1800" dirty="0">
                <a:latin typeface="Consolas" panose="020B0609020204030204" pitchFamily="49" charset="0"/>
              </a:rPr>
              <a:t>{</a:t>
            </a:r>
          </a:p>
          <a:p>
            <a:r>
              <a:rPr lang="en-US" altLang="en-US" sz="1800" b="1" dirty="0">
                <a:latin typeface="Consolas" panose="020B0609020204030204" pitchFamily="49" charset="0"/>
              </a:rPr>
              <a:t>    public </a:t>
            </a:r>
            <a:r>
              <a:rPr lang="en-US" altLang="en-US" sz="1800" b="1" dirty="0" err="1">
                <a:latin typeface="Consolas" panose="020B0609020204030204" pitchFamily="49" charset="0"/>
              </a:rPr>
              <a:t>int</a:t>
            </a:r>
            <a:r>
              <a:rPr lang="en-US" altLang="en-US" sz="1800" b="1" dirty="0">
                <a:latin typeface="Consolas" panose="020B0609020204030204" pitchFamily="49" charset="0"/>
              </a:rPr>
              <a:t> num1;</a:t>
            </a:r>
          </a:p>
          <a:p>
            <a:r>
              <a:rPr lang="en-US" altLang="en-US" sz="1800" b="1" dirty="0">
                <a:latin typeface="Consolas" panose="020B0609020204030204" pitchFamily="49" charset="0"/>
              </a:rPr>
              <a:t>    protected </a:t>
            </a:r>
            <a:r>
              <a:rPr lang="en-US" altLang="en-US" sz="1800" b="1" dirty="0" err="1">
                <a:latin typeface="Consolas" panose="020B0609020204030204" pitchFamily="49" charset="0"/>
              </a:rPr>
              <a:t>int</a:t>
            </a:r>
            <a:r>
              <a:rPr lang="en-US" altLang="en-US" sz="1800" b="1" dirty="0">
                <a:latin typeface="Consolas" panose="020B0609020204030204" pitchFamily="49" charset="0"/>
              </a:rPr>
              <a:t> num2;</a:t>
            </a:r>
          </a:p>
          <a:p>
            <a:r>
              <a:rPr lang="en-US" altLang="en-US" sz="1800" b="1" dirty="0">
                <a:latin typeface="Consolas" panose="020B0609020204030204" pitchFamily="49" charset="0"/>
              </a:rPr>
              <a:t>    </a:t>
            </a:r>
            <a:r>
              <a:rPr lang="en-US" altLang="en-US" sz="1800" b="1" dirty="0" err="1">
                <a:latin typeface="Consolas" panose="020B0609020204030204" pitchFamily="49" charset="0"/>
              </a:rPr>
              <a:t>int</a:t>
            </a:r>
            <a:r>
              <a:rPr lang="en-US" altLang="en-US" sz="1800" b="1" dirty="0">
                <a:latin typeface="Consolas" panose="020B0609020204030204" pitchFamily="49" charset="0"/>
              </a:rPr>
              <a:t> num3;</a:t>
            </a:r>
          </a:p>
          <a:p>
            <a:r>
              <a:rPr lang="en-US" altLang="en-US" sz="1800" dirty="0">
                <a:latin typeface="Consolas" panose="020B0609020204030204" pitchFamily="49" charset="0"/>
              </a:rPr>
              <a:t>    private </a:t>
            </a:r>
            <a:r>
              <a:rPr lang="en-US" altLang="en-US" sz="1800" dirty="0" err="1">
                <a:latin typeface="Consolas" panose="020B0609020204030204" pitchFamily="49" charset="0"/>
              </a:rPr>
              <a:t>int</a:t>
            </a:r>
            <a:r>
              <a:rPr lang="en-US" altLang="en-US" sz="1800" dirty="0">
                <a:latin typeface="Consolas" panose="020B0609020204030204" pitchFamily="49" charset="0"/>
              </a:rPr>
              <a:t> num4;</a:t>
            </a:r>
          </a:p>
          <a:p>
            <a:r>
              <a:rPr lang="en-US" altLang="en-US" sz="18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815109" name="Rectangle 5"/>
          <p:cNvSpPr>
            <a:spLocks noChangeArrowheads="1"/>
          </p:cNvSpPr>
          <p:nvPr/>
        </p:nvSpPr>
        <p:spPr bwMode="auto">
          <a:xfrm>
            <a:off x="3718015" y="1369969"/>
            <a:ext cx="5314773" cy="3141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3600" tIns="46800" rIns="93600" bIns="46800">
            <a:spAutoFit/>
          </a:bodyPr>
          <a:lstStyle/>
          <a:p>
            <a:r>
              <a:rPr lang="en-US" altLang="en-US" sz="1800" dirty="0">
                <a:latin typeface="Consolas" panose="020B0609020204030204" pitchFamily="49" charset="0"/>
              </a:rPr>
              <a:t>package pack1;</a:t>
            </a:r>
          </a:p>
          <a:p>
            <a:r>
              <a:rPr lang="en-US" altLang="en-US" sz="1800" dirty="0">
                <a:latin typeface="Consolas" panose="020B0609020204030204" pitchFamily="49" charset="0"/>
              </a:rPr>
              <a:t>public class </a:t>
            </a:r>
            <a:r>
              <a:rPr lang="en-US" altLang="en-US" sz="1800" dirty="0" err="1">
                <a:latin typeface="Consolas" panose="020B0609020204030204" pitchFamily="49" charset="0"/>
              </a:rPr>
              <a:t>ClassTwo</a:t>
            </a:r>
            <a:r>
              <a:rPr lang="en-US" altLang="en-US" sz="1800" dirty="0">
                <a:latin typeface="Consolas" panose="020B0609020204030204" pitchFamily="49" charset="0"/>
              </a:rPr>
              <a:t> {</a:t>
            </a:r>
          </a:p>
          <a:p>
            <a:r>
              <a:rPr lang="en-US" altLang="en-US" sz="1800" dirty="0">
                <a:latin typeface="Consolas" panose="020B0609020204030204" pitchFamily="49" charset="0"/>
              </a:rPr>
              <a:t>    private </a:t>
            </a:r>
            <a:r>
              <a:rPr lang="en-US" altLang="en-US" sz="1800" dirty="0" err="1">
                <a:latin typeface="Consolas" panose="020B0609020204030204" pitchFamily="49" charset="0"/>
              </a:rPr>
              <a:t>ClassOne</a:t>
            </a:r>
            <a:r>
              <a:rPr lang="en-US" altLang="en-US" sz="1800" dirty="0">
                <a:latin typeface="Consolas" panose="020B0609020204030204" pitchFamily="49" charset="0"/>
              </a:rPr>
              <a:t> c1;</a:t>
            </a:r>
          </a:p>
          <a:p>
            <a:r>
              <a:rPr lang="en-US" altLang="en-US" sz="1800" dirty="0">
                <a:latin typeface="Consolas" panose="020B0609020204030204" pitchFamily="49" charset="0"/>
              </a:rPr>
              <a:t>    public </a:t>
            </a:r>
            <a:r>
              <a:rPr lang="en-US" altLang="en-US" sz="1800" dirty="0" err="1">
                <a:latin typeface="Consolas" panose="020B0609020204030204" pitchFamily="49" charset="0"/>
              </a:rPr>
              <a:t>ClassTwo</a:t>
            </a:r>
            <a:r>
              <a:rPr lang="en-US" altLang="en-US" sz="1800" dirty="0">
                <a:latin typeface="Consolas" panose="020B0609020204030204" pitchFamily="49" charset="0"/>
              </a:rPr>
              <a:t> () {</a:t>
            </a:r>
          </a:p>
          <a:p>
            <a:r>
              <a:rPr lang="en-US" altLang="en-US" sz="1800" dirty="0">
                <a:latin typeface="Consolas" panose="020B0609020204030204" pitchFamily="49" charset="0"/>
              </a:rPr>
              <a:t>        c1 = new pack1.ClassOne ();</a:t>
            </a:r>
          </a:p>
          <a:p>
            <a:r>
              <a:rPr lang="en-US" altLang="en-US" sz="1800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       c1.num1 = 1;      </a:t>
            </a:r>
            <a:r>
              <a:rPr lang="en-US" altLang="en-US" sz="1800" b="1" dirty="0" smtClean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// </a:t>
            </a:r>
            <a:r>
              <a:rPr lang="en-US" altLang="en-US" sz="1800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Example #5</a:t>
            </a:r>
          </a:p>
          <a:p>
            <a:r>
              <a:rPr lang="en-US" altLang="en-US" sz="1800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       c1.num2 = 2;      </a:t>
            </a:r>
            <a:r>
              <a:rPr lang="en-US" altLang="en-US" sz="1800" b="1" dirty="0" smtClean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// </a:t>
            </a:r>
            <a:r>
              <a:rPr lang="en-US" altLang="en-US" sz="1800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Example #6</a:t>
            </a:r>
          </a:p>
          <a:p>
            <a:r>
              <a:rPr lang="en-US" altLang="en-US" sz="1800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       c1.num3 = 3;      </a:t>
            </a:r>
            <a:r>
              <a:rPr lang="en-US" altLang="en-US" sz="1800" b="1" dirty="0" smtClean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// </a:t>
            </a:r>
            <a:r>
              <a:rPr lang="en-US" altLang="en-US" sz="1800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Example #7</a:t>
            </a:r>
          </a:p>
          <a:p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        // c1.num4 = 4;  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// 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Example #8</a:t>
            </a:r>
          </a:p>
          <a:p>
            <a:r>
              <a:rPr lang="en-US" altLang="en-US" sz="1800" dirty="0">
                <a:latin typeface="Consolas" panose="020B0609020204030204" pitchFamily="49" charset="0"/>
              </a:rPr>
              <a:t>    }</a:t>
            </a:r>
          </a:p>
          <a:p>
            <a:r>
              <a:rPr lang="en-US" altLang="en-US" sz="1800" dirty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2992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Levels Of Permission, </a:t>
            </a: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</a:rPr>
              <a:t>Subclass In Different Package</a:t>
            </a:r>
          </a:p>
        </p:txBody>
      </p:sp>
      <p:sp>
        <p:nvSpPr>
          <p:cNvPr id="816131" name="Rectangle 3"/>
          <p:cNvSpPr>
            <a:spLocks noChangeArrowheads="1"/>
          </p:cNvSpPr>
          <p:nvPr/>
        </p:nvSpPr>
        <p:spPr bwMode="auto">
          <a:xfrm>
            <a:off x="1" y="1195345"/>
            <a:ext cx="3113902" cy="23105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3600" tIns="46800" rIns="93600" bIns="46800">
            <a:spAutoFit/>
          </a:bodyPr>
          <a:lstStyle/>
          <a:p>
            <a:r>
              <a:rPr lang="en-US" altLang="en-US" sz="1800" dirty="0">
                <a:latin typeface="Consolas" panose="020B0609020204030204" pitchFamily="49" charset="0"/>
              </a:rPr>
              <a:t>package pack1;</a:t>
            </a:r>
          </a:p>
          <a:p>
            <a:r>
              <a:rPr lang="en-US" altLang="en-US" sz="1800" dirty="0">
                <a:latin typeface="Consolas" panose="020B0609020204030204" pitchFamily="49" charset="0"/>
              </a:rPr>
              <a:t>public class </a:t>
            </a:r>
            <a:r>
              <a:rPr lang="en-US" altLang="en-US" sz="1800" dirty="0" err="1">
                <a:latin typeface="Consolas" panose="020B0609020204030204" pitchFamily="49" charset="0"/>
              </a:rPr>
              <a:t>ClassOne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r>
              <a:rPr lang="en-US" altLang="en-US" sz="1800" dirty="0">
                <a:latin typeface="Consolas" panose="020B0609020204030204" pitchFamily="49" charset="0"/>
              </a:rPr>
              <a:t>{</a:t>
            </a:r>
          </a:p>
          <a:p>
            <a:r>
              <a:rPr lang="en-US" altLang="en-US" sz="1800" b="1" dirty="0">
                <a:latin typeface="Consolas" panose="020B0609020204030204" pitchFamily="49" charset="0"/>
              </a:rPr>
              <a:t>    public </a:t>
            </a:r>
            <a:r>
              <a:rPr lang="en-US" altLang="en-US" sz="1800" b="1" dirty="0" err="1">
                <a:latin typeface="Consolas" panose="020B0609020204030204" pitchFamily="49" charset="0"/>
              </a:rPr>
              <a:t>int</a:t>
            </a:r>
            <a:r>
              <a:rPr lang="en-US" altLang="en-US" sz="1800" b="1" dirty="0">
                <a:latin typeface="Consolas" panose="020B0609020204030204" pitchFamily="49" charset="0"/>
              </a:rPr>
              <a:t> num1;</a:t>
            </a:r>
          </a:p>
          <a:p>
            <a:r>
              <a:rPr lang="en-US" altLang="en-US" sz="1800" b="1" dirty="0">
                <a:latin typeface="Consolas" panose="020B0609020204030204" pitchFamily="49" charset="0"/>
              </a:rPr>
              <a:t>    protected </a:t>
            </a:r>
            <a:r>
              <a:rPr lang="en-US" altLang="en-US" sz="1800" b="1" dirty="0" err="1">
                <a:latin typeface="Consolas" panose="020B0609020204030204" pitchFamily="49" charset="0"/>
              </a:rPr>
              <a:t>int</a:t>
            </a:r>
            <a:r>
              <a:rPr lang="en-US" altLang="en-US" sz="1800" b="1" dirty="0">
                <a:latin typeface="Consolas" panose="020B0609020204030204" pitchFamily="49" charset="0"/>
              </a:rPr>
              <a:t> num2;</a:t>
            </a:r>
          </a:p>
          <a:p>
            <a:r>
              <a:rPr lang="en-US" altLang="en-US" sz="1800" dirty="0">
                <a:latin typeface="Consolas" panose="020B0609020204030204" pitchFamily="49" charset="0"/>
              </a:rPr>
              <a:t>    </a:t>
            </a:r>
            <a:r>
              <a:rPr lang="en-US" altLang="en-US" sz="1800" dirty="0" err="1">
                <a:latin typeface="Consolas" panose="020B0609020204030204" pitchFamily="49" charset="0"/>
              </a:rPr>
              <a:t>int</a:t>
            </a:r>
            <a:r>
              <a:rPr lang="en-US" altLang="en-US" sz="1800" dirty="0">
                <a:latin typeface="Consolas" panose="020B0609020204030204" pitchFamily="49" charset="0"/>
              </a:rPr>
              <a:t> num3;</a:t>
            </a:r>
          </a:p>
          <a:p>
            <a:r>
              <a:rPr lang="en-US" altLang="en-US" sz="1800" dirty="0">
                <a:latin typeface="Consolas" panose="020B0609020204030204" pitchFamily="49" charset="0"/>
              </a:rPr>
              <a:t>    private </a:t>
            </a:r>
            <a:r>
              <a:rPr lang="en-US" altLang="en-US" sz="1800" dirty="0" err="1">
                <a:latin typeface="Consolas" panose="020B0609020204030204" pitchFamily="49" charset="0"/>
              </a:rPr>
              <a:t>int</a:t>
            </a:r>
            <a:r>
              <a:rPr lang="en-US" altLang="en-US" sz="1800" dirty="0">
                <a:latin typeface="Consolas" panose="020B0609020204030204" pitchFamily="49" charset="0"/>
              </a:rPr>
              <a:t> num4;</a:t>
            </a:r>
          </a:p>
          <a:p>
            <a:r>
              <a:rPr lang="en-US" altLang="en-US" sz="18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816132" name="Rectangle 4"/>
          <p:cNvSpPr>
            <a:spLocks noChangeArrowheads="1"/>
          </p:cNvSpPr>
          <p:nvPr/>
        </p:nvSpPr>
        <p:spPr bwMode="auto">
          <a:xfrm>
            <a:off x="3200400" y="1192085"/>
            <a:ext cx="5671751" cy="369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3600" tIns="46800" rIns="93600" bIns="46800">
            <a:spAutoFit/>
          </a:bodyPr>
          <a:lstStyle/>
          <a:p>
            <a:r>
              <a:rPr lang="en-US" altLang="en-US" sz="1800" dirty="0">
                <a:latin typeface="Consolas" panose="020B0609020204030204" pitchFamily="49" charset="0"/>
              </a:rPr>
              <a:t>package pack2;</a:t>
            </a:r>
          </a:p>
          <a:p>
            <a:r>
              <a:rPr lang="en-US" altLang="en-US" sz="1800" dirty="0">
                <a:latin typeface="Consolas" panose="020B0609020204030204" pitchFamily="49" charset="0"/>
              </a:rPr>
              <a:t>import pack1.ClassOne;</a:t>
            </a:r>
          </a:p>
          <a:p>
            <a:r>
              <a:rPr lang="en-US" altLang="en-US" sz="1800" dirty="0">
                <a:latin typeface="Consolas" panose="020B0609020204030204" pitchFamily="49" charset="0"/>
              </a:rPr>
              <a:t>public class </a:t>
            </a:r>
            <a:r>
              <a:rPr lang="en-US" altLang="en-US" sz="1800" dirty="0" err="1">
                <a:latin typeface="Consolas" panose="020B0609020204030204" pitchFamily="49" charset="0"/>
              </a:rPr>
              <a:t>ClassThree</a:t>
            </a:r>
            <a:r>
              <a:rPr lang="en-US" altLang="en-US" sz="1800" dirty="0">
                <a:latin typeface="Consolas" panose="020B0609020204030204" pitchFamily="49" charset="0"/>
              </a:rPr>
              <a:t> extends </a:t>
            </a:r>
            <a:r>
              <a:rPr lang="en-US" altLang="en-US" sz="1800" dirty="0" err="1">
                <a:latin typeface="Consolas" panose="020B0609020204030204" pitchFamily="49" charset="0"/>
              </a:rPr>
              <a:t>ClassOne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r>
              <a:rPr lang="en-US" altLang="en-US" sz="1800" dirty="0">
                <a:latin typeface="Consolas" panose="020B0609020204030204" pitchFamily="49" charset="0"/>
              </a:rPr>
              <a:t>{</a:t>
            </a:r>
          </a:p>
          <a:p>
            <a:r>
              <a:rPr lang="en-US" altLang="en-US" sz="1800" dirty="0">
                <a:latin typeface="Consolas" panose="020B0609020204030204" pitchFamily="49" charset="0"/>
              </a:rPr>
              <a:t>    private </a:t>
            </a:r>
            <a:r>
              <a:rPr lang="en-US" altLang="en-US" sz="1800" dirty="0" err="1">
                <a:latin typeface="Consolas" panose="020B0609020204030204" pitchFamily="49" charset="0"/>
              </a:rPr>
              <a:t>ClassOne</a:t>
            </a:r>
            <a:r>
              <a:rPr lang="en-US" altLang="en-US" sz="1800" dirty="0">
                <a:latin typeface="Consolas" panose="020B0609020204030204" pitchFamily="49" charset="0"/>
              </a:rPr>
              <a:t> c1;</a:t>
            </a:r>
          </a:p>
          <a:p>
            <a:r>
              <a:rPr lang="en-US" altLang="en-US" sz="1800" dirty="0">
                <a:latin typeface="Consolas" panose="020B0609020204030204" pitchFamily="49" charset="0"/>
              </a:rPr>
              <a:t>    public </a:t>
            </a:r>
            <a:r>
              <a:rPr lang="en-US" altLang="en-US" sz="1800" dirty="0" err="1">
                <a:latin typeface="Consolas" panose="020B0609020204030204" pitchFamily="49" charset="0"/>
              </a:rPr>
              <a:t>ClassThree</a:t>
            </a:r>
            <a:r>
              <a:rPr lang="en-US" altLang="en-US" sz="1800" dirty="0">
                <a:latin typeface="Consolas" panose="020B0609020204030204" pitchFamily="49" charset="0"/>
              </a:rPr>
              <a:t> ()</a:t>
            </a:r>
          </a:p>
          <a:p>
            <a:r>
              <a:rPr lang="en-US" altLang="en-US" sz="1800" dirty="0">
                <a:latin typeface="Consolas" panose="020B0609020204030204" pitchFamily="49" charset="0"/>
              </a:rPr>
              <a:t>    {</a:t>
            </a:r>
          </a:p>
          <a:p>
            <a:r>
              <a:rPr lang="en-US" altLang="en-US" sz="1800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       super.num1 = 1; </a:t>
            </a:r>
            <a:r>
              <a:rPr lang="en-US" altLang="en-US" sz="1800" b="1" dirty="0" smtClean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//Example </a:t>
            </a:r>
            <a:r>
              <a:rPr lang="en-US" altLang="en-US" sz="1800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#9</a:t>
            </a:r>
          </a:p>
          <a:p>
            <a:r>
              <a:rPr lang="en-US" altLang="en-US" sz="1800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       super.num2 = 2;  </a:t>
            </a:r>
            <a:r>
              <a:rPr lang="en-US" altLang="en-US" sz="1800" b="1" dirty="0" smtClean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// </a:t>
            </a:r>
            <a:r>
              <a:rPr lang="en-US" altLang="en-US" sz="1800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Example #10</a:t>
            </a:r>
          </a:p>
          <a:p>
            <a:r>
              <a:rPr lang="en-US" altLang="en-US" sz="1800" b="1" dirty="0">
                <a:latin typeface="Consolas" panose="020B0609020204030204" pitchFamily="49" charset="0"/>
              </a:rPr>
              <a:t>        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// super.num3 = 3;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// 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Example #11</a:t>
            </a:r>
          </a:p>
          <a:p>
            <a:r>
              <a:rPr lang="en-US" altLang="en-US" sz="1800" b="1" dirty="0">
                <a:latin typeface="Consolas" panose="020B0609020204030204" pitchFamily="49" charset="0"/>
              </a:rPr>
              <a:t>        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// super.num4 = 4;   // Example #12</a:t>
            </a:r>
          </a:p>
          <a:p>
            <a:r>
              <a:rPr lang="en-US" altLang="en-US" sz="1800" dirty="0">
                <a:latin typeface="Consolas" panose="020B0609020204030204" pitchFamily="49" charset="0"/>
              </a:rPr>
              <a:t>    }</a:t>
            </a:r>
          </a:p>
          <a:p>
            <a:r>
              <a:rPr lang="en-US" altLang="en-US" sz="1800" dirty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58307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Levels Of Permission, </a:t>
            </a: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</a:rPr>
              <a:t>Not A Subclass, Not In Same Package</a:t>
            </a:r>
          </a:p>
        </p:txBody>
      </p:sp>
      <p:sp>
        <p:nvSpPr>
          <p:cNvPr id="817155" name="Rectangle 3"/>
          <p:cNvSpPr>
            <a:spLocks noChangeArrowheads="1"/>
          </p:cNvSpPr>
          <p:nvPr/>
        </p:nvSpPr>
        <p:spPr bwMode="auto">
          <a:xfrm>
            <a:off x="111212" y="1484313"/>
            <a:ext cx="3089188" cy="23105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3600" tIns="46800" rIns="93600" bIns="46800">
            <a:spAutoFit/>
          </a:bodyPr>
          <a:lstStyle/>
          <a:p>
            <a:r>
              <a:rPr lang="en-US" altLang="en-US" sz="1800" dirty="0">
                <a:latin typeface="Consolas" panose="020B0609020204030204" pitchFamily="49" charset="0"/>
              </a:rPr>
              <a:t>package pack1;</a:t>
            </a:r>
          </a:p>
          <a:p>
            <a:r>
              <a:rPr lang="en-US" altLang="en-US" sz="1800" dirty="0">
                <a:latin typeface="Consolas" panose="020B0609020204030204" pitchFamily="49" charset="0"/>
              </a:rPr>
              <a:t>public class </a:t>
            </a:r>
            <a:r>
              <a:rPr lang="en-US" altLang="en-US" sz="1800" dirty="0" err="1">
                <a:latin typeface="Consolas" panose="020B0609020204030204" pitchFamily="49" charset="0"/>
              </a:rPr>
              <a:t>ClassOne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r>
              <a:rPr lang="en-US" altLang="en-US" sz="1800" dirty="0">
                <a:latin typeface="Consolas" panose="020B0609020204030204" pitchFamily="49" charset="0"/>
              </a:rPr>
              <a:t>{</a:t>
            </a:r>
          </a:p>
          <a:p>
            <a:r>
              <a:rPr lang="en-US" altLang="en-US" sz="1800" b="1" dirty="0">
                <a:latin typeface="Consolas" panose="020B0609020204030204" pitchFamily="49" charset="0"/>
              </a:rPr>
              <a:t>    public </a:t>
            </a:r>
            <a:r>
              <a:rPr lang="en-US" altLang="en-US" sz="1800" b="1" dirty="0" err="1">
                <a:latin typeface="Consolas" panose="020B0609020204030204" pitchFamily="49" charset="0"/>
              </a:rPr>
              <a:t>int</a:t>
            </a:r>
            <a:r>
              <a:rPr lang="en-US" altLang="en-US" sz="1800" b="1" dirty="0">
                <a:latin typeface="Consolas" panose="020B0609020204030204" pitchFamily="49" charset="0"/>
              </a:rPr>
              <a:t> num1;</a:t>
            </a:r>
          </a:p>
          <a:p>
            <a:r>
              <a:rPr lang="en-US" altLang="en-US" sz="1800" dirty="0">
                <a:latin typeface="Consolas" panose="020B0609020204030204" pitchFamily="49" charset="0"/>
              </a:rPr>
              <a:t>    protected </a:t>
            </a:r>
            <a:r>
              <a:rPr lang="en-US" altLang="en-US" sz="1800" dirty="0" err="1">
                <a:latin typeface="Consolas" panose="020B0609020204030204" pitchFamily="49" charset="0"/>
              </a:rPr>
              <a:t>int</a:t>
            </a:r>
            <a:r>
              <a:rPr lang="en-US" altLang="en-US" sz="1800" dirty="0">
                <a:latin typeface="Consolas" panose="020B0609020204030204" pitchFamily="49" charset="0"/>
              </a:rPr>
              <a:t> num2;</a:t>
            </a:r>
          </a:p>
          <a:p>
            <a:r>
              <a:rPr lang="en-US" altLang="en-US" sz="1800" dirty="0">
                <a:latin typeface="Consolas" panose="020B0609020204030204" pitchFamily="49" charset="0"/>
              </a:rPr>
              <a:t>    </a:t>
            </a:r>
            <a:r>
              <a:rPr lang="en-US" altLang="en-US" sz="1800" dirty="0" err="1">
                <a:latin typeface="Consolas" panose="020B0609020204030204" pitchFamily="49" charset="0"/>
              </a:rPr>
              <a:t>int</a:t>
            </a:r>
            <a:r>
              <a:rPr lang="en-US" altLang="en-US" sz="1800" dirty="0">
                <a:latin typeface="Consolas" panose="020B0609020204030204" pitchFamily="49" charset="0"/>
              </a:rPr>
              <a:t> num3;</a:t>
            </a:r>
          </a:p>
          <a:p>
            <a:r>
              <a:rPr lang="en-US" altLang="en-US" sz="1800" dirty="0">
                <a:latin typeface="Consolas" panose="020B0609020204030204" pitchFamily="49" charset="0"/>
              </a:rPr>
              <a:t>    private </a:t>
            </a:r>
            <a:r>
              <a:rPr lang="en-US" altLang="en-US" sz="1800" dirty="0" err="1">
                <a:latin typeface="Consolas" panose="020B0609020204030204" pitchFamily="49" charset="0"/>
              </a:rPr>
              <a:t>int</a:t>
            </a:r>
            <a:r>
              <a:rPr lang="en-US" altLang="en-US" sz="1800" dirty="0">
                <a:latin typeface="Consolas" panose="020B0609020204030204" pitchFamily="49" charset="0"/>
              </a:rPr>
              <a:t> num4;</a:t>
            </a:r>
          </a:p>
          <a:p>
            <a:r>
              <a:rPr lang="en-US" altLang="en-US" sz="18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817156" name="Rectangle 4"/>
          <p:cNvSpPr>
            <a:spLocks noChangeArrowheads="1"/>
          </p:cNvSpPr>
          <p:nvPr/>
        </p:nvSpPr>
        <p:spPr bwMode="auto">
          <a:xfrm>
            <a:off x="3419475" y="1484313"/>
            <a:ext cx="5473700" cy="3418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600" tIns="46800" rIns="93600" bIns="46800">
            <a:spAutoFit/>
          </a:bodyPr>
          <a:lstStyle/>
          <a:p>
            <a:r>
              <a:rPr lang="en-US" altLang="en-US" sz="1800" dirty="0">
                <a:latin typeface="Consolas" panose="020B0609020204030204" pitchFamily="49" charset="0"/>
              </a:rPr>
              <a:t>public class </a:t>
            </a:r>
            <a:r>
              <a:rPr lang="en-US" altLang="en-US" sz="1800" dirty="0" smtClean="0">
                <a:latin typeface="Consolas" panose="020B0609020204030204" pitchFamily="49" charset="0"/>
              </a:rPr>
              <a:t>Driver {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r>
              <a:rPr lang="en-US" altLang="en-US" sz="1800" dirty="0">
                <a:latin typeface="Consolas" panose="020B0609020204030204" pitchFamily="49" charset="0"/>
              </a:rPr>
              <a:t>    public static void main 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r>
              <a:rPr lang="en-US" altLang="en-US" sz="1800" dirty="0">
                <a:latin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</a:rPr>
              <a:t>     (</a:t>
            </a:r>
            <a:r>
              <a:rPr lang="en-US" altLang="en-US" sz="1800" dirty="0">
                <a:latin typeface="Consolas" panose="020B0609020204030204" pitchFamily="49" charset="0"/>
              </a:rPr>
              <a:t>String [] </a:t>
            </a:r>
            <a:r>
              <a:rPr lang="en-US" altLang="en-US" sz="1800" dirty="0" err="1">
                <a:latin typeface="Consolas" panose="020B0609020204030204" pitchFamily="49" charset="0"/>
              </a:rPr>
              <a:t>args</a:t>
            </a:r>
            <a:r>
              <a:rPr lang="en-US" altLang="en-US" sz="1800" dirty="0" smtClean="0">
                <a:latin typeface="Consolas" panose="020B0609020204030204" pitchFamily="49" charset="0"/>
              </a:rPr>
              <a:t>) {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r>
              <a:rPr lang="en-US" altLang="en-US" sz="1800" dirty="0">
                <a:latin typeface="Consolas" panose="020B0609020204030204" pitchFamily="49" charset="0"/>
              </a:rPr>
              <a:t>        pack1.ClassOne c1 = new 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r>
              <a:rPr lang="en-US" altLang="en-US" sz="1800" dirty="0">
                <a:latin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</a:rPr>
              <a:t>         pack1.ClassOne </a:t>
            </a:r>
            <a:r>
              <a:rPr lang="en-US" altLang="en-US" sz="1800" dirty="0">
                <a:latin typeface="Consolas" panose="020B0609020204030204" pitchFamily="49" charset="0"/>
              </a:rPr>
              <a:t>();</a:t>
            </a:r>
          </a:p>
          <a:p>
            <a:r>
              <a:rPr lang="en-US" altLang="en-US" sz="1800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       c1.num1 = 1; </a:t>
            </a:r>
            <a:r>
              <a:rPr lang="en-US" altLang="en-US" sz="1800" b="1" dirty="0" smtClean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     </a:t>
            </a:r>
            <a:r>
              <a:rPr lang="en-US" altLang="en-US" sz="1800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// Example #13</a:t>
            </a:r>
          </a:p>
          <a:p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        // c1.num2 = 2;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// Example #14</a:t>
            </a:r>
          </a:p>
          <a:p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        // c1.num3 = 3;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// Example #15</a:t>
            </a:r>
          </a:p>
          <a:p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        // c1.num4 = 4;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// Example #16</a:t>
            </a:r>
          </a:p>
          <a:p>
            <a:r>
              <a:rPr lang="en-US" altLang="en-US" sz="1800" dirty="0">
                <a:latin typeface="Consolas" panose="020B0609020204030204" pitchFamily="49" charset="0"/>
              </a:rPr>
              <a:t>    }</a:t>
            </a:r>
          </a:p>
          <a:p>
            <a:r>
              <a:rPr lang="en-US" altLang="en-US" sz="1800" dirty="0">
                <a:latin typeface="Consolas" panose="020B0609020204030204" pitchFamily="49" charset="0"/>
              </a:rPr>
              <a:t>}</a:t>
            </a:r>
          </a:p>
          <a:p>
            <a:endParaRPr lang="en-US" altLang="en-US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84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After This Section You </a:t>
            </a:r>
            <a:r>
              <a:rPr lang="en-US" altLang="en-US" sz="3200" dirty="0" smtClean="0"/>
              <a:t>Should Now Know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115888" indent="-115888"/>
            <a:r>
              <a:rPr lang="en-US" altLang="en-US" dirty="0" smtClean="0"/>
              <a:t>How </a:t>
            </a:r>
            <a:r>
              <a:rPr lang="en-US" altLang="en-US" dirty="0"/>
              <a:t>packages work in Java</a:t>
            </a:r>
          </a:p>
          <a:p>
            <a:pPr lvl="1"/>
            <a:r>
              <a:rPr lang="en-US" altLang="en-US" dirty="0"/>
              <a:t>How to utilize the code in pre-defined packages</a:t>
            </a:r>
          </a:p>
          <a:p>
            <a:pPr lvl="1"/>
            <a:r>
              <a:rPr lang="en-US" altLang="en-US" dirty="0"/>
              <a:t>How to create your own packages</a:t>
            </a:r>
          </a:p>
          <a:p>
            <a:pPr marL="115888" indent="-115888"/>
            <a:r>
              <a:rPr lang="en-US" altLang="en-US" dirty="0"/>
              <a:t>How the 4 levels of access permission work in conjunction with classes in the same package, sub classes and classes that are neither in the same subclass nor in the same package.</a:t>
            </a:r>
          </a:p>
          <a:p>
            <a:pPr marL="115888" indent="-115888"/>
            <a:endParaRPr lang="en-US" altLang="en-US" dirty="0"/>
          </a:p>
          <a:p>
            <a:pPr lvl="1">
              <a:buFontTx/>
              <a:buChar char="•"/>
            </a:pPr>
            <a:endParaRPr lang="en-US" altLang="en-US" sz="2000" dirty="0" smtClean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66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Handling Exceptions: Reading Input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8300" y="1371600"/>
            <a:ext cx="8267700" cy="51054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400" dirty="0" smtClean="0"/>
              <a:t>Location of the online example: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/home/219/examples/exceptions/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handlingExceptions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inputExample</a:t>
            </a: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80000"/>
              </a:lnSpc>
            </a:pPr>
            <a:endParaRPr lang="en-US" altLang="en-US" sz="1800" dirty="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800" dirty="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Driver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static void main(String []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BufferedReader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stringInput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InputStreamReader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characterInput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String s;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characterInput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new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InputStreamReader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(System.in);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stringInput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new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BufferedReader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characterInput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>
              <a:lnSpc>
                <a:spcPct val="80000"/>
              </a:lnSpc>
            </a:pPr>
            <a:endParaRPr lang="en-US" altLang="en-US" sz="18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126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Handling Exceptions: Reading Input (2)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	try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("Type an integer: 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   s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stringInput.readLine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	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("You typed in..." + 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Integer.parseInt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("Converted to an integer..."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 +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	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catch 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IOException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(e);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catch 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NumberFormatException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	    ...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5163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Handling Exceptions: Where The Exceptions Occur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try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("Type an integer: ");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    s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stringInput.readLine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("You typed in..." + s);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Integer.parseInt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(s);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("Converted to an integer..." 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+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}</a:t>
            </a:r>
          </a:p>
          <a:p>
            <a:endParaRPr lang="en-US" altLang="en-US" sz="1800" dirty="0" smtClean="0">
              <a:latin typeface="Arial" panose="020B0604020202020204" pitchFamily="34" charset="0"/>
            </a:endParaRP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120347" y="781326"/>
            <a:ext cx="6840538" cy="1828800"/>
            <a:chOff x="2133600" y="1143000"/>
            <a:chExt cx="6840538" cy="1828800"/>
          </a:xfrm>
        </p:grpSpPr>
        <p:sp>
          <p:nvSpPr>
            <p:cNvPr id="31749" name="Oval 5"/>
            <p:cNvSpPr>
              <a:spLocks noChangeArrowheads="1"/>
            </p:cNvSpPr>
            <p:nvPr/>
          </p:nvSpPr>
          <p:spPr bwMode="auto">
            <a:xfrm>
              <a:off x="2133600" y="2540000"/>
              <a:ext cx="3657600" cy="431800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31750" name="Line 6"/>
            <p:cNvSpPr>
              <a:spLocks noChangeShapeType="1"/>
            </p:cNvSpPr>
            <p:nvPr/>
          </p:nvSpPr>
          <p:spPr bwMode="auto">
            <a:xfrm flipH="1">
              <a:off x="5491956" y="1676400"/>
              <a:ext cx="1899444" cy="99060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1751" name="Text Box 7"/>
            <p:cNvSpPr txBox="1">
              <a:spLocks noChangeArrowheads="1"/>
            </p:cNvSpPr>
            <p:nvPr/>
          </p:nvSpPr>
          <p:spPr bwMode="auto">
            <a:xfrm>
              <a:off x="6400800" y="1143000"/>
              <a:ext cx="2573338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The first exception can occur here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39488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Handling Exceptions: Result Of Calling BufferedReader.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ReadLine()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try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("Type an integer: ");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s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stringInput.readLine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("You typed in..." + s);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Integer.parseInt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(s);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("Converted to an integer..." 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   +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}</a:t>
            </a:r>
            <a:endParaRPr lang="en-US" altLang="en-US" sz="18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00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>
                <a:solidFill>
                  <a:schemeClr val="accent2">
                    <a:lumMod val="50000"/>
                  </a:schemeClr>
                </a:solidFill>
              </a:rPr>
              <a:t>Where The Exceptions Occur </a:t>
            </a:r>
            <a:r>
              <a:rPr lang="en-US" altLang="en-US" sz="3200" dirty="0" smtClean="0"/>
              <a:t/>
            </a:r>
            <a:br>
              <a:rPr lang="en-US" altLang="en-US" sz="3200" dirty="0" smtClean="0"/>
            </a:br>
            <a:r>
              <a:rPr lang="en-US" altLang="en-US" sz="3200" dirty="0" smtClean="0"/>
              <a:t>In Class </a:t>
            </a:r>
            <a:r>
              <a:rPr lang="en-US" altLang="en-US" sz="3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BufferedReader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For online documentation for this class go to:</a:t>
            </a:r>
          </a:p>
          <a:p>
            <a:pPr marL="463550" lvl="1" indent="-120650"/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  <a:hlinkClick r:id="rId3"/>
              </a:rPr>
              <a:t>http://docs.oracle.com/javase/7/docs/api/java/io/BufferedReader.html</a:t>
            </a:r>
            <a:endParaRPr lang="en-US" altLang="en-US" sz="16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463550" lvl="1" indent="-120650"/>
            <a:endParaRPr lang="en-US" altLang="en-US" sz="1600" dirty="0" smtClean="0"/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BufferedReader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BufferedReader(Reader in);  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public BufferedReader(Reader in,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sz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public String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readLine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</a:t>
            </a:r>
            <a:r>
              <a:rPr lang="en-US" altLang="en-US" sz="1800" b="1" i="1" dirty="0" smtClean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throws </a:t>
            </a:r>
            <a:r>
              <a:rPr lang="en-US" altLang="en-US" sz="1800" b="1" i="1" dirty="0" err="1" smtClean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IOException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...</a:t>
            </a:r>
            <a:endParaRPr lang="en-US" altLang="en-US" sz="1800" b="1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en-US" altLang="en-US" sz="20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13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Handling Exceptions: Result Of Calling 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Integer.ParseInt ()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try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("Type an integer: ");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s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stringInput.readLine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("You typed in..." + s);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Integer.parseInt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(s);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("Converted to an integer..." 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+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}</a:t>
            </a:r>
            <a:endParaRPr lang="en-US" altLang="en-US" sz="1800" dirty="0" smtClean="0">
              <a:latin typeface="Arial" panose="020B0604020202020204" pitchFamily="34" charset="0"/>
            </a:endParaRP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763712" y="988740"/>
            <a:ext cx="6872288" cy="2336800"/>
            <a:chOff x="2133600" y="1371600"/>
            <a:chExt cx="6872286" cy="2336800"/>
          </a:xfrm>
        </p:grpSpPr>
        <p:sp>
          <p:nvSpPr>
            <p:cNvPr id="35845" name="Oval 5"/>
            <p:cNvSpPr>
              <a:spLocks noChangeArrowheads="1"/>
            </p:cNvSpPr>
            <p:nvPr/>
          </p:nvSpPr>
          <p:spPr bwMode="auto">
            <a:xfrm>
              <a:off x="2133600" y="3200400"/>
              <a:ext cx="3886200" cy="508000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35846" name="Line 6"/>
            <p:cNvSpPr>
              <a:spLocks noChangeShapeType="1"/>
            </p:cNvSpPr>
            <p:nvPr/>
          </p:nvSpPr>
          <p:spPr bwMode="auto">
            <a:xfrm flipH="1">
              <a:off x="5105400" y="1829594"/>
              <a:ext cx="1447800" cy="142636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5847" name="Text Box 7"/>
            <p:cNvSpPr txBox="1">
              <a:spLocks noChangeArrowheads="1"/>
            </p:cNvSpPr>
            <p:nvPr/>
          </p:nvSpPr>
          <p:spPr bwMode="auto">
            <a:xfrm>
              <a:off x="6484936" y="1371600"/>
              <a:ext cx="2520950" cy="915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The second exception can occur here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06447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>
                <a:solidFill>
                  <a:schemeClr val="accent2">
                    <a:lumMod val="50000"/>
                  </a:schemeClr>
                </a:solidFill>
              </a:rPr>
              <a:t>Where The Exceptions Occur </a:t>
            </a:r>
            <a:r>
              <a:rPr lang="en-US" altLang="en-US" sz="3200" dirty="0" smtClean="0"/>
              <a:t/>
            </a:r>
            <a:br>
              <a:rPr lang="en-US" altLang="en-US" sz="3200" dirty="0" smtClean="0"/>
            </a:br>
            <a:r>
              <a:rPr lang="en-US" altLang="en-US" sz="3200" dirty="0" smtClean="0"/>
              <a:t>In Class </a:t>
            </a:r>
            <a:r>
              <a:rPr lang="en-US" altLang="en-US" sz="3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Integer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For online documentation for this class go to:</a:t>
            </a:r>
          </a:p>
          <a:p>
            <a:pPr lvl="1"/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  <a:hlinkClick r:id="rId3"/>
              </a:rPr>
              <a:t>http://docs.oracle.com/javase/7/docs/api/java/lang/Integer.html</a:t>
            </a:r>
            <a:endParaRPr lang="en-US" altLang="en-US" sz="16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Integer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public Integer(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value);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Integer(String s) </a:t>
            </a:r>
            <a:r>
              <a:rPr lang="en-US" altLang="en-US" sz="1800" b="1" i="1" dirty="0" smtClean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throws </a:t>
            </a:r>
            <a:r>
              <a:rPr lang="en-US" altLang="en-US" sz="1800" b="1" i="1" dirty="0" err="1" smtClean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NumberFormatException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buFontTx/>
              <a:buNone/>
            </a:pPr>
            <a:r>
              <a:rPr lang="en-US" altLang="en-US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...	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public static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parseInt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(String s) </a:t>
            </a:r>
            <a:r>
              <a:rPr lang="en-US" altLang="en-US" sz="1800" b="1" i="1" dirty="0" smtClean="0">
                <a:solidFill>
                  <a:srgbClr val="CC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throws </a:t>
            </a:r>
          </a:p>
          <a:p>
            <a:pPr>
              <a:buFontTx/>
              <a:buNone/>
            </a:pPr>
            <a:r>
              <a:rPr lang="en-US" altLang="en-US" sz="1800" b="1" i="1" dirty="0" smtClean="0">
                <a:solidFill>
                  <a:srgbClr val="CC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  </a:t>
            </a:r>
            <a:r>
              <a:rPr lang="en-US" altLang="en-US" sz="1800" b="1" i="1" dirty="0" err="1" smtClean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NumberFormatException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...</a:t>
            </a:r>
            <a:endParaRPr lang="en-US" altLang="en-US" sz="1800" b="1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en-US" altLang="en-US" sz="20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65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3200" dirty="0" smtClean="0">
                <a:latin typeface="+mn-lt"/>
              </a:rPr>
              <a:t>Handling Exceptions: The Details</a:t>
            </a:r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/>
              <a:t> 	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try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("Type an integer: 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    s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stringInput.readLine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("You typed in..." + 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Integer.parseInt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("Converted to an integer..."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+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	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catch 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IOException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(e);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catch 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NumberFormatException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	      ...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>
              <a:lnSpc>
                <a:spcPct val="80000"/>
              </a:lnSpc>
            </a:pP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135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24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324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324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Handling Exceptions: Tracing The Example</a:t>
            </a:r>
          </a:p>
        </p:txBody>
      </p:sp>
      <p:sp>
        <p:nvSpPr>
          <p:cNvPr id="41987" name="Rectangle 4"/>
          <p:cNvSpPr>
            <a:spLocks noChangeArrowheads="1"/>
          </p:cNvSpPr>
          <p:nvPr/>
        </p:nvSpPr>
        <p:spPr bwMode="auto">
          <a:xfrm>
            <a:off x="395288" y="2997200"/>
            <a:ext cx="3795712" cy="36718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Driver.main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r>
              <a:rPr lang="en-US" alt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Integer.parseInt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(s);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  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catch (</a:t>
            </a:r>
            <a:r>
              <a:rPr lang="en-US" alt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NumberFormatException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 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41988" name="Line 5"/>
          <p:cNvSpPr>
            <a:spLocks noChangeShapeType="1"/>
          </p:cNvSpPr>
          <p:nvPr/>
        </p:nvSpPr>
        <p:spPr bwMode="auto">
          <a:xfrm flipV="1">
            <a:off x="2859088" y="2057400"/>
            <a:ext cx="2551112" cy="20875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1989" name="Rectangle 3"/>
          <p:cNvSpPr>
            <a:spLocks noChangeArrowheads="1"/>
          </p:cNvSpPr>
          <p:nvPr/>
        </p:nvSpPr>
        <p:spPr bwMode="auto">
          <a:xfrm>
            <a:off x="5292725" y="1844675"/>
            <a:ext cx="3671888" cy="2117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Integer.parseInt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(String s)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9828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Approaches For Dealing With Error Conditions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Use branches/decision making and return values</a:t>
            </a:r>
          </a:p>
          <a:p>
            <a:r>
              <a:rPr lang="en-US" altLang="en-US" sz="2400" smtClean="0"/>
              <a:t>Use Java’s exception handling mechanism</a:t>
            </a:r>
          </a:p>
        </p:txBody>
      </p:sp>
    </p:spTree>
    <p:extLst>
      <p:ext uri="{BB962C8B-B14F-4D97-AF65-F5344CB8AC3E}">
        <p14:creationId xmlns:p14="http://schemas.microsoft.com/office/powerpoint/2010/main" val="2462379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3" dur="indefinite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Handling Exceptions: Tracing The Example</a:t>
            </a: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5292725" y="1844675"/>
            <a:ext cx="3671888" cy="2117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Integer.parseInt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(String s)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395288" y="2997200"/>
            <a:ext cx="3795712" cy="36718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Driver.main 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num = Integer.parseInt(s);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catch (NumberFormatException 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 flipV="1">
            <a:off x="2859088" y="2057400"/>
            <a:ext cx="2551112" cy="20875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5580063" y="2573338"/>
            <a:ext cx="338455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  <a:latin typeface="Comic Sans MS" panose="030F0702030302020204" pitchFamily="66" charset="0"/>
              </a:rPr>
              <a:t>Oops!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  <a:latin typeface="Comic Sans MS" panose="030F0702030302020204" pitchFamily="66" charset="0"/>
              </a:rPr>
              <a:t>The user didn’t enter an integer</a:t>
            </a:r>
          </a:p>
        </p:txBody>
      </p:sp>
    </p:spTree>
    <p:extLst>
      <p:ext uri="{BB962C8B-B14F-4D97-AF65-F5344CB8AC3E}">
        <p14:creationId xmlns:p14="http://schemas.microsoft.com/office/powerpoint/2010/main" val="259627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Handling Exceptions: Tracing The Example</a:t>
            </a:r>
          </a:p>
        </p:txBody>
      </p:sp>
      <p:sp>
        <p:nvSpPr>
          <p:cNvPr id="44035" name="Rectangle 4"/>
          <p:cNvSpPr>
            <a:spLocks noChangeArrowheads="1"/>
          </p:cNvSpPr>
          <p:nvPr/>
        </p:nvSpPr>
        <p:spPr bwMode="auto">
          <a:xfrm>
            <a:off x="395288" y="2997200"/>
            <a:ext cx="3795712" cy="36718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Driver.main 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num = Integer.parseInt(s);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catch (NumberFormatException 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44036" name="Line 5"/>
          <p:cNvSpPr>
            <a:spLocks noChangeShapeType="1"/>
          </p:cNvSpPr>
          <p:nvPr/>
        </p:nvSpPr>
        <p:spPr bwMode="auto">
          <a:xfrm flipV="1">
            <a:off x="2859088" y="2057400"/>
            <a:ext cx="2551112" cy="20875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4037" name="Rectangle 3"/>
          <p:cNvSpPr>
            <a:spLocks noChangeArrowheads="1"/>
          </p:cNvSpPr>
          <p:nvPr/>
        </p:nvSpPr>
        <p:spPr bwMode="auto">
          <a:xfrm>
            <a:off x="5292725" y="1844675"/>
            <a:ext cx="3671888" cy="2117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Integer.parseInt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(String s)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5410200" y="2565400"/>
            <a:ext cx="3554413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en-US" sz="1400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NumberFormatException</a:t>
            </a:r>
            <a:r>
              <a:rPr lang="en-US" altLang="en-US" sz="14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e =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new </a:t>
            </a:r>
            <a:r>
              <a:rPr lang="en-US" altLang="en-US" sz="1400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NumberFormatException</a:t>
            </a:r>
            <a:r>
              <a:rPr lang="en-US" altLang="en-US" sz="14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();</a:t>
            </a:r>
          </a:p>
        </p:txBody>
      </p:sp>
    </p:spTree>
    <p:extLst>
      <p:ext uri="{BB962C8B-B14F-4D97-AF65-F5344CB8AC3E}">
        <p14:creationId xmlns:p14="http://schemas.microsoft.com/office/powerpoint/2010/main" val="17765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Handling Exceptions: Tracing The Example</a:t>
            </a:r>
          </a:p>
        </p:txBody>
      </p:sp>
      <p:sp>
        <p:nvSpPr>
          <p:cNvPr id="45059" name="Rectangle 4"/>
          <p:cNvSpPr>
            <a:spLocks noChangeArrowheads="1"/>
          </p:cNvSpPr>
          <p:nvPr/>
        </p:nvSpPr>
        <p:spPr bwMode="auto">
          <a:xfrm>
            <a:off x="395288" y="2997200"/>
            <a:ext cx="3795712" cy="36718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Driver.main 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num = Integer.parseInt(s);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catch (NumberFormatException 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45060" name="Line 5"/>
          <p:cNvSpPr>
            <a:spLocks noChangeShapeType="1"/>
          </p:cNvSpPr>
          <p:nvPr/>
        </p:nvSpPr>
        <p:spPr bwMode="auto">
          <a:xfrm flipH="1">
            <a:off x="3429000" y="3016250"/>
            <a:ext cx="2482850" cy="21653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5061" name="Rectangle 3"/>
          <p:cNvSpPr>
            <a:spLocks noChangeArrowheads="1"/>
          </p:cNvSpPr>
          <p:nvPr/>
        </p:nvSpPr>
        <p:spPr bwMode="auto">
          <a:xfrm>
            <a:off x="5292725" y="1844675"/>
            <a:ext cx="3671888" cy="2117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Integer.parseInt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(String s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5410200" y="2565400"/>
            <a:ext cx="3554413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 b="1" dirty="0">
                <a:solidFill>
                  <a:srgbClr val="9933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en-US" sz="1400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NumberFormatException</a:t>
            </a:r>
            <a:r>
              <a:rPr lang="en-US" altLang="en-US" sz="14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e =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new </a:t>
            </a:r>
            <a:r>
              <a:rPr lang="en-US" altLang="en-US" sz="1400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NumberFormatException</a:t>
            </a:r>
            <a:r>
              <a:rPr lang="en-US" altLang="en-US" sz="14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();</a:t>
            </a:r>
          </a:p>
        </p:txBody>
      </p:sp>
    </p:spTree>
    <p:extLst>
      <p:ext uri="{BB962C8B-B14F-4D97-AF65-F5344CB8AC3E}">
        <p14:creationId xmlns:p14="http://schemas.microsoft.com/office/powerpoint/2010/main" val="374537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Handling Exceptions: Tracing The Example</a:t>
            </a:r>
          </a:p>
        </p:txBody>
      </p:sp>
      <p:sp>
        <p:nvSpPr>
          <p:cNvPr id="46083" name="Rectangle 4"/>
          <p:cNvSpPr>
            <a:spLocks noChangeArrowheads="1"/>
          </p:cNvSpPr>
          <p:nvPr/>
        </p:nvSpPr>
        <p:spPr bwMode="auto">
          <a:xfrm>
            <a:off x="395288" y="2997200"/>
            <a:ext cx="3795712" cy="36718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Driver.main 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num = Integer.parseInt(s);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catch (NumberFormatException 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46084" name="Rectangle 3"/>
          <p:cNvSpPr>
            <a:spLocks noChangeArrowheads="1"/>
          </p:cNvSpPr>
          <p:nvPr/>
        </p:nvSpPr>
        <p:spPr bwMode="auto">
          <a:xfrm>
            <a:off x="5292725" y="1844675"/>
            <a:ext cx="3671888" cy="2117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Integer.parseInt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(String s)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46085" name="Text Box 6"/>
          <p:cNvSpPr txBox="1">
            <a:spLocks noChangeArrowheads="1"/>
          </p:cNvSpPr>
          <p:nvPr/>
        </p:nvSpPr>
        <p:spPr bwMode="auto">
          <a:xfrm>
            <a:off x="5410200" y="2565400"/>
            <a:ext cx="3554413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NumberFormatException e =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new NumberFormatException ();</a:t>
            </a:r>
          </a:p>
        </p:txBody>
      </p:sp>
      <p:sp>
        <p:nvSpPr>
          <p:cNvPr id="46086" name="Text Box 5"/>
          <p:cNvSpPr txBox="1">
            <a:spLocks noChangeArrowheads="1"/>
          </p:cNvSpPr>
          <p:nvPr/>
        </p:nvSpPr>
        <p:spPr bwMode="auto">
          <a:xfrm>
            <a:off x="611188" y="5788025"/>
            <a:ext cx="324008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Exception must be dealt with here</a:t>
            </a:r>
          </a:p>
        </p:txBody>
      </p:sp>
    </p:spTree>
    <p:extLst>
      <p:ext uri="{BB962C8B-B14F-4D97-AF65-F5344CB8AC3E}">
        <p14:creationId xmlns:p14="http://schemas.microsoft.com/office/powerpoint/2010/main" val="374617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Handling Exceptions: Catching The Exception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	 catch 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NumberFormatException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...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en-US" altLang="en-US" sz="18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54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Catching The Exception: Error Messages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	       catch 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NumberFormatException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("You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entered a non-integer 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  value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. ");</a:t>
            </a: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	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e.getMessage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());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	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(e);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	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e.printStackTrace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190500" indent="-190500">
              <a:tabLst>
                <a:tab pos="685800" algn="l"/>
              </a:tabLst>
            </a:pPr>
            <a:endParaRPr lang="en-US" altLang="en-US" sz="18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7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Catching The Exception: Error Messages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	      catch 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NumberFormatException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("You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entered a non-integer 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  value.");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	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e.getMessage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());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	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(e);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	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e.printStackTrace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}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190500" indent="-190500">
              <a:tabLst>
                <a:tab pos="685800" algn="l"/>
              </a:tabLst>
            </a:pPr>
            <a:endParaRPr lang="en-US" altLang="en-US" sz="1800" dirty="0" smtClean="0">
              <a:latin typeface="Arial" panose="020B0604020202020204" pitchFamily="34" charset="0"/>
            </a:endParaRPr>
          </a:p>
        </p:txBody>
      </p: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4787900" y="980794"/>
            <a:ext cx="4356100" cy="1655763"/>
            <a:chOff x="2896" y="405"/>
            <a:chExt cx="2744" cy="1043"/>
          </a:xfrm>
        </p:grpSpPr>
        <p:sp>
          <p:nvSpPr>
            <p:cNvPr id="51211" name="Text Box 5"/>
            <p:cNvSpPr txBox="1">
              <a:spLocks noChangeArrowheads="1"/>
            </p:cNvSpPr>
            <p:nvPr/>
          </p:nvSpPr>
          <p:spPr bwMode="auto">
            <a:xfrm>
              <a:off x="3735" y="405"/>
              <a:ext cx="1905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da-DK" altLang="en-US" sz="1600" b="1" dirty="0">
                  <a:solidFill>
                    <a:srgbClr val="CC0000"/>
                  </a:solidFill>
                  <a:latin typeface="Arial" panose="020B0604020202020204" pitchFamily="34" charset="0"/>
                </a:rPr>
                <a:t>For input string: "james tam"</a:t>
              </a:r>
              <a:endParaRPr lang="en-US" altLang="en-US" sz="1600" b="1" dirty="0">
                <a:solidFill>
                  <a:srgbClr val="CC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212" name="Line 6"/>
            <p:cNvSpPr>
              <a:spLocks noChangeShapeType="1"/>
            </p:cNvSpPr>
            <p:nvPr/>
          </p:nvSpPr>
          <p:spPr bwMode="auto">
            <a:xfrm flipV="1">
              <a:off x="2896" y="541"/>
              <a:ext cx="907" cy="907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</p:grpSp>
      <p:grpSp>
        <p:nvGrpSpPr>
          <p:cNvPr id="7" name="Group 14"/>
          <p:cNvGrpSpPr>
            <a:grpSpLocks/>
          </p:cNvGrpSpPr>
          <p:nvPr/>
        </p:nvGrpSpPr>
        <p:grpSpPr bwMode="auto">
          <a:xfrm>
            <a:off x="3859696" y="3221270"/>
            <a:ext cx="5651500" cy="803275"/>
            <a:chOff x="2200" y="1736"/>
            <a:chExt cx="3560" cy="506"/>
          </a:xfrm>
        </p:grpSpPr>
        <p:sp>
          <p:nvSpPr>
            <p:cNvPr id="51209" name="Text Box 8"/>
            <p:cNvSpPr txBox="1">
              <a:spLocks noChangeArrowheads="1"/>
            </p:cNvSpPr>
            <p:nvPr/>
          </p:nvSpPr>
          <p:spPr bwMode="auto">
            <a:xfrm>
              <a:off x="3447" y="1872"/>
              <a:ext cx="2313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 b="1" dirty="0" err="1">
                  <a:solidFill>
                    <a:srgbClr val="CC0000"/>
                  </a:solidFill>
                  <a:latin typeface="Arial" panose="020B0604020202020204" pitchFamily="34" charset="0"/>
                </a:rPr>
                <a:t>java.lang.NumberFormatException</a:t>
              </a:r>
              <a:r>
                <a:rPr lang="en-US" altLang="en-US" sz="1600" b="1" dirty="0">
                  <a:solidFill>
                    <a:srgbClr val="CC0000"/>
                  </a:solidFill>
                  <a:latin typeface="Arial" panose="020B0604020202020204" pitchFamily="34" charset="0"/>
                </a:rPr>
                <a:t>: For input string: "</a:t>
              </a:r>
              <a:r>
                <a:rPr lang="en-US" altLang="en-US" sz="1600" b="1" dirty="0" err="1">
                  <a:solidFill>
                    <a:srgbClr val="CC0000"/>
                  </a:solidFill>
                  <a:latin typeface="Arial" panose="020B0604020202020204" pitchFamily="34" charset="0"/>
                </a:rPr>
                <a:t>james</a:t>
              </a:r>
              <a:r>
                <a:rPr lang="en-US" altLang="en-US" sz="1600" b="1" dirty="0">
                  <a:solidFill>
                    <a:srgbClr val="CC0000"/>
                  </a:solidFill>
                  <a:latin typeface="Arial" panose="020B0604020202020204" pitchFamily="34" charset="0"/>
                </a:rPr>
                <a:t> tam"</a:t>
              </a:r>
            </a:p>
          </p:txBody>
        </p:sp>
        <p:sp>
          <p:nvSpPr>
            <p:cNvPr id="51210" name="Line 9"/>
            <p:cNvSpPr>
              <a:spLocks noChangeShapeType="1"/>
            </p:cNvSpPr>
            <p:nvPr/>
          </p:nvSpPr>
          <p:spPr bwMode="auto">
            <a:xfrm>
              <a:off x="2200" y="1736"/>
              <a:ext cx="1270" cy="31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</p:grp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56748" y="3600672"/>
            <a:ext cx="8964613" cy="2786063"/>
            <a:chOff x="-25400" y="3550091"/>
            <a:chExt cx="8964613" cy="2786856"/>
          </a:xfrm>
        </p:grpSpPr>
        <p:sp>
          <p:nvSpPr>
            <p:cNvPr id="51207" name="Text Box 11"/>
            <p:cNvSpPr txBox="1">
              <a:spLocks noChangeArrowheads="1"/>
            </p:cNvSpPr>
            <p:nvPr/>
          </p:nvSpPr>
          <p:spPr bwMode="auto">
            <a:xfrm>
              <a:off x="-25400" y="4533547"/>
              <a:ext cx="8964613" cy="1803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 b="1" dirty="0" err="1" smtClean="0">
                  <a:solidFill>
                    <a:srgbClr val="CC0000"/>
                  </a:solidFill>
                  <a:latin typeface="Arial" panose="020B0604020202020204" pitchFamily="34" charset="0"/>
                </a:rPr>
                <a:t>java.lang.NumberFormatException</a:t>
              </a:r>
              <a:r>
                <a:rPr lang="en-US" altLang="en-US" sz="1600" b="1" dirty="0" smtClean="0">
                  <a:solidFill>
                    <a:srgbClr val="CC0000"/>
                  </a:solidFill>
                  <a:latin typeface="Arial" panose="020B0604020202020204" pitchFamily="34" charset="0"/>
                </a:rPr>
                <a:t>: For input string: "</a:t>
              </a:r>
              <a:r>
                <a:rPr lang="en-US" altLang="en-US" sz="1600" b="1" dirty="0" err="1" smtClean="0">
                  <a:solidFill>
                    <a:srgbClr val="CC0000"/>
                  </a:solidFill>
                  <a:latin typeface="Arial" panose="020B0604020202020204" pitchFamily="34" charset="0"/>
                </a:rPr>
                <a:t>james</a:t>
              </a:r>
              <a:r>
                <a:rPr lang="en-US" altLang="en-US" sz="1600" b="1" dirty="0" smtClean="0">
                  <a:solidFill>
                    <a:srgbClr val="CC0000"/>
                  </a:solidFill>
                  <a:latin typeface="Arial" panose="020B0604020202020204" pitchFamily="34" charset="0"/>
                </a:rPr>
                <a:t> tam"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 b="1" dirty="0" smtClean="0">
                  <a:solidFill>
                    <a:srgbClr val="CC0000"/>
                  </a:solidFill>
                  <a:latin typeface="Arial" panose="020B0604020202020204" pitchFamily="34" charset="0"/>
                </a:rPr>
                <a:t>        at </a:t>
              </a:r>
              <a:r>
                <a:rPr lang="en-US" altLang="en-US" sz="1600" b="1" dirty="0" err="1" smtClean="0">
                  <a:solidFill>
                    <a:srgbClr val="CC0000"/>
                  </a:solidFill>
                  <a:latin typeface="Arial" panose="020B0604020202020204" pitchFamily="34" charset="0"/>
                </a:rPr>
                <a:t>java.lang.NumberFormatException.forInputString</a:t>
              </a:r>
              <a:r>
                <a:rPr lang="en-US" altLang="en-US" sz="1600" b="1" dirty="0" smtClean="0">
                  <a:solidFill>
                    <a:srgbClr val="CC0000"/>
                  </a:solidFill>
                  <a:latin typeface="Arial" panose="020B0604020202020204" pitchFamily="34" charset="0"/>
                </a:rPr>
                <a:t>(NumberFormatException.java:48)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 b="1" dirty="0" smtClean="0">
                  <a:solidFill>
                    <a:srgbClr val="CC0000"/>
                  </a:solidFill>
                  <a:latin typeface="Arial" panose="020B0604020202020204" pitchFamily="34" charset="0"/>
                </a:rPr>
                <a:t>        at </a:t>
              </a:r>
              <a:r>
                <a:rPr lang="en-US" altLang="en-US" sz="1600" b="1" dirty="0" err="1" smtClean="0">
                  <a:solidFill>
                    <a:srgbClr val="CC0000"/>
                  </a:solidFill>
                  <a:latin typeface="Arial" panose="020B0604020202020204" pitchFamily="34" charset="0"/>
                </a:rPr>
                <a:t>java.lang.Integer.parseInt</a:t>
              </a:r>
              <a:r>
                <a:rPr lang="en-US" altLang="en-US" sz="1600" b="1" dirty="0" smtClean="0">
                  <a:solidFill>
                    <a:srgbClr val="CC0000"/>
                  </a:solidFill>
                  <a:latin typeface="Arial" panose="020B0604020202020204" pitchFamily="34" charset="0"/>
                </a:rPr>
                <a:t>(Integer.java:426)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 b="1" dirty="0" smtClean="0">
                  <a:solidFill>
                    <a:srgbClr val="CC0000"/>
                  </a:solidFill>
                  <a:latin typeface="Arial" panose="020B0604020202020204" pitchFamily="34" charset="0"/>
                </a:rPr>
                <a:t>        at </a:t>
              </a:r>
              <a:r>
                <a:rPr lang="en-US" altLang="en-US" sz="1600" b="1" dirty="0" err="1" smtClean="0">
                  <a:solidFill>
                    <a:srgbClr val="CC0000"/>
                  </a:solidFill>
                  <a:latin typeface="Arial" panose="020B0604020202020204" pitchFamily="34" charset="0"/>
                </a:rPr>
                <a:t>java.lang.Integer.parseInt</a:t>
              </a:r>
              <a:r>
                <a:rPr lang="en-US" altLang="en-US" sz="1600" b="1" dirty="0" smtClean="0">
                  <a:solidFill>
                    <a:srgbClr val="CC0000"/>
                  </a:solidFill>
                  <a:latin typeface="Arial" panose="020B0604020202020204" pitchFamily="34" charset="0"/>
                </a:rPr>
                <a:t>(Integer.java:476)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 b="1" dirty="0" smtClean="0">
                  <a:solidFill>
                    <a:srgbClr val="CC0000"/>
                  </a:solidFill>
                  <a:latin typeface="Arial" panose="020B0604020202020204" pitchFamily="34" charset="0"/>
                </a:rPr>
                <a:t>        at </a:t>
              </a:r>
              <a:r>
                <a:rPr lang="en-US" altLang="en-US" sz="1600" b="1" dirty="0" err="1" smtClean="0">
                  <a:solidFill>
                    <a:srgbClr val="CC0000"/>
                  </a:solidFill>
                  <a:latin typeface="Arial" panose="020B0604020202020204" pitchFamily="34" charset="0"/>
                </a:rPr>
                <a:t>Driver.main</a:t>
              </a:r>
              <a:r>
                <a:rPr lang="en-US" altLang="en-US" sz="1600" b="1" dirty="0" smtClean="0">
                  <a:solidFill>
                    <a:srgbClr val="CC0000"/>
                  </a:solidFill>
                  <a:latin typeface="Arial" panose="020B0604020202020204" pitchFamily="34" charset="0"/>
                </a:rPr>
                <a:t>(Driver.java:39)</a:t>
              </a:r>
              <a:endParaRPr lang="en-US" altLang="en-US" sz="1600" b="1" dirty="0">
                <a:solidFill>
                  <a:srgbClr val="CC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208" name="Line 12"/>
            <p:cNvSpPr>
              <a:spLocks noChangeShapeType="1"/>
            </p:cNvSpPr>
            <p:nvPr/>
          </p:nvSpPr>
          <p:spPr bwMode="auto">
            <a:xfrm>
              <a:off x="2559050" y="3550091"/>
              <a:ext cx="215900" cy="98345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2781953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Avoid Squelching Your Exceptions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try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  s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stringInput.readLine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Integer.parseInt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catch 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IOException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(e);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catch 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NumberFormatException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         // Do nothing here but set up the try-catch block to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// bypass the “annoying” compiler error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95893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Avoid Squelching Your Exceptions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try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  s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stringInput.readLine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Integer.parseInt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catch 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IOException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(e);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catch 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NumberFormatException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1800" b="1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// Do nothing here but set up the try-catch block to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// bypass the “annoying” compiler error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41300" y="1117600"/>
            <a:ext cx="7899400" cy="5473700"/>
            <a:chOff x="152" y="704"/>
            <a:chExt cx="4976" cy="3448"/>
          </a:xfrm>
        </p:grpSpPr>
        <p:sp>
          <p:nvSpPr>
            <p:cNvPr id="5" name="Line 5"/>
            <p:cNvSpPr>
              <a:spLocks noChangeShapeType="1"/>
            </p:cNvSpPr>
            <p:nvPr/>
          </p:nvSpPr>
          <p:spPr bwMode="auto">
            <a:xfrm>
              <a:off x="152" y="744"/>
              <a:ext cx="4976" cy="3344"/>
            </a:xfrm>
            <a:prstGeom prst="line">
              <a:avLst/>
            </a:prstGeom>
            <a:noFill/>
            <a:ln w="63500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/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 flipV="1">
              <a:off x="184" y="704"/>
              <a:ext cx="4912" cy="3448"/>
            </a:xfrm>
            <a:prstGeom prst="line">
              <a:avLst/>
            </a:prstGeom>
            <a:noFill/>
            <a:ln w="63500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/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1640" y="1105"/>
              <a:ext cx="2000" cy="9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9600" dirty="0">
                  <a:solidFill>
                    <a:srgbClr val="CC3300"/>
                  </a:solidFill>
                  <a:latin typeface="Arial" panose="020B0604020202020204" pitchFamily="34" charset="0"/>
                </a:rPr>
                <a:t>NO!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973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The 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Finally</a:t>
            </a:r>
            <a:r>
              <a:rPr lang="en-US" altLang="en-US" sz="3200" smtClean="0"/>
              <a:t> Clause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95400"/>
            <a:ext cx="8178800" cy="1825625"/>
          </a:xfrm>
        </p:spPr>
        <p:txBody>
          <a:bodyPr/>
          <a:lstStyle/>
          <a:p>
            <a:r>
              <a:rPr lang="en-US" altLang="en-US" sz="2400" smtClean="0"/>
              <a:t>An additional part of Java’s exception handling model (</a:t>
            </a:r>
            <a:r>
              <a:rPr lang="en-US" altLang="en-US" sz="2400" smtClean="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  <a:r>
              <a:rPr lang="en-US" altLang="en-US" sz="2400" smtClean="0"/>
              <a:t>-</a:t>
            </a:r>
            <a:r>
              <a:rPr lang="en-US" altLang="en-US" sz="2400" smtClean="0">
                <a:latin typeface="Consolas" panose="020B0609020204030204" pitchFamily="49" charset="0"/>
                <a:cs typeface="Consolas" panose="020B0609020204030204" pitchFamily="49" charset="0"/>
              </a:rPr>
              <a:t>catch</a:t>
            </a:r>
            <a:r>
              <a:rPr lang="en-US" altLang="en-US" sz="2400" smtClean="0"/>
              <a:t>-</a:t>
            </a:r>
            <a:r>
              <a:rPr lang="en-US" altLang="en-US" sz="2400" i="1" smtClean="0">
                <a:latin typeface="Consolas" panose="020B0609020204030204" pitchFamily="49" charset="0"/>
                <a:cs typeface="Consolas" panose="020B0609020204030204" pitchFamily="49" charset="0"/>
              </a:rPr>
              <a:t>finally</a:t>
            </a:r>
            <a:r>
              <a:rPr lang="en-US" altLang="en-US" sz="2400" smtClean="0"/>
              <a:t>).</a:t>
            </a:r>
          </a:p>
          <a:p>
            <a:r>
              <a:rPr lang="en-US" altLang="en-US" sz="2400" smtClean="0"/>
              <a:t>Used to enclose statements that must always be executed whether or not an exception occurs.</a:t>
            </a:r>
          </a:p>
        </p:txBody>
      </p:sp>
    </p:spTree>
    <p:extLst>
      <p:ext uri="{BB962C8B-B14F-4D97-AF65-F5344CB8AC3E}">
        <p14:creationId xmlns:p14="http://schemas.microsoft.com/office/powerpoint/2010/main" val="3697167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Class 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Inventory</a:t>
            </a:r>
            <a:r>
              <a:rPr lang="en-US" altLang="en-US" sz="3200" smtClean="0"/>
              <a:t>: An Earlier Example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Inventory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public final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MIN =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public 	final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MAX = 100;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public final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CRITICAL = 10;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public </a:t>
            </a:r>
            <a:r>
              <a:rPr lang="en-US" altLang="en-US" sz="18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boolean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add(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amount)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temp;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temp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stockLevel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+ amount;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if (temp &gt; MAX)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("Adding " + amount + " item will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cause stock 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("to become greater than " + MAX +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 " units (overstock)");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   </a:t>
            </a:r>
            <a:r>
              <a:rPr lang="en-US" altLang="en-US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return(false);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0838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The 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Finally</a:t>
            </a:r>
            <a:r>
              <a:rPr lang="en-US" altLang="en-US" sz="3200" smtClean="0"/>
              <a:t> Clause: </a:t>
            </a:r>
            <a:r>
              <a:rPr lang="en-US" altLang="en-US" sz="3200" smtClean="0">
                <a:solidFill>
                  <a:srgbClr val="FF0000"/>
                </a:solidFill>
              </a:rPr>
              <a:t>Exception Thrown</a:t>
            </a:r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755650" y="1700213"/>
            <a:ext cx="2139950" cy="1800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endParaRPr lang="en-US" altLang="en-US" sz="16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    f.method();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755650" y="3716338"/>
            <a:ext cx="2139950" cy="13684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catch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755650" y="5300663"/>
            <a:ext cx="2139950" cy="13684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finally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5257800" y="1247775"/>
            <a:ext cx="3741738" cy="1817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3600" tIns="46800" rIns="93600" bIns="4680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f.method 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4773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The 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Finally</a:t>
            </a:r>
            <a:r>
              <a:rPr lang="en-US" altLang="en-US" sz="3200" smtClean="0"/>
              <a:t> Clause: </a:t>
            </a:r>
            <a:r>
              <a:rPr lang="en-US" altLang="en-US" sz="3200" smtClean="0">
                <a:solidFill>
                  <a:srgbClr val="FF0000"/>
                </a:solidFill>
              </a:rPr>
              <a:t>Exception Thrown</a:t>
            </a:r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755650" y="1700213"/>
            <a:ext cx="2139950" cy="1800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endParaRPr lang="en-US" altLang="en-US" sz="16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    f.method();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755650" y="3716338"/>
            <a:ext cx="2139950" cy="13684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catch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755650" y="5300663"/>
            <a:ext cx="2139950" cy="13684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finally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58374" name="Rectangle 6"/>
          <p:cNvSpPr>
            <a:spLocks noChangeArrowheads="1"/>
          </p:cNvSpPr>
          <p:nvPr/>
        </p:nvSpPr>
        <p:spPr bwMode="auto">
          <a:xfrm>
            <a:off x="5257800" y="1247775"/>
            <a:ext cx="3741738" cy="1817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3600" tIns="46800" rIns="93600" bIns="4680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f.method 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}</a:t>
            </a: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268538" y="1628775"/>
            <a:ext cx="3294062" cy="1152525"/>
            <a:chOff x="2268538" y="1628775"/>
            <a:chExt cx="3294063" cy="1152525"/>
          </a:xfrm>
        </p:grpSpPr>
        <p:sp>
          <p:nvSpPr>
            <p:cNvPr id="58383" name="Text Box 10"/>
            <p:cNvSpPr txBox="1">
              <a:spLocks noChangeArrowheads="1"/>
            </p:cNvSpPr>
            <p:nvPr/>
          </p:nvSpPr>
          <p:spPr bwMode="auto">
            <a:xfrm rot="-704482">
              <a:off x="2268538" y="1628775"/>
              <a:ext cx="3168650" cy="825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286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rgbClr val="FF0000"/>
                  </a:solidFill>
                  <a:latin typeface="Arial" panose="020B0604020202020204" pitchFamily="34" charset="0"/>
                </a:rPr>
                <a:t>1) Attempt to execute the method in the try block that may throw an exception</a:t>
              </a:r>
            </a:p>
          </p:txBody>
        </p:sp>
        <p:sp>
          <p:nvSpPr>
            <p:cNvPr id="58384" name="Line 11"/>
            <p:cNvSpPr>
              <a:spLocks noChangeShapeType="1"/>
            </p:cNvSpPr>
            <p:nvPr/>
          </p:nvSpPr>
          <p:spPr bwMode="auto">
            <a:xfrm flipV="1">
              <a:off x="2268539" y="2156617"/>
              <a:ext cx="3294062" cy="62468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</p:grp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5530850" y="1989138"/>
            <a:ext cx="25209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 dirty="0">
                <a:solidFill>
                  <a:srgbClr val="FF0000"/>
                </a:solidFill>
                <a:latin typeface="Arial" panose="020B0604020202020204" pitchFamily="34" charset="0"/>
              </a:rPr>
              <a:t>2) Exception thrown here</a:t>
            </a: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171575" y="2468563"/>
            <a:ext cx="4786313" cy="2179637"/>
            <a:chOff x="990600" y="2468958"/>
            <a:chExt cx="4786312" cy="2179242"/>
          </a:xfrm>
        </p:grpSpPr>
        <p:sp>
          <p:nvSpPr>
            <p:cNvPr id="58381" name="Text Box 15"/>
            <p:cNvSpPr txBox="1">
              <a:spLocks noChangeArrowheads="1"/>
            </p:cNvSpPr>
            <p:nvPr/>
          </p:nvSpPr>
          <p:spPr bwMode="auto">
            <a:xfrm rot="-1478145">
              <a:off x="2520739" y="3462022"/>
              <a:ext cx="2087562" cy="850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286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rgbClr val="FF0000"/>
                  </a:solidFill>
                  <a:latin typeface="Arial" panose="020B0604020202020204" pitchFamily="34" charset="0"/>
                </a:rPr>
                <a:t>3) Exception is caught here </a:t>
              </a:r>
            </a:p>
            <a:p>
              <a:pPr eaLnBrk="1" hangingPunct="1">
                <a:lnSpc>
                  <a:spcPct val="70000"/>
                </a:lnSpc>
                <a:spcBef>
                  <a:spcPct val="4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   </a:t>
              </a:r>
            </a:p>
          </p:txBody>
        </p:sp>
        <p:sp>
          <p:nvSpPr>
            <p:cNvPr id="58382" name="Line 16"/>
            <p:cNvSpPr>
              <a:spLocks noChangeShapeType="1"/>
            </p:cNvSpPr>
            <p:nvPr/>
          </p:nvSpPr>
          <p:spPr bwMode="auto">
            <a:xfrm flipH="1">
              <a:off x="990600" y="2468958"/>
              <a:ext cx="4786312" cy="217924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</p:grpSp>
      <p:grpSp>
        <p:nvGrpSpPr>
          <p:cNvPr id="16" name="Group 19"/>
          <p:cNvGrpSpPr>
            <a:grpSpLocks/>
          </p:cNvGrpSpPr>
          <p:nvPr/>
        </p:nvGrpSpPr>
        <p:grpSpPr bwMode="auto">
          <a:xfrm>
            <a:off x="2051050" y="4708525"/>
            <a:ext cx="3889375" cy="1639888"/>
            <a:chOff x="1292" y="3113"/>
            <a:chExt cx="2450" cy="883"/>
          </a:xfrm>
        </p:grpSpPr>
        <p:sp>
          <p:nvSpPr>
            <p:cNvPr id="58379" name="Freeform 7"/>
            <p:cNvSpPr>
              <a:spLocks/>
            </p:cNvSpPr>
            <p:nvPr/>
          </p:nvSpPr>
          <p:spPr bwMode="auto">
            <a:xfrm>
              <a:off x="1292" y="3113"/>
              <a:ext cx="828" cy="863"/>
            </a:xfrm>
            <a:custGeom>
              <a:avLst/>
              <a:gdLst>
                <a:gd name="T0" fmla="*/ 13 w 827"/>
                <a:gd name="T1" fmla="*/ 0 h 978"/>
                <a:gd name="T2" fmla="*/ 832 w 827"/>
                <a:gd name="T3" fmla="*/ 4 h 978"/>
                <a:gd name="T4" fmla="*/ 823 w 827"/>
                <a:gd name="T5" fmla="*/ 523 h 978"/>
                <a:gd name="T6" fmla="*/ 0 w 827"/>
                <a:gd name="T7" fmla="*/ 523 h 97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27"/>
                <a:gd name="T13" fmla="*/ 0 h 978"/>
                <a:gd name="T14" fmla="*/ 827 w 827"/>
                <a:gd name="T15" fmla="*/ 978 h 97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27" h="978">
                  <a:moveTo>
                    <a:pt x="13" y="0"/>
                  </a:moveTo>
                  <a:lnTo>
                    <a:pt x="827" y="9"/>
                  </a:lnTo>
                  <a:lnTo>
                    <a:pt x="818" y="978"/>
                  </a:lnTo>
                  <a:lnTo>
                    <a:pt x="0" y="978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58380" name="Text Box 8"/>
            <p:cNvSpPr txBox="1">
              <a:spLocks noChangeArrowheads="1"/>
            </p:cNvSpPr>
            <p:nvPr/>
          </p:nvSpPr>
          <p:spPr bwMode="auto">
            <a:xfrm>
              <a:off x="2109" y="3268"/>
              <a:ext cx="1633" cy="7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286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rgbClr val="FF0000"/>
                  </a:solidFill>
                  <a:latin typeface="Arial" panose="020B0604020202020204" pitchFamily="34" charset="0"/>
                </a:rPr>
                <a:t>4) A the end of the catch block control transfers to the finally clause </a:t>
              </a:r>
            </a:p>
            <a:p>
              <a:pPr eaLnBrk="1" hangingPunct="1">
                <a:lnSpc>
                  <a:spcPct val="70000"/>
                </a:lnSpc>
                <a:spcBef>
                  <a:spcPct val="4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 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59540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The 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Finally</a:t>
            </a:r>
            <a:r>
              <a:rPr lang="en-US" altLang="en-US" sz="3200" smtClean="0"/>
              <a:t> Clause: </a:t>
            </a:r>
            <a:r>
              <a:rPr lang="en-US" altLang="en-US" sz="3200" smtClean="0">
                <a:solidFill>
                  <a:srgbClr val="666633"/>
                </a:solidFill>
              </a:rPr>
              <a:t>No Exception Thrown</a:t>
            </a:r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755650" y="1700213"/>
            <a:ext cx="2139950" cy="1800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endParaRPr lang="en-US" altLang="en-US" sz="16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    f.method();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755650" y="3716338"/>
            <a:ext cx="2139950" cy="13684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catch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755650" y="5300663"/>
            <a:ext cx="2139950" cy="13684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finally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59398" name="Rectangle 6"/>
          <p:cNvSpPr>
            <a:spLocks noChangeArrowheads="1"/>
          </p:cNvSpPr>
          <p:nvPr/>
        </p:nvSpPr>
        <p:spPr bwMode="auto">
          <a:xfrm>
            <a:off x="5257800" y="1247775"/>
            <a:ext cx="3741738" cy="1817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3600" tIns="46800" rIns="93600" bIns="4680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f.method 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}</a:t>
            </a: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667000" y="1816100"/>
            <a:ext cx="2971800" cy="1568450"/>
            <a:chOff x="2667001" y="1815496"/>
            <a:chExt cx="2971800" cy="1569660"/>
          </a:xfrm>
        </p:grpSpPr>
        <p:sp>
          <p:nvSpPr>
            <p:cNvPr id="59404" name="Text Box 7"/>
            <p:cNvSpPr txBox="1">
              <a:spLocks noChangeArrowheads="1"/>
            </p:cNvSpPr>
            <p:nvPr/>
          </p:nvSpPr>
          <p:spPr bwMode="auto">
            <a:xfrm rot="-704482">
              <a:off x="3001731" y="1815496"/>
              <a:ext cx="2153805" cy="15696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286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rgbClr val="666633"/>
                  </a:solidFill>
                  <a:latin typeface="Arial" panose="020B0604020202020204" pitchFamily="34" charset="0"/>
                </a:rPr>
                <a:t>1) Attempt to execute the method in the try block that may throw an exception</a:t>
              </a:r>
            </a:p>
          </p:txBody>
        </p:sp>
        <p:sp>
          <p:nvSpPr>
            <p:cNvPr id="59405" name="Line 8"/>
            <p:cNvSpPr>
              <a:spLocks noChangeShapeType="1"/>
            </p:cNvSpPr>
            <p:nvPr/>
          </p:nvSpPr>
          <p:spPr bwMode="auto">
            <a:xfrm flipV="1">
              <a:off x="2667001" y="2375608"/>
              <a:ext cx="2971800" cy="432594"/>
            </a:xfrm>
            <a:prstGeom prst="line">
              <a:avLst/>
            </a:prstGeom>
            <a:noFill/>
            <a:ln w="25400">
              <a:solidFill>
                <a:srgbClr val="666633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</p:grp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600200" y="2636838"/>
            <a:ext cx="4114800" cy="2849562"/>
            <a:chOff x="1600200" y="2636839"/>
            <a:chExt cx="4114800" cy="2849562"/>
          </a:xfrm>
        </p:grpSpPr>
        <p:sp>
          <p:nvSpPr>
            <p:cNvPr id="59402" name="Text Box 12"/>
            <p:cNvSpPr txBox="1">
              <a:spLocks noChangeArrowheads="1"/>
            </p:cNvSpPr>
            <p:nvPr/>
          </p:nvSpPr>
          <p:spPr bwMode="auto">
            <a:xfrm rot="-2067391">
              <a:off x="2424247" y="3893910"/>
              <a:ext cx="3267515" cy="1095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286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rgbClr val="666633"/>
                  </a:solidFill>
                  <a:latin typeface="Arial" panose="020B0604020202020204" pitchFamily="34" charset="0"/>
                </a:rPr>
                <a:t>3) A the end of </a:t>
              </a:r>
              <a:r>
                <a:rPr lang="en-US" altLang="en-US" sz="1600">
                  <a:solidFill>
                    <a:srgbClr val="666633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f.method () </a:t>
              </a:r>
              <a:r>
                <a:rPr lang="en-US" altLang="en-US" sz="1600">
                  <a:solidFill>
                    <a:srgbClr val="666633"/>
                  </a:solidFill>
                  <a:latin typeface="Arial" panose="020B0604020202020204" pitchFamily="34" charset="0"/>
                </a:rPr>
                <a:t>control transfers to the finally clause </a:t>
              </a:r>
            </a:p>
            <a:p>
              <a:pPr eaLnBrk="1" hangingPunct="1">
                <a:lnSpc>
                  <a:spcPct val="70000"/>
                </a:lnSpc>
                <a:spcBef>
                  <a:spcPct val="40000"/>
                </a:spcBef>
                <a:buFontTx/>
                <a:buNone/>
              </a:pPr>
              <a:r>
                <a:rPr lang="en-US" altLang="en-US" sz="1600">
                  <a:solidFill>
                    <a:srgbClr val="C00000"/>
                  </a:solidFill>
                  <a:latin typeface="Arial" panose="020B0604020202020204" pitchFamily="34" charset="0"/>
                </a:rPr>
                <a:t>   </a:t>
              </a:r>
            </a:p>
          </p:txBody>
        </p:sp>
        <p:sp>
          <p:nvSpPr>
            <p:cNvPr id="59403" name="Line 13"/>
            <p:cNvSpPr>
              <a:spLocks noChangeShapeType="1"/>
            </p:cNvSpPr>
            <p:nvPr/>
          </p:nvSpPr>
          <p:spPr bwMode="auto">
            <a:xfrm flipH="1">
              <a:off x="1600200" y="2636839"/>
              <a:ext cx="4114800" cy="2849562"/>
            </a:xfrm>
            <a:prstGeom prst="line">
              <a:avLst/>
            </a:prstGeom>
            <a:noFill/>
            <a:ln w="25400">
              <a:solidFill>
                <a:srgbClr val="666633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</p:grp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5638800" y="2206625"/>
            <a:ext cx="25209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 dirty="0">
                <a:solidFill>
                  <a:srgbClr val="666633"/>
                </a:solidFill>
                <a:latin typeface="Arial" panose="020B0604020202020204" pitchFamily="34" charset="0"/>
              </a:rPr>
              <a:t>2) Code runs okay here</a:t>
            </a:r>
          </a:p>
        </p:txBody>
      </p:sp>
    </p:spTree>
    <p:extLst>
      <p:ext uri="{BB962C8B-B14F-4D97-AF65-F5344CB8AC3E}">
        <p14:creationId xmlns:p14="http://schemas.microsoft.com/office/powerpoint/2010/main" val="661397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  <a:r>
              <a:rPr lang="en-US" altLang="en-US" sz="3200" smtClean="0"/>
              <a:t>-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Catch</a:t>
            </a:r>
            <a:r>
              <a:rPr lang="en-US" altLang="en-US" sz="3200" smtClean="0"/>
              <a:t>-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Finally</a:t>
            </a:r>
            <a:r>
              <a:rPr lang="en-US" altLang="en-US" sz="3200" smtClean="0"/>
              <a:t>: An Example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en-US" sz="2400" dirty="0" smtClean="0"/>
              <a:t>Location of the online example: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/home/219/examples/exceptions/</a:t>
            </a:r>
            <a:r>
              <a:rPr lang="en-US" altLang="en-US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handlingExceptions</a:t>
            </a: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altLang="en-US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tryCatchFinallyExample</a:t>
            </a:r>
            <a:endParaRPr lang="en-US" altLang="en-US" sz="16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</a:pPr>
            <a:endParaRPr lang="en-US" altLang="en-US" sz="1800" dirty="0" smtClean="0">
              <a:latin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endParaRPr lang="en-US" altLang="en-US" sz="2000" dirty="0" smtClean="0"/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Driver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static void main(String []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TCFExample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eg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new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TCFExample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eg.method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4368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  <a:r>
              <a:rPr lang="en-US" altLang="en-US" sz="3200" smtClean="0"/>
              <a:t>-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Catch</a:t>
            </a:r>
            <a:r>
              <a:rPr lang="en-US" altLang="en-US" sz="3200" smtClean="0"/>
              <a:t>-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Finally</a:t>
            </a:r>
            <a:r>
              <a:rPr lang="en-US" altLang="en-US" sz="3200" smtClean="0"/>
              <a:t>: An Example (2)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TCFExample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public void method()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BufferedReader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br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String s;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try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("Type in an integer: 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br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new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BufferedReader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(new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InputStreamReader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(System.in));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s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br.readLine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Integer.parseInt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return;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>
              <a:lnSpc>
                <a:spcPct val="80000"/>
              </a:lnSpc>
            </a:pP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51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  <a:r>
              <a:rPr lang="en-US" altLang="en-US" sz="3200" smtClean="0"/>
              <a:t>-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Catch</a:t>
            </a:r>
            <a:r>
              <a:rPr lang="en-US" altLang="en-US" sz="3200" smtClean="0"/>
              <a:t>-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Finally</a:t>
            </a:r>
            <a:r>
              <a:rPr lang="en-US" altLang="en-US" sz="3200" smtClean="0"/>
              <a:t>: An Example (3)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	 catch 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IOException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e.printStackTrace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return();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catch 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NumberFormatException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e.printStackTrace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return();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finally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("&lt;&lt;&lt;This code will always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  execute&gt;&gt;&gt;");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return;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>
              <a:lnSpc>
                <a:spcPct val="80000"/>
              </a:lnSpc>
            </a:pP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26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When The Caller Can’t Handle The Exceptions</a:t>
            </a:r>
          </a:p>
        </p:txBody>
      </p:sp>
      <p:sp>
        <p:nvSpPr>
          <p:cNvPr id="359427" name="Rectangle 3"/>
          <p:cNvSpPr>
            <a:spLocks noChangeArrowheads="1"/>
          </p:cNvSpPr>
          <p:nvPr/>
        </p:nvSpPr>
        <p:spPr bwMode="auto">
          <a:xfrm>
            <a:off x="971550" y="4652963"/>
            <a:ext cx="1728788" cy="10080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main ()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835150" y="3068638"/>
            <a:ext cx="3673475" cy="1584325"/>
            <a:chOff x="1156" y="1933"/>
            <a:chExt cx="2314" cy="998"/>
          </a:xfrm>
        </p:grpSpPr>
        <p:sp>
          <p:nvSpPr>
            <p:cNvPr id="64524" name="Rectangle 5"/>
            <p:cNvSpPr>
              <a:spLocks noChangeArrowheads="1"/>
            </p:cNvSpPr>
            <p:nvPr/>
          </p:nvSpPr>
          <p:spPr bwMode="auto">
            <a:xfrm>
              <a:off x="2381" y="1933"/>
              <a:ext cx="1089" cy="63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Consolas" panose="020B0609020204030204" pitchFamily="49" charset="0"/>
                  <a:cs typeface="Consolas" panose="020B0609020204030204" pitchFamily="49" charset="0"/>
                </a:rPr>
                <a:t>method 1 ()</a:t>
              </a:r>
            </a:p>
          </p:txBody>
        </p:sp>
        <p:sp>
          <p:nvSpPr>
            <p:cNvPr id="64525" name="Line 6"/>
            <p:cNvSpPr>
              <a:spLocks noChangeShapeType="1"/>
            </p:cNvSpPr>
            <p:nvPr/>
          </p:nvSpPr>
          <p:spPr bwMode="auto">
            <a:xfrm flipV="1">
              <a:off x="1156" y="2115"/>
              <a:ext cx="1225" cy="8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284663" y="1341438"/>
            <a:ext cx="3744912" cy="1727200"/>
            <a:chOff x="2699" y="845"/>
            <a:chExt cx="2359" cy="1088"/>
          </a:xfrm>
        </p:grpSpPr>
        <p:sp>
          <p:nvSpPr>
            <p:cNvPr id="64522" name="Rectangle 8"/>
            <p:cNvSpPr>
              <a:spLocks noChangeArrowheads="1"/>
            </p:cNvSpPr>
            <p:nvPr/>
          </p:nvSpPr>
          <p:spPr bwMode="auto">
            <a:xfrm>
              <a:off x="3969" y="845"/>
              <a:ext cx="1089" cy="63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Consolas" panose="020B0609020204030204" pitchFamily="49" charset="0"/>
                  <a:cs typeface="Consolas" panose="020B0609020204030204" pitchFamily="49" charset="0"/>
                </a:rPr>
                <a:t>method 2 ()</a:t>
              </a:r>
            </a:p>
          </p:txBody>
        </p:sp>
        <p:sp>
          <p:nvSpPr>
            <p:cNvPr id="64523" name="Line 9"/>
            <p:cNvSpPr>
              <a:spLocks noChangeShapeType="1"/>
            </p:cNvSpPr>
            <p:nvPr/>
          </p:nvSpPr>
          <p:spPr bwMode="auto">
            <a:xfrm flipV="1">
              <a:off x="2699" y="1071"/>
              <a:ext cx="1270" cy="8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359434" name="Text Box 10"/>
          <p:cNvSpPr txBox="1">
            <a:spLocks noChangeArrowheads="1"/>
          </p:cNvSpPr>
          <p:nvPr/>
        </p:nvSpPr>
        <p:spPr bwMode="auto">
          <a:xfrm>
            <a:off x="6373813" y="1701800"/>
            <a:ext cx="12954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 dirty="0">
                <a:solidFill>
                  <a:srgbClr val="FF0000"/>
                </a:solidFill>
                <a:latin typeface="Arial" panose="020B0604020202020204" pitchFamily="34" charset="0"/>
              </a:rPr>
              <a:t>Exception thrown!</a:t>
            </a:r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4356100" y="2276475"/>
            <a:ext cx="2303463" cy="1633538"/>
            <a:chOff x="2744" y="1434"/>
            <a:chExt cx="1451" cy="1029"/>
          </a:xfrm>
        </p:grpSpPr>
        <p:sp>
          <p:nvSpPr>
            <p:cNvPr id="64520" name="Line 12"/>
            <p:cNvSpPr>
              <a:spLocks noChangeShapeType="1"/>
            </p:cNvSpPr>
            <p:nvPr/>
          </p:nvSpPr>
          <p:spPr bwMode="auto">
            <a:xfrm flipH="1">
              <a:off x="3107" y="1434"/>
              <a:ext cx="1088" cy="81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64521" name="Text Box 13"/>
            <p:cNvSpPr txBox="1">
              <a:spLocks noChangeArrowheads="1"/>
            </p:cNvSpPr>
            <p:nvPr/>
          </p:nvSpPr>
          <p:spPr bwMode="auto">
            <a:xfrm>
              <a:off x="2744" y="2251"/>
              <a:ext cx="4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???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39682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427" grpId="0" animBg="1"/>
      <p:bldP spid="35943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When The Caller Can’t Handle </a:t>
            </a:r>
            <a:br>
              <a:rPr lang="en-US" altLang="en-US" sz="3200" smtClean="0"/>
            </a:br>
            <a:r>
              <a:rPr lang="en-US" altLang="en-US" sz="3200" smtClean="0"/>
              <a:t>The Exceptions: An Example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 sz="2400" dirty="0" smtClean="0"/>
              <a:t>Location of the online example:</a:t>
            </a:r>
          </a:p>
          <a:p>
            <a:pPr marL="0" indent="0"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/home/219/examples/exceptions/</a:t>
            </a:r>
            <a:r>
              <a:rPr lang="en-US" altLang="en-US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handlingExceptions</a:t>
            </a: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altLang="en-US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delegatingExceptions</a:t>
            </a:r>
            <a:endParaRPr lang="en-US" altLang="en-US" sz="16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/>
            <a:endParaRPr lang="en-US" altLang="en-US" sz="1800" dirty="0" smtClean="0">
              <a:latin typeface="Arial" panose="020B0604020202020204" pitchFamily="34" charset="0"/>
            </a:endParaRPr>
          </a:p>
          <a:p>
            <a:pPr marL="0" indent="0">
              <a:buFontTx/>
              <a:buNone/>
            </a:pPr>
            <a:r>
              <a:rPr lang="en-US" altLang="en-US" sz="1800" dirty="0" smtClean="0"/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281537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When The Caller Can’t Handle </a:t>
            </a:r>
            <a:br>
              <a:rPr lang="en-US" altLang="en-US" sz="3200" smtClean="0"/>
            </a:br>
            <a:r>
              <a:rPr lang="en-US" altLang="en-US" sz="3200" smtClean="0"/>
              <a:t>The Exceptions: An Example (2)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tabLst>
                <a:tab pos="476250" algn="l"/>
              </a:tabLst>
            </a:pPr>
            <a:r>
              <a:rPr lang="en-US" altLang="en-US" sz="2400" smtClean="0"/>
              <a:t>Tracing the method calls when </a:t>
            </a:r>
            <a:r>
              <a:rPr lang="en-US" altLang="en-US" sz="2400" i="1" smtClean="0"/>
              <a:t>no exception </a:t>
            </a:r>
            <a:r>
              <a:rPr lang="en-US" altLang="en-US" i="1" smtClean="0"/>
              <a:t>occurs</a:t>
            </a:r>
            <a:r>
              <a:rPr lang="en-US" altLang="en-US" smtClean="0"/>
              <a:t>: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84213" y="2565400"/>
            <a:ext cx="1655762" cy="4103688"/>
            <a:chOff x="431" y="1616"/>
            <a:chExt cx="1043" cy="2585"/>
          </a:xfrm>
        </p:grpSpPr>
        <p:sp>
          <p:nvSpPr>
            <p:cNvPr id="67607" name="Text Box 5"/>
            <p:cNvSpPr txBox="1">
              <a:spLocks noChangeArrowheads="1"/>
            </p:cNvSpPr>
            <p:nvPr/>
          </p:nvSpPr>
          <p:spPr bwMode="auto">
            <a:xfrm>
              <a:off x="431" y="1616"/>
              <a:ext cx="1043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 dirty="0" err="1">
                  <a:latin typeface="Arial" panose="020B0604020202020204" pitchFamily="34" charset="0"/>
                </a:rPr>
                <a:t>Driver.main</a:t>
              </a:r>
              <a:r>
                <a:rPr lang="en-US" altLang="en-US" sz="1800" b="1" dirty="0">
                  <a:latin typeface="Arial" panose="020B0604020202020204" pitchFamily="34" charset="0"/>
                </a:rPr>
                <a:t>()</a:t>
              </a:r>
            </a:p>
          </p:txBody>
        </p:sp>
        <p:sp>
          <p:nvSpPr>
            <p:cNvPr id="67608" name="Rectangle 6"/>
            <p:cNvSpPr>
              <a:spLocks noChangeArrowheads="1"/>
            </p:cNvSpPr>
            <p:nvPr/>
          </p:nvSpPr>
          <p:spPr bwMode="auto">
            <a:xfrm>
              <a:off x="839" y="1842"/>
              <a:ext cx="91" cy="235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476375" y="2276475"/>
            <a:ext cx="3024188" cy="4392613"/>
            <a:chOff x="930" y="1434"/>
            <a:chExt cx="1905" cy="2767"/>
          </a:xfrm>
        </p:grpSpPr>
        <p:sp>
          <p:nvSpPr>
            <p:cNvPr id="67604" name="Text Box 8"/>
            <p:cNvSpPr txBox="1">
              <a:spLocks noChangeArrowheads="1"/>
            </p:cNvSpPr>
            <p:nvPr/>
          </p:nvSpPr>
          <p:spPr bwMode="auto">
            <a:xfrm>
              <a:off x="1701" y="1434"/>
              <a:ext cx="1134" cy="4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ts val="300"/>
                </a:spcBef>
                <a:buFontTx/>
                <a:buNone/>
              </a:pPr>
              <a:r>
                <a:rPr lang="en-US" altLang="en-US" sz="1800" b="1" dirty="0">
                  <a:latin typeface="Arial" panose="020B0604020202020204" pitchFamily="34" charset="0"/>
                </a:rPr>
                <a:t>TCFExample</a:t>
              </a:r>
              <a:r>
                <a:rPr lang="en-US" altLang="en-US" sz="1800" b="1" dirty="0" smtClean="0">
                  <a:latin typeface="Arial" panose="020B0604020202020204" pitchFamily="34" charset="0"/>
                </a:rPr>
                <a:t>.</a:t>
              </a:r>
            </a:p>
            <a:p>
              <a:pPr eaLnBrk="1" hangingPunct="1">
                <a:spcBef>
                  <a:spcPts val="300"/>
                </a:spcBef>
                <a:buFontTx/>
                <a:buNone/>
              </a:pPr>
              <a:r>
                <a:rPr lang="en-US" altLang="en-US" sz="1800" b="1" dirty="0" smtClean="0">
                  <a:latin typeface="Arial" panose="020B0604020202020204" pitchFamily="34" charset="0"/>
                </a:rPr>
                <a:t>method</a:t>
              </a:r>
              <a:r>
                <a:rPr lang="en-US" altLang="en-US" sz="1800" b="1" dirty="0">
                  <a:latin typeface="Arial" panose="020B0604020202020204" pitchFamily="34" charset="0"/>
                </a:rPr>
                <a:t>()</a:t>
              </a:r>
            </a:p>
          </p:txBody>
        </p:sp>
        <p:sp>
          <p:nvSpPr>
            <p:cNvPr id="67605" name="Rectangle 9"/>
            <p:cNvSpPr>
              <a:spLocks noChangeArrowheads="1"/>
            </p:cNvSpPr>
            <p:nvPr/>
          </p:nvSpPr>
          <p:spPr bwMode="auto">
            <a:xfrm>
              <a:off x="2018" y="1842"/>
              <a:ext cx="91" cy="235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67606" name="Line 10"/>
            <p:cNvSpPr>
              <a:spLocks noChangeShapeType="1"/>
            </p:cNvSpPr>
            <p:nvPr/>
          </p:nvSpPr>
          <p:spPr bwMode="auto">
            <a:xfrm>
              <a:off x="930" y="2341"/>
              <a:ext cx="10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</p:grp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3362325" y="2349500"/>
            <a:ext cx="4808538" cy="4319588"/>
            <a:chOff x="2118" y="1480"/>
            <a:chExt cx="3029" cy="2721"/>
          </a:xfrm>
        </p:grpSpPr>
        <p:sp>
          <p:nvSpPr>
            <p:cNvPr id="67601" name="Text Box 12"/>
            <p:cNvSpPr txBox="1">
              <a:spLocks noChangeArrowheads="1"/>
            </p:cNvSpPr>
            <p:nvPr/>
          </p:nvSpPr>
          <p:spPr bwMode="auto">
            <a:xfrm>
              <a:off x="4286" y="1480"/>
              <a:ext cx="861" cy="4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 dirty="0">
                  <a:latin typeface="Arial" panose="020B0604020202020204" pitchFamily="34" charset="0"/>
                </a:rPr>
                <a:t>Integer. </a:t>
              </a:r>
              <a:r>
                <a:rPr lang="en-US" altLang="en-US" sz="1800" b="1" dirty="0" err="1">
                  <a:latin typeface="Arial" panose="020B0604020202020204" pitchFamily="34" charset="0"/>
                </a:rPr>
                <a:t>parseInt</a:t>
              </a:r>
              <a:r>
                <a:rPr lang="en-US" altLang="en-US" sz="1800" b="1" dirty="0">
                  <a:latin typeface="Arial" panose="020B0604020202020204" pitchFamily="34" charset="0"/>
                </a:rPr>
                <a:t>()</a:t>
              </a:r>
            </a:p>
          </p:txBody>
        </p:sp>
        <p:sp>
          <p:nvSpPr>
            <p:cNvPr id="67602" name="Rectangle 13"/>
            <p:cNvSpPr>
              <a:spLocks noChangeArrowheads="1"/>
            </p:cNvSpPr>
            <p:nvPr/>
          </p:nvSpPr>
          <p:spPr bwMode="auto">
            <a:xfrm>
              <a:off x="4558" y="1842"/>
              <a:ext cx="91" cy="235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67603" name="Line 14"/>
            <p:cNvSpPr>
              <a:spLocks noChangeShapeType="1"/>
            </p:cNvSpPr>
            <p:nvPr/>
          </p:nvSpPr>
          <p:spPr bwMode="auto">
            <a:xfrm>
              <a:off x="2118" y="2902"/>
              <a:ext cx="2424" cy="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3348039" y="2276475"/>
            <a:ext cx="3278188" cy="4392613"/>
            <a:chOff x="2109" y="1434"/>
            <a:chExt cx="2065" cy="2767"/>
          </a:xfrm>
        </p:grpSpPr>
        <p:sp>
          <p:nvSpPr>
            <p:cNvPr id="67597" name="Text Box 16"/>
            <p:cNvSpPr txBox="1">
              <a:spLocks noChangeArrowheads="1"/>
            </p:cNvSpPr>
            <p:nvPr/>
          </p:nvSpPr>
          <p:spPr bwMode="auto">
            <a:xfrm>
              <a:off x="2880" y="1434"/>
              <a:ext cx="1294" cy="4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3600" tIns="46800" rIns="936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ts val="300"/>
                </a:spcBef>
                <a:buFontTx/>
                <a:buNone/>
              </a:pPr>
              <a:r>
                <a:rPr lang="en-US" altLang="en-US" sz="1800" b="1" dirty="0">
                  <a:latin typeface="Arial" panose="020B0604020202020204" pitchFamily="34" charset="0"/>
                </a:rPr>
                <a:t>BufferedReader</a:t>
              </a:r>
              <a:r>
                <a:rPr lang="en-US" altLang="en-US" sz="1800" b="1" dirty="0" smtClean="0">
                  <a:latin typeface="Arial" panose="020B0604020202020204" pitchFamily="34" charset="0"/>
                </a:rPr>
                <a:t>.</a:t>
              </a:r>
            </a:p>
            <a:p>
              <a:pPr eaLnBrk="1" hangingPunct="1">
                <a:spcBef>
                  <a:spcPts val="300"/>
                </a:spcBef>
                <a:buFontTx/>
                <a:buNone/>
              </a:pPr>
              <a:r>
                <a:rPr lang="en-US" altLang="en-US" sz="1800" b="1" dirty="0" err="1" smtClean="0">
                  <a:latin typeface="Arial" panose="020B0604020202020204" pitchFamily="34" charset="0"/>
                </a:rPr>
                <a:t>readLine</a:t>
              </a:r>
              <a:r>
                <a:rPr lang="en-US" altLang="en-US" sz="1800" b="1" dirty="0">
                  <a:latin typeface="Arial" panose="020B0604020202020204" pitchFamily="34" charset="0"/>
                </a:rPr>
                <a:t>()</a:t>
              </a:r>
            </a:p>
          </p:txBody>
        </p:sp>
        <p:sp>
          <p:nvSpPr>
            <p:cNvPr id="67598" name="Rectangle 17"/>
            <p:cNvSpPr>
              <a:spLocks noChangeArrowheads="1"/>
            </p:cNvSpPr>
            <p:nvPr/>
          </p:nvSpPr>
          <p:spPr bwMode="auto">
            <a:xfrm>
              <a:off x="3243" y="1842"/>
              <a:ext cx="91" cy="235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67599" name="Line 18"/>
            <p:cNvSpPr>
              <a:spLocks noChangeShapeType="1"/>
            </p:cNvSpPr>
            <p:nvPr/>
          </p:nvSpPr>
          <p:spPr bwMode="auto">
            <a:xfrm>
              <a:off x="2109" y="2568"/>
              <a:ext cx="113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  <p:sp>
          <p:nvSpPr>
            <p:cNvPr id="67600" name="Text Box 19"/>
            <p:cNvSpPr txBox="1">
              <a:spLocks noChangeArrowheads="1"/>
            </p:cNvSpPr>
            <p:nvPr/>
          </p:nvSpPr>
          <p:spPr bwMode="auto">
            <a:xfrm>
              <a:off x="2154" y="2387"/>
              <a:ext cx="99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User enters 10</a:t>
              </a:r>
            </a:p>
          </p:txBody>
        </p:sp>
      </p:grpSp>
      <p:sp>
        <p:nvSpPr>
          <p:cNvPr id="362516" name="Text Box 20"/>
          <p:cNvSpPr txBox="1">
            <a:spLocks noChangeArrowheads="1"/>
          </p:cNvSpPr>
          <p:nvPr/>
        </p:nvSpPr>
        <p:spPr bwMode="auto">
          <a:xfrm>
            <a:off x="7380288" y="4322763"/>
            <a:ext cx="1223962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Yes indeed  it is an integer!</a:t>
            </a:r>
          </a:p>
        </p:txBody>
      </p:sp>
      <p:sp>
        <p:nvSpPr>
          <p:cNvPr id="362517" name="Line 21"/>
          <p:cNvSpPr>
            <a:spLocks noChangeShapeType="1"/>
          </p:cNvSpPr>
          <p:nvPr/>
        </p:nvSpPr>
        <p:spPr bwMode="auto">
          <a:xfrm flipH="1">
            <a:off x="3324225" y="4924425"/>
            <a:ext cx="38735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CA"/>
          </a:p>
        </p:txBody>
      </p:sp>
      <p:sp>
        <p:nvSpPr>
          <p:cNvPr id="362518" name="Line 22"/>
          <p:cNvSpPr>
            <a:spLocks noChangeShapeType="1"/>
          </p:cNvSpPr>
          <p:nvPr/>
        </p:nvSpPr>
        <p:spPr bwMode="auto">
          <a:xfrm flipH="1">
            <a:off x="3335338" y="4340225"/>
            <a:ext cx="18002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CA"/>
          </a:p>
        </p:txBody>
      </p:sp>
      <p:sp>
        <p:nvSpPr>
          <p:cNvPr id="362519" name="Line 23"/>
          <p:cNvSpPr>
            <a:spLocks noChangeShapeType="1"/>
          </p:cNvSpPr>
          <p:nvPr/>
        </p:nvSpPr>
        <p:spPr bwMode="auto">
          <a:xfrm flipH="1">
            <a:off x="1476375" y="5157788"/>
            <a:ext cx="172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CA"/>
          </a:p>
        </p:txBody>
      </p:sp>
      <p:sp>
        <p:nvSpPr>
          <p:cNvPr id="362520" name="Text Box 24"/>
          <p:cNvSpPr txBox="1">
            <a:spLocks noChangeArrowheads="1"/>
          </p:cNvSpPr>
          <p:nvPr/>
        </p:nvSpPr>
        <p:spPr bwMode="auto">
          <a:xfrm>
            <a:off x="250825" y="5013325"/>
            <a:ext cx="10795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Break out of loop</a:t>
            </a:r>
          </a:p>
        </p:txBody>
      </p:sp>
    </p:spTree>
    <p:extLst>
      <p:ext uri="{BB962C8B-B14F-4D97-AF65-F5344CB8AC3E}">
        <p14:creationId xmlns:p14="http://schemas.microsoft.com/office/powerpoint/2010/main" val="1393053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2516" grpId="0"/>
      <p:bldP spid="362517" grpId="0" animBg="1"/>
      <p:bldP spid="362518" grpId="0" animBg="1"/>
      <p:bldP spid="362519" grpId="0" animBg="1"/>
      <p:bldP spid="362520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When The Caller Can’t Handle </a:t>
            </a:r>
            <a:br>
              <a:rPr lang="en-US" altLang="en-US" sz="3200" smtClean="0"/>
            </a:br>
            <a:r>
              <a:rPr lang="en-US" altLang="en-US" sz="3200" smtClean="0"/>
              <a:t>The Exceptions: An Example (3)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tabLst>
                <a:tab pos="476250" algn="l"/>
              </a:tabLst>
            </a:pPr>
            <a:r>
              <a:rPr lang="en-US" altLang="en-US" sz="2400" smtClean="0"/>
              <a:t>Tracing the method calls when an </a:t>
            </a:r>
            <a:r>
              <a:rPr lang="en-US" altLang="en-US" sz="2400" i="1" smtClean="0"/>
              <a:t>exception does occur</a:t>
            </a:r>
            <a:r>
              <a:rPr lang="en-US" altLang="en-US" sz="2400" smtClean="0"/>
              <a:t>: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84213" y="2565400"/>
            <a:ext cx="1655762" cy="4103688"/>
            <a:chOff x="431" y="1616"/>
            <a:chExt cx="1043" cy="2585"/>
          </a:xfrm>
        </p:grpSpPr>
        <p:sp>
          <p:nvSpPr>
            <p:cNvPr id="68630" name="Text Box 5"/>
            <p:cNvSpPr txBox="1">
              <a:spLocks noChangeArrowheads="1"/>
            </p:cNvSpPr>
            <p:nvPr/>
          </p:nvSpPr>
          <p:spPr bwMode="auto">
            <a:xfrm>
              <a:off x="431" y="1616"/>
              <a:ext cx="1043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 dirty="0" err="1">
                  <a:latin typeface="Arial" panose="020B0604020202020204" pitchFamily="34" charset="0"/>
                </a:rPr>
                <a:t>Driver.main</a:t>
              </a:r>
              <a:r>
                <a:rPr lang="en-US" altLang="en-US" sz="1800" b="1" dirty="0">
                  <a:latin typeface="Arial" panose="020B0604020202020204" pitchFamily="34" charset="0"/>
                </a:rPr>
                <a:t>()</a:t>
              </a:r>
            </a:p>
          </p:txBody>
        </p:sp>
        <p:sp>
          <p:nvSpPr>
            <p:cNvPr id="68631" name="Rectangle 6"/>
            <p:cNvSpPr>
              <a:spLocks noChangeArrowheads="1"/>
            </p:cNvSpPr>
            <p:nvPr/>
          </p:nvSpPr>
          <p:spPr bwMode="auto">
            <a:xfrm>
              <a:off x="839" y="1842"/>
              <a:ext cx="91" cy="235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476375" y="2276475"/>
            <a:ext cx="3024188" cy="4392613"/>
            <a:chOff x="930" y="1434"/>
            <a:chExt cx="1905" cy="2767"/>
          </a:xfrm>
        </p:grpSpPr>
        <p:sp>
          <p:nvSpPr>
            <p:cNvPr id="68627" name="Text Box 8"/>
            <p:cNvSpPr txBox="1">
              <a:spLocks noChangeArrowheads="1"/>
            </p:cNvSpPr>
            <p:nvPr/>
          </p:nvSpPr>
          <p:spPr bwMode="auto">
            <a:xfrm>
              <a:off x="1701" y="1434"/>
              <a:ext cx="1134" cy="4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ts val="300"/>
                </a:spcBef>
                <a:buFontTx/>
                <a:buNone/>
              </a:pPr>
              <a:r>
                <a:rPr lang="en-US" altLang="en-US" sz="1800" b="1" dirty="0">
                  <a:latin typeface="Arial" panose="020B0604020202020204" pitchFamily="34" charset="0"/>
                </a:rPr>
                <a:t>TCFExample</a:t>
              </a:r>
              <a:r>
                <a:rPr lang="en-US" altLang="en-US" sz="1800" b="1" dirty="0" smtClean="0">
                  <a:latin typeface="Arial" panose="020B0604020202020204" pitchFamily="34" charset="0"/>
                </a:rPr>
                <a:t>.</a:t>
              </a:r>
            </a:p>
            <a:p>
              <a:pPr eaLnBrk="1" hangingPunct="1">
                <a:spcBef>
                  <a:spcPts val="300"/>
                </a:spcBef>
                <a:buFontTx/>
                <a:buNone/>
              </a:pPr>
              <a:r>
                <a:rPr lang="en-US" altLang="en-US" sz="1800" b="1" dirty="0" smtClean="0">
                  <a:latin typeface="Arial" panose="020B0604020202020204" pitchFamily="34" charset="0"/>
                </a:rPr>
                <a:t>method</a:t>
              </a:r>
              <a:r>
                <a:rPr lang="en-US" altLang="en-US" sz="1800" b="1" dirty="0">
                  <a:latin typeface="Arial" panose="020B0604020202020204" pitchFamily="34" charset="0"/>
                </a:rPr>
                <a:t>()</a:t>
              </a:r>
            </a:p>
          </p:txBody>
        </p:sp>
        <p:sp>
          <p:nvSpPr>
            <p:cNvPr id="68628" name="Rectangle 9"/>
            <p:cNvSpPr>
              <a:spLocks noChangeArrowheads="1"/>
            </p:cNvSpPr>
            <p:nvPr/>
          </p:nvSpPr>
          <p:spPr bwMode="auto">
            <a:xfrm>
              <a:off x="2018" y="1842"/>
              <a:ext cx="91" cy="235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68629" name="Line 10"/>
            <p:cNvSpPr>
              <a:spLocks noChangeShapeType="1"/>
            </p:cNvSpPr>
            <p:nvPr/>
          </p:nvSpPr>
          <p:spPr bwMode="auto">
            <a:xfrm>
              <a:off x="930" y="2341"/>
              <a:ext cx="10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3349625" y="2538413"/>
            <a:ext cx="4821238" cy="4319587"/>
            <a:chOff x="2110" y="1480"/>
            <a:chExt cx="3037" cy="2721"/>
          </a:xfrm>
        </p:grpSpPr>
        <p:sp>
          <p:nvSpPr>
            <p:cNvPr id="68624" name="Text Box 12"/>
            <p:cNvSpPr txBox="1">
              <a:spLocks noChangeArrowheads="1"/>
            </p:cNvSpPr>
            <p:nvPr/>
          </p:nvSpPr>
          <p:spPr bwMode="auto">
            <a:xfrm>
              <a:off x="4286" y="1480"/>
              <a:ext cx="861" cy="4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 dirty="0">
                  <a:latin typeface="Arial" panose="020B0604020202020204" pitchFamily="34" charset="0"/>
                </a:rPr>
                <a:t>Integer. </a:t>
              </a:r>
              <a:r>
                <a:rPr lang="en-US" altLang="en-US" sz="1800" b="1" dirty="0" err="1">
                  <a:latin typeface="Arial" panose="020B0604020202020204" pitchFamily="34" charset="0"/>
                </a:rPr>
                <a:t>parseInt</a:t>
              </a:r>
              <a:r>
                <a:rPr lang="en-US" altLang="en-US" sz="1800" b="1" dirty="0">
                  <a:latin typeface="Arial" panose="020B0604020202020204" pitchFamily="34" charset="0"/>
                </a:rPr>
                <a:t>()</a:t>
              </a:r>
            </a:p>
          </p:txBody>
        </p:sp>
        <p:sp>
          <p:nvSpPr>
            <p:cNvPr id="68625" name="Rectangle 13"/>
            <p:cNvSpPr>
              <a:spLocks noChangeArrowheads="1"/>
            </p:cNvSpPr>
            <p:nvPr/>
          </p:nvSpPr>
          <p:spPr bwMode="auto">
            <a:xfrm>
              <a:off x="4558" y="1842"/>
              <a:ext cx="91" cy="235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68626" name="Line 14"/>
            <p:cNvSpPr>
              <a:spLocks noChangeShapeType="1"/>
            </p:cNvSpPr>
            <p:nvPr/>
          </p:nvSpPr>
          <p:spPr bwMode="auto">
            <a:xfrm>
              <a:off x="2110" y="2750"/>
              <a:ext cx="244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3348039" y="2276475"/>
            <a:ext cx="3265488" cy="4392613"/>
            <a:chOff x="2109" y="1434"/>
            <a:chExt cx="2057" cy="2767"/>
          </a:xfrm>
        </p:grpSpPr>
        <p:sp>
          <p:nvSpPr>
            <p:cNvPr id="68620" name="Text Box 16"/>
            <p:cNvSpPr txBox="1">
              <a:spLocks noChangeArrowheads="1"/>
            </p:cNvSpPr>
            <p:nvPr/>
          </p:nvSpPr>
          <p:spPr bwMode="auto">
            <a:xfrm>
              <a:off x="2880" y="1434"/>
              <a:ext cx="1286" cy="4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3600" tIns="46800" rIns="936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ts val="300"/>
                </a:spcBef>
                <a:buFontTx/>
                <a:buNone/>
              </a:pPr>
              <a:r>
                <a:rPr lang="en-US" altLang="en-US" sz="1800" b="1" dirty="0">
                  <a:latin typeface="Arial" panose="020B0604020202020204" pitchFamily="34" charset="0"/>
                </a:rPr>
                <a:t>BufferedReader</a:t>
              </a:r>
              <a:r>
                <a:rPr lang="en-US" altLang="en-US" sz="1800" b="1" dirty="0" smtClean="0">
                  <a:latin typeface="Arial" panose="020B0604020202020204" pitchFamily="34" charset="0"/>
                </a:rPr>
                <a:t>.</a:t>
              </a:r>
            </a:p>
            <a:p>
              <a:pPr eaLnBrk="1" hangingPunct="1">
                <a:spcBef>
                  <a:spcPts val="300"/>
                </a:spcBef>
                <a:buFontTx/>
                <a:buNone/>
              </a:pPr>
              <a:r>
                <a:rPr lang="en-US" altLang="en-US" sz="1800" b="1" dirty="0" err="1" smtClean="0">
                  <a:latin typeface="Arial" panose="020B0604020202020204" pitchFamily="34" charset="0"/>
                </a:rPr>
                <a:t>readLine</a:t>
              </a:r>
              <a:r>
                <a:rPr lang="en-US" altLang="en-US" sz="1800" b="1" dirty="0">
                  <a:latin typeface="Arial" panose="020B0604020202020204" pitchFamily="34" charset="0"/>
                </a:rPr>
                <a:t>()</a:t>
              </a:r>
            </a:p>
          </p:txBody>
        </p:sp>
        <p:sp>
          <p:nvSpPr>
            <p:cNvPr id="68621" name="Rectangle 17"/>
            <p:cNvSpPr>
              <a:spLocks noChangeArrowheads="1"/>
            </p:cNvSpPr>
            <p:nvPr/>
          </p:nvSpPr>
          <p:spPr bwMode="auto">
            <a:xfrm>
              <a:off x="3243" y="1842"/>
              <a:ext cx="91" cy="235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68622" name="Line 18"/>
            <p:cNvSpPr>
              <a:spLocks noChangeShapeType="1"/>
            </p:cNvSpPr>
            <p:nvPr/>
          </p:nvSpPr>
          <p:spPr bwMode="auto">
            <a:xfrm>
              <a:off x="2109" y="2568"/>
              <a:ext cx="113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  <p:sp>
          <p:nvSpPr>
            <p:cNvPr id="68623" name="Text Box 19"/>
            <p:cNvSpPr txBox="1">
              <a:spLocks noChangeArrowheads="1"/>
            </p:cNvSpPr>
            <p:nvPr/>
          </p:nvSpPr>
          <p:spPr bwMode="auto">
            <a:xfrm>
              <a:off x="2154" y="2387"/>
              <a:ext cx="99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User enters 1.9</a:t>
              </a:r>
            </a:p>
          </p:txBody>
        </p:sp>
      </p:grpSp>
      <p:sp>
        <p:nvSpPr>
          <p:cNvPr id="363540" name="Text Box 20"/>
          <p:cNvSpPr txBox="1">
            <a:spLocks noChangeArrowheads="1"/>
          </p:cNvSpPr>
          <p:nvPr/>
        </p:nvSpPr>
        <p:spPr bwMode="auto">
          <a:xfrm>
            <a:off x="7354888" y="4424363"/>
            <a:ext cx="1223962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This string is not an integer.</a:t>
            </a:r>
          </a:p>
        </p:txBody>
      </p:sp>
      <p:sp>
        <p:nvSpPr>
          <p:cNvPr id="363541" name="Line 21"/>
          <p:cNvSpPr>
            <a:spLocks noChangeShapeType="1"/>
          </p:cNvSpPr>
          <p:nvPr/>
        </p:nvSpPr>
        <p:spPr bwMode="auto">
          <a:xfrm flipH="1">
            <a:off x="1476375" y="5157788"/>
            <a:ext cx="57594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CA"/>
          </a:p>
        </p:txBody>
      </p:sp>
      <p:sp>
        <p:nvSpPr>
          <p:cNvPr id="363542" name="Text Box 22"/>
          <p:cNvSpPr txBox="1">
            <a:spLocks noChangeArrowheads="1"/>
          </p:cNvSpPr>
          <p:nvPr/>
        </p:nvSpPr>
        <p:spPr bwMode="auto">
          <a:xfrm>
            <a:off x="250825" y="5013325"/>
            <a:ext cx="1079500" cy="155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Return to the top of loop and start the calls again</a:t>
            </a:r>
          </a:p>
        </p:txBody>
      </p:sp>
      <p:sp>
        <p:nvSpPr>
          <p:cNvPr id="363544" name="Line 24"/>
          <p:cNvSpPr>
            <a:spLocks noChangeShapeType="1"/>
          </p:cNvSpPr>
          <p:nvPr/>
        </p:nvSpPr>
        <p:spPr bwMode="auto">
          <a:xfrm flipH="1">
            <a:off x="3340100" y="4318000"/>
            <a:ext cx="17907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55550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3540" grpId="0"/>
      <p:bldP spid="363541" grpId="0" animBg="1"/>
      <p:bldP spid="363542" grpId="0"/>
      <p:bldP spid="36354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Class 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Inventory</a:t>
            </a:r>
            <a:r>
              <a:rPr lang="en-US" altLang="en-US" sz="3200" smtClean="0"/>
              <a:t>: An Earlier Example (2)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else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stockLevel = stockLevel + amount;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	    </a:t>
            </a:r>
            <a:r>
              <a:rPr lang="en-US" altLang="en-US" sz="1800" b="1" smtClean="0">
                <a:latin typeface="Consolas" panose="020B0609020204030204" pitchFamily="49" charset="0"/>
                <a:cs typeface="Consolas" panose="020B0609020204030204" pitchFamily="49" charset="0"/>
              </a:rPr>
              <a:t>return(true)</a:t>
            </a: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} </a:t>
            </a:r>
            <a:r>
              <a:rPr lang="en-US" altLang="en-US" sz="180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End of method add()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...</a:t>
            </a:r>
          </a:p>
          <a:p>
            <a:endParaRPr lang="en-US" altLang="en-US" b="1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235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When The Caller Can’t Handle </a:t>
            </a:r>
            <a:br>
              <a:rPr lang="en-US" altLang="en-US" sz="3200" smtClean="0"/>
            </a:br>
            <a:r>
              <a:rPr lang="en-US" altLang="en-US" sz="3200" smtClean="0"/>
              <a:t>The Exceptions: An Example (4)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457200" indent="-457200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Driver</a:t>
            </a:r>
          </a:p>
          <a:p>
            <a:pPr marL="457200" indent="-457200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457200" indent="-457200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static void main(String []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457200" indent="-457200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457200" indent="-457200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TCExample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eg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new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TCExample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457200" indent="-457200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boolean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inputOkay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true;</a:t>
            </a:r>
          </a:p>
          <a:p>
            <a:pPr marL="457200" indent="-457200"/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66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When The Caller Can’t Handle The Exceptions: An Example (5)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do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try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eg.method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inputOkay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true;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catch 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IOException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e)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e.printStackTrace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catch 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NumberFormatException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e)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inputOkay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false;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("Please enter a whole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      number.");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} while(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inputOkay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== false);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	</a:t>
            </a:r>
            <a:r>
              <a:rPr lang="en-US" altLang="en-US" sz="1800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End of main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	</a:t>
            </a:r>
            <a:r>
              <a:rPr lang="en-US" altLang="en-US" sz="1800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End of Driver class</a:t>
            </a:r>
          </a:p>
        </p:txBody>
      </p:sp>
    </p:spTree>
    <p:extLst>
      <p:ext uri="{BB962C8B-B14F-4D97-AF65-F5344CB8AC3E}">
        <p14:creationId xmlns:p14="http://schemas.microsoft.com/office/powerpoint/2010/main" val="99997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When The </a:t>
            </a:r>
            <a:r>
              <a:rPr lang="en-US" altLang="en-US" sz="3200" dirty="0" smtClean="0">
                <a:solidFill>
                  <a:srgbClr val="FF0000"/>
                </a:solidFill>
              </a:rPr>
              <a:t>Caller Can’t Handle The Exceptions</a:t>
            </a:r>
            <a:r>
              <a:rPr lang="en-US" altLang="en-US" sz="3200" dirty="0" smtClean="0"/>
              <a:t>: An Example (6)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TCExample</a:t>
            </a: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public void method() throws </a:t>
            </a:r>
            <a:r>
              <a:rPr lang="en-US" altLang="en-US" sz="1800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IOException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  </a:t>
            </a:r>
            <a:r>
              <a:rPr lang="en-US" altLang="en-US" sz="1800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NumberFormatException</a:t>
            </a:r>
            <a:endParaRPr lang="en-US" altLang="en-US" sz="1800" b="1" dirty="0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BufferedReader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br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String s;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("Type in an integer: 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br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new BufferedReader(new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InputStreamReader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(System.in));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s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br.readLine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Integer.parseInt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>
              <a:lnSpc>
                <a:spcPct val="80000"/>
              </a:lnSpc>
            </a:pP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07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Driver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static void main(String []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throws </a:t>
            </a:r>
          </a:p>
          <a:p>
            <a:pPr>
              <a:buFontTx/>
              <a:buNone/>
            </a:pP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r>
              <a:rPr lang="en-US" altLang="en-US" sz="1800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IOException</a:t>
            </a:r>
            <a:r>
              <a:rPr lang="en-US" altLang="en-US" sz="18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800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NumberFormatException</a:t>
            </a:r>
            <a:endParaRPr lang="en-US" altLang="en-US" sz="1800" b="1" dirty="0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TCExample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eg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new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TCExample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();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eg.method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en-US" altLang="en-US" sz="1800" dirty="0" smtClean="0">
              <a:latin typeface="Arial" panose="020B0604020202020204" pitchFamily="34" charset="0"/>
            </a:endParaRPr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When The </a:t>
            </a:r>
            <a:r>
              <a:rPr lang="en-US" altLang="en-US" sz="32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Driver.</a:t>
            </a:r>
            <a:r>
              <a:rPr lang="en-US" altLang="en-US" sz="3200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en-US" altLang="en-US" sz="32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altLang="en-US" sz="3200" dirty="0" smtClean="0">
                <a:solidFill>
                  <a:srgbClr val="FF0000"/>
                </a:solidFill>
              </a:rPr>
              <a:t> Method </a:t>
            </a:r>
            <a:br>
              <a:rPr lang="en-US" altLang="en-US" sz="3200" dirty="0" smtClean="0">
                <a:solidFill>
                  <a:srgbClr val="FF0000"/>
                </a:solidFill>
              </a:rPr>
            </a:br>
            <a:r>
              <a:rPr lang="en-US" altLang="en-US" sz="3200" dirty="0" smtClean="0">
                <a:solidFill>
                  <a:srgbClr val="FF0000"/>
                </a:solidFill>
              </a:rPr>
              <a:t>Can’t Handle The Exception</a:t>
            </a:r>
          </a:p>
        </p:txBody>
      </p:sp>
    </p:spTree>
    <p:extLst>
      <p:ext uri="{BB962C8B-B14F-4D97-AF65-F5344CB8AC3E}">
        <p14:creationId xmlns:p14="http://schemas.microsoft.com/office/powerpoint/2010/main" val="305572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Creating Your Own Exceptions (If There Is Time)</a:t>
            </a:r>
          </a:p>
        </p:txBody>
      </p:sp>
      <p:sp>
        <p:nvSpPr>
          <p:cNvPr id="74755" name="Rectangle 3"/>
          <p:cNvSpPr>
            <a:spLocks noChangeArrowheads="1"/>
          </p:cNvSpPr>
          <p:nvPr/>
        </p:nvSpPr>
        <p:spPr bwMode="auto">
          <a:xfrm>
            <a:off x="2555875" y="1628775"/>
            <a:ext cx="1439863" cy="865188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3600" tIns="46800" rIns="936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dirty="0" err="1">
                <a:latin typeface="Consolas" panose="020B0609020204030204" pitchFamily="49" charset="0"/>
              </a:rPr>
              <a:t>Throwable</a:t>
            </a:r>
            <a:endParaRPr lang="en-US" altLang="en-US" sz="2000" dirty="0">
              <a:latin typeface="Consolas" panose="020B0609020204030204" pitchFamily="49" charset="0"/>
            </a:endParaRPr>
          </a:p>
        </p:txBody>
      </p: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1042988" y="3213100"/>
            <a:ext cx="1368425" cy="792163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3600" tIns="46800" rIns="936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Error</a:t>
            </a:r>
          </a:p>
        </p:txBody>
      </p:sp>
      <p:sp>
        <p:nvSpPr>
          <p:cNvPr id="74757" name="Rectangle 5"/>
          <p:cNvSpPr>
            <a:spLocks noChangeArrowheads="1"/>
          </p:cNvSpPr>
          <p:nvPr/>
        </p:nvSpPr>
        <p:spPr bwMode="auto">
          <a:xfrm>
            <a:off x="98556" y="4652963"/>
            <a:ext cx="2843212" cy="720725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3600" tIns="46800" rIns="936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dirty="0" err="1">
                <a:latin typeface="Consolas" panose="020B0609020204030204" pitchFamily="49" charset="0"/>
              </a:rPr>
              <a:t>VirtualMachineError</a:t>
            </a:r>
            <a:endParaRPr lang="en-US" altLang="en-US" sz="2000" dirty="0">
              <a:latin typeface="Consolas" panose="020B0609020204030204" pitchFamily="49" charset="0"/>
            </a:endParaRPr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275574" y="5949950"/>
            <a:ext cx="2496202" cy="792163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3600" tIns="46800" rIns="936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dirty="0" err="1">
                <a:latin typeface="Consolas" panose="020B0609020204030204" pitchFamily="49" charset="0"/>
              </a:rPr>
              <a:t>OutOfMemoryError</a:t>
            </a:r>
            <a:endParaRPr lang="en-US" altLang="en-US" sz="2000" dirty="0">
              <a:latin typeface="Consolas" panose="020B0609020204030204" pitchFamily="49" charset="0"/>
            </a:endParaRPr>
          </a:p>
        </p:txBody>
      </p:sp>
      <p:sp>
        <p:nvSpPr>
          <p:cNvPr id="74759" name="Rectangle 7"/>
          <p:cNvSpPr>
            <a:spLocks noChangeArrowheads="1"/>
          </p:cNvSpPr>
          <p:nvPr/>
        </p:nvSpPr>
        <p:spPr bwMode="auto">
          <a:xfrm>
            <a:off x="3708400" y="3213100"/>
            <a:ext cx="1368425" cy="792163"/>
          </a:xfrm>
          <a:prstGeom prst="rect">
            <a:avLst/>
          </a:prstGeom>
          <a:solidFill>
            <a:srgbClr val="FFFFCC"/>
          </a:solidFill>
          <a:ln w="12700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lIns="93600" tIns="46800" rIns="936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Exception</a:t>
            </a:r>
          </a:p>
        </p:txBody>
      </p:sp>
      <p:sp>
        <p:nvSpPr>
          <p:cNvPr id="74760" name="AutoShape 8"/>
          <p:cNvSpPr>
            <a:spLocks noChangeArrowheads="1"/>
          </p:cNvSpPr>
          <p:nvPr/>
        </p:nvSpPr>
        <p:spPr bwMode="auto">
          <a:xfrm>
            <a:off x="3059113" y="2493963"/>
            <a:ext cx="433387" cy="215900"/>
          </a:xfrm>
          <a:prstGeom prst="triangle">
            <a:avLst>
              <a:gd name="adj" fmla="val 50000"/>
            </a:avLst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3600" tIns="46800" rIns="93600" bIns="4680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 sz="1400">
              <a:latin typeface="Arial" panose="020B0604020202020204" pitchFamily="34" charset="0"/>
            </a:endParaRPr>
          </a:p>
        </p:txBody>
      </p:sp>
      <p:sp>
        <p:nvSpPr>
          <p:cNvPr id="74761" name="Line 9"/>
          <p:cNvSpPr>
            <a:spLocks noChangeShapeType="1"/>
          </p:cNvSpPr>
          <p:nvPr/>
        </p:nvSpPr>
        <p:spPr bwMode="auto">
          <a:xfrm>
            <a:off x="1692275" y="2925763"/>
            <a:ext cx="2663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CA"/>
          </a:p>
        </p:txBody>
      </p:sp>
      <p:sp>
        <p:nvSpPr>
          <p:cNvPr id="74762" name="Line 10"/>
          <p:cNvSpPr>
            <a:spLocks noChangeShapeType="1"/>
          </p:cNvSpPr>
          <p:nvPr/>
        </p:nvSpPr>
        <p:spPr bwMode="auto">
          <a:xfrm>
            <a:off x="3276600" y="2709863"/>
            <a:ext cx="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CA"/>
          </a:p>
        </p:txBody>
      </p:sp>
      <p:sp>
        <p:nvSpPr>
          <p:cNvPr id="74763" name="Line 11"/>
          <p:cNvSpPr>
            <a:spLocks noChangeShapeType="1"/>
          </p:cNvSpPr>
          <p:nvPr/>
        </p:nvSpPr>
        <p:spPr bwMode="auto">
          <a:xfrm>
            <a:off x="1692275" y="2925763"/>
            <a:ext cx="0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CA"/>
          </a:p>
        </p:txBody>
      </p:sp>
      <p:sp>
        <p:nvSpPr>
          <p:cNvPr id="74764" name="Line 12"/>
          <p:cNvSpPr>
            <a:spLocks noChangeShapeType="1"/>
          </p:cNvSpPr>
          <p:nvPr/>
        </p:nvSpPr>
        <p:spPr bwMode="auto">
          <a:xfrm>
            <a:off x="4356100" y="2925763"/>
            <a:ext cx="0" cy="2873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CA"/>
          </a:p>
        </p:txBody>
      </p:sp>
      <p:sp>
        <p:nvSpPr>
          <p:cNvPr id="74765" name="AutoShape 13"/>
          <p:cNvSpPr>
            <a:spLocks noChangeArrowheads="1"/>
          </p:cNvSpPr>
          <p:nvPr/>
        </p:nvSpPr>
        <p:spPr bwMode="auto">
          <a:xfrm>
            <a:off x="1403350" y="4005263"/>
            <a:ext cx="433388" cy="215900"/>
          </a:xfrm>
          <a:prstGeom prst="triangle">
            <a:avLst>
              <a:gd name="adj" fmla="val 50000"/>
            </a:avLst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3600" tIns="46800" rIns="93600" bIns="4680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 sz="1400">
              <a:latin typeface="Arial" panose="020B0604020202020204" pitchFamily="34" charset="0"/>
            </a:endParaRPr>
          </a:p>
        </p:txBody>
      </p:sp>
      <p:sp>
        <p:nvSpPr>
          <p:cNvPr id="74766" name="Line 14"/>
          <p:cNvSpPr>
            <a:spLocks noChangeShapeType="1"/>
          </p:cNvSpPr>
          <p:nvPr/>
        </p:nvSpPr>
        <p:spPr bwMode="auto">
          <a:xfrm>
            <a:off x="1619250" y="4221163"/>
            <a:ext cx="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CA"/>
          </a:p>
        </p:txBody>
      </p:sp>
      <p:sp>
        <p:nvSpPr>
          <p:cNvPr id="74767" name="AutoShape 15"/>
          <p:cNvSpPr>
            <a:spLocks noChangeArrowheads="1"/>
          </p:cNvSpPr>
          <p:nvPr/>
        </p:nvSpPr>
        <p:spPr bwMode="auto">
          <a:xfrm>
            <a:off x="1547813" y="5373688"/>
            <a:ext cx="433387" cy="215900"/>
          </a:xfrm>
          <a:prstGeom prst="triangle">
            <a:avLst>
              <a:gd name="adj" fmla="val 50000"/>
            </a:avLst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3600" tIns="46800" rIns="93600" bIns="4680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 sz="1400">
              <a:latin typeface="Arial" panose="020B0604020202020204" pitchFamily="34" charset="0"/>
            </a:endParaRPr>
          </a:p>
        </p:txBody>
      </p:sp>
      <p:sp>
        <p:nvSpPr>
          <p:cNvPr id="74768" name="Line 16"/>
          <p:cNvSpPr>
            <a:spLocks noChangeShapeType="1"/>
          </p:cNvSpPr>
          <p:nvPr/>
        </p:nvSpPr>
        <p:spPr bwMode="auto">
          <a:xfrm>
            <a:off x="1763713" y="5589588"/>
            <a:ext cx="0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CA"/>
          </a:p>
        </p:txBody>
      </p:sp>
      <p:sp>
        <p:nvSpPr>
          <p:cNvPr id="74769" name="Line 17"/>
          <p:cNvSpPr>
            <a:spLocks noChangeShapeType="1"/>
          </p:cNvSpPr>
          <p:nvPr/>
        </p:nvSpPr>
        <p:spPr bwMode="auto">
          <a:xfrm>
            <a:off x="1619250" y="4365625"/>
            <a:ext cx="165576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lIns="93600" tIns="46800" rIns="93600" bIns="46800">
            <a:spAutoFit/>
          </a:bodyPr>
          <a:lstStyle/>
          <a:p>
            <a:endParaRPr lang="en-CA"/>
          </a:p>
        </p:txBody>
      </p:sp>
      <p:sp>
        <p:nvSpPr>
          <p:cNvPr id="74770" name="Line 18"/>
          <p:cNvSpPr>
            <a:spLocks noChangeShapeType="1"/>
          </p:cNvSpPr>
          <p:nvPr/>
        </p:nvSpPr>
        <p:spPr bwMode="auto">
          <a:xfrm>
            <a:off x="3283080" y="4365625"/>
            <a:ext cx="0" cy="5032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CA"/>
          </a:p>
        </p:txBody>
      </p:sp>
      <p:sp>
        <p:nvSpPr>
          <p:cNvPr id="74771" name="Text Box 19"/>
          <p:cNvSpPr txBox="1">
            <a:spLocks noChangeArrowheads="1"/>
          </p:cNvSpPr>
          <p:nvPr/>
        </p:nvSpPr>
        <p:spPr bwMode="auto">
          <a:xfrm>
            <a:off x="2941769" y="4797425"/>
            <a:ext cx="666486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square" lIns="93600" tIns="46800" rIns="936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...</a:t>
            </a:r>
            <a:endParaRPr lang="en-US" altLang="en-US" sz="2000" dirty="0">
              <a:latin typeface="Consolas" panose="020B0609020204030204" pitchFamily="49" charset="0"/>
            </a:endParaRPr>
          </a:p>
        </p:txBody>
      </p:sp>
      <p:sp>
        <p:nvSpPr>
          <p:cNvPr id="74772" name="AutoShape 20"/>
          <p:cNvSpPr>
            <a:spLocks noChangeArrowheads="1"/>
          </p:cNvSpPr>
          <p:nvPr/>
        </p:nvSpPr>
        <p:spPr bwMode="auto">
          <a:xfrm>
            <a:off x="4211638" y="4005263"/>
            <a:ext cx="433387" cy="215900"/>
          </a:xfrm>
          <a:prstGeom prst="triangle">
            <a:avLst>
              <a:gd name="adj" fmla="val 50000"/>
            </a:avLst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3600" tIns="46800" rIns="93600" bIns="4680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 sz="1400">
              <a:latin typeface="Arial" panose="020B0604020202020204" pitchFamily="34" charset="0"/>
            </a:endParaRPr>
          </a:p>
        </p:txBody>
      </p:sp>
      <p:sp>
        <p:nvSpPr>
          <p:cNvPr id="74773" name="Line 21"/>
          <p:cNvSpPr>
            <a:spLocks noChangeShapeType="1"/>
          </p:cNvSpPr>
          <p:nvPr/>
        </p:nvSpPr>
        <p:spPr bwMode="auto">
          <a:xfrm>
            <a:off x="4427538" y="4221163"/>
            <a:ext cx="0" cy="5762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CA"/>
          </a:p>
        </p:txBody>
      </p:sp>
      <p:sp>
        <p:nvSpPr>
          <p:cNvPr id="74774" name="Line 22"/>
          <p:cNvSpPr>
            <a:spLocks noChangeShapeType="1"/>
          </p:cNvSpPr>
          <p:nvPr/>
        </p:nvSpPr>
        <p:spPr bwMode="auto">
          <a:xfrm>
            <a:off x="4427538" y="4510088"/>
            <a:ext cx="3457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CA"/>
          </a:p>
        </p:txBody>
      </p:sp>
      <p:sp>
        <p:nvSpPr>
          <p:cNvPr id="74775" name="Rectangle 23"/>
          <p:cNvSpPr>
            <a:spLocks noChangeArrowheads="1"/>
          </p:cNvSpPr>
          <p:nvPr/>
        </p:nvSpPr>
        <p:spPr bwMode="auto">
          <a:xfrm>
            <a:off x="3608254" y="4797425"/>
            <a:ext cx="1656027" cy="792163"/>
          </a:xfrm>
          <a:prstGeom prst="rect">
            <a:avLst/>
          </a:prstGeom>
          <a:solidFill>
            <a:srgbClr val="FFFFCC"/>
          </a:solidFill>
          <a:ln w="12700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lIns="93600" tIns="46800" rIns="936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dirty="0" err="1">
                <a:latin typeface="Consolas" panose="020B0609020204030204" pitchFamily="49" charset="0"/>
              </a:rPr>
              <a:t>IOException</a:t>
            </a:r>
            <a:endParaRPr lang="en-US" altLang="en-US" sz="2000" dirty="0">
              <a:latin typeface="Consolas" panose="020B0609020204030204" pitchFamily="49" charset="0"/>
            </a:endParaRPr>
          </a:p>
        </p:txBody>
      </p:sp>
      <p:sp>
        <p:nvSpPr>
          <p:cNvPr id="74776" name="Rectangle 24"/>
          <p:cNvSpPr>
            <a:spLocks noChangeArrowheads="1"/>
          </p:cNvSpPr>
          <p:nvPr/>
        </p:nvSpPr>
        <p:spPr bwMode="auto">
          <a:xfrm>
            <a:off x="7740650" y="4797425"/>
            <a:ext cx="1403350" cy="1584325"/>
          </a:xfrm>
          <a:prstGeom prst="rect">
            <a:avLst/>
          </a:prstGeom>
          <a:solidFill>
            <a:srgbClr val="FFFFCC"/>
          </a:solidFill>
          <a:ln w="12700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lIns="93600" tIns="46800" rIns="936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dirty="0" err="1">
                <a:latin typeface="Consolas" panose="020B0609020204030204" pitchFamily="49" charset="0"/>
              </a:rPr>
              <a:t>RunTime</a:t>
            </a:r>
            <a:endParaRPr lang="en-US" altLang="en-US" sz="2000" dirty="0">
              <a:latin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Exception</a:t>
            </a:r>
          </a:p>
        </p:txBody>
      </p:sp>
      <p:sp>
        <p:nvSpPr>
          <p:cNvPr id="74777" name="Line 25"/>
          <p:cNvSpPr>
            <a:spLocks noChangeShapeType="1"/>
          </p:cNvSpPr>
          <p:nvPr/>
        </p:nvSpPr>
        <p:spPr bwMode="auto">
          <a:xfrm>
            <a:off x="7883525" y="4510088"/>
            <a:ext cx="1588" cy="2873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CA"/>
          </a:p>
        </p:txBody>
      </p:sp>
      <p:sp>
        <p:nvSpPr>
          <p:cNvPr id="74778" name="Line 26"/>
          <p:cNvSpPr>
            <a:spLocks noChangeShapeType="1"/>
          </p:cNvSpPr>
          <p:nvPr/>
        </p:nvSpPr>
        <p:spPr bwMode="auto">
          <a:xfrm>
            <a:off x="5508625" y="4510088"/>
            <a:ext cx="0" cy="574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CA"/>
          </a:p>
        </p:txBody>
      </p:sp>
      <p:sp>
        <p:nvSpPr>
          <p:cNvPr id="74779" name="Text Box 27"/>
          <p:cNvSpPr txBox="1">
            <a:spLocks noChangeArrowheads="1"/>
          </p:cNvSpPr>
          <p:nvPr/>
        </p:nvSpPr>
        <p:spPr bwMode="auto">
          <a:xfrm>
            <a:off x="5292725" y="5013325"/>
            <a:ext cx="638042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square" lIns="93600" tIns="46800" rIns="936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...</a:t>
            </a:r>
            <a:endParaRPr lang="en-US" altLang="en-US" sz="2000" dirty="0">
              <a:latin typeface="Consolas" panose="020B0609020204030204" pitchFamily="49" charset="0"/>
            </a:endParaRPr>
          </a:p>
        </p:txBody>
      </p:sp>
      <p:sp>
        <p:nvSpPr>
          <p:cNvPr id="74780" name="Line 28"/>
          <p:cNvSpPr>
            <a:spLocks noChangeShapeType="1"/>
          </p:cNvSpPr>
          <p:nvPr/>
        </p:nvSpPr>
        <p:spPr bwMode="auto">
          <a:xfrm>
            <a:off x="6588125" y="4510088"/>
            <a:ext cx="0" cy="2873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CA"/>
          </a:p>
        </p:txBody>
      </p:sp>
      <p:sp>
        <p:nvSpPr>
          <p:cNvPr id="74781" name="Rectangle 29"/>
          <p:cNvSpPr>
            <a:spLocks noChangeArrowheads="1"/>
          </p:cNvSpPr>
          <p:nvPr/>
        </p:nvSpPr>
        <p:spPr bwMode="auto">
          <a:xfrm>
            <a:off x="6011863" y="4797425"/>
            <a:ext cx="1296987" cy="792163"/>
          </a:xfrm>
          <a:prstGeom prst="rect">
            <a:avLst/>
          </a:prstGeom>
          <a:solidFill>
            <a:srgbClr val="FFFFCC"/>
          </a:solidFill>
          <a:ln w="12700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lIns="93600" tIns="46800" rIns="936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???</a:t>
            </a:r>
          </a:p>
        </p:txBody>
      </p:sp>
      <p:sp>
        <p:nvSpPr>
          <p:cNvPr id="74782" name="Text Box 30"/>
          <p:cNvSpPr txBox="1">
            <a:spLocks noChangeArrowheads="1"/>
          </p:cNvSpPr>
          <p:nvPr/>
        </p:nvSpPr>
        <p:spPr bwMode="auto">
          <a:xfrm>
            <a:off x="3125788" y="6578600"/>
            <a:ext cx="3884612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Excerpt from Big Java by C. Horstmann p. 562</a:t>
            </a:r>
          </a:p>
        </p:txBody>
      </p:sp>
    </p:spTree>
    <p:extLst>
      <p:ext uri="{BB962C8B-B14F-4D97-AF65-F5344CB8AC3E}">
        <p14:creationId xmlns:p14="http://schemas.microsoft.com/office/powerpoint/2010/main" val="61046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Class </a:t>
            </a:r>
            <a:r>
              <a:rPr lang="en-US" altLang="en-US" sz="32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Exception</a:t>
            </a:r>
            <a:r>
              <a:rPr lang="en-US" altLang="en-US" sz="3200" dirty="0" smtClean="0"/>
              <a:t>: The Local Inheritance Hierarchy</a:t>
            </a:r>
          </a:p>
        </p:txBody>
      </p:sp>
      <p:sp>
        <p:nvSpPr>
          <p:cNvPr id="76803" name="Rectangle 3"/>
          <p:cNvSpPr>
            <a:spLocks noChangeArrowheads="1"/>
          </p:cNvSpPr>
          <p:nvPr/>
        </p:nvSpPr>
        <p:spPr bwMode="auto">
          <a:xfrm>
            <a:off x="3924300" y="1557338"/>
            <a:ext cx="1368425" cy="792162"/>
          </a:xfrm>
          <a:prstGeom prst="rect">
            <a:avLst/>
          </a:prstGeom>
          <a:solidFill>
            <a:srgbClr val="FFFFCC"/>
          </a:solidFill>
          <a:ln w="12700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lIns="93600" tIns="46800" rIns="936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Exception</a:t>
            </a:r>
          </a:p>
        </p:txBody>
      </p:sp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3527426" y="3571875"/>
            <a:ext cx="1620838" cy="792163"/>
          </a:xfrm>
          <a:prstGeom prst="rect">
            <a:avLst/>
          </a:prstGeom>
          <a:solidFill>
            <a:srgbClr val="FFFFCC"/>
          </a:solidFill>
          <a:ln w="12700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lIns="93600" tIns="46800" rIns="936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dirty="0" err="1">
                <a:latin typeface="Consolas" panose="020B0609020204030204" pitchFamily="49" charset="0"/>
              </a:rPr>
              <a:t>IOException</a:t>
            </a:r>
            <a:endParaRPr lang="en-US" altLang="en-US" sz="2000" dirty="0">
              <a:latin typeface="Consolas" panose="020B0609020204030204" pitchFamily="49" charset="0"/>
            </a:endParaRPr>
          </a:p>
        </p:txBody>
      </p:sp>
      <p:sp>
        <p:nvSpPr>
          <p:cNvPr id="76805" name="Rectangle 5"/>
          <p:cNvSpPr>
            <a:spLocks noChangeArrowheads="1"/>
          </p:cNvSpPr>
          <p:nvPr/>
        </p:nvSpPr>
        <p:spPr bwMode="auto">
          <a:xfrm>
            <a:off x="612775" y="3571875"/>
            <a:ext cx="1943100" cy="792163"/>
          </a:xfrm>
          <a:prstGeom prst="rect">
            <a:avLst/>
          </a:prstGeom>
          <a:solidFill>
            <a:srgbClr val="FFFFCC"/>
          </a:solidFill>
          <a:ln w="12700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lIns="93600" tIns="46800" rIns="936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Consolas" panose="020B0609020204030204" pitchFamily="49" charset="0"/>
              </a:rPr>
              <a:t>ClassNotFound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Consolas" panose="020B0609020204030204" pitchFamily="49" charset="0"/>
              </a:rPr>
              <a:t>Exception</a:t>
            </a:r>
          </a:p>
        </p:txBody>
      </p:sp>
      <p:sp>
        <p:nvSpPr>
          <p:cNvPr id="76806" name="Rectangle 6"/>
          <p:cNvSpPr>
            <a:spLocks noChangeArrowheads="1"/>
          </p:cNvSpPr>
          <p:nvPr/>
        </p:nvSpPr>
        <p:spPr bwMode="auto">
          <a:xfrm>
            <a:off x="6300788" y="3571875"/>
            <a:ext cx="1873250" cy="792163"/>
          </a:xfrm>
          <a:prstGeom prst="rect">
            <a:avLst/>
          </a:prstGeom>
          <a:solidFill>
            <a:srgbClr val="FFFFCC"/>
          </a:solidFill>
          <a:ln w="12700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lIns="93600" tIns="46800" rIns="936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Consolas" panose="020B0609020204030204" pitchFamily="49" charset="0"/>
              </a:rPr>
              <a:t>CloneNotFound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Consolas" panose="020B0609020204030204" pitchFamily="49" charset="0"/>
              </a:rPr>
              <a:t>Exception</a:t>
            </a:r>
          </a:p>
        </p:txBody>
      </p:sp>
      <p:sp>
        <p:nvSpPr>
          <p:cNvPr id="76807" name="Rectangle 7"/>
          <p:cNvSpPr>
            <a:spLocks noChangeArrowheads="1"/>
          </p:cNvSpPr>
          <p:nvPr/>
        </p:nvSpPr>
        <p:spPr bwMode="auto">
          <a:xfrm>
            <a:off x="337071" y="5661025"/>
            <a:ext cx="1728788" cy="792163"/>
          </a:xfrm>
          <a:prstGeom prst="rect">
            <a:avLst/>
          </a:prstGeom>
          <a:solidFill>
            <a:srgbClr val="FFFFCC"/>
          </a:solidFill>
          <a:ln w="12700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lIns="93600" tIns="46800" rIns="936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Consolas" panose="020B0609020204030204" pitchFamily="49" charset="0"/>
              </a:rPr>
              <a:t>EOFException</a:t>
            </a:r>
          </a:p>
        </p:txBody>
      </p:sp>
      <p:sp>
        <p:nvSpPr>
          <p:cNvPr id="76808" name="Rectangle 8"/>
          <p:cNvSpPr>
            <a:spLocks noChangeArrowheads="1"/>
          </p:cNvSpPr>
          <p:nvPr/>
        </p:nvSpPr>
        <p:spPr bwMode="auto">
          <a:xfrm>
            <a:off x="2431256" y="5661025"/>
            <a:ext cx="1943100" cy="792163"/>
          </a:xfrm>
          <a:prstGeom prst="rect">
            <a:avLst/>
          </a:prstGeom>
          <a:solidFill>
            <a:srgbClr val="FFFFCC"/>
          </a:solidFill>
          <a:ln w="12700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lIns="93600" tIns="46800" rIns="936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Consolas" panose="020B0609020204030204" pitchFamily="49" charset="0"/>
              </a:rPr>
              <a:t>FileNotFound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Consolas" panose="020B0609020204030204" pitchFamily="49" charset="0"/>
              </a:rPr>
              <a:t>Exception</a:t>
            </a:r>
          </a:p>
        </p:txBody>
      </p:sp>
      <p:sp>
        <p:nvSpPr>
          <p:cNvPr id="76809" name="Rectangle 9"/>
          <p:cNvSpPr>
            <a:spLocks noChangeArrowheads="1"/>
          </p:cNvSpPr>
          <p:nvPr/>
        </p:nvSpPr>
        <p:spPr bwMode="auto">
          <a:xfrm>
            <a:off x="4830308" y="5661025"/>
            <a:ext cx="1835149" cy="863600"/>
          </a:xfrm>
          <a:prstGeom prst="rect">
            <a:avLst/>
          </a:prstGeom>
          <a:solidFill>
            <a:srgbClr val="FFFFCC"/>
          </a:solidFill>
          <a:ln w="12700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lIns="93600" tIns="46800" rIns="936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dirty="0" err="1">
                <a:latin typeface="Consolas" panose="020B0609020204030204" pitchFamily="49" charset="0"/>
              </a:rPr>
              <a:t>MalformedURL</a:t>
            </a:r>
            <a:endParaRPr lang="en-US" altLang="en-US" sz="2000" dirty="0">
              <a:latin typeface="Consolas" panose="020B0609020204030204" pitchFamily="49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Exception</a:t>
            </a:r>
          </a:p>
        </p:txBody>
      </p:sp>
      <p:sp>
        <p:nvSpPr>
          <p:cNvPr id="76810" name="Rectangle 10"/>
          <p:cNvSpPr>
            <a:spLocks noChangeArrowheads="1"/>
          </p:cNvSpPr>
          <p:nvPr/>
        </p:nvSpPr>
        <p:spPr bwMode="auto">
          <a:xfrm>
            <a:off x="6948488" y="5661025"/>
            <a:ext cx="1769627" cy="863600"/>
          </a:xfrm>
          <a:prstGeom prst="rect">
            <a:avLst/>
          </a:prstGeom>
          <a:solidFill>
            <a:srgbClr val="FFFFCC"/>
          </a:solidFill>
          <a:ln w="12700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lIns="93600" tIns="46800" rIns="936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Consolas" panose="020B0609020204030204" pitchFamily="49" charset="0"/>
              </a:rPr>
              <a:t>UnknownHost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Consolas" panose="020B0609020204030204" pitchFamily="49" charset="0"/>
              </a:rPr>
              <a:t>Exception</a:t>
            </a:r>
          </a:p>
        </p:txBody>
      </p:sp>
      <p:sp>
        <p:nvSpPr>
          <p:cNvPr id="76811" name="AutoShape 11"/>
          <p:cNvSpPr>
            <a:spLocks noChangeArrowheads="1"/>
          </p:cNvSpPr>
          <p:nvPr/>
        </p:nvSpPr>
        <p:spPr bwMode="auto">
          <a:xfrm>
            <a:off x="4427538" y="2349500"/>
            <a:ext cx="360362" cy="358775"/>
          </a:xfrm>
          <a:prstGeom prst="triangle">
            <a:avLst>
              <a:gd name="adj" fmla="val 50000"/>
            </a:avLst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 sz="1400">
              <a:latin typeface="Arial" panose="020B0604020202020204" pitchFamily="34" charset="0"/>
            </a:endParaRPr>
          </a:p>
        </p:txBody>
      </p:sp>
      <p:sp>
        <p:nvSpPr>
          <p:cNvPr id="76812" name="AutoShape 12"/>
          <p:cNvSpPr>
            <a:spLocks noChangeArrowheads="1"/>
          </p:cNvSpPr>
          <p:nvPr/>
        </p:nvSpPr>
        <p:spPr bwMode="auto">
          <a:xfrm>
            <a:off x="4284663" y="4364038"/>
            <a:ext cx="360362" cy="358775"/>
          </a:xfrm>
          <a:prstGeom prst="triangle">
            <a:avLst>
              <a:gd name="adj" fmla="val 50000"/>
            </a:avLst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 sz="1400">
              <a:latin typeface="Arial" panose="020B0604020202020204" pitchFamily="34" charset="0"/>
            </a:endParaRPr>
          </a:p>
        </p:txBody>
      </p:sp>
      <p:cxnSp>
        <p:nvCxnSpPr>
          <p:cNvPr id="76813" name="AutoShape 13"/>
          <p:cNvCxnSpPr>
            <a:cxnSpLocks noChangeShapeType="1"/>
            <a:stCxn id="76811" idx="3"/>
            <a:endCxn id="76805" idx="0"/>
          </p:cNvCxnSpPr>
          <p:nvPr/>
        </p:nvCxnSpPr>
        <p:spPr bwMode="auto">
          <a:xfrm flipH="1">
            <a:off x="1584325" y="2708275"/>
            <a:ext cx="3024188" cy="8636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814" name="AutoShape 14"/>
          <p:cNvCxnSpPr>
            <a:cxnSpLocks noChangeShapeType="1"/>
            <a:stCxn id="76811" idx="3"/>
            <a:endCxn id="76804" idx="0"/>
          </p:cNvCxnSpPr>
          <p:nvPr/>
        </p:nvCxnSpPr>
        <p:spPr bwMode="auto">
          <a:xfrm flipH="1">
            <a:off x="4337845" y="2708275"/>
            <a:ext cx="269874" cy="8636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815" name="AutoShape 15"/>
          <p:cNvCxnSpPr>
            <a:cxnSpLocks noChangeShapeType="1"/>
            <a:stCxn id="76811" idx="3"/>
            <a:endCxn id="76806" idx="0"/>
          </p:cNvCxnSpPr>
          <p:nvPr/>
        </p:nvCxnSpPr>
        <p:spPr bwMode="auto">
          <a:xfrm>
            <a:off x="4608513" y="2708275"/>
            <a:ext cx="2628900" cy="8636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816" name="AutoShape 16"/>
          <p:cNvCxnSpPr>
            <a:cxnSpLocks noChangeShapeType="1"/>
            <a:stCxn id="76812" idx="3"/>
          </p:cNvCxnSpPr>
          <p:nvPr/>
        </p:nvCxnSpPr>
        <p:spPr bwMode="auto">
          <a:xfrm flipH="1">
            <a:off x="1313656" y="4722813"/>
            <a:ext cx="3151188" cy="9382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817" name="AutoShape 17"/>
          <p:cNvCxnSpPr>
            <a:cxnSpLocks noChangeShapeType="1"/>
            <a:stCxn id="76812" idx="3"/>
            <a:endCxn id="76808" idx="0"/>
          </p:cNvCxnSpPr>
          <p:nvPr/>
        </p:nvCxnSpPr>
        <p:spPr bwMode="auto">
          <a:xfrm flipH="1">
            <a:off x="3402806" y="4722813"/>
            <a:ext cx="1062038" cy="9382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818" name="AutoShape 18"/>
          <p:cNvCxnSpPr>
            <a:cxnSpLocks noChangeShapeType="1"/>
            <a:stCxn id="76812" idx="3"/>
            <a:endCxn id="76809" idx="0"/>
          </p:cNvCxnSpPr>
          <p:nvPr/>
        </p:nvCxnSpPr>
        <p:spPr bwMode="auto">
          <a:xfrm>
            <a:off x="4464844" y="4722813"/>
            <a:ext cx="1283039" cy="9382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819" name="AutoShape 19"/>
          <p:cNvCxnSpPr>
            <a:cxnSpLocks noChangeShapeType="1"/>
            <a:stCxn id="76812" idx="3"/>
            <a:endCxn id="76810" idx="0"/>
          </p:cNvCxnSpPr>
          <p:nvPr/>
        </p:nvCxnSpPr>
        <p:spPr bwMode="auto">
          <a:xfrm>
            <a:off x="4464844" y="4722813"/>
            <a:ext cx="3368458" cy="9382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97022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Writing New Exceptions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Typical approach: tie the exception into preconditions</a:t>
            </a:r>
          </a:p>
          <a:p>
            <a:r>
              <a:rPr lang="en-US" altLang="en-US" smtClean="0"/>
              <a:t>Remember: preconditions are things that must be true when a function is called.</a:t>
            </a:r>
          </a:p>
          <a:p>
            <a:r>
              <a:rPr lang="en-US" altLang="en-US" smtClean="0"/>
              <a:t>Example: Inventory example</a:t>
            </a:r>
          </a:p>
        </p:txBody>
      </p:sp>
      <p:sp>
        <p:nvSpPr>
          <p:cNvPr id="226308" name="Rectangle 4"/>
          <p:cNvSpPr>
            <a:spLocks noChangeArrowheads="1"/>
          </p:cNvSpPr>
          <p:nvPr/>
        </p:nvSpPr>
        <p:spPr bwMode="auto">
          <a:xfrm>
            <a:off x="1692275" y="3962400"/>
            <a:ext cx="3967163" cy="1887538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CA" altLang="en-US" sz="20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addToInventory</a:t>
            </a:r>
            <a:r>
              <a:rPr lang="en-CA" altLang="en-US" sz="20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     </a:t>
            </a:r>
            <a:r>
              <a:rPr lang="en-CA" altLang="en-US" sz="2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US" altLang="en-US" sz="2000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3709485" y="3120301"/>
            <a:ext cx="1473200" cy="1036638"/>
            <a:chOff x="3900311" y="3165399"/>
            <a:chExt cx="1473200" cy="1036890"/>
          </a:xfrm>
        </p:grpSpPr>
        <p:sp>
          <p:nvSpPr>
            <p:cNvPr id="78857" name="Text Box 5"/>
            <p:cNvSpPr txBox="1">
              <a:spLocks noChangeArrowheads="1"/>
            </p:cNvSpPr>
            <p:nvPr/>
          </p:nvSpPr>
          <p:spPr bwMode="auto">
            <a:xfrm>
              <a:off x="3900311" y="3165399"/>
              <a:ext cx="1473200" cy="646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>
                  <a:latin typeface="Consolas" panose="020B0609020204030204" pitchFamily="49" charset="0"/>
                  <a:ea typeface="Consolas" panose="020B0609020204030204" pitchFamily="49" charset="0"/>
                  <a:cs typeface="Consolas" panose="020B0609020204030204" pitchFamily="49" charset="0"/>
                </a:rPr>
                <a:t>Arg: amount</a:t>
              </a:r>
              <a:endParaRPr lang="en-US" altLang="en-US" sz="18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78858" name="Line 6"/>
            <p:cNvSpPr>
              <a:spLocks noChangeShapeType="1"/>
            </p:cNvSpPr>
            <p:nvPr/>
          </p:nvSpPr>
          <p:spPr bwMode="auto">
            <a:xfrm>
              <a:off x="4435122" y="3719689"/>
              <a:ext cx="0" cy="482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49164" name="Group 12"/>
          <p:cNvGrpSpPr>
            <a:grpSpLocks/>
          </p:cNvGrpSpPr>
          <p:nvPr/>
        </p:nvGrpSpPr>
        <p:grpSpPr bwMode="auto">
          <a:xfrm>
            <a:off x="4737100" y="2269459"/>
            <a:ext cx="3860800" cy="3292475"/>
            <a:chOff x="3224" y="1672"/>
            <a:chExt cx="2432" cy="1555"/>
          </a:xfrm>
        </p:grpSpPr>
        <p:sp>
          <p:nvSpPr>
            <p:cNvPr id="78855" name="Line 9"/>
            <p:cNvSpPr>
              <a:spLocks noChangeShapeType="1"/>
            </p:cNvSpPr>
            <p:nvPr/>
          </p:nvSpPr>
          <p:spPr bwMode="auto">
            <a:xfrm flipH="1">
              <a:off x="3224" y="2176"/>
              <a:ext cx="864" cy="5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8856" name="Text Box 8"/>
            <p:cNvSpPr txBox="1">
              <a:spLocks noChangeArrowheads="1"/>
            </p:cNvSpPr>
            <p:nvPr/>
          </p:nvSpPr>
          <p:spPr bwMode="auto">
            <a:xfrm>
              <a:off x="3992" y="1672"/>
              <a:ext cx="1664" cy="1555"/>
            </a:xfrm>
            <a:prstGeom prst="rect">
              <a:avLst/>
            </a:prstGeom>
            <a:solidFill>
              <a:srgbClr val="FFFF99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Comic Sans MS" panose="030F0702030302020204" pitchFamily="66" charset="0"/>
                </a:rPr>
                <a:t>Pre-condition: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Comic Sans MS" panose="030F0702030302020204" pitchFamily="66" charset="0"/>
                </a:rPr>
                <a:t>Existing inventory and new amount don’t exceed MAX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Comic Sans MS" panose="030F0702030302020204" pitchFamily="66" charset="0"/>
                </a:rPr>
                <a:t>If (precondition not met) then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Comic Sans MS" panose="030F0702030302020204" pitchFamily="66" charset="0"/>
                </a:rPr>
                <a:t>    Exception occurs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Comic Sans MS" panose="030F0702030302020204" pitchFamily="66" charset="0"/>
                </a:rPr>
                <a:t>Else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Comic Sans MS" panose="030F0702030302020204" pitchFamily="66" charset="0"/>
                </a:rPr>
                <a:t>    add amount to 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Comic Sans MS" panose="030F0702030302020204" pitchFamily="66" charset="0"/>
                </a:rPr>
                <a:t>    inventory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08953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9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07" grpId="0" build="p" bldLvl="2"/>
      <p:bldP spid="226308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Writing New Exceptions (2)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Example 2: Division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990600" y="2295634"/>
            <a:ext cx="3238500" cy="819150"/>
            <a:chOff x="456" y="1448"/>
            <a:chExt cx="2040" cy="516"/>
          </a:xfrm>
        </p:grpSpPr>
        <p:sp>
          <p:nvSpPr>
            <p:cNvPr id="79881" name="Text Box 5"/>
            <p:cNvSpPr txBox="1">
              <a:spLocks noChangeArrowheads="1"/>
            </p:cNvSpPr>
            <p:nvPr/>
          </p:nvSpPr>
          <p:spPr bwMode="auto">
            <a:xfrm>
              <a:off x="456" y="1448"/>
              <a:ext cx="204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dirty="0" err="1">
                  <a:latin typeface="Consolas" panose="020B0609020204030204" pitchFamily="49" charset="0"/>
                  <a:ea typeface="Consolas" panose="020B0609020204030204" pitchFamily="49" charset="0"/>
                  <a:cs typeface="Consolas" panose="020B0609020204030204" pitchFamily="49" charset="0"/>
                </a:rPr>
                <a:t>Args</a:t>
              </a:r>
              <a:r>
                <a:rPr lang="en-CA" altLang="en-US" sz="1800" dirty="0">
                  <a:latin typeface="Consolas" panose="020B0609020204030204" pitchFamily="49" charset="0"/>
                  <a:ea typeface="Consolas" panose="020B0609020204030204" pitchFamily="49" charset="0"/>
                  <a:cs typeface="Consolas" panose="020B0609020204030204" pitchFamily="49" charset="0"/>
                </a:rPr>
                <a:t>: dividend, divisor</a:t>
              </a:r>
              <a:endParaRPr lang="en-US" altLang="en-US" sz="18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79882" name="Line 6"/>
            <p:cNvSpPr>
              <a:spLocks noChangeShapeType="1"/>
            </p:cNvSpPr>
            <p:nvPr/>
          </p:nvSpPr>
          <p:spPr bwMode="auto">
            <a:xfrm>
              <a:off x="1344" y="1660"/>
              <a:ext cx="0" cy="3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803650" y="1760538"/>
            <a:ext cx="3670300" cy="3035300"/>
            <a:chOff x="3224" y="1672"/>
            <a:chExt cx="2312" cy="1912"/>
          </a:xfrm>
        </p:grpSpPr>
        <p:sp>
          <p:nvSpPr>
            <p:cNvPr id="79879" name="Line 8"/>
            <p:cNvSpPr>
              <a:spLocks noChangeShapeType="1"/>
            </p:cNvSpPr>
            <p:nvPr/>
          </p:nvSpPr>
          <p:spPr bwMode="auto">
            <a:xfrm flipH="1">
              <a:off x="3224" y="2176"/>
              <a:ext cx="864" cy="5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9880" name="Text Box 9"/>
            <p:cNvSpPr txBox="1">
              <a:spLocks noChangeArrowheads="1"/>
            </p:cNvSpPr>
            <p:nvPr/>
          </p:nvSpPr>
          <p:spPr bwMode="auto">
            <a:xfrm>
              <a:off x="3992" y="1672"/>
              <a:ext cx="1544" cy="1912"/>
            </a:xfrm>
            <a:prstGeom prst="rect">
              <a:avLst/>
            </a:prstGeom>
            <a:solidFill>
              <a:srgbClr val="FFFF99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Comic Sans MS" panose="030F0702030302020204" pitchFamily="66" charset="0"/>
                </a:rPr>
                <a:t>Quotient = dividend/divisor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Comic Sans MS" panose="030F0702030302020204" pitchFamily="66" charset="0"/>
                </a:rPr>
                <a:t>Pre-condition: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Comic Sans MS" panose="030F0702030302020204" pitchFamily="66" charset="0"/>
                </a:rPr>
                <a:t>divisor not zero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Comic Sans MS" panose="030F0702030302020204" pitchFamily="66" charset="0"/>
                </a:rPr>
                <a:t>If (precondition not met) then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Comic Sans MS" panose="030F0702030302020204" pitchFamily="66" charset="0"/>
                </a:rPr>
                <a:t>    Exception occurs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Comic Sans MS" panose="030F0702030302020204" pitchFamily="66" charset="0"/>
                </a:rPr>
                <a:t>Else 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Comic Sans MS" panose="030F0702030302020204" pitchFamily="66" charset="0"/>
                </a:rPr>
                <a:t>    Perform division</a:t>
              </a:r>
            </a:p>
          </p:txBody>
        </p:sp>
      </p:grpSp>
      <p:sp>
        <p:nvSpPr>
          <p:cNvPr id="227338" name="Rectangle 10"/>
          <p:cNvSpPr>
            <a:spLocks noChangeArrowheads="1"/>
          </p:cNvSpPr>
          <p:nvPr/>
        </p:nvSpPr>
        <p:spPr bwMode="auto">
          <a:xfrm>
            <a:off x="790575" y="2908300"/>
            <a:ext cx="3967163" cy="1887538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CA" altLang="en-US" sz="20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division(     </a:t>
            </a:r>
            <a:r>
              <a:rPr lang="en-CA" altLang="en-US" sz="2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US" altLang="en-US" sz="2000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178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8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3200" dirty="0" smtClean="0"/>
              <a:t>Writing New Exceptions: An Example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dirty="0" smtClean="0"/>
              <a:t>Location of the online example: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/home/219/examples/exceptions/</a:t>
            </a:r>
            <a:r>
              <a:rPr lang="en-US" altLang="en-US" sz="16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writingExceptions</a:t>
            </a: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altLang="en-US" sz="16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inventoryExample</a:t>
            </a:r>
            <a:endParaRPr lang="en-US" altLang="en-US" sz="1600" dirty="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FontTx/>
              <a:buNone/>
            </a:pPr>
            <a:endParaRPr lang="en-US" altLang="en-US" sz="1800" dirty="0" smtClean="0">
              <a:latin typeface="Arial" panose="020B0604020202020204" pitchFamily="34" charset="0"/>
            </a:endParaRPr>
          </a:p>
          <a:p>
            <a:pPr>
              <a:buFontTx/>
              <a:buNone/>
            </a:pPr>
            <a:endParaRPr lang="en-US" altLang="en-US" sz="2000" dirty="0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5667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Writing New Exceptions: </a:t>
            </a:r>
            <a:r>
              <a:rPr lang="en-US" altLang="en-US" sz="32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Driver</a:t>
            </a:r>
            <a:r>
              <a:rPr lang="en-US" altLang="en-US" sz="3200" dirty="0" smtClean="0"/>
              <a:t> Class</a:t>
            </a:r>
            <a:endParaRPr lang="en-CA" altLang="en-US" sz="3200" dirty="0" smtClean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public class Driver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public static void main(String [] args)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Inventory chinook = new Inventory();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try  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   chinook.add(10); 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catch (InventoryOverMaxException e)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   System.out.print("&gt;&gt;Too much to be added to 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                     stock&lt;&lt;");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</a:t>
            </a:r>
            <a:endParaRPr lang="en-CA" altLang="en-US" sz="180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87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Some Hypothetical Method Calls: Condition/Return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4800600" y="5084763"/>
            <a:ext cx="3886200" cy="12239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store.addToInventory(int amt)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if (temp &gt; MAX)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    return(false);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771775" y="3357563"/>
            <a:ext cx="5000625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reference2.method2()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if (store.addToInventory(amt) == false)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    return(false);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395288" y="1484313"/>
            <a:ext cx="4710112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reference1.method1()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if (reference2.method2() == false)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    return(false);</a:t>
            </a:r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2195513" y="2781300"/>
            <a:ext cx="2160587" cy="5762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>
            <a:off x="4140200" y="4652963"/>
            <a:ext cx="2376488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1701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Writing New Exceptions: </a:t>
            </a:r>
            <a:r>
              <a:rPr lang="en-US" altLang="en-US" sz="32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Driver</a:t>
            </a:r>
            <a:r>
              <a:rPr lang="en-US" altLang="en-US" sz="3200" dirty="0" smtClean="0"/>
              <a:t> Class (2)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chinook.showStockLevel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try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  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chinook.add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(10);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catch (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InventoryOverMaxException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  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("&gt;&gt;Too much to be added to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                       stock&lt;&lt;");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248611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Writing New Exceptions: </a:t>
            </a:r>
            <a:r>
              <a:rPr lang="en-US" altLang="en-US" sz="32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Driver</a:t>
            </a:r>
            <a:r>
              <a:rPr lang="en-US" altLang="en-US" sz="3200" dirty="0" smtClean="0"/>
              <a:t> Class (3)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chinook.showStockLevel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try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  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chinook.add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(100);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catch (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InventoryOverMaxException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  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("&gt;&gt;Too much to be added to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                       stock&lt;&lt;");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356208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Writing New Exceptions: </a:t>
            </a:r>
            <a:r>
              <a:rPr lang="en-US" altLang="en-US" sz="32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Driver</a:t>
            </a:r>
            <a:r>
              <a:rPr lang="en-US" altLang="en-US" sz="3200" dirty="0" smtClean="0"/>
              <a:t> Class (4)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chinook.showStockLevel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try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  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chinook.remove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(21);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catch (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InventoryUnderMinException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  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("&gt;&gt;Too much to remove from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   stock&lt;&lt;");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chinook.showStockLevel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6334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Writing New Exceptions: </a:t>
            </a:r>
            <a:r>
              <a:rPr lang="en-CA" altLang="en-US" sz="3200" dirty="0" smtClean="0"/>
              <a:t>Class </a:t>
            </a:r>
            <a:r>
              <a:rPr lang="en-CA" altLang="en-US" sz="32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Inventory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219200"/>
            <a:ext cx="8178800" cy="5368925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public class Inventory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public final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CRITICAL = 10;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public final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MIN = 0;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public final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MAX = 100;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private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stockLevel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 0;</a:t>
            </a:r>
          </a:p>
          <a:p>
            <a:pPr>
              <a:buFontTx/>
              <a:buNone/>
            </a:pPr>
            <a:endParaRPr lang="en-US" altLang="en-US" sz="1800" dirty="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public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boolean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inventoryTooLow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{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	        if (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stockLevel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&lt; CRITICAL)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	            return(true);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	        else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	            return(false);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>
              <a:buFontTx/>
              <a:buNone/>
            </a:pPr>
            <a:endParaRPr lang="en-CA" altLang="en-US" sz="1800" dirty="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07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Writing New Exceptions: </a:t>
            </a:r>
            <a:r>
              <a:rPr lang="en-CA" altLang="en-US" sz="3200" dirty="0" smtClean="0"/>
              <a:t>Class </a:t>
            </a:r>
            <a:r>
              <a:rPr lang="en-CA" altLang="en-US" sz="32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Inventory (2)</a:t>
            </a:r>
            <a:endParaRPr lang="en-CA" altLang="en-US" sz="3200" dirty="0" smtClean="0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	   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public void add(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amount) </a:t>
            </a:r>
          </a:p>
          <a:p>
            <a:pPr>
              <a:buFontTx/>
              <a:buNone/>
            </a:pPr>
            <a:r>
              <a:rPr lang="en-US" altLang="en-US" sz="1800" b="1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b="1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throws </a:t>
            </a:r>
            <a:r>
              <a:rPr lang="en-US" altLang="en-US" sz="1800" b="1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InventoryOverMaxException</a:t>
            </a:r>
            <a:endParaRPr lang="en-US" altLang="en-US" sz="1800" b="1" dirty="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temp;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temp =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stockLevel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+ amount;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if (temp &gt; MAX)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     </a:t>
            </a:r>
            <a:r>
              <a:rPr lang="en-US" altLang="en-US" sz="1800" b="1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throw new </a:t>
            </a:r>
            <a:r>
              <a:rPr lang="en-US" altLang="en-US" sz="1800" b="1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InventoryOverMaxException</a:t>
            </a:r>
            <a:r>
              <a:rPr lang="en-US" altLang="en-US" sz="1800" b="1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"Adding " + 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        amount + " item(s) </a:t>
            </a:r>
            <a:r>
              <a:rPr lang="en-US" altLang="en-US" sz="18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"+ </a:t>
            </a:r>
            <a:endParaRPr lang="en-US" altLang="en-US" sz="1800" dirty="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        "will cause stock to become greater than " 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        + MAX + " units"</a:t>
            </a:r>
            <a:r>
              <a:rPr lang="en-US" altLang="en-US" sz="1800" b="1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	        }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	        else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stockLevel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stockLevel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+ amount;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}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4978400" y="1817317"/>
            <a:ext cx="3657600" cy="1295400"/>
            <a:chOff x="4648200" y="1905000"/>
            <a:chExt cx="3657600" cy="1295400"/>
          </a:xfrm>
        </p:grpSpPr>
        <p:sp>
          <p:nvSpPr>
            <p:cNvPr id="2" name="Rectangle 1"/>
            <p:cNvSpPr/>
            <p:nvPr/>
          </p:nvSpPr>
          <p:spPr>
            <a:xfrm>
              <a:off x="5638800" y="2057400"/>
              <a:ext cx="2667000" cy="11430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spcBef>
                  <a:spcPct val="50000"/>
                </a:spcBef>
                <a:defRPr/>
              </a:pPr>
              <a:r>
                <a:rPr lang="en-US" sz="1800" b="1" dirty="0">
                  <a:solidFill>
                    <a:schemeClr val="tx1"/>
                  </a:solidFill>
                </a:rPr>
                <a:t>“</a:t>
              </a:r>
              <a:r>
                <a:rPr lang="en-US" sz="1800" b="1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Throws</a:t>
              </a:r>
              <a:r>
                <a:rPr lang="en-US" sz="1800" b="1" dirty="0">
                  <a:solidFill>
                    <a:schemeClr val="tx1"/>
                  </a:solidFill>
                </a:rPr>
                <a:t>”:</a:t>
              </a:r>
            </a:p>
            <a:p>
              <a:pPr marL="112713" indent="-112713" eaLnBrk="1" hangingPunct="1">
                <a:spcBef>
                  <a:spcPct val="50000"/>
                </a:spcBef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 exception of </a:t>
              </a:r>
              <a:r>
                <a:rPr lang="en-US" sz="16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type &lt;</a:t>
              </a:r>
              <a:r>
                <a:rPr lang="en-US" sz="1800" dirty="0" smtClean="0">
                  <a:solidFill>
                    <a:schemeClr val="tx1"/>
                  </a:solidFill>
                  <a:latin typeface="Consolas" panose="020B0609020204030204" pitchFamily="49" charset="0"/>
                  <a:cs typeface="Arial" panose="020B0604020202020204" pitchFamily="34" charset="0"/>
                </a:rPr>
                <a:t>E</a:t>
              </a:r>
              <a:r>
                <a:rPr lang="en-US" sz="16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&gt; can </a:t>
              </a: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occur in this </a:t>
              </a:r>
              <a:r>
                <a:rPr lang="en-US" sz="16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method</a:t>
              </a:r>
              <a:endPara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" name="Straight Connector 3"/>
            <p:cNvCxnSpPr>
              <a:endCxn id="2" idx="1"/>
            </p:cNvCxnSpPr>
            <p:nvPr/>
          </p:nvCxnSpPr>
          <p:spPr>
            <a:xfrm>
              <a:off x="4648200" y="1905000"/>
              <a:ext cx="990600" cy="723900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ectangle 6"/>
          <p:cNvSpPr/>
          <p:nvPr/>
        </p:nvSpPr>
        <p:spPr>
          <a:xfrm>
            <a:off x="6305550" y="4800600"/>
            <a:ext cx="2819400" cy="18288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1600" b="1" dirty="0">
                <a:solidFill>
                  <a:schemeClr val="tx1"/>
                </a:solidFill>
              </a:rPr>
              <a:t>“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Throw</a:t>
            </a:r>
            <a:r>
              <a:rPr lang="en-US" sz="1600" b="1" dirty="0">
                <a:solidFill>
                  <a:schemeClr val="tx1"/>
                </a:solidFill>
              </a:rPr>
              <a:t>”:</a:t>
            </a:r>
          </a:p>
          <a:p>
            <a:pPr marL="112713" indent="-112713" eaLnBrk="1" hangingPunct="1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Instantiates an exception of type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E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</a:p>
          <a:p>
            <a:pPr marL="112713" indent="-112713" eaLnBrk="1" hangingPunct="1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Execution transfers back to the ‘</a:t>
            </a:r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catch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 block of the caller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2497246" y="3974359"/>
            <a:ext cx="4035208" cy="2035175"/>
          </a:xfrm>
          <a:prstGeom prst="line">
            <a:avLst/>
          </a:prstGeom>
          <a:ln w="381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0085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4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Writing New Exceptions: </a:t>
            </a:r>
            <a:r>
              <a:rPr lang="en-CA" altLang="en-US" sz="3200" dirty="0" smtClean="0"/>
              <a:t>Class </a:t>
            </a:r>
            <a:r>
              <a:rPr lang="en-CA" altLang="en-US" sz="32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Inventory</a:t>
            </a:r>
            <a:r>
              <a:rPr lang="en-CA" altLang="en-US" sz="3200" dirty="0" smtClean="0"/>
              <a:t> (3)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public void remove(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amount) </a:t>
            </a:r>
            <a:r>
              <a:rPr lang="en-US" altLang="en-US" sz="1800" b="1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throws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en-US" sz="1800" b="1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InventoryUnderMinException</a:t>
            </a:r>
            <a:r>
              <a:rPr lang="en-US" altLang="en-US" sz="1800" b="1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temp;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temp =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stockLevel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- amount;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if (temp &lt; MIN)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 </a:t>
            </a:r>
            <a:r>
              <a:rPr lang="en-US" altLang="en-US" sz="1800" b="1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throw new </a:t>
            </a:r>
            <a:r>
              <a:rPr lang="en-US" altLang="en-US" sz="1800" b="1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InventoryUnderMinException</a:t>
            </a:r>
            <a:r>
              <a:rPr lang="en-US" altLang="en-US" sz="1800" b="1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"Removing " +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   amount + " item(s) will cause stock to become less "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   than " + MIN + " units"</a:t>
            </a:r>
            <a:r>
              <a:rPr lang="en-US" altLang="en-US" sz="1800" b="1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	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	    else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	       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stockLevel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 temp;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800" dirty="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public String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showStockLevel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()  {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	       return("Inventory: " +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stockLevel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);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}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7444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Writing New Exceptions: Class </a:t>
            </a:r>
            <a:r>
              <a:rPr lang="en-US" altLang="en-US" sz="32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InventoryOverMaxException</a:t>
            </a:r>
            <a:endParaRPr lang="en-US" altLang="en-US" sz="3200" dirty="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public class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InventoryOverMaxException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extends Exception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public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InventoryOverMaxException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super();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800" dirty="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public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InventoryOverMaxException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(String s)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super(s);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800" dirty="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55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Writing New Exceptions: Class </a:t>
            </a:r>
            <a:r>
              <a:rPr lang="en-US" altLang="en-US" sz="32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InventoryUnderMinException</a:t>
            </a:r>
            <a:endParaRPr lang="en-US" altLang="en-US" sz="3200" dirty="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public class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InventoryUnderMinException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extends Exception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public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InventoryUnderMinException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super();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800" dirty="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public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InventoryUnderMinException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(String s)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super(s);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800" dirty="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10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Inheritance Hierarchy For </a:t>
            </a:r>
            <a:r>
              <a:rPr lang="en-US" altLang="en-US" sz="32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IOExceptions</a:t>
            </a:r>
            <a:endParaRPr lang="en-US" altLang="en-US" sz="3200" dirty="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91139" name="Group 3"/>
          <p:cNvGrpSpPr>
            <a:grpSpLocks/>
          </p:cNvGrpSpPr>
          <p:nvPr/>
        </p:nvGrpSpPr>
        <p:grpSpPr bwMode="auto">
          <a:xfrm>
            <a:off x="539750" y="1773238"/>
            <a:ext cx="4175125" cy="3744912"/>
            <a:chOff x="1565" y="1026"/>
            <a:chExt cx="2630" cy="2359"/>
          </a:xfrm>
        </p:grpSpPr>
        <p:sp>
          <p:nvSpPr>
            <p:cNvPr id="91144" name="Rectangle 4"/>
            <p:cNvSpPr>
              <a:spLocks noChangeArrowheads="1"/>
            </p:cNvSpPr>
            <p:nvPr/>
          </p:nvSpPr>
          <p:spPr bwMode="auto">
            <a:xfrm>
              <a:off x="2235" y="1026"/>
              <a:ext cx="1008" cy="499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dirty="0" err="1">
                  <a:latin typeface="Consolas" panose="020B0609020204030204" pitchFamily="49" charset="0"/>
                </a:rPr>
                <a:t>IOException</a:t>
              </a:r>
              <a:endParaRPr lang="en-US" altLang="en-US" sz="2000" dirty="0">
                <a:latin typeface="Consolas" panose="020B0609020204030204" pitchFamily="49" charset="0"/>
              </a:endParaRPr>
            </a:p>
          </p:txBody>
        </p:sp>
        <p:sp>
          <p:nvSpPr>
            <p:cNvPr id="91145" name="Rectangle 5"/>
            <p:cNvSpPr>
              <a:spLocks noChangeArrowheads="1"/>
            </p:cNvSpPr>
            <p:nvPr/>
          </p:nvSpPr>
          <p:spPr bwMode="auto">
            <a:xfrm>
              <a:off x="1565" y="2886"/>
              <a:ext cx="1089" cy="499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Consolas" panose="020B0609020204030204" pitchFamily="49" charset="0"/>
                </a:rPr>
                <a:t>EOFException</a:t>
              </a:r>
            </a:p>
          </p:txBody>
        </p:sp>
        <p:sp>
          <p:nvSpPr>
            <p:cNvPr id="91146" name="Rectangle 6"/>
            <p:cNvSpPr>
              <a:spLocks noChangeArrowheads="1"/>
            </p:cNvSpPr>
            <p:nvPr/>
          </p:nvSpPr>
          <p:spPr bwMode="auto">
            <a:xfrm>
              <a:off x="2971" y="2886"/>
              <a:ext cx="1224" cy="499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Consolas" panose="020B0609020204030204" pitchFamily="49" charset="0"/>
                </a:rPr>
                <a:t>FileNotFound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Consolas" panose="020B0609020204030204" pitchFamily="49" charset="0"/>
                </a:rPr>
                <a:t>Exception</a:t>
              </a:r>
            </a:p>
          </p:txBody>
        </p:sp>
        <p:sp>
          <p:nvSpPr>
            <p:cNvPr id="91147" name="AutoShape 7"/>
            <p:cNvSpPr>
              <a:spLocks noChangeArrowheads="1"/>
            </p:cNvSpPr>
            <p:nvPr/>
          </p:nvSpPr>
          <p:spPr bwMode="auto">
            <a:xfrm>
              <a:off x="2699" y="1525"/>
              <a:ext cx="181" cy="226"/>
            </a:xfrm>
            <a:prstGeom prst="triangle">
              <a:avLst>
                <a:gd name="adj" fmla="val 50000"/>
              </a:avLst>
            </a:prstGeom>
            <a:noFill/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cxnSp>
          <p:nvCxnSpPr>
            <p:cNvPr id="91148" name="AutoShape 8"/>
            <p:cNvCxnSpPr>
              <a:cxnSpLocks noChangeShapeType="1"/>
            </p:cNvCxnSpPr>
            <p:nvPr/>
          </p:nvCxnSpPr>
          <p:spPr bwMode="auto">
            <a:xfrm>
              <a:off x="2064" y="2432"/>
              <a:ext cx="0" cy="45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1149" name="Line 9"/>
            <p:cNvSpPr>
              <a:spLocks noChangeShapeType="1"/>
            </p:cNvSpPr>
            <p:nvPr/>
          </p:nvSpPr>
          <p:spPr bwMode="auto">
            <a:xfrm>
              <a:off x="2064" y="2432"/>
              <a:ext cx="14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  <p:sp>
          <p:nvSpPr>
            <p:cNvPr id="91150" name="Line 10"/>
            <p:cNvSpPr>
              <a:spLocks noChangeShapeType="1"/>
            </p:cNvSpPr>
            <p:nvPr/>
          </p:nvSpPr>
          <p:spPr bwMode="auto">
            <a:xfrm>
              <a:off x="3515" y="2432"/>
              <a:ext cx="0" cy="45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  <p:sp>
          <p:nvSpPr>
            <p:cNvPr id="91151" name="Line 11"/>
            <p:cNvSpPr>
              <a:spLocks noChangeShapeType="1"/>
            </p:cNvSpPr>
            <p:nvPr/>
          </p:nvSpPr>
          <p:spPr bwMode="auto">
            <a:xfrm>
              <a:off x="2789" y="1752"/>
              <a:ext cx="0" cy="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179388" y="3716338"/>
            <a:ext cx="8569325" cy="2089150"/>
            <a:chOff x="113" y="2341"/>
            <a:chExt cx="5398" cy="1316"/>
          </a:xfrm>
        </p:grpSpPr>
        <p:sp>
          <p:nvSpPr>
            <p:cNvPr id="91141" name="Oval 13"/>
            <p:cNvSpPr>
              <a:spLocks noChangeArrowheads="1"/>
            </p:cNvSpPr>
            <p:nvPr/>
          </p:nvSpPr>
          <p:spPr bwMode="auto">
            <a:xfrm>
              <a:off x="113" y="2704"/>
              <a:ext cx="3039" cy="953"/>
            </a:xfrm>
            <a:prstGeom prst="ellipse">
              <a:avLst/>
            </a:prstGeom>
            <a:noFill/>
            <a:ln w="25400">
              <a:solidFill>
                <a:schemeClr val="accent2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91142" name="Text Box 14"/>
            <p:cNvSpPr txBox="1">
              <a:spLocks noChangeArrowheads="1"/>
            </p:cNvSpPr>
            <p:nvPr/>
          </p:nvSpPr>
          <p:spPr bwMode="auto">
            <a:xfrm>
              <a:off x="3969" y="2341"/>
              <a:ext cx="1542" cy="6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These classes are more specific instances of class </a:t>
              </a:r>
              <a:r>
                <a:rPr lang="en-US" altLang="en-US" sz="1800" b="1" dirty="0" err="1">
                  <a:solidFill>
                    <a:srgbClr val="FF0000"/>
                  </a:solidFill>
                  <a:latin typeface="Consolas" panose="020B0609020204030204" pitchFamily="49" charset="0"/>
                </a:rPr>
                <a:t>IOException</a:t>
              </a:r>
              <a:endPara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</a:endParaRPr>
            </a:p>
          </p:txBody>
        </p:sp>
        <p:cxnSp>
          <p:nvCxnSpPr>
            <p:cNvPr id="91143" name="AutoShape 15"/>
            <p:cNvCxnSpPr>
              <a:cxnSpLocks noChangeShapeType="1"/>
              <a:stCxn id="91142" idx="1"/>
              <a:endCxn id="91141" idx="6"/>
            </p:cNvCxnSpPr>
            <p:nvPr/>
          </p:nvCxnSpPr>
          <p:spPr bwMode="auto">
            <a:xfrm flipH="1">
              <a:off x="3152" y="2691"/>
              <a:ext cx="817" cy="490"/>
            </a:xfrm>
            <a:prstGeom prst="straightConnector1">
              <a:avLst/>
            </a:prstGeom>
            <a:noFill/>
            <a:ln w="25400">
              <a:solidFill>
                <a:schemeClr val="accent2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165698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Inheritance And Catching Exceptions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If you are catching a sequence of exceptions then make sure that you catch the exceptions for the child classes before you catch the exceptions for the parent classes</a:t>
            </a:r>
          </a:p>
          <a:p>
            <a:r>
              <a:rPr lang="en-US" altLang="en-US" sz="2400" smtClean="0"/>
              <a:t>Deal with the more specific case before handling the more general case</a:t>
            </a:r>
          </a:p>
        </p:txBody>
      </p:sp>
    </p:spTree>
    <p:extLst>
      <p:ext uri="{BB962C8B-B14F-4D97-AF65-F5344CB8AC3E}">
        <p14:creationId xmlns:p14="http://schemas.microsoft.com/office/powerpoint/2010/main" val="2359108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Some Hypothetical Method Calls: Condition/Return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4800600" y="5084763"/>
            <a:ext cx="3886200" cy="12239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store.addToInventory(int amt)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if (temp &gt; MAX)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    return(false);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2771775" y="3357563"/>
            <a:ext cx="5000625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reference2.method2()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if (store.addToInventory(amt) == false)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    return(false);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395288" y="1484313"/>
            <a:ext cx="4710112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reference1.method1()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if (reference2.method2() == false)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    return(false);</a:t>
            </a:r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2195513" y="2781300"/>
            <a:ext cx="2160587" cy="5762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>
            <a:off x="4140200" y="4652963"/>
            <a:ext cx="2376488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3197225" y="1484313"/>
            <a:ext cx="5489575" cy="2736850"/>
            <a:chOff x="3197224" y="1484314"/>
            <a:chExt cx="5489576" cy="2736850"/>
          </a:xfrm>
        </p:grpSpPr>
        <p:sp>
          <p:nvSpPr>
            <p:cNvPr id="21513" name="Text Box 9"/>
            <p:cNvSpPr txBox="1">
              <a:spLocks noChangeArrowheads="1"/>
            </p:cNvSpPr>
            <p:nvPr/>
          </p:nvSpPr>
          <p:spPr bwMode="auto">
            <a:xfrm>
              <a:off x="5878512" y="1484314"/>
              <a:ext cx="2808288" cy="1008063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Problem 1:  The calling method may forget to check the return value</a:t>
              </a:r>
            </a:p>
          </p:txBody>
        </p:sp>
        <p:sp>
          <p:nvSpPr>
            <p:cNvPr id="21514" name="Oval 10"/>
            <p:cNvSpPr>
              <a:spLocks noChangeArrowheads="1"/>
            </p:cNvSpPr>
            <p:nvPr/>
          </p:nvSpPr>
          <p:spPr bwMode="auto">
            <a:xfrm>
              <a:off x="3197224" y="3644901"/>
              <a:ext cx="4727575" cy="576263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21515" name="Line 11"/>
            <p:cNvSpPr>
              <a:spLocks noChangeShapeType="1"/>
            </p:cNvSpPr>
            <p:nvPr/>
          </p:nvSpPr>
          <p:spPr bwMode="auto">
            <a:xfrm flipH="1">
              <a:off x="5878512" y="2492378"/>
              <a:ext cx="863600" cy="11525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2832907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Inheritance And Catching Exceptions (2)</a:t>
            </a:r>
          </a:p>
        </p:txBody>
      </p:sp>
      <p:sp>
        <p:nvSpPr>
          <p:cNvPr id="93187" name="Text Box 3"/>
          <p:cNvSpPr txBox="1">
            <a:spLocks noChangeArrowheads="1"/>
          </p:cNvSpPr>
          <p:nvPr/>
        </p:nvSpPr>
        <p:spPr bwMode="auto">
          <a:xfrm>
            <a:off x="5068888" y="1678945"/>
            <a:ext cx="3529012" cy="4941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try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catch (</a:t>
            </a:r>
            <a:r>
              <a:rPr lang="en-US" altLang="en-US" sz="1800" dirty="0" err="1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IOException</a:t>
            </a:r>
            <a:r>
              <a:rPr lang="en-US" altLang="en-US" sz="18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catch (</a:t>
            </a:r>
            <a:r>
              <a:rPr lang="en-US" altLang="en-US" sz="1800" dirty="0" err="1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EOFException</a:t>
            </a:r>
            <a:r>
              <a:rPr lang="en-US" altLang="en-US" sz="18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} </a:t>
            </a:r>
          </a:p>
        </p:txBody>
      </p:sp>
      <p:sp>
        <p:nvSpPr>
          <p:cNvPr id="93188" name="Text Box 4"/>
          <p:cNvSpPr txBox="1">
            <a:spLocks noChangeArrowheads="1"/>
          </p:cNvSpPr>
          <p:nvPr/>
        </p:nvSpPr>
        <p:spPr bwMode="auto">
          <a:xfrm>
            <a:off x="820738" y="1750382"/>
            <a:ext cx="3529012" cy="4941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try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catch (</a:t>
            </a:r>
            <a:r>
              <a:rPr lang="en-US" altLang="en-US" sz="1800" dirty="0" err="1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EOFException</a:t>
            </a:r>
            <a:r>
              <a:rPr lang="en-US" altLang="en-US" sz="18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}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catch (</a:t>
            </a:r>
            <a:r>
              <a:rPr lang="en-US" altLang="en-US" sz="1800" dirty="0" err="1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IOException</a:t>
            </a:r>
            <a:r>
              <a:rPr lang="en-US" altLang="en-US" sz="18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93189" name="Text Box 5"/>
          <p:cNvSpPr txBox="1">
            <a:spLocks noChangeArrowheads="1"/>
          </p:cNvSpPr>
          <p:nvPr/>
        </p:nvSpPr>
        <p:spPr bwMode="auto">
          <a:xfrm>
            <a:off x="820738" y="1221745"/>
            <a:ext cx="1368425" cy="463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Arial" panose="020B0604020202020204" pitchFamily="34" charset="0"/>
              </a:rPr>
              <a:t>Correct</a:t>
            </a:r>
          </a:p>
        </p:txBody>
      </p:sp>
      <p:sp>
        <p:nvSpPr>
          <p:cNvPr id="93190" name="Text Box 6"/>
          <p:cNvSpPr txBox="1">
            <a:spLocks noChangeArrowheads="1"/>
          </p:cNvSpPr>
          <p:nvPr/>
        </p:nvSpPr>
        <p:spPr bwMode="auto">
          <a:xfrm>
            <a:off x="4995863" y="1174120"/>
            <a:ext cx="1584325" cy="463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Arial" panose="020B0604020202020204" pitchFamily="34" charset="0"/>
              </a:rPr>
              <a:t>Incorrect</a:t>
            </a:r>
          </a:p>
        </p:txBody>
      </p:sp>
    </p:spTree>
    <p:extLst>
      <p:ext uri="{BB962C8B-B14F-4D97-AF65-F5344CB8AC3E}">
        <p14:creationId xmlns:p14="http://schemas.microsoft.com/office/powerpoint/2010/main" val="392198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After This Section You Should Now Know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 smtClean="0"/>
              <a:t>The benefits of handling errors with an exception handler rather than employing a series of return values and conditional statements/branches.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How to handle exceptions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 smtClean="0"/>
              <a:t>Being able to call a method that may throw an exception by using a </a:t>
            </a:r>
            <a:r>
              <a:rPr lang="en-US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  <a:r>
              <a:rPr lang="en-US" altLang="en-US" sz="2000" dirty="0" smtClean="0"/>
              <a:t>-</a:t>
            </a:r>
            <a:r>
              <a:rPr lang="en-US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catch</a:t>
            </a:r>
            <a:r>
              <a:rPr lang="en-US" altLang="en-US" sz="2000" dirty="0" smtClean="0"/>
              <a:t> block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 smtClean="0"/>
              <a:t>What to do if the caller cannot properly handle the exception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 smtClean="0"/>
              <a:t>What is the finally clause, how does it work and when should it be used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How to write your classes of exceptions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The effect of the inheritance hierarchy when catching exceptions</a:t>
            </a:r>
          </a:p>
        </p:txBody>
      </p:sp>
    </p:spTree>
    <p:extLst>
      <p:ext uri="{BB962C8B-B14F-4D97-AF65-F5344CB8AC3E}">
        <p14:creationId xmlns:p14="http://schemas.microsoft.com/office/powerpoint/2010/main" val="151152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en-US" smtClean="0"/>
              <a:t>Simple File Input And Output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marL="0" indent="0"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mtClean="0"/>
              <a:t>You will learn how to write to and read from text files in Java.</a:t>
            </a:r>
          </a:p>
        </p:txBody>
      </p:sp>
    </p:spTree>
    <p:extLst>
      <p:ext uri="{BB962C8B-B14F-4D97-AF65-F5344CB8AC3E}">
        <p14:creationId xmlns:p14="http://schemas.microsoft.com/office/powerpoint/2010/main" val="252237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Inheritance Hierarchy For 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IOExceptions</a:t>
            </a:r>
          </a:p>
        </p:txBody>
      </p:sp>
      <p:grpSp>
        <p:nvGrpSpPr>
          <p:cNvPr id="91139" name="Group 3"/>
          <p:cNvGrpSpPr>
            <a:grpSpLocks/>
          </p:cNvGrpSpPr>
          <p:nvPr/>
        </p:nvGrpSpPr>
        <p:grpSpPr bwMode="auto">
          <a:xfrm>
            <a:off x="539750" y="1773238"/>
            <a:ext cx="4175125" cy="3744912"/>
            <a:chOff x="1565" y="1026"/>
            <a:chExt cx="2630" cy="2359"/>
          </a:xfrm>
        </p:grpSpPr>
        <p:sp>
          <p:nvSpPr>
            <p:cNvPr id="91144" name="Rectangle 4"/>
            <p:cNvSpPr>
              <a:spLocks noChangeArrowheads="1"/>
            </p:cNvSpPr>
            <p:nvPr/>
          </p:nvSpPr>
          <p:spPr bwMode="auto">
            <a:xfrm>
              <a:off x="2306" y="1026"/>
              <a:ext cx="1010" cy="499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dirty="0" err="1">
                  <a:latin typeface="Consolas" panose="020B0609020204030204" pitchFamily="49" charset="0"/>
                </a:rPr>
                <a:t>IOException</a:t>
              </a:r>
              <a:endParaRPr lang="en-US" altLang="en-US" sz="2000" dirty="0">
                <a:latin typeface="Consolas" panose="020B0609020204030204" pitchFamily="49" charset="0"/>
              </a:endParaRPr>
            </a:p>
          </p:txBody>
        </p:sp>
        <p:sp>
          <p:nvSpPr>
            <p:cNvPr id="91145" name="Rectangle 5"/>
            <p:cNvSpPr>
              <a:spLocks noChangeArrowheads="1"/>
            </p:cNvSpPr>
            <p:nvPr/>
          </p:nvSpPr>
          <p:spPr bwMode="auto">
            <a:xfrm>
              <a:off x="1565" y="2886"/>
              <a:ext cx="1089" cy="499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Consolas" panose="020B0609020204030204" pitchFamily="49" charset="0"/>
                </a:rPr>
                <a:t>EOFException</a:t>
              </a:r>
            </a:p>
          </p:txBody>
        </p:sp>
        <p:sp>
          <p:nvSpPr>
            <p:cNvPr id="91146" name="Rectangle 6"/>
            <p:cNvSpPr>
              <a:spLocks noChangeArrowheads="1"/>
            </p:cNvSpPr>
            <p:nvPr/>
          </p:nvSpPr>
          <p:spPr bwMode="auto">
            <a:xfrm>
              <a:off x="2971" y="2886"/>
              <a:ext cx="1224" cy="499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Consolas" panose="020B0609020204030204" pitchFamily="49" charset="0"/>
                </a:rPr>
                <a:t>FileNotFound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Consolas" panose="020B0609020204030204" pitchFamily="49" charset="0"/>
                </a:rPr>
                <a:t>Exception</a:t>
              </a:r>
            </a:p>
          </p:txBody>
        </p:sp>
        <p:sp>
          <p:nvSpPr>
            <p:cNvPr id="91147" name="AutoShape 7"/>
            <p:cNvSpPr>
              <a:spLocks noChangeArrowheads="1"/>
            </p:cNvSpPr>
            <p:nvPr/>
          </p:nvSpPr>
          <p:spPr bwMode="auto">
            <a:xfrm>
              <a:off x="2699" y="1525"/>
              <a:ext cx="181" cy="226"/>
            </a:xfrm>
            <a:prstGeom prst="triangle">
              <a:avLst>
                <a:gd name="adj" fmla="val 50000"/>
              </a:avLst>
            </a:prstGeom>
            <a:noFill/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cxnSp>
          <p:nvCxnSpPr>
            <p:cNvPr id="91148" name="AutoShape 8"/>
            <p:cNvCxnSpPr>
              <a:cxnSpLocks noChangeShapeType="1"/>
            </p:cNvCxnSpPr>
            <p:nvPr/>
          </p:nvCxnSpPr>
          <p:spPr bwMode="auto">
            <a:xfrm>
              <a:off x="2064" y="2432"/>
              <a:ext cx="0" cy="45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1149" name="Line 9"/>
            <p:cNvSpPr>
              <a:spLocks noChangeShapeType="1"/>
            </p:cNvSpPr>
            <p:nvPr/>
          </p:nvSpPr>
          <p:spPr bwMode="auto">
            <a:xfrm>
              <a:off x="2064" y="2432"/>
              <a:ext cx="14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  <p:sp>
          <p:nvSpPr>
            <p:cNvPr id="91150" name="Line 10"/>
            <p:cNvSpPr>
              <a:spLocks noChangeShapeType="1"/>
            </p:cNvSpPr>
            <p:nvPr/>
          </p:nvSpPr>
          <p:spPr bwMode="auto">
            <a:xfrm>
              <a:off x="3515" y="2432"/>
              <a:ext cx="0" cy="45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  <p:sp>
          <p:nvSpPr>
            <p:cNvPr id="91151" name="Line 11"/>
            <p:cNvSpPr>
              <a:spLocks noChangeShapeType="1"/>
            </p:cNvSpPr>
            <p:nvPr/>
          </p:nvSpPr>
          <p:spPr bwMode="auto">
            <a:xfrm>
              <a:off x="2789" y="1752"/>
              <a:ext cx="0" cy="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179388" y="3716338"/>
            <a:ext cx="8569325" cy="2089150"/>
            <a:chOff x="113" y="2341"/>
            <a:chExt cx="5398" cy="1316"/>
          </a:xfrm>
        </p:grpSpPr>
        <p:sp>
          <p:nvSpPr>
            <p:cNvPr id="91141" name="Oval 13"/>
            <p:cNvSpPr>
              <a:spLocks noChangeArrowheads="1"/>
            </p:cNvSpPr>
            <p:nvPr/>
          </p:nvSpPr>
          <p:spPr bwMode="auto">
            <a:xfrm>
              <a:off x="113" y="2704"/>
              <a:ext cx="3039" cy="953"/>
            </a:xfrm>
            <a:prstGeom prst="ellipse">
              <a:avLst/>
            </a:prstGeom>
            <a:noFill/>
            <a:ln w="25400">
              <a:solidFill>
                <a:schemeClr val="accent2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91142" name="Text Box 14"/>
            <p:cNvSpPr txBox="1">
              <a:spLocks noChangeArrowheads="1"/>
            </p:cNvSpPr>
            <p:nvPr/>
          </p:nvSpPr>
          <p:spPr bwMode="auto">
            <a:xfrm>
              <a:off x="3969" y="2341"/>
              <a:ext cx="1542" cy="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 dirty="0">
                  <a:solidFill>
                    <a:schemeClr val="accent2"/>
                  </a:solidFill>
                  <a:latin typeface="Arial" panose="020B0604020202020204" pitchFamily="34" charset="0"/>
                </a:rPr>
                <a:t>These classes are more specific instances of class </a:t>
              </a:r>
              <a:r>
                <a:rPr lang="en-US" altLang="en-US" sz="1800" dirty="0" err="1">
                  <a:solidFill>
                    <a:schemeClr val="accent2"/>
                  </a:solidFill>
                  <a:latin typeface="Consolas" panose="020B0609020204030204" pitchFamily="49" charset="0"/>
                </a:rPr>
                <a:t>IOException</a:t>
              </a:r>
              <a:endParaRPr lang="en-US" altLang="en-US" sz="1800" dirty="0">
                <a:solidFill>
                  <a:schemeClr val="accent2"/>
                </a:solidFill>
                <a:latin typeface="Consolas" panose="020B0609020204030204" pitchFamily="49" charset="0"/>
              </a:endParaRPr>
            </a:p>
          </p:txBody>
        </p:sp>
        <p:cxnSp>
          <p:nvCxnSpPr>
            <p:cNvPr id="91143" name="AutoShape 15"/>
            <p:cNvCxnSpPr>
              <a:cxnSpLocks noChangeShapeType="1"/>
              <a:stCxn id="91142" idx="1"/>
              <a:endCxn id="91141" idx="6"/>
            </p:cNvCxnSpPr>
            <p:nvPr/>
          </p:nvCxnSpPr>
          <p:spPr bwMode="auto">
            <a:xfrm flipH="1">
              <a:off x="3152" y="2613"/>
              <a:ext cx="817" cy="568"/>
            </a:xfrm>
            <a:prstGeom prst="straightConnector1">
              <a:avLst/>
            </a:prstGeom>
            <a:noFill/>
            <a:ln w="25400">
              <a:solidFill>
                <a:schemeClr val="accent2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4143486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Inheritance And Catching Exceptions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If you are catching a sequence of exceptions then make sure that you catch the exceptions for the child classes before you catch the exceptions for the parent classes</a:t>
            </a:r>
          </a:p>
          <a:p>
            <a:r>
              <a:rPr lang="en-US" altLang="en-US" sz="2400" smtClean="0"/>
              <a:t>Deal with the more specific case before handling the more general case</a:t>
            </a:r>
          </a:p>
        </p:txBody>
      </p:sp>
    </p:spTree>
    <p:extLst>
      <p:ext uri="{BB962C8B-B14F-4D97-AF65-F5344CB8AC3E}">
        <p14:creationId xmlns:p14="http://schemas.microsoft.com/office/powerpoint/2010/main" val="3578451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CA" sz="3200" dirty="0" smtClean="0"/>
              <a:t>Branches: Specific Before General</a:t>
            </a:r>
            <a:endParaRPr lang="en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7200" y="1066800"/>
            <a:ext cx="4038600" cy="5059363"/>
          </a:xfrm>
        </p:spPr>
        <p:txBody>
          <a:bodyPr/>
          <a:lstStyle/>
          <a:p>
            <a:r>
              <a:rPr lang="en-CA" sz="2400" b="1" dirty="0" smtClean="0">
                <a:solidFill>
                  <a:srgbClr val="FF0000"/>
                </a:solidFill>
              </a:rPr>
              <a:t>Incorrect</a:t>
            </a:r>
          </a:p>
          <a:p>
            <a:pPr marL="342900" lvl="1" indent="0">
              <a:buNone/>
            </a:pP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CA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 (x &gt; 0)</a:t>
            </a:r>
          </a:p>
          <a:p>
            <a:pPr marL="342900" lvl="1" indent="0">
              <a:buNone/>
            </a:pP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body;</a:t>
            </a:r>
          </a:p>
          <a:p>
            <a:pPr marL="342900" lvl="1" indent="0">
              <a:buNone/>
            </a:pP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CA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lse if (x &gt; 10)</a:t>
            </a:r>
          </a:p>
          <a:p>
            <a:pPr marL="342900" lvl="1" indent="0">
              <a:buNone/>
            </a:pP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body;</a:t>
            </a:r>
          </a:p>
          <a:p>
            <a:pPr marL="342900" lvl="1" indent="0">
              <a:buNone/>
            </a:pP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CA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lse if (x &gt; 100)</a:t>
            </a:r>
          </a:p>
          <a:p>
            <a:pPr marL="342900" lvl="1" indent="0">
              <a:buNone/>
            </a:pP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body;</a:t>
            </a:r>
            <a:endParaRPr lang="en-CA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066800"/>
            <a:ext cx="4038600" cy="5059363"/>
          </a:xfrm>
        </p:spPr>
        <p:txBody>
          <a:bodyPr/>
          <a:lstStyle/>
          <a:p>
            <a:r>
              <a:rPr lang="en-CA" sz="2400" b="1" dirty="0">
                <a:solidFill>
                  <a:srgbClr val="666633"/>
                </a:solidFill>
              </a:rPr>
              <a:t>C</a:t>
            </a:r>
            <a:r>
              <a:rPr lang="en-CA" sz="2400" b="1" dirty="0" smtClean="0">
                <a:solidFill>
                  <a:srgbClr val="666633"/>
                </a:solidFill>
              </a:rPr>
              <a:t>orrect</a:t>
            </a:r>
          </a:p>
          <a:p>
            <a:pPr marL="342900" lvl="1" indent="0">
              <a:buNone/>
            </a:pP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CA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 </a:t>
            </a: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(x &gt; </a:t>
            </a:r>
            <a:r>
              <a:rPr lang="en-CA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100</a:t>
            </a: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342900" lvl="1" indent="0">
              <a:buNone/>
            </a:pP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   body;</a:t>
            </a:r>
          </a:p>
          <a:p>
            <a:pPr marL="342900" lvl="1" indent="0">
              <a:buNone/>
            </a:pP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else if (x &gt; 10)</a:t>
            </a:r>
          </a:p>
          <a:p>
            <a:pPr marL="342900" lvl="1" indent="0">
              <a:buNone/>
            </a:pP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   body;</a:t>
            </a:r>
          </a:p>
          <a:p>
            <a:pPr marL="342900" lvl="1" indent="0">
              <a:buNone/>
            </a:pP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else if (x &gt; 0</a:t>
            </a:r>
            <a:r>
              <a:rPr lang="en-CA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CA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   body;</a:t>
            </a:r>
          </a:p>
          <a:p>
            <a:pPr marL="342900" lvl="1" indent="0">
              <a:buNone/>
            </a:pP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328615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Inheritance And Catching Exceptions (2)</a:t>
            </a:r>
          </a:p>
        </p:txBody>
      </p:sp>
      <p:sp>
        <p:nvSpPr>
          <p:cNvPr id="93187" name="Text Box 3"/>
          <p:cNvSpPr txBox="1">
            <a:spLocks noChangeArrowheads="1"/>
          </p:cNvSpPr>
          <p:nvPr/>
        </p:nvSpPr>
        <p:spPr bwMode="auto">
          <a:xfrm>
            <a:off x="4932363" y="2205038"/>
            <a:ext cx="3529012" cy="437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catch (</a:t>
            </a:r>
            <a:r>
              <a:rPr lang="en-US" altLang="en-US" sz="16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IOException</a:t>
            </a:r>
            <a:r>
              <a:rPr lang="en-US" altLang="en-US" sz="16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catch (</a:t>
            </a:r>
            <a:r>
              <a:rPr lang="en-US" alt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EOFException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} </a:t>
            </a:r>
          </a:p>
        </p:txBody>
      </p:sp>
      <p:sp>
        <p:nvSpPr>
          <p:cNvPr id="93188" name="Text Box 4"/>
          <p:cNvSpPr txBox="1">
            <a:spLocks noChangeArrowheads="1"/>
          </p:cNvSpPr>
          <p:nvPr/>
        </p:nvSpPr>
        <p:spPr bwMode="auto">
          <a:xfrm>
            <a:off x="684213" y="2276475"/>
            <a:ext cx="3529012" cy="437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catch (EOFException 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}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catch (IOException 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93189" name="Text Box 5"/>
          <p:cNvSpPr txBox="1">
            <a:spLocks noChangeArrowheads="1"/>
          </p:cNvSpPr>
          <p:nvPr/>
        </p:nvSpPr>
        <p:spPr bwMode="auto">
          <a:xfrm>
            <a:off x="684213" y="1628775"/>
            <a:ext cx="1368425" cy="463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solidFill>
                  <a:srgbClr val="808000"/>
                </a:solidFill>
                <a:latin typeface="Arial" panose="020B0604020202020204" pitchFamily="34" charset="0"/>
              </a:rPr>
              <a:t>Correct</a:t>
            </a:r>
          </a:p>
        </p:txBody>
      </p:sp>
      <p:sp>
        <p:nvSpPr>
          <p:cNvPr id="93190" name="Text Box 6"/>
          <p:cNvSpPr txBox="1">
            <a:spLocks noChangeArrowheads="1"/>
          </p:cNvSpPr>
          <p:nvPr/>
        </p:nvSpPr>
        <p:spPr bwMode="auto">
          <a:xfrm>
            <a:off x="4859338" y="1700213"/>
            <a:ext cx="1584325" cy="463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Incorrect</a:t>
            </a:r>
          </a:p>
        </p:txBody>
      </p:sp>
    </p:spTree>
    <p:extLst>
      <p:ext uri="{BB962C8B-B14F-4D97-AF65-F5344CB8AC3E}">
        <p14:creationId xmlns:p14="http://schemas.microsoft.com/office/powerpoint/2010/main" val="103612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Reading Text Input From A File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23850" y="1628775"/>
            <a:ext cx="1087438" cy="22669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File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01000001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01001110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01000001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:</a:t>
            </a:r>
          </a:p>
          <a:p>
            <a:pPr algn="ctr">
              <a:spcBef>
                <a:spcPct val="50000"/>
              </a:spcBef>
              <a:buFontTx/>
              <a:buNone/>
            </a:pPr>
            <a:endParaRPr lang="en-US" altLang="en-US" sz="1600">
              <a:latin typeface="Arial" panose="020B0604020202020204" pitchFamily="34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403350" y="2349500"/>
            <a:ext cx="2959100" cy="1223963"/>
            <a:chOff x="884" y="1480"/>
            <a:chExt cx="1864" cy="771"/>
          </a:xfrm>
        </p:grpSpPr>
        <p:sp>
          <p:nvSpPr>
            <p:cNvPr id="17429" name="Line 5"/>
            <p:cNvSpPr>
              <a:spLocks noChangeShapeType="1"/>
            </p:cNvSpPr>
            <p:nvPr/>
          </p:nvSpPr>
          <p:spPr bwMode="auto">
            <a:xfrm>
              <a:off x="884" y="1707"/>
              <a:ext cx="1406" cy="5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7430" name="Rectangle 6"/>
            <p:cNvSpPr>
              <a:spLocks noChangeArrowheads="1"/>
            </p:cNvSpPr>
            <p:nvPr/>
          </p:nvSpPr>
          <p:spPr bwMode="auto">
            <a:xfrm>
              <a:off x="2064" y="1933"/>
              <a:ext cx="68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01000001</a:t>
              </a:r>
            </a:p>
          </p:txBody>
        </p:sp>
        <p:sp>
          <p:nvSpPr>
            <p:cNvPr id="17431" name="Rectangle 7"/>
            <p:cNvSpPr>
              <a:spLocks noChangeArrowheads="1"/>
            </p:cNvSpPr>
            <p:nvPr/>
          </p:nvSpPr>
          <p:spPr bwMode="auto">
            <a:xfrm>
              <a:off x="1565" y="1707"/>
              <a:ext cx="68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01001110</a:t>
              </a:r>
            </a:p>
          </p:txBody>
        </p:sp>
        <p:sp>
          <p:nvSpPr>
            <p:cNvPr id="17432" name="Rectangle 8"/>
            <p:cNvSpPr>
              <a:spLocks noChangeArrowheads="1"/>
            </p:cNvSpPr>
            <p:nvPr/>
          </p:nvSpPr>
          <p:spPr bwMode="auto">
            <a:xfrm>
              <a:off x="1020" y="1480"/>
              <a:ext cx="68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00100000</a:t>
              </a:r>
            </a:p>
          </p:txBody>
        </p:sp>
        <p:sp>
          <p:nvSpPr>
            <p:cNvPr id="17433" name="Text Box 9"/>
            <p:cNvSpPr txBox="1">
              <a:spLocks noChangeArrowheads="1"/>
            </p:cNvSpPr>
            <p:nvPr/>
          </p:nvSpPr>
          <p:spPr bwMode="auto">
            <a:xfrm rot="1238740">
              <a:off x="1066" y="1979"/>
              <a:ext cx="95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byte stream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635375" y="3502025"/>
            <a:ext cx="1584325" cy="1008063"/>
            <a:chOff x="2290" y="2206"/>
            <a:chExt cx="998" cy="635"/>
          </a:xfrm>
        </p:grpSpPr>
        <p:sp>
          <p:nvSpPr>
            <p:cNvPr id="17427" name="Rectangle 11"/>
            <p:cNvSpPr>
              <a:spLocks noChangeArrowheads="1"/>
            </p:cNvSpPr>
            <p:nvPr/>
          </p:nvSpPr>
          <p:spPr bwMode="auto">
            <a:xfrm>
              <a:off x="2290" y="2206"/>
              <a:ext cx="998" cy="63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</a:rPr>
                <a:t>FileReader</a:t>
              </a:r>
            </a:p>
          </p:txBody>
        </p:sp>
        <p:sp>
          <p:nvSpPr>
            <p:cNvPr id="17428" name="Line 12"/>
            <p:cNvSpPr>
              <a:spLocks noChangeShapeType="1"/>
            </p:cNvSpPr>
            <p:nvPr/>
          </p:nvSpPr>
          <p:spPr bwMode="auto">
            <a:xfrm>
              <a:off x="2290" y="2478"/>
              <a:ext cx="9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6372225" y="1773238"/>
            <a:ext cx="2160588" cy="1150937"/>
            <a:chOff x="4014" y="1117"/>
            <a:chExt cx="1361" cy="725"/>
          </a:xfrm>
        </p:grpSpPr>
        <p:sp>
          <p:nvSpPr>
            <p:cNvPr id="17425" name="Rectangle 14"/>
            <p:cNvSpPr>
              <a:spLocks noChangeArrowheads="1"/>
            </p:cNvSpPr>
            <p:nvPr/>
          </p:nvSpPr>
          <p:spPr bwMode="auto">
            <a:xfrm>
              <a:off x="4014" y="1117"/>
              <a:ext cx="1360" cy="7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2000" dirty="0">
                  <a:latin typeface="Arial" panose="020B0604020202020204" pitchFamily="34" charset="0"/>
                </a:rPr>
                <a:t>BufferedReader</a:t>
              </a:r>
            </a:p>
          </p:txBody>
        </p:sp>
        <p:sp>
          <p:nvSpPr>
            <p:cNvPr id="17426" name="Line 15"/>
            <p:cNvSpPr>
              <a:spLocks noChangeShapeType="1"/>
            </p:cNvSpPr>
            <p:nvPr/>
          </p:nvSpPr>
          <p:spPr bwMode="auto">
            <a:xfrm>
              <a:off x="4014" y="1389"/>
              <a:ext cx="13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5148263" y="2205038"/>
            <a:ext cx="1223962" cy="1762125"/>
            <a:chOff x="3243" y="1389"/>
            <a:chExt cx="771" cy="1110"/>
          </a:xfrm>
        </p:grpSpPr>
        <p:sp>
          <p:nvSpPr>
            <p:cNvPr id="17420" name="Line 17"/>
            <p:cNvSpPr>
              <a:spLocks noChangeShapeType="1"/>
            </p:cNvSpPr>
            <p:nvPr/>
          </p:nvSpPr>
          <p:spPr bwMode="auto">
            <a:xfrm flipV="1">
              <a:off x="3288" y="1480"/>
              <a:ext cx="726" cy="8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7421" name="Rectangle 18"/>
            <p:cNvSpPr>
              <a:spLocks noChangeArrowheads="1"/>
            </p:cNvSpPr>
            <p:nvPr/>
          </p:nvSpPr>
          <p:spPr bwMode="auto">
            <a:xfrm>
              <a:off x="3651" y="1389"/>
              <a:ext cx="25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‘A’</a:t>
              </a:r>
            </a:p>
          </p:txBody>
        </p:sp>
        <p:sp>
          <p:nvSpPr>
            <p:cNvPr id="17422" name="Rectangle 19"/>
            <p:cNvSpPr>
              <a:spLocks noChangeArrowheads="1"/>
            </p:cNvSpPr>
            <p:nvPr/>
          </p:nvSpPr>
          <p:spPr bwMode="auto">
            <a:xfrm>
              <a:off x="3424" y="1661"/>
              <a:ext cx="26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‘N’</a:t>
              </a:r>
            </a:p>
          </p:txBody>
        </p:sp>
        <p:sp>
          <p:nvSpPr>
            <p:cNvPr id="17423" name="Rectangle 20"/>
            <p:cNvSpPr>
              <a:spLocks noChangeArrowheads="1"/>
            </p:cNvSpPr>
            <p:nvPr/>
          </p:nvSpPr>
          <p:spPr bwMode="auto">
            <a:xfrm>
              <a:off x="3243" y="1933"/>
              <a:ext cx="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‘ ‘</a:t>
              </a:r>
            </a:p>
          </p:txBody>
        </p:sp>
        <p:sp>
          <p:nvSpPr>
            <p:cNvPr id="17424" name="Text Box 21"/>
            <p:cNvSpPr txBox="1">
              <a:spLocks noChangeArrowheads="1"/>
            </p:cNvSpPr>
            <p:nvPr/>
          </p:nvSpPr>
          <p:spPr bwMode="auto">
            <a:xfrm rot="-2991909">
              <a:off x="3238" y="1927"/>
              <a:ext cx="91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char stream</a:t>
              </a:r>
            </a:p>
          </p:txBody>
        </p:sp>
      </p:grp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6948488" y="2924175"/>
            <a:ext cx="1152525" cy="1951038"/>
            <a:chOff x="4377" y="1842"/>
            <a:chExt cx="726" cy="1229"/>
          </a:xfrm>
        </p:grpSpPr>
        <p:sp>
          <p:nvSpPr>
            <p:cNvPr id="17417" name="Line 23"/>
            <p:cNvSpPr>
              <a:spLocks noChangeShapeType="1"/>
            </p:cNvSpPr>
            <p:nvPr/>
          </p:nvSpPr>
          <p:spPr bwMode="auto">
            <a:xfrm>
              <a:off x="4649" y="1842"/>
              <a:ext cx="0" cy="99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7418" name="Text Box 24"/>
            <p:cNvSpPr txBox="1">
              <a:spLocks noChangeArrowheads="1"/>
            </p:cNvSpPr>
            <p:nvPr/>
          </p:nvSpPr>
          <p:spPr bwMode="auto">
            <a:xfrm>
              <a:off x="4377" y="2840"/>
              <a:ext cx="54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String</a:t>
              </a:r>
            </a:p>
          </p:txBody>
        </p:sp>
        <p:sp>
          <p:nvSpPr>
            <p:cNvPr id="17419" name="Rectangle 25"/>
            <p:cNvSpPr>
              <a:spLocks noChangeArrowheads="1"/>
            </p:cNvSpPr>
            <p:nvPr/>
          </p:nvSpPr>
          <p:spPr bwMode="auto">
            <a:xfrm>
              <a:off x="4649" y="2296"/>
              <a:ext cx="45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“AN 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61658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Writing Text Output To A File</a:t>
            </a:r>
          </a:p>
        </p:txBody>
      </p:sp>
      <p:sp>
        <p:nvSpPr>
          <p:cNvPr id="413699" name="Rectangle 3"/>
          <p:cNvSpPr>
            <a:spLocks noChangeArrowheads="1"/>
          </p:cNvSpPr>
          <p:nvPr/>
        </p:nvSpPr>
        <p:spPr bwMode="auto">
          <a:xfrm>
            <a:off x="7697788" y="2635250"/>
            <a:ext cx="1087437" cy="22669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File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01000001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01001110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01000001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:</a:t>
            </a:r>
          </a:p>
          <a:p>
            <a:pPr algn="ctr">
              <a:spcBef>
                <a:spcPct val="50000"/>
              </a:spcBef>
              <a:buFontTx/>
              <a:buNone/>
            </a:pPr>
            <a:endParaRPr lang="en-US" altLang="en-US" sz="1600">
              <a:latin typeface="Arial" panose="020B0604020202020204" pitchFamily="34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681663" y="2347913"/>
            <a:ext cx="1778000" cy="3370262"/>
            <a:chOff x="3560" y="1661"/>
            <a:chExt cx="1120" cy="2123"/>
          </a:xfrm>
        </p:grpSpPr>
        <p:sp>
          <p:nvSpPr>
            <p:cNvPr id="18451" name="Line 5"/>
            <p:cNvSpPr>
              <a:spLocks noChangeShapeType="1"/>
            </p:cNvSpPr>
            <p:nvPr/>
          </p:nvSpPr>
          <p:spPr bwMode="auto">
            <a:xfrm rot="-4096871">
              <a:off x="3115" y="2423"/>
              <a:ext cx="1951" cy="77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8452" name="Rectangle 6"/>
            <p:cNvSpPr>
              <a:spLocks noChangeArrowheads="1"/>
            </p:cNvSpPr>
            <p:nvPr/>
          </p:nvSpPr>
          <p:spPr bwMode="auto">
            <a:xfrm rot="-3805686">
              <a:off x="4232" y="1897"/>
              <a:ext cx="68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01000001</a:t>
              </a:r>
            </a:p>
          </p:txBody>
        </p:sp>
        <p:sp>
          <p:nvSpPr>
            <p:cNvPr id="18453" name="Rectangle 7"/>
            <p:cNvSpPr>
              <a:spLocks noChangeArrowheads="1"/>
            </p:cNvSpPr>
            <p:nvPr/>
          </p:nvSpPr>
          <p:spPr bwMode="auto">
            <a:xfrm rot="-3645443">
              <a:off x="3778" y="2260"/>
              <a:ext cx="68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01001110</a:t>
              </a:r>
            </a:p>
          </p:txBody>
        </p:sp>
        <p:sp>
          <p:nvSpPr>
            <p:cNvPr id="18454" name="Rectangle 8"/>
            <p:cNvSpPr>
              <a:spLocks noChangeArrowheads="1"/>
            </p:cNvSpPr>
            <p:nvPr/>
          </p:nvSpPr>
          <p:spPr bwMode="auto">
            <a:xfrm rot="-3773513">
              <a:off x="3324" y="2759"/>
              <a:ext cx="68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00100000</a:t>
              </a:r>
            </a:p>
          </p:txBody>
        </p:sp>
        <p:sp>
          <p:nvSpPr>
            <p:cNvPr id="18455" name="Text Box 9"/>
            <p:cNvSpPr txBox="1">
              <a:spLocks noChangeArrowheads="1"/>
            </p:cNvSpPr>
            <p:nvPr/>
          </p:nvSpPr>
          <p:spPr bwMode="auto">
            <a:xfrm rot="-2858132">
              <a:off x="3562" y="2974"/>
              <a:ext cx="95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byte stream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810000" y="4724400"/>
            <a:ext cx="1584325" cy="1152525"/>
            <a:chOff x="2290" y="2206"/>
            <a:chExt cx="998" cy="635"/>
          </a:xfrm>
        </p:grpSpPr>
        <p:sp>
          <p:nvSpPr>
            <p:cNvPr id="18449" name="Rectangle 11"/>
            <p:cNvSpPr>
              <a:spLocks noChangeArrowheads="1"/>
            </p:cNvSpPr>
            <p:nvPr/>
          </p:nvSpPr>
          <p:spPr bwMode="auto">
            <a:xfrm>
              <a:off x="2290" y="2206"/>
              <a:ext cx="998" cy="63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</a:rPr>
                <a:t>FileWriter</a:t>
              </a:r>
            </a:p>
          </p:txBody>
        </p:sp>
        <p:sp>
          <p:nvSpPr>
            <p:cNvPr id="18450" name="Line 12"/>
            <p:cNvSpPr>
              <a:spLocks noChangeShapeType="1"/>
            </p:cNvSpPr>
            <p:nvPr/>
          </p:nvSpPr>
          <p:spPr bwMode="auto">
            <a:xfrm>
              <a:off x="2290" y="2478"/>
              <a:ext cx="9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1577975" y="2995613"/>
            <a:ext cx="1512888" cy="1152525"/>
            <a:chOff x="476" y="2251"/>
            <a:chExt cx="953" cy="725"/>
          </a:xfrm>
        </p:grpSpPr>
        <p:sp>
          <p:nvSpPr>
            <p:cNvPr id="18447" name="Rectangle 14"/>
            <p:cNvSpPr>
              <a:spLocks noChangeArrowheads="1"/>
            </p:cNvSpPr>
            <p:nvPr/>
          </p:nvSpPr>
          <p:spPr bwMode="auto">
            <a:xfrm>
              <a:off x="476" y="2251"/>
              <a:ext cx="953" cy="7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</a:rPr>
                <a:t>PrintWriter</a:t>
              </a:r>
            </a:p>
          </p:txBody>
        </p:sp>
        <p:sp>
          <p:nvSpPr>
            <p:cNvPr id="18448" name="Line 15"/>
            <p:cNvSpPr>
              <a:spLocks noChangeShapeType="1"/>
            </p:cNvSpPr>
            <p:nvPr/>
          </p:nvSpPr>
          <p:spPr bwMode="auto">
            <a:xfrm>
              <a:off x="476" y="2523"/>
              <a:ext cx="95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3089275" y="3643313"/>
            <a:ext cx="649288" cy="1954212"/>
            <a:chOff x="1927" y="2477"/>
            <a:chExt cx="409" cy="1231"/>
          </a:xfrm>
        </p:grpSpPr>
        <p:sp>
          <p:nvSpPr>
            <p:cNvPr id="18444" name="Line 17"/>
            <p:cNvSpPr>
              <a:spLocks noChangeShapeType="1"/>
            </p:cNvSpPr>
            <p:nvPr/>
          </p:nvSpPr>
          <p:spPr bwMode="auto">
            <a:xfrm>
              <a:off x="1927" y="2614"/>
              <a:ext cx="409" cy="8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8445" name="Rectangle 18"/>
            <p:cNvSpPr>
              <a:spLocks noChangeArrowheads="1"/>
            </p:cNvSpPr>
            <p:nvPr/>
          </p:nvSpPr>
          <p:spPr bwMode="auto">
            <a:xfrm rot="3546657">
              <a:off x="1858" y="2728"/>
              <a:ext cx="71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‘ ‘   ‘N’   ‘A’</a:t>
              </a:r>
            </a:p>
          </p:txBody>
        </p:sp>
        <p:sp>
          <p:nvSpPr>
            <p:cNvPr id="18446" name="Text Box 19"/>
            <p:cNvSpPr txBox="1">
              <a:spLocks noChangeArrowheads="1"/>
            </p:cNvSpPr>
            <p:nvPr/>
          </p:nvSpPr>
          <p:spPr bwMode="auto">
            <a:xfrm rot="3723252">
              <a:off x="1632" y="3136"/>
              <a:ext cx="91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char stream</a:t>
              </a:r>
            </a:p>
          </p:txBody>
        </p:sp>
      </p:grpSp>
      <p:sp>
        <p:nvSpPr>
          <p:cNvPr id="18440" name="Rectangle 20"/>
          <p:cNvSpPr>
            <a:spLocks noChangeArrowheads="1"/>
          </p:cNvSpPr>
          <p:nvPr/>
        </p:nvSpPr>
        <p:spPr bwMode="auto">
          <a:xfrm>
            <a:off x="2298700" y="2132013"/>
            <a:ext cx="9779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“AN “</a:t>
            </a:r>
          </a:p>
        </p:txBody>
      </p:sp>
      <p:sp>
        <p:nvSpPr>
          <p:cNvPr id="18441" name="Line 21"/>
          <p:cNvSpPr>
            <a:spLocks noChangeShapeType="1"/>
          </p:cNvSpPr>
          <p:nvPr/>
        </p:nvSpPr>
        <p:spPr bwMode="auto">
          <a:xfrm>
            <a:off x="2298700" y="1771650"/>
            <a:ext cx="0" cy="12239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8442" name="Text Box 22"/>
          <p:cNvSpPr txBox="1">
            <a:spLocks noChangeArrowheads="1"/>
          </p:cNvSpPr>
          <p:nvPr/>
        </p:nvSpPr>
        <p:spPr bwMode="auto">
          <a:xfrm>
            <a:off x="928688" y="1787525"/>
            <a:ext cx="1296987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Primitives, 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Strings,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800" i="1">
                <a:latin typeface="Arial" panose="020B0604020202020204" pitchFamily="34" charset="0"/>
              </a:rPr>
              <a:t>Objects</a:t>
            </a:r>
            <a:r>
              <a:rPr lang="en-US" altLang="en-US" sz="1800" i="1" baseline="3000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8443" name="Text Box 23"/>
          <p:cNvSpPr txBox="1">
            <a:spLocks noChangeArrowheads="1"/>
          </p:cNvSpPr>
          <p:nvPr/>
        </p:nvSpPr>
        <p:spPr bwMode="auto">
          <a:xfrm>
            <a:off x="0" y="6629400"/>
            <a:ext cx="5029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400" baseline="30000">
                <a:latin typeface="Arial" panose="020B0604020202020204" pitchFamily="34" charset="0"/>
              </a:rPr>
              <a:t>1 By objects we of course mean references to objects</a:t>
            </a:r>
          </a:p>
        </p:txBody>
      </p:sp>
    </p:spTree>
    <p:extLst>
      <p:ext uri="{BB962C8B-B14F-4D97-AF65-F5344CB8AC3E}">
        <p14:creationId xmlns:p14="http://schemas.microsoft.com/office/powerpoint/2010/main" val="598564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3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3699" grpId="0" animBg="1" autoUpdateAnimBg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File Input And Output: One Complete Example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dirty="0"/>
              <a:t>Location of the online example: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home/219/examples/</a:t>
            </a:r>
            <a:r>
              <a:rPr lang="en-US" altLang="en-US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fileIO</a:t>
            </a:r>
            <a:r>
              <a:rPr lang="en-US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/Driver.java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public class Driver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final static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MAX = 4;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public static void main(String []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String line = null;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String [] paragraph = null;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Scanner in;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b="1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1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// File IO</a:t>
            </a:r>
            <a:endParaRPr lang="en-US" sz="1800" b="1" dirty="0">
              <a:solidFill>
                <a:srgbClr val="0070C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PrintWriter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pw = null;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FileWriter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fw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null;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BufferedReader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br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null;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FileReader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fr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null;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in = new Scanner(System.in);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paragraph = new String[MAX];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280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Some Hypothetical Method Calls: Condition/Return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4800600" y="5084763"/>
            <a:ext cx="3886200" cy="12239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store.addToInventory(int amt)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if (temp &gt; MAX)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    return(false);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2771775" y="3357563"/>
            <a:ext cx="5000625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reference2.method2()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if (store.addToInventory(amt) == false)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    return(false);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395288" y="1484313"/>
            <a:ext cx="4710112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reference1.method1()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if (reference2.method2() == false)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    return(false);</a:t>
            </a:r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2195513" y="2781300"/>
            <a:ext cx="2160587" cy="5762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>
            <a:off x="4140200" y="4652963"/>
            <a:ext cx="2376488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grpSp>
        <p:nvGrpSpPr>
          <p:cNvPr id="8" name="Group 16"/>
          <p:cNvGrpSpPr>
            <a:grpSpLocks/>
          </p:cNvGrpSpPr>
          <p:nvPr/>
        </p:nvGrpSpPr>
        <p:grpSpPr bwMode="auto">
          <a:xfrm>
            <a:off x="179388" y="1773238"/>
            <a:ext cx="7056437" cy="4795837"/>
            <a:chOff x="113" y="1117"/>
            <a:chExt cx="4445" cy="3021"/>
          </a:xfrm>
        </p:grpSpPr>
        <p:sp>
          <p:nvSpPr>
            <p:cNvPr id="22537" name="Text Box 9"/>
            <p:cNvSpPr txBox="1">
              <a:spLocks noChangeArrowheads="1"/>
            </p:cNvSpPr>
            <p:nvPr/>
          </p:nvSpPr>
          <p:spPr bwMode="auto">
            <a:xfrm>
              <a:off x="113" y="3339"/>
              <a:ext cx="1769" cy="799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Problem 2:  A long series of method calls requires many checks/returns</a:t>
              </a:r>
            </a:p>
          </p:txBody>
        </p:sp>
        <p:sp>
          <p:nvSpPr>
            <p:cNvPr id="22538" name="Oval 10"/>
            <p:cNvSpPr>
              <a:spLocks noChangeArrowheads="1"/>
            </p:cNvSpPr>
            <p:nvPr/>
          </p:nvSpPr>
          <p:spPr bwMode="auto">
            <a:xfrm>
              <a:off x="3379" y="3430"/>
              <a:ext cx="1179" cy="499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22539" name="Line 11"/>
            <p:cNvSpPr>
              <a:spLocks noChangeShapeType="1"/>
            </p:cNvSpPr>
            <p:nvPr/>
          </p:nvSpPr>
          <p:spPr bwMode="auto">
            <a:xfrm flipV="1">
              <a:off x="1882" y="3793"/>
              <a:ext cx="1497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2540" name="Oval 12"/>
            <p:cNvSpPr>
              <a:spLocks noChangeArrowheads="1"/>
            </p:cNvSpPr>
            <p:nvPr/>
          </p:nvSpPr>
          <p:spPr bwMode="auto">
            <a:xfrm>
              <a:off x="1882" y="2251"/>
              <a:ext cx="2404" cy="589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22541" name="Line 13"/>
            <p:cNvSpPr>
              <a:spLocks noChangeShapeType="1"/>
            </p:cNvSpPr>
            <p:nvPr/>
          </p:nvSpPr>
          <p:spPr bwMode="auto">
            <a:xfrm flipV="1">
              <a:off x="1746" y="2795"/>
              <a:ext cx="544" cy="54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2542" name="Line 14"/>
            <p:cNvSpPr>
              <a:spLocks noChangeShapeType="1"/>
            </p:cNvSpPr>
            <p:nvPr/>
          </p:nvSpPr>
          <p:spPr bwMode="auto">
            <a:xfrm flipH="1" flipV="1">
              <a:off x="1065" y="1661"/>
              <a:ext cx="1" cy="167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2543" name="Oval 15"/>
            <p:cNvSpPr>
              <a:spLocks noChangeArrowheads="1"/>
            </p:cNvSpPr>
            <p:nvPr/>
          </p:nvSpPr>
          <p:spPr bwMode="auto">
            <a:xfrm>
              <a:off x="295" y="1117"/>
              <a:ext cx="2041" cy="544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97469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File IO: Get Data And Write To File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spcBef>
                <a:spcPts val="0"/>
              </a:spcBef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b="1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Get paragraph information from the user.</a:t>
            </a:r>
            <a:r>
              <a:rPr lang="en-US" sz="18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                                                 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for (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0;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&lt; MAX;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++)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System.out.print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("Enter line of text: ");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 line =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in.nextLine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 paragraph[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] = line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  </a:t>
            </a:r>
            <a:r>
              <a:rPr lang="en-US" sz="1800" b="1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//Add line as array element</a:t>
            </a:r>
            <a:endParaRPr lang="en-US" sz="1800" b="1" dirty="0">
              <a:solidFill>
                <a:srgbClr val="0070C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 marL="342900" lvl="1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// Write paragraph to file                                                                                                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try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fw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new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FileWriter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("data.txt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"); </a:t>
            </a:r>
            <a:r>
              <a:rPr lang="en-US" sz="1800" b="1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Open</a:t>
            </a:r>
            <a:endParaRPr lang="en-US" sz="1800" b="1" dirty="0">
              <a:solidFill>
                <a:srgbClr val="0070C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 pw = new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PrintWriter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fw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 for (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0;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&lt; MAX;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++)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</a:t>
            </a:r>
            <a:r>
              <a:rPr 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pw.println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(paragraph[</a:t>
            </a:r>
            <a:r>
              <a:rPr 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]);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fw.close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                      </a:t>
            </a:r>
            <a:r>
              <a:rPr lang="en-US" sz="1800" b="1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Close</a:t>
            </a:r>
            <a:endParaRPr lang="en-US" sz="1800" b="1" dirty="0">
              <a:solidFill>
                <a:srgbClr val="0070C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catch (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IOException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("Error writing to file");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</p:txBody>
      </p:sp>
    </p:spTree>
    <p:extLst>
      <p:ext uri="{BB962C8B-B14F-4D97-AF65-F5344CB8AC3E}">
        <p14:creationId xmlns:p14="http://schemas.microsoft.com/office/powerpoint/2010/main" val="307045223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File IO: Read Data From File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t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ry 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fr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= new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FileReader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("data.txt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");  </a:t>
            </a:r>
            <a:r>
              <a:rPr lang="en-US" sz="1800" b="1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Open</a:t>
            </a:r>
            <a:endParaRPr lang="en-US" sz="1800" b="1" dirty="0">
              <a:solidFill>
                <a:srgbClr val="0070C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br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= new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BufferedReader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fr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line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br.readLine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342900" lvl="1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if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(line == null)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("Empty file, nothing to read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");</a:t>
            </a:r>
          </a:p>
          <a:p>
            <a:pPr marL="342900" lvl="1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while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(line != null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(line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line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br.readLine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fr.close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                      </a:t>
            </a:r>
            <a:r>
              <a:rPr lang="en-US" sz="1800" b="1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Close</a:t>
            </a:r>
            <a:endParaRPr lang="en-US" sz="1800" b="1" dirty="0">
              <a:solidFill>
                <a:srgbClr val="0070C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}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catch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FileNotFoundException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e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("Could not open data.txt");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catch (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IOException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e) 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("Trouble reading from data.txt");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52016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After This Section You </a:t>
            </a:r>
            <a:r>
              <a:rPr lang="en-US" altLang="en-US" sz="3200" dirty="0" smtClean="0"/>
              <a:t>Should Now Know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How to write to files with Java classes</a:t>
            </a:r>
          </a:p>
          <a:p>
            <a:pPr lvl="1">
              <a:buFontTx/>
              <a:buChar char="•"/>
            </a:pPr>
            <a:r>
              <a:rPr lang="en-US" altLang="en-US" sz="2000" dirty="0" err="1" smtClean="0">
                <a:latin typeface="Consolas" pitchFamily="49" charset="0"/>
                <a:cs typeface="Consolas" pitchFamily="49" charset="0"/>
              </a:rPr>
              <a:t>FileWriter</a:t>
            </a:r>
            <a:endParaRPr lang="en-US" altLang="en-US" sz="2000" dirty="0" smtClean="0">
              <a:latin typeface="Consolas" pitchFamily="49" charset="0"/>
              <a:cs typeface="Consolas" pitchFamily="49" charset="0"/>
            </a:endParaRPr>
          </a:p>
          <a:p>
            <a:pPr lvl="1">
              <a:buFontTx/>
              <a:buChar char="•"/>
            </a:pPr>
            <a:r>
              <a:rPr lang="en-US" altLang="en-US" sz="2000" dirty="0" err="1" smtClean="0">
                <a:latin typeface="Consolas" pitchFamily="49" charset="0"/>
                <a:cs typeface="Consolas" pitchFamily="49" charset="0"/>
              </a:rPr>
              <a:t>PrintWriter</a:t>
            </a:r>
            <a:endParaRPr lang="en-US" altLang="en-US" sz="20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altLang="en-US" sz="2400" dirty="0" smtClean="0"/>
              <a:t>How to reading text information from files with Java classes</a:t>
            </a:r>
          </a:p>
          <a:p>
            <a:pPr lvl="1">
              <a:buFontTx/>
              <a:buChar char="•"/>
            </a:pPr>
            <a:r>
              <a:rPr lang="en-US" altLang="en-US" sz="2000" dirty="0" err="1" smtClean="0">
                <a:latin typeface="Consolas" pitchFamily="49" charset="0"/>
                <a:cs typeface="Consolas" pitchFamily="49" charset="0"/>
              </a:rPr>
              <a:t>FileReader</a:t>
            </a:r>
            <a:endParaRPr lang="en-US" altLang="en-US" sz="2000" dirty="0" smtClean="0">
              <a:latin typeface="Consolas" pitchFamily="49" charset="0"/>
              <a:cs typeface="Consolas" pitchFamily="49" charset="0"/>
            </a:endParaRPr>
          </a:p>
          <a:p>
            <a:pPr lvl="1">
              <a:buFontTx/>
              <a:buChar char="•"/>
            </a:pPr>
            <a:r>
              <a:rPr lang="en-US" altLang="en-US" sz="2000" dirty="0" err="1" smtClean="0">
                <a:latin typeface="Consolas" pitchFamily="49" charset="0"/>
                <a:cs typeface="Consolas" pitchFamily="49" charset="0"/>
              </a:rPr>
              <a:t>BufferedReader</a:t>
            </a:r>
            <a:endParaRPr lang="en-US" altLang="en-US" sz="2000" dirty="0" smtClean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57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4000" dirty="0"/>
              <a:t>Java Packages</a:t>
            </a:r>
          </a:p>
        </p:txBody>
      </p:sp>
      <p:sp>
        <p:nvSpPr>
          <p:cNvPr id="37990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Packages, a method of subdividing a Java program and grouping classes</a:t>
            </a:r>
          </a:p>
          <a:p>
            <a:endParaRPr lang="en-US" altLang="en-US"/>
          </a:p>
        </p:txBody>
      </p:sp>
      <p:sp>
        <p:nvSpPr>
          <p:cNvPr id="2" name="Rectangle 1"/>
          <p:cNvSpPr/>
          <p:nvPr/>
        </p:nvSpPr>
        <p:spPr>
          <a:xfrm>
            <a:off x="269309" y="6096000"/>
            <a:ext cx="73840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One source reference: https</a:t>
            </a:r>
            <a:r>
              <a:rPr lang="en-US" dirty="0"/>
              <a:t>://docs.oracle.com/javase/tutorial/java/javaOO/accesscontrol.html</a:t>
            </a:r>
          </a:p>
        </p:txBody>
      </p:sp>
    </p:spTree>
    <p:extLst>
      <p:ext uri="{BB962C8B-B14F-4D97-AF65-F5344CB8AC3E}">
        <p14:creationId xmlns:p14="http://schemas.microsoft.com/office/powerpoint/2010/main" val="303358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Decomposing Object-Oriented Programs Only By Classes</a:t>
            </a:r>
          </a:p>
        </p:txBody>
      </p:sp>
      <p:sp>
        <p:nvSpPr>
          <p:cNvPr id="80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5425" indent="-225425">
              <a:tabLst>
                <a:tab pos="566738" algn="l"/>
              </a:tabLst>
            </a:pPr>
            <a:r>
              <a:rPr lang="en-US" altLang="en-US" dirty="0"/>
              <a:t>Works well for small programs e.g</a:t>
            </a:r>
            <a:r>
              <a:rPr lang="en-US" altLang="en-US" dirty="0" smtClean="0"/>
              <a:t>., The first problem solving assignment (2D array of references), hierarchies assignment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3195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Decomposing Larger Object-Oriented Programs</a:t>
            </a:r>
          </a:p>
        </p:txBody>
      </p:sp>
      <p:sp>
        <p:nvSpPr>
          <p:cNvPr id="80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dirty="0"/>
              <a:t>There is another tool to group related classes, packages.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sz="2000" b="1" dirty="0" err="1">
                <a:latin typeface="Consolas" panose="020B0609020204030204" pitchFamily="49" charset="0"/>
              </a:rPr>
              <a:t>Java.lang</a:t>
            </a:r>
            <a:r>
              <a:rPr lang="en-US" altLang="en-US" sz="2000" b="1" dirty="0"/>
              <a:t>:</a:t>
            </a:r>
            <a:r>
              <a:rPr lang="en-US" altLang="en-US" sz="2000" dirty="0"/>
              <a:t> classes that included with the ‘core’ portion of the Java language: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latin typeface="Consolas" panose="020B0609020204030204" pitchFamily="49" charset="0"/>
              </a:rPr>
              <a:t>String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latin typeface="Consolas" panose="020B0609020204030204" pitchFamily="49" charset="0"/>
              </a:rPr>
              <a:t>Math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   :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sz="2000" b="1" dirty="0">
                <a:latin typeface="Consolas" panose="020B0609020204030204" pitchFamily="49" charset="0"/>
              </a:rPr>
              <a:t>Java.util.zip</a:t>
            </a:r>
            <a:r>
              <a:rPr lang="en-US" altLang="en-US" sz="2000" b="1" dirty="0"/>
              <a:t>:</a:t>
            </a:r>
            <a:r>
              <a:rPr lang="en-US" altLang="en-US" sz="2000" dirty="0"/>
              <a:t> classes that allow for the reading and writing to zip and </a:t>
            </a:r>
            <a:r>
              <a:rPr lang="en-US" altLang="en-US" sz="2000" dirty="0" err="1"/>
              <a:t>gzip</a:t>
            </a:r>
            <a:r>
              <a:rPr lang="en-US" altLang="en-US" sz="2000" dirty="0"/>
              <a:t> compressed files: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 err="1">
                <a:latin typeface="Consolas" panose="020B0609020204030204" pitchFamily="49" charset="0"/>
              </a:rPr>
              <a:t>ZipInputStream</a:t>
            </a:r>
            <a:endParaRPr lang="en-US" altLang="en-US" sz="1600" dirty="0">
              <a:latin typeface="Consolas" panose="020B0609020204030204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altLang="en-US" sz="1600" dirty="0" err="1">
                <a:latin typeface="Consolas" panose="020B0609020204030204" pitchFamily="49" charset="0"/>
              </a:rPr>
              <a:t>ZipOutputStream</a:t>
            </a:r>
            <a:endParaRPr lang="en-US" altLang="en-US" sz="1600" dirty="0">
              <a:latin typeface="Consolas" panose="020B0609020204030204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   :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sz="2000" b="1" dirty="0" err="1">
                <a:latin typeface="Consolas" panose="020B0609020204030204" pitchFamily="49" charset="0"/>
              </a:rPr>
              <a:t>Java.awt</a:t>
            </a:r>
            <a:r>
              <a:rPr lang="en-US" altLang="en-US" sz="2000" b="1" dirty="0"/>
              <a:t>:</a:t>
            </a:r>
            <a:r>
              <a:rPr lang="en-US" altLang="en-US" sz="2000" dirty="0"/>
              <a:t> the original collection of classes used for creating graphical user interfaces: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latin typeface="Consolas" panose="020B0609020204030204" pitchFamily="49" charset="0"/>
              </a:rPr>
              <a:t>Button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latin typeface="Consolas" panose="020B0609020204030204" pitchFamily="49" charset="0"/>
              </a:rPr>
              <a:t>Menu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  </a:t>
            </a:r>
            <a:r>
              <a:rPr lang="en-US" altLang="en-US" sz="1800" dirty="0" smtClean="0"/>
              <a:t>:</a:t>
            </a:r>
          </a:p>
          <a:p>
            <a:pPr>
              <a:lnSpc>
                <a:spcPct val="90000"/>
              </a:lnSpc>
            </a:pPr>
            <a:r>
              <a:rPr lang="en-US" altLang="en-US" sz="2200" b="1" dirty="0" err="1" smtClean="0"/>
              <a:t>Javax.swing</a:t>
            </a:r>
            <a:r>
              <a:rPr lang="en-US" altLang="en-US" sz="2200" b="1" dirty="0" smtClean="0"/>
              <a:t>:</a:t>
            </a:r>
            <a:r>
              <a:rPr lang="en-US" altLang="en-US" sz="2200" dirty="0" smtClean="0"/>
              <a:t> </a:t>
            </a:r>
            <a:r>
              <a:rPr lang="en-US" altLang="en-US" sz="2200" dirty="0"/>
              <a:t>the </a:t>
            </a:r>
            <a:r>
              <a:rPr lang="en-US" altLang="en-US" sz="2200" dirty="0" smtClean="0"/>
              <a:t>new </a:t>
            </a:r>
            <a:r>
              <a:rPr lang="en-US" altLang="en-US" sz="2200" dirty="0"/>
              <a:t>collection of classes used for creating graphical </a:t>
            </a:r>
            <a:r>
              <a:rPr lang="en-US" altLang="en-US" sz="2200" dirty="0" smtClean="0"/>
              <a:t>user interfaces</a:t>
            </a:r>
            <a:endParaRPr lang="en-US" altLang="en-US" sz="2200" dirty="0"/>
          </a:p>
        </p:txBody>
      </p:sp>
    </p:spTree>
    <p:extLst>
      <p:ext uri="{BB962C8B-B14F-4D97-AF65-F5344CB8AC3E}">
        <p14:creationId xmlns:p14="http://schemas.microsoft.com/office/powerpoint/2010/main" val="2911421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8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8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8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2819" grpId="0" uiExpand="1" build="p" bldLvl="2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Benefits Of Employing Packages</a:t>
            </a:r>
          </a:p>
        </p:txBody>
      </p:sp>
      <p:sp>
        <p:nvSpPr>
          <p:cNvPr id="80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altLang="en-US" dirty="0"/>
              <a:t>Increased ease finding a class</a:t>
            </a:r>
          </a:p>
          <a:p>
            <a:pPr>
              <a:buFontTx/>
              <a:buChar char="•"/>
            </a:pPr>
            <a:r>
              <a:rPr lang="en-US" altLang="en-US" dirty="0"/>
              <a:t>Can be used to prevent naming conflicts</a:t>
            </a:r>
          </a:p>
          <a:p>
            <a:pPr>
              <a:buFontTx/>
              <a:buChar char="•"/>
            </a:pPr>
            <a:endParaRPr lang="en-US" altLang="en-US" dirty="0"/>
          </a:p>
          <a:p>
            <a:pPr>
              <a:buFontTx/>
              <a:buChar char="•"/>
            </a:pPr>
            <a:endParaRPr lang="en-US" altLang="en-US" dirty="0"/>
          </a:p>
          <a:p>
            <a:pPr>
              <a:buFontTx/>
              <a:buChar char="•"/>
            </a:pPr>
            <a:endParaRPr lang="en-US" altLang="en-US" dirty="0"/>
          </a:p>
          <a:p>
            <a:pPr marL="0" indent="0">
              <a:buNone/>
            </a:pPr>
            <a:endParaRPr lang="en-US" altLang="en-US" dirty="0"/>
          </a:p>
          <a:p>
            <a:pPr>
              <a:buFontTx/>
              <a:buChar char="•"/>
            </a:pPr>
            <a:r>
              <a:rPr lang="en-US" altLang="en-US" dirty="0"/>
              <a:t>An additional permission level (package level) may be set to allow certain classes to be instantiated only within the methods of the classes that belong to the same package</a:t>
            </a:r>
          </a:p>
        </p:txBody>
      </p:sp>
      <p:grpSp>
        <p:nvGrpSpPr>
          <p:cNvPr id="803866" name="Group 26"/>
          <p:cNvGrpSpPr>
            <a:grpSpLocks/>
          </p:cNvGrpSpPr>
          <p:nvPr/>
        </p:nvGrpSpPr>
        <p:grpSpPr bwMode="auto">
          <a:xfrm>
            <a:off x="705350" y="2058988"/>
            <a:ext cx="4286249" cy="1876425"/>
            <a:chOff x="498" y="1522"/>
            <a:chExt cx="2700" cy="1182"/>
          </a:xfrm>
        </p:grpSpPr>
        <p:sp>
          <p:nvSpPr>
            <p:cNvPr id="803855" name="Rectangle 15"/>
            <p:cNvSpPr>
              <a:spLocks noChangeArrowheads="1"/>
            </p:cNvSpPr>
            <p:nvPr/>
          </p:nvSpPr>
          <p:spPr bwMode="auto">
            <a:xfrm>
              <a:off x="567" y="1797"/>
              <a:ext cx="2631" cy="907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/>
              <a:endParaRPr lang="en-US" altLang="en-US">
                <a:latin typeface="Consolas" panose="020B0609020204030204" pitchFamily="49" charset="0"/>
              </a:endParaRPr>
            </a:p>
          </p:txBody>
        </p:sp>
        <p:sp>
          <p:nvSpPr>
            <p:cNvPr id="803856" name="Text Box 16"/>
            <p:cNvSpPr txBox="1">
              <a:spLocks noChangeArrowheads="1"/>
            </p:cNvSpPr>
            <p:nvPr/>
          </p:nvSpPr>
          <p:spPr bwMode="auto">
            <a:xfrm>
              <a:off x="498" y="1522"/>
              <a:ext cx="95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>
              <a:spAutoFit/>
            </a:bodyPr>
            <a:lstStyle/>
            <a:p>
              <a:pPr algn="ctr"/>
              <a:r>
                <a:rPr lang="en-US" altLang="en-US" sz="2000" dirty="0" err="1" smtClean="0">
                  <a:latin typeface="Consolas" panose="020B0609020204030204" pitchFamily="49" charset="0"/>
                </a:rPr>
                <a:t>java.util</a:t>
              </a:r>
              <a:endParaRPr lang="en-US" altLang="en-US" sz="2000" dirty="0">
                <a:latin typeface="Consolas" panose="020B0609020204030204" pitchFamily="49" charset="0"/>
              </a:endParaRPr>
            </a:p>
          </p:txBody>
        </p:sp>
        <p:sp>
          <p:nvSpPr>
            <p:cNvPr id="803857" name="Text Box 17"/>
            <p:cNvSpPr txBox="1">
              <a:spLocks noChangeArrowheads="1"/>
            </p:cNvSpPr>
            <p:nvPr/>
          </p:nvSpPr>
          <p:spPr bwMode="auto">
            <a:xfrm>
              <a:off x="567" y="1842"/>
              <a:ext cx="862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en-US" b="1" dirty="0" smtClean="0">
                  <a:latin typeface="Consolas" panose="020B0609020204030204" pitchFamily="49" charset="0"/>
                </a:rPr>
                <a:t>Timer</a:t>
              </a:r>
              <a:endParaRPr lang="en-US" altLang="en-US" b="1" dirty="0">
                <a:latin typeface="Consolas" panose="020B0609020204030204" pitchFamily="49" charset="0"/>
              </a:endParaRPr>
            </a:p>
          </p:txBody>
        </p:sp>
        <p:sp>
          <p:nvSpPr>
            <p:cNvPr id="803858" name="Text Box 18"/>
            <p:cNvSpPr txBox="1">
              <a:spLocks noChangeArrowheads="1"/>
            </p:cNvSpPr>
            <p:nvPr/>
          </p:nvSpPr>
          <p:spPr bwMode="auto">
            <a:xfrm>
              <a:off x="839" y="2478"/>
              <a:ext cx="635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dirty="0" smtClean="0">
                  <a:latin typeface="Consolas" panose="020B0609020204030204" pitchFamily="49" charset="0"/>
                </a:rPr>
                <a:t>Random</a:t>
              </a:r>
              <a:endParaRPr lang="en-US" altLang="en-US" dirty="0">
                <a:latin typeface="Consolas" panose="020B0609020204030204" pitchFamily="49" charset="0"/>
              </a:endParaRPr>
            </a:p>
          </p:txBody>
        </p:sp>
        <p:sp>
          <p:nvSpPr>
            <p:cNvPr id="803860" name="Text Box 20"/>
            <p:cNvSpPr txBox="1">
              <a:spLocks noChangeArrowheads="1"/>
            </p:cNvSpPr>
            <p:nvPr/>
          </p:nvSpPr>
          <p:spPr bwMode="auto">
            <a:xfrm>
              <a:off x="839" y="2160"/>
              <a:ext cx="680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dirty="0" smtClean="0">
                  <a:latin typeface="Consolas" panose="020B0609020204030204" pitchFamily="49" charset="0"/>
                </a:rPr>
                <a:t>Scanner</a:t>
              </a:r>
              <a:endParaRPr lang="en-US" altLang="en-US" dirty="0">
                <a:latin typeface="Consolas" panose="020B0609020204030204" pitchFamily="49" charset="0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5676899" y="1955803"/>
            <a:ext cx="2808288" cy="1873251"/>
            <a:chOff x="5676899" y="1955803"/>
            <a:chExt cx="2808288" cy="1873251"/>
          </a:xfrm>
        </p:grpSpPr>
        <p:grpSp>
          <p:nvGrpSpPr>
            <p:cNvPr id="803867" name="Group 27"/>
            <p:cNvGrpSpPr>
              <a:grpSpLocks/>
            </p:cNvGrpSpPr>
            <p:nvPr/>
          </p:nvGrpSpPr>
          <p:grpSpPr bwMode="auto">
            <a:xfrm>
              <a:off x="5676899" y="1955803"/>
              <a:ext cx="2808288" cy="1873251"/>
              <a:chOff x="3535" y="1186"/>
              <a:chExt cx="1769" cy="1180"/>
            </a:xfrm>
          </p:grpSpPr>
          <p:sp>
            <p:nvSpPr>
              <p:cNvPr id="803863" name="Rectangle 23"/>
              <p:cNvSpPr>
                <a:spLocks noChangeArrowheads="1"/>
              </p:cNvSpPr>
              <p:nvPr/>
            </p:nvSpPr>
            <p:spPr bwMode="auto">
              <a:xfrm>
                <a:off x="3535" y="1504"/>
                <a:ext cx="1769" cy="862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Consolas" panose="020B0609020204030204" pitchFamily="49" charset="0"/>
                </a:endParaRPr>
              </a:p>
            </p:txBody>
          </p:sp>
          <p:sp>
            <p:nvSpPr>
              <p:cNvPr id="803864" name="Text Box 24"/>
              <p:cNvSpPr txBox="1">
                <a:spLocks noChangeArrowheads="1"/>
              </p:cNvSpPr>
              <p:nvPr/>
            </p:nvSpPr>
            <p:spPr bwMode="auto">
              <a:xfrm>
                <a:off x="3626" y="1549"/>
                <a:ext cx="771" cy="1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en-US" b="1" dirty="0" smtClean="0">
                    <a:latin typeface="Consolas" panose="020B0609020204030204" pitchFamily="49" charset="0"/>
                  </a:rPr>
                  <a:t>Timer</a:t>
                </a:r>
                <a:endParaRPr lang="en-US" altLang="en-US" b="1" dirty="0">
                  <a:latin typeface="Consolas" panose="020B0609020204030204" pitchFamily="49" charset="0"/>
                </a:endParaRPr>
              </a:p>
            </p:txBody>
          </p:sp>
          <p:sp>
            <p:nvSpPr>
              <p:cNvPr id="803865" name="Text Box 25"/>
              <p:cNvSpPr txBox="1">
                <a:spLocks noChangeArrowheads="1"/>
              </p:cNvSpPr>
              <p:nvPr/>
            </p:nvSpPr>
            <p:spPr bwMode="auto">
              <a:xfrm>
                <a:off x="3535" y="1186"/>
                <a:ext cx="145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>
                <a:spAutoFit/>
              </a:bodyPr>
              <a:lstStyle/>
              <a:p>
                <a:r>
                  <a:rPr lang="en-US" altLang="en-US" sz="2000" dirty="0" err="1" smtClean="0">
                    <a:latin typeface="Consolas" panose="020B0609020204030204" pitchFamily="49" charset="0"/>
                  </a:rPr>
                  <a:t>Javax.swing</a:t>
                </a:r>
                <a:endParaRPr lang="en-US" altLang="en-US" sz="2000" dirty="0">
                  <a:latin typeface="Consolas" panose="020B0609020204030204" pitchFamily="49" charset="0"/>
                </a:endParaRPr>
              </a:p>
            </p:txBody>
          </p:sp>
        </p:grpSp>
        <p:sp>
          <p:nvSpPr>
            <p:cNvPr id="17" name="Text Box 18"/>
            <p:cNvSpPr txBox="1">
              <a:spLocks noChangeArrowheads="1"/>
            </p:cNvSpPr>
            <p:nvPr/>
          </p:nvSpPr>
          <p:spPr bwMode="auto">
            <a:xfrm>
              <a:off x="6274049" y="3449639"/>
              <a:ext cx="1008062" cy="3079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dirty="0" err="1" smtClean="0">
                  <a:latin typeface="Consolas" panose="020B0609020204030204" pitchFamily="49" charset="0"/>
                </a:rPr>
                <a:t>JFrame</a:t>
              </a:r>
              <a:endParaRPr lang="en-US" altLang="en-US" dirty="0">
                <a:latin typeface="Consolas" panose="020B0609020204030204" pitchFamily="49" charset="0"/>
              </a:endParaRPr>
            </a:p>
          </p:txBody>
        </p:sp>
        <p:sp>
          <p:nvSpPr>
            <p:cNvPr id="18" name="Text Box 20"/>
            <p:cNvSpPr txBox="1">
              <a:spLocks noChangeArrowheads="1"/>
            </p:cNvSpPr>
            <p:nvPr/>
          </p:nvSpPr>
          <p:spPr bwMode="auto">
            <a:xfrm>
              <a:off x="6274049" y="2944814"/>
              <a:ext cx="1079500" cy="3079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dirty="0" err="1" smtClean="0">
                  <a:latin typeface="Consolas" panose="020B0609020204030204" pitchFamily="49" charset="0"/>
                </a:rPr>
                <a:t>JButton</a:t>
              </a:r>
              <a:endParaRPr lang="en-US" altLang="en-US" dirty="0">
                <a:latin typeface="Consolas" panose="020B06090202040302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09751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3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3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3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3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3843" grpId="0" uiExpand="1" build="p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A Package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to group a number of classes together into one related package</a:t>
            </a:r>
            <a:endParaRPr lang="en-US" dirty="0"/>
          </a:p>
          <a:p>
            <a:r>
              <a:rPr lang="en-US" altLang="en-US" b="1" dirty="0" smtClean="0">
                <a:cs typeface="Calibri" panose="020F0502020204030204" pitchFamily="34" charset="0"/>
              </a:rPr>
              <a:t>Format</a:t>
            </a:r>
            <a:r>
              <a:rPr lang="en-US" altLang="en-US" dirty="0">
                <a:cs typeface="Calibri" panose="020F0502020204030204" pitchFamily="34" charset="0"/>
              </a:rPr>
              <a:t> </a:t>
            </a:r>
            <a:r>
              <a:rPr lang="en-US" altLang="en-US" dirty="0" smtClean="0">
                <a:cs typeface="Calibri" panose="020F0502020204030204" pitchFamily="34" charset="0"/>
              </a:rPr>
              <a:t>(done at the top of a class definition)</a:t>
            </a:r>
          </a:p>
          <a:p>
            <a:pPr marL="225425" lvl="1" indent="0"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alibri" panose="020F0502020204030204" pitchFamily="34" charset="0"/>
              </a:rPr>
              <a:t>   package &lt;package name&gt;;</a:t>
            </a:r>
            <a:endParaRPr lang="en-US" altLang="en-US" dirty="0">
              <a:latin typeface="Consolas" panose="020B0609020204030204" pitchFamily="49" charset="0"/>
              <a:cs typeface="Calibri" panose="020F0502020204030204" pitchFamily="34" charset="0"/>
            </a:endParaRPr>
          </a:p>
          <a:p>
            <a:r>
              <a:rPr lang="en-US" altLang="en-US" b="1" dirty="0">
                <a:cs typeface="Calibri" panose="020F0502020204030204" pitchFamily="34" charset="0"/>
              </a:rPr>
              <a:t>Example</a:t>
            </a:r>
            <a:r>
              <a:rPr lang="en-US" altLang="en-US" dirty="0">
                <a:cs typeface="Calibri" panose="020F0502020204030204" pitchFamily="34" charset="0"/>
              </a:rPr>
              <a:t>: </a:t>
            </a:r>
          </a:p>
          <a:p>
            <a:pPr marL="0" indent="0">
              <a:buNone/>
            </a:pPr>
            <a:r>
              <a:rPr lang="en-US" altLang="en-US" sz="2000" dirty="0">
                <a:latin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lang="en-US" altLang="en-US" sz="2000" dirty="0" smtClean="0">
                <a:latin typeface="Consolas" panose="020B0609020204030204" pitchFamily="49" charset="0"/>
                <a:cs typeface="Calibri" panose="020F0502020204030204" pitchFamily="34" charset="0"/>
              </a:rPr>
              <a:t>    package pack1;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lang="en-US" sz="2000" dirty="0" smtClean="0">
                <a:latin typeface="Consolas" panose="020B0609020204030204" pitchFamily="49" charset="0"/>
                <a:cs typeface="Calibri" panose="020F0502020204030204" pitchFamily="34" charset="0"/>
              </a:rPr>
              <a:t>    public class </a:t>
            </a:r>
            <a:r>
              <a:rPr lang="en-US" sz="2000" dirty="0" err="1" smtClean="0">
                <a:latin typeface="Consolas" panose="020B0609020204030204" pitchFamily="49" charset="0"/>
                <a:cs typeface="Calibri" panose="020F0502020204030204" pitchFamily="34" charset="0"/>
              </a:rPr>
              <a:t>IntegerWrapper</a:t>
            </a:r>
            <a:r>
              <a:rPr lang="en-US" sz="2000" dirty="0" smtClean="0">
                <a:latin typeface="Consolas" panose="020B0609020204030204" pitchFamily="49" charset="0"/>
                <a:cs typeface="Calibri" panose="020F0502020204030204" pitchFamily="34" charset="0"/>
              </a:rPr>
              <a:t> { ... }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5937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z="2000" dirty="0"/>
          </a:p>
          <a:p>
            <a:r>
              <a:rPr lang="en-US" altLang="en-US" sz="2000" dirty="0">
                <a:latin typeface="Consolas" panose="020B0609020204030204" pitchFamily="49" charset="0"/>
              </a:rPr>
              <a:t>pack3.OpenFoo.toString()</a:t>
            </a:r>
          </a:p>
        </p:txBody>
      </p:sp>
      <p:sp>
        <p:nvSpPr>
          <p:cNvPr id="623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Fully Qualified Names: Includes Package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557382" y="1870870"/>
            <a:ext cx="2808287" cy="739577"/>
            <a:chOff x="1331913" y="2349500"/>
            <a:chExt cx="2808287" cy="739577"/>
          </a:xfrm>
        </p:grpSpPr>
        <p:sp>
          <p:nvSpPr>
            <p:cNvPr id="623622" name="AutoShape 6"/>
            <p:cNvSpPr>
              <a:spLocks/>
            </p:cNvSpPr>
            <p:nvPr/>
          </p:nvSpPr>
          <p:spPr bwMode="auto">
            <a:xfrm rot="5400000">
              <a:off x="1727994" y="2097881"/>
              <a:ext cx="431800" cy="935038"/>
            </a:xfrm>
            <a:prstGeom prst="rightBrace">
              <a:avLst>
                <a:gd name="adj1" fmla="val 18045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3623" name="AutoShape 7"/>
            <p:cNvSpPr>
              <a:spLocks/>
            </p:cNvSpPr>
            <p:nvPr/>
          </p:nvSpPr>
          <p:spPr bwMode="auto">
            <a:xfrm rot="5400000">
              <a:off x="2699544" y="2205831"/>
              <a:ext cx="431800" cy="719138"/>
            </a:xfrm>
            <a:prstGeom prst="rightBrace">
              <a:avLst>
                <a:gd name="adj1" fmla="val 13879"/>
                <a:gd name="adj2" fmla="val 47894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3624" name="Text Box 8"/>
            <p:cNvSpPr txBox="1">
              <a:spLocks noChangeArrowheads="1"/>
            </p:cNvSpPr>
            <p:nvPr/>
          </p:nvSpPr>
          <p:spPr bwMode="auto">
            <a:xfrm>
              <a:off x="1331913" y="2781300"/>
              <a:ext cx="1296987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en-US" b="1" dirty="0">
                  <a:solidFill>
                    <a:srgbClr val="808000"/>
                  </a:solidFill>
                </a:rPr>
                <a:t>class  name</a:t>
              </a:r>
            </a:p>
          </p:txBody>
        </p:sp>
        <p:sp>
          <p:nvSpPr>
            <p:cNvPr id="623625" name="Text Box 9"/>
            <p:cNvSpPr txBox="1">
              <a:spLocks noChangeArrowheads="1"/>
            </p:cNvSpPr>
            <p:nvPr/>
          </p:nvSpPr>
          <p:spPr bwMode="auto">
            <a:xfrm>
              <a:off x="2555875" y="2781300"/>
              <a:ext cx="1584325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en-US" b="1" dirty="0">
                  <a:solidFill>
                    <a:srgbClr val="808000"/>
                  </a:solidFill>
                </a:rPr>
                <a:t>method name</a:t>
              </a:r>
            </a:p>
          </p:txBody>
        </p:sp>
      </p:grpSp>
      <p:sp>
        <p:nvSpPr>
          <p:cNvPr id="623626" name="AutoShape 10"/>
          <p:cNvSpPr>
            <a:spLocks/>
          </p:cNvSpPr>
          <p:nvPr/>
        </p:nvSpPr>
        <p:spPr bwMode="auto">
          <a:xfrm rot="5400000">
            <a:off x="904201" y="1095376"/>
            <a:ext cx="217488" cy="576262"/>
          </a:xfrm>
          <a:prstGeom prst="leftBrace">
            <a:avLst>
              <a:gd name="adj1" fmla="val 22080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600" tIns="46800" rIns="93600" bIns="46800" anchor="ctr">
            <a:spAutoFit/>
          </a:bodyPr>
          <a:lstStyle/>
          <a:p>
            <a:endParaRPr lang="en-US"/>
          </a:p>
        </p:txBody>
      </p:sp>
      <p:sp>
        <p:nvSpPr>
          <p:cNvPr id="623627" name="Rectangle 11"/>
          <p:cNvSpPr>
            <a:spLocks noChangeArrowheads="1"/>
          </p:cNvSpPr>
          <p:nvPr/>
        </p:nvSpPr>
        <p:spPr bwMode="auto">
          <a:xfrm>
            <a:off x="658151" y="3018026"/>
            <a:ext cx="3856699" cy="402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600" tIns="46800" rIns="93600" bIns="46800">
            <a:spAutoFit/>
          </a:bodyPr>
          <a:lstStyle/>
          <a:p>
            <a:r>
              <a:rPr lang="en-US" altLang="en-US" sz="2000" dirty="0">
                <a:latin typeface="Consolas" panose="020B0609020204030204" pitchFamily="49" charset="0"/>
              </a:rPr>
              <a:t>pack3.ClosedFoo.toString()</a:t>
            </a: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207028" y="979587"/>
            <a:ext cx="161183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b="1" dirty="0" smtClean="0">
                <a:solidFill>
                  <a:srgbClr val="808000"/>
                </a:solidFill>
              </a:rPr>
              <a:t>package  </a:t>
            </a:r>
            <a:r>
              <a:rPr lang="en-US" altLang="en-US" b="1" dirty="0">
                <a:solidFill>
                  <a:srgbClr val="808000"/>
                </a:solidFill>
              </a:rPr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816705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3619" grpId="0" build="p" bldLvl="2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Importing Packages</a:t>
            </a:r>
          </a:p>
        </p:txBody>
      </p:sp>
      <p:sp>
        <p:nvSpPr>
          <p:cNvPr id="637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Importing all classes from a </a:t>
            </a:r>
            <a:r>
              <a:rPr lang="en-US" altLang="en-US" dirty="0" smtClean="0"/>
              <a:t>package (generally regarded as bad practice because it may allow naming conflicts to occur)</a:t>
            </a:r>
            <a:endParaRPr lang="en-US" altLang="en-US" dirty="0"/>
          </a:p>
          <a:p>
            <a:pPr lvl="1">
              <a:buFontTx/>
              <a:buNone/>
            </a:pPr>
            <a:r>
              <a:rPr lang="en-US" altLang="en-US" b="1" dirty="0"/>
              <a:t>Format</a:t>
            </a:r>
          </a:p>
          <a:p>
            <a:pPr lvl="1"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import &lt;</a:t>
            </a:r>
            <a:r>
              <a:rPr lang="en-US" altLang="en-US" sz="1800" i="1" dirty="0">
                <a:latin typeface="Consolas" panose="020B0609020204030204" pitchFamily="49" charset="0"/>
              </a:rPr>
              <a:t>package name</a:t>
            </a:r>
            <a:r>
              <a:rPr lang="en-US" altLang="en-US" sz="1800" dirty="0">
                <a:latin typeface="Consolas" panose="020B0609020204030204" pitchFamily="49" charset="0"/>
              </a:rPr>
              <a:t>&gt;.*;</a:t>
            </a:r>
          </a:p>
          <a:p>
            <a:pPr lvl="1">
              <a:buFontTx/>
              <a:buNone/>
            </a:pPr>
            <a:endParaRPr lang="en-US" altLang="en-US" sz="1800" dirty="0">
              <a:latin typeface="Arial" panose="020B0604020202020204" pitchFamily="34" charset="0"/>
            </a:endParaRPr>
          </a:p>
          <a:p>
            <a:pPr lvl="1">
              <a:buFontTx/>
              <a:buNone/>
            </a:pPr>
            <a:r>
              <a:rPr lang="en-US" altLang="en-US" b="1" dirty="0"/>
              <a:t>Example</a:t>
            </a:r>
          </a:p>
          <a:p>
            <a:pPr lvl="1"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import </a:t>
            </a:r>
            <a:r>
              <a:rPr lang="en-US" altLang="en-US" sz="1800" dirty="0" err="1">
                <a:latin typeface="Consolas" panose="020B0609020204030204" pitchFamily="49" charset="0"/>
              </a:rPr>
              <a:t>java.util</a:t>
            </a:r>
            <a:r>
              <a:rPr lang="en-US" altLang="en-US" sz="1800" dirty="0">
                <a:latin typeface="Consolas" panose="020B0609020204030204" pitchFamily="49" charset="0"/>
              </a:rPr>
              <a:t>.*;</a:t>
            </a:r>
          </a:p>
          <a:p>
            <a:endParaRPr lang="en-US" altLang="en-US" sz="1800" dirty="0">
              <a:latin typeface="Arial" panose="020B0604020202020204" pitchFamily="34" charset="0"/>
            </a:endParaRPr>
          </a:p>
          <a:p>
            <a:r>
              <a:rPr lang="en-US" altLang="en-US" dirty="0"/>
              <a:t>Importing a single class from a package</a:t>
            </a:r>
          </a:p>
          <a:p>
            <a:pPr lvl="1">
              <a:buFontTx/>
              <a:buNone/>
            </a:pPr>
            <a:r>
              <a:rPr lang="en-US" altLang="en-US" b="1" dirty="0"/>
              <a:t>Format</a:t>
            </a:r>
          </a:p>
          <a:p>
            <a:pPr lvl="1"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import &lt;package name&gt;.&lt;class name&gt;;</a:t>
            </a:r>
          </a:p>
          <a:p>
            <a:pPr lvl="1">
              <a:buFontTx/>
              <a:buNone/>
            </a:pPr>
            <a:endParaRPr lang="en-US" altLang="en-US" sz="1800" dirty="0">
              <a:latin typeface="Arial" panose="020B0604020202020204" pitchFamily="34" charset="0"/>
            </a:endParaRPr>
          </a:p>
          <a:p>
            <a:pPr lvl="1">
              <a:buFontTx/>
              <a:buNone/>
            </a:pPr>
            <a:r>
              <a:rPr lang="en-US" altLang="en-US" b="1" dirty="0"/>
              <a:t>Example</a:t>
            </a:r>
          </a:p>
          <a:p>
            <a:pPr lvl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import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java.util.Vector</a:t>
            </a:r>
            <a:r>
              <a:rPr lang="en-US" altLang="en-US" sz="1800" dirty="0" smtClean="0">
                <a:latin typeface="Consolas" panose="020B0609020204030204" pitchFamily="49" charset="0"/>
              </a:rPr>
              <a:t>;  </a:t>
            </a:r>
            <a:endParaRPr lang="en-US" altLang="en-US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77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7955" grpId="0" uiExpand="1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Some Hypothetical Method Calls: Condition/Return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4800600" y="5084763"/>
            <a:ext cx="3886200" cy="12239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store.addToInventory(int amt)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if (temp &gt; MAX)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    return(false);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2771775" y="3357563"/>
            <a:ext cx="5000625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reference2.method2()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if (store.addToInventory(amt) == false)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    return(false);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395288" y="1484313"/>
            <a:ext cx="4710112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reference1.method1()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if (reference2.method2() == false)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    return(false);</a:t>
            </a:r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>
            <a:off x="2195513" y="2781300"/>
            <a:ext cx="2160587" cy="5762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>
            <a:off x="4140200" y="4652963"/>
            <a:ext cx="2376488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990600" y="4149725"/>
            <a:ext cx="5184775" cy="2159000"/>
            <a:chOff x="990600" y="4149725"/>
            <a:chExt cx="5184775" cy="2159001"/>
          </a:xfrm>
        </p:grpSpPr>
        <p:sp>
          <p:nvSpPr>
            <p:cNvPr id="24585" name="Text Box 10"/>
            <p:cNvSpPr txBox="1">
              <a:spLocks noChangeArrowheads="1"/>
            </p:cNvSpPr>
            <p:nvPr/>
          </p:nvSpPr>
          <p:spPr bwMode="auto">
            <a:xfrm>
              <a:off x="990600" y="5300663"/>
              <a:ext cx="2808288" cy="1008063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Problem 3:  The calling method may not know how to handle the error</a:t>
              </a:r>
            </a:p>
          </p:txBody>
        </p:sp>
        <p:sp>
          <p:nvSpPr>
            <p:cNvPr id="24586" name="Oval 11"/>
            <p:cNvSpPr>
              <a:spLocks noChangeArrowheads="1"/>
            </p:cNvSpPr>
            <p:nvPr/>
          </p:nvSpPr>
          <p:spPr bwMode="auto">
            <a:xfrm>
              <a:off x="4014788" y="4149725"/>
              <a:ext cx="1511300" cy="358775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24587" name="Line 12"/>
            <p:cNvSpPr>
              <a:spLocks noChangeShapeType="1"/>
            </p:cNvSpPr>
            <p:nvPr/>
          </p:nvSpPr>
          <p:spPr bwMode="auto">
            <a:xfrm flipV="1">
              <a:off x="3079750" y="4437063"/>
              <a:ext cx="1727200" cy="86518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4588" name="Text Box 13"/>
            <p:cNvSpPr txBox="1">
              <a:spLocks noChangeArrowheads="1"/>
            </p:cNvSpPr>
            <p:nvPr/>
          </p:nvSpPr>
          <p:spPr bwMode="auto">
            <a:xfrm>
              <a:off x="3582988" y="4149725"/>
              <a:ext cx="576263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rgbClr val="FF0000"/>
                  </a:solidFill>
                  <a:latin typeface="Arial" panose="020B0604020202020204" pitchFamily="34" charset="0"/>
                </a:rPr>
                <a:t>??</a:t>
              </a:r>
            </a:p>
          </p:txBody>
        </p:sp>
        <p:sp>
          <p:nvSpPr>
            <p:cNvPr id="24589" name="Text Box 14"/>
            <p:cNvSpPr txBox="1">
              <a:spLocks noChangeArrowheads="1"/>
            </p:cNvSpPr>
            <p:nvPr/>
          </p:nvSpPr>
          <p:spPr bwMode="auto">
            <a:xfrm>
              <a:off x="5527675" y="4149725"/>
              <a:ext cx="6477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rgbClr val="FF0000"/>
                  </a:solidFill>
                  <a:latin typeface="Arial" panose="020B0604020202020204" pitchFamily="34" charset="0"/>
                </a:rPr>
                <a:t>??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06412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Importing Packages (2)</a:t>
            </a:r>
          </a:p>
        </p:txBody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When you do not need an import statement:</a:t>
            </a:r>
          </a:p>
          <a:p>
            <a:pPr lvl="1"/>
            <a:r>
              <a:rPr lang="en-US" altLang="en-US" dirty="0"/>
              <a:t>When you are using the classes in the </a:t>
            </a:r>
            <a:r>
              <a:rPr lang="en-US" altLang="en-US" dirty="0" err="1">
                <a:latin typeface="Consolas" panose="020B0609020204030204" pitchFamily="49" charset="0"/>
              </a:rPr>
              <a:t>java.lang</a:t>
            </a:r>
            <a:r>
              <a:rPr lang="en-US" altLang="en-US" dirty="0">
                <a:cs typeface="Calibri" panose="020F0502020204030204" pitchFamily="34" charset="0"/>
              </a:rPr>
              <a:t> package</a:t>
            </a:r>
            <a:r>
              <a:rPr lang="en-US" altLang="en-US" dirty="0"/>
              <a:t>.</a:t>
            </a:r>
          </a:p>
          <a:p>
            <a:pPr lvl="1"/>
            <a:r>
              <a:rPr lang="en-US" altLang="en-US" dirty="0"/>
              <a:t>You do not need an import statement in order to use classes which are part of the same package</a:t>
            </a:r>
          </a:p>
          <a:p>
            <a:pPr lvl="1"/>
            <a:endParaRPr lang="en-US" altLang="en-US" dirty="0"/>
          </a:p>
          <a:p>
            <a:r>
              <a:rPr lang="en-US" altLang="en-US" dirty="0"/>
              <a:t>Excluding the </a:t>
            </a:r>
            <a:r>
              <a:rPr lang="en-US" altLang="en-US" dirty="0" smtClean="0"/>
              <a:t>import (from classes other than those from </a:t>
            </a:r>
            <a:r>
              <a:rPr lang="en-US" altLang="en-US" dirty="0" err="1">
                <a:latin typeface="Consolas" panose="020B0609020204030204" pitchFamily="49" charset="0"/>
              </a:rPr>
              <a:t>java.lang</a:t>
            </a:r>
            <a:r>
              <a:rPr lang="en-US" altLang="en-US" dirty="0" smtClean="0"/>
              <a:t>) </a:t>
            </a:r>
            <a:r>
              <a:rPr lang="en-US" altLang="en-US" dirty="0"/>
              <a:t>requires that the full name be provided:</a:t>
            </a:r>
          </a:p>
          <a:p>
            <a:pPr lvl="1">
              <a:buFontTx/>
              <a:buNone/>
            </a:pPr>
            <a:r>
              <a:rPr lang="en-US" altLang="en-US" sz="1800" dirty="0" err="1">
                <a:latin typeface="Consolas" panose="020B0609020204030204" pitchFamily="49" charset="0"/>
              </a:rPr>
              <a:t>java.util.Random</a:t>
            </a:r>
            <a:r>
              <a:rPr lang="en-US" altLang="en-US" sz="1800" dirty="0">
                <a:latin typeface="Consolas" panose="020B0609020204030204" pitchFamily="49" charset="0"/>
              </a:rPr>
              <a:t> generator = new </a:t>
            </a:r>
            <a:r>
              <a:rPr lang="en-US" altLang="en-US" sz="1800" dirty="0" err="1">
                <a:latin typeface="Consolas" panose="020B0609020204030204" pitchFamily="49" charset="0"/>
              </a:rPr>
              <a:t>java.util.Random</a:t>
            </a:r>
            <a:r>
              <a:rPr lang="en-US" altLang="en-US" sz="1800" dirty="0">
                <a:latin typeface="Consolas" panose="020B0609020204030204" pitchFamily="49" charset="0"/>
              </a:rPr>
              <a:t> ();</a:t>
            </a:r>
          </a:p>
          <a:p>
            <a:pPr lvl="1">
              <a:buFontTx/>
              <a:buNone/>
            </a:pPr>
            <a:r>
              <a:rPr lang="en-US" altLang="en-US" dirty="0"/>
              <a:t>                           Vs.</a:t>
            </a:r>
          </a:p>
          <a:p>
            <a:pPr lvl="1"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import </a:t>
            </a:r>
            <a:r>
              <a:rPr lang="en-US" altLang="en-US" sz="1800" dirty="0" err="1">
                <a:latin typeface="Consolas" panose="020B0609020204030204" pitchFamily="49" charset="0"/>
              </a:rPr>
              <a:t>java.util.Random</a:t>
            </a:r>
            <a:r>
              <a:rPr lang="en-US" altLang="en-US" sz="1800" dirty="0">
                <a:latin typeface="Consolas" panose="020B0609020204030204" pitchFamily="49" charset="0"/>
              </a:rPr>
              <a:t>;</a:t>
            </a:r>
          </a:p>
          <a:p>
            <a:pPr lvl="1"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Random generator = new Random ();</a:t>
            </a:r>
          </a:p>
          <a:p>
            <a:pPr lvl="1"/>
            <a:endParaRPr lang="en-US" altLang="en-US" sz="1800" dirty="0">
              <a:latin typeface="Arial" panose="020B0604020202020204" pitchFamily="34" charset="0"/>
            </a:endParaRPr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56079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1027" grpId="0" build="p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Default Package</a:t>
            </a:r>
          </a:p>
        </p:txBody>
      </p:sp>
      <p:sp>
        <p:nvSpPr>
          <p:cNvPr id="75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altLang="en-US"/>
              <a:t>If you do not use a package statement then the class implicitly becomes part of a default package.</a:t>
            </a:r>
          </a:p>
          <a:p>
            <a:pPr>
              <a:buFontTx/>
              <a:buChar char="•"/>
            </a:pPr>
            <a:r>
              <a:rPr lang="en-US" altLang="en-US"/>
              <a:t>All classes which reside in the same directory are part of the default package for that program.</a:t>
            </a:r>
          </a:p>
        </p:txBody>
      </p:sp>
    </p:spTree>
    <p:extLst>
      <p:ext uri="{BB962C8B-B14F-4D97-AF65-F5344CB8AC3E}">
        <p14:creationId xmlns:p14="http://schemas.microsoft.com/office/powerpoint/2010/main" val="338511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6739" grpId="0" build="p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Fully Qualified Names: Matches Directory Structure</a:t>
            </a:r>
          </a:p>
        </p:txBody>
      </p:sp>
      <p:sp>
        <p:nvSpPr>
          <p:cNvPr id="624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 b="1" dirty="0">
                <a:solidFill>
                  <a:schemeClr val="accent2"/>
                </a:solidFill>
                <a:latin typeface="Consolas" panose="020B0609020204030204" pitchFamily="49" charset="0"/>
              </a:rPr>
              <a:t>pack3</a:t>
            </a:r>
            <a:r>
              <a:rPr lang="en-US" altLang="en-US" sz="2000" dirty="0">
                <a:latin typeface="Consolas" panose="020B0609020204030204" pitchFamily="49" charset="0"/>
              </a:rPr>
              <a:t>.OpenFoo.toString()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58232" y="1508125"/>
            <a:ext cx="3816350" cy="1892102"/>
            <a:chOff x="323850" y="1989138"/>
            <a:chExt cx="3816350" cy="1892102"/>
          </a:xfrm>
        </p:grpSpPr>
        <p:sp>
          <p:nvSpPr>
            <p:cNvPr id="624644" name="AutoShape 4"/>
            <p:cNvSpPr>
              <a:spLocks/>
            </p:cNvSpPr>
            <p:nvPr/>
          </p:nvSpPr>
          <p:spPr bwMode="auto">
            <a:xfrm rot="5400000">
              <a:off x="971551" y="1844675"/>
              <a:ext cx="360362" cy="649287"/>
            </a:xfrm>
            <a:prstGeom prst="rightBrace">
              <a:avLst>
                <a:gd name="adj1" fmla="val 15015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645" name="Text Box 5"/>
            <p:cNvSpPr txBox="1">
              <a:spLocks noChangeArrowheads="1"/>
            </p:cNvSpPr>
            <p:nvPr/>
          </p:nvSpPr>
          <p:spPr bwMode="auto">
            <a:xfrm>
              <a:off x="323850" y="2420938"/>
              <a:ext cx="1584325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en-US" b="1" dirty="0">
                  <a:solidFill>
                    <a:schemeClr val="accent2">
                      <a:lumMod val="50000"/>
                    </a:schemeClr>
                  </a:solidFill>
                </a:rPr>
                <a:t>package name</a:t>
              </a:r>
            </a:p>
          </p:txBody>
        </p:sp>
        <p:sp>
          <p:nvSpPr>
            <p:cNvPr id="624646" name="AutoShape 6"/>
            <p:cNvSpPr>
              <a:spLocks/>
            </p:cNvSpPr>
            <p:nvPr/>
          </p:nvSpPr>
          <p:spPr bwMode="auto">
            <a:xfrm rot="5400000">
              <a:off x="1727994" y="2024856"/>
              <a:ext cx="936625" cy="1008063"/>
            </a:xfrm>
            <a:prstGeom prst="rightBrace">
              <a:avLst>
                <a:gd name="adj1" fmla="val 8969"/>
                <a:gd name="adj2" fmla="val 56616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647" name="AutoShape 7"/>
            <p:cNvSpPr>
              <a:spLocks/>
            </p:cNvSpPr>
            <p:nvPr/>
          </p:nvSpPr>
          <p:spPr bwMode="auto">
            <a:xfrm rot="5400000">
              <a:off x="2555875" y="2420938"/>
              <a:ext cx="1512888" cy="792162"/>
            </a:xfrm>
            <a:prstGeom prst="rightBrace">
              <a:avLst>
                <a:gd name="adj1" fmla="val 8333"/>
                <a:gd name="adj2" fmla="val 47894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648" name="Text Box 8"/>
            <p:cNvSpPr txBox="1">
              <a:spLocks noChangeArrowheads="1"/>
            </p:cNvSpPr>
            <p:nvPr/>
          </p:nvSpPr>
          <p:spPr bwMode="auto">
            <a:xfrm>
              <a:off x="1476375" y="2997200"/>
              <a:ext cx="1296988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en-US" b="1" dirty="0">
                  <a:solidFill>
                    <a:schemeClr val="accent2">
                      <a:lumMod val="50000"/>
                    </a:schemeClr>
                  </a:solidFill>
                </a:rPr>
                <a:t>class  name</a:t>
              </a:r>
            </a:p>
          </p:txBody>
        </p:sp>
        <p:sp>
          <p:nvSpPr>
            <p:cNvPr id="624649" name="Text Box 9"/>
            <p:cNvSpPr txBox="1">
              <a:spLocks noChangeArrowheads="1"/>
            </p:cNvSpPr>
            <p:nvPr/>
          </p:nvSpPr>
          <p:spPr bwMode="auto">
            <a:xfrm>
              <a:off x="2555875" y="3573463"/>
              <a:ext cx="1584325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en-US" b="1" dirty="0">
                  <a:solidFill>
                    <a:schemeClr val="accent2">
                      <a:lumMod val="50000"/>
                    </a:schemeClr>
                  </a:solidFill>
                </a:rPr>
                <a:t>method name</a:t>
              </a:r>
            </a:p>
          </p:txBody>
        </p:sp>
      </p:grpSp>
      <p:sp>
        <p:nvSpPr>
          <p:cNvPr id="624650" name="Text Box 10"/>
          <p:cNvSpPr txBox="1">
            <a:spLocks noChangeArrowheads="1"/>
          </p:cNvSpPr>
          <p:nvPr/>
        </p:nvSpPr>
        <p:spPr bwMode="auto">
          <a:xfrm>
            <a:off x="6084888" y="1701800"/>
            <a:ext cx="1828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altLang="en-US" b="1"/>
              <a:t>:</a:t>
            </a:r>
          </a:p>
        </p:txBody>
      </p:sp>
      <p:sp>
        <p:nvSpPr>
          <p:cNvPr id="624651" name="Text Box 11"/>
          <p:cNvSpPr txBox="1">
            <a:spLocks noChangeArrowheads="1"/>
          </p:cNvSpPr>
          <p:nvPr/>
        </p:nvSpPr>
        <p:spPr bwMode="auto">
          <a:xfrm>
            <a:off x="6084888" y="2276475"/>
            <a:ext cx="1828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altLang="en-US">
                <a:latin typeface="Consolas" panose="020B0609020204030204" pitchFamily="49" charset="0"/>
              </a:rPr>
              <a:t>home</a:t>
            </a:r>
          </a:p>
        </p:txBody>
      </p:sp>
      <p:cxnSp>
        <p:nvCxnSpPr>
          <p:cNvPr id="624652" name="AutoShape 12"/>
          <p:cNvCxnSpPr>
            <a:cxnSpLocks noChangeShapeType="1"/>
            <a:stCxn id="624650" idx="2"/>
            <a:endCxn id="624651" idx="0"/>
          </p:cNvCxnSpPr>
          <p:nvPr/>
        </p:nvCxnSpPr>
        <p:spPr bwMode="auto">
          <a:xfrm>
            <a:off x="6999288" y="1976438"/>
            <a:ext cx="0" cy="3000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4653" name="Text Box 13"/>
          <p:cNvSpPr txBox="1">
            <a:spLocks noChangeArrowheads="1"/>
          </p:cNvSpPr>
          <p:nvPr/>
        </p:nvSpPr>
        <p:spPr bwMode="auto">
          <a:xfrm>
            <a:off x="6084888" y="2852738"/>
            <a:ext cx="1828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altLang="en-US" dirty="0" smtClean="0">
                <a:latin typeface="Consolas" panose="020B0609020204030204" pitchFamily="49" charset="0"/>
              </a:rPr>
              <a:t>219</a:t>
            </a:r>
            <a:endParaRPr lang="en-US" altLang="en-US" dirty="0">
              <a:latin typeface="Consolas" panose="020B0609020204030204" pitchFamily="49" charset="0"/>
            </a:endParaRPr>
          </a:p>
        </p:txBody>
      </p:sp>
      <p:cxnSp>
        <p:nvCxnSpPr>
          <p:cNvPr id="624654" name="AutoShape 14"/>
          <p:cNvCxnSpPr>
            <a:cxnSpLocks noChangeShapeType="1"/>
            <a:stCxn id="624651" idx="2"/>
            <a:endCxn id="624653" idx="0"/>
          </p:cNvCxnSpPr>
          <p:nvPr/>
        </p:nvCxnSpPr>
        <p:spPr bwMode="auto">
          <a:xfrm>
            <a:off x="6999288" y="2551113"/>
            <a:ext cx="0" cy="3016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4655" name="Text Box 15"/>
          <p:cNvSpPr txBox="1">
            <a:spLocks noChangeArrowheads="1"/>
          </p:cNvSpPr>
          <p:nvPr/>
        </p:nvSpPr>
        <p:spPr bwMode="auto">
          <a:xfrm>
            <a:off x="6084888" y="3429000"/>
            <a:ext cx="1828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altLang="en-US">
                <a:latin typeface="Consolas" panose="020B0609020204030204" pitchFamily="49" charset="0"/>
              </a:rPr>
              <a:t>examples</a:t>
            </a:r>
          </a:p>
        </p:txBody>
      </p:sp>
      <p:cxnSp>
        <p:nvCxnSpPr>
          <p:cNvPr id="624656" name="AutoShape 16"/>
          <p:cNvCxnSpPr>
            <a:cxnSpLocks noChangeShapeType="1"/>
            <a:stCxn id="624653" idx="2"/>
            <a:endCxn id="624655" idx="0"/>
          </p:cNvCxnSpPr>
          <p:nvPr/>
        </p:nvCxnSpPr>
        <p:spPr bwMode="auto">
          <a:xfrm>
            <a:off x="6999288" y="3127375"/>
            <a:ext cx="0" cy="3016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4657" name="Text Box 17"/>
          <p:cNvSpPr txBox="1">
            <a:spLocks noChangeArrowheads="1"/>
          </p:cNvSpPr>
          <p:nvPr/>
        </p:nvSpPr>
        <p:spPr bwMode="auto">
          <a:xfrm>
            <a:off x="6084888" y="4797425"/>
            <a:ext cx="1828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altLang="en-US">
                <a:latin typeface="Consolas" panose="020B0609020204030204" pitchFamily="49" charset="0"/>
              </a:rPr>
              <a:t>packageExample</a:t>
            </a:r>
          </a:p>
        </p:txBody>
      </p:sp>
      <p:cxnSp>
        <p:nvCxnSpPr>
          <p:cNvPr id="624658" name="AutoShape 18"/>
          <p:cNvCxnSpPr>
            <a:cxnSpLocks noChangeShapeType="1"/>
            <a:endCxn id="624660" idx="0"/>
          </p:cNvCxnSpPr>
          <p:nvPr/>
        </p:nvCxnSpPr>
        <p:spPr bwMode="auto">
          <a:xfrm>
            <a:off x="7019925" y="5013325"/>
            <a:ext cx="1588" cy="3730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4660" name="Text Box 20"/>
          <p:cNvSpPr txBox="1">
            <a:spLocks noChangeArrowheads="1"/>
          </p:cNvSpPr>
          <p:nvPr/>
        </p:nvSpPr>
        <p:spPr bwMode="auto">
          <a:xfrm>
            <a:off x="6107113" y="5386388"/>
            <a:ext cx="1828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altLang="en-US" b="1" dirty="0">
                <a:solidFill>
                  <a:schemeClr val="accent2"/>
                </a:solidFill>
                <a:latin typeface="Consolas" panose="020B0609020204030204" pitchFamily="49" charset="0"/>
              </a:rPr>
              <a:t>pack3</a:t>
            </a:r>
          </a:p>
        </p:txBody>
      </p:sp>
      <p:sp>
        <p:nvSpPr>
          <p:cNvPr id="624661" name="Text Box 21"/>
          <p:cNvSpPr txBox="1">
            <a:spLocks noChangeArrowheads="1"/>
          </p:cNvSpPr>
          <p:nvPr/>
        </p:nvSpPr>
        <p:spPr bwMode="auto">
          <a:xfrm>
            <a:off x="5026025" y="6222207"/>
            <a:ext cx="1828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altLang="en-US" dirty="0" smtClean="0">
                <a:latin typeface="Consolas" panose="020B0609020204030204" pitchFamily="49" charset="0"/>
              </a:rPr>
              <a:t>OpenFoo.java</a:t>
            </a:r>
          </a:p>
          <a:p>
            <a:pPr algn="ctr"/>
            <a:r>
              <a:rPr lang="en-US" altLang="en-US" dirty="0" smtClean="0">
                <a:latin typeface="Consolas" panose="020B0609020204030204" pitchFamily="49" charset="0"/>
              </a:rPr>
              <a:t>{  </a:t>
            </a:r>
            <a:r>
              <a:rPr lang="en-US" altLang="en-US" dirty="0" err="1" smtClean="0">
                <a:latin typeface="Consolas" panose="020B0609020204030204" pitchFamily="49" charset="0"/>
              </a:rPr>
              <a:t>toString</a:t>
            </a:r>
            <a:r>
              <a:rPr lang="en-US" altLang="en-US" dirty="0" smtClean="0">
                <a:latin typeface="Consolas" panose="020B0609020204030204" pitchFamily="49" charset="0"/>
              </a:rPr>
              <a:t>() {…} }</a:t>
            </a:r>
            <a:endParaRPr lang="en-US" altLang="en-US" dirty="0">
              <a:latin typeface="Consolas" panose="020B0609020204030204" pitchFamily="49" charset="0"/>
            </a:endParaRPr>
          </a:p>
        </p:txBody>
      </p:sp>
      <p:sp>
        <p:nvSpPr>
          <p:cNvPr id="624662" name="Text Box 22"/>
          <p:cNvSpPr txBox="1">
            <a:spLocks noChangeArrowheads="1"/>
          </p:cNvSpPr>
          <p:nvPr/>
        </p:nvSpPr>
        <p:spPr bwMode="auto">
          <a:xfrm>
            <a:off x="7115175" y="6034088"/>
            <a:ext cx="1828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altLang="en-US">
                <a:latin typeface="Consolas" panose="020B0609020204030204" pitchFamily="49" charset="0"/>
              </a:rPr>
              <a:t>ClosedFoo.java</a:t>
            </a:r>
          </a:p>
        </p:txBody>
      </p:sp>
      <p:cxnSp>
        <p:nvCxnSpPr>
          <p:cNvPr id="624663" name="AutoShape 23"/>
          <p:cNvCxnSpPr>
            <a:cxnSpLocks noChangeShapeType="1"/>
            <a:stCxn id="624660" idx="2"/>
            <a:endCxn id="624661" idx="0"/>
          </p:cNvCxnSpPr>
          <p:nvPr/>
        </p:nvCxnSpPr>
        <p:spPr bwMode="auto">
          <a:xfrm flipH="1">
            <a:off x="5940425" y="5661025"/>
            <a:ext cx="1081088" cy="3730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4664" name="AutoShape 24"/>
          <p:cNvCxnSpPr>
            <a:cxnSpLocks noChangeShapeType="1"/>
            <a:stCxn id="624660" idx="2"/>
            <a:endCxn id="624662" idx="0"/>
          </p:cNvCxnSpPr>
          <p:nvPr/>
        </p:nvCxnSpPr>
        <p:spPr bwMode="auto">
          <a:xfrm>
            <a:off x="7021513" y="5661025"/>
            <a:ext cx="1008062" cy="3730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4665" name="Text Box 25"/>
          <p:cNvSpPr txBox="1">
            <a:spLocks noChangeArrowheads="1"/>
          </p:cNvSpPr>
          <p:nvPr/>
        </p:nvSpPr>
        <p:spPr bwMode="auto">
          <a:xfrm>
            <a:off x="6443663" y="4005263"/>
            <a:ext cx="1150937" cy="309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600" tIns="46800" rIns="93600" bIns="46800">
            <a:spAutoFit/>
          </a:bodyPr>
          <a:lstStyle/>
          <a:p>
            <a:r>
              <a:rPr lang="en-US" altLang="en-US">
                <a:latin typeface="Consolas" panose="020B0609020204030204" pitchFamily="49" charset="0"/>
              </a:rPr>
              <a:t>packages</a:t>
            </a:r>
          </a:p>
        </p:txBody>
      </p:sp>
      <p:cxnSp>
        <p:nvCxnSpPr>
          <p:cNvPr id="624666" name="AutoShape 26"/>
          <p:cNvCxnSpPr>
            <a:cxnSpLocks noChangeShapeType="1"/>
          </p:cNvCxnSpPr>
          <p:nvPr/>
        </p:nvCxnSpPr>
        <p:spPr bwMode="auto">
          <a:xfrm>
            <a:off x="7019925" y="3716338"/>
            <a:ext cx="0" cy="3016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4667" name="AutoShape 27"/>
          <p:cNvCxnSpPr>
            <a:cxnSpLocks noChangeShapeType="1"/>
          </p:cNvCxnSpPr>
          <p:nvPr/>
        </p:nvCxnSpPr>
        <p:spPr bwMode="auto">
          <a:xfrm>
            <a:off x="7019925" y="4365625"/>
            <a:ext cx="0" cy="3016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98504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Where To Match Classes To Packages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Tx/>
              <a:buAutoNum type="arabicPeriod"/>
            </a:pPr>
            <a:r>
              <a:rPr lang="en-US" altLang="en-US" dirty="0"/>
              <a:t>In directory structure: The classes that belong to a package must reside in the directory with the same name as the package (</a:t>
            </a:r>
            <a:r>
              <a:rPr lang="en-US" altLang="en-US" b="1" dirty="0">
                <a:solidFill>
                  <a:srgbClr val="FF0000"/>
                </a:solidFill>
              </a:rPr>
              <a:t>previous slide</a:t>
            </a:r>
            <a:r>
              <a:rPr lang="en-US" altLang="en-US" dirty="0"/>
              <a:t>).</a:t>
            </a:r>
          </a:p>
          <a:p>
            <a:pPr marL="457200" indent="-457200">
              <a:buFontTx/>
              <a:buAutoNum type="arabicPeriod"/>
            </a:pPr>
            <a:r>
              <a:rPr lang="en-US" altLang="en-US" dirty="0"/>
              <a:t>In the </a:t>
            </a:r>
            <a:r>
              <a:rPr lang="en-US" altLang="en-US" dirty="0" smtClean="0"/>
              <a:t>class </a:t>
            </a:r>
            <a:r>
              <a:rPr lang="en-US" altLang="en-US" dirty="0"/>
              <a:t>source code:  At the top class definition you must </a:t>
            </a:r>
            <a:r>
              <a:rPr lang="en-US" altLang="en-US" b="1" dirty="0">
                <a:solidFill>
                  <a:schemeClr val="accent2">
                    <a:lumMod val="50000"/>
                  </a:schemeClr>
                </a:solidFill>
              </a:rPr>
              <a:t>indicate the packag</a:t>
            </a:r>
            <a:r>
              <a:rPr lang="en-US" altLang="en-US" dirty="0"/>
              <a:t>e that the class belongs to.</a:t>
            </a:r>
          </a:p>
          <a:p>
            <a:pPr marL="457200" indent="-457200"/>
            <a:endParaRPr lang="en-US" altLang="en-US" dirty="0"/>
          </a:p>
          <a:p>
            <a:pPr marL="457200" indent="-457200"/>
            <a:r>
              <a:rPr lang="en-US" altLang="en-US" b="1" dirty="0"/>
              <a:t>Format:</a:t>
            </a:r>
          </a:p>
          <a:p>
            <a:pPr marL="762000" lvl="1" indent="-381000">
              <a:buFontTx/>
              <a:buNone/>
            </a:pPr>
            <a:r>
              <a:rPr lang="en-US" altLang="en-US" b="1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</a:rPr>
              <a:t>	package &lt;</a:t>
            </a:r>
            <a:r>
              <a:rPr lang="en-US" altLang="en-US" b="1" i="1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</a:rPr>
              <a:t>package name</a:t>
            </a:r>
            <a:r>
              <a:rPr lang="en-US" altLang="en-US" b="1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</a:rPr>
              <a:t>&gt;;</a:t>
            </a:r>
          </a:p>
          <a:p>
            <a:pPr marL="762000" lvl="1" indent="-381000">
              <a:buFontTx/>
              <a:buNone/>
            </a:pPr>
            <a:r>
              <a:rPr lang="en-US" altLang="en-US" dirty="0">
                <a:latin typeface="Consolas" panose="020B0609020204030204" pitchFamily="49" charset="0"/>
              </a:rPr>
              <a:t>	&lt;</a:t>
            </a:r>
            <a:r>
              <a:rPr lang="en-US" altLang="en-US" i="1" dirty="0">
                <a:latin typeface="Consolas" panose="020B0609020204030204" pitchFamily="49" charset="0"/>
              </a:rPr>
              <a:t>visibility – public or package</a:t>
            </a:r>
            <a:r>
              <a:rPr lang="en-US" altLang="en-US" dirty="0">
                <a:latin typeface="Consolas" panose="020B0609020204030204" pitchFamily="49" charset="0"/>
              </a:rPr>
              <a:t>&gt; class &lt;</a:t>
            </a:r>
            <a:r>
              <a:rPr lang="en-US" altLang="en-US" i="1" dirty="0">
                <a:latin typeface="Consolas" panose="020B0609020204030204" pitchFamily="49" charset="0"/>
              </a:rPr>
              <a:t>class name</a:t>
            </a:r>
            <a:r>
              <a:rPr lang="en-US" altLang="en-US" dirty="0">
                <a:latin typeface="Consolas" panose="020B0609020204030204" pitchFamily="49" charset="0"/>
              </a:rPr>
              <a:t>&gt;</a:t>
            </a:r>
          </a:p>
          <a:p>
            <a:pPr marL="762000" lvl="1" indent="-381000">
              <a:buFontTx/>
              <a:buNone/>
            </a:pPr>
            <a:r>
              <a:rPr lang="en-US" altLang="en-US" dirty="0">
                <a:latin typeface="Consolas" panose="020B0609020204030204" pitchFamily="49" charset="0"/>
              </a:rPr>
              <a:t>	{</a:t>
            </a:r>
          </a:p>
          <a:p>
            <a:pPr marL="762000" lvl="1" indent="-381000">
              <a:buFontTx/>
              <a:buNone/>
            </a:pPr>
            <a:endParaRPr lang="en-US" altLang="en-US" dirty="0">
              <a:latin typeface="Consolas" panose="020B0609020204030204" pitchFamily="49" charset="0"/>
            </a:endParaRPr>
          </a:p>
          <a:p>
            <a:pPr marL="762000" lvl="1" indent="-381000">
              <a:buFontTx/>
              <a:buNone/>
            </a:pPr>
            <a:r>
              <a:rPr lang="en-US" altLang="en-US" dirty="0">
                <a:latin typeface="Consolas" panose="020B0609020204030204" pitchFamily="49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4197600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Class Level Access: Public, Package</a:t>
            </a:r>
            <a:endParaRPr lang="en-US" altLang="en-US" dirty="0"/>
          </a:p>
        </p:txBody>
      </p:sp>
      <p:sp>
        <p:nvSpPr>
          <p:cNvPr id="81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b="1" dirty="0"/>
              <a:t>Example </a:t>
            </a:r>
            <a:r>
              <a:rPr lang="en-US" altLang="en-US" dirty="0"/>
              <a:t>(classes in package ‘</a:t>
            </a:r>
            <a:r>
              <a:rPr lang="en-US" altLang="en-US" sz="2000" dirty="0">
                <a:latin typeface="Consolas" panose="020B0609020204030204" pitchFamily="49" charset="0"/>
              </a:rPr>
              <a:t>pack3</a:t>
            </a:r>
            <a:r>
              <a:rPr lang="en-US" altLang="en-US" dirty="0"/>
              <a:t>’)</a:t>
            </a:r>
            <a:endParaRPr lang="en-US" altLang="en-US" b="1" dirty="0"/>
          </a:p>
          <a:p>
            <a:endParaRPr lang="en-US" altLang="en-US" sz="1800" dirty="0">
              <a:latin typeface="Arial" panose="020B0604020202020204" pitchFamily="34" charset="0"/>
            </a:endParaRPr>
          </a:p>
          <a:p>
            <a:endParaRPr lang="en-US" altLang="en-US" sz="1800" dirty="0">
              <a:latin typeface="Arial" panose="020B0604020202020204" pitchFamily="34" charset="0"/>
            </a:endParaRPr>
          </a:p>
        </p:txBody>
      </p:sp>
      <p:sp>
        <p:nvSpPr>
          <p:cNvPr id="818180" name="Rectangle 4"/>
          <p:cNvSpPr>
            <a:spLocks noChangeArrowheads="1"/>
          </p:cNvSpPr>
          <p:nvPr/>
        </p:nvSpPr>
        <p:spPr bwMode="auto">
          <a:xfrm>
            <a:off x="5287962" y="1928079"/>
            <a:ext cx="3348038" cy="120251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600" tIns="46800" rIns="93600" bIns="46800" anchor="ctr">
            <a:spAutoFit/>
          </a:bodyPr>
          <a:lstStyle/>
          <a:p>
            <a:r>
              <a:rPr lang="en-US" altLang="en-US" sz="1800">
                <a:latin typeface="Consolas" panose="020B0609020204030204" pitchFamily="49" charset="0"/>
              </a:rPr>
              <a:t>package pack3;</a:t>
            </a:r>
          </a:p>
          <a:p>
            <a:r>
              <a:rPr lang="en-US" altLang="en-US" sz="1800">
                <a:latin typeface="Consolas" panose="020B0609020204030204" pitchFamily="49" charset="0"/>
              </a:rPr>
              <a:t>     class ClosedFoo {</a:t>
            </a:r>
          </a:p>
          <a:p>
            <a:r>
              <a:rPr lang="en-US" altLang="en-US" sz="1800">
                <a:latin typeface="Consolas" panose="020B0609020204030204" pitchFamily="49" charset="0"/>
              </a:rPr>
              <a:t>	:</a:t>
            </a:r>
          </a:p>
          <a:p>
            <a:r>
              <a:rPr lang="en-US" altLang="en-US" sz="180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818181" name="Rectangle 5"/>
          <p:cNvSpPr>
            <a:spLocks noChangeArrowheads="1"/>
          </p:cNvSpPr>
          <p:nvPr/>
        </p:nvSpPr>
        <p:spPr bwMode="auto">
          <a:xfrm>
            <a:off x="823912" y="1999517"/>
            <a:ext cx="3348038" cy="120251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600" tIns="46800" rIns="93600" bIns="46800" anchor="ctr">
            <a:spAutoFit/>
          </a:bodyPr>
          <a:lstStyle/>
          <a:p>
            <a:r>
              <a:rPr lang="en-US" altLang="en-US" sz="1800">
                <a:latin typeface="Consolas" panose="020B0609020204030204" pitchFamily="49" charset="0"/>
              </a:rPr>
              <a:t>package pack3;</a:t>
            </a:r>
          </a:p>
          <a:p>
            <a:r>
              <a:rPr lang="en-US" altLang="en-US" sz="1800">
                <a:latin typeface="Consolas" panose="020B0609020204030204" pitchFamily="49" charset="0"/>
              </a:rPr>
              <a:t>public class OpenFoo {</a:t>
            </a:r>
          </a:p>
          <a:p>
            <a:r>
              <a:rPr lang="en-US" altLang="en-US" sz="1800">
                <a:latin typeface="Consolas" panose="020B0609020204030204" pitchFamily="49" charset="0"/>
              </a:rPr>
              <a:t>	:</a:t>
            </a:r>
          </a:p>
          <a:p>
            <a:r>
              <a:rPr lang="en-US" altLang="en-US" sz="180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818182" name="Rectangle 6"/>
          <p:cNvSpPr>
            <a:spLocks noChangeArrowheads="1"/>
          </p:cNvSpPr>
          <p:nvPr/>
        </p:nvSpPr>
        <p:spPr bwMode="auto">
          <a:xfrm>
            <a:off x="789256" y="1554938"/>
            <a:ext cx="1708675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600" tIns="46800" rIns="93600" bIns="46800" anchor="ctr">
            <a:spAutoFit/>
          </a:bodyPr>
          <a:lstStyle/>
          <a:p>
            <a:pPr algn="ctr"/>
            <a:r>
              <a:rPr lang="en-US" altLang="en-US" sz="1800" b="1" dirty="0">
                <a:latin typeface="Consolas" panose="020B0609020204030204" pitchFamily="49" charset="0"/>
              </a:rPr>
              <a:t>OpenFoo.java</a:t>
            </a:r>
          </a:p>
        </p:txBody>
      </p:sp>
      <p:sp>
        <p:nvSpPr>
          <p:cNvPr id="818183" name="Rectangle 7"/>
          <p:cNvSpPr>
            <a:spLocks noChangeArrowheads="1"/>
          </p:cNvSpPr>
          <p:nvPr/>
        </p:nvSpPr>
        <p:spPr bwMode="auto">
          <a:xfrm>
            <a:off x="5198106" y="1554938"/>
            <a:ext cx="1961950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600" tIns="46800" rIns="93600" bIns="46800" anchor="ctr">
            <a:spAutoFit/>
          </a:bodyPr>
          <a:lstStyle/>
          <a:p>
            <a:pPr algn="ctr"/>
            <a:r>
              <a:rPr lang="en-US" altLang="en-US" sz="1800" b="1">
                <a:latin typeface="Consolas" panose="020B0609020204030204" pitchFamily="49" charset="0"/>
              </a:rPr>
              <a:t>ClosedFoo.java</a:t>
            </a:r>
          </a:p>
        </p:txBody>
      </p:sp>
    </p:spTree>
    <p:extLst>
      <p:ext uri="{BB962C8B-B14F-4D97-AF65-F5344CB8AC3E}">
        <p14:creationId xmlns:p14="http://schemas.microsoft.com/office/powerpoint/2010/main" val="3713371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8179" grpId="0" build="p" bldLvl="2"/>
      <p:bldP spid="818180" grpId="0" animBg="1"/>
      <p:bldP spid="818181" grpId="0" animBg="1"/>
      <p:bldP spid="818182" grpId="0"/>
      <p:bldP spid="818183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Class Level Access: Public, </a:t>
            </a:r>
            <a:r>
              <a:rPr lang="en-US" altLang="en-US" dirty="0" smtClean="0"/>
              <a:t>Package (2</a:t>
            </a:r>
            <a:r>
              <a:rPr lang="en-US" altLang="en-US" dirty="0"/>
              <a:t>)</a:t>
            </a:r>
          </a:p>
        </p:txBody>
      </p:sp>
      <p:sp>
        <p:nvSpPr>
          <p:cNvPr id="81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b="1" dirty="0"/>
              <a:t>Example </a:t>
            </a:r>
            <a:r>
              <a:rPr lang="en-US" altLang="en-US" dirty="0"/>
              <a:t>(classes in package ‘</a:t>
            </a:r>
            <a:r>
              <a:rPr lang="en-US" altLang="en-US" sz="2000" dirty="0">
                <a:latin typeface="Consolas" panose="020B0609020204030204" pitchFamily="49" charset="0"/>
              </a:rPr>
              <a:t>pack3</a:t>
            </a:r>
            <a:r>
              <a:rPr lang="en-US" altLang="en-US" dirty="0"/>
              <a:t>’)</a:t>
            </a:r>
            <a:endParaRPr lang="en-US" altLang="en-US" b="1" dirty="0"/>
          </a:p>
          <a:p>
            <a:endParaRPr lang="en-US" altLang="en-US" sz="1800" dirty="0">
              <a:latin typeface="Arial" panose="020B0604020202020204" pitchFamily="34" charset="0"/>
            </a:endParaRPr>
          </a:p>
          <a:p>
            <a:endParaRPr lang="en-US" altLang="en-US" sz="1800" dirty="0">
              <a:latin typeface="Arial" panose="020B0604020202020204" pitchFamily="34" charset="0"/>
            </a:endParaRPr>
          </a:p>
        </p:txBody>
      </p:sp>
      <p:sp>
        <p:nvSpPr>
          <p:cNvPr id="818180" name="Rectangle 4"/>
          <p:cNvSpPr>
            <a:spLocks noChangeArrowheads="1"/>
          </p:cNvSpPr>
          <p:nvPr/>
        </p:nvSpPr>
        <p:spPr bwMode="auto">
          <a:xfrm>
            <a:off x="5287962" y="1928079"/>
            <a:ext cx="3348038" cy="120251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600" tIns="46800" rIns="93600" bIns="46800" anchor="ctr">
            <a:spAutoFit/>
          </a:bodyPr>
          <a:lstStyle/>
          <a:p>
            <a:r>
              <a:rPr lang="en-US" altLang="en-US" sz="1800">
                <a:latin typeface="Consolas" panose="020B0609020204030204" pitchFamily="49" charset="0"/>
              </a:rPr>
              <a:t>package pack3;</a:t>
            </a:r>
          </a:p>
          <a:p>
            <a:r>
              <a:rPr lang="en-US" altLang="en-US" sz="1800">
                <a:latin typeface="Consolas" panose="020B0609020204030204" pitchFamily="49" charset="0"/>
              </a:rPr>
              <a:t>     class ClosedFoo {</a:t>
            </a:r>
          </a:p>
          <a:p>
            <a:r>
              <a:rPr lang="en-US" altLang="en-US" sz="1800">
                <a:latin typeface="Consolas" panose="020B0609020204030204" pitchFamily="49" charset="0"/>
              </a:rPr>
              <a:t>	:</a:t>
            </a:r>
          </a:p>
          <a:p>
            <a:r>
              <a:rPr lang="en-US" altLang="en-US" sz="180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818181" name="Rectangle 5"/>
          <p:cNvSpPr>
            <a:spLocks noChangeArrowheads="1"/>
          </p:cNvSpPr>
          <p:nvPr/>
        </p:nvSpPr>
        <p:spPr bwMode="auto">
          <a:xfrm>
            <a:off x="823912" y="1999517"/>
            <a:ext cx="3348038" cy="120251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600" tIns="46800" rIns="93600" bIns="46800" anchor="ctr">
            <a:spAutoFit/>
          </a:bodyPr>
          <a:lstStyle/>
          <a:p>
            <a:r>
              <a:rPr lang="en-US" altLang="en-US" sz="1800">
                <a:latin typeface="Consolas" panose="020B0609020204030204" pitchFamily="49" charset="0"/>
              </a:rPr>
              <a:t>package pack3;</a:t>
            </a:r>
          </a:p>
          <a:p>
            <a:r>
              <a:rPr lang="en-US" altLang="en-US" sz="1800">
                <a:latin typeface="Consolas" panose="020B0609020204030204" pitchFamily="49" charset="0"/>
              </a:rPr>
              <a:t>public class OpenFoo {</a:t>
            </a:r>
          </a:p>
          <a:p>
            <a:r>
              <a:rPr lang="en-US" altLang="en-US" sz="1800">
                <a:latin typeface="Consolas" panose="020B0609020204030204" pitchFamily="49" charset="0"/>
              </a:rPr>
              <a:t>	:</a:t>
            </a:r>
          </a:p>
          <a:p>
            <a:r>
              <a:rPr lang="en-US" altLang="en-US" sz="180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818182" name="Rectangle 6"/>
          <p:cNvSpPr>
            <a:spLocks noChangeArrowheads="1"/>
          </p:cNvSpPr>
          <p:nvPr/>
        </p:nvSpPr>
        <p:spPr bwMode="auto">
          <a:xfrm>
            <a:off x="789256" y="1554938"/>
            <a:ext cx="1708675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600" tIns="46800" rIns="93600" bIns="46800" anchor="ctr">
            <a:spAutoFit/>
          </a:bodyPr>
          <a:lstStyle/>
          <a:p>
            <a:pPr algn="ctr"/>
            <a:r>
              <a:rPr lang="en-US" altLang="en-US" sz="1800" b="1" dirty="0">
                <a:latin typeface="Consolas" panose="020B0609020204030204" pitchFamily="49" charset="0"/>
              </a:rPr>
              <a:t>OpenFoo.java</a:t>
            </a:r>
          </a:p>
        </p:txBody>
      </p:sp>
      <p:sp>
        <p:nvSpPr>
          <p:cNvPr id="818183" name="Rectangle 7"/>
          <p:cNvSpPr>
            <a:spLocks noChangeArrowheads="1"/>
          </p:cNvSpPr>
          <p:nvPr/>
        </p:nvSpPr>
        <p:spPr bwMode="auto">
          <a:xfrm>
            <a:off x="5198106" y="1554938"/>
            <a:ext cx="1961950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600" tIns="46800" rIns="93600" bIns="46800" anchor="ctr">
            <a:spAutoFit/>
          </a:bodyPr>
          <a:lstStyle/>
          <a:p>
            <a:pPr algn="ctr"/>
            <a:r>
              <a:rPr lang="en-US" altLang="en-US" sz="1800" b="1">
                <a:latin typeface="Consolas" panose="020B0609020204030204" pitchFamily="49" charset="0"/>
              </a:rPr>
              <a:t>ClosedFoo.java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65100" y="2209026"/>
            <a:ext cx="4249738" cy="3736975"/>
            <a:chOff x="165100" y="2209026"/>
            <a:chExt cx="4249738" cy="3736975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776288" y="2209026"/>
              <a:ext cx="936625" cy="431800"/>
            </a:xfrm>
            <a:prstGeom prst="ellipse">
              <a:avLst/>
            </a:prstGeom>
            <a:noFill/>
            <a:ln w="38100" algn="ctr">
              <a:solidFill>
                <a:schemeClr val="accent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 flipV="1">
              <a:off x="776288" y="2640826"/>
              <a:ext cx="431800" cy="2447925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165100" y="5017314"/>
              <a:ext cx="4249738" cy="928687"/>
            </a:xfrm>
            <a:prstGeom prst="rect">
              <a:avLst/>
            </a:prstGeom>
            <a:noFill/>
            <a:ln w="12700" algn="ctr">
              <a:solidFill>
                <a:schemeClr val="accent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800" i="1">
                  <a:solidFill>
                    <a:schemeClr val="accent2"/>
                  </a:solidFill>
                </a:rPr>
                <a:t>Public access: Class can be instantiated by classes that aren’t a part of package pack3</a:t>
              </a:r>
            </a:p>
          </p:txBody>
        </p:sp>
      </p:grpSp>
      <p:sp>
        <p:nvSpPr>
          <p:cNvPr id="11" name="Oval 11"/>
          <p:cNvSpPr>
            <a:spLocks noChangeArrowheads="1"/>
          </p:cNvSpPr>
          <p:nvPr/>
        </p:nvSpPr>
        <p:spPr bwMode="auto">
          <a:xfrm>
            <a:off x="5414006" y="2207438"/>
            <a:ext cx="431800" cy="431800"/>
          </a:xfrm>
          <a:prstGeom prst="ellipse">
            <a:avLst/>
          </a:prstGeom>
          <a:noFill/>
          <a:ln w="38100" algn="ctr">
            <a:solidFill>
              <a:schemeClr val="accent2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 flipV="1">
            <a:off x="5198106" y="2640826"/>
            <a:ext cx="360363" cy="2232025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4910769" y="4872851"/>
            <a:ext cx="4249737" cy="928687"/>
          </a:xfrm>
          <a:prstGeom prst="rect">
            <a:avLst/>
          </a:prstGeom>
          <a:noFill/>
          <a:ln w="12700" algn="ctr">
            <a:solidFill>
              <a:schemeClr val="accent2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800" i="1">
                <a:solidFill>
                  <a:schemeClr val="accent2"/>
                </a:solidFill>
              </a:rPr>
              <a:t>Package access (default): Class can only be instantiated by classes that are a part of package pack3</a:t>
            </a:r>
          </a:p>
        </p:txBody>
      </p:sp>
    </p:spTree>
    <p:extLst>
      <p:ext uri="{BB962C8B-B14F-4D97-AF65-F5344CB8AC3E}">
        <p14:creationId xmlns:p14="http://schemas.microsoft.com/office/powerpoint/2010/main" val="3744322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8179" grpId="0" build="p" bldLvl="2"/>
      <p:bldP spid="818180" grpId="0" animBg="1"/>
      <p:bldP spid="818181" grpId="0" animBg="1"/>
      <p:bldP spid="818182" grpId="0"/>
      <p:bldP spid="818183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Sun’s Naming Conventions For Packages</a:t>
            </a:r>
          </a:p>
        </p:txBody>
      </p:sp>
      <p:sp>
        <p:nvSpPr>
          <p:cNvPr id="629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Based on Internet domains (registered web addresses)</a:t>
            </a:r>
          </a:p>
          <a:p>
            <a:r>
              <a:rPr lang="en-US" altLang="en-US" sz="2000" dirty="0">
                <a:latin typeface="Arial" panose="020B0604020202020204" pitchFamily="34" charset="0"/>
              </a:rPr>
              <a:t>e.g., </a:t>
            </a:r>
            <a:r>
              <a:rPr lang="en-US" altLang="en-US" sz="2000" dirty="0">
                <a:latin typeface="Consolas" panose="020B0609020204030204" pitchFamily="49" charset="0"/>
              </a:rPr>
              <a:t>www.tamj.com</a:t>
            </a:r>
          </a:p>
        </p:txBody>
      </p:sp>
      <p:grpSp>
        <p:nvGrpSpPr>
          <p:cNvPr id="629764" name="Group 4"/>
          <p:cNvGrpSpPr>
            <a:grpSpLocks/>
          </p:cNvGrpSpPr>
          <p:nvPr/>
        </p:nvGrpSpPr>
        <p:grpSpPr bwMode="auto">
          <a:xfrm>
            <a:off x="1454150" y="1882776"/>
            <a:ext cx="2232025" cy="2076450"/>
            <a:chOff x="884" y="1525"/>
            <a:chExt cx="1406" cy="1308"/>
          </a:xfrm>
        </p:grpSpPr>
        <p:sp>
          <p:nvSpPr>
            <p:cNvPr id="629765" name="Text Box 5"/>
            <p:cNvSpPr txBox="1">
              <a:spLocks noChangeArrowheads="1"/>
            </p:cNvSpPr>
            <p:nvPr/>
          </p:nvSpPr>
          <p:spPr bwMode="auto">
            <a:xfrm>
              <a:off x="1499" y="2387"/>
              <a:ext cx="791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en-US" sz="2000" dirty="0" err="1">
                  <a:latin typeface="Consolas" panose="020B0609020204030204" pitchFamily="49" charset="0"/>
                </a:rPr>
                <a:t>com.tamj</a:t>
              </a:r>
              <a:endParaRPr lang="en-US" altLang="en-US" sz="2000" dirty="0">
                <a:latin typeface="Consolas" panose="020B0609020204030204" pitchFamily="49" charset="0"/>
              </a:endParaRPr>
            </a:p>
          </p:txBody>
        </p:sp>
        <p:sp>
          <p:nvSpPr>
            <p:cNvPr id="629766" name="Line 6"/>
            <p:cNvSpPr>
              <a:spLocks noChangeShapeType="1"/>
            </p:cNvSpPr>
            <p:nvPr/>
          </p:nvSpPr>
          <p:spPr bwMode="auto">
            <a:xfrm>
              <a:off x="1455" y="1752"/>
              <a:ext cx="351" cy="6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29767" name="AutoShape 7"/>
            <p:cNvSpPr>
              <a:spLocks/>
            </p:cNvSpPr>
            <p:nvPr/>
          </p:nvSpPr>
          <p:spPr bwMode="auto">
            <a:xfrm rot="5400000">
              <a:off x="1341" y="1068"/>
              <a:ext cx="227" cy="1141"/>
            </a:xfrm>
            <a:prstGeom prst="rightBrace">
              <a:avLst>
                <a:gd name="adj1" fmla="val 41887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29768" name="Text Box 8"/>
          <p:cNvSpPr txBox="1">
            <a:spLocks noChangeArrowheads="1"/>
          </p:cNvSpPr>
          <p:nvPr/>
        </p:nvSpPr>
        <p:spPr bwMode="auto">
          <a:xfrm>
            <a:off x="3412331" y="3251201"/>
            <a:ext cx="1152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dirty="0"/>
              <a:t>.</a:t>
            </a:r>
            <a:r>
              <a:rPr lang="en-US" altLang="en-US" sz="2000" dirty="0">
                <a:latin typeface="Consolas" panose="020B0609020204030204" pitchFamily="49" charset="0"/>
              </a:rPr>
              <a:t>games</a:t>
            </a:r>
          </a:p>
        </p:txBody>
      </p:sp>
      <p:sp>
        <p:nvSpPr>
          <p:cNvPr id="629769" name="Text Box 9"/>
          <p:cNvSpPr txBox="1">
            <a:spLocks noChangeArrowheads="1"/>
          </p:cNvSpPr>
          <p:nvPr/>
        </p:nvSpPr>
        <p:spPr bwMode="auto">
          <a:xfrm>
            <a:off x="3412331" y="3683001"/>
            <a:ext cx="208676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000" dirty="0">
                <a:latin typeface="Consolas" panose="020B0609020204030204" pitchFamily="49" charset="0"/>
              </a:rPr>
              <a:t>.productivity</a:t>
            </a:r>
          </a:p>
        </p:txBody>
      </p:sp>
    </p:spTree>
    <p:extLst>
      <p:ext uri="{BB962C8B-B14F-4D97-AF65-F5344CB8AC3E}">
        <p14:creationId xmlns:p14="http://schemas.microsoft.com/office/powerpoint/2010/main" val="68158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9768" grpId="0"/>
      <p:bldP spid="629769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Sun’s Naming Conventions For Packages</a:t>
            </a:r>
          </a:p>
        </p:txBody>
      </p:sp>
      <p:sp>
        <p:nvSpPr>
          <p:cNvPr id="631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Alternatively it could be based on your email address</a:t>
            </a:r>
          </a:p>
          <a:p>
            <a:r>
              <a:rPr lang="en-US" altLang="en-US" dirty="0"/>
              <a:t>e.g., </a:t>
            </a:r>
            <a:r>
              <a:rPr lang="en-US" altLang="en-US" sz="2000" dirty="0">
                <a:latin typeface="Consolas" panose="020B0609020204030204" pitchFamily="49" charset="0"/>
              </a:rPr>
              <a:t>tamj@cpsc.ucalgary.ca</a:t>
            </a:r>
          </a:p>
        </p:txBody>
      </p:sp>
      <p:grpSp>
        <p:nvGrpSpPr>
          <p:cNvPr id="631818" name="Group 10"/>
          <p:cNvGrpSpPr>
            <a:grpSpLocks/>
          </p:cNvGrpSpPr>
          <p:nvPr/>
        </p:nvGrpSpPr>
        <p:grpSpPr bwMode="auto">
          <a:xfrm>
            <a:off x="1433513" y="2032000"/>
            <a:ext cx="4751387" cy="1695450"/>
            <a:chOff x="839" y="1480"/>
            <a:chExt cx="2993" cy="1068"/>
          </a:xfrm>
        </p:grpSpPr>
        <p:sp>
          <p:nvSpPr>
            <p:cNvPr id="631813" name="Text Box 5"/>
            <p:cNvSpPr txBox="1">
              <a:spLocks noChangeArrowheads="1"/>
            </p:cNvSpPr>
            <p:nvPr/>
          </p:nvSpPr>
          <p:spPr bwMode="auto">
            <a:xfrm>
              <a:off x="1791" y="2296"/>
              <a:ext cx="2041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en-US" sz="2000" dirty="0" err="1">
                  <a:latin typeface="Consolas" panose="020B0609020204030204" pitchFamily="49" charset="0"/>
                </a:rPr>
                <a:t>ca.ucalgary.cpsc.tamj</a:t>
              </a:r>
              <a:endParaRPr lang="en-US" altLang="en-US" sz="2000" dirty="0">
                <a:latin typeface="Consolas" panose="020B0609020204030204" pitchFamily="49" charset="0"/>
              </a:endParaRPr>
            </a:p>
          </p:txBody>
        </p:sp>
        <p:sp>
          <p:nvSpPr>
            <p:cNvPr id="631814" name="Line 6"/>
            <p:cNvSpPr>
              <a:spLocks noChangeShapeType="1"/>
            </p:cNvSpPr>
            <p:nvPr/>
          </p:nvSpPr>
          <p:spPr bwMode="auto">
            <a:xfrm>
              <a:off x="1746" y="1706"/>
              <a:ext cx="306" cy="59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Consolas" panose="020B0609020204030204" pitchFamily="49" charset="0"/>
              </a:endParaRPr>
            </a:p>
          </p:txBody>
        </p:sp>
        <p:sp>
          <p:nvSpPr>
            <p:cNvPr id="631815" name="AutoShape 7"/>
            <p:cNvSpPr>
              <a:spLocks/>
            </p:cNvSpPr>
            <p:nvPr/>
          </p:nvSpPr>
          <p:spPr bwMode="auto">
            <a:xfrm rot="5400000">
              <a:off x="1610" y="709"/>
              <a:ext cx="227" cy="1769"/>
            </a:xfrm>
            <a:prstGeom prst="rightBrace">
              <a:avLst>
                <a:gd name="adj1" fmla="val 64941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Consolas" panose="020B0609020204030204" pitchFamily="49" charset="0"/>
              </a:endParaRPr>
            </a:p>
          </p:txBody>
        </p:sp>
      </p:grpSp>
      <p:sp>
        <p:nvSpPr>
          <p:cNvPr id="631816" name="Text Box 8"/>
          <p:cNvSpPr txBox="1">
            <a:spLocks noChangeArrowheads="1"/>
          </p:cNvSpPr>
          <p:nvPr/>
        </p:nvSpPr>
        <p:spPr bwMode="auto">
          <a:xfrm>
            <a:off x="5897563" y="3363913"/>
            <a:ext cx="1152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>
                <a:latin typeface="Consolas" panose="020B0609020204030204" pitchFamily="49" charset="0"/>
              </a:rPr>
              <a:t>.games</a:t>
            </a:r>
          </a:p>
        </p:txBody>
      </p:sp>
      <p:sp>
        <p:nvSpPr>
          <p:cNvPr id="631817" name="Text Box 9"/>
          <p:cNvSpPr txBox="1">
            <a:spLocks noChangeArrowheads="1"/>
          </p:cNvSpPr>
          <p:nvPr/>
        </p:nvSpPr>
        <p:spPr bwMode="auto">
          <a:xfrm>
            <a:off x="5897563" y="3733800"/>
            <a:ext cx="21113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000" dirty="0">
                <a:latin typeface="Consolas" panose="020B0609020204030204" pitchFamily="49" charset="0"/>
              </a:rPr>
              <a:t>.productivity</a:t>
            </a:r>
          </a:p>
        </p:txBody>
      </p:sp>
    </p:spTree>
    <p:extLst>
      <p:ext uri="{BB962C8B-B14F-4D97-AF65-F5344CB8AC3E}">
        <p14:creationId xmlns:p14="http://schemas.microsoft.com/office/powerpoint/2010/main" val="1517561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1816" grpId="0"/>
      <p:bldP spid="631817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Graphically Representing Packages In UML</a:t>
            </a:r>
          </a:p>
        </p:txBody>
      </p:sp>
      <p:grpSp>
        <p:nvGrpSpPr>
          <p:cNvPr id="633877" name="Group 21"/>
          <p:cNvGrpSpPr>
            <a:grpSpLocks/>
          </p:cNvGrpSpPr>
          <p:nvPr/>
        </p:nvGrpSpPr>
        <p:grpSpPr bwMode="auto">
          <a:xfrm>
            <a:off x="823913" y="1422400"/>
            <a:ext cx="4103687" cy="3168650"/>
            <a:chOff x="2653" y="2160"/>
            <a:chExt cx="2585" cy="1996"/>
          </a:xfrm>
        </p:grpSpPr>
        <p:sp>
          <p:nvSpPr>
            <p:cNvPr id="633866" name="Rectangle 10"/>
            <p:cNvSpPr>
              <a:spLocks noChangeArrowheads="1"/>
            </p:cNvSpPr>
            <p:nvPr/>
          </p:nvSpPr>
          <p:spPr bwMode="auto">
            <a:xfrm>
              <a:off x="2653" y="2478"/>
              <a:ext cx="2585" cy="1678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2000">
                <a:latin typeface="Consolas" panose="020B0609020204030204" pitchFamily="49" charset="0"/>
              </a:endParaRPr>
            </a:p>
          </p:txBody>
        </p:sp>
        <p:sp>
          <p:nvSpPr>
            <p:cNvPr id="633867" name="Rectangle 11"/>
            <p:cNvSpPr>
              <a:spLocks noChangeArrowheads="1"/>
            </p:cNvSpPr>
            <p:nvPr/>
          </p:nvSpPr>
          <p:spPr bwMode="auto">
            <a:xfrm>
              <a:off x="2653" y="2160"/>
              <a:ext cx="1180" cy="317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1800" i="1">
                  <a:latin typeface="Consolas" panose="020B0609020204030204" pitchFamily="49" charset="0"/>
                </a:rPr>
                <a:t>Package name</a:t>
              </a:r>
            </a:p>
          </p:txBody>
        </p:sp>
        <p:sp>
          <p:nvSpPr>
            <p:cNvPr id="633868" name="Text Box 12"/>
            <p:cNvSpPr txBox="1">
              <a:spLocks noChangeArrowheads="1"/>
            </p:cNvSpPr>
            <p:nvPr/>
          </p:nvSpPr>
          <p:spPr bwMode="auto">
            <a:xfrm>
              <a:off x="2789" y="2523"/>
              <a:ext cx="1519" cy="635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114300" indent="-1143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>
                  <a:latin typeface="Consolas" panose="020B0609020204030204" pitchFamily="49" charset="0"/>
                </a:rPr>
                <a:t>+Class visible outside the package</a:t>
              </a:r>
            </a:p>
          </p:txBody>
        </p:sp>
        <p:sp>
          <p:nvSpPr>
            <p:cNvPr id="633870" name="Text Box 14"/>
            <p:cNvSpPr txBox="1">
              <a:spLocks noChangeArrowheads="1"/>
            </p:cNvSpPr>
            <p:nvPr/>
          </p:nvSpPr>
          <p:spPr bwMode="auto">
            <a:xfrm>
              <a:off x="4104" y="3339"/>
              <a:ext cx="1043" cy="726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63500" indent="-635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>
                  <a:latin typeface="Consolas" panose="020B0609020204030204" pitchFamily="49" charset="0"/>
                </a:rPr>
                <a:t>-Class not visible outside the package</a:t>
              </a:r>
            </a:p>
          </p:txBody>
        </p:sp>
        <p:sp>
          <p:nvSpPr>
            <p:cNvPr id="633871" name="Line 15"/>
            <p:cNvSpPr>
              <a:spLocks noChangeShapeType="1"/>
            </p:cNvSpPr>
            <p:nvPr/>
          </p:nvSpPr>
          <p:spPr bwMode="auto">
            <a:xfrm>
              <a:off x="2789" y="2886"/>
              <a:ext cx="149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>
                <a:latin typeface="Consolas" panose="020B0609020204030204" pitchFamily="49" charset="0"/>
              </a:endParaRPr>
            </a:p>
          </p:txBody>
        </p:sp>
        <p:grpSp>
          <p:nvGrpSpPr>
            <p:cNvPr id="633876" name="Group 20"/>
            <p:cNvGrpSpPr>
              <a:grpSpLocks/>
            </p:cNvGrpSpPr>
            <p:nvPr/>
          </p:nvGrpSpPr>
          <p:grpSpPr bwMode="auto">
            <a:xfrm>
              <a:off x="2789" y="3339"/>
              <a:ext cx="1044" cy="726"/>
              <a:chOff x="2834" y="3339"/>
              <a:chExt cx="1044" cy="726"/>
            </a:xfrm>
          </p:grpSpPr>
          <p:sp>
            <p:nvSpPr>
              <p:cNvPr id="633869" name="Text Box 13"/>
              <p:cNvSpPr txBox="1">
                <a:spLocks noChangeArrowheads="1"/>
              </p:cNvSpPr>
              <p:nvPr/>
            </p:nvSpPr>
            <p:spPr bwMode="auto">
              <a:xfrm>
                <a:off x="2835" y="3339"/>
                <a:ext cx="1043" cy="726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marL="63500" indent="-63500"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0"/>
                  </a:spcBef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1600">
                    <a:latin typeface="Consolas" panose="020B0609020204030204" pitchFamily="49" charset="0"/>
                  </a:rPr>
                  <a:t>-Class not visible outside the package</a:t>
                </a:r>
              </a:p>
            </p:txBody>
          </p:sp>
          <p:sp>
            <p:nvSpPr>
              <p:cNvPr id="633872" name="Line 16"/>
              <p:cNvSpPr>
                <a:spLocks noChangeShapeType="1"/>
              </p:cNvSpPr>
              <p:nvPr/>
            </p:nvSpPr>
            <p:spPr bwMode="auto">
              <a:xfrm>
                <a:off x="2834" y="3838"/>
                <a:ext cx="104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3600" tIns="46800" rIns="93600" bIns="46800">
                <a:spAutoFit/>
              </a:bodyPr>
              <a:lstStyle/>
              <a:p>
                <a:endParaRPr lang="en-US">
                  <a:latin typeface="Consolas" panose="020B0609020204030204" pitchFamily="49" charset="0"/>
                </a:endParaRPr>
              </a:p>
            </p:txBody>
          </p:sp>
        </p:grpSp>
        <p:sp>
          <p:nvSpPr>
            <p:cNvPr id="633873" name="Line 17"/>
            <p:cNvSpPr>
              <a:spLocks noChangeShapeType="1"/>
            </p:cNvSpPr>
            <p:nvPr/>
          </p:nvSpPr>
          <p:spPr bwMode="auto">
            <a:xfrm>
              <a:off x="4104" y="3838"/>
              <a:ext cx="104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>
                <a:latin typeface="Consolas" panose="020B06090202040302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4072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Packages An Example</a:t>
            </a:r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Location of the online example:</a:t>
            </a:r>
          </a:p>
          <a:p>
            <a:r>
              <a:rPr lang="en-US" altLang="en-US" sz="1800" dirty="0">
                <a:latin typeface="Consolas" panose="020B0609020204030204" pitchFamily="49" charset="0"/>
              </a:rPr>
              <a:t>/</a:t>
            </a:r>
            <a:r>
              <a:rPr lang="en-US" altLang="en-US" sz="1800" dirty="0" smtClean="0">
                <a:latin typeface="Consolas" panose="020B0609020204030204" pitchFamily="49" charset="0"/>
              </a:rPr>
              <a:t>home/219/examples/packages/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packageExample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r>
              <a:rPr lang="en-US" altLang="en-US" sz="2000" dirty="0" smtClean="0"/>
              <a:t>(</a:t>
            </a:r>
            <a:r>
              <a:rPr lang="en-US" altLang="en-US" sz="2000" dirty="0"/>
              <a:t>But you should have guessed the path from the package name)</a:t>
            </a:r>
          </a:p>
          <a:p>
            <a:endParaRPr lang="en-US" altLang="en-US" sz="2000" dirty="0"/>
          </a:p>
        </p:txBody>
      </p:sp>
      <p:sp>
        <p:nvSpPr>
          <p:cNvPr id="634884" name="Text Box 4"/>
          <p:cNvSpPr txBox="1">
            <a:spLocks noChangeArrowheads="1"/>
          </p:cNvSpPr>
          <p:nvPr/>
        </p:nvSpPr>
        <p:spPr bwMode="auto">
          <a:xfrm>
            <a:off x="3449638" y="2484438"/>
            <a:ext cx="22320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altLang="en-US" sz="2000">
                <a:latin typeface="Consolas" panose="020B0609020204030204" pitchFamily="49" charset="0"/>
              </a:rPr>
              <a:t>packageExample</a:t>
            </a:r>
          </a:p>
        </p:txBody>
      </p:sp>
      <p:sp>
        <p:nvSpPr>
          <p:cNvPr id="634885" name="Text Box 5"/>
          <p:cNvSpPr txBox="1">
            <a:spLocks noChangeArrowheads="1"/>
          </p:cNvSpPr>
          <p:nvPr/>
        </p:nvSpPr>
        <p:spPr bwMode="auto">
          <a:xfrm>
            <a:off x="101600" y="3709988"/>
            <a:ext cx="2057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altLang="en-US" sz="2000">
                <a:latin typeface="Consolas" panose="020B0609020204030204" pitchFamily="49" charset="0"/>
              </a:rPr>
              <a:t>pack1</a:t>
            </a:r>
          </a:p>
        </p:txBody>
      </p:sp>
      <p:sp>
        <p:nvSpPr>
          <p:cNvPr id="634886" name="Text Box 6"/>
          <p:cNvSpPr txBox="1">
            <a:spLocks noChangeArrowheads="1"/>
          </p:cNvSpPr>
          <p:nvPr/>
        </p:nvSpPr>
        <p:spPr bwMode="auto">
          <a:xfrm>
            <a:off x="2152650" y="3709988"/>
            <a:ext cx="2057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altLang="en-US" sz="2000">
                <a:latin typeface="Consolas" panose="020B0609020204030204" pitchFamily="49" charset="0"/>
              </a:rPr>
              <a:t>pack2</a:t>
            </a:r>
          </a:p>
        </p:txBody>
      </p:sp>
      <p:sp>
        <p:nvSpPr>
          <p:cNvPr id="634887" name="Text Box 7"/>
          <p:cNvSpPr txBox="1">
            <a:spLocks noChangeArrowheads="1"/>
          </p:cNvSpPr>
          <p:nvPr/>
        </p:nvSpPr>
        <p:spPr bwMode="auto">
          <a:xfrm>
            <a:off x="4745038" y="3709988"/>
            <a:ext cx="2057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altLang="en-US" sz="2000">
                <a:latin typeface="Consolas" panose="020B0609020204030204" pitchFamily="49" charset="0"/>
              </a:rPr>
              <a:t>pack3</a:t>
            </a:r>
          </a:p>
        </p:txBody>
      </p:sp>
      <p:sp>
        <p:nvSpPr>
          <p:cNvPr id="634888" name="Text Box 8"/>
          <p:cNvSpPr txBox="1">
            <a:spLocks noChangeArrowheads="1"/>
          </p:cNvSpPr>
          <p:nvPr/>
        </p:nvSpPr>
        <p:spPr bwMode="auto">
          <a:xfrm>
            <a:off x="6689725" y="3709988"/>
            <a:ext cx="2057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altLang="en-US" sz="1800">
                <a:latin typeface="Consolas" panose="020B0609020204030204" pitchFamily="49" charset="0"/>
              </a:rPr>
              <a:t>Driver</a:t>
            </a:r>
          </a:p>
        </p:txBody>
      </p:sp>
      <p:sp>
        <p:nvSpPr>
          <p:cNvPr id="634889" name="Text Box 9"/>
          <p:cNvSpPr txBox="1">
            <a:spLocks noChangeArrowheads="1"/>
          </p:cNvSpPr>
          <p:nvPr/>
        </p:nvSpPr>
        <p:spPr bwMode="auto">
          <a:xfrm>
            <a:off x="101600" y="4849813"/>
            <a:ext cx="1978025" cy="227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altLang="en-US" sz="1800" dirty="0" err="1">
                <a:latin typeface="Consolas" panose="020B0609020204030204" pitchFamily="49" charset="0"/>
              </a:rPr>
              <a:t>IntegerWrapper</a:t>
            </a:r>
            <a:endParaRPr lang="en-US" altLang="en-US" sz="1800" dirty="0">
              <a:latin typeface="Consolas" panose="020B0609020204030204" pitchFamily="49" charset="0"/>
            </a:endParaRPr>
          </a:p>
        </p:txBody>
      </p:sp>
      <p:sp>
        <p:nvSpPr>
          <p:cNvPr id="634890" name="Text Box 10"/>
          <p:cNvSpPr txBox="1">
            <a:spLocks noChangeArrowheads="1"/>
          </p:cNvSpPr>
          <p:nvPr/>
        </p:nvSpPr>
        <p:spPr bwMode="auto">
          <a:xfrm>
            <a:off x="2297112" y="4802188"/>
            <a:ext cx="19780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altLang="en-US" sz="1800" dirty="0" err="1">
                <a:latin typeface="Consolas" panose="020B0609020204030204" pitchFamily="49" charset="0"/>
              </a:rPr>
              <a:t>IntegerWrapper</a:t>
            </a:r>
            <a:endParaRPr lang="en-US" altLang="en-US" sz="1800" dirty="0">
              <a:latin typeface="Consolas" panose="020B0609020204030204" pitchFamily="49" charset="0"/>
            </a:endParaRPr>
          </a:p>
        </p:txBody>
      </p:sp>
      <p:sp>
        <p:nvSpPr>
          <p:cNvPr id="634891" name="Text Box 11"/>
          <p:cNvSpPr txBox="1">
            <a:spLocks noChangeArrowheads="1"/>
          </p:cNvSpPr>
          <p:nvPr/>
        </p:nvSpPr>
        <p:spPr bwMode="auto">
          <a:xfrm>
            <a:off x="4386263" y="4860925"/>
            <a:ext cx="1871662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altLang="en-US" sz="1800" i="1">
                <a:latin typeface="Consolas" panose="020B0609020204030204" pitchFamily="49" charset="0"/>
              </a:rPr>
              <a:t>ClosedFoo</a:t>
            </a:r>
          </a:p>
        </p:txBody>
      </p:sp>
      <p:sp>
        <p:nvSpPr>
          <p:cNvPr id="634892" name="Text Box 12"/>
          <p:cNvSpPr txBox="1">
            <a:spLocks noChangeArrowheads="1"/>
          </p:cNvSpPr>
          <p:nvPr/>
        </p:nvSpPr>
        <p:spPr bwMode="auto">
          <a:xfrm>
            <a:off x="6186488" y="4860925"/>
            <a:ext cx="136842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altLang="en-US" sz="1800">
                <a:latin typeface="Consolas" panose="020B0609020204030204" pitchFamily="49" charset="0"/>
              </a:rPr>
              <a:t>OpenFoo</a:t>
            </a:r>
          </a:p>
        </p:txBody>
      </p:sp>
      <p:sp>
        <p:nvSpPr>
          <p:cNvPr id="634893" name="Line 13"/>
          <p:cNvSpPr>
            <a:spLocks noChangeShapeType="1"/>
          </p:cNvSpPr>
          <p:nvPr/>
        </p:nvSpPr>
        <p:spPr bwMode="auto">
          <a:xfrm flipH="1">
            <a:off x="1144588" y="2844800"/>
            <a:ext cx="3457575" cy="8651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Consolas" panose="020B0609020204030204" pitchFamily="49" charset="0"/>
            </a:endParaRPr>
          </a:p>
        </p:txBody>
      </p:sp>
      <p:sp>
        <p:nvSpPr>
          <p:cNvPr id="634894" name="Line 14"/>
          <p:cNvSpPr>
            <a:spLocks noChangeShapeType="1"/>
          </p:cNvSpPr>
          <p:nvPr/>
        </p:nvSpPr>
        <p:spPr bwMode="auto">
          <a:xfrm flipH="1">
            <a:off x="3305175" y="2844800"/>
            <a:ext cx="1296988" cy="8651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Consolas" panose="020B0609020204030204" pitchFamily="49" charset="0"/>
            </a:endParaRPr>
          </a:p>
        </p:txBody>
      </p:sp>
      <p:sp>
        <p:nvSpPr>
          <p:cNvPr id="634895" name="Line 15"/>
          <p:cNvSpPr>
            <a:spLocks noChangeShapeType="1"/>
          </p:cNvSpPr>
          <p:nvPr/>
        </p:nvSpPr>
        <p:spPr bwMode="auto">
          <a:xfrm>
            <a:off x="4602163" y="2844800"/>
            <a:ext cx="1150937" cy="8651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Consolas" panose="020B0609020204030204" pitchFamily="49" charset="0"/>
            </a:endParaRPr>
          </a:p>
        </p:txBody>
      </p:sp>
      <p:sp>
        <p:nvSpPr>
          <p:cNvPr id="634896" name="Line 16"/>
          <p:cNvSpPr>
            <a:spLocks noChangeShapeType="1"/>
          </p:cNvSpPr>
          <p:nvPr/>
        </p:nvSpPr>
        <p:spPr bwMode="auto">
          <a:xfrm>
            <a:off x="4602163" y="2844800"/>
            <a:ext cx="3024187" cy="7921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Consolas" panose="020B0609020204030204" pitchFamily="49" charset="0"/>
            </a:endParaRPr>
          </a:p>
        </p:txBody>
      </p:sp>
      <p:sp>
        <p:nvSpPr>
          <p:cNvPr id="634897" name="Line 17"/>
          <p:cNvSpPr>
            <a:spLocks noChangeShapeType="1"/>
          </p:cNvSpPr>
          <p:nvPr/>
        </p:nvSpPr>
        <p:spPr bwMode="auto">
          <a:xfrm>
            <a:off x="1073150" y="3997325"/>
            <a:ext cx="0" cy="7921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Consolas" panose="020B0609020204030204" pitchFamily="49" charset="0"/>
            </a:endParaRPr>
          </a:p>
        </p:txBody>
      </p:sp>
      <p:sp>
        <p:nvSpPr>
          <p:cNvPr id="634898" name="Line 18"/>
          <p:cNvSpPr>
            <a:spLocks noChangeShapeType="1"/>
          </p:cNvSpPr>
          <p:nvPr/>
        </p:nvSpPr>
        <p:spPr bwMode="auto">
          <a:xfrm>
            <a:off x="3160713" y="3997325"/>
            <a:ext cx="0" cy="7921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Consolas" panose="020B0609020204030204" pitchFamily="49" charset="0"/>
            </a:endParaRPr>
          </a:p>
        </p:txBody>
      </p:sp>
      <p:sp>
        <p:nvSpPr>
          <p:cNvPr id="634899" name="Line 19"/>
          <p:cNvSpPr>
            <a:spLocks noChangeShapeType="1"/>
          </p:cNvSpPr>
          <p:nvPr/>
        </p:nvSpPr>
        <p:spPr bwMode="auto">
          <a:xfrm flipH="1">
            <a:off x="5249863" y="3997325"/>
            <a:ext cx="503237" cy="7921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Consolas" panose="020B0609020204030204" pitchFamily="49" charset="0"/>
            </a:endParaRPr>
          </a:p>
        </p:txBody>
      </p:sp>
      <p:sp>
        <p:nvSpPr>
          <p:cNvPr id="634900" name="Line 20"/>
          <p:cNvSpPr>
            <a:spLocks noChangeShapeType="1"/>
          </p:cNvSpPr>
          <p:nvPr/>
        </p:nvSpPr>
        <p:spPr bwMode="auto">
          <a:xfrm>
            <a:off x="5753100" y="3997325"/>
            <a:ext cx="1152525" cy="7921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79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Approaches For Dealing With Error Conditions</a:t>
            </a:r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Use branches/decision making constructs and return values</a:t>
            </a:r>
          </a:p>
          <a:p>
            <a:r>
              <a:rPr lang="en-US" altLang="en-US" sz="2400" smtClean="0"/>
              <a:t>Use Java’s exception handling mechanism</a:t>
            </a:r>
          </a:p>
        </p:txBody>
      </p:sp>
    </p:spTree>
    <p:extLst>
      <p:ext uri="{BB962C8B-B14F-4D97-AF65-F5344CB8AC3E}">
        <p14:creationId xmlns:p14="http://schemas.microsoft.com/office/powerpoint/2010/main" val="3502246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10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310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310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Graphical Representation Of The Example</a:t>
            </a:r>
          </a:p>
        </p:txBody>
      </p:sp>
      <p:sp>
        <p:nvSpPr>
          <p:cNvPr id="644099" name="Rectangle 3"/>
          <p:cNvSpPr>
            <a:spLocks noChangeArrowheads="1"/>
          </p:cNvSpPr>
          <p:nvPr/>
        </p:nvSpPr>
        <p:spPr bwMode="auto">
          <a:xfrm>
            <a:off x="539750" y="3573463"/>
            <a:ext cx="2808288" cy="129540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2000">
              <a:latin typeface="Consolas" panose="020B0609020204030204" pitchFamily="49" charset="0"/>
            </a:endParaRPr>
          </a:p>
        </p:txBody>
      </p:sp>
      <p:sp>
        <p:nvSpPr>
          <p:cNvPr id="644100" name="Rectangle 4"/>
          <p:cNvSpPr>
            <a:spLocks noChangeArrowheads="1"/>
          </p:cNvSpPr>
          <p:nvPr/>
        </p:nvSpPr>
        <p:spPr bwMode="auto">
          <a:xfrm>
            <a:off x="539750" y="3068638"/>
            <a:ext cx="1368425" cy="503237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800" b="1" i="1" dirty="0">
                <a:latin typeface="Consolas" panose="020B0609020204030204" pitchFamily="49" charset="0"/>
              </a:rPr>
              <a:t>(Unnamed)</a:t>
            </a:r>
          </a:p>
        </p:txBody>
      </p:sp>
      <p:sp>
        <p:nvSpPr>
          <p:cNvPr id="644101" name="Text Box 5"/>
          <p:cNvSpPr txBox="1">
            <a:spLocks noChangeArrowheads="1"/>
          </p:cNvSpPr>
          <p:nvPr/>
        </p:nvSpPr>
        <p:spPr bwMode="auto">
          <a:xfrm>
            <a:off x="539750" y="3644900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>
                <a:latin typeface="Consolas" panose="020B0609020204030204" pitchFamily="49" charset="0"/>
              </a:rPr>
              <a:t>+Driver</a:t>
            </a:r>
          </a:p>
        </p:txBody>
      </p:sp>
      <p:sp>
        <p:nvSpPr>
          <p:cNvPr id="644102" name="Rectangle 6"/>
          <p:cNvSpPr>
            <a:spLocks noChangeArrowheads="1"/>
          </p:cNvSpPr>
          <p:nvPr/>
        </p:nvSpPr>
        <p:spPr bwMode="auto">
          <a:xfrm>
            <a:off x="5148263" y="1773238"/>
            <a:ext cx="2160587" cy="107950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2000">
              <a:latin typeface="Consolas" panose="020B0609020204030204" pitchFamily="49" charset="0"/>
            </a:endParaRPr>
          </a:p>
        </p:txBody>
      </p:sp>
      <p:sp>
        <p:nvSpPr>
          <p:cNvPr id="644103" name="Rectangle 7"/>
          <p:cNvSpPr>
            <a:spLocks noChangeArrowheads="1"/>
          </p:cNvSpPr>
          <p:nvPr/>
        </p:nvSpPr>
        <p:spPr bwMode="auto">
          <a:xfrm>
            <a:off x="5148263" y="1268413"/>
            <a:ext cx="792162" cy="503237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800" b="1" i="1" dirty="0">
                <a:latin typeface="Consolas" panose="020B0609020204030204" pitchFamily="49" charset="0"/>
              </a:rPr>
              <a:t>pack1</a:t>
            </a:r>
          </a:p>
        </p:txBody>
      </p:sp>
      <p:sp>
        <p:nvSpPr>
          <p:cNvPr id="644104" name="Text Box 8"/>
          <p:cNvSpPr txBox="1">
            <a:spLocks noChangeArrowheads="1"/>
          </p:cNvSpPr>
          <p:nvPr/>
        </p:nvSpPr>
        <p:spPr bwMode="auto">
          <a:xfrm>
            <a:off x="5148263" y="1844675"/>
            <a:ext cx="216058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latin typeface="Consolas" panose="020B0609020204030204" pitchFamily="49" charset="0"/>
              </a:rPr>
              <a:t>+</a:t>
            </a:r>
            <a:r>
              <a:rPr lang="en-US" altLang="en-US" dirty="0" err="1">
                <a:latin typeface="Consolas" panose="020B0609020204030204" pitchFamily="49" charset="0"/>
              </a:rPr>
              <a:t>IntegerWrapper</a:t>
            </a:r>
            <a:endParaRPr lang="en-US" altLang="en-US" dirty="0">
              <a:latin typeface="Consolas" panose="020B0609020204030204" pitchFamily="49" charset="0"/>
            </a:endParaRPr>
          </a:p>
        </p:txBody>
      </p:sp>
      <p:sp>
        <p:nvSpPr>
          <p:cNvPr id="644105" name="Rectangle 9"/>
          <p:cNvSpPr>
            <a:spLocks noChangeArrowheads="1"/>
          </p:cNvSpPr>
          <p:nvPr/>
        </p:nvSpPr>
        <p:spPr bwMode="auto">
          <a:xfrm>
            <a:off x="5148263" y="3717925"/>
            <a:ext cx="2160587" cy="107950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2000">
              <a:latin typeface="Consolas" panose="020B0609020204030204" pitchFamily="49" charset="0"/>
            </a:endParaRPr>
          </a:p>
        </p:txBody>
      </p:sp>
      <p:sp>
        <p:nvSpPr>
          <p:cNvPr id="644106" name="Rectangle 10"/>
          <p:cNvSpPr>
            <a:spLocks noChangeArrowheads="1"/>
          </p:cNvSpPr>
          <p:nvPr/>
        </p:nvSpPr>
        <p:spPr bwMode="auto">
          <a:xfrm>
            <a:off x="5148263" y="3213100"/>
            <a:ext cx="792162" cy="503238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800" b="1" i="1" dirty="0">
                <a:latin typeface="Consolas" panose="020B0609020204030204" pitchFamily="49" charset="0"/>
              </a:rPr>
              <a:t>pack2</a:t>
            </a:r>
          </a:p>
        </p:txBody>
      </p:sp>
      <p:sp>
        <p:nvSpPr>
          <p:cNvPr id="644107" name="Text Box 11"/>
          <p:cNvSpPr txBox="1">
            <a:spLocks noChangeArrowheads="1"/>
          </p:cNvSpPr>
          <p:nvPr/>
        </p:nvSpPr>
        <p:spPr bwMode="auto">
          <a:xfrm>
            <a:off x="5148263" y="3789363"/>
            <a:ext cx="216058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>
                <a:latin typeface="Consolas" panose="020B0609020204030204" pitchFamily="49" charset="0"/>
              </a:rPr>
              <a:t>+IntegerWrapper</a:t>
            </a:r>
          </a:p>
        </p:txBody>
      </p:sp>
      <p:sp>
        <p:nvSpPr>
          <p:cNvPr id="644108" name="Rectangle 12"/>
          <p:cNvSpPr>
            <a:spLocks noChangeArrowheads="1"/>
          </p:cNvSpPr>
          <p:nvPr/>
        </p:nvSpPr>
        <p:spPr bwMode="auto">
          <a:xfrm>
            <a:off x="5148263" y="5589588"/>
            <a:ext cx="2160587" cy="107950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2000">
              <a:latin typeface="Consolas" panose="020B0609020204030204" pitchFamily="49" charset="0"/>
            </a:endParaRPr>
          </a:p>
        </p:txBody>
      </p:sp>
      <p:sp>
        <p:nvSpPr>
          <p:cNvPr id="644109" name="Rectangle 13"/>
          <p:cNvSpPr>
            <a:spLocks noChangeArrowheads="1"/>
          </p:cNvSpPr>
          <p:nvPr/>
        </p:nvSpPr>
        <p:spPr bwMode="auto">
          <a:xfrm>
            <a:off x="5148263" y="5084763"/>
            <a:ext cx="792162" cy="503237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800" b="1" i="1" dirty="0">
                <a:latin typeface="Consolas" panose="020B0609020204030204" pitchFamily="49" charset="0"/>
              </a:rPr>
              <a:t>pack3</a:t>
            </a:r>
          </a:p>
        </p:txBody>
      </p:sp>
      <p:sp>
        <p:nvSpPr>
          <p:cNvPr id="644110" name="Text Box 14"/>
          <p:cNvSpPr txBox="1">
            <a:spLocks noChangeArrowheads="1"/>
          </p:cNvSpPr>
          <p:nvPr/>
        </p:nvSpPr>
        <p:spPr bwMode="auto">
          <a:xfrm>
            <a:off x="5148263" y="5661025"/>
            <a:ext cx="208756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>
                <a:latin typeface="Consolas" panose="020B0609020204030204" pitchFamily="49" charset="0"/>
              </a:rPr>
              <a:t>+OpenFoo</a:t>
            </a:r>
          </a:p>
          <a:p>
            <a:r>
              <a:rPr lang="en-US" altLang="en-US">
                <a:latin typeface="Consolas" panose="020B0609020204030204" pitchFamily="49" charset="0"/>
              </a:rPr>
              <a:t>-ClosedFoo</a:t>
            </a:r>
          </a:p>
        </p:txBody>
      </p:sp>
      <p:cxnSp>
        <p:nvCxnSpPr>
          <p:cNvPr id="644111" name="AutoShape 15"/>
          <p:cNvCxnSpPr>
            <a:cxnSpLocks noChangeShapeType="1"/>
            <a:endCxn id="644102" idx="1"/>
          </p:cNvCxnSpPr>
          <p:nvPr/>
        </p:nvCxnSpPr>
        <p:spPr bwMode="auto">
          <a:xfrm flipV="1">
            <a:off x="3348038" y="2312988"/>
            <a:ext cx="1800225" cy="1908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4112" name="AutoShape 16"/>
          <p:cNvCxnSpPr>
            <a:cxnSpLocks noChangeShapeType="1"/>
            <a:endCxn id="644105" idx="1"/>
          </p:cNvCxnSpPr>
          <p:nvPr/>
        </p:nvCxnSpPr>
        <p:spPr bwMode="auto">
          <a:xfrm>
            <a:off x="3348038" y="4221163"/>
            <a:ext cx="1800225" cy="365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4113" name="AutoShape 17"/>
          <p:cNvCxnSpPr>
            <a:cxnSpLocks noChangeShapeType="1"/>
            <a:stCxn id="644099" idx="3"/>
            <a:endCxn id="644110" idx="1"/>
          </p:cNvCxnSpPr>
          <p:nvPr/>
        </p:nvCxnSpPr>
        <p:spPr bwMode="auto">
          <a:xfrm>
            <a:off x="3348038" y="4221163"/>
            <a:ext cx="1800225" cy="17922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50296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Package Example: The </a:t>
            </a:r>
            <a:r>
              <a:rPr lang="en-US" altLang="en-US" dirty="0">
                <a:latin typeface="Consolas" panose="020B0609020204030204" pitchFamily="49" charset="0"/>
              </a:rPr>
              <a:t>Driver</a:t>
            </a:r>
            <a:r>
              <a:rPr lang="en-US" altLang="en-US" dirty="0"/>
              <a:t> Class</a:t>
            </a:r>
          </a:p>
        </p:txBody>
      </p:sp>
      <p:sp>
        <p:nvSpPr>
          <p:cNvPr id="64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import pack3.*; </a:t>
            </a:r>
            <a:endParaRPr lang="en-US" sz="1800" dirty="0" smtClean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public </a:t>
            </a:r>
            <a:r>
              <a:rPr lang="en-US" sz="1800" dirty="0">
                <a:latin typeface="Consolas" panose="020B0609020204030204" pitchFamily="49" charset="0"/>
              </a:rPr>
              <a:t>class Driver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</a:rPr>
              <a:t>    public static void main(String [] </a:t>
            </a:r>
            <a:r>
              <a:rPr lang="en-CA" sz="1800" dirty="0" err="1">
                <a:latin typeface="Consolas" panose="020B0609020204030204" pitchFamily="49" charset="0"/>
              </a:rPr>
              <a:t>argv</a:t>
            </a:r>
            <a:r>
              <a:rPr lang="en-CA" sz="1800" dirty="0"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    pack1.IntegerWrapper iw1 = new pack1.IntegerWrapper();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    pack2.IntegerWrapper iw2 = new pack2.IntegerWrapper();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    </a:t>
            </a:r>
            <a:r>
              <a:rPr lang="en-US" sz="1800" dirty="0" err="1">
                <a:latin typeface="Consolas" panose="020B0609020204030204" pitchFamily="49" charset="0"/>
              </a:rPr>
              <a:t>System.out.println</a:t>
            </a:r>
            <a:r>
              <a:rPr lang="en-US" sz="1800" dirty="0">
                <a:latin typeface="Consolas" panose="020B0609020204030204" pitchFamily="49" charset="0"/>
              </a:rPr>
              <a:t>(iw1);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    </a:t>
            </a:r>
            <a:r>
              <a:rPr lang="en-US" sz="1800" dirty="0" err="1">
                <a:latin typeface="Consolas" panose="020B0609020204030204" pitchFamily="49" charset="0"/>
              </a:rPr>
              <a:t>System.out.println</a:t>
            </a:r>
            <a:r>
              <a:rPr lang="en-US" sz="1800" dirty="0">
                <a:latin typeface="Consolas" panose="020B0609020204030204" pitchFamily="49" charset="0"/>
              </a:rPr>
              <a:t>(iw2);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    </a:t>
            </a:r>
            <a:r>
              <a:rPr lang="en-US" sz="1800" dirty="0" err="1">
                <a:latin typeface="Consolas" panose="020B0609020204030204" pitchFamily="49" charset="0"/>
              </a:rPr>
              <a:t>OpenFoo</a:t>
            </a:r>
            <a:r>
              <a:rPr lang="en-US" sz="1800" dirty="0">
                <a:latin typeface="Consolas" panose="020B0609020204030204" pitchFamily="49" charset="0"/>
              </a:rPr>
              <a:t> of = new </a:t>
            </a:r>
            <a:r>
              <a:rPr lang="en-US" sz="1800" dirty="0" err="1">
                <a:latin typeface="Consolas" panose="020B0609020204030204" pitchFamily="49" charset="0"/>
              </a:rPr>
              <a:t>OpenFoo</a:t>
            </a:r>
            <a:r>
              <a:rPr lang="en-US" sz="1800" dirty="0">
                <a:latin typeface="Consolas" panose="020B0609020204030204" pitchFamily="49" charset="0"/>
              </a:rPr>
              <a:t> 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    </a:t>
            </a:r>
            <a:r>
              <a:rPr lang="en-US" sz="1800" dirty="0" err="1">
                <a:latin typeface="Consolas" panose="020B0609020204030204" pitchFamily="49" charset="0"/>
              </a:rPr>
              <a:t>System.out.println</a:t>
            </a:r>
            <a:r>
              <a:rPr lang="en-US" sz="1800" dirty="0">
                <a:latin typeface="Consolas" panose="020B0609020204030204" pitchFamily="49" charset="0"/>
              </a:rPr>
              <a:t>(of);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    </a:t>
            </a:r>
            <a:r>
              <a:rPr lang="en-US" sz="1800" dirty="0" err="1">
                <a:latin typeface="Consolas" panose="020B0609020204030204" pitchFamily="49" charset="0"/>
              </a:rPr>
              <a:t>of.manipulateFoo</a:t>
            </a:r>
            <a:r>
              <a:rPr lang="en-US" sz="1800" dirty="0">
                <a:latin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	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7225" y="5505450"/>
            <a:ext cx="1847850" cy="136207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55900" y="5572125"/>
            <a:ext cx="1790700" cy="12954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50800" y="5572125"/>
            <a:ext cx="1733550" cy="128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529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304800"/>
            <a:ext cx="8166100" cy="520700"/>
          </a:xfrm>
        </p:spPr>
        <p:txBody>
          <a:bodyPr/>
          <a:lstStyle/>
          <a:p>
            <a:r>
              <a:rPr lang="en-US" altLang="en-US" dirty="0"/>
              <a:t>Package Example: Package </a:t>
            </a:r>
            <a:r>
              <a:rPr lang="en-US" altLang="en-US" dirty="0">
                <a:latin typeface="Consolas" panose="020B0609020204030204" pitchFamily="49" charset="0"/>
              </a:rPr>
              <a:t>Pack1</a:t>
            </a:r>
            <a:r>
              <a:rPr lang="en-US" altLang="en-US" dirty="0"/>
              <a:t>, </a:t>
            </a:r>
            <a:br>
              <a:rPr lang="en-US" altLang="en-US" dirty="0"/>
            </a:br>
            <a:r>
              <a:rPr lang="en-US" altLang="en-US" dirty="0"/>
              <a:t>Class </a:t>
            </a:r>
            <a:r>
              <a:rPr lang="en-US" altLang="en-US" dirty="0" err="1">
                <a:latin typeface="Consolas" panose="020B0609020204030204" pitchFamily="49" charset="0"/>
              </a:rPr>
              <a:t>IntegerWrapper</a:t>
            </a:r>
            <a:endParaRPr lang="en-US" altLang="en-US" dirty="0">
              <a:latin typeface="Consolas" panose="020B0609020204030204" pitchFamily="49" charset="0"/>
            </a:endParaRPr>
          </a:p>
        </p:txBody>
      </p:sp>
      <p:sp>
        <p:nvSpPr>
          <p:cNvPr id="64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p</a:t>
            </a:r>
            <a:r>
              <a:rPr lang="en-US" sz="1800" dirty="0" smtClean="0">
                <a:latin typeface="Consolas" panose="020B0609020204030204" pitchFamily="49" charset="0"/>
              </a:rPr>
              <a:t>ackage pack1;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public </a:t>
            </a:r>
            <a:r>
              <a:rPr lang="en-US" sz="1800" dirty="0">
                <a:latin typeface="Consolas" panose="020B0609020204030204" pitchFamily="49" charset="0"/>
              </a:rPr>
              <a:t>class </a:t>
            </a:r>
            <a:r>
              <a:rPr lang="en-US" sz="1800" dirty="0" err="1" smtClean="0">
                <a:latin typeface="Consolas" panose="020B0609020204030204" pitchFamily="49" charset="0"/>
              </a:rPr>
              <a:t>IntegerWrapper</a:t>
            </a: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{</a:t>
            </a: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</a:t>
            </a:r>
            <a:r>
              <a:rPr lang="en-US" sz="1800" dirty="0">
                <a:latin typeface="Consolas" panose="020B0609020204030204" pitchFamily="49" charset="0"/>
              </a:rPr>
              <a:t>private </a:t>
            </a:r>
            <a:r>
              <a:rPr lang="en-US" sz="1800" dirty="0" err="1">
                <a:latin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err="1">
                <a:latin typeface="Consolas" panose="020B0609020204030204" pitchFamily="49" charset="0"/>
              </a:rPr>
              <a:t>num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public </a:t>
            </a:r>
            <a:r>
              <a:rPr lang="en-US" sz="1800" dirty="0" err="1">
                <a:latin typeface="Consolas" panose="020B0609020204030204" pitchFamily="49" charset="0"/>
              </a:rPr>
              <a:t>IntegerWrapper</a:t>
            </a:r>
            <a:r>
              <a:rPr lang="en-US" sz="1800" dirty="0" smtClean="0">
                <a:latin typeface="Consolas" panose="020B0609020204030204" pitchFamily="49" charset="0"/>
              </a:rPr>
              <a:t>() {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    </a:t>
            </a:r>
            <a:r>
              <a:rPr lang="en-US" sz="1800" dirty="0" err="1" smtClean="0">
                <a:latin typeface="Consolas" panose="020B0609020204030204" pitchFamily="49" charset="0"/>
              </a:rPr>
              <a:t>num</a:t>
            </a:r>
            <a:r>
              <a:rPr lang="en-US" sz="1800" dirty="0" smtClean="0">
                <a:latin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</a:rPr>
              <a:t>= (</a:t>
            </a:r>
            <a:r>
              <a:rPr lang="en-US" sz="1800" dirty="0" err="1">
                <a:latin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</a:rPr>
              <a:t>) (</a:t>
            </a:r>
            <a:r>
              <a:rPr lang="en-US" sz="1800" dirty="0" err="1">
                <a:latin typeface="Consolas" panose="020B0609020204030204" pitchFamily="49" charset="0"/>
              </a:rPr>
              <a:t>Math.random</a:t>
            </a:r>
            <a:r>
              <a:rPr lang="en-US" sz="1800" dirty="0">
                <a:latin typeface="Consolas" panose="020B0609020204030204" pitchFamily="49" charset="0"/>
              </a:rPr>
              <a:t>() * 10</a:t>
            </a:r>
            <a:r>
              <a:rPr lang="en-US" sz="1800" dirty="0" smtClean="0"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}</a:t>
            </a: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public </a:t>
            </a:r>
            <a:r>
              <a:rPr lang="en-US" sz="1800" dirty="0" err="1">
                <a:latin typeface="Consolas" panose="020B0609020204030204" pitchFamily="49" charset="0"/>
              </a:rPr>
              <a:t>IntegerWrapper</a:t>
            </a:r>
            <a:r>
              <a:rPr lang="en-US" sz="1800" dirty="0">
                <a:latin typeface="Consolas" panose="020B0609020204030204" pitchFamily="49" charset="0"/>
              </a:rPr>
              <a:t>(</a:t>
            </a:r>
            <a:r>
              <a:rPr lang="en-US" sz="1800" dirty="0" err="1">
                <a:latin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err="1">
                <a:latin typeface="Consolas" panose="020B0609020204030204" pitchFamily="49" charset="0"/>
              </a:rPr>
              <a:t>newValue</a:t>
            </a:r>
            <a:r>
              <a:rPr lang="en-US" sz="1800" dirty="0" smtClean="0">
                <a:latin typeface="Consolas" panose="020B0609020204030204" pitchFamily="49" charset="0"/>
              </a:rPr>
              <a:t>) {</a:t>
            </a: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    </a:t>
            </a:r>
            <a:r>
              <a:rPr lang="en-US" sz="1800" dirty="0" err="1">
                <a:latin typeface="Consolas" panose="020B0609020204030204" pitchFamily="49" charset="0"/>
              </a:rPr>
              <a:t>num</a:t>
            </a:r>
            <a:r>
              <a:rPr lang="en-US" sz="1800" dirty="0">
                <a:latin typeface="Consolas" panose="020B0609020204030204" pitchFamily="49" charset="0"/>
              </a:rPr>
              <a:t> = </a:t>
            </a:r>
            <a:r>
              <a:rPr lang="en-US" sz="1800" dirty="0" err="1">
                <a:latin typeface="Consolas" panose="020B0609020204030204" pitchFamily="49" charset="0"/>
              </a:rPr>
              <a:t>newValue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public void </a:t>
            </a:r>
            <a:r>
              <a:rPr lang="en-US" sz="1800" dirty="0" err="1">
                <a:latin typeface="Consolas" panose="020B0609020204030204" pitchFamily="49" charset="0"/>
              </a:rPr>
              <a:t>setNum</a:t>
            </a:r>
            <a:r>
              <a:rPr lang="en-US" sz="1800" dirty="0">
                <a:latin typeface="Consolas" panose="020B0609020204030204" pitchFamily="49" charset="0"/>
              </a:rPr>
              <a:t>(</a:t>
            </a:r>
            <a:r>
              <a:rPr lang="en-US" sz="1800" dirty="0" err="1">
                <a:latin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err="1">
                <a:latin typeface="Consolas" panose="020B0609020204030204" pitchFamily="49" charset="0"/>
              </a:rPr>
              <a:t>newValue</a:t>
            </a:r>
            <a:r>
              <a:rPr lang="en-US" sz="1800" dirty="0" smtClean="0">
                <a:latin typeface="Consolas" panose="020B0609020204030204" pitchFamily="49" charset="0"/>
              </a:rPr>
              <a:t>) {</a:t>
            </a: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    </a:t>
            </a:r>
            <a:r>
              <a:rPr lang="en-US" sz="1800" dirty="0" err="1">
                <a:latin typeface="Consolas" panose="020B0609020204030204" pitchFamily="49" charset="0"/>
              </a:rPr>
              <a:t>num</a:t>
            </a:r>
            <a:r>
              <a:rPr lang="en-US" sz="1800" dirty="0">
                <a:latin typeface="Consolas" panose="020B0609020204030204" pitchFamily="49" charset="0"/>
              </a:rPr>
              <a:t> = </a:t>
            </a:r>
            <a:r>
              <a:rPr lang="en-US" sz="1800" dirty="0" err="1">
                <a:latin typeface="Consolas" panose="020B0609020204030204" pitchFamily="49" charset="0"/>
              </a:rPr>
              <a:t>newValue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</a:t>
            </a:r>
            <a:r>
              <a:rPr lang="en-US" sz="1800" dirty="0" smtClean="0">
                <a:latin typeface="Consolas" panose="020B0609020204030204" pitchFamily="49" charset="0"/>
              </a:rPr>
              <a:t>}</a:t>
            </a:r>
            <a:endParaRPr lang="en-US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85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Package Example: Package </a:t>
            </a:r>
            <a:r>
              <a:rPr lang="en-US" altLang="en-US" dirty="0">
                <a:latin typeface="Consolas" panose="020B0609020204030204" pitchFamily="49" charset="0"/>
              </a:rPr>
              <a:t>Pack1</a:t>
            </a:r>
            <a:r>
              <a:rPr lang="en-US" altLang="en-US" dirty="0"/>
              <a:t>, </a:t>
            </a:r>
            <a:br>
              <a:rPr lang="en-US" altLang="en-US" dirty="0"/>
            </a:br>
            <a:r>
              <a:rPr lang="en-US" altLang="en-US" dirty="0"/>
              <a:t>Class </a:t>
            </a:r>
            <a:r>
              <a:rPr lang="en-US" altLang="en-US" dirty="0" err="1">
                <a:latin typeface="Consolas" panose="020B0609020204030204" pitchFamily="49" charset="0"/>
              </a:rPr>
              <a:t>IntegerWrapper</a:t>
            </a:r>
            <a:r>
              <a:rPr lang="en-US" altLang="en-US" dirty="0"/>
              <a:t> (2)</a:t>
            </a:r>
          </a:p>
        </p:txBody>
      </p:sp>
      <p:sp>
        <p:nvSpPr>
          <p:cNvPr id="64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</a:t>
            </a:r>
            <a:r>
              <a:rPr lang="en-US" sz="1800" dirty="0">
                <a:latin typeface="Consolas" panose="020B0609020204030204" pitchFamily="49" charset="0"/>
              </a:rPr>
              <a:t>public </a:t>
            </a:r>
            <a:r>
              <a:rPr lang="en-US" sz="1800" dirty="0" err="1">
                <a:latin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err="1">
                <a:latin typeface="Consolas" panose="020B0609020204030204" pitchFamily="49" charset="0"/>
              </a:rPr>
              <a:t>getNum</a:t>
            </a:r>
            <a:r>
              <a:rPr lang="en-US" sz="1800" dirty="0">
                <a:latin typeface="Consolas" panose="020B0609020204030204" pitchFamily="49" charset="0"/>
              </a:rPr>
              <a:t>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    return(</a:t>
            </a:r>
            <a:r>
              <a:rPr lang="en-US" sz="1800" dirty="0" err="1">
                <a:latin typeface="Consolas" panose="020B0609020204030204" pitchFamily="49" charset="0"/>
              </a:rPr>
              <a:t>num</a:t>
            </a:r>
            <a:r>
              <a:rPr lang="en-US" sz="1800" dirty="0"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public String </a:t>
            </a:r>
            <a:r>
              <a:rPr lang="en-US" sz="1800" dirty="0" err="1">
                <a:latin typeface="Consolas" panose="020B0609020204030204" pitchFamily="49" charset="0"/>
              </a:rPr>
              <a:t>toString</a:t>
            </a:r>
            <a:r>
              <a:rPr lang="en-US" sz="1800" dirty="0">
                <a:latin typeface="Consolas" panose="020B0609020204030204" pitchFamily="49" charset="0"/>
              </a:rPr>
              <a:t>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    String s = new String 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    s = s + </a:t>
            </a:r>
            <a:r>
              <a:rPr lang="en-US" sz="1800" dirty="0" err="1">
                <a:latin typeface="Consolas" panose="020B0609020204030204" pitchFamily="49" charset="0"/>
              </a:rPr>
              <a:t>num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    return(s);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}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pPr>
              <a:lnSpc>
                <a:spcPct val="90000"/>
              </a:lnSpc>
            </a:pPr>
            <a:endParaRPr lang="en-US" altLang="en-US" sz="1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89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7388" y="381000"/>
            <a:ext cx="7772400" cy="762000"/>
          </a:xfrm>
        </p:spPr>
        <p:txBody>
          <a:bodyPr/>
          <a:lstStyle/>
          <a:p>
            <a:r>
              <a:rPr lang="en-US" altLang="en-US" dirty="0"/>
              <a:t>Package Example: Package </a:t>
            </a:r>
            <a:r>
              <a:rPr lang="en-US" altLang="en-US" dirty="0">
                <a:latin typeface="Consolas" panose="020B0609020204030204" pitchFamily="49" charset="0"/>
              </a:rPr>
              <a:t>Pack2</a:t>
            </a:r>
            <a:r>
              <a:rPr lang="en-US" altLang="en-US" dirty="0"/>
              <a:t>, </a:t>
            </a:r>
            <a:br>
              <a:rPr lang="en-US" altLang="en-US" dirty="0"/>
            </a:br>
            <a:r>
              <a:rPr lang="en-US" altLang="en-US" dirty="0"/>
              <a:t>Class </a:t>
            </a:r>
            <a:r>
              <a:rPr lang="en-US" altLang="en-US" dirty="0" err="1">
                <a:latin typeface="Consolas" panose="020B0609020204030204" pitchFamily="49" charset="0"/>
              </a:rPr>
              <a:t>IntegerWrapper</a:t>
            </a:r>
            <a:endParaRPr lang="en-US" altLang="en-US" dirty="0">
              <a:latin typeface="Consolas" panose="020B0609020204030204" pitchFamily="49" charset="0"/>
            </a:endParaRPr>
          </a:p>
        </p:txBody>
      </p:sp>
      <p:sp>
        <p:nvSpPr>
          <p:cNvPr id="64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package pack2;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public </a:t>
            </a:r>
            <a:r>
              <a:rPr lang="en-US" sz="1800" dirty="0">
                <a:latin typeface="Consolas" panose="020B0609020204030204" pitchFamily="49" charset="0"/>
              </a:rPr>
              <a:t>class </a:t>
            </a:r>
            <a:r>
              <a:rPr lang="en-US" sz="1800" dirty="0" err="1" smtClean="0">
                <a:latin typeface="Consolas" panose="020B0609020204030204" pitchFamily="49" charset="0"/>
              </a:rPr>
              <a:t>IntegerWrapper</a:t>
            </a: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{</a:t>
            </a: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private </a:t>
            </a:r>
            <a:r>
              <a:rPr lang="en-US" sz="1800" dirty="0" err="1">
                <a:latin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err="1">
                <a:latin typeface="Consolas" panose="020B0609020204030204" pitchFamily="49" charset="0"/>
              </a:rPr>
              <a:t>num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public </a:t>
            </a:r>
            <a:r>
              <a:rPr lang="en-US" sz="1800" dirty="0" err="1">
                <a:latin typeface="Consolas" panose="020B0609020204030204" pitchFamily="49" charset="0"/>
              </a:rPr>
              <a:t>IntegerWrapper</a:t>
            </a:r>
            <a:r>
              <a:rPr lang="en-US" sz="1800" dirty="0" smtClean="0">
                <a:latin typeface="Consolas" panose="020B0609020204030204" pitchFamily="49" charset="0"/>
              </a:rPr>
              <a:t>() {</a:t>
            </a: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    </a:t>
            </a:r>
            <a:r>
              <a:rPr lang="en-US" sz="1800" dirty="0" err="1">
                <a:latin typeface="Consolas" panose="020B0609020204030204" pitchFamily="49" charset="0"/>
              </a:rPr>
              <a:t>num</a:t>
            </a:r>
            <a:r>
              <a:rPr lang="en-US" sz="1800" dirty="0">
                <a:latin typeface="Consolas" panose="020B0609020204030204" pitchFamily="49" charset="0"/>
              </a:rPr>
              <a:t> = (</a:t>
            </a:r>
            <a:r>
              <a:rPr lang="en-US" sz="1800" dirty="0" err="1">
                <a:latin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</a:rPr>
              <a:t>) (</a:t>
            </a:r>
            <a:r>
              <a:rPr lang="en-US" sz="1800" dirty="0" err="1">
                <a:latin typeface="Consolas" panose="020B0609020204030204" pitchFamily="49" charset="0"/>
              </a:rPr>
              <a:t>Math.random</a:t>
            </a:r>
            <a:r>
              <a:rPr lang="en-US" sz="1800" dirty="0">
                <a:latin typeface="Consolas" panose="020B0609020204030204" pitchFamily="49" charset="0"/>
              </a:rPr>
              <a:t>() * 100);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public </a:t>
            </a:r>
            <a:r>
              <a:rPr lang="en-US" sz="1800" dirty="0" err="1">
                <a:latin typeface="Consolas" panose="020B0609020204030204" pitchFamily="49" charset="0"/>
              </a:rPr>
              <a:t>IntegerWrapper</a:t>
            </a:r>
            <a:r>
              <a:rPr lang="en-US" sz="1800" dirty="0">
                <a:latin typeface="Consolas" panose="020B0609020204030204" pitchFamily="49" charset="0"/>
              </a:rPr>
              <a:t>(</a:t>
            </a:r>
            <a:r>
              <a:rPr lang="en-US" sz="1800" dirty="0" err="1">
                <a:latin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err="1">
                <a:latin typeface="Consolas" panose="020B0609020204030204" pitchFamily="49" charset="0"/>
              </a:rPr>
              <a:t>newValue</a:t>
            </a:r>
            <a:r>
              <a:rPr lang="en-US" sz="1800" dirty="0" smtClean="0">
                <a:latin typeface="Consolas" panose="020B0609020204030204" pitchFamily="49" charset="0"/>
              </a:rPr>
              <a:t>) {</a:t>
            </a: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    </a:t>
            </a:r>
            <a:r>
              <a:rPr lang="en-US" sz="1800" dirty="0" err="1">
                <a:latin typeface="Consolas" panose="020B0609020204030204" pitchFamily="49" charset="0"/>
              </a:rPr>
              <a:t>num</a:t>
            </a:r>
            <a:r>
              <a:rPr lang="en-US" sz="1800" dirty="0">
                <a:latin typeface="Consolas" panose="020B0609020204030204" pitchFamily="49" charset="0"/>
              </a:rPr>
              <a:t> = </a:t>
            </a:r>
            <a:r>
              <a:rPr lang="en-US" sz="1800" dirty="0" err="1">
                <a:latin typeface="Consolas" panose="020B0609020204030204" pitchFamily="49" charset="0"/>
              </a:rPr>
              <a:t>newValue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public void </a:t>
            </a:r>
            <a:r>
              <a:rPr lang="en-US" sz="1800" dirty="0" err="1">
                <a:latin typeface="Consolas" panose="020B0609020204030204" pitchFamily="49" charset="0"/>
              </a:rPr>
              <a:t>setNum</a:t>
            </a:r>
            <a:r>
              <a:rPr lang="en-US" sz="1800" dirty="0">
                <a:latin typeface="Consolas" panose="020B0609020204030204" pitchFamily="49" charset="0"/>
              </a:rPr>
              <a:t>(</a:t>
            </a:r>
            <a:r>
              <a:rPr lang="en-US" sz="1800" dirty="0" err="1">
                <a:latin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err="1">
                <a:latin typeface="Consolas" panose="020B0609020204030204" pitchFamily="49" charset="0"/>
              </a:rPr>
              <a:t>newValue</a:t>
            </a:r>
            <a:r>
              <a:rPr lang="en-US" sz="1800" dirty="0" smtClean="0">
                <a:latin typeface="Consolas" panose="020B0609020204030204" pitchFamily="49" charset="0"/>
              </a:rPr>
              <a:t>) {</a:t>
            </a: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    </a:t>
            </a:r>
            <a:r>
              <a:rPr lang="en-US" sz="1800" dirty="0" err="1">
                <a:latin typeface="Consolas" panose="020B0609020204030204" pitchFamily="49" charset="0"/>
              </a:rPr>
              <a:t>num</a:t>
            </a:r>
            <a:r>
              <a:rPr lang="en-US" sz="1800" dirty="0">
                <a:latin typeface="Consolas" panose="020B0609020204030204" pitchFamily="49" charset="0"/>
              </a:rPr>
              <a:t> = </a:t>
            </a:r>
            <a:r>
              <a:rPr lang="en-US" sz="1800" dirty="0" err="1">
                <a:latin typeface="Consolas" panose="020B0609020204030204" pitchFamily="49" charset="0"/>
              </a:rPr>
              <a:t>newValue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</a:t>
            </a:r>
            <a:r>
              <a:rPr lang="en-US" sz="1800" dirty="0" smtClean="0">
                <a:latin typeface="Consolas" panose="020B0609020204030204" pitchFamily="49" charset="0"/>
              </a:rPr>
              <a:t>}</a:t>
            </a:r>
            <a:endParaRPr lang="en-US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33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Package Example: Package </a:t>
            </a:r>
            <a:r>
              <a:rPr lang="en-US" altLang="en-US" dirty="0">
                <a:latin typeface="Consolas" panose="020B0609020204030204" pitchFamily="49" charset="0"/>
              </a:rPr>
              <a:t>Pack2</a:t>
            </a:r>
            <a:r>
              <a:rPr lang="en-US" altLang="en-US" dirty="0"/>
              <a:t>, </a:t>
            </a:r>
            <a:br>
              <a:rPr lang="en-US" altLang="en-US" dirty="0"/>
            </a:br>
            <a:r>
              <a:rPr lang="en-US" altLang="en-US" dirty="0"/>
              <a:t>Class </a:t>
            </a:r>
            <a:r>
              <a:rPr lang="en-US" altLang="en-US" dirty="0" err="1" smtClean="0">
                <a:latin typeface="Consolas" panose="020B0609020204030204" pitchFamily="49" charset="0"/>
              </a:rPr>
              <a:t>IntegerWrapper</a:t>
            </a:r>
            <a:r>
              <a:rPr lang="en-US" altLang="en-US" dirty="0" smtClean="0">
                <a:cs typeface="Calibri" panose="020F0502020204030204" pitchFamily="34" charset="0"/>
              </a:rPr>
              <a:t> (2</a:t>
            </a:r>
            <a:r>
              <a:rPr lang="en-US" altLang="en-US" dirty="0">
                <a:cs typeface="Calibri" panose="020F0502020204030204" pitchFamily="34" charset="0"/>
              </a:rPr>
              <a:t>)</a:t>
            </a:r>
          </a:p>
        </p:txBody>
      </p:sp>
      <p:sp>
        <p:nvSpPr>
          <p:cNvPr id="64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</a:t>
            </a:r>
            <a:r>
              <a:rPr lang="en-US" sz="1800" dirty="0">
                <a:latin typeface="Consolas" panose="020B0609020204030204" pitchFamily="49" charset="0"/>
              </a:rPr>
              <a:t>public </a:t>
            </a:r>
            <a:r>
              <a:rPr lang="en-US" sz="1800" dirty="0" err="1">
                <a:latin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err="1">
                <a:latin typeface="Consolas" panose="020B0609020204030204" pitchFamily="49" charset="0"/>
              </a:rPr>
              <a:t>getNum</a:t>
            </a:r>
            <a:r>
              <a:rPr lang="en-US" sz="1800" dirty="0">
                <a:latin typeface="Consolas" panose="020B0609020204030204" pitchFamily="49" charset="0"/>
              </a:rPr>
              <a:t>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    return(</a:t>
            </a:r>
            <a:r>
              <a:rPr lang="en-US" sz="1800" dirty="0" err="1">
                <a:latin typeface="Consolas" panose="020B0609020204030204" pitchFamily="49" charset="0"/>
              </a:rPr>
              <a:t>num</a:t>
            </a:r>
            <a:r>
              <a:rPr lang="en-US" sz="1800" dirty="0"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public </a:t>
            </a:r>
            <a:r>
              <a:rPr lang="en-US" sz="1800" dirty="0">
                <a:latin typeface="Consolas" panose="020B0609020204030204" pitchFamily="49" charset="0"/>
              </a:rPr>
              <a:t>String </a:t>
            </a:r>
            <a:r>
              <a:rPr lang="en-US" sz="1800" dirty="0" err="1">
                <a:latin typeface="Consolas" panose="020B0609020204030204" pitchFamily="49" charset="0"/>
              </a:rPr>
              <a:t>toString</a:t>
            </a:r>
            <a:r>
              <a:rPr lang="en-US" sz="1800" dirty="0" smtClean="0">
                <a:latin typeface="Consolas" panose="020B0609020204030204" pitchFamily="49" charset="0"/>
              </a:rPr>
              <a:t>() {</a:t>
            </a: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    String s = new String 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    s = s + </a:t>
            </a:r>
            <a:r>
              <a:rPr lang="en-US" sz="1800" dirty="0" err="1">
                <a:latin typeface="Consolas" panose="020B0609020204030204" pitchFamily="49" charset="0"/>
              </a:rPr>
              <a:t>num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    return(s);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}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pPr>
              <a:lnSpc>
                <a:spcPct val="90000"/>
              </a:lnSpc>
            </a:pPr>
            <a:endParaRPr lang="en-US" altLang="en-US" sz="1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47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Package Example: Package </a:t>
            </a:r>
            <a:r>
              <a:rPr lang="en-US" altLang="en-US" dirty="0">
                <a:latin typeface="Consolas" panose="020B0609020204030204" pitchFamily="49" charset="0"/>
              </a:rPr>
              <a:t>Pack3</a:t>
            </a:r>
            <a:r>
              <a:rPr lang="en-US" altLang="en-US" dirty="0"/>
              <a:t>, </a:t>
            </a:r>
            <a:br>
              <a:rPr lang="en-US" altLang="en-US" dirty="0"/>
            </a:br>
            <a:r>
              <a:rPr lang="en-US" altLang="en-US" dirty="0"/>
              <a:t>Class </a:t>
            </a:r>
            <a:r>
              <a:rPr lang="en-US" altLang="en-US" dirty="0" err="1">
                <a:latin typeface="Consolas" panose="020B0609020204030204" pitchFamily="49" charset="0"/>
              </a:rPr>
              <a:t>OpenFoo</a:t>
            </a:r>
            <a:endParaRPr lang="en-US" altLang="en-US" dirty="0">
              <a:latin typeface="Consolas" panose="020B0609020204030204" pitchFamily="49" charset="0"/>
            </a:endParaRPr>
          </a:p>
        </p:txBody>
      </p:sp>
      <p:sp>
        <p:nvSpPr>
          <p:cNvPr id="64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package pack3;</a:t>
            </a:r>
            <a:endParaRPr lang="en-US" sz="1800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public </a:t>
            </a:r>
            <a:r>
              <a:rPr lang="en-US" sz="1800" dirty="0">
                <a:latin typeface="Consolas" panose="020B0609020204030204" pitchFamily="49" charset="0"/>
              </a:rPr>
              <a:t>class </a:t>
            </a:r>
            <a:r>
              <a:rPr lang="en-US" sz="1800" dirty="0" err="1" smtClean="0">
                <a:latin typeface="Consolas" panose="020B0609020204030204" pitchFamily="49" charset="0"/>
              </a:rPr>
              <a:t>OpenFoo</a:t>
            </a: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{</a:t>
            </a: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private </a:t>
            </a:r>
            <a:r>
              <a:rPr lang="en-US" sz="1800" dirty="0" err="1">
                <a:latin typeface="Consolas" panose="020B0609020204030204" pitchFamily="49" charset="0"/>
              </a:rPr>
              <a:t>boolean</a:t>
            </a:r>
            <a:r>
              <a:rPr lang="en-US" sz="1800" dirty="0">
                <a:latin typeface="Consolas" panose="020B0609020204030204" pitchFamily="49" charset="0"/>
              </a:rPr>
              <a:t> bool;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public </a:t>
            </a:r>
            <a:r>
              <a:rPr lang="en-US" sz="1800" dirty="0" err="1">
                <a:latin typeface="Consolas" panose="020B0609020204030204" pitchFamily="49" charset="0"/>
              </a:rPr>
              <a:t>OpenFoo</a:t>
            </a:r>
            <a:r>
              <a:rPr lang="en-US" sz="1800" dirty="0">
                <a:latin typeface="Consolas" panose="020B0609020204030204" pitchFamily="49" charset="0"/>
              </a:rPr>
              <a:t>() { bool = true; }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public void </a:t>
            </a:r>
            <a:r>
              <a:rPr lang="en-US" sz="1800" dirty="0" err="1">
                <a:latin typeface="Consolas" panose="020B0609020204030204" pitchFamily="49" charset="0"/>
              </a:rPr>
              <a:t>manipulateFoo</a:t>
            </a:r>
            <a:r>
              <a:rPr lang="en-US" sz="1800" dirty="0" smtClean="0">
                <a:latin typeface="Consolas" panose="020B0609020204030204" pitchFamily="49" charset="0"/>
              </a:rPr>
              <a:t>() {</a:t>
            </a: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</a:t>
            </a:r>
            <a:r>
              <a:rPr lang="en-US" sz="1800" dirty="0" err="1">
                <a:latin typeface="Consolas" panose="020B0609020204030204" pitchFamily="49" charset="0"/>
              </a:rPr>
              <a:t>ClosedFoo</a:t>
            </a: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err="1">
                <a:latin typeface="Consolas" panose="020B0609020204030204" pitchFamily="49" charset="0"/>
              </a:rPr>
              <a:t>cf</a:t>
            </a:r>
            <a:r>
              <a:rPr lang="en-US" sz="1800" dirty="0">
                <a:latin typeface="Consolas" panose="020B0609020204030204" pitchFamily="49" charset="0"/>
              </a:rPr>
              <a:t> = new </a:t>
            </a:r>
            <a:r>
              <a:rPr lang="en-US" sz="1800" dirty="0" err="1">
                <a:latin typeface="Consolas" panose="020B0609020204030204" pitchFamily="49" charset="0"/>
              </a:rPr>
              <a:t>ClosedFoo</a:t>
            </a:r>
            <a:r>
              <a:rPr lang="en-US" sz="1800" dirty="0">
                <a:latin typeface="Consolas" panose="020B0609020204030204" pitchFamily="49" charset="0"/>
              </a:rPr>
              <a:t> ();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</a:t>
            </a:r>
            <a:r>
              <a:rPr lang="en-US" sz="1800" dirty="0" err="1">
                <a:latin typeface="Consolas" panose="020B0609020204030204" pitchFamily="49" charset="0"/>
              </a:rPr>
              <a:t>System.out.println</a:t>
            </a:r>
            <a:r>
              <a:rPr lang="en-US" sz="1800" dirty="0">
                <a:latin typeface="Consolas" panose="020B0609020204030204" pitchFamily="49" charset="0"/>
              </a:rPr>
              <a:t>(</a:t>
            </a:r>
            <a:r>
              <a:rPr lang="en-US" sz="1800" dirty="0" err="1">
                <a:latin typeface="Consolas" panose="020B0609020204030204" pitchFamily="49" charset="0"/>
              </a:rPr>
              <a:t>cf</a:t>
            </a:r>
            <a:r>
              <a:rPr lang="en-US" sz="1800" dirty="0">
                <a:latin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</a:t>
            </a:r>
            <a:r>
              <a:rPr lang="en-US" sz="1800" dirty="0" smtClean="0">
                <a:latin typeface="Consolas" panose="020B0609020204030204" pitchFamily="49" charset="0"/>
              </a:rPr>
              <a:t>}</a:t>
            </a: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public </a:t>
            </a:r>
            <a:r>
              <a:rPr lang="en-CA" sz="1800" dirty="0" err="1">
                <a:latin typeface="Consolas" panose="020B0609020204030204" pitchFamily="49" charset="0"/>
              </a:rPr>
              <a:t>boolean</a:t>
            </a: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err="1">
                <a:latin typeface="Consolas" panose="020B0609020204030204" pitchFamily="49" charset="0"/>
              </a:rPr>
              <a:t>getBool</a:t>
            </a:r>
            <a:r>
              <a:rPr lang="en-CA" sz="1800" dirty="0">
                <a:latin typeface="Consolas" panose="020B0609020204030204" pitchFamily="49" charset="0"/>
              </a:rPr>
              <a:t>() { return bool; }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public void </a:t>
            </a:r>
            <a:r>
              <a:rPr lang="en-CA" sz="1800" dirty="0" err="1">
                <a:latin typeface="Consolas" panose="020B0609020204030204" pitchFamily="49" charset="0"/>
              </a:rPr>
              <a:t>setBool</a:t>
            </a:r>
            <a:r>
              <a:rPr lang="en-CA" sz="1800" dirty="0">
                <a:latin typeface="Consolas" panose="020B0609020204030204" pitchFamily="49" charset="0"/>
              </a:rPr>
              <a:t>(</a:t>
            </a:r>
            <a:r>
              <a:rPr lang="en-CA" sz="1800" dirty="0" err="1">
                <a:latin typeface="Consolas" panose="020B0609020204030204" pitchFamily="49" charset="0"/>
              </a:rPr>
              <a:t>boolean</a:t>
            </a: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err="1">
                <a:latin typeface="Consolas" panose="020B0609020204030204" pitchFamily="49" charset="0"/>
              </a:rPr>
              <a:t>newValue</a:t>
            </a:r>
            <a:r>
              <a:rPr lang="en-CA" sz="1800" dirty="0">
                <a:latin typeface="Consolas" panose="020B0609020204030204" pitchFamily="49" charset="0"/>
              </a:rPr>
              <a:t>) { bool = </a:t>
            </a:r>
            <a:r>
              <a:rPr lang="en-CA" sz="1800" dirty="0" err="1">
                <a:latin typeface="Consolas" panose="020B0609020204030204" pitchFamily="49" charset="0"/>
              </a:rPr>
              <a:t>newValue</a:t>
            </a:r>
            <a:r>
              <a:rPr lang="en-CA" sz="1800" dirty="0">
                <a:latin typeface="Consolas" panose="020B0609020204030204" pitchFamily="49" charset="0"/>
              </a:rPr>
              <a:t>; }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public String </a:t>
            </a:r>
            <a:r>
              <a:rPr lang="en-US" sz="1800" dirty="0" err="1">
                <a:latin typeface="Consolas" panose="020B0609020204030204" pitchFamily="49" charset="0"/>
              </a:rPr>
              <a:t>toString</a:t>
            </a:r>
            <a:r>
              <a:rPr lang="en-US" sz="1800" dirty="0" smtClean="0">
                <a:latin typeface="Consolas" panose="020B0609020204030204" pitchFamily="49" charset="0"/>
              </a:rPr>
              <a:t>(){</a:t>
            </a: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String s = new String ();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s = s + bool;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return(s);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}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14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Package Example: Package </a:t>
            </a:r>
            <a:r>
              <a:rPr lang="en-US" altLang="en-US" dirty="0">
                <a:latin typeface="Consolas" panose="020B0609020204030204" pitchFamily="49" charset="0"/>
              </a:rPr>
              <a:t>Pack3</a:t>
            </a:r>
            <a:r>
              <a:rPr lang="en-US" altLang="en-US" dirty="0"/>
              <a:t>, </a:t>
            </a:r>
            <a:br>
              <a:rPr lang="en-US" altLang="en-US" dirty="0"/>
            </a:br>
            <a:r>
              <a:rPr lang="en-US" altLang="en-US" dirty="0"/>
              <a:t>Class </a:t>
            </a:r>
            <a:r>
              <a:rPr lang="en-US" altLang="en-US" dirty="0" err="1">
                <a:latin typeface="Consolas" panose="020B0609020204030204" pitchFamily="49" charset="0"/>
              </a:rPr>
              <a:t>ClosedFoo</a:t>
            </a:r>
            <a:endParaRPr lang="en-US" altLang="en-US" dirty="0">
              <a:latin typeface="Consolas" panose="020B0609020204030204" pitchFamily="49" charset="0"/>
            </a:endParaRPr>
          </a:p>
        </p:txBody>
      </p:sp>
      <p:sp>
        <p:nvSpPr>
          <p:cNvPr id="65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package pack3;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class </a:t>
            </a:r>
            <a:r>
              <a:rPr lang="en-US" sz="1800" dirty="0" err="1">
                <a:latin typeface="Consolas" panose="020B0609020204030204" pitchFamily="49" charset="0"/>
              </a:rPr>
              <a:t>ClosedFoo</a:t>
            </a: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private </a:t>
            </a:r>
            <a:r>
              <a:rPr lang="en-US" sz="1800" dirty="0" err="1">
                <a:latin typeface="Consolas" panose="020B0609020204030204" pitchFamily="49" charset="0"/>
              </a:rPr>
              <a:t>boolean</a:t>
            </a:r>
            <a:r>
              <a:rPr lang="en-US" sz="1800" dirty="0">
                <a:latin typeface="Consolas" panose="020B0609020204030204" pitchFamily="49" charset="0"/>
              </a:rPr>
              <a:t> bool;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public </a:t>
            </a:r>
            <a:r>
              <a:rPr lang="en-US" sz="1800" dirty="0" err="1">
                <a:latin typeface="Consolas" panose="020B0609020204030204" pitchFamily="49" charset="0"/>
              </a:rPr>
              <a:t>ClosedFoo</a:t>
            </a:r>
            <a:r>
              <a:rPr lang="en-US" sz="1800" dirty="0">
                <a:latin typeface="Consolas" panose="020B0609020204030204" pitchFamily="49" charset="0"/>
              </a:rPr>
              <a:t> ()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    bool = false;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</a:rPr>
              <a:t>    public </a:t>
            </a:r>
            <a:r>
              <a:rPr lang="en-CA" sz="1800" dirty="0" err="1">
                <a:latin typeface="Consolas" panose="020B0609020204030204" pitchFamily="49" charset="0"/>
              </a:rPr>
              <a:t>boolean</a:t>
            </a: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err="1">
                <a:latin typeface="Consolas" panose="020B0609020204030204" pitchFamily="49" charset="0"/>
              </a:rPr>
              <a:t>getBool</a:t>
            </a:r>
            <a:r>
              <a:rPr lang="en-CA" sz="1800" dirty="0">
                <a:latin typeface="Consolas" panose="020B0609020204030204" pitchFamily="49" charset="0"/>
              </a:rPr>
              <a:t>() { return bool;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1800" dirty="0">
                <a:latin typeface="Consolas" panose="020B0609020204030204" pitchFamily="49" charset="0"/>
              </a:rPr>
              <a:t>    public void </a:t>
            </a:r>
            <a:r>
              <a:rPr lang="en-CA" sz="1800" dirty="0" err="1">
                <a:latin typeface="Consolas" panose="020B0609020204030204" pitchFamily="49" charset="0"/>
              </a:rPr>
              <a:t>setBool</a:t>
            </a:r>
            <a:r>
              <a:rPr lang="en-CA" sz="1800" dirty="0">
                <a:latin typeface="Consolas" panose="020B0609020204030204" pitchFamily="49" charset="0"/>
              </a:rPr>
              <a:t>(</a:t>
            </a:r>
            <a:r>
              <a:rPr lang="en-CA" sz="1800" dirty="0" err="1">
                <a:latin typeface="Consolas" panose="020B0609020204030204" pitchFamily="49" charset="0"/>
              </a:rPr>
              <a:t>boolean</a:t>
            </a: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err="1">
                <a:latin typeface="Consolas" panose="020B0609020204030204" pitchFamily="49" charset="0"/>
              </a:rPr>
              <a:t>newValue</a:t>
            </a:r>
            <a:r>
              <a:rPr lang="en-CA" sz="1800" dirty="0">
                <a:latin typeface="Consolas" panose="020B0609020204030204" pitchFamily="49" charset="0"/>
              </a:rPr>
              <a:t>) { bool = </a:t>
            </a:r>
            <a:r>
              <a:rPr lang="en-CA" sz="1800" dirty="0" err="1">
                <a:latin typeface="Consolas" panose="020B0609020204030204" pitchFamily="49" charset="0"/>
              </a:rPr>
              <a:t>newValue</a:t>
            </a:r>
            <a:r>
              <a:rPr lang="en-CA" sz="1800" dirty="0">
                <a:latin typeface="Consolas" panose="020B0609020204030204" pitchFamily="49" charset="0"/>
              </a:rPr>
              <a:t>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public String </a:t>
            </a:r>
            <a:r>
              <a:rPr lang="en-US" sz="1800" dirty="0" err="1">
                <a:latin typeface="Consolas" panose="020B0609020204030204" pitchFamily="49" charset="0"/>
              </a:rPr>
              <a:t>toString</a:t>
            </a:r>
            <a:r>
              <a:rPr lang="en-US" sz="1800" dirty="0">
                <a:latin typeface="Consolas" panose="020B06090202040302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    String s = new String();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    s = s + bool;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    return(s);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1831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Updated Levels Of Access Permissions: </a:t>
            </a:r>
            <a:br>
              <a:rPr lang="en-US" altLang="en-US"/>
            </a:br>
            <a:r>
              <a:rPr lang="en-US" altLang="en-US"/>
              <a:t>Attributes And Methods</a:t>
            </a:r>
          </a:p>
        </p:txBody>
      </p:sp>
      <p:sp>
        <p:nvSpPr>
          <p:cNvPr id="65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b="1" dirty="0"/>
              <a:t>Private “</a:t>
            </a:r>
            <a:r>
              <a:rPr lang="en-US" altLang="en-US" sz="2000" b="1" dirty="0">
                <a:latin typeface="Arial" panose="020B0604020202020204" pitchFamily="34" charset="0"/>
              </a:rPr>
              <a:t>-</a:t>
            </a:r>
            <a:r>
              <a:rPr lang="en-US" altLang="en-US" b="1" dirty="0"/>
              <a:t>”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Can only access the attribute/method in the methods of the class where it’s originally defined.</a:t>
            </a:r>
          </a:p>
          <a:p>
            <a:pPr>
              <a:lnSpc>
                <a:spcPct val="90000"/>
              </a:lnSpc>
            </a:pPr>
            <a:r>
              <a:rPr lang="en-US" altLang="en-US" b="1" dirty="0"/>
              <a:t>Protected “</a:t>
            </a:r>
            <a:r>
              <a:rPr lang="en-US" altLang="en-US" sz="2000" b="1" dirty="0">
                <a:latin typeface="Arial" panose="020B0604020202020204" pitchFamily="34" charset="0"/>
              </a:rPr>
              <a:t>#</a:t>
            </a:r>
            <a:r>
              <a:rPr lang="en-US" altLang="en-US" b="1" dirty="0"/>
              <a:t>”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Can access the attribute/method in the methods of the class where it’s originally defined or the subclasses of that class or in classes of the same package.</a:t>
            </a:r>
          </a:p>
          <a:p>
            <a:pPr>
              <a:lnSpc>
                <a:spcPct val="90000"/>
              </a:lnSpc>
            </a:pPr>
            <a:r>
              <a:rPr lang="en-US" altLang="en-US" b="1" dirty="0"/>
              <a:t>Package “</a:t>
            </a:r>
            <a:r>
              <a:rPr lang="en-US" altLang="en-US" sz="2000" b="1" dirty="0">
                <a:latin typeface="Arial" panose="020B0604020202020204" pitchFamily="34" charset="0"/>
              </a:rPr>
              <a:t>~</a:t>
            </a:r>
            <a:r>
              <a:rPr lang="en-US" altLang="en-US" b="1" dirty="0"/>
              <a:t>” symbol for this permission level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Can access the attribute/method from the methods of the classes within the same package </a:t>
            </a:r>
          </a:p>
          <a:p>
            <a:pPr lvl="1">
              <a:lnSpc>
                <a:spcPct val="90000"/>
              </a:lnSpc>
            </a:pPr>
            <a:r>
              <a:rPr lang="en-US" altLang="en-US" i="1" dirty="0"/>
              <a:t>For Java: If the level of access (attribute or method) is unspecified in a class definition this is the default level of access</a:t>
            </a:r>
          </a:p>
          <a:p>
            <a:pPr>
              <a:lnSpc>
                <a:spcPct val="90000"/>
              </a:lnSpc>
            </a:pPr>
            <a:r>
              <a:rPr lang="en-US" altLang="en-US" b="1" dirty="0"/>
              <a:t>Public “</a:t>
            </a:r>
            <a:r>
              <a:rPr lang="en-US" altLang="en-US" sz="2000" b="1" dirty="0">
                <a:latin typeface="Arial" panose="020B0604020202020204" pitchFamily="34" charset="0"/>
              </a:rPr>
              <a:t>+</a:t>
            </a:r>
            <a:r>
              <a:rPr lang="en-US" altLang="en-US" b="1" dirty="0"/>
              <a:t>”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Can access attribute/method anywhere in the program</a:t>
            </a:r>
          </a:p>
        </p:txBody>
      </p:sp>
    </p:spTree>
    <p:extLst>
      <p:ext uri="{BB962C8B-B14F-4D97-AF65-F5344CB8AC3E}">
        <p14:creationId xmlns:p14="http://schemas.microsoft.com/office/powerpoint/2010/main" val="3784433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2291" grpId="0" build="p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Updated Levels Of Access Permissions</a:t>
            </a:r>
          </a:p>
        </p:txBody>
      </p:sp>
      <p:graphicFrame>
        <p:nvGraphicFramePr>
          <p:cNvPr id="653315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1173499"/>
              </p:ext>
            </p:extLst>
          </p:nvPr>
        </p:nvGraphicFramePr>
        <p:xfrm>
          <a:off x="684213" y="1844675"/>
          <a:ext cx="7632700" cy="4609467"/>
        </p:xfrm>
        <a:graphic>
          <a:graphicData uri="http://schemas.openxmlformats.org/drawingml/2006/table">
            <a:tbl>
              <a:tblPr/>
              <a:tblGrid>
                <a:gridCol w="1525587">
                  <a:extLst>
                    <a:ext uri="{9D8B030D-6E8A-4147-A177-3AD203B41FA5}">
                      <a16:colId xmlns:a16="http://schemas.microsoft.com/office/drawing/2014/main" val="3069674731"/>
                    </a:ext>
                  </a:extLst>
                </a:gridCol>
                <a:gridCol w="1570038">
                  <a:extLst>
                    <a:ext uri="{9D8B030D-6E8A-4147-A177-3AD203B41FA5}">
                      <a16:colId xmlns:a16="http://schemas.microsoft.com/office/drawing/2014/main" val="3135947336"/>
                    </a:ext>
                  </a:extLst>
                </a:gridCol>
                <a:gridCol w="1484312">
                  <a:extLst>
                    <a:ext uri="{9D8B030D-6E8A-4147-A177-3AD203B41FA5}">
                      <a16:colId xmlns:a16="http://schemas.microsoft.com/office/drawing/2014/main" val="2135387054"/>
                    </a:ext>
                  </a:extLst>
                </a:gridCol>
                <a:gridCol w="1527175">
                  <a:extLst>
                    <a:ext uri="{9D8B030D-6E8A-4147-A177-3AD203B41FA5}">
                      <a16:colId xmlns:a16="http://schemas.microsoft.com/office/drawing/2014/main" val="3996905701"/>
                    </a:ext>
                  </a:extLst>
                </a:gridCol>
                <a:gridCol w="1525588">
                  <a:extLst>
                    <a:ext uri="{9D8B030D-6E8A-4147-A177-3AD203B41FA5}">
                      <a16:colId xmlns:a16="http://schemas.microsoft.com/office/drawing/2014/main" val="403450949"/>
                    </a:ext>
                  </a:extLst>
                </a:gridCol>
              </a:tblGrid>
              <a:tr h="661988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8100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73100">
                        <a:spcBef>
                          <a:spcPct val="20000"/>
                        </a:spcBef>
                        <a:buFont typeface="Times New Roman" panose="02020603050405020304" pitchFamily="18" charset="0"/>
                        <a:tabLst>
                          <a:tab pos="476250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954088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3825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695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Access level</a:t>
                      </a:r>
                    </a:p>
                  </a:txBody>
                  <a:tcPr anchor="b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8100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73100">
                        <a:spcBef>
                          <a:spcPct val="20000"/>
                        </a:spcBef>
                        <a:buFont typeface="Times New Roman" panose="02020603050405020304" pitchFamily="18" charset="0"/>
                        <a:tabLst>
                          <a:tab pos="476250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954088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3825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695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Accessible 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4577737"/>
                  </a:ext>
                </a:extLst>
              </a:tr>
              <a:tr h="9493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8100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73100">
                        <a:spcBef>
                          <a:spcPct val="20000"/>
                        </a:spcBef>
                        <a:buFont typeface="Times New Roman" panose="02020603050405020304" pitchFamily="18" charset="0"/>
                        <a:tabLst>
                          <a:tab pos="476250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954088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3825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695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Same class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8100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73100">
                        <a:spcBef>
                          <a:spcPct val="20000"/>
                        </a:spcBef>
                        <a:buFont typeface="Times New Roman" panose="02020603050405020304" pitchFamily="18" charset="0"/>
                        <a:tabLst>
                          <a:tab pos="476250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954088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3825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695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 in same package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8100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73100">
                        <a:spcBef>
                          <a:spcPct val="20000"/>
                        </a:spcBef>
                        <a:buFont typeface="Times New Roman" panose="02020603050405020304" pitchFamily="18" charset="0"/>
                        <a:tabLst>
                          <a:tab pos="476250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954088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3825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695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Subclass in a different package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8100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73100">
                        <a:spcBef>
                          <a:spcPct val="20000"/>
                        </a:spcBef>
                        <a:buFont typeface="Times New Roman" panose="02020603050405020304" pitchFamily="18" charset="0"/>
                        <a:tabLst>
                          <a:tab pos="476250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954088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3825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695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a subclass, different package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1464329"/>
                  </a:ext>
                </a:extLst>
              </a:tr>
              <a:tr h="6619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8100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73100">
                        <a:spcBef>
                          <a:spcPct val="20000"/>
                        </a:spcBef>
                        <a:buFont typeface="Times New Roman" panose="02020603050405020304" pitchFamily="18" charset="0"/>
                        <a:tabLst>
                          <a:tab pos="476250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954088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3825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695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8100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73100">
                        <a:spcBef>
                          <a:spcPct val="20000"/>
                        </a:spcBef>
                        <a:buFont typeface="Times New Roman" panose="02020603050405020304" pitchFamily="18" charset="0"/>
                        <a:tabLst>
                          <a:tab pos="476250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954088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3825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695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8100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73100">
                        <a:spcBef>
                          <a:spcPct val="20000"/>
                        </a:spcBef>
                        <a:buFont typeface="Times New Roman" panose="02020603050405020304" pitchFamily="18" charset="0"/>
                        <a:tabLst>
                          <a:tab pos="476250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954088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3825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695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8100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73100">
                        <a:spcBef>
                          <a:spcPct val="20000"/>
                        </a:spcBef>
                        <a:buFont typeface="Times New Roman" panose="02020603050405020304" pitchFamily="18" charset="0"/>
                        <a:tabLst>
                          <a:tab pos="476250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954088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3825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695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8100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73100">
                        <a:spcBef>
                          <a:spcPct val="20000"/>
                        </a:spcBef>
                        <a:buFont typeface="Times New Roman" panose="02020603050405020304" pitchFamily="18" charset="0"/>
                        <a:tabLst>
                          <a:tab pos="476250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954088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3825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695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616535"/>
                  </a:ext>
                </a:extLst>
              </a:tr>
              <a:tr h="6619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8100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73100">
                        <a:spcBef>
                          <a:spcPct val="20000"/>
                        </a:spcBef>
                        <a:buFont typeface="Times New Roman" panose="02020603050405020304" pitchFamily="18" charset="0"/>
                        <a:tabLst>
                          <a:tab pos="476250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954088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3825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695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Protected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8100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73100">
                        <a:spcBef>
                          <a:spcPct val="20000"/>
                        </a:spcBef>
                        <a:buFont typeface="Times New Roman" panose="02020603050405020304" pitchFamily="18" charset="0"/>
                        <a:tabLst>
                          <a:tab pos="476250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954088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3825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695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8100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73100">
                        <a:spcBef>
                          <a:spcPct val="20000"/>
                        </a:spcBef>
                        <a:buFont typeface="Times New Roman" panose="02020603050405020304" pitchFamily="18" charset="0"/>
                        <a:tabLst>
                          <a:tab pos="476250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954088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3825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695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8100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73100">
                        <a:spcBef>
                          <a:spcPct val="20000"/>
                        </a:spcBef>
                        <a:buFont typeface="Times New Roman" panose="02020603050405020304" pitchFamily="18" charset="0"/>
                        <a:tabLst>
                          <a:tab pos="476250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954088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3825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695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8100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73100">
                        <a:spcBef>
                          <a:spcPct val="20000"/>
                        </a:spcBef>
                        <a:buFont typeface="Times New Roman" panose="02020603050405020304" pitchFamily="18" charset="0"/>
                        <a:tabLst>
                          <a:tab pos="476250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954088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3825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695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5355324"/>
                  </a:ext>
                </a:extLst>
              </a:tr>
              <a:tr h="665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8100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73100">
                        <a:spcBef>
                          <a:spcPct val="20000"/>
                        </a:spcBef>
                        <a:buFont typeface="Times New Roman" panose="02020603050405020304" pitchFamily="18" charset="0"/>
                        <a:tabLst>
                          <a:tab pos="476250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954088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3825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695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Package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8100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73100">
                        <a:spcBef>
                          <a:spcPct val="20000"/>
                        </a:spcBef>
                        <a:buFont typeface="Times New Roman" panose="02020603050405020304" pitchFamily="18" charset="0"/>
                        <a:tabLst>
                          <a:tab pos="476250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954088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3825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695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8100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73100">
                        <a:spcBef>
                          <a:spcPct val="20000"/>
                        </a:spcBef>
                        <a:buFont typeface="Times New Roman" panose="02020603050405020304" pitchFamily="18" charset="0"/>
                        <a:tabLst>
                          <a:tab pos="476250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954088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3825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695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8100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73100">
                        <a:spcBef>
                          <a:spcPct val="20000"/>
                        </a:spcBef>
                        <a:buFont typeface="Times New Roman" panose="02020603050405020304" pitchFamily="18" charset="0"/>
                        <a:tabLst>
                          <a:tab pos="476250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954088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3825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695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8100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73100">
                        <a:spcBef>
                          <a:spcPct val="20000"/>
                        </a:spcBef>
                        <a:buFont typeface="Times New Roman" panose="02020603050405020304" pitchFamily="18" charset="0"/>
                        <a:tabLst>
                          <a:tab pos="476250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954088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3825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695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5816438"/>
                  </a:ext>
                </a:extLst>
              </a:tr>
              <a:tr h="647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8100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73100">
                        <a:spcBef>
                          <a:spcPct val="20000"/>
                        </a:spcBef>
                        <a:buFont typeface="Times New Roman" panose="02020603050405020304" pitchFamily="18" charset="0"/>
                        <a:tabLst>
                          <a:tab pos="476250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954088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3825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695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Private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8100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73100">
                        <a:spcBef>
                          <a:spcPct val="20000"/>
                        </a:spcBef>
                        <a:buFont typeface="Times New Roman" panose="02020603050405020304" pitchFamily="18" charset="0"/>
                        <a:tabLst>
                          <a:tab pos="476250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954088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3825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695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8100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73100">
                        <a:spcBef>
                          <a:spcPct val="20000"/>
                        </a:spcBef>
                        <a:buFont typeface="Times New Roman" panose="02020603050405020304" pitchFamily="18" charset="0"/>
                        <a:tabLst>
                          <a:tab pos="476250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954088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3825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695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8100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73100">
                        <a:spcBef>
                          <a:spcPct val="20000"/>
                        </a:spcBef>
                        <a:buFont typeface="Times New Roman" panose="02020603050405020304" pitchFamily="18" charset="0"/>
                        <a:tabLst>
                          <a:tab pos="476250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954088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3825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695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8100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73100">
                        <a:spcBef>
                          <a:spcPct val="20000"/>
                        </a:spcBef>
                        <a:buFont typeface="Times New Roman" panose="02020603050405020304" pitchFamily="18" charset="0"/>
                        <a:tabLst>
                          <a:tab pos="476250" algn="l"/>
                        </a:tabLs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954088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238250">
                        <a:spcBef>
                          <a:spcPct val="20000"/>
                        </a:spcBef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695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1526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76250" algn="l"/>
                        </a:tabLst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73124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467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valuation_intro">
  <a:themeElements>
    <a:clrScheme name="">
      <a:dk1>
        <a:srgbClr val="000000"/>
      </a:dk1>
      <a:lt1>
        <a:srgbClr val="33CC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ADE2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evaluation_intr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 rtlCol="0" anchor="t" anchorCtr="0"/>
      <a:lstStyle>
        <a:defPPr algn="ctr">
          <a:defRPr sz="1600" dirty="0" smtClean="0"/>
        </a:defPPr>
      </a:lstStyle>
    </a:spDef>
    <a:ln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/>
      <a:lstStyle/>
    </a:lnDef>
    <a:txDef>
      <a:spPr>
        <a:noFill/>
        <a:ln w="0">
          <a:noFill/>
        </a:ln>
      </a:spPr>
      <a:bodyPr wrap="square" lIns="0" rtlCol="0">
        <a:noAutofit/>
      </a:bodyPr>
      <a:lstStyle>
        <a:defPPr>
          <a:defRPr sz="1800" dirty="0" smtClean="0"/>
        </a:defPPr>
      </a:lstStyle>
    </a:txDef>
  </a:objectDefaults>
  <a:extraClrSchemeLst>
    <a:extraClrScheme>
      <a:clrScheme name="evaluation_intro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valuation_intro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D:\@Courses\CPSC_481\PRESENT\evaluation_intro.ppt</Template>
  <TotalTime>34880</TotalTime>
  <Pages>8</Pages>
  <Words>4732</Words>
  <Application>Microsoft Office PowerPoint</Application>
  <PresentationFormat>On-screen Show (4:3)</PresentationFormat>
  <Paragraphs>1416</Paragraphs>
  <Slides>107</Slides>
  <Notes>35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107</vt:i4>
      </vt:variant>
    </vt:vector>
  </HeadingPairs>
  <TitlesOfParts>
    <vt:vector size="113" baseType="lpstr">
      <vt:lpstr>Arial</vt:lpstr>
      <vt:lpstr>Calibri</vt:lpstr>
      <vt:lpstr>Comic Sans MS</vt:lpstr>
      <vt:lpstr>Consolas</vt:lpstr>
      <vt:lpstr>Times New Roman</vt:lpstr>
      <vt:lpstr>evaluation_intro</vt:lpstr>
      <vt:lpstr>Java Exception Handling</vt:lpstr>
      <vt:lpstr>Approaches For Dealing With Error Conditions</vt:lpstr>
      <vt:lpstr>Class Inventory: An Earlier Example</vt:lpstr>
      <vt:lpstr>Class Inventory: An Earlier Example (2)</vt:lpstr>
      <vt:lpstr>Some Hypothetical Method Calls: Condition/Return</vt:lpstr>
      <vt:lpstr>Some Hypothetical Method Calls: Condition/Return</vt:lpstr>
      <vt:lpstr>Some Hypothetical Method Calls: Condition/Return</vt:lpstr>
      <vt:lpstr>Some Hypothetical Method Calls: Condition/Return</vt:lpstr>
      <vt:lpstr>Approaches For Dealing With Error Conditions</vt:lpstr>
      <vt:lpstr>Handling Exceptions</vt:lpstr>
      <vt:lpstr>Handling Exceptions: Reading Input</vt:lpstr>
      <vt:lpstr>Handling Exceptions: Reading Input (2)</vt:lpstr>
      <vt:lpstr>Handling Exceptions: Where The Exceptions Occur</vt:lpstr>
      <vt:lpstr>Handling Exceptions: Result Of Calling BufferedReader.ReadLine()</vt:lpstr>
      <vt:lpstr>Where The Exceptions Occur  In Class BufferedReader</vt:lpstr>
      <vt:lpstr>Handling Exceptions: Result Of Calling Integer.ParseInt ()</vt:lpstr>
      <vt:lpstr>Where The Exceptions Occur  In Class Integer</vt:lpstr>
      <vt:lpstr>Handling Exceptions: The Details</vt:lpstr>
      <vt:lpstr>Handling Exceptions: Tracing The Example</vt:lpstr>
      <vt:lpstr>Handling Exceptions: Tracing The Example</vt:lpstr>
      <vt:lpstr>Handling Exceptions: Tracing The Example</vt:lpstr>
      <vt:lpstr>Handling Exceptions: Tracing The Example</vt:lpstr>
      <vt:lpstr>Handling Exceptions: Tracing The Example</vt:lpstr>
      <vt:lpstr>Handling Exceptions: Catching The Exception</vt:lpstr>
      <vt:lpstr>Catching The Exception: Error Messages</vt:lpstr>
      <vt:lpstr>Catching The Exception: Error Messages</vt:lpstr>
      <vt:lpstr>Avoid Squelching Your Exceptions</vt:lpstr>
      <vt:lpstr>Avoid Squelching Your Exceptions</vt:lpstr>
      <vt:lpstr>The Finally Clause</vt:lpstr>
      <vt:lpstr>The Finally Clause: Exception Thrown</vt:lpstr>
      <vt:lpstr>The Finally Clause: Exception Thrown</vt:lpstr>
      <vt:lpstr>The Finally Clause: No Exception Thrown</vt:lpstr>
      <vt:lpstr>Try-Catch-Finally: An Example</vt:lpstr>
      <vt:lpstr>Try-Catch-Finally: An Example (2)</vt:lpstr>
      <vt:lpstr>Try-Catch-Finally: An Example (3)</vt:lpstr>
      <vt:lpstr>When The Caller Can’t Handle The Exceptions</vt:lpstr>
      <vt:lpstr>When The Caller Can’t Handle  The Exceptions: An Example</vt:lpstr>
      <vt:lpstr>When The Caller Can’t Handle  The Exceptions: An Example (2)</vt:lpstr>
      <vt:lpstr>When The Caller Can’t Handle  The Exceptions: An Example (3)</vt:lpstr>
      <vt:lpstr>When The Caller Can’t Handle  The Exceptions: An Example (4)</vt:lpstr>
      <vt:lpstr>When The Caller Can’t Handle The Exceptions: An Example (5)</vt:lpstr>
      <vt:lpstr>When The Caller Can’t Handle The Exceptions: An Example (6)</vt:lpstr>
      <vt:lpstr>When The Driver.Main() Method  Can’t Handle The Exception</vt:lpstr>
      <vt:lpstr>Creating Your Own Exceptions (If There Is Time)</vt:lpstr>
      <vt:lpstr>Class Exception: The Local Inheritance Hierarchy</vt:lpstr>
      <vt:lpstr>Writing New Exceptions</vt:lpstr>
      <vt:lpstr>Writing New Exceptions (2)</vt:lpstr>
      <vt:lpstr>Writing New Exceptions: An Example</vt:lpstr>
      <vt:lpstr>Writing New Exceptions: Driver Class</vt:lpstr>
      <vt:lpstr>Writing New Exceptions: Driver Class (2)</vt:lpstr>
      <vt:lpstr>Writing New Exceptions: Driver Class (3)</vt:lpstr>
      <vt:lpstr>Writing New Exceptions: Driver Class (4)</vt:lpstr>
      <vt:lpstr>Writing New Exceptions: Class Inventory</vt:lpstr>
      <vt:lpstr>Writing New Exceptions: Class Inventory (2)</vt:lpstr>
      <vt:lpstr>Writing New Exceptions: Class Inventory (3)</vt:lpstr>
      <vt:lpstr>Writing New Exceptions: Class InventoryOverMaxException</vt:lpstr>
      <vt:lpstr>Writing New Exceptions: Class InventoryUnderMinException</vt:lpstr>
      <vt:lpstr>Inheritance Hierarchy For IOExceptions</vt:lpstr>
      <vt:lpstr>Inheritance And Catching Exceptions</vt:lpstr>
      <vt:lpstr>Inheritance And Catching Exceptions (2)</vt:lpstr>
      <vt:lpstr>After This Section You Should Now Know</vt:lpstr>
      <vt:lpstr>Simple File Input And Output</vt:lpstr>
      <vt:lpstr>Inheritance Hierarchy For IOExceptions</vt:lpstr>
      <vt:lpstr>Inheritance And Catching Exceptions</vt:lpstr>
      <vt:lpstr>Branches: Specific Before General</vt:lpstr>
      <vt:lpstr>Inheritance And Catching Exceptions (2)</vt:lpstr>
      <vt:lpstr>Reading Text Input From A File</vt:lpstr>
      <vt:lpstr>Writing Text Output To A File</vt:lpstr>
      <vt:lpstr>File Input And Output: One Complete Example</vt:lpstr>
      <vt:lpstr>File IO: Get Data And Write To File</vt:lpstr>
      <vt:lpstr>File IO: Read Data From File</vt:lpstr>
      <vt:lpstr>After This Section You Should Now Know</vt:lpstr>
      <vt:lpstr>Java Packages</vt:lpstr>
      <vt:lpstr>Decomposing Object-Oriented Programs Only By Classes</vt:lpstr>
      <vt:lpstr>Decomposing Larger Object-Oriented Programs</vt:lpstr>
      <vt:lpstr>Benefits Of Employing Packages</vt:lpstr>
      <vt:lpstr>Defining A Package</vt:lpstr>
      <vt:lpstr>Fully Qualified Names: Includes Package</vt:lpstr>
      <vt:lpstr>Importing Packages</vt:lpstr>
      <vt:lpstr>Importing Packages (2)</vt:lpstr>
      <vt:lpstr>Default Package</vt:lpstr>
      <vt:lpstr>Fully Qualified Names: Matches Directory Structure</vt:lpstr>
      <vt:lpstr>Where To Match Classes To Packages</vt:lpstr>
      <vt:lpstr>Class Level Access: Public, Package</vt:lpstr>
      <vt:lpstr>Class Level Access: Public, Package (2)</vt:lpstr>
      <vt:lpstr>Sun’s Naming Conventions For Packages</vt:lpstr>
      <vt:lpstr>Sun’s Naming Conventions For Packages</vt:lpstr>
      <vt:lpstr>Graphically Representing Packages In UML</vt:lpstr>
      <vt:lpstr>Packages An Example</vt:lpstr>
      <vt:lpstr>Graphical Representation Of The Example</vt:lpstr>
      <vt:lpstr>Package Example: The Driver Class</vt:lpstr>
      <vt:lpstr>Package Example: Package Pack1,  Class IntegerWrapper</vt:lpstr>
      <vt:lpstr>Package Example: Package Pack1,  Class IntegerWrapper (2)</vt:lpstr>
      <vt:lpstr>Package Example: Package Pack2,  Class IntegerWrapper</vt:lpstr>
      <vt:lpstr>Package Example: Package Pack2,  Class IntegerWrapper (2)</vt:lpstr>
      <vt:lpstr>Package Example: Package Pack3,  Class OpenFoo</vt:lpstr>
      <vt:lpstr>Package Example: Package Pack3,  Class ClosedFoo</vt:lpstr>
      <vt:lpstr>Updated Levels Of Access Permissions:  Attributes And Methods</vt:lpstr>
      <vt:lpstr>Updated Levels Of Access Permissions</vt:lpstr>
      <vt:lpstr>Updated Levels Of Access Permissions</vt:lpstr>
      <vt:lpstr>Access Permissions: Example</vt:lpstr>
      <vt:lpstr>Access Permissions: Examples</vt:lpstr>
      <vt:lpstr>Levels Of Permission, Same Class</vt:lpstr>
      <vt:lpstr>Levels Of Permission, Acessible In Class In The Same Package</vt:lpstr>
      <vt:lpstr>Levels Of Permission, Subclass In Different Package</vt:lpstr>
      <vt:lpstr>Levels Of Permission, Not A Subclass, Not In Same Package</vt:lpstr>
      <vt:lpstr>After This Section You Should Now Know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Exception handling and file input and output in Java</dc:title>
  <dc:creator>James Tam</dc:creator>
  <cp:keywords>exceptions;error handling;file input and output</cp:keywords>
  <cp:lastModifiedBy>James Tam</cp:lastModifiedBy>
  <cp:revision>3767</cp:revision>
  <cp:lastPrinted>1998-08-16T21:06:56Z</cp:lastPrinted>
  <dcterms:created xsi:type="dcterms:W3CDTF">1995-08-18T10:27:02Z</dcterms:created>
  <dcterms:modified xsi:type="dcterms:W3CDTF">2017-03-28T01:47:23Z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1</vt:i4>
  </property>
  <property fmtid="{D5CDD505-2E9C-101B-9397-08002B2CF9AE}" pid="7" name="MailAddress">
    <vt:lpwstr>saul@cpsc.ucalgary.ca</vt:lpwstr>
  </property>
  <property fmtid="{D5CDD505-2E9C-101B-9397-08002B2CF9AE}" pid="8" name="HomePage">
    <vt:lpwstr>http://www.cpsc.ucalgary.ca/~saul</vt:lpwstr>
  </property>
  <property fmtid="{D5CDD505-2E9C-101B-9397-08002B2CF9AE}" pid="9" name="Other">
    <vt:lpwstr>Saul Greenberg, _x000d_
Department of Computer Science, _x000d_
University of Calgary,  _x000d_
Calgary, Alberta CANADA_x000d_
T2N 1N4</vt:lpwstr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false</vt:bool>
  </property>
  <property fmtid="{D5CDD505-2E9C-101B-9397-08002B2CF9AE}" pid="13" name="BackColor">
    <vt:i4>16777215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D:\@www\grouplab\saul\481\topics</vt:lpwstr>
  </property>
</Properties>
</file>