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handoutMasterIdLst>
    <p:handoutMasterId r:id="rId86"/>
  </p:handoutMasterIdLst>
  <p:sldIdLst>
    <p:sldId id="256" r:id="rId2"/>
    <p:sldId id="257" r:id="rId3"/>
    <p:sldId id="325" r:id="rId4"/>
    <p:sldId id="258" r:id="rId5"/>
    <p:sldId id="332" r:id="rId6"/>
    <p:sldId id="333" r:id="rId7"/>
    <p:sldId id="334" r:id="rId8"/>
    <p:sldId id="335" r:id="rId9"/>
    <p:sldId id="259" r:id="rId10"/>
    <p:sldId id="315" r:id="rId11"/>
    <p:sldId id="316" r:id="rId12"/>
    <p:sldId id="260" r:id="rId13"/>
    <p:sldId id="261" r:id="rId14"/>
    <p:sldId id="262" r:id="rId15"/>
    <p:sldId id="263" r:id="rId16"/>
    <p:sldId id="317" r:id="rId17"/>
    <p:sldId id="318" r:id="rId18"/>
    <p:sldId id="267" r:id="rId19"/>
    <p:sldId id="346" r:id="rId20"/>
    <p:sldId id="348" r:id="rId21"/>
    <p:sldId id="340" r:id="rId22"/>
    <p:sldId id="268" r:id="rId23"/>
    <p:sldId id="329" r:id="rId24"/>
    <p:sldId id="350" r:id="rId25"/>
    <p:sldId id="269" r:id="rId26"/>
    <p:sldId id="270" r:id="rId27"/>
    <p:sldId id="271" r:id="rId28"/>
    <p:sldId id="272" r:id="rId29"/>
    <p:sldId id="273" r:id="rId30"/>
    <p:sldId id="274" r:id="rId31"/>
    <p:sldId id="275" r:id="rId32"/>
    <p:sldId id="319" r:id="rId33"/>
    <p:sldId id="276" r:id="rId34"/>
    <p:sldId id="277" r:id="rId35"/>
    <p:sldId id="320" r:id="rId36"/>
    <p:sldId id="341" r:id="rId37"/>
    <p:sldId id="345" r:id="rId38"/>
    <p:sldId id="278" r:id="rId39"/>
    <p:sldId id="279" r:id="rId40"/>
    <p:sldId id="280" r:id="rId41"/>
    <p:sldId id="281" r:id="rId42"/>
    <p:sldId id="282" r:id="rId43"/>
    <p:sldId id="349" r:id="rId44"/>
    <p:sldId id="283" r:id="rId45"/>
    <p:sldId id="284" r:id="rId46"/>
    <p:sldId id="285" r:id="rId47"/>
    <p:sldId id="286" r:id="rId48"/>
    <p:sldId id="287" r:id="rId49"/>
    <p:sldId id="288" r:id="rId50"/>
    <p:sldId id="289" r:id="rId51"/>
    <p:sldId id="342" r:id="rId52"/>
    <p:sldId id="330" r:id="rId53"/>
    <p:sldId id="290" r:id="rId54"/>
    <p:sldId id="291" r:id="rId55"/>
    <p:sldId id="322" r:id="rId56"/>
    <p:sldId id="351" r:id="rId57"/>
    <p:sldId id="293" r:id="rId58"/>
    <p:sldId id="294" r:id="rId59"/>
    <p:sldId id="323" r:id="rId60"/>
    <p:sldId id="295" r:id="rId61"/>
    <p:sldId id="296" r:id="rId62"/>
    <p:sldId id="297" r:id="rId63"/>
    <p:sldId id="298" r:id="rId64"/>
    <p:sldId id="299" r:id="rId65"/>
    <p:sldId id="326" r:id="rId66"/>
    <p:sldId id="328" r:id="rId67"/>
    <p:sldId id="338" r:id="rId68"/>
    <p:sldId id="343" r:id="rId69"/>
    <p:sldId id="344" r:id="rId70"/>
    <p:sldId id="339" r:id="rId71"/>
    <p:sldId id="305" r:id="rId72"/>
    <p:sldId id="306" r:id="rId73"/>
    <p:sldId id="307" r:id="rId74"/>
    <p:sldId id="331" r:id="rId75"/>
    <p:sldId id="308" r:id="rId76"/>
    <p:sldId id="309" r:id="rId77"/>
    <p:sldId id="310" r:id="rId78"/>
    <p:sldId id="311" r:id="rId79"/>
    <p:sldId id="312" r:id="rId80"/>
    <p:sldId id="324" r:id="rId81"/>
    <p:sldId id="327" r:id="rId82"/>
    <p:sldId id="313" r:id="rId83"/>
    <p:sldId id="314" r:id="rId84"/>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4" userDrawn="1">
          <p15:clr>
            <a:srgbClr val="A4A3A4"/>
          </p15:clr>
        </p15:guide>
        <p15:guide id="2" pos="220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mes Tam" initials="JT" lastIdx="9"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33" autoAdjust="0"/>
    <p:restoredTop sz="93681" autoAdjust="0"/>
  </p:normalViewPr>
  <p:slideViewPr>
    <p:cSldViewPr>
      <p:cViewPr varScale="1">
        <p:scale>
          <a:sx n="83" d="100"/>
          <a:sy n="83" d="100"/>
        </p:scale>
        <p:origin x="84" y="3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2" d="100"/>
          <a:sy n="72" d="100"/>
        </p:scale>
        <p:origin x="-1104" y="-102"/>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1C8F5F55-D563-4ECD-A54E-CB0576638D2A}" type="datetimeFigureOut">
              <a:rPr lang="en-US"/>
              <a:pPr>
                <a:defRPr/>
              </a:pPr>
              <a:t>4/3/2017</a:t>
            </a:fld>
            <a:endParaRPr lang="en-US" dirty="0"/>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r>
              <a:rPr lang="en-US"/>
              <a:t>Administrative and course introduction</a:t>
            </a:r>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BCB07625-2B3F-429B-81FA-E1271FD8F1A2}" type="slidenum">
              <a:rPr lang="en-US"/>
              <a:pPr>
                <a:defRPr/>
              </a:pPr>
              <a:t>‹#›</a:t>
            </a:fld>
            <a:endParaRPr lang="en-US" dirty="0"/>
          </a:p>
        </p:txBody>
      </p:sp>
    </p:spTree>
    <p:extLst>
      <p:ext uri="{BB962C8B-B14F-4D97-AF65-F5344CB8AC3E}">
        <p14:creationId xmlns:p14="http://schemas.microsoft.com/office/powerpoint/2010/main" val="34116728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a:latin typeface="+mn-lt"/>
                <a:cs typeface="+mn-cs"/>
              </a:defRPr>
            </a:lvl1pPr>
          </a:lstStyle>
          <a:p>
            <a:pPr>
              <a:defRPr/>
            </a:pPr>
            <a:fld id="{F3D3AB2D-9B2F-44A8-A39C-161117D20690}" type="datetimeFigureOut">
              <a:rPr lang="en-US"/>
              <a:pPr>
                <a:defRPr/>
              </a:pPr>
              <a:t>4/3/2017</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dirty="0" smtClean="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a:latin typeface="+mn-lt"/>
                <a:cs typeface="+mn-cs"/>
              </a:defRPr>
            </a:lvl1pPr>
          </a:lstStyle>
          <a:p>
            <a:pPr>
              <a:defRPr/>
            </a:pPr>
            <a:fld id="{9B4E02C4-9896-428F-9970-3367E6A4601D}" type="slidenum">
              <a:rPr lang="en-US"/>
              <a:pPr>
                <a:defRPr/>
              </a:pPr>
              <a:t>‹#›</a:t>
            </a:fld>
            <a:endParaRPr lang="en-US" dirty="0"/>
          </a:p>
        </p:txBody>
      </p:sp>
    </p:spTree>
    <p:extLst>
      <p:ext uri="{BB962C8B-B14F-4D97-AF65-F5344CB8AC3E}">
        <p14:creationId xmlns:p14="http://schemas.microsoft.com/office/powerpoint/2010/main" val="14290703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9048D6AD-DCE1-4E00-A9FC-BF4D76B398A7}" type="slidenum">
              <a:rPr lang="en-US" altLang="en-US" sz="1000">
                <a:latin typeface="Times New Roman" pitchFamily="18" charset="0"/>
              </a:rPr>
              <a:pPr/>
              <a:t>1</a:t>
            </a:fld>
            <a:endParaRPr lang="en-US" altLang="en-US" sz="1000" dirty="0">
              <a:latin typeface="Times New Roman" pitchFamily="18"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9579">
              <a:defRPr/>
            </a:pPr>
            <a:endParaRPr lang="en-US" altLang="en-US" dirty="0" smtClean="0"/>
          </a:p>
        </p:txBody>
      </p:sp>
    </p:spTree>
    <p:extLst>
      <p:ext uri="{BB962C8B-B14F-4D97-AF65-F5344CB8AC3E}">
        <p14:creationId xmlns:p14="http://schemas.microsoft.com/office/powerpoint/2010/main" val="7232001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10</a:t>
            </a:fld>
            <a:endParaRPr lang="en-US" dirty="0"/>
          </a:p>
        </p:txBody>
      </p:sp>
    </p:spTree>
    <p:extLst>
      <p:ext uri="{BB962C8B-B14F-4D97-AF65-F5344CB8AC3E}">
        <p14:creationId xmlns:p14="http://schemas.microsoft.com/office/powerpoint/2010/main" val="663700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11</a:t>
            </a:fld>
            <a:endParaRPr lang="en-US" dirty="0"/>
          </a:p>
        </p:txBody>
      </p:sp>
    </p:spTree>
    <p:extLst>
      <p:ext uri="{BB962C8B-B14F-4D97-AF65-F5344CB8AC3E}">
        <p14:creationId xmlns:p14="http://schemas.microsoft.com/office/powerpoint/2010/main" val="26531945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12</a:t>
            </a:fld>
            <a:endParaRPr lang="en-US" dirty="0"/>
          </a:p>
        </p:txBody>
      </p:sp>
    </p:spTree>
    <p:extLst>
      <p:ext uri="{BB962C8B-B14F-4D97-AF65-F5344CB8AC3E}">
        <p14:creationId xmlns:p14="http://schemas.microsoft.com/office/powerpoint/2010/main" val="421954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13</a:t>
            </a:fld>
            <a:endParaRPr lang="en-US" dirty="0"/>
          </a:p>
        </p:txBody>
      </p:sp>
    </p:spTree>
    <p:extLst>
      <p:ext uri="{BB962C8B-B14F-4D97-AF65-F5344CB8AC3E}">
        <p14:creationId xmlns:p14="http://schemas.microsoft.com/office/powerpoint/2010/main" val="41931065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B5E3FB7-1F66-4875-93DD-7C9DB2D7AE2A}" type="slidenum">
              <a:rPr lang="en-US" altLang="en-US" sz="1000">
                <a:latin typeface="Times New Roman" pitchFamily="18" charset="0"/>
              </a:rPr>
              <a:pPr/>
              <a:t>14</a:t>
            </a:fld>
            <a:endParaRPr lang="en-US" altLang="en-US" sz="1000">
              <a:latin typeface="Times New Roman" pitchFamily="18"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589911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15</a:t>
            </a:fld>
            <a:endParaRPr lang="en-US" dirty="0"/>
          </a:p>
        </p:txBody>
      </p:sp>
    </p:spTree>
    <p:extLst>
      <p:ext uri="{BB962C8B-B14F-4D97-AF65-F5344CB8AC3E}">
        <p14:creationId xmlns:p14="http://schemas.microsoft.com/office/powerpoint/2010/main" val="5586170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16</a:t>
            </a:fld>
            <a:endParaRPr lang="en-US" dirty="0"/>
          </a:p>
        </p:txBody>
      </p:sp>
    </p:spTree>
    <p:extLst>
      <p:ext uri="{BB962C8B-B14F-4D97-AF65-F5344CB8AC3E}">
        <p14:creationId xmlns:p14="http://schemas.microsoft.com/office/powerpoint/2010/main" val="21495447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17</a:t>
            </a:fld>
            <a:endParaRPr lang="en-US" dirty="0"/>
          </a:p>
        </p:txBody>
      </p:sp>
    </p:spTree>
    <p:extLst>
      <p:ext uri="{BB962C8B-B14F-4D97-AF65-F5344CB8AC3E}">
        <p14:creationId xmlns:p14="http://schemas.microsoft.com/office/powerpoint/2010/main" val="1661662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340A0B6-D1E3-48B3-896C-E2C19A6EB1A2}" type="slidenum">
              <a:rPr lang="en-US" altLang="en-US" sz="1000">
                <a:latin typeface="Times New Roman" pitchFamily="18" charset="0"/>
              </a:rPr>
              <a:pPr/>
              <a:t>18</a:t>
            </a:fld>
            <a:endParaRPr lang="en-US" altLang="en-US" sz="1000">
              <a:latin typeface="Times New Roman" pitchFamily="18"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621351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21</a:t>
            </a:fld>
            <a:endParaRPr lang="en-US" dirty="0"/>
          </a:p>
        </p:txBody>
      </p:sp>
    </p:spTree>
    <p:extLst>
      <p:ext uri="{BB962C8B-B14F-4D97-AF65-F5344CB8AC3E}">
        <p14:creationId xmlns:p14="http://schemas.microsoft.com/office/powerpoint/2010/main" val="1361967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a:t>
            </a:fld>
            <a:endParaRPr lang="en-US" dirty="0"/>
          </a:p>
        </p:txBody>
      </p:sp>
    </p:spTree>
    <p:extLst>
      <p:ext uri="{BB962C8B-B14F-4D97-AF65-F5344CB8AC3E}">
        <p14:creationId xmlns:p14="http://schemas.microsoft.com/office/powerpoint/2010/main" val="1421029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35CD7AC-1FDA-4A58-987A-192C0599D3F0}" type="slidenum">
              <a:rPr lang="en-US" altLang="en-US" sz="1000">
                <a:latin typeface="Times New Roman" pitchFamily="18" charset="0"/>
              </a:rPr>
              <a:pPr/>
              <a:t>22</a:t>
            </a:fld>
            <a:endParaRPr lang="en-US" altLang="en-US" sz="1000">
              <a:latin typeface="Times New Roman" pitchFamily="18"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4802677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23</a:t>
            </a:fld>
            <a:endParaRPr lang="en-US" dirty="0"/>
          </a:p>
        </p:txBody>
      </p:sp>
    </p:spTree>
    <p:extLst>
      <p:ext uri="{BB962C8B-B14F-4D97-AF65-F5344CB8AC3E}">
        <p14:creationId xmlns:p14="http://schemas.microsoft.com/office/powerpoint/2010/main" val="2811318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308F65B-C08D-4596-976C-A0FDF27E72E5}" type="slidenum">
              <a:rPr lang="en-US" altLang="en-US" sz="1000">
                <a:latin typeface="Times New Roman" pitchFamily="18" charset="0"/>
              </a:rPr>
              <a:pPr/>
              <a:t>25</a:t>
            </a:fld>
            <a:endParaRPr lang="en-US" altLang="en-US" sz="1000">
              <a:latin typeface="Times New Roman" pitchFamily="18"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570190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26</a:t>
            </a:fld>
            <a:endParaRPr lang="en-US" dirty="0"/>
          </a:p>
        </p:txBody>
      </p:sp>
    </p:spTree>
    <p:extLst>
      <p:ext uri="{BB962C8B-B14F-4D97-AF65-F5344CB8AC3E}">
        <p14:creationId xmlns:p14="http://schemas.microsoft.com/office/powerpoint/2010/main" val="28280127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6384AA0-AD21-4A6D-87B2-4480B8DC5BE0}" type="slidenum">
              <a:rPr lang="en-US" altLang="en-US" sz="1000">
                <a:latin typeface="Times New Roman" pitchFamily="18" charset="0"/>
              </a:rPr>
              <a:pPr/>
              <a:t>27</a:t>
            </a:fld>
            <a:endParaRPr lang="en-US" altLang="en-US" sz="1000">
              <a:latin typeface="Times New Roman"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107769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28</a:t>
            </a:fld>
            <a:endParaRPr lang="en-US" dirty="0"/>
          </a:p>
        </p:txBody>
      </p:sp>
    </p:spTree>
    <p:extLst>
      <p:ext uri="{BB962C8B-B14F-4D97-AF65-F5344CB8AC3E}">
        <p14:creationId xmlns:p14="http://schemas.microsoft.com/office/powerpoint/2010/main" val="2630715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516A8A2-CF4A-4A05-99E2-820B75A49CDB}" type="slidenum">
              <a:rPr lang="en-US" altLang="en-US" sz="1000">
                <a:latin typeface="Times New Roman" pitchFamily="18" charset="0"/>
              </a:rPr>
              <a:pPr/>
              <a:t>29</a:t>
            </a:fld>
            <a:endParaRPr lang="en-US" altLang="en-US" sz="1000">
              <a:latin typeface="Times New Roman" pitchFamily="18"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608309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30</a:t>
            </a:fld>
            <a:endParaRPr lang="en-US" dirty="0"/>
          </a:p>
        </p:txBody>
      </p:sp>
    </p:spTree>
    <p:extLst>
      <p:ext uri="{BB962C8B-B14F-4D97-AF65-F5344CB8AC3E}">
        <p14:creationId xmlns:p14="http://schemas.microsoft.com/office/powerpoint/2010/main" val="1070682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F6B4937-C7E1-4D0B-AD8C-164287989549}" type="slidenum">
              <a:rPr lang="en-US" altLang="en-US" sz="1000">
                <a:latin typeface="Times New Roman" pitchFamily="18" charset="0"/>
              </a:rPr>
              <a:pPr/>
              <a:t>31</a:t>
            </a:fld>
            <a:endParaRPr lang="en-US" altLang="en-US" sz="1000">
              <a:latin typeface="Times New Roman"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516092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32</a:t>
            </a:fld>
            <a:endParaRPr lang="en-US" dirty="0"/>
          </a:p>
        </p:txBody>
      </p:sp>
    </p:spTree>
    <p:extLst>
      <p:ext uri="{BB962C8B-B14F-4D97-AF65-F5344CB8AC3E}">
        <p14:creationId xmlns:p14="http://schemas.microsoft.com/office/powerpoint/2010/main" val="2543456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a:t>
            </a:fld>
            <a:endParaRPr lang="en-US" dirty="0"/>
          </a:p>
        </p:txBody>
      </p:sp>
    </p:spTree>
    <p:extLst>
      <p:ext uri="{BB962C8B-B14F-4D97-AF65-F5344CB8AC3E}">
        <p14:creationId xmlns:p14="http://schemas.microsoft.com/office/powerpoint/2010/main" val="41024129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5BC5823-927D-4B40-8322-52758818980E}" type="slidenum">
              <a:rPr lang="en-US" altLang="en-US" sz="1000">
                <a:latin typeface="Times New Roman" pitchFamily="18" charset="0"/>
              </a:rPr>
              <a:pPr/>
              <a:t>33</a:t>
            </a:fld>
            <a:endParaRPr lang="en-US" altLang="en-US" sz="1000">
              <a:latin typeface="Times New Roman"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6696302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A106461-2FE1-402C-8431-D25BFAD393FA}" type="slidenum">
              <a:rPr lang="en-US" altLang="en-US" sz="1000">
                <a:latin typeface="Times New Roman" pitchFamily="18" charset="0"/>
              </a:rPr>
              <a:pPr/>
              <a:t>34</a:t>
            </a:fld>
            <a:endParaRPr lang="en-US" altLang="en-US" sz="1000">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1011569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35</a:t>
            </a:fld>
            <a:endParaRPr lang="en-US" dirty="0"/>
          </a:p>
        </p:txBody>
      </p:sp>
    </p:spTree>
    <p:extLst>
      <p:ext uri="{BB962C8B-B14F-4D97-AF65-F5344CB8AC3E}">
        <p14:creationId xmlns:p14="http://schemas.microsoft.com/office/powerpoint/2010/main" val="41221851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36</a:t>
            </a:fld>
            <a:endParaRPr lang="en-US" dirty="0"/>
          </a:p>
        </p:txBody>
      </p:sp>
    </p:spTree>
    <p:extLst>
      <p:ext uri="{BB962C8B-B14F-4D97-AF65-F5344CB8AC3E}">
        <p14:creationId xmlns:p14="http://schemas.microsoft.com/office/powerpoint/2010/main" val="7008541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7748EC37-56DB-4612-B891-0CF6905A7E6B}" type="slidenum">
              <a:rPr lang="en-US" altLang="en-US" sz="1000">
                <a:latin typeface="Times New Roman" pitchFamily="18" charset="0"/>
              </a:rPr>
              <a:pPr/>
              <a:t>38</a:t>
            </a:fld>
            <a:endParaRPr lang="en-US" altLang="en-US" sz="1000">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0174506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FDBD645B-A0AE-4BB4-84FC-B5D9F48C2DFB}" type="slidenum">
              <a:rPr lang="en-US" altLang="en-US" sz="1000">
                <a:latin typeface="Times New Roman" pitchFamily="18" charset="0"/>
              </a:rPr>
              <a:pPr/>
              <a:t>39</a:t>
            </a:fld>
            <a:endParaRPr lang="en-US" altLang="en-US" sz="1000">
              <a:latin typeface="Times New Roman"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8793568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51F81B92-C140-404A-A4B8-78D5E62E50A7}" type="slidenum">
              <a:rPr lang="en-US" altLang="en-US" sz="1000">
                <a:latin typeface="Times New Roman" pitchFamily="18" charset="0"/>
              </a:rPr>
              <a:pPr/>
              <a:t>40</a:t>
            </a:fld>
            <a:endParaRPr lang="en-US" altLang="en-US" sz="1000">
              <a:latin typeface="Times New Roman"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3610086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4EA67D0-35E1-4A65-A822-CD5D356582EC}" type="slidenum">
              <a:rPr lang="en-US" altLang="en-US" sz="1000">
                <a:latin typeface="Times New Roman" pitchFamily="18" charset="0"/>
              </a:rPr>
              <a:pPr/>
              <a:t>41</a:t>
            </a:fld>
            <a:endParaRPr lang="en-US" altLang="en-US" sz="1000">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2262629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42</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195439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627F4E4-14AA-49A8-B857-C778BE94D022}" type="slidenum">
              <a:rPr lang="en-US" altLang="en-US" sz="1000">
                <a:latin typeface="Times New Roman" pitchFamily="18" charset="0"/>
              </a:rPr>
              <a:pPr/>
              <a:t>43</a:t>
            </a:fld>
            <a:endParaRPr lang="en-US" altLang="en-US" sz="1000">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47588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a:t>
            </a:fld>
            <a:endParaRPr lang="en-US" dirty="0"/>
          </a:p>
        </p:txBody>
      </p:sp>
    </p:spTree>
    <p:extLst>
      <p:ext uri="{BB962C8B-B14F-4D97-AF65-F5344CB8AC3E}">
        <p14:creationId xmlns:p14="http://schemas.microsoft.com/office/powerpoint/2010/main" val="32130267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24F704C0-210F-41B8-9686-FAE6DBF81C6B}" type="slidenum">
              <a:rPr lang="en-US" altLang="en-US" sz="1000">
                <a:latin typeface="Times New Roman" pitchFamily="18" charset="0"/>
              </a:rPr>
              <a:pPr/>
              <a:t>44</a:t>
            </a:fld>
            <a:endParaRPr lang="en-US" altLang="en-US" sz="1000">
              <a:latin typeface="Times New Roman" pitchFamily="18" charset="0"/>
            </a:endParaRPr>
          </a:p>
        </p:txBody>
      </p:sp>
    </p:spTree>
    <p:extLst>
      <p:ext uri="{BB962C8B-B14F-4D97-AF65-F5344CB8AC3E}">
        <p14:creationId xmlns:p14="http://schemas.microsoft.com/office/powerpoint/2010/main" val="20834850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45</a:t>
            </a:fld>
            <a:endParaRPr lang="en-US" dirty="0"/>
          </a:p>
        </p:txBody>
      </p:sp>
    </p:spTree>
    <p:extLst>
      <p:ext uri="{BB962C8B-B14F-4D97-AF65-F5344CB8AC3E}">
        <p14:creationId xmlns:p14="http://schemas.microsoft.com/office/powerpoint/2010/main" val="9064687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46</a:t>
            </a:fld>
            <a:endParaRPr lang="en-US" dirty="0"/>
          </a:p>
        </p:txBody>
      </p:sp>
    </p:spTree>
    <p:extLst>
      <p:ext uri="{BB962C8B-B14F-4D97-AF65-F5344CB8AC3E}">
        <p14:creationId xmlns:p14="http://schemas.microsoft.com/office/powerpoint/2010/main" val="20553912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47</a:t>
            </a:fld>
            <a:endParaRPr lang="en-US" dirty="0"/>
          </a:p>
        </p:txBody>
      </p:sp>
    </p:spTree>
    <p:extLst>
      <p:ext uri="{BB962C8B-B14F-4D97-AF65-F5344CB8AC3E}">
        <p14:creationId xmlns:p14="http://schemas.microsoft.com/office/powerpoint/2010/main" val="96855137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19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766BF70-9F34-4E34-9472-016A16697113}" type="slidenum">
              <a:rPr lang="en-US" altLang="en-US" sz="1000">
                <a:latin typeface="Times New Roman" pitchFamily="18" charset="0"/>
              </a:rPr>
              <a:pPr/>
              <a:t>48</a:t>
            </a:fld>
            <a:endParaRPr lang="en-US" altLang="en-US" sz="1000">
              <a:latin typeface="Times New Roman" pitchFamily="18" charset="0"/>
            </a:endParaRPr>
          </a:p>
        </p:txBody>
      </p:sp>
    </p:spTree>
    <p:extLst>
      <p:ext uri="{BB962C8B-B14F-4D97-AF65-F5344CB8AC3E}">
        <p14:creationId xmlns:p14="http://schemas.microsoft.com/office/powerpoint/2010/main" val="34106866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49</a:t>
            </a:fld>
            <a:endParaRPr lang="en-US" dirty="0"/>
          </a:p>
        </p:txBody>
      </p:sp>
    </p:spTree>
    <p:extLst>
      <p:ext uri="{BB962C8B-B14F-4D97-AF65-F5344CB8AC3E}">
        <p14:creationId xmlns:p14="http://schemas.microsoft.com/office/powerpoint/2010/main" val="15608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50</a:t>
            </a:fld>
            <a:endParaRPr lang="en-US" dirty="0"/>
          </a:p>
        </p:txBody>
      </p:sp>
    </p:spTree>
    <p:extLst>
      <p:ext uri="{BB962C8B-B14F-4D97-AF65-F5344CB8AC3E}">
        <p14:creationId xmlns:p14="http://schemas.microsoft.com/office/powerpoint/2010/main" val="20879666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51</a:t>
            </a:fld>
            <a:endParaRPr lang="en-US" dirty="0"/>
          </a:p>
        </p:txBody>
      </p:sp>
    </p:spTree>
    <p:extLst>
      <p:ext uri="{BB962C8B-B14F-4D97-AF65-F5344CB8AC3E}">
        <p14:creationId xmlns:p14="http://schemas.microsoft.com/office/powerpoint/2010/main" val="40703959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52</a:t>
            </a:fld>
            <a:endParaRPr lang="en-US" dirty="0"/>
          </a:p>
        </p:txBody>
      </p:sp>
    </p:spTree>
    <p:extLst>
      <p:ext uri="{BB962C8B-B14F-4D97-AF65-F5344CB8AC3E}">
        <p14:creationId xmlns:p14="http://schemas.microsoft.com/office/powerpoint/2010/main" val="4004277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2002E4D-4574-4D1A-905D-9C02AEADA5DF}" type="slidenum">
              <a:rPr lang="en-US" altLang="en-US" sz="1000">
                <a:latin typeface="Times New Roman" pitchFamily="18" charset="0"/>
              </a:rPr>
              <a:pPr/>
              <a:t>53</a:t>
            </a:fld>
            <a:endParaRPr lang="en-US" altLang="en-US" sz="1000">
              <a:latin typeface="Times New Roman"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buFontTx/>
              <a:buChar char="•"/>
            </a:pPr>
            <a:endParaRPr lang="en-US" altLang="en-US" smtClean="0"/>
          </a:p>
        </p:txBody>
      </p:sp>
    </p:spTree>
    <p:extLst>
      <p:ext uri="{BB962C8B-B14F-4D97-AF65-F5344CB8AC3E}">
        <p14:creationId xmlns:p14="http://schemas.microsoft.com/office/powerpoint/2010/main" val="365735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296" indent="-174296">
              <a:buFont typeface="Arial" panose="020B0604020202020204" pitchFamily="34" charset="0"/>
              <a:buChar char="•"/>
            </a:pPr>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a:t>
            </a:fld>
            <a:endParaRPr lang="en-US" dirty="0"/>
          </a:p>
        </p:txBody>
      </p:sp>
    </p:spTree>
    <p:extLst>
      <p:ext uri="{BB962C8B-B14F-4D97-AF65-F5344CB8AC3E}">
        <p14:creationId xmlns:p14="http://schemas.microsoft.com/office/powerpoint/2010/main" val="42105644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54</a:t>
            </a:fld>
            <a:endParaRPr lang="en-US" dirty="0"/>
          </a:p>
        </p:txBody>
      </p:sp>
    </p:spTree>
    <p:extLst>
      <p:ext uri="{BB962C8B-B14F-4D97-AF65-F5344CB8AC3E}">
        <p14:creationId xmlns:p14="http://schemas.microsoft.com/office/powerpoint/2010/main" val="16990678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55</a:t>
            </a:fld>
            <a:endParaRPr lang="en-US" dirty="0"/>
          </a:p>
        </p:txBody>
      </p:sp>
    </p:spTree>
    <p:extLst>
      <p:ext uri="{BB962C8B-B14F-4D97-AF65-F5344CB8AC3E}">
        <p14:creationId xmlns:p14="http://schemas.microsoft.com/office/powerpoint/2010/main" val="306520620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57</a:t>
            </a:fld>
            <a:endParaRPr lang="en-US" dirty="0"/>
          </a:p>
        </p:txBody>
      </p:sp>
    </p:spTree>
    <p:extLst>
      <p:ext uri="{BB962C8B-B14F-4D97-AF65-F5344CB8AC3E}">
        <p14:creationId xmlns:p14="http://schemas.microsoft.com/office/powerpoint/2010/main" val="254106966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39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17D05A83-D139-4537-993B-CAF83D6078E5}" type="slidenum">
              <a:rPr lang="en-US" altLang="en-US" sz="1000">
                <a:latin typeface="Times New Roman" pitchFamily="18" charset="0"/>
              </a:rPr>
              <a:pPr/>
              <a:t>58</a:t>
            </a:fld>
            <a:endParaRPr lang="en-US" altLang="en-US" sz="1000">
              <a:latin typeface="Times New Roman" pitchFamily="18" charset="0"/>
            </a:endParaRPr>
          </a:p>
        </p:txBody>
      </p:sp>
    </p:spTree>
    <p:extLst>
      <p:ext uri="{BB962C8B-B14F-4D97-AF65-F5344CB8AC3E}">
        <p14:creationId xmlns:p14="http://schemas.microsoft.com/office/powerpoint/2010/main" val="390489574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59</a:t>
            </a:fld>
            <a:endParaRPr lang="en-US" dirty="0"/>
          </a:p>
        </p:txBody>
      </p:sp>
    </p:spTree>
    <p:extLst>
      <p:ext uri="{BB962C8B-B14F-4D97-AF65-F5344CB8AC3E}">
        <p14:creationId xmlns:p14="http://schemas.microsoft.com/office/powerpoint/2010/main" val="2939913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A0BB6A-E351-41AB-B8F0-9BC9B656E145}" type="slidenum">
              <a:rPr lang="en-US" altLang="en-US" sz="1000">
                <a:latin typeface="Times New Roman" pitchFamily="18" charset="0"/>
              </a:rPr>
              <a:pPr/>
              <a:t>60</a:t>
            </a:fld>
            <a:endParaRPr lang="en-US" altLang="en-US" sz="1000">
              <a:latin typeface="Times New Roman"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07813063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61</a:t>
            </a:fld>
            <a:endParaRPr lang="en-US" dirty="0"/>
          </a:p>
        </p:txBody>
      </p:sp>
    </p:spTree>
    <p:extLst>
      <p:ext uri="{BB962C8B-B14F-4D97-AF65-F5344CB8AC3E}">
        <p14:creationId xmlns:p14="http://schemas.microsoft.com/office/powerpoint/2010/main" val="5679950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62</a:t>
            </a:fld>
            <a:endParaRPr lang="en-US" dirty="0"/>
          </a:p>
        </p:txBody>
      </p:sp>
    </p:spTree>
    <p:extLst>
      <p:ext uri="{BB962C8B-B14F-4D97-AF65-F5344CB8AC3E}">
        <p14:creationId xmlns:p14="http://schemas.microsoft.com/office/powerpoint/2010/main" val="148699489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F42FCDB-3431-4F6F-B361-BD48E80CFB9E}" type="slidenum">
              <a:rPr lang="en-US" altLang="en-US" sz="1000">
                <a:latin typeface="Times New Roman" pitchFamily="18" charset="0"/>
              </a:rPr>
              <a:pPr/>
              <a:t>63</a:t>
            </a:fld>
            <a:endParaRPr lang="en-US" altLang="en-US" sz="1000">
              <a:latin typeface="Times New Roman"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4296" indent="-174296">
              <a:buFont typeface="Arial" pitchFamily="34" charset="0"/>
              <a:buChar char="•"/>
            </a:pPr>
            <a:endParaRPr lang="en-US" altLang="en-US" dirty="0" smtClean="0"/>
          </a:p>
        </p:txBody>
      </p:sp>
    </p:spTree>
    <p:extLst>
      <p:ext uri="{BB962C8B-B14F-4D97-AF65-F5344CB8AC3E}">
        <p14:creationId xmlns:p14="http://schemas.microsoft.com/office/powerpoint/2010/main" val="27383009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1EDB6A6-5546-4BAD-B8CE-806DE3B61FFD}" type="slidenum">
              <a:rPr lang="en-US" altLang="en-US" sz="1000">
                <a:latin typeface="Times New Roman" pitchFamily="18" charset="0"/>
              </a:rPr>
              <a:pPr/>
              <a:t>64</a:t>
            </a:fld>
            <a:endParaRPr lang="en-US" altLang="en-US" sz="1000">
              <a:latin typeface="Times New Roman"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43659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a:t>
            </a:fld>
            <a:endParaRPr lang="en-US" dirty="0"/>
          </a:p>
        </p:txBody>
      </p:sp>
    </p:spTree>
    <p:extLst>
      <p:ext uri="{BB962C8B-B14F-4D97-AF65-F5344CB8AC3E}">
        <p14:creationId xmlns:p14="http://schemas.microsoft.com/office/powerpoint/2010/main" val="4027990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65</a:t>
            </a:fld>
            <a:endParaRPr lang="en-US" dirty="0"/>
          </a:p>
        </p:txBody>
      </p:sp>
    </p:spTree>
    <p:extLst>
      <p:ext uri="{BB962C8B-B14F-4D97-AF65-F5344CB8AC3E}">
        <p14:creationId xmlns:p14="http://schemas.microsoft.com/office/powerpoint/2010/main" val="17328484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66</a:t>
            </a:fld>
            <a:endParaRPr lang="en-US" dirty="0"/>
          </a:p>
        </p:txBody>
      </p:sp>
    </p:spTree>
    <p:extLst>
      <p:ext uri="{BB962C8B-B14F-4D97-AF65-F5344CB8AC3E}">
        <p14:creationId xmlns:p14="http://schemas.microsoft.com/office/powerpoint/2010/main" val="37119715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67</a:t>
            </a:fld>
            <a:endParaRPr lang="en-US" dirty="0"/>
          </a:p>
        </p:txBody>
      </p:sp>
    </p:spTree>
    <p:extLst>
      <p:ext uri="{BB962C8B-B14F-4D97-AF65-F5344CB8AC3E}">
        <p14:creationId xmlns:p14="http://schemas.microsoft.com/office/powerpoint/2010/main" val="2674470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68</a:t>
            </a:fld>
            <a:endParaRPr lang="en-US" dirty="0"/>
          </a:p>
        </p:txBody>
      </p:sp>
    </p:spTree>
    <p:extLst>
      <p:ext uri="{BB962C8B-B14F-4D97-AF65-F5344CB8AC3E}">
        <p14:creationId xmlns:p14="http://schemas.microsoft.com/office/powerpoint/2010/main" val="343502844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69</a:t>
            </a:fld>
            <a:endParaRPr lang="en-US" dirty="0"/>
          </a:p>
        </p:txBody>
      </p:sp>
    </p:spTree>
    <p:extLst>
      <p:ext uri="{BB962C8B-B14F-4D97-AF65-F5344CB8AC3E}">
        <p14:creationId xmlns:p14="http://schemas.microsoft.com/office/powerpoint/2010/main" val="22919417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70</a:t>
            </a:fld>
            <a:endParaRPr lang="en-US" dirty="0"/>
          </a:p>
        </p:txBody>
      </p:sp>
    </p:spTree>
    <p:extLst>
      <p:ext uri="{BB962C8B-B14F-4D97-AF65-F5344CB8AC3E}">
        <p14:creationId xmlns:p14="http://schemas.microsoft.com/office/powerpoint/2010/main" val="10646891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911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E2B918F-2767-404B-A6A3-FA8236A90B40}" type="slidenum">
              <a:rPr lang="en-US" altLang="en-US" sz="1000">
                <a:latin typeface="Times New Roman" pitchFamily="18" charset="0"/>
              </a:rPr>
              <a:pPr/>
              <a:t>71</a:t>
            </a:fld>
            <a:endParaRPr lang="en-US" altLang="en-US" sz="1000" dirty="0">
              <a:latin typeface="Times New Roman" pitchFamily="18" charset="0"/>
            </a:endParaRPr>
          </a:p>
        </p:txBody>
      </p:sp>
    </p:spTree>
    <p:extLst>
      <p:ext uri="{BB962C8B-B14F-4D97-AF65-F5344CB8AC3E}">
        <p14:creationId xmlns:p14="http://schemas.microsoft.com/office/powerpoint/2010/main" val="41878453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72</a:t>
            </a:fld>
            <a:endParaRPr lang="en-US" dirty="0"/>
          </a:p>
        </p:txBody>
      </p:sp>
    </p:spTree>
    <p:extLst>
      <p:ext uri="{BB962C8B-B14F-4D97-AF65-F5344CB8AC3E}">
        <p14:creationId xmlns:p14="http://schemas.microsoft.com/office/powerpoint/2010/main" val="410629553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E878537F-FA8A-46D8-B987-2E47D1E27618}" type="slidenum">
              <a:rPr lang="en-US" altLang="en-US" sz="1000">
                <a:latin typeface="Times New Roman" pitchFamily="18" charset="0"/>
              </a:rPr>
              <a:pPr/>
              <a:t>73</a:t>
            </a:fld>
            <a:endParaRPr lang="en-US" altLang="en-US" sz="1000" dirty="0">
              <a:latin typeface="Times New Roman"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3481120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74</a:t>
            </a:fld>
            <a:endParaRPr lang="en-US" dirty="0"/>
          </a:p>
        </p:txBody>
      </p:sp>
    </p:spTree>
    <p:extLst>
      <p:ext uri="{BB962C8B-B14F-4D97-AF65-F5344CB8AC3E}">
        <p14:creationId xmlns:p14="http://schemas.microsoft.com/office/powerpoint/2010/main" val="25744292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a:t>
            </a:fld>
            <a:endParaRPr lang="en-US" dirty="0"/>
          </a:p>
        </p:txBody>
      </p:sp>
    </p:spTree>
    <p:extLst>
      <p:ext uri="{BB962C8B-B14F-4D97-AF65-F5344CB8AC3E}">
        <p14:creationId xmlns:p14="http://schemas.microsoft.com/office/powerpoint/2010/main" val="422929517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A1E6EE10-894D-4A18-B4A4-36237C67F972}" type="slidenum">
              <a:rPr lang="en-US" altLang="en-US" sz="1000">
                <a:latin typeface="Times New Roman" pitchFamily="18" charset="0"/>
              </a:rPr>
              <a:pPr/>
              <a:t>75</a:t>
            </a:fld>
            <a:endParaRPr lang="en-US" altLang="en-US" sz="1000" dirty="0">
              <a:latin typeface="Times New Roman"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170743007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76</a:t>
            </a:fld>
            <a:endParaRPr lang="en-US" dirty="0"/>
          </a:p>
        </p:txBody>
      </p:sp>
    </p:spTree>
    <p:extLst>
      <p:ext uri="{BB962C8B-B14F-4D97-AF65-F5344CB8AC3E}">
        <p14:creationId xmlns:p14="http://schemas.microsoft.com/office/powerpoint/2010/main" val="30458250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8B7C3378-DEF8-4CB3-9691-4502428DF0B9}" type="slidenum">
              <a:rPr lang="en-US" altLang="en-US" sz="1000">
                <a:latin typeface="Times New Roman" pitchFamily="18" charset="0"/>
              </a:rPr>
              <a:pPr/>
              <a:t>77</a:t>
            </a:fld>
            <a:endParaRPr lang="en-US" altLang="en-US" sz="1000">
              <a:latin typeface="Times New Roman"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92522153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4A8321E5-7812-4332-9C9B-4B607FBA732D}" type="slidenum">
              <a:rPr lang="en-US" altLang="en-US" sz="1000">
                <a:latin typeface="Times New Roman" pitchFamily="18" charset="0"/>
              </a:rPr>
              <a:pPr/>
              <a:t>78</a:t>
            </a:fld>
            <a:endParaRPr lang="en-US" altLang="en-US" sz="1000">
              <a:latin typeface="Times New Roman"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26301033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B5FB0ECD-228F-457C-9736-68D4C01DB579}" type="slidenum">
              <a:rPr lang="en-US" altLang="en-US" sz="1000">
                <a:latin typeface="Times New Roman" pitchFamily="18" charset="0"/>
              </a:rPr>
              <a:pPr/>
              <a:t>79</a:t>
            </a:fld>
            <a:endParaRPr lang="en-US" altLang="en-US" sz="1000">
              <a:latin typeface="Times New Roman"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7518048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80</a:t>
            </a:fld>
            <a:endParaRPr lang="en-US" dirty="0"/>
          </a:p>
        </p:txBody>
      </p:sp>
    </p:spTree>
    <p:extLst>
      <p:ext uri="{BB962C8B-B14F-4D97-AF65-F5344CB8AC3E}">
        <p14:creationId xmlns:p14="http://schemas.microsoft.com/office/powerpoint/2010/main" val="3384290824"/>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81</a:t>
            </a:fld>
            <a:endParaRPr lang="en-US" dirty="0"/>
          </a:p>
        </p:txBody>
      </p:sp>
    </p:spTree>
    <p:extLst>
      <p:ext uri="{BB962C8B-B14F-4D97-AF65-F5344CB8AC3E}">
        <p14:creationId xmlns:p14="http://schemas.microsoft.com/office/powerpoint/2010/main" val="147724298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82</a:t>
            </a:fld>
            <a:endParaRPr lang="en-US" dirty="0"/>
          </a:p>
        </p:txBody>
      </p:sp>
    </p:spTree>
    <p:extLst>
      <p:ext uri="{BB962C8B-B14F-4D97-AF65-F5344CB8AC3E}">
        <p14:creationId xmlns:p14="http://schemas.microsoft.com/office/powerpoint/2010/main" val="150139853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83</a:t>
            </a:fld>
            <a:endParaRPr lang="en-US" dirty="0"/>
          </a:p>
        </p:txBody>
      </p:sp>
    </p:spTree>
    <p:extLst>
      <p:ext uri="{BB962C8B-B14F-4D97-AF65-F5344CB8AC3E}">
        <p14:creationId xmlns:p14="http://schemas.microsoft.com/office/powerpoint/2010/main" val="4062238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9B4E02C4-9896-428F-9970-3367E6A4601D}" type="slidenum">
              <a:rPr lang="en-US" smtClean="0"/>
              <a:pPr>
                <a:defRPr/>
              </a:pPr>
              <a:t>8</a:t>
            </a:fld>
            <a:endParaRPr lang="en-US" dirty="0"/>
          </a:p>
        </p:txBody>
      </p:sp>
    </p:spTree>
    <p:extLst>
      <p:ext uri="{BB962C8B-B14F-4D97-AF65-F5344CB8AC3E}">
        <p14:creationId xmlns:p14="http://schemas.microsoft.com/office/powerpoint/2010/main" val="2578839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p>
        </p:txBody>
      </p:sp>
      <p:sp>
        <p:nvSpPr>
          <p:cNvPr id="655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204" eaLnBrk="0" hangingPunct="0">
              <a:defRPr sz="1400">
                <a:solidFill>
                  <a:schemeClr val="tx1"/>
                </a:solidFill>
                <a:latin typeface="Arial" charset="0"/>
              </a:defRPr>
            </a:lvl1pPr>
            <a:lvl2pPr marL="741159" indent="-285061" defTabSz="950204" eaLnBrk="0" hangingPunct="0">
              <a:defRPr sz="1400">
                <a:solidFill>
                  <a:schemeClr val="tx1"/>
                </a:solidFill>
                <a:latin typeface="Arial" charset="0"/>
              </a:defRPr>
            </a:lvl2pPr>
            <a:lvl3pPr marL="1140245" indent="-228049" defTabSz="950204" eaLnBrk="0" hangingPunct="0">
              <a:defRPr sz="1400">
                <a:solidFill>
                  <a:schemeClr val="tx1"/>
                </a:solidFill>
                <a:latin typeface="Arial" charset="0"/>
              </a:defRPr>
            </a:lvl3pPr>
            <a:lvl4pPr marL="1596343" indent="-228049" defTabSz="950204" eaLnBrk="0" hangingPunct="0">
              <a:defRPr sz="1400">
                <a:solidFill>
                  <a:schemeClr val="tx1"/>
                </a:solidFill>
                <a:latin typeface="Arial" charset="0"/>
              </a:defRPr>
            </a:lvl4pPr>
            <a:lvl5pPr marL="2052441" indent="-228049" defTabSz="950204" eaLnBrk="0" hangingPunct="0">
              <a:defRPr sz="1400">
                <a:solidFill>
                  <a:schemeClr val="tx1"/>
                </a:solidFill>
                <a:latin typeface="Arial" charset="0"/>
              </a:defRPr>
            </a:lvl5pPr>
            <a:lvl6pPr marL="2508539" indent="-228049" defTabSz="950204" eaLnBrk="0" fontAlgn="base" hangingPunct="0">
              <a:spcBef>
                <a:spcPct val="0"/>
              </a:spcBef>
              <a:spcAft>
                <a:spcPct val="0"/>
              </a:spcAft>
              <a:defRPr sz="1400">
                <a:solidFill>
                  <a:schemeClr val="tx1"/>
                </a:solidFill>
                <a:latin typeface="Arial" charset="0"/>
              </a:defRPr>
            </a:lvl6pPr>
            <a:lvl7pPr marL="2964636" indent="-228049" defTabSz="950204" eaLnBrk="0" fontAlgn="base" hangingPunct="0">
              <a:spcBef>
                <a:spcPct val="0"/>
              </a:spcBef>
              <a:spcAft>
                <a:spcPct val="0"/>
              </a:spcAft>
              <a:defRPr sz="1400">
                <a:solidFill>
                  <a:schemeClr val="tx1"/>
                </a:solidFill>
                <a:latin typeface="Arial" charset="0"/>
              </a:defRPr>
            </a:lvl7pPr>
            <a:lvl8pPr marL="3420735" indent="-228049" defTabSz="950204" eaLnBrk="0" fontAlgn="base" hangingPunct="0">
              <a:spcBef>
                <a:spcPct val="0"/>
              </a:spcBef>
              <a:spcAft>
                <a:spcPct val="0"/>
              </a:spcAft>
              <a:defRPr sz="1400">
                <a:solidFill>
                  <a:schemeClr val="tx1"/>
                </a:solidFill>
                <a:latin typeface="Arial" charset="0"/>
              </a:defRPr>
            </a:lvl8pPr>
            <a:lvl9pPr marL="3876833" indent="-228049" defTabSz="950204" eaLnBrk="0" fontAlgn="base" hangingPunct="0">
              <a:spcBef>
                <a:spcPct val="0"/>
              </a:spcBef>
              <a:spcAft>
                <a:spcPct val="0"/>
              </a:spcAft>
              <a:defRPr sz="1400">
                <a:solidFill>
                  <a:schemeClr val="tx1"/>
                </a:solidFill>
                <a:latin typeface="Arial" charset="0"/>
              </a:defRPr>
            </a:lvl9pPr>
          </a:lstStyle>
          <a:p>
            <a:fld id="{0BFE463D-0CF0-4EFC-B0CA-C16818545DBE}" type="slidenum">
              <a:rPr lang="en-US" altLang="en-US" sz="1000">
                <a:latin typeface="Times New Roman" pitchFamily="18" charset="0"/>
              </a:rPr>
              <a:pPr/>
              <a:t>9</a:t>
            </a:fld>
            <a:endParaRPr lang="en-US" altLang="en-US" sz="1000">
              <a:latin typeface="Times New Roman" pitchFamily="18" charset="0"/>
            </a:endParaRPr>
          </a:p>
        </p:txBody>
      </p:sp>
    </p:spTree>
    <p:extLst>
      <p:ext uri="{BB962C8B-B14F-4D97-AF65-F5344CB8AC3E}">
        <p14:creationId xmlns:p14="http://schemas.microsoft.com/office/powerpoint/2010/main" val="2152328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CC2E759F-4072-4BFB-B27A-D6F21B6E9FD4}" type="datetimeFigureOut">
              <a:rPr lang="en-US"/>
              <a:pPr>
                <a:defRPr/>
              </a:pPr>
              <a:t>4/3/2017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r>
              <a:rPr lang="en-US"/>
              <a:t>Lecture notes for CPSC 203</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6E6DA8A3-4D99-442E-B427-E62712AFE535}" type="slidenum">
              <a:rPr lang="en-US"/>
              <a:pPr>
                <a:defRPr/>
              </a:pPr>
              <a:t>‹#›</a:t>
            </a:fld>
            <a:endParaRPr lang="en-US" dirty="0"/>
          </a:p>
        </p:txBody>
      </p:sp>
    </p:spTree>
    <p:extLst>
      <p:ext uri="{BB962C8B-B14F-4D97-AF65-F5344CB8AC3E}">
        <p14:creationId xmlns:p14="http://schemas.microsoft.com/office/powerpoint/2010/main" val="1745317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575B726-F111-4CCD-93ED-7A80565E52CB}" type="datetimeFigureOut">
              <a:rPr lang="en-US"/>
              <a:pPr>
                <a:defRPr/>
              </a:pPr>
              <a:t>4/3/2017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987EA2C-5101-4EFF-9EC5-E785960973D7}" type="slidenum">
              <a:rPr lang="en-US"/>
              <a:pPr>
                <a:defRPr/>
              </a:pPr>
              <a:t>‹#›</a:t>
            </a:fld>
            <a:endParaRPr lang="en-US" dirty="0"/>
          </a:p>
        </p:txBody>
      </p:sp>
    </p:spTree>
    <p:extLst>
      <p:ext uri="{BB962C8B-B14F-4D97-AF65-F5344CB8AC3E}">
        <p14:creationId xmlns:p14="http://schemas.microsoft.com/office/powerpoint/2010/main" val="3441819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3854EE7-F009-4335-B6A3-EBA92AA66B12}" type="datetimeFigureOut">
              <a:rPr lang="en-US"/>
              <a:pPr>
                <a:defRPr/>
              </a:pPr>
              <a:t>4/3/2017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EC8B70FF-9A41-4090-AA79-9B7A7E5CC8FD}" type="slidenum">
              <a:rPr lang="en-US"/>
              <a:pPr>
                <a:defRPr/>
              </a:pPr>
              <a:t>‹#›</a:t>
            </a:fld>
            <a:endParaRPr lang="en-US" dirty="0"/>
          </a:p>
        </p:txBody>
      </p:sp>
    </p:spTree>
    <p:extLst>
      <p:ext uri="{BB962C8B-B14F-4D97-AF65-F5344CB8AC3E}">
        <p14:creationId xmlns:p14="http://schemas.microsoft.com/office/powerpoint/2010/main" val="3619192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87110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JT Default 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029200"/>
          </a:xfrm>
        </p:spPr>
        <p:txBody>
          <a:bodyPr/>
          <a:lstStyle>
            <a:lvl1pPr marL="234950" indent="-234950">
              <a:defRPr sz="2400"/>
            </a:lvl1pPr>
            <a:lvl2pPr marL="457200" indent="-222250">
              <a:defRPr sz="2000"/>
            </a:lvl2pPr>
            <a:lvl3pPr marL="574675" indent="-117475">
              <a:defRPr sz="1800"/>
            </a:lvl3pPr>
            <a:lvl4pPr marL="796925" indent="-104775">
              <a:defRPr sz="16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7175705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8FCCB139-380D-4534-91A4-ADF6145E05ED}" type="datetimeFigureOut">
              <a:rPr lang="en-US"/>
              <a:pPr>
                <a:defRPr/>
              </a:pPr>
              <a:t>4/3/2017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5C64F80-319D-403A-8D96-089B24B4C470}" type="slidenum">
              <a:rPr lang="en-US"/>
              <a:pPr>
                <a:defRPr/>
              </a:pPr>
              <a:t>‹#›</a:t>
            </a:fld>
            <a:endParaRPr lang="en-US" dirty="0"/>
          </a:p>
        </p:txBody>
      </p:sp>
    </p:spTree>
    <p:extLst>
      <p:ext uri="{BB962C8B-B14F-4D97-AF65-F5344CB8AC3E}">
        <p14:creationId xmlns:p14="http://schemas.microsoft.com/office/powerpoint/2010/main" val="72572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8" name="Content Placeholder 2"/>
          <p:cNvSpPr>
            <a:spLocks noGrp="1"/>
          </p:cNvSpPr>
          <p:nvPr>
            <p:ph sz="half" idx="10"/>
          </p:nvPr>
        </p:nvSpPr>
        <p:spPr>
          <a:xfrm>
            <a:off x="4724400" y="1600200"/>
            <a:ext cx="3886200" cy="4876800"/>
          </a:xfrm>
        </p:spPr>
        <p:txBody>
          <a:bodyPr/>
          <a:lstStyle>
            <a:lvl1pPr marL="234950" indent="-234950">
              <a:defRPr sz="2400"/>
            </a:lvl1pPr>
            <a:lvl2pPr marL="404813" indent="-169863">
              <a:defRPr sz="2000"/>
            </a:lvl2pPr>
            <a:lvl3pPr marL="574675" indent="-117475">
              <a:defRPr sz="1800"/>
            </a:lvl3pPr>
            <a:lvl4pPr marL="692150" indent="-117475">
              <a:defRPr sz="16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304080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757CFE7-1502-4140-B567-DADD2AE6AB9A}" type="datetimeFigureOut">
              <a:rPr lang="en-US"/>
              <a:pPr>
                <a:defRPr/>
              </a:pPr>
              <a:t>4/3/2017</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52AA62E8-8E50-45E3-829D-A7DD03C5D566}" type="slidenum">
              <a:rPr lang="en-US"/>
              <a:pPr>
                <a:defRPr/>
              </a:pPr>
              <a:t>‹#›</a:t>
            </a:fld>
            <a:endParaRPr lang="en-US" dirty="0"/>
          </a:p>
        </p:txBody>
      </p:sp>
    </p:spTree>
    <p:extLst>
      <p:ext uri="{BB962C8B-B14F-4D97-AF65-F5344CB8AC3E}">
        <p14:creationId xmlns:p14="http://schemas.microsoft.com/office/powerpoint/2010/main" val="1902561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0E8D219-40AC-4219-9BA5-E507B4BD3CC6}" type="datetimeFigureOut">
              <a:rPr lang="en-US"/>
              <a:pPr>
                <a:defRPr/>
              </a:pPr>
              <a:t>4/3/2017</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4C60446-AB74-482B-94FF-0452AC1673C5}" type="slidenum">
              <a:rPr lang="en-US"/>
              <a:pPr>
                <a:defRPr/>
              </a:pPr>
              <a:t>‹#›</a:t>
            </a:fld>
            <a:endParaRPr lang="en-US" dirty="0"/>
          </a:p>
        </p:txBody>
      </p:sp>
    </p:spTree>
    <p:extLst>
      <p:ext uri="{BB962C8B-B14F-4D97-AF65-F5344CB8AC3E}">
        <p14:creationId xmlns:p14="http://schemas.microsoft.com/office/powerpoint/2010/main" val="10289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DEA38E2-7CEB-4353-825D-8594AB0D3952}" type="datetimeFigureOut">
              <a:rPr lang="en-US"/>
              <a:pPr>
                <a:defRPr/>
              </a:pPr>
              <a:t>4/3/2017</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6EC17F-EC8E-4E68-9CBB-1841F8F6D456}" type="slidenum">
              <a:rPr lang="en-US"/>
              <a:pPr>
                <a:defRPr/>
              </a:pPr>
              <a:t>‹#›</a:t>
            </a:fld>
            <a:endParaRPr lang="en-US" dirty="0"/>
          </a:p>
        </p:txBody>
      </p:sp>
    </p:spTree>
    <p:extLst>
      <p:ext uri="{BB962C8B-B14F-4D97-AF65-F5344CB8AC3E}">
        <p14:creationId xmlns:p14="http://schemas.microsoft.com/office/powerpoint/2010/main" val="1407913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4D061546-5421-4572-805D-18520E3AD78E}" type="datetimeFigureOut">
              <a:rPr lang="en-US"/>
              <a:pPr>
                <a:defRPr/>
              </a:pPr>
              <a:t>4/3/2017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D5179AA-C6E2-44EE-91AC-04B943046916}" type="slidenum">
              <a:rPr lang="en-US"/>
              <a:pPr>
                <a:defRPr/>
              </a:pPr>
              <a:t>‹#›</a:t>
            </a:fld>
            <a:endParaRPr lang="en-US" dirty="0"/>
          </a:p>
        </p:txBody>
      </p:sp>
    </p:spTree>
    <p:extLst>
      <p:ext uri="{BB962C8B-B14F-4D97-AF65-F5344CB8AC3E}">
        <p14:creationId xmlns:p14="http://schemas.microsoft.com/office/powerpoint/2010/main" val="15529602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F4A17A0-B459-4E22-88A0-7D3A99A920A9}" type="datetimeFigureOut">
              <a:rPr lang="en-US"/>
              <a:pPr>
                <a:defRPr/>
              </a:pPr>
              <a:t>4/3/2017</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fontAlgn="auto">
              <a:spcBef>
                <a:spcPts val="0"/>
              </a:spcBef>
              <a:spcAft>
                <a:spcPts val="0"/>
              </a:spcAft>
              <a:defRPr>
                <a:latin typeface="+mn-lt"/>
                <a:cs typeface="+mn-cs"/>
              </a:defRPr>
            </a:lvl1pPr>
          </a:lstStyle>
          <a:p>
            <a:pPr>
              <a:defRPr/>
            </a:pPr>
            <a:fld id="{B6910DBF-A6D8-49A1-A62B-88D9F0E11816}" type="slidenum">
              <a:rPr lang="en-US"/>
              <a:pPr>
                <a:defRPr/>
              </a:pPr>
              <a:t>‹#›</a:t>
            </a:fld>
            <a:endParaRPr lang="en-US" dirty="0"/>
          </a:p>
        </p:txBody>
      </p:sp>
    </p:spTree>
    <p:extLst>
      <p:ext uri="{BB962C8B-B14F-4D97-AF65-F5344CB8AC3E}">
        <p14:creationId xmlns:p14="http://schemas.microsoft.com/office/powerpoint/2010/main" val="2824647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600"/>
            <a:ext cx="8229600"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 name="Text Placeholder 2"/>
          <p:cNvSpPr>
            <a:spLocks noGrp="1"/>
          </p:cNvSpPr>
          <p:nvPr>
            <p:ph type="body" idx="1"/>
          </p:nvPr>
        </p:nvSpPr>
        <p:spPr bwMode="auto">
          <a:xfrm>
            <a:off x="457200" y="1524000"/>
            <a:ext cx="82296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p:txBody>
      </p:sp>
    </p:spTree>
  </p:cSld>
  <p:clrMap bg1="lt1" tx1="dk1" bg2="lt2" tx2="dk2" accent1="accent1" accent2="accent2" accent3="accent3" accent4="accent4" accent5="accent5" accent6="accent6" hlink="hlink" folHlink="folHlink"/>
  <p:sldLayoutIdLst>
    <p:sldLayoutId id="2147483741" r:id="rId1"/>
    <p:sldLayoutId id="2147483737" r:id="rId2"/>
    <p:sldLayoutId id="2147483742" r:id="rId3"/>
    <p:sldLayoutId id="2147483738" r:id="rId4"/>
    <p:sldLayoutId id="2147483743" r:id="rId5"/>
    <p:sldLayoutId id="2147483744" r:id="rId6"/>
    <p:sldLayoutId id="2147483745" r:id="rId7"/>
    <p:sldLayoutId id="2147483746" r:id="rId8"/>
    <p:sldLayoutId id="2147483747" r:id="rId9"/>
    <p:sldLayoutId id="2147483748" r:id="rId10"/>
    <p:sldLayoutId id="2147483749" r:id="rId11"/>
    <p:sldLayoutId id="2147483740" r:id="rId12"/>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tmplLst>
          <p:tmpl lvl="1">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2">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3">
            <p:tnLst>
              <p:par>
                <p:cTn presetID="1"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childTnLst>
                </p:cTn>
              </p:par>
            </p:tnLst>
          </p:tmpl>
        </p:tmplLst>
      </p:bldP>
    </p:bldLst>
  </p:timing>
  <p:txStyles>
    <p:titleStyle>
      <a:lvl1pPr algn="ctr" rtl="0" eaLnBrk="0" fontAlgn="base" hangingPunct="0">
        <a:spcBef>
          <a:spcPct val="0"/>
        </a:spcBef>
        <a:spcAft>
          <a:spcPct val="0"/>
        </a:spcAft>
        <a:defRPr sz="3200" kern="1200">
          <a:solidFill>
            <a:schemeClr val="tx1"/>
          </a:solidFill>
          <a:latin typeface="+mj-lt"/>
          <a:ea typeface="+mj-ea"/>
          <a:cs typeface="+mj-cs"/>
        </a:defRPr>
      </a:lvl1pPr>
      <a:lvl2pPr algn="ctr" rtl="0" eaLnBrk="0" fontAlgn="base" hangingPunct="0">
        <a:spcBef>
          <a:spcPct val="0"/>
        </a:spcBef>
        <a:spcAft>
          <a:spcPct val="0"/>
        </a:spcAft>
        <a:defRPr sz="3200">
          <a:solidFill>
            <a:schemeClr val="tx1"/>
          </a:solidFill>
          <a:latin typeface="Calibri" pitchFamily="34" charset="0"/>
        </a:defRPr>
      </a:lvl2pPr>
      <a:lvl3pPr algn="ctr" rtl="0" eaLnBrk="0" fontAlgn="base" hangingPunct="0">
        <a:spcBef>
          <a:spcPct val="0"/>
        </a:spcBef>
        <a:spcAft>
          <a:spcPct val="0"/>
        </a:spcAft>
        <a:defRPr sz="3200">
          <a:solidFill>
            <a:schemeClr val="tx1"/>
          </a:solidFill>
          <a:latin typeface="Calibri" pitchFamily="34" charset="0"/>
        </a:defRPr>
      </a:lvl3pPr>
      <a:lvl4pPr algn="ctr" rtl="0" eaLnBrk="0" fontAlgn="base" hangingPunct="0">
        <a:spcBef>
          <a:spcPct val="0"/>
        </a:spcBef>
        <a:spcAft>
          <a:spcPct val="0"/>
        </a:spcAft>
        <a:defRPr sz="3200">
          <a:solidFill>
            <a:schemeClr val="tx1"/>
          </a:solidFill>
          <a:latin typeface="Calibri" pitchFamily="34" charset="0"/>
        </a:defRPr>
      </a:lvl4pPr>
      <a:lvl5pPr algn="ctr" rtl="0" eaLnBrk="0" fontAlgn="base" hangingPunct="0">
        <a:spcBef>
          <a:spcPct val="0"/>
        </a:spcBef>
        <a:spcAft>
          <a:spcPct val="0"/>
        </a:spcAft>
        <a:defRPr sz="3200">
          <a:solidFill>
            <a:schemeClr val="tx1"/>
          </a:solidFill>
          <a:latin typeface="Calibri" pitchFamily="34" charset="0"/>
        </a:defRPr>
      </a:lvl5pPr>
      <a:lvl6pPr marL="457200" algn="ctr" rtl="0" fontAlgn="base">
        <a:spcBef>
          <a:spcPct val="0"/>
        </a:spcBef>
        <a:spcAft>
          <a:spcPct val="0"/>
        </a:spcAft>
        <a:defRPr sz="3200">
          <a:solidFill>
            <a:schemeClr val="tx1"/>
          </a:solidFill>
          <a:latin typeface="Calibri" pitchFamily="34" charset="0"/>
        </a:defRPr>
      </a:lvl6pPr>
      <a:lvl7pPr marL="914400" algn="ctr" rtl="0" fontAlgn="base">
        <a:spcBef>
          <a:spcPct val="0"/>
        </a:spcBef>
        <a:spcAft>
          <a:spcPct val="0"/>
        </a:spcAft>
        <a:defRPr sz="3200">
          <a:solidFill>
            <a:schemeClr val="tx1"/>
          </a:solidFill>
          <a:latin typeface="Calibri" pitchFamily="34" charset="0"/>
        </a:defRPr>
      </a:lvl7pPr>
      <a:lvl8pPr marL="1371600" algn="ctr" rtl="0" fontAlgn="base">
        <a:spcBef>
          <a:spcPct val="0"/>
        </a:spcBef>
        <a:spcAft>
          <a:spcPct val="0"/>
        </a:spcAft>
        <a:defRPr sz="3200">
          <a:solidFill>
            <a:schemeClr val="tx1"/>
          </a:solidFill>
          <a:latin typeface="Calibri" pitchFamily="34" charset="0"/>
        </a:defRPr>
      </a:lvl8pPr>
      <a:lvl9pPr marL="1828800" algn="ctr" rtl="0" fontAlgn="base">
        <a:spcBef>
          <a:spcPct val="0"/>
        </a:spcBef>
        <a:spcAft>
          <a:spcPct val="0"/>
        </a:spcAft>
        <a:defRPr sz="3200">
          <a:solidFill>
            <a:schemeClr val="tx1"/>
          </a:solidFill>
          <a:latin typeface="Calibri" pitchFamily="34" charset="0"/>
        </a:defRPr>
      </a:lvl9pPr>
    </p:titleStyle>
    <p:bodyStyle>
      <a:lvl1pPr marL="2286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1pPr>
      <a:lvl2pPr marL="396875" indent="-168275"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2pPr>
      <a:lvl3pPr marL="685800" indent="-168275" algn="l" rtl="0" eaLnBrk="0" fontAlgn="base" hangingPunct="0">
        <a:spcBef>
          <a:spcPct val="20000"/>
        </a:spcBef>
        <a:spcAft>
          <a:spcPct val="0"/>
        </a:spcAft>
        <a:buFont typeface="Arial" charset="0"/>
        <a:buChar char="•"/>
        <a:defRPr kern="1200">
          <a:solidFill>
            <a:schemeClr val="tx1"/>
          </a:solidFill>
          <a:latin typeface="+mn-lt"/>
          <a:ea typeface="+mn-ea"/>
          <a:cs typeface="+mn-cs"/>
        </a:defRPr>
      </a:lvl3pPr>
      <a:lvl4pPr marL="974725" indent="-169863" algn="l" rtl="0" eaLnBrk="0" fontAlgn="base" hangingPunct="0">
        <a:spcBef>
          <a:spcPct val="20000"/>
        </a:spcBef>
        <a:spcAft>
          <a:spcPct val="0"/>
        </a:spcAft>
        <a:buFont typeface="Arial" charset="0"/>
        <a:buChar char="–"/>
        <a:defRPr sz="16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forbes.com/sites/thomasbrewster/2015/03/18/hacking-tails-with-rootkits/"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hyperlink" Target="https://cansecwest.com/agenda.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hyperlink" Target="http://pages.cpsc.ucalgary.ca/~tamj/2016/203F/example_webpage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canada.com/globaltv/ontario/story.html?id=48291ac4-f3c5-465c-b172-80299e4ca5d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hyperlink" Target="http://www.ibtimes.com/hacks-cost-sony-pictures-entertainment-15-million-investigation-cleanup-costs-1850048"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money.cnn.com/2014/01/10/technology/security/target-hack-tips/index.html"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symantec.com/security_response/writeup.jsp?docid=2003-012502-3306-99"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hyperlink" Target="http://www.pbs.org/" TargetMode="External"/><Relationship Id="rId4" Type="http://schemas.openxmlformats.org/officeDocument/2006/relationships/image" Target="../media/image32.gi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indows.microsoft.com/en-CA/windows/security-essentials-download"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http://www.kaspersky.com/" TargetMode="External"/><Relationship Id="rId5" Type="http://schemas.openxmlformats.org/officeDocument/2006/relationships/hyperlink" Target="http://www.norton.com/" TargetMode="External"/><Relationship Id="rId4" Type="http://schemas.openxmlformats.org/officeDocument/2006/relationships/hyperlink" Target="http://www.mcafee.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lavasoft.com/"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www.spybot.com/" TargetMode="External"/><Relationship Id="rId4" Type="http://schemas.openxmlformats.org/officeDocument/2006/relationships/hyperlink" Target="http://www.webroot.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www.codinghorror.com/"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47.xml.rels><?xml version="1.0" encoding="UTF-8" standalone="yes"?>
<Relationships xmlns="http://schemas.openxmlformats.org/package/2006/relationships"><Relationship Id="rId3" Type="http://schemas.openxmlformats.org/officeDocument/2006/relationships/hyperlink" Target="http://www.tomshardware.com/"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hyperlink" Target="http://www.pcmag.com/"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www.microsoft.com/"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technet.microsoft.com/en-us/library/cc179163(v=office.14).aspx"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thefreedictionar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hyperlink" Target="http://www.thegeekreview.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www.microsoft.com/security/pc-security/antivirus-rogue.aspx"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globalnews.ca/news/1444283/calgary-couple-harassed-over-phoney-lottery-scam/"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5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hyperlink" Target="http://www.buyit.com/" TargetMode="External"/><Relationship Id="rId4" Type="http://schemas.openxmlformats.org/officeDocument/2006/relationships/image" Target="../media/image6.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2.xml.rels><?xml version="1.0" encoding="UTF-8" standalone="yes"?>
<Relationships xmlns="http://schemas.openxmlformats.org/package/2006/relationships"><Relationship Id="rId3" Type="http://schemas.openxmlformats.org/officeDocument/2006/relationships/hyperlink" Target="https://www.grc.com/x/ne.dll?bh0bkyd2" TargetMode="External"/><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hyperlink" Target="http://www.cnn.com/2008/CRIME/07/18/facebook.evidence.ap/index.html" TargetMode="External"/><Relationship Id="rId2" Type="http://schemas.openxmlformats.org/officeDocument/2006/relationships/notesSlide" Target="../notesSlides/notesSlide70.xml"/><Relationship Id="rId1" Type="http://schemas.openxmlformats.org/officeDocument/2006/relationships/slideLayout" Target="../slideLayouts/slideLayout2.xml"/><Relationship Id="rId5" Type="http://schemas.openxmlformats.org/officeDocument/2006/relationships/hyperlink" Target="http://www.management-issues.com/2006/10/27/research/your-digital-dirt-can-come-back-to-haunt-you.asp" TargetMode="External"/><Relationship Id="rId4" Type="http://schemas.openxmlformats.org/officeDocument/2006/relationships/hyperlink" Target="http://www.cnn.com/2007/US/law/12/04/blog.arrest.ap/index.html"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www.cnn.com/2007/WORLD/europe/09/07/ww.sinistersocial/index.html"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montrealgazette.com/news/local-news/youve-been-hacked"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r>
              <a:rPr lang="en-US" altLang="en-US" sz="3600" dirty="0" smtClean="0"/>
              <a:t>Computer Security</a:t>
            </a:r>
          </a:p>
        </p:txBody>
      </p:sp>
      <p:sp>
        <p:nvSpPr>
          <p:cNvPr id="3075"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endParaRPr lang="en-CA" altLang="en-US" sz="1800" baseline="30000" dirty="0"/>
          </a:p>
        </p:txBody>
      </p:sp>
      <p:sp>
        <p:nvSpPr>
          <p:cNvPr id="3076" name="Text Box 9"/>
          <p:cNvSpPr txBox="1">
            <a:spLocks noChangeArrowheads="1"/>
          </p:cNvSpPr>
          <p:nvPr/>
        </p:nvSpPr>
        <p:spPr bwMode="auto">
          <a:xfrm>
            <a:off x="1239838" y="3617913"/>
            <a:ext cx="6769100" cy="18165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spcBef>
                <a:spcPct val="50000"/>
              </a:spcBef>
            </a:pPr>
            <a:r>
              <a:rPr lang="en-US" altLang="en-US" sz="2800" dirty="0">
                <a:latin typeface="+mn-lt"/>
              </a:rPr>
              <a:t>In this section </a:t>
            </a:r>
            <a:r>
              <a:rPr lang="en-US" altLang="en-US" sz="2800" dirty="0" smtClean="0">
                <a:latin typeface="+mn-lt"/>
              </a:rPr>
              <a:t>you </a:t>
            </a:r>
            <a:r>
              <a:rPr lang="en-US" altLang="en-US" sz="2800" dirty="0">
                <a:latin typeface="+mn-lt"/>
              </a:rPr>
              <a:t>will learn </a:t>
            </a:r>
            <a:r>
              <a:rPr lang="en-US" altLang="en-US" sz="2800" dirty="0" smtClean="0">
                <a:latin typeface="+mn-lt"/>
              </a:rPr>
              <a:t>about different types of security </a:t>
            </a:r>
            <a:r>
              <a:rPr lang="en-US" altLang="en-US" sz="2800" dirty="0">
                <a:latin typeface="+mn-lt"/>
              </a:rPr>
              <a:t>threats </a:t>
            </a:r>
            <a:r>
              <a:rPr lang="en-US" altLang="en-US" sz="2800" dirty="0" smtClean="0">
                <a:latin typeface="+mn-lt"/>
              </a:rPr>
              <a:t>and </a:t>
            </a:r>
            <a:r>
              <a:rPr lang="en-US" altLang="en-US" sz="2800" dirty="0">
                <a:latin typeface="+mn-lt"/>
              </a:rPr>
              <a:t>how to reduce your risk. Also privacy issues that are relevant to security will be discussed.</a:t>
            </a:r>
          </a:p>
        </p:txBody>
      </p:sp>
    </p:spTree>
    <p:extLst>
      <p:ext uri="{BB962C8B-B14F-4D97-AF65-F5344CB8AC3E}">
        <p14:creationId xmlns:p14="http://schemas.microsoft.com/office/powerpoint/2010/main" val="12430651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2</a:t>
            </a:r>
            <a:r>
              <a:rPr lang="en-US" altLang="en-US" dirty="0" smtClean="0"/>
              <a:t>)</a:t>
            </a:r>
            <a:endParaRPr lang="en-US" dirty="0"/>
          </a:p>
        </p:txBody>
      </p:sp>
      <p:sp>
        <p:nvSpPr>
          <p:cNvPr id="3" name="Content Placeholder 2"/>
          <p:cNvSpPr>
            <a:spLocks noGrp="1"/>
          </p:cNvSpPr>
          <p:nvPr>
            <p:ph idx="1"/>
          </p:nvPr>
        </p:nvSpPr>
        <p:spPr/>
        <p:txBody>
          <a:bodyPr/>
          <a:lstStyle/>
          <a:p>
            <a:r>
              <a:rPr lang="en-US" dirty="0" smtClean="0"/>
              <a:t>“Simple”: just buy a brand new computer!</a:t>
            </a:r>
          </a:p>
          <a:p>
            <a:pPr lvl="1"/>
            <a:r>
              <a:rPr lang="en-US" dirty="0" smtClean="0"/>
              <a:t>Think again!</a:t>
            </a:r>
            <a:endParaRPr lang="en-US" dirty="0"/>
          </a:p>
        </p:txBody>
      </p:sp>
      <p:grpSp>
        <p:nvGrpSpPr>
          <p:cNvPr id="5" name="Group 4"/>
          <p:cNvGrpSpPr/>
          <p:nvPr/>
        </p:nvGrpSpPr>
        <p:grpSpPr>
          <a:xfrm>
            <a:off x="762001" y="2228850"/>
            <a:ext cx="6134099" cy="4638547"/>
            <a:chOff x="762001" y="2228850"/>
            <a:chExt cx="6134099" cy="4638547"/>
          </a:xfrm>
        </p:grpSpPr>
        <p:pic>
          <p:nvPicPr>
            <p:cNvPr id="1249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1" y="2228850"/>
              <a:ext cx="4953000" cy="4352265"/>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Rectangle 3"/>
            <p:cNvSpPr/>
            <p:nvPr/>
          </p:nvSpPr>
          <p:spPr>
            <a:xfrm>
              <a:off x="762001" y="6559620"/>
              <a:ext cx="6134099" cy="307777"/>
            </a:xfrm>
            <a:prstGeom prst="rect">
              <a:avLst/>
            </a:prstGeom>
          </p:spPr>
          <p:txBody>
            <a:bodyPr wrap="square" lIns="0">
              <a:spAutoFit/>
            </a:bodyPr>
            <a:lstStyle/>
            <a:p>
              <a:r>
                <a:rPr lang="en-US" sz="1400" dirty="0" smtClean="0"/>
                <a:t>From PC mag (2015): http</a:t>
              </a:r>
              <a:r>
                <a:rPr lang="en-US" sz="1400" dirty="0"/>
                <a:t>://www.pcmag.com/article2/0,2817,2477006,00.asp</a:t>
              </a:r>
            </a:p>
          </p:txBody>
        </p:sp>
      </p:grpSp>
      <p:sp>
        <p:nvSpPr>
          <p:cNvPr id="6" name="Right Arrow 5"/>
          <p:cNvSpPr/>
          <p:nvPr/>
        </p:nvSpPr>
        <p:spPr>
          <a:xfrm rot="10800000">
            <a:off x="5410201" y="6172200"/>
            <a:ext cx="609600" cy="3048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7251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3</a:t>
            </a:r>
            <a:r>
              <a:rPr lang="en-US" altLang="en-US" dirty="0" smtClean="0"/>
              <a:t>)</a:t>
            </a:r>
            <a:endParaRPr lang="en-US" dirty="0"/>
          </a:p>
        </p:txBody>
      </p:sp>
      <p:sp>
        <p:nvSpPr>
          <p:cNvPr id="3" name="Content Placeholder 2"/>
          <p:cNvSpPr>
            <a:spLocks noGrp="1"/>
          </p:cNvSpPr>
          <p:nvPr>
            <p:ph idx="1"/>
          </p:nvPr>
        </p:nvSpPr>
        <p:spPr/>
        <p:txBody>
          <a:bodyPr/>
          <a:lstStyle/>
          <a:p>
            <a:r>
              <a:rPr lang="en-US" dirty="0"/>
              <a:t>“Simple</a:t>
            </a:r>
            <a:r>
              <a:rPr lang="en-US" dirty="0" smtClean="0"/>
              <a:t>”: </a:t>
            </a:r>
          </a:p>
          <a:p>
            <a:pPr lvl="1"/>
            <a:r>
              <a:rPr lang="en-US" dirty="0" smtClean="0"/>
              <a:t>“Simple solution #1”: Just ‘nuke’ my computer (wipe all the drives and reinstall everything)</a:t>
            </a:r>
          </a:p>
          <a:p>
            <a:pPr lvl="1"/>
            <a:r>
              <a:rPr lang="en-US" dirty="0"/>
              <a:t>“Simple solution </a:t>
            </a:r>
            <a:r>
              <a:rPr lang="en-US" dirty="0" smtClean="0"/>
              <a:t>#2”: Use a computer with an operating system other than MS-Windows like MAC-OS or Linux.</a:t>
            </a:r>
            <a:endParaRPr lang="en-US" dirty="0"/>
          </a:p>
          <a:p>
            <a:pPr lvl="1"/>
            <a:endParaRPr lang="en-US" dirty="0"/>
          </a:p>
        </p:txBody>
      </p:sp>
      <p:sp>
        <p:nvSpPr>
          <p:cNvPr id="4" name="Rectangle 3"/>
          <p:cNvSpPr/>
          <p:nvPr/>
        </p:nvSpPr>
        <p:spPr>
          <a:xfrm>
            <a:off x="738187" y="3441680"/>
            <a:ext cx="8153400" cy="1631216"/>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Computer hardware (i.e. not MS-Windows specific) can be infected with malicious software)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This ‘infection’ cannot be removed by formatting the hard drive</a:t>
            </a: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rPr>
              <a:t>From</a:t>
            </a:r>
            <a:endParaRPr lang="en-US" sz="1600" dirty="0">
              <a:latin typeface="Arial" panose="020B0604020202020204" pitchFamily="34" charset="0"/>
              <a:cs typeface="Arial" panose="020B0604020202020204" pitchFamily="34" charset="0"/>
            </a:endParaRPr>
          </a:p>
          <a:p>
            <a:pPr marL="723900" lvl="1" indent="-266700">
              <a:buFont typeface="Arial" panose="020B0604020202020204" pitchFamily="34" charset="0"/>
              <a:buChar char="•"/>
            </a:pP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://www.forbes.com/sites/thomasbrewster/2015/03/18/hacking-tails-with-rootkits</a:t>
            </a:r>
            <a:r>
              <a:rPr lang="en-US" sz="1600" dirty="0" smtClean="0">
                <a:hlinkClick r:id="rId3"/>
              </a:rPr>
              <a:t>/</a:t>
            </a:r>
            <a:endParaRPr lang="en-US" sz="1600" dirty="0"/>
          </a:p>
        </p:txBody>
      </p:sp>
      <p:sp>
        <p:nvSpPr>
          <p:cNvPr id="5" name="Rectangle 4"/>
          <p:cNvSpPr/>
          <p:nvPr/>
        </p:nvSpPr>
        <p:spPr>
          <a:xfrm>
            <a:off x="757236" y="5565338"/>
            <a:ext cx="7700963" cy="923330"/>
          </a:xfrm>
          <a:prstGeom prst="rect">
            <a:avLst/>
          </a:prstGeom>
        </p:spPr>
        <p:txBody>
          <a:bodyPr wrap="square">
            <a:spAutoFit/>
          </a:bodyPr>
          <a:lstStyle/>
          <a:p>
            <a:r>
              <a:rPr lang="en-US" dirty="0" smtClean="0">
                <a:latin typeface="Arial" panose="020B0604020202020204" pitchFamily="34" charset="0"/>
                <a:cs typeface="Arial" panose="020B0604020202020204" pitchFamily="34" charset="0"/>
              </a:rPr>
              <a:t>For more information on ‘infecting’ computer hardware with malicious software (CanWest security conference 2015)</a:t>
            </a:r>
          </a:p>
          <a:p>
            <a:r>
              <a:rPr lang="en-US" dirty="0" smtClean="0">
                <a:latin typeface="Arial" panose="020B0604020202020204" pitchFamily="34" charset="0"/>
                <a:cs typeface="Arial" panose="020B0604020202020204" pitchFamily="34" charset="0"/>
                <a:hlinkClick r:id="rId4"/>
              </a:rPr>
              <a:t>https</a:t>
            </a:r>
            <a:r>
              <a:rPr lang="en-US" dirty="0">
                <a:latin typeface="Arial" panose="020B0604020202020204" pitchFamily="34" charset="0"/>
                <a:cs typeface="Arial" panose="020B0604020202020204" pitchFamily="34" charset="0"/>
                <a:hlinkClick r:id="rId4"/>
              </a:rPr>
              <a:t>://</a:t>
            </a:r>
            <a:r>
              <a:rPr lang="en-US" dirty="0" smtClean="0">
                <a:latin typeface="Arial" panose="020B0604020202020204" pitchFamily="34" charset="0"/>
                <a:cs typeface="Arial" panose="020B0604020202020204" pitchFamily="34" charset="0"/>
                <a:hlinkClick r:id="rId4"/>
              </a:rPr>
              <a:t>cansecwest.com/agenda.html</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31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randombar(horizont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randombar(horizont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dirty="0"/>
              <a:t>How To Guarantee Security Against Threats Such As </a:t>
            </a:r>
            <a:r>
              <a:rPr lang="en-US" altLang="en-US" dirty="0" smtClean="0"/>
              <a:t>Viruses (</a:t>
            </a:r>
            <a:r>
              <a:rPr lang="en-US" altLang="en-US" dirty="0"/>
              <a:t>4</a:t>
            </a:r>
            <a:r>
              <a:rPr lang="en-US" altLang="en-US" dirty="0" smtClean="0"/>
              <a:t>)</a:t>
            </a:r>
            <a:endParaRPr lang="en-CA" altLang="en-US" dirty="0" smtClean="0"/>
          </a:p>
        </p:txBody>
      </p:sp>
      <p:sp>
        <p:nvSpPr>
          <p:cNvPr id="3" name="Content Placeholder 2"/>
          <p:cNvSpPr>
            <a:spLocks noGrp="1"/>
          </p:cNvSpPr>
          <p:nvPr>
            <p:ph idx="1"/>
          </p:nvPr>
        </p:nvSpPr>
        <p:spPr/>
        <p:txBody>
          <a:bodyPr/>
          <a:lstStyle/>
          <a:p>
            <a:r>
              <a:rPr lang="en-US" altLang="en-US" dirty="0" smtClean="0"/>
              <a:t>Lesson: </a:t>
            </a:r>
          </a:p>
          <a:p>
            <a:pPr lvl="1"/>
            <a:r>
              <a:rPr lang="en-US" altLang="en-US" dirty="0" smtClean="0"/>
              <a:t>You are never guaranteed to have 100% protection.</a:t>
            </a:r>
          </a:p>
          <a:p>
            <a:pPr lvl="1"/>
            <a:r>
              <a:rPr lang="en-US" altLang="en-US" dirty="0" smtClean="0"/>
              <a:t>Taking precautions (e.g., getting anti-virus software) provide a </a:t>
            </a:r>
            <a:r>
              <a:rPr lang="en-US" altLang="en-US" i="1" dirty="0" smtClean="0"/>
              <a:t>reduced</a:t>
            </a:r>
            <a:r>
              <a:rPr lang="en-US" altLang="en-US" dirty="0" smtClean="0"/>
              <a:t> chance of an infection or other security-related problem.</a:t>
            </a:r>
            <a:endParaRPr lang="en-CA" altLang="en-US" dirty="0" smtClean="0"/>
          </a:p>
        </p:txBody>
      </p:sp>
    </p:spTree>
    <p:extLst>
      <p:ext uri="{BB962C8B-B14F-4D97-AF65-F5344CB8AC3E}">
        <p14:creationId xmlns:p14="http://schemas.microsoft.com/office/powerpoint/2010/main" val="786752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t>Malware (“Malicious Software”)</a:t>
            </a:r>
          </a:p>
        </p:txBody>
      </p:sp>
      <p:sp>
        <p:nvSpPr>
          <p:cNvPr id="559107" name="Rectangle 3"/>
          <p:cNvSpPr>
            <a:spLocks noGrp="1" noChangeArrowheads="1"/>
          </p:cNvSpPr>
          <p:nvPr>
            <p:ph type="body" idx="1"/>
          </p:nvPr>
        </p:nvSpPr>
        <p:spPr/>
        <p:txBody>
          <a:bodyPr/>
          <a:lstStyle/>
          <a:p>
            <a:r>
              <a:rPr lang="en-US" altLang="en-US" dirty="0" smtClean="0"/>
              <a:t>A program designed to infiltrate or damage a computer.</a:t>
            </a:r>
          </a:p>
          <a:p>
            <a:r>
              <a:rPr lang="en-US" altLang="en-US" dirty="0" smtClean="0"/>
              <a:t>Most references to computer viruses are actually references to malware.</a:t>
            </a:r>
          </a:p>
          <a:p>
            <a:pPr lvl="1"/>
            <a:r>
              <a:rPr lang="en-US" altLang="en-US" dirty="0" smtClean="0"/>
              <a:t>The distinction is important because programs written to protect you from a virus may not offer you full protection against other forms of malware (you need a specialized program)</a:t>
            </a:r>
          </a:p>
          <a:p>
            <a:r>
              <a:rPr lang="en-US" altLang="en-US" dirty="0" smtClean="0"/>
              <a:t>Categories of Malware:</a:t>
            </a:r>
          </a:p>
          <a:p>
            <a:pPr lvl="1"/>
            <a:r>
              <a:rPr lang="en-US" altLang="en-US" dirty="0" smtClean="0"/>
              <a:t>Computer viruses</a:t>
            </a:r>
          </a:p>
          <a:p>
            <a:pPr lvl="1"/>
            <a:r>
              <a:rPr lang="en-US" altLang="en-US" dirty="0" smtClean="0"/>
              <a:t>Worms</a:t>
            </a:r>
          </a:p>
          <a:p>
            <a:pPr lvl="1"/>
            <a:r>
              <a:rPr lang="en-US" altLang="en-US" dirty="0" smtClean="0"/>
              <a:t>Macro Viruses</a:t>
            </a:r>
          </a:p>
          <a:p>
            <a:pPr lvl="1"/>
            <a:r>
              <a:rPr lang="en-US" altLang="en-US" dirty="0" smtClean="0"/>
              <a:t>Trojans / Trojan Horses</a:t>
            </a:r>
          </a:p>
          <a:p>
            <a:pPr lvl="1"/>
            <a:r>
              <a:rPr lang="en-US" altLang="en-US" dirty="0" smtClean="0"/>
              <a:t>Spyware</a:t>
            </a:r>
          </a:p>
          <a:p>
            <a:pPr lvl="1"/>
            <a:r>
              <a:rPr lang="en-US" altLang="en-US" dirty="0" smtClean="0"/>
              <a:t>Note: there is much overlap between these categories e.g., a Trojan may also include spyware.</a:t>
            </a:r>
          </a:p>
          <a:p>
            <a:pPr>
              <a:buFontTx/>
              <a:buNone/>
            </a:pPr>
            <a:endParaRPr lang="en-US" altLang="en-US" dirty="0" smtClean="0"/>
          </a:p>
          <a:p>
            <a:endParaRPr lang="en-US" altLang="en-US" dirty="0" smtClean="0"/>
          </a:p>
        </p:txBody>
      </p:sp>
    </p:spTree>
    <p:extLst>
      <p:ext uri="{BB962C8B-B14F-4D97-AF65-F5344CB8AC3E}">
        <p14:creationId xmlns:p14="http://schemas.microsoft.com/office/powerpoint/2010/main" val="1427702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910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910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910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9107">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9107">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59107">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9107">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9107">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59107">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5910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9107" grpId="0" uiExpand="1" build="p" bldLvl="3"/>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16739"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3886" y="4248205"/>
            <a:ext cx="2252662" cy="1689497"/>
          </a:xfrm>
          <a:prstGeom prst="rect">
            <a:avLst/>
          </a:prstGeom>
          <a:noFill/>
          <a:extLst>
            <a:ext uri="{909E8E84-426E-40DD-AFC4-6F175D3DCCD1}">
              <a14:hiddenFill xmlns:a14="http://schemas.microsoft.com/office/drawing/2010/main">
                <a:solidFill>
                  <a:srgbClr val="FFFFFF"/>
                </a:solidFill>
              </a14:hiddenFill>
            </a:ext>
          </a:extLst>
        </p:spPr>
      </p:pic>
      <p:sp>
        <p:nvSpPr>
          <p:cNvPr id="9218" name="Rectangle 2"/>
          <p:cNvSpPr>
            <a:spLocks noGrp="1" noChangeArrowheads="1"/>
          </p:cNvSpPr>
          <p:nvPr>
            <p:ph type="title"/>
          </p:nvPr>
        </p:nvSpPr>
        <p:spPr/>
        <p:txBody>
          <a:bodyPr/>
          <a:lstStyle/>
          <a:p>
            <a:r>
              <a:rPr lang="en-US" altLang="en-US" smtClean="0"/>
              <a:t>Computer Virus</a:t>
            </a:r>
          </a:p>
        </p:txBody>
      </p:sp>
      <p:sp>
        <p:nvSpPr>
          <p:cNvPr id="557059" name="Rectangle 3"/>
          <p:cNvSpPr>
            <a:spLocks noGrp="1" noChangeArrowheads="1"/>
          </p:cNvSpPr>
          <p:nvPr>
            <p:ph type="body" idx="1"/>
          </p:nvPr>
        </p:nvSpPr>
        <p:spPr/>
        <p:txBody>
          <a:bodyPr/>
          <a:lstStyle/>
          <a:p>
            <a:r>
              <a:rPr lang="en-US" altLang="en-US" dirty="0" smtClean="0"/>
              <a:t>Similar to a biological virus</a:t>
            </a:r>
          </a:p>
        </p:txBody>
      </p:sp>
      <p:sp>
        <p:nvSpPr>
          <p:cNvPr id="9223" name="Text Box 6"/>
          <p:cNvSpPr txBox="1">
            <a:spLocks noChangeArrowheads="1"/>
          </p:cNvSpPr>
          <p:nvPr/>
        </p:nvSpPr>
        <p:spPr bwMode="auto">
          <a:xfrm>
            <a:off x="3828511" y="2549467"/>
            <a:ext cx="2108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The infection and the replication process </a:t>
            </a:r>
            <a:r>
              <a:rPr lang="en-US" altLang="en-US" sz="1800" dirty="0" smtClean="0"/>
              <a:t>may or may not produce  </a:t>
            </a:r>
            <a:r>
              <a:rPr lang="en-US" altLang="en-US" sz="1800" dirty="0"/>
              <a:t>noticeable symptoms</a:t>
            </a:r>
          </a:p>
        </p:txBody>
      </p:sp>
      <p:pic>
        <p:nvPicPr>
          <p:cNvPr id="116737"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0431" y="4648201"/>
            <a:ext cx="897571"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381000" y="1981200"/>
            <a:ext cx="2667000" cy="3276600"/>
            <a:chOff x="381000" y="1981200"/>
            <a:chExt cx="2667000" cy="3276600"/>
          </a:xfrm>
        </p:grpSpPr>
        <p:sp>
          <p:nvSpPr>
            <p:cNvPr id="4" name="Explosion 1 3"/>
            <p:cNvSpPr/>
            <p:nvPr/>
          </p:nvSpPr>
          <p:spPr>
            <a:xfrm>
              <a:off x="381000" y="1981200"/>
              <a:ext cx="2667000" cy="3276600"/>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 Internet</a:t>
              </a:r>
              <a:endParaRPr lang="en-US" dirty="0"/>
            </a:p>
          </p:txBody>
        </p:sp>
        <p:pic>
          <p:nvPicPr>
            <p:cNvPr id="116738" name="Picture 2" descr="C:\Users\tamj\Dropbox\PVT\colorbox\viru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65130" y="3711235"/>
              <a:ext cx="898740" cy="610394"/>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0452" y="3445438"/>
            <a:ext cx="2252662" cy="168949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3" descr="C:\Users\tamj\Dropbox\PVT\colorbox\compu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8129" y="1752600"/>
            <a:ext cx="2252662" cy="1689497"/>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a:off x="2057400" y="4321629"/>
            <a:ext cx="1981200" cy="7713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1" descr="C:\Users\tamj\Dropbox\PVT\colorbox\viru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88000" y="4876800"/>
            <a:ext cx="647985" cy="44009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 descr="C:\Users\tamj\Dropbox\PVT\colorbox\virus.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947" y="4141164"/>
            <a:ext cx="594453" cy="4037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6154738" y="2971799"/>
            <a:ext cx="1160462" cy="2015840"/>
            <a:chOff x="6154738" y="2971799"/>
            <a:chExt cx="1160462" cy="2015840"/>
          </a:xfrm>
        </p:grpSpPr>
        <p:sp>
          <p:nvSpPr>
            <p:cNvPr id="9222" name="Line 5"/>
            <p:cNvSpPr>
              <a:spLocks noChangeShapeType="1"/>
            </p:cNvSpPr>
            <p:nvPr/>
          </p:nvSpPr>
          <p:spPr bwMode="auto">
            <a:xfrm flipV="1">
              <a:off x="6154738" y="2971799"/>
              <a:ext cx="1160462" cy="127640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23" name="Line 5"/>
            <p:cNvSpPr>
              <a:spLocks noChangeShapeType="1"/>
            </p:cNvSpPr>
            <p:nvPr/>
          </p:nvSpPr>
          <p:spPr bwMode="auto">
            <a:xfrm flipV="1">
              <a:off x="6217898" y="4419599"/>
              <a:ext cx="868702" cy="56804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12" name="TextBox 11"/>
          <p:cNvSpPr txBox="1"/>
          <p:nvPr/>
        </p:nvSpPr>
        <p:spPr>
          <a:xfrm>
            <a:off x="0" y="6629400"/>
            <a:ext cx="2362200" cy="228600"/>
          </a:xfrm>
          <a:prstGeom prst="rect">
            <a:avLst/>
          </a:prstGeom>
          <a:no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24472711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5705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1673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6737"/>
                                        </p:tgtEl>
                                        <p:attrNameLst>
                                          <p:attrName>style.visibility</p:attrName>
                                        </p:attrNameLst>
                                      </p:cBhvr>
                                      <p:to>
                                        <p:strVal val="visible"/>
                                      </p:to>
                                    </p:set>
                                    <p:animEffect transition="in" filter="randombar(horizontal)">
                                      <p:cBhvr>
                                        <p:cTn id="32" dur="500"/>
                                        <p:tgtEl>
                                          <p:spTgt spid="11673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randombar(horizontal)">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randombar(horizontal)">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1"/>
                                        </p:tgtEl>
                                        <p:attrNameLst>
                                          <p:attrName>style.visibility</p:attrName>
                                        </p:attrNameLst>
                                      </p:cBhvr>
                                      <p:to>
                                        <p:strVal val="visible"/>
                                      </p:to>
                                    </p:set>
                                    <p:animEffect transition="in" filter="wipe(left)">
                                      <p:cBhvr>
                                        <p:cTn id="53" dur="500"/>
                                        <p:tgtEl>
                                          <p:spTgt spid="11"/>
                                        </p:tgtEl>
                                      </p:cBhvr>
                                    </p:animEffec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92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bldLvl="3"/>
      <p:bldP spid="9223"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Computer Virus: Objective</a:t>
            </a:r>
          </a:p>
        </p:txBody>
      </p:sp>
      <p:sp>
        <p:nvSpPr>
          <p:cNvPr id="10243" name="Rectangle 3"/>
          <p:cNvSpPr>
            <a:spLocks noGrp="1" noChangeArrowheads="1"/>
          </p:cNvSpPr>
          <p:nvPr>
            <p:ph type="body" idx="1"/>
          </p:nvPr>
        </p:nvSpPr>
        <p:spPr/>
        <p:txBody>
          <a:bodyPr/>
          <a:lstStyle/>
          <a:p>
            <a:r>
              <a:rPr lang="en-US" altLang="en-US" smtClean="0"/>
              <a:t>For early virus writers the goal was simply infiltration of a computer or network.</a:t>
            </a:r>
          </a:p>
          <a:p>
            <a:pPr>
              <a:buFontTx/>
              <a:buNone/>
            </a:pPr>
            <a:endParaRPr lang="en-US" altLang="en-US"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sp>
        <p:nvSpPr>
          <p:cNvPr id="560145" name="Text Box 17"/>
          <p:cNvSpPr txBox="1">
            <a:spLocks noChangeArrowheads="1"/>
          </p:cNvSpPr>
          <p:nvPr/>
        </p:nvSpPr>
        <p:spPr bwMode="auto">
          <a:xfrm>
            <a:off x="762000" y="2324025"/>
            <a:ext cx="77089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At most the virus would result in some minor mischief</a:t>
            </a:r>
          </a:p>
        </p:txBody>
      </p:sp>
      <p:grpSp>
        <p:nvGrpSpPr>
          <p:cNvPr id="2" name="Group 1"/>
          <p:cNvGrpSpPr/>
          <p:nvPr/>
        </p:nvGrpSpPr>
        <p:grpSpPr>
          <a:xfrm>
            <a:off x="4822646" y="3162300"/>
            <a:ext cx="3134505" cy="3560333"/>
            <a:chOff x="4822646" y="3162300"/>
            <a:chExt cx="3134505" cy="3560333"/>
          </a:xfrm>
        </p:grpSpPr>
        <p:pic>
          <p:nvPicPr>
            <p:cNvPr id="114689" name="Picture 1" descr="C:\Users\tamj\Dropbox\PVT\colorbox\kid hack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4724764"/>
              <a:ext cx="1327751" cy="1997869"/>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56297"/>
                <a:gd name="adj2" fmla="val 121297"/>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spTree>
    <p:extLst>
      <p:ext uri="{BB962C8B-B14F-4D97-AF65-F5344CB8AC3E}">
        <p14:creationId xmlns:p14="http://schemas.microsoft.com/office/powerpoint/2010/main" val="18446861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014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1" nodeType="clickEffect">
                                  <p:stCondLst>
                                    <p:cond delay="0"/>
                                  </p:stCondLst>
                                  <p:childTnLst>
                                    <p:set>
                                      <p:cBhvr>
                                        <p:cTn id="14" dur="1" fill="hold">
                                          <p:stCondLst>
                                            <p:cond delay="0"/>
                                          </p:stCondLst>
                                        </p:cTn>
                                        <p:tgtEl>
                                          <p:spTgt spid="560143"/>
                                        </p:tgtEl>
                                        <p:attrNameLst>
                                          <p:attrName>style.visibility</p:attrName>
                                        </p:attrNameLst>
                                      </p:cBhvr>
                                      <p:to>
                                        <p:strVal val="visible"/>
                                      </p:to>
                                    </p:set>
                                    <p:animEffect transition="in" filter="fade">
                                      <p:cBhvr>
                                        <p:cTn id="15" dur="2000"/>
                                        <p:tgtEl>
                                          <p:spTgt spid="560143"/>
                                        </p:tgtEl>
                                      </p:cBhvr>
                                    </p:animEffect>
                                    <p:anim calcmode="lin" valueType="num">
                                      <p:cBhvr>
                                        <p:cTn id="16" dur="2000" fill="hold"/>
                                        <p:tgtEl>
                                          <p:spTgt spid="560143"/>
                                        </p:tgtEl>
                                        <p:attrNameLst>
                                          <p:attrName>style.rotation</p:attrName>
                                        </p:attrNameLst>
                                      </p:cBhvr>
                                      <p:tavLst>
                                        <p:tav tm="0">
                                          <p:val>
                                            <p:fltVal val="720"/>
                                          </p:val>
                                        </p:tav>
                                        <p:tav tm="100000">
                                          <p:val>
                                            <p:fltVal val="0"/>
                                          </p:val>
                                        </p:tav>
                                      </p:tavLst>
                                    </p:anim>
                                    <p:anim calcmode="lin" valueType="num">
                                      <p:cBhvr>
                                        <p:cTn id="17" dur="2000" fill="hold"/>
                                        <p:tgtEl>
                                          <p:spTgt spid="560143"/>
                                        </p:tgtEl>
                                        <p:attrNameLst>
                                          <p:attrName>ppt_h</p:attrName>
                                        </p:attrNameLst>
                                      </p:cBhvr>
                                      <p:tavLst>
                                        <p:tav tm="0">
                                          <p:val>
                                            <p:fltVal val="0"/>
                                          </p:val>
                                        </p:tav>
                                        <p:tav tm="100000">
                                          <p:val>
                                            <p:strVal val="#ppt_h"/>
                                          </p:val>
                                        </p:tav>
                                      </p:tavLst>
                                    </p:anim>
                                    <p:anim calcmode="lin" valueType="num">
                                      <p:cBhvr>
                                        <p:cTn id="18" dur="2000" fill="hold"/>
                                        <p:tgtEl>
                                          <p:spTgt spid="560143"/>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43" grpId="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(2)</a:t>
            </a:r>
          </a:p>
        </p:txBody>
      </p:sp>
      <p:sp>
        <p:nvSpPr>
          <p:cNvPr id="10243" name="Rectangle 3"/>
          <p:cNvSpPr>
            <a:spLocks noGrp="1" noChangeArrowheads="1"/>
          </p:cNvSpPr>
          <p:nvPr>
            <p:ph type="body" idx="1"/>
          </p:nvPr>
        </p:nvSpPr>
        <p:spPr/>
        <p:txBody>
          <a:bodyPr/>
          <a:lstStyle/>
          <a:p>
            <a:r>
              <a:rPr lang="en-US" altLang="en-US" dirty="0"/>
              <a:t>Some viruses were designed to be malicious or were ‘mutated’ into a malicious version.</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sp>
        <p:nvSpPr>
          <p:cNvPr id="560143" name="Text Box 15"/>
          <p:cNvSpPr txBox="1">
            <a:spLocks noChangeArrowheads="1"/>
          </p:cNvSpPr>
          <p:nvPr/>
        </p:nvSpPr>
        <p:spPr bwMode="auto">
          <a:xfrm rot="-1586696">
            <a:off x="2206445" y="3903662"/>
            <a:ext cx="14859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b="1" dirty="0">
                <a:solidFill>
                  <a:srgbClr val="CC3300"/>
                </a:solidFill>
              </a:rPr>
              <a:t>Your PC is stoned!</a:t>
            </a:r>
          </a:p>
        </p:txBody>
      </p:sp>
      <p:pic>
        <p:nvPicPr>
          <p:cNvPr id="114690" name="Picture 2" descr="C:\Users\tamj\Dropbox\PVT\colorbox\mainfra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6" name="Group 5"/>
          <p:cNvGrpSpPr/>
          <p:nvPr/>
        </p:nvGrpSpPr>
        <p:grpSpPr>
          <a:xfrm>
            <a:off x="879437" y="4675990"/>
            <a:ext cx="3898757" cy="2182009"/>
            <a:chOff x="879437" y="4675990"/>
            <a:chExt cx="3898757" cy="2182009"/>
          </a:xfrm>
        </p:grpSpPr>
        <p:sp>
          <p:nvSpPr>
            <p:cNvPr id="5" name="TextBox 4"/>
            <p:cNvSpPr txBox="1"/>
            <p:nvPr/>
          </p:nvSpPr>
          <p:spPr>
            <a:xfrm>
              <a:off x="2949394" y="5963990"/>
              <a:ext cx="1828800" cy="887620"/>
            </a:xfrm>
            <a:prstGeom prst="rect">
              <a:avLst/>
            </a:prstGeom>
            <a:noFill/>
          </p:spPr>
          <p:txBody>
            <a:bodyPr wrap="square" rtlCol="0">
              <a:noAutofit/>
            </a:bodyPr>
            <a:lstStyle/>
            <a:p>
              <a:r>
                <a:rPr lang="en-US" dirty="0" smtClean="0"/>
                <a:t>…and your hard drives are erased too!</a:t>
              </a:r>
            </a:p>
          </p:txBody>
        </p:sp>
        <p:sp>
          <p:nvSpPr>
            <p:cNvPr id="4" name="Rectangle 3"/>
            <p:cNvSpPr/>
            <p:nvPr/>
          </p:nvSpPr>
          <p:spPr>
            <a:xfrm>
              <a:off x="879437" y="4675990"/>
              <a:ext cx="2069957" cy="2182009"/>
            </a:xfrm>
            <a:prstGeom prst="rect">
              <a:avLst/>
            </a:pr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5954" name="Picture 2" descr="C:\Users\tamj\Dropbox\PVT\colorbox\anonymous hack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04239" y="5317501"/>
            <a:ext cx="2038061" cy="1354462"/>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4822646" y="3162300"/>
            <a:ext cx="2108200" cy="1079500"/>
          </a:xfrm>
          <a:prstGeom prst="cloudCallout">
            <a:avLst>
              <a:gd name="adj1" fmla="val 47622"/>
              <a:gd name="adj2" fmla="val 159165"/>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800" dirty="0" err="1">
                <a:latin typeface="Comic Sans MS" pitchFamily="66" charset="0"/>
              </a:rPr>
              <a:t>Woohoo</a:t>
            </a:r>
            <a:r>
              <a:rPr lang="en-US" altLang="en-US" sz="1800" dirty="0">
                <a:latin typeface="Comic Sans MS" pitchFamily="66" charset="0"/>
              </a:rPr>
              <a:t> I made it in!</a:t>
            </a:r>
          </a:p>
        </p:txBody>
      </p:sp>
    </p:spTree>
    <p:extLst>
      <p:ext uri="{BB962C8B-B14F-4D97-AF65-F5344CB8AC3E}">
        <p14:creationId xmlns:p14="http://schemas.microsoft.com/office/powerpoint/2010/main" val="153447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a:t>Computer Virus: </a:t>
            </a:r>
            <a:r>
              <a:rPr lang="en-US" altLang="en-US" dirty="0" smtClean="0"/>
              <a:t>Objective (4)</a:t>
            </a:r>
          </a:p>
        </p:txBody>
      </p:sp>
      <p:sp>
        <p:nvSpPr>
          <p:cNvPr id="10243" name="Rectangle 3"/>
          <p:cNvSpPr>
            <a:spLocks noGrp="1" noChangeArrowheads="1"/>
          </p:cNvSpPr>
          <p:nvPr>
            <p:ph type="body" idx="1"/>
          </p:nvPr>
        </p:nvSpPr>
        <p:spPr/>
        <p:txBody>
          <a:bodyPr/>
          <a:lstStyle/>
          <a:p>
            <a:r>
              <a:rPr lang="en-US" altLang="en-US" dirty="0" smtClean="0"/>
              <a:t>Now a virus infection may be related to business or national espionage.</a:t>
            </a:r>
          </a:p>
          <a:p>
            <a:pPr lvl="1"/>
            <a:r>
              <a:rPr lang="en-US" altLang="en-US" dirty="0" smtClean="0"/>
              <a:t>This means that ‘serious’ resources can be put into ‘hacking’.</a:t>
            </a:r>
          </a:p>
          <a:p>
            <a:pPr>
              <a:buFontTx/>
              <a:buNone/>
            </a:pPr>
            <a:endParaRPr lang="en-US" altLang="en-US" dirty="0" smtClean="0"/>
          </a:p>
        </p:txBody>
      </p:sp>
      <p:grpSp>
        <p:nvGrpSpPr>
          <p:cNvPr id="10250" name="Group 9"/>
          <p:cNvGrpSpPr>
            <a:grpSpLocks/>
          </p:cNvGrpSpPr>
          <p:nvPr/>
        </p:nvGrpSpPr>
        <p:grpSpPr bwMode="auto">
          <a:xfrm>
            <a:off x="685800" y="3098800"/>
            <a:ext cx="7556500" cy="3759200"/>
            <a:chOff x="600" y="1656"/>
            <a:chExt cx="4760" cy="2368"/>
          </a:xfrm>
        </p:grpSpPr>
        <p:sp>
          <p:nvSpPr>
            <p:cNvPr id="10253" name="Rectangle 6"/>
            <p:cNvSpPr>
              <a:spLocks noChangeArrowheads="1"/>
            </p:cNvSpPr>
            <p:nvPr/>
          </p:nvSpPr>
          <p:spPr bwMode="auto">
            <a:xfrm>
              <a:off x="600" y="1656"/>
              <a:ext cx="4760" cy="2368"/>
            </a:xfrm>
            <a:prstGeom prst="rect">
              <a:avLst/>
            </a:prstGeom>
            <a:noFill/>
            <a:ln w="635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10254" name="Text Box 7"/>
            <p:cNvSpPr txBox="1">
              <a:spLocks noChangeArrowheads="1"/>
            </p:cNvSpPr>
            <p:nvPr/>
          </p:nvSpPr>
          <p:spPr bwMode="auto">
            <a:xfrm>
              <a:off x="744" y="1696"/>
              <a:ext cx="2656"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t>Department of </a:t>
              </a:r>
              <a:r>
                <a:rPr lang="en-US" altLang="en-US" dirty="0" smtClean="0"/>
                <a:t>National Defense</a:t>
              </a:r>
              <a:endParaRPr lang="en-US" altLang="en-US" dirty="0"/>
            </a:p>
          </p:txBody>
        </p:sp>
      </p:grpSp>
      <p:grpSp>
        <p:nvGrpSpPr>
          <p:cNvPr id="13" name="Group 12"/>
          <p:cNvGrpSpPr/>
          <p:nvPr/>
        </p:nvGrpSpPr>
        <p:grpSpPr>
          <a:xfrm>
            <a:off x="3352800" y="3162299"/>
            <a:ext cx="3976508" cy="1538232"/>
            <a:chOff x="3352800" y="3162299"/>
            <a:chExt cx="3976508" cy="1538232"/>
          </a:xfrm>
        </p:grpSpPr>
        <p:pic>
          <p:nvPicPr>
            <p:cNvPr id="126978" name="Picture 2" descr="C:\Users\tamj\Dropbox\PVT\colorbox\business pers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76746" y="3732156"/>
              <a:ext cx="1452562" cy="968375"/>
            </a:xfrm>
            <a:prstGeom prst="rect">
              <a:avLst/>
            </a:prstGeom>
            <a:noFill/>
            <a:extLst>
              <a:ext uri="{909E8E84-426E-40DD-AFC4-6F175D3DCCD1}">
                <a14:hiddenFill xmlns:a14="http://schemas.microsoft.com/office/drawing/2010/main">
                  <a:solidFill>
                    <a:srgbClr val="FFFFFF"/>
                  </a:solidFill>
                </a14:hiddenFill>
              </a:ext>
            </a:extLst>
          </p:spPr>
        </p:pic>
        <p:sp>
          <p:nvSpPr>
            <p:cNvPr id="10249" name="AutoShape 12"/>
            <p:cNvSpPr>
              <a:spLocks noChangeArrowheads="1"/>
            </p:cNvSpPr>
            <p:nvPr/>
          </p:nvSpPr>
          <p:spPr bwMode="auto">
            <a:xfrm>
              <a:off x="3352800" y="3162299"/>
              <a:ext cx="2523946" cy="1333501"/>
            </a:xfrm>
            <a:prstGeom prst="cloudCallout">
              <a:avLst>
                <a:gd name="adj1" fmla="val 81091"/>
                <a:gd name="adj2" fmla="val 5556"/>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(rival company)</a:t>
              </a:r>
              <a:endParaRPr lang="en-US" altLang="en-US" sz="1600" dirty="0">
                <a:latin typeface="Comic Sans MS" pitchFamily="66" charset="0"/>
              </a:endParaRPr>
            </a:p>
          </p:txBody>
        </p:sp>
      </p:grpSp>
      <p:pic>
        <p:nvPicPr>
          <p:cNvPr id="114690" name="Picture 2" descr="C:\Users\tamj\Dropbox\PVT\colorbox\mainfram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762000" y="4662544"/>
            <a:ext cx="2057400" cy="2057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460826"/>
            <a:ext cx="1600200" cy="422275"/>
          </a:xfrm>
          <a:prstGeom prst="rect">
            <a:avLst/>
          </a:prstGeom>
          <a:solidFill>
            <a:schemeClr val="bg1"/>
          </a:solidFill>
        </p:spPr>
        <p:txBody>
          <a:bodyPr wrap="square" rtlCol="0">
            <a:noAutofit/>
          </a:bodyPr>
          <a:lstStyle/>
          <a:p>
            <a:r>
              <a:rPr lang="en-US" sz="1200" dirty="0" smtClean="0"/>
              <a:t>Images from www.colourbox.com</a:t>
            </a:r>
          </a:p>
        </p:txBody>
      </p:sp>
      <p:grpSp>
        <p:nvGrpSpPr>
          <p:cNvPr id="9" name="Group 8"/>
          <p:cNvGrpSpPr/>
          <p:nvPr/>
        </p:nvGrpSpPr>
        <p:grpSpPr>
          <a:xfrm>
            <a:off x="2819400" y="4216344"/>
            <a:ext cx="3057346" cy="1474900"/>
            <a:chOff x="2819400" y="4216344"/>
            <a:chExt cx="3057346" cy="1474900"/>
          </a:xfrm>
        </p:grpSpPr>
        <p:cxnSp>
          <p:nvCxnSpPr>
            <p:cNvPr id="5" name="Straight Arrow Connector 4"/>
            <p:cNvCxnSpPr>
              <a:stCxn id="114690" idx="1"/>
              <a:endCxn id="126978" idx="1"/>
            </p:cNvCxnSpPr>
            <p:nvPr/>
          </p:nvCxnSpPr>
          <p:spPr>
            <a:xfrm flipV="1">
              <a:off x="2819400" y="4216344"/>
              <a:ext cx="3057346" cy="1474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rot="20145785">
              <a:off x="3498222" y="4662545"/>
              <a:ext cx="1600200" cy="404756"/>
            </a:xfrm>
            <a:prstGeom prst="rect">
              <a:avLst/>
            </a:prstGeom>
            <a:noFill/>
          </p:spPr>
          <p:txBody>
            <a:bodyPr wrap="square" rtlCol="0">
              <a:noAutofit/>
            </a:bodyPr>
            <a:lstStyle/>
            <a:p>
              <a:r>
                <a:rPr lang="en-US" sz="1200" dirty="0" smtClean="0"/>
                <a:t>$$$</a:t>
              </a:r>
            </a:p>
          </p:txBody>
        </p:sp>
      </p:grpSp>
      <p:grpSp>
        <p:nvGrpSpPr>
          <p:cNvPr id="16" name="Group 15"/>
          <p:cNvGrpSpPr/>
          <p:nvPr/>
        </p:nvGrpSpPr>
        <p:grpSpPr>
          <a:xfrm>
            <a:off x="5845370" y="4662544"/>
            <a:ext cx="3298630" cy="2195456"/>
            <a:chOff x="5845370" y="4662544"/>
            <a:chExt cx="3298630" cy="2195456"/>
          </a:xfrm>
        </p:grpSpPr>
        <p:pic>
          <p:nvPicPr>
            <p:cNvPr id="126979" name="Picture 3" descr="C:\Users\tamj\Dropbox\PVT\colorbox\spy.jpg"/>
            <p:cNvPicPr>
              <a:picLocks noChangeAspect="1" noChangeArrowheads="1"/>
            </p:cNvPicPr>
            <p:nvPr/>
          </p:nvPicPr>
          <p:blipFill rotWithShape="1">
            <a:blip r:embed="rId5">
              <a:extLst>
                <a:ext uri="{28A0092B-C50C-407E-A947-70E740481C1C}">
                  <a14:useLocalDpi xmlns:a14="http://schemas.microsoft.com/office/drawing/2010/main" val="0"/>
                </a:ext>
              </a:extLst>
            </a:blip>
            <a:srcRect l="16229" t="13458" r="16217" b="11366"/>
            <a:stretch/>
          </p:blipFill>
          <p:spPr bwMode="auto">
            <a:xfrm>
              <a:off x="5845370" y="5082352"/>
              <a:ext cx="897257" cy="1775648"/>
            </a:xfrm>
            <a:prstGeom prst="rect">
              <a:avLst/>
            </a:prstGeom>
            <a:noFill/>
            <a:extLst>
              <a:ext uri="{909E8E84-426E-40DD-AFC4-6F175D3DCCD1}">
                <a14:hiddenFill xmlns:a14="http://schemas.microsoft.com/office/drawing/2010/main">
                  <a:solidFill>
                    <a:srgbClr val="FFFFFF"/>
                  </a:solidFill>
                </a14:hiddenFill>
              </a:ext>
            </a:extLst>
          </p:spPr>
        </p:pic>
        <p:sp>
          <p:nvSpPr>
            <p:cNvPr id="22" name="AutoShape 12"/>
            <p:cNvSpPr>
              <a:spLocks noChangeArrowheads="1"/>
            </p:cNvSpPr>
            <p:nvPr/>
          </p:nvSpPr>
          <p:spPr bwMode="auto">
            <a:xfrm>
              <a:off x="6980327" y="4662544"/>
              <a:ext cx="2163673" cy="1585857"/>
            </a:xfrm>
            <a:prstGeom prst="cloudCallout">
              <a:avLst>
                <a:gd name="adj1" fmla="val -78317"/>
                <a:gd name="adj2" fmla="val 2329"/>
              </a:avLst>
            </a:prstGeom>
            <a:solidFill>
              <a:schemeClr val="bg1"/>
            </a:solidFill>
            <a:ln w="9525">
              <a:solidFill>
                <a:schemeClr val="tx1"/>
              </a:solidFill>
              <a:round/>
              <a:headEnd/>
              <a:tailEnd/>
            </a:ln>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dirty="0" err="1">
                  <a:latin typeface="Comic Sans MS" pitchFamily="66" charset="0"/>
                </a:rPr>
                <a:t>Woohoo</a:t>
              </a:r>
              <a:r>
                <a:rPr lang="en-US" altLang="en-US" sz="1600" dirty="0">
                  <a:latin typeface="Comic Sans MS" pitchFamily="66" charset="0"/>
                </a:rPr>
                <a:t> I made it in</a:t>
              </a:r>
              <a:r>
                <a:rPr lang="en-US" altLang="en-US" sz="1600" dirty="0" smtClean="0">
                  <a:latin typeface="Comic Sans MS" pitchFamily="66" charset="0"/>
                </a:rPr>
                <a:t>! (Foreign intelligence agency)</a:t>
              </a:r>
              <a:endParaRPr lang="en-US" altLang="en-US" sz="1600" dirty="0">
                <a:latin typeface="Comic Sans MS" pitchFamily="66" charset="0"/>
              </a:endParaRPr>
            </a:p>
          </p:txBody>
        </p:sp>
      </p:grpSp>
      <p:grpSp>
        <p:nvGrpSpPr>
          <p:cNvPr id="23" name="Group 22"/>
          <p:cNvGrpSpPr/>
          <p:nvPr/>
        </p:nvGrpSpPr>
        <p:grpSpPr>
          <a:xfrm>
            <a:off x="2559424" y="5765225"/>
            <a:ext cx="3285946" cy="338675"/>
            <a:chOff x="3148588" y="4736525"/>
            <a:chExt cx="3285946" cy="338675"/>
          </a:xfrm>
        </p:grpSpPr>
        <p:cxnSp>
          <p:nvCxnSpPr>
            <p:cNvPr id="24" name="Straight Arrow Connector 23"/>
            <p:cNvCxnSpPr>
              <a:endCxn id="126979" idx="1"/>
            </p:cNvCxnSpPr>
            <p:nvPr/>
          </p:nvCxnSpPr>
          <p:spPr>
            <a:xfrm flipV="1">
              <a:off x="3148588" y="4941476"/>
              <a:ext cx="3285946" cy="133724"/>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rot="21228582">
              <a:off x="4317951" y="4736525"/>
              <a:ext cx="1360750" cy="273557"/>
            </a:xfrm>
            <a:prstGeom prst="rect">
              <a:avLst/>
            </a:prstGeom>
            <a:noFill/>
          </p:spPr>
          <p:txBody>
            <a:bodyPr wrap="square" rtlCol="0">
              <a:noAutofit/>
            </a:bodyPr>
            <a:lstStyle/>
            <a:p>
              <a:r>
                <a:rPr lang="en-US" sz="1200" dirty="0" smtClean="0"/>
                <a:t>National secrets</a:t>
              </a:r>
            </a:p>
          </p:txBody>
        </p:sp>
      </p:grpSp>
    </p:spTree>
    <p:extLst>
      <p:ext uri="{BB962C8B-B14F-4D97-AF65-F5344CB8AC3E}">
        <p14:creationId xmlns:p14="http://schemas.microsoft.com/office/powerpoint/2010/main" val="2470857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randombar(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Computer Virus: Spread</a:t>
            </a:r>
          </a:p>
        </p:txBody>
      </p:sp>
      <p:sp>
        <p:nvSpPr>
          <p:cNvPr id="568323" name="Rectangle 3"/>
          <p:cNvSpPr>
            <a:spLocks noGrp="1" noChangeArrowheads="1"/>
          </p:cNvSpPr>
          <p:nvPr>
            <p:ph type="body" idx="1"/>
          </p:nvPr>
        </p:nvSpPr>
        <p:spPr/>
        <p:txBody>
          <a:bodyPr/>
          <a:lstStyle/>
          <a:p>
            <a:r>
              <a:rPr lang="en-US" altLang="en-US" dirty="0" smtClean="0"/>
              <a:t>Require human-intervention to spread:</a:t>
            </a:r>
          </a:p>
          <a:p>
            <a:pPr lvl="1"/>
            <a:r>
              <a:rPr lang="en-US" altLang="en-US" dirty="0" smtClean="0"/>
              <a:t>Opening email attachments</a:t>
            </a:r>
          </a:p>
          <a:p>
            <a:pPr lvl="1"/>
            <a:endParaRPr lang="en-US" altLang="en-US" dirty="0" smtClean="0"/>
          </a:p>
          <a:p>
            <a:pPr lvl="1"/>
            <a:endParaRPr lang="en-US" altLang="en-US" dirty="0" smtClean="0"/>
          </a:p>
          <a:p>
            <a:pPr lvl="1"/>
            <a:endParaRPr lang="en-US" altLang="en-US" dirty="0" smtClean="0"/>
          </a:p>
          <a:p>
            <a:pPr lvl="1"/>
            <a:endParaRPr lang="en-US" altLang="en-US" dirty="0" smtClean="0"/>
          </a:p>
          <a:p>
            <a:pPr marL="234950" lvl="1" indent="0">
              <a:buNone/>
            </a:pPr>
            <a:endParaRPr lang="en-US" altLang="en-US" dirty="0" smtClean="0"/>
          </a:p>
          <a:p>
            <a:pPr lvl="1"/>
            <a:r>
              <a:rPr lang="en-US" altLang="en-US" dirty="0" smtClean="0"/>
              <a:t>Web-based: just going to a website can result in a infection “drive-by download”</a:t>
            </a:r>
          </a:p>
        </p:txBody>
      </p:sp>
      <p:pic>
        <p:nvPicPr>
          <p:cNvPr id="568324" name="Picture 4"/>
          <p:cNvPicPr>
            <a:picLocks noChangeAspect="1" noChangeArrowheads="1"/>
          </p:cNvPicPr>
          <p:nvPr/>
        </p:nvPicPr>
        <p:blipFill>
          <a:blip r:embed="rId3">
            <a:extLst>
              <a:ext uri="{28A0092B-C50C-407E-A947-70E740481C1C}">
                <a14:useLocalDpi xmlns:a14="http://schemas.microsoft.com/office/drawing/2010/main" val="0"/>
              </a:ext>
            </a:extLst>
          </a:blip>
          <a:srcRect l="82030" t="57207" r="5771" b="33884"/>
          <a:stretch>
            <a:fillRect/>
          </a:stretch>
        </p:blipFill>
        <p:spPr bwMode="auto">
          <a:xfrm>
            <a:off x="993289" y="2349649"/>
            <a:ext cx="2655888" cy="1454150"/>
          </a:xfrm>
          <a:prstGeom prst="rect">
            <a:avLst/>
          </a:prstGeom>
          <a:noFill/>
          <a:ln w="9525"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568325" name="Picture 5"/>
          <p:cNvPicPr>
            <a:picLocks noChangeAspect="1" noChangeArrowheads="1"/>
          </p:cNvPicPr>
          <p:nvPr/>
        </p:nvPicPr>
        <p:blipFill>
          <a:blip r:embed="rId4">
            <a:extLst>
              <a:ext uri="{28A0092B-C50C-407E-A947-70E740481C1C}">
                <a14:useLocalDpi xmlns:a14="http://schemas.microsoft.com/office/drawing/2010/main" val="0"/>
              </a:ext>
            </a:extLst>
          </a:blip>
          <a:srcRect l="42166" r="39833" b="87778"/>
          <a:stretch>
            <a:fillRect/>
          </a:stretch>
        </p:blipFill>
        <p:spPr bwMode="auto">
          <a:xfrm>
            <a:off x="990598" y="4800600"/>
            <a:ext cx="3381375" cy="172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59245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83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83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6832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68323">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683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8323"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 Can’t Get Infected Just Going To A Website!</a:t>
            </a:r>
            <a:endParaRPr lang="en-CA" dirty="0"/>
          </a:p>
        </p:txBody>
      </p:sp>
      <p:sp>
        <p:nvSpPr>
          <p:cNvPr id="3" name="Content Placeholder 2"/>
          <p:cNvSpPr>
            <a:spLocks noGrp="1"/>
          </p:cNvSpPr>
          <p:nvPr>
            <p:ph idx="1"/>
          </p:nvPr>
        </p:nvSpPr>
        <p:spPr/>
        <p:txBody>
          <a:bodyPr/>
          <a:lstStyle/>
          <a:p>
            <a:r>
              <a:rPr lang="en-CA" dirty="0" smtClean="0"/>
              <a:t>Impossible you say?</a:t>
            </a:r>
          </a:p>
          <a:p>
            <a:pPr lvl="1"/>
            <a:r>
              <a:rPr lang="en-CA" dirty="0" smtClean="0"/>
              <a:t>Come hither</a:t>
            </a:r>
          </a:p>
          <a:p>
            <a:pPr lvl="1"/>
            <a:r>
              <a:rPr lang="en-CA" dirty="0">
                <a:hlinkClick r:id="rId2"/>
              </a:rPr>
              <a:t>http://pages.cpsc.ucalgary.ca/~tamj/2016/203F/example_webpages</a:t>
            </a:r>
            <a:r>
              <a:rPr lang="en-CA" dirty="0" smtClean="0">
                <a:hlinkClick r:id="rId2"/>
              </a:rPr>
              <a:t>/</a:t>
            </a:r>
            <a:endParaRPr lang="en-CA" dirty="0" smtClean="0"/>
          </a:p>
          <a:p>
            <a:pPr lvl="1"/>
            <a:endParaRPr lang="en-CA" dirty="0"/>
          </a:p>
        </p:txBody>
      </p:sp>
    </p:spTree>
    <p:extLst>
      <p:ext uri="{BB962C8B-B14F-4D97-AF65-F5344CB8AC3E}">
        <p14:creationId xmlns:p14="http://schemas.microsoft.com/office/powerpoint/2010/main" val="2711203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en-US" altLang="en-US" dirty="0" smtClean="0"/>
              <a:t>Test</a:t>
            </a:r>
          </a:p>
        </p:txBody>
      </p:sp>
      <p:sp>
        <p:nvSpPr>
          <p:cNvPr id="4099" name="Rectangle 3"/>
          <p:cNvSpPr>
            <a:spLocks noGrp="1" noChangeArrowheads="1"/>
          </p:cNvSpPr>
          <p:nvPr>
            <p:ph type="body" idx="1"/>
          </p:nvPr>
        </p:nvSpPr>
        <p:spPr>
          <a:xfrm>
            <a:off x="457200" y="1460500"/>
            <a:ext cx="8229600" cy="5029200"/>
          </a:xfrm>
        </p:spPr>
        <p:txBody>
          <a:bodyPr/>
          <a:lstStyle/>
          <a:p>
            <a:r>
              <a:rPr lang="en-US" altLang="en-US" dirty="0" smtClean="0"/>
              <a:t>You get a file attachment in a message, from which of the following people would should you accept it and why?</a:t>
            </a:r>
          </a:p>
        </p:txBody>
      </p:sp>
      <p:grpSp>
        <p:nvGrpSpPr>
          <p:cNvPr id="13" name="Group 12"/>
          <p:cNvGrpSpPr/>
          <p:nvPr/>
        </p:nvGrpSpPr>
        <p:grpSpPr>
          <a:xfrm>
            <a:off x="1358928" y="2293033"/>
            <a:ext cx="3421035" cy="704850"/>
            <a:chOff x="1358928" y="2293033"/>
            <a:chExt cx="3421035" cy="704850"/>
          </a:xfrm>
        </p:grpSpPr>
        <p:sp>
          <p:nvSpPr>
            <p:cNvPr id="4108" name="Text Box 7"/>
            <p:cNvSpPr txBox="1">
              <a:spLocks noChangeArrowheads="1"/>
            </p:cNvSpPr>
            <p:nvPr/>
          </p:nvSpPr>
          <p:spPr bwMode="auto">
            <a:xfrm>
              <a:off x="1358928" y="2293033"/>
              <a:ext cx="876699" cy="704850"/>
            </a:xfrm>
            <a:prstGeom prst="rect">
              <a:avLst/>
            </a:prstGeom>
            <a:solidFill>
              <a:srgbClr val="000000"/>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lIns="0">
              <a:no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3200" b="1" dirty="0">
                  <a:solidFill>
                    <a:srgbClr val="FFFFFF"/>
                  </a:solidFill>
                </a:rPr>
                <a:t>???</a:t>
              </a:r>
            </a:p>
          </p:txBody>
        </p:sp>
        <p:sp>
          <p:nvSpPr>
            <p:cNvPr id="4109" name="Text Box 8"/>
            <p:cNvSpPr txBox="1">
              <a:spLocks noChangeArrowheads="1"/>
            </p:cNvSpPr>
            <p:nvPr/>
          </p:nvSpPr>
          <p:spPr bwMode="auto">
            <a:xfrm>
              <a:off x="2481263" y="2322745"/>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A total stranger</a:t>
              </a:r>
            </a:p>
          </p:txBody>
        </p:sp>
      </p:grpSp>
      <p:grpSp>
        <p:nvGrpSpPr>
          <p:cNvPr id="5" name="Group 21"/>
          <p:cNvGrpSpPr>
            <a:grpSpLocks/>
          </p:cNvGrpSpPr>
          <p:nvPr/>
        </p:nvGrpSpPr>
        <p:grpSpPr bwMode="auto">
          <a:xfrm>
            <a:off x="1235473" y="5729287"/>
            <a:ext cx="3519488" cy="752475"/>
            <a:chOff x="871" y="3707"/>
            <a:chExt cx="2217" cy="474"/>
          </a:xfrm>
        </p:grpSpPr>
        <p:pic>
          <p:nvPicPr>
            <p:cNvPr id="4104" name="Picture 14" descr="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 y="3749"/>
              <a:ext cx="577" cy="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Text Box 17"/>
            <p:cNvSpPr txBox="1">
              <a:spLocks noChangeArrowheads="1"/>
            </p:cNvSpPr>
            <p:nvPr/>
          </p:nvSpPr>
          <p:spPr bwMode="auto">
            <a:xfrm>
              <a:off x="1656" y="3707"/>
              <a:ext cx="1432"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This guy!!!</a:t>
              </a:r>
            </a:p>
          </p:txBody>
        </p:sp>
      </p:grpSp>
      <p:grpSp>
        <p:nvGrpSpPr>
          <p:cNvPr id="15" name="Group 14"/>
          <p:cNvGrpSpPr/>
          <p:nvPr/>
        </p:nvGrpSpPr>
        <p:grpSpPr>
          <a:xfrm>
            <a:off x="1092627" y="3142704"/>
            <a:ext cx="4474736" cy="1271205"/>
            <a:chOff x="1092627" y="3175361"/>
            <a:chExt cx="4474736" cy="1271205"/>
          </a:xfrm>
        </p:grpSpPr>
        <p:sp>
          <p:nvSpPr>
            <p:cNvPr id="4111" name="Text Box 6"/>
            <p:cNvSpPr txBox="1">
              <a:spLocks noChangeArrowheads="1"/>
            </p:cNvSpPr>
            <p:nvPr/>
          </p:nvSpPr>
          <p:spPr bwMode="auto">
            <a:xfrm>
              <a:off x="2493963" y="3247824"/>
              <a:ext cx="30734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Someone you’ve only met on the Internet</a:t>
              </a:r>
            </a:p>
          </p:txBody>
        </p:sp>
        <p:pic>
          <p:nvPicPr>
            <p:cNvPr id="31746" name="Picture 2" descr="C:\Users\tamj\Dropbox\PVT\colorbox\anonymo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65288" y="3175361"/>
              <a:ext cx="762001" cy="1008715"/>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1092627" y="4169567"/>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grpSp>
        <p:nvGrpSpPr>
          <p:cNvPr id="16" name="Group 15"/>
          <p:cNvGrpSpPr/>
          <p:nvPr/>
        </p:nvGrpSpPr>
        <p:grpSpPr>
          <a:xfrm>
            <a:off x="1150457" y="4456664"/>
            <a:ext cx="3703636" cy="1109632"/>
            <a:chOff x="1098098" y="4582886"/>
            <a:chExt cx="3703636" cy="1109632"/>
          </a:xfrm>
        </p:grpSpPr>
        <p:sp>
          <p:nvSpPr>
            <p:cNvPr id="4107" name="Text Box 11"/>
            <p:cNvSpPr txBox="1">
              <a:spLocks noChangeArrowheads="1"/>
            </p:cNvSpPr>
            <p:nvPr/>
          </p:nvSpPr>
          <p:spPr bwMode="auto">
            <a:xfrm>
              <a:off x="2503034" y="4582886"/>
              <a:ext cx="22987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dirty="0">
                  <a:solidFill>
                    <a:srgbClr val="993300"/>
                  </a:solidFill>
                </a:rPr>
                <a:t>Your best friend</a:t>
              </a:r>
            </a:p>
          </p:txBody>
        </p:sp>
        <p:pic>
          <p:nvPicPr>
            <p:cNvPr id="31749" name="Picture 5" descr="C:\Users\tamj\Dropbox\PVT\colorbox\best friend.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83114" y="4582886"/>
              <a:ext cx="1052513" cy="857188"/>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98098" y="5415519"/>
              <a:ext cx="1143000" cy="276999"/>
            </a:xfrm>
            <a:prstGeom prst="rect">
              <a:avLst/>
            </a:prstGeom>
            <a:noFill/>
          </p:spPr>
          <p:txBody>
            <a:bodyPr wrap="square" tIns="9144" rIns="0" rtlCol="0">
              <a:noAutofit/>
            </a:bodyPr>
            <a:lstStyle/>
            <a:p>
              <a:pPr algn="r"/>
              <a:r>
                <a:rPr lang="en-US" sz="1200" dirty="0" smtClean="0"/>
                <a:t>Colourbox.com</a:t>
              </a:r>
              <a:endParaRPr lang="en-US" sz="1200" dirty="0"/>
            </a:p>
          </p:txBody>
        </p:sp>
      </p:grpSp>
    </p:spTree>
    <p:extLst>
      <p:ext uri="{BB962C8B-B14F-4D97-AF65-F5344CB8AC3E}">
        <p14:creationId xmlns:p14="http://schemas.microsoft.com/office/powerpoint/2010/main" val="3131245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400"/>
            <a:ext cx="8229600" cy="868362"/>
          </a:xfrm>
        </p:spPr>
        <p:txBody>
          <a:bodyPr>
            <a:normAutofit fontScale="90000"/>
          </a:bodyPr>
          <a:lstStyle/>
          <a:p>
            <a:r>
              <a:rPr lang="en-US" dirty="0" smtClean="0"/>
              <a:t>“Just Disable Web Scripts: Problem Solved!....NOT”</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 y="990600"/>
            <a:ext cx="3627552" cy="21280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91" y="2340967"/>
            <a:ext cx="4030035" cy="232846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990600"/>
            <a:ext cx="3666155" cy="3014964"/>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137" y="4364830"/>
            <a:ext cx="423609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t="5983" b="31526"/>
          <a:stretch/>
        </p:blipFill>
        <p:spPr bwMode="auto">
          <a:xfrm>
            <a:off x="2454249" y="3289415"/>
            <a:ext cx="4235501"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1000" y="4030964"/>
            <a:ext cx="5205805" cy="2745580"/>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2801182" y="1316831"/>
            <a:ext cx="3924615" cy="1790699"/>
            <a:chOff x="2801182" y="1316831"/>
            <a:chExt cx="3924615" cy="1790699"/>
          </a:xfrm>
        </p:grpSpPr>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01182" y="1316831"/>
              <a:ext cx="3924615" cy="17906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2801182" y="1316831"/>
              <a:ext cx="780218" cy="435769"/>
            </a:xfrm>
            <a:prstGeom prst="rect">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A-OK!</a:t>
              </a:r>
            </a:p>
          </p:txBody>
        </p:sp>
      </p:grpSp>
    </p:spTree>
    <p:extLst>
      <p:ext uri="{BB962C8B-B14F-4D97-AF65-F5344CB8AC3E}">
        <p14:creationId xmlns:p14="http://schemas.microsoft.com/office/powerpoint/2010/main" val="199973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10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1000" fill="hold"/>
                                        <p:tgtEl>
                                          <p:spTgt spid="11"/>
                                        </p:tgtEl>
                                        <p:attrNameLst>
                                          <p:attrName>ppt_w</p:attrName>
                                        </p:attrNameLst>
                                      </p:cBhvr>
                                      <p:tavLst>
                                        <p:tav tm="0">
                                          <p:val>
                                            <p:fltVal val="0"/>
                                          </p:val>
                                        </p:tav>
                                        <p:tav tm="100000">
                                          <p:val>
                                            <p:strVal val="#ppt_w"/>
                                          </p:val>
                                        </p:tav>
                                      </p:tavLst>
                                    </p:anim>
                                    <p:anim calcmode="lin" valueType="num">
                                      <p:cBhvr>
                                        <p:cTn id="36" dur="1000" fill="hold"/>
                                        <p:tgtEl>
                                          <p:spTgt spid="11"/>
                                        </p:tgtEl>
                                        <p:attrNameLst>
                                          <p:attrName>ppt_h</p:attrName>
                                        </p:attrNameLst>
                                      </p:cBhvr>
                                      <p:tavLst>
                                        <p:tav tm="0">
                                          <p:val>
                                            <p:fltVal val="0"/>
                                          </p:val>
                                        </p:tav>
                                        <p:tav tm="100000">
                                          <p:val>
                                            <p:strVal val="#ppt_h"/>
                                          </p:val>
                                        </p:tav>
                                      </p:tavLst>
                                    </p:anim>
                                    <p:anim calcmode="lin" valueType="num">
                                      <p:cBhvr>
                                        <p:cTn id="37" dur="1000" fill="hold"/>
                                        <p:tgtEl>
                                          <p:spTgt spid="11"/>
                                        </p:tgtEl>
                                        <p:attrNameLst>
                                          <p:attrName>style.rotation</p:attrName>
                                        </p:attrNameLst>
                                      </p:cBhvr>
                                      <p:tavLst>
                                        <p:tav tm="0">
                                          <p:val>
                                            <p:fltVal val="90"/>
                                          </p:val>
                                        </p:tav>
                                        <p:tav tm="100000">
                                          <p:val>
                                            <p:fltVal val="0"/>
                                          </p:val>
                                        </p:tav>
                                      </p:tavLst>
                                    </p:anim>
                                    <p:animEffect transition="in" filter="fade">
                                      <p:cBhvr>
                                        <p:cTn id="3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smtClean="0"/>
              <a:t>“Top </a:t>
            </a:r>
            <a:r>
              <a:rPr lang="en-CA" b="1" dirty="0"/>
              <a:t>10 Celebs </a:t>
            </a:r>
            <a:r>
              <a:rPr lang="en-CA" b="1" dirty="0" smtClean="0"/>
              <a:t>[JT: Searching For Info. About Them] Most </a:t>
            </a:r>
            <a:r>
              <a:rPr lang="en-CA" b="1" dirty="0"/>
              <a:t>Likely To Give You A Computer </a:t>
            </a:r>
            <a:r>
              <a:rPr lang="en-CA" b="1" dirty="0" smtClean="0"/>
              <a:t>Virus”</a:t>
            </a:r>
            <a:r>
              <a:rPr lang="en-CA" b="1" baseline="30000" dirty="0" smtClean="0"/>
              <a:t>1</a:t>
            </a:r>
            <a:endParaRPr lang="en-CA" baseline="30000" dirty="0"/>
          </a:p>
        </p:txBody>
      </p:sp>
      <p:sp>
        <p:nvSpPr>
          <p:cNvPr id="4" name="Rectangle 3"/>
          <p:cNvSpPr/>
          <p:nvPr/>
        </p:nvSpPr>
        <p:spPr>
          <a:xfrm>
            <a:off x="152400" y="6477000"/>
            <a:ext cx="8610600" cy="369332"/>
          </a:xfrm>
          <a:prstGeom prst="rect">
            <a:avLst/>
          </a:prstGeom>
        </p:spPr>
        <p:txBody>
          <a:bodyPr wrap="square">
            <a:spAutoFit/>
          </a:bodyPr>
          <a:lstStyle/>
          <a:p>
            <a:r>
              <a:rPr lang="en-CA" dirty="0" smtClean="0"/>
              <a:t>1 Source: http</a:t>
            </a:r>
            <a:r>
              <a:rPr lang="en-CA" dirty="0"/>
              <a:t>://www.mcafee.com/us/microsites/most-dangerous-celebrities/index.html</a:t>
            </a:r>
          </a:p>
        </p:txBody>
      </p:sp>
      <p:graphicFrame>
        <p:nvGraphicFramePr>
          <p:cNvPr id="5" name="Table 4"/>
          <p:cNvGraphicFramePr>
            <a:graphicFrameLocks noGrp="1"/>
          </p:cNvGraphicFramePr>
          <p:nvPr/>
        </p:nvGraphicFramePr>
        <p:xfrm>
          <a:off x="152400" y="1466850"/>
          <a:ext cx="2133600" cy="407924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0"/>
                    </a:ext>
                  </a:extLst>
                </a:gridCol>
              </a:tblGrid>
              <a:tr h="370840">
                <a:tc>
                  <a:txBody>
                    <a:bodyPr/>
                    <a:lstStyle/>
                    <a:p>
                      <a:r>
                        <a:rPr lang="en-CA" dirty="0" smtClean="0"/>
                        <a:t>2013 </a:t>
                      </a:r>
                      <a:endParaRPr lang="en-CA" dirty="0"/>
                    </a:p>
                  </a:txBody>
                  <a:tcPr/>
                </a:tc>
                <a:extLst>
                  <a:ext uri="{0D108BD9-81ED-4DB2-BD59-A6C34878D82A}">
                    <a16:rowId xmlns:a16="http://schemas.microsoft.com/office/drawing/2014/main" val="10000"/>
                  </a:ext>
                </a:extLst>
              </a:tr>
              <a:tr h="370840">
                <a:tc>
                  <a:txBody>
                    <a:bodyPr/>
                    <a:lstStyle/>
                    <a:p>
                      <a:pPr marL="0" indent="0">
                        <a:buFont typeface="+mj-lt"/>
                        <a:buNone/>
                      </a:pPr>
                      <a:r>
                        <a:rPr lang="en-CA" sz="1800" kern="1200" dirty="0" smtClean="0">
                          <a:solidFill>
                            <a:schemeClr val="dk1"/>
                          </a:solidFill>
                          <a:effectLst/>
                          <a:latin typeface="+mn-lt"/>
                          <a:ea typeface="+mn-ea"/>
                          <a:cs typeface="+mn-cs"/>
                        </a:rPr>
                        <a:t>1) Lily Collins</a:t>
                      </a:r>
                      <a:endParaRPr lang="en-CA" dirty="0"/>
                    </a:p>
                  </a:txBody>
                  <a:tcPr/>
                </a:tc>
                <a:extLst>
                  <a:ext uri="{0D108BD9-81ED-4DB2-BD59-A6C34878D82A}">
                    <a16:rowId xmlns:a16="http://schemas.microsoft.com/office/drawing/2014/main" val="10001"/>
                  </a:ext>
                </a:extLst>
              </a:tr>
              <a:tr h="370840">
                <a:tc>
                  <a:txBody>
                    <a:bodyPr/>
                    <a:lstStyle/>
                    <a:p>
                      <a:pPr marL="0" indent="0">
                        <a:buFont typeface="+mj-lt"/>
                        <a:buNone/>
                      </a:pPr>
                      <a:r>
                        <a:rPr lang="en-CA" sz="1800" kern="1200" dirty="0" smtClean="0">
                          <a:solidFill>
                            <a:schemeClr val="dk1"/>
                          </a:solidFill>
                          <a:effectLst/>
                          <a:latin typeface="+mn-lt"/>
                          <a:ea typeface="+mn-ea"/>
                          <a:cs typeface="+mn-cs"/>
                        </a:rPr>
                        <a:t>2) Avril </a:t>
                      </a:r>
                      <a:r>
                        <a:rPr lang="en-CA" sz="1800" kern="1200" dirty="0" err="1" smtClean="0">
                          <a:solidFill>
                            <a:schemeClr val="dk1"/>
                          </a:solidFill>
                          <a:effectLst/>
                          <a:latin typeface="+mn-lt"/>
                          <a:ea typeface="+mn-ea"/>
                          <a:cs typeface="+mn-cs"/>
                        </a:rPr>
                        <a:t>Lavigne</a:t>
                      </a:r>
                      <a:endParaRPr lang="en-CA" dirty="0"/>
                    </a:p>
                  </a:txBody>
                  <a:tcPr/>
                </a:tc>
                <a:extLst>
                  <a:ext uri="{0D108BD9-81ED-4DB2-BD59-A6C34878D82A}">
                    <a16:rowId xmlns:a16="http://schemas.microsoft.com/office/drawing/2014/main" val="10002"/>
                  </a:ext>
                </a:extLst>
              </a:tr>
              <a:tr h="370840">
                <a:tc>
                  <a:txBody>
                    <a:bodyPr/>
                    <a:lstStyle/>
                    <a:p>
                      <a:pPr marL="0" indent="0">
                        <a:buFont typeface="+mj-lt"/>
                        <a:buNone/>
                      </a:pPr>
                      <a:r>
                        <a:rPr lang="en-CA" sz="1800" kern="1200" dirty="0" smtClean="0">
                          <a:solidFill>
                            <a:schemeClr val="dk1"/>
                          </a:solidFill>
                          <a:effectLst/>
                          <a:latin typeface="+mn-lt"/>
                          <a:ea typeface="+mn-ea"/>
                          <a:cs typeface="+mn-cs"/>
                        </a:rPr>
                        <a:t>3) Sandra Bullock</a:t>
                      </a:r>
                      <a:endParaRPr lang="en-CA" dirty="0"/>
                    </a:p>
                  </a:txBody>
                  <a:tcPr/>
                </a:tc>
                <a:extLst>
                  <a:ext uri="{0D108BD9-81ED-4DB2-BD59-A6C34878D82A}">
                    <a16:rowId xmlns:a16="http://schemas.microsoft.com/office/drawing/2014/main" val="10003"/>
                  </a:ext>
                </a:extLst>
              </a:tr>
              <a:tr h="370840">
                <a:tc>
                  <a:txBody>
                    <a:bodyPr/>
                    <a:lstStyle/>
                    <a:p>
                      <a:pPr marL="0" indent="0">
                        <a:buFont typeface="+mj-lt"/>
                        <a:buNone/>
                      </a:pPr>
                      <a:r>
                        <a:rPr lang="en-CA" sz="1800" kern="1200" dirty="0" smtClean="0">
                          <a:solidFill>
                            <a:schemeClr val="dk1"/>
                          </a:solidFill>
                          <a:effectLst/>
                          <a:latin typeface="+mn-lt"/>
                          <a:ea typeface="+mn-ea"/>
                          <a:cs typeface="+mn-cs"/>
                        </a:rPr>
                        <a:t>4) Kathy Griffin</a:t>
                      </a:r>
                      <a:endParaRPr lang="en-CA" dirty="0"/>
                    </a:p>
                  </a:txBody>
                  <a:tcPr/>
                </a:tc>
                <a:extLst>
                  <a:ext uri="{0D108BD9-81ED-4DB2-BD59-A6C34878D82A}">
                    <a16:rowId xmlns:a16="http://schemas.microsoft.com/office/drawing/2014/main" val="10004"/>
                  </a:ext>
                </a:extLst>
              </a:tr>
              <a:tr h="370840">
                <a:tc>
                  <a:txBody>
                    <a:bodyPr/>
                    <a:lstStyle/>
                    <a:p>
                      <a:pPr marL="0" indent="0">
                        <a:buFont typeface="+mj-lt"/>
                        <a:buNone/>
                      </a:pPr>
                      <a:r>
                        <a:rPr lang="en-CA" sz="1800" kern="1200" dirty="0" smtClean="0">
                          <a:solidFill>
                            <a:schemeClr val="dk1"/>
                          </a:solidFill>
                          <a:effectLst/>
                          <a:latin typeface="+mn-lt"/>
                          <a:ea typeface="+mn-ea"/>
                          <a:cs typeface="+mn-cs"/>
                        </a:rPr>
                        <a:t>5) Zoe Saldana</a:t>
                      </a:r>
                      <a:endParaRPr lang="en-CA" dirty="0"/>
                    </a:p>
                  </a:txBody>
                  <a:tcPr/>
                </a:tc>
                <a:extLst>
                  <a:ext uri="{0D108BD9-81ED-4DB2-BD59-A6C34878D82A}">
                    <a16:rowId xmlns:a16="http://schemas.microsoft.com/office/drawing/2014/main" val="10005"/>
                  </a:ext>
                </a:extLst>
              </a:tr>
              <a:tr h="370840">
                <a:tc>
                  <a:txBody>
                    <a:bodyPr/>
                    <a:lstStyle/>
                    <a:p>
                      <a:pPr marL="0" indent="0">
                        <a:buFont typeface="+mj-lt"/>
                        <a:buNone/>
                      </a:pPr>
                      <a:r>
                        <a:rPr lang="en-CA" sz="1800" kern="1200" dirty="0" smtClean="0">
                          <a:solidFill>
                            <a:schemeClr val="dk1"/>
                          </a:solidFill>
                          <a:effectLst/>
                          <a:latin typeface="+mn-lt"/>
                          <a:ea typeface="+mn-ea"/>
                          <a:cs typeface="+mn-cs"/>
                        </a:rPr>
                        <a:t>6) Katy Perry</a:t>
                      </a:r>
                      <a:endParaRPr lang="en-CA" dirty="0"/>
                    </a:p>
                  </a:txBody>
                  <a:tcPr/>
                </a:tc>
                <a:extLst>
                  <a:ext uri="{0D108BD9-81ED-4DB2-BD59-A6C34878D82A}">
                    <a16:rowId xmlns:a16="http://schemas.microsoft.com/office/drawing/2014/main" val="10006"/>
                  </a:ext>
                </a:extLst>
              </a:tr>
              <a:tr h="370840">
                <a:tc>
                  <a:txBody>
                    <a:bodyPr/>
                    <a:lstStyle/>
                    <a:p>
                      <a:pPr marL="0" indent="0">
                        <a:buFont typeface="+mj-lt"/>
                        <a:buNone/>
                      </a:pPr>
                      <a:r>
                        <a:rPr lang="en-CA" sz="1800" kern="1200" dirty="0" smtClean="0">
                          <a:solidFill>
                            <a:schemeClr val="dk1"/>
                          </a:solidFill>
                          <a:effectLst/>
                          <a:latin typeface="+mn-lt"/>
                          <a:ea typeface="+mn-ea"/>
                          <a:cs typeface="+mn-cs"/>
                        </a:rPr>
                        <a:t>7) Britney Spears</a:t>
                      </a:r>
                      <a:endParaRPr lang="en-CA" dirty="0"/>
                    </a:p>
                  </a:txBody>
                  <a:tcPr/>
                </a:tc>
                <a:extLst>
                  <a:ext uri="{0D108BD9-81ED-4DB2-BD59-A6C34878D82A}">
                    <a16:rowId xmlns:a16="http://schemas.microsoft.com/office/drawing/2014/main" val="10007"/>
                  </a:ext>
                </a:extLst>
              </a:tr>
              <a:tr h="370840">
                <a:tc>
                  <a:txBody>
                    <a:bodyPr/>
                    <a:lstStyle/>
                    <a:p>
                      <a:pPr marL="0" indent="0">
                        <a:buFont typeface="+mj-lt"/>
                        <a:buNone/>
                      </a:pPr>
                      <a:r>
                        <a:rPr lang="en-CA" sz="1800" kern="1200" dirty="0" smtClean="0">
                          <a:solidFill>
                            <a:schemeClr val="dk1"/>
                          </a:solidFill>
                          <a:effectLst/>
                          <a:latin typeface="+mn-lt"/>
                          <a:ea typeface="+mn-ea"/>
                          <a:cs typeface="+mn-cs"/>
                        </a:rPr>
                        <a:t>8) Jon Hamm</a:t>
                      </a:r>
                      <a:endParaRPr lang="en-CA" dirty="0"/>
                    </a:p>
                  </a:txBody>
                  <a:tcPr/>
                </a:tc>
                <a:extLst>
                  <a:ext uri="{0D108BD9-81ED-4DB2-BD59-A6C34878D82A}">
                    <a16:rowId xmlns:a16="http://schemas.microsoft.com/office/drawing/2014/main" val="10008"/>
                  </a:ext>
                </a:extLst>
              </a:tr>
              <a:tr h="370840">
                <a:tc>
                  <a:txBody>
                    <a:bodyPr/>
                    <a:lstStyle/>
                    <a:p>
                      <a:pPr marL="0" indent="0">
                        <a:buFont typeface="+mj-lt"/>
                        <a:buNone/>
                      </a:pPr>
                      <a:r>
                        <a:rPr lang="en-CA" sz="1800" kern="1200" dirty="0" smtClean="0">
                          <a:solidFill>
                            <a:schemeClr val="dk1"/>
                          </a:solidFill>
                          <a:effectLst/>
                          <a:latin typeface="+mn-lt"/>
                          <a:ea typeface="+mn-ea"/>
                          <a:cs typeface="+mn-cs"/>
                        </a:rPr>
                        <a:t>9) Adriana Lima</a:t>
                      </a:r>
                      <a:endParaRPr lang="en-CA" dirty="0"/>
                    </a:p>
                  </a:txBody>
                  <a:tcPr/>
                </a:tc>
                <a:extLst>
                  <a:ext uri="{0D108BD9-81ED-4DB2-BD59-A6C34878D82A}">
                    <a16:rowId xmlns:a16="http://schemas.microsoft.com/office/drawing/2014/main" val="10009"/>
                  </a:ext>
                </a:extLst>
              </a:tr>
              <a:tr h="370840">
                <a:tc>
                  <a:txBody>
                    <a:bodyPr/>
                    <a:lstStyle/>
                    <a:p>
                      <a:pPr marL="0" indent="0">
                        <a:buFont typeface="+mj-lt"/>
                        <a:buNone/>
                      </a:pPr>
                      <a:r>
                        <a:rPr lang="en-CA" sz="1800" kern="1200" dirty="0" smtClean="0">
                          <a:solidFill>
                            <a:schemeClr val="dk1"/>
                          </a:solidFill>
                          <a:effectLst/>
                          <a:latin typeface="+mn-lt"/>
                          <a:ea typeface="+mn-ea"/>
                          <a:cs typeface="+mn-cs"/>
                        </a:rPr>
                        <a:t>10) Emma Roberts</a:t>
                      </a:r>
                      <a:endParaRPr lang="en-CA" dirty="0"/>
                    </a:p>
                  </a:txBody>
                  <a:tcPr/>
                </a:tc>
                <a:extLst>
                  <a:ext uri="{0D108BD9-81ED-4DB2-BD59-A6C34878D82A}">
                    <a16:rowId xmlns:a16="http://schemas.microsoft.com/office/drawing/2014/main" val="10010"/>
                  </a:ext>
                </a:extLst>
              </a:tr>
            </a:tbl>
          </a:graphicData>
        </a:graphic>
      </p:graphicFrame>
      <p:graphicFrame>
        <p:nvGraphicFramePr>
          <p:cNvPr id="6" name="Table 5"/>
          <p:cNvGraphicFramePr>
            <a:graphicFrameLocks noGrp="1"/>
          </p:cNvGraphicFramePr>
          <p:nvPr/>
        </p:nvGraphicFramePr>
        <p:xfrm>
          <a:off x="2590800" y="1466851"/>
          <a:ext cx="2895600" cy="407924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2012</a:t>
                      </a:r>
                      <a:endParaRPr lang="en-CA" dirty="0"/>
                    </a:p>
                  </a:txBody>
                  <a:tcPr/>
                </a:tc>
                <a:extLst>
                  <a:ext uri="{0D108BD9-81ED-4DB2-BD59-A6C34878D82A}">
                    <a16:rowId xmlns:a16="http://schemas.microsoft.com/office/drawing/2014/main" val="10000"/>
                  </a:ext>
                </a:extLst>
              </a:tr>
              <a:tr h="370840">
                <a:tc>
                  <a:txBody>
                    <a:bodyPr/>
                    <a:lstStyle/>
                    <a:p>
                      <a:r>
                        <a:rPr lang="en-CA" b="0" dirty="0" smtClean="0"/>
                        <a:t>1) Emma Watson</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Jessica Biel</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Eva Mendes</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Selena Gomez</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Halle Berry </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Megan Fox (up from #15!)</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Shakira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Cameron Diaz</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Salma Hayek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Sofia Vergara</a:t>
                      </a:r>
                      <a:endParaRPr lang="en-CA" b="0" dirty="0"/>
                    </a:p>
                  </a:txBody>
                  <a:tcPr/>
                </a:tc>
                <a:extLst>
                  <a:ext uri="{0D108BD9-81ED-4DB2-BD59-A6C34878D82A}">
                    <a16:rowId xmlns:a16="http://schemas.microsoft.com/office/drawing/2014/main" val="10010"/>
                  </a:ext>
                </a:extLst>
              </a:tr>
            </a:tbl>
          </a:graphicData>
        </a:graphic>
      </p:graphicFrame>
      <p:graphicFrame>
        <p:nvGraphicFramePr>
          <p:cNvPr id="7" name="Table 6"/>
          <p:cNvGraphicFramePr>
            <a:graphicFrameLocks noGrp="1"/>
          </p:cNvGraphicFramePr>
          <p:nvPr/>
        </p:nvGraphicFramePr>
        <p:xfrm>
          <a:off x="5829300" y="1466850"/>
          <a:ext cx="2895600" cy="434848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840">
                <a:tc>
                  <a:txBody>
                    <a:bodyPr/>
                    <a:lstStyle/>
                    <a:p>
                      <a:r>
                        <a:rPr lang="en-CA" dirty="0" smtClean="0"/>
                        <a:t>2011</a:t>
                      </a:r>
                      <a:endParaRPr lang="en-CA" dirty="0"/>
                    </a:p>
                  </a:txBody>
                  <a:tcPr/>
                </a:tc>
                <a:extLst>
                  <a:ext uri="{0D108BD9-81ED-4DB2-BD59-A6C34878D82A}">
                    <a16:rowId xmlns:a16="http://schemas.microsoft.com/office/drawing/2014/main" val="10000"/>
                  </a:ext>
                </a:extLst>
              </a:tr>
              <a:tr h="370840">
                <a:tc>
                  <a:txBody>
                    <a:bodyPr/>
                    <a:lstStyle/>
                    <a:p>
                      <a:r>
                        <a:rPr lang="en-CA" b="0" dirty="0" smtClean="0"/>
                        <a:t>1) Heidi Klum</a:t>
                      </a:r>
                      <a:endParaRPr lang="en-CA" b="0" dirty="0"/>
                    </a:p>
                  </a:txBody>
                  <a:tcPr/>
                </a:tc>
                <a:extLst>
                  <a:ext uri="{0D108BD9-81ED-4DB2-BD59-A6C34878D82A}">
                    <a16:rowId xmlns:a16="http://schemas.microsoft.com/office/drawing/2014/main" val="10001"/>
                  </a:ext>
                </a:extLst>
              </a:tr>
              <a:tr h="370840">
                <a:tc>
                  <a:txBody>
                    <a:bodyPr/>
                    <a:lstStyle/>
                    <a:p>
                      <a:r>
                        <a:rPr lang="en-CA" b="0" dirty="0" smtClean="0"/>
                        <a:t>2) Cameron Diaz</a:t>
                      </a:r>
                      <a:endParaRPr lang="en-CA" b="0" dirty="0"/>
                    </a:p>
                  </a:txBody>
                  <a:tcPr/>
                </a:tc>
                <a:extLst>
                  <a:ext uri="{0D108BD9-81ED-4DB2-BD59-A6C34878D82A}">
                    <a16:rowId xmlns:a16="http://schemas.microsoft.com/office/drawing/2014/main" val="10002"/>
                  </a:ext>
                </a:extLst>
              </a:tr>
              <a:tr h="370840">
                <a:tc>
                  <a:txBody>
                    <a:bodyPr/>
                    <a:lstStyle/>
                    <a:p>
                      <a:r>
                        <a:rPr lang="en-CA" b="0" dirty="0" smtClean="0"/>
                        <a:t>3) Piers Morgan</a:t>
                      </a:r>
                      <a:endParaRPr lang="en-CA" b="0" dirty="0"/>
                    </a:p>
                  </a:txBody>
                  <a:tcPr/>
                </a:tc>
                <a:extLst>
                  <a:ext uri="{0D108BD9-81ED-4DB2-BD59-A6C34878D82A}">
                    <a16:rowId xmlns:a16="http://schemas.microsoft.com/office/drawing/2014/main" val="10003"/>
                  </a:ext>
                </a:extLst>
              </a:tr>
              <a:tr h="370840">
                <a:tc>
                  <a:txBody>
                    <a:bodyPr/>
                    <a:lstStyle/>
                    <a:p>
                      <a:r>
                        <a:rPr lang="en-CA" b="0" dirty="0" smtClean="0"/>
                        <a:t>4) Jessica Biel </a:t>
                      </a:r>
                      <a:endParaRPr lang="en-CA" b="0" dirty="0"/>
                    </a:p>
                  </a:txBody>
                  <a:tcPr/>
                </a:tc>
                <a:extLst>
                  <a:ext uri="{0D108BD9-81ED-4DB2-BD59-A6C34878D82A}">
                    <a16:rowId xmlns:a16="http://schemas.microsoft.com/office/drawing/2014/main" val="10004"/>
                  </a:ext>
                </a:extLst>
              </a:tr>
              <a:tr h="370840">
                <a:tc>
                  <a:txBody>
                    <a:bodyPr/>
                    <a:lstStyle/>
                    <a:p>
                      <a:r>
                        <a:rPr lang="en-CA" b="0" dirty="0" smtClean="0"/>
                        <a:t>5) Katherine </a:t>
                      </a:r>
                      <a:r>
                        <a:rPr lang="en-CA" b="0" dirty="0" err="1" smtClean="0"/>
                        <a:t>Heigl</a:t>
                      </a:r>
                      <a:endParaRPr lang="en-CA" b="0" dirty="0"/>
                    </a:p>
                  </a:txBody>
                  <a:tcPr/>
                </a:tc>
                <a:extLst>
                  <a:ext uri="{0D108BD9-81ED-4DB2-BD59-A6C34878D82A}">
                    <a16:rowId xmlns:a16="http://schemas.microsoft.com/office/drawing/2014/main" val="10005"/>
                  </a:ext>
                </a:extLst>
              </a:tr>
              <a:tr h="370840">
                <a:tc>
                  <a:txBody>
                    <a:bodyPr/>
                    <a:lstStyle/>
                    <a:p>
                      <a:r>
                        <a:rPr lang="en-CA" b="0" dirty="0" smtClean="0"/>
                        <a:t>6) Mila </a:t>
                      </a:r>
                      <a:r>
                        <a:rPr lang="en-CA" b="0" dirty="0" err="1" smtClean="0"/>
                        <a:t>Kunis</a:t>
                      </a:r>
                      <a:r>
                        <a:rPr lang="en-CA" b="0" dirty="0" smtClean="0"/>
                        <a:t> </a:t>
                      </a:r>
                      <a:endParaRPr lang="en-CA" b="0" dirty="0"/>
                    </a:p>
                  </a:txBody>
                  <a:tcPr/>
                </a:tc>
                <a:extLst>
                  <a:ext uri="{0D108BD9-81ED-4DB2-BD59-A6C34878D82A}">
                    <a16:rowId xmlns:a16="http://schemas.microsoft.com/office/drawing/2014/main" val="10006"/>
                  </a:ext>
                </a:extLst>
              </a:tr>
              <a:tr h="370840">
                <a:tc>
                  <a:txBody>
                    <a:bodyPr/>
                    <a:lstStyle/>
                    <a:p>
                      <a:r>
                        <a:rPr lang="en-CA" b="0" dirty="0" smtClean="0"/>
                        <a:t>7) Anna </a:t>
                      </a:r>
                      <a:r>
                        <a:rPr lang="en-CA" b="0" dirty="0" err="1" smtClean="0"/>
                        <a:t>Paquin</a:t>
                      </a:r>
                      <a:r>
                        <a:rPr lang="en-CA" b="0" dirty="0" smtClean="0"/>
                        <a:t> </a:t>
                      </a:r>
                      <a:endParaRPr lang="en-CA" b="0" dirty="0"/>
                    </a:p>
                  </a:txBody>
                  <a:tcPr/>
                </a:tc>
                <a:extLst>
                  <a:ext uri="{0D108BD9-81ED-4DB2-BD59-A6C34878D82A}">
                    <a16:rowId xmlns:a16="http://schemas.microsoft.com/office/drawing/2014/main" val="10007"/>
                  </a:ext>
                </a:extLst>
              </a:tr>
              <a:tr h="370840">
                <a:tc>
                  <a:txBody>
                    <a:bodyPr/>
                    <a:lstStyle/>
                    <a:p>
                      <a:r>
                        <a:rPr lang="en-CA" b="0" dirty="0" smtClean="0"/>
                        <a:t>8) Adriana Lima </a:t>
                      </a:r>
                      <a:endParaRPr lang="en-CA" b="0" dirty="0"/>
                    </a:p>
                  </a:txBody>
                  <a:tcPr/>
                </a:tc>
                <a:extLst>
                  <a:ext uri="{0D108BD9-81ED-4DB2-BD59-A6C34878D82A}">
                    <a16:rowId xmlns:a16="http://schemas.microsoft.com/office/drawing/2014/main" val="10008"/>
                  </a:ext>
                </a:extLst>
              </a:tr>
              <a:tr h="370840">
                <a:tc>
                  <a:txBody>
                    <a:bodyPr/>
                    <a:lstStyle/>
                    <a:p>
                      <a:r>
                        <a:rPr lang="en-CA" b="0" dirty="0" smtClean="0"/>
                        <a:t>9) Scarlett Johansson </a:t>
                      </a:r>
                      <a:endParaRPr lang="en-CA" b="0" dirty="0"/>
                    </a:p>
                  </a:txBody>
                  <a:tcPr/>
                </a:tc>
                <a:extLst>
                  <a:ext uri="{0D108BD9-81ED-4DB2-BD59-A6C34878D82A}">
                    <a16:rowId xmlns:a16="http://schemas.microsoft.com/office/drawing/2014/main" val="10009"/>
                  </a:ext>
                </a:extLst>
              </a:tr>
              <a:tr h="370840">
                <a:tc>
                  <a:txBody>
                    <a:bodyPr/>
                    <a:lstStyle/>
                    <a:p>
                      <a:r>
                        <a:rPr lang="en-CA" b="0" dirty="0" smtClean="0"/>
                        <a:t>10) Tie! Emma Stone, Brad Pitt and Rachel McAdams</a:t>
                      </a:r>
                      <a:endParaRPr lang="en-CA" b="0" dirty="0"/>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49499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dirty="0" smtClean="0"/>
              <a:t>Computer Virus: Avoiding?</a:t>
            </a:r>
          </a:p>
        </p:txBody>
      </p:sp>
      <p:sp>
        <p:nvSpPr>
          <p:cNvPr id="611331" name="Rectangle 3"/>
          <p:cNvSpPr>
            <a:spLocks noGrp="1" noChangeArrowheads="1"/>
          </p:cNvSpPr>
          <p:nvPr>
            <p:ph type="body" idx="1"/>
          </p:nvPr>
        </p:nvSpPr>
        <p:spPr/>
        <p:txBody>
          <a:bodyPr/>
          <a:lstStyle/>
          <a:p>
            <a:r>
              <a:rPr lang="en-US" altLang="en-US" dirty="0" smtClean="0"/>
              <a:t>“Solution”: Just don’t go to *bad* websites</a:t>
            </a:r>
          </a:p>
          <a:p>
            <a:pPr lvl="1"/>
            <a:r>
              <a:rPr lang="en-US" altLang="en-US" dirty="0" smtClean="0"/>
              <a:t>“Trusted websites may inadvertently be used as part of a virus attack.</a:t>
            </a:r>
          </a:p>
          <a:p>
            <a:r>
              <a:rPr lang="en-US" altLang="en-US" dirty="0" smtClean="0"/>
              <a:t>Examples:</a:t>
            </a:r>
          </a:p>
          <a:p>
            <a:pPr lvl="1"/>
            <a:r>
              <a:rPr lang="en-US" altLang="en-US" dirty="0" smtClean="0"/>
              <a:t>Facebook Virus Infecting 'Friends' List: Prompts Users to Download Video</a:t>
            </a:r>
          </a:p>
          <a:p>
            <a:pPr lvl="2"/>
            <a:r>
              <a:rPr lang="en-US" altLang="en-US" dirty="0" smtClean="0">
                <a:hlinkClick r:id="rId3"/>
              </a:rPr>
              <a:t>http://www.canada.com/globaltv/ontario/story.html?id=48291ac4-f3c5-465c-b172-80299e4ca5dc</a:t>
            </a:r>
            <a:endParaRPr lang="en-US" altLang="en-US" dirty="0"/>
          </a:p>
          <a:p>
            <a:pPr lvl="1"/>
            <a:r>
              <a:rPr lang="en-US" altLang="en-US" dirty="0"/>
              <a:t>Provocative messages from your contacts that tempts viewers to follow a link:</a:t>
            </a:r>
          </a:p>
          <a:p>
            <a:pPr lvl="2"/>
            <a:endParaRPr lang="en-US" altLang="en-US" dirty="0" smtClean="0"/>
          </a:p>
          <a:p>
            <a:pPr lvl="2"/>
            <a:endParaRPr lang="en-US" altLang="en-US" dirty="0" smtClean="0"/>
          </a:p>
          <a:p>
            <a:pPr lvl="1"/>
            <a:endParaRPr lang="en-US" altLang="en-US" dirty="0" smtClean="0"/>
          </a:p>
          <a:p>
            <a:pPr lvl="1"/>
            <a:endParaRPr lang="en-US" altLang="en-US" dirty="0" smtClean="0"/>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4419600"/>
            <a:ext cx="5303980" cy="1566808"/>
          </a:xfrm>
          <a:prstGeom prst="rect">
            <a:avLst/>
          </a:prstGeom>
        </p:spPr>
      </p:pic>
    </p:spTree>
    <p:extLst>
      <p:ext uri="{BB962C8B-B14F-4D97-AF65-F5344CB8AC3E}">
        <p14:creationId xmlns:p14="http://schemas.microsoft.com/office/powerpoint/2010/main" val="46225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1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1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1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1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1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133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1331"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Virus: Avoiding?</a:t>
            </a:r>
            <a:endParaRPr lang="en-US" dirty="0"/>
          </a:p>
        </p:txBody>
      </p:sp>
      <p:sp>
        <p:nvSpPr>
          <p:cNvPr id="3" name="Content Placeholder 2"/>
          <p:cNvSpPr>
            <a:spLocks noGrp="1"/>
          </p:cNvSpPr>
          <p:nvPr>
            <p:ph idx="1"/>
          </p:nvPr>
        </p:nvSpPr>
        <p:spPr/>
        <p:txBody>
          <a:bodyPr/>
          <a:lstStyle/>
          <a:p>
            <a:pPr lvl="1"/>
            <a:r>
              <a:rPr lang="en-US" altLang="en-US" dirty="0" smtClean="0"/>
              <a:t>Also </a:t>
            </a:r>
            <a:r>
              <a:rPr lang="en-US" altLang="en-US" dirty="0"/>
              <a:t>it’s not just personal accounts that can be hacked but also the entire website </a:t>
            </a:r>
            <a:r>
              <a:rPr lang="en-US" altLang="en-US" dirty="0" smtClean="0"/>
              <a:t>itself or the company’s computers/database.</a:t>
            </a:r>
            <a:endParaRPr lang="en-US" altLang="en-US" dirty="0"/>
          </a:p>
          <a:p>
            <a:pPr lvl="2"/>
            <a:r>
              <a:rPr lang="en-US" altLang="en-US" dirty="0">
                <a:hlinkClick r:id="rId3"/>
              </a:rPr>
              <a:t>http://</a:t>
            </a:r>
            <a:r>
              <a:rPr lang="en-US" altLang="en-US" dirty="0" smtClean="0">
                <a:hlinkClick r:id="rId3"/>
              </a:rPr>
              <a:t>www.ibtimes.com/hacks-cost-sony-pictures-entertainment-15-million-investigation-cleanup-costs-1850048</a:t>
            </a:r>
            <a:endParaRPr lang="en-US" altLang="en-US" dirty="0" smtClean="0"/>
          </a:p>
          <a:p>
            <a:pPr lvl="2"/>
            <a:r>
              <a:rPr lang="en-US" altLang="en-US" dirty="0">
                <a:hlinkClick r:id="rId4"/>
              </a:rPr>
              <a:t>http://</a:t>
            </a:r>
            <a:r>
              <a:rPr lang="en-US" altLang="en-US" dirty="0" smtClean="0">
                <a:hlinkClick r:id="rId4"/>
              </a:rPr>
              <a:t>money.cnn.com/2014/01/10/technology/security/target-hack-tips/index.html</a:t>
            </a:r>
            <a:endParaRPr lang="en-US" altLang="en-US" dirty="0" smtClean="0"/>
          </a:p>
          <a:p>
            <a:pPr lvl="1"/>
            <a:r>
              <a:rPr lang="en-US" altLang="en-US" dirty="0" smtClean="0"/>
              <a:t>The means you can get infected by just visiting one of your favorite websites (without clicking on potentially malicious links)</a:t>
            </a:r>
          </a:p>
          <a:p>
            <a:pPr lvl="2"/>
            <a:endParaRPr lang="en-US" altLang="en-US" dirty="0" smtClean="0"/>
          </a:p>
          <a:p>
            <a:pPr lvl="2"/>
            <a:endParaRPr lang="en-US" altLang="en-US" dirty="0"/>
          </a:p>
          <a:p>
            <a:endParaRPr lang="en-US" dirty="0"/>
          </a:p>
        </p:txBody>
      </p:sp>
    </p:spTree>
    <p:extLst>
      <p:ext uri="{BB962C8B-B14F-4D97-AF65-F5344CB8AC3E}">
        <p14:creationId xmlns:p14="http://schemas.microsoft.com/office/powerpoint/2010/main" val="894147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Useful Side Note: Evaluating Security Of Facebook Links</a:t>
            </a:r>
          </a:p>
        </p:txBody>
      </p:sp>
      <p:sp>
        <p:nvSpPr>
          <p:cNvPr id="3" name="Content Placeholder 2"/>
          <p:cNvSpPr>
            <a:spLocks noGrp="1"/>
          </p:cNvSpPr>
          <p:nvPr>
            <p:ph idx="1"/>
          </p:nvPr>
        </p:nvSpPr>
        <p:spPr/>
        <p:txBody>
          <a:bodyPr/>
          <a:lstStyle/>
          <a:p>
            <a:r>
              <a:rPr lang="en-US" dirty="0" smtClean="0"/>
              <a:t>A Facebook security app</a:t>
            </a: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33612"/>
            <a:ext cx="7705725" cy="3457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1078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t>Worms</a:t>
            </a:r>
          </a:p>
        </p:txBody>
      </p:sp>
      <p:sp>
        <p:nvSpPr>
          <p:cNvPr id="566275" name="Rectangle 3"/>
          <p:cNvSpPr>
            <a:spLocks noGrp="1" noChangeArrowheads="1"/>
          </p:cNvSpPr>
          <p:nvPr>
            <p:ph type="body" idx="1"/>
          </p:nvPr>
        </p:nvSpPr>
        <p:spPr/>
        <p:txBody>
          <a:bodyPr/>
          <a:lstStyle/>
          <a:p>
            <a:r>
              <a:rPr lang="en-US" altLang="en-US" dirty="0" smtClean="0"/>
              <a:t>Unlike a virus a Worm can spread without human intervention.</a:t>
            </a:r>
          </a:p>
          <a:p>
            <a:pPr lvl="1"/>
            <a:r>
              <a:rPr lang="en-US" altLang="en-US" dirty="0" smtClean="0"/>
              <a:t>Many worms have automatically infected computers e.g., ‘Slammer’ (2003)</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marL="234950" lvl="1" indent="0">
              <a:buNone/>
            </a:pPr>
            <a:endParaRPr lang="en-US" altLang="en-US" dirty="0" smtClean="0"/>
          </a:p>
          <a:p>
            <a:r>
              <a:rPr lang="en-US" sz="2000" dirty="0"/>
              <a:t>For detailed information (Symantec anti-virus)</a:t>
            </a:r>
          </a:p>
          <a:p>
            <a:pPr lvl="1"/>
            <a:r>
              <a:rPr lang="en-US" sz="1600" dirty="0">
                <a:hlinkClick r:id="rId3"/>
              </a:rPr>
              <a:t>http://</a:t>
            </a:r>
            <a:r>
              <a:rPr lang="en-US" sz="1600" dirty="0" smtClean="0">
                <a:hlinkClick r:id="rId3"/>
              </a:rPr>
              <a:t>www.symantec.com/security_response/writeup.jsp?docid=2003-012502-3306-99</a:t>
            </a:r>
            <a:endParaRPr lang="en-US" sz="1600" dirty="0"/>
          </a:p>
          <a:p>
            <a:pPr lvl="1"/>
            <a:endParaRPr lang="en-US" altLang="en-US" dirty="0" smtClean="0"/>
          </a:p>
        </p:txBody>
      </p:sp>
      <p:pic>
        <p:nvPicPr>
          <p:cNvPr id="106498" name="Picture 2" descr="http://www.pbs.org/wgbh/pages/frontline/shows/cyberwar/art/slammermap_noflash.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2649786"/>
            <a:ext cx="4538663" cy="286518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486400" y="2771628"/>
            <a:ext cx="2743200" cy="2743200"/>
          </a:xfrm>
          <a:prstGeom prst="rect">
            <a:avLst/>
          </a:prstGeom>
          <a:noFill/>
        </p:spPr>
        <p:txBody>
          <a:bodyPr wrap="square" lIns="0" rtlCol="0">
            <a:noAutofit/>
          </a:bodyPr>
          <a:lstStyle/>
          <a:p>
            <a:r>
              <a:rPr lang="en-US" dirty="0" smtClean="0"/>
              <a:t>Image and facts from </a:t>
            </a:r>
            <a:r>
              <a:rPr lang="en-US" dirty="0" smtClean="0">
                <a:hlinkClick r:id="rId5"/>
              </a:rPr>
              <a:t>www.pbs.org</a:t>
            </a:r>
            <a:r>
              <a:rPr lang="en-US" dirty="0" smtClean="0"/>
              <a:t> (Accessed in 2015)</a:t>
            </a:r>
          </a:p>
          <a:p>
            <a:pPr marL="119063" indent="-119063">
              <a:buFont typeface="Arial" panose="020B0604020202020204" pitchFamily="34" charset="0"/>
              <a:buChar char="•"/>
            </a:pPr>
            <a:r>
              <a:rPr lang="en-US" dirty="0" smtClean="0"/>
              <a:t>At it’s peak Slammer doubled in size every 8.5 seconds</a:t>
            </a:r>
          </a:p>
          <a:p>
            <a:pPr marL="119063" indent="-119063">
              <a:buFont typeface="Arial" panose="020B0604020202020204" pitchFamily="34" charset="0"/>
              <a:buChar char="•"/>
            </a:pPr>
            <a:r>
              <a:rPr lang="en-US" dirty="0" smtClean="0"/>
              <a:t>Within 10 minutes it infected 90% of the worlds vulnerable host computers</a:t>
            </a:r>
          </a:p>
        </p:txBody>
      </p:sp>
    </p:spTree>
    <p:extLst>
      <p:ext uri="{BB962C8B-B14F-4D97-AF65-F5344CB8AC3E}">
        <p14:creationId xmlns:p14="http://schemas.microsoft.com/office/powerpoint/2010/main" val="2970609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62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662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106498"/>
                                        </p:tgtEl>
                                        <p:attrNameLst>
                                          <p:attrName>style.visibility</p:attrName>
                                        </p:attrNameLst>
                                      </p:cBhvr>
                                      <p:to>
                                        <p:strVal val="visible"/>
                                      </p:to>
                                    </p:set>
                                    <p:animEffect transition="in" filter="randombar(horizontal)">
                                      <p:cBhvr>
                                        <p:cTn id="15" dur="500"/>
                                        <p:tgtEl>
                                          <p:spTgt spid="10649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566275">
                                            <p:txEl>
                                              <p:pRg st="11" end="11"/>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566275">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6275" grpId="0" uiExpand="1" build="p" bldLvl="3"/>
      <p:bldP spid="9"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Worm: Consequences Of An Infection</a:t>
            </a:r>
            <a:endParaRPr lang="en-CA" altLang="en-US" smtClean="0"/>
          </a:p>
        </p:txBody>
      </p:sp>
      <p:sp>
        <p:nvSpPr>
          <p:cNvPr id="3" name="Content Placeholder 2"/>
          <p:cNvSpPr>
            <a:spLocks noGrp="1"/>
          </p:cNvSpPr>
          <p:nvPr>
            <p:ph idx="1"/>
          </p:nvPr>
        </p:nvSpPr>
        <p:spPr/>
        <p:txBody>
          <a:bodyPr/>
          <a:lstStyle/>
          <a:p>
            <a:r>
              <a:rPr lang="en-US" altLang="en-US" dirty="0" smtClean="0"/>
              <a:t>Worms are designed to automatically spread themselves (ties up computer resources trying to infect other computers ).</a:t>
            </a:r>
          </a:p>
          <a:p>
            <a:r>
              <a:rPr lang="en-US" altLang="en-US" dirty="0" smtClean="0"/>
              <a:t>They may have other negative effects similar to a virus. </a:t>
            </a:r>
          </a:p>
          <a:p>
            <a:pPr lvl="1"/>
            <a:r>
              <a:rPr lang="en-US" altLang="en-US" dirty="0"/>
              <a:t>“My computer is </a:t>
            </a:r>
            <a:r>
              <a:rPr lang="en-US" altLang="en-US" dirty="0" smtClean="0"/>
              <a:t>so slow”</a:t>
            </a:r>
          </a:p>
          <a:p>
            <a:pPr lvl="1"/>
            <a:r>
              <a:rPr lang="en-US" altLang="en-US" dirty="0" smtClean="0"/>
              <a:t>My computer is acting ‘funny’</a:t>
            </a:r>
            <a:endParaRPr lang="en-CA" altLang="en-US" dirty="0" smtClean="0"/>
          </a:p>
        </p:txBody>
      </p:sp>
    </p:spTree>
    <p:extLst>
      <p:ext uri="{BB962C8B-B14F-4D97-AF65-F5344CB8AC3E}">
        <p14:creationId xmlns:p14="http://schemas.microsoft.com/office/powerpoint/2010/main" val="340190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t>Macro Viruses</a:t>
            </a:r>
          </a:p>
        </p:txBody>
      </p:sp>
      <p:sp>
        <p:nvSpPr>
          <p:cNvPr id="571395" name="Rectangle 3"/>
          <p:cNvSpPr>
            <a:spLocks noGrp="1" noChangeArrowheads="1"/>
          </p:cNvSpPr>
          <p:nvPr>
            <p:ph type="body" idx="1"/>
          </p:nvPr>
        </p:nvSpPr>
        <p:spPr/>
        <p:txBody>
          <a:bodyPr/>
          <a:lstStyle/>
          <a:p>
            <a:r>
              <a:rPr lang="en-US" altLang="en-US" smtClean="0"/>
              <a:t>Macros can be added to many types of documents.</a:t>
            </a:r>
          </a:p>
          <a:p>
            <a:pPr lvl="1"/>
            <a:r>
              <a:rPr lang="en-US" altLang="en-US" smtClean="0"/>
              <a:t>They provide useful functions e.g., allow for some tedious tasks to be automated.</a:t>
            </a:r>
          </a:p>
          <a:p>
            <a:r>
              <a:rPr lang="en-US" altLang="en-US" smtClean="0"/>
              <a:t>A macro virus is a malicious program that’s imbedded as a macro in a file.</a:t>
            </a:r>
          </a:p>
          <a:p>
            <a:r>
              <a:rPr lang="en-US" altLang="en-US" smtClean="0"/>
              <a:t>Macro viruses replicate through the application that’s associated with the file (e.g., an MS-Word document).</a:t>
            </a:r>
          </a:p>
        </p:txBody>
      </p:sp>
      <p:grpSp>
        <p:nvGrpSpPr>
          <p:cNvPr id="5" name="Group 4"/>
          <p:cNvGrpSpPr/>
          <p:nvPr/>
        </p:nvGrpSpPr>
        <p:grpSpPr>
          <a:xfrm>
            <a:off x="743051" y="4318262"/>
            <a:ext cx="3098800" cy="2387338"/>
            <a:chOff x="721802" y="4105593"/>
            <a:chExt cx="3098800" cy="2387338"/>
          </a:xfrm>
        </p:grpSpPr>
        <p:grpSp>
          <p:nvGrpSpPr>
            <p:cNvPr id="2" name="Group 11"/>
            <p:cNvGrpSpPr>
              <a:grpSpLocks/>
            </p:cNvGrpSpPr>
            <p:nvPr/>
          </p:nvGrpSpPr>
          <p:grpSpPr bwMode="auto">
            <a:xfrm>
              <a:off x="721802" y="4105593"/>
              <a:ext cx="3098800" cy="2387338"/>
              <a:chOff x="658302" y="3911600"/>
              <a:chExt cx="3098800" cy="2387338"/>
            </a:xfrm>
          </p:grpSpPr>
          <p:pic>
            <p:nvPicPr>
              <p:cNvPr id="18441"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r="69667" b="56111"/>
              <a:stretch>
                <a:fillRect/>
              </a:stretch>
            </p:blipFill>
            <p:spPr bwMode="auto">
              <a:xfrm>
                <a:off x="723900" y="3911600"/>
                <a:ext cx="1636975"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3" name="Text Box 14"/>
              <p:cNvSpPr txBox="1">
                <a:spLocks noChangeArrowheads="1"/>
              </p:cNvSpPr>
              <p:nvPr/>
            </p:nvSpPr>
            <p:spPr bwMode="auto">
              <a:xfrm>
                <a:off x="658302" y="5987788"/>
                <a:ext cx="3098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Original document: infected</a:t>
                </a:r>
              </a:p>
            </p:txBody>
          </p:sp>
        </p:grpSp>
        <p:pic>
          <p:nvPicPr>
            <p:cNvPr id="103425"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35324" y="5605739"/>
              <a:ext cx="978102" cy="66429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Group 5"/>
          <p:cNvGrpSpPr/>
          <p:nvPr/>
        </p:nvGrpSpPr>
        <p:grpSpPr>
          <a:xfrm>
            <a:off x="5257800" y="4285086"/>
            <a:ext cx="3568700" cy="2481256"/>
            <a:chOff x="5257800" y="4285086"/>
            <a:chExt cx="3568700" cy="2481256"/>
          </a:xfrm>
        </p:grpSpPr>
        <p:pic>
          <p:nvPicPr>
            <p:cNvPr id="18438" name="Picture 11"/>
            <p:cNvPicPr>
              <a:picLocks noChangeAspect="1" noChangeArrowheads="1"/>
            </p:cNvPicPr>
            <p:nvPr/>
          </p:nvPicPr>
          <p:blipFill>
            <a:blip r:embed="rId5">
              <a:extLst>
                <a:ext uri="{28A0092B-C50C-407E-A947-70E740481C1C}">
                  <a14:useLocalDpi xmlns:a14="http://schemas.microsoft.com/office/drawing/2010/main" val="0"/>
                </a:ext>
              </a:extLst>
            </a:blip>
            <a:srcRect l="1584" t="2000" r="54750" b="42444"/>
            <a:stretch>
              <a:fillRect/>
            </a:stretch>
          </p:blipFill>
          <p:spPr bwMode="auto">
            <a:xfrm>
              <a:off x="5283201" y="4285086"/>
              <a:ext cx="1987650" cy="1896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0" name="Text Box 15"/>
            <p:cNvSpPr txBox="1">
              <a:spLocks noChangeArrowheads="1"/>
            </p:cNvSpPr>
            <p:nvPr/>
          </p:nvSpPr>
          <p:spPr bwMode="auto">
            <a:xfrm>
              <a:off x="5257800" y="6236179"/>
              <a:ext cx="3568700" cy="53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Documents made with that application contain the infection</a:t>
              </a:r>
            </a:p>
          </p:txBody>
        </p:sp>
        <p:pic>
          <p:nvPicPr>
            <p:cNvPr id="13" name="Picture 1" descr="C:\Users\tamj\Dropbox\PVT\colorbox\viru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1800" y="5444468"/>
              <a:ext cx="978102" cy="66429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872261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1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1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1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1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1395" grpId="0"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altLang="en-US" smtClean="0"/>
              <a:t>Consequences Of Getting A Macro Virus Infection</a:t>
            </a:r>
            <a:endParaRPr lang="en-CA" altLang="en-US" smtClean="0"/>
          </a:p>
        </p:txBody>
      </p:sp>
      <p:sp>
        <p:nvSpPr>
          <p:cNvPr id="3" name="Content Placeholder 2"/>
          <p:cNvSpPr>
            <a:spLocks noGrp="1"/>
          </p:cNvSpPr>
          <p:nvPr>
            <p:ph idx="1"/>
          </p:nvPr>
        </p:nvSpPr>
        <p:spPr/>
        <p:txBody>
          <a:bodyPr/>
          <a:lstStyle/>
          <a:p>
            <a:r>
              <a:rPr lang="en-US" altLang="en-US" dirty="0" smtClean="0"/>
              <a:t>Not only the original infected document spawns infections but ANY document created with that application is infected if the ‘template’ document e.g., ‘</a:t>
            </a:r>
            <a:r>
              <a:rPr lang="en-US" altLang="en-US" dirty="0" smtClean="0">
                <a:latin typeface="Consolas" panose="020B0609020204030204" pitchFamily="49" charset="0"/>
              </a:rPr>
              <a:t>Normal.dot</a:t>
            </a:r>
            <a:r>
              <a:rPr lang="en-US" altLang="en-US" dirty="0" smtClean="0"/>
              <a:t>’ has been compromised</a:t>
            </a:r>
          </a:p>
          <a:p>
            <a:pPr lvl="1"/>
            <a:r>
              <a:rPr lang="en-US" altLang="en-US" dirty="0" smtClean="0"/>
              <a:t>(An example from VBA programming)</a:t>
            </a:r>
          </a:p>
          <a:p>
            <a:pPr lvl="2"/>
            <a:r>
              <a:rPr lang="en-US" altLang="en-US" b="1" dirty="0" smtClean="0"/>
              <a:t>Word macro that adds the Normal template to the collection of currently opened documents (where it may be edited by the macro).</a:t>
            </a:r>
          </a:p>
          <a:p>
            <a:pPr lvl="2"/>
            <a:r>
              <a:rPr lang="en-US" sz="1800" dirty="0" smtClean="0">
                <a:latin typeface="Consolas" panose="020B0609020204030204" pitchFamily="49" charset="0"/>
                <a:cs typeface="Consolas" panose="020B0609020204030204" pitchFamily="49" charset="0"/>
              </a:rPr>
              <a:t>Set </a:t>
            </a:r>
            <a:r>
              <a:rPr lang="en-US" sz="1800" dirty="0" err="1">
                <a:latin typeface="Consolas" panose="020B0609020204030204" pitchFamily="49" charset="0"/>
                <a:cs typeface="Consolas" panose="020B0609020204030204" pitchFamily="49" charset="0"/>
              </a:rPr>
              <a:t>wordDocument</a:t>
            </a:r>
            <a:r>
              <a:rPr lang="en-US" sz="1800" dirty="0">
                <a:latin typeface="Consolas" panose="020B0609020204030204" pitchFamily="49" charset="0"/>
                <a:cs typeface="Consolas" panose="020B0609020204030204" pitchFamily="49" charset="0"/>
              </a:rPr>
              <a:t> = </a:t>
            </a:r>
            <a:r>
              <a:rPr lang="en-US" sz="1800" dirty="0" err="1">
                <a:latin typeface="Consolas" panose="020B0609020204030204" pitchFamily="49" charset="0"/>
                <a:cs typeface="Consolas" panose="020B0609020204030204" pitchFamily="49" charset="0"/>
              </a:rPr>
              <a:t>Documents.Add</a:t>
            </a:r>
            <a:r>
              <a:rPr lang="en-US" sz="1800" dirty="0">
                <a:latin typeface="Consolas" panose="020B0609020204030204" pitchFamily="49" charset="0"/>
                <a:cs typeface="Consolas" panose="020B0609020204030204" pitchFamily="49" charset="0"/>
              </a:rPr>
              <a:t>("Normal.dot")</a:t>
            </a:r>
            <a:endParaRPr lang="en-US" altLang="en-US" sz="1800" dirty="0">
              <a:latin typeface="Consolas" pitchFamily="49" charset="0"/>
              <a:cs typeface="Consolas" pitchFamily="49" charset="0"/>
            </a:endParaRPr>
          </a:p>
          <a:p>
            <a:endParaRPr lang="en-CA" altLang="en-US" dirty="0" smtClean="0"/>
          </a:p>
        </p:txBody>
      </p:sp>
    </p:spTree>
    <p:extLst>
      <p:ext uri="{BB962C8B-B14F-4D97-AF65-F5344CB8AC3E}">
        <p14:creationId xmlns:p14="http://schemas.microsoft.com/office/powerpoint/2010/main" val="195720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t>Trojans / Trojan Horse</a:t>
            </a:r>
          </a:p>
        </p:txBody>
      </p:sp>
      <p:sp>
        <p:nvSpPr>
          <p:cNvPr id="20483" name="Rectangle 3"/>
          <p:cNvSpPr>
            <a:spLocks noGrp="1" noChangeArrowheads="1"/>
          </p:cNvSpPr>
          <p:nvPr>
            <p:ph type="body" idx="1"/>
          </p:nvPr>
        </p:nvSpPr>
        <p:spPr/>
        <p:txBody>
          <a:bodyPr/>
          <a:lstStyle/>
          <a:p>
            <a:r>
              <a:rPr lang="en-US" altLang="en-US" smtClean="0"/>
              <a:t>They are imbedded in a  program or file that looks useful or interesting.</a:t>
            </a:r>
          </a:p>
        </p:txBody>
      </p:sp>
      <p:sp>
        <p:nvSpPr>
          <p:cNvPr id="6" name="TextBox 5"/>
          <p:cNvSpPr txBox="1"/>
          <p:nvPr/>
        </p:nvSpPr>
        <p:spPr>
          <a:xfrm>
            <a:off x="0" y="6578600"/>
            <a:ext cx="2291556" cy="279400"/>
          </a:xfrm>
          <a:prstGeom prst="rect">
            <a:avLst/>
          </a:prstGeom>
          <a:noFill/>
        </p:spPr>
        <p:txBody>
          <a:bodyPr wrap="square" rtlCol="0">
            <a:noAutofit/>
          </a:bodyPr>
          <a:lstStyle/>
          <a:p>
            <a:r>
              <a:rPr lang="en-US" sz="1200" dirty="0" smtClean="0"/>
              <a:t>Images from www.colourbox.com</a:t>
            </a:r>
          </a:p>
        </p:txBody>
      </p:sp>
      <p:pic>
        <p:nvPicPr>
          <p:cNvPr id="100353" name="Picture 1" descr="C:\Users\tamj\Dropbox\PVT\colorbox\trojan ho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5385" y="304801"/>
            <a:ext cx="918615" cy="1143000"/>
          </a:xfrm>
          <a:prstGeom prst="rect">
            <a:avLst/>
          </a:prstGeom>
          <a:noFill/>
          <a:extLst>
            <a:ext uri="{909E8E84-426E-40DD-AFC4-6F175D3DCCD1}">
              <a14:hiddenFill xmlns:a14="http://schemas.microsoft.com/office/drawing/2010/main">
                <a:solidFill>
                  <a:srgbClr val="FFFFFF"/>
                </a:solidFill>
              </a14:hiddenFill>
            </a:ext>
          </a:extLst>
        </p:spPr>
      </p:pic>
      <p:pic>
        <p:nvPicPr>
          <p:cNvPr id="100354" name="Picture 2" descr="C:\Users\tamj\Dropbox\PVT\colorbox\network.jpg"/>
          <p:cNvPicPr>
            <a:picLocks noChangeAspect="1" noChangeArrowheads="1"/>
          </p:cNvPicPr>
          <p:nvPr/>
        </p:nvPicPr>
        <p:blipFill rotWithShape="1">
          <a:blip r:embed="rId4">
            <a:extLst>
              <a:ext uri="{28A0092B-C50C-407E-A947-70E740481C1C}">
                <a14:useLocalDpi xmlns:a14="http://schemas.microsoft.com/office/drawing/2010/main" val="0"/>
              </a:ext>
            </a:extLst>
          </a:blip>
          <a:srcRect l="7475" t="12343" r="8702" b="11423"/>
          <a:stretch/>
        </p:blipFill>
        <p:spPr bwMode="auto">
          <a:xfrm>
            <a:off x="3194206" y="2197626"/>
            <a:ext cx="2803525" cy="1912278"/>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0528" y="2546561"/>
            <a:ext cx="3483222" cy="2579125"/>
            <a:chOff x="50528" y="2546561"/>
            <a:chExt cx="3483222" cy="2579125"/>
          </a:xfrm>
        </p:grpSpPr>
        <p:sp>
          <p:nvSpPr>
            <p:cNvPr id="20495" name="AutoShape 7"/>
            <p:cNvSpPr>
              <a:spLocks noChangeArrowheads="1"/>
            </p:cNvSpPr>
            <p:nvPr/>
          </p:nvSpPr>
          <p:spPr bwMode="auto">
            <a:xfrm rot="4216109">
              <a:off x="2404934" y="2902244"/>
              <a:ext cx="360060" cy="1897573"/>
            </a:xfrm>
            <a:prstGeom prst="downArrow">
              <a:avLst>
                <a:gd name="adj1" fmla="val 50000"/>
                <a:gd name="adj2" fmla="val 123070"/>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6" name="Text Box 8"/>
            <p:cNvSpPr txBox="1">
              <a:spLocks noChangeArrowheads="1"/>
            </p:cNvSpPr>
            <p:nvPr/>
          </p:nvSpPr>
          <p:spPr bwMode="auto">
            <a:xfrm>
              <a:off x="50528" y="3700168"/>
              <a:ext cx="1680401" cy="1425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Some new application that allows you save videos from </a:t>
              </a:r>
              <a:r>
                <a:rPr lang="en-US" altLang="en-US" sz="1600" dirty="0" err="1"/>
                <a:t>Youtube</a:t>
              </a:r>
              <a:r>
                <a:rPr lang="en-US" altLang="en-US" sz="1600" baseline="-25000" dirty="0" err="1"/>
                <a:t>TM</a:t>
              </a:r>
              <a:r>
                <a:rPr lang="en-US" altLang="en-US" sz="1600" dirty="0"/>
                <a:t>!</a:t>
              </a:r>
            </a:p>
          </p:txBody>
        </p:sp>
        <p:pic>
          <p:nvPicPr>
            <p:cNvPr id="23"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95400" y="254656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p:cNvGrpSpPr/>
          <p:nvPr/>
        </p:nvGrpSpPr>
        <p:grpSpPr>
          <a:xfrm>
            <a:off x="1371600" y="3614013"/>
            <a:ext cx="2832100" cy="2913787"/>
            <a:chOff x="1371600" y="3614013"/>
            <a:chExt cx="2832100" cy="2913787"/>
          </a:xfrm>
        </p:grpSpPr>
        <p:sp>
          <p:nvSpPr>
            <p:cNvPr id="20492" name="AutoShape 9"/>
            <p:cNvSpPr>
              <a:spLocks noChangeArrowheads="1"/>
            </p:cNvSpPr>
            <p:nvPr/>
          </p:nvSpPr>
          <p:spPr bwMode="auto">
            <a:xfrm rot="2514482">
              <a:off x="3771900" y="3614013"/>
              <a:ext cx="431800" cy="2214586"/>
            </a:xfrm>
            <a:prstGeom prst="downArrow">
              <a:avLst>
                <a:gd name="adj1" fmla="val 50000"/>
                <a:gd name="adj2" fmla="val 64982"/>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3" name="Text Box 10"/>
            <p:cNvSpPr txBox="1">
              <a:spLocks noChangeArrowheads="1"/>
            </p:cNvSpPr>
            <p:nvPr/>
          </p:nvSpPr>
          <p:spPr bwMode="auto">
            <a:xfrm>
              <a:off x="1371600" y="5373125"/>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Get a cheap hacked version of some commercial </a:t>
              </a:r>
              <a:r>
                <a:rPr lang="en-US" altLang="en-US" sz="1600" dirty="0" smtClean="0"/>
                <a:t>software (e.g., via ‘torrent’, ‘warez’ sites)</a:t>
              </a:r>
              <a:endParaRPr lang="en-US" altLang="en-US" sz="1600" dirty="0"/>
            </a:p>
          </p:txBody>
        </p:sp>
        <p:pic>
          <p:nvPicPr>
            <p:cNvPr id="24"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8062" y="4408251"/>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9" name="Group 8"/>
          <p:cNvGrpSpPr/>
          <p:nvPr/>
        </p:nvGrpSpPr>
        <p:grpSpPr>
          <a:xfrm>
            <a:off x="5696405" y="3892500"/>
            <a:ext cx="2743200" cy="2758050"/>
            <a:chOff x="6070600" y="3552825"/>
            <a:chExt cx="2743200" cy="2758050"/>
          </a:xfrm>
        </p:grpSpPr>
        <p:sp>
          <p:nvSpPr>
            <p:cNvPr id="20489" name="AutoShape 11"/>
            <p:cNvSpPr>
              <a:spLocks noChangeArrowheads="1"/>
            </p:cNvSpPr>
            <p:nvPr/>
          </p:nvSpPr>
          <p:spPr bwMode="auto">
            <a:xfrm rot="19090033">
              <a:off x="6070600" y="3552825"/>
              <a:ext cx="431800" cy="1874838"/>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0490" name="Text Box 12"/>
            <p:cNvSpPr txBox="1">
              <a:spLocks noChangeArrowheads="1"/>
            </p:cNvSpPr>
            <p:nvPr/>
          </p:nvSpPr>
          <p:spPr bwMode="auto">
            <a:xfrm>
              <a:off x="6197600" y="5156200"/>
              <a:ext cx="2616200" cy="115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a:t>Download a special viewer to see “astonishing” pictures/videos of your favorite celebrity.</a:t>
              </a:r>
            </a:p>
          </p:txBody>
        </p:sp>
        <p:pic>
          <p:nvPicPr>
            <p:cNvPr id="25"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582" y="4039556"/>
              <a:ext cx="693803" cy="8632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9" name="Group 18"/>
          <p:cNvGrpSpPr/>
          <p:nvPr/>
        </p:nvGrpSpPr>
        <p:grpSpPr>
          <a:xfrm>
            <a:off x="5912305" y="1976275"/>
            <a:ext cx="3329321" cy="2275581"/>
            <a:chOff x="4694770" y="4081301"/>
            <a:chExt cx="3329321" cy="2275581"/>
          </a:xfrm>
        </p:grpSpPr>
        <p:sp>
          <p:nvSpPr>
            <p:cNvPr id="20" name="AutoShape 11"/>
            <p:cNvSpPr>
              <a:spLocks noChangeArrowheads="1"/>
            </p:cNvSpPr>
            <p:nvPr/>
          </p:nvSpPr>
          <p:spPr bwMode="auto">
            <a:xfrm rot="16200000">
              <a:off x="5088088" y="4628510"/>
              <a:ext cx="431800" cy="1218436"/>
            </a:xfrm>
            <a:prstGeom prst="downArrow">
              <a:avLst>
                <a:gd name="adj1" fmla="val 50000"/>
                <a:gd name="adj2" fmla="val 108548"/>
              </a:avLst>
            </a:prstGeom>
            <a:solidFill>
              <a:srgbClr val="FF0000"/>
            </a:solidFill>
            <a:ln w="9525" algn="ctr">
              <a:solidFill>
                <a:schemeClr val="tx1"/>
              </a:solidFill>
              <a:miter lim="800000"/>
              <a:headEnd/>
              <a:tailEnd/>
            </a:ln>
          </p:spPr>
          <p:txBody>
            <a:bodyPr wrap="none" lIns="0"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endParaRPr lang="en-CA" altLang="en-US"/>
            </a:p>
          </p:txBody>
        </p:sp>
        <p:sp>
          <p:nvSpPr>
            <p:cNvPr id="21" name="Text Box 12"/>
            <p:cNvSpPr txBox="1">
              <a:spLocks noChangeArrowheads="1"/>
            </p:cNvSpPr>
            <p:nvPr/>
          </p:nvSpPr>
          <p:spPr bwMode="auto">
            <a:xfrm>
              <a:off x="5407891" y="5473050"/>
              <a:ext cx="2616200" cy="88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lnSpc>
                  <a:spcPct val="110000"/>
                </a:lnSpc>
                <a:spcBef>
                  <a:spcPct val="50000"/>
                </a:spcBef>
              </a:pPr>
              <a:r>
                <a:rPr lang="en-US" altLang="en-US" sz="1600" dirty="0" smtClean="0"/>
                <a:t>Adding ‘useful’ phone apps outside of the sanctioned App-store</a:t>
              </a:r>
              <a:endParaRPr lang="en-US" altLang="en-US" sz="1600" dirty="0"/>
            </a:p>
          </p:txBody>
        </p:sp>
        <p:pic>
          <p:nvPicPr>
            <p:cNvPr id="22" name="Picture 1" descr="C:\Users\tamj\Dropbox\PVT\colorbox\trojan hor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9589" y="4081301"/>
              <a:ext cx="693803" cy="863274"/>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876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03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up)">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pic>
        <p:nvPicPr>
          <p:cNvPr id="129026" name="Picture 2" descr="U:\PC\lectures\203 winter 2014\6-Networks\fake jt sp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799" y="3124200"/>
            <a:ext cx="7564437" cy="3303587"/>
          </a:xfrm>
          <a:prstGeom prst="rect">
            <a:avLst/>
          </a:prstGeom>
          <a:noFill/>
          <a:extLst>
            <a:ext uri="{909E8E84-426E-40DD-AFC4-6F175D3DCCD1}">
              <a14:hiddenFill xmlns:a14="http://schemas.microsoft.com/office/drawing/2010/main">
                <a:solidFill>
                  <a:srgbClr val="FFFFFF"/>
                </a:solidFill>
              </a14:hiddenFill>
            </a:ext>
          </a:extLst>
        </p:spPr>
      </p:pic>
      <p:pic>
        <p:nvPicPr>
          <p:cNvPr id="129027" name="Picture 3" descr="U:\PC\lectures\203 winter 2014\6-Networks\kin span anonymo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362971"/>
            <a:ext cx="5595937" cy="14382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47800" y="5791200"/>
            <a:ext cx="2166937" cy="228600"/>
          </a:xfrm>
          <a:prstGeom prst="rect">
            <a:avLst/>
          </a:prstGeom>
          <a:noFill/>
        </p:spPr>
        <p:txBody>
          <a:bodyPr wrap="square" rtlCol="0">
            <a:noAutofit/>
          </a:bodyPr>
          <a:lstStyle/>
          <a:p>
            <a:r>
              <a:rPr lang="en-CA" sz="1200" b="1" dirty="0" smtClean="0">
                <a:solidFill>
                  <a:srgbClr val="6600FF"/>
                </a:solidFill>
              </a:rPr>
              <a:t>Click here to get your grade</a:t>
            </a:r>
          </a:p>
        </p:txBody>
      </p:sp>
      <p:sp>
        <p:nvSpPr>
          <p:cNvPr id="4" name="Oval 3"/>
          <p:cNvSpPr/>
          <p:nvPr/>
        </p:nvSpPr>
        <p:spPr>
          <a:xfrm>
            <a:off x="1447800" y="5791200"/>
            <a:ext cx="1905000" cy="381000"/>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0756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9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randombar(horizont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smtClean="0"/>
              <a:t>Consequences Of A Trojan Infection</a:t>
            </a:r>
            <a:endParaRPr lang="en-CA" altLang="en-US" smtClean="0"/>
          </a:p>
        </p:txBody>
      </p:sp>
      <p:sp>
        <p:nvSpPr>
          <p:cNvPr id="3" name="Content Placeholder 2"/>
          <p:cNvSpPr>
            <a:spLocks noGrp="1"/>
          </p:cNvSpPr>
          <p:nvPr>
            <p:ph idx="1"/>
          </p:nvPr>
        </p:nvSpPr>
        <p:spPr/>
        <p:txBody>
          <a:bodyPr/>
          <a:lstStyle/>
          <a:p>
            <a:r>
              <a:rPr lang="en-US" altLang="en-US" dirty="0" smtClean="0"/>
              <a:t>A Trojan tricks users into infecting their computer by “letting in” the malicious program</a:t>
            </a:r>
          </a:p>
          <a:p>
            <a:pPr lvl="1"/>
            <a:r>
              <a:rPr lang="en-US" altLang="en-US" dirty="0" smtClean="0"/>
              <a:t>E.g., you install what you think is a useful program only to have a malicious program bundled in</a:t>
            </a:r>
          </a:p>
          <a:p>
            <a:r>
              <a:rPr lang="en-US" altLang="en-US" dirty="0" smtClean="0"/>
              <a:t>The backdoor program can have negative effects similar to a virus infection.</a:t>
            </a:r>
            <a:endParaRPr lang="en-CA" altLang="en-US" dirty="0" smtClean="0"/>
          </a:p>
        </p:txBody>
      </p:sp>
    </p:spTree>
    <p:extLst>
      <p:ext uri="{BB962C8B-B14F-4D97-AF65-F5344CB8AC3E}">
        <p14:creationId xmlns:p14="http://schemas.microsoft.com/office/powerpoint/2010/main" val="14064169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dirty="0" smtClean="0"/>
              <a:t>Protection Against These Forms Of Malware</a:t>
            </a:r>
          </a:p>
        </p:txBody>
      </p:sp>
      <p:sp>
        <p:nvSpPr>
          <p:cNvPr id="577539" name="Rectangle 3"/>
          <p:cNvSpPr>
            <a:spLocks noGrp="1" noChangeArrowheads="1"/>
          </p:cNvSpPr>
          <p:nvPr>
            <p:ph type="body" idx="1"/>
          </p:nvPr>
        </p:nvSpPr>
        <p:spPr/>
        <p:txBody>
          <a:bodyPr/>
          <a:lstStyle/>
          <a:p>
            <a:r>
              <a:rPr lang="en-US" altLang="en-US" dirty="0" smtClean="0"/>
              <a:t>Malware discussed so far</a:t>
            </a:r>
          </a:p>
          <a:p>
            <a:pPr lvl="1"/>
            <a:r>
              <a:rPr lang="en-US" altLang="en-US" dirty="0" smtClean="0"/>
              <a:t>Viruses</a:t>
            </a:r>
          </a:p>
          <a:p>
            <a:pPr lvl="1"/>
            <a:r>
              <a:rPr lang="en-US" altLang="en-US" dirty="0" smtClean="0"/>
              <a:t>Worms</a:t>
            </a:r>
          </a:p>
          <a:p>
            <a:pPr lvl="1"/>
            <a:r>
              <a:rPr lang="en-US" altLang="en-US" dirty="0" smtClean="0"/>
              <a:t>Macro Viruses</a:t>
            </a:r>
          </a:p>
          <a:p>
            <a:pPr lvl="1"/>
            <a:r>
              <a:rPr lang="en-US" altLang="en-US" dirty="0" smtClean="0"/>
              <a:t>Trojans / Trojan Horses</a:t>
            </a:r>
          </a:p>
        </p:txBody>
      </p:sp>
    </p:spTree>
    <p:extLst>
      <p:ext uri="{BB962C8B-B14F-4D97-AF65-F5344CB8AC3E}">
        <p14:creationId xmlns:p14="http://schemas.microsoft.com/office/powerpoint/2010/main" val="3102970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75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75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7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75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75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539" grpId="0" build="p" bldLvl="3"/>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Protection Against These Forms Of Malware</a:t>
            </a:r>
            <a:endParaRPr lang="en-US" dirty="0"/>
          </a:p>
        </p:txBody>
      </p:sp>
      <p:sp>
        <p:nvSpPr>
          <p:cNvPr id="3" name="Content Placeholder 2"/>
          <p:cNvSpPr>
            <a:spLocks noGrp="1"/>
          </p:cNvSpPr>
          <p:nvPr>
            <p:ph idx="1"/>
          </p:nvPr>
        </p:nvSpPr>
        <p:spPr/>
        <p:txBody>
          <a:bodyPr/>
          <a:lstStyle/>
          <a:p>
            <a:r>
              <a:rPr lang="en-US" altLang="en-US" dirty="0"/>
              <a:t>Use an anti-virus program:</a:t>
            </a:r>
          </a:p>
          <a:p>
            <a:pPr lvl="1"/>
            <a:r>
              <a:rPr lang="en-CA" altLang="en-US" dirty="0" smtClean="0"/>
              <a:t>It’s included in Windows ‘for free’:</a:t>
            </a:r>
          </a:p>
          <a:p>
            <a:pPr lvl="2"/>
            <a:r>
              <a:rPr lang="en-CA" altLang="en-US" dirty="0" smtClean="0"/>
              <a:t>Windows </a:t>
            </a:r>
            <a:r>
              <a:rPr lang="en-CA" altLang="en-US" dirty="0"/>
              <a:t>(Windows security essentials is available for free download while Windows defender is built into Windows 8+): </a:t>
            </a:r>
            <a:r>
              <a:rPr lang="en-CA" altLang="en-US" dirty="0">
                <a:hlinkClick r:id="rId3"/>
              </a:rPr>
              <a:t>http://windows.microsoft.com/en-CA/windows/security-essentials-download</a:t>
            </a:r>
            <a:endParaRPr lang="en-CA" altLang="en-US" dirty="0"/>
          </a:p>
          <a:p>
            <a:pPr lvl="1"/>
            <a:r>
              <a:rPr lang="en-US" altLang="en-US" dirty="0" smtClean="0"/>
              <a:t>If your operating system doesn’t include security software</a:t>
            </a:r>
          </a:p>
          <a:p>
            <a:pPr lvl="2"/>
            <a:r>
              <a:rPr lang="en-US" altLang="en-US" dirty="0" smtClean="0"/>
              <a:t>Something </a:t>
            </a:r>
            <a:r>
              <a:rPr lang="en-US" altLang="en-US" dirty="0"/>
              <a:t>is better than nothing (some are free!)</a:t>
            </a:r>
          </a:p>
          <a:p>
            <a:pPr lvl="3"/>
            <a:r>
              <a:rPr lang="en-US" altLang="en-US" dirty="0"/>
              <a:t>Many Internet providers give something out for free if you’re a subscriber</a:t>
            </a:r>
          </a:p>
          <a:p>
            <a:pPr lvl="2"/>
            <a:r>
              <a:rPr lang="en-US" altLang="en-US" dirty="0"/>
              <a:t>But try to get a program from an established company (better than a free version or a version produced by a smaller or less experienced company).</a:t>
            </a:r>
          </a:p>
          <a:p>
            <a:pPr lvl="3"/>
            <a:r>
              <a:rPr lang="en-US" altLang="en-US" dirty="0"/>
              <a:t>McAfee: </a:t>
            </a:r>
            <a:r>
              <a:rPr lang="en-US" altLang="en-US" dirty="0">
                <a:hlinkClick r:id="rId4"/>
              </a:rPr>
              <a:t>http://www.mcafee.com</a:t>
            </a:r>
            <a:endParaRPr lang="en-US" altLang="en-US" dirty="0"/>
          </a:p>
          <a:p>
            <a:pPr lvl="3"/>
            <a:r>
              <a:rPr lang="en-US" altLang="en-US" dirty="0"/>
              <a:t>Norton: </a:t>
            </a:r>
            <a:r>
              <a:rPr lang="en-US" altLang="en-US" dirty="0">
                <a:hlinkClick r:id="rId5"/>
              </a:rPr>
              <a:t>http://www.norton.com</a:t>
            </a:r>
            <a:endParaRPr lang="en-US" altLang="en-US" dirty="0"/>
          </a:p>
          <a:p>
            <a:pPr lvl="3"/>
            <a:r>
              <a:rPr lang="en-US" altLang="en-US" dirty="0"/>
              <a:t>Kaspersky: </a:t>
            </a:r>
            <a:r>
              <a:rPr lang="en-CA" altLang="en-US" dirty="0">
                <a:hlinkClick r:id="rId6"/>
              </a:rPr>
              <a:t>www.kaspersky.com</a:t>
            </a:r>
            <a:endParaRPr lang="en-CA" altLang="en-US" dirty="0"/>
          </a:p>
          <a:p>
            <a:pPr lvl="2"/>
            <a:r>
              <a:rPr lang="en-US" altLang="en-US" dirty="0" smtClean="0"/>
              <a:t>But </a:t>
            </a:r>
            <a:r>
              <a:rPr lang="en-US" altLang="en-US" dirty="0"/>
              <a:t>make sure that you </a:t>
            </a:r>
            <a:r>
              <a:rPr lang="en-US" altLang="en-US" i="1" dirty="0"/>
              <a:t>update your program and the virus definitions</a:t>
            </a:r>
            <a:r>
              <a:rPr lang="en-US" altLang="en-US" dirty="0"/>
              <a:t> on a regular basis.</a:t>
            </a:r>
          </a:p>
          <a:p>
            <a:endParaRPr lang="en-US" dirty="0"/>
          </a:p>
        </p:txBody>
      </p:sp>
    </p:spTree>
    <p:extLst>
      <p:ext uri="{BB962C8B-B14F-4D97-AF65-F5344CB8AC3E}">
        <p14:creationId xmlns:p14="http://schemas.microsoft.com/office/powerpoint/2010/main" val="239174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smtClean="0"/>
              <a:t>Spyware</a:t>
            </a:r>
          </a:p>
        </p:txBody>
      </p:sp>
      <p:sp>
        <p:nvSpPr>
          <p:cNvPr id="575491" name="Rectangle 3"/>
          <p:cNvSpPr>
            <a:spLocks noGrp="1" noChangeArrowheads="1"/>
          </p:cNvSpPr>
          <p:nvPr>
            <p:ph type="body" idx="1"/>
          </p:nvPr>
        </p:nvSpPr>
        <p:spPr/>
        <p:txBody>
          <a:bodyPr/>
          <a:lstStyle/>
          <a:p>
            <a:r>
              <a:rPr lang="en-US" altLang="en-US" dirty="0" smtClean="0"/>
              <a:t>Secretly gathers information about your computer and computer usage and transmits this information back to the author.</a:t>
            </a:r>
          </a:p>
          <a:p>
            <a:r>
              <a:rPr lang="en-US" altLang="en-US" dirty="0" smtClean="0"/>
              <a:t>In some cases the process may be fairly legitimate in other cases it may be more nefarious.</a:t>
            </a:r>
          </a:p>
          <a:p>
            <a:r>
              <a:rPr lang="en-US" altLang="en-US" dirty="0" smtClean="0"/>
              <a:t>Spyware may also take the form of a program that is installed with another (potentially useful) program making it similar to a Trojan.</a:t>
            </a:r>
          </a:p>
          <a:p>
            <a:endParaRPr lang="en-US" altLang="en-US" dirty="0" smtClean="0"/>
          </a:p>
        </p:txBody>
      </p:sp>
      <p:sp>
        <p:nvSpPr>
          <p:cNvPr id="575493" name="Text Box 5"/>
          <p:cNvSpPr txBox="1">
            <a:spLocks noChangeArrowheads="1"/>
          </p:cNvSpPr>
          <p:nvPr/>
        </p:nvSpPr>
        <p:spPr bwMode="auto">
          <a:xfrm>
            <a:off x="914400" y="4572000"/>
            <a:ext cx="79121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From the software usage agreement from some company ‘X’:</a:t>
            </a:r>
          </a:p>
          <a:p>
            <a:pPr eaLnBrk="1" hangingPunct="1">
              <a:spcBef>
                <a:spcPct val="50000"/>
              </a:spcBef>
            </a:pPr>
            <a:r>
              <a:rPr lang="en-US" altLang="en-US" sz="1800" dirty="0"/>
              <a:t>(From Internet Privacy for </a:t>
            </a:r>
            <a:r>
              <a:rPr lang="en-US" altLang="en-US" sz="1800" dirty="0" smtClean="0"/>
              <a:t>Dummies “The first spyware?”</a:t>
            </a:r>
            <a:endParaRPr lang="en-US" altLang="en-US" sz="1800" dirty="0"/>
          </a:p>
          <a:p>
            <a:pPr eaLnBrk="1" hangingPunct="1">
              <a:spcBef>
                <a:spcPct val="50000"/>
              </a:spcBef>
            </a:pPr>
            <a:r>
              <a:rPr lang="en-US" altLang="en-US" sz="1800" dirty="0"/>
              <a:t>“You hereby grant company X [</a:t>
            </a:r>
            <a:r>
              <a:rPr lang="en-US" altLang="en-US" sz="1800" i="1" dirty="0"/>
              <a:t>JT: actual name removed</a:t>
            </a:r>
            <a:r>
              <a:rPr lang="en-US" altLang="en-US" sz="1800" dirty="0"/>
              <a:t>] the right to access and use the used computing power and storage space on your computer/s and/or Internet access or bandwidth for the aggregation of content and use in distributed computing.”</a:t>
            </a:r>
          </a:p>
        </p:txBody>
      </p:sp>
      <p:sp>
        <p:nvSpPr>
          <p:cNvPr id="2" name="TextBox 1"/>
          <p:cNvSpPr txBox="1"/>
          <p:nvPr/>
        </p:nvSpPr>
        <p:spPr>
          <a:xfrm>
            <a:off x="7315200" y="1360843"/>
            <a:ext cx="1828800" cy="304800"/>
          </a:xfrm>
          <a:prstGeom prst="rect">
            <a:avLst/>
          </a:prstGeom>
          <a:noFill/>
        </p:spPr>
        <p:txBody>
          <a:bodyPr wrap="square" rIns="0" rtlCol="0">
            <a:noAutofit/>
          </a:bodyPr>
          <a:lstStyle/>
          <a:p>
            <a:pPr algn="r"/>
            <a:r>
              <a:rPr lang="en-US" sz="1200" dirty="0" smtClean="0"/>
              <a:t>From www.colourbox.com</a:t>
            </a:r>
          </a:p>
        </p:txBody>
      </p:sp>
      <p:pic>
        <p:nvPicPr>
          <p:cNvPr id="95234" name="Picture 2" descr="C:\Users\tamj\Dropbox\PVT\colorbox\spy 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51875" y="10309"/>
            <a:ext cx="492125" cy="1406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0380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54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54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54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575493"/>
                                        </p:tgtEl>
                                        <p:attrNameLst>
                                          <p:attrName>style.visibility</p:attrName>
                                        </p:attrNameLst>
                                      </p:cBhvr>
                                      <p:to>
                                        <p:strVal val="visible"/>
                                      </p:to>
                                    </p:set>
                                    <p:animEffect transition="in" filter="blinds(horizontal)">
                                      <p:cBhvr>
                                        <p:cTn id="19" dur="500"/>
                                        <p:tgtEl>
                                          <p:spTgt spid="575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5491" grpId="0" build="p" bldLvl="3"/>
      <p:bldP spid="575493"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t>Spyware (2)</a:t>
            </a:r>
          </a:p>
        </p:txBody>
      </p:sp>
      <p:sp>
        <p:nvSpPr>
          <p:cNvPr id="579587" name="Rectangle 3"/>
          <p:cNvSpPr>
            <a:spLocks noGrp="1" noChangeArrowheads="1"/>
          </p:cNvSpPr>
          <p:nvPr>
            <p:ph type="body" idx="1"/>
          </p:nvPr>
        </p:nvSpPr>
        <p:spPr/>
        <p:txBody>
          <a:bodyPr/>
          <a:lstStyle/>
          <a:p>
            <a:r>
              <a:rPr lang="en-US" altLang="en-US" smtClean="0"/>
              <a:t>Some forms of spyware are relatively benign and record generic information about your computer.</a:t>
            </a:r>
          </a:p>
          <a:p>
            <a:r>
              <a:rPr lang="en-US" altLang="en-US" smtClean="0"/>
              <a:t>However some forms of spyware record and transmit </a:t>
            </a:r>
            <a:r>
              <a:rPr lang="en-US" altLang="en-US" i="1" smtClean="0"/>
              <a:t>highly</a:t>
            </a:r>
            <a:r>
              <a:rPr lang="en-US" altLang="en-US" smtClean="0"/>
              <a:t> confidential information.</a:t>
            </a:r>
          </a:p>
          <a:p>
            <a:pPr lvl="1"/>
            <a:r>
              <a:rPr lang="en-US" altLang="en-US" smtClean="0"/>
              <a:t>Some do this by recording and sending all the text that you enter with the infected computer.</a:t>
            </a:r>
          </a:p>
          <a:p>
            <a:pPr lvl="1"/>
            <a:r>
              <a:rPr lang="en-US" altLang="en-US" smtClean="0"/>
              <a:t>Others may be more selective (e.g., it recognizes when you’re about enter information into a password field and only send passwords and other login information).</a:t>
            </a:r>
          </a:p>
          <a:p>
            <a:pPr lvl="1"/>
            <a:r>
              <a:rPr lang="en-US" altLang="en-US" smtClean="0"/>
              <a:t>A few may even transmit as a live video your computer desktop and send the video to the creator of the spyware.</a:t>
            </a:r>
          </a:p>
          <a:p>
            <a:pPr lvl="1">
              <a:buFont typeface="Times New Roman" pitchFamily="18" charset="0"/>
              <a:buNone/>
            </a:pPr>
            <a:endParaRPr lang="en-US" altLang="en-US" smtClean="0"/>
          </a:p>
        </p:txBody>
      </p:sp>
      <p:grpSp>
        <p:nvGrpSpPr>
          <p:cNvPr id="2" name="Group 1"/>
          <p:cNvGrpSpPr/>
          <p:nvPr/>
        </p:nvGrpSpPr>
        <p:grpSpPr>
          <a:xfrm>
            <a:off x="6477000" y="5139466"/>
            <a:ext cx="2011680" cy="1714052"/>
            <a:chOff x="6477000" y="5139466"/>
            <a:chExt cx="2011680" cy="1714052"/>
          </a:xfrm>
        </p:grpSpPr>
        <p:pic>
          <p:nvPicPr>
            <p:cNvPr id="6" name="Picture 1" descr="C:\Users\tamj\Dropbox\PVT\colorbox\spyware.jpg"/>
            <p:cNvPicPr>
              <a:picLocks noChangeAspect="1" noChangeArrowheads="1"/>
            </p:cNvPicPr>
            <p:nvPr/>
          </p:nvPicPr>
          <p:blipFill rotWithShape="1">
            <a:blip r:embed="rId3">
              <a:extLst>
                <a:ext uri="{28A0092B-C50C-407E-A947-70E740481C1C}">
                  <a14:useLocalDpi xmlns:a14="http://schemas.microsoft.com/office/drawing/2010/main" val="0"/>
                </a:ext>
              </a:extLst>
            </a:blip>
            <a:srcRect l="7675" t="5322" r="8515" b="6610"/>
            <a:stretch/>
          </p:blipFill>
          <p:spPr bwMode="auto">
            <a:xfrm>
              <a:off x="6477000" y="5139466"/>
              <a:ext cx="2011680" cy="140925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59880" y="6548718"/>
              <a:ext cx="1828800" cy="304800"/>
            </a:xfrm>
            <a:prstGeom prst="rect">
              <a:avLst/>
            </a:prstGeom>
            <a:noFill/>
          </p:spPr>
          <p:txBody>
            <a:bodyPr wrap="square" rIns="0" rtlCol="0">
              <a:noAutofit/>
            </a:bodyPr>
            <a:lstStyle/>
            <a:p>
              <a:pPr algn="r"/>
              <a:r>
                <a:rPr lang="en-US" sz="1200" dirty="0" smtClean="0"/>
                <a:t>From www.colourbox.com</a:t>
              </a:r>
            </a:p>
          </p:txBody>
        </p:sp>
      </p:grpSp>
    </p:spTree>
    <p:extLst>
      <p:ext uri="{BB962C8B-B14F-4D97-AF65-F5344CB8AC3E}">
        <p14:creationId xmlns:p14="http://schemas.microsoft.com/office/powerpoint/2010/main" val="106762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9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95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95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95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95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9587" grpId="0" build="p" bldLvl="3"/>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Spyware Information Look Like?</a:t>
            </a:r>
            <a:endParaRPr lang="en-US" dirty="0"/>
          </a:p>
        </p:txBody>
      </p:sp>
      <p:sp>
        <p:nvSpPr>
          <p:cNvPr id="3" name="Content Placeholder 2"/>
          <p:cNvSpPr>
            <a:spLocks noGrp="1"/>
          </p:cNvSpPr>
          <p:nvPr>
            <p:ph idx="1"/>
          </p:nvPr>
        </p:nvSpPr>
        <p:spPr/>
        <p:txBody>
          <a:bodyPr/>
          <a:lstStyle/>
          <a:p>
            <a:r>
              <a:rPr lang="en-US" dirty="0" smtClean="0"/>
              <a:t>A program that records to a file what you are currently doing on your computer.</a:t>
            </a:r>
          </a:p>
          <a:p>
            <a:r>
              <a:rPr lang="en-US" dirty="0" smtClean="0"/>
              <a:t>(This is not meant as ‘spyware’ but instead is used to help troubleshoot technical problems.</a:t>
            </a:r>
          </a:p>
          <a:p>
            <a:pPr lvl="1"/>
            <a:r>
              <a:rPr lang="en-US" dirty="0" smtClean="0"/>
              <a:t>“What did the user do?”</a:t>
            </a:r>
          </a:p>
          <a:p>
            <a:pPr lvl="1"/>
            <a:r>
              <a:rPr lang="en-US" dirty="0" smtClean="0"/>
              <a:t>(Windows 7: Problem </a:t>
            </a:r>
            <a:r>
              <a:rPr lang="en-US"/>
              <a:t>Steps </a:t>
            </a:r>
            <a:r>
              <a:rPr lang="en-US" smtClean="0"/>
              <a:t>Recorder</a:t>
            </a:r>
            <a:r>
              <a:rPr lang="en-US" dirty="0" smtClean="0"/>
              <a:t>)</a:t>
            </a:r>
          </a:p>
          <a:p>
            <a:pPr lvl="1"/>
            <a:r>
              <a:rPr lang="en-US" dirty="0"/>
              <a:t>(Windows </a:t>
            </a:r>
            <a:r>
              <a:rPr lang="en-US" dirty="0" smtClean="0"/>
              <a:t>10: Steps Recorder or PSR)</a:t>
            </a:r>
            <a:endParaRPr lang="en-US" dirty="0"/>
          </a:p>
          <a:p>
            <a:pPr lvl="1"/>
            <a:endParaRPr lang="en-US" dirty="0"/>
          </a:p>
        </p:txBody>
      </p:sp>
    </p:spTree>
    <p:extLst>
      <p:ext uri="{BB962C8B-B14F-4D97-AF65-F5344CB8AC3E}">
        <p14:creationId xmlns:p14="http://schemas.microsoft.com/office/powerpoint/2010/main" val="34651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Banking Anti-Spyware Software</a:t>
            </a:r>
            <a:endParaRPr lang="en-CA" dirty="0"/>
          </a:p>
        </p:txBody>
      </p:sp>
      <p:sp>
        <p:nvSpPr>
          <p:cNvPr id="3" name="Content Placeholder 2"/>
          <p:cNvSpPr>
            <a:spLocks noGrp="1"/>
          </p:cNvSpPr>
          <p:nvPr>
            <p:ph idx="1"/>
          </p:nvPr>
        </p:nvSpPr>
        <p:spPr/>
        <p:txBody>
          <a:bodyPr/>
          <a:lstStyle/>
          <a:p>
            <a:r>
              <a:rPr lang="en-CA" dirty="0" smtClean="0"/>
              <a:t>When you login to some banking sites they offer the ability to download additional free software to reduce the effectiveness of spyware.</a:t>
            </a:r>
          </a:p>
          <a:p>
            <a:pPr lvl="1"/>
            <a:r>
              <a:rPr lang="en-CA" dirty="0" smtClean="0"/>
              <a:t>Example: </a:t>
            </a:r>
            <a:r>
              <a:rPr lang="en-CA" dirty="0" err="1" smtClean="0"/>
              <a:t>Trusteer</a:t>
            </a:r>
            <a:r>
              <a:rPr lang="en-CA" dirty="0" smtClean="0"/>
              <a:t> is used by a number of Canadian banks.</a:t>
            </a:r>
          </a:p>
          <a:p>
            <a:pPr lvl="1"/>
            <a:endParaRPr lang="en-CA" dirty="0"/>
          </a:p>
          <a:p>
            <a:pPr lvl="1"/>
            <a:endParaRPr lang="en-CA" dirty="0" smtClean="0"/>
          </a:p>
          <a:p>
            <a:pPr lvl="1"/>
            <a:endParaRPr lang="en-CA" dirty="0"/>
          </a:p>
          <a:p>
            <a:pPr lvl="1"/>
            <a:endParaRPr lang="en-CA" dirty="0" smtClean="0"/>
          </a:p>
          <a:p>
            <a:pPr lvl="1"/>
            <a:r>
              <a:rPr lang="en-CA" dirty="0" smtClean="0"/>
              <a:t>(Among other things) this software can prevent spyware from making screen grabs of sensitive banking information when you are at an affiliated financial institution.</a:t>
            </a:r>
          </a:p>
          <a:p>
            <a:pPr lvl="1"/>
            <a:endParaRPr lang="en-CA" dirty="0"/>
          </a:p>
        </p:txBody>
      </p:sp>
      <p:pic>
        <p:nvPicPr>
          <p:cNvPr id="4" name="Picture 3"/>
          <p:cNvPicPr>
            <a:picLocks noChangeAspect="1"/>
          </p:cNvPicPr>
          <p:nvPr/>
        </p:nvPicPr>
        <p:blipFill>
          <a:blip r:embed="rId3"/>
          <a:stretch>
            <a:fillRect/>
          </a:stretch>
        </p:blipFill>
        <p:spPr>
          <a:xfrm>
            <a:off x="990600" y="2971800"/>
            <a:ext cx="3657600" cy="1295400"/>
          </a:xfrm>
          <a:prstGeom prst="rect">
            <a:avLst/>
          </a:prstGeom>
        </p:spPr>
      </p:pic>
    </p:spTree>
    <p:extLst>
      <p:ext uri="{BB962C8B-B14F-4D97-AF65-F5344CB8AC3E}">
        <p14:creationId xmlns:p14="http://schemas.microsoft.com/office/powerpoint/2010/main" val="61431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a:t>Using Anti-Spyware </a:t>
            </a:r>
            <a:r>
              <a:rPr lang="en-CA" dirty="0" smtClean="0"/>
              <a:t>Software: Attempted </a:t>
            </a:r>
            <a:r>
              <a:rPr lang="en-CA" dirty="0" smtClean="0"/>
              <a:t>Automatic Screen Grab Attempts</a:t>
            </a:r>
            <a:endParaRPr lang="en-CA"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599"/>
            <a:ext cx="5029200" cy="3504099"/>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3401722"/>
            <a:ext cx="6483506" cy="2008477"/>
          </a:xfrm>
          <a:prstGeom prst="rect">
            <a:avLst/>
          </a:prstGeom>
        </p:spPr>
      </p:pic>
    </p:spTree>
    <p:extLst>
      <p:ext uri="{BB962C8B-B14F-4D97-AF65-F5344CB8AC3E}">
        <p14:creationId xmlns:p14="http://schemas.microsoft.com/office/powerpoint/2010/main" val="3124156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t>Protecting Against Spyware</a:t>
            </a:r>
          </a:p>
        </p:txBody>
      </p:sp>
      <p:sp>
        <p:nvSpPr>
          <p:cNvPr id="582659" name="Rectangle 3"/>
          <p:cNvSpPr>
            <a:spLocks noGrp="1" noChangeArrowheads="1"/>
          </p:cNvSpPr>
          <p:nvPr>
            <p:ph type="body" idx="1"/>
          </p:nvPr>
        </p:nvSpPr>
        <p:spPr/>
        <p:txBody>
          <a:bodyPr/>
          <a:lstStyle/>
          <a:p>
            <a:r>
              <a:rPr lang="en-US" altLang="en-US" dirty="0" smtClean="0"/>
              <a:t>Some anti-virus programs have begun to expand their services to protect against spyware.</a:t>
            </a:r>
          </a:p>
          <a:p>
            <a:r>
              <a:rPr lang="en-US" altLang="en-US" dirty="0" smtClean="0"/>
              <a:t>However there are programs that are dedicated solely to protecting against spyware.</a:t>
            </a:r>
          </a:p>
          <a:p>
            <a:r>
              <a:rPr lang="en-US" altLang="en-US" dirty="0" smtClean="0"/>
              <a:t>Some examples:</a:t>
            </a:r>
          </a:p>
          <a:p>
            <a:pPr lvl="1"/>
            <a:r>
              <a:rPr lang="en-US" altLang="en-US" dirty="0" smtClean="0"/>
              <a:t>Ad Aware: </a:t>
            </a:r>
            <a:r>
              <a:rPr lang="en-US" altLang="en-US" dirty="0" smtClean="0">
                <a:hlinkClick r:id="rId3"/>
              </a:rPr>
              <a:t>www.lavasoft.com</a:t>
            </a:r>
            <a:endParaRPr lang="en-US" altLang="en-US" dirty="0" smtClean="0"/>
          </a:p>
          <a:p>
            <a:pPr lvl="1"/>
            <a:r>
              <a:rPr lang="en-US" altLang="en-US" dirty="0" smtClean="0"/>
              <a:t>Spy Sweeper: </a:t>
            </a:r>
            <a:r>
              <a:rPr lang="en-US" altLang="en-US" dirty="0" smtClean="0">
                <a:hlinkClick r:id="rId4"/>
              </a:rPr>
              <a:t>www.webroot.com</a:t>
            </a:r>
            <a:r>
              <a:rPr lang="en-US" altLang="en-US" dirty="0" smtClean="0"/>
              <a:t> </a:t>
            </a:r>
          </a:p>
          <a:p>
            <a:pPr lvl="1"/>
            <a:r>
              <a:rPr lang="en-US" altLang="en-US" dirty="0" err="1" smtClean="0"/>
              <a:t>Spybot</a:t>
            </a:r>
            <a:r>
              <a:rPr lang="en-US" altLang="en-US" dirty="0" smtClean="0"/>
              <a:t>: </a:t>
            </a:r>
            <a:r>
              <a:rPr lang="en-US" altLang="en-US" dirty="0" smtClean="0">
                <a:hlinkClick r:id="rId5"/>
              </a:rPr>
              <a:t>www.spybot.com</a:t>
            </a:r>
            <a:endParaRPr lang="en-US" altLang="en-US" dirty="0" smtClean="0"/>
          </a:p>
          <a:p>
            <a:r>
              <a:rPr lang="en-US" altLang="en-US" dirty="0" smtClean="0"/>
              <a:t>Similar to an anti-virus program you should </a:t>
            </a:r>
            <a:r>
              <a:rPr lang="en-US" altLang="en-US" i="1" dirty="0" smtClean="0"/>
              <a:t>update your anti-spyware program and the spyware definitions </a:t>
            </a:r>
            <a:r>
              <a:rPr lang="en-US" altLang="en-US" dirty="0" smtClean="0"/>
              <a:t>on a regular basis.</a:t>
            </a:r>
          </a:p>
        </p:txBody>
      </p:sp>
    </p:spTree>
    <p:extLst>
      <p:ext uri="{BB962C8B-B14F-4D97-AF65-F5344CB8AC3E}">
        <p14:creationId xmlns:p14="http://schemas.microsoft.com/office/powerpoint/2010/main" val="317308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2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2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2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265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265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265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26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2659" grpId="0" build="p" bldLvl="3"/>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t>Keystroke Loggers</a:t>
            </a:r>
          </a:p>
        </p:txBody>
      </p:sp>
      <p:sp>
        <p:nvSpPr>
          <p:cNvPr id="583683" name="Rectangle 3"/>
          <p:cNvSpPr>
            <a:spLocks noGrp="1" noChangeArrowheads="1"/>
          </p:cNvSpPr>
          <p:nvPr>
            <p:ph type="body" idx="1"/>
          </p:nvPr>
        </p:nvSpPr>
        <p:spPr/>
        <p:txBody>
          <a:bodyPr/>
          <a:lstStyle/>
          <a:p>
            <a:r>
              <a:rPr lang="en-US" altLang="en-US" smtClean="0"/>
              <a:t>A specialized form of spyware</a:t>
            </a:r>
          </a:p>
          <a:p>
            <a:r>
              <a:rPr lang="en-US" altLang="en-US" smtClean="0"/>
              <a:t>Record some or all of the information entered on a keyboard.</a:t>
            </a:r>
          </a:p>
          <a:p>
            <a:r>
              <a:rPr lang="en-US" altLang="en-US" smtClean="0"/>
              <a:t>They may be used for fairly legitimate purposes:</a:t>
            </a:r>
          </a:p>
          <a:p>
            <a:pPr lvl="1"/>
            <a:r>
              <a:rPr lang="en-US" altLang="en-US" smtClean="0"/>
              <a:t>Trouble shooting errors</a:t>
            </a:r>
          </a:p>
          <a:p>
            <a:pPr lvl="1"/>
            <a:r>
              <a:rPr lang="en-US" altLang="en-US" smtClean="0"/>
              <a:t>Monitoring and evaluating employee performance</a:t>
            </a:r>
          </a:p>
          <a:p>
            <a:pPr lvl="1"/>
            <a:r>
              <a:rPr lang="en-US" altLang="en-US" smtClean="0"/>
              <a:t>Crime prevention</a:t>
            </a:r>
          </a:p>
          <a:p>
            <a:r>
              <a:rPr lang="en-US" altLang="en-US" smtClean="0"/>
              <a:t>A keystroke logger can be hardware or software based.</a:t>
            </a:r>
          </a:p>
          <a:p>
            <a:r>
              <a:rPr lang="en-US" altLang="en-US" smtClean="0"/>
              <a:t>Keystroke loggers can also be a form of spyware that was unknowingly installed.</a:t>
            </a:r>
          </a:p>
        </p:txBody>
      </p:sp>
    </p:spTree>
    <p:extLst>
      <p:ext uri="{BB962C8B-B14F-4D97-AF65-F5344CB8AC3E}">
        <p14:creationId xmlns:p14="http://schemas.microsoft.com/office/powerpoint/2010/main" val="292483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36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68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68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68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68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68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68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6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68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smtClean="0"/>
              <a:t>Hacker</a:t>
            </a:r>
            <a:endParaRPr lang="en-CA" altLang="en-US" dirty="0" smtClean="0"/>
          </a:p>
        </p:txBody>
      </p:sp>
      <p:sp>
        <p:nvSpPr>
          <p:cNvPr id="5123" name="Content Placeholder 2"/>
          <p:cNvSpPr>
            <a:spLocks noGrp="1"/>
          </p:cNvSpPr>
          <p:nvPr>
            <p:ph idx="1"/>
          </p:nvPr>
        </p:nvSpPr>
        <p:spPr>
          <a:xfrm>
            <a:off x="528638" y="1117600"/>
            <a:ext cx="8178800" cy="5368925"/>
          </a:xfrm>
        </p:spPr>
        <p:txBody>
          <a:bodyPr/>
          <a:lstStyle/>
          <a:p>
            <a:r>
              <a:rPr lang="en-US" altLang="en-US" dirty="0" smtClean="0"/>
              <a:t>A generic term for a person that writes malicious software (e.g., a virus that damages your computer) or tries to break into a computer system.</a:t>
            </a:r>
            <a:endParaRPr lang="en-CA" altLang="en-US" dirty="0" smtClean="0"/>
          </a:p>
        </p:txBody>
      </p:sp>
      <p:sp>
        <p:nvSpPr>
          <p:cNvPr id="6" name="Rectangle 5"/>
          <p:cNvSpPr>
            <a:spLocks noChangeArrowheads="1"/>
          </p:cNvSpPr>
          <p:nvPr/>
        </p:nvSpPr>
        <p:spPr bwMode="auto">
          <a:xfrm>
            <a:off x="4216400" y="3884613"/>
            <a:ext cx="4084638" cy="2811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b="1" dirty="0" smtClean="0"/>
              <a:t>One of many examples today: </a:t>
            </a:r>
            <a:r>
              <a:rPr lang="en-CA" altLang="en-US" b="1" dirty="0"/>
              <a:t>“Hacker attack leaves women angry, worried”</a:t>
            </a:r>
          </a:p>
          <a:p>
            <a:pPr eaLnBrk="1" hangingPunct="1"/>
            <a:endParaRPr lang="en-US" altLang="en-US" b="1" dirty="0"/>
          </a:p>
          <a:p>
            <a:pPr eaLnBrk="1" hangingPunct="1"/>
            <a:r>
              <a:rPr lang="en-CA" altLang="en-US" dirty="0"/>
              <a:t>A security breach that exposed such personal information as the addresses and birth dates of more than 160,000 women enrolled in a mammography registry is raising questions about protecting people's privacy while at the same time making information available for much-needed research, an expert on bioethics said….</a:t>
            </a:r>
          </a:p>
          <a:p>
            <a:pPr eaLnBrk="1" hangingPunct="1"/>
            <a:endParaRPr lang="en-US" altLang="en-US" dirty="0"/>
          </a:p>
          <a:p>
            <a:pPr eaLnBrk="1" hangingPunct="1"/>
            <a:r>
              <a:rPr lang="en-CA" altLang="en-US" b="1" dirty="0"/>
              <a:t>…from the Winston Salem Journal</a:t>
            </a:r>
            <a:endParaRPr lang="en-CA" altLang="en-US" dirty="0"/>
          </a:p>
        </p:txBody>
      </p:sp>
      <p:grpSp>
        <p:nvGrpSpPr>
          <p:cNvPr id="3" name="Group 2"/>
          <p:cNvGrpSpPr/>
          <p:nvPr/>
        </p:nvGrpSpPr>
        <p:grpSpPr>
          <a:xfrm>
            <a:off x="838199" y="2286000"/>
            <a:ext cx="2057401" cy="1690688"/>
            <a:chOff x="838199" y="2286000"/>
            <a:chExt cx="2057401" cy="1690688"/>
          </a:xfrm>
        </p:grpSpPr>
        <p:pic>
          <p:nvPicPr>
            <p:cNvPr id="121857" name="Picture 1" descr="C:\Users\tamj\Dropbox\PVT\colorbox\hac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1225" y="2286000"/>
              <a:ext cx="1423988" cy="1463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38199" y="3715544"/>
              <a:ext cx="2057401" cy="261144"/>
            </a:xfrm>
            <a:prstGeom prst="rect">
              <a:avLst/>
            </a:prstGeom>
            <a:noFill/>
          </p:spPr>
          <p:txBody>
            <a:bodyPr wrap="square" rtlCol="0">
              <a:noAutofit/>
            </a:bodyPr>
            <a:lstStyle/>
            <a:p>
              <a:r>
                <a:rPr lang="en-US" sz="1200" dirty="0" smtClean="0"/>
                <a:t>From: www.colourbox.com</a:t>
              </a:r>
            </a:p>
          </p:txBody>
        </p:sp>
      </p:grpSp>
    </p:spTree>
    <p:extLst>
      <p:ext uri="{BB962C8B-B14F-4D97-AF65-F5344CB8AC3E}">
        <p14:creationId xmlns:p14="http://schemas.microsoft.com/office/powerpoint/2010/main" val="2165892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5"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style.rotation</p:attrName>
                                        </p:attrNameLst>
                                      </p:cBhvr>
                                      <p:tavLst>
                                        <p:tav tm="0">
                                          <p:val>
                                            <p:fltVal val="720"/>
                                          </p:val>
                                        </p:tav>
                                        <p:tav tm="100000">
                                          <p:val>
                                            <p:fltVal val="0"/>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 calcmode="lin" valueType="num">
                                      <p:cBhvr>
                                        <p:cTn id="14" dur="2000" fill="hold"/>
                                        <p:tgtEl>
                                          <p:spTgt spid="6"/>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ltLang="en-US" smtClean="0"/>
              <a:t>Preventing/Mitigating The Effect Of Keystroke Loggers</a:t>
            </a:r>
          </a:p>
        </p:txBody>
      </p:sp>
      <p:sp>
        <p:nvSpPr>
          <p:cNvPr id="591875" name="Rectangle 3"/>
          <p:cNvSpPr>
            <a:spLocks noGrp="1" noChangeArrowheads="1"/>
          </p:cNvSpPr>
          <p:nvPr>
            <p:ph type="body" idx="1"/>
          </p:nvPr>
        </p:nvSpPr>
        <p:spPr/>
        <p:txBody>
          <a:bodyPr/>
          <a:lstStyle/>
          <a:p>
            <a:r>
              <a:rPr lang="en-US" altLang="en-US" dirty="0" smtClean="0"/>
              <a:t>Install an anti-spyware program.</a:t>
            </a:r>
          </a:p>
          <a:p>
            <a:r>
              <a:rPr lang="en-US" altLang="en-US" dirty="0" smtClean="0"/>
              <a:t>Get a firewall: monitors and controls traffic coming into or out of your network</a:t>
            </a:r>
          </a:p>
          <a:p>
            <a:r>
              <a:rPr lang="en-US" altLang="en-US" dirty="0" smtClean="0"/>
              <a:t>Minimize the typing of sensitive information with automatic form fillers:</a:t>
            </a:r>
          </a:p>
          <a:p>
            <a:endParaRPr lang="en-US" altLang="en-US" dirty="0" smtClean="0"/>
          </a:p>
          <a:p>
            <a:endParaRPr lang="en-US" altLang="en-US" dirty="0" smtClean="0"/>
          </a:p>
          <a:p>
            <a:endParaRPr lang="en-US" altLang="en-US" dirty="0" smtClean="0"/>
          </a:p>
          <a:p>
            <a:endParaRPr lang="en-US" altLang="en-US" dirty="0" smtClean="0"/>
          </a:p>
          <a:p>
            <a:endParaRPr lang="en-US" altLang="en-US" dirty="0" smtClean="0"/>
          </a:p>
          <a:p>
            <a:pPr marL="0" indent="0">
              <a:buNone/>
            </a:pPr>
            <a:endParaRPr lang="en-US" altLang="en-US" dirty="0" smtClean="0"/>
          </a:p>
          <a:p>
            <a:r>
              <a:rPr lang="en-US" altLang="en-US" dirty="0" smtClean="0"/>
              <a:t>Use one-time passwords or change your passwords frequently.</a:t>
            </a:r>
          </a:p>
        </p:txBody>
      </p:sp>
      <p:pic>
        <p:nvPicPr>
          <p:cNvPr id="87041"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35052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677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18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704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9187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uiExpand="1" build="p" bldLvl="3"/>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r>
              <a:rPr lang="en-US" altLang="en-US" smtClean="0"/>
              <a:t>Preventing/Mitigating The Effect Of Keystroke Loggers (2)</a:t>
            </a:r>
          </a:p>
        </p:txBody>
      </p:sp>
      <p:sp>
        <p:nvSpPr>
          <p:cNvPr id="594947" name="Rectangle 3"/>
          <p:cNvSpPr>
            <a:spLocks noGrp="1" noChangeArrowheads="1"/>
          </p:cNvSpPr>
          <p:nvPr>
            <p:ph type="body" idx="1"/>
          </p:nvPr>
        </p:nvSpPr>
        <p:spPr/>
        <p:txBody>
          <a:bodyPr/>
          <a:lstStyle/>
          <a:p>
            <a:r>
              <a:rPr lang="en-US" altLang="en-US" smtClean="0"/>
              <a:t>Use an alternative keyboard layout:</a:t>
            </a:r>
          </a:p>
          <a:p>
            <a:endParaRPr lang="en-US" altLang="en-US" smtClean="0"/>
          </a:p>
          <a:p>
            <a:endParaRPr lang="en-US" altLang="en-US" smtClean="0"/>
          </a:p>
          <a:p>
            <a:endParaRPr lang="en-US" altLang="en-US" smtClean="0"/>
          </a:p>
          <a:p>
            <a:endParaRPr lang="en-US" altLang="en-US" smtClean="0"/>
          </a:p>
          <a:p>
            <a:endParaRPr lang="en-US" altLang="en-US" smtClean="0"/>
          </a:p>
          <a:p>
            <a:endParaRPr lang="en-US" altLang="en-US" smtClean="0"/>
          </a:p>
          <a:p>
            <a:r>
              <a:rPr lang="en-US" altLang="en-US" smtClean="0"/>
              <a:t>Fully custom keyboard layouts can be created using tools like the Microsoft Keyboard Layout Creator. </a:t>
            </a:r>
          </a:p>
        </p:txBody>
      </p:sp>
      <p:pic>
        <p:nvPicPr>
          <p:cNvPr id="594948" name="Picture 4" descr="DVORAK"/>
          <p:cNvPicPr>
            <a:picLocks noChangeAspect="1" noChangeArrowheads="1"/>
          </p:cNvPicPr>
          <p:nvPr/>
        </p:nvPicPr>
        <p:blipFill>
          <a:blip r:embed="rId3">
            <a:extLst>
              <a:ext uri="{28A0092B-C50C-407E-A947-70E740481C1C}">
                <a14:useLocalDpi xmlns:a14="http://schemas.microsoft.com/office/drawing/2010/main" val="0"/>
              </a:ext>
            </a:extLst>
          </a:blip>
          <a:srcRect b="50438"/>
          <a:stretch>
            <a:fillRect/>
          </a:stretch>
        </p:blipFill>
        <p:spPr bwMode="auto">
          <a:xfrm>
            <a:off x="849313" y="1854200"/>
            <a:ext cx="3600450" cy="170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949" name="Picture 5" descr="DVORAK"/>
          <p:cNvPicPr>
            <a:picLocks noChangeAspect="1" noChangeArrowheads="1"/>
          </p:cNvPicPr>
          <p:nvPr/>
        </p:nvPicPr>
        <p:blipFill>
          <a:blip r:embed="rId3">
            <a:extLst>
              <a:ext uri="{28A0092B-C50C-407E-A947-70E740481C1C}">
                <a14:useLocalDpi xmlns:a14="http://schemas.microsoft.com/office/drawing/2010/main" val="0"/>
              </a:ext>
            </a:extLst>
          </a:blip>
          <a:srcRect t="49701"/>
          <a:stretch>
            <a:fillRect/>
          </a:stretch>
        </p:blipFill>
        <p:spPr bwMode="auto">
          <a:xfrm>
            <a:off x="5002213" y="1828800"/>
            <a:ext cx="360045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78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4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49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49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94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947" grpId="0" uiExpand="1" build="p" bldLvl="3"/>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smtClean="0"/>
              <a:t>Preventing/Mitigating The Effect Of Keystroke Loggers (3)</a:t>
            </a:r>
          </a:p>
        </p:txBody>
      </p:sp>
      <p:sp>
        <p:nvSpPr>
          <p:cNvPr id="29699" name="Rectangle 3"/>
          <p:cNvSpPr>
            <a:spLocks noGrp="1" noChangeArrowheads="1"/>
          </p:cNvSpPr>
          <p:nvPr>
            <p:ph type="body" idx="1"/>
          </p:nvPr>
        </p:nvSpPr>
        <p:spPr/>
        <p:txBody>
          <a:bodyPr/>
          <a:lstStyle/>
          <a:p>
            <a:r>
              <a:rPr lang="en-US" altLang="en-US" smtClean="0"/>
              <a:t>Using low tech methods can also be fairly effective for some keystroke loggers by ‘scrambling’ the text entered or by minimizing (or avoiding altogether) the amount of text actually </a:t>
            </a:r>
            <a:r>
              <a:rPr lang="en-US" altLang="en-US" i="1" smtClean="0"/>
              <a:t>typed in</a:t>
            </a:r>
            <a:r>
              <a:rPr lang="en-US" altLang="en-US" smtClean="0"/>
              <a:t>.</a:t>
            </a:r>
          </a:p>
        </p:txBody>
      </p:sp>
    </p:spTree>
    <p:extLst>
      <p:ext uri="{BB962C8B-B14F-4D97-AF65-F5344CB8AC3E}">
        <p14:creationId xmlns:p14="http://schemas.microsoft.com/office/powerpoint/2010/main" val="20265885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fontScale="90000"/>
          </a:bodyPr>
          <a:lstStyle/>
          <a:p>
            <a:r>
              <a:rPr lang="en-US" altLang="en-US" dirty="0" smtClean="0"/>
              <a:t>Preventing/Mitigating The Effect Of Keystroke Loggers (4)</a:t>
            </a:r>
          </a:p>
        </p:txBody>
      </p:sp>
      <p:sp>
        <p:nvSpPr>
          <p:cNvPr id="29699" name="Rectangle 3"/>
          <p:cNvSpPr>
            <a:spLocks noGrp="1" noChangeArrowheads="1"/>
          </p:cNvSpPr>
          <p:nvPr>
            <p:ph type="body" idx="1"/>
          </p:nvPr>
        </p:nvSpPr>
        <p:spPr/>
        <p:txBody>
          <a:bodyPr/>
          <a:lstStyle/>
          <a:p>
            <a:r>
              <a:rPr lang="en-US" altLang="en-US" dirty="0" smtClean="0"/>
              <a:t>Two step authentication</a:t>
            </a:r>
          </a:p>
          <a:p>
            <a:pPr lvl="1"/>
            <a:r>
              <a:rPr lang="en-US" altLang="en-US" dirty="0" smtClean="0"/>
              <a:t>Password</a:t>
            </a:r>
          </a:p>
          <a:p>
            <a:pPr lvl="1"/>
            <a:r>
              <a:rPr lang="en-US" altLang="en-US" dirty="0" smtClean="0"/>
              <a:t>One time code</a:t>
            </a:r>
          </a:p>
        </p:txBody>
      </p:sp>
    </p:spTree>
    <p:extLst>
      <p:ext uri="{BB962C8B-B14F-4D97-AF65-F5344CB8AC3E}">
        <p14:creationId xmlns:p14="http://schemas.microsoft.com/office/powerpoint/2010/main" val="3970480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2"/>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rmAutofit fontScale="90000"/>
          </a:bodyPr>
          <a:lstStyle/>
          <a:p>
            <a:r>
              <a:rPr lang="en-US" altLang="en-US" smtClean="0"/>
              <a:t>Other Electronic Counter-Measures Against Malware</a:t>
            </a:r>
            <a:endParaRPr lang="en-CA" altLang="en-US" smtClean="0"/>
          </a:p>
        </p:txBody>
      </p:sp>
      <p:sp>
        <p:nvSpPr>
          <p:cNvPr id="3" name="Content Placeholder 2"/>
          <p:cNvSpPr>
            <a:spLocks noGrp="1"/>
          </p:cNvSpPr>
          <p:nvPr>
            <p:ph idx="1"/>
          </p:nvPr>
        </p:nvSpPr>
        <p:spPr/>
        <p:txBody>
          <a:bodyPr/>
          <a:lstStyle/>
          <a:p>
            <a:r>
              <a:rPr lang="en-US" altLang="en-US" dirty="0" smtClean="0"/>
              <a:t>Defensive measures discussed thus far:</a:t>
            </a:r>
          </a:p>
          <a:p>
            <a:pPr lvl="1"/>
            <a:r>
              <a:rPr lang="en-US" altLang="en-US" dirty="0" smtClean="0"/>
              <a:t>Getting a good anti-virus program</a:t>
            </a:r>
          </a:p>
          <a:p>
            <a:pPr lvl="1"/>
            <a:r>
              <a:rPr lang="en-US" altLang="en-US" dirty="0" smtClean="0"/>
              <a:t>Getting a good anti-spyware program</a:t>
            </a:r>
          </a:p>
          <a:p>
            <a:r>
              <a:rPr lang="en-US" altLang="en-US" dirty="0" smtClean="0"/>
              <a:t>Update your operating system (not only for Windows) and key software (e.g., web browsers and programs that run into conjunction with them such as programs that play videos, email readers, MS-Office).</a:t>
            </a:r>
          </a:p>
          <a:p>
            <a:pPr lvl="1"/>
            <a:r>
              <a:rPr lang="en-US" altLang="en-US" dirty="0" smtClean="0"/>
              <a:t>Some forms of Malware take advantage of vulnerabilities in the operating system and anti-virus programs and anti-spyware programs are ineffective against them e.g., the </a:t>
            </a:r>
            <a:r>
              <a:rPr lang="en-US" altLang="en-US" dirty="0" err="1" smtClean="0"/>
              <a:t>Sasser</a:t>
            </a:r>
            <a:r>
              <a:rPr lang="en-US" altLang="en-US" dirty="0" smtClean="0"/>
              <a:t> Worm (2004).</a:t>
            </a:r>
          </a:p>
          <a:p>
            <a:pPr lvl="1"/>
            <a:r>
              <a:rPr lang="en-US" altLang="en-US" dirty="0" smtClean="0"/>
              <a:t>Updates for Windows and other programs may not only fix bugs and add new features but can also patch these security vulnerabilities.</a:t>
            </a:r>
          </a:p>
          <a:p>
            <a:r>
              <a:rPr lang="en-US" altLang="en-US" dirty="0" smtClean="0"/>
              <a:t>Get a firewall (and turn it on/configure the security settings).</a:t>
            </a:r>
          </a:p>
          <a:p>
            <a:pPr lvl="1"/>
            <a:r>
              <a:rPr lang="en-US" altLang="en-US" dirty="0" smtClean="0"/>
              <a:t>Software firewalls may get turned off (consider a hardware firewall)</a:t>
            </a:r>
          </a:p>
          <a:p>
            <a:endParaRPr lang="en-US" altLang="en-US" dirty="0" smtClean="0"/>
          </a:p>
        </p:txBody>
      </p:sp>
    </p:spTree>
    <p:extLst>
      <p:ext uri="{BB962C8B-B14F-4D97-AF65-F5344CB8AC3E}">
        <p14:creationId xmlns:p14="http://schemas.microsoft.com/office/powerpoint/2010/main" val="1823616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Title 1"/>
          <p:cNvSpPr>
            <a:spLocks noGrp="1"/>
          </p:cNvSpPr>
          <p:nvPr>
            <p:ph type="title"/>
          </p:nvPr>
        </p:nvSpPr>
        <p:spPr>
          <a:xfrm>
            <a:off x="457200" y="304800"/>
            <a:ext cx="8229600" cy="944562"/>
          </a:xfrm>
        </p:spPr>
        <p:txBody>
          <a:bodyPr/>
          <a:lstStyle/>
          <a:p>
            <a:r>
              <a:rPr lang="en-US" altLang="en-US" smtClean="0"/>
              <a:t>Non-Electronic Based Defenses</a:t>
            </a:r>
            <a:endParaRPr lang="en-CA" altLang="en-US" smtClean="0"/>
          </a:p>
        </p:txBody>
      </p:sp>
      <p:sp>
        <p:nvSpPr>
          <p:cNvPr id="3" name="Content Placeholder 2"/>
          <p:cNvSpPr>
            <a:spLocks noGrp="1"/>
          </p:cNvSpPr>
          <p:nvPr>
            <p:ph idx="1"/>
          </p:nvPr>
        </p:nvSpPr>
        <p:spPr/>
        <p:txBody>
          <a:bodyPr/>
          <a:lstStyle/>
          <a:p>
            <a:r>
              <a:rPr lang="en-US" altLang="en-US" dirty="0" smtClean="0"/>
              <a:t>(Note this list is far from comprehensive).</a:t>
            </a:r>
          </a:p>
          <a:p>
            <a:r>
              <a:rPr lang="en-US" altLang="en-US" dirty="0" smtClean="0"/>
              <a:t>Be cautious of all email attachments.</a:t>
            </a:r>
          </a:p>
          <a:p>
            <a:r>
              <a:rPr lang="en-US" altLang="en-US" dirty="0" smtClean="0"/>
              <a:t>Be cautious going to unfamiliar websites.</a:t>
            </a:r>
          </a:p>
          <a:p>
            <a:pPr lvl="1"/>
            <a:r>
              <a:rPr lang="en-US" altLang="en-US" dirty="0" smtClean="0"/>
              <a:t>Some security programs (e.g., McAfee) and web sites evaluate other websites.</a:t>
            </a:r>
          </a:p>
          <a:p>
            <a:endParaRPr lang="en-CA" altLang="en-US" dirty="0" smtClean="0"/>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l="9621" t="19858" r="39001" b="15044"/>
          <a:stretch>
            <a:fillRect/>
          </a:stretch>
        </p:blipFill>
        <p:spPr bwMode="auto">
          <a:xfrm>
            <a:off x="1066800" y="3514165"/>
            <a:ext cx="3517800" cy="3343835"/>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89616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Non-Electronic Based Defenses (2)</a:t>
            </a:r>
            <a:endParaRPr lang="en-CA" altLang="en-US" smtClean="0"/>
          </a:p>
        </p:txBody>
      </p:sp>
      <p:sp>
        <p:nvSpPr>
          <p:cNvPr id="32771" name="Content Placeholder 2"/>
          <p:cNvSpPr>
            <a:spLocks noGrp="1"/>
          </p:cNvSpPr>
          <p:nvPr>
            <p:ph idx="1"/>
          </p:nvPr>
        </p:nvSpPr>
        <p:spPr/>
        <p:txBody>
          <a:bodyPr/>
          <a:lstStyle/>
          <a:p>
            <a:pPr lvl="1"/>
            <a:r>
              <a:rPr lang="en-US" altLang="en-US" dirty="0" smtClean="0"/>
              <a:t>Some search engines (e.g., Google) may block access to sites that may infect or otherwise harm your computer.</a:t>
            </a:r>
            <a:endParaRPr lang="en-CA" altLang="en-US" dirty="0" smtClean="0"/>
          </a:p>
        </p:txBody>
      </p:sp>
      <p:grpSp>
        <p:nvGrpSpPr>
          <p:cNvPr id="2" name="Group 1"/>
          <p:cNvGrpSpPr/>
          <p:nvPr/>
        </p:nvGrpSpPr>
        <p:grpSpPr>
          <a:xfrm>
            <a:off x="854075" y="1870075"/>
            <a:ext cx="5364163" cy="3189288"/>
            <a:chOff x="854075" y="1870075"/>
            <a:chExt cx="5364163" cy="3189288"/>
          </a:xfrm>
        </p:grpSpPr>
        <p:sp>
          <p:nvSpPr>
            <p:cNvPr id="32772" name="TextBox 4"/>
            <p:cNvSpPr txBox="1">
              <a:spLocks noChangeArrowheads="1"/>
            </p:cNvSpPr>
            <p:nvPr/>
          </p:nvSpPr>
          <p:spPr bwMode="auto">
            <a:xfrm>
              <a:off x="854075" y="4673600"/>
              <a:ext cx="454025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a:t>
              </a:r>
              <a:r>
                <a:rPr lang="en-US" altLang="en-US">
                  <a:hlinkClick r:id="rId3"/>
                </a:rPr>
                <a:t>www.codinghorror.com</a:t>
              </a:r>
              <a:endParaRPr lang="en-US" altLang="en-US"/>
            </a:p>
            <a:p>
              <a:pPr eaLnBrk="1" hangingPunct="1"/>
              <a:endParaRPr lang="en-CA" altLang="en-US" sz="1800"/>
            </a:p>
          </p:txBody>
        </p:sp>
        <p:grpSp>
          <p:nvGrpSpPr>
            <p:cNvPr id="32773" name="Group 6"/>
            <p:cNvGrpSpPr>
              <a:grpSpLocks/>
            </p:cNvGrpSpPr>
            <p:nvPr/>
          </p:nvGrpSpPr>
          <p:grpSpPr bwMode="auto">
            <a:xfrm>
              <a:off x="873125" y="1870075"/>
              <a:ext cx="5345113" cy="2773363"/>
              <a:chOff x="873125" y="1870075"/>
              <a:chExt cx="5345113" cy="2773363"/>
            </a:xfrm>
          </p:grpSpPr>
          <p:pic>
            <p:nvPicPr>
              <p:cNvPr id="32774" name="Picture 2"/>
              <p:cNvPicPr>
                <a:picLocks noChangeAspect="1" noChangeArrowheads="1"/>
              </p:cNvPicPr>
              <p:nvPr/>
            </p:nvPicPr>
            <p:blipFill>
              <a:blip r:embed="rId4">
                <a:extLst>
                  <a:ext uri="{28A0092B-C50C-407E-A947-70E740481C1C}">
                    <a14:useLocalDpi xmlns:a14="http://schemas.microsoft.com/office/drawing/2010/main" val="0"/>
                  </a:ext>
                </a:extLst>
              </a:blip>
              <a:srcRect l="10172" t="20876" r="29713" b="37524"/>
              <a:stretch>
                <a:fillRect/>
              </a:stretch>
            </p:blipFill>
            <p:spPr bwMode="auto">
              <a:xfrm>
                <a:off x="873125" y="1870075"/>
                <a:ext cx="5345113" cy="2773363"/>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2775" name="Rectangle 5"/>
              <p:cNvSpPr>
                <a:spLocks noChangeArrowheads="1"/>
              </p:cNvSpPr>
              <p:nvPr/>
            </p:nvSpPr>
            <p:spPr bwMode="auto">
              <a:xfrm>
                <a:off x="2489200" y="4053840"/>
                <a:ext cx="1168400" cy="17272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grpSp>
      </p:grpSp>
    </p:spTree>
    <p:extLst>
      <p:ext uri="{BB962C8B-B14F-4D97-AF65-F5344CB8AC3E}">
        <p14:creationId xmlns:p14="http://schemas.microsoft.com/office/powerpoint/2010/main" val="64554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bldLvl="3"/>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Non-Electronic Based Defenses (3)</a:t>
            </a:r>
            <a:endParaRPr lang="en-CA" altLang="en-US" smtClean="0"/>
          </a:p>
        </p:txBody>
      </p:sp>
      <p:sp>
        <p:nvSpPr>
          <p:cNvPr id="3" name="Content Placeholder 2"/>
          <p:cNvSpPr>
            <a:spLocks noGrp="1"/>
          </p:cNvSpPr>
          <p:nvPr>
            <p:ph idx="1"/>
          </p:nvPr>
        </p:nvSpPr>
        <p:spPr/>
        <p:txBody>
          <a:bodyPr/>
          <a:lstStyle/>
          <a:p>
            <a:r>
              <a:rPr lang="en-US" altLang="en-US" dirty="0" smtClean="0"/>
              <a:t>Only download software from sites that you are familiar with or ones that have a good reputation.</a:t>
            </a:r>
          </a:p>
          <a:p>
            <a:r>
              <a:rPr lang="en-US" altLang="en-US" dirty="0" smtClean="0"/>
              <a:t>Alternatively look for software reviewed from reputable sites</a:t>
            </a:r>
          </a:p>
          <a:p>
            <a:pPr lvl="1"/>
            <a:r>
              <a:rPr lang="en-US" altLang="en-US" dirty="0" smtClean="0"/>
              <a:t>e.g., </a:t>
            </a:r>
            <a:r>
              <a:rPr lang="en-US" altLang="en-US" dirty="0" smtClean="0">
                <a:hlinkClick r:id="rId3"/>
              </a:rPr>
              <a:t>www.tomshardware.com</a:t>
            </a:r>
            <a:r>
              <a:rPr lang="en-US" altLang="en-US" dirty="0" smtClean="0"/>
              <a:t>, </a:t>
            </a:r>
            <a:r>
              <a:rPr lang="en-US" altLang="en-US" dirty="0" smtClean="0">
                <a:hlinkClick r:id="rId4"/>
              </a:rPr>
              <a:t>www.pcmag.com</a:t>
            </a:r>
            <a:endParaRPr lang="en-US" altLang="en-US" dirty="0" smtClean="0"/>
          </a:p>
          <a:p>
            <a:pPr lvl="1"/>
            <a:r>
              <a:rPr lang="en-US" altLang="en-US" dirty="0" smtClean="0"/>
              <a:t>These sites may or may not provide direct downloads but at least you will have the names of programs that you can then search for.</a:t>
            </a:r>
          </a:p>
          <a:p>
            <a:pPr lvl="1">
              <a:buFont typeface="Times New Roman" pitchFamily="18" charset="0"/>
              <a:buNone/>
            </a:pPr>
            <a:endParaRPr lang="en-CA" altLang="en-US" dirty="0" smtClean="0"/>
          </a:p>
        </p:txBody>
      </p:sp>
    </p:spTree>
    <p:extLst>
      <p:ext uri="{BB962C8B-B14F-4D97-AF65-F5344CB8AC3E}">
        <p14:creationId xmlns:p14="http://schemas.microsoft.com/office/powerpoint/2010/main" val="4083463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dirty="0" smtClean="0"/>
              <a:t>Some types of files are riskier than others.</a:t>
            </a:r>
          </a:p>
          <a:p>
            <a:r>
              <a:rPr lang="en-US" altLang="en-US" dirty="0" smtClean="0"/>
              <a:t>One way of determining the risk level is to examine the file suffix / file extension (furthest on the right and follows the period in the name of the file).</a:t>
            </a:r>
          </a:p>
          <a:p>
            <a:r>
              <a:rPr lang="en-CA" altLang="en-US" dirty="0" smtClean="0"/>
              <a:t>Files with the following extensions are dangerous to download: .</a:t>
            </a:r>
            <a:r>
              <a:rPr lang="en-CA" altLang="en-US" sz="2000" dirty="0" smtClean="0">
                <a:latin typeface="Arial" charset="0"/>
                <a:cs typeface="Arial" charset="0"/>
              </a:rPr>
              <a:t>exe</a:t>
            </a:r>
            <a:r>
              <a:rPr lang="en-CA" altLang="en-US" dirty="0" smtClean="0"/>
              <a:t>, .</a:t>
            </a:r>
            <a:r>
              <a:rPr lang="en-CA" altLang="en-US" sz="2000" dirty="0" err="1" smtClean="0">
                <a:latin typeface="Arial" charset="0"/>
                <a:cs typeface="Arial" charset="0"/>
              </a:rPr>
              <a:t>pif</a:t>
            </a:r>
            <a:r>
              <a:rPr lang="en-CA" altLang="en-US" dirty="0" smtClean="0"/>
              <a:t>, and .</a:t>
            </a:r>
            <a:r>
              <a:rPr lang="en-CA" altLang="en-US" sz="2000" dirty="0" err="1" smtClean="0">
                <a:latin typeface="Arial" charset="0"/>
                <a:cs typeface="Arial" charset="0"/>
              </a:rPr>
              <a:t>scr</a:t>
            </a:r>
            <a:r>
              <a:rPr lang="en-CA" altLang="en-US" dirty="0" smtClean="0"/>
              <a:t> (source: </a:t>
            </a:r>
            <a:r>
              <a:rPr lang="en-CA" altLang="en-US" dirty="0" smtClean="0">
                <a:hlinkClick r:id="rId3"/>
              </a:rPr>
              <a:t>www.microsoft.com</a:t>
            </a:r>
            <a:r>
              <a:rPr lang="en-CA" altLang="en-US" dirty="0" smtClean="0"/>
              <a:t>)</a:t>
            </a:r>
          </a:p>
          <a:p>
            <a:r>
              <a:rPr lang="en-CA" altLang="en-US" dirty="0" smtClean="0"/>
              <a:t>Lower risk file types: </a:t>
            </a:r>
            <a:r>
              <a:rPr lang="en-CA" altLang="en-US" sz="2000" dirty="0" smtClean="0">
                <a:latin typeface="Arial" charset="0"/>
                <a:cs typeface="Arial" charset="0"/>
              </a:rPr>
              <a:t>.txt</a:t>
            </a:r>
            <a:r>
              <a:rPr lang="en-CA" altLang="en-US" dirty="0" smtClean="0"/>
              <a:t>, </a:t>
            </a:r>
            <a:r>
              <a:rPr lang="en-CA" altLang="en-US" sz="2000" dirty="0" smtClean="0">
                <a:latin typeface="Arial" charset="0"/>
                <a:cs typeface="Arial" charset="0"/>
              </a:rPr>
              <a:t>.bmp</a:t>
            </a:r>
            <a:r>
              <a:rPr lang="en-CA" altLang="en-US" dirty="0" smtClean="0"/>
              <a:t>, </a:t>
            </a:r>
            <a:r>
              <a:rPr lang="en-CA" altLang="en-US" sz="2000" dirty="0" smtClean="0">
                <a:latin typeface="Arial" charset="0"/>
                <a:cs typeface="Arial" charset="0"/>
              </a:rPr>
              <a:t>.jpg </a:t>
            </a:r>
            <a:r>
              <a:rPr lang="en-CA" altLang="en-US" dirty="0" smtClean="0"/>
              <a:t>and </a:t>
            </a:r>
            <a:r>
              <a:rPr lang="en-CA" altLang="en-US" sz="2000" dirty="0" smtClean="0">
                <a:latin typeface="Arial" charset="0"/>
                <a:cs typeface="Arial" charset="0"/>
              </a:rPr>
              <a:t>.gif</a:t>
            </a:r>
          </a:p>
          <a:p>
            <a:r>
              <a:rPr lang="en-CA" altLang="en-US" dirty="0" smtClean="0"/>
              <a:t>Some viruses use files with two extensions to make dangerous files look like safe files e.g., </a:t>
            </a:r>
            <a:r>
              <a:rPr lang="en-CA" altLang="en-US" sz="2000" dirty="0" smtClean="0">
                <a:latin typeface="Arial" charset="0"/>
                <a:cs typeface="Arial" charset="0"/>
              </a:rPr>
              <a:t>Document.txt.exe</a:t>
            </a:r>
            <a:r>
              <a:rPr lang="en-CA" altLang="en-US" sz="2000" dirty="0" smtClean="0"/>
              <a:t> </a:t>
            </a:r>
            <a:r>
              <a:rPr lang="en-CA" altLang="en-US" dirty="0" smtClean="0"/>
              <a:t>or</a:t>
            </a:r>
            <a:r>
              <a:rPr lang="en-CA" altLang="en-US" sz="2000" dirty="0" smtClean="0"/>
              <a:t> </a:t>
            </a:r>
            <a:r>
              <a:rPr lang="en-CA" altLang="en-US" sz="2000" dirty="0" smtClean="0">
                <a:latin typeface="Arial" charset="0"/>
                <a:cs typeface="Arial" charset="0"/>
              </a:rPr>
              <a:t>Photos.jpg.exe</a:t>
            </a:r>
          </a:p>
          <a:p>
            <a:pPr lvl="1"/>
            <a:r>
              <a:rPr lang="en-CA" altLang="en-US" sz="1600" dirty="0" smtClean="0">
                <a:latin typeface="Arial" charset="0"/>
                <a:cs typeface="Arial" charset="0"/>
              </a:rPr>
              <a:t>(This is similar to how “</a:t>
            </a:r>
            <a:r>
              <a:rPr lang="en-CA" altLang="en-US" sz="1600" dirty="0" smtClean="0">
                <a:latin typeface="Consolas" panose="020B0609020204030204" pitchFamily="49" charset="0"/>
                <a:cs typeface="Consolas" panose="020B0609020204030204" pitchFamily="49" charset="0"/>
              </a:rPr>
              <a:t>.doc</a:t>
            </a:r>
            <a:r>
              <a:rPr lang="en-CA" altLang="en-US" sz="1600" dirty="0" smtClean="0">
                <a:latin typeface="Arial" charset="0"/>
                <a:cs typeface="Arial" charset="0"/>
              </a:rPr>
              <a:t>” files can be disguised to appear as “</a:t>
            </a:r>
            <a:r>
              <a:rPr lang="en-CA" altLang="en-US" sz="1600" dirty="0" smtClean="0">
                <a:latin typeface="Consolas" panose="020B0609020204030204" pitchFamily="49" charset="0"/>
                <a:cs typeface="Consolas" panose="020B0609020204030204" pitchFamily="49" charset="0"/>
              </a:rPr>
              <a:t>.</a:t>
            </a:r>
            <a:r>
              <a:rPr lang="en-CA" altLang="en-US" sz="1600" dirty="0" err="1" smtClean="0">
                <a:latin typeface="Consolas" panose="020B0609020204030204" pitchFamily="49" charset="0"/>
                <a:cs typeface="Consolas" panose="020B0609020204030204" pitchFamily="49" charset="0"/>
              </a:rPr>
              <a:t>docx</a:t>
            </a:r>
            <a:r>
              <a:rPr lang="en-CA" altLang="en-US" sz="1600" dirty="0" smtClean="0">
                <a:latin typeface="Arial" charset="0"/>
                <a:cs typeface="Arial" charset="0"/>
              </a:rPr>
              <a:t>” documents (VBA macro programming section).</a:t>
            </a:r>
          </a:p>
          <a:p>
            <a:r>
              <a:rPr lang="en-CA" altLang="en-US" dirty="0" smtClean="0">
                <a:latin typeface="Arial" charset="0"/>
                <a:cs typeface="Arial" charset="0"/>
              </a:rPr>
              <a:t>A more complete list:</a:t>
            </a:r>
          </a:p>
          <a:p>
            <a:pPr lvl="1"/>
            <a:r>
              <a:rPr lang="en-CA" altLang="en-US" sz="1600" dirty="0">
                <a:latin typeface="Arial" charset="0"/>
                <a:cs typeface="Arial" charset="0"/>
                <a:hlinkClick r:id="rId4"/>
              </a:rPr>
              <a:t>https://</a:t>
            </a:r>
            <a:r>
              <a:rPr lang="en-CA" altLang="en-US" sz="1600" dirty="0" smtClean="0">
                <a:latin typeface="Arial" charset="0"/>
                <a:cs typeface="Arial" charset="0"/>
                <a:hlinkClick r:id="rId4"/>
              </a:rPr>
              <a:t>technet.microsoft.com/en-us/library/cc179163%28v=office.14%29.aspx</a:t>
            </a:r>
            <a:endParaRPr lang="en-CA" altLang="en-US" sz="1600" dirty="0" smtClean="0">
              <a:latin typeface="Arial" charset="0"/>
              <a:cs typeface="Arial" charset="0"/>
            </a:endParaRPr>
          </a:p>
          <a:p>
            <a:pPr lvl="1"/>
            <a:endParaRPr lang="en-CA" altLang="en-US" sz="1600" dirty="0" smtClean="0">
              <a:latin typeface="Arial" charset="0"/>
              <a:cs typeface="Arial" charset="0"/>
            </a:endParaRPr>
          </a:p>
          <a:p>
            <a:endParaRPr lang="en-CA" altLang="en-US" dirty="0" smtClean="0"/>
          </a:p>
        </p:txBody>
      </p:sp>
    </p:spTree>
    <p:extLst>
      <p:ext uri="{BB962C8B-B14F-4D97-AF65-F5344CB8AC3E}">
        <p14:creationId xmlns:p14="http://schemas.microsoft.com/office/powerpoint/2010/main" val="1565639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Non-Electronic Based Defenses (4)</a:t>
            </a:r>
            <a:endParaRPr lang="en-CA" altLang="en-US" smtClean="0"/>
          </a:p>
        </p:txBody>
      </p:sp>
      <p:sp>
        <p:nvSpPr>
          <p:cNvPr id="3" name="Content Placeholder 2"/>
          <p:cNvSpPr>
            <a:spLocks noGrp="1"/>
          </p:cNvSpPr>
          <p:nvPr>
            <p:ph idx="1"/>
          </p:nvPr>
        </p:nvSpPr>
        <p:spPr/>
        <p:txBody>
          <a:bodyPr/>
          <a:lstStyle/>
          <a:p>
            <a:r>
              <a:rPr lang="en-US" altLang="en-US" smtClean="0"/>
              <a:t>When you install the program check the publisher information.</a:t>
            </a:r>
          </a:p>
          <a:p>
            <a:pPr lvl="1"/>
            <a:r>
              <a:rPr lang="en-US" altLang="en-US" smtClean="0"/>
              <a:t>Installing software from known publishers increases your risk.</a:t>
            </a:r>
          </a:p>
          <a:p>
            <a:pPr lvl="1"/>
            <a:r>
              <a:rPr lang="en-US" altLang="en-US" smtClean="0"/>
              <a:t>The identity of ‘known’ publishers is electronically certified by companies such as VeriSign.</a:t>
            </a:r>
          </a:p>
          <a:p>
            <a:pPr lvl="1"/>
            <a:endParaRPr lang="en-CA" altLang="en-US" smtClean="0"/>
          </a:p>
        </p:txBody>
      </p:sp>
      <p:grpSp>
        <p:nvGrpSpPr>
          <p:cNvPr id="2" name="Group 6"/>
          <p:cNvGrpSpPr>
            <a:grpSpLocks/>
          </p:cNvGrpSpPr>
          <p:nvPr/>
        </p:nvGrpSpPr>
        <p:grpSpPr bwMode="auto">
          <a:xfrm>
            <a:off x="1014805" y="3006407"/>
            <a:ext cx="7478713" cy="3140075"/>
            <a:chOff x="873125" y="2590800"/>
            <a:chExt cx="7478395" cy="3140075"/>
          </a:xfrm>
        </p:grpSpPr>
        <p:pic>
          <p:nvPicPr>
            <p:cNvPr id="35845" name="Picture 2"/>
            <p:cNvPicPr>
              <a:picLocks noChangeAspect="1" noChangeArrowheads="1"/>
            </p:cNvPicPr>
            <p:nvPr/>
          </p:nvPicPr>
          <p:blipFill>
            <a:blip r:embed="rId3">
              <a:extLst>
                <a:ext uri="{28A0092B-C50C-407E-A947-70E740481C1C}">
                  <a14:useLocalDpi xmlns:a14="http://schemas.microsoft.com/office/drawing/2010/main" val="0"/>
                </a:ext>
              </a:extLst>
            </a:blip>
            <a:srcRect l="30800" t="30115" r="30800" b="33923"/>
            <a:stretch>
              <a:fillRect/>
            </a:stretch>
          </p:blipFill>
          <p:spPr bwMode="auto">
            <a:xfrm>
              <a:off x="873125" y="2590800"/>
              <a:ext cx="44704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Right Brace 4"/>
            <p:cNvSpPr>
              <a:spLocks/>
            </p:cNvSpPr>
            <p:nvPr/>
          </p:nvSpPr>
          <p:spPr bwMode="auto">
            <a:xfrm>
              <a:off x="5334000" y="2651760"/>
              <a:ext cx="416560" cy="2966720"/>
            </a:xfrm>
            <a:prstGeom prst="rightBrace">
              <a:avLst>
                <a:gd name="adj1" fmla="val 8342"/>
                <a:gd name="adj2" fmla="val 50000"/>
              </a:avLst>
            </a:prstGeom>
            <a:noFill/>
            <a:ln w="38100" algn="ctr">
              <a:solidFill>
                <a:srgbClr val="FF0000"/>
              </a:solidFill>
              <a:round/>
              <a:headEnd type="none" w="sm" len="sm"/>
              <a:tailEnd/>
            </a:ln>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5847" name="TextBox 5"/>
            <p:cNvSpPr txBox="1">
              <a:spLocks noChangeArrowheads="1"/>
            </p:cNvSpPr>
            <p:nvPr/>
          </p:nvSpPr>
          <p:spPr bwMode="auto">
            <a:xfrm>
              <a:off x="5770880" y="3393440"/>
              <a:ext cx="258064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Example software with an ‘unknown’ publisher (but this particular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979622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“Hacked” Computer System</a:t>
            </a:r>
            <a:endParaRPr lang="en-CA" dirty="0"/>
          </a:p>
        </p:txBody>
      </p:sp>
      <p:sp>
        <p:nvSpPr>
          <p:cNvPr id="3" name="Content Placeholder 2"/>
          <p:cNvSpPr>
            <a:spLocks noGrp="1"/>
          </p:cNvSpPr>
          <p:nvPr>
            <p:ph idx="1"/>
          </p:nvPr>
        </p:nvSpPr>
        <p:spPr/>
        <p:txBody>
          <a:bodyPr/>
          <a:lstStyle/>
          <a:p>
            <a:r>
              <a:rPr lang="en-CA" dirty="0" smtClean="0"/>
              <a:t>Refers to a computer system in which the security system has been compromised.</a:t>
            </a:r>
          </a:p>
          <a:p>
            <a:pPr lvl="1"/>
            <a:r>
              <a:rPr lang="en-CA" dirty="0" smtClean="0"/>
              <a:t>“…to </a:t>
            </a:r>
            <a:r>
              <a:rPr lang="en-CA" dirty="0"/>
              <a:t>gain access to a computer </a:t>
            </a:r>
            <a:r>
              <a:rPr lang="en-CA" dirty="0" smtClean="0"/>
              <a:t>illegally” (www.m-w.com)</a:t>
            </a:r>
          </a:p>
          <a:p>
            <a:pPr lvl="1"/>
            <a:r>
              <a:rPr lang="en-CA" dirty="0" smtClean="0"/>
              <a:t>“To </a:t>
            </a:r>
            <a:r>
              <a:rPr lang="en-CA" dirty="0"/>
              <a:t>use one's skill in computer programming to gain illegal or unauthorized access to a file or network” (</a:t>
            </a:r>
            <a:r>
              <a:rPr lang="en-CA" dirty="0">
                <a:hlinkClick r:id="rId3"/>
              </a:rPr>
              <a:t>http://</a:t>
            </a:r>
            <a:r>
              <a:rPr lang="en-CA" dirty="0" smtClean="0">
                <a:hlinkClick r:id="rId3"/>
              </a:rPr>
              <a:t>www.thefreedictionary.com</a:t>
            </a:r>
            <a:r>
              <a:rPr lang="en-CA" dirty="0" smtClean="0"/>
              <a:t>)</a:t>
            </a:r>
          </a:p>
          <a:p>
            <a:pPr lvl="1"/>
            <a:r>
              <a:rPr lang="en-CA" dirty="0" smtClean="0"/>
              <a:t>Allow access to the data on the computer(s)</a:t>
            </a:r>
          </a:p>
          <a:p>
            <a:r>
              <a:rPr lang="en-CA" dirty="0" smtClean="0"/>
              <a:t>It can be done in many ways: </a:t>
            </a:r>
          </a:p>
          <a:p>
            <a:pPr lvl="1"/>
            <a:r>
              <a:rPr lang="en-CA" dirty="0" smtClean="0"/>
              <a:t>Sometimes it’s as simple as getting an administrator password</a:t>
            </a:r>
          </a:p>
          <a:p>
            <a:r>
              <a:rPr lang="en-CA" dirty="0" smtClean="0"/>
              <a:t>Sometimes this term is used in popular culture (even by news media outlets) for less serious security issues.</a:t>
            </a:r>
          </a:p>
          <a:p>
            <a:endParaRPr lang="en-CA" dirty="0"/>
          </a:p>
        </p:txBody>
      </p:sp>
    </p:spTree>
    <p:extLst>
      <p:ext uri="{BB962C8B-B14F-4D97-AF65-F5344CB8AC3E}">
        <p14:creationId xmlns:p14="http://schemas.microsoft.com/office/powerpoint/2010/main" val="370209402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dirty="0" smtClean="0"/>
              <a:t>Non-Electronic Based Defenses (5)</a:t>
            </a:r>
            <a:endParaRPr lang="en-CA" altLang="en-US" dirty="0" smtClean="0"/>
          </a:p>
        </p:txBody>
      </p:sp>
      <p:sp>
        <p:nvSpPr>
          <p:cNvPr id="36867" name="Content Placeholder 2"/>
          <p:cNvSpPr>
            <a:spLocks noGrp="1"/>
          </p:cNvSpPr>
          <p:nvPr>
            <p:ph idx="1"/>
          </p:nvPr>
        </p:nvSpPr>
        <p:spPr/>
        <p:txBody>
          <a:bodyPr/>
          <a:lstStyle/>
          <a:p>
            <a:r>
              <a:rPr lang="en-US" altLang="en-US" dirty="0" smtClean="0"/>
              <a:t>When you install the program read the Terms of Use.</a:t>
            </a:r>
          </a:p>
          <a:p>
            <a:pPr lvl="1"/>
            <a:r>
              <a:rPr lang="en-US" altLang="en-US" dirty="0" smtClean="0"/>
              <a:t>Sometimes buried in the text is an implicit agreement to include additional programs or features along with the program that you are installing.</a:t>
            </a:r>
          </a:p>
          <a:p>
            <a:pPr lvl="1"/>
            <a:r>
              <a:rPr lang="en-US" altLang="en-US" dirty="0" smtClean="0"/>
              <a:t>Some of these ‘extras’ may be regarded as Spyware.</a:t>
            </a:r>
            <a:endParaRPr lang="en-CA" altLang="en-US" dirty="0" smtClean="0"/>
          </a:p>
        </p:txBody>
      </p:sp>
      <p:grpSp>
        <p:nvGrpSpPr>
          <p:cNvPr id="2" name="Group 8"/>
          <p:cNvGrpSpPr>
            <a:grpSpLocks/>
          </p:cNvGrpSpPr>
          <p:nvPr/>
        </p:nvGrpSpPr>
        <p:grpSpPr bwMode="auto">
          <a:xfrm>
            <a:off x="738705" y="3210348"/>
            <a:ext cx="7414695" cy="3678660"/>
            <a:chOff x="873760" y="2621280"/>
            <a:chExt cx="7772400" cy="3831454"/>
          </a:xfrm>
        </p:grpSpPr>
        <p:pic>
          <p:nvPicPr>
            <p:cNvPr id="36869" name="Picture 2"/>
            <p:cNvPicPr>
              <a:picLocks noChangeAspect="1" noChangeArrowheads="1"/>
            </p:cNvPicPr>
            <p:nvPr/>
          </p:nvPicPr>
          <p:blipFill>
            <a:blip r:embed="rId3">
              <a:extLst>
                <a:ext uri="{28A0092B-C50C-407E-A947-70E740481C1C}">
                  <a14:useLocalDpi xmlns:a14="http://schemas.microsoft.com/office/drawing/2010/main" val="0"/>
                </a:ext>
              </a:extLst>
            </a:blip>
            <a:srcRect l="28970" t="25330" r="29086" b="28896"/>
            <a:stretch>
              <a:fillRect/>
            </a:stretch>
          </p:blipFill>
          <p:spPr bwMode="auto">
            <a:xfrm>
              <a:off x="873760" y="2621280"/>
              <a:ext cx="4680798" cy="3831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ight Brace 5"/>
            <p:cNvSpPr>
              <a:spLocks/>
            </p:cNvSpPr>
            <p:nvPr/>
          </p:nvSpPr>
          <p:spPr bwMode="auto">
            <a:xfrm>
              <a:off x="5598160" y="2651760"/>
              <a:ext cx="447040" cy="3647440"/>
            </a:xfrm>
            <a:prstGeom prst="rightBrace">
              <a:avLst>
                <a:gd name="adj1" fmla="val 8348"/>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6871" name="TextBox 6"/>
            <p:cNvSpPr txBox="1">
              <a:spLocks noChangeArrowheads="1"/>
            </p:cNvSpPr>
            <p:nvPr/>
          </p:nvSpPr>
          <p:spPr bwMode="auto">
            <a:xfrm>
              <a:off x="6065520" y="3627120"/>
              <a:ext cx="2580640" cy="1840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An example license agreement for the “terms of use” for the software. (This example isn’t necessarily malware).</a:t>
              </a:r>
              <a:endParaRPr lang="en-CA" altLang="en-US" sz="1800" b="1" dirty="0">
                <a:solidFill>
                  <a:srgbClr val="FF0000"/>
                </a:solidFill>
              </a:endParaRPr>
            </a:p>
          </p:txBody>
        </p:sp>
      </p:grpSp>
    </p:spTree>
    <p:extLst>
      <p:ext uri="{BB962C8B-B14F-4D97-AF65-F5344CB8AC3E}">
        <p14:creationId xmlns:p14="http://schemas.microsoft.com/office/powerpoint/2010/main" val="309622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Non-Electronic Based Defenses </a:t>
            </a:r>
            <a:r>
              <a:rPr lang="en-US" altLang="en-US" dirty="0" smtClean="0"/>
              <a:t>(6)</a:t>
            </a:r>
            <a:endParaRPr lang="en-CA" dirty="0"/>
          </a:p>
        </p:txBody>
      </p:sp>
      <p:sp>
        <p:nvSpPr>
          <p:cNvPr id="3" name="Content Placeholder 2"/>
          <p:cNvSpPr>
            <a:spLocks noGrp="1"/>
          </p:cNvSpPr>
          <p:nvPr>
            <p:ph idx="1"/>
          </p:nvPr>
        </p:nvSpPr>
        <p:spPr/>
        <p:txBody>
          <a:bodyPr/>
          <a:lstStyle/>
          <a:p>
            <a:r>
              <a:rPr lang="en-US" altLang="en-US" dirty="0"/>
              <a:t>When you install the program </a:t>
            </a:r>
            <a:r>
              <a:rPr lang="en-US" altLang="en-US" dirty="0" smtClean="0"/>
              <a:t>pay attention to the extra ‘add-ons’.</a:t>
            </a:r>
          </a:p>
          <a:p>
            <a:pPr lvl="1"/>
            <a:r>
              <a:rPr lang="en-US" altLang="en-US" dirty="0" smtClean="0"/>
              <a:t>This is a program that tries to install itself when you are installing another program.</a:t>
            </a:r>
          </a:p>
          <a:p>
            <a:pPr lvl="1"/>
            <a:r>
              <a:rPr lang="en-US" altLang="en-US" dirty="0" smtClean="0"/>
              <a:t>Some may be legitimate programs.</a:t>
            </a:r>
          </a:p>
          <a:p>
            <a:pPr lvl="1"/>
            <a:r>
              <a:rPr lang="en-US" altLang="en-US" dirty="0" smtClean="0"/>
              <a:t>Others may be more sketchy.</a:t>
            </a:r>
          </a:p>
          <a:p>
            <a:r>
              <a:rPr lang="en-US" altLang="en-US" dirty="0" smtClean="0"/>
              <a:t>Some newer browsers may block third party add-on software</a:t>
            </a:r>
            <a:endParaRPr lang="en-US" altLang="en-US" dirty="0"/>
          </a:p>
          <a:p>
            <a:endParaRPr lang="en-CA" dirty="0"/>
          </a:p>
        </p:txBody>
      </p:sp>
    </p:spTree>
    <p:extLst>
      <p:ext uri="{BB962C8B-B14F-4D97-AF65-F5344CB8AC3E}">
        <p14:creationId xmlns:p14="http://schemas.microsoft.com/office/powerpoint/2010/main" val="2727688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dirty="0" smtClean="0"/>
              <a:t>Is This A Trap? How To Avoid?</a:t>
            </a:r>
            <a:endParaRPr lang="en-CA" altLang="en-US" dirty="0" smtClean="0"/>
          </a:p>
        </p:txBody>
      </p:sp>
      <p:grpSp>
        <p:nvGrpSpPr>
          <p:cNvPr id="2" name="Group 9"/>
          <p:cNvGrpSpPr>
            <a:grpSpLocks/>
          </p:cNvGrpSpPr>
          <p:nvPr/>
        </p:nvGrpSpPr>
        <p:grpSpPr bwMode="auto">
          <a:xfrm>
            <a:off x="5456238" y="1905000"/>
            <a:ext cx="3057525" cy="2967037"/>
            <a:chOff x="5527230" y="1635760"/>
            <a:chExt cx="3058288" cy="2966720"/>
          </a:xfrm>
        </p:grpSpPr>
        <p:sp>
          <p:nvSpPr>
            <p:cNvPr id="39943" name="Right Brace 4"/>
            <p:cNvSpPr>
              <a:spLocks/>
            </p:cNvSpPr>
            <p:nvPr/>
          </p:nvSpPr>
          <p:spPr bwMode="auto">
            <a:xfrm>
              <a:off x="5527230" y="1635760"/>
              <a:ext cx="416578" cy="2966720"/>
            </a:xfrm>
            <a:prstGeom prst="rightBrace">
              <a:avLst>
                <a:gd name="adj1" fmla="val 8342"/>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a:p>
          </p:txBody>
        </p:sp>
        <p:sp>
          <p:nvSpPr>
            <p:cNvPr id="39944" name="TextBox 5"/>
            <p:cNvSpPr txBox="1">
              <a:spLocks noChangeArrowheads="1"/>
            </p:cNvSpPr>
            <p:nvPr/>
          </p:nvSpPr>
          <p:spPr bwMode="auto">
            <a:xfrm>
              <a:off x="6004768" y="2286000"/>
              <a:ext cx="25807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b="1" dirty="0">
                  <a:solidFill>
                    <a:srgbClr val="FF0000"/>
                  </a:solidFill>
                </a:rPr>
                <a:t>A popup comes up looking like something legitimate from Windows. How do avoid installing malware </a:t>
              </a:r>
              <a:r>
                <a:rPr lang="en-US" altLang="en-US" sz="1800" b="1" dirty="0" smtClean="0">
                  <a:solidFill>
                    <a:srgbClr val="FF0000"/>
                  </a:solidFill>
                </a:rPr>
                <a:t>when you see </a:t>
              </a:r>
              <a:r>
                <a:rPr lang="en-US" altLang="en-US" sz="1800" b="1" dirty="0">
                  <a:solidFill>
                    <a:srgbClr val="FF0000"/>
                  </a:solidFill>
                </a:rPr>
                <a:t>this window?</a:t>
              </a:r>
              <a:endParaRPr lang="en-CA" altLang="en-US" sz="1800" b="1" dirty="0">
                <a:solidFill>
                  <a:srgbClr val="FF0000"/>
                </a:solidFill>
              </a:endParaRPr>
            </a:p>
          </p:txBody>
        </p:sp>
      </p:grpSp>
      <p:grpSp>
        <p:nvGrpSpPr>
          <p:cNvPr id="3" name="Group 13"/>
          <p:cNvGrpSpPr>
            <a:grpSpLocks/>
          </p:cNvGrpSpPr>
          <p:nvPr/>
        </p:nvGrpSpPr>
        <p:grpSpPr bwMode="auto">
          <a:xfrm>
            <a:off x="203200" y="1311275"/>
            <a:ext cx="5248275" cy="4799012"/>
            <a:chOff x="203200" y="1052512"/>
            <a:chExt cx="5248910" cy="4799648"/>
          </a:xfrm>
        </p:grpSpPr>
        <p:pic>
          <p:nvPicPr>
            <p:cNvPr id="39941" name="Picture 5" descr="virusfak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 y="1052512"/>
              <a:ext cx="5238750" cy="4486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2" name="TextBox 12"/>
            <p:cNvSpPr txBox="1">
              <a:spLocks noChangeArrowheads="1"/>
            </p:cNvSpPr>
            <p:nvPr/>
          </p:nvSpPr>
          <p:spPr bwMode="auto">
            <a:xfrm>
              <a:off x="203200" y="5486400"/>
              <a:ext cx="2194560" cy="365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CA" altLang="en-US" sz="1200"/>
                <a:t>From: </a:t>
              </a:r>
              <a:r>
                <a:rPr lang="en-CA" altLang="en-US" sz="1200">
                  <a:hlinkClick r:id="rId4"/>
                </a:rPr>
                <a:t>www.thegeekreview.com</a:t>
              </a:r>
              <a:endParaRPr lang="en-CA" altLang="en-US" sz="1200"/>
            </a:p>
          </p:txBody>
        </p:sp>
      </p:grpSp>
    </p:spTree>
    <p:extLst>
      <p:ext uri="{BB962C8B-B14F-4D97-AF65-F5344CB8AC3E}">
        <p14:creationId xmlns:p14="http://schemas.microsoft.com/office/powerpoint/2010/main" val="8456137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smtClean="0"/>
              <a:t>Scareware</a:t>
            </a:r>
          </a:p>
        </p:txBody>
      </p:sp>
      <p:sp>
        <p:nvSpPr>
          <p:cNvPr id="605187" name="Rectangle 3"/>
          <p:cNvSpPr>
            <a:spLocks noGrp="1" noChangeArrowheads="1"/>
          </p:cNvSpPr>
          <p:nvPr>
            <p:ph type="body" idx="1"/>
          </p:nvPr>
        </p:nvSpPr>
        <p:spPr/>
        <p:txBody>
          <a:bodyPr/>
          <a:lstStyle/>
          <a:p>
            <a:r>
              <a:rPr lang="en-US" altLang="en-US" dirty="0" smtClean="0"/>
              <a:t>In-and-of itself this is not necessarily a malicious program.</a:t>
            </a:r>
          </a:p>
          <a:p>
            <a:r>
              <a:rPr lang="en-US" altLang="en-US" dirty="0" smtClean="0"/>
              <a:t>It’s an authentic looking message giving you a fake warning about problems with your computer.</a:t>
            </a:r>
          </a:p>
          <a:p>
            <a:pPr lvl="1"/>
            <a:r>
              <a:rPr lang="en-US" altLang="en-US" dirty="0" smtClean="0"/>
              <a:t>Virus infection</a:t>
            </a:r>
          </a:p>
          <a:p>
            <a:pPr lvl="1"/>
            <a:r>
              <a:rPr lang="en-US" altLang="en-US" dirty="0" smtClean="0"/>
              <a:t>Damaged operating system files slowing down your computer</a:t>
            </a:r>
          </a:p>
          <a:p>
            <a:endParaRPr lang="en-US" altLang="en-US" dirty="0" smtClean="0"/>
          </a:p>
        </p:txBody>
      </p:sp>
      <p:grpSp>
        <p:nvGrpSpPr>
          <p:cNvPr id="2" name="Group 8"/>
          <p:cNvGrpSpPr>
            <a:grpSpLocks/>
          </p:cNvGrpSpPr>
          <p:nvPr/>
        </p:nvGrpSpPr>
        <p:grpSpPr bwMode="auto">
          <a:xfrm>
            <a:off x="793237" y="3479828"/>
            <a:ext cx="3854963" cy="3149572"/>
            <a:chOff x="498" y="1475"/>
            <a:chExt cx="3256" cy="2726"/>
          </a:xfrm>
        </p:grpSpPr>
        <p:pic>
          <p:nvPicPr>
            <p:cNvPr id="37893" name="Picture 6" descr="ap_imz2_sm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 y="1475"/>
              <a:ext cx="3256" cy="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4" name="Rectangle 7"/>
            <p:cNvSpPr>
              <a:spLocks noChangeArrowheads="1"/>
            </p:cNvSpPr>
            <p:nvPr/>
          </p:nvSpPr>
          <p:spPr bwMode="auto">
            <a:xfrm>
              <a:off x="519" y="3996"/>
              <a:ext cx="1913"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a:t>From: http://www.symantec.com</a:t>
              </a:r>
            </a:p>
          </p:txBody>
        </p:sp>
      </p:grpSp>
    </p:spTree>
    <p:extLst>
      <p:ext uri="{BB962C8B-B14F-4D97-AF65-F5344CB8AC3E}">
        <p14:creationId xmlns:p14="http://schemas.microsoft.com/office/powerpoint/2010/main" val="1603063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51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51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51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518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5187" grpId="0" build="p" bldLvl="3"/>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smtClean="0"/>
              <a:t>Scareware (2)</a:t>
            </a:r>
          </a:p>
        </p:txBody>
      </p:sp>
      <p:sp>
        <p:nvSpPr>
          <p:cNvPr id="606211" name="Rectangle 3"/>
          <p:cNvSpPr>
            <a:spLocks noGrp="1" noChangeArrowheads="1"/>
          </p:cNvSpPr>
          <p:nvPr>
            <p:ph type="body" idx="1"/>
          </p:nvPr>
        </p:nvSpPr>
        <p:spPr/>
        <p:txBody>
          <a:bodyPr/>
          <a:lstStyle/>
          <a:p>
            <a:pPr>
              <a:buFontTx/>
              <a:buNone/>
            </a:pPr>
            <a:r>
              <a:rPr lang="en-US" altLang="en-US" dirty="0" smtClean="0"/>
              <a:t>Typically pops up while browsing a web site.</a:t>
            </a:r>
          </a:p>
          <a:p>
            <a:r>
              <a:rPr lang="en-US" altLang="en-US" dirty="0" smtClean="0"/>
              <a:t>It may simply be an elaborate ruse to get people to try their product.</a:t>
            </a:r>
          </a:p>
          <a:p>
            <a:r>
              <a:rPr lang="en-US" altLang="en-US" dirty="0" smtClean="0"/>
              <a:t>In other cases trying to remove a problem that doesn’t exist may actually create new problems:</a:t>
            </a:r>
          </a:p>
          <a:p>
            <a:pPr lvl="1"/>
            <a:r>
              <a:rPr lang="en-US" altLang="en-US" dirty="0" smtClean="0"/>
              <a:t>Malware infection</a:t>
            </a:r>
          </a:p>
          <a:p>
            <a:pPr lvl="1"/>
            <a:r>
              <a:rPr lang="en-US" altLang="en-US" dirty="0" smtClean="0"/>
              <a:t>Credit card theft</a:t>
            </a:r>
          </a:p>
          <a:p>
            <a:r>
              <a:rPr lang="en-US" altLang="en-US" dirty="0" smtClean="0"/>
              <a:t>Try closing your browser or even rebooting your computer and see if the messages persist.</a:t>
            </a:r>
          </a:p>
          <a:p>
            <a:r>
              <a:rPr lang="en-US" altLang="en-US" dirty="0" smtClean="0"/>
              <a:t>Examine the messages carefully, are they originating from a security program currently installed on your computer?</a:t>
            </a:r>
          </a:p>
          <a:p>
            <a:pPr lvl="1"/>
            <a:r>
              <a:rPr lang="en-US" altLang="en-US" dirty="0" smtClean="0"/>
              <a:t>E.g., “Tam </a:t>
            </a:r>
            <a:r>
              <a:rPr lang="en-US" altLang="en-US" dirty="0" err="1" smtClean="0"/>
              <a:t>secureguard</a:t>
            </a:r>
            <a:r>
              <a:rPr lang="en-US" altLang="en-US" dirty="0" smtClean="0"/>
              <a:t> </a:t>
            </a:r>
            <a:r>
              <a:rPr lang="en-US" altLang="en-US" dirty="0" err="1" smtClean="0"/>
              <a:t>sez</a:t>
            </a:r>
            <a:r>
              <a:rPr lang="en-US" altLang="en-US" dirty="0" smtClean="0"/>
              <a:t>’ u r infected”</a:t>
            </a:r>
          </a:p>
          <a:p>
            <a:pPr lvl="1"/>
            <a:r>
              <a:rPr lang="en-US" altLang="en-US" dirty="0" smtClean="0"/>
              <a:t>Try running your own anti-virus software and see if the “security software” shows up as an infection.</a:t>
            </a:r>
          </a:p>
          <a:p>
            <a:pPr lvl="1">
              <a:buFont typeface="Times New Roman" pitchFamily="18" charset="0"/>
              <a:buNone/>
            </a:pPr>
            <a:endParaRPr lang="en-US" altLang="en-US" dirty="0" smtClean="0"/>
          </a:p>
        </p:txBody>
      </p:sp>
    </p:spTree>
    <p:extLst>
      <p:ext uri="{BB962C8B-B14F-4D97-AF65-F5344CB8AC3E}">
        <p14:creationId xmlns:p14="http://schemas.microsoft.com/office/powerpoint/2010/main" val="323185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62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62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62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621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621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6211">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6211">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6211">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621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6211" grpId="0" build="p" bldLvl="3"/>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On Avoiding Scareware Pitfalls</a:t>
            </a:r>
            <a:endParaRPr lang="en-US" dirty="0"/>
          </a:p>
        </p:txBody>
      </p:sp>
      <p:sp>
        <p:nvSpPr>
          <p:cNvPr id="3" name="Content Placeholder 2"/>
          <p:cNvSpPr>
            <a:spLocks noGrp="1"/>
          </p:cNvSpPr>
          <p:nvPr>
            <p:ph idx="1"/>
          </p:nvPr>
        </p:nvSpPr>
        <p:spPr/>
        <p:txBody>
          <a:bodyPr/>
          <a:lstStyle/>
          <a:p>
            <a:r>
              <a:rPr lang="en-US" dirty="0" smtClean="0"/>
              <a:t>Example tips (From Microsoft):</a:t>
            </a:r>
          </a:p>
          <a:p>
            <a:pPr lvl="1"/>
            <a:r>
              <a:rPr lang="en-US" dirty="0"/>
              <a:t>Promises of money for little or no effort.</a:t>
            </a:r>
          </a:p>
          <a:p>
            <a:pPr lvl="1"/>
            <a:r>
              <a:rPr lang="en-US" dirty="0"/>
              <a:t>Deals that sound too good to be true</a:t>
            </a:r>
            <a:r>
              <a:rPr lang="en-US" dirty="0" smtClean="0"/>
              <a:t>.</a:t>
            </a:r>
          </a:p>
          <a:p>
            <a:pPr lvl="1"/>
            <a:r>
              <a:rPr lang="en-US" dirty="0" smtClean="0"/>
              <a:t>Alarmist </a:t>
            </a:r>
            <a:r>
              <a:rPr lang="en-US" dirty="0"/>
              <a:t>messages and threats of account closures</a:t>
            </a:r>
            <a:r>
              <a:rPr lang="en-US" dirty="0" smtClean="0"/>
              <a:t>.</a:t>
            </a:r>
          </a:p>
          <a:p>
            <a:pPr lvl="2"/>
            <a:r>
              <a:rPr lang="en-US" dirty="0" smtClean="0"/>
              <a:t>Check the return email address</a:t>
            </a:r>
          </a:p>
          <a:p>
            <a:pPr lvl="2"/>
            <a:r>
              <a:rPr lang="en-US" dirty="0" smtClean="0"/>
              <a:t>Don’t click on the links provided to ‘fix’ the problem</a:t>
            </a:r>
          </a:p>
          <a:p>
            <a:pPr lvl="2"/>
            <a:r>
              <a:rPr lang="en-US" dirty="0" smtClean="0"/>
              <a:t>Use common sense e.g., would a computer tech administrator require personal information to ‘verify your email account information’ </a:t>
            </a:r>
            <a:endParaRPr lang="en-US" dirty="0"/>
          </a:p>
          <a:p>
            <a:pPr lvl="1"/>
            <a:r>
              <a:rPr lang="en-US" dirty="0" smtClean="0"/>
              <a:t>Requests </a:t>
            </a:r>
            <a:r>
              <a:rPr lang="en-US" dirty="0"/>
              <a:t>to donate to a charitable organization after a disaster that has been in the news</a:t>
            </a:r>
            <a:r>
              <a:rPr lang="en-US" dirty="0" smtClean="0"/>
              <a:t>.</a:t>
            </a:r>
          </a:p>
          <a:p>
            <a:pPr lvl="2"/>
            <a:r>
              <a:rPr lang="en-US" dirty="0" smtClean="0"/>
              <a:t>Just donate directly via the website rather than using the email</a:t>
            </a:r>
            <a:endParaRPr lang="en-US" dirty="0"/>
          </a:p>
          <a:p>
            <a:pPr lvl="1"/>
            <a:r>
              <a:rPr lang="en-US" dirty="0"/>
              <a:t>Bad grammar and misspellings.</a:t>
            </a:r>
          </a:p>
          <a:p>
            <a:r>
              <a:rPr lang="en-US" dirty="0" smtClean="0"/>
              <a:t>For more information:</a:t>
            </a:r>
          </a:p>
          <a:p>
            <a:pPr lvl="1"/>
            <a:r>
              <a:rPr lang="en-US" dirty="0" smtClean="0">
                <a:hlinkClick r:id="rId3"/>
              </a:rPr>
              <a:t>http</a:t>
            </a:r>
            <a:r>
              <a:rPr lang="en-US" dirty="0">
                <a:hlinkClick r:id="rId3"/>
              </a:rPr>
              <a:t>://</a:t>
            </a:r>
            <a:r>
              <a:rPr lang="en-US" dirty="0" smtClean="0">
                <a:hlinkClick r:id="rId3"/>
              </a:rPr>
              <a:t>www.microsoft.com/security/pc-security/antivirus-rogue.aspx</a:t>
            </a:r>
            <a:endParaRPr lang="en-US" dirty="0"/>
          </a:p>
        </p:txBody>
      </p:sp>
    </p:spTree>
    <p:extLst>
      <p:ext uri="{BB962C8B-B14F-4D97-AF65-F5344CB8AC3E}">
        <p14:creationId xmlns:p14="http://schemas.microsoft.com/office/powerpoint/2010/main" val="280183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Scammers Are Annoying But…</a:t>
            </a:r>
            <a:endParaRPr lang="en-US" dirty="0"/>
          </a:p>
        </p:txBody>
      </p:sp>
      <p:sp>
        <p:nvSpPr>
          <p:cNvPr id="3" name="Content Placeholder 2"/>
          <p:cNvSpPr>
            <a:spLocks noGrp="1"/>
          </p:cNvSpPr>
          <p:nvPr>
            <p:ph idx="1"/>
          </p:nvPr>
        </p:nvSpPr>
        <p:spPr/>
        <p:txBody>
          <a:bodyPr/>
          <a:lstStyle/>
          <a:p>
            <a:r>
              <a:rPr lang="en-US" dirty="0" smtClean="0"/>
              <a:t>…it’s probably best to avoid confrontations:</a:t>
            </a:r>
          </a:p>
          <a:p>
            <a:pPr lvl="1"/>
            <a:r>
              <a:rPr lang="en-US" dirty="0" smtClean="0">
                <a:hlinkClick r:id="rId2"/>
              </a:rPr>
              <a:t>http</a:t>
            </a:r>
            <a:r>
              <a:rPr lang="en-US" dirty="0">
                <a:hlinkClick r:id="rId2"/>
              </a:rPr>
              <a:t>://globalnews.ca/news/1444283/calgary-couple-harassed-over-phoney-lottery-scam</a:t>
            </a:r>
            <a:r>
              <a:rPr lang="en-US" dirty="0" smtClean="0">
                <a:hlinkClick r:id="rId2"/>
              </a:rPr>
              <a:t>/</a:t>
            </a:r>
            <a:endParaRPr lang="en-US" dirty="0" smtClean="0"/>
          </a:p>
          <a:p>
            <a:pPr lvl="1"/>
            <a:endParaRPr lang="en-US" dirty="0"/>
          </a:p>
        </p:txBody>
      </p:sp>
    </p:spTree>
    <p:extLst>
      <p:ext uri="{BB962C8B-B14F-4D97-AF65-F5344CB8AC3E}">
        <p14:creationId xmlns:p14="http://schemas.microsoft.com/office/powerpoint/2010/main" val="118223599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smtClean="0"/>
              <a:t>Some Security Issues While Browsing The Web</a:t>
            </a:r>
          </a:p>
        </p:txBody>
      </p:sp>
      <p:sp>
        <p:nvSpPr>
          <p:cNvPr id="40963" name="Rectangle 3"/>
          <p:cNvSpPr>
            <a:spLocks noGrp="1" noChangeArrowheads="1"/>
          </p:cNvSpPr>
          <p:nvPr>
            <p:ph type="body" idx="1"/>
          </p:nvPr>
        </p:nvSpPr>
        <p:spPr/>
        <p:txBody>
          <a:bodyPr/>
          <a:lstStyle/>
          <a:p>
            <a:r>
              <a:rPr lang="en-US" altLang="en-US" smtClean="0"/>
              <a:t>Incorrect web site names</a:t>
            </a:r>
          </a:p>
          <a:p>
            <a:r>
              <a:rPr lang="en-US" altLang="en-US" smtClean="0"/>
              <a:t>Browser hijacking</a:t>
            </a:r>
          </a:p>
          <a:p>
            <a:r>
              <a:rPr lang="en-US" altLang="en-US" smtClean="0"/>
              <a:t>Storing financial information </a:t>
            </a:r>
          </a:p>
          <a:p>
            <a:r>
              <a:rPr lang="en-US" altLang="en-US" smtClean="0"/>
              <a:t>Saving previously entered data</a:t>
            </a:r>
          </a:p>
        </p:txBody>
      </p:sp>
    </p:spTree>
    <p:extLst>
      <p:ext uri="{BB962C8B-B14F-4D97-AF65-F5344CB8AC3E}">
        <p14:creationId xmlns:p14="http://schemas.microsoft.com/office/powerpoint/2010/main" val="18241568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Incorrect Website Names</a:t>
            </a:r>
          </a:p>
        </p:txBody>
      </p:sp>
      <p:sp>
        <p:nvSpPr>
          <p:cNvPr id="41987" name="AutoShape 6"/>
          <p:cNvSpPr>
            <a:spLocks noChangeArrowheads="1"/>
          </p:cNvSpPr>
          <p:nvPr/>
        </p:nvSpPr>
        <p:spPr bwMode="auto">
          <a:xfrm>
            <a:off x="2286000" y="4381500"/>
            <a:ext cx="2070100" cy="1155700"/>
          </a:xfrm>
          <a:prstGeom prst="cloudCallout">
            <a:avLst>
              <a:gd name="adj1" fmla="val -43750"/>
              <a:gd name="adj2" fmla="val 7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US" altLang="en-US"/>
          </a:p>
        </p:txBody>
      </p:sp>
      <p:grpSp>
        <p:nvGrpSpPr>
          <p:cNvPr id="3" name="Group 14"/>
          <p:cNvGrpSpPr>
            <a:grpSpLocks/>
          </p:cNvGrpSpPr>
          <p:nvPr/>
        </p:nvGrpSpPr>
        <p:grpSpPr bwMode="auto">
          <a:xfrm>
            <a:off x="2349500" y="3111500"/>
            <a:ext cx="3263900" cy="368300"/>
            <a:chOff x="1480" y="1960"/>
            <a:chExt cx="2056" cy="232"/>
          </a:xfrm>
        </p:grpSpPr>
        <p:sp>
          <p:nvSpPr>
            <p:cNvPr id="41995" name="Text Box 5"/>
            <p:cNvSpPr txBox="1">
              <a:spLocks noChangeArrowheads="1"/>
            </p:cNvSpPr>
            <p:nvPr/>
          </p:nvSpPr>
          <p:spPr bwMode="auto">
            <a:xfrm>
              <a:off x="1616" y="1960"/>
              <a:ext cx="149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b="1" dirty="0"/>
                <a:t>www.amazn.com</a:t>
              </a:r>
            </a:p>
          </p:txBody>
        </p:sp>
        <p:sp>
          <p:nvSpPr>
            <p:cNvPr id="41996" name="Line 8"/>
            <p:cNvSpPr>
              <a:spLocks noChangeShapeType="1"/>
            </p:cNvSpPr>
            <p:nvPr/>
          </p:nvSpPr>
          <p:spPr bwMode="auto">
            <a:xfrm>
              <a:off x="1480" y="2184"/>
              <a:ext cx="2056" cy="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541708" name="Text Box 12"/>
          <p:cNvSpPr txBox="1">
            <a:spLocks noChangeArrowheads="1"/>
          </p:cNvSpPr>
          <p:nvPr/>
        </p:nvSpPr>
        <p:spPr bwMode="auto">
          <a:xfrm>
            <a:off x="2474913" y="3554413"/>
            <a:ext cx="274478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a:t>Visa number: 123 456 ….</a:t>
            </a:r>
          </a:p>
        </p:txBody>
      </p:sp>
      <p:sp>
        <p:nvSpPr>
          <p:cNvPr id="541713" name="Text Box 17"/>
          <p:cNvSpPr txBox="1">
            <a:spLocks noChangeArrowheads="1"/>
          </p:cNvSpPr>
          <p:nvPr/>
        </p:nvSpPr>
        <p:spPr bwMode="auto">
          <a:xfrm>
            <a:off x="5649913" y="4722813"/>
            <a:ext cx="2744787"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Visa number: </a:t>
            </a:r>
          </a:p>
          <a:p>
            <a:pPr eaLnBrk="1" hangingPunct="1">
              <a:spcBef>
                <a:spcPct val="50000"/>
              </a:spcBef>
            </a:pPr>
            <a:r>
              <a:rPr lang="en-CA" altLang="en-US" sz="1800"/>
              <a:t>123 456 ….</a:t>
            </a:r>
          </a:p>
        </p:txBody>
      </p:sp>
      <p:grpSp>
        <p:nvGrpSpPr>
          <p:cNvPr id="6" name="Group 5"/>
          <p:cNvGrpSpPr/>
          <p:nvPr/>
        </p:nvGrpSpPr>
        <p:grpSpPr>
          <a:xfrm>
            <a:off x="5689599" y="2441555"/>
            <a:ext cx="2997201" cy="2253873"/>
            <a:chOff x="5689599" y="2441555"/>
            <a:chExt cx="2997201" cy="2253873"/>
          </a:xfrm>
        </p:grpSpPr>
        <p:sp>
          <p:nvSpPr>
            <p:cNvPr id="41994" name="Text Box 15"/>
            <p:cNvSpPr txBox="1">
              <a:spLocks noChangeArrowheads="1"/>
            </p:cNvSpPr>
            <p:nvPr/>
          </p:nvSpPr>
          <p:spPr bwMode="auto">
            <a:xfrm>
              <a:off x="5689599" y="2441555"/>
              <a:ext cx="299720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marL="0" indent="0" eaLnBrk="1" hangingPunct="1">
                <a:spcBef>
                  <a:spcPct val="50000"/>
                </a:spcBef>
              </a:pPr>
              <a:r>
                <a:rPr lang="en-US" altLang="en-US" sz="1600" dirty="0" smtClean="0"/>
                <a:t>Person behind the fake </a:t>
              </a:r>
              <a:r>
                <a:rPr lang="en-US" altLang="en-US" sz="1600" dirty="0"/>
                <a:t>website</a:t>
              </a:r>
            </a:p>
          </p:txBody>
        </p:sp>
        <p:pic>
          <p:nvPicPr>
            <p:cNvPr id="66562" name="Picture 2" descr="C:\Users\tamj\Dropbox\PVT\colorbox\business pers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9600" y="2780109"/>
              <a:ext cx="2872979" cy="191531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 name="Group 4"/>
          <p:cNvGrpSpPr/>
          <p:nvPr/>
        </p:nvGrpSpPr>
        <p:grpSpPr>
          <a:xfrm>
            <a:off x="577849" y="1087438"/>
            <a:ext cx="2924297" cy="3536156"/>
            <a:chOff x="577849" y="1087438"/>
            <a:chExt cx="2924297" cy="3536156"/>
          </a:xfrm>
        </p:grpSpPr>
        <p:pic>
          <p:nvPicPr>
            <p:cNvPr id="66561" name="Picture 1" descr="C:\Users\tamj\Dropbox\PVT\colorbox\computer user woma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7849" y="2851944"/>
              <a:ext cx="1771651" cy="1771650"/>
            </a:xfrm>
            <a:prstGeom prst="rect">
              <a:avLst/>
            </a:prstGeom>
            <a:noFill/>
            <a:extLst>
              <a:ext uri="{909E8E84-426E-40DD-AFC4-6F175D3DCCD1}">
                <a14:hiddenFill xmlns:a14="http://schemas.microsoft.com/office/drawing/2010/main">
                  <a:solidFill>
                    <a:srgbClr val="FFFFFF"/>
                  </a:solidFill>
                </a14:hiddenFill>
              </a:ext>
            </a:extLst>
          </p:spPr>
        </p:pic>
        <p:sp>
          <p:nvSpPr>
            <p:cNvPr id="41998" name="AutoShape 7"/>
            <p:cNvSpPr>
              <a:spLocks noChangeArrowheads="1"/>
            </p:cNvSpPr>
            <p:nvPr/>
          </p:nvSpPr>
          <p:spPr bwMode="auto">
            <a:xfrm>
              <a:off x="838200" y="1087438"/>
              <a:ext cx="2663946" cy="1247974"/>
            </a:xfrm>
            <a:prstGeom prst="cloudCallout">
              <a:avLst>
                <a:gd name="adj1" fmla="val -17793"/>
                <a:gd name="adj2" fmla="val 11078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at Amazon</a:t>
              </a:r>
            </a:p>
          </p:txBody>
        </p:sp>
      </p:grpSp>
      <p:sp>
        <p:nvSpPr>
          <p:cNvPr id="2" name="TextBox 1"/>
          <p:cNvSpPr txBox="1"/>
          <p:nvPr/>
        </p:nvSpPr>
        <p:spPr>
          <a:xfrm>
            <a:off x="381000" y="5598146"/>
            <a:ext cx="4838700" cy="658191"/>
          </a:xfrm>
          <a:prstGeom prst="rect">
            <a:avLst/>
          </a:prstGeom>
          <a:noFill/>
        </p:spPr>
        <p:txBody>
          <a:bodyPr wrap="square" rtlCol="0">
            <a:noAutofit/>
          </a:bodyPr>
          <a:lstStyle/>
          <a:p>
            <a:r>
              <a:rPr lang="en-CA" sz="2000" dirty="0" smtClean="0"/>
              <a:t>Think this could never happen to you?</a:t>
            </a:r>
          </a:p>
          <a:p>
            <a:pPr marL="342900" indent="-342900">
              <a:buFont typeface="Arial" panose="020B0604020202020204" pitchFamily="34" charset="0"/>
              <a:buChar char="•"/>
            </a:pPr>
            <a:r>
              <a:rPr lang="en-CA" altLang="en-US" sz="2000" dirty="0"/>
              <a:t>http://www.ucal.gary.ca/</a:t>
            </a:r>
          </a:p>
          <a:p>
            <a:endParaRPr lang="en-CA" sz="1200" dirty="0" smtClean="0"/>
          </a:p>
        </p:txBody>
      </p:sp>
    </p:spTree>
    <p:extLst>
      <p:ext uri="{BB962C8B-B14F-4D97-AF65-F5344CB8AC3E}">
        <p14:creationId xmlns:p14="http://schemas.microsoft.com/office/powerpoint/2010/main" val="330757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500"/>
                                        <p:tgtEl>
                                          <p:spTgt spid="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54170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5417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1708" grpId="0"/>
      <p:bldP spid="541713" grpId="0"/>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Incorrect Website Names</a:t>
            </a:r>
            <a:endParaRPr lang="en-US" dirty="0"/>
          </a:p>
        </p:txBody>
      </p:sp>
      <p:sp>
        <p:nvSpPr>
          <p:cNvPr id="3" name="Content Placeholder 2"/>
          <p:cNvSpPr>
            <a:spLocks noGrp="1"/>
          </p:cNvSpPr>
          <p:nvPr>
            <p:ph idx="1"/>
          </p:nvPr>
        </p:nvSpPr>
        <p:spPr/>
        <p:txBody>
          <a:bodyPr/>
          <a:lstStyle/>
          <a:p>
            <a:r>
              <a:rPr lang="en-US" dirty="0" smtClean="0"/>
              <a:t>How to mitigate</a:t>
            </a:r>
          </a:p>
          <a:p>
            <a:r>
              <a:rPr lang="en-US" dirty="0" smtClean="0"/>
              <a:t>Use a reputable search engine to find the desired website</a:t>
            </a:r>
          </a:p>
          <a:p>
            <a:r>
              <a:rPr lang="en-US" dirty="0" smtClean="0"/>
              <a:t>“Favorite” or “bookmark” websites and then access the website using this way rather than typing it manually each time.</a:t>
            </a:r>
            <a:endParaRPr lang="en-US" dirty="0"/>
          </a:p>
        </p:txBody>
      </p:sp>
    </p:spTree>
    <p:extLst>
      <p:ext uri="{BB962C8B-B14F-4D97-AF65-F5344CB8AC3E}">
        <p14:creationId xmlns:p14="http://schemas.microsoft.com/office/powerpoint/2010/main" val="586023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Phishing</a:t>
            </a:r>
            <a:endParaRPr lang="en-CA" dirty="0"/>
          </a:p>
        </p:txBody>
      </p:sp>
      <p:sp>
        <p:nvSpPr>
          <p:cNvPr id="3" name="Content Placeholder 2"/>
          <p:cNvSpPr>
            <a:spLocks noGrp="1"/>
          </p:cNvSpPr>
          <p:nvPr>
            <p:ph idx="1"/>
          </p:nvPr>
        </p:nvSpPr>
        <p:spPr/>
        <p:txBody>
          <a:bodyPr/>
          <a:lstStyle/>
          <a:p>
            <a:r>
              <a:rPr lang="en-CA" dirty="0" smtClean="0"/>
              <a:t>An attempt to get another person to reveal personal or confidential information (such as passwords) through trickery. </a:t>
            </a:r>
            <a:endParaRPr lang="en-CA"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16480"/>
            <a:ext cx="8686800" cy="3127248"/>
          </a:xfrm>
          <a:prstGeom prst="rect">
            <a:avLst/>
          </a:prstGeom>
          <a:ln>
            <a:solidFill>
              <a:schemeClr val="accent1"/>
            </a:solidFill>
          </a:ln>
        </p:spPr>
      </p:pic>
    </p:spTree>
    <p:extLst>
      <p:ext uri="{BB962C8B-B14F-4D97-AF65-F5344CB8AC3E}">
        <p14:creationId xmlns:p14="http://schemas.microsoft.com/office/powerpoint/2010/main" val="311867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t>Browser Hijacking</a:t>
            </a:r>
          </a:p>
        </p:txBody>
      </p:sp>
      <p:sp>
        <p:nvSpPr>
          <p:cNvPr id="542723" name="Rectangle 3"/>
          <p:cNvSpPr>
            <a:spLocks noGrp="1" noChangeArrowheads="1"/>
          </p:cNvSpPr>
          <p:nvPr>
            <p:ph type="body" idx="1"/>
          </p:nvPr>
        </p:nvSpPr>
        <p:spPr/>
        <p:txBody>
          <a:bodyPr/>
          <a:lstStyle/>
          <a:p>
            <a:r>
              <a:rPr lang="en-US" altLang="en-US" dirty="0" smtClean="0"/>
              <a:t>A program that takes over your web browser:</a:t>
            </a:r>
          </a:p>
          <a:p>
            <a:pPr lvl="1"/>
            <a:r>
              <a:rPr lang="en-US" altLang="en-US" dirty="0" smtClean="0"/>
              <a:t>Changes your default home page</a:t>
            </a:r>
          </a:p>
          <a:p>
            <a:pPr lvl="1"/>
            <a:r>
              <a:rPr lang="en-US" altLang="en-US" dirty="0" smtClean="0"/>
              <a:t>Changes your favorites/bookmarks in your browser</a:t>
            </a:r>
          </a:p>
          <a:p>
            <a:pPr lvl="1"/>
            <a:r>
              <a:rPr lang="en-US" altLang="en-US" dirty="0" smtClean="0"/>
              <a:t>Causes a storm of pop-up windows to appear</a:t>
            </a:r>
          </a:p>
          <a:p>
            <a:pPr lvl="1"/>
            <a:r>
              <a:rPr lang="en-US" altLang="en-US" dirty="0" smtClean="0"/>
              <a:t>Redirects the browser to certain web pages</a:t>
            </a:r>
          </a:p>
          <a:p>
            <a:pPr lvl="1"/>
            <a:r>
              <a:rPr lang="en-US" altLang="en-US" dirty="0" smtClean="0"/>
              <a:t>Redirects the browser away from certain web pages (e.g., websites run by companies that product anti-virus software)</a:t>
            </a:r>
          </a:p>
          <a:p>
            <a:pPr lvl="1"/>
            <a:endParaRPr lang="en-US" altLang="en-US" dirty="0" smtClean="0"/>
          </a:p>
          <a:p>
            <a:r>
              <a:rPr lang="en-US" altLang="en-US" dirty="0" smtClean="0"/>
              <a:t>Common sources</a:t>
            </a:r>
          </a:p>
          <a:p>
            <a:pPr lvl="1"/>
            <a:r>
              <a:rPr lang="en-US" altLang="en-US" dirty="0" smtClean="0"/>
              <a:t>‘Free’ software (Trojan)</a:t>
            </a:r>
          </a:p>
          <a:p>
            <a:pPr lvl="1"/>
            <a:r>
              <a:rPr lang="en-US" altLang="en-US" dirty="0" smtClean="0"/>
              <a:t>Email attachments</a:t>
            </a:r>
          </a:p>
          <a:p>
            <a:pPr lvl="1"/>
            <a:r>
              <a:rPr lang="en-US" altLang="en-US" dirty="0" smtClean="0"/>
              <a:t>Drive-by downloads (covered earlier)</a:t>
            </a:r>
          </a:p>
          <a:p>
            <a:pPr lvl="1"/>
            <a:endParaRPr lang="en-US" altLang="en-US" dirty="0" smtClean="0"/>
          </a:p>
          <a:p>
            <a:pPr lvl="1"/>
            <a:endParaRPr lang="en-US" altLang="en-US" dirty="0" smtClean="0"/>
          </a:p>
          <a:p>
            <a:pPr lvl="1"/>
            <a:endParaRPr lang="en-US" altLang="en-US" dirty="0" smtClean="0"/>
          </a:p>
        </p:txBody>
      </p:sp>
    </p:spTree>
    <p:extLst>
      <p:ext uri="{BB962C8B-B14F-4D97-AF65-F5344CB8AC3E}">
        <p14:creationId xmlns:p14="http://schemas.microsoft.com/office/powerpoint/2010/main" val="399520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427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427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4272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4272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42723">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4272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23" grpId="0" build="p" bldLvl="3"/>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1"/>
          <p:cNvGrpSpPr/>
          <p:nvPr/>
        </p:nvGrpSpPr>
        <p:grpSpPr>
          <a:xfrm>
            <a:off x="285789" y="2309813"/>
            <a:ext cx="4168475" cy="3613151"/>
            <a:chOff x="285789" y="2309813"/>
            <a:chExt cx="4168475" cy="3613151"/>
          </a:xfrm>
        </p:grpSpPr>
        <p:pic>
          <p:nvPicPr>
            <p:cNvPr id="62465"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89" y="3581400"/>
              <a:ext cx="2341564" cy="2341564"/>
            </a:xfrm>
            <a:prstGeom prst="rect">
              <a:avLst/>
            </a:prstGeom>
            <a:noFill/>
            <a:extLst>
              <a:ext uri="{909E8E84-426E-40DD-AFC4-6F175D3DCCD1}">
                <a14:hiddenFill xmlns:a14="http://schemas.microsoft.com/office/drawing/2010/main">
                  <a:solidFill>
                    <a:srgbClr val="FFFFFF"/>
                  </a:solidFill>
                </a14:hiddenFill>
              </a:ext>
            </a:extLst>
          </p:spPr>
        </p:pic>
        <p:sp>
          <p:nvSpPr>
            <p:cNvPr id="44049" name="AutoShape 6"/>
            <p:cNvSpPr>
              <a:spLocks noChangeArrowheads="1"/>
            </p:cNvSpPr>
            <p:nvPr/>
          </p:nvSpPr>
          <p:spPr bwMode="auto">
            <a:xfrm>
              <a:off x="1634865" y="2309813"/>
              <a:ext cx="2819399" cy="1112202"/>
            </a:xfrm>
            <a:prstGeom prst="cloudCallout">
              <a:avLst>
                <a:gd name="adj1" fmla="val -46974"/>
                <a:gd name="adj2" fmla="val 100654"/>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lIns="0"/>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a:t>Lets buy something online</a:t>
              </a:r>
            </a:p>
          </p:txBody>
        </p:sp>
      </p:grpSp>
      <p:sp>
        <p:nvSpPr>
          <p:cNvPr id="44034" name="Rectangle 2"/>
          <p:cNvSpPr>
            <a:spLocks noGrp="1" noChangeArrowheads="1"/>
          </p:cNvSpPr>
          <p:nvPr>
            <p:ph type="title"/>
          </p:nvPr>
        </p:nvSpPr>
        <p:spPr/>
        <p:txBody>
          <a:bodyPr/>
          <a:lstStyle/>
          <a:p>
            <a:r>
              <a:rPr lang="en-US" altLang="en-US" smtClean="0"/>
              <a:t>Storing Financial Information</a:t>
            </a:r>
          </a:p>
        </p:txBody>
      </p:sp>
      <p:sp>
        <p:nvSpPr>
          <p:cNvPr id="44035" name="Rectangle 3"/>
          <p:cNvSpPr>
            <a:spLocks noGrp="1" noChangeArrowheads="1"/>
          </p:cNvSpPr>
          <p:nvPr>
            <p:ph type="body" idx="1"/>
          </p:nvPr>
        </p:nvSpPr>
        <p:spPr/>
        <p:txBody>
          <a:bodyPr/>
          <a:lstStyle/>
          <a:p>
            <a:r>
              <a:rPr lang="en-US" altLang="en-US" dirty="0" smtClean="0"/>
              <a:t>Even if you enter your information at the correct web site the convenience must be balanced out vs. security concerns:</a:t>
            </a:r>
          </a:p>
        </p:txBody>
      </p:sp>
      <p:sp>
        <p:nvSpPr>
          <p:cNvPr id="550923" name="Text Box 11"/>
          <p:cNvSpPr txBox="1">
            <a:spLocks noChangeArrowheads="1"/>
          </p:cNvSpPr>
          <p:nvPr/>
        </p:nvSpPr>
        <p:spPr bwMode="auto">
          <a:xfrm>
            <a:off x="4581264" y="5095874"/>
            <a:ext cx="1473200"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a:t>Visa #123 456…</a:t>
            </a:r>
          </a:p>
        </p:txBody>
      </p:sp>
      <p:grpSp>
        <p:nvGrpSpPr>
          <p:cNvPr id="5" name="Group 4"/>
          <p:cNvGrpSpPr/>
          <p:nvPr/>
        </p:nvGrpSpPr>
        <p:grpSpPr>
          <a:xfrm>
            <a:off x="6206864" y="2247356"/>
            <a:ext cx="2717800" cy="2711993"/>
            <a:chOff x="6206864" y="2247356"/>
            <a:chExt cx="2717800" cy="2711993"/>
          </a:xfrm>
        </p:grpSpPr>
        <p:grpSp>
          <p:nvGrpSpPr>
            <p:cNvPr id="4" name="Group 3"/>
            <p:cNvGrpSpPr/>
            <p:nvPr/>
          </p:nvGrpSpPr>
          <p:grpSpPr>
            <a:xfrm>
              <a:off x="6206864" y="3343274"/>
              <a:ext cx="2717800" cy="1616075"/>
              <a:chOff x="6206864" y="3343274"/>
              <a:chExt cx="2717800" cy="1616075"/>
            </a:xfrm>
          </p:grpSpPr>
          <p:grpSp>
            <p:nvGrpSpPr>
              <p:cNvPr id="44043" name="Group 16"/>
              <p:cNvGrpSpPr>
                <a:grpSpLocks/>
              </p:cNvGrpSpPr>
              <p:nvPr/>
            </p:nvGrpSpPr>
            <p:grpSpPr bwMode="auto">
              <a:xfrm>
                <a:off x="6206864" y="3343274"/>
                <a:ext cx="1409700" cy="1333500"/>
                <a:chOff x="3872" y="1896"/>
                <a:chExt cx="888" cy="840"/>
              </a:xfrm>
            </p:grpSpPr>
            <p:sp>
              <p:nvSpPr>
                <p:cNvPr id="44046" name="Line 14"/>
                <p:cNvSpPr>
                  <a:spLocks noChangeShapeType="1"/>
                </p:cNvSpPr>
                <p:nvPr/>
              </p:nvSpPr>
              <p:spPr bwMode="auto">
                <a:xfrm flipH="1">
                  <a:off x="3872" y="1896"/>
                  <a:ext cx="832" cy="7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sp>
              <p:nvSpPr>
                <p:cNvPr id="44047" name="Line 15"/>
                <p:cNvSpPr>
                  <a:spLocks noChangeShapeType="1"/>
                </p:cNvSpPr>
                <p:nvPr/>
              </p:nvSpPr>
              <p:spPr bwMode="auto">
                <a:xfrm flipV="1">
                  <a:off x="3920" y="1960"/>
                  <a:ext cx="840" cy="77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sp>
            <p:nvSpPr>
              <p:cNvPr id="44044" name="Text Box 19"/>
              <p:cNvSpPr txBox="1">
                <a:spLocks noChangeArrowheads="1"/>
              </p:cNvSpPr>
              <p:nvPr/>
            </p:nvSpPr>
            <p:spPr bwMode="auto">
              <a:xfrm>
                <a:off x="7565764" y="3889374"/>
                <a:ext cx="1358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2000"/>
                  <a:t>Access to merchant’s hacked database</a:t>
                </a:r>
              </a:p>
            </p:txBody>
          </p:sp>
        </p:grpSp>
        <p:pic>
          <p:nvPicPr>
            <p:cNvPr id="62466" name="Picture 2" descr="C:\Users\tamj\Dropbox\PVT\colorbox\hacker.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2247356"/>
              <a:ext cx="1423987" cy="14636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2727064" y="3746499"/>
            <a:ext cx="3463925" cy="1352550"/>
            <a:chOff x="2727064" y="3746499"/>
            <a:chExt cx="3463925" cy="1352550"/>
          </a:xfrm>
        </p:grpSpPr>
        <p:sp>
          <p:nvSpPr>
            <p:cNvPr id="44038" name="Line 9"/>
            <p:cNvSpPr>
              <a:spLocks noChangeShapeType="1"/>
            </p:cNvSpPr>
            <p:nvPr/>
          </p:nvSpPr>
          <p:spPr bwMode="auto">
            <a:xfrm>
              <a:off x="2727064" y="4359274"/>
              <a:ext cx="18542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0"/>
            <a:lstStyle/>
            <a:p>
              <a:endParaRPr lang="en-US"/>
            </a:p>
          </p:txBody>
        </p:sp>
        <p:grpSp>
          <p:nvGrpSpPr>
            <p:cNvPr id="6" name="Group 5"/>
            <p:cNvGrpSpPr/>
            <p:nvPr/>
          </p:nvGrpSpPr>
          <p:grpSpPr>
            <a:xfrm>
              <a:off x="2752464" y="3746499"/>
              <a:ext cx="3438525" cy="1352550"/>
              <a:chOff x="2752464" y="3746499"/>
              <a:chExt cx="3438525" cy="1352550"/>
            </a:xfrm>
          </p:grpSpPr>
          <p:sp>
            <p:nvSpPr>
              <p:cNvPr id="44037" name="Text Box 8"/>
              <p:cNvSpPr txBox="1">
                <a:spLocks noChangeArrowheads="1"/>
              </p:cNvSpPr>
              <p:nvPr/>
            </p:nvSpPr>
            <p:spPr bwMode="auto">
              <a:xfrm>
                <a:off x="2752464" y="3990974"/>
                <a:ext cx="2095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a:spAutoFit/>
              </a:bodyPr>
              <a:lstStyle>
                <a:lvl1pPr marL="228600" indent="-2286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b="1" dirty="0"/>
                  <a:t>www.buyit.com</a:t>
                </a:r>
              </a:p>
            </p:txBody>
          </p:sp>
          <p:sp>
            <p:nvSpPr>
              <p:cNvPr id="44042" name="Rectangle 17"/>
              <p:cNvSpPr>
                <a:spLocks noChangeArrowheads="1"/>
              </p:cNvSpPr>
              <p:nvPr/>
            </p:nvSpPr>
            <p:spPr bwMode="auto">
              <a:xfrm>
                <a:off x="4576502" y="3746499"/>
                <a:ext cx="1614487" cy="1352550"/>
              </a:xfrm>
              <a:prstGeom prst="rect">
                <a:avLst/>
              </a:prstGeom>
              <a:solidFill>
                <a:srgbClr val="FFFFFF"/>
              </a:solidFill>
              <a:ln w="38100" algn="ctr">
                <a:solidFill>
                  <a:schemeClr val="tx1"/>
                </a:solidFill>
                <a:round/>
                <a:headEnd type="none" w="sm" len="sm"/>
                <a:tailEnd/>
              </a:ln>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r>
                  <a:rPr lang="en-US" altLang="en-US" sz="1600" u="sng" dirty="0">
                    <a:hlinkClick r:id="rId5"/>
                  </a:rPr>
                  <a:t>www.buyit.com</a:t>
                </a:r>
                <a:endParaRPr lang="en-US" altLang="en-US" sz="1600" u="sng" dirty="0"/>
              </a:p>
              <a:p>
                <a:pPr marL="115888" indent="-115888" eaLnBrk="1" hangingPunct="1">
                  <a:buFont typeface="Arial" charset="0"/>
                  <a:buChar char="•"/>
                </a:pPr>
                <a:r>
                  <a:rPr lang="en-US" altLang="en-US" sz="1600" dirty="0"/>
                  <a:t>Buy this!</a:t>
                </a:r>
              </a:p>
              <a:p>
                <a:pPr marL="115888" indent="-115888" eaLnBrk="1" hangingPunct="1">
                  <a:buFont typeface="Arial" charset="0"/>
                  <a:buChar char="•"/>
                </a:pPr>
                <a:r>
                  <a:rPr lang="en-US" altLang="en-US" sz="1600" dirty="0"/>
                  <a:t>Buy that!</a:t>
                </a:r>
              </a:p>
              <a:p>
                <a:pPr marL="115888" indent="-115888" eaLnBrk="1" hangingPunct="1">
                  <a:buFont typeface="Arial" charset="0"/>
                  <a:buChar char="•"/>
                </a:pPr>
                <a:r>
                  <a:rPr lang="en-US" altLang="en-US" sz="1600" dirty="0"/>
                  <a:t>Buy the other thing!</a:t>
                </a:r>
                <a:endParaRPr lang="en-CA" altLang="en-US" sz="1600" dirty="0"/>
              </a:p>
            </p:txBody>
          </p:sp>
        </p:grpSp>
      </p:grpSp>
      <p:sp>
        <p:nvSpPr>
          <p:cNvPr id="550929" name="Text Box 17"/>
          <p:cNvSpPr txBox="1">
            <a:spLocks noChangeArrowheads="1"/>
          </p:cNvSpPr>
          <p:nvPr/>
        </p:nvSpPr>
        <p:spPr bwMode="auto">
          <a:xfrm>
            <a:off x="7807064" y="3149167"/>
            <a:ext cx="1117600" cy="530225"/>
          </a:xfrm>
          <a:prstGeom prst="rect">
            <a:avLst/>
          </a:prstGeom>
          <a:solidFill>
            <a:schemeClr val="bg1"/>
          </a:solidFill>
          <a:ln>
            <a:noFill/>
          </a:ln>
        </p:spPr>
        <p:txBody>
          <a:bodyPr l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US" altLang="en-US" sz="1800" dirty="0"/>
              <a:t>Visa #123 456…</a:t>
            </a:r>
          </a:p>
        </p:txBody>
      </p:sp>
    </p:spTree>
    <p:extLst>
      <p:ext uri="{BB962C8B-B14F-4D97-AF65-F5344CB8AC3E}">
        <p14:creationId xmlns:p14="http://schemas.microsoft.com/office/powerpoint/2010/main" val="39640295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092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0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bldLvl="3"/>
      <p:bldP spid="550923" grpId="0"/>
      <p:bldP spid="550929" grpId="0" animBg="1"/>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smtClean="0"/>
              <a:t>Storing Financial Information (2)</a:t>
            </a:r>
          </a:p>
        </p:txBody>
      </p:sp>
      <p:sp>
        <p:nvSpPr>
          <p:cNvPr id="600067" name="Rectangle 3"/>
          <p:cNvSpPr>
            <a:spLocks noGrp="1" noChangeArrowheads="1"/>
          </p:cNvSpPr>
          <p:nvPr>
            <p:ph type="body" idx="1"/>
          </p:nvPr>
        </p:nvSpPr>
        <p:spPr/>
        <p:txBody>
          <a:bodyPr/>
          <a:lstStyle/>
          <a:p>
            <a:r>
              <a:rPr lang="en-US" altLang="en-US" dirty="0" smtClean="0"/>
              <a:t>Balance the convenience of having this information stored with the merchant (so you don’t have fill it) and the additional security (foiling spyware such as keystroke loggers) vs. the probability of having it stolen from the merchant.</a:t>
            </a:r>
          </a:p>
          <a:p>
            <a:r>
              <a:rPr lang="en-US" altLang="en-US" dirty="0" smtClean="0"/>
              <a:t>Consider: </a:t>
            </a:r>
          </a:p>
          <a:p>
            <a:pPr lvl="1"/>
            <a:r>
              <a:rPr lang="en-US" altLang="en-US" dirty="0" smtClean="0"/>
              <a:t>The size of the merchant (large with the resources to spend money on security vs. a tiny home business).</a:t>
            </a:r>
          </a:p>
          <a:p>
            <a:pPr lvl="1"/>
            <a:r>
              <a:rPr lang="en-US" altLang="en-US" dirty="0" smtClean="0"/>
              <a:t>The merchant’s reputation and history (keep in mind that quite often merchants legally don’t have to disclose security breaches).</a:t>
            </a:r>
          </a:p>
          <a:p>
            <a:pPr lvl="1"/>
            <a:r>
              <a:rPr lang="en-US" altLang="en-US" dirty="0" smtClean="0"/>
              <a:t> Any security measures that they care to describe (specific measures, e.g., 128 bit encryption, rather than just vague guarantees about protecting your information).</a:t>
            </a:r>
          </a:p>
          <a:p>
            <a:endParaRPr lang="en-US" altLang="en-US" dirty="0" smtClean="0"/>
          </a:p>
        </p:txBody>
      </p:sp>
    </p:spTree>
    <p:extLst>
      <p:ext uri="{BB962C8B-B14F-4D97-AF65-F5344CB8AC3E}">
        <p14:creationId xmlns:p14="http://schemas.microsoft.com/office/powerpoint/2010/main" val="184371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00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00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00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00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00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3"/>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t>Saving Previously Entered Information</a:t>
            </a:r>
          </a:p>
        </p:txBody>
      </p:sp>
      <p:sp>
        <p:nvSpPr>
          <p:cNvPr id="46083" name="Rectangle 3"/>
          <p:cNvSpPr>
            <a:spLocks noGrp="1" noChangeArrowheads="1"/>
          </p:cNvSpPr>
          <p:nvPr>
            <p:ph type="body" idx="1"/>
          </p:nvPr>
        </p:nvSpPr>
        <p:spPr/>
        <p:txBody>
          <a:bodyPr/>
          <a:lstStyle/>
          <a:p>
            <a:r>
              <a:rPr lang="en-US" altLang="en-US" smtClean="0"/>
              <a:t>Even storing information on your own computer must balance convenience against </a:t>
            </a:r>
            <a:r>
              <a:rPr lang="en-US" altLang="en-US" i="1" smtClean="0"/>
              <a:t>some</a:t>
            </a:r>
            <a:r>
              <a:rPr lang="en-US" altLang="en-US" smtClean="0"/>
              <a:t> security concerns. </a:t>
            </a:r>
          </a:p>
        </p:txBody>
      </p:sp>
      <p:pic>
        <p:nvPicPr>
          <p:cNvPr id="5"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l="47538" t="37184" r="22886" b="35975"/>
          <a:stretch/>
        </p:blipFill>
        <p:spPr bwMode="auto">
          <a:xfrm>
            <a:off x="762000" y="2438400"/>
            <a:ext cx="4610340" cy="26150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2357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3"/>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smtClean="0"/>
              <a:t>Transmitting Information On The Internet</a:t>
            </a:r>
          </a:p>
        </p:txBody>
      </p:sp>
      <p:sp>
        <p:nvSpPr>
          <p:cNvPr id="552963" name="Rectangle 3"/>
          <p:cNvSpPr>
            <a:spLocks noGrp="1" noChangeArrowheads="1"/>
          </p:cNvSpPr>
          <p:nvPr>
            <p:ph type="body" idx="1"/>
          </p:nvPr>
        </p:nvSpPr>
        <p:spPr/>
        <p:txBody>
          <a:bodyPr/>
          <a:lstStyle/>
          <a:p>
            <a:r>
              <a:rPr lang="en-US" altLang="en-US" smtClean="0"/>
              <a:t>Many protocols transmit packets in an unencrypted format.</a:t>
            </a:r>
          </a:p>
          <a:p>
            <a:pPr lvl="1"/>
            <a:r>
              <a:rPr lang="en-US" altLang="en-US" smtClean="0"/>
              <a:t>Email</a:t>
            </a:r>
          </a:p>
          <a:p>
            <a:pPr lvl="1"/>
            <a:r>
              <a:rPr lang="en-US" altLang="en-US" smtClean="0"/>
              <a:t>Http</a:t>
            </a:r>
          </a:p>
          <a:p>
            <a:r>
              <a:rPr lang="en-US" altLang="en-US" smtClean="0"/>
              <a:t>Indicators that a web page employs encryption</a:t>
            </a:r>
          </a:p>
          <a:p>
            <a:pPr lvl="1"/>
            <a:endParaRPr lang="en-US" altLang="en-US" smtClean="0"/>
          </a:p>
        </p:txBody>
      </p:sp>
      <p:grpSp>
        <p:nvGrpSpPr>
          <p:cNvPr id="2" name="Group 6"/>
          <p:cNvGrpSpPr>
            <a:grpSpLocks/>
          </p:cNvGrpSpPr>
          <p:nvPr/>
        </p:nvGrpSpPr>
        <p:grpSpPr bwMode="auto">
          <a:xfrm>
            <a:off x="685800" y="2997201"/>
            <a:ext cx="5118100" cy="3671887"/>
            <a:chOff x="673100" y="3035300"/>
            <a:chExt cx="5118100" cy="3671888"/>
          </a:xfrm>
        </p:grpSpPr>
        <p:pic>
          <p:nvPicPr>
            <p:cNvPr id="47109" name="Picture 5" descr="IE encrypted"/>
            <p:cNvPicPr>
              <a:picLocks noChangeAspect="1" noChangeArrowheads="1"/>
            </p:cNvPicPr>
            <p:nvPr/>
          </p:nvPicPr>
          <p:blipFill>
            <a:blip r:embed="rId3">
              <a:extLst>
                <a:ext uri="{28A0092B-C50C-407E-A947-70E740481C1C}">
                  <a14:useLocalDpi xmlns:a14="http://schemas.microsoft.com/office/drawing/2010/main" val="0"/>
                </a:ext>
              </a:extLst>
            </a:blip>
            <a:srcRect r="12717"/>
            <a:stretch>
              <a:fillRect/>
            </a:stretch>
          </p:blipFill>
          <p:spPr bwMode="auto">
            <a:xfrm>
              <a:off x="736600" y="3373438"/>
              <a:ext cx="5054600"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 Box 6"/>
            <p:cNvSpPr txBox="1">
              <a:spLocks noChangeArrowheads="1"/>
            </p:cNvSpPr>
            <p:nvPr/>
          </p:nvSpPr>
          <p:spPr bwMode="auto">
            <a:xfrm>
              <a:off x="673100" y="3035300"/>
              <a:ext cx="23749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dirty="0"/>
                <a:t>Internet Explorer</a:t>
              </a:r>
            </a:p>
          </p:txBody>
        </p:sp>
      </p:grpSp>
      <p:sp>
        <p:nvSpPr>
          <p:cNvPr id="4" name="Right Arrow 3"/>
          <p:cNvSpPr/>
          <p:nvPr/>
        </p:nvSpPr>
        <p:spPr>
          <a:xfrm rot="18633349">
            <a:off x="1210455" y="4156681"/>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ight Arrow 8"/>
          <p:cNvSpPr/>
          <p:nvPr/>
        </p:nvSpPr>
        <p:spPr>
          <a:xfrm rot="8395737">
            <a:off x="5262132" y="6318823"/>
            <a:ext cx="381000" cy="1524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16"/>
          <p:cNvGrpSpPr>
            <a:grpSpLocks/>
          </p:cNvGrpSpPr>
          <p:nvPr/>
        </p:nvGrpSpPr>
        <p:grpSpPr bwMode="auto">
          <a:xfrm>
            <a:off x="6207125" y="2964032"/>
            <a:ext cx="2774950" cy="2324100"/>
            <a:chOff x="344" y="2856"/>
            <a:chExt cx="1748" cy="1464"/>
          </a:xfrm>
        </p:grpSpPr>
        <p:pic>
          <p:nvPicPr>
            <p:cNvPr id="11" name="Picture 17" descr="netscape encrypted"/>
            <p:cNvPicPr>
              <a:picLocks noChangeAspect="1" noChangeArrowheads="1"/>
            </p:cNvPicPr>
            <p:nvPr/>
          </p:nvPicPr>
          <p:blipFill>
            <a:blip r:embed="rId4">
              <a:extLst>
                <a:ext uri="{28A0092B-C50C-407E-A947-70E740481C1C}">
                  <a14:useLocalDpi xmlns:a14="http://schemas.microsoft.com/office/drawing/2010/main" val="0"/>
                </a:ext>
              </a:extLst>
            </a:blip>
            <a:srcRect l="47758" t="46494"/>
            <a:stretch>
              <a:fillRect/>
            </a:stretch>
          </p:blipFill>
          <p:spPr bwMode="auto">
            <a:xfrm>
              <a:off x="388" y="3047"/>
              <a:ext cx="1704" cy="1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18"/>
            <p:cNvSpPr txBox="1">
              <a:spLocks noChangeArrowheads="1"/>
            </p:cNvSpPr>
            <p:nvPr/>
          </p:nvSpPr>
          <p:spPr bwMode="auto">
            <a:xfrm>
              <a:off x="344" y="2856"/>
              <a:ext cx="1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spcBef>
                  <a:spcPct val="50000"/>
                </a:spcBef>
              </a:pPr>
              <a:r>
                <a:rPr lang="en-CA" altLang="en-US" sz="1800" b="1"/>
                <a:t>General</a:t>
              </a:r>
            </a:p>
          </p:txBody>
        </p:sp>
      </p:grpSp>
    </p:spTree>
    <p:extLst>
      <p:ext uri="{BB962C8B-B14F-4D97-AF65-F5344CB8AC3E}">
        <p14:creationId xmlns:p14="http://schemas.microsoft.com/office/powerpoint/2010/main" val="42822637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6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6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6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randombar(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499"/>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63" grpId="0" build="p" bldLvl="3"/>
      <p:bldP spid="4" grpId="0" animBg="1"/>
      <p:bldP spid="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Encryption?</a:t>
            </a:r>
            <a:endParaRPr lang="en-US" dirty="0"/>
          </a:p>
        </p:txBody>
      </p:sp>
      <p:sp>
        <p:nvSpPr>
          <p:cNvPr id="3" name="Content Placeholder 2"/>
          <p:cNvSpPr>
            <a:spLocks noGrp="1"/>
          </p:cNvSpPr>
          <p:nvPr>
            <p:ph idx="1"/>
          </p:nvPr>
        </p:nvSpPr>
        <p:spPr/>
        <p:txBody>
          <a:bodyPr/>
          <a:lstStyle/>
          <a:p>
            <a:r>
              <a:rPr lang="en-US" dirty="0" smtClean="0"/>
              <a:t>“Scrambling” information sent across a network (or the Internet)</a:t>
            </a:r>
          </a:p>
          <a:p>
            <a:pPr eaLnBrk="1" hangingPunct="1"/>
            <a:r>
              <a:rPr lang="en-US" dirty="0" smtClean="0">
                <a:ea typeface="ＭＳ Ｐゴシック" pitchFamily="34" charset="-128"/>
              </a:rPr>
              <a:t>Example</a:t>
            </a:r>
            <a:r>
              <a:rPr lang="en-US" dirty="0">
                <a:ea typeface="ＭＳ Ｐゴシック" pitchFamily="34" charset="-128"/>
              </a:rPr>
              <a:t>:</a:t>
            </a:r>
          </a:p>
          <a:p>
            <a:pPr lvl="1" eaLnBrk="1" hangingPunct="1"/>
            <a:r>
              <a:rPr lang="en-US" dirty="0">
                <a:ea typeface="ＭＳ Ｐゴシック" pitchFamily="34" charset="-128"/>
              </a:rPr>
              <a:t>Original message: </a:t>
            </a:r>
            <a:r>
              <a:rPr lang="en-US" dirty="0">
                <a:latin typeface="Consolas" pitchFamily="49" charset="0"/>
                <a:ea typeface="ＭＳ Ｐゴシック" pitchFamily="34" charset="-128"/>
                <a:cs typeface="Consolas" pitchFamily="49" charset="0"/>
              </a:rPr>
              <a:t>MARY HAD A LITTLE LAMB</a:t>
            </a:r>
          </a:p>
          <a:p>
            <a:pPr lvl="1" eaLnBrk="1" hangingPunct="1"/>
            <a:r>
              <a:rPr lang="en-US" dirty="0">
                <a:ea typeface="ＭＳ Ｐゴシック" pitchFamily="34" charset="-128"/>
              </a:rPr>
              <a:t>Encrypted message: </a:t>
            </a:r>
            <a:r>
              <a:rPr lang="en-US" dirty="0">
                <a:latin typeface="Consolas" pitchFamily="49" charset="0"/>
                <a:ea typeface="ＭＳ Ｐゴシック" pitchFamily="34" charset="-128"/>
                <a:cs typeface="Consolas" pitchFamily="49" charset="0"/>
              </a:rPr>
              <a:t>LZQX GZC Z KHSSKD </a:t>
            </a:r>
            <a:r>
              <a:rPr lang="en-US" dirty="0" smtClean="0">
                <a:latin typeface="Consolas" pitchFamily="49" charset="0"/>
                <a:ea typeface="ＭＳ Ｐゴシック" pitchFamily="34" charset="-128"/>
                <a:cs typeface="Consolas" pitchFamily="49" charset="0"/>
              </a:rPr>
              <a:t>KZLA</a:t>
            </a:r>
          </a:p>
          <a:p>
            <a:pPr eaLnBrk="1" hangingPunct="1"/>
            <a:r>
              <a:rPr lang="en-US" dirty="0" smtClean="0">
                <a:ea typeface="ＭＳ Ｐゴシック" pitchFamily="34" charset="-128"/>
                <a:cs typeface="Consolas" pitchFamily="49" charset="0"/>
              </a:rPr>
              <a:t>The sending computer encrypts the information</a:t>
            </a:r>
          </a:p>
          <a:p>
            <a:pPr eaLnBrk="1" hangingPunct="1"/>
            <a:r>
              <a:rPr lang="en-US" dirty="0" smtClean="0">
                <a:ea typeface="ＭＳ Ｐゴシック" pitchFamily="34" charset="-128"/>
                <a:cs typeface="Consolas" pitchFamily="49" charset="0"/>
              </a:rPr>
              <a:t>The encrypted information is sent along the network/Internet</a:t>
            </a:r>
          </a:p>
          <a:p>
            <a:pPr eaLnBrk="1" hangingPunct="1"/>
            <a:r>
              <a:rPr lang="en-US" dirty="0" smtClean="0">
                <a:ea typeface="ＭＳ Ｐゴシック" pitchFamily="34" charset="-128"/>
                <a:cs typeface="Consolas" pitchFamily="49" charset="0"/>
              </a:rPr>
              <a:t>The receiving computer decrypts the information</a:t>
            </a:r>
          </a:p>
          <a:p>
            <a:endParaRPr lang="en-US" dirty="0"/>
          </a:p>
        </p:txBody>
      </p:sp>
    </p:spTree>
    <p:extLst>
      <p:ext uri="{BB962C8B-B14F-4D97-AF65-F5344CB8AC3E}">
        <p14:creationId xmlns:p14="http://schemas.microsoft.com/office/powerpoint/2010/main" val="57070783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Bother With Encryption?</a:t>
            </a:r>
            <a:endParaRPr lang="en-US" dirty="0"/>
          </a:p>
        </p:txBody>
      </p:sp>
      <p:sp>
        <p:nvSpPr>
          <p:cNvPr id="3" name="Content Placeholder 2"/>
          <p:cNvSpPr>
            <a:spLocks noGrp="1"/>
          </p:cNvSpPr>
          <p:nvPr>
            <p:ph idx="1"/>
          </p:nvPr>
        </p:nvSpPr>
        <p:spPr/>
        <p:txBody>
          <a:bodyPr/>
          <a:lstStyle/>
          <a:p>
            <a:r>
              <a:rPr lang="en-US" dirty="0" smtClean="0">
                <a:ea typeface="ＭＳ Ｐゴシック" pitchFamily="34" charset="-128"/>
                <a:cs typeface="Consolas" pitchFamily="49" charset="0"/>
              </a:rPr>
              <a:t>I </a:t>
            </a:r>
            <a:r>
              <a:rPr lang="en-US" dirty="0">
                <a:ea typeface="ＭＳ Ｐゴシック" pitchFamily="34" charset="-128"/>
                <a:cs typeface="Consolas" pitchFamily="49" charset="0"/>
              </a:rPr>
              <a:t>“trust” the website that I am </a:t>
            </a:r>
            <a:r>
              <a:rPr lang="en-US" dirty="0" smtClean="0">
                <a:ea typeface="ＭＳ Ｐゴシック" pitchFamily="34" charset="-128"/>
                <a:cs typeface="Consolas" pitchFamily="49" charset="0"/>
              </a:rPr>
              <a:t>dealing with!</a:t>
            </a:r>
          </a:p>
          <a:p>
            <a:r>
              <a:rPr lang="en-US" dirty="0" smtClean="0">
                <a:ea typeface="ＭＳ Ｐゴシック" pitchFamily="34" charset="-128"/>
                <a:cs typeface="Consolas" pitchFamily="49" charset="0"/>
              </a:rPr>
              <a:t>Keep in mind how the Internet is set up:</a:t>
            </a: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endParaRPr lang="en-US" dirty="0">
              <a:ea typeface="ＭＳ Ｐゴシック" pitchFamily="34" charset="-128"/>
              <a:cs typeface="Consolas" pitchFamily="49" charset="0"/>
            </a:endParaRPr>
          </a:p>
          <a:p>
            <a:endParaRPr lang="en-US" dirty="0" smtClean="0">
              <a:ea typeface="ＭＳ Ｐゴシック" pitchFamily="34" charset="-128"/>
              <a:cs typeface="Consolas" pitchFamily="49" charset="0"/>
            </a:endParaRPr>
          </a:p>
          <a:p>
            <a:r>
              <a:rPr lang="en-US" dirty="0" smtClean="0">
                <a:ea typeface="ＭＳ Ｐゴシック" pitchFamily="34" charset="-128"/>
                <a:cs typeface="Consolas" pitchFamily="49" charset="0"/>
              </a:rPr>
              <a:t>Strong encryption means </a:t>
            </a:r>
            <a:r>
              <a:rPr lang="en-US" dirty="0">
                <a:ea typeface="ＭＳ Ｐゴシック" pitchFamily="34" charset="-128"/>
                <a:cs typeface="Consolas" pitchFamily="49" charset="0"/>
              </a:rPr>
              <a:t>that the administrators of the intermediate computers cannot view the </a:t>
            </a:r>
            <a:r>
              <a:rPr lang="en-US" dirty="0" smtClean="0">
                <a:ea typeface="ＭＳ Ｐゴシック" pitchFamily="34" charset="-128"/>
                <a:cs typeface="Consolas" pitchFamily="49" charset="0"/>
              </a:rPr>
              <a:t>information</a:t>
            </a:r>
            <a:endParaRPr lang="en-US" dirty="0"/>
          </a:p>
        </p:txBody>
      </p:sp>
      <p:pic>
        <p:nvPicPr>
          <p:cNvPr id="130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343479"/>
            <a:ext cx="4495800" cy="331071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5138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00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a:t>
            </a:r>
            <a:endParaRPr lang="en-CA" dirty="0"/>
          </a:p>
        </p:txBody>
      </p:sp>
      <p:sp>
        <p:nvSpPr>
          <p:cNvPr id="3" name="Content Placeholder 2"/>
          <p:cNvSpPr>
            <a:spLocks noGrp="1"/>
          </p:cNvSpPr>
          <p:nvPr>
            <p:ph idx="1"/>
          </p:nvPr>
        </p:nvSpPr>
        <p:spPr/>
        <p:txBody>
          <a:bodyPr/>
          <a:lstStyle/>
          <a:p>
            <a:r>
              <a:rPr lang="en-CA" dirty="0" smtClean="0"/>
              <a:t>Even with the best encryption, if the password is weak a brute force approach can ‘crack’ your security.</a:t>
            </a:r>
          </a:p>
          <a:p>
            <a:pPr lvl="1"/>
            <a:r>
              <a:rPr lang="en-CA" dirty="0" smtClean="0"/>
              <a:t>Because computers of today perform math quickly and a brute force approach is just mathematically going through possible combinations a poorly chosen password can eventually be determined.</a:t>
            </a:r>
          </a:p>
          <a:p>
            <a:pPr lvl="1"/>
            <a:r>
              <a:rPr lang="en-CA" dirty="0" smtClean="0"/>
              <a:t>E.g. 3 binary digit password and “brute force” hack</a:t>
            </a:r>
          </a:p>
          <a:p>
            <a:pPr lvl="2"/>
            <a:r>
              <a:rPr lang="en-CA" dirty="0" smtClean="0">
                <a:latin typeface="Consolas" panose="020B0609020204030204" pitchFamily="49" charset="0"/>
              </a:rPr>
              <a:t>000</a:t>
            </a:r>
          </a:p>
          <a:p>
            <a:pPr lvl="2"/>
            <a:r>
              <a:rPr lang="en-CA" dirty="0" smtClean="0">
                <a:latin typeface="Consolas" panose="020B0609020204030204" pitchFamily="49" charset="0"/>
              </a:rPr>
              <a:t>001</a:t>
            </a:r>
          </a:p>
          <a:p>
            <a:pPr lvl="2"/>
            <a:r>
              <a:rPr lang="en-CA" dirty="0" smtClean="0">
                <a:latin typeface="Consolas" panose="020B0609020204030204" pitchFamily="49" charset="0"/>
              </a:rPr>
              <a:t>010</a:t>
            </a:r>
          </a:p>
          <a:p>
            <a:pPr lvl="2"/>
            <a:r>
              <a:rPr lang="en-CA" dirty="0" smtClean="0">
                <a:latin typeface="Consolas" panose="020B0609020204030204" pitchFamily="49" charset="0"/>
              </a:rPr>
              <a:t>011</a:t>
            </a:r>
          </a:p>
          <a:p>
            <a:pPr lvl="2"/>
            <a:r>
              <a:rPr lang="en-CA" dirty="0" smtClean="0">
                <a:latin typeface="Consolas" panose="020B0609020204030204" pitchFamily="49" charset="0"/>
              </a:rPr>
              <a:t>100</a:t>
            </a:r>
          </a:p>
          <a:p>
            <a:pPr lvl="2"/>
            <a:r>
              <a:rPr lang="en-CA" dirty="0" smtClean="0">
                <a:latin typeface="Consolas" panose="020B0609020204030204" pitchFamily="49" charset="0"/>
              </a:rPr>
              <a:t>101</a:t>
            </a:r>
          </a:p>
          <a:p>
            <a:pPr lvl="2"/>
            <a:r>
              <a:rPr lang="en-CA" dirty="0" smtClean="0">
                <a:latin typeface="Consolas" panose="020B0609020204030204" pitchFamily="49" charset="0"/>
              </a:rPr>
              <a:t>110</a:t>
            </a:r>
          </a:p>
          <a:p>
            <a:pPr lvl="2"/>
            <a:r>
              <a:rPr lang="en-CA" dirty="0" smtClean="0">
                <a:latin typeface="Consolas" panose="020B0609020204030204" pitchFamily="49" charset="0"/>
              </a:rPr>
              <a:t>111</a:t>
            </a:r>
          </a:p>
          <a:p>
            <a:pPr lvl="1"/>
            <a:r>
              <a:rPr lang="en-CA" dirty="0" smtClean="0"/>
              <a:t>2 raised to the number of bits = number of combinations</a:t>
            </a:r>
            <a:endParaRPr lang="en-CA" dirty="0"/>
          </a:p>
        </p:txBody>
      </p:sp>
    </p:spTree>
    <p:extLst>
      <p:ext uri="{BB962C8B-B14F-4D97-AF65-F5344CB8AC3E}">
        <p14:creationId xmlns:p14="http://schemas.microsoft.com/office/powerpoint/2010/main" val="93035970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Choosing A Good </a:t>
            </a:r>
            <a:r>
              <a:rPr lang="en-CA" dirty="0" smtClean="0"/>
              <a:t>Password (2)</a:t>
            </a:r>
            <a:endParaRPr lang="en-CA" dirty="0"/>
          </a:p>
        </p:txBody>
      </p:sp>
      <p:sp>
        <p:nvSpPr>
          <p:cNvPr id="3" name="Content Placeholder 2"/>
          <p:cNvSpPr>
            <a:spLocks noGrp="1"/>
          </p:cNvSpPr>
          <p:nvPr>
            <p:ph idx="1"/>
          </p:nvPr>
        </p:nvSpPr>
        <p:spPr/>
        <p:txBody>
          <a:bodyPr/>
          <a:lstStyle/>
          <a:p>
            <a:r>
              <a:rPr lang="en-CA" dirty="0" smtClean="0"/>
              <a:t>The more bits used, the harder it is to guess (‘crack’) the password</a:t>
            </a:r>
          </a:p>
          <a:p>
            <a:r>
              <a:rPr lang="en-CA" dirty="0" smtClean="0"/>
              <a:t>2</a:t>
            </a:r>
            <a:r>
              <a:rPr lang="en-CA" baseline="30000" dirty="0" smtClean="0"/>
              <a:t>1</a:t>
            </a:r>
            <a:r>
              <a:rPr lang="en-CA" dirty="0" smtClean="0"/>
              <a:t> = 2 combinations</a:t>
            </a:r>
          </a:p>
          <a:p>
            <a:r>
              <a:rPr lang="en-CA" dirty="0" smtClean="0"/>
              <a:t>2</a:t>
            </a:r>
            <a:r>
              <a:rPr lang="en-CA" baseline="30000" dirty="0" smtClean="0"/>
              <a:t>2</a:t>
            </a:r>
            <a:r>
              <a:rPr lang="en-CA" dirty="0" smtClean="0"/>
              <a:t> </a:t>
            </a:r>
            <a:r>
              <a:rPr lang="en-CA" dirty="0"/>
              <a:t>= </a:t>
            </a:r>
            <a:r>
              <a:rPr lang="en-CA" dirty="0" smtClean="0"/>
              <a:t>4 </a:t>
            </a:r>
            <a:r>
              <a:rPr lang="en-CA" dirty="0"/>
              <a:t>combinations</a:t>
            </a:r>
          </a:p>
          <a:p>
            <a:r>
              <a:rPr lang="en-CA" dirty="0" smtClean="0"/>
              <a:t>2</a:t>
            </a:r>
            <a:r>
              <a:rPr lang="en-CA" baseline="30000" dirty="0" smtClean="0"/>
              <a:t>3</a:t>
            </a:r>
            <a:r>
              <a:rPr lang="en-CA" dirty="0" smtClean="0"/>
              <a:t> </a:t>
            </a:r>
            <a:r>
              <a:rPr lang="en-CA" dirty="0"/>
              <a:t>= </a:t>
            </a:r>
            <a:r>
              <a:rPr lang="en-CA" dirty="0" smtClean="0"/>
              <a:t>8 </a:t>
            </a:r>
            <a:r>
              <a:rPr lang="en-CA" dirty="0"/>
              <a:t>combinations</a:t>
            </a:r>
          </a:p>
          <a:p>
            <a:r>
              <a:rPr lang="en-CA" dirty="0" smtClean="0"/>
              <a:t>…</a:t>
            </a:r>
          </a:p>
          <a:p>
            <a:r>
              <a:rPr lang="en-CA" dirty="0" smtClean="0"/>
              <a:t>2</a:t>
            </a:r>
            <a:r>
              <a:rPr lang="en-CA" baseline="30000" dirty="0" smtClean="0"/>
              <a:t>24</a:t>
            </a:r>
            <a:r>
              <a:rPr lang="en-CA" dirty="0" smtClean="0"/>
              <a:t> ~ 16 million combinations </a:t>
            </a:r>
          </a:p>
          <a:p>
            <a:r>
              <a:rPr lang="en-CA" dirty="0" smtClean="0"/>
              <a:t>2</a:t>
            </a:r>
            <a:r>
              <a:rPr lang="en-CA" baseline="30000" dirty="0" smtClean="0"/>
              <a:t>32</a:t>
            </a:r>
            <a:r>
              <a:rPr lang="en-CA" dirty="0" smtClean="0"/>
              <a:t> </a:t>
            </a:r>
            <a:r>
              <a:rPr lang="en-CA" dirty="0"/>
              <a:t>~ 4</a:t>
            </a:r>
            <a:r>
              <a:rPr lang="en-CA" dirty="0" smtClean="0"/>
              <a:t> billion </a:t>
            </a:r>
            <a:r>
              <a:rPr lang="en-CA" dirty="0"/>
              <a:t>combinations </a:t>
            </a:r>
          </a:p>
          <a:p>
            <a:endParaRPr lang="en-CA" dirty="0"/>
          </a:p>
          <a:p>
            <a:endParaRPr lang="en-CA" dirty="0" smtClean="0"/>
          </a:p>
        </p:txBody>
      </p:sp>
    </p:spTree>
    <p:extLst>
      <p:ext uri="{BB962C8B-B14F-4D97-AF65-F5344CB8AC3E}">
        <p14:creationId xmlns:p14="http://schemas.microsoft.com/office/powerpoint/2010/main" val="35408405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Choosing A Good Password (3)</a:t>
            </a:r>
            <a:endParaRPr lang="en-CA" dirty="0"/>
          </a:p>
        </p:txBody>
      </p:sp>
      <p:sp>
        <p:nvSpPr>
          <p:cNvPr id="3" name="Content Placeholder 2"/>
          <p:cNvSpPr>
            <a:spLocks noGrp="1"/>
          </p:cNvSpPr>
          <p:nvPr>
            <p:ph idx="1"/>
          </p:nvPr>
        </p:nvSpPr>
        <p:spPr/>
        <p:txBody>
          <a:bodyPr/>
          <a:lstStyle/>
          <a:p>
            <a:r>
              <a:rPr lang="en-CA" dirty="0" smtClean="0"/>
              <a:t>Using different characters makes it even harder to guess a password</a:t>
            </a:r>
          </a:p>
          <a:p>
            <a:pPr lvl="1"/>
            <a:r>
              <a:rPr lang="en-CA" dirty="0" smtClean="0"/>
              <a:t>E.g. same case alpha</a:t>
            </a:r>
          </a:p>
          <a:p>
            <a:pPr lvl="2"/>
            <a:r>
              <a:rPr lang="en-CA" dirty="0" smtClean="0"/>
              <a:t>Using a single alpha (lower case) = 26 combinations</a:t>
            </a:r>
          </a:p>
          <a:p>
            <a:pPr lvl="2"/>
            <a:r>
              <a:rPr lang="en-CA" dirty="0" smtClean="0"/>
              <a:t>Using two alpha (lower case) = 26 x 26 combinations</a:t>
            </a:r>
          </a:p>
          <a:p>
            <a:pPr lvl="1"/>
            <a:r>
              <a:rPr lang="en-CA" dirty="0"/>
              <a:t>E.g. </a:t>
            </a:r>
            <a:r>
              <a:rPr lang="en-CA" dirty="0" smtClean="0"/>
              <a:t>mixed </a:t>
            </a:r>
            <a:r>
              <a:rPr lang="en-CA" dirty="0"/>
              <a:t>case alpha</a:t>
            </a:r>
          </a:p>
          <a:p>
            <a:pPr lvl="2"/>
            <a:r>
              <a:rPr lang="en-CA" dirty="0"/>
              <a:t>Using a single alpha </a:t>
            </a:r>
            <a:r>
              <a:rPr lang="en-CA" dirty="0" smtClean="0"/>
              <a:t>(upper and lower </a:t>
            </a:r>
            <a:r>
              <a:rPr lang="en-CA" dirty="0"/>
              <a:t>case) = </a:t>
            </a:r>
            <a:r>
              <a:rPr lang="en-CA" dirty="0" smtClean="0"/>
              <a:t>52 combinations</a:t>
            </a:r>
          </a:p>
          <a:p>
            <a:pPr lvl="1"/>
            <a:r>
              <a:rPr lang="en-CA" dirty="0"/>
              <a:t>E.g. mixed case </a:t>
            </a:r>
            <a:r>
              <a:rPr lang="en-CA" dirty="0" smtClean="0"/>
              <a:t>alpha and digits</a:t>
            </a:r>
            <a:endParaRPr lang="en-CA" dirty="0"/>
          </a:p>
          <a:p>
            <a:pPr lvl="2"/>
            <a:r>
              <a:rPr lang="en-CA" dirty="0"/>
              <a:t>Using a single alpha </a:t>
            </a:r>
            <a:r>
              <a:rPr lang="en-CA" dirty="0" smtClean="0"/>
              <a:t>(52 mixed alpha plus 10 digits) </a:t>
            </a:r>
            <a:r>
              <a:rPr lang="en-CA" dirty="0"/>
              <a:t>= </a:t>
            </a:r>
            <a:r>
              <a:rPr lang="en-CA" dirty="0" smtClean="0"/>
              <a:t>62 </a:t>
            </a:r>
            <a:r>
              <a:rPr lang="en-CA" dirty="0"/>
              <a:t>combinations</a:t>
            </a:r>
          </a:p>
          <a:p>
            <a:pPr lvl="2"/>
            <a:endParaRPr lang="en-CA" dirty="0"/>
          </a:p>
          <a:p>
            <a:pPr lvl="2"/>
            <a:endParaRPr lang="en-CA" dirty="0" smtClean="0"/>
          </a:p>
          <a:p>
            <a:pPr lvl="2"/>
            <a:endParaRPr lang="en-CA" dirty="0" smtClean="0"/>
          </a:p>
          <a:p>
            <a:pPr lvl="1"/>
            <a:endParaRPr lang="en-CA" dirty="0"/>
          </a:p>
        </p:txBody>
      </p:sp>
    </p:spTree>
    <p:extLst>
      <p:ext uri="{BB962C8B-B14F-4D97-AF65-F5344CB8AC3E}">
        <p14:creationId xmlns:p14="http://schemas.microsoft.com/office/powerpoint/2010/main" val="1718825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Denial Of Service Attack</a:t>
            </a:r>
            <a:endParaRPr lang="en-CA" dirty="0"/>
          </a:p>
        </p:txBody>
      </p:sp>
      <p:sp>
        <p:nvSpPr>
          <p:cNvPr id="3" name="Content Placeholder 2"/>
          <p:cNvSpPr>
            <a:spLocks noGrp="1"/>
          </p:cNvSpPr>
          <p:nvPr>
            <p:ph idx="1"/>
          </p:nvPr>
        </p:nvSpPr>
        <p:spPr/>
        <p:txBody>
          <a:bodyPr/>
          <a:lstStyle/>
          <a:p>
            <a:r>
              <a:rPr lang="en-CA" dirty="0" smtClean="0"/>
              <a:t>An attempt to make a service unavailable</a:t>
            </a:r>
          </a:p>
          <a:p>
            <a:pPr lvl="1"/>
            <a:r>
              <a:rPr lang="en-CA" dirty="0" smtClean="0"/>
              <a:t>Repeatedly sending requests for information to the computer system</a:t>
            </a:r>
          </a:p>
          <a:p>
            <a:pPr lvl="1"/>
            <a:r>
              <a:rPr lang="en-CA" dirty="0" smtClean="0"/>
              <a:t>“Crashing” the computer system that is under attack</a:t>
            </a:r>
          </a:p>
          <a:p>
            <a:pPr lvl="1"/>
            <a:endParaRPr lang="en-CA" dirty="0"/>
          </a:p>
          <a:p>
            <a:r>
              <a:rPr lang="en-CA" dirty="0" smtClean="0"/>
              <a:t>The ‘attackers’ (owners of the computer(s) from which the attack has been launched) may be unaware of their involvement</a:t>
            </a:r>
          </a:p>
          <a:p>
            <a:pPr lvl="1"/>
            <a:r>
              <a:rPr lang="en-CA" dirty="0" smtClean="0"/>
              <a:t>“</a:t>
            </a:r>
            <a:r>
              <a:rPr lang="en-CA" dirty="0" err="1" smtClean="0"/>
              <a:t>Mydoom</a:t>
            </a:r>
            <a:r>
              <a:rPr lang="en-CA" dirty="0" smtClean="0"/>
              <a:t>/</a:t>
            </a:r>
            <a:r>
              <a:rPr lang="en-CA" dirty="0" err="1" smtClean="0"/>
              <a:t>MyDoom</a:t>
            </a:r>
            <a:r>
              <a:rPr lang="en-CA" dirty="0" smtClean="0"/>
              <a:t>” infected computers</a:t>
            </a:r>
          </a:p>
          <a:p>
            <a:r>
              <a:rPr lang="en-CA" dirty="0"/>
              <a:t>Symptoms</a:t>
            </a:r>
          </a:p>
          <a:p>
            <a:pPr lvl="1"/>
            <a:r>
              <a:rPr lang="en-CA" dirty="0"/>
              <a:t>Computer running more slowly</a:t>
            </a:r>
          </a:p>
          <a:p>
            <a:pPr lvl="1"/>
            <a:r>
              <a:rPr lang="en-CA" dirty="0"/>
              <a:t>Some processes taking up resources (processor time, memory – </a:t>
            </a:r>
            <a:r>
              <a:rPr lang="en-CA" dirty="0" smtClean="0"/>
              <a:t>Task </a:t>
            </a:r>
            <a:r>
              <a:rPr lang="en-CA" dirty="0"/>
              <a:t>manager) </a:t>
            </a:r>
            <a:endParaRPr lang="en-CA" dirty="0" smtClean="0"/>
          </a:p>
          <a:p>
            <a:pPr lvl="1"/>
            <a:r>
              <a:rPr lang="en-CA" dirty="0" smtClean="0"/>
              <a:t>Increase </a:t>
            </a:r>
            <a:r>
              <a:rPr lang="en-CA" dirty="0"/>
              <a:t>in network usage (ISP)</a:t>
            </a:r>
          </a:p>
        </p:txBody>
      </p:sp>
    </p:spTree>
    <p:extLst>
      <p:ext uri="{BB962C8B-B14F-4D97-AF65-F5344CB8AC3E}">
        <p14:creationId xmlns:p14="http://schemas.microsoft.com/office/powerpoint/2010/main" val="3414086838"/>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Guides For Password Security</a:t>
            </a:r>
            <a:endParaRPr lang="en-CA" dirty="0"/>
          </a:p>
        </p:txBody>
      </p:sp>
      <p:sp>
        <p:nvSpPr>
          <p:cNvPr id="3" name="Content Placeholder 2"/>
          <p:cNvSpPr>
            <a:spLocks noGrp="1"/>
          </p:cNvSpPr>
          <p:nvPr>
            <p:ph idx="1"/>
          </p:nvPr>
        </p:nvSpPr>
        <p:spPr/>
        <p:txBody>
          <a:bodyPr/>
          <a:lstStyle/>
          <a:p>
            <a:r>
              <a:rPr lang="en-CA" dirty="0" smtClean="0"/>
              <a:t>Things to avoid in passwords</a:t>
            </a:r>
          </a:p>
          <a:p>
            <a:pPr lvl="1"/>
            <a:r>
              <a:rPr lang="en-CA" dirty="0" smtClean="0"/>
              <a:t>Never choose something of direct personal meaning to yourself that someone can guess</a:t>
            </a:r>
          </a:p>
          <a:p>
            <a:pPr lvl="2"/>
            <a:r>
              <a:rPr lang="en-CA" dirty="0" smtClean="0"/>
              <a:t>Name, birthdate, address, pet’s name etc.</a:t>
            </a:r>
          </a:p>
          <a:p>
            <a:r>
              <a:rPr lang="en-CA" dirty="0" smtClean="0"/>
              <a:t>Things to guide your choice of a password</a:t>
            </a:r>
          </a:p>
          <a:p>
            <a:pPr lvl="1"/>
            <a:r>
              <a:rPr lang="en-CA" dirty="0" smtClean="0"/>
              <a:t>Avoid using dictionary words (that part of the password can be easily guessed)</a:t>
            </a:r>
          </a:p>
          <a:p>
            <a:pPr lvl="1"/>
            <a:r>
              <a:rPr lang="en-CA" dirty="0" smtClean="0"/>
              <a:t>Use a mix of alpha (mix case), numeric, “special characters” </a:t>
            </a:r>
          </a:p>
          <a:p>
            <a:pPr lvl="1"/>
            <a:r>
              <a:rPr lang="en-CA" dirty="0" smtClean="0"/>
              <a:t>E.g. </a:t>
            </a:r>
            <a:r>
              <a:rPr lang="en-CA" dirty="0" err="1" smtClean="0">
                <a:latin typeface="Consolas" panose="020B0609020204030204" pitchFamily="49" charset="0"/>
              </a:rPr>
              <a:t>Marieieie-is_mEye</a:t>
            </a:r>
            <a:r>
              <a:rPr lang="en-CA" dirty="0" smtClean="0">
                <a:latin typeface="Consolas" panose="020B0609020204030204" pitchFamily="49" charset="0"/>
                <a:sym typeface="Wingdings" panose="05000000000000000000" pitchFamily="2" charset="2"/>
              </a:rPr>
              <a:t>:-)</a:t>
            </a:r>
            <a:r>
              <a:rPr lang="en-CA" dirty="0" err="1" smtClean="0">
                <a:latin typeface="Consolas" panose="020B0609020204030204" pitchFamily="49" charset="0"/>
                <a:sym typeface="Wingdings" panose="05000000000000000000" pitchFamily="2" charset="2"/>
              </a:rPr>
              <a:t>BaE</a:t>
            </a:r>
            <a:endParaRPr lang="en-CA" dirty="0">
              <a:latin typeface="Consolas" panose="020B0609020204030204" pitchFamily="49" charset="0"/>
            </a:endParaRPr>
          </a:p>
        </p:txBody>
      </p:sp>
    </p:spTree>
    <p:extLst>
      <p:ext uri="{BB962C8B-B14F-4D97-AF65-F5344CB8AC3E}">
        <p14:creationId xmlns:p14="http://schemas.microsoft.com/office/powerpoint/2010/main" val="13079539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29"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6155356" y="2914650"/>
            <a:ext cx="2908300" cy="2908300"/>
          </a:xfrm>
          <a:prstGeom prst="rect">
            <a:avLst/>
          </a:prstGeom>
          <a:noFill/>
          <a:extLst>
            <a:ext uri="{909E8E84-426E-40DD-AFC4-6F175D3DCCD1}">
              <a14:hiddenFill xmlns:a14="http://schemas.microsoft.com/office/drawing/2010/main">
                <a:solidFill>
                  <a:srgbClr val="FFFFFF"/>
                </a:solidFill>
              </a14:hiddenFill>
            </a:ext>
          </a:extLst>
        </p:spPr>
      </p:pic>
      <p:sp>
        <p:nvSpPr>
          <p:cNvPr id="53250" name="Title 1"/>
          <p:cNvSpPr>
            <a:spLocks noGrp="1"/>
          </p:cNvSpPr>
          <p:nvPr>
            <p:ph type="title"/>
          </p:nvPr>
        </p:nvSpPr>
        <p:spPr/>
        <p:txBody>
          <a:bodyPr/>
          <a:lstStyle/>
          <a:p>
            <a:r>
              <a:rPr lang="en-US" altLang="en-US" dirty="0" smtClean="0"/>
              <a:t>Interacting With Parts Of The Internet</a:t>
            </a:r>
            <a:endParaRPr lang="en-CA" altLang="en-US" dirty="0" smtClean="0"/>
          </a:p>
        </p:txBody>
      </p:sp>
      <p:sp>
        <p:nvSpPr>
          <p:cNvPr id="3" name="Content Placeholder 2"/>
          <p:cNvSpPr>
            <a:spLocks noGrp="1"/>
          </p:cNvSpPr>
          <p:nvPr>
            <p:ph idx="1"/>
          </p:nvPr>
        </p:nvSpPr>
        <p:spPr>
          <a:xfrm>
            <a:off x="457200" y="1138238"/>
            <a:ext cx="8178800" cy="5368925"/>
          </a:xfrm>
        </p:spPr>
        <p:txBody>
          <a:bodyPr/>
          <a:lstStyle/>
          <a:p>
            <a:r>
              <a:rPr lang="en-US" altLang="en-US" dirty="0" smtClean="0"/>
              <a:t>The World Wide Web (WWW) is only one part of the Internet (albeit a very popular part).</a:t>
            </a:r>
          </a:p>
          <a:p>
            <a:r>
              <a:rPr lang="en-US" altLang="en-US" dirty="0" smtClean="0"/>
              <a:t>There are other parts (e.g., file transfers, email etc.)</a:t>
            </a:r>
          </a:p>
          <a:p>
            <a:r>
              <a:rPr lang="en-US" altLang="en-US" dirty="0" smtClean="0"/>
              <a:t>Your computer interacts with these parts of the Internet through that computer’s ‘logical ports’ (numbers)</a:t>
            </a:r>
            <a:endParaRPr lang="en-CA" altLang="en-US" dirty="0" smtClean="0"/>
          </a:p>
        </p:txBody>
      </p:sp>
      <p:grpSp>
        <p:nvGrpSpPr>
          <p:cNvPr id="53253" name="Group 18"/>
          <p:cNvGrpSpPr>
            <a:grpSpLocks/>
          </p:cNvGrpSpPr>
          <p:nvPr/>
        </p:nvGrpSpPr>
        <p:grpSpPr bwMode="auto">
          <a:xfrm>
            <a:off x="600075" y="3411538"/>
            <a:ext cx="3240088" cy="2897187"/>
            <a:chOff x="599440" y="3410903"/>
            <a:chExt cx="3241040" cy="2898457"/>
          </a:xfrm>
        </p:grpSpPr>
        <p:pic>
          <p:nvPicPr>
            <p:cNvPr id="53262"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4837" y="3410903"/>
              <a:ext cx="3235643" cy="2598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63" name="TextBox 7"/>
            <p:cNvSpPr txBox="1">
              <a:spLocks noChangeArrowheads="1"/>
            </p:cNvSpPr>
            <p:nvPr/>
          </p:nvSpPr>
          <p:spPr bwMode="auto">
            <a:xfrm>
              <a:off x="599440" y="6035040"/>
              <a:ext cx="1960880" cy="27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The Internet</a:t>
              </a:r>
              <a:endParaRPr lang="en-CA" altLang="en-US" sz="1800" dirty="0"/>
            </a:p>
          </p:txBody>
        </p:sp>
      </p:grpSp>
      <p:grpSp>
        <p:nvGrpSpPr>
          <p:cNvPr id="53255" name="Group 20"/>
          <p:cNvGrpSpPr>
            <a:grpSpLocks/>
          </p:cNvGrpSpPr>
          <p:nvPr/>
        </p:nvGrpSpPr>
        <p:grpSpPr bwMode="auto">
          <a:xfrm>
            <a:off x="3606801" y="3627438"/>
            <a:ext cx="2641600" cy="563562"/>
            <a:chOff x="3606800" y="3627120"/>
            <a:chExt cx="3383280" cy="325120"/>
          </a:xfrm>
        </p:grpSpPr>
        <p:cxnSp>
          <p:nvCxnSpPr>
            <p:cNvPr id="53260" name="Straight Arrow Connector 9"/>
            <p:cNvCxnSpPr>
              <a:cxnSpLocks noChangeShapeType="1"/>
            </p:cNvCxnSpPr>
            <p:nvPr/>
          </p:nvCxnSpPr>
          <p:spPr bwMode="auto">
            <a:xfrm>
              <a:off x="3606800" y="3921760"/>
              <a:ext cx="3383280" cy="10160"/>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61" name="TextBox 15"/>
            <p:cNvSpPr txBox="1">
              <a:spLocks noChangeArrowheads="1"/>
            </p:cNvSpPr>
            <p:nvPr/>
          </p:nvSpPr>
          <p:spPr bwMode="auto">
            <a:xfrm>
              <a:off x="4592320" y="362712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Email: port #25</a:t>
              </a:r>
              <a:endParaRPr lang="en-CA" altLang="en-US" sz="1600" dirty="0"/>
            </a:p>
          </p:txBody>
        </p:sp>
      </p:grpSp>
      <p:grpSp>
        <p:nvGrpSpPr>
          <p:cNvPr id="53256" name="Group 23"/>
          <p:cNvGrpSpPr>
            <a:grpSpLocks/>
          </p:cNvGrpSpPr>
          <p:nvPr/>
        </p:nvGrpSpPr>
        <p:grpSpPr bwMode="auto">
          <a:xfrm>
            <a:off x="3863660" y="4368800"/>
            <a:ext cx="2537140" cy="341313"/>
            <a:chOff x="3840480" y="4368800"/>
            <a:chExt cx="2946400" cy="341524"/>
          </a:xfrm>
        </p:grpSpPr>
        <p:cxnSp>
          <p:nvCxnSpPr>
            <p:cNvPr id="53258" name="Straight Arrow Connector 12"/>
            <p:cNvCxnSpPr>
              <a:cxnSpLocks noChangeShapeType="1"/>
            </p:cNvCxnSpPr>
            <p:nvPr/>
          </p:nvCxnSpPr>
          <p:spPr bwMode="auto">
            <a:xfrm flipV="1">
              <a:off x="3840480" y="4693920"/>
              <a:ext cx="2946400" cy="16404"/>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9" name="TextBox 16"/>
            <p:cNvSpPr txBox="1">
              <a:spLocks noChangeArrowheads="1"/>
            </p:cNvSpPr>
            <p:nvPr/>
          </p:nvSpPr>
          <p:spPr bwMode="auto">
            <a:xfrm>
              <a:off x="4592320" y="4368800"/>
              <a:ext cx="1564640" cy="325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Http: port #80</a:t>
              </a:r>
              <a:endParaRPr lang="en-CA" altLang="en-US" sz="1600" dirty="0"/>
            </a:p>
          </p:txBody>
        </p:sp>
      </p:grpSp>
      <p:grpSp>
        <p:nvGrpSpPr>
          <p:cNvPr id="2" name="Group 1"/>
          <p:cNvGrpSpPr/>
          <p:nvPr/>
        </p:nvGrpSpPr>
        <p:grpSpPr>
          <a:xfrm>
            <a:off x="3108325" y="5091113"/>
            <a:ext cx="3606800" cy="669925"/>
            <a:chOff x="3108325" y="5091113"/>
            <a:chExt cx="3606800" cy="669925"/>
          </a:xfrm>
        </p:grpSpPr>
        <p:cxnSp>
          <p:nvCxnSpPr>
            <p:cNvPr id="53254" name="Straight Arrow Connector 14"/>
            <p:cNvCxnSpPr>
              <a:cxnSpLocks noChangeShapeType="1"/>
            </p:cNvCxnSpPr>
            <p:nvPr/>
          </p:nvCxnSpPr>
          <p:spPr bwMode="auto">
            <a:xfrm flipV="1">
              <a:off x="3108325" y="5283200"/>
              <a:ext cx="3606800" cy="477838"/>
            </a:xfrm>
            <a:prstGeom prst="straightConnector1">
              <a:avLst/>
            </a:prstGeom>
            <a:noFill/>
            <a:ln w="38100" algn="ctr">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3257" name="TextBox 17"/>
            <p:cNvSpPr txBox="1">
              <a:spLocks noChangeArrowheads="1"/>
            </p:cNvSpPr>
            <p:nvPr/>
          </p:nvSpPr>
          <p:spPr bwMode="auto">
            <a:xfrm rot="-335041">
              <a:off x="3633788" y="5091113"/>
              <a:ext cx="2855912" cy="45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600" dirty="0"/>
                <a:t>Remote login, telnet: port #23</a:t>
              </a:r>
              <a:endParaRPr lang="en-CA" altLang="en-US" sz="1600" dirty="0"/>
            </a:p>
          </p:txBody>
        </p:sp>
      </p:grpSp>
    </p:spTree>
    <p:extLst>
      <p:ext uri="{BB962C8B-B14F-4D97-AF65-F5344CB8AC3E}">
        <p14:creationId xmlns:p14="http://schemas.microsoft.com/office/powerpoint/2010/main" val="24166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32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1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nodeType="clickEffect">
                                  <p:stCondLst>
                                    <p:cond delay="0"/>
                                  </p:stCondLst>
                                  <p:childTnLst>
                                    <p:set>
                                      <p:cBhvr>
                                        <p:cTn id="26" dur="1" fill="hold">
                                          <p:stCondLst>
                                            <p:cond delay="0"/>
                                          </p:stCondLst>
                                        </p:cTn>
                                        <p:tgtEl>
                                          <p:spTgt spid="53255"/>
                                        </p:tgtEl>
                                        <p:attrNameLst>
                                          <p:attrName>style.visibility</p:attrName>
                                        </p:attrNameLst>
                                      </p:cBhvr>
                                      <p:to>
                                        <p:strVal val="visible"/>
                                      </p:to>
                                    </p:set>
                                    <p:animEffect transition="in" filter="wedge">
                                      <p:cBhvr>
                                        <p:cTn id="27" dur="2000"/>
                                        <p:tgtEl>
                                          <p:spTgt spid="53255"/>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nodeType="clickEffect">
                                  <p:stCondLst>
                                    <p:cond delay="0"/>
                                  </p:stCondLst>
                                  <p:childTnLst>
                                    <p:set>
                                      <p:cBhvr>
                                        <p:cTn id="31" dur="1" fill="hold">
                                          <p:stCondLst>
                                            <p:cond delay="0"/>
                                          </p:stCondLst>
                                        </p:cTn>
                                        <p:tgtEl>
                                          <p:spTgt spid="53256"/>
                                        </p:tgtEl>
                                        <p:attrNameLst>
                                          <p:attrName>style.visibility</p:attrName>
                                        </p:attrNameLst>
                                      </p:cBhvr>
                                      <p:to>
                                        <p:strVal val="visible"/>
                                      </p:to>
                                    </p:set>
                                    <p:animEffect transition="in" filter="wedge">
                                      <p:cBhvr>
                                        <p:cTn id="32" dur="2000"/>
                                        <p:tgtEl>
                                          <p:spTgt spid="53256"/>
                                        </p:tgtEl>
                                      </p:cBhvr>
                                    </p:animEffect>
                                  </p:childTnLst>
                                </p:cTn>
                              </p:par>
                            </p:childTnLst>
                          </p:cTn>
                        </p:par>
                      </p:childTnLst>
                    </p:cTn>
                  </p:par>
                  <p:par>
                    <p:cTn id="33" fill="hold">
                      <p:stCondLst>
                        <p:cond delay="indefinite"/>
                      </p:stCondLst>
                      <p:childTnLst>
                        <p:par>
                          <p:cTn id="34" fill="hold">
                            <p:stCondLst>
                              <p:cond delay="0"/>
                            </p:stCondLst>
                            <p:childTnLst>
                              <p:par>
                                <p:cTn id="35" presetID="20"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edge">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dirty="0" smtClean="0"/>
              <a:t>Evaluating The Effectiveness Of Your Firewall</a:t>
            </a:r>
          </a:p>
        </p:txBody>
      </p:sp>
      <p:sp>
        <p:nvSpPr>
          <p:cNvPr id="587779" name="Rectangle 3"/>
          <p:cNvSpPr>
            <a:spLocks noGrp="1" noChangeArrowheads="1"/>
          </p:cNvSpPr>
          <p:nvPr>
            <p:ph type="body" idx="1"/>
          </p:nvPr>
        </p:nvSpPr>
        <p:spPr/>
        <p:txBody>
          <a:bodyPr/>
          <a:lstStyle/>
          <a:p>
            <a:r>
              <a:rPr lang="en-US" altLang="en-US" dirty="0" smtClean="0"/>
              <a:t>Firewalls may help to secure your computer by blocking ports with security problems.</a:t>
            </a:r>
          </a:p>
          <a:p>
            <a:pPr lvl="1"/>
            <a:r>
              <a:rPr lang="en-US" altLang="en-US" dirty="0" smtClean="0"/>
              <a:t>General rule of thumb: if you don’t use a port then don’t open it for access with your firewall.</a:t>
            </a:r>
          </a:p>
          <a:p>
            <a:pPr lvl="1"/>
            <a:r>
              <a:rPr lang="en-US" altLang="en-US" dirty="0" smtClean="0"/>
              <a:t>E.g. Port 25 is frequently used to send spam mail</a:t>
            </a:r>
          </a:p>
          <a:p>
            <a:r>
              <a:rPr lang="en-US" altLang="en-US" dirty="0" smtClean="0"/>
              <a:t>If you are unsure of how to configure your firewall:</a:t>
            </a:r>
          </a:p>
          <a:p>
            <a:pPr lvl="1"/>
            <a:r>
              <a:rPr lang="en-US" altLang="en-US" dirty="0" smtClean="0"/>
              <a:t>Use the default or recommended configuration</a:t>
            </a:r>
          </a:p>
          <a:p>
            <a:pPr lvl="1"/>
            <a:r>
              <a:rPr lang="en-US" altLang="en-US" dirty="0" smtClean="0"/>
              <a:t>Use a trusted source to evaluate the security of your firewall </a:t>
            </a:r>
          </a:p>
          <a:p>
            <a:pPr lvl="1"/>
            <a:r>
              <a:rPr lang="en-US" altLang="en-US" dirty="0" smtClean="0"/>
              <a:t>Example “Shields up”</a:t>
            </a:r>
          </a:p>
          <a:p>
            <a:pPr lvl="2"/>
            <a:r>
              <a:rPr lang="en-US" altLang="en-US" dirty="0">
                <a:hlinkClick r:id="rId3"/>
              </a:rPr>
              <a:t>https://</a:t>
            </a:r>
            <a:r>
              <a:rPr lang="en-US" altLang="en-US" dirty="0" smtClean="0">
                <a:hlinkClick r:id="rId3"/>
              </a:rPr>
              <a:t>www.grc.com/x/ne.dll?bh0bkyd2</a:t>
            </a:r>
            <a:endParaRPr lang="en-US" altLang="en-US" dirty="0"/>
          </a:p>
          <a:p>
            <a:pPr lvl="1"/>
            <a:r>
              <a:rPr lang="en-US" altLang="en-US" dirty="0" smtClean="0"/>
              <a:t>Some firewalls do all or most of the configuration of the ports for you (e.g., Norton).</a:t>
            </a:r>
          </a:p>
        </p:txBody>
      </p:sp>
    </p:spTree>
    <p:extLst>
      <p:ext uri="{BB962C8B-B14F-4D97-AF65-F5344CB8AC3E}">
        <p14:creationId xmlns:p14="http://schemas.microsoft.com/office/powerpoint/2010/main" val="2785260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777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777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777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777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777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777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777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777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77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7779" grpId="0" build="p" bldLvl="3"/>
    </p:bld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altLang="en-US" dirty="0" smtClean="0"/>
              <a:t>General Ways Of Increasing Your Computer Security</a:t>
            </a:r>
          </a:p>
        </p:txBody>
      </p:sp>
      <p:sp>
        <p:nvSpPr>
          <p:cNvPr id="588803" name="Rectangle 3"/>
          <p:cNvSpPr>
            <a:spLocks noGrp="1" noChangeArrowheads="1"/>
          </p:cNvSpPr>
          <p:nvPr>
            <p:ph type="body" idx="1"/>
          </p:nvPr>
        </p:nvSpPr>
        <p:spPr/>
        <p:txBody>
          <a:bodyPr/>
          <a:lstStyle/>
          <a:p>
            <a:r>
              <a:rPr lang="en-US" altLang="en-US" dirty="0" smtClean="0"/>
              <a:t>Install an anti-virus program from a reputable company.</a:t>
            </a:r>
          </a:p>
          <a:p>
            <a:pPr lvl="1"/>
            <a:r>
              <a:rPr lang="en-US" altLang="en-US" dirty="0" smtClean="0"/>
              <a:t>Update the definitions on a regular basis.</a:t>
            </a:r>
          </a:p>
          <a:p>
            <a:r>
              <a:rPr lang="en-US" altLang="en-US" dirty="0" smtClean="0"/>
              <a:t>Install an anti-spyware program from a reputable company.</a:t>
            </a:r>
          </a:p>
          <a:p>
            <a:pPr lvl="1"/>
            <a:r>
              <a:rPr lang="en-US" altLang="en-US" dirty="0" smtClean="0"/>
              <a:t>Update the definitions on a regular basis.</a:t>
            </a:r>
          </a:p>
          <a:p>
            <a:r>
              <a:rPr lang="en-US" altLang="en-US" dirty="0" smtClean="0"/>
              <a:t>Add a firewall.</a:t>
            </a:r>
          </a:p>
          <a:p>
            <a:pPr lvl="1"/>
            <a:r>
              <a:rPr lang="en-US" altLang="en-US" dirty="0" smtClean="0"/>
              <a:t>Make sure that it’s properly configured.</a:t>
            </a:r>
          </a:p>
          <a:p>
            <a:pPr lvl="1"/>
            <a:r>
              <a:rPr lang="en-US" altLang="en-US" dirty="0" smtClean="0"/>
              <a:t>(Don’t use the default password)</a:t>
            </a:r>
          </a:p>
          <a:p>
            <a:r>
              <a:rPr lang="en-US" altLang="en-US" dirty="0" smtClean="0"/>
              <a:t>Update your operating system and programs on a regular basis.</a:t>
            </a:r>
          </a:p>
          <a:p>
            <a:pPr lvl="1"/>
            <a:r>
              <a:rPr lang="en-US" altLang="en-US" dirty="0" smtClean="0"/>
              <a:t>The updates not only provide bug/error fixes but may also patch up security flaws.</a:t>
            </a:r>
          </a:p>
        </p:txBody>
      </p:sp>
    </p:spTree>
    <p:extLst>
      <p:ext uri="{BB962C8B-B14F-4D97-AF65-F5344CB8AC3E}">
        <p14:creationId xmlns:p14="http://schemas.microsoft.com/office/powerpoint/2010/main" val="15375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88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88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8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8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88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88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88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88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880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8803" grpId="0" build="p" bldLvl="3"/>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dirty="0"/>
              <a:t>General Ways Of Increasing Your Computer </a:t>
            </a:r>
            <a:r>
              <a:rPr lang="en-US" altLang="en-US" dirty="0" smtClean="0"/>
              <a:t>Security (2)</a:t>
            </a:r>
            <a:endParaRPr lang="en-US" dirty="0"/>
          </a:p>
        </p:txBody>
      </p:sp>
      <p:sp>
        <p:nvSpPr>
          <p:cNvPr id="3" name="Content Placeholder 2"/>
          <p:cNvSpPr>
            <a:spLocks noGrp="1"/>
          </p:cNvSpPr>
          <p:nvPr>
            <p:ph idx="1"/>
          </p:nvPr>
        </p:nvSpPr>
        <p:spPr/>
        <p:txBody>
          <a:bodyPr/>
          <a:lstStyle/>
          <a:p>
            <a:r>
              <a:rPr lang="en-US" altLang="en-US" dirty="0"/>
              <a:t>If your computer appears to be acting abnormal then you may try scanning for suspicious processes.</a:t>
            </a:r>
          </a:p>
          <a:p>
            <a:r>
              <a:rPr lang="en-US" altLang="en-US" dirty="0"/>
              <a:t>Use utilities like the Task Manager to see what processes are running and if unfamiliar ones are taking up most of your processor time.</a:t>
            </a:r>
          </a:p>
          <a:p>
            <a:pPr>
              <a:buFontTx/>
              <a:buNone/>
            </a:pPr>
            <a:endParaRPr lang="en-US" altLang="en-US" dirty="0"/>
          </a:p>
          <a:p>
            <a:endParaRPr lang="en-US" dirty="0"/>
          </a:p>
        </p:txBody>
      </p:sp>
    </p:spTree>
    <p:extLst>
      <p:ext uri="{BB962C8B-B14F-4D97-AF65-F5344CB8AC3E}">
        <p14:creationId xmlns:p14="http://schemas.microsoft.com/office/powerpoint/2010/main" val="112977929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dirty="0" smtClean="0"/>
              <a:t>Privacy And The Internet</a:t>
            </a:r>
          </a:p>
        </p:txBody>
      </p:sp>
      <p:sp>
        <p:nvSpPr>
          <p:cNvPr id="602115" name="Rectangle 3"/>
          <p:cNvSpPr>
            <a:spLocks noGrp="1" noChangeArrowheads="1"/>
          </p:cNvSpPr>
          <p:nvPr>
            <p:ph type="body" idx="1"/>
          </p:nvPr>
        </p:nvSpPr>
        <p:spPr/>
        <p:txBody>
          <a:bodyPr/>
          <a:lstStyle/>
          <a:p>
            <a:pPr>
              <a:lnSpc>
                <a:spcPct val="80000"/>
              </a:lnSpc>
            </a:pPr>
            <a:r>
              <a:rPr lang="en-US" altLang="en-US" dirty="0" smtClean="0"/>
              <a:t>Is it a big deal?</a:t>
            </a:r>
          </a:p>
          <a:p>
            <a:pPr>
              <a:lnSpc>
                <a:spcPct val="80000"/>
              </a:lnSpc>
            </a:pPr>
            <a:r>
              <a:rPr lang="en-US" altLang="en-US" dirty="0" smtClean="0"/>
              <a:t>Think of all the public figures whose past online activity have come back to haunt them.</a:t>
            </a:r>
          </a:p>
          <a:p>
            <a:pPr>
              <a:lnSpc>
                <a:spcPct val="80000"/>
              </a:lnSpc>
            </a:pPr>
            <a:r>
              <a:rPr lang="en-US" altLang="en-US" dirty="0" smtClean="0"/>
              <a:t>Here’s a few extreme cases that effected people who weren’t public figures:</a:t>
            </a:r>
          </a:p>
          <a:p>
            <a:pPr lvl="1">
              <a:lnSpc>
                <a:spcPct val="80000"/>
              </a:lnSpc>
            </a:pPr>
            <a:r>
              <a:rPr lang="en-US" altLang="en-US" dirty="0" smtClean="0"/>
              <a:t>Unrepentant on Facebook? Expect jail time (from CNN:</a:t>
            </a:r>
          </a:p>
          <a:p>
            <a:pPr lvl="2">
              <a:lnSpc>
                <a:spcPct val="80000"/>
              </a:lnSpc>
            </a:pPr>
            <a:r>
              <a:rPr lang="en-US" altLang="en-US" sz="1600" dirty="0" smtClean="0">
                <a:hlinkClick r:id="rId3"/>
              </a:rPr>
              <a:t>http://www.cnn.com/2008/CRIME/07/18/facebook.evidence.ap/index.html</a:t>
            </a:r>
            <a:r>
              <a:rPr lang="en-US" altLang="en-US" dirty="0" smtClean="0"/>
              <a:t>)</a:t>
            </a:r>
          </a:p>
          <a:p>
            <a:pPr lvl="1">
              <a:lnSpc>
                <a:spcPct val="80000"/>
              </a:lnSpc>
            </a:pPr>
            <a:r>
              <a:rPr lang="en-US" altLang="en-US" dirty="0" smtClean="0"/>
              <a:t>Teacher arrested for pro-Columbine blog post</a:t>
            </a:r>
          </a:p>
          <a:p>
            <a:pPr lvl="2">
              <a:lnSpc>
                <a:spcPct val="80000"/>
              </a:lnSpc>
            </a:pPr>
            <a:r>
              <a:rPr lang="en-US" altLang="en-US" dirty="0" smtClean="0">
                <a:hlinkClick r:id="rId4"/>
              </a:rPr>
              <a:t>http://www.cnn.com/2007/US/law/12/04/blog.arrest.ap/index.html</a:t>
            </a:r>
            <a:endParaRPr lang="en-US" altLang="en-US" dirty="0" smtClean="0"/>
          </a:p>
          <a:p>
            <a:pPr>
              <a:lnSpc>
                <a:spcPct val="80000"/>
              </a:lnSpc>
            </a:pPr>
            <a:r>
              <a:rPr lang="en-US" altLang="en-US" dirty="0" smtClean="0"/>
              <a:t>If you’re not a public figure then is privacy and information listed online important to you?</a:t>
            </a:r>
          </a:p>
          <a:p>
            <a:pPr lvl="1">
              <a:lnSpc>
                <a:spcPct val="80000"/>
              </a:lnSpc>
            </a:pPr>
            <a:r>
              <a:rPr lang="en-US" altLang="en-US" dirty="0" smtClean="0"/>
              <a:t>Planning to ever apply for a job that is important to you?</a:t>
            </a:r>
          </a:p>
          <a:p>
            <a:pPr lvl="2">
              <a:lnSpc>
                <a:spcPct val="80000"/>
              </a:lnSpc>
            </a:pPr>
            <a:r>
              <a:rPr lang="en-US" altLang="en-US" dirty="0" smtClean="0">
                <a:hlinkClick r:id="rId5"/>
              </a:rPr>
              <a:t>http://www.management-issues.com/2006/10/27/research/your-digital-dirt-can-come-back-to-haunt-you.asp</a:t>
            </a:r>
            <a:endParaRPr lang="en-US" altLang="en-US" dirty="0" smtClean="0"/>
          </a:p>
          <a:p>
            <a:pPr lvl="1">
              <a:lnSpc>
                <a:spcPct val="80000"/>
              </a:lnSpc>
            </a:pPr>
            <a:r>
              <a:rPr lang="en-US" altLang="en-US" dirty="0" smtClean="0"/>
              <a:t>Ever planning to go on a date?</a:t>
            </a:r>
          </a:p>
          <a:p>
            <a:pPr lvl="1">
              <a:lnSpc>
                <a:spcPct val="80000"/>
              </a:lnSpc>
            </a:pPr>
            <a:endParaRPr lang="en-US" altLang="en-US" dirty="0" smtClean="0"/>
          </a:p>
          <a:p>
            <a:pPr>
              <a:lnSpc>
                <a:spcPct val="80000"/>
              </a:lnSpc>
            </a:pPr>
            <a:endParaRPr lang="en-US" altLang="en-US" dirty="0" smtClean="0"/>
          </a:p>
        </p:txBody>
      </p:sp>
    </p:spTree>
    <p:extLst>
      <p:ext uri="{BB962C8B-B14F-4D97-AF65-F5344CB8AC3E}">
        <p14:creationId xmlns:p14="http://schemas.microsoft.com/office/powerpoint/2010/main" val="120686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21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211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0211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0211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0211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0211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0211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0211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0211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0211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5" grpId="0" build="p" bldLvl="3"/>
    </p:bldLst>
  </p:timing>
</p:sld>
</file>

<file path=ppt/slides/slide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smtClean="0"/>
              <a:t>Privacy And The Internet (2)</a:t>
            </a:r>
          </a:p>
        </p:txBody>
      </p:sp>
      <p:sp>
        <p:nvSpPr>
          <p:cNvPr id="614403" name="Rectangle 3"/>
          <p:cNvSpPr>
            <a:spLocks noGrp="1" noChangeArrowheads="1"/>
          </p:cNvSpPr>
          <p:nvPr>
            <p:ph type="body" idx="1"/>
          </p:nvPr>
        </p:nvSpPr>
        <p:spPr/>
        <p:txBody>
          <a:bodyPr/>
          <a:lstStyle/>
          <a:p>
            <a:r>
              <a:rPr lang="en-US" altLang="en-US" dirty="0" smtClean="0"/>
              <a:t>The Internet (and especially the web) is not a private place.</a:t>
            </a:r>
          </a:p>
          <a:p>
            <a:r>
              <a:rPr lang="en-US" altLang="en-US" dirty="0" smtClean="0"/>
              <a:t>What you (or someone else) posts there is not only viewable by the world at large but is likely to remain available (in some form) even should the offending information be removed.</a:t>
            </a:r>
          </a:p>
          <a:p>
            <a:pPr lvl="1"/>
            <a:r>
              <a:rPr lang="en-US" altLang="en-US" dirty="0" smtClean="0"/>
              <a:t>E.g. 1, search engines often save old information about web sites</a:t>
            </a:r>
          </a:p>
          <a:p>
            <a:pPr lvl="1"/>
            <a:r>
              <a:rPr lang="en-US" altLang="en-US" dirty="0" smtClean="0"/>
              <a:t>E.g. 2, there are specific web sites that provide archived versions of the web that go back many years.</a:t>
            </a:r>
          </a:p>
          <a:p>
            <a:pPr lvl="1"/>
            <a:r>
              <a:rPr lang="en-US" altLang="en-US" dirty="0" smtClean="0"/>
              <a:t>E.g. 3, the terms of use for some web sites imply that any content (text, pictures, videos) uploaded to their site by users may be available indefinitely even if the user later removes the content from the site.</a:t>
            </a:r>
          </a:p>
        </p:txBody>
      </p:sp>
    </p:spTree>
    <p:extLst>
      <p:ext uri="{BB962C8B-B14F-4D97-AF65-F5344CB8AC3E}">
        <p14:creationId xmlns:p14="http://schemas.microsoft.com/office/powerpoint/2010/main" val="782244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4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4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4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4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03" grpId="0" build="p" bldLvl="3"/>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dirty="0" smtClean="0"/>
              <a:t>Posting Information</a:t>
            </a:r>
          </a:p>
        </p:txBody>
      </p:sp>
      <p:sp>
        <p:nvSpPr>
          <p:cNvPr id="620547" name="Rectangle 3"/>
          <p:cNvSpPr>
            <a:spLocks noGrp="1" noChangeArrowheads="1"/>
          </p:cNvSpPr>
          <p:nvPr>
            <p:ph type="body" idx="1"/>
          </p:nvPr>
        </p:nvSpPr>
        <p:spPr/>
        <p:txBody>
          <a:bodyPr/>
          <a:lstStyle/>
          <a:p>
            <a:r>
              <a:rPr lang="en-US" altLang="en-US" dirty="0" smtClean="0"/>
              <a:t>While providing and sharing personal details is one of the main benefits of social networking sites such as Facebook, </a:t>
            </a:r>
            <a:r>
              <a:rPr lang="en-US" altLang="en-US" dirty="0" err="1" smtClean="0"/>
              <a:t>MySpace</a:t>
            </a:r>
            <a:r>
              <a:rPr lang="en-US" altLang="en-US" dirty="0" smtClean="0"/>
              <a:t>, Twitter etc. this must balanced out vs. the potential costs of providing too much information.</a:t>
            </a:r>
          </a:p>
          <a:p>
            <a:pPr lvl="1"/>
            <a:r>
              <a:rPr lang="en-US" altLang="en-US" dirty="0" smtClean="0"/>
              <a:t>Providing too information about your personal details may make you a target of identity theft.</a:t>
            </a:r>
          </a:p>
          <a:p>
            <a:pPr lvl="1"/>
            <a:r>
              <a:rPr lang="en-US" altLang="en-US" dirty="0" smtClean="0"/>
              <a:t>It may also make it easier for direct marketers to target their wares (because they know your likes and dislikes).</a:t>
            </a:r>
          </a:p>
          <a:p>
            <a:pPr lvl="1"/>
            <a:r>
              <a:rPr lang="en-US" altLang="en-US" dirty="0" smtClean="0"/>
              <a:t>There is also the possibility of becoming the target of crime.</a:t>
            </a:r>
          </a:p>
          <a:p>
            <a:r>
              <a:rPr lang="en-US" altLang="en-US" dirty="0" smtClean="0"/>
              <a:t>This isn’t to say that you should never post anything online, just </a:t>
            </a:r>
            <a:r>
              <a:rPr lang="en-US" altLang="en-US" i="1" dirty="0" smtClean="0"/>
              <a:t>think about the potential consequences</a:t>
            </a:r>
            <a:r>
              <a:rPr lang="en-US" altLang="en-US" dirty="0" smtClean="0"/>
              <a:t>.</a:t>
            </a:r>
          </a:p>
          <a:p>
            <a:r>
              <a:rPr lang="en-US" altLang="en-US" dirty="0" smtClean="0"/>
              <a:t>Also pay attention to </a:t>
            </a:r>
            <a:r>
              <a:rPr lang="en-US" altLang="en-US" i="1" dirty="0" smtClean="0"/>
              <a:t>what other people post</a:t>
            </a:r>
            <a:r>
              <a:rPr lang="en-US" altLang="en-US" dirty="0" smtClean="0"/>
              <a:t> about you!</a:t>
            </a:r>
          </a:p>
          <a:p>
            <a:pPr lvl="1"/>
            <a:r>
              <a:rPr lang="en-US" altLang="en-US" dirty="0" smtClean="0"/>
              <a:t>E.g., “Tagged” online images of you.</a:t>
            </a:r>
          </a:p>
          <a:p>
            <a:pPr lvl="1"/>
            <a:r>
              <a:rPr lang="en-US" altLang="en-US" dirty="0" smtClean="0"/>
              <a:t>But reverse image searches are now possible (not tagged)</a:t>
            </a:r>
          </a:p>
          <a:p>
            <a:pPr lvl="1"/>
            <a:endParaRPr lang="en-US" altLang="en-US" dirty="0" smtClean="0"/>
          </a:p>
          <a:p>
            <a:pPr lvl="1"/>
            <a:endParaRPr lang="en-US" altLang="en-US" dirty="0" smtClean="0"/>
          </a:p>
        </p:txBody>
      </p:sp>
    </p:spTree>
    <p:extLst>
      <p:ext uri="{BB962C8B-B14F-4D97-AF65-F5344CB8AC3E}">
        <p14:creationId xmlns:p14="http://schemas.microsoft.com/office/powerpoint/2010/main" val="165426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05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05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205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205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205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205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205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205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47" grpId="0" build="p" bldLvl="3"/>
    </p:bldLst>
  </p:timing>
</p:sld>
</file>

<file path=ppt/slides/slide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smtClean="0"/>
              <a:t>Posting Information (2)</a:t>
            </a:r>
          </a:p>
        </p:txBody>
      </p:sp>
      <p:sp>
        <p:nvSpPr>
          <p:cNvPr id="617475" name="Rectangle 3"/>
          <p:cNvSpPr>
            <a:spLocks noGrp="1" noChangeArrowheads="1"/>
          </p:cNvSpPr>
          <p:nvPr>
            <p:ph type="body" idx="1"/>
          </p:nvPr>
        </p:nvSpPr>
        <p:spPr/>
        <p:txBody>
          <a:bodyPr/>
          <a:lstStyle/>
          <a:p>
            <a:r>
              <a:rPr lang="en-US" altLang="en-US" dirty="0" smtClean="0"/>
              <a:t>The more information that you post about yourself the more vulnerable that you may become.</a:t>
            </a:r>
          </a:p>
          <a:p>
            <a:pPr lvl="1"/>
            <a:r>
              <a:rPr lang="en-US" altLang="en-US" dirty="0" smtClean="0"/>
              <a:t>“The sinister side of social networking”, CNN: </a:t>
            </a:r>
            <a:r>
              <a:rPr lang="en-US" altLang="en-US" sz="1800" dirty="0" smtClean="0">
                <a:hlinkClick r:id="rId3"/>
              </a:rPr>
              <a:t>http://www.cnn.com/2007/WORLD/europe/09/07/ww.sinistersocial/index.html</a:t>
            </a:r>
            <a:endParaRPr lang="en-US" altLang="en-US" sz="1800" b="1" dirty="0" smtClean="0"/>
          </a:p>
          <a:p>
            <a:pPr lvl="1"/>
            <a:endParaRPr lang="en-US" altLang="en-US" sz="1800" dirty="0" smtClean="0"/>
          </a:p>
          <a:p>
            <a:r>
              <a:rPr lang="en-US" altLang="en-US" dirty="0" smtClean="0"/>
              <a:t>Posting one of the following in isolation may not be a problem but the more pieces of information that are posted the more problems that may arise. </a:t>
            </a:r>
          </a:p>
          <a:p>
            <a:pPr lvl="1"/>
            <a:r>
              <a:rPr lang="en-US" altLang="en-US" dirty="0" smtClean="0"/>
              <a:t>Information that you should be less willing to give out to everyone:</a:t>
            </a:r>
          </a:p>
          <a:p>
            <a:pPr lvl="2"/>
            <a:r>
              <a:rPr lang="en-US" altLang="en-US" dirty="0" smtClean="0"/>
              <a:t>Your financial information e.g., Social Insurance number, credit card and bank information (obvious?).</a:t>
            </a:r>
          </a:p>
          <a:p>
            <a:pPr lvl="2"/>
            <a:r>
              <a:rPr lang="en-US" altLang="en-US" dirty="0" smtClean="0"/>
              <a:t>Your address and/or phone numbers.</a:t>
            </a:r>
          </a:p>
          <a:p>
            <a:pPr lvl="2"/>
            <a:r>
              <a:rPr lang="en-US" altLang="en-US" dirty="0" smtClean="0"/>
              <a:t>Your full name (you might want to check what information can someone get from this with even a simple web search).</a:t>
            </a:r>
          </a:p>
          <a:p>
            <a:endParaRPr lang="en-US" altLang="en-US" dirty="0" smtClean="0"/>
          </a:p>
          <a:p>
            <a:endParaRPr lang="en-US" altLang="en-US" dirty="0" smtClean="0"/>
          </a:p>
        </p:txBody>
      </p:sp>
    </p:spTree>
    <p:extLst>
      <p:ext uri="{BB962C8B-B14F-4D97-AF65-F5344CB8AC3E}">
        <p14:creationId xmlns:p14="http://schemas.microsoft.com/office/powerpoint/2010/main" val="2817191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74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74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74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74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74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74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17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7475" grpId="0" build="p" bldLvl="3"/>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dirty="0" smtClean="0"/>
              <a:t>Posting Information (3)</a:t>
            </a:r>
          </a:p>
        </p:txBody>
      </p:sp>
      <p:sp>
        <p:nvSpPr>
          <p:cNvPr id="618499" name="Rectangle 3"/>
          <p:cNvSpPr>
            <a:spLocks noGrp="1" noChangeArrowheads="1"/>
          </p:cNvSpPr>
          <p:nvPr>
            <p:ph type="body" idx="1"/>
          </p:nvPr>
        </p:nvSpPr>
        <p:spPr/>
        <p:txBody>
          <a:bodyPr/>
          <a:lstStyle/>
          <a:p>
            <a:pPr lvl="1"/>
            <a:r>
              <a:rPr lang="en-US" altLang="en-US" dirty="0" smtClean="0"/>
              <a:t>(Potentially sensitive information that is less obvious):</a:t>
            </a:r>
          </a:p>
          <a:p>
            <a:pPr lvl="2"/>
            <a:r>
              <a:rPr lang="en-US" altLang="en-US" dirty="0" smtClean="0"/>
              <a:t>“Entertaining” pictures of yourself.</a:t>
            </a:r>
          </a:p>
          <a:p>
            <a:pPr lvl="2"/>
            <a:r>
              <a:rPr lang="en-US" altLang="en-US" dirty="0" smtClean="0"/>
              <a:t>Your likes and dislikes e.g., favorite color, make and model of your first car, your pet’s name etc.</a:t>
            </a:r>
          </a:p>
          <a:p>
            <a:pPr lvl="2"/>
            <a:r>
              <a:rPr lang="en-US" altLang="en-US" dirty="0" smtClean="0"/>
              <a:t>Information about yourself that isn’t financially related or providing contact information e.g., your pet’s name, mother’s maiden name</a:t>
            </a:r>
          </a:p>
          <a:p>
            <a:pPr lvl="2"/>
            <a:r>
              <a:rPr lang="en-US" altLang="en-US" dirty="0" smtClean="0"/>
              <a:t>Your full date of birth (or partial birth date along with your age).</a:t>
            </a:r>
          </a:p>
          <a:p>
            <a:pPr lvl="2"/>
            <a:r>
              <a:rPr lang="en-US" altLang="en-US" dirty="0" smtClean="0"/>
              <a:t>Status information e.g., announcing online that you will be out of town for a period of time while at the same time there’s clues (direct or indirect) about where you live.</a:t>
            </a:r>
          </a:p>
        </p:txBody>
      </p:sp>
    </p:spTree>
    <p:extLst>
      <p:ext uri="{BB962C8B-B14F-4D97-AF65-F5344CB8AC3E}">
        <p14:creationId xmlns:p14="http://schemas.microsoft.com/office/powerpoint/2010/main" val="42696688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4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849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849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849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849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Do The Following Affect Your Security?</a:t>
            </a:r>
            <a:endParaRPr lang="en-CA" dirty="0"/>
          </a:p>
        </p:txBody>
      </p:sp>
      <p:sp>
        <p:nvSpPr>
          <p:cNvPr id="3" name="Content Placeholder 2"/>
          <p:cNvSpPr>
            <a:spLocks noGrp="1"/>
          </p:cNvSpPr>
          <p:nvPr>
            <p:ph idx="1"/>
          </p:nvPr>
        </p:nvSpPr>
        <p:spPr/>
        <p:txBody>
          <a:bodyPr/>
          <a:lstStyle/>
          <a:p>
            <a:r>
              <a:rPr lang="en-CA" dirty="0" smtClean="0"/>
              <a:t>My financial institution/workplace/university computer system has been:</a:t>
            </a:r>
          </a:p>
          <a:p>
            <a:pPr lvl="1"/>
            <a:r>
              <a:rPr lang="en-CA" dirty="0" smtClean="0"/>
              <a:t>Hacked?</a:t>
            </a:r>
          </a:p>
          <a:p>
            <a:pPr lvl="1"/>
            <a:r>
              <a:rPr lang="en-CA" dirty="0" smtClean="0"/>
              <a:t>Suffered from a Denial of service attack?</a:t>
            </a:r>
          </a:p>
          <a:p>
            <a:pPr lvl="2"/>
            <a:r>
              <a:rPr lang="en-CA" dirty="0" smtClean="0">
                <a:hlinkClick r:id="rId3"/>
              </a:rPr>
              <a:t>http://montrealgazette.com/news/local-news/youve-been-hacked</a:t>
            </a:r>
            <a:endParaRPr lang="en-CA" dirty="0" smtClean="0"/>
          </a:p>
          <a:p>
            <a:pPr lvl="2"/>
            <a:endParaRPr lang="en-CA" dirty="0" smtClean="0"/>
          </a:p>
          <a:p>
            <a:pPr lvl="2"/>
            <a:endParaRPr lang="en-CA" dirty="0"/>
          </a:p>
          <a:p>
            <a:pPr lvl="2"/>
            <a:endParaRPr lang="en-CA" dirty="0" smtClean="0"/>
          </a:p>
          <a:p>
            <a:pPr lvl="2"/>
            <a:endParaRPr lang="en-CA" dirty="0"/>
          </a:p>
          <a:p>
            <a:pPr lvl="2"/>
            <a:endParaRPr lang="en-CA" dirty="0" smtClean="0"/>
          </a:p>
          <a:p>
            <a:r>
              <a:rPr lang="en-CA" dirty="0" smtClean="0"/>
              <a:t>Users of my </a:t>
            </a:r>
            <a:r>
              <a:rPr lang="en-CA" dirty="0"/>
              <a:t>financial institution/workplace/university computer </a:t>
            </a:r>
            <a:r>
              <a:rPr lang="en-CA" dirty="0" smtClean="0"/>
              <a:t>system have fallen for a phishing scam</a:t>
            </a:r>
            <a:r>
              <a:rPr lang="en-CA" dirty="0" smtClean="0"/>
              <a:t>?</a:t>
            </a:r>
            <a:endParaRPr lang="en-CA" dirty="0"/>
          </a:p>
        </p:txBody>
      </p:sp>
      <p:sp>
        <p:nvSpPr>
          <p:cNvPr id="4" name="Rectangle 3"/>
          <p:cNvSpPr/>
          <p:nvPr/>
        </p:nvSpPr>
        <p:spPr>
          <a:xfrm>
            <a:off x="1066800" y="3362235"/>
            <a:ext cx="4572000" cy="1415772"/>
          </a:xfrm>
          <a:prstGeom prst="rect">
            <a:avLst/>
          </a:prstGeom>
        </p:spPr>
        <p:txBody>
          <a:bodyPr>
            <a:spAutoFit/>
          </a:bodyPr>
          <a:lstStyle/>
          <a:p>
            <a:r>
              <a:rPr lang="en-CA" dirty="0" smtClean="0"/>
              <a:t>(Exert)</a:t>
            </a:r>
          </a:p>
          <a:p>
            <a:r>
              <a:rPr lang="en-CA" dirty="0" smtClean="0"/>
              <a:t>“</a:t>
            </a:r>
            <a:r>
              <a:rPr lang="en-CA" sz="1600" dirty="0" smtClean="0">
                <a:latin typeface="Arial" panose="020B0604020202020204" pitchFamily="34" charset="0"/>
                <a:cs typeface="Arial" panose="020B0604020202020204" pitchFamily="34" charset="0"/>
              </a:rPr>
              <a:t>Hacktivists </a:t>
            </a:r>
            <a:r>
              <a:rPr lang="en-CA" sz="1600" dirty="0">
                <a:latin typeface="Arial" panose="020B0604020202020204" pitchFamily="34" charset="0"/>
                <a:cs typeface="Arial" panose="020B0604020202020204" pitchFamily="34" charset="0"/>
              </a:rPr>
              <a:t>temporarily overwhelmed a number of federal websites with denial-of-service attacks to oppose the government’s anti-terrorism bill, C-51</a:t>
            </a:r>
            <a:r>
              <a:rPr lang="en-CA" sz="1600" dirty="0" smtClean="0">
                <a:latin typeface="Arial" panose="020B0604020202020204" pitchFamily="34" charset="0"/>
                <a:cs typeface="Arial" panose="020B0604020202020204" pitchFamily="34" charset="0"/>
              </a:rPr>
              <a:t>.</a:t>
            </a:r>
            <a:r>
              <a:rPr lang="en-CA" dirty="0" smtClean="0"/>
              <a:t>”</a:t>
            </a:r>
            <a:endParaRPr lang="en-US" dirty="0"/>
          </a:p>
        </p:txBody>
      </p:sp>
    </p:spTree>
    <p:extLst>
      <p:ext uri="{BB962C8B-B14F-4D97-AF65-F5344CB8AC3E}">
        <p14:creationId xmlns:p14="http://schemas.microsoft.com/office/powerpoint/2010/main" val="227430513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Privacy: Considerations</a:t>
            </a:r>
            <a:endParaRPr lang="en-US" dirty="0"/>
          </a:p>
        </p:txBody>
      </p:sp>
      <p:sp>
        <p:nvSpPr>
          <p:cNvPr id="3" name="Content Placeholder 2"/>
          <p:cNvSpPr>
            <a:spLocks noGrp="1"/>
          </p:cNvSpPr>
          <p:nvPr>
            <p:ph idx="1"/>
          </p:nvPr>
        </p:nvSpPr>
        <p:spPr/>
        <p:txBody>
          <a:bodyPr/>
          <a:lstStyle/>
          <a:p>
            <a:r>
              <a:rPr lang="en-US" altLang="en-US" sz="2200" dirty="0" smtClean="0"/>
              <a:t>Your </a:t>
            </a:r>
            <a:r>
              <a:rPr lang="en-US" altLang="en-US" sz="2200" dirty="0"/>
              <a:t>“real” friends have as much personal information about you online that they have in the real </a:t>
            </a:r>
            <a:r>
              <a:rPr lang="en-US" altLang="en-US" sz="2200" dirty="0" smtClean="0"/>
              <a:t>world.</a:t>
            </a:r>
          </a:p>
          <a:p>
            <a:pPr lvl="1"/>
            <a:r>
              <a:rPr lang="en-US" altLang="en-US" sz="1800" dirty="0" smtClean="0"/>
              <a:t>What’s the problem with posting personal details?</a:t>
            </a:r>
          </a:p>
          <a:p>
            <a:r>
              <a:rPr lang="en-US" altLang="en-US" sz="2200" dirty="0"/>
              <a:t>D</a:t>
            </a:r>
            <a:r>
              <a:rPr lang="en-US" altLang="en-US" sz="2200" dirty="0" smtClean="0"/>
              <a:t>on’t </a:t>
            </a:r>
            <a:r>
              <a:rPr lang="en-US" altLang="en-US" sz="2200" dirty="0"/>
              <a:t>forget though that the web site operator also has access to this </a:t>
            </a:r>
            <a:r>
              <a:rPr lang="en-US" altLang="en-US" sz="2200" dirty="0" smtClean="0"/>
              <a:t>information</a:t>
            </a:r>
          </a:p>
          <a:p>
            <a:pPr lvl="1"/>
            <a:r>
              <a:rPr lang="en-US" altLang="en-US" dirty="0" smtClean="0"/>
              <a:t>Providing this information to your online friends may be the same as giving it the website administrators.</a:t>
            </a:r>
          </a:p>
          <a:p>
            <a:pPr lvl="1"/>
            <a:r>
              <a:rPr lang="en-US" altLang="en-US" dirty="0" smtClean="0"/>
              <a:t>Read </a:t>
            </a:r>
            <a:r>
              <a:rPr lang="en-US" altLang="en-US" dirty="0"/>
              <a:t>their terms of use because they may be allowed to share this information to other companies</a:t>
            </a:r>
            <a:r>
              <a:rPr lang="en-US" altLang="en-US" dirty="0" smtClean="0"/>
              <a:t>)</a:t>
            </a:r>
          </a:p>
          <a:p>
            <a:pPr lvl="1"/>
            <a:r>
              <a:rPr lang="en-US" altLang="en-US" dirty="0" smtClean="0"/>
              <a:t>Or ‘app’ or websites that you ‘like’ may be able to access your personal details</a:t>
            </a:r>
            <a:endParaRPr lang="en-US" altLang="en-US" dirty="0"/>
          </a:p>
        </p:txBody>
      </p:sp>
    </p:spTree>
    <p:extLst>
      <p:ext uri="{BB962C8B-B14F-4D97-AF65-F5344CB8AC3E}">
        <p14:creationId xmlns:p14="http://schemas.microsoft.com/office/powerpoint/2010/main" val="172758720"/>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Online Privacy: </a:t>
            </a:r>
            <a:r>
              <a:rPr lang="en-US" dirty="0" smtClean="0"/>
              <a:t>Considerations (2)</a:t>
            </a:r>
            <a:endParaRPr lang="en-US" dirty="0"/>
          </a:p>
        </p:txBody>
      </p:sp>
      <p:sp>
        <p:nvSpPr>
          <p:cNvPr id="3" name="Content Placeholder 2"/>
          <p:cNvSpPr>
            <a:spLocks noGrp="1"/>
          </p:cNvSpPr>
          <p:nvPr>
            <p:ph idx="1"/>
          </p:nvPr>
        </p:nvSpPr>
        <p:spPr/>
        <p:txBody>
          <a:bodyPr/>
          <a:lstStyle/>
          <a:p>
            <a:r>
              <a:rPr lang="en-US" altLang="en-US" dirty="0"/>
              <a:t>Keep in mind that your friends may also be subject to identity theft.</a:t>
            </a:r>
          </a:p>
          <a:p>
            <a:pPr lvl="1"/>
            <a:r>
              <a:rPr lang="en-US" altLang="en-US" dirty="0"/>
              <a:t>Did your real-world friend actually set up the account and is the one who is currently using it or does someone else have access to it).</a:t>
            </a:r>
          </a:p>
          <a:p>
            <a:pPr lvl="1"/>
            <a:r>
              <a:rPr lang="en-US" altLang="en-US" dirty="0"/>
              <a:t>Your friend could get ‘hacked’.</a:t>
            </a:r>
          </a:p>
          <a:p>
            <a:pPr lvl="1"/>
            <a:r>
              <a:rPr lang="en-US" altLang="en-US" dirty="0"/>
              <a:t>Keep these two points in mind as you post (even if you set ‘friend’s only’ access to your online </a:t>
            </a:r>
            <a:r>
              <a:rPr lang="en-US" altLang="en-US" dirty="0" smtClean="0"/>
              <a:t>account</a:t>
            </a:r>
            <a:endParaRPr lang="en-US" dirty="0" smtClean="0"/>
          </a:p>
          <a:p>
            <a:pPr lvl="1"/>
            <a:r>
              <a:rPr lang="en-US" dirty="0" smtClean="0"/>
              <a:t>Finally even if the account of your online friend is indeed accessed only be your friend and if you think that your friend may never be hacked (big if) consider your friend’s security settings</a:t>
            </a:r>
          </a:p>
          <a:p>
            <a:pPr lvl="2"/>
            <a:r>
              <a:rPr lang="en-US" dirty="0" smtClean="0"/>
              <a:t>In the past Facebook would allow for insecure (http) login</a:t>
            </a:r>
          </a:p>
          <a:p>
            <a:pPr lvl="3"/>
            <a:r>
              <a:rPr lang="en-US" sz="1800" dirty="0" smtClean="0"/>
              <a:t>Not encrypted!</a:t>
            </a:r>
          </a:p>
          <a:p>
            <a:pPr lvl="2"/>
            <a:r>
              <a:rPr lang="en-US" dirty="0" smtClean="0"/>
              <a:t>It was only after a few years of operation that logins can only be done securely (http</a:t>
            </a:r>
            <a:r>
              <a:rPr lang="en-US" b="1" dirty="0" smtClean="0"/>
              <a:t>s</a:t>
            </a:r>
            <a:r>
              <a:rPr lang="en-US" dirty="0" smtClean="0"/>
              <a:t>)</a:t>
            </a:r>
          </a:p>
        </p:txBody>
      </p:sp>
    </p:spTree>
    <p:extLst>
      <p:ext uri="{BB962C8B-B14F-4D97-AF65-F5344CB8AC3E}">
        <p14:creationId xmlns:p14="http://schemas.microsoft.com/office/powerpoint/2010/main" val="282030250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ltLang="en-US" smtClean="0"/>
              <a:t>After This Section You Should Now Know</a:t>
            </a:r>
            <a:endParaRPr lang="en-CA" altLang="en-US" smtClean="0"/>
          </a:p>
        </p:txBody>
      </p:sp>
      <p:sp>
        <p:nvSpPr>
          <p:cNvPr id="59395" name="Content Placeholder 2"/>
          <p:cNvSpPr>
            <a:spLocks noGrp="1"/>
          </p:cNvSpPr>
          <p:nvPr>
            <p:ph idx="1"/>
          </p:nvPr>
        </p:nvSpPr>
        <p:spPr/>
        <p:txBody>
          <a:bodyPr/>
          <a:lstStyle/>
          <a:p>
            <a:pPr>
              <a:defRPr/>
            </a:pPr>
            <a:r>
              <a:rPr lang="en-US" dirty="0" smtClean="0"/>
              <a:t>What is malware</a:t>
            </a:r>
          </a:p>
          <a:p>
            <a:pPr lvl="1">
              <a:defRPr/>
            </a:pPr>
            <a:r>
              <a:rPr lang="en-CA" dirty="0" smtClean="0">
                <a:ea typeface="+mn-ea"/>
                <a:cs typeface="+mn-cs"/>
              </a:rPr>
              <a:t>What are some common categories of malware</a:t>
            </a:r>
          </a:p>
          <a:p>
            <a:pPr lvl="1">
              <a:defRPr/>
            </a:pPr>
            <a:r>
              <a:rPr lang="en-CA" dirty="0" smtClean="0">
                <a:ea typeface="+mn-ea"/>
                <a:cs typeface="+mn-cs"/>
              </a:rPr>
              <a:t>How do the different forms of malware get onto your computer</a:t>
            </a:r>
          </a:p>
          <a:p>
            <a:pPr lvl="1">
              <a:defRPr/>
            </a:pPr>
            <a:r>
              <a:rPr lang="en-CA" dirty="0" smtClean="0"/>
              <a:t>What are the consequences of having a malware infection on your computer</a:t>
            </a:r>
            <a:endParaRPr lang="en-CA" dirty="0" smtClean="0">
              <a:ea typeface="+mn-ea"/>
              <a:cs typeface="+mn-cs"/>
            </a:endParaRPr>
          </a:p>
          <a:p>
            <a:pPr lvl="1">
              <a:defRPr/>
            </a:pPr>
            <a:r>
              <a:rPr lang="en-CA" dirty="0" smtClean="0"/>
              <a:t>How to protect against malware</a:t>
            </a:r>
          </a:p>
          <a:p>
            <a:pPr>
              <a:defRPr/>
            </a:pPr>
            <a:r>
              <a:rPr lang="en-CA" dirty="0" smtClean="0"/>
              <a:t>Electronic and non-electronic defensive measures against malware</a:t>
            </a:r>
          </a:p>
          <a:p>
            <a:pPr>
              <a:defRPr/>
            </a:pPr>
            <a:r>
              <a:rPr lang="en-CA" dirty="0" smtClean="0"/>
              <a:t>What is scareware and how it can be a security threat</a:t>
            </a:r>
          </a:p>
          <a:p>
            <a:pPr>
              <a:defRPr/>
            </a:pPr>
            <a:r>
              <a:rPr lang="en-CA" dirty="0" smtClean="0"/>
              <a:t>What are some common web-based security issues and how to mitigate some of them</a:t>
            </a:r>
          </a:p>
          <a:p>
            <a:pPr>
              <a:defRPr/>
            </a:pPr>
            <a:r>
              <a:rPr lang="en-CA" dirty="0" smtClean="0"/>
              <a:t>What is a browser cookie</a:t>
            </a:r>
          </a:p>
          <a:p>
            <a:pPr>
              <a:defRPr/>
            </a:pPr>
            <a:r>
              <a:rPr lang="en-CA" dirty="0" smtClean="0"/>
              <a:t>What are the different types of cookies and how do they differ</a:t>
            </a:r>
          </a:p>
        </p:txBody>
      </p:sp>
    </p:spTree>
    <p:extLst>
      <p:ext uri="{BB962C8B-B14F-4D97-AF65-F5344CB8AC3E}">
        <p14:creationId xmlns:p14="http://schemas.microsoft.com/office/powerpoint/2010/main" val="20563458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smtClean="0"/>
              <a:t>After This Section You Should Now Know (2)</a:t>
            </a:r>
            <a:endParaRPr lang="en-CA" altLang="en-US" smtClean="0"/>
          </a:p>
        </p:txBody>
      </p:sp>
      <p:sp>
        <p:nvSpPr>
          <p:cNvPr id="62467" name="Content Placeholder 2"/>
          <p:cNvSpPr>
            <a:spLocks noGrp="1"/>
          </p:cNvSpPr>
          <p:nvPr>
            <p:ph idx="1"/>
          </p:nvPr>
        </p:nvSpPr>
        <p:spPr/>
        <p:txBody>
          <a:bodyPr/>
          <a:lstStyle/>
          <a:p>
            <a:r>
              <a:rPr lang="en-CA" altLang="en-US" dirty="0" smtClean="0"/>
              <a:t>What is a logical port and how do firewalls increase security by closing ports</a:t>
            </a:r>
          </a:p>
          <a:p>
            <a:r>
              <a:rPr lang="en-CA" altLang="en-US" dirty="0" smtClean="0"/>
              <a:t>What is encryption and how does it tie into security</a:t>
            </a:r>
          </a:p>
          <a:p>
            <a:r>
              <a:rPr lang="en-CA" altLang="en-US" dirty="0" smtClean="0"/>
              <a:t>General ways of increasing the security of your computer</a:t>
            </a:r>
          </a:p>
          <a:p>
            <a:r>
              <a:rPr lang="en-CA" altLang="en-US" dirty="0" smtClean="0"/>
              <a:t>The importance of protecting your online privacy</a:t>
            </a:r>
          </a:p>
          <a:p>
            <a:r>
              <a:rPr lang="en-CA" altLang="en-US" dirty="0" smtClean="0"/>
              <a:t>What is the potential cost of having your personal information online</a:t>
            </a:r>
          </a:p>
          <a:p>
            <a:r>
              <a:rPr lang="en-CA" altLang="en-US" dirty="0" smtClean="0"/>
              <a:t>How to minimize the risks of providing information online</a:t>
            </a:r>
          </a:p>
          <a:p>
            <a:endParaRPr lang="en-CA" altLang="en-US" dirty="0" smtClean="0"/>
          </a:p>
        </p:txBody>
      </p:sp>
    </p:spTree>
    <p:extLst>
      <p:ext uri="{BB962C8B-B14F-4D97-AF65-F5344CB8AC3E}">
        <p14:creationId xmlns:p14="http://schemas.microsoft.com/office/powerpoint/2010/main" val="3664953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4" name="Group 3"/>
          <p:cNvGrpSpPr/>
          <p:nvPr/>
        </p:nvGrpSpPr>
        <p:grpSpPr>
          <a:xfrm>
            <a:off x="6649720" y="4409212"/>
            <a:ext cx="2382369" cy="2446901"/>
            <a:chOff x="6649720" y="4409212"/>
            <a:chExt cx="2382369" cy="2446901"/>
          </a:xfrm>
        </p:grpSpPr>
        <p:pic>
          <p:nvPicPr>
            <p:cNvPr id="120833" name="Picture 1" descr="C:\Users\tamj\Dropbox\PVT\colorbox\computer user wo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5760" y="4409212"/>
              <a:ext cx="2316329" cy="231632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6649720" y="6594969"/>
              <a:ext cx="2057401" cy="261144"/>
            </a:xfrm>
            <a:prstGeom prst="rect">
              <a:avLst/>
            </a:prstGeom>
            <a:noFill/>
          </p:spPr>
          <p:txBody>
            <a:bodyPr wrap="square" rtlCol="0">
              <a:noAutofit/>
            </a:bodyPr>
            <a:lstStyle/>
            <a:p>
              <a:r>
                <a:rPr lang="en-US" sz="1200" dirty="0" smtClean="0"/>
                <a:t>From: www.colourbox.com</a:t>
              </a:r>
            </a:p>
          </p:txBody>
        </p:sp>
      </p:grpSp>
      <p:cxnSp>
        <p:nvCxnSpPr>
          <p:cNvPr id="6149" name="Straight Connector 6"/>
          <p:cNvCxnSpPr>
            <a:cxnSpLocks noChangeShapeType="1"/>
          </p:cNvCxnSpPr>
          <p:nvPr/>
        </p:nvCxnSpPr>
        <p:spPr bwMode="auto">
          <a:xfrm>
            <a:off x="3734712" y="3413493"/>
            <a:ext cx="3037249" cy="2142653"/>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14" name="Straight Connector 13"/>
          <p:cNvCxnSpPr/>
          <p:nvPr/>
        </p:nvCxnSpPr>
        <p:spPr>
          <a:xfrm flipH="1" flipV="1">
            <a:off x="3690650" y="3425632"/>
            <a:ext cx="3059746" cy="2135462"/>
          </a:xfrm>
          <a:prstGeom prst="line">
            <a:avLst/>
          </a:prstGeom>
          <a:ln w="152400">
            <a:solidFill>
              <a:schemeClr val="bg1"/>
            </a:solidFill>
          </a:ln>
        </p:spPr>
        <p:style>
          <a:lnRef idx="1">
            <a:schemeClr val="accent1"/>
          </a:lnRef>
          <a:fillRef idx="0">
            <a:schemeClr val="accent1"/>
          </a:fillRef>
          <a:effectRef idx="0">
            <a:schemeClr val="accent1"/>
          </a:effectRef>
          <a:fontRef idx="minor">
            <a:schemeClr val="tx1"/>
          </a:fontRef>
        </p:style>
      </p:cxnSp>
      <p:sp>
        <p:nvSpPr>
          <p:cNvPr id="6146" name="Title 1"/>
          <p:cNvSpPr>
            <a:spLocks noGrp="1"/>
          </p:cNvSpPr>
          <p:nvPr>
            <p:ph type="title"/>
          </p:nvPr>
        </p:nvSpPr>
        <p:spPr/>
        <p:txBody>
          <a:bodyPr>
            <a:normAutofit fontScale="90000"/>
          </a:bodyPr>
          <a:lstStyle/>
          <a:p>
            <a:r>
              <a:rPr lang="en-US" altLang="en-US" dirty="0" smtClean="0"/>
              <a:t>How To Guarantee Security Against Threats Such As Viruses</a:t>
            </a:r>
            <a:endParaRPr lang="en-CA" altLang="en-US" dirty="0" smtClean="0"/>
          </a:p>
        </p:txBody>
      </p:sp>
      <p:pic>
        <p:nvPicPr>
          <p:cNvPr id="6147" name="Picture 3" descr="isp-s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3761" y="1219200"/>
            <a:ext cx="3152775" cy="253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3642294" y="2359282"/>
            <a:ext cx="25908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Disconnect your computer from the Internet</a:t>
            </a:r>
            <a:endParaRPr lang="en-CA" altLang="en-US" sz="1800" dirty="0"/>
          </a:p>
        </p:txBody>
      </p:sp>
      <p:grpSp>
        <p:nvGrpSpPr>
          <p:cNvPr id="2" name="Group 28"/>
          <p:cNvGrpSpPr>
            <a:grpSpLocks/>
          </p:cNvGrpSpPr>
          <p:nvPr/>
        </p:nvGrpSpPr>
        <p:grpSpPr bwMode="auto">
          <a:xfrm>
            <a:off x="6771960" y="2864939"/>
            <a:ext cx="2029774" cy="3757849"/>
            <a:chOff x="6969760" y="2786004"/>
            <a:chExt cx="2029137" cy="3757036"/>
          </a:xfrm>
        </p:grpSpPr>
        <p:sp>
          <p:nvSpPr>
            <p:cNvPr id="6161" name="Rectangle 26"/>
            <p:cNvSpPr>
              <a:spLocks noChangeArrowheads="1"/>
            </p:cNvSpPr>
            <p:nvPr/>
          </p:nvSpPr>
          <p:spPr bwMode="auto">
            <a:xfrm>
              <a:off x="6969760" y="4612640"/>
              <a:ext cx="1818640" cy="1930400"/>
            </a:xfrm>
            <a:prstGeom prst="rect">
              <a:avLst/>
            </a:prstGeom>
            <a:solidFill>
              <a:srgbClr val="FFFFFF">
                <a:alpha val="72940"/>
              </a:srgbClr>
            </a:solidFill>
            <a:ln>
              <a:noFill/>
            </a:ln>
            <a:extLst>
              <a:ext uri="{91240B29-F687-4F45-9708-019B960494DF}">
                <a14:hiddenLine xmlns:a14="http://schemas.microsoft.com/office/drawing/2010/main" w="38100" algn="ctr">
                  <a:solidFill>
                    <a:srgbClr val="000000"/>
                  </a:solidFill>
                  <a:round/>
                  <a:headEnd type="none" w="sm" len="sm"/>
                  <a:tailEnd/>
                </a14:hiddenLine>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sp>
          <p:nvSpPr>
            <p:cNvPr id="6162" name="TextBox 27"/>
            <p:cNvSpPr txBox="1">
              <a:spLocks noChangeArrowheads="1"/>
            </p:cNvSpPr>
            <p:nvPr/>
          </p:nvSpPr>
          <p:spPr bwMode="auto">
            <a:xfrm>
              <a:off x="6977057" y="2786004"/>
              <a:ext cx="2021840" cy="84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US" altLang="en-US" sz="1800" dirty="0"/>
                <a:t>Leave your computer </a:t>
              </a:r>
              <a:r>
                <a:rPr lang="en-US" altLang="en-US" sz="1800" dirty="0" smtClean="0"/>
                <a:t>and devices off </a:t>
              </a:r>
              <a:r>
                <a:rPr lang="en-US" altLang="en-US" sz="1800" dirty="0"/>
                <a:t>all the time</a:t>
              </a:r>
              <a:endParaRPr lang="en-CA" altLang="en-US" sz="1800" dirty="0"/>
            </a:p>
          </p:txBody>
        </p:sp>
      </p:grpSp>
      <p:cxnSp>
        <p:nvCxnSpPr>
          <p:cNvPr id="9" name="Straight Connector 8"/>
          <p:cNvCxnSpPr>
            <a:cxnSpLocks noChangeShapeType="1"/>
          </p:cNvCxnSpPr>
          <p:nvPr/>
        </p:nvCxnSpPr>
        <p:spPr bwMode="auto">
          <a:xfrm>
            <a:off x="3200400" y="3565525"/>
            <a:ext cx="3352800" cy="2011085"/>
          </a:xfrm>
          <a:prstGeom prst="line">
            <a:avLst/>
          </a:prstGeom>
          <a:noFill/>
          <a:ln w="88900" algn="ctr">
            <a:solidFill>
              <a:srgbClr val="FFFFFF"/>
            </a:solidFill>
            <a:round/>
            <a:headEnd type="none" w="sm" len="sm"/>
            <a:tailEnd/>
          </a:ln>
          <a:extLst>
            <a:ext uri="{909E8E84-426E-40DD-AFC4-6F175D3DCCD1}">
              <a14:hiddenFill xmlns:a14="http://schemas.microsoft.com/office/drawing/2010/main">
                <a:noFill/>
              </a14:hiddenFill>
            </a:ext>
          </a:extLst>
        </p:spPr>
      </p:cxnSp>
      <p:grpSp>
        <p:nvGrpSpPr>
          <p:cNvPr id="3" name="Group 25"/>
          <p:cNvGrpSpPr>
            <a:grpSpLocks/>
          </p:cNvGrpSpPr>
          <p:nvPr/>
        </p:nvGrpSpPr>
        <p:grpSpPr bwMode="auto">
          <a:xfrm>
            <a:off x="5295900" y="4540590"/>
            <a:ext cx="3606800" cy="2193925"/>
            <a:chOff x="5232400" y="4521200"/>
            <a:chExt cx="3606800" cy="2194560"/>
          </a:xfrm>
        </p:grpSpPr>
        <p:grpSp>
          <p:nvGrpSpPr>
            <p:cNvPr id="6154" name="Group 23"/>
            <p:cNvGrpSpPr>
              <a:grpSpLocks/>
            </p:cNvGrpSpPr>
            <p:nvPr/>
          </p:nvGrpSpPr>
          <p:grpSpPr bwMode="auto">
            <a:xfrm>
              <a:off x="6715760" y="4521200"/>
              <a:ext cx="2123440" cy="2082800"/>
              <a:chOff x="6715760" y="4521200"/>
              <a:chExt cx="2123440" cy="2082800"/>
            </a:xfrm>
          </p:grpSpPr>
          <p:sp>
            <p:nvSpPr>
              <p:cNvPr id="6156" name="Rectangle 17"/>
              <p:cNvSpPr>
                <a:spLocks noChangeArrowheads="1"/>
              </p:cNvSpPr>
              <p:nvPr/>
            </p:nvSpPr>
            <p:spPr bwMode="auto">
              <a:xfrm>
                <a:off x="6715760" y="4521200"/>
                <a:ext cx="2123440" cy="2082800"/>
              </a:xfrm>
              <a:prstGeom prst="rect">
                <a:avLst/>
              </a:prstGeom>
              <a:noFill/>
              <a:ln w="635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ctr" eaLnBrk="1" hangingPunct="1"/>
                <a:endParaRPr lang="en-CA" altLang="en-US" sz="1600"/>
              </a:p>
            </p:txBody>
          </p:sp>
          <p:cxnSp>
            <p:nvCxnSpPr>
              <p:cNvPr id="6157" name="Straight Connector 19"/>
              <p:cNvCxnSpPr>
                <a:cxnSpLocks noChangeShapeType="1"/>
              </p:cNvCxnSpPr>
              <p:nvPr/>
            </p:nvCxnSpPr>
            <p:spPr bwMode="auto">
              <a:xfrm rot="5400000">
                <a:off x="6045200" y="553720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8" name="Straight Connector 20"/>
              <p:cNvCxnSpPr>
                <a:cxnSpLocks noChangeShapeType="1"/>
              </p:cNvCxnSpPr>
              <p:nvPr/>
            </p:nvCxnSpPr>
            <p:spPr bwMode="auto">
              <a:xfrm rot="5400000">
                <a:off x="64414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59" name="Straight Connector 21"/>
              <p:cNvCxnSpPr>
                <a:cxnSpLocks noChangeShapeType="1"/>
              </p:cNvCxnSpPr>
              <p:nvPr/>
            </p:nvCxnSpPr>
            <p:spPr bwMode="auto">
              <a:xfrm rot="5400000">
                <a:off x="6898640" y="555752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cxnSp>
            <p:nvCxnSpPr>
              <p:cNvPr id="6160" name="Straight Connector 22"/>
              <p:cNvCxnSpPr>
                <a:cxnSpLocks noChangeShapeType="1"/>
              </p:cNvCxnSpPr>
              <p:nvPr/>
            </p:nvCxnSpPr>
            <p:spPr bwMode="auto">
              <a:xfrm rot="5400000">
                <a:off x="7406640" y="5547360"/>
                <a:ext cx="2052320" cy="20320"/>
              </a:xfrm>
              <a:prstGeom prst="line">
                <a:avLst/>
              </a:prstGeom>
              <a:noFill/>
              <a:ln w="63500" algn="ctr">
                <a:solidFill>
                  <a:schemeClr val="tx1"/>
                </a:solidFill>
                <a:round/>
                <a:headEnd type="none" w="sm" len="sm"/>
                <a:tailEnd/>
              </a:ln>
              <a:extLst>
                <a:ext uri="{909E8E84-426E-40DD-AFC4-6F175D3DCCD1}">
                  <a14:hiddenFill xmlns:a14="http://schemas.microsoft.com/office/drawing/2010/main">
                    <a:noFill/>
                  </a14:hiddenFill>
                </a:ext>
              </a:extLst>
            </p:spPr>
          </p:cxnSp>
        </p:grpSp>
        <p:sp>
          <p:nvSpPr>
            <p:cNvPr id="6155" name="TextBox 24"/>
            <p:cNvSpPr txBox="1">
              <a:spLocks noChangeArrowheads="1"/>
            </p:cNvSpPr>
            <p:nvPr/>
          </p:nvSpPr>
          <p:spPr bwMode="auto">
            <a:xfrm>
              <a:off x="5232400" y="5750560"/>
              <a:ext cx="148336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lgn="r" eaLnBrk="1" hangingPunct="1"/>
              <a:r>
                <a:rPr lang="en-US" altLang="en-US" sz="1800" dirty="0"/>
                <a:t>Put your computer in a vault</a:t>
              </a:r>
              <a:endParaRPr lang="en-CA" altLang="en-US" sz="1800" dirty="0"/>
            </a:p>
          </p:txBody>
        </p:sp>
      </p:grpSp>
    </p:spTree>
    <p:extLst>
      <p:ext uri="{BB962C8B-B14F-4D97-AF65-F5344CB8AC3E}">
        <p14:creationId xmlns:p14="http://schemas.microsoft.com/office/powerpoint/2010/main" val="17456951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770" decel="100000"/>
                                        <p:tgtEl>
                                          <p:spTgt spid="3"/>
                                        </p:tgtEl>
                                      </p:cBhvr>
                                    </p:animEffect>
                                    <p:animScale>
                                      <p:cBhvr>
                                        <p:cTn id="22" dur="770" decel="100000"/>
                                        <p:tgtEl>
                                          <p:spTgt spid="3"/>
                                        </p:tgtEl>
                                      </p:cBhvr>
                                      <p:from x="10000" y="10000"/>
                                      <p:to x="200000" y="450000"/>
                                    </p:animScale>
                                    <p:animScale>
                                      <p:cBhvr>
                                        <p:cTn id="23" dur="1230" accel="100000" fill="hold">
                                          <p:stCondLst>
                                            <p:cond delay="770"/>
                                          </p:stCondLst>
                                        </p:cTn>
                                        <p:tgtEl>
                                          <p:spTgt spid="3"/>
                                        </p:tgtEl>
                                      </p:cBhvr>
                                      <p:from x="200000" y="450000"/>
                                      <p:to x="100000" y="100000"/>
                                    </p:animScale>
                                    <p:set>
                                      <p:cBhvr>
                                        <p:cTn id="24" dur="770" fill="hold"/>
                                        <p:tgtEl>
                                          <p:spTgt spid="3"/>
                                        </p:tgtEl>
                                        <p:attrNameLst>
                                          <p:attrName>ppt_x</p:attrName>
                                        </p:attrNameLst>
                                      </p:cBhvr>
                                      <p:to>
                                        <p:strVal val="(0.5)"/>
                                      </p:to>
                                    </p:set>
                                    <p:anim from="(0.5)" to="(#ppt_x)" calcmode="lin" valueType="num">
                                      <p:cBhvr>
                                        <p:cTn id="25" dur="1230" accel="100000" fill="hold">
                                          <p:stCondLst>
                                            <p:cond delay="770"/>
                                          </p:stCondLst>
                                        </p:cTn>
                                        <p:tgtEl>
                                          <p:spTgt spid="3"/>
                                        </p:tgtEl>
                                        <p:attrNameLst>
                                          <p:attrName>ppt_x</p:attrName>
                                        </p:attrNameLst>
                                      </p:cBhvr>
                                    </p:anim>
                                    <p:set>
                                      <p:cBhvr>
                                        <p:cTn id="26" dur="770" fill="hold"/>
                                        <p:tgtEl>
                                          <p:spTgt spid="3"/>
                                        </p:tgtEl>
                                        <p:attrNameLst>
                                          <p:attrName>ppt_y</p:attrName>
                                        </p:attrNameLst>
                                      </p:cBhvr>
                                      <p:to>
                                        <p:strVal val="(#ppt_y+0.4)"/>
                                      </p:to>
                                    </p:set>
                                    <p:anim from="(#ppt_y+0.4)" to="(#ppt_y)" calcmode="lin" valueType="num">
                                      <p:cBhvr>
                                        <p:cTn id="27" dur="1230" accel="100000" fill="hold">
                                          <p:stCondLst>
                                            <p:cond delay="770"/>
                                          </p:stCondLst>
                                        </p:cTn>
                                        <p:tgtEl>
                                          <p:spTgt spid="3"/>
                                        </p:tgtEl>
                                        <p:attrNameLst>
                                          <p:attrName>ppt_y</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0000"/>
        </a:solidFill>
        <a:ln>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sz="12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6884</TotalTime>
  <Words>5633</Words>
  <Application>Microsoft Office PowerPoint</Application>
  <PresentationFormat>On-screen Show (4:3)</PresentationFormat>
  <Paragraphs>705</Paragraphs>
  <Slides>83</Slides>
  <Notes>78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83</vt:i4>
      </vt:variant>
    </vt:vector>
  </HeadingPairs>
  <TitlesOfParts>
    <vt:vector size="91" baseType="lpstr">
      <vt:lpstr>ＭＳ Ｐゴシック</vt:lpstr>
      <vt:lpstr>Arial</vt:lpstr>
      <vt:lpstr>Calibri</vt:lpstr>
      <vt:lpstr>Comic Sans MS</vt:lpstr>
      <vt:lpstr>Consolas</vt:lpstr>
      <vt:lpstr>Times New Roman</vt:lpstr>
      <vt:lpstr>Wingdings</vt:lpstr>
      <vt:lpstr>Office Theme</vt:lpstr>
      <vt:lpstr>Computer Security</vt:lpstr>
      <vt:lpstr>Test</vt:lpstr>
      <vt:lpstr>Examples</vt:lpstr>
      <vt:lpstr>Hacker</vt:lpstr>
      <vt:lpstr>“Hacked” Computer System</vt:lpstr>
      <vt:lpstr>Phishing</vt:lpstr>
      <vt:lpstr>Denial Of Service Attack</vt:lpstr>
      <vt:lpstr>How Do The Following Affect Your Security?</vt:lpstr>
      <vt:lpstr>How To Guarantee Security Against Threats Such As Viruses</vt:lpstr>
      <vt:lpstr>How To Guarantee Security Against Threats Such As Viruses (2)</vt:lpstr>
      <vt:lpstr>How To Guarantee Security Against Threats Such As Viruses (3)</vt:lpstr>
      <vt:lpstr>How To Guarantee Security Against Threats Such As Viruses (4)</vt:lpstr>
      <vt:lpstr>Malware (“Malicious Software”)</vt:lpstr>
      <vt:lpstr>Computer Virus</vt:lpstr>
      <vt:lpstr>Computer Virus: Objective</vt:lpstr>
      <vt:lpstr>Computer Virus: Objective (2)</vt:lpstr>
      <vt:lpstr>Computer Virus: Objective (4)</vt:lpstr>
      <vt:lpstr>Computer Virus: Spread</vt:lpstr>
      <vt:lpstr>I Can’t Get Infected Just Going To A Website!</vt:lpstr>
      <vt:lpstr>“Just Disable Web Scripts: Problem Solved!....NOT”</vt:lpstr>
      <vt:lpstr>“Top 10 Celebs [JT: Searching For Info. About Them] Most Likely To Give You A Computer Virus”1</vt:lpstr>
      <vt:lpstr>Computer Virus: Avoiding?</vt:lpstr>
      <vt:lpstr>Computer Virus: Avoiding?</vt:lpstr>
      <vt:lpstr>Useful Side Note: Evaluating Security Of Facebook Links</vt:lpstr>
      <vt:lpstr>Worms</vt:lpstr>
      <vt:lpstr>Worm: Consequences Of An Infection</vt:lpstr>
      <vt:lpstr>Macro Viruses</vt:lpstr>
      <vt:lpstr>Consequences Of Getting A Macro Virus Infection</vt:lpstr>
      <vt:lpstr>Trojans / Trojan Horse</vt:lpstr>
      <vt:lpstr>Consequences Of A Trojan Infection</vt:lpstr>
      <vt:lpstr>Protection Against These Forms Of Malware</vt:lpstr>
      <vt:lpstr>Protection Against These Forms Of Malware</vt:lpstr>
      <vt:lpstr>Spyware</vt:lpstr>
      <vt:lpstr>Spyware (2)</vt:lpstr>
      <vt:lpstr>What Does Spyware Information Look Like?</vt:lpstr>
      <vt:lpstr>Banking Anti-Spyware Software</vt:lpstr>
      <vt:lpstr>Using Anti-Spyware Software: Attempted Automatic Screen Grab Attempts</vt:lpstr>
      <vt:lpstr>Protecting Against Spyware</vt:lpstr>
      <vt:lpstr>Keystroke Loggers</vt:lpstr>
      <vt:lpstr>Preventing/Mitigating The Effect Of Keystroke Loggers</vt:lpstr>
      <vt:lpstr>Preventing/Mitigating The Effect Of Keystroke Loggers (2)</vt:lpstr>
      <vt:lpstr>Preventing/Mitigating The Effect Of Keystroke Loggers (3)</vt:lpstr>
      <vt:lpstr>Preventing/Mitigating The Effect Of Keystroke Loggers (4)</vt:lpstr>
      <vt:lpstr>Other Electronic Counter-Measures Against Malware</vt:lpstr>
      <vt:lpstr>Non-Electronic Based Defenses</vt:lpstr>
      <vt:lpstr>Non-Electronic Based Defenses (2)</vt:lpstr>
      <vt:lpstr>Non-Electronic Based Defenses (3)</vt:lpstr>
      <vt:lpstr>Non-Electronic Based Defenses (4)</vt:lpstr>
      <vt:lpstr>Non-Electronic Based Defenses (4)</vt:lpstr>
      <vt:lpstr>Non-Electronic Based Defenses (5)</vt:lpstr>
      <vt:lpstr>Non-Electronic Based Defenses (6)</vt:lpstr>
      <vt:lpstr>Is This A Trap? How To Avoid?</vt:lpstr>
      <vt:lpstr>Scareware</vt:lpstr>
      <vt:lpstr>Scareware (2)</vt:lpstr>
      <vt:lpstr>Information On Avoiding Scareware Pitfalls</vt:lpstr>
      <vt:lpstr>Scammers Are Annoying But…</vt:lpstr>
      <vt:lpstr>Some Security Issues While Browsing The Web</vt:lpstr>
      <vt:lpstr>Incorrect Website Names</vt:lpstr>
      <vt:lpstr>Incorrect Website Names</vt:lpstr>
      <vt:lpstr>Browser Hijacking</vt:lpstr>
      <vt:lpstr>Storing Financial Information</vt:lpstr>
      <vt:lpstr>Storing Financial Information (2)</vt:lpstr>
      <vt:lpstr>Saving Previously Entered Information</vt:lpstr>
      <vt:lpstr>Transmitting Information On The Internet</vt:lpstr>
      <vt:lpstr>What Is Encryption?</vt:lpstr>
      <vt:lpstr>Why Bother With Encryption?</vt:lpstr>
      <vt:lpstr>Choosing A Good Password</vt:lpstr>
      <vt:lpstr>Choosing A Good Password (2)</vt:lpstr>
      <vt:lpstr>Choosing A Good Password (3)</vt:lpstr>
      <vt:lpstr>Guides For Password Security</vt:lpstr>
      <vt:lpstr>Interacting With Parts Of The Internet</vt:lpstr>
      <vt:lpstr>Evaluating The Effectiveness Of Your Firewall</vt:lpstr>
      <vt:lpstr>General Ways Of Increasing Your Computer Security</vt:lpstr>
      <vt:lpstr>General Ways Of Increasing Your Computer Security (2)</vt:lpstr>
      <vt:lpstr>Privacy And The Internet</vt:lpstr>
      <vt:lpstr>Privacy And The Internet (2)</vt:lpstr>
      <vt:lpstr>Posting Information</vt:lpstr>
      <vt:lpstr>Posting Information (2)</vt:lpstr>
      <vt:lpstr>Posting Information (3)</vt:lpstr>
      <vt:lpstr>Online Privacy: Considerations</vt:lpstr>
      <vt:lpstr>Online Privacy: Considerations (2)</vt:lpstr>
      <vt:lpstr>After This Section You Should Now Know</vt:lpstr>
      <vt:lpstr>After This Section You Should Now Know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Computer security</dc:title>
  <dc:creator>James Tam</dc:creator>
  <cp:keywords>computer security;virus;maleware;spyware</cp:keywords>
  <cp:lastModifiedBy>James Tam</cp:lastModifiedBy>
  <cp:revision>250</cp:revision>
  <cp:lastPrinted>2016-04-12T01:57:18Z</cp:lastPrinted>
  <dcterms:created xsi:type="dcterms:W3CDTF">2014-05-13T22:22:53Z</dcterms:created>
  <dcterms:modified xsi:type="dcterms:W3CDTF">2017-04-04T01:08:19Z</dcterms:modified>
</cp:coreProperties>
</file>