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88" r:id="rId2"/>
    <p:sldId id="280" r:id="rId3"/>
    <p:sldId id="279" r:id="rId4"/>
    <p:sldId id="289" r:id="rId5"/>
    <p:sldId id="291" r:id="rId6"/>
    <p:sldId id="293" r:id="rId7"/>
    <p:sldId id="294" r:id="rId8"/>
    <p:sldId id="295" r:id="rId9"/>
    <p:sldId id="298" r:id="rId10"/>
    <p:sldId id="296" r:id="rId11"/>
    <p:sldId id="297" r:id="rId12"/>
    <p:sldId id="299" r:id="rId13"/>
    <p:sldId id="329" r:id="rId14"/>
    <p:sldId id="281" r:id="rId15"/>
    <p:sldId id="282" r:id="rId16"/>
    <p:sldId id="285" r:id="rId17"/>
    <p:sldId id="286" r:id="rId18"/>
    <p:sldId id="331" r:id="rId19"/>
    <p:sldId id="332" r:id="rId20"/>
    <p:sldId id="333" r:id="rId21"/>
    <p:sldId id="309" r:id="rId22"/>
    <p:sldId id="330" r:id="rId23"/>
    <p:sldId id="283" r:id="rId24"/>
    <p:sldId id="303" r:id="rId25"/>
    <p:sldId id="304" r:id="rId26"/>
    <p:sldId id="305" r:id="rId27"/>
    <p:sldId id="306" r:id="rId28"/>
    <p:sldId id="336" r:id="rId29"/>
    <p:sldId id="322" r:id="rId30"/>
    <p:sldId id="307" r:id="rId31"/>
    <p:sldId id="308" r:id="rId32"/>
    <p:sldId id="287" r:id="rId33"/>
    <p:sldId id="310" r:id="rId34"/>
    <p:sldId id="315" r:id="rId35"/>
    <p:sldId id="311" r:id="rId36"/>
    <p:sldId id="320" r:id="rId37"/>
    <p:sldId id="316" r:id="rId38"/>
    <p:sldId id="334" r:id="rId39"/>
    <p:sldId id="335" r:id="rId40"/>
    <p:sldId id="319" r:id="rId41"/>
    <p:sldId id="317" r:id="rId42"/>
    <p:sldId id="318" r:id="rId43"/>
    <p:sldId id="326" r:id="rId44"/>
    <p:sldId id="327" r:id="rId45"/>
    <p:sldId id="328" r:id="rId46"/>
    <p:sldId id="323" r:id="rId47"/>
    <p:sldId id="324" r:id="rId48"/>
    <p:sldId id="302" r:id="rId49"/>
    <p:sldId id="321" r:id="rId50"/>
    <p:sldId id="290" r:id="rId51"/>
    <p:sldId id="27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5395" autoAdjust="0"/>
  </p:normalViewPr>
  <p:slideViewPr>
    <p:cSldViewPr>
      <p:cViewPr varScale="1">
        <p:scale>
          <a:sx n="101" d="100"/>
          <a:sy n="101" d="100"/>
        </p:scale>
        <p:origin x="1014" y="12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7" d="100"/>
          <a:sy n="57" d="100"/>
        </p:scale>
        <p:origin x="3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14T11:57:08.403" idx="5">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Introduction to computers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userDrawn="1"/>
        </p:nvSpPr>
        <p:spPr>
          <a:xfrm>
            <a:off x="7696200" y="76200"/>
            <a:ext cx="1219200" cy="381000"/>
          </a:xfrm>
          <a:prstGeom prst="rect">
            <a:avLst/>
          </a:prstGeom>
          <a:noFill/>
        </p:spPr>
        <p:txBody>
          <a:bodyPr wrap="square" rtlCol="0">
            <a:spAutoFit/>
          </a:bodyPr>
          <a:lstStyle/>
          <a:p>
            <a:r>
              <a:rPr lang="en-CA" b="1" dirty="0" smtClean="0">
                <a:solidFill>
                  <a:srgbClr val="3333FF"/>
                </a:solidFill>
              </a:rPr>
              <a:t>Slide # </a:t>
            </a:r>
            <a:fld id="{B34ACA9A-98A3-46C7-8C9E-874C1628F611}" type="slidenum">
              <a:rPr lang="en-CA" b="1" smtClean="0">
                <a:solidFill>
                  <a:srgbClr val="3333FF"/>
                </a:solidFill>
              </a:rPr>
              <a:t>‹#›</a:t>
            </a:fld>
            <a:endParaRPr lang="en-CA" b="1" dirty="0">
              <a:solidFill>
                <a:srgbClr val="3333FF"/>
              </a:solidFill>
            </a:endParaRP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intel.com/content/www/us/en/processors/processor-numbers.html" TargetMode="External"/><Relationship Id="rId2" Type="http://schemas.openxmlformats.org/officeDocument/2006/relationships/hyperlink" Target="http://ark.intel.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Purpose (If There Is Time)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MS-Windows “PC</a:t>
            </a:r>
            <a:r>
              <a:rPr lang="en-US" dirty="0"/>
              <a:t>” (If There Is Time)</a:t>
            </a:r>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program or hardware  on this operating system</a:t>
            </a:r>
          </a:p>
          <a:p>
            <a:r>
              <a:rPr lang="en-US" dirty="0" smtClean="0"/>
              <a:t>Provides a high degree of flexibility ‘tweaking’</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a:t>
            </a:r>
            <a:r>
              <a:rPr lang="en-US" dirty="0" smtClean="0"/>
              <a:t>O/S): </a:t>
            </a:r>
            <a:r>
              <a:rPr lang="en-US" dirty="0"/>
              <a:t>MAC (If There Is Time)</a:t>
            </a:r>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(O/S): </a:t>
            </a:r>
            <a:r>
              <a:rPr lang="en-US" dirty="0" smtClean="0"/>
              <a:t>MAC (2, If </a:t>
            </a:r>
            <a:r>
              <a:rPr lang="en-US" dirty="0"/>
              <a:t>There Is Time)</a:t>
            </a:r>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smtClean="0"/>
              <a:t>Example usage (from the technical specifications shown earlier): </a:t>
            </a:r>
            <a:r>
              <a:rPr lang="en-US" smtClean="0"/>
              <a:t>3.6GHz </a:t>
            </a:r>
            <a:r>
              <a:rPr lang="en-US" dirty="0" smtClean="0"/>
              <a:t>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a:t>
            </a:r>
            <a:r>
              <a:rPr lang="en-US" altLang="en-US"/>
              <a:t>single </a:t>
            </a:r>
            <a:r>
              <a:rPr lang="en-US" altLang="en-US" smtClean="0"/>
              <a:t>off/on </a:t>
            </a:r>
            <a:r>
              <a:rPr lang="en-US" altLang="en-US" dirty="0"/>
              <a:t>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30 seconds to 45 minutes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28002" cy="2438400"/>
          </a:xfrm>
          <a:prstGeom prst="rect">
            <a:avLst/>
          </a:prstGeom>
        </p:spPr>
      </p:pic>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really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a:t>Viewing 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2133600" y="4811150"/>
            <a:ext cx="4740465"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3.6GHz </a:t>
            </a:r>
            <a:r>
              <a:rPr lang="en-US" sz="2000">
                <a:solidFill>
                  <a:schemeClr val="bg1"/>
                </a:solidFill>
              </a:rPr>
              <a:t>4th generation Intel Core</a:t>
            </a: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p>
          <a:p>
            <a:pPr lvl="1"/>
            <a:r>
              <a:rPr lang="en-US" dirty="0" smtClean="0"/>
              <a:t>For more information: comparing dual vs. quad core processors:</a:t>
            </a:r>
          </a:p>
          <a:p>
            <a:pPr lvl="2"/>
            <a:r>
              <a:rPr lang="en-US" dirty="0">
                <a:hlinkClick r:id="rId3"/>
              </a:rPr>
              <a:t>http</a:t>
            </a:r>
            <a:r>
              <a:rPr lang="en-US">
                <a:hlinkClick r:id="rId3"/>
              </a:rPr>
              <a:t>://</a:t>
            </a:r>
            <a:r>
              <a:rPr lang="en-US" smtClean="0">
                <a:hlinkClick r:id="rId3"/>
              </a:rPr>
              <a:t>www.pcmag.com/article2/0,2817,2406293,00.asp</a:t>
            </a:r>
            <a:r>
              <a:rPr lang="en-US"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Crysis (first person shooter by EA)</a:t>
            </a:r>
            <a:endParaRPr lang="en-US"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 Program</a:t>
            </a:r>
            <a:r>
              <a:rPr lang="en-CA" smtClean="0"/>
              <a:t>, MS-Excel</a:t>
            </a:r>
            <a:r>
              <a:rPr lang="en-CA" dirty="0" smtClean="0"/>
              <a:t>: Optimal Performance With Multiple Cores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35" y="1676400"/>
            <a:ext cx="4455880" cy="4724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63" y="2940747"/>
            <a:ext cx="6447272" cy="3917253"/>
          </a:xfrm>
          <a:prstGeom prst="rect">
            <a:avLst/>
          </a:prstGeom>
        </p:spPr>
      </p:pic>
    </p:spTree>
    <p:extLst>
      <p:ext uri="{BB962C8B-B14F-4D97-AF65-F5344CB8AC3E}">
        <p14:creationId xmlns:p14="http://schemas.microsoft.com/office/powerpoint/2010/main" val="2792673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spTree>
    <p:extLst>
      <p:ext uri="{BB962C8B-B14F-4D97-AF65-F5344CB8AC3E}">
        <p14:creationId xmlns:p14="http://schemas.microsoft.com/office/powerpoint/2010/main" val="4391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a:t>3.6GHz 4th generation Intel Core i7-4790 </a:t>
            </a:r>
            <a:r>
              <a:rPr lang="en-US" sz="1800" smtClean="0"/>
              <a:t>processor…</a:t>
            </a:r>
          </a:p>
          <a:p>
            <a:pPr marL="234950" lvl="1" indent="0">
              <a:buNone/>
            </a:pPr>
            <a:r>
              <a:rPr lang="en-US" sz="1800" smtClean="0"/>
              <a:t>…and </a:t>
            </a:r>
            <a:r>
              <a:rPr lang="en-US" sz="1800"/>
              <a:t>8GB RAM offer superior power and speed for gaming, entertainment, photo editing, and multitasking</a:t>
            </a:r>
            <a:endParaRPr lang="en-US" sz="1800" dirty="0" smtClean="0">
              <a:latin typeface="Arial" panose="020B0604020202020204" pitchFamily="34" charset="0"/>
              <a:cs typeface="Arial" panose="020B0604020202020204" pitchFamily="34" charset="0"/>
            </a:endParaRPr>
          </a:p>
          <a:p>
            <a:pPr lvl="1"/>
            <a:r>
              <a:rPr lang="en-US" sz="1800"/>
              <a:t>1TB </a:t>
            </a:r>
            <a:r>
              <a:rPr lang="en-US" sz="1800" smtClean="0"/>
              <a:t>7200 RPM hard </a:t>
            </a:r>
            <a:r>
              <a:rPr lang="en-US" sz="1800"/>
              <a:t>drive gives you plenty of space for documents, movies, videos, and </a:t>
            </a:r>
            <a:r>
              <a:rPr lang="en-US" sz="1800" smtClean="0"/>
              <a:t>pictures!</a:t>
            </a:r>
            <a:endParaRPr lang="en-US" sz="1800"/>
          </a:p>
          <a:p>
            <a:pPr lvl="1"/>
            <a:r>
              <a:rPr lang="en-US" smtClean="0"/>
              <a:t>USB </a:t>
            </a:r>
            <a:r>
              <a:rPr lang="en-US"/>
              <a:t>3.0 ports enable blazing-fast transfer speeds with USB 3.0 </a:t>
            </a:r>
            <a:r>
              <a:rPr lang="en-US" smtClean="0"/>
              <a:t>devices</a:t>
            </a:r>
          </a:p>
          <a:p>
            <a:pPr lvl="1"/>
            <a:r>
              <a:rPr lang="en-US" smtClean="0"/>
              <a:t>HDMI </a:t>
            </a:r>
            <a:r>
              <a:rPr lang="en-US"/>
              <a:t>output lets you can watch your games and movies on the big </a:t>
            </a:r>
            <a:r>
              <a:rPr lang="en-US" smtClean="0"/>
              <a:t>screen</a:t>
            </a:r>
          </a:p>
          <a:p>
            <a:pPr lvl="1"/>
            <a:r>
              <a:rPr lang="en-US" smtClean="0"/>
              <a:t>FYI: $949</a:t>
            </a:r>
            <a:endParaRPr lang="en-US"/>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smtClean="0">
                <a:latin typeface="Arial" panose="020B0604020202020204" pitchFamily="34" charset="0"/>
                <a:cs typeface="Arial" panose="020B0604020202020204" pitchFamily="34" charset="0"/>
                <a:hlinkClick r:id="rId2"/>
              </a:rPr>
              <a:t>www.bestbuy.ca</a:t>
            </a:r>
            <a:r>
              <a:rPr lang="en-US" sz="1800" smtClean="0">
                <a:latin typeface="Arial" panose="020B0604020202020204" pitchFamily="34" charset="0"/>
                <a:cs typeface="Arial" panose="020B0604020202020204" pitchFamily="34" charset="0"/>
              </a:rPr>
              <a:t> June 2015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one of these for my main computer tasks!)</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2"/>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2"/>
              </a:rPr>
              <a:t>http://ark.intel.com/</a:t>
            </a:r>
            <a:endParaRPr lang="en-US" sz="1600" dirty="0"/>
          </a:p>
          <a:p>
            <a:pPr lvl="2"/>
            <a:r>
              <a:rPr lang="en-US" sz="1600" dirty="0">
                <a:hlinkClick r:id="rId3"/>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olidFill>
                  <a:srgbClr val="FF0000"/>
                </a:solidFill>
                <a:sym typeface="Wingdings" panose="05000000000000000000" pitchFamily="2" charset="2"/>
              </a:rPr>
              <a:t></a:t>
            </a:r>
            <a:r>
              <a:rPr lang="en-US" b="1" dirty="0" smtClean="0">
                <a:solidFill>
                  <a:srgbClr val="FF0000"/>
                </a:solidFill>
              </a:rPr>
              <a:t>Tam min</a:t>
            </a:r>
            <a:endParaRPr lang="en-US" b="1" dirty="0">
              <a:solidFill>
                <a:srgbClr val="FF0000"/>
              </a:solidFill>
            </a:endParaRPr>
          </a:p>
        </p:txBody>
      </p:sp>
      <p:sp>
        <p:nvSpPr>
          <p:cNvPr id="6" name="Rectangle 5"/>
          <p:cNvSpPr/>
          <p:nvPr/>
        </p:nvSpPr>
        <p:spPr>
          <a:xfrm>
            <a:off x="1219200" y="5029200"/>
            <a:ext cx="6661567"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a:t>
            </a:r>
            <a:r>
              <a:rPr lang="en-US" sz="2000">
                <a:solidFill>
                  <a:schemeClr val="bg1"/>
                </a:solidFill>
              </a:rPr>
              <a:t>3.6GHz 4th generation Intel Core </a:t>
            </a:r>
            <a:r>
              <a:rPr lang="en-US" sz="2000" i="1">
                <a:solidFill>
                  <a:schemeClr val="bg1"/>
                </a:solidFill>
              </a:rPr>
              <a:t>i7-4790</a:t>
            </a:r>
            <a:r>
              <a:rPr lang="en-US" sz="2000">
                <a:solidFill>
                  <a:schemeClr val="bg1"/>
                </a:solidFill>
              </a:rPr>
              <a:t> processor</a:t>
            </a:r>
          </a:p>
        </p:txBody>
      </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a:t>
            </a:r>
            <a:r>
              <a:rPr lang="en-US" dirty="0"/>
              <a:t>Models (If There Is Time)</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smtClean="0"/>
              <a:t>RAM </a:t>
            </a:r>
            <a:r>
              <a:rPr lang="en-US" dirty="0" smtClean="0"/>
              <a:t>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8926227"/>
              </p:ext>
            </p:extLst>
          </p:nvPr>
        </p:nvGraphicFramePr>
        <p:xfrm>
          <a:off x="762000" y="1397000"/>
          <a:ext cx="7772400" cy="4175527"/>
        </p:xfrm>
        <a:graphic>
          <a:graphicData uri="http://schemas.openxmlformats.org/drawingml/2006/table">
            <a:tbl>
              <a:tblPr firstRow="1" bandRow="1">
                <a:tableStyleId>{5C22544A-7EE6-4342-B048-85BDC9FD1C3A}</a:tableStyleId>
              </a:tblPr>
              <a:tblGrid>
                <a:gridCol w="1748790">
                  <a:extLst>
                    <a:ext uri="{9D8B030D-6E8A-4147-A177-3AD203B41FA5}">
                      <a16:colId xmlns:a16="http://schemas.microsoft.com/office/drawing/2014/main" val="20000"/>
                    </a:ext>
                  </a:extLst>
                </a:gridCol>
                <a:gridCol w="6023610">
                  <a:extLst>
                    <a:ext uri="{9D8B030D-6E8A-4147-A177-3AD203B41FA5}">
                      <a16:colId xmlns:a16="http://schemas.microsoft.com/office/drawing/2014/main" val="20001"/>
                    </a:ext>
                  </a:extLst>
                </a:gridCol>
              </a:tblGrid>
              <a:tr h="63313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extLst>
                  <a:ext uri="{0D108BD9-81ED-4DB2-BD59-A6C34878D82A}">
                    <a16:rowId xmlns:a16="http://schemas.microsoft.com/office/drawing/2014/main" val="10000"/>
                  </a:ext>
                </a:extLst>
              </a:tr>
              <a:tr h="366814">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extLst>
                  <a:ext uri="{0D108BD9-81ED-4DB2-BD59-A6C34878D82A}">
                    <a16:rowId xmlns:a16="http://schemas.microsoft.com/office/drawing/2014/main" val="10001"/>
                  </a:ext>
                </a:extLst>
              </a:tr>
              <a:tr h="904473">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extLst>
                  <a:ext uri="{0D108BD9-81ED-4DB2-BD59-A6C34878D82A}">
                    <a16:rowId xmlns:a16="http://schemas.microsoft.com/office/drawing/2014/main" val="10002"/>
                  </a:ext>
                </a:extLst>
              </a:tr>
              <a:tr h="2261182">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3543" y="2438400"/>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2590800" y="5867400"/>
            <a:ext cx="3501471"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Memory: 8 GB of RAM</a:t>
            </a:r>
            <a:endParaRPr lang="en-US" sz="2000">
              <a:solidFill>
                <a:schemeClr val="bg1"/>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extLst>
                  <a:ext uri="{0D108BD9-81ED-4DB2-BD59-A6C34878D82A}">
                    <a16:rowId xmlns:a16="http://schemas.microsoft.com/office/drawing/2014/main" val="10000"/>
                  </a:ext>
                </a:extLst>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1"/>
                  </a:ext>
                </a:extLst>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2"/>
                  </a:ext>
                </a:extLst>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3"/>
                  </a:ext>
                </a:extLst>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4"/>
                  </a:ext>
                </a:extLst>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5"/>
                  </a:ext>
                </a:extLst>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6"/>
                  </a:ext>
                </a:extLst>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7"/>
                  </a:ext>
                </a:extLst>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8"/>
                  </a:ext>
                </a:extLst>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9"/>
                  </a:ext>
                </a:extLst>
              </a:tr>
            </a:tbl>
          </a:graphicData>
        </a:graphic>
      </p:graphicFrame>
      <p:grpSp>
        <p:nvGrpSpPr>
          <p:cNvPr id="11" name="Group 10"/>
          <p:cNvGrpSpPr/>
          <p:nvPr/>
        </p:nvGrpSpPr>
        <p:grpSpPr>
          <a:xfrm>
            <a:off x="7430419" y="2590800"/>
            <a:ext cx="1572023" cy="2438400"/>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657671"/>
            <a:ext cx="1365152" cy="1200329"/>
            <a:chOff x="7478486" y="5955935"/>
            <a:chExt cx="1365152" cy="1200329"/>
          </a:xfrm>
        </p:grpSpPr>
        <p:sp>
          <p:nvSpPr>
            <p:cNvPr id="7" name="TextBox 6"/>
            <p:cNvSpPr txBox="1"/>
            <p:nvPr/>
          </p:nvSpPr>
          <p:spPr>
            <a:xfrm>
              <a:off x="7592786" y="5955935"/>
              <a:ext cx="1250852" cy="1200329"/>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up to 32 TB</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600200" y="3886200"/>
            <a:ext cx="3657600" cy="646331"/>
          </a:xfrm>
          <a:prstGeom prst="rect">
            <a:avLst/>
          </a:prstGeom>
          <a:solidFill>
            <a:schemeClr val="accent1"/>
          </a:solidFill>
        </p:spPr>
        <p:txBody>
          <a:bodyPr wrap="square">
            <a:spAutoFit/>
          </a:bodyPr>
          <a:lstStyle/>
          <a:p>
            <a:r>
              <a:rPr lang="en-US" b="1" smtClean="0">
                <a:solidFill>
                  <a:schemeClr val="bg1"/>
                </a:solidFill>
              </a:rPr>
              <a:t>Computer from advertisement:</a:t>
            </a:r>
          </a:p>
          <a:p>
            <a:r>
              <a:rPr lang="en-US" smtClean="0">
                <a:solidFill>
                  <a:schemeClr val="bg1"/>
                </a:solidFill>
              </a:rPr>
              <a:t>Storage: 1 TB hard drive</a:t>
            </a:r>
            <a:endParaRPr lang="en-US">
              <a:solidFill>
                <a:schemeClr val="bg1"/>
              </a:solidFill>
            </a:endParaRP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dirty="0" smtClean="0"/>
              <a:t>Assume that your typical image or audio file is 2 MB apiece</a:t>
            </a:r>
            <a:endParaRPr lang="en-US" dirty="0"/>
          </a:p>
          <a:p>
            <a:pPr lvl="1"/>
            <a:r>
              <a:rPr lang="en-US" dirty="0" smtClean="0"/>
              <a:t>1 TB drive ~ 1,000,000,000,000 bytes</a:t>
            </a:r>
          </a:p>
          <a:p>
            <a:pPr lvl="1"/>
            <a:r>
              <a:rPr lang="en-US" dirty="0" smtClean="0"/>
              <a:t>2 MB file 2,000,000</a:t>
            </a:r>
          </a:p>
          <a:p>
            <a:endParaRPr lang="en-US" dirty="0"/>
          </a:p>
          <a:p>
            <a:r>
              <a:rPr lang="en-US" dirty="0" smtClean="0"/>
              <a:t>Number of files (simple case 1 MB file, 1,000,000 bytes)</a:t>
            </a:r>
          </a:p>
          <a:p>
            <a:pPr marL="222250" lvl="1" indent="0">
              <a:buNone/>
            </a:pPr>
            <a:r>
              <a:rPr lang="en-US" dirty="0" smtClean="0"/>
              <a:t> 1,000,000,000,000 (drive capacity)</a:t>
            </a:r>
          </a:p>
          <a:p>
            <a:pPr marL="222250" lvl="1" indent="0">
              <a:buNone/>
            </a:pPr>
            <a:r>
              <a:rPr lang="en-US" dirty="0"/>
              <a:t> </a:t>
            </a:r>
            <a:r>
              <a:rPr lang="en-US" dirty="0" smtClean="0"/>
              <a:t>Divide by file </a:t>
            </a:r>
            <a:r>
              <a:rPr lang="en-US" dirty="0"/>
              <a:t>size  1,000,000 </a:t>
            </a:r>
            <a:r>
              <a:rPr lang="en-US" dirty="0" smtClean="0"/>
              <a:t> bytes (average size will do)</a:t>
            </a:r>
          </a:p>
          <a:p>
            <a:pPr marL="222250" lvl="1" indent="0">
              <a:buNone/>
            </a:pPr>
            <a:r>
              <a:rPr lang="en-US" dirty="0"/>
              <a:t>= 1,000,000 </a:t>
            </a:r>
            <a:r>
              <a:rPr lang="en-US" dirty="0" smtClean="0"/>
              <a:t>files each 1 MB in size (for simplicity so we just cancel out zeros)</a:t>
            </a:r>
          </a:p>
          <a:p>
            <a:pPr marL="0" indent="0">
              <a:buNone/>
            </a:pPr>
            <a:endParaRPr lang="en-US" dirty="0"/>
          </a:p>
          <a:p>
            <a:r>
              <a:rPr lang="en-US" dirty="0" smtClean="0"/>
              <a:t>Number of files 2 MB file size</a:t>
            </a:r>
            <a:endParaRPr lang="en-US" dirty="0"/>
          </a:p>
          <a:p>
            <a:pPr marL="222250" lvl="1" indent="0">
              <a:buNone/>
            </a:pPr>
            <a:r>
              <a:rPr lang="en-US" u="sng" dirty="0" smtClean="0"/>
              <a:t>1,000,000 / 2 = 500,000 images or music files   </a:t>
            </a:r>
            <a:endParaRPr lang="en-US" dirty="0"/>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dirty="0" smtClean="0"/>
              <a:t>Formatting a hard drive uses up some of it’s capacity</a:t>
            </a:r>
          </a:p>
          <a:p>
            <a:r>
              <a:rPr lang="en-US" dirty="0" smtClean="0"/>
              <a:t>The operating system takes up space</a:t>
            </a:r>
          </a:p>
          <a:p>
            <a:pPr lvl="1"/>
            <a:r>
              <a:rPr lang="en-US" dirty="0"/>
              <a:t>Example: Windows </a:t>
            </a:r>
            <a:r>
              <a:rPr lang="en-US" dirty="0" smtClean="0"/>
              <a:t>7 or 8.1 </a:t>
            </a:r>
            <a:r>
              <a:rPr lang="en-US" dirty="0"/>
              <a:t>(source: </a:t>
            </a:r>
            <a:r>
              <a:rPr lang="en-US" dirty="0">
                <a:hlinkClick r:id="rId3"/>
              </a:rPr>
              <a:t>http://</a:t>
            </a:r>
            <a:r>
              <a:rPr lang="en-US" dirty="0" smtClean="0">
                <a:hlinkClick r:id="rId3"/>
              </a:rPr>
              <a:t>windows.microsoft.com</a:t>
            </a:r>
            <a:r>
              <a:rPr lang="en-US" dirty="0" smtClean="0"/>
              <a:t>)</a:t>
            </a:r>
            <a:endParaRPr lang="en-US" dirty="0"/>
          </a:p>
          <a:p>
            <a:pPr lvl="1"/>
            <a:r>
              <a:rPr lang="en-US" dirty="0" smtClean="0"/>
              <a:t>16 GB (32 bit), 20 GB (64 bit)</a:t>
            </a:r>
          </a:p>
          <a:p>
            <a:pPr lvl="1"/>
            <a:endParaRPr lang="en-US" dirty="0"/>
          </a:p>
          <a:p>
            <a:pPr lvl="1"/>
            <a:r>
              <a:rPr lang="en-US" dirty="0"/>
              <a:t>Productivity (work) application (source: </a:t>
            </a:r>
            <a:r>
              <a:rPr lang="en-US" dirty="0">
                <a:hlinkClick r:id="rId4"/>
              </a:rPr>
              <a:t>https://</a:t>
            </a:r>
            <a:r>
              <a:rPr lang="en-US" dirty="0" smtClean="0">
                <a:hlinkClick r:id="rId4"/>
              </a:rPr>
              <a:t>products.office.com</a:t>
            </a:r>
            <a:r>
              <a:rPr lang="en-US" dirty="0" smtClean="0"/>
              <a:t>)</a:t>
            </a:r>
          </a:p>
          <a:p>
            <a:pPr lvl="1"/>
            <a:r>
              <a:rPr lang="en-US" dirty="0" smtClean="0"/>
              <a:t>Example: MS-Office Professional Plus 2013 = 3 GB</a:t>
            </a:r>
          </a:p>
          <a:p>
            <a:pPr lvl="1"/>
            <a:endParaRPr lang="en-US" dirty="0"/>
          </a:p>
          <a:p>
            <a:pPr lvl="1"/>
            <a:r>
              <a:rPr lang="en-US" dirty="0"/>
              <a:t>A game (source: </a:t>
            </a:r>
            <a:r>
              <a:rPr lang="en-US" dirty="0">
                <a:hlinkClick r:id="rId5"/>
              </a:rPr>
              <a:t>http://</a:t>
            </a:r>
            <a:r>
              <a:rPr lang="en-US" dirty="0" smtClean="0">
                <a:hlinkClick r:id="rId5"/>
              </a:rPr>
              <a:t>elderscrollsonline.info/system-requirements</a:t>
            </a:r>
            <a:r>
              <a:rPr lang="en-US" dirty="0" smtClean="0"/>
              <a:t>)</a:t>
            </a:r>
          </a:p>
          <a:p>
            <a:pPr lvl="1"/>
            <a:r>
              <a:rPr lang="en-US" dirty="0" smtClean="0"/>
              <a:t>Elder Scrolls = 60 GB</a:t>
            </a:r>
          </a:p>
          <a:p>
            <a:pPr lvl="1"/>
            <a:endParaRPr lang="en-US" dirty="0"/>
          </a:p>
          <a:p>
            <a:r>
              <a:rPr lang="en-US" dirty="0" smtClean="0"/>
              <a:t>With just Windows and 2 programs installed 83 GB has been used up (~8.3% of a 1 TB drive)</a:t>
            </a:r>
          </a:p>
          <a:p>
            <a:pPr lvl="1"/>
            <a:endParaRPr lang="en-US" dirty="0"/>
          </a:p>
          <a:p>
            <a:pPr lvl="1"/>
            <a:endParaRPr lang="en-US" dirty="0"/>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For You?</a:t>
            </a:r>
            <a:endParaRPr lang="en-US" dirty="0"/>
          </a:p>
        </p:txBody>
      </p:sp>
      <p:sp>
        <p:nvSpPr>
          <p:cNvPr id="3" name="Content Placeholder 2"/>
          <p:cNvSpPr>
            <a:spLocks noGrp="1"/>
          </p:cNvSpPr>
          <p:nvPr>
            <p:ph idx="1"/>
          </p:nvPr>
        </p:nvSpPr>
        <p:spPr/>
        <p:txBody>
          <a:bodyPr/>
          <a:lstStyle/>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a:p>
            <a:pPr lvl="1"/>
            <a:r>
              <a:rPr lang="en-US" dirty="0" smtClean="0"/>
              <a:t>Is gaming in general (even ones that don’t ‘push’ your system) important?</a:t>
            </a:r>
          </a:p>
          <a:p>
            <a:pPr lvl="2"/>
            <a:r>
              <a:rPr lang="en-US" dirty="0" smtClean="0"/>
              <a:t>If so consider a computer that is more commonly used.</a:t>
            </a:r>
          </a:p>
          <a:p>
            <a:pPr lvl="1"/>
            <a:r>
              <a:rPr lang="en-US" dirty="0" smtClean="0"/>
              <a:t>Future expandability and upgrade capability of your machine?</a:t>
            </a:r>
          </a:p>
          <a:p>
            <a:pPr lvl="1"/>
            <a:endParaRPr lang="en-US" dirty="0" smtClean="0"/>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 (If There Is Time)</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a:solidFill>
                  <a:schemeClr val="bg1"/>
                </a:solidFill>
              </a:rPr>
              <a:t>USB 3.0 ports enable blazing-fast transfer speeds with USB 3.0 devices</a:t>
            </a:r>
          </a:p>
          <a:p>
            <a:pPr lvl="1"/>
            <a:r>
              <a:rPr lang="en-US" b="1">
                <a:solidFill>
                  <a:schemeClr val="bg1"/>
                </a:solidFill>
              </a:rPr>
              <a:t>HDMI output lets you can watch your games and movies on the big screen</a:t>
            </a: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(If There Is Time)</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Graphics: Benefits And </a:t>
            </a:r>
            <a:r>
              <a:rPr lang="en-US" dirty="0"/>
              <a:t>Drawbacks (If There Is Time)</a:t>
            </a:r>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noticeable 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Graphics (If There Is Time)</a:t>
            </a:r>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normAutofit fontScale="90000"/>
          </a:bodyPr>
          <a:lstStyle/>
          <a:p>
            <a:r>
              <a:rPr lang="en-US" dirty="0" smtClean="0"/>
              <a:t>Gaming Or Multi-Media Computers (Extra Optional Topic)</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dirty="0" smtClean="0"/>
              <a:t>RAM: Minimum 6 – 8 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a:t>
            </a:r>
            <a:r>
              <a:rPr lang="en-US" dirty="0"/>
              <a:t>Tam (Extra Optional Topic)</a:t>
            </a:r>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457200" y="6211669"/>
            <a:ext cx="7772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1 GB hard drive, 32 kilobit modem </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lightest and most portable</a:t>
            </a:r>
          </a:p>
          <a:p>
            <a:r>
              <a:rPr lang="en-US" dirty="0" smtClean="0"/>
              <a:t>Touch interface:</a:t>
            </a:r>
          </a:p>
          <a:p>
            <a:pPr lvl="1"/>
            <a:r>
              <a:rPr lang="en-US" dirty="0" smtClean="0"/>
              <a:t>Good/bad issues </a:t>
            </a:r>
          </a:p>
          <a:p>
            <a:pPr lvl="2"/>
            <a:r>
              <a:rPr lang="en-US" dirty="0" smtClean="0"/>
              <a:t>“Oops!”</a:t>
            </a:r>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51</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display area</a:t>
            </a:r>
          </a:p>
          <a:p>
            <a:pPr lvl="1"/>
            <a:r>
              <a:rPr lang="en-US" dirty="0" smtClean="0"/>
              <a:t>Adds CD or DVD as well as a physical keyboard but may include touch capability as well</a:t>
            </a:r>
          </a:p>
          <a:p>
            <a:pPr lvl="1"/>
            <a:r>
              <a:rPr lang="en-US" dirty="0"/>
              <a:t>“2 in 1” laptops: combine power of laptop and portability of </a:t>
            </a:r>
            <a:r>
              <a:rPr lang="en-US" dirty="0" smtClean="0"/>
              <a:t>tablet</a:t>
            </a:r>
          </a:p>
          <a:p>
            <a:pPr lvl="1"/>
            <a:endParaRPr lang="en-US" dirty="0"/>
          </a:p>
          <a:p>
            <a:pPr lvl="1"/>
            <a:endParaRPr lang="en-US" dirty="0" smtClean="0"/>
          </a:p>
          <a:p>
            <a:pPr lvl="1"/>
            <a:endParaRPr lang="en-US" dirty="0" smtClean="0"/>
          </a:p>
          <a:p>
            <a:r>
              <a:rPr lang="en-US" dirty="0" smtClean="0"/>
              <a:t>Compared </a:t>
            </a:r>
            <a:r>
              <a:rPr lang="en-US" dirty="0"/>
              <a:t>to </a:t>
            </a:r>
            <a:r>
              <a:rPr lang="en-US" dirty="0" smtClean="0"/>
              <a:t>desktops:</a:t>
            </a:r>
            <a:endParaRPr lang="en-US" dirty="0"/>
          </a:p>
          <a:p>
            <a:pPr lvl="1"/>
            <a:r>
              <a:rPr lang="en-US" dirty="0" smtClean="0"/>
              <a:t>Portability</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504" b="17175"/>
          <a:stretch/>
        </p:blipFill>
        <p:spPr>
          <a:xfrm>
            <a:off x="2133600" y="3314700"/>
            <a:ext cx="2639173" cy="1295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cost tends to be higher than a laptop (manufacturing in exact detail) </a:t>
            </a:r>
          </a:p>
          <a:p>
            <a:r>
              <a:rPr lang="en-US" dirty="0" smtClean="0"/>
              <a:t>Netbooks</a:t>
            </a:r>
          </a:p>
          <a:p>
            <a:pPr lvl="1"/>
            <a:r>
              <a:rPr lang="en-US" dirty="0" smtClean="0"/>
              <a:t>A cheaper but more portable form of a laptop (smaller and lower quality display, overall less powerful hardware).</a:t>
            </a:r>
          </a:p>
          <a:p>
            <a:pPr lvl="1"/>
            <a:r>
              <a:rPr lang="en-US" dirty="0" smtClean="0"/>
              <a:t>Much less common with the rise of tablets but still the cheapest option if a built in physical keyboard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mixing and matching but more complex connections and it’s not portable).</a:t>
            </a:r>
          </a:p>
          <a:p>
            <a:pPr lvl="1"/>
            <a:r>
              <a:rPr lang="en-US" dirty="0" smtClean="0"/>
              <a:t>Faulty components can be more easily replaced.</a:t>
            </a:r>
          </a:p>
          <a:p>
            <a:r>
              <a:rPr lang="en-US" dirty="0" smtClean="0"/>
              <a:t>Larger ‘foot print’: </a:t>
            </a:r>
          </a:p>
          <a:p>
            <a:pPr lvl="1"/>
            <a:r>
              <a:rPr lang="en-US" dirty="0"/>
              <a:t>M</a:t>
            </a:r>
            <a:r>
              <a:rPr lang="en-US" dirty="0" smtClean="0"/>
              <a:t>ore space required</a:t>
            </a:r>
          </a:p>
          <a:p>
            <a:pPr lvl="1"/>
            <a:r>
              <a:rPr lang="en-US" dirty="0" smtClean="0"/>
              <a:t>One benefit: greater expandability</a:t>
            </a:r>
          </a:p>
          <a:p>
            <a:pPr lvl="1"/>
            <a:r>
              <a:rPr lang="en-US" dirty="0" smtClean="0"/>
              <a:t>Compared to portable laptops and tablets: Reduced costs/more options</a:t>
            </a:r>
          </a:p>
          <a:p>
            <a:r>
              <a:rPr lang="en-US" dirty="0" smtClean="0"/>
              <a:t>They’ve come a long way in terms of aesthetics!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1648799" cy="1188720"/>
          </a:xfrm>
          <a:prstGeom prst="rect">
            <a:avLst/>
          </a:prstGeom>
        </p:spPr>
      </p:pic>
      <p:pic>
        <p:nvPicPr>
          <p:cNvPr id="6"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682132" y="4561461"/>
            <a:ext cx="1447800" cy="22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desktop is desired but space is tight</a:t>
            </a:r>
          </a:p>
          <a:p>
            <a:pPr lvl="1"/>
            <a:r>
              <a:rPr lang="en-US" dirty="0" smtClean="0"/>
              <a:t>Some portability is desired (better than a desktop but not as good as a laptop)</a:t>
            </a:r>
          </a:p>
          <a:p>
            <a:pPr lvl="1"/>
            <a:r>
              <a:rPr lang="en-US" dirty="0" smtClean="0"/>
              <a:t>With few exceptions not expandable (plus: no hardware conflicts)</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or produced 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13319</TotalTime>
  <Words>3801</Words>
  <Application>Microsoft Office PowerPoint</Application>
  <PresentationFormat>On-screen Show (4:3)</PresentationFormat>
  <Paragraphs>470</Paragraphs>
  <Slides>51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ＭＳ Ｐゴシック</vt:lpstr>
      <vt:lpstr>Arial</vt:lpstr>
      <vt:lpstr>Calibri</vt:lpstr>
      <vt:lpstr>Times New Roman</vt:lpstr>
      <vt:lpstr>Wingdings</vt:lpstr>
      <vt:lpstr>Office Theme</vt:lpstr>
      <vt:lpstr>Introduction To Computer Hardware</vt:lpstr>
      <vt:lpstr>Technical Specifications</vt:lpstr>
      <vt:lpstr>Example Technical Specifications</vt:lpstr>
      <vt:lpstr>Which Type Of Computer Is For You?</vt:lpstr>
      <vt:lpstr>Tablets</vt:lpstr>
      <vt:lpstr>Laptops/Notebooks</vt:lpstr>
      <vt:lpstr>“Specialized/Variant Laptops” </vt:lpstr>
      <vt:lpstr>Desktop Computers</vt:lpstr>
      <vt:lpstr>“All-In-One-Computers”</vt:lpstr>
      <vt:lpstr>The Operating System (O/S): Purpose (If There Is Time)</vt:lpstr>
      <vt:lpstr>The Operating System (O/S): MS-Windows “PC” (If There Is Time)</vt:lpstr>
      <vt:lpstr>The Operating System (O/S): MAC (If There Is Time)</vt:lpstr>
      <vt:lpstr>The Operating System (O/S): MAC (2, If There Is Time)</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Example Program, MS-Excel: Optimal Performance With Multiple Cores</vt:lpstr>
      <vt:lpstr>Will Multiple Cores Always Be Faster?</vt:lpstr>
      <vt:lpstr>Intel Processor Models1</vt:lpstr>
      <vt:lpstr>Intel Processor Models (2)</vt:lpstr>
      <vt:lpstr>AMD Processor Models (If There Is Time)</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 (If There Is Time)</vt:lpstr>
      <vt:lpstr>Graphics (If There Is Time)</vt:lpstr>
      <vt:lpstr>Integrated Graphics: Benefits And Drawbacks (If There Is Time)</vt:lpstr>
      <vt:lpstr>Dedicated Graphics (If There Is Time)</vt:lpstr>
      <vt:lpstr>After This Section You Should Now Know</vt:lpstr>
      <vt:lpstr>After This Section You Should Now Know (2)</vt:lpstr>
      <vt:lpstr>Gaming Or Multi-Media Computers (Extra Optional Topic)</vt:lpstr>
      <vt:lpstr>The Machines Of Tam (Extra Optional Topic)</vt:lpstr>
      <vt:lpstr>Additional Sources Of Information</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398</cp:revision>
  <dcterms:created xsi:type="dcterms:W3CDTF">2014-05-13T22:22:53Z</dcterms:created>
  <dcterms:modified xsi:type="dcterms:W3CDTF">2017-01-09T21:02:17Z</dcterms:modified>
</cp:coreProperties>
</file>