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279" r:id="rId2"/>
    <p:sldId id="280" r:id="rId3"/>
    <p:sldId id="281" r:id="rId4"/>
    <p:sldId id="282" r:id="rId5"/>
    <p:sldId id="283" r:id="rId6"/>
    <p:sldId id="284" r:id="rId7"/>
    <p:sldId id="328" r:id="rId8"/>
    <p:sldId id="285" r:id="rId9"/>
    <p:sldId id="457" r:id="rId10"/>
    <p:sldId id="458" r:id="rId11"/>
    <p:sldId id="286" r:id="rId12"/>
    <p:sldId id="287" r:id="rId13"/>
    <p:sldId id="288" r:id="rId14"/>
    <p:sldId id="289" r:id="rId15"/>
    <p:sldId id="290" r:id="rId16"/>
    <p:sldId id="291" r:id="rId17"/>
    <p:sldId id="440" r:id="rId18"/>
    <p:sldId id="292" r:id="rId19"/>
    <p:sldId id="293" r:id="rId20"/>
    <p:sldId id="514" r:id="rId21"/>
    <p:sldId id="515" r:id="rId22"/>
    <p:sldId id="516" r:id="rId23"/>
    <p:sldId id="517" r:id="rId24"/>
    <p:sldId id="518" r:id="rId25"/>
    <p:sldId id="519" r:id="rId26"/>
    <p:sldId id="520" r:id="rId27"/>
    <p:sldId id="294" r:id="rId28"/>
    <p:sldId id="295" r:id="rId29"/>
    <p:sldId id="296" r:id="rId30"/>
    <p:sldId id="297" r:id="rId31"/>
    <p:sldId id="298" r:id="rId32"/>
    <p:sldId id="299" r:id="rId33"/>
    <p:sldId id="300" r:id="rId34"/>
    <p:sldId id="329" r:id="rId35"/>
    <p:sldId id="330" r:id="rId36"/>
    <p:sldId id="333" r:id="rId37"/>
    <p:sldId id="522" r:id="rId38"/>
    <p:sldId id="345" r:id="rId39"/>
    <p:sldId id="432" r:id="rId40"/>
    <p:sldId id="434" r:id="rId41"/>
    <p:sldId id="459" r:id="rId42"/>
    <p:sldId id="460" r:id="rId43"/>
    <p:sldId id="331" r:id="rId44"/>
    <p:sldId id="332" r:id="rId45"/>
    <p:sldId id="334" r:id="rId46"/>
    <p:sldId id="341" r:id="rId47"/>
    <p:sldId id="343" r:id="rId48"/>
    <p:sldId id="344" r:id="rId49"/>
    <p:sldId id="335" r:id="rId50"/>
    <p:sldId id="336" r:id="rId51"/>
    <p:sldId id="309" r:id="rId52"/>
    <p:sldId id="521" r:id="rId53"/>
    <p:sldId id="347" r:id="rId54"/>
    <p:sldId id="348" r:id="rId55"/>
    <p:sldId id="349" r:id="rId56"/>
    <p:sldId id="465" r:id="rId57"/>
    <p:sldId id="360" r:id="rId58"/>
    <p:sldId id="361" r:id="rId59"/>
    <p:sldId id="377" r:id="rId60"/>
    <p:sldId id="376" r:id="rId61"/>
    <p:sldId id="509" r:id="rId62"/>
    <p:sldId id="372" r:id="rId63"/>
    <p:sldId id="510" r:id="rId64"/>
    <p:sldId id="373" r:id="rId65"/>
    <p:sldId id="375" r:id="rId66"/>
    <p:sldId id="511" r:id="rId67"/>
    <p:sldId id="466" r:id="rId68"/>
    <p:sldId id="451" r:id="rId69"/>
    <p:sldId id="364" r:id="rId70"/>
    <p:sldId id="365" r:id="rId71"/>
    <p:sldId id="366" r:id="rId72"/>
    <p:sldId id="378" r:id="rId73"/>
    <p:sldId id="367" r:id="rId74"/>
    <p:sldId id="368" r:id="rId75"/>
    <p:sldId id="369" r:id="rId76"/>
    <p:sldId id="370" r:id="rId77"/>
    <p:sldId id="383" r:id="rId78"/>
    <p:sldId id="384" r:id="rId79"/>
    <p:sldId id="385" r:id="rId80"/>
    <p:sldId id="418" r:id="rId81"/>
    <p:sldId id="419" r:id="rId82"/>
    <p:sldId id="420" r:id="rId83"/>
    <p:sldId id="421" r:id="rId84"/>
    <p:sldId id="523" r:id="rId85"/>
    <p:sldId id="524" r:id="rId86"/>
    <p:sldId id="467" r:id="rId87"/>
    <p:sldId id="468" r:id="rId88"/>
    <p:sldId id="469" r:id="rId89"/>
    <p:sldId id="470" r:id="rId90"/>
    <p:sldId id="525" r:id="rId91"/>
    <p:sldId id="471" r:id="rId92"/>
    <p:sldId id="472" r:id="rId93"/>
    <p:sldId id="473" r:id="rId94"/>
    <p:sldId id="474" r:id="rId95"/>
    <p:sldId id="475" r:id="rId96"/>
    <p:sldId id="476" r:id="rId97"/>
    <p:sldId id="477" r:id="rId98"/>
    <p:sldId id="478" r:id="rId99"/>
    <p:sldId id="479" r:id="rId100"/>
    <p:sldId id="480" r:id="rId101"/>
    <p:sldId id="481" r:id="rId102"/>
    <p:sldId id="482" r:id="rId103"/>
    <p:sldId id="483" r:id="rId104"/>
    <p:sldId id="484" r:id="rId105"/>
    <p:sldId id="485" r:id="rId106"/>
    <p:sldId id="486" r:id="rId107"/>
    <p:sldId id="487" r:id="rId108"/>
    <p:sldId id="488" r:id="rId109"/>
    <p:sldId id="489" r:id="rId110"/>
    <p:sldId id="490" r:id="rId111"/>
    <p:sldId id="491" r:id="rId112"/>
    <p:sldId id="492" r:id="rId113"/>
    <p:sldId id="493" r:id="rId114"/>
    <p:sldId id="494" r:id="rId115"/>
    <p:sldId id="495" r:id="rId116"/>
    <p:sldId id="496" r:id="rId117"/>
    <p:sldId id="526" r:id="rId118"/>
    <p:sldId id="497" r:id="rId119"/>
    <p:sldId id="498" r:id="rId120"/>
    <p:sldId id="499" r:id="rId121"/>
    <p:sldId id="500" r:id="rId122"/>
    <p:sldId id="501" r:id="rId123"/>
    <p:sldId id="502" r:id="rId124"/>
    <p:sldId id="503" r:id="rId125"/>
    <p:sldId id="504" r:id="rId126"/>
    <p:sldId id="505" r:id="rId127"/>
    <p:sldId id="506" r:id="rId128"/>
    <p:sldId id="507" r:id="rId129"/>
    <p:sldId id="508" r:id="rId130"/>
    <p:sldId id="512" r:id="rId131"/>
    <p:sldId id="513" r:id="rId132"/>
    <p:sldId id="422" r:id="rId133"/>
    <p:sldId id="423" r:id="rId134"/>
    <p:sldId id="424" r:id="rId135"/>
    <p:sldId id="449" r:id="rId13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5974" autoAdjust="0"/>
  </p:normalViewPr>
  <p:slideViewPr>
    <p:cSldViewPr>
      <p:cViewPr varScale="1">
        <p:scale>
          <a:sx n="93" d="100"/>
          <a:sy n="93" d="100"/>
        </p:scale>
        <p:origin x="90" y="19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11/10/2017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11/10/2017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a:t>
            </a:fld>
            <a:endParaRPr lang="en-US" dirty="0"/>
          </a:p>
        </p:txBody>
      </p:sp>
    </p:spTree>
    <p:extLst>
      <p:ext uri="{BB962C8B-B14F-4D97-AF65-F5344CB8AC3E}">
        <p14:creationId xmlns:p14="http://schemas.microsoft.com/office/powerpoint/2010/main" val="3525315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29</a:t>
            </a:fld>
            <a:endParaRPr lang="en-US" dirty="0"/>
          </a:p>
        </p:txBody>
      </p:sp>
    </p:spTree>
    <p:extLst>
      <p:ext uri="{BB962C8B-B14F-4D97-AF65-F5344CB8AC3E}">
        <p14:creationId xmlns:p14="http://schemas.microsoft.com/office/powerpoint/2010/main" val="359315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32</a:t>
            </a:fld>
            <a:endParaRPr lang="en-US" dirty="0">
              <a:cs typeface="Arial" charset="0"/>
            </a:endParaRPr>
          </a:p>
        </p:txBody>
      </p:sp>
    </p:spTree>
    <p:extLst>
      <p:ext uri="{BB962C8B-B14F-4D97-AF65-F5344CB8AC3E}">
        <p14:creationId xmlns:p14="http://schemas.microsoft.com/office/powerpoint/2010/main" val="309499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38</a:t>
            </a:fld>
            <a:endParaRPr lang="en-US" dirty="0"/>
          </a:p>
        </p:txBody>
      </p:sp>
    </p:spTree>
    <p:extLst>
      <p:ext uri="{BB962C8B-B14F-4D97-AF65-F5344CB8AC3E}">
        <p14:creationId xmlns:p14="http://schemas.microsoft.com/office/powerpoint/2010/main" val="292693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EA9C677-A29B-4429-8D71-1D0D3F4FA158}" type="slidenum">
              <a:rPr lang="en-US" smtClean="0"/>
              <a:pPr>
                <a:defRPr/>
              </a:pPr>
              <a:t>45</a:t>
            </a:fld>
            <a:endParaRPr lang="en-US" dirty="0"/>
          </a:p>
        </p:txBody>
      </p:sp>
    </p:spTree>
    <p:extLst>
      <p:ext uri="{BB962C8B-B14F-4D97-AF65-F5344CB8AC3E}">
        <p14:creationId xmlns:p14="http://schemas.microsoft.com/office/powerpoint/2010/main" val="23438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428928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0631B6B-B8FE-45A9-95FA-D21E9F8739D9}" type="slidenum">
              <a:rPr lang="en-US" smtClean="0"/>
              <a:pPr>
                <a:defRPr/>
              </a:pPr>
              <a:t>54</a:t>
            </a:fld>
            <a:endParaRPr lang="en-US" dirty="0"/>
          </a:p>
        </p:txBody>
      </p:sp>
    </p:spTree>
    <p:extLst>
      <p:ext uri="{BB962C8B-B14F-4D97-AF65-F5344CB8AC3E}">
        <p14:creationId xmlns:p14="http://schemas.microsoft.com/office/powerpoint/2010/main" val="127579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48E46EF-B60C-47B9-9690-C994693DDFA9}" type="slidenum">
              <a:rPr lang="en-US" smtClean="0"/>
              <a:pPr>
                <a:defRPr/>
              </a:pPr>
              <a:t>58</a:t>
            </a:fld>
            <a:endParaRPr lang="en-US" dirty="0"/>
          </a:p>
        </p:txBody>
      </p:sp>
    </p:spTree>
    <p:extLst>
      <p:ext uri="{BB962C8B-B14F-4D97-AF65-F5344CB8AC3E}">
        <p14:creationId xmlns:p14="http://schemas.microsoft.com/office/powerpoint/2010/main" val="101019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2E7B53E-D8B1-4DB0-8ECC-398491974C27}" type="slidenum">
              <a:rPr lang="en-US" smtClean="0"/>
              <a:pPr>
                <a:defRPr/>
              </a:pPr>
              <a:t>59</a:t>
            </a:fld>
            <a:endParaRPr lang="en-US" dirty="0"/>
          </a:p>
        </p:txBody>
      </p:sp>
    </p:spTree>
    <p:extLst>
      <p:ext uri="{BB962C8B-B14F-4D97-AF65-F5344CB8AC3E}">
        <p14:creationId xmlns:p14="http://schemas.microsoft.com/office/powerpoint/2010/main" val="2382398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60</a:t>
            </a:fld>
            <a:endParaRPr lang="en-US" dirty="0"/>
          </a:p>
        </p:txBody>
      </p:sp>
    </p:spTree>
    <p:extLst>
      <p:ext uri="{BB962C8B-B14F-4D97-AF65-F5344CB8AC3E}">
        <p14:creationId xmlns:p14="http://schemas.microsoft.com/office/powerpoint/2010/main" val="418476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63</a:t>
            </a:fld>
            <a:endParaRPr lang="en-US" dirty="0"/>
          </a:p>
        </p:txBody>
      </p:sp>
    </p:spTree>
    <p:extLst>
      <p:ext uri="{BB962C8B-B14F-4D97-AF65-F5344CB8AC3E}">
        <p14:creationId xmlns:p14="http://schemas.microsoft.com/office/powerpoint/2010/main" val="134138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0E28E6-6230-4692-9ABD-9AFAC41C7BF6}"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393266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64</a:t>
            </a:fld>
            <a:endParaRPr lang="en-US" dirty="0"/>
          </a:p>
        </p:txBody>
      </p:sp>
    </p:spTree>
    <p:extLst>
      <p:ext uri="{BB962C8B-B14F-4D97-AF65-F5344CB8AC3E}">
        <p14:creationId xmlns:p14="http://schemas.microsoft.com/office/powerpoint/2010/main" val="274408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352452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073D30A8-632B-44C1-B10E-45AB5CA60DA1}" type="slidenum">
              <a:rPr lang="en-US" smtClean="0"/>
              <a:pPr>
                <a:defRPr/>
              </a:pPr>
              <a:t>70</a:t>
            </a:fld>
            <a:endParaRPr lang="en-US" dirty="0"/>
          </a:p>
        </p:txBody>
      </p:sp>
    </p:spTree>
    <p:extLst>
      <p:ext uri="{BB962C8B-B14F-4D97-AF65-F5344CB8AC3E}">
        <p14:creationId xmlns:p14="http://schemas.microsoft.com/office/powerpoint/2010/main" val="731810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71</a:t>
            </a:fld>
            <a:endParaRPr lang="en-US" dirty="0"/>
          </a:p>
        </p:txBody>
      </p:sp>
    </p:spTree>
    <p:extLst>
      <p:ext uri="{BB962C8B-B14F-4D97-AF65-F5344CB8AC3E}">
        <p14:creationId xmlns:p14="http://schemas.microsoft.com/office/powerpoint/2010/main" val="2153845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73</a:t>
            </a:fld>
            <a:endParaRPr lang="en-US" dirty="0"/>
          </a:p>
        </p:txBody>
      </p:sp>
    </p:spTree>
    <p:extLst>
      <p:ext uri="{BB962C8B-B14F-4D97-AF65-F5344CB8AC3E}">
        <p14:creationId xmlns:p14="http://schemas.microsoft.com/office/powerpoint/2010/main" val="201618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txBox="1">
            <a:spLocks noGrp="1"/>
          </p:cNvSpPr>
          <p:nvPr/>
        </p:nvSpPr>
        <p:spPr bwMode="auto">
          <a:xfrm>
            <a:off x="3956550" y="8817904"/>
            <a:ext cx="3026833" cy="464185"/>
          </a:xfrm>
          <a:prstGeom prst="rect">
            <a:avLst/>
          </a:prstGeom>
          <a:noFill/>
          <a:extLst/>
        </p:spPr>
        <p:txBody>
          <a:bodyPr lIns="92958" tIns="46479" rIns="92958" bIns="46479"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433663D-07C5-4FFC-80C8-240B51C22B14}" type="slidenum">
              <a:rPr lang="en-US" sz="1200">
                <a:cs typeface="+mn-cs"/>
              </a:rPr>
              <a:pPr algn="r">
                <a:defRPr/>
              </a:pPr>
              <a:t>75</a:t>
            </a:fld>
            <a:endParaRPr lang="en-US" sz="1200" dirty="0">
              <a:cs typeface="+mn-cs"/>
            </a:endParaRPr>
          </a:p>
        </p:txBody>
      </p:sp>
    </p:spTree>
    <p:extLst>
      <p:ext uri="{BB962C8B-B14F-4D97-AF65-F5344CB8AC3E}">
        <p14:creationId xmlns:p14="http://schemas.microsoft.com/office/powerpoint/2010/main" val="2952937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5363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3924292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383316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0195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66027-E5EA-4ECB-B174-26998D0465A5}" type="slidenum">
              <a:rPr lang="en-US">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3617462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22738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239689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xfrm>
            <a:off x="1182688" y="703263"/>
            <a:ext cx="46243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904585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xfrm>
            <a:off x="1181100" y="701675"/>
            <a:ext cx="4624388" cy="3468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79664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576786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419662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860734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895094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67694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52773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3198622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p>
        </p:txBody>
      </p:sp>
    </p:spTree>
    <p:extLst>
      <p:ext uri="{BB962C8B-B14F-4D97-AF65-F5344CB8AC3E}">
        <p14:creationId xmlns:p14="http://schemas.microsoft.com/office/powerpoint/2010/main" val="325271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xfrm>
            <a:off x="1185863" y="703263"/>
            <a:ext cx="4622800"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xfrm>
            <a:off x="931334" y="4408146"/>
            <a:ext cx="5122333" cy="41776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3566943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74355C-801C-49E0-98BD-9253DE4015CF}" type="slidenum">
              <a:rPr lang="en-US" smtClean="0"/>
              <a:pPr>
                <a:defRPr/>
              </a:pPr>
              <a:t>126</a:t>
            </a:fld>
            <a:endParaRPr lang="en-US" dirty="0"/>
          </a:p>
        </p:txBody>
      </p:sp>
    </p:spTree>
    <p:extLst>
      <p:ext uri="{BB962C8B-B14F-4D97-AF65-F5344CB8AC3E}">
        <p14:creationId xmlns:p14="http://schemas.microsoft.com/office/powerpoint/2010/main" val="983895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129</a:t>
            </a:fld>
            <a:endParaRPr lang="en-US" dirty="0"/>
          </a:p>
        </p:txBody>
      </p:sp>
    </p:spTree>
    <p:extLst>
      <p:ext uri="{BB962C8B-B14F-4D97-AF65-F5344CB8AC3E}">
        <p14:creationId xmlns:p14="http://schemas.microsoft.com/office/powerpoint/2010/main" val="6655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94AD4E4-B4D7-45F4-A479-66D10AEC4B9A}" type="slidenum">
              <a:rPr lang="en-US" smtClean="0"/>
              <a:pPr>
                <a:defRPr/>
              </a:pPr>
              <a:t>12</a:t>
            </a:fld>
            <a:endParaRPr lang="en-US" dirty="0"/>
          </a:p>
        </p:txBody>
      </p:sp>
    </p:spTree>
    <p:extLst>
      <p:ext uri="{BB962C8B-B14F-4D97-AF65-F5344CB8AC3E}">
        <p14:creationId xmlns:p14="http://schemas.microsoft.com/office/powerpoint/2010/main" val="217837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13</a:t>
            </a:fld>
            <a:endParaRPr lang="en-US" dirty="0"/>
          </a:p>
        </p:txBody>
      </p:sp>
    </p:spTree>
    <p:extLst>
      <p:ext uri="{BB962C8B-B14F-4D97-AF65-F5344CB8AC3E}">
        <p14:creationId xmlns:p14="http://schemas.microsoft.com/office/powerpoint/2010/main" val="180641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53248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21</a:t>
            </a:fld>
            <a:endParaRPr lang="en-US" dirty="0"/>
          </a:p>
        </p:txBody>
      </p:sp>
    </p:spTree>
    <p:extLst>
      <p:ext uri="{BB962C8B-B14F-4D97-AF65-F5344CB8AC3E}">
        <p14:creationId xmlns:p14="http://schemas.microsoft.com/office/powerpoint/2010/main" val="365781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26</a:t>
            </a:fld>
            <a:endParaRPr lang="en-US" dirty="0"/>
          </a:p>
        </p:txBody>
      </p:sp>
    </p:spTree>
    <p:extLst>
      <p:ext uri="{BB962C8B-B14F-4D97-AF65-F5344CB8AC3E}">
        <p14:creationId xmlns:p14="http://schemas.microsoft.com/office/powerpoint/2010/main" val="410728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11/10/2017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11/10/2017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11/10/2017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upport.office.com/en-US/article/create-or-run-a-macro-c6b99036-905c-49a6-818a-dfb98b7c3c9c"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tamj@cpsc.ucalgary.ca" TargetMode="External"/><Relationship Id="rId2" Type="http://schemas.openxmlformats.org/officeDocument/2006/relationships/hyperlink" Target="mailto:tamj@ucalgary.c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cm.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time.com/69316/basic/"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msdn.microsoft.com/en-us/library/2x7h1hf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upport.office.com/en-us/article/Differences-between-using-a-workbook-in-the-browser-and-in-Excel-f0dc28ed-b85d-4e1d-be6d-5878005db3b6?CorrelationId=917b1609-97e9-4cc7-9eeb-d188939ad740&amp;ui=en-US&amp;rs=en-US&amp;ad=U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dirty="0" smtClean="0"/>
              <a:t>Programming Fundamentals In VBA (Visual Basic For Applications)</a:t>
            </a:r>
          </a:p>
        </p:txBody>
      </p:sp>
      <p:sp>
        <p:nvSpPr>
          <p:cNvPr id="15362" name="Subtitle 2"/>
          <p:cNvSpPr>
            <a:spLocks noGrp="1"/>
          </p:cNvSpPr>
          <p:nvPr>
            <p:ph type="subTitle" idx="1"/>
          </p:nvPr>
        </p:nvSpPr>
        <p:spPr>
          <a:xfrm>
            <a:off x="1371600" y="3657600"/>
            <a:ext cx="6629400" cy="3200400"/>
          </a:xfrm>
        </p:spPr>
        <p:txBody>
          <a:bodyPr/>
          <a:lstStyle/>
          <a:p>
            <a:pPr algn="l" eaLnBrk="1" hangingPunct="1"/>
            <a:r>
              <a:rPr lang="en-CA" sz="1800" dirty="0" smtClean="0">
                <a:solidFill>
                  <a:schemeClr val="tx1"/>
                </a:solidFill>
              </a:rPr>
              <a:t>You will learn about basic program writing tools such as input-output, variables, branching and looping mechanisms.</a:t>
            </a:r>
          </a:p>
          <a:p>
            <a:pPr marL="342900" indent="-342900" algn="l" eaLnBrk="1" hangingPunct="1">
              <a:buFont typeface="Arial" panose="020B0604020202020204" pitchFamily="34" charset="0"/>
              <a:buChar char="•"/>
            </a:pPr>
            <a:endParaRPr lang="en-CA" sz="1800" dirty="0" smtClean="0">
              <a:solidFill>
                <a:schemeClr val="tx1"/>
              </a:solidFill>
            </a:endParaRPr>
          </a:p>
        </p:txBody>
      </p:sp>
      <p:sp>
        <p:nvSpPr>
          <p:cNvPr id="3" name="Rectangle 2"/>
          <p:cNvSpPr/>
          <p:nvPr/>
        </p:nvSpPr>
        <p:spPr>
          <a:xfrm>
            <a:off x="0" y="6182361"/>
            <a:ext cx="8839200" cy="646331"/>
          </a:xfrm>
          <a:prstGeom prst="rect">
            <a:avLst/>
          </a:prstGeom>
        </p:spPr>
        <p:txBody>
          <a:bodyPr wrap="square">
            <a:spAutoFit/>
          </a:bodyPr>
          <a:lstStyle/>
          <a:p>
            <a:r>
              <a:rPr lang="en-CA" u="sng" dirty="0"/>
              <a:t>Online support: </a:t>
            </a:r>
            <a:r>
              <a:rPr lang="en-CA" u="sng" dirty="0">
                <a:hlinkClick r:id="rId2"/>
              </a:rPr>
              <a:t>https://support.office.com/en-US/article/create-or-run-a-macro-c6b99036-905c-49a6-818a-dfb98b7c3c9c</a:t>
            </a:r>
            <a:endParaRPr lang="en-CA" dirty="0"/>
          </a:p>
        </p:txBody>
      </p:sp>
    </p:spTree>
    <p:extLst>
      <p:ext uri="{BB962C8B-B14F-4D97-AF65-F5344CB8AC3E}">
        <p14:creationId xmlns:p14="http://schemas.microsoft.com/office/powerpoint/2010/main" val="3581832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 Programming Questions</a:t>
            </a:r>
            <a:endParaRPr lang="en-US" dirty="0"/>
          </a:p>
        </p:txBody>
      </p:sp>
      <p:sp>
        <p:nvSpPr>
          <p:cNvPr id="3" name="Content Placeholder 2"/>
          <p:cNvSpPr>
            <a:spLocks noGrp="1"/>
          </p:cNvSpPr>
          <p:nvPr>
            <p:ph idx="1"/>
          </p:nvPr>
        </p:nvSpPr>
        <p:spPr/>
        <p:txBody>
          <a:bodyPr/>
          <a:lstStyle/>
          <a:p>
            <a:r>
              <a:rPr lang="en-US" dirty="0"/>
              <a:t>Average grades (programming questions, final exam):</a:t>
            </a:r>
          </a:p>
          <a:p>
            <a:pPr lvl="1"/>
            <a:r>
              <a:rPr lang="en-US" dirty="0"/>
              <a:t>The values indicate that the typical student shows a reasonable grasp of the material (i.e., they did “get through it”)</a:t>
            </a:r>
          </a:p>
          <a:p>
            <a:pPr lvl="1"/>
            <a:r>
              <a:rPr lang="en-US" dirty="0"/>
              <a:t>In order to do well </a:t>
            </a:r>
            <a:r>
              <a:rPr lang="en-US" dirty="0" smtClean="0"/>
              <a:t>you need to be coming </a:t>
            </a:r>
            <a:r>
              <a:rPr lang="en-US" dirty="0"/>
              <a:t>to class and </a:t>
            </a:r>
            <a:r>
              <a:rPr lang="en-US" dirty="0" smtClean="0"/>
              <a:t>doing extra work:</a:t>
            </a:r>
          </a:p>
          <a:p>
            <a:pPr lvl="2"/>
            <a:r>
              <a:rPr lang="en-US" dirty="0" smtClean="0"/>
              <a:t>The </a:t>
            </a:r>
            <a:r>
              <a:rPr lang="en-US" b="1" dirty="0" smtClean="0"/>
              <a:t>absolute minimum </a:t>
            </a:r>
            <a:r>
              <a:rPr lang="en-US" dirty="0" smtClean="0"/>
              <a:t>workload is to complete the assignment</a:t>
            </a:r>
          </a:p>
          <a:p>
            <a:pPr lvl="2"/>
            <a:r>
              <a:rPr lang="en-US" dirty="0" smtClean="0"/>
              <a:t>Write and trace as many programs as you have time for</a:t>
            </a:r>
          </a:p>
          <a:p>
            <a:pPr lvl="2"/>
            <a:r>
              <a:rPr lang="en-US" dirty="0" smtClean="0"/>
              <a:t>The more practice you get, the more skilled and knowledgeable you will become</a:t>
            </a:r>
            <a:endParaRPr lang="en-US" dirty="0"/>
          </a:p>
          <a:p>
            <a:endParaRPr lang="en-US" dirty="0"/>
          </a:p>
          <a:p>
            <a:endParaRPr lang="en-US" dirty="0"/>
          </a:p>
        </p:txBody>
      </p:sp>
    </p:spTree>
    <p:extLst>
      <p:ext uri="{BB962C8B-B14F-4D97-AF65-F5344CB8AC3E}">
        <p14:creationId xmlns:p14="http://schemas.microsoft.com/office/powerpoint/2010/main" val="14479786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pPr eaLnBrk="1" hangingPunct="1"/>
            <a:r>
              <a:rPr lang="en-US" altLang="en-US" sz="3200" dirty="0" smtClean="0"/>
              <a:t>Logic Can Be Used In Conjunction With Branching</a:t>
            </a:r>
          </a:p>
        </p:txBody>
      </p:sp>
      <p:sp>
        <p:nvSpPr>
          <p:cNvPr id="159747" name="Rectangle 3"/>
          <p:cNvSpPr>
            <a:spLocks noGrp="1"/>
          </p:cNvSpPr>
          <p:nvPr>
            <p:ph type="body" idx="4294967295"/>
          </p:nvPr>
        </p:nvSpPr>
        <p:spPr/>
        <p:txBody>
          <a:bodyPr/>
          <a:lstStyle/>
          <a:p>
            <a:pPr eaLnBrk="1" hangingPunct="1"/>
            <a:r>
              <a:rPr lang="en-US" altLang="en-US" sz="2400" dirty="0" smtClean="0"/>
              <a:t>Typically the logical operators </a:t>
            </a:r>
            <a:r>
              <a:rPr lang="en-US" altLang="en-US" sz="2400" dirty="0" smtClean="0">
                <a:latin typeface="Consolas" panose="020B0609020204030204" pitchFamily="49" charset="0"/>
                <a:cs typeface="Consolas" panose="020B0609020204030204" pitchFamily="49" charset="0"/>
              </a:rPr>
              <a:t>AND</a:t>
            </a:r>
            <a:r>
              <a:rPr lang="en-US" altLang="en-US" sz="2400" dirty="0" smtClean="0"/>
              <a:t>, </a:t>
            </a:r>
            <a:r>
              <a:rPr lang="en-US" altLang="en-US" sz="2400" dirty="0" smtClean="0">
                <a:latin typeface="Consolas" panose="020B0609020204030204" pitchFamily="49" charset="0"/>
                <a:cs typeface="Consolas" panose="020B0609020204030204" pitchFamily="49" charset="0"/>
              </a:rPr>
              <a:t>OR</a:t>
            </a:r>
            <a:r>
              <a:rPr lang="en-US" altLang="en-US" sz="2400" dirty="0" smtClean="0"/>
              <a:t> are used with multiple conditions/Boolean expressions:</a:t>
            </a:r>
          </a:p>
          <a:p>
            <a:pPr lvl="1" eaLnBrk="1" hangingPunct="1"/>
            <a:r>
              <a:rPr lang="en-US" altLang="en-US" sz="2000" dirty="0" smtClean="0"/>
              <a:t>If multiple conditions </a:t>
            </a:r>
            <a:r>
              <a:rPr lang="en-US" altLang="en-US" sz="2000" i="1" dirty="0" smtClean="0"/>
              <a:t>must all be met</a:t>
            </a:r>
            <a:r>
              <a:rPr lang="en-US" altLang="en-US" sz="2000" dirty="0" smtClean="0"/>
              <a:t> before the body will execute. (</a:t>
            </a:r>
            <a:r>
              <a:rPr lang="en-US" altLang="en-US" sz="2000" dirty="0" smtClean="0">
                <a:latin typeface="Consolas" panose="020B0609020204030204" pitchFamily="49" charset="0"/>
                <a:cs typeface="Consolas" panose="020B0609020204030204" pitchFamily="49" charset="0"/>
              </a:rPr>
              <a:t>And</a:t>
            </a:r>
            <a:r>
              <a:rPr lang="en-US" altLang="en-US" sz="2000" dirty="0" smtClean="0"/>
              <a:t>)</a:t>
            </a:r>
          </a:p>
          <a:p>
            <a:pPr lvl="1" eaLnBrk="1" hangingPunct="1"/>
            <a:r>
              <a:rPr lang="en-US" altLang="en-US" sz="2000" dirty="0" smtClean="0"/>
              <a:t>If </a:t>
            </a:r>
            <a:r>
              <a:rPr lang="en-US" altLang="en-US" sz="2000" i="1" dirty="0" smtClean="0"/>
              <a:t>at least one condition</a:t>
            </a:r>
            <a:r>
              <a:rPr lang="en-US" altLang="en-US" sz="2000" dirty="0" smtClean="0"/>
              <a:t> must be met before the body will execute. (</a:t>
            </a:r>
            <a:r>
              <a:rPr lang="en-US" altLang="en-US" sz="2000" dirty="0" smtClean="0">
                <a:latin typeface="Consolas" panose="020B0609020204030204" pitchFamily="49" charset="0"/>
                <a:cs typeface="Consolas" panose="020B0609020204030204" pitchFamily="49" charset="0"/>
              </a:rPr>
              <a:t>Or</a:t>
            </a:r>
            <a:r>
              <a:rPr lang="en-US" altLang="en-US" sz="2000" dirty="0" smtClean="0"/>
              <a:t>)</a:t>
            </a:r>
          </a:p>
          <a:p>
            <a:pPr eaLnBrk="1" hangingPunct="1"/>
            <a:r>
              <a:rPr lang="en-US" altLang="en-US" sz="2400" dirty="0" smtClean="0"/>
              <a:t>The logical </a:t>
            </a:r>
            <a:r>
              <a:rPr lang="en-US" altLang="en-US" dirty="0" smtClean="0">
                <a:latin typeface="Consolas" panose="020B0609020204030204" pitchFamily="49" charset="0"/>
                <a:cs typeface="Consolas" panose="020B0609020204030204" pitchFamily="49" charset="0"/>
              </a:rPr>
              <a:t>NOT</a:t>
            </a:r>
            <a:r>
              <a:rPr lang="en-US" altLang="en-US" sz="2400" dirty="0" smtClean="0"/>
              <a:t> operator can be used to check if something has ‘not’ occurred yet </a:t>
            </a:r>
          </a:p>
          <a:p>
            <a:pPr lvl="1"/>
            <a:r>
              <a:rPr lang="en-US" altLang="en-US" sz="1600" dirty="0" smtClean="0"/>
              <a:t>E.g., If it’s true that the user </a:t>
            </a:r>
            <a:r>
              <a:rPr lang="en-US" altLang="en-US" sz="1600" i="1" dirty="0" smtClean="0"/>
              <a:t>did not</a:t>
            </a:r>
            <a:r>
              <a:rPr lang="en-US" altLang="en-US" sz="1600" dirty="0" smtClean="0"/>
              <a:t> enter the correct password then the program will end.</a:t>
            </a:r>
          </a:p>
          <a:p>
            <a:pPr eaLnBrk="1" hangingPunct="1"/>
            <a:endParaRPr lang="en-US" altLang="en-US" dirty="0" smtClean="0"/>
          </a:p>
        </p:txBody>
      </p:sp>
    </p:spTree>
    <p:extLst>
      <p:ext uri="{BB962C8B-B14F-4D97-AF65-F5344CB8AC3E}">
        <p14:creationId xmlns:p14="http://schemas.microsoft.com/office/powerpoint/2010/main" val="2346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pPr eaLnBrk="1" hangingPunct="1"/>
            <a:r>
              <a:rPr lang="en-US" altLang="en-US" sz="3200" dirty="0" smtClean="0"/>
              <a:t>Logic: The “</a:t>
            </a:r>
            <a:r>
              <a:rPr lang="en-US" altLang="en-US" sz="3200" b="1" dirty="0" smtClean="0">
                <a:solidFill>
                  <a:srgbClr val="FF0000"/>
                </a:solidFill>
              </a:rPr>
              <a:t>OR</a:t>
            </a:r>
            <a:r>
              <a:rPr lang="en-US" altLang="en-US" sz="3200" dirty="0" smtClean="0"/>
              <a:t>” Operator</a:t>
            </a:r>
          </a:p>
        </p:txBody>
      </p:sp>
      <p:sp>
        <p:nvSpPr>
          <p:cNvPr id="52227" name="Rectangle 3"/>
          <p:cNvSpPr>
            <a:spLocks noGrp="1"/>
          </p:cNvSpPr>
          <p:nvPr>
            <p:ph type="body" idx="4294967295"/>
          </p:nvPr>
        </p:nvSpPr>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OR</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i="1" dirty="0" smtClean="0">
                <a:latin typeface="Consolas" pitchFamily="49" charset="0"/>
                <a:cs typeface="Consolas" pitchFamily="49" charset="0"/>
              </a:rPr>
              <a:t>         body</a:t>
            </a:r>
          </a:p>
          <a:p>
            <a:pPr eaLnBrk="1" hangingPunct="1">
              <a:buFont typeface="Arial" charset="0"/>
              <a:buNone/>
            </a:pPr>
            <a:r>
              <a:rPr lang="en-US" altLang="en-US" sz="1800" b="1" i="1" dirty="0">
                <a:latin typeface="Consolas" pitchFamily="49" charset="0"/>
                <a:cs typeface="Consolas" pitchFamily="49" charset="0"/>
              </a:rPr>
              <a:t> </a:t>
            </a:r>
            <a:r>
              <a:rPr lang="en-US" altLang="en-US" sz="1800" b="1" i="1" dirty="0" smtClean="0">
                <a:latin typeface="Consolas" pitchFamily="49" charset="0"/>
                <a:cs typeface="Consolas" pitchFamily="49" charset="0"/>
              </a:rPr>
              <a:t>    </a:t>
            </a:r>
            <a:r>
              <a:rPr lang="en-US" altLang="en-US" sz="1800" dirty="0" smtClean="0">
                <a:latin typeface="Consolas" pitchFamily="49" charset="0"/>
                <a:cs typeface="Consolas" pitchFamily="49" charset="0"/>
              </a:rPr>
              <a:t>End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7</a:t>
            </a:r>
            <a:r>
              <a:rPr lang="en-US" altLang="en-US" sz="2000" dirty="0" smtClean="0">
                <a:latin typeface="Consolas" panose="020B0609020204030204" pitchFamily="49" charset="0"/>
                <a:cs typeface="Consolas" pitchFamily="49" charset="0"/>
              </a:rPr>
              <a:t>if_or_hiring.docm</a:t>
            </a:r>
          </a:p>
          <a:p>
            <a:pPr lvl="1">
              <a:buNone/>
            </a:pPr>
            <a:r>
              <a:rPr lang="en-US" altLang="en-US" sz="1800" dirty="0">
                <a:latin typeface="Consolas" pitchFamily="49" charset="0"/>
                <a:cs typeface="Consolas" pitchFamily="49" charset="0"/>
              </a:rPr>
              <a:t> gpa = InputBox("Grade point: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experience </a:t>
            </a:r>
            <a:r>
              <a:rPr lang="en-US" altLang="en-US" sz="1800" dirty="0">
                <a:latin typeface="Consolas" pitchFamily="49" charset="0"/>
                <a:cs typeface="Consolas" pitchFamily="49" charset="0"/>
              </a:rPr>
              <a:t>= InputBox("Years of job experience: ")</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(gpa &gt; 3.7) </a:t>
            </a:r>
            <a:r>
              <a:rPr lang="en-US" altLang="en-US" sz="1800" b="1" dirty="0" smtClean="0">
                <a:solidFill>
                  <a:srgbClr val="FF0000"/>
                </a:solidFill>
                <a:latin typeface="Consolas" pitchFamily="49" charset="0"/>
                <a:cs typeface="Consolas" pitchFamily="49" charset="0"/>
              </a:rPr>
              <a:t>OR</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(experience &gt; 5) Then</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result </a:t>
            </a:r>
            <a:r>
              <a:rPr lang="en-US" altLang="en-US" sz="1800" dirty="0">
                <a:latin typeface="Consolas" pitchFamily="49" charset="0"/>
                <a:cs typeface="Consolas" pitchFamily="49" charset="0"/>
              </a:rPr>
              <a:t>= "Hire applicant"</a:t>
            </a: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"Insufficient qualifications"</a:t>
            </a:r>
            <a:endParaRPr lang="en-US" altLang="en-US" sz="1800" dirty="0" smtClean="0">
              <a:latin typeface="Arial" charset="0"/>
            </a:endParaRPr>
          </a:p>
          <a:p>
            <a:pPr eaLnBrk="1" hangingPunct="1"/>
            <a:endParaRPr lang="en-US" altLang="en-US" sz="1800" dirty="0" smtClean="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0553"/>
            <a:ext cx="2865349" cy="118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638782"/>
            <a:ext cx="2841863" cy="115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638782"/>
            <a:ext cx="1143008" cy="115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9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GPA</a:t>
                      </a:r>
                      <a:endParaRPr lang="en-US" dirty="0"/>
                    </a:p>
                  </a:txBody>
                  <a:tcPr/>
                </a:tc>
                <a:tc>
                  <a:txBody>
                    <a:bodyPr/>
                    <a:lstStyle/>
                    <a:p>
                      <a:r>
                        <a:rPr lang="en-US" dirty="0" smtClean="0"/>
                        <a:t>Years</a:t>
                      </a:r>
                      <a:r>
                        <a:rPr lang="en-US" baseline="0" dirty="0" smtClean="0"/>
                        <a:t> job experience</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i="1" dirty="0" smtClean="0"/>
                        <a:t>2</a:t>
                      </a:r>
                      <a:endParaRPr lang="en-US" i="1" dirty="0"/>
                    </a:p>
                  </a:txBody>
                  <a:tcPr/>
                </a:tc>
                <a:tc>
                  <a:txBody>
                    <a:bodyPr/>
                    <a:lstStyle/>
                    <a:p>
                      <a:r>
                        <a:rPr lang="en-US" i="1" dirty="0" smtClean="0"/>
                        <a:t>0</a:t>
                      </a:r>
                      <a:endParaRPr lang="en-US" i="1" dirty="0"/>
                    </a:p>
                  </a:txBody>
                  <a:tcPr/>
                </a:tc>
                <a:tc>
                  <a:txBody>
                    <a:bodyPr/>
                    <a:lstStyle/>
                    <a:p>
                      <a:r>
                        <a:rPr lang="en-US" i="1" dirty="0" smtClean="0"/>
                        <a:t>Insufficient</a:t>
                      </a:r>
                      <a:r>
                        <a:rPr lang="en-US" i="1" baseline="0" dirty="0" smtClean="0"/>
                        <a:t> qualifications</a:t>
                      </a:r>
                      <a:endParaRPr lang="en-US" i="1" dirty="0"/>
                    </a:p>
                  </a:txBody>
                  <a:tcPr/>
                </a:tc>
                <a:extLst>
                  <a:ext uri="{0D108BD9-81ED-4DB2-BD59-A6C34878D82A}">
                    <a16:rowId xmlns:a16="http://schemas.microsoft.com/office/drawing/2014/main" val="10001"/>
                  </a:ext>
                </a:extLst>
              </a:tr>
              <a:tr h="370840">
                <a:tc>
                  <a:txBody>
                    <a:bodyPr/>
                    <a:lstStyle/>
                    <a:p>
                      <a:r>
                        <a:rPr lang="en-US" dirty="0" smtClean="0"/>
                        <a:t>1</a:t>
                      </a:r>
                      <a:endParaRPr lang="en-US" dirty="0"/>
                    </a:p>
                  </a:txBody>
                  <a:tcPr/>
                </a:tc>
                <a:tc>
                  <a:txBody>
                    <a:bodyPr/>
                    <a:lstStyle/>
                    <a:p>
                      <a:r>
                        <a:rPr lang="en-US" dirty="0" smtClean="0"/>
                        <a:t>10</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2"/>
                  </a:ext>
                </a:extLst>
              </a:tr>
              <a:tr h="370840">
                <a:tc>
                  <a:txBody>
                    <a:bodyPr/>
                    <a:lstStyle/>
                    <a:p>
                      <a:r>
                        <a:rPr lang="en-US" dirty="0" smtClean="0"/>
                        <a:t>4</a:t>
                      </a:r>
                      <a:endParaRPr lang="en-US" dirty="0"/>
                    </a:p>
                  </a:txBody>
                  <a:tcPr/>
                </a:tc>
                <a:tc>
                  <a:txBody>
                    <a:bodyPr/>
                    <a:lstStyle/>
                    <a:p>
                      <a:r>
                        <a:rPr lang="en-US" dirty="0" smtClean="0"/>
                        <a:t>1</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Hire</a:t>
                      </a:r>
                      <a:endParaRPr lang="en-US"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(gpa &gt; 3.7) </a:t>
            </a:r>
            <a:r>
              <a:rPr lang="en-US" altLang="en-US" sz="2000" dirty="0" smtClean="0">
                <a:latin typeface="Consolas" pitchFamily="49" charset="0"/>
                <a:cs typeface="Consolas" pitchFamily="49" charset="0"/>
              </a:rPr>
              <a:t>Or </a:t>
            </a:r>
            <a:r>
              <a:rPr lang="en-US" altLang="en-US" sz="2000" dirty="0">
                <a:latin typeface="Consolas" pitchFamily="49" charset="0"/>
                <a:cs typeface="Consolas" pitchFamily="49" charset="0"/>
              </a:rPr>
              <a:t>(experience &gt; 5</a:t>
            </a:r>
            <a:r>
              <a:rPr lang="en-US" altLang="en-US" sz="2000" dirty="0" smtClean="0">
                <a:latin typeface="Consolas" pitchFamily="49" charset="0"/>
                <a:cs typeface="Consolas" pitchFamily="49" charset="0"/>
              </a:rPr>
              <a:t>) then </a:t>
            </a:r>
            <a:endParaRPr lang="en-US" sz="2000" dirty="0"/>
          </a:p>
        </p:txBody>
      </p:sp>
    </p:spTree>
    <p:extLst>
      <p:ext uri="{BB962C8B-B14F-4D97-AF65-F5344CB8AC3E}">
        <p14:creationId xmlns:p14="http://schemas.microsoft.com/office/powerpoint/2010/main" val="18841827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457200" y="152400"/>
            <a:ext cx="8229600" cy="944563"/>
          </a:xfrm>
        </p:spPr>
        <p:txBody>
          <a:bodyPr/>
          <a:lstStyle/>
          <a:p>
            <a:pPr eaLnBrk="1" hangingPunct="1"/>
            <a:r>
              <a:rPr lang="en-US" altLang="en-US" sz="3200" dirty="0" smtClean="0"/>
              <a:t>Logic: The “</a:t>
            </a:r>
            <a:r>
              <a:rPr lang="en-US" altLang="en-US" sz="3200" b="1" dirty="0" smtClean="0">
                <a:solidFill>
                  <a:srgbClr val="FF0000"/>
                </a:solidFill>
              </a:rPr>
              <a:t>AND</a:t>
            </a:r>
            <a:r>
              <a:rPr lang="en-US" altLang="en-US" sz="3200" dirty="0" smtClean="0"/>
              <a:t>” Operator</a:t>
            </a:r>
          </a:p>
        </p:txBody>
      </p:sp>
      <p:sp>
        <p:nvSpPr>
          <p:cNvPr id="53251" name="Rectangle 3"/>
          <p:cNvSpPr>
            <a:spLocks noGrp="1"/>
          </p:cNvSpPr>
          <p:nvPr>
            <p:ph type="body" idx="4294967295"/>
          </p:nvPr>
        </p:nvSpPr>
        <p:spPr>
          <a:xfrm>
            <a:off x="457200" y="1219200"/>
            <a:ext cx="8229600" cy="5029200"/>
          </a:xfrm>
        </p:spPr>
        <p:txBody>
          <a:bodyPr/>
          <a:lstStyle/>
          <a:p>
            <a:pPr eaLnBrk="1" hangingPunct="1"/>
            <a:r>
              <a:rPr lang="en-US" altLang="en-US" sz="2400" b="1" dirty="0" smtClean="0"/>
              <a:t>Format:</a:t>
            </a:r>
          </a:p>
          <a:p>
            <a:pPr eaLnBrk="1" hangingPunct="1">
              <a:buFont typeface="Arial" charset="0"/>
              <a:buNone/>
            </a:pPr>
            <a:r>
              <a:rPr lang="en-US" altLang="en-US" sz="1800" dirty="0" smtClean="0">
                <a:latin typeface="Consolas" pitchFamily="49" charset="0"/>
                <a:cs typeface="Consolas" pitchFamily="49" charset="0"/>
              </a:rPr>
              <a:t>     If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AND</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Boolean expression</a:t>
            </a:r>
            <a:r>
              <a:rPr lang="en-US" altLang="en-US" sz="1800" dirty="0" smtClean="0">
                <a:latin typeface="Consolas" pitchFamily="49" charset="0"/>
                <a:cs typeface="Consolas" pitchFamily="49" charset="0"/>
              </a:rPr>
              <a:t>) then</a:t>
            </a:r>
          </a:p>
          <a:p>
            <a:pPr eaLnBrk="1" hangingPunct="1">
              <a:buFont typeface="Arial" charset="0"/>
              <a:buNone/>
            </a:pP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body</a:t>
            </a:r>
          </a:p>
          <a:p>
            <a:pPr eaLnBrk="1" hangingPunct="1">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E</a:t>
            </a:r>
            <a:r>
              <a:rPr lang="en-US" altLang="en-US" sz="1800" dirty="0" smtClean="0">
                <a:latin typeface="Consolas" pitchFamily="49" charset="0"/>
                <a:cs typeface="Consolas" pitchFamily="49" charset="0"/>
              </a:rPr>
              <a:t>nd if</a:t>
            </a:r>
          </a:p>
          <a:p>
            <a:pPr eaLnBrk="1" hangingPunct="1"/>
            <a:r>
              <a:rPr lang="en-CA" altLang="en-US" b="1" dirty="0"/>
              <a:t>Word document containing the macro (empty document, see macro editor for the important details)</a:t>
            </a:r>
            <a:r>
              <a:rPr lang="en-CA" altLang="en-US" dirty="0"/>
              <a:t>: </a:t>
            </a:r>
            <a:r>
              <a:rPr lang="en-CA" altLang="en-US" sz="2000" dirty="0">
                <a:latin typeface="Consolas" panose="020B0609020204030204" pitchFamily="49" charset="0"/>
              </a:rPr>
              <a:t>8</a:t>
            </a:r>
            <a:r>
              <a:rPr lang="en-US" altLang="en-US" sz="2000" dirty="0" smtClean="0">
                <a:latin typeface="Consolas" pitchFamily="49" charset="0"/>
                <a:cs typeface="Consolas" pitchFamily="49" charset="0"/>
              </a:rPr>
              <a:t>if_and_firing.docm</a:t>
            </a:r>
            <a:endParaRPr lang="en-US" altLang="en-US" sz="2000" b="1" dirty="0" smtClean="0">
              <a:latin typeface="Consolas" panose="020B0609020204030204" pitchFamily="49" charset="0"/>
              <a:cs typeface="Consolas" panose="020B0609020204030204" pitchFamily="49" charset="0"/>
            </a:endParaRPr>
          </a:p>
          <a:p>
            <a:pPr marL="349250" lvl="1" indent="0">
              <a:buNone/>
            </a:pPr>
            <a:r>
              <a:rPr lang="en-US" altLang="en-US" sz="1800" dirty="0">
                <a:latin typeface="Consolas" pitchFamily="49" charset="0"/>
                <a:cs typeface="Consolas" pitchFamily="49" charset="0"/>
              </a:rPr>
              <a:t> salary = InputBox("Salary: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years </a:t>
            </a:r>
            <a:r>
              <a:rPr lang="en-US" altLang="en-US" sz="1800" dirty="0">
                <a:latin typeface="Consolas" pitchFamily="49" charset="0"/>
                <a:cs typeface="Consolas" pitchFamily="49" charset="0"/>
              </a:rPr>
              <a:t>= InputBox("Years of employment: ")</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If </a:t>
            </a:r>
            <a:r>
              <a:rPr lang="en-US" altLang="en-US" sz="1800" dirty="0">
                <a:latin typeface="Consolas" pitchFamily="49" charset="0"/>
                <a:cs typeface="Consolas" pitchFamily="49" charset="0"/>
              </a:rPr>
              <a:t>(salary &gt;= 100000) </a:t>
            </a:r>
            <a:r>
              <a:rPr lang="en-US" altLang="en-US" sz="1800" b="1" dirty="0" smtClean="0">
                <a:solidFill>
                  <a:srgbClr val="FF0000"/>
                </a:solidFill>
                <a:latin typeface="Consolas" pitchFamily="49" charset="0"/>
                <a:cs typeface="Consolas" pitchFamily="49" charset="0"/>
              </a:rPr>
              <a:t>AND</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(years &lt; 2) Then</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"Fired!"</a:t>
            </a: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Else</a:t>
            </a:r>
            <a:endParaRPr lang="en-US" altLang="en-US" sz="1800" dirty="0">
              <a:latin typeface="Consolas" pitchFamily="49" charset="0"/>
              <a:cs typeface="Consolas" pitchFamily="49" charset="0"/>
            </a:endParaRPr>
          </a:p>
          <a:p>
            <a:pPr marL="349250" lvl="1" inden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result = "Retained"</a:t>
            </a:r>
            <a:endParaRPr lang="en-US" altLang="en-US" dirty="0"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2" y="5486400"/>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795983"/>
            <a:ext cx="2696633"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257800"/>
            <a:ext cx="10890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4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Firing Example: Example Inputs &amp; Results</a:t>
            </a:r>
            <a:endParaRPr lang="en-US" dirty="0"/>
          </a:p>
        </p:txBody>
      </p:sp>
      <p:graphicFrame>
        <p:nvGraphicFramePr>
          <p:cNvPr id="5" name="Content Placeholder 4"/>
          <p:cNvGraphicFramePr>
            <a:graphicFrameLocks noGrp="1"/>
          </p:cNvGraphicFramePr>
          <p:nvPr>
            <p:ph idx="1"/>
            <p:extLst/>
          </p:nvPr>
        </p:nvGraphicFramePr>
        <p:xfrm>
          <a:off x="457200" y="1828800"/>
          <a:ext cx="8229600" cy="1854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smtClean="0"/>
                        <a:t>Salary</a:t>
                      </a:r>
                      <a:endParaRPr lang="en-US" dirty="0"/>
                    </a:p>
                  </a:txBody>
                  <a:tcPr/>
                </a:tc>
                <a:tc>
                  <a:txBody>
                    <a:bodyPr/>
                    <a:lstStyle/>
                    <a:p>
                      <a:r>
                        <a:rPr lang="en-US" dirty="0" smtClean="0"/>
                        <a:t>Years</a:t>
                      </a:r>
                      <a:r>
                        <a:rPr lang="en-US" baseline="0" dirty="0" smtClean="0"/>
                        <a:t> on job</a:t>
                      </a:r>
                      <a:endParaRPr lang="en-US" dirty="0"/>
                    </a:p>
                  </a:txBody>
                  <a:tcPr/>
                </a:tc>
                <a:tc>
                  <a:txBody>
                    <a:bodyPr/>
                    <a:lstStyle/>
                    <a:p>
                      <a:r>
                        <a:rPr lang="en-US" dirty="0" smtClean="0"/>
                        <a:t>Result</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100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1"/>
                  </a:ext>
                </a:extLst>
              </a:tr>
              <a:tr h="370840">
                <a:tc>
                  <a:txBody>
                    <a:bodyPr/>
                    <a:lstStyle/>
                    <a:p>
                      <a:r>
                        <a:rPr lang="en-US" dirty="0" smtClean="0"/>
                        <a:t>50000</a:t>
                      </a:r>
                      <a:endParaRPr lang="en-US" dirty="0"/>
                    </a:p>
                  </a:txBody>
                  <a:tcPr/>
                </a:tc>
                <a:tc>
                  <a:txBody>
                    <a:bodyPr/>
                    <a:lstStyle/>
                    <a:p>
                      <a:r>
                        <a:rPr lang="en-US" dirty="0" smtClean="0"/>
                        <a:t>1</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123456</a:t>
                      </a:r>
                    </a:p>
                  </a:txBody>
                  <a:tcPr/>
                </a:tc>
                <a:tc>
                  <a:txBody>
                    <a:bodyPr/>
                    <a:lstStyle/>
                    <a:p>
                      <a:r>
                        <a:rPr lang="en-US" dirty="0" smtClean="0"/>
                        <a:t>20</a:t>
                      </a:r>
                      <a:endParaRPr lang="en-US" dirty="0"/>
                    </a:p>
                  </a:txBody>
                  <a:tcPr/>
                </a:tc>
                <a:tc>
                  <a:txBody>
                    <a:bodyPr/>
                    <a:lstStyle/>
                    <a:p>
                      <a:r>
                        <a:rPr lang="en-US" dirty="0" smtClean="0"/>
                        <a:t>Retained</a:t>
                      </a:r>
                      <a:endParaRPr lang="en-US" dirty="0"/>
                    </a:p>
                  </a:txBody>
                  <a:tcPr/>
                </a:tc>
                <a:extLst>
                  <a:ext uri="{0D108BD9-81ED-4DB2-BD59-A6C34878D82A}">
                    <a16:rowId xmlns:a16="http://schemas.microsoft.com/office/drawing/2014/main" val="10003"/>
                  </a:ext>
                </a:extLst>
              </a:tr>
              <a:tr h="370840">
                <a:tc>
                  <a:txBody>
                    <a:bodyPr/>
                    <a:lstStyle/>
                    <a:p>
                      <a:r>
                        <a:rPr lang="en-US" i="1" dirty="0" smtClean="0"/>
                        <a:t>1000000</a:t>
                      </a:r>
                      <a:endParaRPr lang="en-US" i="1" dirty="0"/>
                    </a:p>
                  </a:txBody>
                  <a:tcPr/>
                </a:tc>
                <a:tc>
                  <a:txBody>
                    <a:bodyPr/>
                    <a:lstStyle/>
                    <a:p>
                      <a:r>
                        <a:rPr lang="en-US" i="1" dirty="0" smtClean="0"/>
                        <a:t>0</a:t>
                      </a:r>
                      <a:endParaRPr lang="en-US" i="1" dirty="0"/>
                    </a:p>
                  </a:txBody>
                  <a:tcPr/>
                </a:tc>
                <a:tc>
                  <a:txBody>
                    <a:bodyPr/>
                    <a:lstStyle/>
                    <a:p>
                      <a:r>
                        <a:rPr lang="en-US" i="1" dirty="0" smtClean="0"/>
                        <a:t>Fired!</a:t>
                      </a:r>
                      <a:endParaRPr lang="en-US" i="1" dirty="0"/>
                    </a:p>
                  </a:txBody>
                  <a:tcPr/>
                </a:tc>
                <a:extLst>
                  <a:ext uri="{0D108BD9-81ED-4DB2-BD59-A6C34878D82A}">
                    <a16:rowId xmlns:a16="http://schemas.microsoft.com/office/drawing/2014/main" val="10004"/>
                  </a:ext>
                </a:extLst>
              </a:tr>
            </a:tbl>
          </a:graphicData>
        </a:graphic>
      </p:graphicFrame>
      <p:sp>
        <p:nvSpPr>
          <p:cNvPr id="6" name="Rectangle 5"/>
          <p:cNvSpPr/>
          <p:nvPr/>
        </p:nvSpPr>
        <p:spPr>
          <a:xfrm>
            <a:off x="304800" y="1295400"/>
            <a:ext cx="8229600" cy="400110"/>
          </a:xfrm>
          <a:prstGeom prst="rect">
            <a:avLst/>
          </a:prstGeom>
        </p:spPr>
        <p:txBody>
          <a:bodyPr wrap="square" lIns="0">
            <a:spAutoFit/>
          </a:bodyPr>
          <a:lstStyle/>
          <a:p>
            <a:r>
              <a:rPr lang="en-US" altLang="en-US" sz="2000" dirty="0">
                <a:latin typeface="Consolas" pitchFamily="49" charset="0"/>
                <a:cs typeface="Consolas" pitchFamily="49" charset="0"/>
              </a:rPr>
              <a:t> If (salary &gt;= </a:t>
            </a:r>
            <a:r>
              <a:rPr lang="en-US" altLang="en-US" sz="2000" dirty="0" smtClean="0">
                <a:latin typeface="Consolas" pitchFamily="49" charset="0"/>
                <a:cs typeface="Consolas" pitchFamily="49" charset="0"/>
              </a:rPr>
              <a:t>100000</a:t>
            </a:r>
            <a:r>
              <a:rPr lang="en-US" altLang="en-US" sz="2000" dirty="0">
                <a:latin typeface="Consolas" pitchFamily="49" charset="0"/>
                <a:cs typeface="Consolas" pitchFamily="49" charset="0"/>
              </a:rPr>
              <a:t>) And (years &lt; 2) </a:t>
            </a:r>
            <a:r>
              <a:rPr lang="en-US" altLang="en-US" sz="2000" dirty="0" smtClean="0">
                <a:latin typeface="Consolas" pitchFamily="49" charset="0"/>
                <a:cs typeface="Consolas" pitchFamily="49" charset="0"/>
              </a:rPr>
              <a:t>Then </a:t>
            </a:r>
            <a:endParaRPr lang="en-US" sz="2000" dirty="0"/>
          </a:p>
        </p:txBody>
      </p:sp>
    </p:spTree>
    <p:extLst>
      <p:ext uri="{BB962C8B-B14F-4D97-AF65-F5344CB8AC3E}">
        <p14:creationId xmlns:p14="http://schemas.microsoft.com/office/powerpoint/2010/main" val="28596352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Logic: The </a:t>
            </a:r>
            <a:r>
              <a:rPr lang="en-US" altLang="en-US" dirty="0" smtClean="0"/>
              <a:t>“</a:t>
            </a:r>
            <a:r>
              <a:rPr lang="en-US" altLang="en-US" b="1" dirty="0" smtClean="0">
                <a:solidFill>
                  <a:srgbClr val="FF0000"/>
                </a:solidFill>
              </a:rPr>
              <a:t>NOT</a:t>
            </a:r>
            <a:r>
              <a:rPr lang="en-US" altLang="en-US" dirty="0" smtClean="0"/>
              <a:t>” </a:t>
            </a:r>
            <a:r>
              <a:rPr lang="en-US" altLang="en-US" dirty="0"/>
              <a:t>Operator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b="1" dirty="0" smtClean="0">
                <a:solidFill>
                  <a:srgbClr val="FF0000"/>
                </a:solidFill>
                <a:latin typeface="Consolas" panose="020B0609020204030204" pitchFamily="49" charset="0"/>
                <a:cs typeface="Consolas" panose="020B0609020204030204" pitchFamily="49" charset="0"/>
              </a:rPr>
              <a:t>NOT</a:t>
            </a: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i="1" dirty="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   body</a:t>
            </a:r>
          </a:p>
          <a:p>
            <a:pPr marL="339725" lvl="1" indent="0">
              <a:buNone/>
            </a:pPr>
            <a:r>
              <a:rPr lang="en-US" sz="1800" dirty="0" smtClean="0">
                <a:latin typeface="Consolas" panose="020B0609020204030204" pitchFamily="49" charset="0"/>
                <a:cs typeface="Consolas" panose="020B0609020204030204" pitchFamily="49" charset="0"/>
              </a:rPr>
              <a:t>End if</a:t>
            </a:r>
          </a:p>
          <a:p>
            <a:endParaRPr lang="en-US" dirty="0"/>
          </a:p>
          <a:p>
            <a:r>
              <a:rPr lang="en-US" b="1" dirty="0" smtClean="0"/>
              <a:t>Word document containing the macro example</a:t>
            </a:r>
            <a:r>
              <a:rPr lang="en-US" dirty="0" smtClean="0"/>
              <a:t>: </a:t>
            </a:r>
            <a:r>
              <a:rPr lang="en-US" sz="2000" dirty="0">
                <a:latin typeface="Consolas" panose="020B0609020204030204" pitchFamily="49" charset="0"/>
              </a:rPr>
              <a:t>9</a:t>
            </a:r>
            <a:r>
              <a:rPr lang="en-US" sz="2000" dirty="0" smtClean="0">
                <a:latin typeface="Consolas" panose="020B0609020204030204" pitchFamily="49" charset="0"/>
                <a:cs typeface="Consolas" panose="020B0609020204030204" pitchFamily="49" charset="0"/>
              </a:rPr>
              <a:t>checkSave.docm</a:t>
            </a:r>
          </a:p>
          <a:p>
            <a:pPr marL="339725" lvl="1" indent="0">
              <a:buNone/>
            </a:pPr>
            <a:r>
              <a:rPr lang="en-US" sz="1800" dirty="0">
                <a:latin typeface="Consolas" panose="020B0609020204030204" pitchFamily="49" charset="0"/>
                <a:cs typeface="Consolas" panose="020B0609020204030204" pitchFamily="49" charset="0"/>
              </a:rPr>
              <a:t> If </a:t>
            </a:r>
            <a:r>
              <a:rPr lang="en-US" sz="1800" b="1" dirty="0" smtClean="0">
                <a:solidFill>
                  <a:srgbClr val="FF0000"/>
                </a:solidFill>
                <a:latin typeface="Consolas" panose="020B0609020204030204" pitchFamily="49" charset="0"/>
                <a:cs typeface="Consolas" panose="020B0609020204030204" pitchFamily="49" charset="0"/>
              </a:rPr>
              <a:t>NOT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(ActiveDocument.Saved)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MsgBox </a:t>
            </a:r>
            <a:r>
              <a:rPr lang="en-US" sz="1800" dirty="0">
                <a:latin typeface="Consolas" panose="020B0609020204030204" pitchFamily="49" charset="0"/>
                <a:cs typeface="Consolas" panose="020B0609020204030204" pitchFamily="49" charset="0"/>
              </a:rPr>
              <a:t>("You haven't saved " &amp; ActiveDocument.Name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&amp; </a:t>
            </a:r>
            <a:r>
              <a:rPr lang="en-US" sz="1800" dirty="0">
                <a:latin typeface="Consolas" panose="020B0609020204030204" pitchFamily="49" charset="0"/>
                <a:cs typeface="Consolas" panose="020B0609020204030204" pitchFamily="49" charset="0"/>
              </a:rPr>
              <a:t>" yet")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274384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Line </a:t>
            </a:r>
            <a:r>
              <a:rPr lang="en-US" b="1" dirty="0" smtClean="0">
                <a:solidFill>
                  <a:srgbClr val="FF0000"/>
                </a:solidFill>
              </a:rPr>
              <a:t>Continuation Character</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To increase readability long statements can be split over multiple lines.</a:t>
            </a:r>
          </a:p>
          <a:p>
            <a:pPr marL="339725" lvl="1" indent="0">
              <a:buNone/>
            </a:pPr>
            <a:r>
              <a:rPr lang="en-US" dirty="0" smtClean="0">
                <a:latin typeface="Consolas" panose="020B0609020204030204" pitchFamily="49" charset="0"/>
                <a:cs typeface="Consolas" panose="020B0609020204030204" pitchFamily="49" charset="0"/>
              </a:rPr>
              <a:t>If (income  </a:t>
            </a:r>
            <a:r>
              <a:rPr lang="en-US" dirty="0">
                <a:latin typeface="Consolas" panose="020B0609020204030204" pitchFamily="49" charset="0"/>
                <a:cs typeface="Consolas" panose="020B0609020204030204" pitchFamily="49" charset="0"/>
              </a:rPr>
              <a:t>&gt; </a:t>
            </a:r>
            <a:r>
              <a:rPr lang="en-US" dirty="0" smtClean="0">
                <a:latin typeface="Consolas" panose="020B0609020204030204" pitchFamily="49" charset="0"/>
                <a:cs typeface="Consolas" panose="020B0609020204030204" pitchFamily="49" charset="0"/>
              </a:rPr>
              <a:t>99999) </a:t>
            </a:r>
            <a:r>
              <a:rPr lang="en-US" dirty="0">
                <a:latin typeface="Consolas" panose="020B0609020204030204" pitchFamily="49" charset="0"/>
                <a:cs typeface="Consolas" panose="020B0609020204030204" pitchFamily="49" charset="0"/>
              </a:rPr>
              <a:t>And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(experience &lt;=  2) And </a:t>
            </a:r>
            <a:r>
              <a:rPr lang="en-US" b="1" dirty="0" smtClean="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(numRepramands &gt; 0) Then</a:t>
            </a:r>
            <a:endParaRPr lang="en-US" dirty="0">
              <a:latin typeface="Consolas" panose="020B0609020204030204" pitchFamily="49" charset="0"/>
              <a:cs typeface="Consolas" panose="020B0609020204030204" pitchFamily="49" charset="0"/>
            </a:endParaRP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MsgBox (</a:t>
            </a:r>
            <a:r>
              <a:rPr lang="en-US" dirty="0">
                <a:latin typeface="Consolas" panose="020B0609020204030204" pitchFamily="49" charset="0"/>
                <a:cs typeface="Consolas" panose="020B0609020204030204" pitchFamily="49" charset="0"/>
              </a:rPr>
              <a:t>"You're </a:t>
            </a:r>
            <a:r>
              <a:rPr lang="en-US" dirty="0" smtClean="0">
                <a:latin typeface="Consolas" panose="020B0609020204030204" pitchFamily="49" charset="0"/>
                <a:cs typeface="Consolas" panose="020B0609020204030204" pitchFamily="49" charset="0"/>
              </a:rPr>
              <a:t>fired!")</a:t>
            </a:r>
            <a:endParaRPr lang="en-US" dirty="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If</a:t>
            </a:r>
            <a:endParaRPr lang="en-US" dirty="0"/>
          </a:p>
          <a:p>
            <a:pPr marL="395288" indent="-342900"/>
            <a:r>
              <a:rPr lang="en-US" dirty="0" smtClean="0"/>
              <a:t>To split the line the line continuation character (underscore) must be preceded by a space.</a:t>
            </a:r>
          </a:p>
          <a:p>
            <a:pPr marL="395288" indent="-342900"/>
            <a:r>
              <a:rPr lang="en-US" dirty="0" smtClean="0"/>
              <a:t>Keywords cannot be split between lines e.g.</a:t>
            </a:r>
          </a:p>
          <a:p>
            <a:pPr marL="457200" lvl="2" indent="0">
              <a:buNone/>
            </a:pPr>
            <a:r>
              <a:rPr lang="en-US" dirty="0" smtClean="0">
                <a:latin typeface="Consolas" panose="020B0609020204030204" pitchFamily="49" charset="0"/>
                <a:cs typeface="Consolas" panose="020B0609020204030204" pitchFamily="49" charset="0"/>
              </a:rPr>
              <a:t>Msg _</a:t>
            </a:r>
          </a:p>
          <a:p>
            <a:pPr marL="457200" lvl="2" indent="0">
              <a:buNone/>
            </a:pPr>
            <a:r>
              <a:rPr lang="en-US" dirty="0" smtClean="0">
                <a:latin typeface="Consolas" panose="020B0609020204030204" pitchFamily="49" charset="0"/>
                <a:cs typeface="Consolas" panose="020B0609020204030204" pitchFamily="49" charset="0"/>
              </a:rPr>
              <a:t>Box</a:t>
            </a:r>
          </a:p>
        </p:txBody>
      </p:sp>
      <p:sp>
        <p:nvSpPr>
          <p:cNvPr id="4" name="Rectangle 3"/>
          <p:cNvSpPr/>
          <p:nvPr/>
        </p:nvSpPr>
        <p:spPr>
          <a:xfrm>
            <a:off x="87775" y="6518035"/>
            <a:ext cx="5006499" cy="307777"/>
          </a:xfrm>
          <a:prstGeom prst="rect">
            <a:avLst/>
          </a:prstGeom>
        </p:spPr>
        <p:txBody>
          <a:bodyPr wrap="none">
            <a:spAutoFit/>
          </a:bodyPr>
          <a:lstStyle/>
          <a:p>
            <a:r>
              <a:rPr lang="en-US" sz="1400" dirty="0" smtClean="0"/>
              <a:t>For more details see: http</a:t>
            </a:r>
            <a:r>
              <a:rPr lang="en-US" sz="1400" dirty="0"/>
              <a:t>://support.microsoft.com/kb/141513</a:t>
            </a:r>
          </a:p>
        </p:txBody>
      </p:sp>
    </p:spTree>
    <p:extLst>
      <p:ext uri="{BB962C8B-B14F-4D97-AF65-F5344CB8AC3E}">
        <p14:creationId xmlns:p14="http://schemas.microsoft.com/office/powerpoint/2010/main" val="2080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Continuation </a:t>
            </a:r>
            <a:r>
              <a:rPr lang="en-US" dirty="0" smtClean="0"/>
              <a:t>Character (2)</a:t>
            </a:r>
            <a:endParaRPr lang="en-US" dirty="0"/>
          </a:p>
        </p:txBody>
      </p:sp>
      <p:sp>
        <p:nvSpPr>
          <p:cNvPr id="3" name="Content Placeholder 2"/>
          <p:cNvSpPr>
            <a:spLocks noGrp="1"/>
          </p:cNvSpPr>
          <p:nvPr>
            <p:ph idx="1"/>
          </p:nvPr>
        </p:nvSpPr>
        <p:spPr/>
        <p:txBody>
          <a:bodyPr/>
          <a:lstStyle/>
          <a:p>
            <a:r>
              <a:rPr lang="en-US" dirty="0" smtClean="0"/>
              <a:t>Strings split over multiple lines require a combination of the proper use of the </a:t>
            </a:r>
            <a:r>
              <a:rPr lang="en-US" b="1" dirty="0" smtClean="0">
                <a:solidFill>
                  <a:srgbClr val="FF0000"/>
                </a:solidFill>
              </a:rPr>
              <a:t>line continuation </a:t>
            </a:r>
            <a:r>
              <a:rPr lang="en-US" b="1" dirty="0">
                <a:solidFill>
                  <a:srgbClr val="FF0000"/>
                </a:solidFill>
              </a:rPr>
              <a:t>character</a:t>
            </a:r>
            <a:r>
              <a:rPr lang="en-US" dirty="0"/>
              <a:t> '</a:t>
            </a:r>
            <a:r>
              <a:rPr lang="en-US" b="1" dirty="0">
                <a:solidFill>
                  <a:srgbClr val="FF0000"/>
                </a:solidFill>
              </a:rPr>
              <a:t>_</a:t>
            </a:r>
            <a:r>
              <a:rPr lang="en-US" dirty="0"/>
              <a:t>' and </a:t>
            </a:r>
            <a:r>
              <a:rPr lang="en-US" dirty="0" smtClean="0"/>
              <a:t>the </a:t>
            </a:r>
            <a:r>
              <a:rPr lang="en-US" b="1" dirty="0" smtClean="0">
                <a:solidFill>
                  <a:srgbClr val="CC0000"/>
                </a:solidFill>
              </a:rPr>
              <a:t>concatenation </a:t>
            </a:r>
            <a:r>
              <a:rPr lang="en-US" b="1" dirty="0">
                <a:solidFill>
                  <a:srgbClr val="CC0000"/>
                </a:solidFill>
              </a:rPr>
              <a:t>operator </a:t>
            </a:r>
            <a:r>
              <a:rPr lang="en-US" dirty="0" smtClean="0"/>
              <a:t>'</a:t>
            </a:r>
            <a:r>
              <a:rPr lang="en-US" b="1" dirty="0" smtClean="0">
                <a:solidFill>
                  <a:srgbClr val="CC0000"/>
                </a:solidFill>
              </a:rPr>
              <a:t>&amp;</a:t>
            </a:r>
            <a:r>
              <a:rPr lang="en-US" dirty="0" smtClean="0"/>
              <a:t>‘:</a:t>
            </a:r>
          </a:p>
          <a:p>
            <a:pPr marL="339725" lvl="1" indent="0">
              <a:buNone/>
            </a:pPr>
            <a:r>
              <a:rPr lang="en-US" dirty="0">
                <a:latin typeface="Consolas" panose="020B0609020204030204" pitchFamily="49" charset="0"/>
                <a:cs typeface="Consolas" panose="020B0609020204030204" pitchFamily="49" charset="0"/>
              </a:rPr>
              <a:t> MsgBox ("Your " </a:t>
            </a:r>
            <a:r>
              <a:rPr lang="en-US" b="1" dirty="0">
                <a:solidFill>
                  <a:srgbClr val="FF0000"/>
                </a:solidFill>
                <a:latin typeface="Consolas" panose="020B0609020204030204" pitchFamily="49" charset="0"/>
                <a:cs typeface="Consolas" panose="020B0609020204030204" pitchFamily="49" charset="0"/>
              </a:rPr>
              <a:t>_</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b="1" dirty="0" smtClean="0">
                <a:solidFill>
                  <a:srgbClr val="CC0000"/>
                </a:solidFill>
                <a:latin typeface="Consolas" panose="020B0609020204030204" pitchFamily="49" charset="0"/>
                <a:cs typeface="Consolas" panose="020B0609020204030204" pitchFamily="49" charset="0"/>
              </a:rPr>
              <a:t>&amp;</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"name")</a:t>
            </a:r>
          </a:p>
        </p:txBody>
      </p:sp>
    </p:spTree>
    <p:extLst>
      <p:ext uri="{BB962C8B-B14F-4D97-AF65-F5344CB8AC3E}">
        <p14:creationId xmlns:p14="http://schemas.microsoft.com/office/powerpoint/2010/main" val="37848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When Multiple Conditions Must Be Checked</a:t>
            </a:r>
            <a:endParaRPr lang="en-US" dirty="0"/>
          </a:p>
        </p:txBody>
      </p:sp>
      <p:sp>
        <p:nvSpPr>
          <p:cNvPr id="3" name="Content Placeholder 2"/>
          <p:cNvSpPr>
            <a:spLocks noGrp="1"/>
          </p:cNvSpPr>
          <p:nvPr>
            <p:ph idx="1"/>
          </p:nvPr>
        </p:nvSpPr>
        <p:spPr/>
        <p:txBody>
          <a:bodyPr/>
          <a:lstStyle/>
          <a:p>
            <a:r>
              <a:rPr lang="en-US" b="1" dirty="0" smtClean="0"/>
              <a:t>Case 1</a:t>
            </a:r>
            <a:r>
              <a:rPr lang="en-US" dirty="0" smtClean="0"/>
              <a:t>: If each condition is independent of other questions</a:t>
            </a:r>
          </a:p>
          <a:p>
            <a:pPr lvl="1"/>
            <a:r>
              <a:rPr lang="en-US" dirty="0" smtClean="0"/>
              <a:t>Multiple </a:t>
            </a:r>
            <a:r>
              <a:rPr lang="en-US" dirty="0" smtClean="0">
                <a:latin typeface="Consolas" panose="020B0609020204030204" pitchFamily="49" charset="0"/>
                <a:cs typeface="Consolas" panose="020B0609020204030204" pitchFamily="49" charset="0"/>
              </a:rPr>
              <a:t>if-then</a:t>
            </a:r>
            <a:r>
              <a:rPr lang="en-US" dirty="0" smtClean="0"/>
              <a:t> expressions can be used</a:t>
            </a:r>
          </a:p>
          <a:p>
            <a:pPr lvl="1"/>
            <a:r>
              <a:rPr lang="en-US" dirty="0" smtClean="0"/>
              <a:t>Example: </a:t>
            </a:r>
          </a:p>
          <a:p>
            <a:pPr lvl="1"/>
            <a:r>
              <a:rPr lang="en-US" dirty="0" smtClean="0"/>
              <a:t>Q1: Are you an adult?</a:t>
            </a:r>
          </a:p>
          <a:p>
            <a:pPr lvl="1"/>
            <a:r>
              <a:rPr lang="en-US" dirty="0" smtClean="0"/>
              <a:t>Q2: Are you a Canadian citizen?</a:t>
            </a:r>
          </a:p>
          <a:p>
            <a:pPr lvl="1"/>
            <a:r>
              <a:rPr lang="en-US" dirty="0" smtClean="0"/>
              <a:t>Q3: Are you currently employed?</a:t>
            </a:r>
          </a:p>
        </p:txBody>
      </p:sp>
    </p:spTree>
    <p:extLst>
      <p:ext uri="{BB962C8B-B14F-4D97-AF65-F5344CB8AC3E}">
        <p14:creationId xmlns:p14="http://schemas.microsoft.com/office/powerpoint/2010/main" val="29931705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When Multiple Conditions Must Be </a:t>
            </a:r>
            <a:r>
              <a:rPr lang="en-US" dirty="0" smtClean="0"/>
              <a:t>Checked (2)</a:t>
            </a:r>
            <a:endParaRPr lang="en-US" dirty="0"/>
          </a:p>
        </p:txBody>
      </p:sp>
      <p:sp>
        <p:nvSpPr>
          <p:cNvPr id="3" name="Content Placeholder 2"/>
          <p:cNvSpPr>
            <a:spLocks noGrp="1"/>
          </p:cNvSpPr>
          <p:nvPr>
            <p:ph idx="1"/>
          </p:nvPr>
        </p:nvSpPr>
        <p:spPr/>
        <p:txBody>
          <a:bodyPr/>
          <a:lstStyle/>
          <a:p>
            <a:r>
              <a:rPr lang="en-US" b="1" dirty="0" smtClean="0"/>
              <a:t>Case 2 (mutually exclusive)</a:t>
            </a:r>
            <a:r>
              <a:rPr lang="en-US" dirty="0" smtClean="0"/>
              <a:t>: If </a:t>
            </a:r>
            <a:r>
              <a:rPr lang="en-US" dirty="0"/>
              <a:t>the result of one condition affects other conditions (when one condition is true then the other </a:t>
            </a:r>
            <a:r>
              <a:rPr lang="en-US" dirty="0" smtClean="0"/>
              <a:t>conditions cannot be true)</a:t>
            </a:r>
            <a:endParaRPr lang="en-US" dirty="0"/>
          </a:p>
          <a:p>
            <a:pPr lvl="1"/>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should be used</a:t>
            </a:r>
          </a:p>
          <a:p>
            <a:pPr lvl="1"/>
            <a:r>
              <a:rPr lang="en-US" dirty="0" smtClean="0"/>
              <a:t>Which </a:t>
            </a:r>
            <a:r>
              <a:rPr lang="en-US" dirty="0"/>
              <a:t>of the following is your place of birth</a:t>
            </a:r>
            <a:r>
              <a:rPr lang="en-US" dirty="0" smtClean="0"/>
              <a:t>?  (Answering true to one option makes the options false)</a:t>
            </a:r>
            <a:endParaRPr lang="en-US" dirty="0"/>
          </a:p>
          <a:p>
            <a:pPr marL="857250" lvl="2" indent="-342900">
              <a:buFont typeface="+mj-lt"/>
              <a:buAutoNum type="alphaLcParenR"/>
            </a:pPr>
            <a:r>
              <a:rPr lang="en-US" dirty="0"/>
              <a:t>Calgary</a:t>
            </a:r>
          </a:p>
          <a:p>
            <a:pPr marL="857250" lvl="2" indent="-342900">
              <a:buFont typeface="+mj-lt"/>
              <a:buAutoNum type="alphaLcParenR"/>
            </a:pPr>
            <a:r>
              <a:rPr lang="en-US" dirty="0"/>
              <a:t>Edmonton</a:t>
            </a:r>
          </a:p>
          <a:p>
            <a:pPr marL="857250" lvl="2" indent="-342900">
              <a:buFont typeface="+mj-lt"/>
              <a:buAutoNum type="alphaLcParenR"/>
            </a:pPr>
            <a:r>
              <a:rPr lang="en-US" dirty="0"/>
              <a:t>Lethbridge</a:t>
            </a:r>
          </a:p>
          <a:p>
            <a:pPr marL="857250" lvl="2" indent="-342900">
              <a:buFont typeface="+mj-lt"/>
              <a:buAutoNum type="alphaLcParenR"/>
            </a:pPr>
            <a:r>
              <a:rPr lang="en-US" dirty="0"/>
              <a:t>Red Deer</a:t>
            </a:r>
          </a:p>
          <a:p>
            <a:pPr marL="857250" lvl="2" indent="-342900">
              <a:buFont typeface="+mj-lt"/>
              <a:buAutoNum type="alphaLcParenR"/>
            </a:pPr>
            <a:r>
              <a:rPr lang="en-US" dirty="0"/>
              <a:t>None of the above </a:t>
            </a:r>
          </a:p>
          <a:p>
            <a:endParaRPr lang="en-US" dirty="0"/>
          </a:p>
        </p:txBody>
      </p:sp>
    </p:spTree>
    <p:extLst>
      <p:ext uri="{BB962C8B-B14F-4D97-AF65-F5344CB8AC3E}">
        <p14:creationId xmlns:p14="http://schemas.microsoft.com/office/powerpoint/2010/main" val="3020102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dirty="0" smtClean="0"/>
              <a:t>Can You Complete The Following Tasks?</a:t>
            </a:r>
          </a:p>
        </p:txBody>
      </p:sp>
      <p:sp>
        <p:nvSpPr>
          <p:cNvPr id="23554" name="Content Placeholder 2"/>
          <p:cNvSpPr>
            <a:spLocks noGrp="1"/>
          </p:cNvSpPr>
          <p:nvPr>
            <p:ph idx="1"/>
          </p:nvPr>
        </p:nvSpPr>
        <p:spPr/>
        <p:txBody>
          <a:bodyPr/>
          <a:lstStyle/>
          <a:p>
            <a:pPr eaLnBrk="1" hangingPunct="1"/>
            <a:r>
              <a:rPr lang="en-US" dirty="0" smtClean="0"/>
              <a:t>Open a MS-Word document and replace every instance of one phrase e.g., </a:t>
            </a:r>
            <a:r>
              <a:rPr lang="en-US" dirty="0" smtClean="0">
                <a:hlinkClick r:id="rId2"/>
              </a:rPr>
              <a:t>tamj@ucalgary.ca</a:t>
            </a:r>
            <a:r>
              <a:rPr lang="en-US" dirty="0" smtClean="0"/>
              <a:t> with another </a:t>
            </a:r>
            <a:r>
              <a:rPr lang="en-US" dirty="0" smtClean="0">
                <a:hlinkClick r:id="rId3"/>
              </a:rPr>
              <a:t>tamj@cpsc.ucalgary.ca</a:t>
            </a:r>
            <a:endParaRPr lang="en-US" dirty="0" smtClean="0"/>
          </a:p>
          <a:p>
            <a:pPr eaLnBrk="1" hangingPunct="1"/>
            <a:r>
              <a:rPr lang="en-US" dirty="0" smtClean="0"/>
              <a:t>Open every document in a folder and perform the same search and replace operation:</a:t>
            </a:r>
          </a:p>
          <a:p>
            <a:pPr lvl="1" eaLnBrk="1" hangingPunct="1"/>
            <a:r>
              <a:rPr lang="en-US" dirty="0"/>
              <a:t>2</a:t>
            </a:r>
            <a:r>
              <a:rPr lang="en-US" dirty="0" smtClean="0"/>
              <a:t> documents?</a:t>
            </a:r>
          </a:p>
          <a:p>
            <a:pPr lvl="1" eaLnBrk="1" hangingPunct="1"/>
            <a:r>
              <a:rPr lang="en-US" dirty="0" smtClean="0"/>
              <a:t>10 documents?</a:t>
            </a:r>
          </a:p>
          <a:p>
            <a:pPr lvl="1" eaLnBrk="1" hangingPunct="1"/>
            <a:r>
              <a:rPr lang="en-US" dirty="0" smtClean="0"/>
              <a:t>100 documents?</a:t>
            </a:r>
          </a:p>
          <a:p>
            <a:pPr lvl="1" eaLnBrk="1" hangingPunct="1"/>
            <a:r>
              <a:rPr lang="en-US" dirty="0" smtClean="0"/>
              <a:t>All the documents in a particular folder?</a:t>
            </a:r>
          </a:p>
          <a:p>
            <a:pPr lvl="1" eaLnBrk="1" hangingPunct="1"/>
            <a:r>
              <a:rPr lang="en-US" dirty="0" smtClean="0"/>
              <a:t>What if you just wanted to open the word documents with a particular word or phrase in the name e.g., “assignments_2014”?</a:t>
            </a:r>
          </a:p>
          <a:p>
            <a:pPr eaLnBrk="1" hangingPunct="1"/>
            <a:r>
              <a:rPr lang="en-US" dirty="0" smtClean="0"/>
              <a:t>This is an example where writing a macro once is a more efficient approach</a:t>
            </a:r>
          </a:p>
          <a:p>
            <a:pPr lvl="1" eaLnBrk="1" hangingPunct="1"/>
            <a:r>
              <a:rPr lang="en-US" dirty="0" smtClean="0"/>
              <a:t>One answer to the question: “Why are we learning this???”</a:t>
            </a:r>
          </a:p>
        </p:txBody>
      </p:sp>
    </p:spTree>
    <p:extLst>
      <p:ext uri="{BB962C8B-B14F-4D97-AF65-F5344CB8AC3E}">
        <p14:creationId xmlns:p14="http://schemas.microsoft.com/office/powerpoint/2010/main" val="4114458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Multiple </a:t>
            </a:r>
            <a:r>
              <a:rPr lang="en-US" altLang="en-US" sz="2800" b="1" dirty="0" smtClean="0">
                <a:solidFill>
                  <a:srgbClr val="FF0000"/>
                </a:solidFill>
                <a:latin typeface="Consolas" panose="020B0609020204030204" pitchFamily="49" charset="0"/>
                <a:cs typeface="Consolas" pitchFamily="49" charset="0"/>
              </a:rPr>
              <a:t>If-Then’s</a:t>
            </a:r>
          </a:p>
        </p:txBody>
      </p:sp>
      <p:grpSp>
        <p:nvGrpSpPr>
          <p:cNvPr id="3" name="Group 2"/>
          <p:cNvGrpSpPr>
            <a:grpSpLocks/>
          </p:cNvGrpSpPr>
          <p:nvPr/>
        </p:nvGrpSpPr>
        <p:grpSpPr bwMode="auto">
          <a:xfrm>
            <a:off x="1039813" y="1841500"/>
            <a:ext cx="1522413" cy="1131889"/>
            <a:chOff x="1039813" y="1841500"/>
            <a:chExt cx="1522413" cy="1131889"/>
          </a:xfrm>
        </p:grpSpPr>
        <p:sp>
          <p:nvSpPr>
            <p:cNvPr id="60441" name="Line 5"/>
            <p:cNvSpPr>
              <a:spLocks noChangeShapeType="1"/>
            </p:cNvSpPr>
            <p:nvPr/>
          </p:nvSpPr>
          <p:spPr bwMode="auto">
            <a:xfrm flipH="1">
              <a:off x="1784350" y="1841500"/>
              <a:ext cx="6350" cy="4699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60442" name="Group 6"/>
            <p:cNvGrpSpPr>
              <a:grpSpLocks/>
            </p:cNvGrpSpPr>
            <p:nvPr/>
          </p:nvGrpSpPr>
          <p:grpSpPr bwMode="auto">
            <a:xfrm>
              <a:off x="1039813" y="1892301"/>
              <a:ext cx="1522413" cy="1081088"/>
              <a:chOff x="655" y="1192"/>
              <a:chExt cx="959" cy="681"/>
            </a:xfrm>
          </p:grpSpPr>
          <p:sp>
            <p:nvSpPr>
              <p:cNvPr id="60443" name="Text Box 7"/>
              <p:cNvSpPr txBox="1">
                <a:spLocks noChangeArrowheads="1"/>
              </p:cNvSpPr>
              <p:nvPr/>
            </p:nvSpPr>
            <p:spPr bwMode="auto">
              <a:xfrm>
                <a:off x="760" y="1192"/>
                <a:ext cx="35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4" name="Rectangle 8"/>
              <p:cNvSpPr>
                <a:spLocks noChangeArrowheads="1"/>
              </p:cNvSpPr>
              <p:nvPr/>
            </p:nvSpPr>
            <p:spPr bwMode="auto">
              <a:xfrm>
                <a:off x="655" y="1464"/>
                <a:ext cx="959" cy="409"/>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grpSp>
        <p:nvGrpSpPr>
          <p:cNvPr id="11" name="Group 10"/>
          <p:cNvGrpSpPr>
            <a:grpSpLocks/>
          </p:cNvGrpSpPr>
          <p:nvPr/>
        </p:nvGrpSpPr>
        <p:grpSpPr bwMode="auto">
          <a:xfrm>
            <a:off x="1002349" y="4254500"/>
            <a:ext cx="1522727" cy="1143406"/>
            <a:chOff x="1002349" y="4254500"/>
            <a:chExt cx="1522727" cy="1143406"/>
          </a:xfrm>
        </p:grpSpPr>
        <p:sp>
          <p:nvSpPr>
            <p:cNvPr id="60438" name="Line 10"/>
            <p:cNvSpPr>
              <a:spLocks noChangeShapeType="1"/>
            </p:cNvSpPr>
            <p:nvPr/>
          </p:nvSpPr>
          <p:spPr bwMode="auto">
            <a:xfrm>
              <a:off x="1752600" y="4254500"/>
              <a:ext cx="6350" cy="4635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39" name="Text Box 11"/>
            <p:cNvSpPr txBox="1">
              <a:spLocks noChangeArrowheads="1"/>
            </p:cNvSpPr>
            <p:nvPr/>
          </p:nvSpPr>
          <p:spPr bwMode="auto">
            <a:xfrm>
              <a:off x="1206501" y="4318000"/>
              <a:ext cx="59531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True</a:t>
              </a:r>
            </a:p>
          </p:txBody>
        </p:sp>
        <p:sp>
          <p:nvSpPr>
            <p:cNvPr id="60440" name="Rectangle 12"/>
            <p:cNvSpPr>
              <a:spLocks noChangeArrowheads="1"/>
            </p:cNvSpPr>
            <p:nvPr/>
          </p:nvSpPr>
          <p:spPr bwMode="auto">
            <a:xfrm>
              <a:off x="1002349" y="47493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9" name="Group 8"/>
          <p:cNvGrpSpPr>
            <a:grpSpLocks/>
          </p:cNvGrpSpPr>
          <p:nvPr/>
        </p:nvGrpSpPr>
        <p:grpSpPr bwMode="auto">
          <a:xfrm>
            <a:off x="431800" y="2990850"/>
            <a:ext cx="2667000" cy="1238250"/>
            <a:chOff x="431800" y="2990850"/>
            <a:chExt cx="2667000" cy="1238250"/>
          </a:xfrm>
        </p:grpSpPr>
        <p:sp>
          <p:nvSpPr>
            <p:cNvPr id="60436" name="AutoShape 14"/>
            <p:cNvSpPr>
              <a:spLocks noChangeArrowheads="1"/>
            </p:cNvSpPr>
            <p:nvPr/>
          </p:nvSpPr>
          <p:spPr bwMode="auto">
            <a:xfrm>
              <a:off x="431800" y="3429000"/>
              <a:ext cx="2667000" cy="80010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Q2: Boolean 2</a:t>
              </a:r>
              <a:endParaRPr lang="en-US" altLang="en-US" sz="1800" b="1" dirty="0">
                <a:solidFill>
                  <a:srgbClr val="FF0000"/>
                </a:solidFill>
                <a:latin typeface="Arial" charset="0"/>
              </a:endParaRPr>
            </a:p>
          </p:txBody>
        </p:sp>
        <p:sp>
          <p:nvSpPr>
            <p:cNvPr id="60437" name="Line 15"/>
            <p:cNvSpPr>
              <a:spLocks noChangeShapeType="1"/>
            </p:cNvSpPr>
            <p:nvPr/>
          </p:nvSpPr>
          <p:spPr bwMode="auto">
            <a:xfrm flipH="1">
              <a:off x="1760536" y="2990850"/>
              <a:ext cx="4762" cy="438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2" name="Group 11"/>
          <p:cNvGrpSpPr>
            <a:grpSpLocks/>
          </p:cNvGrpSpPr>
          <p:nvPr/>
        </p:nvGrpSpPr>
        <p:grpSpPr bwMode="auto">
          <a:xfrm>
            <a:off x="895350" y="5429250"/>
            <a:ext cx="1660525" cy="1216025"/>
            <a:chOff x="895350" y="5429250"/>
            <a:chExt cx="1660525" cy="1216025"/>
          </a:xfrm>
        </p:grpSpPr>
        <p:sp>
          <p:nvSpPr>
            <p:cNvPr id="60434" name="Rectangle 17"/>
            <p:cNvSpPr>
              <a:spLocks noChangeArrowheads="1"/>
            </p:cNvSpPr>
            <p:nvPr/>
          </p:nvSpPr>
          <p:spPr bwMode="auto">
            <a:xfrm>
              <a:off x="895350" y="59658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0435" name="Line 18"/>
            <p:cNvSpPr>
              <a:spLocks noChangeShapeType="1"/>
            </p:cNvSpPr>
            <p:nvPr/>
          </p:nvSpPr>
          <p:spPr bwMode="auto">
            <a:xfrm>
              <a:off x="1746250" y="5429250"/>
              <a:ext cx="6350" cy="536575"/>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0" name="Group 9"/>
          <p:cNvGrpSpPr>
            <a:grpSpLocks/>
          </p:cNvGrpSpPr>
          <p:nvPr/>
        </p:nvGrpSpPr>
        <p:grpSpPr bwMode="auto">
          <a:xfrm>
            <a:off x="2971800" y="1360691"/>
            <a:ext cx="1800225" cy="2282825"/>
            <a:chOff x="2971799" y="1466850"/>
            <a:chExt cx="1800226" cy="2282824"/>
          </a:xfrm>
        </p:grpSpPr>
        <p:sp>
          <p:nvSpPr>
            <p:cNvPr id="60430" name="Line 20"/>
            <p:cNvSpPr>
              <a:spLocks noChangeShapeType="1"/>
            </p:cNvSpPr>
            <p:nvPr/>
          </p:nvSpPr>
          <p:spPr bwMode="auto">
            <a:xfrm flipH="1">
              <a:off x="2971799" y="3736974"/>
              <a:ext cx="1749425" cy="12699"/>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1" name="Text Box 21"/>
            <p:cNvSpPr txBox="1">
              <a:spLocks noChangeArrowheads="1"/>
            </p:cNvSpPr>
            <p:nvPr/>
          </p:nvSpPr>
          <p:spPr bwMode="auto">
            <a:xfrm>
              <a:off x="3617911" y="1473200"/>
              <a:ext cx="71353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sp>
          <p:nvSpPr>
            <p:cNvPr id="60432" name="Line 22"/>
            <p:cNvSpPr>
              <a:spLocks noChangeShapeType="1"/>
            </p:cNvSpPr>
            <p:nvPr/>
          </p:nvSpPr>
          <p:spPr bwMode="auto">
            <a:xfrm flipV="1">
              <a:off x="4721225" y="1473199"/>
              <a:ext cx="50800" cy="2276475"/>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0433" name="Line 23"/>
            <p:cNvSpPr>
              <a:spLocks noChangeShapeType="1"/>
            </p:cNvSpPr>
            <p:nvPr/>
          </p:nvSpPr>
          <p:spPr bwMode="auto">
            <a:xfrm flipH="1" flipV="1">
              <a:off x="3173362" y="1466850"/>
              <a:ext cx="1598663"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grpSp>
      <p:grpSp>
        <p:nvGrpSpPr>
          <p:cNvPr id="15" name="Group 14"/>
          <p:cNvGrpSpPr>
            <a:grpSpLocks/>
          </p:cNvGrpSpPr>
          <p:nvPr/>
        </p:nvGrpSpPr>
        <p:grpSpPr bwMode="auto">
          <a:xfrm>
            <a:off x="2559050" y="3933825"/>
            <a:ext cx="2162175" cy="2343150"/>
            <a:chOff x="2559050" y="3933825"/>
            <a:chExt cx="2162174" cy="2343150"/>
          </a:xfrm>
        </p:grpSpPr>
        <p:sp>
          <p:nvSpPr>
            <p:cNvPr id="60426" name="Line 25"/>
            <p:cNvSpPr>
              <a:spLocks noChangeShapeType="1"/>
            </p:cNvSpPr>
            <p:nvPr/>
          </p:nvSpPr>
          <p:spPr bwMode="auto">
            <a:xfrm flipH="1" flipV="1">
              <a:off x="2559050" y="6257925"/>
              <a:ext cx="2117724"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7" name="Line 26"/>
            <p:cNvSpPr>
              <a:spLocks noChangeShapeType="1"/>
            </p:cNvSpPr>
            <p:nvPr/>
          </p:nvSpPr>
          <p:spPr bwMode="auto">
            <a:xfrm flipV="1">
              <a:off x="4676774" y="3933825"/>
              <a:ext cx="44450" cy="23431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8" name="Line 27"/>
            <p:cNvSpPr>
              <a:spLocks noChangeShapeType="1"/>
            </p:cNvSpPr>
            <p:nvPr/>
          </p:nvSpPr>
          <p:spPr bwMode="auto">
            <a:xfrm flipH="1" flipV="1">
              <a:off x="2895600" y="3940175"/>
              <a:ext cx="1825624"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0429" name="Text Box 28"/>
            <p:cNvSpPr txBox="1">
              <a:spLocks noChangeArrowheads="1"/>
            </p:cNvSpPr>
            <p:nvPr/>
          </p:nvSpPr>
          <p:spPr bwMode="auto">
            <a:xfrm>
              <a:off x="3263900" y="3959225"/>
              <a:ext cx="708794"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dirty="0">
                  <a:latin typeface="Arial" charset="0"/>
                </a:rPr>
                <a:t>False</a:t>
              </a:r>
            </a:p>
          </p:txBody>
        </p:sp>
      </p:grpSp>
      <p:sp>
        <p:nvSpPr>
          <p:cNvPr id="13" name="Rectangle 12"/>
          <p:cNvSpPr/>
          <p:nvPr/>
        </p:nvSpPr>
        <p:spPr>
          <a:xfrm>
            <a:off x="5029200" y="1466850"/>
            <a:ext cx="3886200" cy="1569660"/>
          </a:xfrm>
          <a:prstGeom prst="rect">
            <a:avLst/>
          </a:prstGeom>
          <a:solidFill>
            <a:schemeClr val="bg1">
              <a:lumMod val="75000"/>
            </a:schemeClr>
          </a:solidFill>
        </p:spPr>
        <p:txBody>
          <a:bodyPr wrap="square">
            <a:spAutoFit/>
          </a:bodyPr>
          <a:lstStyle/>
          <a:p>
            <a:pPr marL="176213" lvl="1"/>
            <a:r>
              <a:rPr lang="en-US" sz="1600" b="1" dirty="0" smtClean="0">
                <a:solidFill>
                  <a:schemeClr val="bg1"/>
                </a:solidFill>
              </a:rPr>
              <a:t>Each question is independent (previous answers have no effect on later questions because all questions will be asked).</a:t>
            </a:r>
          </a:p>
          <a:p>
            <a:pPr lvl="1"/>
            <a:r>
              <a:rPr lang="en-US" sz="1600" b="1" dirty="0" smtClean="0">
                <a:solidFill>
                  <a:schemeClr val="bg1"/>
                </a:solidFill>
              </a:rPr>
              <a:t>Q1</a:t>
            </a:r>
            <a:r>
              <a:rPr lang="en-US" sz="1600" b="1" dirty="0">
                <a:solidFill>
                  <a:schemeClr val="bg1"/>
                </a:solidFill>
              </a:rPr>
              <a:t>: Are you an adult?</a:t>
            </a:r>
          </a:p>
          <a:p>
            <a:pPr lvl="1"/>
            <a:r>
              <a:rPr lang="en-US" sz="1600" b="1" dirty="0">
                <a:solidFill>
                  <a:schemeClr val="bg1"/>
                </a:solidFill>
              </a:rPr>
              <a:t>Q2: Are you a Canadian citizen?</a:t>
            </a:r>
          </a:p>
          <a:p>
            <a:pPr lvl="1"/>
            <a:r>
              <a:rPr lang="en-US" sz="1600" b="1" dirty="0">
                <a:solidFill>
                  <a:schemeClr val="bg1"/>
                </a:solidFill>
              </a:rPr>
              <a:t>Q3: Are you currently employed?</a:t>
            </a:r>
          </a:p>
        </p:txBody>
      </p:sp>
      <p:sp>
        <p:nvSpPr>
          <p:cNvPr id="179203" name="AutoShape 3"/>
          <p:cNvSpPr>
            <a:spLocks noChangeArrowheads="1"/>
          </p:cNvSpPr>
          <p:nvPr/>
        </p:nvSpPr>
        <p:spPr bwMode="auto">
          <a:xfrm>
            <a:off x="311968" y="829080"/>
            <a:ext cx="2944763" cy="1063222"/>
          </a:xfrm>
          <a:prstGeom prst="diamond">
            <a:avLst/>
          </a:prstGeom>
          <a:solidFill>
            <a:schemeClr val="bg1"/>
          </a:solidFill>
          <a:ln w="38100">
            <a:solidFill>
              <a:schemeClr val="tx1"/>
            </a:solidFill>
            <a:miter lim="800000"/>
            <a:headEnd type="none" w="sm" len="sm"/>
            <a:tailEnd type="none" w="sm" len="sm"/>
          </a:ln>
          <a:extLst/>
        </p:spPr>
        <p:txBody>
          <a:bodyPr wrap="squar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Q1: Boolean 1</a:t>
            </a:r>
            <a:endParaRPr lang="en-US" altLang="en-US" sz="1800" b="1" dirty="0">
              <a:solidFill>
                <a:srgbClr val="FF0000"/>
              </a:solidFill>
              <a:latin typeface="Arial" charset="0"/>
            </a:endParaRPr>
          </a:p>
        </p:txBody>
      </p:sp>
    </p:spTree>
    <p:extLst>
      <p:ext uri="{BB962C8B-B14F-4D97-AF65-F5344CB8AC3E}">
        <p14:creationId xmlns:p14="http://schemas.microsoft.com/office/powerpoint/2010/main" val="1617919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920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9203"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a:t>
            </a:r>
            <a:endParaRPr lang="en-CA" altLang="en-US" sz="3200" dirty="0" smtClean="0"/>
          </a:p>
        </p:txBody>
      </p:sp>
      <p:sp>
        <p:nvSpPr>
          <p:cNvPr id="61443" name="Rectangle 3"/>
          <p:cNvSpPr>
            <a:spLocks noGrp="1"/>
          </p:cNvSpPr>
          <p:nvPr>
            <p:ph type="body" idx="4294967295"/>
          </p:nvPr>
        </p:nvSpPr>
        <p:spPr/>
        <p:txBody>
          <a:bodyPr/>
          <a:lstStyle/>
          <a:p>
            <a:pPr eaLnBrk="1" hangingPunct="1"/>
            <a:r>
              <a:rPr lang="en-CA" altLang="en-US" sz="2400" dirty="0" smtClean="0"/>
              <a:t>Any, all or none of the conditions may be true</a:t>
            </a:r>
          </a:p>
          <a:p>
            <a:pPr eaLnBrk="1" hangingPunct="1"/>
            <a:r>
              <a:rPr lang="en-CA" altLang="en-US" sz="2400" dirty="0" smtClean="0"/>
              <a:t>Employ when a series of independent questions will be asked</a:t>
            </a:r>
          </a:p>
          <a:p>
            <a:pPr eaLnBrk="1" hangingPunct="1"/>
            <a:r>
              <a:rPr lang="en-CA" altLang="en-US" sz="2400"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b="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2</a:t>
            </a:r>
          </a:p>
          <a:p>
            <a:pPr eaLnBrk="1" hangingPunct="1">
              <a:buFont typeface="Arial" charset="0"/>
              <a:buNone/>
            </a:pPr>
            <a:r>
              <a:rPr lang="en-CA" altLang="en-US" sz="1800" b="1" i="1" dirty="0">
                <a:latin typeface="Consolas" pitchFamily="49" charset="0"/>
                <a:cs typeface="Consolas" pitchFamily="49" charset="0"/>
              </a:rPr>
              <a:t> </a:t>
            </a:r>
            <a:r>
              <a:rPr lang="en-CA" altLang="en-US" sz="1800" b="1" i="1" dirty="0" smtClean="0">
                <a:latin typeface="Consolas" pitchFamily="49" charset="0"/>
                <a:cs typeface="Consolas" pitchFamily="49" charset="0"/>
              </a:rPr>
              <a:t>    </a:t>
            </a:r>
            <a:r>
              <a:rPr lang="en-CA" altLang="en-US" sz="1800" dirty="0" smtClean="0">
                <a:latin typeface="Consolas" pitchFamily="49" charset="0"/>
                <a:cs typeface="Consolas" pitchFamily="49" charset="0"/>
              </a:rPr>
              <a:t>end if</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statements after the conditions</a:t>
            </a:r>
            <a:endParaRPr lang="en-CA" altLang="en-US" sz="1800" b="1" i="1" dirty="0" smtClean="0">
              <a:latin typeface="Consolas" pitchFamily="49" charset="0"/>
              <a:cs typeface="Consolas" pitchFamily="49" charset="0"/>
            </a:endParaRPr>
          </a:p>
        </p:txBody>
      </p:sp>
    </p:spTree>
    <p:extLst>
      <p:ext uri="{BB962C8B-B14F-4D97-AF65-F5344CB8AC3E}">
        <p14:creationId xmlns:p14="http://schemas.microsoft.com/office/powerpoint/2010/main" val="12080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4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1443">
                                            <p:txEl>
                                              <p:pRg st="9" end="9"/>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3"/>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If-Then</a:t>
            </a:r>
            <a:r>
              <a:rPr lang="en-CA" altLang="en-US" sz="3200" b="1" dirty="0" smtClean="0">
                <a:solidFill>
                  <a:srgbClr val="FF0000"/>
                </a:solidFill>
              </a:rPr>
              <a:t>'s </a:t>
            </a:r>
            <a:r>
              <a:rPr lang="en-CA" altLang="en-US" sz="3200" dirty="0" smtClean="0"/>
              <a:t>(2)</a:t>
            </a:r>
          </a:p>
        </p:txBody>
      </p:sp>
      <p:sp>
        <p:nvSpPr>
          <p:cNvPr id="61443" name="Rectangle 3"/>
          <p:cNvSpPr>
            <a:spLocks noGrp="1"/>
          </p:cNvSpPr>
          <p:nvPr>
            <p:ph type="body" idx="4294967295"/>
          </p:nvPr>
        </p:nvSpPr>
        <p:spPr/>
        <p:txBody>
          <a:bodyPr/>
          <a:lstStyle/>
          <a:p>
            <a:pPr eaLnBrk="1" hangingPunct="1"/>
            <a:r>
              <a:rPr lang="en-CA" altLang="en-US" sz="2400" b="1" dirty="0" smtClean="0"/>
              <a:t>Word document containing the macro: </a:t>
            </a:r>
            <a:r>
              <a:rPr lang="en-CA" altLang="en-US" dirty="0" smtClean="0"/>
              <a:t>10</a:t>
            </a:r>
            <a:r>
              <a:rPr lang="en-CA" altLang="en-US" sz="2400" dirty="0" smtClean="0">
                <a:latin typeface="Consolas" panose="020B0609020204030204" pitchFamily="49" charset="0"/>
                <a:cs typeface="Consolas" panose="020B0609020204030204" pitchFamily="49" charset="0"/>
              </a:rPr>
              <a:t>multipleIfs.docm</a:t>
            </a:r>
          </a:p>
          <a:p>
            <a:pPr lvl="1">
              <a:buNone/>
            </a:pPr>
            <a:r>
              <a:rPr lang="en-US" altLang="en-US" sz="1800" dirty="0">
                <a:latin typeface="Consolas" pitchFamily="49" charset="0"/>
                <a:cs typeface="Consolas" pitchFamily="49" charset="0"/>
              </a:rPr>
              <a:t>Sub multipleIf</a:t>
            </a:r>
            <a:r>
              <a:rPr lang="en-US" altLang="en-US" sz="1800" dirty="0" smtClean="0">
                <a:latin typeface="Consolas" pitchFamily="49" charset="0"/>
                <a:cs typeface="Consolas" pitchFamily="49" charset="0"/>
              </a:rPr>
              <a:t>()</a:t>
            </a:r>
          </a:p>
          <a:p>
            <a:pPr lvl="1">
              <a:buNone/>
            </a:pPr>
            <a:r>
              <a:rPr lang="en-US" altLang="en-US" sz="1800" b="1" dirty="0">
                <a:solidFill>
                  <a:srgbClr val="FF0000"/>
                </a:solidFill>
                <a:latin typeface="Consolas" pitchFamily="49" charset="0"/>
                <a:cs typeface="Consolas" pitchFamily="49" charset="0"/>
              </a:rPr>
              <a:t> ' Check if there were any 'comments' added to the </a:t>
            </a:r>
            <a:r>
              <a:rPr lang="en-US" altLang="en-US" sz="1800" b="1" dirty="0" smtClean="0">
                <a:solidFill>
                  <a:srgbClr val="FF0000"/>
                </a:solidFill>
                <a:latin typeface="Consolas" pitchFamily="49" charset="0"/>
                <a:cs typeface="Consolas" pitchFamily="49" charset="0"/>
              </a:rPr>
              <a:t>document.</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(ActiveDocument.Comments.Count &gt; 0) Then</a:t>
            </a:r>
          </a:p>
          <a:p>
            <a:pPr lvl="1">
              <a:buNone/>
            </a:pPr>
            <a:r>
              <a:rPr lang="en-US" altLang="en-US" sz="1800" dirty="0">
                <a:latin typeface="Consolas" pitchFamily="49" charset="0"/>
                <a:cs typeface="Consolas" pitchFamily="49" charset="0"/>
              </a:rPr>
              <a:t>        MsgBox ("Annotations were made in this document")</a:t>
            </a:r>
          </a:p>
          <a:p>
            <a:pPr lvl="1">
              <a:buNone/>
            </a:pPr>
            <a:r>
              <a:rPr lang="en-US" altLang="en-US" sz="1800" dirty="0">
                <a:latin typeface="Consolas" pitchFamily="49" charset="0"/>
                <a:cs typeface="Consolas" pitchFamily="49" charset="0"/>
              </a:rPr>
              <a:t>    End </a:t>
            </a:r>
            <a:r>
              <a:rPr lang="en-US" altLang="en-US" sz="1800" dirty="0" smtClean="0">
                <a:latin typeface="Consolas" pitchFamily="49" charset="0"/>
                <a:cs typeface="Consolas" pitchFamily="49" charset="0"/>
              </a:rPr>
              <a:t>If</a:t>
            </a:r>
          </a:p>
          <a:p>
            <a:pPr lvl="1">
              <a:buNone/>
            </a:pPr>
            <a:r>
              <a:rPr lang="en-US" altLang="en-US" sz="1800" b="1" dirty="0">
                <a:solidFill>
                  <a:srgbClr val="FF0000"/>
                </a:solidFill>
                <a:latin typeface="Consolas" pitchFamily="49" charset="0"/>
                <a:cs typeface="Consolas" pitchFamily="49" charset="0"/>
              </a:rPr>
              <a:t> ' A numbered item includes numbered and bulleted </a:t>
            </a:r>
            <a:r>
              <a:rPr lang="en-US" altLang="en-US" sz="1800" b="1" dirty="0" smtClean="0">
                <a:solidFill>
                  <a:srgbClr val="FF0000"/>
                </a:solidFill>
                <a:latin typeface="Consolas" pitchFamily="49" charset="0"/>
                <a:cs typeface="Consolas" pitchFamily="49" charset="0"/>
              </a:rPr>
              <a:t>lists.</a:t>
            </a:r>
            <a:endParaRPr lang="en-US" altLang="en-US" sz="1800" b="1" dirty="0">
              <a:solidFill>
                <a:srgbClr val="FF0000"/>
              </a:solidFill>
              <a:latin typeface="Consolas" pitchFamily="49" charset="0"/>
              <a:cs typeface="Consolas" pitchFamily="49" charset="0"/>
            </a:endParaRPr>
          </a:p>
          <a:p>
            <a:pPr lvl="1">
              <a:buNone/>
            </a:pPr>
            <a:r>
              <a:rPr lang="en-US" altLang="en-US" sz="1800" dirty="0">
                <a:latin typeface="Consolas" pitchFamily="49" charset="0"/>
                <a:cs typeface="Consolas" pitchFamily="49" charset="0"/>
              </a:rPr>
              <a:t>    If (ActiveDocument.CountNumberedItems() &gt; 0) Then</a:t>
            </a:r>
          </a:p>
          <a:p>
            <a:pPr lvl="1">
              <a:buNone/>
            </a:pPr>
            <a:r>
              <a:rPr lang="en-US" altLang="en-US" sz="1800" dirty="0">
                <a:latin typeface="Consolas" pitchFamily="49" charset="0"/>
                <a:cs typeface="Consolas" pitchFamily="49" charset="0"/>
              </a:rPr>
              <a:t>        MsgBox ("Bullet points or numbered lists </a:t>
            </a:r>
            <a:r>
              <a:rPr lang="en-US" altLang="en-US" sz="1800" dirty="0" smtClean="0">
                <a:latin typeface="Consolas" pitchFamily="49" charset="0"/>
                <a:cs typeface="Consolas" pitchFamily="49" charset="0"/>
              </a:rPr>
              <a:t>used")</a:t>
            </a:r>
            <a:endParaRPr lang="en-US" altLang="en-US" sz="1800" dirty="0">
              <a:latin typeface="Consolas" pitchFamily="49" charset="0"/>
              <a:cs typeface="Consolas" pitchFamily="49" charset="0"/>
            </a:endParaRPr>
          </a:p>
          <a:p>
            <a:pPr lvl="1">
              <a:buNone/>
            </a:pPr>
            <a:r>
              <a:rPr lang="en-US" altLang="en-US" sz="1800" dirty="0">
                <a:latin typeface="Consolas" pitchFamily="49" charset="0"/>
                <a:cs typeface="Consolas" pitchFamily="49" charset="0"/>
              </a:rPr>
              <a:t>    End If</a:t>
            </a:r>
          </a:p>
          <a:p>
            <a:pPr lvl="1">
              <a:buNone/>
            </a:pPr>
            <a:r>
              <a:rPr lang="en-US" altLang="en-US" sz="1800" dirty="0">
                <a:latin typeface="Consolas" pitchFamily="49" charset="0"/>
                <a:cs typeface="Consolas" pitchFamily="49" charset="0"/>
              </a:rPr>
              <a:t>End Sub</a:t>
            </a:r>
            <a:endParaRPr lang="en-CA" altLang="en-US" sz="1800" b="1" i="1" dirty="0" smtClean="0">
              <a:latin typeface="Consolas" pitchFamily="49" charset="0"/>
              <a:cs typeface="Consolas" pitchFamily="49"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8458200" cy="70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4"/>
          <a:srcRect b="66783"/>
          <a:stretch/>
        </p:blipFill>
        <p:spPr>
          <a:xfrm>
            <a:off x="228600" y="5808979"/>
            <a:ext cx="762000" cy="452438"/>
          </a:xfrm>
          <a:prstGeom prst="rect">
            <a:avLst/>
          </a:prstGeom>
        </p:spPr>
      </p:pic>
    </p:spTree>
    <p:extLst>
      <p:ext uri="{BB962C8B-B14F-4D97-AF65-F5344CB8AC3E}">
        <p14:creationId xmlns:p14="http://schemas.microsoft.com/office/powerpoint/2010/main" val="25007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randombar(horizontal)">
                                      <p:cBhvr>
                                        <p:cTn id="16" dur="500"/>
                                        <p:tgtEl>
                                          <p:spTgt spid="2051"/>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1443">
                                            <p:txEl>
                                              <p:pRg st="3" end="3"/>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1443">
                                            <p:txEl>
                                              <p:pRg st="4" end="4"/>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1443">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1443">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1443">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1443">
                                            <p:txEl>
                                              <p:pRg st="9" end="9"/>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pPr eaLnBrk="1" hangingPunct="1"/>
            <a:r>
              <a:rPr lang="en-CA" altLang="en-US" sz="3200" b="1" dirty="0" smtClean="0">
                <a:solidFill>
                  <a:srgbClr val="FF0000"/>
                </a:solidFill>
              </a:rPr>
              <a:t>Multiple </a:t>
            </a:r>
            <a:r>
              <a:rPr lang="en-CA" altLang="en-US" sz="2800" b="1" dirty="0" smtClean="0">
                <a:solidFill>
                  <a:srgbClr val="FF0000"/>
                </a:solidFill>
                <a:latin typeface="Consolas" pitchFamily="49" charset="0"/>
                <a:cs typeface="Consolas" pitchFamily="49" charset="0"/>
              </a:rPr>
              <a:t>If</a:t>
            </a:r>
            <a:r>
              <a:rPr lang="en-CA" altLang="en-US" sz="3200" b="1" dirty="0" smtClean="0">
                <a:solidFill>
                  <a:srgbClr val="FF0000"/>
                </a:solidFill>
              </a:rPr>
              <a:t>'s</a:t>
            </a:r>
            <a:r>
              <a:rPr lang="en-CA" altLang="en-US" sz="3200" dirty="0" smtClean="0"/>
              <a:t>:</a:t>
            </a:r>
            <a:r>
              <a:rPr lang="en-CA" altLang="en-US" sz="3200" dirty="0" smtClean="0">
                <a:solidFill>
                  <a:srgbClr val="FF0000"/>
                </a:solidFill>
              </a:rPr>
              <a:t> </a:t>
            </a:r>
            <a:r>
              <a:rPr lang="en-CA" altLang="en-US" sz="3200" dirty="0" smtClean="0"/>
              <a:t>Mutually Exclusive Conditions</a:t>
            </a:r>
          </a:p>
        </p:txBody>
      </p:sp>
      <p:sp>
        <p:nvSpPr>
          <p:cNvPr id="63491" name="Rectangle 3"/>
          <p:cNvSpPr>
            <a:spLocks noGrp="1"/>
          </p:cNvSpPr>
          <p:nvPr>
            <p:ph type="body" idx="4294967295"/>
          </p:nvPr>
        </p:nvSpPr>
        <p:spPr>
          <a:xfrm>
            <a:off x="457200" y="1295400"/>
            <a:ext cx="8229600" cy="1371600"/>
          </a:xfrm>
        </p:spPr>
        <p:txBody>
          <a:bodyPr/>
          <a:lstStyle/>
          <a:p>
            <a:pPr eaLnBrk="1" hangingPunct="1">
              <a:lnSpc>
                <a:spcPct val="80000"/>
              </a:lnSpc>
            </a:pPr>
            <a:r>
              <a:rPr lang="en-CA" altLang="en-US" sz="2000" dirty="0" smtClean="0"/>
              <a:t>At most </a:t>
            </a:r>
            <a:r>
              <a:rPr lang="en-CA" altLang="en-US" sz="2000" i="1" dirty="0" smtClean="0"/>
              <a:t>only one</a:t>
            </a:r>
            <a:r>
              <a:rPr lang="en-CA" altLang="en-US" sz="2000" dirty="0" smtClean="0"/>
              <a:t> of many conditions can be true</a:t>
            </a:r>
          </a:p>
          <a:p>
            <a:pPr eaLnBrk="1" hangingPunct="1">
              <a:lnSpc>
                <a:spcPct val="80000"/>
              </a:lnSpc>
            </a:pPr>
            <a:r>
              <a:rPr lang="en-CA" altLang="en-US" sz="2000" dirty="0" smtClean="0"/>
              <a:t>Can be implemented through multiple </a:t>
            </a:r>
            <a:r>
              <a:rPr lang="en-CA" altLang="en-US" sz="1800" dirty="0" smtClean="0">
                <a:latin typeface="Consolas" pitchFamily="49" charset="0"/>
                <a:cs typeface="Consolas" pitchFamily="49" charset="0"/>
              </a:rPr>
              <a:t>if</a:t>
            </a:r>
            <a:r>
              <a:rPr lang="en-CA" altLang="en-US" sz="2000" dirty="0" smtClean="0"/>
              <a:t>'s</a:t>
            </a:r>
          </a:p>
          <a:p>
            <a:pPr eaLnBrk="1" hangingPunct="1"/>
            <a:r>
              <a:rPr lang="en-CA" altLang="en-US" sz="2000" b="1" dirty="0" smtClean="0"/>
              <a:t>Word document containing the macro</a:t>
            </a:r>
            <a:r>
              <a:rPr lang="en-CA" altLang="en-US" sz="2000" dirty="0" smtClean="0"/>
              <a:t>: “</a:t>
            </a:r>
            <a:r>
              <a:rPr lang="en-CA" altLang="en-US" sz="2000" dirty="0" smtClean="0">
                <a:latin typeface="Consolas" panose="020B0609020204030204" pitchFamily="49" charset="0"/>
                <a:cs typeface="Consolas" panose="020B0609020204030204" pitchFamily="49" charset="0"/>
              </a:rPr>
              <a:t>11gradesInefficient.docm</a:t>
            </a:r>
            <a:r>
              <a:rPr lang="en-CA" altLang="en-US" sz="2000" dirty="0" smtClean="0"/>
              <a:t>”</a:t>
            </a:r>
          </a:p>
        </p:txBody>
      </p:sp>
      <p:grpSp>
        <p:nvGrpSpPr>
          <p:cNvPr id="3" name="Group 2"/>
          <p:cNvGrpSpPr>
            <a:grpSpLocks/>
          </p:cNvGrpSpPr>
          <p:nvPr/>
        </p:nvGrpSpPr>
        <p:grpSpPr bwMode="auto">
          <a:xfrm>
            <a:off x="5255305" y="1357086"/>
            <a:ext cx="3856038" cy="587375"/>
            <a:chOff x="5257800" y="1711324"/>
            <a:chExt cx="3856036" cy="587375"/>
          </a:xfrm>
        </p:grpSpPr>
        <p:sp>
          <p:nvSpPr>
            <p:cNvPr id="63493" name="Line 5"/>
            <p:cNvSpPr>
              <a:spLocks noChangeShapeType="1"/>
            </p:cNvSpPr>
            <p:nvPr/>
          </p:nvSpPr>
          <p:spPr bwMode="auto">
            <a:xfrm flipH="1" flipV="1">
              <a:off x="5791200" y="1814512"/>
              <a:ext cx="1436586" cy="1905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4" name="Line 6"/>
            <p:cNvSpPr>
              <a:spLocks noChangeShapeType="1"/>
            </p:cNvSpPr>
            <p:nvPr/>
          </p:nvSpPr>
          <p:spPr bwMode="auto">
            <a:xfrm flipH="1">
              <a:off x="5257800" y="2017712"/>
              <a:ext cx="1974850" cy="101600"/>
            </a:xfrm>
            <a:prstGeom prst="line">
              <a:avLst/>
            </a:prstGeom>
            <a:noFill/>
            <a:ln w="254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3495" name="Text Box 7"/>
            <p:cNvSpPr txBox="1">
              <a:spLocks noChangeArrowheads="1"/>
            </p:cNvSpPr>
            <p:nvPr/>
          </p:nvSpPr>
          <p:spPr bwMode="auto">
            <a:xfrm>
              <a:off x="7064374" y="1711324"/>
              <a:ext cx="20494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CA" altLang="en-US" sz="1600" b="1" dirty="0">
                  <a:solidFill>
                    <a:srgbClr val="FF0000"/>
                  </a:solidFill>
                  <a:latin typeface="Arial" charset="0"/>
                </a:rPr>
                <a:t>Inefficient combination!</a:t>
              </a:r>
            </a:p>
          </p:txBody>
        </p:sp>
      </p:grpSp>
      <p:sp>
        <p:nvSpPr>
          <p:cNvPr id="2" name="TextBox 1"/>
          <p:cNvSpPr txBox="1"/>
          <p:nvPr/>
        </p:nvSpPr>
        <p:spPr>
          <a:xfrm>
            <a:off x="730168" y="2941897"/>
            <a:ext cx="3499413" cy="3388620"/>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"A")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4</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"B")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3</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 </a:t>
            </a:r>
            <a:r>
              <a:rPr lang="en-CA" altLang="en-US" dirty="0">
                <a:latin typeface="Consolas" panose="020B0609020204030204" pitchFamily="49" charset="0"/>
                <a:cs typeface="Consolas" panose="020B0609020204030204" pitchFamily="49" charset="0"/>
              </a:rPr>
              <a:t>(letter = "C")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2</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dirty="0">
              <a:latin typeface="Consolas" panose="020B0609020204030204" pitchFamily="49" charset="0"/>
              <a:cs typeface="Consolas" panose="020B0609020204030204" pitchFamily="49" charset="0"/>
            </a:endParaRPr>
          </a:p>
        </p:txBody>
      </p:sp>
      <p:sp>
        <p:nvSpPr>
          <p:cNvPr id="9" name="TextBox 8"/>
          <p:cNvSpPr txBox="1"/>
          <p:nvPr/>
        </p:nvSpPr>
        <p:spPr>
          <a:xfrm>
            <a:off x="4991582" y="2932250"/>
            <a:ext cx="3499413" cy="2236125"/>
          </a:xfrm>
          <a:prstGeom prst="rect">
            <a:avLst/>
          </a:prstGeom>
          <a:noFill/>
        </p:spPr>
        <p:txBody>
          <a:bodyPr wrap="square" rtlCol="0">
            <a:spAutoFit/>
          </a:bodyPr>
          <a:lstStyle/>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"D")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1</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a:t>
            </a:r>
            <a:r>
              <a:rPr lang="en-CA" altLang="en-US" dirty="0">
                <a:latin typeface="Consolas" panose="020B0609020204030204" pitchFamily="49" charset="0"/>
                <a:cs typeface="Consolas" panose="020B0609020204030204" pitchFamily="49" charset="0"/>
              </a:rPr>
              <a:t>If</a:t>
            </a:r>
          </a:p>
          <a:p>
            <a:pPr>
              <a:lnSpc>
                <a:spcPct val="70000"/>
              </a:lnSpc>
              <a:spcBef>
                <a:spcPct val="70000"/>
              </a:spcBef>
              <a:buNone/>
            </a:pPr>
            <a:r>
              <a:rPr lang="en-CA" altLang="en-US" b="1" dirty="0" smtClean="0">
                <a:solidFill>
                  <a:srgbClr val="FF0000"/>
                </a:solidFill>
                <a:latin typeface="Consolas" panose="020B0609020204030204" pitchFamily="49" charset="0"/>
                <a:cs typeface="Consolas" panose="020B0609020204030204" pitchFamily="49" charset="0"/>
              </a:rPr>
              <a:t>If</a:t>
            </a: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(letter = "F") Then</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    </a:t>
            </a:r>
            <a:r>
              <a:rPr lang="en-CA" altLang="en-US" dirty="0">
                <a:latin typeface="Consolas" panose="020B0609020204030204" pitchFamily="49" charset="0"/>
                <a:cs typeface="Consolas" panose="020B0609020204030204" pitchFamily="49" charset="0"/>
              </a:rPr>
              <a:t>grade = 0</a:t>
            </a:r>
          </a:p>
          <a:p>
            <a:pPr>
              <a:lnSpc>
                <a:spcPct val="70000"/>
              </a:lnSpc>
              <a:spcBef>
                <a:spcPct val="70000"/>
              </a:spcBef>
              <a:buNone/>
            </a:pPr>
            <a:r>
              <a:rPr lang="en-CA" altLang="en-US" dirty="0" smtClean="0">
                <a:latin typeface="Consolas" panose="020B0609020204030204" pitchFamily="49" charset="0"/>
                <a:cs typeface="Consolas" panose="020B0609020204030204" pitchFamily="49" charset="0"/>
              </a:rPr>
              <a:t>End If</a:t>
            </a:r>
            <a:endParaRPr lang="en-CA" altLang="en-US" b="1" dirty="0">
              <a:latin typeface="Consolas" pitchFamily="49" charset="0"/>
              <a:cs typeface="Consolas" pitchFamily="49" charset="0"/>
            </a:endParaRPr>
          </a:p>
        </p:txBody>
      </p:sp>
      <p:sp>
        <p:nvSpPr>
          <p:cNvPr id="5" name="Freeform 4"/>
          <p:cNvSpPr/>
          <p:nvPr/>
        </p:nvSpPr>
        <p:spPr>
          <a:xfrm>
            <a:off x="1305045" y="2721978"/>
            <a:ext cx="3900837" cy="3912243"/>
          </a:xfrm>
          <a:custGeom>
            <a:avLst/>
            <a:gdLst>
              <a:gd name="connsiteX0" fmla="*/ 0 w 3900837"/>
              <a:gd name="connsiteY0" fmla="*/ 3507129 h 3912243"/>
              <a:gd name="connsiteX1" fmla="*/ 11575 w 3900837"/>
              <a:gd name="connsiteY1" fmla="*/ 3727048 h 3912243"/>
              <a:gd name="connsiteX2" fmla="*/ 34724 w 3900837"/>
              <a:gd name="connsiteY2" fmla="*/ 3761772 h 3912243"/>
              <a:gd name="connsiteX3" fmla="*/ 92598 w 3900837"/>
              <a:gd name="connsiteY3" fmla="*/ 3819646 h 3912243"/>
              <a:gd name="connsiteX4" fmla="*/ 196770 w 3900837"/>
              <a:gd name="connsiteY4" fmla="*/ 3854370 h 3912243"/>
              <a:gd name="connsiteX5" fmla="*/ 266218 w 3900837"/>
              <a:gd name="connsiteY5" fmla="*/ 3877519 h 3912243"/>
              <a:gd name="connsiteX6" fmla="*/ 312517 w 3900837"/>
              <a:gd name="connsiteY6" fmla="*/ 3889094 h 3912243"/>
              <a:gd name="connsiteX7" fmla="*/ 347241 w 3900837"/>
              <a:gd name="connsiteY7" fmla="*/ 3900668 h 3912243"/>
              <a:gd name="connsiteX8" fmla="*/ 451413 w 3900837"/>
              <a:gd name="connsiteY8" fmla="*/ 3912243 h 3912243"/>
              <a:gd name="connsiteX9" fmla="*/ 671332 w 3900837"/>
              <a:gd name="connsiteY9" fmla="*/ 3889094 h 3912243"/>
              <a:gd name="connsiteX10" fmla="*/ 798653 w 3900837"/>
              <a:gd name="connsiteY10" fmla="*/ 3877519 h 3912243"/>
              <a:gd name="connsiteX11" fmla="*/ 833378 w 3900837"/>
              <a:gd name="connsiteY11" fmla="*/ 3865944 h 3912243"/>
              <a:gd name="connsiteX12" fmla="*/ 925975 w 3900837"/>
              <a:gd name="connsiteY12" fmla="*/ 3842795 h 3912243"/>
              <a:gd name="connsiteX13" fmla="*/ 1018572 w 3900837"/>
              <a:gd name="connsiteY13" fmla="*/ 3808071 h 3912243"/>
              <a:gd name="connsiteX14" fmla="*/ 1053296 w 3900837"/>
              <a:gd name="connsiteY14" fmla="*/ 3784922 h 3912243"/>
              <a:gd name="connsiteX15" fmla="*/ 1169043 w 3900837"/>
              <a:gd name="connsiteY15" fmla="*/ 3750197 h 3912243"/>
              <a:gd name="connsiteX16" fmla="*/ 1284790 w 3900837"/>
              <a:gd name="connsiteY16" fmla="*/ 3680749 h 3912243"/>
              <a:gd name="connsiteX17" fmla="*/ 1354238 w 3900837"/>
              <a:gd name="connsiteY17" fmla="*/ 3646025 h 3912243"/>
              <a:gd name="connsiteX18" fmla="*/ 1388962 w 3900837"/>
              <a:gd name="connsiteY18" fmla="*/ 3611301 h 3912243"/>
              <a:gd name="connsiteX19" fmla="*/ 1423686 w 3900837"/>
              <a:gd name="connsiteY19" fmla="*/ 3599727 h 3912243"/>
              <a:gd name="connsiteX20" fmla="*/ 1608881 w 3900837"/>
              <a:gd name="connsiteY20" fmla="*/ 3507129 h 3912243"/>
              <a:gd name="connsiteX21" fmla="*/ 1875099 w 3900837"/>
              <a:gd name="connsiteY21" fmla="*/ 3356658 h 3912243"/>
              <a:gd name="connsiteX22" fmla="*/ 2083443 w 3900837"/>
              <a:gd name="connsiteY22" fmla="*/ 3252486 h 3912243"/>
              <a:gd name="connsiteX23" fmla="*/ 2222340 w 3900837"/>
              <a:gd name="connsiteY23" fmla="*/ 3194613 h 3912243"/>
              <a:gd name="connsiteX24" fmla="*/ 2384385 w 3900837"/>
              <a:gd name="connsiteY24" fmla="*/ 3113590 h 3912243"/>
              <a:gd name="connsiteX25" fmla="*/ 2465408 w 3900837"/>
              <a:gd name="connsiteY25" fmla="*/ 3055716 h 3912243"/>
              <a:gd name="connsiteX26" fmla="*/ 2523281 w 3900837"/>
              <a:gd name="connsiteY26" fmla="*/ 3020992 h 3912243"/>
              <a:gd name="connsiteX27" fmla="*/ 2558005 w 3900837"/>
              <a:gd name="connsiteY27" fmla="*/ 2997843 h 3912243"/>
              <a:gd name="connsiteX28" fmla="*/ 2569580 w 3900837"/>
              <a:gd name="connsiteY28" fmla="*/ 2882096 h 3912243"/>
              <a:gd name="connsiteX29" fmla="*/ 2581155 w 3900837"/>
              <a:gd name="connsiteY29" fmla="*/ 2835797 h 3912243"/>
              <a:gd name="connsiteX30" fmla="*/ 2592729 w 3900837"/>
              <a:gd name="connsiteY30" fmla="*/ 2777924 h 3912243"/>
              <a:gd name="connsiteX31" fmla="*/ 2604304 w 3900837"/>
              <a:gd name="connsiteY31" fmla="*/ 2685327 h 3912243"/>
              <a:gd name="connsiteX32" fmla="*/ 2615879 w 3900837"/>
              <a:gd name="connsiteY32" fmla="*/ 2627453 h 3912243"/>
              <a:gd name="connsiteX33" fmla="*/ 2639028 w 3900837"/>
              <a:gd name="connsiteY33" fmla="*/ 2511706 h 3912243"/>
              <a:gd name="connsiteX34" fmla="*/ 2662178 w 3900837"/>
              <a:gd name="connsiteY34" fmla="*/ 2488557 h 3912243"/>
              <a:gd name="connsiteX35" fmla="*/ 2685327 w 3900837"/>
              <a:gd name="connsiteY35" fmla="*/ 2314937 h 3912243"/>
              <a:gd name="connsiteX36" fmla="*/ 2743200 w 3900837"/>
              <a:gd name="connsiteY36" fmla="*/ 2095018 h 3912243"/>
              <a:gd name="connsiteX37" fmla="*/ 2766350 w 3900837"/>
              <a:gd name="connsiteY37" fmla="*/ 2025570 h 3912243"/>
              <a:gd name="connsiteX38" fmla="*/ 2789499 w 3900837"/>
              <a:gd name="connsiteY38" fmla="*/ 1932972 h 3912243"/>
              <a:gd name="connsiteX39" fmla="*/ 2801074 w 3900837"/>
              <a:gd name="connsiteY39" fmla="*/ 1863524 h 3912243"/>
              <a:gd name="connsiteX40" fmla="*/ 2870522 w 3900837"/>
              <a:gd name="connsiteY40" fmla="*/ 1666754 h 3912243"/>
              <a:gd name="connsiteX41" fmla="*/ 2893671 w 3900837"/>
              <a:gd name="connsiteY41" fmla="*/ 1620456 h 3912243"/>
              <a:gd name="connsiteX42" fmla="*/ 2928395 w 3900837"/>
              <a:gd name="connsiteY42" fmla="*/ 1307939 h 3912243"/>
              <a:gd name="connsiteX43" fmla="*/ 2939970 w 3900837"/>
              <a:gd name="connsiteY43" fmla="*/ 1238491 h 3912243"/>
              <a:gd name="connsiteX44" fmla="*/ 2963119 w 3900837"/>
              <a:gd name="connsiteY44" fmla="*/ 1134319 h 3912243"/>
              <a:gd name="connsiteX45" fmla="*/ 2974694 w 3900837"/>
              <a:gd name="connsiteY45" fmla="*/ 1018572 h 3912243"/>
              <a:gd name="connsiteX46" fmla="*/ 3009418 w 3900837"/>
              <a:gd name="connsiteY46" fmla="*/ 937549 h 3912243"/>
              <a:gd name="connsiteX47" fmla="*/ 3032567 w 3900837"/>
              <a:gd name="connsiteY47" fmla="*/ 775504 h 3912243"/>
              <a:gd name="connsiteX48" fmla="*/ 3090441 w 3900837"/>
              <a:gd name="connsiteY48" fmla="*/ 636608 h 3912243"/>
              <a:gd name="connsiteX49" fmla="*/ 3102015 w 3900837"/>
              <a:gd name="connsiteY49" fmla="*/ 544010 h 3912243"/>
              <a:gd name="connsiteX50" fmla="*/ 3125165 w 3900837"/>
              <a:gd name="connsiteY50" fmla="*/ 474562 h 3912243"/>
              <a:gd name="connsiteX51" fmla="*/ 3159889 w 3900837"/>
              <a:gd name="connsiteY51" fmla="*/ 347241 h 3912243"/>
              <a:gd name="connsiteX52" fmla="*/ 3171464 w 3900837"/>
              <a:gd name="connsiteY52" fmla="*/ 289367 h 3912243"/>
              <a:gd name="connsiteX53" fmla="*/ 3206188 w 3900837"/>
              <a:gd name="connsiteY53" fmla="*/ 208344 h 3912243"/>
              <a:gd name="connsiteX54" fmla="*/ 3217762 w 3900837"/>
              <a:gd name="connsiteY54" fmla="*/ 173620 h 3912243"/>
              <a:gd name="connsiteX55" fmla="*/ 3310360 w 3900837"/>
              <a:gd name="connsiteY55" fmla="*/ 92597 h 3912243"/>
              <a:gd name="connsiteX56" fmla="*/ 3391383 w 3900837"/>
              <a:gd name="connsiteY56" fmla="*/ 46299 h 3912243"/>
              <a:gd name="connsiteX57" fmla="*/ 3414532 w 3900837"/>
              <a:gd name="connsiteY57" fmla="*/ 23149 h 3912243"/>
              <a:gd name="connsiteX58" fmla="*/ 3576578 w 3900837"/>
              <a:gd name="connsiteY58" fmla="*/ 0 h 3912243"/>
              <a:gd name="connsiteX59" fmla="*/ 3796496 w 3900837"/>
              <a:gd name="connsiteY59" fmla="*/ 11575 h 3912243"/>
              <a:gd name="connsiteX60" fmla="*/ 3854370 w 3900837"/>
              <a:gd name="connsiteY60" fmla="*/ 81023 h 3912243"/>
              <a:gd name="connsiteX61" fmla="*/ 3877519 w 3900837"/>
              <a:gd name="connsiteY61" fmla="*/ 115747 h 3912243"/>
              <a:gd name="connsiteX62" fmla="*/ 3900669 w 3900837"/>
              <a:gd name="connsiteY62" fmla="*/ 219919 h 391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00837" h="3912243">
                <a:moveTo>
                  <a:pt x="0" y="3507129"/>
                </a:moveTo>
                <a:cubicBezTo>
                  <a:pt x="3858" y="3580435"/>
                  <a:pt x="1657" y="3654313"/>
                  <a:pt x="11575" y="3727048"/>
                </a:cubicBezTo>
                <a:cubicBezTo>
                  <a:pt x="13455" y="3740831"/>
                  <a:pt x="25564" y="3751303"/>
                  <a:pt x="34724" y="3761772"/>
                </a:cubicBezTo>
                <a:cubicBezTo>
                  <a:pt x="52689" y="3782304"/>
                  <a:pt x="66716" y="3811019"/>
                  <a:pt x="92598" y="3819646"/>
                </a:cubicBezTo>
                <a:lnTo>
                  <a:pt x="196770" y="3854370"/>
                </a:lnTo>
                <a:cubicBezTo>
                  <a:pt x="219919" y="3862086"/>
                  <a:pt x="242545" y="3871601"/>
                  <a:pt x="266218" y="3877519"/>
                </a:cubicBezTo>
                <a:cubicBezTo>
                  <a:pt x="281651" y="3881377"/>
                  <a:pt x="297221" y="3884724"/>
                  <a:pt x="312517" y="3889094"/>
                </a:cubicBezTo>
                <a:cubicBezTo>
                  <a:pt x="324248" y="3892446"/>
                  <a:pt x="335206" y="3898662"/>
                  <a:pt x="347241" y="3900668"/>
                </a:cubicBezTo>
                <a:cubicBezTo>
                  <a:pt x="381703" y="3906412"/>
                  <a:pt x="416689" y="3908385"/>
                  <a:pt x="451413" y="3912243"/>
                </a:cubicBezTo>
                <a:lnTo>
                  <a:pt x="671332" y="3889094"/>
                </a:lnTo>
                <a:cubicBezTo>
                  <a:pt x="713736" y="3884854"/>
                  <a:pt x="756466" y="3883546"/>
                  <a:pt x="798653" y="3877519"/>
                </a:cubicBezTo>
                <a:cubicBezTo>
                  <a:pt x="810731" y="3875793"/>
                  <a:pt x="821607" y="3869154"/>
                  <a:pt x="833378" y="3865944"/>
                </a:cubicBezTo>
                <a:cubicBezTo>
                  <a:pt x="864073" y="3857573"/>
                  <a:pt x="897518" y="3857023"/>
                  <a:pt x="925975" y="3842795"/>
                </a:cubicBezTo>
                <a:cubicBezTo>
                  <a:pt x="986502" y="3812532"/>
                  <a:pt x="955535" y="3823831"/>
                  <a:pt x="1018572" y="3808071"/>
                </a:cubicBezTo>
                <a:cubicBezTo>
                  <a:pt x="1030147" y="3800355"/>
                  <a:pt x="1040510" y="3790402"/>
                  <a:pt x="1053296" y="3784922"/>
                </a:cubicBezTo>
                <a:cubicBezTo>
                  <a:pt x="1098590" y="3765510"/>
                  <a:pt x="1122358" y="3781320"/>
                  <a:pt x="1169043" y="3750197"/>
                </a:cubicBezTo>
                <a:cubicBezTo>
                  <a:pt x="1338931" y="3636940"/>
                  <a:pt x="1160219" y="3751933"/>
                  <a:pt x="1284790" y="3680749"/>
                </a:cubicBezTo>
                <a:cubicBezTo>
                  <a:pt x="1347614" y="3644849"/>
                  <a:pt x="1290575" y="3667247"/>
                  <a:pt x="1354238" y="3646025"/>
                </a:cubicBezTo>
                <a:cubicBezTo>
                  <a:pt x="1365813" y="3634450"/>
                  <a:pt x="1375342" y="3620381"/>
                  <a:pt x="1388962" y="3611301"/>
                </a:cubicBezTo>
                <a:cubicBezTo>
                  <a:pt x="1399114" y="3604533"/>
                  <a:pt x="1412660" y="3604950"/>
                  <a:pt x="1423686" y="3599727"/>
                </a:cubicBezTo>
                <a:cubicBezTo>
                  <a:pt x="1486060" y="3570181"/>
                  <a:pt x="1548956" y="3541371"/>
                  <a:pt x="1608881" y="3507129"/>
                </a:cubicBezTo>
                <a:lnTo>
                  <a:pt x="1875099" y="3356658"/>
                </a:lnTo>
                <a:cubicBezTo>
                  <a:pt x="1944547" y="3321934"/>
                  <a:pt x="2009782" y="3277040"/>
                  <a:pt x="2083443" y="3252486"/>
                </a:cubicBezTo>
                <a:cubicBezTo>
                  <a:pt x="2145574" y="3231775"/>
                  <a:pt x="2133935" y="3236893"/>
                  <a:pt x="2222340" y="3194613"/>
                </a:cubicBezTo>
                <a:cubicBezTo>
                  <a:pt x="2276821" y="3168557"/>
                  <a:pt x="2335243" y="3148692"/>
                  <a:pt x="2384385" y="3113590"/>
                </a:cubicBezTo>
                <a:cubicBezTo>
                  <a:pt x="2411393" y="3094299"/>
                  <a:pt x="2437792" y="3074127"/>
                  <a:pt x="2465408" y="3055716"/>
                </a:cubicBezTo>
                <a:cubicBezTo>
                  <a:pt x="2484127" y="3043237"/>
                  <a:pt x="2504204" y="3032915"/>
                  <a:pt x="2523281" y="3020992"/>
                </a:cubicBezTo>
                <a:cubicBezTo>
                  <a:pt x="2535077" y="3013619"/>
                  <a:pt x="2546430" y="3005559"/>
                  <a:pt x="2558005" y="2997843"/>
                </a:cubicBezTo>
                <a:cubicBezTo>
                  <a:pt x="2561863" y="2959261"/>
                  <a:pt x="2564096" y="2920481"/>
                  <a:pt x="2569580" y="2882096"/>
                </a:cubicBezTo>
                <a:cubicBezTo>
                  <a:pt x="2571830" y="2866348"/>
                  <a:pt x="2577704" y="2851326"/>
                  <a:pt x="2581155" y="2835797"/>
                </a:cubicBezTo>
                <a:cubicBezTo>
                  <a:pt x="2585423" y="2816592"/>
                  <a:pt x="2589738" y="2797368"/>
                  <a:pt x="2592729" y="2777924"/>
                </a:cubicBezTo>
                <a:cubicBezTo>
                  <a:pt x="2597459" y="2747180"/>
                  <a:pt x="2599574" y="2716071"/>
                  <a:pt x="2604304" y="2685327"/>
                </a:cubicBezTo>
                <a:cubicBezTo>
                  <a:pt x="2607296" y="2665882"/>
                  <a:pt x="2612645" y="2646859"/>
                  <a:pt x="2615879" y="2627453"/>
                </a:cubicBezTo>
                <a:cubicBezTo>
                  <a:pt x="2618349" y="2612630"/>
                  <a:pt x="2623668" y="2537305"/>
                  <a:pt x="2639028" y="2511706"/>
                </a:cubicBezTo>
                <a:cubicBezTo>
                  <a:pt x="2644643" y="2502348"/>
                  <a:pt x="2654461" y="2496273"/>
                  <a:pt x="2662178" y="2488557"/>
                </a:cubicBezTo>
                <a:cubicBezTo>
                  <a:pt x="2669894" y="2430684"/>
                  <a:pt x="2674696" y="2372346"/>
                  <a:pt x="2685327" y="2314937"/>
                </a:cubicBezTo>
                <a:cubicBezTo>
                  <a:pt x="2692651" y="2275389"/>
                  <a:pt x="2727077" y="2147418"/>
                  <a:pt x="2743200" y="2095018"/>
                </a:cubicBezTo>
                <a:cubicBezTo>
                  <a:pt x="2750376" y="2071695"/>
                  <a:pt x="2759646" y="2049033"/>
                  <a:pt x="2766350" y="2025570"/>
                </a:cubicBezTo>
                <a:cubicBezTo>
                  <a:pt x="2775091" y="1994978"/>
                  <a:pt x="2782833" y="1964082"/>
                  <a:pt x="2789499" y="1932972"/>
                </a:cubicBezTo>
                <a:cubicBezTo>
                  <a:pt x="2794416" y="1910024"/>
                  <a:pt x="2794793" y="1886136"/>
                  <a:pt x="2801074" y="1863524"/>
                </a:cubicBezTo>
                <a:cubicBezTo>
                  <a:pt x="2812496" y="1822406"/>
                  <a:pt x="2846892" y="1719920"/>
                  <a:pt x="2870522" y="1666754"/>
                </a:cubicBezTo>
                <a:cubicBezTo>
                  <a:pt x="2877530" y="1650987"/>
                  <a:pt x="2885955" y="1635889"/>
                  <a:pt x="2893671" y="1620456"/>
                </a:cubicBezTo>
                <a:cubicBezTo>
                  <a:pt x="2905246" y="1516284"/>
                  <a:pt x="2911163" y="1411326"/>
                  <a:pt x="2928395" y="1307939"/>
                </a:cubicBezTo>
                <a:cubicBezTo>
                  <a:pt x="2932253" y="1284790"/>
                  <a:pt x="2935367" y="1261504"/>
                  <a:pt x="2939970" y="1238491"/>
                </a:cubicBezTo>
                <a:cubicBezTo>
                  <a:pt x="2950974" y="1183470"/>
                  <a:pt x="2955032" y="1194974"/>
                  <a:pt x="2963119" y="1134319"/>
                </a:cubicBezTo>
                <a:cubicBezTo>
                  <a:pt x="2968244" y="1095884"/>
                  <a:pt x="2968798" y="1056896"/>
                  <a:pt x="2974694" y="1018572"/>
                </a:cubicBezTo>
                <a:cubicBezTo>
                  <a:pt x="2978478" y="993974"/>
                  <a:pt x="2999547" y="957292"/>
                  <a:pt x="3009418" y="937549"/>
                </a:cubicBezTo>
                <a:cubicBezTo>
                  <a:pt x="3012348" y="908254"/>
                  <a:pt x="3015786" y="817458"/>
                  <a:pt x="3032567" y="775504"/>
                </a:cubicBezTo>
                <a:cubicBezTo>
                  <a:pt x="3123856" y="547277"/>
                  <a:pt x="3016065" y="859731"/>
                  <a:pt x="3090441" y="636608"/>
                </a:cubicBezTo>
                <a:cubicBezTo>
                  <a:pt x="3094299" y="605742"/>
                  <a:pt x="3095497" y="574426"/>
                  <a:pt x="3102015" y="544010"/>
                </a:cubicBezTo>
                <a:cubicBezTo>
                  <a:pt x="3107128" y="520150"/>
                  <a:pt x="3125165" y="474562"/>
                  <a:pt x="3125165" y="474562"/>
                </a:cubicBezTo>
                <a:cubicBezTo>
                  <a:pt x="3153154" y="278642"/>
                  <a:pt x="3115701" y="479804"/>
                  <a:pt x="3159889" y="347241"/>
                </a:cubicBezTo>
                <a:cubicBezTo>
                  <a:pt x="3166110" y="328577"/>
                  <a:pt x="3166693" y="308453"/>
                  <a:pt x="3171464" y="289367"/>
                </a:cubicBezTo>
                <a:cubicBezTo>
                  <a:pt x="3182323" y="245929"/>
                  <a:pt x="3186309" y="254730"/>
                  <a:pt x="3206188" y="208344"/>
                </a:cubicBezTo>
                <a:cubicBezTo>
                  <a:pt x="3210994" y="197130"/>
                  <a:pt x="3210442" y="183381"/>
                  <a:pt x="3217762" y="173620"/>
                </a:cubicBezTo>
                <a:cubicBezTo>
                  <a:pt x="3251615" y="128483"/>
                  <a:pt x="3270201" y="119371"/>
                  <a:pt x="3310360" y="92597"/>
                </a:cubicBezTo>
                <a:cubicBezTo>
                  <a:pt x="3355210" y="25321"/>
                  <a:pt x="3304611" y="83487"/>
                  <a:pt x="3391383" y="46299"/>
                </a:cubicBezTo>
                <a:cubicBezTo>
                  <a:pt x="3401413" y="42000"/>
                  <a:pt x="3405174" y="28764"/>
                  <a:pt x="3414532" y="23149"/>
                </a:cubicBezTo>
                <a:cubicBezTo>
                  <a:pt x="3450316" y="1679"/>
                  <a:pt x="3574617" y="178"/>
                  <a:pt x="3576578" y="0"/>
                </a:cubicBezTo>
                <a:cubicBezTo>
                  <a:pt x="3649884" y="3858"/>
                  <a:pt x="3723762" y="1657"/>
                  <a:pt x="3796496" y="11575"/>
                </a:cubicBezTo>
                <a:cubicBezTo>
                  <a:pt x="3833118" y="16569"/>
                  <a:pt x="3840455" y="56671"/>
                  <a:pt x="3854370" y="81023"/>
                </a:cubicBezTo>
                <a:cubicBezTo>
                  <a:pt x="3861272" y="93101"/>
                  <a:pt x="3871869" y="103035"/>
                  <a:pt x="3877519" y="115747"/>
                </a:cubicBezTo>
                <a:cubicBezTo>
                  <a:pt x="3904329" y="176070"/>
                  <a:pt x="3900669" y="170330"/>
                  <a:pt x="3900669" y="21991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9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2" grpId="0"/>
      <p:bldP spid="9" grpId="0"/>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pPr eaLnBrk="1" hangingPunct="1"/>
            <a:r>
              <a:rPr lang="en-US" altLang="en-US" sz="3200" dirty="0" smtClean="0"/>
              <a:t>Decision Making With </a:t>
            </a:r>
            <a:r>
              <a:rPr lang="en-US" altLang="en-US" sz="2800" dirty="0" smtClean="0">
                <a:latin typeface="Consolas" pitchFamily="49" charset="0"/>
                <a:cs typeface="Consolas" pitchFamily="49" charset="0"/>
              </a:rPr>
              <a:t>If-Then, Elseif, Else</a:t>
            </a:r>
          </a:p>
        </p:txBody>
      </p:sp>
      <p:sp>
        <p:nvSpPr>
          <p:cNvPr id="187395" name="AutoShape 3"/>
          <p:cNvSpPr>
            <a:spLocks noChangeArrowheads="1"/>
          </p:cNvSpPr>
          <p:nvPr/>
        </p:nvSpPr>
        <p:spPr bwMode="auto">
          <a:xfrm>
            <a:off x="304800" y="1133475"/>
            <a:ext cx="2697163" cy="679450"/>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8" name="Group 7"/>
          <p:cNvGrpSpPr>
            <a:grpSpLocks/>
          </p:cNvGrpSpPr>
          <p:nvPr/>
        </p:nvGrpSpPr>
        <p:grpSpPr bwMode="auto">
          <a:xfrm>
            <a:off x="3035300" y="1180694"/>
            <a:ext cx="2867976" cy="648512"/>
            <a:chOff x="3035300" y="1180694"/>
            <a:chExt cx="2867976" cy="648512"/>
          </a:xfrm>
        </p:grpSpPr>
        <p:sp>
          <p:nvSpPr>
            <p:cNvPr id="64540" name="Line 5"/>
            <p:cNvSpPr>
              <a:spLocks noChangeShapeType="1"/>
            </p:cNvSpPr>
            <p:nvPr/>
          </p:nvSpPr>
          <p:spPr bwMode="auto">
            <a:xfrm>
              <a:off x="3035300" y="147320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41" name="Text Box 6"/>
            <p:cNvSpPr txBox="1">
              <a:spLocks noChangeArrowheads="1"/>
            </p:cNvSpPr>
            <p:nvPr/>
          </p:nvSpPr>
          <p:spPr bwMode="auto">
            <a:xfrm>
              <a:off x="3403600" y="11811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42" name="Rectangle 7"/>
            <p:cNvSpPr>
              <a:spLocks noChangeArrowheads="1"/>
            </p:cNvSpPr>
            <p:nvPr/>
          </p:nvSpPr>
          <p:spPr bwMode="auto">
            <a:xfrm>
              <a:off x="4380549" y="11806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Instruction </a:t>
              </a:r>
              <a:r>
                <a:rPr lang="en-US" altLang="en-US" sz="1800" dirty="0">
                  <a:latin typeface="Arial" charset="0"/>
                </a:rPr>
                <a:t>or</a:t>
              </a:r>
            </a:p>
            <a:p>
              <a:pPr algn="ctr">
                <a:spcBef>
                  <a:spcPct val="0"/>
                </a:spcBef>
                <a:buFontTx/>
                <a:buNone/>
              </a:pPr>
              <a:r>
                <a:rPr lang="en-US" altLang="en-US" sz="1800" dirty="0" smtClean="0">
                  <a:latin typeface="Arial" charset="0"/>
                </a:rPr>
                <a:t>instructions</a:t>
              </a:r>
              <a:endParaRPr lang="en-US" altLang="en-US" sz="1800" dirty="0">
                <a:latin typeface="Arial" charset="0"/>
              </a:endParaRPr>
            </a:p>
          </p:txBody>
        </p:sp>
      </p:grpSp>
      <p:grpSp>
        <p:nvGrpSpPr>
          <p:cNvPr id="11" name="Group 10"/>
          <p:cNvGrpSpPr>
            <a:grpSpLocks/>
          </p:cNvGrpSpPr>
          <p:nvPr/>
        </p:nvGrpSpPr>
        <p:grpSpPr bwMode="auto">
          <a:xfrm>
            <a:off x="228600" y="1812925"/>
            <a:ext cx="2667000" cy="1644650"/>
            <a:chOff x="228600" y="1812249"/>
            <a:chExt cx="2667000" cy="1645523"/>
          </a:xfrm>
        </p:grpSpPr>
        <p:grpSp>
          <p:nvGrpSpPr>
            <p:cNvPr id="64536" name="Group 9"/>
            <p:cNvGrpSpPr>
              <a:grpSpLocks/>
            </p:cNvGrpSpPr>
            <p:nvPr/>
          </p:nvGrpSpPr>
          <p:grpSpPr bwMode="auto">
            <a:xfrm>
              <a:off x="228600" y="2149475"/>
              <a:ext cx="2667000" cy="1308297"/>
              <a:chOff x="228600" y="2149475"/>
              <a:chExt cx="2667000" cy="1308297"/>
            </a:xfrm>
          </p:grpSpPr>
          <p:sp>
            <p:nvSpPr>
              <p:cNvPr id="64538" name="Text Box 10"/>
              <p:cNvSpPr txBox="1">
                <a:spLocks noChangeArrowheads="1"/>
              </p:cNvSpPr>
              <p:nvPr/>
            </p:nvSpPr>
            <p:spPr bwMode="auto">
              <a:xfrm>
                <a:off x="985298" y="2149475"/>
                <a:ext cx="584021" cy="27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sp>
            <p:nvSpPr>
              <p:cNvPr id="64539" name="AutoShape 11"/>
              <p:cNvSpPr>
                <a:spLocks noChangeArrowheads="1"/>
              </p:cNvSpPr>
              <p:nvPr/>
            </p:nvSpPr>
            <p:spPr bwMode="auto">
              <a:xfrm>
                <a:off x="228600" y="2719776"/>
                <a:ext cx="266700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sp>
          <p:nvSpPr>
            <p:cNvPr id="64537" name="Line 12"/>
            <p:cNvSpPr>
              <a:spLocks noChangeShapeType="1"/>
            </p:cNvSpPr>
            <p:nvPr/>
          </p:nvSpPr>
          <p:spPr bwMode="auto">
            <a:xfrm flipH="1">
              <a:off x="1582214" y="1812249"/>
              <a:ext cx="12700" cy="8890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9" name="Group 8"/>
          <p:cNvGrpSpPr>
            <a:grpSpLocks/>
          </p:cNvGrpSpPr>
          <p:nvPr/>
        </p:nvGrpSpPr>
        <p:grpSpPr bwMode="auto">
          <a:xfrm>
            <a:off x="931863" y="1466850"/>
            <a:ext cx="7805737" cy="5075238"/>
            <a:chOff x="931863" y="1466850"/>
            <a:chExt cx="7805737" cy="5075238"/>
          </a:xfrm>
        </p:grpSpPr>
        <p:sp>
          <p:nvSpPr>
            <p:cNvPr id="64532" name="Rectangle 14"/>
            <p:cNvSpPr>
              <a:spLocks noChangeArrowheads="1"/>
            </p:cNvSpPr>
            <p:nvPr/>
          </p:nvSpPr>
          <p:spPr bwMode="auto">
            <a:xfrm>
              <a:off x="931863" y="5892800"/>
              <a:ext cx="1638300"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64533" name="Line 15"/>
            <p:cNvSpPr>
              <a:spLocks noChangeShapeType="1"/>
            </p:cNvSpPr>
            <p:nvPr/>
          </p:nvSpPr>
          <p:spPr bwMode="auto">
            <a:xfrm flipV="1">
              <a:off x="8667750" y="1466850"/>
              <a:ext cx="69850" cy="49847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4" name="Line 16"/>
            <p:cNvSpPr>
              <a:spLocks noChangeShapeType="1"/>
            </p:cNvSpPr>
            <p:nvPr/>
          </p:nvSpPr>
          <p:spPr bwMode="auto">
            <a:xfrm flipH="1" flipV="1">
              <a:off x="5930900" y="1479550"/>
              <a:ext cx="279400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35" name="Line 17"/>
            <p:cNvSpPr>
              <a:spLocks noChangeShapeType="1"/>
            </p:cNvSpPr>
            <p:nvPr/>
          </p:nvSpPr>
          <p:spPr bwMode="auto">
            <a:xfrm flipH="1" flipV="1">
              <a:off x="2578100" y="6445250"/>
              <a:ext cx="6121400" cy="19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nvGrpSpPr>
          <p:cNvPr id="14" name="Group 13"/>
          <p:cNvGrpSpPr>
            <a:grpSpLocks/>
          </p:cNvGrpSpPr>
          <p:nvPr/>
        </p:nvGrpSpPr>
        <p:grpSpPr bwMode="auto">
          <a:xfrm>
            <a:off x="834074" y="3441701"/>
            <a:ext cx="1522727" cy="1482906"/>
            <a:chOff x="833550" y="3442021"/>
            <a:chExt cx="1522727" cy="1481919"/>
          </a:xfrm>
        </p:grpSpPr>
        <p:sp>
          <p:nvSpPr>
            <p:cNvPr id="64529" name="Line 19"/>
            <p:cNvSpPr>
              <a:spLocks noChangeShapeType="1"/>
            </p:cNvSpPr>
            <p:nvPr/>
          </p:nvSpPr>
          <p:spPr bwMode="auto">
            <a:xfrm>
              <a:off x="1582214" y="3442021"/>
              <a:ext cx="0" cy="8318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64530" name="Rectangle 20"/>
            <p:cNvSpPr>
              <a:spLocks noChangeArrowheads="1"/>
            </p:cNvSpPr>
            <p:nvPr/>
          </p:nvSpPr>
          <p:spPr bwMode="auto">
            <a:xfrm>
              <a:off x="833550" y="4275859"/>
              <a:ext cx="1522727" cy="64808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sp>
          <p:nvSpPr>
            <p:cNvPr id="64531" name="Text Box 21"/>
            <p:cNvSpPr txBox="1">
              <a:spLocks noChangeArrowheads="1"/>
            </p:cNvSpPr>
            <p:nvPr/>
          </p:nvSpPr>
          <p:spPr bwMode="auto">
            <a:xfrm>
              <a:off x="1006475" y="3679825"/>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sp>
        <p:nvSpPr>
          <p:cNvPr id="187414" name="Line 22"/>
          <p:cNvSpPr>
            <a:spLocks noChangeShapeType="1"/>
          </p:cNvSpPr>
          <p:nvPr/>
        </p:nvSpPr>
        <p:spPr bwMode="auto">
          <a:xfrm>
            <a:off x="1620838" y="4940300"/>
            <a:ext cx="0" cy="9525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nvGrpSpPr>
          <p:cNvPr id="12" name="Group 11"/>
          <p:cNvGrpSpPr>
            <a:grpSpLocks/>
          </p:cNvGrpSpPr>
          <p:nvPr/>
        </p:nvGrpSpPr>
        <p:grpSpPr bwMode="auto">
          <a:xfrm>
            <a:off x="2965450" y="2755494"/>
            <a:ext cx="2874326" cy="648512"/>
            <a:chOff x="2965450" y="2755494"/>
            <a:chExt cx="2874326" cy="648512"/>
          </a:xfrm>
        </p:grpSpPr>
        <p:sp>
          <p:nvSpPr>
            <p:cNvPr id="64526" name="Line 24"/>
            <p:cNvSpPr>
              <a:spLocks noChangeShapeType="1"/>
            </p:cNvSpPr>
            <p:nvPr/>
          </p:nvSpPr>
          <p:spPr bwMode="auto">
            <a:xfrm>
              <a:off x="2965450" y="3067050"/>
              <a:ext cx="1339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7" name="Text Box 25"/>
            <p:cNvSpPr txBox="1">
              <a:spLocks noChangeArrowheads="1"/>
            </p:cNvSpPr>
            <p:nvPr/>
          </p:nvSpPr>
          <p:spPr bwMode="auto">
            <a:xfrm>
              <a:off x="334010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True</a:t>
              </a:r>
            </a:p>
          </p:txBody>
        </p:sp>
        <p:sp>
          <p:nvSpPr>
            <p:cNvPr id="64528" name="Rectangle 26"/>
            <p:cNvSpPr>
              <a:spLocks noChangeArrowheads="1"/>
            </p:cNvSpPr>
            <p:nvPr/>
          </p:nvSpPr>
          <p:spPr bwMode="auto">
            <a:xfrm>
              <a:off x="4317049" y="2755494"/>
              <a:ext cx="1522727"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Instruction or</a:t>
              </a:r>
            </a:p>
            <a:p>
              <a:pPr algn="ctr">
                <a:spcBef>
                  <a:spcPct val="0"/>
                </a:spcBef>
                <a:buFontTx/>
                <a:buNone/>
              </a:pPr>
              <a:r>
                <a:rPr lang="en-US" altLang="en-US" sz="1800" dirty="0">
                  <a:latin typeface="Arial" charset="0"/>
                </a:rPr>
                <a:t>instructions</a:t>
              </a:r>
            </a:p>
          </p:txBody>
        </p:sp>
      </p:grpSp>
      <p:grpSp>
        <p:nvGrpSpPr>
          <p:cNvPr id="13" name="Group 12"/>
          <p:cNvGrpSpPr>
            <a:grpSpLocks/>
          </p:cNvGrpSpPr>
          <p:nvPr/>
        </p:nvGrpSpPr>
        <p:grpSpPr bwMode="auto">
          <a:xfrm>
            <a:off x="2597150" y="3054350"/>
            <a:ext cx="5054600" cy="3073400"/>
            <a:chOff x="2597150" y="3054350"/>
            <a:chExt cx="5054600" cy="3073400"/>
          </a:xfrm>
        </p:grpSpPr>
        <p:sp>
          <p:nvSpPr>
            <p:cNvPr id="64523" name="Line 28"/>
            <p:cNvSpPr>
              <a:spLocks noChangeShapeType="1"/>
            </p:cNvSpPr>
            <p:nvPr/>
          </p:nvSpPr>
          <p:spPr bwMode="auto">
            <a:xfrm flipH="1" flipV="1">
              <a:off x="5867400" y="3054350"/>
              <a:ext cx="1784350"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4" name="Line 29"/>
            <p:cNvSpPr>
              <a:spLocks noChangeShapeType="1"/>
            </p:cNvSpPr>
            <p:nvPr/>
          </p:nvSpPr>
          <p:spPr bwMode="auto">
            <a:xfrm flipV="1">
              <a:off x="7620000" y="3054350"/>
              <a:ext cx="31750" cy="3073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64525" name="Line 30"/>
            <p:cNvSpPr>
              <a:spLocks noChangeShapeType="1"/>
            </p:cNvSpPr>
            <p:nvPr/>
          </p:nvSpPr>
          <p:spPr bwMode="auto">
            <a:xfrm flipH="1" flipV="1">
              <a:off x="2597150" y="6115050"/>
              <a:ext cx="5022850" cy="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
        <p:nvSpPr>
          <p:cNvPr id="2" name="Rectangle 1"/>
          <p:cNvSpPr/>
          <p:nvPr/>
        </p:nvSpPr>
        <p:spPr>
          <a:xfrm>
            <a:off x="3246437" y="3943593"/>
            <a:ext cx="3724275" cy="128650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JT’s note: once the first ‘true’ case is encountered all remaining  and related Boolean expressions (using ‘</a:t>
            </a:r>
            <a:r>
              <a:rPr lang="en-US" dirty="0" smtClean="0">
                <a:solidFill>
                  <a:schemeClr val="tx1"/>
                </a:solidFill>
                <a:latin typeface="Consolas" panose="020B0609020204030204" pitchFamily="49" charset="0"/>
                <a:cs typeface="Consolas" panose="020B0609020204030204" pitchFamily="49" charset="0"/>
              </a:rPr>
              <a:t>Elseif</a:t>
            </a:r>
            <a:r>
              <a:rPr lang="en-US" dirty="0" smtClean="0">
                <a:solidFill>
                  <a:schemeClr val="tx1"/>
                </a:solidFill>
              </a:rPr>
              <a:t>’) are skipped</a:t>
            </a:r>
            <a:endParaRPr lang="en-US" dirty="0">
              <a:solidFill>
                <a:schemeClr val="tx1"/>
              </a:solidFill>
            </a:endParaRPr>
          </a:p>
        </p:txBody>
      </p:sp>
    </p:spTree>
    <p:extLst>
      <p:ext uri="{BB962C8B-B14F-4D97-AF65-F5344CB8AC3E}">
        <p14:creationId xmlns:p14="http://schemas.microsoft.com/office/powerpoint/2010/main" val="230919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74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P spid="187414" grpId="0" animBg="1"/>
      <p:bldP spid="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pPr eaLnBrk="1" hangingPunct="1"/>
            <a:r>
              <a:rPr lang="en-CA" altLang="en-US" sz="3200" dirty="0" smtClean="0"/>
              <a:t>Multiple </a:t>
            </a:r>
            <a:r>
              <a:rPr lang="en-CA" altLang="en-US" sz="2800" b="1" dirty="0" smtClean="0">
                <a:solidFill>
                  <a:srgbClr val="92D050"/>
                </a:solidFill>
                <a:latin typeface="Consolas" pitchFamily="49" charset="0"/>
                <a:cs typeface="Consolas" pitchFamily="49" charset="0"/>
              </a:rPr>
              <a:t>If-Elif-Else</a:t>
            </a:r>
            <a:r>
              <a:rPr lang="en-CA" altLang="en-US" sz="3200" dirty="0" smtClean="0"/>
              <a:t>: Use With Mutually Exclusive Conditions</a:t>
            </a:r>
          </a:p>
        </p:txBody>
      </p:sp>
      <p:sp>
        <p:nvSpPr>
          <p:cNvPr id="65539" name="Rectangle 3"/>
          <p:cNvSpPr>
            <a:spLocks noGrp="1"/>
          </p:cNvSpPr>
          <p:nvPr>
            <p:ph type="body" idx="4294967295"/>
          </p:nvPr>
        </p:nvSpPr>
        <p:spPr/>
        <p:txBody>
          <a:bodyPr/>
          <a:lstStyle/>
          <a:p>
            <a:pPr eaLnBrk="1" hangingPunct="1"/>
            <a:r>
              <a:rPr lang="en-CA" altLang="en-US" b="1" dirty="0" smtClean="0"/>
              <a:t>Format:</a:t>
            </a:r>
          </a:p>
          <a:p>
            <a:pPr eaLnBrk="1" hangingPunct="1">
              <a:buFont typeface="Arial" charset="0"/>
              <a:buNone/>
            </a:pPr>
            <a:r>
              <a:rPr lang="en-CA" altLang="en-US" sz="1800" dirty="0" smtClean="0">
                <a:latin typeface="Consolas" pitchFamily="49" charset="0"/>
                <a:cs typeface="Consolas" pitchFamily="49" charset="0"/>
              </a:rPr>
              <a:t>     </a:t>
            </a:r>
            <a:r>
              <a:rPr lang="en-CA" altLang="en-US" sz="1800" b="1" dirty="0" smtClean="0">
                <a:solidFill>
                  <a:srgbClr val="92D050"/>
                </a:solidFill>
                <a:latin typeface="Consolas" pitchFamily="49" charset="0"/>
                <a:cs typeface="Consolas" pitchFamily="49" charset="0"/>
              </a:rPr>
              <a:t>if</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 1</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 1</a:t>
            </a:r>
          </a:p>
          <a:p>
            <a:pPr eaLnBrk="1" hangingPunct="1">
              <a:buFont typeface="Arial" charset="0"/>
              <a:buNone/>
            </a:pPr>
            <a:r>
              <a:rPr lang="en-CA" altLang="en-US" sz="1800" dirty="0" smtClean="0">
                <a:solidFill>
                  <a:srgbClr val="92D050"/>
                </a:solidFill>
                <a:latin typeface="Consolas" pitchFamily="49" charset="0"/>
                <a:cs typeface="Consolas" pitchFamily="49" charset="0"/>
              </a:rPr>
              <a:t>     </a:t>
            </a:r>
            <a:r>
              <a:rPr lang="en-CA" altLang="en-US" sz="1800" b="1" dirty="0" smtClean="0">
                <a:solidFill>
                  <a:srgbClr val="92D050"/>
                </a:solidFill>
                <a:latin typeface="Consolas" pitchFamily="49" charset="0"/>
                <a:cs typeface="Consolas" pitchFamily="49" charset="0"/>
              </a:rPr>
              <a:t>elseif</a:t>
            </a:r>
            <a:r>
              <a:rPr lang="en-CA" altLang="en-US" sz="1800" dirty="0" smtClean="0">
                <a:solidFill>
                  <a:srgbClr val="92D050"/>
                </a:solidFill>
                <a:latin typeface="Consolas" pitchFamily="49" charset="0"/>
                <a:cs typeface="Consolas" pitchFamily="49" charset="0"/>
              </a:rPr>
              <a:t> </a:t>
            </a:r>
            <a:r>
              <a:rPr lang="en-CA" altLang="en-US" sz="1800" dirty="0" smtClean="0">
                <a:latin typeface="Consolas" pitchFamily="49" charset="0"/>
                <a:cs typeface="Consolas" pitchFamily="49" charset="0"/>
              </a:rPr>
              <a:t>(</a:t>
            </a:r>
            <a:r>
              <a:rPr lang="en-CA" altLang="en-US" sz="1800" i="1" dirty="0" smtClean="0">
                <a:latin typeface="Consolas" pitchFamily="49" charset="0"/>
                <a:cs typeface="Consolas" pitchFamily="49" charset="0"/>
              </a:rPr>
              <a:t>Boolean expression 2</a:t>
            </a:r>
            <a:r>
              <a:rPr lang="en-CA" altLang="en-US" sz="1800" dirty="0" smtClean="0">
                <a:latin typeface="Consolas" pitchFamily="49" charset="0"/>
                <a:cs typeface="Consolas" pitchFamily="49" charset="0"/>
              </a:rPr>
              <a:t>) then</a:t>
            </a:r>
          </a:p>
          <a:p>
            <a:pPr eaLnBrk="1" hangingPunct="1">
              <a:buFont typeface="Arial" charset="0"/>
              <a:buNone/>
            </a:pPr>
            <a:r>
              <a:rPr lang="en-CA" altLang="en-US" sz="1800" i="1" dirty="0" smtClean="0">
                <a:latin typeface="Consolas" pitchFamily="49" charset="0"/>
                <a:cs typeface="Consolas" pitchFamily="49" charset="0"/>
              </a:rPr>
              <a:t>          body 2</a:t>
            </a:r>
          </a:p>
          <a:p>
            <a:pPr eaLnBrk="1" hangingPunct="1">
              <a:buFont typeface="Arial" charset="0"/>
              <a:buNone/>
            </a:pPr>
            <a:r>
              <a:rPr lang="en-CA" altLang="en-US" sz="1800" dirty="0" smtClean="0">
                <a:latin typeface="Consolas" pitchFamily="49" charset="0"/>
                <a:cs typeface="Consolas" pitchFamily="49" charset="0"/>
              </a:rPr>
              <a:t>           ...</a:t>
            </a:r>
          </a:p>
          <a:p>
            <a:pPr eaLnBrk="1" hangingPunct="1">
              <a:buFont typeface="Arial" charset="0"/>
              <a:buNone/>
            </a:pPr>
            <a:r>
              <a:rPr lang="en-CA" altLang="en-US" sz="1800" dirty="0" smtClean="0">
                <a:solidFill>
                  <a:srgbClr val="92D050"/>
                </a:solidFill>
                <a:latin typeface="Consolas" pitchFamily="49" charset="0"/>
                <a:cs typeface="Consolas" pitchFamily="49" charset="0"/>
              </a:rPr>
              <a:t>     </a:t>
            </a:r>
            <a:r>
              <a:rPr lang="en-CA" altLang="en-US" sz="1800" b="1" dirty="0" smtClean="0">
                <a:solidFill>
                  <a:srgbClr val="92D050"/>
                </a:solidFill>
                <a:latin typeface="Consolas" pitchFamily="49" charset="0"/>
                <a:cs typeface="Consolas" pitchFamily="49" charset="0"/>
              </a:rPr>
              <a:t>else</a:t>
            </a:r>
          </a:p>
          <a:p>
            <a:pPr eaLnBrk="1" hangingPunct="1">
              <a:buFont typeface="Arial" charset="0"/>
              <a:buNone/>
            </a:pPr>
            <a:r>
              <a:rPr lang="en-CA" altLang="en-US" sz="1800" i="1" dirty="0" smtClean="0">
                <a:latin typeface="Consolas" pitchFamily="49" charset="0"/>
                <a:cs typeface="Consolas" pitchFamily="49" charset="0"/>
              </a:rPr>
              <a:t>          body n</a:t>
            </a:r>
          </a:p>
          <a:p>
            <a:pPr>
              <a:buNone/>
            </a:pPr>
            <a:r>
              <a:rPr lang="en-CA" altLang="en-US" sz="1800" b="1" dirty="0" smtClean="0">
                <a:solidFill>
                  <a:srgbClr val="FF0000"/>
                </a:solidFill>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 </a:t>
            </a:r>
            <a:r>
              <a:rPr lang="en-US" altLang="en-US" sz="1800" b="1" dirty="0">
                <a:solidFill>
                  <a:srgbClr val="FF0000"/>
                </a:solidFill>
                <a:latin typeface="Consolas" pitchFamily="49" charset="0"/>
                <a:cs typeface="Consolas" pitchFamily="49" charset="0"/>
              </a:rPr>
              <a:t>Only one ‘end-if’ at </a:t>
            </a:r>
            <a:r>
              <a:rPr lang="en-US" altLang="en-US" sz="1800" b="1" dirty="0" smtClean="0">
                <a:solidFill>
                  <a:srgbClr val="FF0000"/>
                </a:solidFill>
                <a:latin typeface="Consolas" pitchFamily="49" charset="0"/>
                <a:cs typeface="Consolas" pitchFamily="49" charset="0"/>
              </a:rPr>
              <a:t>very </a:t>
            </a:r>
            <a:r>
              <a:rPr lang="en-US" altLang="en-US" sz="1800" b="1" dirty="0">
                <a:solidFill>
                  <a:srgbClr val="FF0000"/>
                </a:solidFill>
                <a:latin typeface="Consolas" pitchFamily="49" charset="0"/>
                <a:cs typeface="Consolas" pitchFamily="49" charset="0"/>
              </a:rPr>
              <a:t>end</a:t>
            </a:r>
            <a:endParaRPr lang="en-CA" altLang="en-US" sz="1800" b="1" dirty="0" smtClean="0">
              <a:solidFill>
                <a:srgbClr val="FF0000"/>
              </a:solidFill>
              <a:latin typeface="Consolas" pitchFamily="49" charset="0"/>
              <a:cs typeface="Consolas" pitchFamily="49" charset="0"/>
            </a:endParaRPr>
          </a:p>
          <a:p>
            <a:pPr eaLnBrk="1" hangingPunct="1">
              <a:buFont typeface="Arial" charset="0"/>
              <a:buNone/>
            </a:pPr>
            <a:r>
              <a:rPr lang="en-CA" altLang="en-US" sz="1800" dirty="0" smtClean="0">
                <a:latin typeface="Consolas" pitchFamily="49" charset="0"/>
                <a:cs typeface="Consolas" pitchFamily="49" charset="0"/>
              </a:rPr>
              <a:t>     end if</a:t>
            </a:r>
          </a:p>
          <a:p>
            <a:pPr eaLnBrk="1" hangingPunct="1">
              <a:buFont typeface="Arial" charset="0"/>
              <a:buNone/>
            </a:pPr>
            <a:r>
              <a:rPr lang="en-CA" altLang="en-US" sz="1800" i="1" dirty="0" smtClean="0">
                <a:latin typeface="Consolas" pitchFamily="49" charset="0"/>
                <a:cs typeface="Consolas" pitchFamily="49" charset="0"/>
              </a:rPr>
              <a:t>     statements after the conditions</a:t>
            </a:r>
            <a:endParaRPr lang="en-CA" altLang="en-US" sz="1800" b="1" i="1" dirty="0" smtClean="0">
              <a:latin typeface="Consolas" pitchFamily="49" charset="0"/>
              <a:cs typeface="Consolas" pitchFamily="49" charset="0"/>
            </a:endParaRPr>
          </a:p>
        </p:txBody>
      </p:sp>
      <p:sp>
        <p:nvSpPr>
          <p:cNvPr id="2" name="TextBox 1"/>
          <p:cNvSpPr txBox="1"/>
          <p:nvPr/>
        </p:nvSpPr>
        <p:spPr>
          <a:xfrm>
            <a:off x="5486400" y="2286000"/>
            <a:ext cx="3505200" cy="2924175"/>
          </a:xfrm>
          <a:prstGeom prst="rect">
            <a:avLst/>
          </a:prstGeom>
          <a:noFill/>
        </p:spPr>
        <p:txBody>
          <a:bodyPr>
            <a:spAutoFit/>
          </a:bodyPr>
          <a:lstStyle/>
          <a:p>
            <a:pPr algn="l">
              <a:defRPr/>
            </a:pPr>
            <a:r>
              <a:rPr lang="en-US" sz="2400" b="1" dirty="0"/>
              <a:t>Mutually exclusive</a:t>
            </a:r>
          </a:p>
          <a:p>
            <a:pPr marL="285750" indent="-285750" algn="l">
              <a:buFont typeface="Arial" panose="020B0604020202020204" pitchFamily="34" charset="0"/>
              <a:buChar char="•"/>
              <a:defRPr/>
            </a:pPr>
            <a:r>
              <a:rPr lang="en-US" sz="2000" dirty="0"/>
              <a:t>One condition evaluating to true excludes other conditions from being true</a:t>
            </a:r>
          </a:p>
          <a:p>
            <a:pPr marL="285750" indent="-285750" algn="l">
              <a:buFont typeface="Arial" panose="020B0604020202020204" pitchFamily="34" charset="0"/>
              <a:buChar char="•"/>
              <a:defRPr/>
            </a:pPr>
            <a:r>
              <a:rPr lang="en-US" sz="2000" dirty="0"/>
              <a:t>Example: having your current location as ‘Calgary’ excludes the possibility of the current location as ‘Edmonton’, ‘Toronto’, ‘Medicine Hat’</a:t>
            </a:r>
          </a:p>
        </p:txBody>
      </p:sp>
    </p:spTree>
    <p:extLst>
      <p:ext uri="{BB962C8B-B14F-4D97-AF65-F5344CB8AC3E}">
        <p14:creationId xmlns:p14="http://schemas.microsoft.com/office/powerpoint/2010/main" val="80973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53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3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p:bldP spid="2"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a:xfrm>
            <a:off x="457200" y="274638"/>
            <a:ext cx="8229600" cy="792162"/>
          </a:xfrm>
        </p:spPr>
        <p:txBody>
          <a:bodyPr/>
          <a:lstStyle/>
          <a:p>
            <a:pPr eaLnBrk="1" hangingPunct="1"/>
            <a:r>
              <a:rPr lang="en-CA" altLang="en-US" sz="2800" b="1" dirty="0" smtClean="0">
                <a:solidFill>
                  <a:srgbClr val="FF0000"/>
                </a:solidFill>
                <a:latin typeface="Consolas" pitchFamily="49" charset="0"/>
                <a:cs typeface="Consolas" pitchFamily="49" charset="0"/>
              </a:rPr>
              <a:t>If-Elseif-Else</a:t>
            </a:r>
            <a:r>
              <a:rPr lang="en-CA" altLang="en-US" sz="2800" dirty="0" smtClean="0"/>
              <a:t>: Mutually Exclusive  Conditions (Example)</a:t>
            </a:r>
          </a:p>
        </p:txBody>
      </p:sp>
      <p:sp>
        <p:nvSpPr>
          <p:cNvPr id="66563" name="Rectangle 3"/>
          <p:cNvSpPr>
            <a:spLocks noGrp="1"/>
          </p:cNvSpPr>
          <p:nvPr>
            <p:ph type="body" idx="4294967295"/>
          </p:nvPr>
        </p:nvSpPr>
        <p:spPr>
          <a:xfrm>
            <a:off x="482600" y="1219200"/>
            <a:ext cx="8178800" cy="5562600"/>
          </a:xfrm>
        </p:spPr>
        <p:txBody>
          <a:bodyPr/>
          <a:lstStyle/>
          <a:p>
            <a:r>
              <a:rPr lang="en-CA" altLang="en-US" sz="2000" b="1" dirty="0"/>
              <a:t>Word document containing the macro (empty document, see macro editor for the important details)</a:t>
            </a:r>
            <a:r>
              <a:rPr lang="en-CA" altLang="en-US" sz="2000" dirty="0"/>
              <a:t>: </a:t>
            </a:r>
            <a:r>
              <a:rPr lang="en-CA" altLang="en-US" sz="2000" dirty="0" smtClean="0"/>
              <a:t>“</a:t>
            </a:r>
            <a:r>
              <a:rPr lang="en-CA" altLang="en-US" sz="1800" dirty="0" smtClean="0">
                <a:latin typeface="Consolas" panose="020B0609020204030204" pitchFamily="49" charset="0"/>
                <a:cs typeface="Consolas" panose="020B0609020204030204" pitchFamily="49" charset="0"/>
              </a:rPr>
              <a:t>12gradesEfficient.docm</a:t>
            </a:r>
            <a:r>
              <a:rPr lang="en-CA" altLang="en-US" sz="2000" dirty="0" smtClean="0"/>
              <a:t>”</a:t>
            </a:r>
            <a:endParaRPr lang="en-CA" altLang="en-US" sz="1600" dirty="0" smtClean="0"/>
          </a:p>
          <a:p>
            <a:pPr lvl="1">
              <a:buNone/>
            </a:pPr>
            <a:r>
              <a:rPr lang="en-CA" altLang="en-US" sz="1600" b="1" dirty="0">
                <a:solidFill>
                  <a:srgbClr val="FF0000"/>
                </a:solidFill>
                <a:latin typeface="Consolas" pitchFamily="49" charset="0"/>
                <a:cs typeface="Consolas" pitchFamily="49" charset="0"/>
              </a:rPr>
              <a:t> If </a:t>
            </a:r>
            <a:r>
              <a:rPr lang="en-CA" altLang="en-US" sz="1600" dirty="0">
                <a:latin typeface="Consolas" pitchFamily="49" charset="0"/>
                <a:cs typeface="Consolas" pitchFamily="49" charset="0"/>
              </a:rPr>
              <a:t>(letter = "A")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grade </a:t>
            </a:r>
            <a:r>
              <a:rPr lang="en-CA" altLang="en-US" sz="1600" dirty="0">
                <a:latin typeface="Consolas" pitchFamily="49" charset="0"/>
                <a:cs typeface="Consolas" pitchFamily="49" charset="0"/>
              </a:rPr>
              <a:t>= 4</a:t>
            </a:r>
          </a:p>
          <a:p>
            <a:pPr lvl="1">
              <a:buNone/>
            </a:pPr>
            <a:r>
              <a:rPr lang="en-CA" altLang="en-US" sz="1600" b="1" dirty="0" smtClean="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"B")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3</a:t>
            </a:r>
          </a:p>
          <a:p>
            <a:pPr lvl="1">
              <a:buNone/>
            </a:pPr>
            <a:r>
              <a:rPr lang="en-CA" altLang="en-US" sz="1600" b="1" dirty="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b="1"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"C")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2</a:t>
            </a:r>
          </a:p>
          <a:p>
            <a:pPr lvl="1">
              <a:buNone/>
            </a:pPr>
            <a:r>
              <a:rPr lang="en-CA" altLang="en-US" sz="1600" dirty="0">
                <a:solidFill>
                  <a:srgbClr val="FF0000"/>
                </a:solidFill>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dirty="0" smtClean="0">
                <a:solidFill>
                  <a:srgbClr val="FF0000"/>
                </a:solidFill>
                <a:latin typeface="Consolas" pitchFamily="49" charset="0"/>
                <a:cs typeface="Consolas" pitchFamily="49" charset="0"/>
              </a:rPr>
              <a:t> </a:t>
            </a:r>
            <a:r>
              <a:rPr lang="en-CA" altLang="en-US" sz="1600" dirty="0">
                <a:latin typeface="Consolas" pitchFamily="49" charset="0"/>
                <a:cs typeface="Consolas" pitchFamily="49" charset="0"/>
              </a:rPr>
              <a:t>(letter = "D")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grade </a:t>
            </a:r>
            <a:r>
              <a:rPr lang="en-CA" altLang="en-US" sz="1600" dirty="0">
                <a:latin typeface="Consolas" pitchFamily="49" charset="0"/>
                <a:cs typeface="Consolas" pitchFamily="49" charset="0"/>
              </a:rPr>
              <a:t>= 1</a:t>
            </a:r>
          </a:p>
          <a:p>
            <a:pPr lvl="1">
              <a:buNone/>
            </a:pPr>
            <a:r>
              <a:rPr lang="en-CA" altLang="en-US" sz="1600" dirty="0">
                <a:latin typeface="Consolas" pitchFamily="49" charset="0"/>
                <a:cs typeface="Consolas" pitchFamily="49" charset="0"/>
              </a:rPr>
              <a:t> </a:t>
            </a:r>
            <a:r>
              <a:rPr lang="en-CA" altLang="en-US" sz="1600" b="1" dirty="0" err="1" smtClean="0">
                <a:solidFill>
                  <a:srgbClr val="FF0000"/>
                </a:solidFill>
                <a:latin typeface="Consolas" pitchFamily="49" charset="0"/>
                <a:cs typeface="Consolas" pitchFamily="49" charset="0"/>
              </a:rPr>
              <a:t>ElseIf</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(letter = "F") Then</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0</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Else</a:t>
            </a:r>
            <a:endParaRPr lang="en-CA" altLang="en-US" sz="1600" b="1" dirty="0">
              <a:solidFill>
                <a:srgbClr val="FF0000"/>
              </a:solidFill>
              <a:latin typeface="Consolas" pitchFamily="49" charset="0"/>
              <a:cs typeface="Consolas" pitchFamily="49" charset="0"/>
            </a:endParaRP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   </a:t>
            </a:r>
            <a:r>
              <a:rPr lang="en-CA" altLang="en-US" sz="1600" dirty="0">
                <a:latin typeface="Consolas" pitchFamily="49" charset="0"/>
                <a:cs typeface="Consolas" pitchFamily="49" charset="0"/>
              </a:rPr>
              <a:t>grade = -1 'A signal that letter was invalid</a:t>
            </a:r>
          </a:p>
          <a:p>
            <a:pPr lvl="1">
              <a:buNone/>
            </a:pPr>
            <a:r>
              <a:rPr lang="en-CA" altLang="en-US" sz="1600" dirty="0">
                <a:latin typeface="Consolas" pitchFamily="49" charset="0"/>
                <a:cs typeface="Consolas" pitchFamily="49" charset="0"/>
              </a:rPr>
              <a:t> </a:t>
            </a:r>
            <a:r>
              <a:rPr lang="en-CA" altLang="en-US" sz="1600" dirty="0" smtClean="0">
                <a:latin typeface="Consolas" pitchFamily="49" charset="0"/>
                <a:cs typeface="Consolas" pitchFamily="49" charset="0"/>
              </a:rPr>
              <a:t>End </a:t>
            </a:r>
            <a:r>
              <a:rPr lang="en-CA" altLang="en-US" sz="1600" dirty="0">
                <a:latin typeface="Consolas" pitchFamily="49" charset="0"/>
                <a:cs typeface="Consolas" pitchFamily="49" charset="0"/>
              </a:rPr>
              <a:t>If</a:t>
            </a:r>
            <a:endParaRPr lang="en-CA" altLang="en-US" sz="1600" dirty="0" smtClean="0">
              <a:latin typeface="Arial" charset="0"/>
            </a:endParaRPr>
          </a:p>
        </p:txBody>
      </p:sp>
      <p:grpSp>
        <p:nvGrpSpPr>
          <p:cNvPr id="2" name="Group 1"/>
          <p:cNvGrpSpPr/>
          <p:nvPr/>
        </p:nvGrpSpPr>
        <p:grpSpPr>
          <a:xfrm>
            <a:off x="3614738" y="1952263"/>
            <a:ext cx="4360501" cy="3055835"/>
            <a:chOff x="3614738" y="1952263"/>
            <a:chExt cx="4360501" cy="3381737"/>
          </a:xfrm>
        </p:grpSpPr>
        <p:sp>
          <p:nvSpPr>
            <p:cNvPr id="66568" name="AutoShape 5"/>
            <p:cNvSpPr>
              <a:spLocks/>
            </p:cNvSpPr>
            <p:nvPr/>
          </p:nvSpPr>
          <p:spPr bwMode="auto">
            <a:xfrm>
              <a:off x="3614738" y="1952263"/>
              <a:ext cx="1401401" cy="3381737"/>
            </a:xfrm>
            <a:prstGeom prst="rightBrace">
              <a:avLst>
                <a:gd name="adj1" fmla="val 21610"/>
                <a:gd name="adj2" fmla="val 50000"/>
              </a:avLst>
            </a:prstGeom>
            <a:noFill/>
            <a:ln w="508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p:txBody>
        </p:sp>
        <p:sp>
          <p:nvSpPr>
            <p:cNvPr id="66569" name="Text Box 6"/>
            <p:cNvSpPr txBox="1">
              <a:spLocks noChangeArrowheads="1"/>
            </p:cNvSpPr>
            <p:nvPr/>
          </p:nvSpPr>
          <p:spPr bwMode="auto">
            <a:xfrm>
              <a:off x="5016139" y="3042262"/>
              <a:ext cx="2959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dirty="0">
                  <a:solidFill>
                    <a:srgbClr val="FF0000"/>
                  </a:solidFill>
                  <a:latin typeface="Arial" charset="0"/>
                </a:rPr>
                <a:t>This approach is more efficient when at most only one condition can be true.</a:t>
              </a:r>
            </a:p>
          </p:txBody>
        </p:sp>
      </p:grpSp>
      <p:grpSp>
        <p:nvGrpSpPr>
          <p:cNvPr id="3" name="Group 2"/>
          <p:cNvGrpSpPr/>
          <p:nvPr/>
        </p:nvGrpSpPr>
        <p:grpSpPr>
          <a:xfrm>
            <a:off x="3324950" y="5372383"/>
            <a:ext cx="5438050" cy="1482683"/>
            <a:chOff x="3324950" y="5372383"/>
            <a:chExt cx="5438050" cy="1482683"/>
          </a:xfrm>
        </p:grpSpPr>
        <p:sp>
          <p:nvSpPr>
            <p:cNvPr id="66566" name="Line 8"/>
            <p:cNvSpPr>
              <a:spLocks noChangeShapeType="1"/>
            </p:cNvSpPr>
            <p:nvPr/>
          </p:nvSpPr>
          <p:spPr bwMode="auto">
            <a:xfrm flipH="1" flipV="1">
              <a:off x="3324950" y="5372383"/>
              <a:ext cx="1780449" cy="952217"/>
            </a:xfrm>
            <a:prstGeom prst="line">
              <a:avLst/>
            </a:prstGeom>
            <a:noFill/>
            <a:ln w="508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dirty="0"/>
            </a:p>
          </p:txBody>
        </p:sp>
        <p:sp>
          <p:nvSpPr>
            <p:cNvPr id="66567" name="Text Box 9"/>
            <p:cNvSpPr txBox="1">
              <a:spLocks noChangeArrowheads="1"/>
            </p:cNvSpPr>
            <p:nvPr/>
          </p:nvSpPr>
          <p:spPr bwMode="auto">
            <a:xfrm>
              <a:off x="5105399" y="5372383"/>
              <a:ext cx="3657601" cy="14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93600" tIns="46800" rIns="93600" bIns="46800"/>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800" b="1" u="sng" dirty="0">
                  <a:solidFill>
                    <a:srgbClr val="FF0000"/>
                  </a:solidFill>
                  <a:latin typeface="Arial" charset="0"/>
                </a:rPr>
                <a:t>Extra benefit:</a:t>
              </a:r>
            </a:p>
            <a:p>
              <a:pPr>
                <a:spcBef>
                  <a:spcPct val="50000"/>
                </a:spcBef>
                <a:buFontTx/>
                <a:buNone/>
              </a:pPr>
              <a:r>
                <a:rPr lang="en-US" altLang="en-US" sz="1800" b="1" dirty="0">
                  <a:solidFill>
                    <a:srgbClr val="FF0000"/>
                  </a:solidFill>
                  <a:latin typeface="Arial" charset="0"/>
                </a:rPr>
                <a:t>The body of the else executes only when all the Boolean expressions are false. (Useful for error checking/handling).</a:t>
              </a:r>
            </a:p>
          </p:txBody>
        </p:sp>
      </p:grpSp>
    </p:spTree>
    <p:extLst>
      <p:ext uri="{BB962C8B-B14F-4D97-AF65-F5344CB8AC3E}">
        <p14:creationId xmlns:p14="http://schemas.microsoft.com/office/powerpoint/2010/main" val="32658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Mutually Exclusive Conditions: Grading Example Using Multiple- </a:t>
            </a:r>
            <a:r>
              <a:rPr lang="en-US" dirty="0" smtClean="0">
                <a:latin typeface="Consolas" panose="020B0609020204030204" pitchFamily="49" charset="0"/>
              </a:rPr>
              <a:t>IF</a:t>
            </a:r>
            <a:r>
              <a:rPr lang="en-US" dirty="0" smtClean="0"/>
              <a:t>s</a:t>
            </a:r>
            <a:endParaRPr lang="en-US" dirty="0"/>
          </a:p>
        </p:txBody>
      </p:sp>
      <p:sp>
        <p:nvSpPr>
          <p:cNvPr id="3" name="Content Placeholder 2"/>
          <p:cNvSpPr>
            <a:spLocks noGrp="1"/>
          </p:cNvSpPr>
          <p:nvPr>
            <p:ph idx="1"/>
          </p:nvPr>
        </p:nvSpPr>
        <p:spPr/>
        <p:txBody>
          <a:bodyPr/>
          <a:lstStyle/>
          <a:p>
            <a:pPr lvl="1">
              <a:buNone/>
            </a:pPr>
            <a:r>
              <a:rPr lang="en-CA" altLang="en-US" sz="1600" dirty="0">
                <a:latin typeface="Consolas" pitchFamily="49" charset="0"/>
                <a:cs typeface="Consolas" pitchFamily="49" charset="0"/>
              </a:rPr>
              <a:t> If (letter = "A") Then</a:t>
            </a:r>
          </a:p>
          <a:p>
            <a:pPr lvl="1">
              <a:buNone/>
            </a:pPr>
            <a:r>
              <a:rPr lang="en-CA" altLang="en-US" sz="1600" dirty="0">
                <a:latin typeface="Consolas" pitchFamily="49" charset="0"/>
                <a:cs typeface="Consolas" pitchFamily="49" charset="0"/>
              </a:rPr>
              <a:t>     grade = </a:t>
            </a:r>
            <a:r>
              <a:rPr lang="en-CA" altLang="en-US" sz="1600" dirty="0" smtClean="0">
                <a:latin typeface="Consolas" pitchFamily="49" charset="0"/>
                <a:cs typeface="Consolas" pitchFamily="49" charset="0"/>
              </a:rPr>
              <a:t>4</a:t>
            </a:r>
          </a:p>
          <a:p>
            <a:pPr lvl="1">
              <a:buNone/>
            </a:pPr>
            <a:r>
              <a:rPr lang="en-CA" altLang="en-US" sz="1600" dirty="0">
                <a:latin typeface="Consolas" pitchFamily="49" charset="0"/>
                <a:cs typeface="Consolas" pitchFamily="49" charset="0"/>
              </a:rPr>
              <a:t> End </a:t>
            </a:r>
            <a:r>
              <a:rPr lang="en-CA" altLang="en-US" sz="1600" dirty="0" smtClean="0">
                <a:latin typeface="Consolas" pitchFamily="49" charset="0"/>
                <a:cs typeface="Consolas" pitchFamily="49" charset="0"/>
              </a:rPr>
              <a:t>If</a:t>
            </a:r>
            <a:endParaRPr lang="en-CA" altLang="en-US" sz="1600" dirty="0">
              <a:latin typeface="Consolas" pitchFamily="49" charset="0"/>
              <a:cs typeface="Consolas" pitchFamily="49" charset="0"/>
            </a:endParaRPr>
          </a:p>
          <a:p>
            <a:pPr lvl="1">
              <a:buNone/>
            </a:pPr>
            <a:r>
              <a:rPr lang="en-CA" altLang="en-US" sz="1600" dirty="0" smtClean="0">
                <a:latin typeface="Consolas" pitchFamily="49" charset="0"/>
                <a:cs typeface="Consolas" pitchFamily="49" charset="0"/>
              </a:rPr>
              <a:t> ...</a:t>
            </a:r>
            <a:endParaRPr lang="en-CA" altLang="en-US" sz="1600" dirty="0">
              <a:latin typeface="Consolas" pitchFamily="49" charset="0"/>
              <a:cs typeface="Consolas" pitchFamily="49" charset="0"/>
            </a:endParaRPr>
          </a:p>
          <a:p>
            <a:pPr lvl="1">
              <a:buNone/>
            </a:pPr>
            <a:r>
              <a:rPr lang="en-CA" altLang="en-US" sz="1600" dirty="0" smtClean="0">
                <a:latin typeface="Consolas" pitchFamily="49" charset="0"/>
                <a:cs typeface="Consolas" pitchFamily="49" charset="0"/>
              </a:rPr>
              <a:t> If </a:t>
            </a:r>
            <a:r>
              <a:rPr lang="en-CA" altLang="en-US" sz="1600" dirty="0">
                <a:latin typeface="Consolas" pitchFamily="49" charset="0"/>
                <a:cs typeface="Consolas" pitchFamily="49" charset="0"/>
              </a:rPr>
              <a:t>(letter = "F") Then</a:t>
            </a:r>
          </a:p>
          <a:p>
            <a:pPr lvl="1">
              <a:buNone/>
            </a:pPr>
            <a:r>
              <a:rPr lang="en-CA" altLang="en-US" sz="1600" dirty="0">
                <a:latin typeface="Consolas" pitchFamily="49" charset="0"/>
                <a:cs typeface="Consolas" pitchFamily="49" charset="0"/>
              </a:rPr>
              <a:t>     grade = </a:t>
            </a:r>
            <a:r>
              <a:rPr lang="en-CA" altLang="en-US" sz="1600" dirty="0" smtClean="0">
                <a:latin typeface="Consolas" pitchFamily="49" charset="0"/>
                <a:cs typeface="Consolas" pitchFamily="49" charset="0"/>
              </a:rPr>
              <a:t>0</a:t>
            </a:r>
          </a:p>
          <a:p>
            <a:pPr lvl="1">
              <a:buNone/>
            </a:pPr>
            <a:r>
              <a:rPr lang="en-CA" altLang="en-US" sz="1600" dirty="0">
                <a:latin typeface="Consolas" pitchFamily="49" charset="0"/>
                <a:cs typeface="Consolas" pitchFamily="49" charset="0"/>
              </a:rPr>
              <a:t> End </a:t>
            </a:r>
            <a:r>
              <a:rPr lang="en-CA" altLang="en-US" sz="1600" dirty="0" smtClean="0">
                <a:latin typeface="Consolas" pitchFamily="49" charset="0"/>
                <a:cs typeface="Consolas" pitchFamily="49" charset="0"/>
              </a:rPr>
              <a:t>If</a:t>
            </a:r>
            <a:endParaRPr lang="en-CA" altLang="en-US" sz="1600" dirty="0">
              <a:latin typeface="Consolas" pitchFamily="49" charset="0"/>
              <a:cs typeface="Consolas" pitchFamily="49" charset="0"/>
            </a:endParaRPr>
          </a:p>
          <a:p>
            <a:pPr lvl="1">
              <a:buNone/>
            </a:pPr>
            <a:r>
              <a:rPr lang="en-CA" altLang="en-US" sz="1600" dirty="0">
                <a:latin typeface="Consolas" pitchFamily="49" charset="0"/>
                <a:cs typeface="Consolas" pitchFamily="49" charset="0"/>
              </a:rPr>
              <a:t> If </a:t>
            </a:r>
            <a:r>
              <a:rPr lang="en-CA" altLang="en-US" sz="1600" b="1" dirty="0">
                <a:solidFill>
                  <a:srgbClr val="FF0000"/>
                </a:solidFill>
                <a:latin typeface="Consolas" pitchFamily="49" charset="0"/>
                <a:cs typeface="Consolas" pitchFamily="49" charset="0"/>
              </a:rPr>
              <a:t>((letter &lt;&gt; "A")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"B")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"C")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"D") And _</a:t>
            </a:r>
          </a:p>
          <a:p>
            <a:pPr lvl="1">
              <a:buNone/>
            </a:pPr>
            <a:r>
              <a:rPr lang="en-CA" altLang="en-US" sz="1600" b="1" dirty="0">
                <a:solidFill>
                  <a:srgbClr val="FF0000"/>
                </a:solidFill>
                <a:latin typeface="Consolas" pitchFamily="49" charset="0"/>
                <a:cs typeface="Consolas" pitchFamily="49" charset="0"/>
              </a:rPr>
              <a:t>     </a:t>
            </a:r>
            <a:r>
              <a:rPr lang="en-CA" altLang="en-US" sz="1600" b="1" dirty="0" smtClean="0">
                <a:solidFill>
                  <a:srgbClr val="FF0000"/>
                </a:solidFill>
                <a:latin typeface="Consolas" pitchFamily="49" charset="0"/>
                <a:cs typeface="Consolas" pitchFamily="49" charset="0"/>
              </a:rPr>
              <a:t>(</a:t>
            </a:r>
            <a:r>
              <a:rPr lang="en-CA" altLang="en-US" sz="1600" b="1" dirty="0">
                <a:solidFill>
                  <a:srgbClr val="FF0000"/>
                </a:solidFill>
                <a:latin typeface="Consolas" pitchFamily="49" charset="0"/>
                <a:cs typeface="Consolas" pitchFamily="49" charset="0"/>
              </a:rPr>
              <a:t>letter &lt;&gt; "F")) Then</a:t>
            </a:r>
          </a:p>
          <a:p>
            <a:pPr lvl="1">
              <a:buNone/>
            </a:pPr>
            <a:r>
              <a:rPr lang="en-CA" altLang="en-US" sz="1600" dirty="0">
                <a:latin typeface="Consolas" pitchFamily="49" charset="0"/>
                <a:cs typeface="Consolas" pitchFamily="49" charset="0"/>
              </a:rPr>
              <a:t>        grade = -1</a:t>
            </a:r>
          </a:p>
          <a:p>
            <a:pPr lvl="1">
              <a:buNone/>
            </a:pPr>
            <a:r>
              <a:rPr lang="en-CA" altLang="en-US" sz="1600" dirty="0">
                <a:latin typeface="Consolas" pitchFamily="49" charset="0"/>
                <a:cs typeface="Consolas" pitchFamily="49" charset="0"/>
              </a:rPr>
              <a:t>        </a:t>
            </a:r>
            <a:r>
              <a:rPr lang="en-CA" altLang="en-US" sz="1600" dirty="0" err="1">
                <a:latin typeface="Consolas" pitchFamily="49" charset="0"/>
                <a:cs typeface="Consolas" pitchFamily="49" charset="0"/>
              </a:rPr>
              <a:t>MsgBox</a:t>
            </a:r>
            <a:r>
              <a:rPr lang="en-CA" altLang="en-US" sz="1600" dirty="0">
                <a:latin typeface="Consolas" pitchFamily="49" charset="0"/>
                <a:cs typeface="Consolas" pitchFamily="49" charset="0"/>
              </a:rPr>
              <a:t> ("Letter=" &amp; letter &amp; " " &amp; "GPA=" &amp; grade)</a:t>
            </a:r>
          </a:p>
          <a:p>
            <a:pPr lvl="1">
              <a:buNone/>
            </a:pPr>
            <a:r>
              <a:rPr lang="en-CA" altLang="en-US" sz="1600" dirty="0" smtClean="0">
                <a:latin typeface="Consolas" pitchFamily="49" charset="0"/>
                <a:cs typeface="Consolas" pitchFamily="49" charset="0"/>
              </a:rPr>
              <a:t> End </a:t>
            </a:r>
            <a:r>
              <a:rPr lang="en-CA" altLang="en-US" sz="1600" dirty="0">
                <a:latin typeface="Consolas" pitchFamily="49" charset="0"/>
                <a:cs typeface="Consolas" pitchFamily="49" charset="0"/>
              </a:rPr>
              <a:t>If</a:t>
            </a:r>
            <a:endParaRPr lang="en-US" dirty="0"/>
          </a:p>
        </p:txBody>
      </p:sp>
      <p:sp>
        <p:nvSpPr>
          <p:cNvPr id="4" name="Right Brace 3"/>
          <p:cNvSpPr/>
          <p:nvPr/>
        </p:nvSpPr>
        <p:spPr>
          <a:xfrm>
            <a:off x="3962400" y="3581400"/>
            <a:ext cx="457200" cy="1447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19600" y="3705135"/>
            <a:ext cx="3657600" cy="1200329"/>
          </a:xfrm>
          <a:prstGeom prst="rect">
            <a:avLst/>
          </a:prstGeom>
          <a:noFill/>
        </p:spPr>
        <p:txBody>
          <a:bodyPr wrap="square" rtlCol="0">
            <a:spAutoFit/>
          </a:bodyPr>
          <a:lstStyle/>
          <a:p>
            <a:r>
              <a:rPr lang="en-US" b="1" dirty="0" smtClean="0"/>
              <a:t>Without an ‘else’ every case that “does not” occur in any of the above cases must be explicitly checked for here</a:t>
            </a:r>
            <a:endParaRPr lang="en-US" b="1" dirty="0"/>
          </a:p>
        </p:txBody>
      </p:sp>
    </p:spTree>
    <p:extLst>
      <p:ext uri="{BB962C8B-B14F-4D97-AF65-F5344CB8AC3E}">
        <p14:creationId xmlns:p14="http://schemas.microsoft.com/office/powerpoint/2010/main" val="6734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0599" y="2627518"/>
            <a:ext cx="4833539" cy="3697082"/>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Multiple </a:t>
            </a:r>
            <a:r>
              <a:rPr lang="en-US" dirty="0" smtClean="0">
                <a:latin typeface="Consolas" panose="020B0609020204030204" pitchFamily="49" charset="0"/>
                <a:cs typeface="Consolas" panose="020B0609020204030204" pitchFamily="49" charset="0"/>
              </a:rPr>
              <a:t>If</a:t>
            </a:r>
            <a:r>
              <a:rPr lang="en-US" dirty="0" smtClean="0"/>
              <a:t>’s</a:t>
            </a:r>
            <a:endParaRPr lang="en-US" dirty="0"/>
          </a:p>
        </p:txBody>
      </p:sp>
      <p:sp>
        <p:nvSpPr>
          <p:cNvPr id="3" name="Content Placeholder 2"/>
          <p:cNvSpPr>
            <a:spLocks noGrp="1"/>
          </p:cNvSpPr>
          <p:nvPr>
            <p:ph idx="1"/>
          </p:nvPr>
        </p:nvSpPr>
        <p:spPr/>
        <p:txBody>
          <a:bodyPr/>
          <a:lstStyle/>
          <a:p>
            <a:r>
              <a:rPr lang="en-US" dirty="0" smtClean="0"/>
              <a:t>Independent </a:t>
            </a:r>
            <a:r>
              <a:rPr lang="en-US" dirty="0" smtClean="0">
                <a:latin typeface="Consolas" panose="020B0609020204030204" pitchFamily="49" charset="0"/>
                <a:cs typeface="Consolas" panose="020B0609020204030204" pitchFamily="49" charset="0"/>
              </a:rPr>
              <a:t>If-then</a:t>
            </a:r>
            <a:r>
              <a:rPr lang="en-US" dirty="0" smtClean="0"/>
              <a:t>’s:</a:t>
            </a:r>
          </a:p>
          <a:p>
            <a:pPr lvl="1"/>
            <a:r>
              <a:rPr lang="en-US" dirty="0" smtClean="0"/>
              <a:t>Since each ‘</a:t>
            </a:r>
            <a:r>
              <a:rPr lang="en-US" dirty="0" smtClean="0">
                <a:latin typeface="Consolas" panose="020B0609020204030204" pitchFamily="49" charset="0"/>
                <a:cs typeface="Consolas" panose="020B0609020204030204" pitchFamily="49" charset="0"/>
              </a:rPr>
              <a:t>if</a:t>
            </a:r>
            <a:r>
              <a:rPr lang="en-US" dirty="0" smtClean="0"/>
              <a:t>’ is independent each body must be followed by it’s own separate ‘</a:t>
            </a:r>
            <a:r>
              <a:rPr lang="en-US" dirty="0" smtClean="0">
                <a:latin typeface="Consolas" panose="020B0609020204030204" pitchFamily="49" charset="0"/>
                <a:cs typeface="Consolas" panose="020B0609020204030204" pitchFamily="49" charset="0"/>
              </a:rPr>
              <a:t>end if</a:t>
            </a:r>
            <a:r>
              <a:rPr lang="en-US" dirty="0" smtClean="0"/>
              <a:t>’</a:t>
            </a:r>
            <a:endParaRPr lang="en-US" dirty="0"/>
          </a:p>
        </p:txBody>
      </p:sp>
      <p:grpSp>
        <p:nvGrpSpPr>
          <p:cNvPr id="10" name="Group 9"/>
          <p:cNvGrpSpPr/>
          <p:nvPr/>
        </p:nvGrpSpPr>
        <p:grpSpPr>
          <a:xfrm>
            <a:off x="990599" y="3227724"/>
            <a:ext cx="838200" cy="3142224"/>
            <a:chOff x="990599" y="3227724"/>
            <a:chExt cx="838200" cy="3142224"/>
          </a:xfrm>
        </p:grpSpPr>
        <p:grpSp>
          <p:nvGrpSpPr>
            <p:cNvPr id="5" name="Group 4"/>
            <p:cNvGrpSpPr/>
            <p:nvPr/>
          </p:nvGrpSpPr>
          <p:grpSpPr>
            <a:xfrm>
              <a:off x="990599" y="3227724"/>
              <a:ext cx="838200" cy="2396580"/>
              <a:chOff x="990600" y="3048000"/>
              <a:chExt cx="838200" cy="2396580"/>
            </a:xfrm>
          </p:grpSpPr>
          <p:sp>
            <p:nvSpPr>
              <p:cNvPr id="4" name="Oval 3"/>
              <p:cNvSpPr/>
              <p:nvPr/>
            </p:nvSpPr>
            <p:spPr>
              <a:xfrm>
                <a:off x="990600" y="30480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90600" y="3782676"/>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90600" y="513978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90600" y="4439484"/>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p:cNvSpPr/>
            <p:nvPr/>
          </p:nvSpPr>
          <p:spPr>
            <a:xfrm>
              <a:off x="990599" y="6065148"/>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874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a:t>
            </a:r>
          </a:p>
          <a:p>
            <a:pPr lvl="1"/>
            <a:r>
              <a:rPr lang="en-US" dirty="0" smtClean="0"/>
              <a:t>Since the ‘</a:t>
            </a:r>
            <a:r>
              <a:rPr lang="en-US" dirty="0" smtClean="0">
                <a:latin typeface="Consolas" panose="020B0609020204030204" pitchFamily="49" charset="0"/>
                <a:cs typeface="Consolas" panose="020B0609020204030204" pitchFamily="49" charset="0"/>
              </a:rPr>
              <a:t>if-then</a:t>
            </a:r>
            <a:r>
              <a:rPr lang="en-US" dirty="0" smtClean="0"/>
              <a:t>’ and the ‘</a:t>
            </a:r>
            <a:r>
              <a:rPr lang="en-US" dirty="0" smtClean="0">
                <a:latin typeface="Consolas" panose="020B0609020204030204" pitchFamily="49" charset="0"/>
                <a:cs typeface="Consolas" panose="020B0609020204030204" pitchFamily="49" charset="0"/>
              </a:rPr>
              <a:t>else</a:t>
            </a:r>
            <a:r>
              <a:rPr lang="en-US" dirty="0" smtClean="0"/>
              <a:t>’ are dependent (either one body or the other must execute) the ‘</a:t>
            </a:r>
            <a:r>
              <a:rPr lang="en-US" dirty="0" smtClean="0">
                <a:latin typeface="Consolas" panose="020B0609020204030204" pitchFamily="49" charset="0"/>
                <a:cs typeface="Consolas" panose="020B0609020204030204" pitchFamily="49" charset="0"/>
              </a:rPr>
              <a:t>end if</a:t>
            </a:r>
            <a:r>
              <a:rPr lang="en-US" dirty="0" smtClean="0"/>
              <a:t>’ must follow the body of the ‘else- body’ (last dependent “if-branch”)</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427"/>
          <a:stretch/>
        </p:blipFill>
        <p:spPr bwMode="auto">
          <a:xfrm>
            <a:off x="838200" y="3048000"/>
            <a:ext cx="4419600" cy="115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838200" y="3962400"/>
            <a:ext cx="914399" cy="243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296382" y="3111261"/>
            <a:ext cx="3771418" cy="2308324"/>
            <a:chOff x="5410200" y="2837320"/>
            <a:chExt cx="2400782" cy="2308324"/>
          </a:xfrm>
        </p:grpSpPr>
        <p:sp>
          <p:nvSpPr>
            <p:cNvPr id="10" name="Right Brace 9"/>
            <p:cNvSpPr/>
            <p:nvPr/>
          </p:nvSpPr>
          <p:spPr>
            <a:xfrm>
              <a:off x="5410200" y="2895600"/>
              <a:ext cx="533400" cy="9144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905982" y="2837320"/>
              <a:ext cx="1905000" cy="2308324"/>
            </a:xfrm>
            <a:prstGeom prst="rect">
              <a:avLst/>
            </a:prstGeom>
            <a:noFill/>
          </p:spPr>
          <p:txBody>
            <a:bodyPr wrap="square" rtlCol="0">
              <a:spAutoFit/>
            </a:bodyPr>
            <a:lstStyle/>
            <a:p>
              <a:r>
                <a:rPr lang="en-US" b="1" dirty="0" smtClean="0">
                  <a:solidFill>
                    <a:srgbClr val="FF0000"/>
                  </a:solidFill>
                </a:rPr>
                <a:t>Document either does or does not have enough words (one option </a:t>
              </a:r>
              <a:r>
                <a:rPr lang="en-US" b="1" dirty="0" smtClean="0">
                  <a:solidFill>
                    <a:srgbClr val="FF0000"/>
                  </a:solidFill>
                  <a:latin typeface="Consolas" panose="020B0609020204030204" pitchFamily="49" charset="0"/>
                </a:rPr>
                <a:t>IF</a:t>
              </a:r>
              <a:r>
                <a:rPr lang="en-US" b="1" dirty="0" smtClean="0">
                  <a:solidFill>
                    <a:srgbClr val="FF0000"/>
                  </a:solidFill>
                </a:rPr>
                <a:t> or the other option </a:t>
              </a:r>
              <a:r>
                <a:rPr lang="en-US" b="1" dirty="0" smtClean="0">
                  <a:solidFill>
                    <a:srgbClr val="FF0000"/>
                  </a:solidFill>
                  <a:latin typeface="Consolas" panose="020B0609020204030204" pitchFamily="49" charset="0"/>
                </a:rPr>
                <a:t>ELSE</a:t>
              </a:r>
              <a:r>
                <a:rPr lang="en-US" b="1" dirty="0" smtClean="0">
                  <a:solidFill>
                    <a:srgbClr val="FF0000"/>
                  </a:solidFill>
                </a:rPr>
                <a:t> must be applied)</a:t>
              </a:r>
              <a:endParaRPr lang="en-US" b="1" dirty="0">
                <a:solidFill>
                  <a:srgbClr val="FF0000"/>
                </a:solidFill>
              </a:endParaRPr>
            </a:p>
          </p:txBody>
        </p:sp>
      </p:grpSp>
    </p:spTree>
    <p:extLst>
      <p:ext uri="{BB962C8B-B14F-4D97-AF65-F5344CB8AC3E}">
        <p14:creationId xmlns:p14="http://schemas.microsoft.com/office/powerpoint/2010/main" val="39770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Advanced Use Of Macros</a:t>
            </a:r>
          </a:p>
        </p:txBody>
      </p:sp>
      <p:sp>
        <p:nvSpPr>
          <p:cNvPr id="24578" name="Content Placeholder 2"/>
          <p:cNvSpPr>
            <a:spLocks noGrp="1"/>
          </p:cNvSpPr>
          <p:nvPr>
            <p:ph idx="1"/>
          </p:nvPr>
        </p:nvSpPr>
        <p:spPr/>
        <p:txBody>
          <a:bodyPr/>
          <a:lstStyle/>
          <a:p>
            <a:pPr eaLnBrk="1" hangingPunct="1"/>
            <a:r>
              <a:rPr lang="en-US" dirty="0" smtClean="0"/>
              <a:t>Although it’s beyond the scope of this class the following example is introduced now to make you aware of the power of VBA and macro languages.</a:t>
            </a:r>
          </a:p>
          <a:p>
            <a:pPr lvl="1" eaLnBrk="1" hangingPunct="1"/>
            <a:r>
              <a:rPr lang="en-US" dirty="0" smtClean="0"/>
              <a:t>It can actually be used to perform real tasks.</a:t>
            </a:r>
          </a:p>
          <a:p>
            <a:pPr eaLnBrk="1" hangingPunct="1"/>
            <a:r>
              <a:rPr lang="en-US" dirty="0" smtClean="0"/>
              <a:t>You can use a macro to take advantage of the capabilities of each MS-Office application:</a:t>
            </a:r>
          </a:p>
          <a:p>
            <a:pPr lvl="1" eaLnBrk="1" hangingPunct="1"/>
            <a:r>
              <a:rPr lang="en-US" dirty="0" smtClean="0"/>
              <a:t>Establishing references to applications to ‘link’ them</a:t>
            </a:r>
          </a:p>
          <a:p>
            <a:pPr lvl="1" eaLnBrk="1" hangingPunct="1"/>
            <a:r>
              <a:rPr lang="en-US" dirty="0" smtClean="0"/>
              <a:t>Take the output from one application and making it the input of another.</a:t>
            </a:r>
          </a:p>
          <a:p>
            <a:pPr lvl="1" eaLnBrk="1" hangingPunct="1"/>
            <a:endParaRPr lang="en-US" dirty="0" smtClean="0"/>
          </a:p>
        </p:txBody>
      </p:sp>
    </p:spTree>
    <p:extLst>
      <p:ext uri="{BB962C8B-B14F-4D97-AF65-F5344CB8AC3E}">
        <p14:creationId xmlns:p14="http://schemas.microsoft.com/office/powerpoint/2010/main" val="331914500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3581400"/>
            <a:ext cx="5920874" cy="3276600"/>
          </a:xfrm>
          <a:prstGeom prst="rect">
            <a:avLst/>
          </a:prstGeom>
        </p:spPr>
      </p:pic>
      <p:sp>
        <p:nvSpPr>
          <p:cNvPr id="2" name="Title 1"/>
          <p:cNvSpPr>
            <a:spLocks noGrp="1"/>
          </p:cNvSpPr>
          <p:nvPr>
            <p:ph type="title"/>
          </p:nvPr>
        </p:nvSpPr>
        <p:spPr/>
        <p:txBody>
          <a:bodyPr/>
          <a:lstStyle/>
          <a:p>
            <a:r>
              <a:rPr lang="en-US" dirty="0" smtClean="0"/>
              <a:t>Location Of The “</a:t>
            </a:r>
            <a:r>
              <a:rPr lang="en-US" dirty="0" smtClean="0">
                <a:latin typeface="Consolas" panose="020B0609020204030204" pitchFamily="49" charset="0"/>
                <a:cs typeface="Consolas" panose="020B0609020204030204" pitchFamily="49" charset="0"/>
              </a:rPr>
              <a:t>End If</a:t>
            </a:r>
            <a:r>
              <a:rPr lang="en-US" dirty="0" smtClean="0"/>
              <a: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dirty="0" smtClean="0"/>
              <a:t>Dependent </a:t>
            </a:r>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a:t>
            </a:r>
          </a:p>
          <a:p>
            <a:pPr lvl="1"/>
            <a:r>
              <a:rPr lang="en-US" dirty="0" smtClean="0"/>
              <a:t>Since the results of earlier Boolean expressions determine whether later ones can be true (reminder: because at most only one can be true) all of the </a:t>
            </a:r>
            <a:r>
              <a:rPr lang="en-US" dirty="0" smtClean="0">
                <a:latin typeface="Consolas" panose="020B0609020204030204" pitchFamily="49" charset="0"/>
                <a:cs typeface="Consolas" panose="020B0609020204030204" pitchFamily="49" charset="0"/>
              </a:rPr>
              <a:t>if-then</a:t>
            </a:r>
            <a:r>
              <a:rPr lang="en-US" dirty="0" smtClean="0"/>
              <a:t> and </a:t>
            </a:r>
            <a:r>
              <a:rPr lang="en-US" dirty="0" smtClean="0">
                <a:latin typeface="Consolas" panose="020B0609020204030204" pitchFamily="49" charset="0"/>
                <a:cs typeface="Consolas" panose="020B0609020204030204" pitchFamily="49" charset="0"/>
              </a:rPr>
              <a:t>Elseif</a:t>
            </a:r>
            <a:r>
              <a:rPr lang="en-US" dirty="0" smtClean="0"/>
              <a:t> expressions are dependent (one related block).</a:t>
            </a:r>
          </a:p>
          <a:p>
            <a:pPr lvl="1"/>
            <a:r>
              <a:rPr lang="en-US" dirty="0" smtClean="0"/>
              <a:t>The “</a:t>
            </a:r>
            <a:r>
              <a:rPr lang="en-US" dirty="0" smtClean="0">
                <a:latin typeface="Consolas" panose="020B0609020204030204" pitchFamily="49" charset="0"/>
                <a:cs typeface="Consolas" panose="020B0609020204030204" pitchFamily="49" charset="0"/>
              </a:rPr>
              <a:t>end if</a:t>
            </a:r>
            <a:r>
              <a:rPr lang="en-US" dirty="0" smtClean="0"/>
              <a:t>” belongs at the very end of the block</a:t>
            </a:r>
            <a:endParaRPr lang="en-US" dirty="0"/>
          </a:p>
        </p:txBody>
      </p:sp>
      <p:sp>
        <p:nvSpPr>
          <p:cNvPr id="8" name="Oval 7"/>
          <p:cNvSpPr/>
          <p:nvPr/>
        </p:nvSpPr>
        <p:spPr>
          <a:xfrm>
            <a:off x="1066800" y="63246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822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VBA</a:t>
            </a:r>
            <a:r>
              <a:rPr lang="en-CA" dirty="0" smtClean="0"/>
              <a:t>: </a:t>
            </a:r>
            <a:r>
              <a:rPr lang="en-CA" dirty="0" smtClean="0">
                <a:latin typeface="Consolas" panose="020B0609020204030204" pitchFamily="49" charset="0"/>
                <a:cs typeface="Consolas" panose="020B0609020204030204" pitchFamily="49" charset="0"/>
              </a:rPr>
              <a:t>If, Else-If</a:t>
            </a:r>
            <a:r>
              <a:rPr lang="en-CA" dirty="0" smtClean="0"/>
              <a:t> And </a:t>
            </a:r>
            <a:r>
              <a:rPr lang="en-CA" b="1" dirty="0" smtClean="0"/>
              <a:t>Excel</a:t>
            </a:r>
            <a:r>
              <a:rPr lang="en-CA" dirty="0" smtClean="0"/>
              <a:t>: </a:t>
            </a:r>
            <a:r>
              <a:rPr lang="en-CA" dirty="0" smtClean="0">
                <a:latin typeface="Consolas" panose="020B0609020204030204" pitchFamily="49" charset="0"/>
                <a:cs typeface="Consolas" panose="020B0609020204030204" pitchFamily="49" charset="0"/>
              </a:rPr>
              <a:t>Nested-Ifs</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229600" cy="533400"/>
          </a:xfrm>
        </p:spPr>
        <p:txBody>
          <a:bodyPr/>
          <a:lstStyle/>
          <a:p>
            <a:r>
              <a:rPr lang="en-CA" dirty="0" smtClean="0"/>
              <a:t>These two concepts are comparable:</a:t>
            </a:r>
          </a:p>
          <a:p>
            <a:endParaRPr lang="en-CA" dirty="0"/>
          </a:p>
        </p:txBody>
      </p:sp>
      <p:sp>
        <p:nvSpPr>
          <p:cNvPr id="4" name="TextBox 3"/>
          <p:cNvSpPr txBox="1"/>
          <p:nvPr/>
        </p:nvSpPr>
        <p:spPr>
          <a:xfrm>
            <a:off x="762000" y="2019301"/>
            <a:ext cx="3429000" cy="3847207"/>
          </a:xfrm>
          <a:prstGeom prst="rect">
            <a:avLst/>
          </a:prstGeom>
          <a:noFill/>
        </p:spPr>
        <p:txBody>
          <a:bodyPr wrap="square" rtlCol="0">
            <a:spAutoFit/>
          </a:bodyPr>
          <a:lstStyle/>
          <a:p>
            <a:r>
              <a:rPr lang="en-CA" b="1" dirty="0"/>
              <a:t>VBA</a:t>
            </a:r>
            <a:r>
              <a:rPr lang="en-CA" dirty="0"/>
              <a:t>:</a:t>
            </a:r>
          </a:p>
          <a:p>
            <a:pPr marL="179388" lvl="1">
              <a:buNone/>
            </a:pPr>
            <a:r>
              <a:rPr lang="en-CA" altLang="en-US" sz="1600" b="1" dirty="0">
                <a:latin typeface="Consolas" pitchFamily="49" charset="0"/>
                <a:cs typeface="Consolas" pitchFamily="49" charset="0"/>
              </a:rPr>
              <a:t> If </a:t>
            </a:r>
            <a:r>
              <a:rPr lang="en-CA" altLang="en-US" sz="1600" dirty="0">
                <a:latin typeface="Consolas" panose="020B0609020204030204" pitchFamily="49" charset="0"/>
                <a:cs typeface="Consolas" pitchFamily="49" charset="0"/>
              </a:rPr>
              <a:t>(letter = "A") Then</a:t>
            </a:r>
          </a:p>
          <a:p>
            <a:pPr marL="179388" lvl="1">
              <a:buNone/>
            </a:pPr>
            <a:r>
              <a:rPr lang="en-CA" altLang="en-US" sz="1600" dirty="0">
                <a:latin typeface="Consolas" panose="020B0609020204030204" pitchFamily="49" charset="0"/>
                <a:cs typeface="Consolas" pitchFamily="49" charset="0"/>
              </a:rPr>
              <a:t>     grade = 4</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"B") Then</a:t>
            </a:r>
          </a:p>
          <a:p>
            <a:pPr marL="179388" lvl="1">
              <a:buNone/>
            </a:pPr>
            <a:r>
              <a:rPr lang="en-CA" altLang="en-US" sz="1600" dirty="0">
                <a:latin typeface="Consolas" panose="020B0609020204030204" pitchFamily="49" charset="0"/>
                <a:cs typeface="Consolas" pitchFamily="49" charset="0"/>
              </a:rPr>
              <a:t>     grade = 3</a:t>
            </a:r>
          </a:p>
          <a:p>
            <a:pPr marL="179388" lvl="1">
              <a:buNone/>
            </a:pPr>
            <a:r>
              <a:rPr lang="en-CA" altLang="en-US" sz="1600" b="1" dirty="0">
                <a:latin typeface="Consolas"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itchFamily="49" charset="0"/>
                <a:cs typeface="Consolas" pitchFamily="49" charset="0"/>
              </a:rPr>
              <a:t> </a:t>
            </a:r>
            <a:r>
              <a:rPr lang="en-CA" altLang="en-US" sz="1600" dirty="0">
                <a:latin typeface="Consolas" panose="020B0609020204030204" pitchFamily="49" charset="0"/>
                <a:cs typeface="Consolas" pitchFamily="49" charset="0"/>
              </a:rPr>
              <a:t>(letter = "C") Then</a:t>
            </a:r>
          </a:p>
          <a:p>
            <a:pPr marL="179388" lvl="1">
              <a:buNone/>
            </a:pPr>
            <a:r>
              <a:rPr lang="en-CA" altLang="en-US" sz="1600" dirty="0">
                <a:latin typeface="Consolas" panose="020B0609020204030204" pitchFamily="49" charset="0"/>
                <a:cs typeface="Consolas" pitchFamily="49" charset="0"/>
              </a:rPr>
              <a:t>     grade = 2</a:t>
            </a:r>
          </a:p>
          <a:p>
            <a:pPr marL="179388" lvl="1">
              <a:buNone/>
            </a:pPr>
            <a:r>
              <a:rPr lang="en-CA" altLang="en-US" sz="1600" b="1" dirty="0">
                <a:latin typeface="Consolas" panose="020B0609020204030204" pitchFamily="49" charset="0"/>
                <a:cs typeface="Consolas" pitchFamily="49" charset="0"/>
              </a:rPr>
              <a:t> </a:t>
            </a:r>
            <a:r>
              <a:rPr lang="en-CA" altLang="en-US" sz="1600" b="1" dirty="0" err="1">
                <a:latin typeface="Consolas" pitchFamily="49" charset="0"/>
                <a:cs typeface="Consolas" pitchFamily="49" charset="0"/>
              </a:rPr>
              <a:t>ElseIf</a:t>
            </a:r>
            <a:r>
              <a:rPr lang="en-CA" altLang="en-US" sz="1600" b="1" dirty="0">
                <a:latin typeface="Consolas" panose="020B0609020204030204" pitchFamily="49" charset="0"/>
                <a:cs typeface="Consolas" pitchFamily="49" charset="0"/>
              </a:rPr>
              <a:t> </a:t>
            </a:r>
            <a:r>
              <a:rPr lang="en-CA" altLang="en-US" sz="1600" dirty="0">
                <a:latin typeface="Consolas" panose="020B0609020204030204" pitchFamily="49" charset="0"/>
                <a:cs typeface="Consolas" pitchFamily="49" charset="0"/>
              </a:rPr>
              <a:t>(letter = "D") Then</a:t>
            </a:r>
          </a:p>
          <a:p>
            <a:pPr marL="179388" lvl="1">
              <a:buNone/>
            </a:pPr>
            <a:r>
              <a:rPr lang="en-CA" altLang="en-US" sz="1600" dirty="0">
                <a:latin typeface="Consolas" panose="020B0609020204030204" pitchFamily="49" charset="0"/>
                <a:cs typeface="Consolas" pitchFamily="49" charset="0"/>
              </a:rPr>
              <a:t>     grade = 1</a:t>
            </a:r>
          </a:p>
          <a:p>
            <a:pPr marL="179388" lvl="1">
              <a:buNone/>
            </a:pPr>
            <a:r>
              <a:rPr lang="en-CA" altLang="en-US" sz="1600" dirty="0">
                <a:latin typeface="Consolas" panose="020B0609020204030204" pitchFamily="49" charset="0"/>
                <a:cs typeface="Consolas" pitchFamily="49" charset="0"/>
              </a:rPr>
              <a:t> </a:t>
            </a:r>
            <a:r>
              <a:rPr lang="en-CA" altLang="en-US" sz="1600" b="1" dirty="0" err="1">
                <a:latin typeface="Consolas" pitchFamily="49" charset="0"/>
                <a:cs typeface="Consolas" pitchFamily="49" charset="0"/>
              </a:rPr>
              <a:t>ElseIf</a:t>
            </a:r>
            <a:r>
              <a:rPr lang="en-CA" altLang="en-US" sz="1600" dirty="0">
                <a:latin typeface="Consolas" pitchFamily="49" charset="0"/>
                <a:cs typeface="Consolas" pitchFamily="49" charset="0"/>
              </a:rPr>
              <a:t> (letter = "F") Then</a:t>
            </a:r>
          </a:p>
          <a:p>
            <a:pPr marL="179388" lvl="1">
              <a:buNone/>
            </a:pPr>
            <a:r>
              <a:rPr lang="en-CA" altLang="en-US" sz="1600" dirty="0">
                <a:latin typeface="Consolas" pitchFamily="49" charset="0"/>
                <a:cs typeface="Consolas" pitchFamily="49" charset="0"/>
              </a:rPr>
              <a:t>     grade = 0</a:t>
            </a:r>
          </a:p>
          <a:p>
            <a:pPr marL="179388" lvl="1">
              <a:buNone/>
            </a:pPr>
            <a:r>
              <a:rPr lang="en-CA" altLang="en-US" sz="1600" b="1" dirty="0">
                <a:latin typeface="Consolas" pitchFamily="49" charset="0"/>
                <a:cs typeface="Consolas" pitchFamily="49" charset="0"/>
              </a:rPr>
              <a:t> Else</a:t>
            </a:r>
          </a:p>
          <a:p>
            <a:pPr marL="179388" lvl="1">
              <a:buNone/>
            </a:pPr>
            <a:r>
              <a:rPr lang="en-CA" altLang="en-US" sz="1600" dirty="0">
                <a:latin typeface="Consolas" panose="020B0609020204030204" pitchFamily="49" charset="0"/>
                <a:cs typeface="Consolas" pitchFamily="49" charset="0"/>
              </a:rPr>
              <a:t>    grade = -1 </a:t>
            </a:r>
            <a:endParaRPr lang="en-CA" altLang="en-US" sz="1600" dirty="0" smtClean="0">
              <a:latin typeface="Consolas" panose="020B0609020204030204" pitchFamily="49" charset="0"/>
              <a:cs typeface="Consolas" pitchFamily="49" charset="0"/>
            </a:endParaRPr>
          </a:p>
          <a:p>
            <a:pPr marL="179388" lvl="1">
              <a:buNone/>
            </a:pPr>
            <a:r>
              <a:rPr lang="en-CA" altLang="en-US" sz="1600" dirty="0">
                <a:latin typeface="Consolas" panose="020B0609020204030204" pitchFamily="49" charset="0"/>
                <a:cs typeface="Consolas" pitchFamily="49" charset="0"/>
              </a:rPr>
              <a:t> </a:t>
            </a:r>
            <a:r>
              <a:rPr lang="en-CA" altLang="en-US" sz="1600" dirty="0" smtClean="0">
                <a:latin typeface="Consolas" panose="020B0609020204030204" pitchFamily="49" charset="0"/>
                <a:cs typeface="Consolas" pitchFamily="49" charset="0"/>
              </a:rPr>
              <a:t>End </a:t>
            </a:r>
            <a:r>
              <a:rPr lang="en-CA" altLang="en-US" sz="1600" dirty="0">
                <a:latin typeface="Consolas" panose="020B0609020204030204" pitchFamily="49" charset="0"/>
                <a:cs typeface="Consolas" pitchFamily="49" charset="0"/>
              </a:rPr>
              <a:t>If</a:t>
            </a:r>
            <a:endParaRPr lang="en-CA" altLang="en-US" sz="1600" dirty="0">
              <a:latin typeface="Arial" charset="0"/>
            </a:endParaRPr>
          </a:p>
          <a:p>
            <a:endParaRPr lang="en-CA" dirty="0"/>
          </a:p>
        </p:txBody>
      </p:sp>
      <p:sp>
        <p:nvSpPr>
          <p:cNvPr id="5" name="Rectangle 4"/>
          <p:cNvSpPr/>
          <p:nvPr/>
        </p:nvSpPr>
        <p:spPr>
          <a:xfrm>
            <a:off x="4419600" y="2026389"/>
            <a:ext cx="4572000" cy="3185487"/>
          </a:xfrm>
          <a:prstGeom prst="rect">
            <a:avLst/>
          </a:prstGeom>
        </p:spPr>
        <p:txBody>
          <a:bodyPr>
            <a:spAutoFit/>
          </a:bodyPr>
          <a:lstStyle/>
          <a:p>
            <a:pPr marL="0" lvl="1"/>
            <a:r>
              <a:rPr lang="en-CA" b="1" dirty="0" smtClean="0"/>
              <a:t>Excel</a:t>
            </a:r>
            <a:r>
              <a:rPr lang="en-CA" dirty="0" smtClean="0"/>
              <a:t> (display different messages for different grade points e.g. </a:t>
            </a:r>
            <a:r>
              <a:rPr lang="en-CA" dirty="0"/>
              <a:t>Display “Perfect” if grade point is 4.0 or </a:t>
            </a:r>
            <a:r>
              <a:rPr lang="en-CA" dirty="0" smtClean="0"/>
              <a:t>greater):</a:t>
            </a:r>
          </a:p>
          <a:p>
            <a:pPr marL="233363">
              <a:spcAft>
                <a:spcPts val="300"/>
              </a:spcAft>
            </a:pPr>
            <a:r>
              <a:rPr lang="en-CA" sz="1600" dirty="0">
                <a:latin typeface="Consolas" panose="020B0609020204030204" pitchFamily="49" charset="0"/>
                <a:cs typeface="Consolas" panose="020B0609020204030204" pitchFamily="49" charset="0"/>
              </a:rPr>
              <a:t>=IF(D2="</a:t>
            </a:r>
            <a:r>
              <a:rPr lang="en-CA" sz="1600" dirty="0" smtClean="0">
                <a:latin typeface="Consolas" panose="020B0609020204030204" pitchFamily="49" charset="0"/>
                <a:cs typeface="Consolas" panose="020B0609020204030204" pitchFamily="49" charset="0"/>
              </a:rPr>
              <a:t>A</a:t>
            </a:r>
            <a:r>
              <a:rPr lang="en-CA" sz="1600" dirty="0">
                <a:latin typeface="Consolas" panose="020B0609020204030204" pitchFamily="49" charset="0"/>
                <a:cs typeface="Consolas" panose="020B0609020204030204" pitchFamily="49" charset="0"/>
              </a:rPr>
              <a:t>",4</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B</a:t>
            </a:r>
            <a:r>
              <a:rPr lang="en-CA" sz="1600" dirty="0">
                <a:latin typeface="Consolas" panose="020B0609020204030204" pitchFamily="49" charset="0"/>
                <a:cs typeface="Consolas" panose="020B0609020204030204" pitchFamily="49" charset="0"/>
              </a:rPr>
              <a:t>",3</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IF(D2="</a:t>
            </a:r>
            <a:r>
              <a:rPr lang="en-CA" sz="1600" dirty="0" smtClean="0">
                <a:latin typeface="Consolas" panose="020B0609020204030204" pitchFamily="49" charset="0"/>
                <a:cs typeface="Consolas" panose="020B0609020204030204" pitchFamily="49" charset="0"/>
              </a:rPr>
              <a:t>C</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a:t>
            </a:r>
            <a:r>
              <a:rPr lang="en-CA" sz="1600" dirty="0">
                <a:latin typeface="Consolas" panose="020B0609020204030204" pitchFamily="49" charset="0"/>
                <a:cs typeface="Consolas" panose="020B0609020204030204" pitchFamily="49" charset="0"/>
              </a:rPr>
              <a:t>2</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D",1,    </a:t>
            </a: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IF(D2=</a:t>
            </a:r>
            <a:r>
              <a:rPr lang="en-CA" sz="1600" dirty="0">
                <a:latin typeface="Consolas" panose="020B0609020204030204" pitchFamily="49" charset="0"/>
                <a:cs typeface="Consolas" panose="020B0609020204030204" pitchFamily="49" charset="0"/>
              </a:rPr>
              <a:t>"</a:t>
            </a:r>
            <a:r>
              <a:rPr lang="en-CA" sz="1600" dirty="0" smtClean="0">
                <a:latin typeface="Consolas" panose="020B0609020204030204" pitchFamily="49" charset="0"/>
                <a:cs typeface="Consolas" panose="020B0609020204030204" pitchFamily="49" charset="0"/>
              </a:rPr>
              <a:t>F",0,                 </a:t>
            </a:r>
            <a:endParaRPr lang="en-CA" sz="1600" dirty="0">
              <a:latin typeface="Consolas" panose="020B0609020204030204" pitchFamily="49" charset="0"/>
              <a:cs typeface="Consolas" panose="020B0609020204030204" pitchFamily="49" charset="0"/>
            </a:endParaRPr>
          </a:p>
          <a:p>
            <a:pPr marL="233363">
              <a:spcAft>
                <a:spcPts val="300"/>
              </a:spcAft>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-1)))))</a:t>
            </a:r>
            <a:endParaRPr lang="en-CA" sz="1600" dirty="0">
              <a:latin typeface="Consolas" panose="020B0609020204030204" pitchFamily="49" charset="0"/>
              <a:cs typeface="Consolas" panose="020B0609020204030204" pitchFamily="49" charset="0"/>
            </a:endParaRPr>
          </a:p>
          <a:p>
            <a:pPr marL="0" lvl="1"/>
            <a:endParaRPr lang="en-CA" dirty="0"/>
          </a:p>
          <a:p>
            <a:pPr marL="0" lvl="1"/>
            <a:endParaRPr lang="en-CA" dirty="0"/>
          </a:p>
        </p:txBody>
      </p:sp>
    </p:spTree>
    <p:extLst>
      <p:ext uri="{BB962C8B-B14F-4D97-AF65-F5344CB8AC3E}">
        <p14:creationId xmlns:p14="http://schemas.microsoft.com/office/powerpoint/2010/main" val="20231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Looping/Repetition</a:t>
            </a:r>
            <a:endParaRPr lang="en-US" dirty="0"/>
          </a:p>
        </p:txBody>
      </p:sp>
      <p:sp>
        <p:nvSpPr>
          <p:cNvPr id="3" name="Content Placeholder 2"/>
          <p:cNvSpPr>
            <a:spLocks noGrp="1"/>
          </p:cNvSpPr>
          <p:nvPr>
            <p:ph idx="1"/>
          </p:nvPr>
        </p:nvSpPr>
        <p:spPr>
          <a:xfrm>
            <a:off x="457200" y="1295400"/>
            <a:ext cx="8229600" cy="4419600"/>
          </a:xfrm>
        </p:spPr>
        <p:txBody>
          <a:bodyPr/>
          <a:lstStyle/>
          <a:p>
            <a:r>
              <a:rPr lang="en-US" dirty="0" smtClean="0"/>
              <a:t>How to get the program or portions of the program to automatically re-run </a:t>
            </a:r>
          </a:p>
          <a:p>
            <a:pPr lvl="1"/>
            <a:r>
              <a:rPr lang="en-US" dirty="0" smtClean="0"/>
              <a:t>Without duplicating the instructions</a:t>
            </a:r>
          </a:p>
          <a:p>
            <a:pPr lvl="1"/>
            <a:r>
              <a:rPr lang="en-US" dirty="0" smtClean="0"/>
              <a:t>Example: you need to calculate tax for multiple people</a:t>
            </a:r>
            <a:endParaRPr lang="en-US" dirty="0"/>
          </a:p>
        </p:txBody>
      </p:sp>
      <p:sp>
        <p:nvSpPr>
          <p:cNvPr id="4" name="Rectangle 3"/>
          <p:cNvSpPr/>
          <p:nvPr/>
        </p:nvSpPr>
        <p:spPr>
          <a:xfrm>
            <a:off x="1066800" y="3505199"/>
            <a:ext cx="2225407"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Ask for income</a:t>
            </a:r>
            <a:endParaRPr lang="en-US" sz="2000" dirty="0">
              <a:solidFill>
                <a:schemeClr val="tx1"/>
              </a:solidFill>
              <a:latin typeface="Comic Sans MS" panose="030F0702030302020204" pitchFamily="66" charset="0"/>
            </a:endParaRPr>
          </a:p>
        </p:txBody>
      </p:sp>
      <p:sp>
        <p:nvSpPr>
          <p:cNvPr id="5" name="Rectangle 4"/>
          <p:cNvSpPr/>
          <p:nvPr/>
        </p:nvSpPr>
        <p:spPr>
          <a:xfrm>
            <a:off x="1066800" y="45104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Calculate deductions</a:t>
            </a:r>
            <a:endParaRPr lang="en-US" sz="2000" dirty="0">
              <a:solidFill>
                <a:schemeClr val="tx1"/>
              </a:solidFill>
              <a:latin typeface="Comic Sans MS" panose="030F0702030302020204" pitchFamily="66" charset="0"/>
            </a:endParaRPr>
          </a:p>
        </p:txBody>
      </p:sp>
      <p:sp>
        <p:nvSpPr>
          <p:cNvPr id="8" name="Rectangle 7"/>
          <p:cNvSpPr/>
          <p:nvPr/>
        </p:nvSpPr>
        <p:spPr>
          <a:xfrm>
            <a:off x="1066800" y="5501088"/>
            <a:ext cx="2667000" cy="533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Comic Sans MS" panose="030F0702030302020204" pitchFamily="66" charset="0"/>
              </a:rPr>
              <a:t>Display amounts</a:t>
            </a:r>
            <a:endParaRPr lang="en-US" sz="2000" dirty="0">
              <a:solidFill>
                <a:schemeClr val="tx1"/>
              </a:solidFill>
              <a:latin typeface="Comic Sans MS" panose="030F0702030302020204" pitchFamily="66" charset="0"/>
            </a:endParaRPr>
          </a:p>
        </p:txBody>
      </p:sp>
      <p:cxnSp>
        <p:nvCxnSpPr>
          <p:cNvPr id="9" name="Straight Arrow Connector 8"/>
          <p:cNvCxnSpPr/>
          <p:nvPr/>
        </p:nvCxnSpPr>
        <p:spPr>
          <a:xfrm>
            <a:off x="2157010" y="40385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52878" y="5029199"/>
            <a:ext cx="0" cy="471889"/>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142706" y="3010290"/>
            <a:ext cx="2375792" cy="3354013"/>
          </a:xfrm>
          <a:custGeom>
            <a:avLst/>
            <a:gdLst>
              <a:gd name="connsiteX0" fmla="*/ 16834 w 2375792"/>
              <a:gd name="connsiteY0" fmla="*/ 3025723 h 3354013"/>
              <a:gd name="connsiteX1" fmla="*/ 11971 w 2375792"/>
              <a:gd name="connsiteY1" fmla="*/ 3137591 h 3354013"/>
              <a:gd name="connsiteX2" fmla="*/ 75200 w 2375792"/>
              <a:gd name="connsiteY2" fmla="*/ 3200821 h 3354013"/>
              <a:gd name="connsiteX3" fmla="*/ 118975 w 2375792"/>
              <a:gd name="connsiteY3" fmla="*/ 3239731 h 3354013"/>
              <a:gd name="connsiteX4" fmla="*/ 138430 w 2375792"/>
              <a:gd name="connsiteY4" fmla="*/ 3244595 h 3354013"/>
              <a:gd name="connsiteX5" fmla="*/ 177341 w 2375792"/>
              <a:gd name="connsiteY5" fmla="*/ 3254323 h 3354013"/>
              <a:gd name="connsiteX6" fmla="*/ 225979 w 2375792"/>
              <a:gd name="connsiteY6" fmla="*/ 3283506 h 3354013"/>
              <a:gd name="connsiteX7" fmla="*/ 303800 w 2375792"/>
              <a:gd name="connsiteY7" fmla="*/ 3298097 h 3354013"/>
              <a:gd name="connsiteX8" fmla="*/ 342711 w 2375792"/>
              <a:gd name="connsiteY8" fmla="*/ 3312689 h 3354013"/>
              <a:gd name="connsiteX9" fmla="*/ 561583 w 2375792"/>
              <a:gd name="connsiteY9" fmla="*/ 3332144 h 3354013"/>
              <a:gd name="connsiteX10" fmla="*/ 1510030 w 2375792"/>
              <a:gd name="connsiteY10" fmla="*/ 3332144 h 3354013"/>
              <a:gd name="connsiteX11" fmla="*/ 1592715 w 2375792"/>
              <a:gd name="connsiteY11" fmla="*/ 3322416 h 3354013"/>
              <a:gd name="connsiteX12" fmla="*/ 1631626 w 2375792"/>
              <a:gd name="connsiteY12" fmla="*/ 3312689 h 3354013"/>
              <a:gd name="connsiteX13" fmla="*/ 1665673 w 2375792"/>
              <a:gd name="connsiteY13" fmla="*/ 3307825 h 3354013"/>
              <a:gd name="connsiteX14" fmla="*/ 1699720 w 2375792"/>
              <a:gd name="connsiteY14" fmla="*/ 3298097 h 3354013"/>
              <a:gd name="connsiteX15" fmla="*/ 1792132 w 2375792"/>
              <a:gd name="connsiteY15" fmla="*/ 3268914 h 3354013"/>
              <a:gd name="connsiteX16" fmla="*/ 1869954 w 2375792"/>
              <a:gd name="connsiteY16" fmla="*/ 3230004 h 3354013"/>
              <a:gd name="connsiteX17" fmla="*/ 1933183 w 2375792"/>
              <a:gd name="connsiteY17" fmla="*/ 3181365 h 3354013"/>
              <a:gd name="connsiteX18" fmla="*/ 1972094 w 2375792"/>
              <a:gd name="connsiteY18" fmla="*/ 3152182 h 3354013"/>
              <a:gd name="connsiteX19" fmla="*/ 2015868 w 2375792"/>
              <a:gd name="connsiteY19" fmla="*/ 3118136 h 3354013"/>
              <a:gd name="connsiteX20" fmla="*/ 2035324 w 2375792"/>
              <a:gd name="connsiteY20" fmla="*/ 3098680 h 3354013"/>
              <a:gd name="connsiteX21" fmla="*/ 2045051 w 2375792"/>
              <a:gd name="connsiteY21" fmla="*/ 3079225 h 3354013"/>
              <a:gd name="connsiteX22" fmla="*/ 2069371 w 2375792"/>
              <a:gd name="connsiteY22" fmla="*/ 3059770 h 3354013"/>
              <a:gd name="connsiteX23" fmla="*/ 2098554 w 2375792"/>
              <a:gd name="connsiteY23" fmla="*/ 3020859 h 3354013"/>
              <a:gd name="connsiteX24" fmla="*/ 2161783 w 2375792"/>
              <a:gd name="connsiteY24" fmla="*/ 2952765 h 3354013"/>
              <a:gd name="connsiteX25" fmla="*/ 2200694 w 2375792"/>
              <a:gd name="connsiteY25" fmla="*/ 2894399 h 3354013"/>
              <a:gd name="connsiteX26" fmla="*/ 2239605 w 2375792"/>
              <a:gd name="connsiteY26" fmla="*/ 2850625 h 3354013"/>
              <a:gd name="connsiteX27" fmla="*/ 2297971 w 2375792"/>
              <a:gd name="connsiteY27" fmla="*/ 2743621 h 3354013"/>
              <a:gd name="connsiteX28" fmla="*/ 2322290 w 2375792"/>
              <a:gd name="connsiteY28" fmla="*/ 2660936 h 3354013"/>
              <a:gd name="connsiteX29" fmla="*/ 2327154 w 2375792"/>
              <a:gd name="connsiteY29" fmla="*/ 2641480 h 3354013"/>
              <a:gd name="connsiteX30" fmla="*/ 2336881 w 2375792"/>
              <a:gd name="connsiteY30" fmla="*/ 2607433 h 3354013"/>
              <a:gd name="connsiteX31" fmla="*/ 2346609 w 2375792"/>
              <a:gd name="connsiteY31" fmla="*/ 2393425 h 3354013"/>
              <a:gd name="connsiteX32" fmla="*/ 2356337 w 2375792"/>
              <a:gd name="connsiteY32" fmla="*/ 2305876 h 3354013"/>
              <a:gd name="connsiteX33" fmla="*/ 2375792 w 2375792"/>
              <a:gd name="connsiteY33" fmla="*/ 1902178 h 3354013"/>
              <a:gd name="connsiteX34" fmla="*/ 2366064 w 2375792"/>
              <a:gd name="connsiteY34" fmla="*/ 1089919 h 3354013"/>
              <a:gd name="connsiteX35" fmla="*/ 2351473 w 2375792"/>
              <a:gd name="connsiteY35" fmla="*/ 997506 h 3354013"/>
              <a:gd name="connsiteX36" fmla="*/ 2336881 w 2375792"/>
              <a:gd name="connsiteY36" fmla="*/ 866182 h 3354013"/>
              <a:gd name="connsiteX37" fmla="*/ 2332017 w 2375792"/>
              <a:gd name="connsiteY37" fmla="*/ 827272 h 3354013"/>
              <a:gd name="connsiteX38" fmla="*/ 2302834 w 2375792"/>
              <a:gd name="connsiteY38" fmla="*/ 715404 h 3354013"/>
              <a:gd name="connsiteX39" fmla="*/ 2278515 w 2375792"/>
              <a:gd name="connsiteY39" fmla="*/ 642446 h 3354013"/>
              <a:gd name="connsiteX40" fmla="*/ 2249332 w 2375792"/>
              <a:gd name="connsiteY40" fmla="*/ 545170 h 3354013"/>
              <a:gd name="connsiteX41" fmla="*/ 2239605 w 2375792"/>
              <a:gd name="connsiteY41" fmla="*/ 491667 h 3354013"/>
              <a:gd name="connsiteX42" fmla="*/ 2234741 w 2375792"/>
              <a:gd name="connsiteY42" fmla="*/ 472212 h 3354013"/>
              <a:gd name="connsiteX43" fmla="*/ 2210422 w 2375792"/>
              <a:gd name="connsiteY43" fmla="*/ 389527 h 3354013"/>
              <a:gd name="connsiteX44" fmla="*/ 2195830 w 2375792"/>
              <a:gd name="connsiteY44" fmla="*/ 365208 h 3354013"/>
              <a:gd name="connsiteX45" fmla="*/ 2181239 w 2375792"/>
              <a:gd name="connsiteY45" fmla="*/ 331161 h 3354013"/>
              <a:gd name="connsiteX46" fmla="*/ 2137464 w 2375792"/>
              <a:gd name="connsiteY46" fmla="*/ 292250 h 3354013"/>
              <a:gd name="connsiteX47" fmla="*/ 2108281 w 2375792"/>
              <a:gd name="connsiteY47" fmla="*/ 248476 h 3354013"/>
              <a:gd name="connsiteX48" fmla="*/ 2093690 w 2375792"/>
              <a:gd name="connsiteY48" fmla="*/ 229021 h 3354013"/>
              <a:gd name="connsiteX49" fmla="*/ 2069371 w 2375792"/>
              <a:gd name="connsiteY49" fmla="*/ 214429 h 3354013"/>
              <a:gd name="connsiteX50" fmla="*/ 2049915 w 2375792"/>
              <a:gd name="connsiteY50" fmla="*/ 190110 h 3354013"/>
              <a:gd name="connsiteX51" fmla="*/ 2025596 w 2375792"/>
              <a:gd name="connsiteY51" fmla="*/ 175519 h 3354013"/>
              <a:gd name="connsiteX52" fmla="*/ 1986685 w 2375792"/>
              <a:gd name="connsiteY52" fmla="*/ 151199 h 3354013"/>
              <a:gd name="connsiteX53" fmla="*/ 1972094 w 2375792"/>
              <a:gd name="connsiteY53" fmla="*/ 141472 h 3354013"/>
              <a:gd name="connsiteX54" fmla="*/ 1947775 w 2375792"/>
              <a:gd name="connsiteY54" fmla="*/ 136608 h 3354013"/>
              <a:gd name="connsiteX55" fmla="*/ 1913728 w 2375792"/>
              <a:gd name="connsiteY55" fmla="*/ 122016 h 3354013"/>
              <a:gd name="connsiteX56" fmla="*/ 1894273 w 2375792"/>
              <a:gd name="connsiteY56" fmla="*/ 112289 h 3354013"/>
              <a:gd name="connsiteX57" fmla="*/ 1869954 w 2375792"/>
              <a:gd name="connsiteY57" fmla="*/ 102561 h 3354013"/>
              <a:gd name="connsiteX58" fmla="*/ 1845634 w 2375792"/>
              <a:gd name="connsiteY58" fmla="*/ 87970 h 3354013"/>
              <a:gd name="connsiteX59" fmla="*/ 1801860 w 2375792"/>
              <a:gd name="connsiteY59" fmla="*/ 68514 h 3354013"/>
              <a:gd name="connsiteX60" fmla="*/ 1762949 w 2375792"/>
              <a:gd name="connsiteY60" fmla="*/ 49059 h 3354013"/>
              <a:gd name="connsiteX61" fmla="*/ 1733766 w 2375792"/>
              <a:gd name="connsiteY61" fmla="*/ 44195 h 3354013"/>
              <a:gd name="connsiteX62" fmla="*/ 1641354 w 2375792"/>
              <a:gd name="connsiteY62" fmla="*/ 34467 h 3354013"/>
              <a:gd name="connsiteX63" fmla="*/ 1437073 w 2375792"/>
              <a:gd name="connsiteY63" fmla="*/ 19876 h 3354013"/>
              <a:gd name="connsiteX64" fmla="*/ 1111196 w 2375792"/>
              <a:gd name="connsiteY64" fmla="*/ 10148 h 3354013"/>
              <a:gd name="connsiteX65" fmla="*/ 1082013 w 2375792"/>
              <a:gd name="connsiteY65" fmla="*/ 5284 h 3354013"/>
              <a:gd name="connsiteX66" fmla="*/ 1047966 w 2375792"/>
              <a:gd name="connsiteY66" fmla="*/ 421 h 3354013"/>
              <a:gd name="connsiteX67" fmla="*/ 799911 w 2375792"/>
              <a:gd name="connsiteY67" fmla="*/ 5284 h 3354013"/>
              <a:gd name="connsiteX68" fmla="*/ 678315 w 2375792"/>
              <a:gd name="connsiteY68" fmla="*/ 421 h 3354013"/>
              <a:gd name="connsiteX69" fmla="*/ 619949 w 2375792"/>
              <a:gd name="connsiteY69" fmla="*/ 15012 h 3354013"/>
              <a:gd name="connsiteX70" fmla="*/ 595630 w 2375792"/>
              <a:gd name="connsiteY70" fmla="*/ 19876 h 3354013"/>
              <a:gd name="connsiteX71" fmla="*/ 581039 w 2375792"/>
              <a:gd name="connsiteY71" fmla="*/ 29604 h 3354013"/>
              <a:gd name="connsiteX72" fmla="*/ 537264 w 2375792"/>
              <a:gd name="connsiteY72" fmla="*/ 34467 h 3354013"/>
              <a:gd name="connsiteX73" fmla="*/ 503217 w 2375792"/>
              <a:gd name="connsiteY73" fmla="*/ 39331 h 3354013"/>
              <a:gd name="connsiteX74" fmla="*/ 459443 w 2375792"/>
              <a:gd name="connsiteY74" fmla="*/ 53923 h 3354013"/>
              <a:gd name="connsiteX75" fmla="*/ 352439 w 2375792"/>
              <a:gd name="connsiteY75" fmla="*/ 68514 h 3354013"/>
              <a:gd name="connsiteX76" fmla="*/ 308664 w 2375792"/>
              <a:gd name="connsiteY76" fmla="*/ 78242 h 3354013"/>
              <a:gd name="connsiteX77" fmla="*/ 264890 w 2375792"/>
              <a:gd name="connsiteY77" fmla="*/ 97697 h 3354013"/>
              <a:gd name="connsiteX78" fmla="*/ 245434 w 2375792"/>
              <a:gd name="connsiteY78" fmla="*/ 107425 h 3354013"/>
              <a:gd name="connsiteX79" fmla="*/ 230843 w 2375792"/>
              <a:gd name="connsiteY79" fmla="*/ 112289 h 3354013"/>
              <a:gd name="connsiteX80" fmla="*/ 177341 w 2375792"/>
              <a:gd name="connsiteY80" fmla="*/ 136608 h 3354013"/>
              <a:gd name="connsiteX81" fmla="*/ 143294 w 2375792"/>
              <a:gd name="connsiteY81" fmla="*/ 156063 h 3354013"/>
              <a:gd name="connsiteX82" fmla="*/ 114111 w 2375792"/>
              <a:gd name="connsiteY82" fmla="*/ 165791 h 3354013"/>
              <a:gd name="connsiteX83" fmla="*/ 89792 w 2375792"/>
              <a:gd name="connsiteY83" fmla="*/ 190110 h 3354013"/>
              <a:gd name="connsiteX84" fmla="*/ 60609 w 2375792"/>
              <a:gd name="connsiteY84" fmla="*/ 229021 h 3354013"/>
              <a:gd name="connsiteX85" fmla="*/ 46017 w 2375792"/>
              <a:gd name="connsiteY85" fmla="*/ 248476 h 3354013"/>
              <a:gd name="connsiteX86" fmla="*/ 31426 w 2375792"/>
              <a:gd name="connsiteY86" fmla="*/ 263067 h 3354013"/>
              <a:gd name="connsiteX87" fmla="*/ 21698 w 2375792"/>
              <a:gd name="connsiteY87" fmla="*/ 287387 h 3354013"/>
              <a:gd name="connsiteX88" fmla="*/ 11971 w 2375792"/>
              <a:gd name="connsiteY88" fmla="*/ 404119 h 3354013"/>
              <a:gd name="connsiteX89" fmla="*/ 7107 w 2375792"/>
              <a:gd name="connsiteY89" fmla="*/ 423574 h 3354013"/>
              <a:gd name="connsiteX90" fmla="*/ 7107 w 2375792"/>
              <a:gd name="connsiteY90" fmla="*/ 477076 h 33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75792" h="3354013">
                <a:moveTo>
                  <a:pt x="16834" y="3025723"/>
                </a:moveTo>
                <a:cubicBezTo>
                  <a:pt x="953" y="3065428"/>
                  <a:pt x="-9113" y="3080665"/>
                  <a:pt x="11971" y="3137591"/>
                </a:cubicBezTo>
                <a:cubicBezTo>
                  <a:pt x="18391" y="3154926"/>
                  <a:pt x="60638" y="3181406"/>
                  <a:pt x="75200" y="3200821"/>
                </a:cubicBezTo>
                <a:cubicBezTo>
                  <a:pt x="87225" y="3216854"/>
                  <a:pt x="96866" y="3234203"/>
                  <a:pt x="118975" y="3239731"/>
                </a:cubicBezTo>
                <a:cubicBezTo>
                  <a:pt x="125460" y="3241352"/>
                  <a:pt x="131905" y="3243145"/>
                  <a:pt x="138430" y="3244595"/>
                </a:cubicBezTo>
                <a:cubicBezTo>
                  <a:pt x="148421" y="3246815"/>
                  <a:pt x="166911" y="3249108"/>
                  <a:pt x="177341" y="3254323"/>
                </a:cubicBezTo>
                <a:cubicBezTo>
                  <a:pt x="200618" y="3265961"/>
                  <a:pt x="191754" y="3273090"/>
                  <a:pt x="225979" y="3283506"/>
                </a:cubicBezTo>
                <a:cubicBezTo>
                  <a:pt x="251228" y="3291190"/>
                  <a:pt x="303800" y="3298097"/>
                  <a:pt x="303800" y="3298097"/>
                </a:cubicBezTo>
                <a:cubicBezTo>
                  <a:pt x="316770" y="3302961"/>
                  <a:pt x="329096" y="3310136"/>
                  <a:pt x="342711" y="3312689"/>
                </a:cubicBezTo>
                <a:cubicBezTo>
                  <a:pt x="425991" y="3328304"/>
                  <a:pt x="478750" y="3328199"/>
                  <a:pt x="561583" y="3332144"/>
                </a:cubicBezTo>
                <a:cubicBezTo>
                  <a:pt x="898671" y="3374281"/>
                  <a:pt x="649225" y="3344803"/>
                  <a:pt x="1510030" y="3332144"/>
                </a:cubicBezTo>
                <a:cubicBezTo>
                  <a:pt x="1537779" y="3331736"/>
                  <a:pt x="1565153" y="3325659"/>
                  <a:pt x="1592715" y="3322416"/>
                </a:cubicBezTo>
                <a:cubicBezTo>
                  <a:pt x="1605685" y="3319174"/>
                  <a:pt x="1618516" y="3315311"/>
                  <a:pt x="1631626" y="3312689"/>
                </a:cubicBezTo>
                <a:cubicBezTo>
                  <a:pt x="1642868" y="3310441"/>
                  <a:pt x="1654463" y="3310227"/>
                  <a:pt x="1665673" y="3307825"/>
                </a:cubicBezTo>
                <a:cubicBezTo>
                  <a:pt x="1677214" y="3305352"/>
                  <a:pt x="1688333" y="3301203"/>
                  <a:pt x="1699720" y="3298097"/>
                </a:cubicBezTo>
                <a:cubicBezTo>
                  <a:pt x="1738782" y="3287443"/>
                  <a:pt x="1733011" y="3293706"/>
                  <a:pt x="1792132" y="3268914"/>
                </a:cubicBezTo>
                <a:cubicBezTo>
                  <a:pt x="1818878" y="3257698"/>
                  <a:pt x="1846966" y="3247687"/>
                  <a:pt x="1869954" y="3230004"/>
                </a:cubicBezTo>
                <a:lnTo>
                  <a:pt x="1933183" y="3181365"/>
                </a:lnTo>
                <a:cubicBezTo>
                  <a:pt x="1933194" y="3181357"/>
                  <a:pt x="1972084" y="3152192"/>
                  <a:pt x="1972094" y="3152182"/>
                </a:cubicBezTo>
                <a:cubicBezTo>
                  <a:pt x="2004902" y="3119374"/>
                  <a:pt x="1988226" y="3127349"/>
                  <a:pt x="2015868" y="3118136"/>
                </a:cubicBezTo>
                <a:cubicBezTo>
                  <a:pt x="2022353" y="3111651"/>
                  <a:pt x="2029821" y="3106017"/>
                  <a:pt x="2035324" y="3098680"/>
                </a:cubicBezTo>
                <a:cubicBezTo>
                  <a:pt x="2039674" y="3092880"/>
                  <a:pt x="2040277" y="3084681"/>
                  <a:pt x="2045051" y="3079225"/>
                </a:cubicBezTo>
                <a:cubicBezTo>
                  <a:pt x="2051887" y="3071412"/>
                  <a:pt x="2061264" y="3066255"/>
                  <a:pt x="2069371" y="3059770"/>
                </a:cubicBezTo>
                <a:cubicBezTo>
                  <a:pt x="2080982" y="3024930"/>
                  <a:pt x="2063624" y="3069760"/>
                  <a:pt x="2098554" y="3020859"/>
                </a:cubicBezTo>
                <a:cubicBezTo>
                  <a:pt x="2146688" y="2953471"/>
                  <a:pt x="2093702" y="2995316"/>
                  <a:pt x="2161783" y="2952765"/>
                </a:cubicBezTo>
                <a:cubicBezTo>
                  <a:pt x="2174753" y="2933310"/>
                  <a:pt x="2186523" y="2912998"/>
                  <a:pt x="2200694" y="2894399"/>
                </a:cubicBezTo>
                <a:cubicBezTo>
                  <a:pt x="2212526" y="2878870"/>
                  <a:pt x="2229021" y="2867030"/>
                  <a:pt x="2239605" y="2850625"/>
                </a:cubicBezTo>
                <a:cubicBezTo>
                  <a:pt x="2261631" y="2816485"/>
                  <a:pt x="2297971" y="2743621"/>
                  <a:pt x="2297971" y="2743621"/>
                </a:cubicBezTo>
                <a:cubicBezTo>
                  <a:pt x="2307843" y="2694250"/>
                  <a:pt x="2297768" y="2739402"/>
                  <a:pt x="2322290" y="2660936"/>
                </a:cubicBezTo>
                <a:cubicBezTo>
                  <a:pt x="2324284" y="2654555"/>
                  <a:pt x="2325395" y="2647929"/>
                  <a:pt x="2327154" y="2641480"/>
                </a:cubicBezTo>
                <a:cubicBezTo>
                  <a:pt x="2330259" y="2630093"/>
                  <a:pt x="2333639" y="2618782"/>
                  <a:pt x="2336881" y="2607433"/>
                </a:cubicBezTo>
                <a:cubicBezTo>
                  <a:pt x="2340124" y="2536097"/>
                  <a:pt x="2342011" y="2464686"/>
                  <a:pt x="2346609" y="2393425"/>
                </a:cubicBezTo>
                <a:cubicBezTo>
                  <a:pt x="2348499" y="2364123"/>
                  <a:pt x="2354596" y="2335187"/>
                  <a:pt x="2356337" y="2305876"/>
                </a:cubicBezTo>
                <a:cubicBezTo>
                  <a:pt x="2364326" y="2171391"/>
                  <a:pt x="2369307" y="2036744"/>
                  <a:pt x="2375792" y="1902178"/>
                </a:cubicBezTo>
                <a:cubicBezTo>
                  <a:pt x="2372549" y="1631425"/>
                  <a:pt x="2373340" y="1360594"/>
                  <a:pt x="2366064" y="1089919"/>
                </a:cubicBezTo>
                <a:cubicBezTo>
                  <a:pt x="2365226" y="1058744"/>
                  <a:pt x="2355507" y="1028430"/>
                  <a:pt x="2351473" y="997506"/>
                </a:cubicBezTo>
                <a:cubicBezTo>
                  <a:pt x="2345776" y="953832"/>
                  <a:pt x="2341882" y="909941"/>
                  <a:pt x="2336881" y="866182"/>
                </a:cubicBezTo>
                <a:cubicBezTo>
                  <a:pt x="2335397" y="853196"/>
                  <a:pt x="2334288" y="840144"/>
                  <a:pt x="2332017" y="827272"/>
                </a:cubicBezTo>
                <a:cubicBezTo>
                  <a:pt x="2325949" y="792884"/>
                  <a:pt x="2312532" y="746653"/>
                  <a:pt x="2302834" y="715404"/>
                </a:cubicBezTo>
                <a:cubicBezTo>
                  <a:pt x="2295236" y="690921"/>
                  <a:pt x="2285748" y="667039"/>
                  <a:pt x="2278515" y="642446"/>
                </a:cubicBezTo>
                <a:cubicBezTo>
                  <a:pt x="2252749" y="554843"/>
                  <a:pt x="2263281" y="587016"/>
                  <a:pt x="2249332" y="545170"/>
                </a:cubicBezTo>
                <a:cubicBezTo>
                  <a:pt x="2245816" y="524075"/>
                  <a:pt x="2244132" y="512041"/>
                  <a:pt x="2239605" y="491667"/>
                </a:cubicBezTo>
                <a:cubicBezTo>
                  <a:pt x="2238155" y="485142"/>
                  <a:pt x="2236244" y="478725"/>
                  <a:pt x="2234741" y="472212"/>
                </a:cubicBezTo>
                <a:cubicBezTo>
                  <a:pt x="2225970" y="434206"/>
                  <a:pt x="2226589" y="424556"/>
                  <a:pt x="2210422" y="389527"/>
                </a:cubicBezTo>
                <a:cubicBezTo>
                  <a:pt x="2206460" y="380943"/>
                  <a:pt x="2200058" y="373664"/>
                  <a:pt x="2195830" y="365208"/>
                </a:cubicBezTo>
                <a:cubicBezTo>
                  <a:pt x="2190308" y="354164"/>
                  <a:pt x="2188088" y="341435"/>
                  <a:pt x="2181239" y="331161"/>
                </a:cubicBezTo>
                <a:cubicBezTo>
                  <a:pt x="2140554" y="270133"/>
                  <a:pt x="2173610" y="335625"/>
                  <a:pt x="2137464" y="292250"/>
                </a:cubicBezTo>
                <a:cubicBezTo>
                  <a:pt x="2126237" y="278778"/>
                  <a:pt x="2118263" y="262894"/>
                  <a:pt x="2108281" y="248476"/>
                </a:cubicBezTo>
                <a:cubicBezTo>
                  <a:pt x="2103667" y="241811"/>
                  <a:pt x="2099790" y="234359"/>
                  <a:pt x="2093690" y="229021"/>
                </a:cubicBezTo>
                <a:cubicBezTo>
                  <a:pt x="2086575" y="222796"/>
                  <a:pt x="2077477" y="219293"/>
                  <a:pt x="2069371" y="214429"/>
                </a:cubicBezTo>
                <a:cubicBezTo>
                  <a:pt x="2062886" y="206323"/>
                  <a:pt x="2057674" y="197007"/>
                  <a:pt x="2049915" y="190110"/>
                </a:cubicBezTo>
                <a:cubicBezTo>
                  <a:pt x="2042849" y="183830"/>
                  <a:pt x="2033462" y="180763"/>
                  <a:pt x="2025596" y="175519"/>
                </a:cubicBezTo>
                <a:cubicBezTo>
                  <a:pt x="1955854" y="129024"/>
                  <a:pt x="2053183" y="189197"/>
                  <a:pt x="1986685" y="151199"/>
                </a:cubicBezTo>
                <a:cubicBezTo>
                  <a:pt x="1981610" y="148299"/>
                  <a:pt x="1977567" y="143524"/>
                  <a:pt x="1972094" y="141472"/>
                </a:cubicBezTo>
                <a:cubicBezTo>
                  <a:pt x="1964353" y="138569"/>
                  <a:pt x="1955881" y="138229"/>
                  <a:pt x="1947775" y="136608"/>
                </a:cubicBezTo>
                <a:cubicBezTo>
                  <a:pt x="1883282" y="104360"/>
                  <a:pt x="1963804" y="143476"/>
                  <a:pt x="1913728" y="122016"/>
                </a:cubicBezTo>
                <a:cubicBezTo>
                  <a:pt x="1907064" y="119160"/>
                  <a:pt x="1900898" y="115234"/>
                  <a:pt x="1894273" y="112289"/>
                </a:cubicBezTo>
                <a:cubicBezTo>
                  <a:pt x="1886295" y="108743"/>
                  <a:pt x="1877763" y="106465"/>
                  <a:pt x="1869954" y="102561"/>
                </a:cubicBezTo>
                <a:cubicBezTo>
                  <a:pt x="1861498" y="98333"/>
                  <a:pt x="1854090" y="92198"/>
                  <a:pt x="1845634" y="87970"/>
                </a:cubicBezTo>
                <a:cubicBezTo>
                  <a:pt x="1831352" y="80829"/>
                  <a:pt x="1816308" y="75313"/>
                  <a:pt x="1801860" y="68514"/>
                </a:cubicBezTo>
                <a:cubicBezTo>
                  <a:pt x="1788739" y="62339"/>
                  <a:pt x="1776605" y="53936"/>
                  <a:pt x="1762949" y="49059"/>
                </a:cubicBezTo>
                <a:cubicBezTo>
                  <a:pt x="1753662" y="45742"/>
                  <a:pt x="1743513" y="45695"/>
                  <a:pt x="1733766" y="44195"/>
                </a:cubicBezTo>
                <a:cubicBezTo>
                  <a:pt x="1675680" y="35258"/>
                  <a:pt x="1719171" y="42517"/>
                  <a:pt x="1641354" y="34467"/>
                </a:cubicBezTo>
                <a:cubicBezTo>
                  <a:pt x="1490870" y="18900"/>
                  <a:pt x="1626611" y="27458"/>
                  <a:pt x="1437073" y="19876"/>
                </a:cubicBezTo>
                <a:cubicBezTo>
                  <a:pt x="1312190" y="-5102"/>
                  <a:pt x="1445144" y="19970"/>
                  <a:pt x="1111196" y="10148"/>
                </a:cubicBezTo>
                <a:cubicBezTo>
                  <a:pt x="1101338" y="9858"/>
                  <a:pt x="1091760" y="6783"/>
                  <a:pt x="1082013" y="5284"/>
                </a:cubicBezTo>
                <a:cubicBezTo>
                  <a:pt x="1070682" y="3541"/>
                  <a:pt x="1059315" y="2042"/>
                  <a:pt x="1047966" y="421"/>
                </a:cubicBezTo>
                <a:lnTo>
                  <a:pt x="799911" y="5284"/>
                </a:lnTo>
                <a:cubicBezTo>
                  <a:pt x="759347" y="5284"/>
                  <a:pt x="718820" y="-1769"/>
                  <a:pt x="678315" y="421"/>
                </a:cubicBezTo>
                <a:cubicBezTo>
                  <a:pt x="658290" y="1503"/>
                  <a:pt x="639614" y="11079"/>
                  <a:pt x="619949" y="15012"/>
                </a:cubicBezTo>
                <a:lnTo>
                  <a:pt x="595630" y="19876"/>
                </a:lnTo>
                <a:cubicBezTo>
                  <a:pt x="590766" y="23119"/>
                  <a:pt x="586710" y="28186"/>
                  <a:pt x="581039" y="29604"/>
                </a:cubicBezTo>
                <a:cubicBezTo>
                  <a:pt x="566796" y="33165"/>
                  <a:pt x="551832" y="32646"/>
                  <a:pt x="537264" y="34467"/>
                </a:cubicBezTo>
                <a:cubicBezTo>
                  <a:pt x="525888" y="35889"/>
                  <a:pt x="514566" y="37710"/>
                  <a:pt x="503217" y="39331"/>
                </a:cubicBezTo>
                <a:cubicBezTo>
                  <a:pt x="488626" y="44195"/>
                  <a:pt x="474543" y="51000"/>
                  <a:pt x="459443" y="53923"/>
                </a:cubicBezTo>
                <a:cubicBezTo>
                  <a:pt x="424101" y="60763"/>
                  <a:pt x="387580" y="60705"/>
                  <a:pt x="352439" y="68514"/>
                </a:cubicBezTo>
                <a:lnTo>
                  <a:pt x="308664" y="78242"/>
                </a:lnTo>
                <a:cubicBezTo>
                  <a:pt x="280592" y="96958"/>
                  <a:pt x="308300" y="80333"/>
                  <a:pt x="264890" y="97697"/>
                </a:cubicBezTo>
                <a:cubicBezTo>
                  <a:pt x="258158" y="100390"/>
                  <a:pt x="252099" y="104569"/>
                  <a:pt x="245434" y="107425"/>
                </a:cubicBezTo>
                <a:cubicBezTo>
                  <a:pt x="240722" y="109445"/>
                  <a:pt x="235429" y="109996"/>
                  <a:pt x="230843" y="112289"/>
                </a:cubicBezTo>
                <a:cubicBezTo>
                  <a:pt x="179608" y="137907"/>
                  <a:pt x="215299" y="127118"/>
                  <a:pt x="177341" y="136608"/>
                </a:cubicBezTo>
                <a:cubicBezTo>
                  <a:pt x="165992" y="143093"/>
                  <a:pt x="155162" y="150585"/>
                  <a:pt x="143294" y="156063"/>
                </a:cubicBezTo>
                <a:cubicBezTo>
                  <a:pt x="133984" y="160360"/>
                  <a:pt x="114111" y="165791"/>
                  <a:pt x="114111" y="165791"/>
                </a:cubicBezTo>
                <a:cubicBezTo>
                  <a:pt x="92369" y="180287"/>
                  <a:pt x="105050" y="169130"/>
                  <a:pt x="89792" y="190110"/>
                </a:cubicBezTo>
                <a:cubicBezTo>
                  <a:pt x="80256" y="203222"/>
                  <a:pt x="70337" y="216051"/>
                  <a:pt x="60609" y="229021"/>
                </a:cubicBezTo>
                <a:cubicBezTo>
                  <a:pt x="55745" y="235506"/>
                  <a:pt x="51749" y="242744"/>
                  <a:pt x="46017" y="248476"/>
                </a:cubicBezTo>
                <a:lnTo>
                  <a:pt x="31426" y="263067"/>
                </a:lnTo>
                <a:cubicBezTo>
                  <a:pt x="28183" y="271174"/>
                  <a:pt x="24459" y="279104"/>
                  <a:pt x="21698" y="287387"/>
                </a:cubicBezTo>
                <a:cubicBezTo>
                  <a:pt x="9423" y="324211"/>
                  <a:pt x="14915" y="368784"/>
                  <a:pt x="11971" y="404119"/>
                </a:cubicBezTo>
                <a:cubicBezTo>
                  <a:pt x="11416" y="410781"/>
                  <a:pt x="7552" y="416904"/>
                  <a:pt x="7107" y="423574"/>
                </a:cubicBezTo>
                <a:cubicBezTo>
                  <a:pt x="5921" y="441368"/>
                  <a:pt x="7107" y="459242"/>
                  <a:pt x="7107" y="477076"/>
                </a:cubicBezTo>
              </a:path>
            </a:pathLst>
          </a:custGeom>
          <a:noFill/>
          <a:ln>
            <a:solidFill>
              <a:schemeClr val="tx2">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49364" y="3736209"/>
            <a:ext cx="1752600" cy="1477328"/>
          </a:xfrm>
          <a:prstGeom prst="rect">
            <a:avLst/>
          </a:prstGeom>
          <a:noFill/>
        </p:spPr>
        <p:txBody>
          <a:bodyPr wrap="square" rtlCol="0">
            <a:spAutoFit/>
          </a:bodyPr>
          <a:lstStyle/>
          <a:p>
            <a:r>
              <a:rPr lang="en-US" dirty="0" smtClean="0"/>
              <a:t>Loop: allows you to repeat the same tasks over and over again</a:t>
            </a:r>
            <a:endParaRPr lang="en-US" dirty="0"/>
          </a:p>
        </p:txBody>
      </p:sp>
    </p:spTree>
    <p:extLst>
      <p:ext uri="{BB962C8B-B14F-4D97-AF65-F5344CB8AC3E}">
        <p14:creationId xmlns:p14="http://schemas.microsoft.com/office/powerpoint/2010/main" val="9742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Looping/Repetition (2)</a:t>
            </a:r>
            <a:endParaRPr lang="en-CA" dirty="0"/>
          </a:p>
        </p:txBody>
      </p:sp>
      <p:sp>
        <p:nvSpPr>
          <p:cNvPr id="3" name="Content Placeholder 2"/>
          <p:cNvSpPr>
            <a:spLocks noGrp="1"/>
          </p:cNvSpPr>
          <p:nvPr>
            <p:ph sz="half" idx="1"/>
          </p:nvPr>
        </p:nvSpPr>
        <p:spPr>
          <a:xfrm>
            <a:off x="457200" y="1600200"/>
            <a:ext cx="7924800" cy="4876800"/>
          </a:xfrm>
        </p:spPr>
        <p:txBody>
          <a:bodyPr/>
          <a:lstStyle/>
          <a:p>
            <a:r>
              <a:rPr lang="en-CA" dirty="0" smtClean="0"/>
              <a:t>The entire program repeats</a:t>
            </a:r>
            <a:endParaRPr lang="en-CA" dirty="0"/>
          </a:p>
        </p:txBody>
      </p:sp>
      <p:grpSp>
        <p:nvGrpSpPr>
          <p:cNvPr id="10" name="Group 9"/>
          <p:cNvGrpSpPr/>
          <p:nvPr/>
        </p:nvGrpSpPr>
        <p:grpSpPr>
          <a:xfrm>
            <a:off x="5029200" y="2324723"/>
            <a:ext cx="3229284" cy="2725068"/>
            <a:chOff x="4218266" y="4114800"/>
            <a:chExt cx="3229284" cy="2725068"/>
          </a:xfrm>
        </p:grpSpPr>
        <p:sp>
          <p:nvSpPr>
            <p:cNvPr id="11"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12"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13"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14" name="Group 13"/>
            <p:cNvGrpSpPr>
              <a:grpSpLocks/>
            </p:cNvGrpSpPr>
            <p:nvPr/>
          </p:nvGrpSpPr>
          <p:grpSpPr bwMode="auto">
            <a:xfrm>
              <a:off x="4218266" y="5099995"/>
              <a:ext cx="774052" cy="836911"/>
              <a:chOff x="4057244" y="2971801"/>
              <a:chExt cx="800505" cy="990600"/>
            </a:xfrm>
          </p:grpSpPr>
          <p:sp>
            <p:nvSpPr>
              <p:cNvPr id="24"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5"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6"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15" name="Group 14"/>
            <p:cNvGrpSpPr>
              <a:grpSpLocks/>
            </p:cNvGrpSpPr>
            <p:nvPr/>
          </p:nvGrpSpPr>
          <p:grpSpPr bwMode="auto">
            <a:xfrm>
              <a:off x="5056465" y="5928940"/>
              <a:ext cx="2391085" cy="910928"/>
              <a:chOff x="4790765" y="4071578"/>
              <a:chExt cx="2391085" cy="911123"/>
            </a:xfrm>
          </p:grpSpPr>
          <p:sp>
            <p:nvSpPr>
              <p:cNvPr id="19"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20"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21"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2"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23"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16"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17"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18"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29" name="Group 28"/>
          <p:cNvGrpSpPr/>
          <p:nvPr/>
        </p:nvGrpSpPr>
        <p:grpSpPr>
          <a:xfrm>
            <a:off x="715646" y="2324723"/>
            <a:ext cx="3465096" cy="2628952"/>
            <a:chOff x="489284" y="2789269"/>
            <a:chExt cx="3465096" cy="2628952"/>
          </a:xfrm>
        </p:grpSpPr>
        <p:grpSp>
          <p:nvGrpSpPr>
            <p:cNvPr id="9" name="Group 8"/>
            <p:cNvGrpSpPr/>
            <p:nvPr/>
          </p:nvGrpSpPr>
          <p:grpSpPr>
            <a:xfrm>
              <a:off x="489284" y="2789269"/>
              <a:ext cx="3465096" cy="2628952"/>
              <a:chOff x="489284" y="2789269"/>
              <a:chExt cx="3465096" cy="262895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86" y="2789269"/>
                <a:ext cx="3333894" cy="2620931"/>
              </a:xfrm>
              <a:prstGeom prst="rect">
                <a:avLst/>
              </a:prstGeom>
            </p:spPr>
          </p:pic>
          <p:sp>
            <p:nvSpPr>
              <p:cNvPr id="8" name="TextBox 7"/>
              <p:cNvSpPr txBox="1"/>
              <p:nvPr/>
            </p:nvSpPr>
            <p:spPr>
              <a:xfrm>
                <a:off x="489284" y="5110444"/>
                <a:ext cx="1676400" cy="307777"/>
              </a:xfrm>
              <a:prstGeom prst="rect">
                <a:avLst/>
              </a:prstGeom>
              <a:noFill/>
            </p:spPr>
            <p:txBody>
              <a:bodyPr wrap="square" rtlCol="0">
                <a:spAutoFit/>
              </a:bodyPr>
              <a:lstStyle/>
              <a:p>
                <a:r>
                  <a:rPr lang="en-CA" sz="1400" dirty="0" smtClean="0"/>
                  <a:t>www.colourbox.com</a:t>
                </a:r>
                <a:endParaRPr lang="en-CA" sz="1400" dirty="0"/>
              </a:p>
            </p:txBody>
          </p:sp>
        </p:grpSp>
        <p:sp>
          <p:nvSpPr>
            <p:cNvPr id="28" name="Rectangle 27"/>
            <p:cNvSpPr/>
            <p:nvPr/>
          </p:nvSpPr>
          <p:spPr>
            <a:xfrm>
              <a:off x="1066800" y="3314758"/>
              <a:ext cx="1524000" cy="56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Play game again?</a:t>
              </a:r>
              <a:endParaRPr lang="en-CA" dirty="0"/>
            </a:p>
          </p:txBody>
        </p:sp>
      </p:grpSp>
    </p:spTree>
    <p:extLst>
      <p:ext uri="{BB962C8B-B14F-4D97-AF65-F5344CB8AC3E}">
        <p14:creationId xmlns:p14="http://schemas.microsoft.com/office/powerpoint/2010/main" val="149016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Looping/Repetition </a:t>
            </a:r>
            <a:r>
              <a:rPr lang="en-CA" dirty="0" smtClean="0"/>
              <a:t>(3)</a:t>
            </a:r>
            <a:endParaRPr lang="en-CA" dirty="0"/>
          </a:p>
        </p:txBody>
      </p:sp>
      <p:sp>
        <p:nvSpPr>
          <p:cNvPr id="3" name="Content Placeholder 2"/>
          <p:cNvSpPr>
            <a:spLocks noGrp="1"/>
          </p:cNvSpPr>
          <p:nvPr>
            <p:ph idx="1"/>
          </p:nvPr>
        </p:nvSpPr>
        <p:spPr/>
        <p:txBody>
          <a:bodyPr/>
          <a:lstStyle/>
          <a:p>
            <a:r>
              <a:rPr lang="en-CA" dirty="0" smtClean="0"/>
              <a:t>Only a specific part of the program repeats</a:t>
            </a:r>
            <a:endParaRPr lang="en-CA" dirty="0"/>
          </a:p>
        </p:txBody>
      </p:sp>
      <p:grpSp>
        <p:nvGrpSpPr>
          <p:cNvPr id="5" name="Group 22"/>
          <p:cNvGrpSpPr>
            <a:grpSpLocks/>
          </p:cNvGrpSpPr>
          <p:nvPr/>
        </p:nvGrpSpPr>
        <p:grpSpPr bwMode="auto">
          <a:xfrm>
            <a:off x="838200" y="2057400"/>
            <a:ext cx="4305300" cy="1052513"/>
            <a:chOff x="528" y="1296"/>
            <a:chExt cx="2712" cy="663"/>
          </a:xfrm>
        </p:grpSpPr>
        <p:pic>
          <p:nvPicPr>
            <p:cNvPr id="6" name="Picture 21"/>
            <p:cNvPicPr>
              <a:picLocks noChangeAspect="1" noChangeArrowheads="1"/>
            </p:cNvPicPr>
            <p:nvPr/>
          </p:nvPicPr>
          <p:blipFill>
            <a:blip r:embed="rId2">
              <a:extLst>
                <a:ext uri="{28A0092B-C50C-407E-A947-70E740481C1C}">
                  <a14:useLocalDpi xmlns:a14="http://schemas.microsoft.com/office/drawing/2010/main" val="0"/>
                </a:ext>
              </a:extLst>
            </a:blip>
            <a:srcRect l="38333" t="76172" r="38020" b="18750"/>
            <a:stretch>
              <a:fillRect/>
            </a:stretch>
          </p:blipFill>
          <p:spPr bwMode="auto">
            <a:xfrm>
              <a:off x="528" y="1296"/>
              <a:ext cx="264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2"/>
            <p:cNvSpPr txBox="1">
              <a:spLocks noChangeArrowheads="1"/>
            </p:cNvSpPr>
            <p:nvPr/>
          </p:nvSpPr>
          <p:spPr bwMode="auto">
            <a:xfrm>
              <a:off x="528" y="1728"/>
              <a:ext cx="27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Arial" panose="020B0604020202020204" pitchFamily="34" charset="0"/>
                </a:rPr>
                <a:t>Re-running specific parts of the program</a:t>
              </a:r>
            </a:p>
          </p:txBody>
        </p:sp>
      </p:grpSp>
      <p:sp>
        <p:nvSpPr>
          <p:cNvPr id="8" name="AutoShape 7"/>
          <p:cNvSpPr>
            <a:spLocks noChangeArrowheads="1"/>
          </p:cNvSpPr>
          <p:nvPr/>
        </p:nvSpPr>
        <p:spPr bwMode="auto">
          <a:xfrm>
            <a:off x="1487488" y="4040188"/>
            <a:ext cx="2360612" cy="9144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Invalid input?</a:t>
            </a:r>
          </a:p>
        </p:txBody>
      </p:sp>
      <p:sp>
        <p:nvSpPr>
          <p:cNvPr id="9" name="Rectangle 8"/>
          <p:cNvSpPr>
            <a:spLocks noChangeArrowheads="1"/>
          </p:cNvSpPr>
          <p:nvPr/>
        </p:nvSpPr>
        <p:spPr bwMode="auto">
          <a:xfrm>
            <a:off x="1563688" y="5259388"/>
            <a:ext cx="22098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CA" altLang="en-US" sz="2000" dirty="0">
                <a:latin typeface="Arial" panose="020B0604020202020204" pitchFamily="34" charset="0"/>
              </a:rPr>
              <a:t>Ask for input again</a:t>
            </a:r>
          </a:p>
        </p:txBody>
      </p:sp>
      <p:grpSp>
        <p:nvGrpSpPr>
          <p:cNvPr id="10" name="Group 9"/>
          <p:cNvGrpSpPr>
            <a:grpSpLocks/>
          </p:cNvGrpSpPr>
          <p:nvPr/>
        </p:nvGrpSpPr>
        <p:grpSpPr bwMode="auto">
          <a:xfrm>
            <a:off x="2349500" y="4922838"/>
            <a:ext cx="317500" cy="365125"/>
            <a:chOff x="2386806" y="4739480"/>
            <a:chExt cx="317500" cy="366713"/>
          </a:xfrm>
        </p:grpSpPr>
        <p:cxnSp>
          <p:nvCxnSpPr>
            <p:cNvPr id="11" name="AutoShape 10"/>
            <p:cNvCxnSpPr>
              <a:cxnSpLocks noChangeShapeType="1"/>
            </p:cNvCxnSpPr>
            <p:nvPr/>
          </p:nvCxnSpPr>
          <p:spPr bwMode="auto">
            <a:xfrm>
              <a:off x="2704306" y="4770437"/>
              <a:ext cx="0" cy="3048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2386806" y="473948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Y</a:t>
              </a:r>
            </a:p>
          </p:txBody>
        </p:sp>
      </p:grpSp>
      <p:grpSp>
        <p:nvGrpSpPr>
          <p:cNvPr id="13" name="Group 12"/>
          <p:cNvGrpSpPr>
            <a:grpSpLocks/>
          </p:cNvGrpSpPr>
          <p:nvPr/>
        </p:nvGrpSpPr>
        <p:grpSpPr bwMode="auto">
          <a:xfrm>
            <a:off x="877888" y="4497388"/>
            <a:ext cx="685800" cy="990600"/>
            <a:chOff x="2640" y="1728"/>
            <a:chExt cx="432" cy="624"/>
          </a:xfrm>
        </p:grpSpPr>
        <p:sp>
          <p:nvSpPr>
            <p:cNvPr id="14" name="Line 13"/>
            <p:cNvSpPr>
              <a:spLocks noChangeShapeType="1"/>
            </p:cNvSpPr>
            <p:nvPr/>
          </p:nvSpPr>
          <p:spPr bwMode="auto">
            <a:xfrm flipH="1">
              <a:off x="2640" y="2352"/>
              <a:ext cx="4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5" name="Line 14"/>
            <p:cNvSpPr>
              <a:spLocks noChangeShapeType="1"/>
            </p:cNvSpPr>
            <p:nvPr/>
          </p:nvSpPr>
          <p:spPr bwMode="auto">
            <a:xfrm flipV="1">
              <a:off x="2640" y="1728"/>
              <a:ext cx="0" cy="6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16" name="Line 15"/>
            <p:cNvSpPr>
              <a:spLocks noChangeShapeType="1"/>
            </p:cNvSpPr>
            <p:nvPr/>
          </p:nvSpPr>
          <p:spPr bwMode="auto">
            <a:xfrm>
              <a:off x="2640" y="1728"/>
              <a:ext cx="43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grpSp>
      <p:grpSp>
        <p:nvGrpSpPr>
          <p:cNvPr id="17" name="Group 25"/>
          <p:cNvGrpSpPr>
            <a:grpSpLocks/>
          </p:cNvGrpSpPr>
          <p:nvPr/>
        </p:nvGrpSpPr>
        <p:grpSpPr bwMode="auto">
          <a:xfrm>
            <a:off x="2173288" y="4116388"/>
            <a:ext cx="2590800" cy="2759075"/>
            <a:chOff x="1392" y="2256"/>
            <a:chExt cx="1632" cy="1738"/>
          </a:xfrm>
        </p:grpSpPr>
        <p:sp>
          <p:nvSpPr>
            <p:cNvPr id="18" name="Text Box 18"/>
            <p:cNvSpPr txBox="1">
              <a:spLocks noChangeArrowheads="1"/>
            </p:cNvSpPr>
            <p:nvPr/>
          </p:nvSpPr>
          <p:spPr bwMode="auto">
            <a:xfrm>
              <a:off x="2496" y="225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1800" dirty="0"/>
                <a:t>N</a:t>
              </a:r>
            </a:p>
          </p:txBody>
        </p:sp>
        <p:sp>
          <p:nvSpPr>
            <p:cNvPr id="19" name="Line 19"/>
            <p:cNvSpPr>
              <a:spLocks noChangeShapeType="1"/>
            </p:cNvSpPr>
            <p:nvPr/>
          </p:nvSpPr>
          <p:spPr bwMode="auto">
            <a:xfrm>
              <a:off x="2448" y="2496"/>
              <a:ext cx="5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0" name="Line 20"/>
            <p:cNvSpPr>
              <a:spLocks noChangeShapeType="1"/>
            </p:cNvSpPr>
            <p:nvPr/>
          </p:nvSpPr>
          <p:spPr bwMode="auto">
            <a:xfrm>
              <a:off x="3024" y="2496"/>
              <a:ext cx="0" cy="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1" name="Line 21"/>
            <p:cNvSpPr>
              <a:spLocks noChangeShapeType="1"/>
            </p:cNvSpPr>
            <p:nvPr/>
          </p:nvSpPr>
          <p:spPr bwMode="auto">
            <a:xfrm flipH="1">
              <a:off x="2064" y="3696"/>
              <a:ext cx="9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CA" dirty="0"/>
            </a:p>
          </p:txBody>
        </p:sp>
        <p:sp>
          <p:nvSpPr>
            <p:cNvPr id="22" name="Text Box 24"/>
            <p:cNvSpPr txBox="1">
              <a:spLocks noChangeArrowheads="1"/>
            </p:cNvSpPr>
            <p:nvPr/>
          </p:nvSpPr>
          <p:spPr bwMode="auto">
            <a:xfrm>
              <a:off x="1392" y="3552"/>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CA" altLang="en-US" sz="2000" dirty="0">
                  <a:latin typeface="Arial" panose="020B0604020202020204" pitchFamily="34" charset="0"/>
                </a:rPr>
                <a:t>…rest of program</a:t>
              </a:r>
            </a:p>
          </p:txBody>
        </p:sp>
      </p:grpSp>
      <p:sp>
        <p:nvSpPr>
          <p:cNvPr id="23" name="TextBox 22"/>
          <p:cNvSpPr txBox="1">
            <a:spLocks noChangeArrowheads="1"/>
          </p:cNvSpPr>
          <p:nvPr/>
        </p:nvSpPr>
        <p:spPr bwMode="auto">
          <a:xfrm>
            <a:off x="838200" y="3530600"/>
            <a:ext cx="144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Flowchart</a:t>
            </a:r>
          </a:p>
        </p:txBody>
      </p:sp>
    </p:spTree>
    <p:extLst>
      <p:ext uri="{BB962C8B-B14F-4D97-AF65-F5344CB8AC3E}">
        <p14:creationId xmlns:p14="http://schemas.microsoft.com/office/powerpoint/2010/main" val="40349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P spid="9" grpId="0" animBg="1"/>
      <p:bldP spid="23"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t>
            </a:r>
            <a:r>
              <a:rPr lang="en-US" dirty="0" smtClean="0">
                <a:latin typeface="Consolas" panose="020B0609020204030204" pitchFamily="49" charset="0"/>
              </a:rPr>
              <a:t>Do</a:t>
            </a:r>
            <a:r>
              <a:rPr lang="en-US" dirty="0" smtClean="0"/>
              <a:t>-</a:t>
            </a:r>
            <a:r>
              <a:rPr lang="en-US" dirty="0" smtClean="0">
                <a:latin typeface="Consolas" panose="020B0609020204030204" pitchFamily="49" charset="0"/>
              </a:rPr>
              <a:t>While</a:t>
            </a:r>
            <a:r>
              <a:rPr lang="en-US" dirty="0" smtClean="0"/>
              <a:t> Loops</a:t>
            </a:r>
            <a:endParaRPr lang="en-US" dirty="0"/>
          </a:p>
        </p:txBody>
      </p:sp>
      <p:sp>
        <p:nvSpPr>
          <p:cNvPr id="3" name="Content Placeholder 2"/>
          <p:cNvSpPr>
            <a:spLocks noGrp="1"/>
          </p:cNvSpPr>
          <p:nvPr>
            <p:ph idx="1"/>
          </p:nvPr>
        </p:nvSpPr>
        <p:spPr/>
        <p:txBody>
          <a:bodyPr/>
          <a:lstStyle/>
          <a:p>
            <a:r>
              <a:rPr lang="en-US" dirty="0" smtClean="0"/>
              <a:t>Described as variable repetition loops: runs as long as some condition holds true (number of times that the loop repeats is variable)</a:t>
            </a:r>
          </a:p>
          <a:p>
            <a:pPr lvl="1"/>
            <a:r>
              <a:rPr lang="en-US" dirty="0" smtClean="0"/>
              <a:t>e.g., while the user doesn’t quit the program re-run the program</a:t>
            </a:r>
          </a:p>
          <a:p>
            <a:pPr lvl="1"/>
            <a:r>
              <a:rPr lang="en-US" dirty="0"/>
              <a:t>e</a:t>
            </a:r>
            <a:r>
              <a:rPr lang="en-US" dirty="0" smtClean="0"/>
              <a:t>.g., while the user enters an erroneous value ask the user for input.</a:t>
            </a:r>
          </a:p>
          <a:p>
            <a:endParaRPr lang="en-US" dirty="0"/>
          </a:p>
        </p:txBody>
      </p:sp>
    </p:spTree>
    <p:extLst>
      <p:ext uri="{BB962C8B-B14F-4D97-AF65-F5344CB8AC3E}">
        <p14:creationId xmlns:p14="http://schemas.microsoft.com/office/powerpoint/2010/main" val="39553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Do-While</a:t>
            </a:r>
            <a:r>
              <a:rPr lang="en-US" dirty="0" smtClean="0"/>
              <a:t> Loop</a:t>
            </a:r>
            <a:endParaRPr lang="en-US" dirty="0"/>
          </a:p>
        </p:txBody>
      </p:sp>
      <p:sp>
        <p:nvSpPr>
          <p:cNvPr id="3" name="Content Placeholder 2"/>
          <p:cNvSpPr>
            <a:spLocks noGrp="1"/>
          </p:cNvSpPr>
          <p:nvPr>
            <p:ph idx="1"/>
          </p:nvPr>
        </p:nvSpPr>
        <p:spPr/>
        <p:txBody>
          <a:bodyPr/>
          <a:lstStyle/>
          <a:p>
            <a:r>
              <a:rPr lang="en-US" b="1" dirty="0"/>
              <a:t>Format</a:t>
            </a:r>
            <a:r>
              <a:rPr lang="en-US" dirty="0"/>
              <a:t>:</a:t>
            </a:r>
          </a:p>
          <a:p>
            <a:pPr marL="339725" lvl="1" indent="0">
              <a:buNone/>
            </a:pPr>
            <a:r>
              <a:rPr lang="en-US" sz="1800" dirty="0" smtClean="0">
                <a:latin typeface="Consolas" panose="020B0609020204030204" pitchFamily="49" charset="0"/>
                <a:cs typeface="Consolas" panose="020B0609020204030204" pitchFamily="49" charset="0"/>
              </a:rPr>
              <a:t>Do While &lt;</a:t>
            </a:r>
            <a:r>
              <a:rPr lang="en-US" sz="1800" i="1" dirty="0" smtClean="0">
                <a:latin typeface="Consolas" panose="020B0609020204030204" pitchFamily="49" charset="0"/>
                <a:cs typeface="Consolas" panose="020B0609020204030204" pitchFamily="49" charset="0"/>
              </a:rPr>
              <a:t>Condition</a:t>
            </a:r>
            <a:r>
              <a:rPr lang="en-US" sz="1800" dirty="0" smtClean="0">
                <a:latin typeface="Consolas" panose="020B0609020204030204" pitchFamily="49" charset="0"/>
                <a:cs typeface="Consolas" panose="020B0609020204030204" pitchFamily="49" charset="0"/>
              </a:rPr>
              <a:t>&gt;</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&lt;</a:t>
            </a:r>
            <a:r>
              <a:rPr lang="en-US" sz="1800" i="1" dirty="0">
                <a:latin typeface="Consolas" panose="020B0609020204030204" pitchFamily="49" charset="0"/>
                <a:cs typeface="Consolas" panose="020B0609020204030204" pitchFamily="49" charset="0"/>
              </a:rPr>
              <a:t>Statement(s)</a:t>
            </a:r>
            <a:r>
              <a:rPr lang="en-US" sz="1800" dirty="0">
                <a:latin typeface="Consolas" panose="020B0609020204030204" pitchFamily="49" charset="0"/>
                <a:cs typeface="Consolas" panose="020B0609020204030204" pitchFamily="49" charset="0"/>
              </a:rPr>
              <a:t>&gt; </a:t>
            </a:r>
          </a:p>
          <a:p>
            <a:pPr marL="339725" lvl="1" indent="0">
              <a:buNone/>
            </a:pPr>
            <a:r>
              <a:rPr lang="en-US" sz="1800" dirty="0" smtClean="0">
                <a:latin typeface="Consolas" panose="020B0609020204030204" pitchFamily="49" charset="0"/>
                <a:cs typeface="Consolas" panose="020B0609020204030204" pitchFamily="49" charset="0"/>
              </a:rPr>
              <a:t>Loop</a:t>
            </a:r>
            <a:endParaRPr lang="en-US" sz="1800" dirty="0">
              <a:latin typeface="Consolas" panose="020B0609020204030204" pitchFamily="49" charset="0"/>
              <a:cs typeface="Consolas" panose="020B0609020204030204" pitchFamily="49" charset="0"/>
            </a:endParaRPr>
          </a:p>
          <a:p>
            <a:endParaRPr lang="en-US" dirty="0"/>
          </a:p>
          <a:p>
            <a:r>
              <a:rPr lang="en-US" b="1" dirty="0"/>
              <a:t>Example</a:t>
            </a:r>
            <a:r>
              <a:rPr lang="en-US" dirty="0" smtClean="0"/>
              <a:t>: “13</a:t>
            </a:r>
            <a:r>
              <a:rPr lang="en-US" dirty="0" smtClean="0">
                <a:latin typeface="Consolas" panose="020B0609020204030204" pitchFamily="49" charset="0"/>
                <a:cs typeface="Consolas" panose="020B0609020204030204" pitchFamily="49" charset="0"/>
              </a:rPr>
              <a:t>whileUpOne.docm</a:t>
            </a:r>
            <a:r>
              <a:rPr lang="en-US" dirty="0" smtClean="0"/>
              <a:t>”</a:t>
            </a:r>
            <a:endParaRPr lang="en-US" dirty="0"/>
          </a:p>
          <a:p>
            <a:pPr marL="339725" lvl="1" indent="0">
              <a:buNone/>
            </a:pPr>
            <a:r>
              <a:rPr lang="en-US" sz="1800" dirty="0">
                <a:latin typeface="Consolas" panose="020B0609020204030204" pitchFamily="49" charset="0"/>
                <a:cs typeface="Consolas" panose="020B0609020204030204" pitchFamily="49" charset="0"/>
              </a:rPr>
              <a:t> Dim i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1</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Do </a:t>
            </a:r>
            <a:r>
              <a:rPr lang="en-US" sz="1800" dirty="0">
                <a:latin typeface="Consolas" panose="020B0609020204030204" pitchFamily="49" charset="0"/>
                <a:cs typeface="Consolas" panose="020B0609020204030204" pitchFamily="49" charset="0"/>
              </a:rPr>
              <a:t>While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&lt;= </a:t>
            </a:r>
            <a:r>
              <a:rPr lang="en-US" sz="1800" dirty="0" smtClean="0">
                <a:latin typeface="Consolas" panose="020B0609020204030204" pitchFamily="49" charset="0"/>
                <a:cs typeface="Consolas" panose="020B0609020204030204" pitchFamily="49" charset="0"/>
              </a:rPr>
              <a:t>4)</a:t>
            </a:r>
            <a:endParaRPr lang="en-US" sz="1800" dirty="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("i=" &amp; i)</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i </a:t>
            </a:r>
            <a:r>
              <a:rPr lang="en-US" sz="1800" dirty="0">
                <a:latin typeface="Consolas" panose="020B0609020204030204" pitchFamily="49" charset="0"/>
                <a:cs typeface="Consolas" panose="020B0609020204030204" pitchFamily="49" charset="0"/>
              </a:rPr>
              <a:t>= i + 1</a:t>
            </a:r>
          </a:p>
          <a:p>
            <a:pPr marL="339725" lvl="1" indent="0">
              <a:buNone/>
            </a:pPr>
            <a:r>
              <a:rPr lang="en-US" sz="1800" dirty="0" smtClean="0">
                <a:latin typeface="Consolas" panose="020B0609020204030204" pitchFamily="49" charset="0"/>
                <a:cs typeface="Consolas" panose="020B0609020204030204" pitchFamily="49" charset="0"/>
              </a:rPr>
              <a:t> Loop</a:t>
            </a:r>
            <a:endParaRPr lang="en-US" sz="1800" dirty="0">
              <a:latin typeface="Consolas" panose="020B0609020204030204" pitchFamily="49" charset="0"/>
              <a:cs typeface="Consolas" panose="020B0609020204030204" pitchFamily="49" charset="0"/>
            </a:endParaRPr>
          </a:p>
        </p:txBody>
      </p:sp>
      <p:grpSp>
        <p:nvGrpSpPr>
          <p:cNvPr id="8" name="Group 7"/>
          <p:cNvGrpSpPr/>
          <p:nvPr/>
        </p:nvGrpSpPr>
        <p:grpSpPr>
          <a:xfrm>
            <a:off x="5558811" y="3493431"/>
            <a:ext cx="2612020" cy="2600325"/>
            <a:chOff x="4550780" y="3276600"/>
            <a:chExt cx="2612020" cy="260032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0780" y="3276600"/>
              <a:ext cx="13525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657600"/>
              <a:ext cx="13430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053009"/>
              <a:ext cx="1400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495800"/>
              <a:ext cx="13716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2133600" y="5362024"/>
            <a:ext cx="2932253" cy="1448101"/>
            <a:chOff x="2133600" y="5186362"/>
            <a:chExt cx="2932253" cy="1448101"/>
          </a:xfrm>
        </p:grpSpPr>
        <p:sp>
          <p:nvSpPr>
            <p:cNvPr id="9" name="TextBox 8"/>
            <p:cNvSpPr txBox="1"/>
            <p:nvPr/>
          </p:nvSpPr>
          <p:spPr>
            <a:xfrm>
              <a:off x="3389453" y="5434134"/>
              <a:ext cx="1676400" cy="1200329"/>
            </a:xfrm>
            <a:prstGeom prst="rect">
              <a:avLst/>
            </a:prstGeom>
            <a:noFill/>
          </p:spPr>
          <p:txBody>
            <a:bodyPr wrap="square" rtlCol="0">
              <a:spAutoFit/>
            </a:bodyPr>
            <a:lstStyle/>
            <a:p>
              <a:r>
                <a:rPr lang="en-US" b="1" dirty="0" smtClean="0">
                  <a:solidFill>
                    <a:srgbClr val="FF0000"/>
                  </a:solidFill>
                </a:rPr>
                <a:t>Any valid mathematical expression here</a:t>
              </a:r>
              <a:endParaRPr lang="en-US" b="1" dirty="0">
                <a:solidFill>
                  <a:srgbClr val="FF0000"/>
                </a:solidFill>
              </a:endParaRPr>
            </a:p>
          </p:txBody>
        </p:sp>
        <p:cxnSp>
          <p:nvCxnSpPr>
            <p:cNvPr id="11" name="Straight Arrow Connector 10"/>
            <p:cNvCxnSpPr>
              <a:stCxn id="9" idx="1"/>
            </p:cNvCxnSpPr>
            <p:nvPr/>
          </p:nvCxnSpPr>
          <p:spPr>
            <a:xfrm flipH="1" flipV="1">
              <a:off x="2133600" y="5186362"/>
              <a:ext cx="1255853" cy="847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6766560" y="-22034"/>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Start</a:t>
            </a:r>
          </a:p>
        </p:txBody>
      </p:sp>
      <p:grpSp>
        <p:nvGrpSpPr>
          <p:cNvPr id="10" name="Group 9"/>
          <p:cNvGrpSpPr/>
          <p:nvPr/>
        </p:nvGrpSpPr>
        <p:grpSpPr>
          <a:xfrm>
            <a:off x="6296025" y="406427"/>
            <a:ext cx="2124076" cy="838692"/>
            <a:chOff x="6296025" y="406427"/>
            <a:chExt cx="2124076" cy="838692"/>
          </a:xfrm>
        </p:grpSpPr>
        <p:sp>
          <p:nvSpPr>
            <p:cNvPr id="18" name="Diamond 17"/>
            <p:cNvSpPr/>
            <p:nvPr/>
          </p:nvSpPr>
          <p:spPr>
            <a:xfrm>
              <a:off x="6296025" y="633032"/>
              <a:ext cx="2124076" cy="612087"/>
            </a:xfrm>
            <a:prstGeom prst="diamon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Condition?</a:t>
              </a:r>
            </a:p>
          </p:txBody>
        </p:sp>
        <p:cxnSp>
          <p:nvCxnSpPr>
            <p:cNvPr id="19" name="Straight Arrow Connector 18"/>
            <p:cNvCxnSpPr>
              <a:stCxn id="14" idx="4"/>
              <a:endCxn id="18" idx="0"/>
            </p:cNvCxnSpPr>
            <p:nvPr/>
          </p:nvCxnSpPr>
          <p:spPr>
            <a:xfrm flipH="1">
              <a:off x="7358063" y="406427"/>
              <a:ext cx="21907" cy="22660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882289" y="1918415"/>
            <a:ext cx="1013460" cy="796046"/>
            <a:chOff x="6882289" y="1918415"/>
            <a:chExt cx="1013460" cy="796046"/>
          </a:xfrm>
        </p:grpSpPr>
        <p:sp>
          <p:nvSpPr>
            <p:cNvPr id="16" name="Oval 15"/>
            <p:cNvSpPr/>
            <p:nvPr/>
          </p:nvSpPr>
          <p:spPr>
            <a:xfrm>
              <a:off x="6882289" y="2286000"/>
              <a:ext cx="101346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Loop</a:t>
              </a:r>
            </a:p>
          </p:txBody>
        </p:sp>
        <p:cxnSp>
          <p:nvCxnSpPr>
            <p:cNvPr id="21" name="Straight Arrow Connector 20"/>
            <p:cNvCxnSpPr>
              <a:stCxn id="15" idx="4"/>
              <a:endCxn id="16" idx="0"/>
            </p:cNvCxnSpPr>
            <p:nvPr/>
          </p:nvCxnSpPr>
          <p:spPr>
            <a:xfrm>
              <a:off x="7291388" y="1918415"/>
              <a:ext cx="97631" cy="367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296026" y="1130486"/>
            <a:ext cx="1990724" cy="787929"/>
            <a:chOff x="6296026" y="1130486"/>
            <a:chExt cx="1990724" cy="787929"/>
          </a:xfrm>
        </p:grpSpPr>
        <p:sp>
          <p:nvSpPr>
            <p:cNvPr id="15" name="Oval 14"/>
            <p:cNvSpPr/>
            <p:nvPr/>
          </p:nvSpPr>
          <p:spPr>
            <a:xfrm>
              <a:off x="6296026" y="1489954"/>
              <a:ext cx="1990724"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Statements</a:t>
              </a:r>
            </a:p>
          </p:txBody>
        </p:sp>
        <p:cxnSp>
          <p:nvCxnSpPr>
            <p:cNvPr id="20" name="Straight Arrow Connector 19"/>
            <p:cNvCxnSpPr/>
            <p:nvPr/>
          </p:nvCxnSpPr>
          <p:spPr>
            <a:xfrm>
              <a:off x="7369016" y="1260020"/>
              <a:ext cx="0" cy="2397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389019" y="1130486"/>
              <a:ext cx="800100" cy="369332"/>
            </a:xfrm>
            <a:prstGeom prst="rect">
              <a:avLst/>
            </a:prstGeom>
            <a:noFill/>
          </p:spPr>
          <p:txBody>
            <a:bodyPr wrap="square" rtlCol="0">
              <a:spAutoFit/>
            </a:bodyPr>
            <a:lstStyle/>
            <a:p>
              <a:r>
                <a:rPr lang="en-US" b="1" dirty="0" smtClean="0">
                  <a:solidFill>
                    <a:srgbClr val="00B050"/>
                  </a:solidFill>
                </a:rPr>
                <a:t>T</a:t>
              </a:r>
              <a:endParaRPr lang="en-US" b="1" dirty="0">
                <a:solidFill>
                  <a:srgbClr val="00B050"/>
                </a:solidFill>
              </a:endParaRPr>
            </a:p>
          </p:txBody>
        </p:sp>
      </p:grpSp>
      <p:cxnSp>
        <p:nvCxnSpPr>
          <p:cNvPr id="24" name="Elbow Connector 23"/>
          <p:cNvCxnSpPr>
            <a:stCxn id="16" idx="2"/>
            <a:endCxn id="18" idx="1"/>
          </p:cNvCxnSpPr>
          <p:nvPr/>
        </p:nvCxnSpPr>
        <p:spPr>
          <a:xfrm rot="10800000">
            <a:off x="6296025" y="939077"/>
            <a:ext cx="586264" cy="1561155"/>
          </a:xfrm>
          <a:prstGeom prst="bentConnector3">
            <a:avLst>
              <a:gd name="adj1" fmla="val 13899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850959" y="642406"/>
            <a:ext cx="2369241" cy="2669862"/>
            <a:chOff x="6850959" y="642406"/>
            <a:chExt cx="2369241" cy="2669862"/>
          </a:xfrm>
        </p:grpSpPr>
        <p:sp>
          <p:nvSpPr>
            <p:cNvPr id="17" name="Oval 16"/>
            <p:cNvSpPr/>
            <p:nvPr/>
          </p:nvSpPr>
          <p:spPr>
            <a:xfrm>
              <a:off x="6850959" y="2883807"/>
              <a:ext cx="1226820" cy="42846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omic Sans MS" panose="030F0702030302020204" pitchFamily="66" charset="0"/>
                </a:rPr>
                <a:t>End</a:t>
              </a:r>
            </a:p>
          </p:txBody>
        </p:sp>
        <p:sp>
          <p:nvSpPr>
            <p:cNvPr id="23" name="TextBox 22"/>
            <p:cNvSpPr txBox="1"/>
            <p:nvPr/>
          </p:nvSpPr>
          <p:spPr>
            <a:xfrm>
              <a:off x="8420100" y="642406"/>
              <a:ext cx="800100"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cxnSp>
          <p:nvCxnSpPr>
            <p:cNvPr id="25" name="Elbow Connector 24"/>
            <p:cNvCxnSpPr>
              <a:stCxn id="18" idx="3"/>
              <a:endCxn id="17" idx="6"/>
            </p:cNvCxnSpPr>
            <p:nvPr/>
          </p:nvCxnSpPr>
          <p:spPr>
            <a:xfrm flipH="1">
              <a:off x="8077779" y="939076"/>
              <a:ext cx="342321" cy="2158962"/>
            </a:xfrm>
            <a:prstGeom prst="bentConnector3">
              <a:avLst>
                <a:gd name="adj1" fmla="val -6677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124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up)">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Style: Variable Names</a:t>
            </a:r>
            <a:endParaRPr lang="en-US" dirty="0"/>
          </a:p>
        </p:txBody>
      </p:sp>
      <p:sp>
        <p:nvSpPr>
          <p:cNvPr id="3" name="Content Placeholder 2"/>
          <p:cNvSpPr>
            <a:spLocks noGrp="1"/>
          </p:cNvSpPr>
          <p:nvPr>
            <p:ph idx="1"/>
          </p:nvPr>
        </p:nvSpPr>
        <p:spPr/>
        <p:txBody>
          <a:bodyPr/>
          <a:lstStyle/>
          <a:p>
            <a:r>
              <a:rPr lang="en-US" dirty="0" smtClean="0"/>
              <a:t>In general variable names should be self-descriptive e.g., ‘age’, ‘height’ etc.</a:t>
            </a:r>
          </a:p>
          <a:p>
            <a:r>
              <a:rPr lang="en-US" dirty="0" smtClean="0"/>
              <a:t>Loop control variables are an exception e.g., ‘i’ is an acceptable variable name</a:t>
            </a:r>
          </a:p>
          <a:p>
            <a:pPr lvl="1"/>
            <a:r>
              <a:rPr lang="en-US" dirty="0" smtClean="0"/>
              <a:t>It’s sometimes difficult to come up with a decent loop control name</a:t>
            </a:r>
          </a:p>
          <a:p>
            <a:pPr lvl="1"/>
            <a:r>
              <a:rPr lang="en-US" dirty="0" smtClean="0"/>
              <a:t>Loop control variables are given shorter names so the line length of a loop isn’t excessive</a:t>
            </a:r>
          </a:p>
          <a:p>
            <a:pPr marL="339725" lvl="1" indent="0">
              <a:buNone/>
            </a:pPr>
            <a:r>
              <a:rPr lang="en-US" dirty="0">
                <a:latin typeface="Consolas" panose="020B0609020204030204" pitchFamily="49" charset="0"/>
                <a:cs typeface="Consolas" panose="020B0609020204030204" pitchFamily="49" charset="0"/>
              </a:rPr>
              <a:t> Dim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As Integer</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 1</a:t>
            </a:r>
          </a:p>
          <a:p>
            <a:pPr marL="339725" lvl="1" indent="0">
              <a:buNone/>
            </a:pPr>
            <a:r>
              <a:rPr lang="en-US" dirty="0">
                <a:latin typeface="Consolas" panose="020B0609020204030204" pitchFamily="49" charset="0"/>
                <a:cs typeface="Consolas" panose="020B0609020204030204" pitchFamily="49" charset="0"/>
              </a:rPr>
              <a:t> Do While </a:t>
            </a:r>
            <a:r>
              <a:rPr lang="en-US" dirty="0" smtClean="0">
                <a:latin typeface="Consolas" panose="020B0609020204030204" pitchFamily="49" charset="0"/>
                <a:cs typeface="Consolas" panose="020B0609020204030204" pitchFamily="49" charset="0"/>
              </a:rPr>
              <a:t>(loopControl </a:t>
            </a:r>
            <a:r>
              <a:rPr lang="en-US" dirty="0">
                <a:latin typeface="Consolas" panose="020B0609020204030204" pitchFamily="49" charset="0"/>
                <a:cs typeface="Consolas" panose="020B0609020204030204" pitchFamily="49" charset="0"/>
              </a:rPr>
              <a:t>&lt;= </a:t>
            </a:r>
            <a:r>
              <a:rPr lang="en-US" dirty="0" smtClean="0">
                <a:latin typeface="Consolas" panose="020B0609020204030204" pitchFamily="49" charset="0"/>
                <a:cs typeface="Consolas" panose="020B0609020204030204" pitchFamily="49" charset="0"/>
              </a:rPr>
              <a:t>4) </a:t>
            </a:r>
          </a:p>
          <a:p>
            <a:pPr marL="3397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lvl="1"/>
            <a:endParaRPr lang="en-US" dirty="0" smtClean="0"/>
          </a:p>
          <a:p>
            <a:endParaRPr lang="en-US" dirty="0"/>
          </a:p>
        </p:txBody>
      </p:sp>
    </p:spTree>
    <p:extLst>
      <p:ext uri="{BB962C8B-B14F-4D97-AF65-F5344CB8AC3E}">
        <p14:creationId xmlns:p14="http://schemas.microsoft.com/office/powerpoint/2010/main" val="26322551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Loops That Never Execute</a:t>
            </a:r>
            <a:endParaRPr lang="en-US" dirty="0"/>
          </a:p>
        </p:txBody>
      </p:sp>
      <p:sp>
        <p:nvSpPr>
          <p:cNvPr id="3" name="Content Placeholder 2"/>
          <p:cNvSpPr>
            <a:spLocks noGrp="1"/>
          </p:cNvSpPr>
          <p:nvPr>
            <p:ph idx="1"/>
          </p:nvPr>
        </p:nvSpPr>
        <p:spPr/>
        <p:txBody>
          <a:bodyPr/>
          <a:lstStyle/>
          <a:p>
            <a:r>
              <a:rPr lang="en-US" b="1" dirty="0"/>
              <a:t>Word document containing the complete program</a:t>
            </a:r>
            <a:r>
              <a:rPr lang="en-US" dirty="0"/>
              <a:t>: </a:t>
            </a:r>
            <a:r>
              <a:rPr lang="en-US" dirty="0" smtClean="0">
                <a:latin typeface="Consolas" panose="020B0609020204030204" pitchFamily="49" charset="0"/>
              </a:rPr>
              <a:t>14</a:t>
            </a:r>
            <a:r>
              <a:rPr lang="en-US" dirty="0" smtClean="0">
                <a:latin typeface="Consolas" panose="020B0609020204030204" pitchFamily="49" charset="0"/>
                <a:cs typeface="Consolas" panose="020B0609020204030204" pitchFamily="49" charset="0"/>
              </a:rPr>
              <a:t>nonExecutingLoops.docm</a:t>
            </a:r>
            <a:endParaRPr lang="en-US"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a:t>
            </a:r>
            <a:r>
              <a:rPr lang="nn-NO" sz="1800" dirty="0">
                <a:latin typeface="Consolas" panose="020B0609020204030204" pitchFamily="49" charset="0"/>
                <a:cs typeface="Consolas" panose="020B0609020204030204" pitchFamily="49" charset="0"/>
              </a:rPr>
              <a:t>Dim i As Integer</a:t>
            </a:r>
          </a:p>
          <a:p>
            <a:pPr marL="234950" lvl="1" indent="0">
              <a:spcBef>
                <a:spcPts val="0"/>
              </a:spcBef>
              <a:buNone/>
            </a:pPr>
            <a:r>
              <a:rPr lang="nn-NO" sz="1800" dirty="0">
                <a:latin typeface="Consolas" panose="020B0609020204030204" pitchFamily="49" charset="0"/>
                <a:cs typeface="Consolas" panose="020B0609020204030204" pitchFamily="49" charset="0"/>
              </a:rPr>
              <a:t>    </a:t>
            </a:r>
          </a:p>
          <a:p>
            <a:pPr marL="234950" lvl="1" indent="0">
              <a:spcBef>
                <a:spcPts val="0"/>
              </a:spcBef>
              <a:buNone/>
            </a:pPr>
            <a:r>
              <a:rPr lang="nn-NO" sz="1800" dirty="0">
                <a:latin typeface="Consolas" panose="020B0609020204030204" pitchFamily="49" charset="0"/>
                <a:cs typeface="Consolas" panose="020B0609020204030204" pitchFamily="49" charset="0"/>
              </a:rPr>
              <a:t>     i = 5</a:t>
            </a:r>
          </a:p>
          <a:p>
            <a:pPr marL="234950" lvl="1" indent="0">
              <a:spcBef>
                <a:spcPts val="0"/>
              </a:spcBef>
              <a:buNone/>
            </a:pPr>
            <a:r>
              <a:rPr lang="nn-NO" sz="1800" dirty="0">
                <a:latin typeface="Consolas" panose="020B0609020204030204" pitchFamily="49" charset="0"/>
                <a:cs typeface="Consolas" panose="020B0609020204030204" pitchFamily="49" charset="0"/>
              </a:rPr>
              <a:t>     Do While </a:t>
            </a:r>
            <a:r>
              <a:rPr lang="nn-NO" sz="1800" dirty="0" smtClean="0">
                <a:latin typeface="Consolas" panose="020B0609020204030204" pitchFamily="49" charset="0"/>
                <a:cs typeface="Consolas" panose="020B0609020204030204" pitchFamily="49" charset="0"/>
              </a:rPr>
              <a:t>(i </a:t>
            </a:r>
            <a:r>
              <a:rPr lang="nn-NO" sz="1800" dirty="0">
                <a:latin typeface="Consolas" panose="020B0609020204030204" pitchFamily="49" charset="0"/>
                <a:cs typeface="Consolas" panose="020B0609020204030204" pitchFamily="49" charset="0"/>
              </a:rPr>
              <a:t>&lt;= </a:t>
            </a:r>
            <a:r>
              <a:rPr lang="nn-NO" sz="1800" dirty="0" smtClean="0">
                <a:latin typeface="Consolas" panose="020B0609020204030204" pitchFamily="49" charset="0"/>
                <a:cs typeface="Consolas" panose="020B0609020204030204" pitchFamily="49" charset="0"/>
              </a:rPr>
              <a:t>4)</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MsgBox ("i=" &amp; i)</a:t>
            </a: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smtClean="0">
                <a:latin typeface="Consolas" panose="020B0609020204030204" pitchFamily="49" charset="0"/>
                <a:cs typeface="Consolas" panose="020B0609020204030204" pitchFamily="49" charset="0"/>
              </a:rPr>
              <a:t>     i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j = -1</a:t>
            </a:r>
          </a:p>
          <a:p>
            <a:pPr marL="234950" lvl="1" indent="0">
              <a:spcBef>
                <a:spcPts val="0"/>
              </a:spcBef>
              <a:buNone/>
            </a:pPr>
            <a:r>
              <a:rPr lang="nn-NO" sz="1800" dirty="0">
                <a:latin typeface="Consolas" panose="020B0609020204030204" pitchFamily="49" charset="0"/>
                <a:cs typeface="Consolas" panose="020B0609020204030204" pitchFamily="49" charset="0"/>
              </a:rPr>
              <a:t> </a:t>
            </a:r>
            <a:r>
              <a:rPr lang="nn-NO" sz="1800" dirty="0" smtClean="0">
                <a:latin typeface="Consolas" panose="020B0609020204030204" pitchFamily="49" charset="0"/>
                <a:cs typeface="Consolas" panose="020B0609020204030204" pitchFamily="49" charset="0"/>
              </a:rPr>
              <a:t>    Do </a:t>
            </a:r>
            <a:r>
              <a:rPr lang="nn-NO" sz="1800" dirty="0">
                <a:latin typeface="Consolas" panose="020B0609020204030204" pitchFamily="49" charset="0"/>
                <a:cs typeface="Consolas" panose="020B0609020204030204" pitchFamily="49" charset="0"/>
              </a:rPr>
              <a:t>While (i &lt;</a:t>
            </a:r>
            <a:r>
              <a:rPr lang="nn-NO" sz="1800" dirty="0" smtClean="0">
                <a:latin typeface="Consolas" panose="020B0609020204030204" pitchFamily="49" charset="0"/>
                <a:cs typeface="Consolas" panose="020B0609020204030204" pitchFamily="49" charset="0"/>
              </a:rPr>
              <a:t> 0) and (j &lt; </a:t>
            </a:r>
            <a:r>
              <a:rPr lang="nn-NO" sz="1800" dirty="0">
                <a:latin typeface="Consolas" panose="020B0609020204030204" pitchFamily="49" charset="0"/>
                <a:cs typeface="Consolas" panose="020B0609020204030204" pitchFamily="49" charset="0"/>
              </a:rPr>
              <a:t>0) </a:t>
            </a:r>
          </a:p>
          <a:p>
            <a:pPr marL="234950" lvl="1" indent="0">
              <a:spcBef>
                <a:spcPts val="0"/>
              </a:spcBef>
              <a:buNone/>
            </a:pPr>
            <a:r>
              <a:rPr lang="nn-NO" sz="1800" dirty="0">
                <a:latin typeface="Consolas" panose="020B0609020204030204" pitchFamily="49" charset="0"/>
                <a:cs typeface="Consolas" panose="020B0609020204030204" pitchFamily="49" charset="0"/>
              </a:rPr>
              <a:t>         MsgBox ("i=" &amp; i &amp; " </a:t>
            </a:r>
            <a:r>
              <a:rPr lang="nn-NO" sz="1800" dirty="0" smtClean="0">
                <a:latin typeface="Consolas" panose="020B0609020204030204" pitchFamily="49" charset="0"/>
                <a:cs typeface="Consolas" panose="020B0609020204030204" pitchFamily="49" charset="0"/>
              </a:rPr>
              <a:t>" &amp; </a:t>
            </a:r>
            <a:r>
              <a:rPr lang="nn-NO" sz="1800" dirty="0">
                <a:latin typeface="Consolas" panose="020B0609020204030204" pitchFamily="49" charset="0"/>
                <a:cs typeface="Consolas" panose="020B0609020204030204" pitchFamily="49" charset="0"/>
              </a:rPr>
              <a:t>"</a:t>
            </a:r>
            <a:r>
              <a:rPr lang="nn-NO" sz="1800" dirty="0" smtClean="0">
                <a:latin typeface="Consolas" panose="020B0609020204030204" pitchFamily="49" charset="0"/>
                <a:cs typeface="Consolas" panose="020B0609020204030204" pitchFamily="49" charset="0"/>
              </a:rPr>
              <a:t>j=" </a:t>
            </a:r>
            <a:r>
              <a:rPr lang="nn-NO" sz="1800" dirty="0">
                <a:latin typeface="Consolas" panose="020B0609020204030204" pitchFamily="49" charset="0"/>
                <a:cs typeface="Consolas" panose="020B0609020204030204" pitchFamily="49" charset="0"/>
              </a:rPr>
              <a:t>&amp; </a:t>
            </a:r>
            <a:r>
              <a:rPr lang="nn-NO" sz="1800" dirty="0" smtClean="0">
                <a:latin typeface="Consolas" panose="020B0609020204030204" pitchFamily="49" charset="0"/>
                <a:cs typeface="Consolas" panose="020B0609020204030204" pitchFamily="49" charset="0"/>
              </a:rPr>
              <a:t>j)</a:t>
            </a:r>
            <a:endParaRPr lang="nn-NO" sz="1800" dirty="0">
              <a:latin typeface="Consolas" panose="020B0609020204030204" pitchFamily="49" charset="0"/>
              <a:cs typeface="Consolas" panose="020B0609020204030204" pitchFamily="49" charset="0"/>
            </a:endParaRPr>
          </a:p>
          <a:p>
            <a:pPr marL="234950" lvl="1" indent="0">
              <a:spcBef>
                <a:spcPts val="0"/>
              </a:spcBef>
              <a:buNone/>
            </a:pPr>
            <a:r>
              <a:rPr lang="nn-NO" sz="1800" dirty="0">
                <a:latin typeface="Consolas" panose="020B0609020204030204" pitchFamily="49" charset="0"/>
                <a:cs typeface="Consolas" panose="020B0609020204030204" pitchFamily="49" charset="0"/>
              </a:rPr>
              <a:t>         i = i + 1</a:t>
            </a:r>
          </a:p>
          <a:p>
            <a:pPr marL="234950" lvl="1" indent="0">
              <a:spcBef>
                <a:spcPts val="0"/>
              </a:spcBef>
              <a:buNone/>
            </a:pPr>
            <a:r>
              <a:rPr lang="nn-NO" sz="1800" dirty="0">
                <a:latin typeface="Consolas" panose="020B0609020204030204" pitchFamily="49" charset="0"/>
                <a:cs typeface="Consolas" panose="020B0609020204030204" pitchFamily="49" charset="0"/>
              </a:rPr>
              <a:t>     Loop</a:t>
            </a:r>
          </a:p>
          <a:p>
            <a:pPr marL="234950" lvl="1" indent="0">
              <a:spcBef>
                <a:spcPts val="0"/>
              </a:spcBef>
              <a:buNone/>
            </a:pPr>
            <a:endParaRPr lang="nn-NO" sz="1800" dirty="0">
              <a:latin typeface="Consolas" panose="020B0609020204030204" pitchFamily="49" charset="0"/>
              <a:cs typeface="Consolas" panose="020B0609020204030204" pitchFamily="49" charset="0"/>
            </a:endParaRPr>
          </a:p>
          <a:p>
            <a:pPr marL="234950" lvl="1" indent="0">
              <a:spcBef>
                <a:spcPts val="0"/>
              </a:spcBef>
              <a:buNone/>
            </a:pPr>
            <a:endParaRPr lang="nn-NO"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7821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#2: Loops</a:t>
            </a:r>
            <a:endParaRPr lang="en-US" dirty="0"/>
          </a:p>
        </p:txBody>
      </p:sp>
      <p:sp>
        <p:nvSpPr>
          <p:cNvPr id="3" name="Content Placeholder 2"/>
          <p:cNvSpPr>
            <a:spLocks noGrp="1"/>
          </p:cNvSpPr>
          <p:nvPr>
            <p:ph idx="1"/>
          </p:nvPr>
        </p:nvSpPr>
        <p:spPr/>
        <p:txBody>
          <a:bodyPr/>
          <a:lstStyle/>
          <a:p>
            <a:r>
              <a:rPr lang="en-CA" altLang="en-US" dirty="0"/>
              <a:t>The following program that prompts for and displays the  user’s age</a:t>
            </a:r>
            <a:r>
              <a:rPr lang="en-CA" altLang="en-US" dirty="0" smtClean="0"/>
              <a:t>.</a:t>
            </a:r>
          </a:p>
          <a:p>
            <a:pPr marL="234950" lvl="1" indent="0">
              <a:buNone/>
            </a:pPr>
            <a:r>
              <a:rPr lang="en-US" altLang="en-US" sz="1800" dirty="0">
                <a:latin typeface="Consolas" panose="020B0609020204030204" pitchFamily="49" charset="0"/>
                <a:cs typeface="Consolas" panose="020B0609020204030204" pitchFamily="49" charset="0"/>
              </a:rPr>
              <a:t>Sub errorChecking()</a:t>
            </a:r>
          </a:p>
          <a:p>
            <a:pPr marL="234950" lvl="1" indent="0">
              <a:buNone/>
            </a:pPr>
            <a:r>
              <a:rPr lang="en-US" altLang="en-US" sz="1800" dirty="0">
                <a:latin typeface="Consolas" panose="020B0609020204030204" pitchFamily="49" charset="0"/>
                <a:cs typeface="Consolas" panose="020B0609020204030204" pitchFamily="49" charset="0"/>
              </a:rPr>
              <a:t>   Dim age As </a:t>
            </a:r>
            <a:r>
              <a:rPr lang="en-US" altLang="en-US" sz="1800" dirty="0" smtClean="0">
                <a:latin typeface="Consolas" panose="020B0609020204030204" pitchFamily="49" charset="0"/>
                <a:cs typeface="Consolas" panose="020B0609020204030204" pitchFamily="49" charset="0"/>
              </a:rPr>
              <a:t>Long</a:t>
            </a:r>
            <a:endParaRPr lang="en-CA" altLang="en-US" sz="1800" dirty="0" smtClean="0">
              <a:latin typeface="Consolas" panose="020B0609020204030204" pitchFamily="49" charset="0"/>
              <a:cs typeface="Consolas" panose="020B0609020204030204" pitchFamily="49" charset="0"/>
            </a:endParaRPr>
          </a:p>
          <a:p>
            <a:pPr marL="234950" lvl="1" indent="0">
              <a:buNone/>
            </a:pPr>
            <a:r>
              <a:rPr lang="en-CA" altLang="en-US" sz="1800" dirty="0">
                <a:latin typeface="Consolas" panose="020B0609020204030204" pitchFamily="49" charset="0"/>
                <a:cs typeface="Consolas" panose="020B0609020204030204" pitchFamily="49" charset="0"/>
              </a:rPr>
              <a:t> </a:t>
            </a:r>
            <a:r>
              <a:rPr lang="en-CA" altLang="en-US" sz="1800" dirty="0" smtClean="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age </a:t>
            </a:r>
            <a:r>
              <a:rPr lang="en-US" altLang="en-US" sz="1800" dirty="0">
                <a:latin typeface="Consolas" panose="020B0609020204030204" pitchFamily="49" charset="0"/>
                <a:cs typeface="Consolas" panose="020B0609020204030204" pitchFamily="49" charset="0"/>
              </a:rPr>
              <a:t>= InputBox("Age (greater than or equal to zero</a:t>
            </a:r>
            <a:r>
              <a:rPr lang="en-US" altLang="en-US" sz="1800" dirty="0" smtClean="0">
                <a:latin typeface="Consolas" panose="020B0609020204030204" pitchFamily="49" charset="0"/>
                <a:cs typeface="Consolas" panose="020B0609020204030204" pitchFamily="49" charset="0"/>
              </a:rPr>
              <a:t>)")</a:t>
            </a:r>
          </a:p>
          <a:p>
            <a:pPr marL="234950" lvl="1" indent="0">
              <a:buNone/>
            </a:pPr>
            <a:r>
              <a:rPr lang="en-US" altLang="en-US" sz="1800" dirty="0" smtClean="0">
                <a:latin typeface="Consolas" panose="020B0609020204030204" pitchFamily="49" charset="0"/>
                <a:cs typeface="Consolas" panose="020B0609020204030204" pitchFamily="49" charset="0"/>
              </a:rPr>
              <a:t>End Sub</a:t>
            </a:r>
            <a:endParaRPr lang="en-CA" altLang="en-US" sz="1800" dirty="0" smtClean="0">
              <a:latin typeface="Consolas" panose="020B0609020204030204" pitchFamily="49" charset="0"/>
              <a:cs typeface="Consolas" panose="020B0609020204030204" pitchFamily="49" charset="0"/>
            </a:endParaRPr>
          </a:p>
          <a:p>
            <a:r>
              <a:rPr lang="en-CA" altLang="en-US" dirty="0" smtClean="0"/>
              <a:t>Modifications</a:t>
            </a:r>
            <a:r>
              <a:rPr lang="en-CA" altLang="en-US" dirty="0"/>
              <a:t>:</a:t>
            </a:r>
          </a:p>
          <a:p>
            <a:pPr lvl="1"/>
            <a:r>
              <a:rPr lang="en-CA" altLang="en-US" dirty="0"/>
              <a:t>As long as the user enters a negative age the program will continue prompting for age.</a:t>
            </a:r>
          </a:p>
          <a:p>
            <a:pPr lvl="1"/>
            <a:r>
              <a:rPr lang="en-CA" altLang="en-US" dirty="0"/>
              <a:t>After a valid age has been entered then stop the prompts and display the age</a:t>
            </a:r>
            <a:r>
              <a:rPr lang="en-CA" altLang="en-US" dirty="0" smtClean="0"/>
              <a:t>.</a:t>
            </a:r>
          </a:p>
          <a:p>
            <a:pPr lvl="1"/>
            <a:r>
              <a:rPr lang="en-CA" altLang="en-US" dirty="0" smtClean="0"/>
              <a:t>Hint: first determine which parts of the program should be repeated and which parts should not.</a:t>
            </a:r>
          </a:p>
          <a:p>
            <a:pPr marL="0" indent="0">
              <a:buNone/>
            </a:pPr>
            <a:endParaRPr lang="en-CA" altLang="en-US" dirty="0"/>
          </a:p>
        </p:txBody>
      </p:sp>
    </p:spTree>
    <p:extLst>
      <p:ext uri="{BB962C8B-B14F-4D97-AF65-F5344CB8AC3E}">
        <p14:creationId xmlns:p14="http://schemas.microsoft.com/office/powerpoint/2010/main" val="4113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a:t>Advanced Use Of </a:t>
            </a:r>
            <a:r>
              <a:rPr lang="en-US" dirty="0" smtClean="0"/>
              <a:t>Macros (</a:t>
            </a:r>
            <a:r>
              <a:rPr lang="en-US" dirty="0"/>
              <a:t>2</a:t>
            </a:r>
            <a:r>
              <a:rPr lang="en-US" dirty="0" smtClean="0"/>
              <a:t>)</a:t>
            </a:r>
          </a:p>
        </p:txBody>
      </p:sp>
      <p:sp>
        <p:nvSpPr>
          <p:cNvPr id="26626" name="Content Placeholder 2"/>
          <p:cNvSpPr>
            <a:spLocks noGrp="1"/>
          </p:cNvSpPr>
          <p:nvPr>
            <p:ph idx="1"/>
          </p:nvPr>
        </p:nvSpPr>
        <p:spPr/>
        <p:txBody>
          <a:bodyPr/>
          <a:lstStyle/>
          <a:p>
            <a:pPr eaLnBrk="1" hangingPunct="1"/>
            <a:r>
              <a:rPr lang="en-US" dirty="0" smtClean="0"/>
              <a:t>Example: macros can automate the following task</a:t>
            </a:r>
          </a:p>
          <a:p>
            <a:pPr lvl="1" eaLnBrk="1" hangingPunct="1"/>
            <a:r>
              <a:rPr lang="en-US" dirty="0" smtClean="0"/>
              <a:t>Store data in MS-Access</a:t>
            </a:r>
          </a:p>
          <a:p>
            <a:pPr lvl="1" eaLnBrk="1" hangingPunct="1"/>
            <a:r>
              <a:rPr lang="en-US" dirty="0" smtClean="0"/>
              <a:t>Store the query results in MS-Excel and perform calculations on the data</a:t>
            </a:r>
          </a:p>
          <a:p>
            <a:pPr lvl="1" eaLnBrk="1" hangingPunct="1"/>
            <a:r>
              <a:rPr lang="en-US" dirty="0" smtClean="0"/>
              <a:t>Use the formatting capabilities of MS-Word to produce reports</a:t>
            </a:r>
          </a:p>
          <a:p>
            <a:pPr lvl="1" eaLnBrk="1" hangingPunct="1"/>
            <a:r>
              <a:rPr lang="en-US" dirty="0" smtClean="0"/>
              <a:t>MS-Outlook can email the final documents</a:t>
            </a:r>
          </a:p>
          <a:p>
            <a:pPr eaLnBrk="1" hangingPunct="1"/>
            <a:endParaRPr lang="en-US" dirty="0" smtClean="0"/>
          </a:p>
        </p:txBody>
      </p:sp>
    </p:spTree>
    <p:extLst>
      <p:ext uri="{BB962C8B-B14F-4D97-AF65-F5344CB8AC3E}">
        <p14:creationId xmlns:p14="http://schemas.microsoft.com/office/powerpoint/2010/main" val="210745931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a:t>
            </a:r>
            <a:endParaRPr lang="en-US" dirty="0"/>
          </a:p>
        </p:txBody>
      </p:sp>
      <p:sp>
        <p:nvSpPr>
          <p:cNvPr id="3" name="Content Placeholder 2"/>
          <p:cNvSpPr>
            <a:spLocks noGrp="1"/>
          </p:cNvSpPr>
          <p:nvPr>
            <p:ph idx="1"/>
          </p:nvPr>
        </p:nvSpPr>
        <p:spPr/>
        <p:txBody>
          <a:bodyPr/>
          <a:lstStyle/>
          <a:p>
            <a:r>
              <a:rPr lang="en-US" dirty="0" smtClean="0"/>
              <a:t>Mixing up branches (</a:t>
            </a:r>
            <a:r>
              <a:rPr lang="en-US" dirty="0" smtClean="0">
                <a:latin typeface="Consolas" panose="020B0609020204030204" pitchFamily="49" charset="0"/>
              </a:rPr>
              <a:t>IF</a:t>
            </a:r>
            <a:r>
              <a:rPr lang="en-US" dirty="0" smtClean="0"/>
              <a:t> and variations) vs. loops (</a:t>
            </a:r>
            <a:r>
              <a:rPr lang="en-US" dirty="0" smtClean="0">
                <a:latin typeface="Consolas" panose="020B0609020204030204" pitchFamily="49" charset="0"/>
              </a:rPr>
              <a:t>do-while</a:t>
            </a:r>
            <a:r>
              <a:rPr lang="en-US" dirty="0" smtClean="0"/>
              <a:t>)</a:t>
            </a:r>
          </a:p>
          <a:p>
            <a:r>
              <a:rPr lang="en-US" dirty="0" smtClean="0"/>
              <a:t>Related (both employ a Boolean expression) but they are not identical</a:t>
            </a:r>
          </a:p>
          <a:p>
            <a:r>
              <a:rPr lang="en-US" dirty="0" smtClean="0"/>
              <a:t>Branches </a:t>
            </a:r>
          </a:p>
          <a:p>
            <a:pPr lvl="1"/>
            <a:r>
              <a:rPr lang="en-US" dirty="0" smtClean="0"/>
              <a:t>General principle: If the Boolean evaluates to true then execute a statement or statements (</a:t>
            </a:r>
            <a:r>
              <a:rPr lang="en-US" b="1" dirty="0" smtClean="0"/>
              <a:t>once</a:t>
            </a:r>
            <a:r>
              <a:rPr lang="en-US" dirty="0" smtClean="0"/>
              <a:t>)</a:t>
            </a:r>
          </a:p>
          <a:p>
            <a:pPr lvl="1"/>
            <a:r>
              <a:rPr lang="en-US" dirty="0" smtClean="0"/>
              <a:t>Example: display a popup message if the number of typographical errors exceeds a cutoff.</a:t>
            </a:r>
            <a:endParaRPr lang="en-US" dirty="0"/>
          </a:p>
          <a:p>
            <a:r>
              <a:rPr lang="en-US" dirty="0" smtClean="0"/>
              <a:t>Loops</a:t>
            </a:r>
          </a:p>
          <a:p>
            <a:pPr lvl="1"/>
            <a:r>
              <a:rPr lang="en-US" dirty="0"/>
              <a:t>General principle: </a:t>
            </a:r>
            <a:r>
              <a:rPr lang="en-US" dirty="0" smtClean="0"/>
              <a:t>As long as (or while) the </a:t>
            </a:r>
            <a:r>
              <a:rPr lang="en-US" dirty="0"/>
              <a:t>Boolean evaluates to true then execute a statement or statements </a:t>
            </a:r>
            <a:r>
              <a:rPr lang="en-US" dirty="0" smtClean="0"/>
              <a:t>(</a:t>
            </a:r>
            <a:r>
              <a:rPr lang="en-US" b="1" dirty="0" smtClean="0"/>
              <a:t>multiple times</a:t>
            </a:r>
            <a:r>
              <a:rPr lang="en-US" dirty="0" smtClean="0"/>
              <a:t>)</a:t>
            </a:r>
            <a:endParaRPr lang="en-US" dirty="0"/>
          </a:p>
          <a:p>
            <a:pPr lvl="1"/>
            <a:r>
              <a:rPr lang="en-US" dirty="0"/>
              <a:t>Example</a:t>
            </a:r>
            <a:r>
              <a:rPr lang="en-US" dirty="0" smtClean="0"/>
              <a:t>: While there are documents in a folder that the program hasn’t printed then continue to open another document and print it.</a:t>
            </a:r>
          </a:p>
          <a:p>
            <a:endParaRPr lang="en-US" dirty="0"/>
          </a:p>
        </p:txBody>
      </p:sp>
    </p:spTree>
    <p:extLst>
      <p:ext uri="{BB962C8B-B14F-4D97-AF65-F5344CB8AC3E}">
        <p14:creationId xmlns:p14="http://schemas.microsoft.com/office/powerpoint/2010/main" val="37038290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Mistake #</a:t>
            </a:r>
            <a:r>
              <a:rPr lang="en-US" dirty="0" smtClean="0"/>
              <a:t>3 (2)</a:t>
            </a:r>
            <a:endParaRPr lang="en-US" dirty="0"/>
          </a:p>
        </p:txBody>
      </p:sp>
      <p:sp>
        <p:nvSpPr>
          <p:cNvPr id="3" name="Content Placeholder 2"/>
          <p:cNvSpPr>
            <a:spLocks noGrp="1"/>
          </p:cNvSpPr>
          <p:nvPr>
            <p:ph idx="1"/>
          </p:nvPr>
        </p:nvSpPr>
        <p:spPr>
          <a:xfrm>
            <a:off x="457200" y="1447800"/>
            <a:ext cx="8229600" cy="533400"/>
          </a:xfrm>
        </p:spPr>
        <p:txBody>
          <a:bodyPr/>
          <a:lstStyle/>
          <a:p>
            <a:r>
              <a:rPr lang="en-US" dirty="0" smtClean="0"/>
              <a:t>Contrast</a:t>
            </a:r>
          </a:p>
          <a:p>
            <a:r>
              <a:rPr lang="en-US" b="1" dirty="0"/>
              <a:t>Word document containing the complete program</a:t>
            </a:r>
            <a:r>
              <a:rPr lang="en-US" dirty="0"/>
              <a:t>: </a:t>
            </a:r>
            <a:r>
              <a:rPr lang="en-US" dirty="0" smtClean="0">
                <a:latin typeface="Consolas" panose="020B0609020204030204" pitchFamily="49" charset="0"/>
              </a:rPr>
              <a:t>15branchVsLoop</a:t>
            </a:r>
            <a:r>
              <a:rPr lang="en-US" dirty="0" smtClean="0">
                <a:latin typeface="Consolas" panose="020B0609020204030204" pitchFamily="49" charset="0"/>
                <a:cs typeface="Consolas" panose="020B0609020204030204" pitchFamily="49" charset="0"/>
              </a:rPr>
              <a:t>.docm</a:t>
            </a:r>
            <a:endParaRPr lang="en-US" dirty="0">
              <a:latin typeface="Consolas" panose="020B0609020204030204" pitchFamily="49" charset="0"/>
              <a:cs typeface="Consolas" panose="020B0609020204030204" pitchFamily="49" charset="0"/>
            </a:endParaRPr>
          </a:p>
          <a:p>
            <a:endParaRPr lang="en-US" dirty="0"/>
          </a:p>
        </p:txBody>
      </p:sp>
      <p:sp>
        <p:nvSpPr>
          <p:cNvPr id="4" name="TextBox 3"/>
          <p:cNvSpPr txBox="1"/>
          <p:nvPr/>
        </p:nvSpPr>
        <p:spPr>
          <a:xfrm>
            <a:off x="762000" y="2743200"/>
            <a:ext cx="5943600" cy="1477328"/>
          </a:xfrm>
          <a:prstGeom prst="rect">
            <a:avLst/>
          </a:prstGeom>
          <a:noFill/>
        </p:spPr>
        <p:txBody>
          <a:bodyPr wrap="square" rtlCol="0">
            <a:spAutoFit/>
          </a:bodyPr>
          <a:lstStyle/>
          <a:p>
            <a:r>
              <a:rPr lang="en-CA" dirty="0" smtClean="0">
                <a:latin typeface="Consolas" panose="020B0609020204030204" pitchFamily="49" charset="0"/>
              </a:rPr>
              <a:t>age </a:t>
            </a:r>
            <a:r>
              <a:rPr lang="en-CA" dirty="0">
                <a:latin typeface="Consolas" panose="020B0609020204030204" pitchFamily="49" charset="0"/>
              </a:rPr>
              <a:t>= </a:t>
            </a:r>
            <a:r>
              <a:rPr lang="en-CA" dirty="0" err="1">
                <a:latin typeface="Consolas" panose="020B0609020204030204" pitchFamily="49" charset="0"/>
              </a:rPr>
              <a:t>InputBox</a:t>
            </a:r>
            <a:r>
              <a:rPr lang="en-CA" dirty="0">
                <a:latin typeface="Consolas" panose="020B0609020204030204" pitchFamily="49" charset="0"/>
              </a:rPr>
              <a:t>("Age (positive only</a:t>
            </a:r>
            <a:r>
              <a:rPr lang="en-CA" dirty="0" smtClean="0">
                <a:latin typeface="Consolas" panose="020B0609020204030204" pitchFamily="49" charset="0"/>
              </a:rPr>
              <a:t>)")</a:t>
            </a:r>
          </a:p>
          <a:p>
            <a:r>
              <a:rPr lang="en-US" dirty="0" smtClean="0">
                <a:latin typeface="Consolas" panose="020B0609020204030204" pitchFamily="49" charset="0"/>
              </a:rPr>
              <a:t>If </a:t>
            </a:r>
            <a:r>
              <a:rPr lang="en-US" dirty="0">
                <a:latin typeface="Consolas" panose="020B0609020204030204" pitchFamily="49" charset="0"/>
              </a:rPr>
              <a:t>(age &lt;= 0) then</a:t>
            </a:r>
          </a:p>
          <a:p>
            <a:r>
              <a:rPr lang="en-US" dirty="0">
                <a:latin typeface="Consolas" panose="020B0609020204030204" pitchFamily="49" charset="0"/>
              </a:rPr>
              <a:t>    </a:t>
            </a:r>
            <a:r>
              <a:rPr lang="en-US" dirty="0" smtClean="0">
                <a:latin typeface="Consolas" panose="020B0609020204030204" pitchFamily="49" charset="0"/>
              </a:rPr>
              <a:t>age </a:t>
            </a:r>
            <a:r>
              <a:rPr lang="en-US" dirty="0">
                <a:latin typeface="Consolas" panose="020B0609020204030204" pitchFamily="49" charset="0"/>
              </a:rPr>
              <a:t>= </a:t>
            </a:r>
            <a:r>
              <a:rPr lang="en-US" dirty="0" err="1">
                <a:latin typeface="Consolas" panose="020B0609020204030204" pitchFamily="49" charset="0"/>
              </a:rPr>
              <a:t>InputBox</a:t>
            </a:r>
            <a:r>
              <a:rPr lang="en-US" dirty="0">
                <a:latin typeface="Consolas" panose="020B0609020204030204" pitchFamily="49" charset="0"/>
              </a:rPr>
              <a:t>("Age (positive </a:t>
            </a:r>
            <a:r>
              <a:rPr lang="en-US" dirty="0" smtClean="0">
                <a:latin typeface="Consolas" panose="020B0609020204030204" pitchFamily="49" charset="0"/>
              </a:rPr>
              <a:t>only-IF)")</a:t>
            </a:r>
            <a:endParaRPr lang="en-US" dirty="0">
              <a:latin typeface="Consolas" panose="020B0609020204030204" pitchFamily="49" charset="0"/>
            </a:endParaRPr>
          </a:p>
          <a:p>
            <a:r>
              <a:rPr lang="en-US" dirty="0">
                <a:latin typeface="Consolas" panose="020B0609020204030204" pitchFamily="49" charset="0"/>
              </a:rPr>
              <a:t>End </a:t>
            </a:r>
            <a:r>
              <a:rPr lang="en-US" dirty="0" smtClean="0">
                <a:latin typeface="Consolas" panose="020B0609020204030204" pitchFamily="49" charset="0"/>
              </a:rPr>
              <a:t>if</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6" name="TextBox 5"/>
          <p:cNvSpPr txBox="1"/>
          <p:nvPr/>
        </p:nvSpPr>
        <p:spPr>
          <a:xfrm>
            <a:off x="762000" y="4724400"/>
            <a:ext cx="6096000" cy="1477328"/>
          </a:xfrm>
          <a:prstGeom prst="rect">
            <a:avLst/>
          </a:prstGeom>
          <a:noFill/>
        </p:spPr>
        <p:txBody>
          <a:bodyPr wrap="square" rtlCol="0">
            <a:spAutoFit/>
          </a:bodyPr>
          <a:lstStyle/>
          <a:p>
            <a:r>
              <a:rPr lang="en-CA" dirty="0">
                <a:latin typeface="Consolas" panose="020B0609020204030204" pitchFamily="49" charset="0"/>
              </a:rPr>
              <a:t>age = </a:t>
            </a:r>
            <a:r>
              <a:rPr lang="en-CA" dirty="0" err="1">
                <a:latin typeface="Consolas" panose="020B0609020204030204" pitchFamily="49" charset="0"/>
              </a:rPr>
              <a:t>InputBox</a:t>
            </a:r>
            <a:r>
              <a:rPr lang="en-CA" dirty="0">
                <a:latin typeface="Consolas" panose="020B0609020204030204" pitchFamily="49" charset="0"/>
              </a:rPr>
              <a:t>("Age (positive only)")</a:t>
            </a:r>
          </a:p>
          <a:p>
            <a:r>
              <a:rPr lang="en-US" dirty="0" smtClean="0">
                <a:latin typeface="Consolas" panose="020B0609020204030204" pitchFamily="49" charset="0"/>
              </a:rPr>
              <a:t>Do While (age </a:t>
            </a:r>
            <a:r>
              <a:rPr lang="en-US" dirty="0">
                <a:latin typeface="Consolas" panose="020B0609020204030204" pitchFamily="49" charset="0"/>
              </a:rPr>
              <a:t>&lt;= 0</a:t>
            </a:r>
            <a:r>
              <a:rPr lang="en-US" dirty="0" smtClean="0">
                <a:latin typeface="Consolas" panose="020B0609020204030204" pitchFamily="49" charset="0"/>
              </a:rPr>
              <a:t>)</a:t>
            </a:r>
            <a:endParaRPr lang="en-US" dirty="0">
              <a:latin typeface="Consolas" panose="020B0609020204030204" pitchFamily="49" charset="0"/>
            </a:endParaRPr>
          </a:p>
          <a:p>
            <a:r>
              <a:rPr lang="en-US" dirty="0">
                <a:latin typeface="Consolas" panose="020B0609020204030204" pitchFamily="49" charset="0"/>
              </a:rPr>
              <a:t>    Age = </a:t>
            </a:r>
            <a:r>
              <a:rPr lang="en-US" dirty="0" err="1">
                <a:latin typeface="Consolas" panose="020B0609020204030204" pitchFamily="49" charset="0"/>
              </a:rPr>
              <a:t>InputBox</a:t>
            </a:r>
            <a:r>
              <a:rPr lang="en-US" dirty="0">
                <a:latin typeface="Consolas" panose="020B0609020204030204" pitchFamily="49" charset="0"/>
              </a:rPr>
              <a:t>("Age (positive </a:t>
            </a:r>
            <a:r>
              <a:rPr lang="en-US" dirty="0" smtClean="0">
                <a:latin typeface="Consolas" panose="020B0609020204030204" pitchFamily="49" charset="0"/>
              </a:rPr>
              <a:t>only-WHILE)")</a:t>
            </a:r>
            <a:endParaRPr lang="en-US" dirty="0">
              <a:latin typeface="Consolas" panose="020B0609020204030204" pitchFamily="49" charset="0"/>
            </a:endParaRPr>
          </a:p>
          <a:p>
            <a:r>
              <a:rPr lang="en-US" dirty="0" smtClean="0">
                <a:latin typeface="Consolas" panose="020B0609020204030204" pitchFamily="49" charset="0"/>
              </a:rPr>
              <a:t>Loop</a:t>
            </a:r>
          </a:p>
          <a:p>
            <a:r>
              <a:rPr lang="en-US" dirty="0" err="1" smtClean="0">
                <a:latin typeface="Consolas" panose="020B0609020204030204" pitchFamily="49" charset="0"/>
              </a:rPr>
              <a:t>MsgBox</a:t>
            </a:r>
            <a:r>
              <a:rPr lang="en-US" dirty="0" smtClean="0">
                <a:latin typeface="Consolas" panose="020B0609020204030204" pitchFamily="49" charset="0"/>
              </a:rPr>
              <a:t>(age)</a:t>
            </a:r>
            <a:endParaRPr lang="en-US" dirty="0">
              <a:latin typeface="Consolas" panose="020B0609020204030204" pitchFamily="49" charset="0"/>
            </a:endParaRPr>
          </a:p>
        </p:txBody>
      </p:sp>
      <p:sp>
        <p:nvSpPr>
          <p:cNvPr id="7" name="TextBox 6"/>
          <p:cNvSpPr txBox="1"/>
          <p:nvPr/>
        </p:nvSpPr>
        <p:spPr>
          <a:xfrm>
            <a:off x="2438400" y="4274066"/>
            <a:ext cx="609600" cy="369332"/>
          </a:xfrm>
          <a:prstGeom prst="rect">
            <a:avLst/>
          </a:prstGeom>
          <a:noFill/>
        </p:spPr>
        <p:txBody>
          <a:bodyPr wrap="square" rtlCol="0">
            <a:spAutoFit/>
          </a:bodyPr>
          <a:lstStyle/>
          <a:p>
            <a:r>
              <a:rPr lang="en-US" dirty="0" smtClean="0"/>
              <a:t>Vs.</a:t>
            </a:r>
            <a:endParaRPr lang="en-US" dirty="0"/>
          </a:p>
        </p:txBody>
      </p:sp>
    </p:spTree>
    <p:extLst>
      <p:ext uri="{BB962C8B-B14F-4D97-AF65-F5344CB8AC3E}">
        <p14:creationId xmlns:p14="http://schemas.microsoft.com/office/powerpoint/2010/main" val="330735381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Know</a:t>
            </a:r>
            <a:endParaRPr lang="en-US" dirty="0"/>
          </a:p>
        </p:txBody>
      </p:sp>
      <p:sp>
        <p:nvSpPr>
          <p:cNvPr id="3" name="Content Placeholder 2"/>
          <p:cNvSpPr>
            <a:spLocks noGrp="1"/>
          </p:cNvSpPr>
          <p:nvPr>
            <p:ph idx="1"/>
          </p:nvPr>
        </p:nvSpPr>
        <p:spPr/>
        <p:txBody>
          <a:bodyPr/>
          <a:lstStyle/>
          <a:p>
            <a:r>
              <a:rPr lang="en-US" dirty="0"/>
              <a:t>The history and background behind VBA</a:t>
            </a:r>
          </a:p>
          <a:p>
            <a:r>
              <a:rPr lang="en-US" dirty="0" smtClean="0"/>
              <a:t>How </a:t>
            </a:r>
            <a:r>
              <a:rPr lang="en-US" dirty="0"/>
              <a:t>to copy and run the pre-created lecture examples</a:t>
            </a:r>
          </a:p>
          <a:p>
            <a:r>
              <a:rPr lang="en-US" dirty="0"/>
              <a:t>How to create and execute simple VBA macros</a:t>
            </a:r>
          </a:p>
          <a:p>
            <a:pPr lvl="1"/>
            <a:r>
              <a:rPr lang="en-US" dirty="0" smtClean="0"/>
              <a:t>You should know that macros can be automatically recorded but specifics will be covered in tutorial</a:t>
            </a:r>
            <a:endParaRPr lang="en-US" dirty="0"/>
          </a:p>
          <a:p>
            <a:pPr lvl="1"/>
            <a:r>
              <a:rPr lang="en-US" dirty="0" smtClean="0"/>
              <a:t>Manually </a:t>
            </a:r>
            <a:r>
              <a:rPr lang="en-US" dirty="0"/>
              <a:t>entering </a:t>
            </a:r>
            <a:r>
              <a:rPr lang="en-US" dirty="0" smtClean="0"/>
              <a:t>programs into </a:t>
            </a:r>
            <a:r>
              <a:rPr lang="en-US" dirty="0"/>
              <a:t>the VB editor </a:t>
            </a:r>
            <a:r>
              <a:rPr lang="en-US" dirty="0" smtClean="0"/>
              <a:t>yourself</a:t>
            </a:r>
            <a:endParaRPr lang="en-US" dirty="0"/>
          </a:p>
          <a:p>
            <a:r>
              <a:rPr lang="en-US" dirty="0"/>
              <a:t>How to create/use a Message Box “MsgBox”</a:t>
            </a:r>
          </a:p>
          <a:p>
            <a:r>
              <a:rPr lang="en-US" dirty="0"/>
              <a:t>How the VB </a:t>
            </a:r>
            <a:r>
              <a:rPr lang="en-US" dirty="0" smtClean="0"/>
              <a:t>editor identifies programming errors  </a:t>
            </a:r>
          </a:p>
          <a:p>
            <a:r>
              <a:rPr lang="en-US" dirty="0" smtClean="0"/>
              <a:t>How </a:t>
            </a:r>
            <a:r>
              <a:rPr lang="en-US" dirty="0"/>
              <a:t>to use basic mathematical operators in VB expressions</a:t>
            </a:r>
          </a:p>
          <a:p>
            <a:r>
              <a:rPr lang="en-US" dirty="0"/>
              <a:t>How to create and use </a:t>
            </a:r>
            <a:r>
              <a:rPr lang="en-US" dirty="0" smtClean="0"/>
              <a:t>variables</a:t>
            </a:r>
          </a:p>
          <a:p>
            <a:r>
              <a:rPr lang="en-US" dirty="0"/>
              <a:t>Naming conventions for variables </a:t>
            </a:r>
            <a:endParaRPr lang="en-US" dirty="0" smtClean="0"/>
          </a:p>
          <a:p>
            <a:r>
              <a:rPr lang="en-US" dirty="0"/>
              <a:t>What are commonly used variable ‘types’ in </a:t>
            </a:r>
            <a:r>
              <a:rPr lang="en-US" dirty="0" smtClean="0"/>
              <a:t>VB</a:t>
            </a:r>
            <a:endParaRPr lang="en-US" dirty="0"/>
          </a:p>
          <a:p>
            <a:endParaRPr lang="en-US" dirty="0" smtClean="0"/>
          </a:p>
        </p:txBody>
      </p:sp>
    </p:spTree>
    <p:extLst>
      <p:ext uri="{BB962C8B-B14F-4D97-AF65-F5344CB8AC3E}">
        <p14:creationId xmlns:p14="http://schemas.microsoft.com/office/powerpoint/2010/main" val="116853873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This Section You Should </a:t>
            </a:r>
            <a:r>
              <a:rPr lang="en-US" dirty="0" smtClean="0"/>
              <a:t>Know (2)</a:t>
            </a:r>
            <a:endParaRPr lang="en-US" dirty="0"/>
          </a:p>
        </p:txBody>
      </p:sp>
      <p:sp>
        <p:nvSpPr>
          <p:cNvPr id="3" name="Content Placeholder 2"/>
          <p:cNvSpPr>
            <a:spLocks noGrp="1"/>
          </p:cNvSpPr>
          <p:nvPr>
            <p:ph idx="1"/>
          </p:nvPr>
        </p:nvSpPr>
        <p:spPr/>
        <p:txBody>
          <a:bodyPr/>
          <a:lstStyle/>
          <a:p>
            <a:r>
              <a:rPr lang="en-US" dirty="0" smtClean="0"/>
              <a:t>How </a:t>
            </a:r>
            <a:r>
              <a:rPr lang="en-US" dirty="0"/>
              <a:t>to get user input with an Input Box “</a:t>
            </a:r>
            <a:r>
              <a:rPr lang="en-US" dirty="0">
                <a:latin typeface="Consolas" panose="020B0609020204030204" pitchFamily="49" charset="0"/>
                <a:cs typeface="Consolas" panose="020B0609020204030204" pitchFamily="49" charset="0"/>
              </a:rPr>
              <a:t>InputBox</a:t>
            </a:r>
            <a:r>
              <a:rPr lang="en-US" dirty="0"/>
              <a:t>” </a:t>
            </a:r>
          </a:p>
          <a:p>
            <a:r>
              <a:rPr lang="en-US" dirty="0" smtClean="0"/>
              <a:t>How </a:t>
            </a:r>
            <a:r>
              <a:rPr lang="en-US" dirty="0"/>
              <a:t>to create program documentation (as well contact information that should be included in documentation</a:t>
            </a:r>
            <a:r>
              <a:rPr lang="en-US" dirty="0" smtClean="0"/>
              <a:t>)</a:t>
            </a:r>
          </a:p>
          <a:p>
            <a:r>
              <a:rPr lang="en-US" dirty="0"/>
              <a:t>The security settings in the MS-Office “Trust Center”</a:t>
            </a:r>
          </a:p>
          <a:p>
            <a:r>
              <a:rPr lang="en-US" dirty="0" smtClean="0"/>
              <a:t>Different levels of security that exist for different </a:t>
            </a:r>
            <a:r>
              <a:rPr lang="en-US" dirty="0"/>
              <a:t>types of MS-Word </a:t>
            </a:r>
            <a:r>
              <a:rPr lang="en-US" dirty="0" smtClean="0"/>
              <a:t>documents</a:t>
            </a:r>
          </a:p>
          <a:p>
            <a:r>
              <a:rPr lang="en-US" dirty="0"/>
              <a:t>How to use branches to make decisions in VBA</a:t>
            </a:r>
          </a:p>
          <a:p>
            <a:pPr lvl="1"/>
            <a:r>
              <a:rPr lang="en-US" dirty="0">
                <a:latin typeface="Consolas" panose="020B0609020204030204" pitchFamily="49" charset="0"/>
                <a:cs typeface="Consolas" panose="020B0609020204030204" pitchFamily="49" charset="0"/>
              </a:rPr>
              <a:t>If</a:t>
            </a:r>
          </a:p>
          <a:p>
            <a:pPr lvl="1"/>
            <a:r>
              <a:rPr lang="en-US" dirty="0">
                <a:latin typeface="Consolas" panose="020B0609020204030204" pitchFamily="49" charset="0"/>
                <a:cs typeface="Consolas" panose="020B0609020204030204" pitchFamily="49" charset="0"/>
              </a:rPr>
              <a:t>If-else</a:t>
            </a:r>
          </a:p>
          <a:p>
            <a:pPr lvl="1"/>
            <a:r>
              <a:rPr lang="en-US" dirty="0">
                <a:latin typeface="Consolas" panose="020B0609020204030204" pitchFamily="49" charset="0"/>
                <a:cs typeface="Consolas" panose="020B0609020204030204" pitchFamily="49" charset="0"/>
              </a:rPr>
              <a:t>Multiple If’s</a:t>
            </a:r>
          </a:p>
          <a:p>
            <a:pPr lvl="1"/>
            <a:r>
              <a:rPr lang="en-US" dirty="0">
                <a:latin typeface="Consolas" panose="020B0609020204030204" pitchFamily="49" charset="0"/>
                <a:cs typeface="Consolas" panose="020B0609020204030204" pitchFamily="49" charset="0"/>
              </a:rPr>
              <a:t>If, else-if, else</a:t>
            </a:r>
          </a:p>
          <a:p>
            <a:pPr lvl="1"/>
            <a:r>
              <a:rPr lang="en-US" dirty="0" smtClean="0"/>
              <a:t>Using </a:t>
            </a:r>
            <a:r>
              <a:rPr lang="en-US" dirty="0"/>
              <a:t>logic (</a:t>
            </a:r>
            <a:r>
              <a:rPr lang="en-US" dirty="0">
                <a:latin typeface="Consolas" panose="020B0609020204030204" pitchFamily="49" charset="0"/>
                <a:cs typeface="Consolas" panose="020B0609020204030204" pitchFamily="49" charset="0"/>
              </a:rPr>
              <a:t>AND, OR, NOT</a:t>
            </a:r>
            <a:r>
              <a:rPr lang="en-US" dirty="0"/>
              <a:t>) in </a:t>
            </a:r>
            <a:r>
              <a:rPr lang="en-US" dirty="0" smtClean="0"/>
              <a:t>branches</a:t>
            </a:r>
          </a:p>
          <a:p>
            <a:endParaRPr lang="en-US" dirty="0"/>
          </a:p>
          <a:p>
            <a:endParaRPr lang="en-US" dirty="0"/>
          </a:p>
        </p:txBody>
      </p:sp>
    </p:spTree>
    <p:extLst>
      <p:ext uri="{BB962C8B-B14F-4D97-AF65-F5344CB8AC3E}">
        <p14:creationId xmlns:p14="http://schemas.microsoft.com/office/powerpoint/2010/main" val="11078081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Section You Should Now Know (3)</a:t>
            </a:r>
            <a:endParaRPr lang="en-US" dirty="0"/>
          </a:p>
        </p:txBody>
      </p:sp>
      <p:sp>
        <p:nvSpPr>
          <p:cNvPr id="3" name="Content Placeholder 2"/>
          <p:cNvSpPr>
            <a:spLocks noGrp="1"/>
          </p:cNvSpPr>
          <p:nvPr>
            <p:ph idx="1"/>
          </p:nvPr>
        </p:nvSpPr>
        <p:spPr/>
        <p:txBody>
          <a:bodyPr/>
          <a:lstStyle/>
          <a:p>
            <a:r>
              <a:rPr lang="en-US" dirty="0" smtClean="0"/>
              <a:t>How </a:t>
            </a:r>
            <a:r>
              <a:rPr lang="en-US" dirty="0"/>
              <a:t>to use the line continuation character to break up long instructions</a:t>
            </a:r>
          </a:p>
          <a:p>
            <a:r>
              <a:rPr lang="en-US" dirty="0"/>
              <a:t>How to get a program to repeat one or more instructions using </a:t>
            </a:r>
            <a:r>
              <a:rPr lang="en-US" dirty="0" smtClean="0">
                <a:latin typeface="Consolas" panose="020B0609020204030204" pitchFamily="49" charset="0"/>
                <a:cs typeface="Consolas" panose="020B0609020204030204" pitchFamily="49" charset="0"/>
              </a:rPr>
              <a:t>Do-while </a:t>
            </a:r>
            <a:r>
              <a:rPr lang="en-US" dirty="0" smtClean="0"/>
              <a:t>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605895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246569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a:t>
            </a:r>
            <a:endParaRPr lang="en-US" dirty="0"/>
          </a:p>
        </p:txBody>
      </p:sp>
      <p:sp>
        <p:nvSpPr>
          <p:cNvPr id="3" name="Content Placeholder 2"/>
          <p:cNvSpPr>
            <a:spLocks noGrp="1"/>
          </p:cNvSpPr>
          <p:nvPr>
            <p:ph idx="1"/>
          </p:nvPr>
        </p:nvSpPr>
        <p:spPr>
          <a:xfrm>
            <a:off x="457200" y="1295400"/>
            <a:ext cx="8153400" cy="1547813"/>
          </a:xfrm>
        </p:spPr>
        <p:txBody>
          <a:bodyPr rtlCol="0">
            <a:normAutofit lnSpcReduction="10000"/>
          </a:bodyPr>
          <a:lstStyle/>
          <a:p>
            <a:pPr marL="234950" indent="-234950" eaLnBrk="1" fontAlgn="auto" hangingPunct="1">
              <a:spcAft>
                <a:spcPts val="0"/>
              </a:spcAft>
              <a:buFont typeface="Arial" panose="020B0604020202020204" pitchFamily="34" charset="0"/>
              <a:buChar char="•"/>
              <a:defRPr/>
            </a:pPr>
            <a:r>
              <a:rPr lang="en-US" dirty="0" smtClean="0"/>
              <a:t>The macro programming capability comes built-in to the MS-Office suite.</a:t>
            </a:r>
          </a:p>
          <a:p>
            <a:pPr marL="522287" lvl="1" indent="-234950" eaLnBrk="1" fontAlgn="auto" hangingPunct="1">
              <a:spcAft>
                <a:spcPts val="0"/>
              </a:spcAft>
              <a:buFont typeface="Arial" panose="020B0604020202020204" pitchFamily="34" charset="0"/>
              <a:buChar char="–"/>
              <a:defRPr/>
            </a:pPr>
            <a:r>
              <a:rPr lang="en-US" dirty="0" smtClean="0"/>
              <a:t>You simply have to enable that functionality</a:t>
            </a:r>
          </a:p>
          <a:p>
            <a:pPr marL="234950" indent="-234950" eaLnBrk="1" fontAlgn="auto" hangingPunct="1">
              <a:spcAft>
                <a:spcPts val="0"/>
              </a:spcAft>
              <a:buFont typeface="Arial" panose="020B0604020202020204" pitchFamily="34" charset="0"/>
              <a:buChar char="•"/>
              <a:defRPr/>
            </a:pPr>
            <a:r>
              <a:rPr lang="en-US" dirty="0" smtClean="0"/>
              <a:t>Steps</a:t>
            </a:r>
          </a:p>
          <a:p>
            <a:pPr eaLnBrk="1" fontAlgn="auto" hangingPunct="1">
              <a:spcAft>
                <a:spcPts val="0"/>
              </a:spcAft>
              <a:buFont typeface="Arial" panose="020B0604020202020204" pitchFamily="34" charset="0"/>
              <a:buChar char="•"/>
              <a:defRPr/>
            </a:pPr>
            <a:endParaRPr lang="en-US" dirty="0"/>
          </a:p>
        </p:txBody>
      </p:sp>
      <p:grpSp>
        <p:nvGrpSpPr>
          <p:cNvPr id="15" name="Group 14"/>
          <p:cNvGrpSpPr/>
          <p:nvPr/>
        </p:nvGrpSpPr>
        <p:grpSpPr>
          <a:xfrm>
            <a:off x="767242" y="2795144"/>
            <a:ext cx="2800368" cy="2014643"/>
            <a:chOff x="767242" y="2795144"/>
            <a:chExt cx="2800368" cy="2014643"/>
          </a:xfrm>
        </p:grpSpPr>
        <p:pic>
          <p:nvPicPr>
            <p:cNvPr id="5" name="Picture 4"/>
            <p:cNvPicPr>
              <a:picLocks noChangeAspect="1"/>
            </p:cNvPicPr>
            <p:nvPr/>
          </p:nvPicPr>
          <p:blipFill>
            <a:blip r:embed="rId3"/>
            <a:stretch>
              <a:fillRect/>
            </a:stretch>
          </p:blipFill>
          <p:spPr>
            <a:xfrm>
              <a:off x="864118" y="3219112"/>
              <a:ext cx="1924050" cy="1590675"/>
            </a:xfrm>
            <a:prstGeom prst="rect">
              <a:avLst/>
            </a:prstGeom>
          </p:spPr>
        </p:pic>
        <p:grpSp>
          <p:nvGrpSpPr>
            <p:cNvPr id="4" name="Group 3"/>
            <p:cNvGrpSpPr/>
            <p:nvPr/>
          </p:nvGrpSpPr>
          <p:grpSpPr>
            <a:xfrm>
              <a:off x="767242" y="2795144"/>
              <a:ext cx="2800368" cy="1145278"/>
              <a:chOff x="800100" y="2778125"/>
              <a:chExt cx="2805278" cy="1220337"/>
            </a:xfrm>
          </p:grpSpPr>
          <p:sp>
            <p:nvSpPr>
              <p:cNvPr id="27658"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10" name="Right Arrow 9"/>
              <p:cNvSpPr/>
              <p:nvPr/>
            </p:nvSpPr>
            <p:spPr>
              <a:xfrm rot="12410116">
                <a:off x="1210543" y="37317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6" name="Group 15"/>
          <p:cNvGrpSpPr/>
          <p:nvPr/>
        </p:nvGrpSpPr>
        <p:grpSpPr>
          <a:xfrm>
            <a:off x="5331074" y="2836708"/>
            <a:ext cx="2514563" cy="4004626"/>
            <a:chOff x="5331074" y="2836708"/>
            <a:chExt cx="2514563" cy="4004626"/>
          </a:xfrm>
        </p:grpSpPr>
        <p:pic>
          <p:nvPicPr>
            <p:cNvPr id="14" name="Picture 13"/>
            <p:cNvPicPr>
              <a:picLocks noChangeAspect="1"/>
            </p:cNvPicPr>
            <p:nvPr/>
          </p:nvPicPr>
          <p:blipFill rotWithShape="1">
            <a:blip r:embed="rId4"/>
            <a:srcRect r="78452" b="48722"/>
            <a:stretch/>
          </p:blipFill>
          <p:spPr>
            <a:xfrm>
              <a:off x="5410200" y="3219112"/>
              <a:ext cx="2435437" cy="3622222"/>
            </a:xfrm>
            <a:prstGeom prst="rect">
              <a:avLst/>
            </a:prstGeom>
          </p:spPr>
        </p:pic>
        <p:sp>
          <p:nvSpPr>
            <p:cNvPr id="27655" name="Rectangle 6"/>
            <p:cNvSpPr>
              <a:spLocks noChangeArrowheads="1"/>
            </p:cNvSpPr>
            <p:nvPr/>
          </p:nvSpPr>
          <p:spPr bwMode="auto">
            <a:xfrm>
              <a:off x="5331074" y="2836708"/>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11" name="Right Arrow 10"/>
            <p:cNvSpPr/>
            <p:nvPr/>
          </p:nvSpPr>
          <p:spPr>
            <a:xfrm rot="12410116">
              <a:off x="5857451" y="65110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179736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952" t="18285" r="19615" b="16857"/>
          <a:stretch/>
        </p:blipFill>
        <p:spPr>
          <a:xfrm>
            <a:off x="1371600" y="1676400"/>
            <a:ext cx="6081712" cy="4986931"/>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2</a:t>
            </a:r>
            <a:endParaRPr lang="en-US" dirty="0"/>
          </a:p>
        </p:txBody>
      </p:sp>
      <p:sp>
        <p:nvSpPr>
          <p:cNvPr id="5" name="Rectangle 4"/>
          <p:cNvSpPr>
            <a:spLocks noChangeArrowheads="1"/>
          </p:cNvSpPr>
          <p:nvPr/>
        </p:nvSpPr>
        <p:spPr bwMode="auto">
          <a:xfrm>
            <a:off x="773113" y="1263650"/>
            <a:ext cx="3432175" cy="368300"/>
          </a:xfrm>
          <a:prstGeom prst="rect">
            <a:avLst/>
          </a:prstGeom>
          <a:noFill/>
          <a:ln w="9525">
            <a:noFill/>
            <a:miter lim="800000"/>
            <a:headEnd/>
            <a:tailEnd/>
          </a:ln>
        </p:spPr>
        <p:txBody>
          <a:bodyPr wrap="none">
            <a:spAutoFit/>
          </a:bodyPr>
          <a:lstStyle/>
          <a:p>
            <a:pPr>
              <a:tabLst>
                <a:tab pos="284163" algn="l"/>
                <a:tab pos="463550" algn="l"/>
              </a:tabLst>
            </a:pPr>
            <a:r>
              <a:rPr lang="en-US" dirty="0">
                <a:latin typeface="Calibri" pitchFamily="34" charset="0"/>
              </a:rPr>
              <a:t>3A)	Select “customize the ribbon”</a:t>
            </a:r>
          </a:p>
        </p:txBody>
      </p:sp>
      <p:sp>
        <p:nvSpPr>
          <p:cNvPr id="6" name="Rectangle 5"/>
          <p:cNvSpPr>
            <a:spLocks noChangeArrowheads="1"/>
          </p:cNvSpPr>
          <p:nvPr/>
        </p:nvSpPr>
        <p:spPr bwMode="auto">
          <a:xfrm>
            <a:off x="4811713" y="1263650"/>
            <a:ext cx="3194464" cy="369332"/>
          </a:xfrm>
          <a:prstGeom prst="rect">
            <a:avLst/>
          </a:prstGeom>
          <a:noFill/>
          <a:ln w="9525">
            <a:noFill/>
            <a:miter lim="800000"/>
            <a:headEnd/>
            <a:tailEnd/>
          </a:ln>
        </p:spPr>
        <p:txBody>
          <a:bodyPr wrap="none">
            <a:spAutoFit/>
          </a:bodyPr>
          <a:lstStyle/>
          <a:p>
            <a:pPr marL="225425" indent="-225425" defTabSz="463550"/>
            <a:r>
              <a:rPr lang="en-US" dirty="0">
                <a:latin typeface="Calibri" pitchFamily="34" charset="0"/>
              </a:rPr>
              <a:t>3B)	Check the ‘Developers’ box</a:t>
            </a:r>
          </a:p>
        </p:txBody>
      </p:sp>
      <p:sp>
        <p:nvSpPr>
          <p:cNvPr id="8" name="Right Arrow 7"/>
          <p:cNvSpPr/>
          <p:nvPr/>
        </p:nvSpPr>
        <p:spPr>
          <a:xfrm rot="12410116">
            <a:off x="2032000" y="3205163"/>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ight Arrow 9"/>
          <p:cNvSpPr/>
          <p:nvPr/>
        </p:nvSpPr>
        <p:spPr>
          <a:xfrm rot="12410116">
            <a:off x="5371630"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3773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981200"/>
            <a:ext cx="7628194" cy="1066800"/>
          </a:xfrm>
          <a:prstGeom prst="rect">
            <a:avLst/>
          </a:prstGeom>
        </p:spPr>
      </p:pic>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Viewing The ‘Developer’ Ribbon (MS-Word): 3</a:t>
            </a:r>
            <a:endParaRPr lang="en-US" dirty="0"/>
          </a:p>
        </p:txBody>
      </p:sp>
      <p:sp>
        <p:nvSpPr>
          <p:cNvPr id="29698" name="Content Placeholder 2"/>
          <p:cNvSpPr>
            <a:spLocks noGrp="1"/>
          </p:cNvSpPr>
          <p:nvPr>
            <p:ph idx="1"/>
          </p:nvPr>
        </p:nvSpPr>
        <p:spPr>
          <a:xfrm>
            <a:off x="457200" y="1447800"/>
            <a:ext cx="8229600" cy="457200"/>
          </a:xfrm>
        </p:spPr>
        <p:txBody>
          <a:bodyPr/>
          <a:lstStyle/>
          <a:p>
            <a:pPr eaLnBrk="1" hangingPunct="1"/>
            <a:r>
              <a:rPr lang="en-US" dirty="0" smtClean="0"/>
              <a:t>This should add a new ribbon “Developer”</a:t>
            </a:r>
          </a:p>
          <a:p>
            <a:pPr eaLnBrk="1" hangingPunct="1"/>
            <a:endParaRPr lang="en-US" dirty="0"/>
          </a:p>
          <a:p>
            <a:pPr eaLnBrk="1" hangingPunct="1"/>
            <a:endParaRPr lang="en-US" dirty="0" smtClean="0"/>
          </a:p>
          <a:p>
            <a:pPr eaLnBrk="1" hangingPunct="1"/>
            <a:endParaRPr lang="en-US" dirty="0"/>
          </a:p>
          <a:p>
            <a:pPr eaLnBrk="1" hangingPunct="1"/>
            <a:endParaRPr lang="en-US" dirty="0" smtClean="0"/>
          </a:p>
        </p:txBody>
      </p:sp>
      <p:sp>
        <p:nvSpPr>
          <p:cNvPr id="3" name="Freeform 2"/>
          <p:cNvSpPr/>
          <p:nvPr/>
        </p:nvSpPr>
        <p:spPr>
          <a:xfrm>
            <a:off x="7638491" y="2292178"/>
            <a:ext cx="827903" cy="444843"/>
          </a:xfrm>
          <a:custGeom>
            <a:avLst/>
            <a:gdLst>
              <a:gd name="connsiteX0" fmla="*/ 0 w 827903"/>
              <a:gd name="connsiteY0" fmla="*/ 0 h 444843"/>
              <a:gd name="connsiteX1" fmla="*/ 395416 w 827903"/>
              <a:gd name="connsiteY1" fmla="*/ 24713 h 444843"/>
              <a:gd name="connsiteX2" fmla="*/ 494270 w 827903"/>
              <a:gd name="connsiteY2" fmla="*/ 49427 h 444843"/>
              <a:gd name="connsiteX3" fmla="*/ 568411 w 827903"/>
              <a:gd name="connsiteY3" fmla="*/ 98854 h 444843"/>
              <a:gd name="connsiteX4" fmla="*/ 605481 w 827903"/>
              <a:gd name="connsiteY4" fmla="*/ 123567 h 444843"/>
              <a:gd name="connsiteX5" fmla="*/ 642551 w 827903"/>
              <a:gd name="connsiteY5" fmla="*/ 148281 h 444843"/>
              <a:gd name="connsiteX6" fmla="*/ 716692 w 827903"/>
              <a:gd name="connsiteY6" fmla="*/ 172994 h 444843"/>
              <a:gd name="connsiteX7" fmla="*/ 778476 w 827903"/>
              <a:gd name="connsiteY7" fmla="*/ 247135 h 444843"/>
              <a:gd name="connsiteX8" fmla="*/ 815546 w 827903"/>
              <a:gd name="connsiteY8" fmla="*/ 259492 h 444843"/>
              <a:gd name="connsiteX9" fmla="*/ 827903 w 827903"/>
              <a:gd name="connsiteY9" fmla="*/ 308919 h 444843"/>
              <a:gd name="connsiteX10" fmla="*/ 815546 w 827903"/>
              <a:gd name="connsiteY10" fmla="*/ 345989 h 444843"/>
              <a:gd name="connsiteX11" fmla="*/ 753762 w 827903"/>
              <a:gd name="connsiteY11" fmla="*/ 420130 h 444843"/>
              <a:gd name="connsiteX12" fmla="*/ 642551 w 827903"/>
              <a:gd name="connsiteY12" fmla="*/ 444843 h 444843"/>
              <a:gd name="connsiteX13" fmla="*/ 284205 w 827903"/>
              <a:gd name="connsiteY13" fmla="*/ 432486 h 444843"/>
              <a:gd name="connsiteX14" fmla="*/ 148281 w 827903"/>
              <a:gd name="connsiteY14" fmla="*/ 407773 h 444843"/>
              <a:gd name="connsiteX15" fmla="*/ 98854 w 827903"/>
              <a:gd name="connsiteY15" fmla="*/ 383059 h 444843"/>
              <a:gd name="connsiteX16" fmla="*/ 61784 w 827903"/>
              <a:gd name="connsiteY16" fmla="*/ 345989 h 444843"/>
              <a:gd name="connsiteX17" fmla="*/ 49427 w 827903"/>
              <a:gd name="connsiteY17" fmla="*/ 197708 h 444843"/>
              <a:gd name="connsiteX18" fmla="*/ 123568 w 827903"/>
              <a:gd name="connsiteY18" fmla="*/ 160638 h 444843"/>
              <a:gd name="connsiteX19" fmla="*/ 160638 w 827903"/>
              <a:gd name="connsiteY19" fmla="*/ 135924 h 444843"/>
              <a:gd name="connsiteX20" fmla="*/ 395416 w 827903"/>
              <a:gd name="connsiteY20" fmla="*/ 111211 h 444843"/>
              <a:gd name="connsiteX21" fmla="*/ 506627 w 827903"/>
              <a:gd name="connsiteY21" fmla="*/ 86497 h 444843"/>
              <a:gd name="connsiteX22" fmla="*/ 642551 w 827903"/>
              <a:gd name="connsiteY22" fmla="*/ 61784 h 444843"/>
              <a:gd name="connsiteX23" fmla="*/ 766119 w 827903"/>
              <a:gd name="connsiteY23" fmla="*/ 49427 h 44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7903" h="444843">
                <a:moveTo>
                  <a:pt x="0" y="0"/>
                </a:moveTo>
                <a:cubicBezTo>
                  <a:pt x="526239" y="18795"/>
                  <a:pt x="210003" y="-16489"/>
                  <a:pt x="395416" y="24713"/>
                </a:cubicBezTo>
                <a:cubicBezTo>
                  <a:pt x="413676" y="28771"/>
                  <a:pt x="472188" y="37159"/>
                  <a:pt x="494270" y="49427"/>
                </a:cubicBezTo>
                <a:cubicBezTo>
                  <a:pt x="520234" y="63852"/>
                  <a:pt x="543697" y="82378"/>
                  <a:pt x="568411" y="98854"/>
                </a:cubicBezTo>
                <a:lnTo>
                  <a:pt x="605481" y="123567"/>
                </a:lnTo>
                <a:cubicBezTo>
                  <a:pt x="617838" y="131805"/>
                  <a:pt x="628462" y="143585"/>
                  <a:pt x="642551" y="148281"/>
                </a:cubicBezTo>
                <a:lnTo>
                  <a:pt x="716692" y="172994"/>
                </a:lnTo>
                <a:cubicBezTo>
                  <a:pt x="734929" y="200351"/>
                  <a:pt x="749930" y="228104"/>
                  <a:pt x="778476" y="247135"/>
                </a:cubicBezTo>
                <a:cubicBezTo>
                  <a:pt x="789314" y="254360"/>
                  <a:pt x="803189" y="255373"/>
                  <a:pt x="815546" y="259492"/>
                </a:cubicBezTo>
                <a:cubicBezTo>
                  <a:pt x="819665" y="275968"/>
                  <a:pt x="827903" y="291936"/>
                  <a:pt x="827903" y="308919"/>
                </a:cubicBezTo>
                <a:cubicBezTo>
                  <a:pt x="827903" y="321944"/>
                  <a:pt x="821371" y="334339"/>
                  <a:pt x="815546" y="345989"/>
                </a:cubicBezTo>
                <a:cubicBezTo>
                  <a:pt x="805311" y="366459"/>
                  <a:pt x="772890" y="409200"/>
                  <a:pt x="753762" y="420130"/>
                </a:cubicBezTo>
                <a:cubicBezTo>
                  <a:pt x="744369" y="425497"/>
                  <a:pt x="646279" y="444097"/>
                  <a:pt x="642551" y="444843"/>
                </a:cubicBezTo>
                <a:lnTo>
                  <a:pt x="284205" y="432486"/>
                </a:lnTo>
                <a:cubicBezTo>
                  <a:pt x="238056" y="429992"/>
                  <a:pt x="191113" y="426130"/>
                  <a:pt x="148281" y="407773"/>
                </a:cubicBezTo>
                <a:cubicBezTo>
                  <a:pt x="131350" y="400517"/>
                  <a:pt x="113843" y="393766"/>
                  <a:pt x="98854" y="383059"/>
                </a:cubicBezTo>
                <a:cubicBezTo>
                  <a:pt x="84634" y="372902"/>
                  <a:pt x="74141" y="358346"/>
                  <a:pt x="61784" y="345989"/>
                </a:cubicBezTo>
                <a:cubicBezTo>
                  <a:pt x="42987" y="289601"/>
                  <a:pt x="19476" y="257611"/>
                  <a:pt x="49427" y="197708"/>
                </a:cubicBezTo>
                <a:cubicBezTo>
                  <a:pt x="59010" y="178543"/>
                  <a:pt x="106022" y="166486"/>
                  <a:pt x="123568" y="160638"/>
                </a:cubicBezTo>
                <a:cubicBezTo>
                  <a:pt x="135925" y="152400"/>
                  <a:pt x="147355" y="142566"/>
                  <a:pt x="160638" y="135924"/>
                </a:cubicBezTo>
                <a:cubicBezTo>
                  <a:pt x="222365" y="105060"/>
                  <a:pt x="377276" y="112345"/>
                  <a:pt x="395416" y="111211"/>
                </a:cubicBezTo>
                <a:cubicBezTo>
                  <a:pt x="467560" y="87162"/>
                  <a:pt x="397891" y="108245"/>
                  <a:pt x="506627" y="86497"/>
                </a:cubicBezTo>
                <a:cubicBezTo>
                  <a:pt x="652270" y="57368"/>
                  <a:pt x="422691" y="93191"/>
                  <a:pt x="642551" y="61784"/>
                </a:cubicBezTo>
                <a:cubicBezTo>
                  <a:pt x="706975" y="40309"/>
                  <a:pt x="666597" y="49427"/>
                  <a:pt x="766119" y="49427"/>
                </a:cubicBezTo>
              </a:path>
            </a:pathLst>
          </a:custGeom>
          <a:noFill/>
          <a:ln w="508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34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may or may not be able to edit the MS-Word ribbon with some computer labs.</a:t>
            </a:r>
          </a:p>
          <a:p>
            <a:pPr lvl="1"/>
            <a:r>
              <a:rPr lang="en-US" dirty="0" smtClean="0"/>
              <a:t>Or the changes you make to Word only last until you logout.</a:t>
            </a:r>
          </a:p>
          <a:p>
            <a:r>
              <a:rPr lang="en-US" dirty="0" smtClean="0"/>
              <a:t>You can see view macros via the ‘view’ tab on the ribbon (albeit with fewer options)</a:t>
            </a:r>
            <a:endParaRPr lang="en-US" dirty="0"/>
          </a:p>
        </p:txBody>
      </p:sp>
      <p:pic>
        <p:nvPicPr>
          <p:cNvPr id="5" name="Picture 4"/>
          <p:cNvPicPr>
            <a:picLocks noChangeAspect="1"/>
          </p:cNvPicPr>
          <p:nvPr/>
        </p:nvPicPr>
        <p:blipFill>
          <a:blip r:embed="rId2"/>
          <a:stretch>
            <a:fillRect/>
          </a:stretch>
        </p:blipFill>
        <p:spPr>
          <a:xfrm>
            <a:off x="789319" y="3488847"/>
            <a:ext cx="7147151" cy="1538561"/>
          </a:xfrm>
          <a:prstGeom prst="rect">
            <a:avLst/>
          </a:prstGeom>
        </p:spPr>
      </p:pic>
      <p:sp>
        <p:nvSpPr>
          <p:cNvPr id="2" name="Title 1"/>
          <p:cNvSpPr>
            <a:spLocks noGrp="1"/>
          </p:cNvSpPr>
          <p:nvPr>
            <p:ph type="title"/>
          </p:nvPr>
        </p:nvSpPr>
        <p:spPr/>
        <p:txBody>
          <a:bodyPr/>
          <a:lstStyle/>
          <a:p>
            <a:r>
              <a:rPr lang="en-US" smtClean="0"/>
              <a:t>Alternate: View And Run Macros</a:t>
            </a: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4602898"/>
            <a:ext cx="3775587" cy="225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2737609">
            <a:off x="7620463" y="4095893"/>
            <a:ext cx="381000" cy="32446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smtClean="0"/>
              <a:t>Macros And Computer Security</a:t>
            </a:r>
          </a:p>
        </p:txBody>
      </p:sp>
      <p:sp>
        <p:nvSpPr>
          <p:cNvPr id="30722" name="Content Placeholder 2"/>
          <p:cNvSpPr>
            <a:spLocks noGrp="1"/>
          </p:cNvSpPr>
          <p:nvPr>
            <p:ph idx="1"/>
          </p:nvPr>
        </p:nvSpPr>
        <p:spPr/>
        <p:txBody>
          <a:bodyPr/>
          <a:lstStyle/>
          <a:p>
            <a:pPr eaLnBrk="1" hangingPunct="1"/>
            <a:r>
              <a:rPr lang="en-US" dirty="0" smtClean="0"/>
              <a:t>Computer viruses are simply malicious computer programs.</a:t>
            </a:r>
          </a:p>
          <a:p>
            <a:pPr eaLnBrk="1" hangingPunct="1"/>
            <a:r>
              <a:rPr lang="en-US" dirty="0" smtClean="0"/>
              <a:t>Macros can be a useful mechanism for reducing repetition or adding new capabilities to MS-Office.</a:t>
            </a:r>
          </a:p>
          <a:p>
            <a:pPr eaLnBrk="1" hangingPunct="1"/>
            <a:r>
              <a:rPr lang="en-US" dirty="0" smtClean="0"/>
              <a:t>But as is the case when writing a computer program malicious code can also be written with a macro and the virus can be activated by just opening the MS-office document that contains the macro.</a:t>
            </a:r>
          </a:p>
          <a:p>
            <a:pPr eaLnBrk="1" hangingPunct="1"/>
            <a:r>
              <a:rPr lang="en-US" dirty="0" smtClean="0"/>
              <a:t>Just because you are writing macro programs does not mean that you shouldn’t take macro security seriously!</a:t>
            </a:r>
          </a:p>
        </p:txBody>
      </p:sp>
    </p:spTree>
    <p:extLst>
      <p:ext uri="{BB962C8B-B14F-4D97-AF65-F5344CB8AC3E}">
        <p14:creationId xmlns:p14="http://schemas.microsoft.com/office/powerpoint/2010/main" val="1613876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smtClean="0"/>
              <a:t>Examples Macros Viruses</a:t>
            </a:r>
          </a:p>
        </p:txBody>
      </p:sp>
      <p:sp>
        <p:nvSpPr>
          <p:cNvPr id="31746" name="Content Placeholder 2"/>
          <p:cNvSpPr>
            <a:spLocks noGrp="1"/>
          </p:cNvSpPr>
          <p:nvPr>
            <p:ph idx="1"/>
          </p:nvPr>
        </p:nvSpPr>
        <p:spPr/>
        <p:txBody>
          <a:bodyPr/>
          <a:lstStyle/>
          <a:p>
            <a:pPr eaLnBrk="1" hangingPunct="1"/>
            <a:r>
              <a:rPr lang="en-US" dirty="0" smtClean="0"/>
              <a:t>“Melissa”: Information about an old but ‘successful’ Macro Virus</a:t>
            </a:r>
            <a:endParaRPr lang="en-US" dirty="0" smtClean="0">
              <a:hlinkClick r:id="rId2"/>
            </a:endParaRPr>
          </a:p>
          <a:p>
            <a:pPr lvl="1" eaLnBrk="1" hangingPunct="1"/>
            <a:r>
              <a:rPr lang="en-US" sz="1600" dirty="0" smtClean="0">
                <a:hlinkClick r:id="rId2"/>
              </a:rPr>
              <a:t>http://www.cnn.com/TECH/computing/9903/29/melissa.02.idg/index.html?_s=PM:TECH</a:t>
            </a:r>
          </a:p>
          <a:p>
            <a:pPr lvl="1" eaLnBrk="1" hangingPunct="1"/>
            <a:r>
              <a:rPr lang="en-US" sz="1600" dirty="0" smtClean="0">
                <a:hlinkClick r:id="rId2"/>
              </a:rPr>
              <a:t>http://www.symantec.com/press/1999/n990329.html</a:t>
            </a:r>
            <a:endParaRPr lang="en-US" sz="1600" dirty="0" smtClean="0"/>
          </a:p>
          <a:p>
            <a:pPr lvl="1" eaLnBrk="1" hangingPunct="1"/>
            <a:r>
              <a:rPr lang="en-US" sz="1600" dirty="0" smtClean="0">
                <a:hlinkClick r:id="rId3"/>
              </a:rPr>
              <a:t>http://support.microsoft.com/kb/224567</a:t>
            </a:r>
            <a:endParaRPr lang="en-US" sz="1600" dirty="0" smtClean="0"/>
          </a:p>
          <a:p>
            <a:pPr lvl="1" eaLnBrk="1" hangingPunct="1"/>
            <a:endParaRPr lang="en-US" sz="1600" dirty="0" smtClean="0"/>
          </a:p>
          <a:p>
            <a:pPr eaLnBrk="1" hangingPunct="1"/>
            <a:r>
              <a:rPr lang="en-US" dirty="0" smtClean="0"/>
              <a:t>Macro viruses aren’t just “ancient history”, take the potential threat seriously!</a:t>
            </a:r>
            <a:endParaRPr lang="en-US" dirty="0"/>
          </a:p>
          <a:p>
            <a:pPr lvl="1" eaLnBrk="1" hangingPunct="1"/>
            <a:r>
              <a:rPr lang="en-US" sz="1600" dirty="0" smtClean="0">
                <a:hlinkClick r:id="rId4"/>
              </a:rPr>
              <a:t>http</a:t>
            </a:r>
            <a:r>
              <a:rPr lang="en-US" sz="1600" dirty="0">
                <a:hlinkClick r:id="rId4"/>
              </a:rPr>
              <a:t>://</a:t>
            </a:r>
            <a:r>
              <a:rPr lang="en-US" sz="1600" dirty="0" smtClean="0">
                <a:hlinkClick r:id="rId4"/>
              </a:rPr>
              <a:t>www.symantec.com/avcenter/macro.html</a:t>
            </a:r>
            <a:endParaRPr lang="en-US" sz="1600" dirty="0"/>
          </a:p>
          <a:p>
            <a:pPr lvl="1" eaLnBrk="1" hangingPunct="1"/>
            <a:r>
              <a:rPr lang="en-US" sz="1600" dirty="0" smtClean="0">
                <a:hlinkClick r:id="rId5"/>
              </a:rPr>
              <a:t>http</a:t>
            </a:r>
            <a:r>
              <a:rPr lang="en-US" sz="1600" dirty="0">
                <a:hlinkClick r:id="rId5"/>
              </a:rPr>
              <a:t>://</a:t>
            </a:r>
            <a:r>
              <a:rPr lang="en-US" sz="1600" dirty="0" smtClean="0">
                <a:hlinkClick r:id="rId5"/>
              </a:rPr>
              <a:t>www.microsoft.com/security/portal/threat/encyclopedia/search.aspx?query=Virus</a:t>
            </a:r>
            <a:endParaRPr lang="en-US" sz="1600" dirty="0"/>
          </a:p>
          <a:p>
            <a:pPr lvl="1" eaLnBrk="1" hangingPunct="1"/>
            <a:r>
              <a:rPr lang="en-US" sz="1600" dirty="0" smtClean="0">
                <a:hlinkClick r:id="rId6"/>
              </a:rPr>
              <a:t>http</a:t>
            </a:r>
            <a:r>
              <a:rPr lang="en-US" sz="1600" dirty="0">
                <a:hlinkClick r:id="rId6"/>
              </a:rPr>
              <a:t>://</a:t>
            </a:r>
            <a:r>
              <a:rPr lang="en-US" sz="1600" dirty="0" smtClean="0">
                <a:hlinkClick r:id="rId6"/>
              </a:rPr>
              <a:t>ca.norton.com/search?site=nrtn_en_CA&amp;client=norton&amp;q=macro+virus</a:t>
            </a:r>
            <a:endParaRPr lang="en-US" sz="1600" dirty="0" smtClean="0"/>
          </a:p>
          <a:p>
            <a:pPr lvl="2"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7794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smtClean="0"/>
              <a:t>B.A.S.I.C.</a:t>
            </a:r>
          </a:p>
        </p:txBody>
      </p:sp>
      <p:sp>
        <p:nvSpPr>
          <p:cNvPr id="3" name="Content Placeholder 2"/>
          <p:cNvSpPr>
            <a:spLocks noGrp="1"/>
          </p:cNvSpPr>
          <p:nvPr>
            <p:ph idx="1"/>
          </p:nvPr>
        </p:nvSpPr>
        <p:spPr/>
        <p:txBody>
          <a:bodyPr/>
          <a:lstStyle/>
          <a:p>
            <a:pPr eaLnBrk="1" hangingPunct="1"/>
            <a:r>
              <a:rPr lang="en-US" dirty="0" smtClean="0"/>
              <a:t>Beginner’s All-Purpose Symbolic Instruction Code (BASIC)</a:t>
            </a:r>
          </a:p>
          <a:p>
            <a:pPr lvl="1" eaLnBrk="1" hangingPunct="1"/>
            <a:r>
              <a:rPr lang="en-US" dirty="0" smtClean="0"/>
              <a:t>From: </a:t>
            </a:r>
            <a:r>
              <a:rPr lang="en-US" dirty="0" smtClean="0">
                <a:hlinkClick r:id="rId3"/>
              </a:rPr>
              <a:t>www.acm.org</a:t>
            </a:r>
            <a:r>
              <a:rPr lang="en-US" dirty="0" smtClean="0"/>
              <a:t> (original full article: </a:t>
            </a:r>
            <a:r>
              <a:rPr lang="en-US" dirty="0" smtClean="0">
                <a:hlinkClick r:id="rId4"/>
              </a:rPr>
              <a:t>http://time.com/69316/basic/</a:t>
            </a:r>
            <a:r>
              <a:rPr lang="en-US" dirty="0" smtClean="0"/>
              <a:t>)</a:t>
            </a:r>
          </a:p>
          <a:p>
            <a:pPr eaLnBrk="1" hangingPunct="1"/>
            <a:r>
              <a:rPr lang="en-US" dirty="0" smtClean="0"/>
              <a:t>A widely used programming language</a:t>
            </a:r>
          </a:p>
          <a:p>
            <a:pPr eaLnBrk="1" hangingPunct="1"/>
            <a:r>
              <a:rPr lang="en-US" dirty="0" smtClean="0"/>
              <a:t>It was relatively simple to learn (statements were “English-like” e.g., “</a:t>
            </a:r>
            <a:r>
              <a:rPr lang="en-US" dirty="0" smtClean="0">
                <a:latin typeface="Consolas" pitchFamily="49" charset="0"/>
                <a:cs typeface="Consolas" pitchFamily="49" charset="0"/>
              </a:rPr>
              <a:t>if-then</a:t>
            </a:r>
            <a:r>
              <a:rPr lang="en-US" dirty="0" smtClean="0"/>
              <a:t>”)</a:t>
            </a:r>
          </a:p>
          <a:p>
            <a:pPr eaLnBrk="1" hangingPunct="1"/>
            <a:r>
              <a:rPr lang="en-US" dirty="0" smtClean="0"/>
              <a:t>Widely popular and it was commonly packaged with new computers in the 1970’s and 1980’s</a:t>
            </a:r>
          </a:p>
          <a:p>
            <a:pPr eaLnBrk="1" hangingPunct="1"/>
            <a:r>
              <a:rPr lang="en-US" dirty="0" smtClean="0"/>
              <a:t>(A then relatively unknown company: Microsoft got it’s initial cash inflows and reputation producing several versions of the language)</a:t>
            </a:r>
          </a:p>
        </p:txBody>
      </p:sp>
    </p:spTree>
    <p:extLst>
      <p:ext uri="{BB962C8B-B14F-4D97-AF65-F5344CB8AC3E}">
        <p14:creationId xmlns:p14="http://schemas.microsoft.com/office/powerpoint/2010/main" val="5565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1502272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What Is The Security Difference?</a:t>
            </a:r>
            <a:endParaRPr lang="en-US" dirty="0"/>
          </a:p>
        </p:txBody>
      </p:sp>
      <p:sp>
        <p:nvSpPr>
          <p:cNvPr id="3" name="Content Placeholder 2"/>
          <p:cNvSpPr>
            <a:spLocks noGrp="1"/>
          </p:cNvSpPr>
          <p:nvPr>
            <p:ph idx="1"/>
          </p:nvPr>
        </p:nvSpPr>
        <p:spPr/>
        <p:txBody>
          <a:bodyPr/>
          <a:lstStyle/>
          <a:p>
            <a:r>
              <a:rPr lang="en-US" dirty="0" smtClean="0"/>
              <a:t>Opening the following documents:</a:t>
            </a:r>
          </a:p>
          <a:p>
            <a:pPr lvl="1"/>
            <a:r>
              <a:rPr lang="en-US" dirty="0" smtClean="0"/>
              <a:t>Document.docm</a:t>
            </a:r>
          </a:p>
          <a:p>
            <a:pPr lvl="1"/>
            <a:r>
              <a:rPr lang="en-US" dirty="0" smtClean="0"/>
              <a:t>Document.docx</a:t>
            </a:r>
          </a:p>
          <a:p>
            <a:pPr lvl="1"/>
            <a:r>
              <a:rPr lang="en-US" dirty="0" smtClean="0"/>
              <a:t>Document.doc</a:t>
            </a:r>
            <a:endParaRPr lang="en-US" dirty="0"/>
          </a:p>
        </p:txBody>
      </p:sp>
    </p:spTree>
    <p:extLst>
      <p:ext uri="{BB962C8B-B14F-4D97-AF65-F5344CB8AC3E}">
        <p14:creationId xmlns:p14="http://schemas.microsoft.com/office/powerpoint/2010/main" val="127654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Documents That Can Contain Macros</a:t>
            </a:r>
            <a:endParaRPr lang="en-US"/>
          </a:p>
        </p:txBody>
      </p:sp>
      <p:sp>
        <p:nvSpPr>
          <p:cNvPr id="3" name="Content Placeholder 2"/>
          <p:cNvSpPr>
            <a:spLocks noGrp="1"/>
          </p:cNvSpPr>
          <p:nvPr>
            <p:ph idx="1"/>
          </p:nvPr>
        </p:nvSpPr>
        <p:spPr/>
        <p:txBody>
          <a:bodyPr/>
          <a:lstStyle/>
          <a:p>
            <a:r>
              <a:rPr lang="en-US" dirty="0" smtClean="0"/>
              <a:t>You store </a:t>
            </a:r>
            <a:r>
              <a:rPr lang="en-US" dirty="0"/>
              <a:t>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a:t>
            </a:r>
            <a:r>
              <a:rPr lang="en-US" dirty="0" smtClean="0"/>
              <a:t>template</a:t>
            </a:r>
          </a:p>
          <a:p>
            <a:pPr lvl="2"/>
            <a:r>
              <a:rPr lang="en-US" dirty="0" smtClean="0"/>
              <a:t>Default template used to produce all Word documents (formatting, layout etc.)</a:t>
            </a:r>
            <a:endParaRPr lang="en-US" dirty="0"/>
          </a:p>
          <a:p>
            <a:pPr lvl="1"/>
            <a:r>
              <a:rPr lang="en-US" dirty="0"/>
              <a:t>Custom ‘</a:t>
            </a:r>
            <a:r>
              <a:rPr lang="en-US" dirty="0">
                <a:latin typeface="Consolas" panose="020B0609020204030204" pitchFamily="49" charset="0"/>
                <a:cs typeface="Consolas" panose="020B0609020204030204" pitchFamily="49" charset="0"/>
              </a:rPr>
              <a:t>dot-m</a:t>
            </a:r>
            <a:r>
              <a:rPr lang="en-US" dirty="0"/>
              <a:t>’ </a:t>
            </a:r>
            <a:r>
              <a:rPr lang="en-US" dirty="0" smtClean="0"/>
              <a:t>template</a:t>
            </a:r>
          </a:p>
          <a:p>
            <a:pPr lvl="2"/>
            <a:r>
              <a:rPr lang="en-US" dirty="0" smtClean="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4045423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smtClean="0"/>
              <a:t>Viewing File Information: Learning What Type Of File Is That Word Document</a:t>
            </a:r>
            <a:endParaRPr lang="en-US" dirty="0"/>
          </a:p>
        </p:txBody>
      </p:sp>
      <p:sp>
        <p:nvSpPr>
          <p:cNvPr id="3" name="Content Placeholder 2"/>
          <p:cNvSpPr>
            <a:spLocks noGrp="1"/>
          </p:cNvSpPr>
          <p:nvPr>
            <p:ph idx="1"/>
          </p:nvPr>
        </p:nvSpPr>
        <p:spPr/>
        <p:txBody>
          <a:bodyPr/>
          <a:lstStyle/>
          <a:p>
            <a:r>
              <a:rPr lang="en-US" dirty="0" smtClean="0"/>
              <a:t>View details: select ‘view’ in a folder</a:t>
            </a:r>
            <a:endParaRPr lang="en-US" dirty="0"/>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365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Viewing File Suffixes</a:t>
            </a:r>
            <a:endParaRPr lang="en-US" dirty="0"/>
          </a:p>
        </p:txBody>
      </p:sp>
      <p:sp>
        <p:nvSpPr>
          <p:cNvPr id="3" name="Content Placeholder 2"/>
          <p:cNvSpPr>
            <a:spLocks noGrp="1"/>
          </p:cNvSpPr>
          <p:nvPr>
            <p:ph idx="1"/>
          </p:nvPr>
        </p:nvSpPr>
        <p:spPr/>
        <p:txBody>
          <a:bodyPr/>
          <a:lstStyle/>
          <a:p>
            <a:r>
              <a:rPr lang="en-US" sz="2000" dirty="0" smtClean="0"/>
              <a:t>In a folder select: </a:t>
            </a:r>
            <a:r>
              <a:rPr lang="en-US" sz="2000" dirty="0" smtClean="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smtClean="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smtClean="0">
                <a:cs typeface="Consolas" panose="020B0609020204030204" pitchFamily="49" charset="0"/>
              </a:rPr>
              <a:t>Under the ‘</a:t>
            </a:r>
            <a:r>
              <a:rPr lang="en-US" sz="2000" dirty="0" smtClean="0">
                <a:latin typeface="Consolas" panose="020B0609020204030204" pitchFamily="49" charset="0"/>
                <a:cs typeface="Consolas" panose="020B0609020204030204" pitchFamily="49" charset="0"/>
              </a:rPr>
              <a:t>view</a:t>
            </a:r>
            <a:r>
              <a:rPr lang="en-US" sz="2000" dirty="0" smtClean="0">
                <a:cs typeface="Consolas" panose="020B0609020204030204" pitchFamily="49" charset="0"/>
              </a:rPr>
              <a:t>’ tab uncheck ‘</a:t>
            </a:r>
            <a:r>
              <a:rPr lang="en-US" sz="2000" dirty="0" smtClean="0">
                <a:latin typeface="Consolas" panose="020B0609020204030204" pitchFamily="49" charset="0"/>
                <a:cs typeface="Consolas" panose="020B0609020204030204" pitchFamily="49" charset="0"/>
              </a:rPr>
              <a:t>Hide extensions for known file types</a:t>
            </a:r>
            <a:r>
              <a:rPr lang="en-US" sz="2000" dirty="0" smtClean="0">
                <a:cs typeface="Consolas" panose="020B0609020204030204" pitchFamily="49" charset="0"/>
              </a:rPr>
              <a:t>’</a:t>
            </a:r>
            <a:endParaRPr lang="en-US" sz="2000" dirty="0">
              <a:cs typeface="Consolas" panose="020B0609020204030204" pitchFamily="49" charset="0"/>
            </a:endParaRP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3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About Macro Security</a:t>
            </a:r>
            <a:endParaRPr lang="en-US" dirty="0"/>
          </a:p>
        </p:txBody>
      </p:sp>
      <p:sp>
        <p:nvSpPr>
          <p:cNvPr id="3" name="Content Placeholder 2"/>
          <p:cNvSpPr>
            <a:spLocks noGrp="1"/>
          </p:cNvSpPr>
          <p:nvPr>
            <p:ph idx="1"/>
          </p:nvPr>
        </p:nvSpPr>
        <p:spPr/>
        <p:txBody>
          <a:bodyPr/>
          <a:lstStyle/>
          <a:p>
            <a:r>
              <a:rPr lang="en-US" dirty="0"/>
              <a:t>A macro is a computer program that is attached to another program’s documents (e.g., MS-Word documents)</a:t>
            </a:r>
          </a:p>
          <a:p>
            <a:r>
              <a:rPr lang="en-US" dirty="0"/>
              <a:t>It can supplement the program’s features by automating repetitive tasks</a:t>
            </a:r>
          </a:p>
          <a:p>
            <a:r>
              <a:rPr lang="en-US" dirty="0"/>
              <a:t>But like another computer program the instructions can either be useful or malicious</a:t>
            </a:r>
          </a:p>
          <a:p>
            <a:pPr marL="234950" lvl="1" indent="-234950">
              <a:buFont typeface="Arial" charset="0"/>
              <a:buChar char="•"/>
            </a:pPr>
            <a:r>
              <a:rPr lang="en-US" dirty="0" smtClean="0"/>
              <a:t>Do not forget the security </a:t>
            </a:r>
            <a:r>
              <a:rPr lang="en-US" dirty="0"/>
              <a:t>setting </a:t>
            </a:r>
            <a:r>
              <a:rPr lang="en-US" dirty="0" smtClean="0"/>
              <a:t>are specified in the MS-Office “</a:t>
            </a:r>
            <a:r>
              <a:rPr lang="en-US" dirty="0"/>
              <a:t>Trust Centre</a:t>
            </a:r>
            <a:r>
              <a:rPr lang="en-US" dirty="0" smtClean="0"/>
              <a:t>”</a:t>
            </a:r>
            <a:endParaRPr lang="en-US" dirty="0"/>
          </a:p>
          <a:p>
            <a:endParaRPr lang="en-US" dirty="0"/>
          </a:p>
        </p:txBody>
      </p:sp>
      <p:pic>
        <p:nvPicPr>
          <p:cNvPr id="5" name="Picture 4"/>
          <p:cNvPicPr>
            <a:picLocks noChangeAspect="1"/>
          </p:cNvPicPr>
          <p:nvPr/>
        </p:nvPicPr>
        <p:blipFill>
          <a:blip r:embed="rId2"/>
          <a:stretch>
            <a:fillRect/>
          </a:stretch>
        </p:blipFill>
        <p:spPr>
          <a:xfrm>
            <a:off x="762000" y="4225671"/>
            <a:ext cx="6562725" cy="2486025"/>
          </a:xfrm>
          <a:prstGeom prst="rect">
            <a:avLst/>
          </a:prstGeom>
        </p:spPr>
      </p:pic>
    </p:spTree>
    <p:extLst>
      <p:ext uri="{BB962C8B-B14F-4D97-AF65-F5344CB8AC3E}">
        <p14:creationId xmlns:p14="http://schemas.microsoft.com/office/powerpoint/2010/main" val="22571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.DOCX (And .XLSX, .PPTX)</a:t>
            </a:r>
            <a:endParaRPr lang="en-US" dirty="0"/>
          </a:p>
        </p:txBody>
      </p:sp>
      <p:sp>
        <p:nvSpPr>
          <p:cNvPr id="3" name="Content Placeholder 2"/>
          <p:cNvSpPr>
            <a:spLocks noGrp="1"/>
          </p:cNvSpPr>
          <p:nvPr>
            <p:ph idx="1"/>
          </p:nvPr>
        </p:nvSpPr>
        <p:spPr/>
        <p:txBody>
          <a:bodyPr/>
          <a:lstStyle/>
          <a:p>
            <a:r>
              <a:rPr lang="en-US" dirty="0" smtClean="0"/>
              <a:t>As mentioned these types of files cannot have macros attached to them.</a:t>
            </a:r>
          </a:p>
          <a:p>
            <a:pPr lvl="1"/>
            <a:r>
              <a:rPr lang="en-US" dirty="0" smtClean="0"/>
              <a:t>Reduced capabilities (no macros) but increased security (no macros)</a:t>
            </a:r>
          </a:p>
          <a:p>
            <a:r>
              <a:rPr lang="en-US" dirty="0" smtClean="0"/>
              <a:t>Question: Are these files with these extensions 100% safe?</a:t>
            </a:r>
            <a:endParaRPr lang="en-US" dirty="0"/>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smtClean="0"/>
                <a:t>File name extensions hidden</a:t>
              </a:r>
              <a:endParaRPr lang="en-US" dirty="0"/>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smtClean="0"/>
                <a:t>Enabling the display of file name extensions</a:t>
              </a:r>
              <a:endParaRPr lang="en-US" dirty="0"/>
            </a:p>
          </p:txBody>
        </p:sp>
      </p:grpSp>
    </p:spTree>
    <p:extLst>
      <p:ext uri="{BB962C8B-B14F-4D97-AF65-F5344CB8AC3E}">
        <p14:creationId xmlns:p14="http://schemas.microsoft.com/office/powerpoint/2010/main" val="19127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smtClean="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smtClean="0"/>
              <a:t>If you can' t run macros in MS-office (you see odd error messages) then examine the "Trust Center“ settings in Word</a:t>
            </a:r>
          </a:p>
          <a:p>
            <a:pPr eaLnBrk="1" hangingPunct="1"/>
            <a:endParaRPr lang="en-US" dirty="0" smtClean="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99866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smtClean="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80898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9614" y="1549285"/>
            <a:ext cx="7147829" cy="2733619"/>
          </a:xfrm>
          <a:prstGeom prst="rect">
            <a:avLst/>
          </a:prstGeom>
        </p:spPr>
      </p:pic>
      <p:sp>
        <p:nvSpPr>
          <p:cNvPr id="34818" name="Title 1"/>
          <p:cNvSpPr>
            <a:spLocks noGrp="1"/>
          </p:cNvSpPr>
          <p:nvPr>
            <p:ph type="title"/>
          </p:nvPr>
        </p:nvSpPr>
        <p:spPr/>
        <p:txBody>
          <a:bodyPr/>
          <a:lstStyle/>
          <a:p>
            <a:pPr eaLnBrk="1" hangingPunct="1"/>
            <a:r>
              <a:rPr lang="en-US" dirty="0" smtClean="0"/>
              <a:t>Enabling Macros To Run (3)</a:t>
            </a:r>
          </a:p>
        </p:txBody>
      </p:sp>
      <p:sp>
        <p:nvSpPr>
          <p:cNvPr id="4" name="TextBox 3"/>
          <p:cNvSpPr txBox="1">
            <a:spLocks noChangeArrowheads="1"/>
          </p:cNvSpPr>
          <p:nvPr/>
        </p:nvSpPr>
        <p:spPr bwMode="auto">
          <a:xfrm>
            <a:off x="227013" y="1093788"/>
            <a:ext cx="3124200" cy="400050"/>
          </a:xfrm>
          <a:prstGeom prst="rect">
            <a:avLst/>
          </a:prstGeom>
          <a:noFill/>
          <a:ln w="9525">
            <a:noFill/>
            <a:miter lim="800000"/>
            <a:headEnd/>
            <a:tailEnd/>
          </a:ln>
        </p:spPr>
        <p:txBody>
          <a:bodyPr>
            <a:spAutoFit/>
          </a:bodyPr>
          <a:lstStyle/>
          <a:p>
            <a:r>
              <a:rPr lang="en-US" sz="2000" dirty="0">
                <a:latin typeface="Calibri" pitchFamily="34" charset="0"/>
              </a:rPr>
              <a:t>4A)  Select “Macro Settings”</a:t>
            </a:r>
          </a:p>
        </p:txBody>
      </p:sp>
      <p:sp>
        <p:nvSpPr>
          <p:cNvPr id="5" name="TextBox 4"/>
          <p:cNvSpPr txBox="1">
            <a:spLocks noChangeArrowheads="1"/>
          </p:cNvSpPr>
          <p:nvPr/>
        </p:nvSpPr>
        <p:spPr bwMode="auto">
          <a:xfrm>
            <a:off x="3886200" y="1093788"/>
            <a:ext cx="5257800" cy="400050"/>
          </a:xfrm>
          <a:prstGeom prst="rect">
            <a:avLst/>
          </a:prstGeom>
          <a:noFill/>
          <a:ln w="9525">
            <a:noFill/>
            <a:miter lim="800000"/>
            <a:headEnd/>
            <a:tailEnd/>
          </a:ln>
        </p:spPr>
        <p:txBody>
          <a:bodyPr>
            <a:spAutoFit/>
          </a:bodyPr>
          <a:lstStyle/>
          <a:p>
            <a:r>
              <a:rPr lang="en-US" sz="2000" dirty="0">
                <a:latin typeface="Calibri" pitchFamily="34" charset="0"/>
              </a:rPr>
              <a:t>4B)  Select “Disable all macros with notification”</a:t>
            </a:r>
          </a:p>
        </p:txBody>
      </p:sp>
      <p:sp>
        <p:nvSpPr>
          <p:cNvPr id="7" name="Right Arrow 6"/>
          <p:cNvSpPr/>
          <p:nvPr/>
        </p:nvSpPr>
        <p:spPr>
          <a:xfrm rot="12410116">
            <a:off x="1332382" y="3831962"/>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2894482" y="279737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9"/>
          <p:cNvSpPr txBox="1">
            <a:spLocks noChangeArrowheads="1"/>
          </p:cNvSpPr>
          <p:nvPr/>
        </p:nvSpPr>
        <p:spPr bwMode="auto">
          <a:xfrm>
            <a:off x="172633" y="4652175"/>
            <a:ext cx="5257800" cy="400050"/>
          </a:xfrm>
          <a:prstGeom prst="rect">
            <a:avLst/>
          </a:prstGeom>
          <a:noFill/>
          <a:ln w="9525">
            <a:noFill/>
            <a:miter lim="800000"/>
            <a:headEnd/>
            <a:tailEnd/>
          </a:ln>
        </p:spPr>
        <p:txBody>
          <a:bodyPr>
            <a:spAutoFit/>
          </a:bodyPr>
          <a:lstStyle/>
          <a:p>
            <a:r>
              <a:rPr lang="en-US" sz="2000" dirty="0">
                <a:latin typeface="Calibri" pitchFamily="34" charset="0"/>
              </a:rPr>
              <a:t>5)  Exit MS-Word (close ALL documents)</a:t>
            </a:r>
          </a:p>
        </p:txBody>
      </p:sp>
      <p:grpSp>
        <p:nvGrpSpPr>
          <p:cNvPr id="9" name="Group 8"/>
          <p:cNvGrpSpPr/>
          <p:nvPr/>
        </p:nvGrpSpPr>
        <p:grpSpPr>
          <a:xfrm>
            <a:off x="7780905" y="2070808"/>
            <a:ext cx="1024746" cy="2108089"/>
            <a:chOff x="7780905" y="2070808"/>
            <a:chExt cx="1024746" cy="2108089"/>
          </a:xfrm>
        </p:grpSpPr>
        <p:sp>
          <p:nvSpPr>
            <p:cNvPr id="2" name="TextBox 1"/>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6" name="Straight Arrow Connector 5"/>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21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Visual Basic</a:t>
            </a:r>
          </a:p>
        </p:txBody>
      </p:sp>
      <p:sp>
        <p:nvSpPr>
          <p:cNvPr id="3" name="Content Placeholder 2"/>
          <p:cNvSpPr>
            <a:spLocks noGrp="1"/>
          </p:cNvSpPr>
          <p:nvPr>
            <p:ph idx="1"/>
          </p:nvPr>
        </p:nvSpPr>
        <p:spPr/>
        <p:txBody>
          <a:bodyPr/>
          <a:lstStyle/>
          <a:p>
            <a:pPr eaLnBrk="1" hangingPunct="1"/>
            <a:r>
              <a:rPr lang="en-US" dirty="0" smtClean="0"/>
              <a:t>A newer programming language developed by Microsoft</a:t>
            </a:r>
          </a:p>
          <a:p>
            <a:pPr eaLnBrk="1" hangingPunct="1"/>
            <a:r>
              <a:rPr lang="en-US" dirty="0" smtClean="0"/>
              <a:t>It was designed to make it easy to add practical and useful features to computer programs e.g., programmers could add a graphic user interface, database storage of information etc. </a:t>
            </a:r>
          </a:p>
          <a:p>
            <a:pPr eaLnBrk="1" hangingPunct="1"/>
            <a:r>
              <a:rPr lang="en-US" dirty="0" smtClean="0"/>
              <a:t>Also it can take advantage of the built in capabilities of the various versions of the Windows operating system</a:t>
            </a:r>
          </a:p>
          <a:p>
            <a:pPr lvl="1" eaLnBrk="1" hangingPunct="1"/>
            <a:r>
              <a:rPr lang="en-US" dirty="0" smtClean="0"/>
              <a:t>Why write a feature of a program yourself when it already “comes with the computer”</a:t>
            </a:r>
          </a:p>
          <a:p>
            <a:pPr eaLnBrk="1" hangingPunct="1"/>
            <a:r>
              <a:rPr lang="en-US" dirty="0" smtClean="0"/>
              <a:t>For more information:</a:t>
            </a:r>
          </a:p>
          <a:p>
            <a:pPr lvl="1" eaLnBrk="1" hangingPunct="1"/>
            <a:r>
              <a:rPr lang="en-US" dirty="0" smtClean="0">
                <a:hlinkClick r:id="rId3"/>
              </a:rPr>
              <a:t>http://msdn.microsoft.com/en-us/library/2x7h1hfk.aspx</a:t>
            </a:r>
            <a:endParaRPr lang="en-US" dirty="0" smtClean="0"/>
          </a:p>
          <a:p>
            <a:pPr lvl="1" eaLnBrk="1" hangingPunct="1"/>
            <a:endParaRPr lang="en-US" dirty="0" smtClean="0"/>
          </a:p>
        </p:txBody>
      </p:sp>
    </p:spTree>
    <p:extLst>
      <p:ext uri="{BB962C8B-B14F-4D97-AF65-F5344CB8AC3E}">
        <p14:creationId xmlns:p14="http://schemas.microsoft.com/office/powerpoint/2010/main" val="232009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Macros To Run </a:t>
            </a:r>
            <a:r>
              <a:rPr lang="en-US" dirty="0" smtClean="0"/>
              <a:t>(4)</a:t>
            </a:r>
            <a:endParaRPr lang="en-US" dirty="0"/>
          </a:p>
        </p:txBody>
      </p:sp>
      <p:sp>
        <p:nvSpPr>
          <p:cNvPr id="3" name="Content Placeholder 2"/>
          <p:cNvSpPr>
            <a:spLocks noGrp="1"/>
          </p:cNvSpPr>
          <p:nvPr>
            <p:ph idx="1"/>
          </p:nvPr>
        </p:nvSpPr>
        <p:spPr/>
        <p:txBody>
          <a:bodyPr/>
          <a:lstStyle/>
          <a:p>
            <a:r>
              <a:rPr lang="en-US" dirty="0" smtClean="0"/>
              <a:t>The default setting for MS-Word should already be set to “disable macros with notification” but these steps will allow you to use machines that aren’t set to default values.</a:t>
            </a:r>
            <a:endParaRPr lang="en-US" dirty="0"/>
          </a:p>
        </p:txBody>
      </p:sp>
    </p:spTree>
    <p:extLst>
      <p:ext uri="{BB962C8B-B14F-4D97-AF65-F5344CB8AC3E}">
        <p14:creationId xmlns:p14="http://schemas.microsoft.com/office/powerpoint/2010/main" val="3014439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smtClean="0"/>
              <a:t>Effect: Opening Word Documents</a:t>
            </a:r>
          </a:p>
        </p:txBody>
      </p:sp>
      <p:sp>
        <p:nvSpPr>
          <p:cNvPr id="35842" name="Content Placeholder 2"/>
          <p:cNvSpPr>
            <a:spLocks noGrp="1"/>
          </p:cNvSpPr>
          <p:nvPr>
            <p:ph idx="1"/>
          </p:nvPr>
        </p:nvSpPr>
        <p:spPr/>
        <p:txBody>
          <a:bodyPr/>
          <a:lstStyle/>
          <a:p>
            <a:pPr eaLnBrk="1" hangingPunct="1"/>
            <a:r>
              <a:rPr lang="en-US" dirty="0" smtClean="0"/>
              <a:t>Using the default setting will disable all macros by default (safer approach) but you can still enable the macros as the document is opened.</a:t>
            </a:r>
          </a:p>
          <a:p>
            <a:pPr eaLnBrk="1" hangingPunct="1"/>
            <a:endParaRPr lang="en-US" dirty="0" smtClean="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a:t>
              </a:r>
              <a:r>
                <a:rPr lang="en-US" sz="2000" dirty="0" smtClean="0">
                  <a:solidFill>
                    <a:srgbClr val="FF0000"/>
                  </a:solidFill>
                  <a:latin typeface="+mn-lt"/>
                  <a:cs typeface="+mn-cs"/>
                </a:rPr>
                <a:t>NOT </a:t>
              </a:r>
              <a:r>
                <a:rPr lang="en-US" sz="2000" dirty="0">
                  <a:solidFill>
                    <a:srgbClr val="FF0000"/>
                  </a:solidFill>
                  <a:latin typeface="+mn-lt"/>
                  <a:cs typeface="+mn-cs"/>
                </a:rPr>
                <a:t>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a:t>
              </a:r>
              <a:r>
                <a:rPr lang="en-US" sz="2000" dirty="0" smtClean="0">
                  <a:solidFill>
                    <a:srgbClr val="FF0000"/>
                  </a:solidFill>
                  <a:latin typeface="+mn-lt"/>
                  <a:cs typeface="+mn-cs"/>
                </a:rPr>
                <a:t>ONLY enable macros </a:t>
              </a:r>
              <a:r>
                <a:rPr lang="en-US" sz="2000" dirty="0">
                  <a:solidFill>
                    <a:srgbClr val="FF0000"/>
                  </a:solidFill>
                  <a:latin typeface="+mn-lt"/>
                  <a:cs typeface="+mn-cs"/>
                </a:rPr>
                <a:t>you have </a:t>
              </a:r>
              <a:r>
                <a:rPr lang="en-US" sz="2000" dirty="0" smtClean="0">
                  <a:solidFill>
                    <a:srgbClr val="FF0000"/>
                  </a:solidFill>
                  <a:latin typeface="+mn-lt"/>
                  <a:cs typeface="+mn-cs"/>
                </a:rPr>
                <a:t>created (or the lecture examples)</a:t>
              </a:r>
              <a:endParaRPr lang="en-US" sz="2000" dirty="0">
                <a:solidFill>
                  <a:srgbClr val="FF0000"/>
                </a:solidFill>
                <a:latin typeface="+mn-lt"/>
                <a:cs typeface="+mn-cs"/>
              </a:endParaRPr>
            </a:p>
          </p:txBody>
        </p:sp>
      </p:grpSp>
    </p:spTree>
    <p:extLst>
      <p:ext uri="{BB962C8B-B14F-4D97-AF65-F5344CB8AC3E}">
        <p14:creationId xmlns:p14="http://schemas.microsoft.com/office/powerpoint/2010/main" val="31278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smtClean="0"/>
              <a:t>Macro Security</a:t>
            </a:r>
          </a:p>
        </p:txBody>
      </p:sp>
      <p:sp>
        <p:nvSpPr>
          <p:cNvPr id="36866" name="Content Placeholder 2"/>
          <p:cNvSpPr>
            <a:spLocks noGrp="1"/>
          </p:cNvSpPr>
          <p:nvPr>
            <p:ph idx="1"/>
          </p:nvPr>
        </p:nvSpPr>
        <p:spPr/>
        <p:txBody>
          <a:bodyPr/>
          <a:lstStyle/>
          <a:p>
            <a:pPr eaLnBrk="1" hangingPunct="1"/>
            <a:r>
              <a:rPr lang="en-US" dirty="0" smtClean="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smtClean="0">
                  <a:solidFill>
                    <a:srgbClr val="00B050"/>
                  </a:solidFill>
                </a:rPr>
                <a:t>More secure</a:t>
              </a:r>
              <a:endParaRPr lang="en-US" b="1" dirty="0">
                <a:solidFill>
                  <a:srgbClr val="00B050"/>
                </a:solidFill>
              </a:endParaRP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smtClean="0">
                  <a:solidFill>
                    <a:srgbClr val="00B050"/>
                  </a:solidFill>
                </a:rPr>
                <a:t>Less</a:t>
              </a:r>
            </a:p>
            <a:p>
              <a:r>
                <a:rPr lang="en-US" b="1" dirty="0" smtClean="0">
                  <a:solidFill>
                    <a:srgbClr val="00B050"/>
                  </a:solidFill>
                </a:rPr>
                <a:t>secure</a:t>
              </a:r>
              <a:endParaRPr lang="en-US" b="1" dirty="0">
                <a:solidFill>
                  <a:srgbClr val="00B050"/>
                </a:solidFill>
              </a:endParaRP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smtClean="0"/>
              <a:t>For more information:</a:t>
            </a:r>
            <a:endParaRPr lang="en-US" sz="1400" b="1" dirty="0" smtClean="0">
              <a:hlinkClick r:id="rId4"/>
            </a:endParaRPr>
          </a:p>
          <a:p>
            <a:r>
              <a:rPr lang="en-US" sz="1200" dirty="0" smtClean="0">
                <a:hlinkClick r:id="rId4"/>
              </a:rPr>
              <a:t>http</a:t>
            </a:r>
            <a:r>
              <a:rPr lang="en-US" sz="1200" dirty="0">
                <a:hlinkClick r:id="rId4"/>
              </a:rPr>
              <a:t>://</a:t>
            </a:r>
            <a:r>
              <a:rPr lang="en-US" sz="1200" dirty="0" smtClean="0">
                <a:hlinkClick r:id="rId4"/>
              </a:rPr>
              <a:t>www.office.microsoft.com/en-us/help/enable-or-disable-macros-in-office-documents-HA010031071.aspx</a:t>
            </a:r>
            <a:endParaRPr lang="en-US" sz="1200" dirty="0"/>
          </a:p>
        </p:txBody>
      </p:sp>
    </p:spTree>
    <p:extLst>
      <p:ext uri="{BB962C8B-B14F-4D97-AF65-F5344CB8AC3E}">
        <p14:creationId xmlns:p14="http://schemas.microsoft.com/office/powerpoint/2010/main" val="275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Creating Macros</a:t>
            </a:r>
          </a:p>
        </p:txBody>
      </p:sp>
      <p:sp>
        <p:nvSpPr>
          <p:cNvPr id="38914" name="Content Placeholder 2"/>
          <p:cNvSpPr>
            <a:spLocks noGrp="1"/>
          </p:cNvSpPr>
          <p:nvPr>
            <p:ph idx="1"/>
          </p:nvPr>
        </p:nvSpPr>
        <p:spPr/>
        <p:txBody>
          <a:bodyPr/>
          <a:lstStyle/>
          <a:p>
            <a:pPr marL="457200" indent="-457200" eaLnBrk="1" hangingPunct="1">
              <a:buFont typeface="Calibri" pitchFamily="34" charset="0"/>
              <a:buAutoNum type="arabicPeriod"/>
            </a:pPr>
            <a:r>
              <a:rPr lang="en-US" dirty="0" smtClean="0"/>
              <a:t>Record the macro automatically: keystrokes and mouse selections will be stored as part of the macro (you will be briefly shown how to do this in tutorial)</a:t>
            </a:r>
          </a:p>
          <a:p>
            <a:pPr marL="457200" indent="-457200" eaLnBrk="1" hangingPunct="1">
              <a:buFont typeface="Calibri" pitchFamily="34" charset="0"/>
              <a:buAutoNum type="arabicPeriod"/>
            </a:pPr>
            <a:r>
              <a:rPr lang="en-US" b="1" dirty="0" smtClean="0"/>
              <a:t>Manually enter the Macro </a:t>
            </a:r>
            <a:r>
              <a:rPr lang="en-US" dirty="0" smtClean="0"/>
              <a:t>(type it in yourself into the VBA editor)</a:t>
            </a:r>
          </a:p>
          <a:p>
            <a:pPr marL="679450" lvl="1" indent="-215900" eaLnBrk="1" hangingPunct="1">
              <a:buFont typeface="Arial" panose="020B0604020202020204" pitchFamily="34" charset="0"/>
              <a:buChar char="•"/>
            </a:pPr>
            <a:r>
              <a:rPr lang="en-US" dirty="0" smtClean="0"/>
              <a:t>This is how you are to complete your assignment and is how many VBA programs are created.</a:t>
            </a:r>
          </a:p>
        </p:txBody>
      </p:sp>
    </p:spTree>
    <p:extLst>
      <p:ext uri="{BB962C8B-B14F-4D97-AF65-F5344CB8AC3E}">
        <p14:creationId xmlns:p14="http://schemas.microsoft.com/office/powerpoint/2010/main" val="397922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p:txBody>
          <a:bodyPr/>
          <a:lstStyle/>
          <a:p>
            <a:pPr eaLnBrk="1" hangingPunct="1"/>
            <a:r>
              <a:rPr lang="en-CA" dirty="0" smtClean="0"/>
              <a:t>The Visual Basic Editor</a:t>
            </a:r>
          </a:p>
        </p:txBody>
      </p:sp>
      <p:sp>
        <p:nvSpPr>
          <p:cNvPr id="59395" name="Rectangle 3"/>
          <p:cNvSpPr>
            <a:spLocks noGrp="1"/>
          </p:cNvSpPr>
          <p:nvPr>
            <p:ph type="body" idx="4294967295"/>
          </p:nvPr>
        </p:nvSpPr>
        <p:spPr/>
        <p:txBody>
          <a:bodyPr/>
          <a:lstStyle/>
          <a:p>
            <a:pPr eaLnBrk="1" hangingPunct="1"/>
            <a:r>
              <a:rPr lang="en-US" dirty="0" smtClean="0"/>
              <a:t>You don’t need to familiarize yourself with every detail of the editor in order to create VBA programs.</a:t>
            </a:r>
          </a:p>
          <a:p>
            <a:pPr eaLnBrk="1" hangingPunct="1"/>
            <a:r>
              <a:rPr lang="en-US" dirty="0" smtClean="0"/>
              <a:t>Just a few key features should be sufficient</a:t>
            </a:r>
          </a:p>
          <a:p>
            <a:pPr eaLnBrk="1" hangingPunct="1"/>
            <a:r>
              <a:rPr lang="en-US" dirty="0" smtClean="0"/>
              <a:t>Starting the editor:</a:t>
            </a:r>
          </a:p>
          <a:p>
            <a:pPr lvl="1" eaLnBrk="1" hangingPunct="1"/>
            <a:r>
              <a:rPr lang="en-US" dirty="0" smtClean="0"/>
              <a:t>Because VBA programs are associated with an office application open the editor from MS-Word</a:t>
            </a:r>
          </a:p>
          <a:p>
            <a:pPr lvl="1" eaLnBrk="1" hangingPunct="1"/>
            <a:r>
              <a:rPr lang="en-US" dirty="0" smtClean="0"/>
              <a:t>Click the “</a:t>
            </a:r>
            <a:r>
              <a:rPr lang="en-US" dirty="0" smtClean="0">
                <a:latin typeface="Consolas" panose="020B0609020204030204" pitchFamily="49" charset="0"/>
                <a:cs typeface="Consolas" panose="020B0609020204030204" pitchFamily="49" charset="0"/>
              </a:rPr>
              <a:t>Visual Basic</a:t>
            </a:r>
            <a:r>
              <a:rPr lang="en-US" dirty="0" smtClean="0"/>
              <a:t>” icon under “</a:t>
            </a:r>
            <a:r>
              <a:rPr lang="en-US" dirty="0" smtClean="0">
                <a:latin typeface="Consolas" panose="020B0609020204030204" pitchFamily="49" charset="0"/>
                <a:cs typeface="Consolas" panose="020B0609020204030204" pitchFamily="49" charset="0"/>
              </a:rPr>
              <a:t>Developer</a:t>
            </a:r>
            <a:r>
              <a:rPr lang="en-US" dirty="0" smtClean="0"/>
              <a:t>”</a:t>
            </a:r>
          </a:p>
        </p:txBody>
      </p:sp>
      <p:grpSp>
        <p:nvGrpSpPr>
          <p:cNvPr id="4" name="Group 3"/>
          <p:cNvGrpSpPr/>
          <p:nvPr/>
        </p:nvGrpSpPr>
        <p:grpSpPr>
          <a:xfrm>
            <a:off x="838200" y="4343400"/>
            <a:ext cx="6705600" cy="1981200"/>
            <a:chOff x="4953000" y="5180398"/>
            <a:chExt cx="3961931" cy="1304623"/>
          </a:xfrm>
        </p:grpSpPr>
        <p:pic>
          <p:nvPicPr>
            <p:cNvPr id="3" name="Picture 2"/>
            <p:cNvPicPr>
              <a:picLocks noChangeAspect="1"/>
            </p:cNvPicPr>
            <p:nvPr/>
          </p:nvPicPr>
          <p:blipFill rotWithShape="1">
            <a:blip r:embed="rId2"/>
            <a:srcRect r="59380" b="78599"/>
            <a:stretch/>
          </p:blipFill>
          <p:spPr>
            <a:xfrm>
              <a:off x="4953000" y="5180398"/>
              <a:ext cx="3961931" cy="1304623"/>
            </a:xfrm>
            <a:prstGeom prst="rect">
              <a:avLst/>
            </a:prstGeom>
          </p:spPr>
        </p:pic>
        <p:sp>
          <p:nvSpPr>
            <p:cNvPr id="7" name="Right Arrow 6"/>
            <p:cNvSpPr>
              <a:spLocks noChangeArrowheads="1"/>
            </p:cNvSpPr>
            <p:nvPr/>
          </p:nvSpPr>
          <p:spPr bwMode="auto">
            <a:xfrm rot="12410116">
              <a:off x="5069097" y="5674343"/>
              <a:ext cx="267947" cy="240685"/>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5248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24"/>
          <p:cNvPicPr>
            <a:picLocks noChangeAspect="1" noChangeArrowheads="1"/>
          </p:cNvPicPr>
          <p:nvPr/>
        </p:nvPicPr>
        <p:blipFill>
          <a:blip r:embed="rId2"/>
          <a:srcRect b="30811"/>
          <a:stretch>
            <a:fillRect/>
          </a:stretch>
        </p:blipFill>
        <p:spPr bwMode="auto">
          <a:xfrm>
            <a:off x="1219200" y="2133600"/>
            <a:ext cx="6324600" cy="2438400"/>
          </a:xfrm>
          <a:prstGeom prst="rect">
            <a:avLst/>
          </a:prstGeom>
          <a:noFill/>
          <a:ln w="25400">
            <a:noFill/>
            <a:miter lim="800000"/>
            <a:headEnd/>
            <a:tailEnd/>
          </a:ln>
        </p:spPr>
      </p:pic>
      <p:sp>
        <p:nvSpPr>
          <p:cNvPr id="59394" name="Rectangle 2"/>
          <p:cNvSpPr>
            <a:spLocks noGrp="1"/>
          </p:cNvSpPr>
          <p:nvPr>
            <p:ph type="title" idx="4294967295"/>
          </p:nvPr>
        </p:nvSpPr>
        <p:spPr>
          <a:xfrm>
            <a:off x="457200" y="304800"/>
            <a:ext cx="8229600" cy="868363"/>
          </a:xfrm>
        </p:spPr>
        <p:txBody>
          <a:bodyPr/>
          <a:lstStyle/>
          <a:p>
            <a:pPr eaLnBrk="1" hangingPunct="1"/>
            <a:r>
              <a:rPr lang="en-CA" dirty="0" smtClean="0"/>
              <a:t>Overview Of The Important Parts Of The VBA Editor</a:t>
            </a:r>
          </a:p>
        </p:txBody>
      </p:sp>
      <p:sp>
        <p:nvSpPr>
          <p:cNvPr id="59395" name="Line 6"/>
          <p:cNvSpPr>
            <a:spLocks noChangeShapeType="1"/>
          </p:cNvSpPr>
          <p:nvPr/>
        </p:nvSpPr>
        <p:spPr bwMode="auto">
          <a:xfrm>
            <a:off x="1295400" y="1752600"/>
            <a:ext cx="6096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6" name="Text Box 8"/>
          <p:cNvSpPr txBox="1">
            <a:spLocks noChangeArrowheads="1"/>
          </p:cNvSpPr>
          <p:nvPr/>
        </p:nvSpPr>
        <p:spPr bwMode="auto">
          <a:xfrm>
            <a:off x="685800" y="1447800"/>
            <a:ext cx="7620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Save</a:t>
            </a:r>
          </a:p>
        </p:txBody>
      </p:sp>
      <p:sp>
        <p:nvSpPr>
          <p:cNvPr id="59397" name="Line 9"/>
          <p:cNvSpPr>
            <a:spLocks noChangeShapeType="1"/>
          </p:cNvSpPr>
          <p:nvPr/>
        </p:nvSpPr>
        <p:spPr bwMode="auto">
          <a:xfrm>
            <a:off x="2362200" y="1905000"/>
            <a:ext cx="76200" cy="7620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398" name="Text Box 10"/>
          <p:cNvSpPr txBox="1">
            <a:spLocks noChangeArrowheads="1"/>
          </p:cNvSpPr>
          <p:nvPr/>
        </p:nvSpPr>
        <p:spPr bwMode="auto">
          <a:xfrm>
            <a:off x="1752600" y="1371600"/>
            <a:ext cx="12192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Cut, copy, paste</a:t>
            </a:r>
          </a:p>
        </p:txBody>
      </p:sp>
      <p:sp>
        <p:nvSpPr>
          <p:cNvPr id="59399" name="Line 11"/>
          <p:cNvSpPr>
            <a:spLocks noChangeShapeType="1"/>
          </p:cNvSpPr>
          <p:nvPr/>
        </p:nvSpPr>
        <p:spPr bwMode="auto">
          <a:xfrm flipH="1">
            <a:off x="2819400" y="1828800"/>
            <a:ext cx="381000" cy="838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0" name="Text Box 12"/>
          <p:cNvSpPr txBox="1">
            <a:spLocks noChangeArrowheads="1"/>
          </p:cNvSpPr>
          <p:nvPr/>
        </p:nvSpPr>
        <p:spPr bwMode="auto">
          <a:xfrm>
            <a:off x="3124200" y="12954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Find, replace</a:t>
            </a:r>
          </a:p>
        </p:txBody>
      </p:sp>
      <p:sp>
        <p:nvSpPr>
          <p:cNvPr id="59401" name="Text Box 14"/>
          <p:cNvSpPr txBox="1">
            <a:spLocks noChangeArrowheads="1"/>
          </p:cNvSpPr>
          <p:nvPr/>
        </p:nvSpPr>
        <p:spPr bwMode="auto">
          <a:xfrm>
            <a:off x="1676400" y="4876800"/>
            <a:ext cx="990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Undo, redo</a:t>
            </a:r>
          </a:p>
        </p:txBody>
      </p:sp>
      <p:sp>
        <p:nvSpPr>
          <p:cNvPr id="59402" name="Text Box 16"/>
          <p:cNvSpPr txBox="1">
            <a:spLocks noChangeArrowheads="1"/>
          </p:cNvSpPr>
          <p:nvPr/>
        </p:nvSpPr>
        <p:spPr bwMode="auto">
          <a:xfrm>
            <a:off x="2362200" y="5486400"/>
            <a:ext cx="1371600" cy="1079399"/>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Run, pause, stop (VBA </a:t>
            </a:r>
            <a:r>
              <a:rPr lang="en-CA" sz="1600" b="1" dirty="0" smtClean="0">
                <a:solidFill>
                  <a:srgbClr val="FF0000"/>
                </a:solidFill>
              </a:rPr>
              <a:t>subroutine program)</a:t>
            </a:r>
            <a:endParaRPr lang="en-CA" sz="1600" b="1" dirty="0">
              <a:solidFill>
                <a:srgbClr val="FF0000"/>
              </a:solidFill>
            </a:endParaRPr>
          </a:p>
        </p:txBody>
      </p:sp>
      <p:sp>
        <p:nvSpPr>
          <p:cNvPr id="59403" name="Line 17"/>
          <p:cNvSpPr>
            <a:spLocks noChangeShapeType="1"/>
          </p:cNvSpPr>
          <p:nvPr/>
        </p:nvSpPr>
        <p:spPr bwMode="auto">
          <a:xfrm flipV="1">
            <a:off x="4724400" y="2743200"/>
            <a:ext cx="838200" cy="27432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04" name="Text Box 18"/>
          <p:cNvSpPr txBox="1">
            <a:spLocks noChangeArrowheads="1"/>
          </p:cNvSpPr>
          <p:nvPr/>
        </p:nvSpPr>
        <p:spPr bwMode="auto">
          <a:xfrm>
            <a:off x="4495800" y="5410200"/>
            <a:ext cx="13716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Current location</a:t>
            </a:r>
          </a:p>
        </p:txBody>
      </p:sp>
      <p:sp>
        <p:nvSpPr>
          <p:cNvPr id="59405" name="Text Box 19"/>
          <p:cNvSpPr txBox="1">
            <a:spLocks noChangeArrowheads="1"/>
          </p:cNvSpPr>
          <p:nvPr/>
        </p:nvSpPr>
        <p:spPr bwMode="auto">
          <a:xfrm>
            <a:off x="7772400" y="3733800"/>
            <a:ext cx="1066800" cy="586957"/>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Program editor</a:t>
            </a:r>
          </a:p>
        </p:txBody>
      </p:sp>
      <p:sp>
        <p:nvSpPr>
          <p:cNvPr id="59406" name="AutoShape 20"/>
          <p:cNvSpPr>
            <a:spLocks/>
          </p:cNvSpPr>
          <p:nvPr/>
        </p:nvSpPr>
        <p:spPr bwMode="auto">
          <a:xfrm>
            <a:off x="7543800" y="3429000"/>
            <a:ext cx="304800" cy="1219200"/>
          </a:xfrm>
          <a:prstGeom prst="rightBrace">
            <a:avLst>
              <a:gd name="adj1" fmla="val 33333"/>
              <a:gd name="adj2" fmla="val 50000"/>
            </a:avLst>
          </a:prstGeom>
          <a:noFill/>
          <a:ln w="25400">
            <a:solidFill>
              <a:srgbClr val="FF0000"/>
            </a:solidFill>
            <a:round/>
            <a:headEnd/>
            <a:tailEnd/>
          </a:ln>
        </p:spPr>
        <p:txBody>
          <a:bodyPr wrap="none" lIns="90000" tIns="46800" rIns="90000" bIns="46800" anchor="ctr"/>
          <a:lstStyle/>
          <a:p>
            <a:endParaRPr lang="en-CA" dirty="0"/>
          </a:p>
        </p:txBody>
      </p:sp>
      <p:pic>
        <p:nvPicPr>
          <p:cNvPr id="61461" name="Picture 21"/>
          <p:cNvPicPr>
            <a:picLocks noChangeAspect="1" noChangeArrowheads="1"/>
          </p:cNvPicPr>
          <p:nvPr/>
        </p:nvPicPr>
        <p:blipFill>
          <a:blip r:embed="rId3"/>
          <a:srcRect l="29617" t="11241" r="47360" b="74219"/>
          <a:stretch>
            <a:fillRect/>
          </a:stretch>
        </p:blipFill>
        <p:spPr bwMode="auto">
          <a:xfrm>
            <a:off x="1295400" y="2895600"/>
            <a:ext cx="3276600" cy="1655763"/>
          </a:xfrm>
          <a:prstGeom prst="rect">
            <a:avLst/>
          </a:prstGeom>
          <a:noFill/>
          <a:ln w="25400">
            <a:noFill/>
            <a:miter lim="800000"/>
            <a:headEnd/>
            <a:tailEnd/>
          </a:ln>
        </p:spPr>
      </p:pic>
      <p:sp>
        <p:nvSpPr>
          <p:cNvPr id="4" name="Right Arrow 3"/>
          <p:cNvSpPr>
            <a:spLocks noChangeArrowheads="1"/>
          </p:cNvSpPr>
          <p:nvPr/>
        </p:nvSpPr>
        <p:spPr bwMode="auto">
          <a:xfrm rot="12420000">
            <a:off x="1523999" y="2472461"/>
            <a:ext cx="417513" cy="266700"/>
          </a:xfrm>
          <a:prstGeom prst="rightArrow">
            <a:avLst>
              <a:gd name="adj1" fmla="val 50000"/>
              <a:gd name="adj2" fmla="val 49813"/>
            </a:avLst>
          </a:prstGeom>
          <a:solidFill>
            <a:srgbClr val="FF0000"/>
          </a:solidFill>
          <a:ln w="25400" algn="ctr">
            <a:solidFill>
              <a:schemeClr val="tx1"/>
            </a:solidFill>
            <a:miter lim="800000"/>
            <a:headEnd/>
            <a:tailEnd/>
          </a:ln>
        </p:spPr>
        <p:txBody>
          <a:bodyPr rot="10800000" lIns="90000" tIns="46800" rIns="90000" bIns="46800" anchor="ctr"/>
          <a:lstStyle/>
          <a:p>
            <a:pPr algn="ctr" fontAlgn="auto">
              <a:spcBef>
                <a:spcPts val="0"/>
              </a:spcBef>
              <a:spcAft>
                <a:spcPts val="0"/>
              </a:spcAft>
              <a:defRPr/>
            </a:pPr>
            <a:endParaRPr lang="en-US" dirty="0">
              <a:solidFill>
                <a:schemeClr val="lt1"/>
              </a:solidFill>
              <a:latin typeface="+mn-lt"/>
              <a:cs typeface="+mn-cs"/>
            </a:endParaRPr>
          </a:p>
        </p:txBody>
      </p:sp>
      <p:sp>
        <p:nvSpPr>
          <p:cNvPr id="61463" name="Text Box 23"/>
          <p:cNvSpPr txBox="1">
            <a:spLocks noChangeArrowheads="1"/>
          </p:cNvSpPr>
          <p:nvPr/>
        </p:nvSpPr>
        <p:spPr bwMode="auto">
          <a:xfrm>
            <a:off x="0" y="5254625"/>
            <a:ext cx="1600200" cy="1603375"/>
          </a:xfrm>
          <a:prstGeom prst="rect">
            <a:avLst/>
          </a:prstGeom>
          <a:noFill/>
          <a:ln w="25400">
            <a:noFill/>
            <a:miter lim="800000"/>
            <a:headEnd/>
            <a:tailEnd/>
          </a:ln>
        </p:spPr>
        <p:txBody>
          <a:bodyPr lIns="90000" tIns="46800" rIns="90000" bIns="46800">
            <a:spAutoFit/>
          </a:bodyPr>
          <a:lstStyle/>
          <a:p>
            <a:pPr>
              <a:spcBef>
                <a:spcPct val="50000"/>
              </a:spcBef>
            </a:pPr>
            <a:r>
              <a:rPr lang="en-CA" b="1" dirty="0"/>
              <a:t>Export:</a:t>
            </a:r>
          </a:p>
          <a:p>
            <a:pPr>
              <a:spcBef>
                <a:spcPct val="50000"/>
              </a:spcBef>
            </a:pPr>
            <a:r>
              <a:rPr lang="en-CA" dirty="0"/>
              <a:t>Useful for transferring or backing up your work</a:t>
            </a:r>
          </a:p>
        </p:txBody>
      </p:sp>
      <p:sp>
        <p:nvSpPr>
          <p:cNvPr id="59410" name="Line 25"/>
          <p:cNvSpPr>
            <a:spLocks noChangeShapeType="1"/>
          </p:cNvSpPr>
          <p:nvPr/>
        </p:nvSpPr>
        <p:spPr bwMode="auto">
          <a:xfrm flipH="1">
            <a:off x="6553200" y="1600200"/>
            <a:ext cx="838200" cy="9144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1" name="Text Box 26"/>
          <p:cNvSpPr txBox="1">
            <a:spLocks noChangeArrowheads="1"/>
          </p:cNvSpPr>
          <p:nvPr/>
        </p:nvSpPr>
        <p:spPr bwMode="auto">
          <a:xfrm>
            <a:off x="7010400" y="1295400"/>
            <a:ext cx="1371600" cy="340735"/>
          </a:xfrm>
          <a:prstGeom prst="rect">
            <a:avLst/>
          </a:prstGeom>
          <a:noFill/>
          <a:ln w="25400">
            <a:noFill/>
            <a:miter lim="800000"/>
            <a:headEnd/>
            <a:tailEnd/>
          </a:ln>
        </p:spPr>
        <p:txBody>
          <a:bodyPr lIns="90000" tIns="46800" rIns="90000" bIns="46800">
            <a:spAutoFit/>
          </a:bodyPr>
          <a:lstStyle/>
          <a:p>
            <a:pPr>
              <a:spcBef>
                <a:spcPct val="50000"/>
              </a:spcBef>
            </a:pPr>
            <a:r>
              <a:rPr lang="en-CA" sz="1600" b="1" dirty="0">
                <a:solidFill>
                  <a:srgbClr val="FF0000"/>
                </a:solidFill>
              </a:rPr>
              <a:t>Help lookup</a:t>
            </a:r>
          </a:p>
        </p:txBody>
      </p:sp>
      <p:sp>
        <p:nvSpPr>
          <p:cNvPr id="59412" name="Line 13"/>
          <p:cNvSpPr>
            <a:spLocks noChangeShapeType="1"/>
          </p:cNvSpPr>
          <p:nvPr/>
        </p:nvSpPr>
        <p:spPr bwMode="auto">
          <a:xfrm flipV="1">
            <a:off x="2286000" y="2743200"/>
            <a:ext cx="838200" cy="2133600"/>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59413" name="Line 15"/>
          <p:cNvSpPr>
            <a:spLocks noChangeShapeType="1"/>
          </p:cNvSpPr>
          <p:nvPr/>
        </p:nvSpPr>
        <p:spPr bwMode="auto">
          <a:xfrm flipV="1">
            <a:off x="2971800" y="2819400"/>
            <a:ext cx="647700" cy="2743199"/>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3" name="Line 25"/>
          <p:cNvSpPr>
            <a:spLocks noChangeShapeType="1"/>
          </p:cNvSpPr>
          <p:nvPr/>
        </p:nvSpPr>
        <p:spPr bwMode="auto">
          <a:xfrm flipH="1">
            <a:off x="5136571" y="1585912"/>
            <a:ext cx="2254828" cy="1081088"/>
          </a:xfrm>
          <a:prstGeom prst="line">
            <a:avLst/>
          </a:prstGeom>
          <a:noFill/>
          <a:ln w="38100">
            <a:solidFill>
              <a:srgbClr val="FF0000"/>
            </a:solidFill>
            <a:round/>
            <a:headEnd/>
            <a:tailEnd type="triangle" w="med" len="med"/>
          </a:ln>
        </p:spPr>
        <p:txBody>
          <a:bodyPr lIns="90000" tIns="46800" rIns="90000" bIns="46800" anchor="ctr"/>
          <a:lstStyle/>
          <a:p>
            <a:endParaRPr lang="en-US" dirty="0"/>
          </a:p>
        </p:txBody>
      </p:sp>
      <p:sp>
        <p:nvSpPr>
          <p:cNvPr id="2" name="Oval 1"/>
          <p:cNvSpPr/>
          <p:nvPr/>
        </p:nvSpPr>
        <p:spPr>
          <a:xfrm>
            <a:off x="3295650" y="2605811"/>
            <a:ext cx="666750" cy="2135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7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1461"/>
                                        </p:tgtEl>
                                        <p:attrNameLst>
                                          <p:attrName>style.visibility</p:attrName>
                                        </p:attrNameLst>
                                      </p:cBhvr>
                                      <p:to>
                                        <p:strVal val="visible"/>
                                      </p:to>
                                    </p:set>
                                    <p:animEffect transition="in" filter="blinds(horizontal)">
                                      <p:cBhvr>
                                        <p:cTn id="11" dur="500"/>
                                        <p:tgtEl>
                                          <p:spTgt spid="6146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1463"/>
                                        </p:tgtEl>
                                        <p:attrNameLst>
                                          <p:attrName>style.visibility</p:attrName>
                                        </p:attrNameLst>
                                      </p:cBhvr>
                                      <p:to>
                                        <p:strVal val="visible"/>
                                      </p:to>
                                    </p:set>
                                    <p:animEffect transition="in" filter="blinds(horizontal)">
                                      <p:cBhvr>
                                        <p:cTn id="16"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4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VBA Editor: Don’t Mix It Up With The Word Editor</a:t>
            </a:r>
            <a:endParaRPr lang="en-CA" dirty="0"/>
          </a:p>
        </p:txBody>
      </p:sp>
      <p:pic>
        <p:nvPicPr>
          <p:cNvPr id="4" name="Picture 3"/>
          <p:cNvPicPr>
            <a:picLocks noChangeAspect="1" noChangeArrowheads="1"/>
          </p:cNvPicPr>
          <p:nvPr/>
        </p:nvPicPr>
        <p:blipFill>
          <a:blip r:embed="rId2"/>
          <a:srcRect b="30811"/>
          <a:stretch>
            <a:fillRect/>
          </a:stretch>
        </p:blipFill>
        <p:spPr bwMode="auto">
          <a:xfrm>
            <a:off x="-1" y="1237860"/>
            <a:ext cx="8450279" cy="3257939"/>
          </a:xfrm>
          <a:prstGeom prst="rect">
            <a:avLst/>
          </a:prstGeom>
          <a:noFill/>
          <a:ln w="25400">
            <a:noFill/>
            <a:miter lim="800000"/>
            <a:headEnd/>
            <a:tailEnd/>
          </a:ln>
        </p:spPr>
      </p:pic>
      <p:pic>
        <p:nvPicPr>
          <p:cNvPr id="3" name="Picture 2"/>
          <p:cNvPicPr>
            <a:picLocks noChangeAspect="1"/>
          </p:cNvPicPr>
          <p:nvPr/>
        </p:nvPicPr>
        <p:blipFill rotWithShape="1">
          <a:blip r:embed="rId3"/>
          <a:srcRect l="963"/>
          <a:stretch/>
        </p:blipFill>
        <p:spPr>
          <a:xfrm>
            <a:off x="1066800" y="4038600"/>
            <a:ext cx="8077200" cy="2286000"/>
          </a:xfrm>
          <a:prstGeom prst="rect">
            <a:avLst/>
          </a:prstGeom>
        </p:spPr>
      </p:pic>
      <p:sp>
        <p:nvSpPr>
          <p:cNvPr id="5" name="Freeform 4"/>
          <p:cNvSpPr/>
          <p:nvPr/>
        </p:nvSpPr>
        <p:spPr>
          <a:xfrm>
            <a:off x="-1" y="1237860"/>
            <a:ext cx="2501900" cy="546100"/>
          </a:xfrm>
          <a:custGeom>
            <a:avLst/>
            <a:gdLst>
              <a:gd name="connsiteX0" fmla="*/ 2501900 w 2501900"/>
              <a:gd name="connsiteY0" fmla="*/ 165100 h 546100"/>
              <a:gd name="connsiteX1" fmla="*/ 2425700 w 2501900"/>
              <a:gd name="connsiteY1" fmla="*/ 152400 h 546100"/>
              <a:gd name="connsiteX2" fmla="*/ 2362200 w 2501900"/>
              <a:gd name="connsiteY2" fmla="*/ 139700 h 546100"/>
              <a:gd name="connsiteX3" fmla="*/ 2184400 w 2501900"/>
              <a:gd name="connsiteY3" fmla="*/ 114300 h 546100"/>
              <a:gd name="connsiteX4" fmla="*/ 2095500 w 2501900"/>
              <a:gd name="connsiteY4" fmla="*/ 88900 h 546100"/>
              <a:gd name="connsiteX5" fmla="*/ 2057400 w 2501900"/>
              <a:gd name="connsiteY5" fmla="*/ 76200 h 546100"/>
              <a:gd name="connsiteX6" fmla="*/ 1701800 w 2501900"/>
              <a:gd name="connsiteY6" fmla="*/ 50800 h 546100"/>
              <a:gd name="connsiteX7" fmla="*/ 1244600 w 2501900"/>
              <a:gd name="connsiteY7" fmla="*/ 25400 h 546100"/>
              <a:gd name="connsiteX8" fmla="*/ 1193800 w 2501900"/>
              <a:gd name="connsiteY8" fmla="*/ 12700 h 546100"/>
              <a:gd name="connsiteX9" fmla="*/ 889000 w 2501900"/>
              <a:gd name="connsiteY9" fmla="*/ 0 h 546100"/>
              <a:gd name="connsiteX10" fmla="*/ 698500 w 2501900"/>
              <a:gd name="connsiteY10" fmla="*/ 25400 h 546100"/>
              <a:gd name="connsiteX11" fmla="*/ 342900 w 2501900"/>
              <a:gd name="connsiteY11" fmla="*/ 50800 h 546100"/>
              <a:gd name="connsiteX12" fmla="*/ 304800 w 2501900"/>
              <a:gd name="connsiteY12" fmla="*/ 76200 h 546100"/>
              <a:gd name="connsiteX13" fmla="*/ 215900 w 2501900"/>
              <a:gd name="connsiteY13" fmla="*/ 101600 h 546100"/>
              <a:gd name="connsiteX14" fmla="*/ 88900 w 2501900"/>
              <a:gd name="connsiteY14" fmla="*/ 127000 h 546100"/>
              <a:gd name="connsiteX15" fmla="*/ 38100 w 2501900"/>
              <a:gd name="connsiteY15" fmla="*/ 165100 h 546100"/>
              <a:gd name="connsiteX16" fmla="*/ 0 w 2501900"/>
              <a:gd name="connsiteY16" fmla="*/ 241300 h 546100"/>
              <a:gd name="connsiteX17" fmla="*/ 50800 w 2501900"/>
              <a:gd name="connsiteY17" fmla="*/ 355600 h 546100"/>
              <a:gd name="connsiteX18" fmla="*/ 127000 w 2501900"/>
              <a:gd name="connsiteY18" fmla="*/ 406400 h 546100"/>
              <a:gd name="connsiteX19" fmla="*/ 165100 w 2501900"/>
              <a:gd name="connsiteY19" fmla="*/ 419100 h 546100"/>
              <a:gd name="connsiteX20" fmla="*/ 266700 w 2501900"/>
              <a:gd name="connsiteY20" fmla="*/ 444500 h 546100"/>
              <a:gd name="connsiteX21" fmla="*/ 406400 w 2501900"/>
              <a:gd name="connsiteY21" fmla="*/ 482600 h 546100"/>
              <a:gd name="connsiteX22" fmla="*/ 482600 w 2501900"/>
              <a:gd name="connsiteY22" fmla="*/ 508000 h 546100"/>
              <a:gd name="connsiteX23" fmla="*/ 520700 w 2501900"/>
              <a:gd name="connsiteY23" fmla="*/ 520700 h 546100"/>
              <a:gd name="connsiteX24" fmla="*/ 812800 w 2501900"/>
              <a:gd name="connsiteY24" fmla="*/ 533400 h 546100"/>
              <a:gd name="connsiteX25" fmla="*/ 1663700 w 2501900"/>
              <a:gd name="connsiteY25" fmla="*/ 546100 h 546100"/>
              <a:gd name="connsiteX26" fmla="*/ 2044700 w 2501900"/>
              <a:gd name="connsiteY26" fmla="*/ 533400 h 546100"/>
              <a:gd name="connsiteX27" fmla="*/ 2159000 w 2501900"/>
              <a:gd name="connsiteY27" fmla="*/ 520700 h 546100"/>
              <a:gd name="connsiteX28" fmla="*/ 2197100 w 2501900"/>
              <a:gd name="connsiteY28" fmla="*/ 495300 h 546100"/>
              <a:gd name="connsiteX29" fmla="*/ 2235200 w 2501900"/>
              <a:gd name="connsiteY29" fmla="*/ 482600 h 546100"/>
              <a:gd name="connsiteX30" fmla="*/ 2260600 w 2501900"/>
              <a:gd name="connsiteY30" fmla="*/ 444500 h 546100"/>
              <a:gd name="connsiteX31" fmla="*/ 2311400 w 2501900"/>
              <a:gd name="connsiteY31" fmla="*/ 431800 h 546100"/>
              <a:gd name="connsiteX32" fmla="*/ 2349500 w 2501900"/>
              <a:gd name="connsiteY32" fmla="*/ 419100 h 546100"/>
              <a:gd name="connsiteX33" fmla="*/ 2425700 w 2501900"/>
              <a:gd name="connsiteY33" fmla="*/ 368300 h 546100"/>
              <a:gd name="connsiteX34" fmla="*/ 2438400 w 2501900"/>
              <a:gd name="connsiteY34" fmla="*/ 330200 h 546100"/>
              <a:gd name="connsiteX35" fmla="*/ 2463800 w 2501900"/>
              <a:gd name="connsiteY35" fmla="*/ 292100 h 546100"/>
              <a:gd name="connsiteX36" fmla="*/ 2438400 w 2501900"/>
              <a:gd name="connsiteY36" fmla="*/ 190500 h 546100"/>
              <a:gd name="connsiteX37" fmla="*/ 2425700 w 2501900"/>
              <a:gd name="connsiteY37" fmla="*/ 139700 h 546100"/>
              <a:gd name="connsiteX38" fmla="*/ 2400300 w 2501900"/>
              <a:gd name="connsiteY38" fmla="*/ 101600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01900" h="546100">
                <a:moveTo>
                  <a:pt x="2501900" y="165100"/>
                </a:moveTo>
                <a:lnTo>
                  <a:pt x="2425700" y="152400"/>
                </a:lnTo>
                <a:cubicBezTo>
                  <a:pt x="2404462" y="148539"/>
                  <a:pt x="2383522" y="143067"/>
                  <a:pt x="2362200" y="139700"/>
                </a:cubicBezTo>
                <a:cubicBezTo>
                  <a:pt x="2303064" y="130363"/>
                  <a:pt x="2243211" y="125502"/>
                  <a:pt x="2184400" y="114300"/>
                </a:cubicBezTo>
                <a:cubicBezTo>
                  <a:pt x="2154125" y="108533"/>
                  <a:pt x="2125019" y="97756"/>
                  <a:pt x="2095500" y="88900"/>
                </a:cubicBezTo>
                <a:cubicBezTo>
                  <a:pt x="2082678" y="85053"/>
                  <a:pt x="2070684" y="77860"/>
                  <a:pt x="2057400" y="76200"/>
                </a:cubicBezTo>
                <a:cubicBezTo>
                  <a:pt x="2017215" y="71177"/>
                  <a:pt x="1730185" y="52692"/>
                  <a:pt x="1701800" y="50800"/>
                </a:cubicBezTo>
                <a:cubicBezTo>
                  <a:pt x="1527585" y="-7272"/>
                  <a:pt x="1713861" y="50765"/>
                  <a:pt x="1244600" y="25400"/>
                </a:cubicBezTo>
                <a:cubicBezTo>
                  <a:pt x="1227171" y="24458"/>
                  <a:pt x="1211210" y="13944"/>
                  <a:pt x="1193800" y="12700"/>
                </a:cubicBezTo>
                <a:cubicBezTo>
                  <a:pt x="1092370" y="5455"/>
                  <a:pt x="990600" y="4233"/>
                  <a:pt x="889000" y="0"/>
                </a:cubicBezTo>
                <a:cubicBezTo>
                  <a:pt x="825500" y="8467"/>
                  <a:pt x="762352" y="20223"/>
                  <a:pt x="698500" y="25400"/>
                </a:cubicBezTo>
                <a:cubicBezTo>
                  <a:pt x="266363" y="60438"/>
                  <a:pt x="546143" y="16926"/>
                  <a:pt x="342900" y="50800"/>
                </a:cubicBezTo>
                <a:cubicBezTo>
                  <a:pt x="330200" y="59267"/>
                  <a:pt x="318452" y="69374"/>
                  <a:pt x="304800" y="76200"/>
                </a:cubicBezTo>
                <a:cubicBezTo>
                  <a:pt x="288661" y="84270"/>
                  <a:pt x="229464" y="98887"/>
                  <a:pt x="215900" y="101600"/>
                </a:cubicBezTo>
                <a:cubicBezTo>
                  <a:pt x="60205" y="132739"/>
                  <a:pt x="206896" y="97501"/>
                  <a:pt x="88900" y="127000"/>
                </a:cubicBezTo>
                <a:cubicBezTo>
                  <a:pt x="71967" y="139700"/>
                  <a:pt x="53067" y="150133"/>
                  <a:pt x="38100" y="165100"/>
                </a:cubicBezTo>
                <a:cubicBezTo>
                  <a:pt x="13481" y="189719"/>
                  <a:pt x="10329" y="210312"/>
                  <a:pt x="0" y="241300"/>
                </a:cubicBezTo>
                <a:cubicBezTo>
                  <a:pt x="9460" y="269681"/>
                  <a:pt x="22387" y="330739"/>
                  <a:pt x="50800" y="355600"/>
                </a:cubicBezTo>
                <a:cubicBezTo>
                  <a:pt x="73774" y="375702"/>
                  <a:pt x="98040" y="396747"/>
                  <a:pt x="127000" y="406400"/>
                </a:cubicBezTo>
                <a:cubicBezTo>
                  <a:pt x="139700" y="410633"/>
                  <a:pt x="152113" y="415853"/>
                  <a:pt x="165100" y="419100"/>
                </a:cubicBezTo>
                <a:cubicBezTo>
                  <a:pt x="240893" y="438048"/>
                  <a:pt x="208639" y="422727"/>
                  <a:pt x="266700" y="444500"/>
                </a:cubicBezTo>
                <a:cubicBezTo>
                  <a:pt x="429836" y="505676"/>
                  <a:pt x="222175" y="436544"/>
                  <a:pt x="406400" y="482600"/>
                </a:cubicBezTo>
                <a:cubicBezTo>
                  <a:pt x="432375" y="489094"/>
                  <a:pt x="457200" y="499533"/>
                  <a:pt x="482600" y="508000"/>
                </a:cubicBezTo>
                <a:cubicBezTo>
                  <a:pt x="495300" y="512233"/>
                  <a:pt x="507326" y="520119"/>
                  <a:pt x="520700" y="520700"/>
                </a:cubicBezTo>
                <a:cubicBezTo>
                  <a:pt x="618067" y="524933"/>
                  <a:pt x="715365" y="531235"/>
                  <a:pt x="812800" y="533400"/>
                </a:cubicBezTo>
                <a:lnTo>
                  <a:pt x="1663700" y="546100"/>
                </a:lnTo>
                <a:lnTo>
                  <a:pt x="2044700" y="533400"/>
                </a:lnTo>
                <a:cubicBezTo>
                  <a:pt x="2082984" y="531437"/>
                  <a:pt x="2121810" y="529997"/>
                  <a:pt x="2159000" y="520700"/>
                </a:cubicBezTo>
                <a:cubicBezTo>
                  <a:pt x="2173808" y="516998"/>
                  <a:pt x="2183448" y="502126"/>
                  <a:pt x="2197100" y="495300"/>
                </a:cubicBezTo>
                <a:cubicBezTo>
                  <a:pt x="2209074" y="489313"/>
                  <a:pt x="2222500" y="486833"/>
                  <a:pt x="2235200" y="482600"/>
                </a:cubicBezTo>
                <a:cubicBezTo>
                  <a:pt x="2243667" y="469900"/>
                  <a:pt x="2247900" y="452967"/>
                  <a:pt x="2260600" y="444500"/>
                </a:cubicBezTo>
                <a:cubicBezTo>
                  <a:pt x="2275123" y="434818"/>
                  <a:pt x="2294617" y="436595"/>
                  <a:pt x="2311400" y="431800"/>
                </a:cubicBezTo>
                <a:cubicBezTo>
                  <a:pt x="2324272" y="428122"/>
                  <a:pt x="2337798" y="425601"/>
                  <a:pt x="2349500" y="419100"/>
                </a:cubicBezTo>
                <a:cubicBezTo>
                  <a:pt x="2376185" y="404275"/>
                  <a:pt x="2425700" y="368300"/>
                  <a:pt x="2425700" y="368300"/>
                </a:cubicBezTo>
                <a:cubicBezTo>
                  <a:pt x="2429933" y="355600"/>
                  <a:pt x="2432413" y="342174"/>
                  <a:pt x="2438400" y="330200"/>
                </a:cubicBezTo>
                <a:cubicBezTo>
                  <a:pt x="2445226" y="316548"/>
                  <a:pt x="2461907" y="307246"/>
                  <a:pt x="2463800" y="292100"/>
                </a:cubicBezTo>
                <a:cubicBezTo>
                  <a:pt x="2467168" y="265157"/>
                  <a:pt x="2446333" y="218265"/>
                  <a:pt x="2438400" y="190500"/>
                </a:cubicBezTo>
                <a:cubicBezTo>
                  <a:pt x="2433605" y="173717"/>
                  <a:pt x="2432576" y="155743"/>
                  <a:pt x="2425700" y="139700"/>
                </a:cubicBezTo>
                <a:cubicBezTo>
                  <a:pt x="2419687" y="125671"/>
                  <a:pt x="2400300" y="101600"/>
                  <a:pt x="2400300" y="10160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0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t>Viewing Macros</a:t>
            </a:r>
          </a:p>
        </p:txBody>
      </p:sp>
      <p:sp>
        <p:nvSpPr>
          <p:cNvPr id="71682" name="Content Placeholder 2"/>
          <p:cNvSpPr>
            <a:spLocks noGrp="1"/>
          </p:cNvSpPr>
          <p:nvPr>
            <p:ph idx="1"/>
          </p:nvPr>
        </p:nvSpPr>
        <p:spPr/>
        <p:txBody>
          <a:bodyPr/>
          <a:lstStyle/>
          <a:p>
            <a:pPr eaLnBrk="1" hangingPunct="1"/>
            <a:r>
              <a:rPr lang="en-US" dirty="0" smtClean="0"/>
              <a:t>All macros that you have created can be viewed in the VBA macro editor:</a:t>
            </a:r>
          </a:p>
          <a:p>
            <a:pPr lvl="1" eaLnBrk="1" hangingPunct="1"/>
            <a:r>
              <a:rPr lang="en-US" dirty="0" smtClean="0"/>
              <a:t>Macros manually entered in the editor (Message Box example)</a:t>
            </a:r>
          </a:p>
          <a:p>
            <a:pPr lvl="1" eaLnBrk="1" hangingPunct="1"/>
            <a:r>
              <a:rPr lang="en-US" dirty="0" smtClean="0"/>
              <a:t>Macros automatically recorded (not covered in lecture but in tutorial)</a:t>
            </a:r>
          </a:p>
        </p:txBody>
      </p:sp>
    </p:spTree>
    <p:extLst>
      <p:ext uri="{BB962C8B-B14F-4D97-AF65-F5344CB8AC3E}">
        <p14:creationId xmlns:p14="http://schemas.microsoft.com/office/powerpoint/2010/main" val="1796298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 Program In The VBA Editor</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b="1" dirty="0" smtClean="0">
                <a:solidFill>
                  <a:srgbClr val="FF0000"/>
                </a:solidFill>
                <a:latin typeface="Consolas" panose="020B0609020204030204" pitchFamily="49" charset="0"/>
                <a:cs typeface="Consolas" panose="020B0609020204030204" pitchFamily="49" charset="0"/>
              </a:rPr>
              <a:t>' Program documentation goes here (more on this later)</a:t>
            </a:r>
            <a:endParaRPr lang="en-US" b="1" dirty="0">
              <a:solidFill>
                <a:srgbClr val="FF0000"/>
              </a:solidFill>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sub &lt;</a:t>
            </a:r>
            <a:r>
              <a:rPr lang="en-US" i="1" dirty="0" smtClean="0">
                <a:latin typeface="Consolas" panose="020B0609020204030204" pitchFamily="49" charset="0"/>
                <a:cs typeface="Consolas" panose="020B0609020204030204" pitchFamily="49" charset="0"/>
              </a:rPr>
              <a:t>sub-program name</a:t>
            </a:r>
            <a:r>
              <a:rPr lang="en-US" dirty="0" smtClean="0">
                <a:latin typeface="Consolas" panose="020B0609020204030204" pitchFamily="49" charset="0"/>
                <a:cs typeface="Consolas" panose="020B0609020204030204" pitchFamily="49" charset="0"/>
              </a:rPr>
              <a:t>&gt;()</a:t>
            </a:r>
          </a:p>
          <a:p>
            <a:pPr marL="339725" lvl="1" indent="0">
              <a:buNone/>
            </a:pPr>
            <a:endParaRPr lang="en-US" dirty="0" smtClean="0">
              <a:latin typeface="Consolas" panose="020B0609020204030204" pitchFamily="49" charset="0"/>
              <a:cs typeface="Consolas" panose="020B0609020204030204" pitchFamily="49" charset="0"/>
            </a:endParaRPr>
          </a:p>
          <a:p>
            <a:pPr marL="339725" lvl="1" indent="0">
              <a:buNone/>
            </a:pPr>
            <a:r>
              <a:rPr lang="en-US" dirty="0" smtClean="0">
                <a:latin typeface="Consolas" panose="020B0609020204030204" pitchFamily="49" charset="0"/>
                <a:cs typeface="Consolas" panose="020B0609020204030204" pitchFamily="49" charset="0"/>
              </a:rPr>
              <a:t>End Sub</a:t>
            </a:r>
            <a:endParaRPr lang="en-US"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endParaRPr lang="en-US" dirty="0"/>
          </a:p>
          <a:p>
            <a:pPr marL="234950" lvl="1" indent="0" eaLnBrk="1" hangingPunct="1">
              <a:spcBef>
                <a:spcPts val="0"/>
              </a:spcBef>
              <a:buNone/>
            </a:pPr>
            <a:r>
              <a:rPr lang="en-CA" sz="1800" b="1" dirty="0">
                <a:solidFill>
                  <a:srgbClr val="FF0000"/>
                </a:solidFill>
                <a:latin typeface="Consolas" panose="020B0609020204030204" pitchFamily="49" charset="0"/>
                <a:cs typeface="Consolas" panose="020B0609020204030204" pitchFamily="49" charset="0"/>
              </a:rPr>
              <a:t>' </a:t>
            </a:r>
            <a:r>
              <a:rPr lang="en-CA" sz="1800" b="1" dirty="0" smtClean="0">
                <a:solidFill>
                  <a:srgbClr val="FF0000"/>
                </a:solidFill>
                <a:latin typeface="Consolas" panose="020B0609020204030204" pitchFamily="49" charset="0"/>
                <a:cs typeface="Consolas" panose="020B0609020204030204" pitchFamily="49" charset="0"/>
              </a:rPr>
              <a:t>Author, version, features etc.</a:t>
            </a:r>
            <a:endParaRPr lang="en-CA" sz="1800" b="1" dirty="0">
              <a:solidFill>
                <a:srgbClr val="FF0000"/>
              </a:solidFill>
              <a:latin typeface="Consolas" panose="020B0609020204030204" pitchFamily="49" charset="0"/>
              <a:cs typeface="Consolas" panose="020B0609020204030204" pitchFamily="49" charset="0"/>
            </a:endParaRP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Sub </a:t>
            </a:r>
            <a:r>
              <a:rPr lang="en-CA" sz="1800" dirty="0" err="1">
                <a:latin typeface="Consolas" panose="020B0609020204030204" pitchFamily="49" charset="0"/>
                <a:cs typeface="Consolas" panose="020B0609020204030204" pitchFamily="49" charset="0"/>
              </a:rPr>
              <a:t>first_example_macro_info</a:t>
            </a:r>
            <a:r>
              <a:rPr lang="en-CA" sz="1800" dirty="0">
                <a:latin typeface="Consolas" panose="020B0609020204030204" pitchFamily="49" charset="0"/>
                <a:cs typeface="Consolas" panose="020B0609020204030204" pitchFamily="49" charset="0"/>
              </a:rPr>
              <a:t>()</a:t>
            </a:r>
          </a:p>
          <a:p>
            <a:pPr marL="234950" lvl="1" indent="0" eaLnBrk="1" hangingPunct="1">
              <a:spcBef>
                <a:spcPts val="0"/>
              </a:spcBef>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MsgBox</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("Congratulations! This your first computer </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             program")</a:t>
            </a:r>
          </a:p>
          <a:p>
            <a:pPr marL="234950" lvl="1" indent="0" eaLnBrk="1" hangingPunct="1">
              <a:spcBef>
                <a:spcPts val="0"/>
              </a:spcBef>
              <a:buNone/>
            </a:pPr>
            <a:r>
              <a:rPr lang="en-CA" sz="1800" dirty="0">
                <a:latin typeface="Consolas" panose="020B0609020204030204" pitchFamily="49" charset="0"/>
                <a:cs typeface="Consolas" panose="020B0609020204030204" pitchFamily="49" charset="0"/>
              </a:rPr>
              <a:t>End Sub</a:t>
            </a:r>
            <a:endParaRPr lang="en-US" sz="1800" dirty="0">
              <a:latin typeface="Consolas" panose="020B0609020204030204" pitchFamily="49" charset="0"/>
              <a:cs typeface="Consolas" panose="020B0609020204030204" pitchFamily="49" charset="0"/>
            </a:endParaRPr>
          </a:p>
          <a:p>
            <a:endParaRPr lang="en-US" dirty="0" smtClean="0"/>
          </a:p>
          <a:p>
            <a:r>
              <a:rPr lang="en-US" dirty="0" smtClean="0"/>
              <a:t>Note: large VBA programs have multiple (sub) parts but for this class you only need to define a single ‘sub’.</a:t>
            </a:r>
            <a:endParaRPr lang="en-US" dirty="0"/>
          </a:p>
        </p:txBody>
      </p:sp>
      <p:sp>
        <p:nvSpPr>
          <p:cNvPr id="4" name="TextBox 3"/>
          <p:cNvSpPr txBox="1"/>
          <p:nvPr/>
        </p:nvSpPr>
        <p:spPr bwMode="auto">
          <a:xfrm>
            <a:off x="1244600" y="2645228"/>
            <a:ext cx="6985000" cy="4572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rtlCol="0">
            <a:noAutofit/>
          </a:bodyPr>
          <a:lstStyle/>
          <a:p>
            <a:pPr eaLnBrk="1" hangingPunct="1">
              <a:spcBef>
                <a:spcPct val="50000"/>
              </a:spcBef>
            </a:pPr>
            <a:r>
              <a:rPr lang="en-US" sz="1800" dirty="0" smtClean="0">
                <a:latin typeface="Consolas" panose="020B0609020204030204" pitchFamily="49" charset="0"/>
                <a:cs typeface="Consolas" panose="020B0609020204030204" pitchFamily="49" charset="0"/>
              </a:rPr>
              <a:t>Instructions in the body of program (indent 4 spaces)</a:t>
            </a:r>
          </a:p>
        </p:txBody>
      </p:sp>
    </p:spTree>
    <p:extLst>
      <p:ext uri="{BB962C8B-B14F-4D97-AF65-F5344CB8AC3E}">
        <p14:creationId xmlns:p14="http://schemas.microsoft.com/office/powerpoint/2010/main" val="42541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Title 1"/>
          <p:cNvSpPr>
            <a:spLocks noGrp="1"/>
          </p:cNvSpPr>
          <p:nvPr>
            <p:ph type="title"/>
          </p:nvPr>
        </p:nvSpPr>
        <p:spPr>
          <a:solidFill>
            <a:schemeClr val="bg1"/>
          </a:solidFill>
        </p:spPr>
        <p:txBody>
          <a:bodyPr/>
          <a:lstStyle/>
          <a:p>
            <a:pPr eaLnBrk="1" hangingPunct="1"/>
            <a:r>
              <a:rPr lang="en-US" dirty="0" smtClean="0"/>
              <a:t>The ‘</a:t>
            </a:r>
            <a:r>
              <a:rPr lang="en-US" b="1" dirty="0" smtClean="0">
                <a:solidFill>
                  <a:srgbClr val="FF0000"/>
                </a:solidFill>
                <a:latin typeface="Consolas" pitchFamily="49" charset="0"/>
                <a:cs typeface="Consolas" pitchFamily="49" charset="0"/>
              </a:rPr>
              <a:t>Sub</a:t>
            </a:r>
            <a:r>
              <a:rPr lang="en-US" dirty="0" smtClean="0"/>
              <a:t>’ Keyword</a:t>
            </a:r>
          </a:p>
        </p:txBody>
      </p:sp>
      <p:sp>
        <p:nvSpPr>
          <p:cNvPr id="3" name="Content Placeholder 2"/>
          <p:cNvSpPr>
            <a:spLocks noGrp="1"/>
          </p:cNvSpPr>
          <p:nvPr>
            <p:ph idx="1"/>
          </p:nvPr>
        </p:nvSpPr>
        <p:spPr/>
        <p:txBody>
          <a:bodyPr/>
          <a:lstStyle/>
          <a:p>
            <a:pPr eaLnBrk="1" hangingPunct="1">
              <a:defRPr/>
            </a:pPr>
            <a:r>
              <a:rPr lang="en-US" dirty="0" smtClean="0"/>
              <a:t>Sub stands for ‘subroutine’ or a portion of a VBA program </a:t>
            </a:r>
            <a:r>
              <a:rPr lang="en-US" b="1" dirty="0" smtClean="0"/>
              <a:t>Format</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Sub</a:t>
            </a: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subroutine name</a:t>
            </a:r>
            <a:r>
              <a:rPr lang="en-US" dirty="0" smtClean="0">
                <a:latin typeface="Consolas" panose="020B0609020204030204" pitchFamily="49" charset="0"/>
                <a:cs typeface="Consolas" panose="020B0609020204030204" pitchFamily="49" charset="0"/>
              </a:rPr>
              <a:t>&gt;()</a:t>
            </a:r>
          </a:p>
          <a:p>
            <a:pPr marL="339725" lvl="1" indent="0" eaLnBrk="1" hangingPunct="1">
              <a:buFont typeface="Arial" charset="0"/>
              <a:buNone/>
              <a:defRPr/>
            </a:pPr>
            <a:r>
              <a:rPr lang="en-US" dirty="0" smtClean="0">
                <a:latin typeface="Consolas" panose="020B0609020204030204" pitchFamily="49" charset="0"/>
                <a:cs typeface="Consolas" panose="020B0609020204030204" pitchFamily="49" charset="0"/>
              </a:rPr>
              <a:t>    &lt;</a:t>
            </a:r>
            <a:r>
              <a:rPr lang="en-US" i="1" dirty="0" smtClean="0">
                <a:latin typeface="Consolas" panose="020B0609020204030204" pitchFamily="49" charset="0"/>
                <a:cs typeface="Consolas" panose="020B0609020204030204" pitchFamily="49" charset="0"/>
              </a:rPr>
              <a:t>Instructions in the subroutine</a:t>
            </a:r>
            <a:r>
              <a:rPr lang="en-US" dirty="0" smtClean="0">
                <a:latin typeface="Consolas" panose="020B0609020204030204" pitchFamily="49" charset="0"/>
                <a:cs typeface="Consolas" panose="020B0609020204030204" pitchFamily="49" charset="0"/>
              </a:rPr>
              <a:t>&gt;</a:t>
            </a:r>
          </a:p>
          <a:p>
            <a:pPr marL="339725" lvl="1" indent="0" eaLnBrk="1" hangingPunct="1">
              <a:buNone/>
              <a:defRPr/>
            </a:pPr>
            <a:r>
              <a:rPr lang="en-US" dirty="0" smtClean="0">
                <a:latin typeface="Consolas" panose="020B0609020204030204" pitchFamily="49" charset="0"/>
                <a:cs typeface="Consolas" panose="020B0609020204030204" pitchFamily="49" charset="0"/>
              </a:rPr>
              <a:t>End </a:t>
            </a:r>
            <a:r>
              <a:rPr lang="en-US" b="1" dirty="0">
                <a:solidFill>
                  <a:srgbClr val="FF0000"/>
                </a:solidFill>
                <a:latin typeface="Consolas" panose="020B0609020204030204" pitchFamily="49" charset="0"/>
                <a:cs typeface="Consolas" panose="020B0609020204030204" pitchFamily="49" charset="0"/>
              </a:rPr>
              <a:t>Sub</a:t>
            </a:r>
            <a:endParaRPr lang="en-US" dirty="0">
              <a:latin typeface="Consolas" panose="020B0609020204030204" pitchFamily="49" charset="0"/>
              <a:cs typeface="Consolas" panose="020B0609020204030204" pitchFamily="49" charset="0"/>
            </a:endParaRPr>
          </a:p>
          <a:p>
            <a:pPr marL="0" indent="0" eaLnBrk="1" hangingPunct="1">
              <a:buFont typeface="Arial" charset="0"/>
              <a:buNone/>
              <a:defRPr/>
            </a:pPr>
            <a:endParaRPr lang="en-US" b="1" dirty="0"/>
          </a:p>
          <a:p>
            <a:pPr eaLnBrk="1" hangingPunct="1">
              <a:defRPr/>
            </a:pPr>
            <a:r>
              <a:rPr lang="en-US" b="1" dirty="0" smtClean="0"/>
              <a:t>Example</a:t>
            </a:r>
            <a:r>
              <a:rPr lang="en-US" dirty="0" smtClean="0"/>
              <a:t>:</a:t>
            </a:r>
          </a:p>
          <a:p>
            <a:pPr lvl="1" eaLnBrk="1" hangingPunct="1">
              <a:lnSpc>
                <a:spcPct val="70000"/>
              </a:lnSpc>
              <a:buFont typeface="Arial" charset="0"/>
              <a:buNone/>
              <a:defRPr/>
            </a:pPr>
            <a:r>
              <a:rPr lang="en-CA" b="1" dirty="0">
                <a:solidFill>
                  <a:srgbClr val="FF0000"/>
                </a:solidFill>
                <a:latin typeface="Consolas" pitchFamily="49" charset="0"/>
              </a:rPr>
              <a:t>Sub</a:t>
            </a:r>
            <a:r>
              <a:rPr lang="en-CA" dirty="0">
                <a:latin typeface="Consolas" pitchFamily="49" charset="0"/>
              </a:rPr>
              <a:t> First_Example_Macro_Info()</a:t>
            </a:r>
          </a:p>
          <a:p>
            <a:pPr lvl="1" eaLnBrk="1" hangingPunct="1">
              <a:lnSpc>
                <a:spcPct val="70000"/>
              </a:lnSpc>
              <a:buFont typeface="Arial" charset="0"/>
              <a:buNone/>
              <a:defRPr/>
            </a:pPr>
            <a:endParaRPr lang="en-CA" dirty="0" smtClean="0">
              <a:latin typeface="Consolas" pitchFamily="49" charset="0"/>
            </a:endParaRPr>
          </a:p>
          <a:p>
            <a:pPr lvl="1" eaLnBrk="1" hangingPunct="1">
              <a:lnSpc>
                <a:spcPct val="70000"/>
              </a:lnSpc>
              <a:buFont typeface="Arial" charset="0"/>
              <a:buNone/>
              <a:defRPr/>
            </a:pPr>
            <a:endParaRPr lang="en-CA" dirty="0">
              <a:latin typeface="Consolas" pitchFamily="49" charset="0"/>
            </a:endParaRPr>
          </a:p>
          <a:p>
            <a:pPr lvl="1" eaLnBrk="1" hangingPunct="1">
              <a:lnSpc>
                <a:spcPct val="70000"/>
              </a:lnSpc>
              <a:buFont typeface="Arial" charset="0"/>
              <a:buNone/>
              <a:defRPr/>
            </a:pPr>
            <a:r>
              <a:rPr lang="en-CA" dirty="0" smtClean="0">
                <a:latin typeface="Consolas" pitchFamily="49" charset="0"/>
              </a:rPr>
              <a:t>End </a:t>
            </a:r>
            <a:r>
              <a:rPr lang="en-CA" b="1" dirty="0" smtClean="0">
                <a:solidFill>
                  <a:srgbClr val="FF0000"/>
                </a:solidFill>
                <a:latin typeface="Consolas" pitchFamily="49" charset="0"/>
              </a:rPr>
              <a:t>Sub</a:t>
            </a:r>
            <a:endParaRPr lang="en-US" b="1" dirty="0" smtClean="0">
              <a:solidFill>
                <a:srgbClr val="FF0000"/>
              </a:solidFill>
            </a:endParaRPr>
          </a:p>
          <a:p>
            <a:pPr eaLnBrk="1" hangingPunct="1">
              <a:defRPr/>
            </a:pPr>
            <a:r>
              <a:rPr lang="en-US" dirty="0" smtClean="0"/>
              <a:t>Unless otherwise told all VBA program statements must be inside the subroutine</a:t>
            </a:r>
          </a:p>
        </p:txBody>
      </p:sp>
      <p:grpSp>
        <p:nvGrpSpPr>
          <p:cNvPr id="14" name="Group 13"/>
          <p:cNvGrpSpPr/>
          <p:nvPr/>
        </p:nvGrpSpPr>
        <p:grpSpPr>
          <a:xfrm>
            <a:off x="4107996" y="1776186"/>
            <a:ext cx="5036004" cy="1231900"/>
            <a:chOff x="4114800" y="1600200"/>
            <a:chExt cx="5036004" cy="1231900"/>
          </a:xfrm>
        </p:grpSpPr>
        <p:sp>
          <p:nvSpPr>
            <p:cNvPr id="4" name="TextBox 3"/>
            <p:cNvSpPr txBox="1"/>
            <p:nvPr/>
          </p:nvSpPr>
          <p:spPr bwMode="auto">
            <a:xfrm>
              <a:off x="5874204" y="1600200"/>
              <a:ext cx="3276600" cy="12319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Header, start of subroutine:</a:t>
              </a:r>
            </a:p>
            <a:p>
              <a:pPr marL="342900" indent="-342900">
                <a:buFont typeface="+mj-lt"/>
                <a:buAutoNum type="arabicPeriod"/>
                <a:defRPr/>
              </a:pPr>
              <a:r>
                <a:rPr lang="en-US" dirty="0">
                  <a:solidFill>
                    <a:srgbClr val="FF0000"/>
                  </a:solidFill>
                </a:rPr>
                <a:t>Has word ‘</a:t>
              </a:r>
              <a:r>
                <a:rPr lang="en-US" sz="2000" dirty="0">
                  <a:solidFill>
                    <a:srgbClr val="FF0000"/>
                  </a:solidFill>
                  <a:latin typeface="Consolas" panose="020B0609020204030204" pitchFamily="49" charset="0"/>
                  <a:cs typeface="Consolas" panose="020B0609020204030204" pitchFamily="49" charset="0"/>
                </a:rPr>
                <a:t>Sub</a:t>
              </a:r>
              <a:r>
                <a:rPr lang="en-US" dirty="0">
                  <a:solidFill>
                    <a:srgbClr val="FF0000"/>
                  </a:solidFill>
                </a:rPr>
                <a:t>’ </a:t>
              </a:r>
            </a:p>
            <a:p>
              <a:pPr marL="342900" indent="-342900">
                <a:buFont typeface="+mj-lt"/>
                <a:buAutoNum type="arabicPeriod"/>
                <a:defRPr/>
              </a:pPr>
              <a:r>
                <a:rPr lang="en-US" dirty="0">
                  <a:solidFill>
                    <a:srgbClr val="FF0000"/>
                  </a:solidFill>
                </a:rPr>
                <a:t>Name of subroutine</a:t>
              </a:r>
            </a:p>
            <a:p>
              <a:pPr marL="342900" indent="-342900">
                <a:buFont typeface="+mj-lt"/>
                <a:buAutoNum type="arabicPeriod"/>
                <a:defRPr/>
              </a:pPr>
              <a:r>
                <a:rPr lang="en-US" dirty="0">
                  <a:solidFill>
                    <a:srgbClr val="FF0000"/>
                  </a:solidFill>
                </a:rPr>
                <a:t>Set of brackets</a:t>
              </a:r>
            </a:p>
          </p:txBody>
        </p:sp>
        <p:cxnSp>
          <p:nvCxnSpPr>
            <p:cNvPr id="6" name="Straight Arrow Connector 5"/>
            <p:cNvCxnSpPr>
              <a:stCxn id="4" idx="1"/>
            </p:cNvCxnSpPr>
            <p:nvPr/>
          </p:nvCxnSpPr>
          <p:spPr bwMode="auto">
            <a:xfrm flipH="1">
              <a:off x="4114800" y="2216150"/>
              <a:ext cx="1759404" cy="555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a:grpSpLocks/>
          </p:cNvGrpSpPr>
          <p:nvPr/>
        </p:nvGrpSpPr>
        <p:grpSpPr bwMode="auto">
          <a:xfrm>
            <a:off x="1752600" y="3317082"/>
            <a:ext cx="7460640" cy="1567672"/>
            <a:chOff x="1559794" y="3780649"/>
            <a:chExt cx="7460638" cy="1567934"/>
          </a:xfrm>
        </p:grpSpPr>
        <p:sp>
          <p:nvSpPr>
            <p:cNvPr id="8" name="TextBox 7"/>
            <p:cNvSpPr txBox="1"/>
            <p:nvPr/>
          </p:nvSpPr>
          <p:spPr>
            <a:xfrm>
              <a:off x="5743833" y="4672195"/>
              <a:ext cx="3276599" cy="676388"/>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End of subroutine:</a:t>
              </a:r>
            </a:p>
            <a:p>
              <a:pPr marL="285750" indent="-285750">
                <a:buFont typeface="Arial" panose="020B0604020202020204" pitchFamily="34" charset="0"/>
                <a:buChar char="•"/>
                <a:defRPr/>
              </a:pPr>
              <a:r>
                <a:rPr lang="en-US" dirty="0">
                  <a:solidFill>
                    <a:srgbClr val="FF0000"/>
                  </a:solidFill>
                </a:rPr>
                <a:t>Has ‘</a:t>
              </a:r>
              <a:r>
                <a:rPr lang="en-US" sz="2000" dirty="0">
                  <a:solidFill>
                    <a:srgbClr val="FF0000"/>
                  </a:solidFill>
                  <a:latin typeface="Consolas" panose="020B0609020204030204" pitchFamily="49" charset="0"/>
                  <a:cs typeface="Consolas" panose="020B0609020204030204" pitchFamily="49" charset="0"/>
                </a:rPr>
                <a:t>End Sub</a:t>
              </a:r>
              <a:r>
                <a:rPr lang="en-US" dirty="0">
                  <a:solidFill>
                    <a:srgbClr val="FF0000"/>
                  </a:solidFill>
                </a:rPr>
                <a:t>’ </a:t>
              </a:r>
            </a:p>
          </p:txBody>
        </p:sp>
        <p:cxnSp>
          <p:nvCxnSpPr>
            <p:cNvPr id="9" name="Straight Arrow Connector 8"/>
            <p:cNvCxnSpPr>
              <a:stCxn id="8" idx="1"/>
            </p:cNvCxnSpPr>
            <p:nvPr/>
          </p:nvCxnSpPr>
          <p:spPr>
            <a:xfrm flipH="1" flipV="1">
              <a:off x="1559794" y="3780649"/>
              <a:ext cx="4184039" cy="12297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98240" y="2971800"/>
            <a:ext cx="5715000" cy="1100137"/>
            <a:chOff x="3276600" y="2971801"/>
            <a:chExt cx="5715000" cy="1100137"/>
          </a:xfrm>
        </p:grpSpPr>
        <p:sp>
          <p:nvSpPr>
            <p:cNvPr id="10" name="TextBox 9"/>
            <p:cNvSpPr txBox="1"/>
            <p:nvPr/>
          </p:nvSpPr>
          <p:spPr>
            <a:xfrm>
              <a:off x="5715000" y="3424238"/>
              <a:ext cx="3276600" cy="647700"/>
            </a:xfrm>
            <a:prstGeom prst="rect">
              <a:avLst/>
            </a:prstGeom>
            <a:solidFill>
              <a:schemeClr val="accent3">
                <a:lumMod val="20000"/>
                <a:lumOff val="80000"/>
              </a:schemeClr>
            </a:solidFill>
            <a:ln>
              <a:solidFill>
                <a:srgbClr val="FF0000"/>
              </a:solidFill>
            </a:ln>
          </p:spPr>
          <p:txBody>
            <a:bodyPr>
              <a:spAutoFit/>
            </a:bodyPr>
            <a:lstStyle/>
            <a:p>
              <a:pPr>
                <a:defRPr/>
              </a:pPr>
              <a:r>
                <a:rPr lang="en-US" b="1" dirty="0">
                  <a:solidFill>
                    <a:srgbClr val="FF0000"/>
                  </a:solidFill>
                </a:rPr>
                <a:t>Note: all lines in between are indented (4 spaces)</a:t>
              </a:r>
              <a:endParaRPr lang="en-US" dirty="0">
                <a:solidFill>
                  <a:srgbClr val="FF0000"/>
                </a:solidFill>
              </a:endParaRPr>
            </a:p>
          </p:txBody>
        </p:sp>
        <p:cxnSp>
          <p:nvCxnSpPr>
            <p:cNvPr id="11" name="Straight Arrow Connector 10"/>
            <p:cNvCxnSpPr>
              <a:stCxn id="10" idx="1"/>
            </p:cNvCxnSpPr>
            <p:nvPr/>
          </p:nvCxnSpPr>
          <p:spPr>
            <a:xfrm flipH="1" flipV="1">
              <a:off x="3276600" y="2971801"/>
              <a:ext cx="2438400" cy="7762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30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
                                  </p:stCondLst>
                                  <p:childTnLst>
                                    <p:set>
                                      <p:cBhvr>
                                        <p:cTn id="3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
                                  </p:stCondLst>
                                  <p:childTnLst>
                                    <p:set>
                                      <p:cBhvr>
                                        <p:cTn id="46" dur="1" fill="hold">
                                          <p:stCondLst>
                                            <p:cond delay="499"/>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Visual Basic For Applications (VBA)</a:t>
            </a:r>
          </a:p>
        </p:txBody>
      </p:sp>
      <p:sp>
        <p:nvSpPr>
          <p:cNvPr id="19458" name="Content Placeholder 2"/>
          <p:cNvSpPr>
            <a:spLocks noGrp="1"/>
          </p:cNvSpPr>
          <p:nvPr>
            <p:ph idx="1"/>
          </p:nvPr>
        </p:nvSpPr>
        <p:spPr/>
        <p:txBody>
          <a:bodyPr/>
          <a:lstStyle/>
          <a:p>
            <a:pPr eaLnBrk="1" hangingPunct="1"/>
            <a:r>
              <a:rPr lang="en-US" dirty="0" smtClean="0"/>
              <a:t>Shares a common core with Visual Basic.</a:t>
            </a:r>
          </a:p>
          <a:p>
            <a:pPr lvl="1" eaLnBrk="1" hangingPunct="1"/>
            <a:r>
              <a:rPr lang="en-US" dirty="0" smtClean="0"/>
              <a:t>Statements ‘look’ similar</a:t>
            </a:r>
          </a:p>
          <a:p>
            <a:pPr eaLnBrk="1" hangingPunct="1"/>
            <a:r>
              <a:rPr lang="en-US" dirty="0" smtClean="0"/>
              <a:t>Unlike Visual Basic, VBA programs aren’t written in isolation (creating a program just for it’s own sake).</a:t>
            </a:r>
          </a:p>
          <a:p>
            <a:pPr lvl="1" eaLnBrk="1" hangingPunct="1"/>
            <a:r>
              <a:rPr lang="en-US" dirty="0" smtClean="0"/>
              <a:t>Most programs are written to be standalone</a:t>
            </a:r>
            <a:r>
              <a:rPr lang="en-US" dirty="0"/>
              <a:t>:</a:t>
            </a:r>
            <a:r>
              <a:rPr lang="en-US" dirty="0" smtClean="0"/>
              <a:t> a computer game can be run without (say) running a web browser  or MS-Office.</a:t>
            </a:r>
          </a:p>
          <a:p>
            <a:pPr eaLnBrk="1" hangingPunct="1"/>
            <a:r>
              <a:rPr lang="en-US" dirty="0" smtClean="0"/>
              <a:t>VB = Visual Basic, VB</a:t>
            </a:r>
            <a:r>
              <a:rPr lang="en-US" i="1" u="sng" dirty="0" smtClean="0"/>
              <a:t>A</a:t>
            </a:r>
            <a:r>
              <a:rPr lang="en-US" dirty="0" smtClean="0"/>
              <a:t> = Visual Basic for </a:t>
            </a:r>
            <a:r>
              <a:rPr lang="en-US" i="1" u="sng" dirty="0" smtClean="0"/>
              <a:t>Applications</a:t>
            </a:r>
          </a:p>
          <a:p>
            <a:pPr eaLnBrk="1" hangingPunct="1"/>
            <a:r>
              <a:rPr lang="en-US" dirty="0" smtClean="0"/>
              <a:t>Each VBA program must be associated with a ‘host’ </a:t>
            </a:r>
            <a:r>
              <a:rPr lang="en-US" i="1" dirty="0" smtClean="0"/>
              <a:t>application </a:t>
            </a:r>
            <a:r>
              <a:rPr lang="en-US" dirty="0" smtClean="0"/>
              <a:t>(usually it’s Microsoft office document such as MS-Word but other applications can also be augmented by VBA programs).</a:t>
            </a:r>
          </a:p>
          <a:p>
            <a:pPr lvl="1" eaLnBrk="1" hangingPunct="1"/>
            <a:r>
              <a:rPr lang="en-US" dirty="0" smtClean="0"/>
              <a:t>The host application is enhanced or supplemented by the VBA program</a:t>
            </a:r>
          </a:p>
          <a:p>
            <a:pPr lvl="1" eaLnBrk="1" hangingPunct="1"/>
            <a:r>
              <a:rPr lang="en-US" dirty="0" smtClean="0"/>
              <a:t>“Why doesn’t this stupid word processor have this feature??!!”</a:t>
            </a:r>
          </a:p>
          <a:p>
            <a:pPr marL="514350" lvl="2" indent="0" eaLnBrk="1" hangingPunct="1">
              <a:buNone/>
            </a:pPr>
            <a:r>
              <a:rPr lang="en-US" dirty="0" smtClean="0"/>
              <a:t>- Now you can add that feature yourself using VBA</a:t>
            </a:r>
          </a:p>
          <a:p>
            <a:pPr eaLnBrk="1" hangingPunct="1"/>
            <a:endParaRPr lang="en-US" dirty="0" smtClean="0"/>
          </a:p>
        </p:txBody>
      </p:sp>
    </p:spTree>
    <p:extLst>
      <p:ext uri="{BB962C8B-B14F-4D97-AF65-F5344CB8AC3E}">
        <p14:creationId xmlns:p14="http://schemas.microsoft.com/office/powerpoint/2010/main" val="3169418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b="1">
                <a:solidFill>
                  <a:srgbClr val="FF0000"/>
                </a:solidFill>
                <a:latin typeface="Consolas" pitchFamily="49" charset="0"/>
                <a:cs typeface="Consolas" pitchFamily="49" charset="0"/>
              </a:rPr>
              <a:t>Sub</a:t>
            </a:r>
            <a:r>
              <a:rPr lang="en-US"/>
              <a:t>’ </a:t>
            </a:r>
            <a:r>
              <a:rPr lang="en-US" smtClean="0"/>
              <a:t>Keyword: 2</a:t>
            </a:r>
            <a:endParaRPr lang="en-US"/>
          </a:p>
        </p:txBody>
      </p:sp>
      <p:sp>
        <p:nvSpPr>
          <p:cNvPr id="3" name="Content Placeholder 2"/>
          <p:cNvSpPr>
            <a:spLocks noGrp="1"/>
          </p:cNvSpPr>
          <p:nvPr>
            <p:ph idx="1"/>
          </p:nvPr>
        </p:nvSpPr>
        <p:spPr/>
        <p:txBody>
          <a:bodyPr/>
          <a:lstStyle/>
          <a:p>
            <a:r>
              <a:rPr lang="en-US" dirty="0" smtClean="0"/>
              <a:t>Real world VBA programs will be broken down into multiple ‘subs’ (subroutines or program parts)</a:t>
            </a:r>
          </a:p>
          <a:p>
            <a:r>
              <a:rPr lang="en-US" dirty="0" smtClean="0"/>
              <a:t>Again: Because this is only brief introduction into writing VBA programs </a:t>
            </a:r>
            <a:r>
              <a:rPr lang="en-US" b="1" dirty="0" smtClean="0"/>
              <a:t>you will only have to define one subroutine for your assignment</a:t>
            </a:r>
            <a:r>
              <a:rPr lang="en-US" dirty="0" smtClean="0"/>
              <a:t>.</a:t>
            </a:r>
            <a:endParaRPr lang="en-US" dirty="0"/>
          </a:p>
        </p:txBody>
      </p:sp>
    </p:spTree>
    <p:extLst>
      <p:ext uri="{BB962C8B-B14F-4D97-AF65-F5344CB8AC3E}">
        <p14:creationId xmlns:p14="http://schemas.microsoft.com/office/powerpoint/2010/main" val="3834312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Naming</a:t>
            </a:r>
            <a:r>
              <a:rPr lang="en-US" dirty="0" smtClean="0"/>
              <a:t> The Subroutine</a:t>
            </a:r>
            <a:endParaRPr lang="en-US" dirty="0"/>
          </a:p>
        </p:txBody>
      </p:sp>
      <p:sp>
        <p:nvSpPr>
          <p:cNvPr id="3" name="Content Placeholder 2"/>
          <p:cNvSpPr>
            <a:spLocks noGrp="1"/>
          </p:cNvSpPr>
          <p:nvPr>
            <p:ph idx="1"/>
          </p:nvPr>
        </p:nvSpPr>
        <p:spPr/>
        <p:txBody>
          <a:bodyPr/>
          <a:lstStyle/>
          <a:p>
            <a:r>
              <a:rPr lang="en-US" dirty="0" smtClean="0"/>
              <a:t>This is what follows the ‘sub’ keyword.</a:t>
            </a:r>
          </a:p>
          <a:p>
            <a:r>
              <a:rPr lang="en-US" dirty="0" smtClean="0"/>
              <a:t>Example</a:t>
            </a:r>
          </a:p>
          <a:p>
            <a:pPr marL="234950" lvl="1" indent="0">
              <a:buNone/>
            </a:pPr>
            <a:r>
              <a:rPr lang="en-US" dirty="0" smtClean="0">
                <a:latin typeface="Consolas" panose="020B0609020204030204" pitchFamily="49" charset="0"/>
              </a:rPr>
              <a:t>Sub </a:t>
            </a:r>
            <a:r>
              <a:rPr lang="en-US" b="1" dirty="0" err="1" smtClean="0">
                <a:solidFill>
                  <a:srgbClr val="FF0000"/>
                </a:solidFill>
                <a:latin typeface="Consolas" panose="020B0609020204030204" pitchFamily="49" charset="0"/>
              </a:rPr>
              <a:t>formattingResume</a:t>
            </a:r>
            <a:endParaRPr lang="en-US" b="1" dirty="0" smtClean="0">
              <a:solidFill>
                <a:srgbClr val="FF0000"/>
              </a:solidFill>
              <a:latin typeface="Consolas" panose="020B0609020204030204" pitchFamily="49" charset="0"/>
            </a:endParaRPr>
          </a:p>
          <a:p>
            <a:pPr marL="234950" lvl="1" indent="0">
              <a:buNone/>
            </a:pPr>
            <a:r>
              <a:rPr lang="en-US" dirty="0" smtClean="0">
                <a:latin typeface="Consolas" panose="020B0609020204030204" pitchFamily="49" charset="0"/>
              </a:rPr>
              <a:t>End Sub</a:t>
            </a:r>
          </a:p>
          <a:p>
            <a:pPr marL="355600" indent="-342900"/>
            <a:r>
              <a:rPr lang="en-US" dirty="0" smtClean="0"/>
              <a:t>Naming standards: </a:t>
            </a:r>
          </a:p>
          <a:p>
            <a:pPr marL="577850" lvl="1" indent="-342900"/>
            <a:r>
              <a:rPr lang="en-US" dirty="0" smtClean="0"/>
              <a:t>The name chosen should summarize what the program is supposed to do.</a:t>
            </a:r>
          </a:p>
          <a:p>
            <a:pPr marL="577850" lvl="1" indent="-342900"/>
            <a:r>
              <a:rPr lang="en-US" dirty="0" smtClean="0"/>
              <a:t>The choice of the name will play a role in determining your assignment grade.</a:t>
            </a:r>
          </a:p>
        </p:txBody>
      </p:sp>
    </p:spTree>
    <p:extLst>
      <p:ext uri="{BB962C8B-B14F-4D97-AF65-F5344CB8AC3E}">
        <p14:creationId xmlns:p14="http://schemas.microsoft.com/office/powerpoint/2010/main" val="1318153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Choosing A Name: VBA Technical Requirements</a:t>
            </a:r>
            <a:endParaRPr lang="en-US" dirty="0"/>
          </a:p>
        </p:txBody>
      </p:sp>
      <p:sp>
        <p:nvSpPr>
          <p:cNvPr id="3" name="Content Placeholder 2"/>
          <p:cNvSpPr>
            <a:spLocks noGrp="1"/>
          </p:cNvSpPr>
          <p:nvPr>
            <p:ph idx="1"/>
          </p:nvPr>
        </p:nvSpPr>
        <p:spPr/>
        <p:txBody>
          <a:bodyPr/>
          <a:lstStyle/>
          <a:p>
            <a:pPr>
              <a:defRPr/>
            </a:pPr>
            <a:r>
              <a:rPr lang="en-US" dirty="0"/>
              <a:t>Must start with an alphabetic letter, after than any combination of letters and numbers may be used </a:t>
            </a:r>
          </a:p>
          <a:p>
            <a:pPr lvl="1">
              <a:defRPr/>
            </a:pPr>
            <a:r>
              <a:rPr lang="en-US" dirty="0"/>
              <a:t>OK: “</a:t>
            </a:r>
            <a:r>
              <a:rPr lang="en-US" dirty="0">
                <a:latin typeface="Consolas" panose="020B0609020204030204" pitchFamily="49" charset="0"/>
                <a:cs typeface="Consolas" panose="020B0609020204030204" pitchFamily="49" charset="0"/>
              </a:rPr>
              <a:t>assigment1</a:t>
            </a:r>
            <a:r>
              <a:rPr lang="en-US" dirty="0"/>
              <a:t>”, “</a:t>
            </a:r>
            <a:r>
              <a:rPr lang="en-US" dirty="0">
                <a:latin typeface="Consolas" panose="020B0609020204030204" pitchFamily="49" charset="0"/>
                <a:cs typeface="Consolas" panose="020B0609020204030204" pitchFamily="49" charset="0"/>
              </a:rPr>
              <a:t>a2939</a:t>
            </a:r>
            <a:r>
              <a:rPr lang="en-US" dirty="0"/>
              <a:t>”     Not OK: “</a:t>
            </a:r>
            <a:r>
              <a:rPr lang="en-US" dirty="0">
                <a:latin typeface="Consolas" panose="020B0609020204030204" pitchFamily="49" charset="0"/>
                <a:cs typeface="Consolas" panose="020B0609020204030204" pitchFamily="49" charset="0"/>
              </a:rPr>
              <a:t>1assignment</a:t>
            </a:r>
            <a:r>
              <a:rPr lang="en-US" dirty="0"/>
              <a:t>”, “</a:t>
            </a:r>
            <a:r>
              <a:rPr lang="en-US" dirty="0">
                <a:latin typeface="Consolas" panose="020B0609020204030204" pitchFamily="49" charset="0"/>
                <a:cs typeface="Consolas" panose="020B0609020204030204" pitchFamily="49" charset="0"/>
              </a:rPr>
              <a:t>*assignment</a:t>
            </a:r>
            <a:r>
              <a:rPr lang="en-US" dirty="0"/>
              <a:t>”</a:t>
            </a:r>
          </a:p>
          <a:p>
            <a:pPr>
              <a:defRPr/>
            </a:pPr>
            <a:r>
              <a:rPr lang="en-US" dirty="0"/>
              <a:t>Maximum length of 80 characters</a:t>
            </a:r>
          </a:p>
          <a:p>
            <a:pPr>
              <a:defRPr/>
            </a:pPr>
            <a:r>
              <a:rPr lang="en-US" dirty="0"/>
              <a:t>It cannot contain spaces, punctuation or special characters such as # or !</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resume headings</a:t>
            </a:r>
            <a:r>
              <a:rPr lang="en-US" dirty="0"/>
              <a:t>’ (Not Allowed: space character)</a:t>
            </a:r>
          </a:p>
          <a:p>
            <a:pPr lvl="1">
              <a:buFont typeface="Arial" panose="020B0604020202020204" pitchFamily="34" charset="0"/>
              <a:buChar char="–"/>
              <a:defRPr/>
            </a:pPr>
            <a:r>
              <a:rPr lang="en-US" dirty="0"/>
              <a:t>‘</a:t>
            </a:r>
            <a:r>
              <a:rPr lang="en-US" dirty="0">
                <a:latin typeface="Consolas" panose="020B0609020204030204" pitchFamily="49" charset="0"/>
                <a:cs typeface="Consolas" panose="020B0609020204030204" pitchFamily="49" charset="0"/>
              </a:rPr>
              <a:t>macros!</a:t>
            </a:r>
            <a:r>
              <a:rPr lang="en-US" dirty="0"/>
              <a:t>’ (Not Allowed: special character)</a:t>
            </a:r>
          </a:p>
          <a:p>
            <a:pPr>
              <a:defRPr/>
            </a:pPr>
            <a:r>
              <a:rPr lang="en-US" dirty="0"/>
              <a:t>Can contain underscores (separate long names)</a:t>
            </a:r>
          </a:p>
          <a:p>
            <a:pPr marL="577850" lvl="1" indent="-342900"/>
            <a:endParaRPr lang="en-US" dirty="0"/>
          </a:p>
          <a:p>
            <a:endParaRPr lang="en-US" dirty="0"/>
          </a:p>
        </p:txBody>
      </p:sp>
    </p:spTree>
    <p:extLst>
      <p:ext uri="{BB962C8B-B14F-4D97-AF65-F5344CB8AC3E}">
        <p14:creationId xmlns:p14="http://schemas.microsoft.com/office/powerpoint/2010/main" val="829268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VBA Programming: How To Study</a:t>
            </a:r>
          </a:p>
        </p:txBody>
      </p:sp>
      <p:sp>
        <p:nvSpPr>
          <p:cNvPr id="61442" name="Content Placeholder 2"/>
          <p:cNvSpPr>
            <a:spLocks noGrp="1"/>
          </p:cNvSpPr>
          <p:nvPr>
            <p:ph idx="1"/>
          </p:nvPr>
        </p:nvSpPr>
        <p:spPr/>
        <p:txBody>
          <a:bodyPr/>
          <a:lstStyle/>
          <a:p>
            <a:pPr eaLnBrk="1" hangingPunct="1"/>
            <a:r>
              <a:rPr lang="en-US" dirty="0" smtClean="0"/>
              <a:t>At the very least: </a:t>
            </a:r>
            <a:r>
              <a:rPr lang="en-US" dirty="0"/>
              <a:t>t</a:t>
            </a:r>
            <a:r>
              <a:rPr lang="en-US" dirty="0" smtClean="0"/>
              <a:t>ry typing the programs into the VBA editor or cutting and pasting them yourself (watch for altered characters such as quotes)</a:t>
            </a:r>
          </a:p>
          <a:p>
            <a:pPr eaLnBrk="1" hangingPunct="1"/>
            <a:endParaRPr lang="en-US" dirty="0" smtClean="0"/>
          </a:p>
          <a:p>
            <a:pPr eaLnBrk="1" hangingPunct="1"/>
            <a:endParaRPr lang="en-US" dirty="0"/>
          </a:p>
          <a:p>
            <a:pPr eaLnBrk="1" hangingPunct="1"/>
            <a:endParaRPr lang="en-US" dirty="0" smtClean="0"/>
          </a:p>
          <a:p>
            <a:pPr eaLnBrk="1" hangingPunct="1"/>
            <a:r>
              <a:rPr lang="en-US" dirty="0" smtClean="0"/>
              <a:t>For the more complex programs (end of this section as well as the next section) try re-creating the programs on your own:</a:t>
            </a:r>
          </a:p>
          <a:p>
            <a:pPr lvl="1" eaLnBrk="1" hangingPunct="1"/>
            <a:r>
              <a:rPr lang="en-US" dirty="0" smtClean="0"/>
              <a:t>Think about what tasks are accomplished by my solution program</a:t>
            </a:r>
          </a:p>
          <a:p>
            <a:pPr lvl="1" eaLnBrk="1" hangingPunct="1"/>
            <a:r>
              <a:rPr lang="en-US" dirty="0" smtClean="0"/>
              <a:t>Without looking at my solution try entering into the program into the VBA editor to accomplish these same tasks</a:t>
            </a:r>
          </a:p>
          <a:p>
            <a:pPr eaLnBrk="1" hangingPunct="1"/>
            <a:r>
              <a:rPr lang="en-US" dirty="0" smtClean="0"/>
              <a:t>With programming you learn by “doing yourself” rather than by watching someone else ‘do’</a:t>
            </a:r>
          </a:p>
          <a:p>
            <a:pPr lvl="1" eaLnBrk="1" hangingPunct="1"/>
            <a:endParaRPr lang="en-US" dirty="0" smtClean="0"/>
          </a:p>
          <a:p>
            <a:pPr lvl="1" eaLnBrk="1" hangingPunct="1"/>
            <a:endParaRPr lang="en-US" dirty="0" smtClean="0"/>
          </a:p>
        </p:txBody>
      </p:sp>
      <p:grpSp>
        <p:nvGrpSpPr>
          <p:cNvPr id="4" name="Group 3"/>
          <p:cNvGrpSpPr/>
          <p:nvPr/>
        </p:nvGrpSpPr>
        <p:grpSpPr>
          <a:xfrm>
            <a:off x="761999" y="2667000"/>
            <a:ext cx="6096001" cy="990600"/>
            <a:chOff x="761999" y="2667000"/>
            <a:chExt cx="6096001" cy="990600"/>
          </a:xfrm>
        </p:grpSpPr>
        <p:pic>
          <p:nvPicPr>
            <p:cNvPr id="2" name="Picture 1"/>
            <p:cNvPicPr>
              <a:picLocks noChangeAspect="1"/>
            </p:cNvPicPr>
            <p:nvPr/>
          </p:nvPicPr>
          <p:blipFill>
            <a:blip r:embed="rId2"/>
            <a:stretch>
              <a:fillRect/>
            </a:stretch>
          </p:blipFill>
          <p:spPr>
            <a:xfrm>
              <a:off x="761999" y="2667000"/>
              <a:ext cx="2881745" cy="990600"/>
            </a:xfrm>
            <a:prstGeom prst="rect">
              <a:avLst/>
            </a:prstGeom>
          </p:spPr>
        </p:pic>
        <p:sp>
          <p:nvSpPr>
            <p:cNvPr id="3" name="TextBox 2"/>
            <p:cNvSpPr txBox="1"/>
            <p:nvPr/>
          </p:nvSpPr>
          <p:spPr>
            <a:xfrm>
              <a:off x="4191000" y="2667000"/>
              <a:ext cx="2667000" cy="707886"/>
            </a:xfrm>
            <a:prstGeom prst="rect">
              <a:avLst/>
            </a:prstGeom>
            <a:noFill/>
          </p:spPr>
          <p:txBody>
            <a:bodyPr wrap="square" rtlCol="0">
              <a:spAutoFit/>
            </a:bodyPr>
            <a:lstStyle/>
            <a:p>
              <a:r>
                <a:rPr lang="en-US" sz="2000" dirty="0" smtClean="0">
                  <a:latin typeface="Consolas" panose="020B0609020204030204" pitchFamily="49" charset="0"/>
                </a:rPr>
                <a:t>Sub </a:t>
              </a:r>
              <a:r>
                <a:rPr lang="en-US" sz="2000" dirty="0" err="1" smtClean="0">
                  <a:latin typeface="Consolas" panose="020B0609020204030204" pitchFamily="49" charset="0"/>
                </a:rPr>
                <a:t>first_example</a:t>
              </a:r>
              <a:endParaRPr lang="en-US" sz="2000" dirty="0" smtClean="0">
                <a:latin typeface="Consolas" panose="020B0609020204030204" pitchFamily="49" charset="0"/>
              </a:endParaRPr>
            </a:p>
            <a:p>
              <a:r>
                <a:rPr lang="en-US" sz="2000" dirty="0">
                  <a:latin typeface="Consolas" panose="020B0609020204030204" pitchFamily="49" charset="0"/>
                </a:rPr>
                <a:t> </a:t>
              </a:r>
              <a:r>
                <a:rPr lang="en-US" sz="2000" dirty="0" smtClean="0">
                  <a:latin typeface="Consolas" panose="020B0609020204030204" pitchFamily="49" charset="0"/>
                </a:rPr>
                <a:t>   </a:t>
              </a:r>
              <a:r>
                <a:rPr lang="en-US" sz="2000" dirty="0" err="1" smtClean="0">
                  <a:latin typeface="Consolas" panose="020B0609020204030204" pitchFamily="49" charset="0"/>
                </a:rPr>
                <a:t>MsgBox</a:t>
              </a:r>
              <a:r>
                <a:rPr lang="en-US" sz="2000" dirty="0" smtClean="0">
                  <a:latin typeface="Consolas" panose="020B0609020204030204" pitchFamily="49" charset="0"/>
                </a:rPr>
                <a:t>(“This</a:t>
              </a:r>
              <a:endParaRPr lang="en-US" sz="2000" dirty="0">
                <a:latin typeface="Consolas" panose="020B0609020204030204" pitchFamily="49" charset="0"/>
              </a:endParaRPr>
            </a:p>
          </p:txBody>
        </p:sp>
      </p:grpSp>
      <p:sp>
        <p:nvSpPr>
          <p:cNvPr id="5" name="Oval 4"/>
          <p:cNvSpPr/>
          <p:nvPr/>
        </p:nvSpPr>
        <p:spPr>
          <a:xfrm>
            <a:off x="2971800" y="3048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48683" y="3020943"/>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7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44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uiExpand="1" build="p" bldLvl="3"/>
      <p:bldP spid="5"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dirty="0" smtClean="0"/>
              <a:t>First VBA Example</a:t>
            </a:r>
          </a:p>
        </p:txBody>
      </p:sp>
      <p:sp>
        <p:nvSpPr>
          <p:cNvPr id="62466"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Creating/running a VBA program</a:t>
            </a:r>
          </a:p>
          <a:p>
            <a:pPr lvl="1" eaLnBrk="1" hangingPunct="1"/>
            <a:r>
              <a:rPr lang="en-US" dirty="0" smtClean="0"/>
              <a:t>Creating a Message Box “</a:t>
            </a:r>
            <a:r>
              <a:rPr lang="en-US" dirty="0" smtClean="0">
                <a:latin typeface="Consolas" panose="020B0609020204030204" pitchFamily="49" charset="0"/>
                <a:cs typeface="Consolas" panose="020B0609020204030204" pitchFamily="49" charset="0"/>
              </a:rPr>
              <a:t>MsgBox</a:t>
            </a:r>
            <a:r>
              <a:rPr lang="en-US" dirty="0" smtClean="0"/>
              <a:t>”</a:t>
            </a:r>
          </a:p>
          <a:p>
            <a:pPr eaLnBrk="1" hangingPunct="1"/>
            <a:r>
              <a:rPr lang="en-US" dirty="0" smtClean="0"/>
              <a:t>Reminder steps (since this is your first example)</a:t>
            </a:r>
          </a:p>
          <a:p>
            <a:pPr lvl="1" eaLnBrk="1" hangingPunct="1"/>
            <a:r>
              <a:rPr lang="en-US" dirty="0" smtClean="0"/>
              <a:t>Start up the application (MS-Word)</a:t>
            </a:r>
          </a:p>
          <a:p>
            <a:pPr lvl="1" eaLnBrk="1" hangingPunct="1"/>
            <a:r>
              <a:rPr lang="en-US" dirty="0" smtClean="0"/>
              <a:t>Invoke the VBA editor: </a:t>
            </a:r>
            <a:r>
              <a:rPr lang="en-US" dirty="0" smtClean="0">
                <a:latin typeface="Consolas" panose="020B0609020204030204" pitchFamily="49" charset="0"/>
                <a:cs typeface="Consolas" panose="020B0609020204030204" pitchFamily="49" charset="0"/>
              </a:rPr>
              <a:t>Developer-&gt;Visual Basic</a:t>
            </a:r>
          </a:p>
          <a:p>
            <a:pPr lvl="1" eaLnBrk="1" hangingPunct="1"/>
            <a:endParaRPr lang="en-US" dirty="0"/>
          </a:p>
          <a:p>
            <a:pPr lvl="1" eaLnBrk="1" hangingPunct="1"/>
            <a:endParaRPr lang="en-US" dirty="0" smtClean="0"/>
          </a:p>
          <a:p>
            <a:pPr lvl="1" eaLnBrk="1" hangingPunct="1"/>
            <a:endParaRPr lang="en-US" dirty="0"/>
          </a:p>
          <a:p>
            <a:pPr marL="339725" lvl="1" indent="0" eaLnBrk="1" hangingPunct="1">
              <a:buNone/>
            </a:pPr>
            <a:endParaRPr lang="en-US" dirty="0"/>
          </a:p>
          <a:p>
            <a:pPr lvl="1" eaLnBrk="1" hangingPunct="1"/>
            <a:r>
              <a:rPr lang="en-US" dirty="0" smtClean="0"/>
              <a:t>If successful you should see something similar to the image</a:t>
            </a:r>
          </a:p>
        </p:txBody>
      </p:sp>
      <p:pic>
        <p:nvPicPr>
          <p:cNvPr id="2050" name="Picture 2"/>
          <p:cNvPicPr>
            <a:picLocks noChangeAspect="1" noChangeArrowheads="1"/>
          </p:cNvPicPr>
          <p:nvPr/>
        </p:nvPicPr>
        <p:blipFill>
          <a:blip r:embed="rId2"/>
          <a:srcRect/>
          <a:stretch>
            <a:fillRect/>
          </a:stretch>
        </p:blipFill>
        <p:spPr bwMode="auto">
          <a:xfrm>
            <a:off x="838199" y="5589108"/>
            <a:ext cx="3657600" cy="1367307"/>
          </a:xfrm>
          <a:prstGeom prst="rect">
            <a:avLst/>
          </a:prstGeom>
          <a:noFill/>
          <a:ln w="9525">
            <a:noFill/>
            <a:miter lim="800000"/>
            <a:headEnd/>
            <a:tailEnd/>
          </a:ln>
        </p:spPr>
      </p:pic>
      <p:grpSp>
        <p:nvGrpSpPr>
          <p:cNvPr id="3" name="Group 2"/>
          <p:cNvGrpSpPr/>
          <p:nvPr/>
        </p:nvGrpSpPr>
        <p:grpSpPr>
          <a:xfrm>
            <a:off x="4191000" y="5692346"/>
            <a:ext cx="4038600" cy="923330"/>
            <a:chOff x="4191000" y="5692346"/>
            <a:chExt cx="4038600" cy="923330"/>
          </a:xfrm>
        </p:grpSpPr>
        <p:cxnSp>
          <p:nvCxnSpPr>
            <p:cNvPr id="7" name="Straight Arrow Connector 6"/>
            <p:cNvCxnSpPr/>
            <p:nvPr/>
          </p:nvCxnSpPr>
          <p:spPr>
            <a:xfrm flipH="1">
              <a:off x="4191000" y="6170053"/>
              <a:ext cx="1371600" cy="23074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692346"/>
              <a:ext cx="2667000" cy="923330"/>
            </a:xfrm>
            <a:prstGeom prst="rect">
              <a:avLst/>
            </a:prstGeom>
            <a:noFill/>
          </p:spPr>
          <p:txBody>
            <a:bodyPr wrap="square" rtlCol="0">
              <a:spAutoFit/>
            </a:bodyPr>
            <a:lstStyle/>
            <a:p>
              <a:r>
                <a:rPr lang="en-US" b="1" dirty="0" smtClean="0">
                  <a:solidFill>
                    <a:srgbClr val="FF0000"/>
                  </a:solidFill>
                </a:rPr>
                <a:t>Enter your program instructions here (program editor)</a:t>
              </a:r>
              <a:endParaRPr lang="en-US" b="1" dirty="0">
                <a:solidFill>
                  <a:srgbClr val="FF0000"/>
                </a:solidFill>
              </a:endParaRPr>
            </a:p>
          </p:txBody>
        </p:sp>
      </p:grpSp>
      <p:grpSp>
        <p:nvGrpSpPr>
          <p:cNvPr id="11" name="Group 10"/>
          <p:cNvGrpSpPr/>
          <p:nvPr/>
        </p:nvGrpSpPr>
        <p:grpSpPr>
          <a:xfrm>
            <a:off x="838199" y="3904714"/>
            <a:ext cx="5715000" cy="1153199"/>
            <a:chOff x="4953000" y="5180398"/>
            <a:chExt cx="3376646" cy="759383"/>
          </a:xfrm>
        </p:grpSpPr>
        <p:pic>
          <p:nvPicPr>
            <p:cNvPr id="12" name="Picture 11"/>
            <p:cNvPicPr>
              <a:picLocks noChangeAspect="1"/>
            </p:cNvPicPr>
            <p:nvPr/>
          </p:nvPicPr>
          <p:blipFill rotWithShape="1">
            <a:blip r:embed="rId3"/>
            <a:srcRect r="59380" b="85384"/>
            <a:stretch/>
          </p:blipFill>
          <p:spPr>
            <a:xfrm>
              <a:off x="4953000" y="5180398"/>
              <a:ext cx="3376646" cy="759383"/>
            </a:xfrm>
            <a:prstGeom prst="rect">
              <a:avLst/>
            </a:prstGeom>
          </p:spPr>
        </p:pic>
        <p:sp>
          <p:nvSpPr>
            <p:cNvPr id="13" name="Right Arrow 12"/>
            <p:cNvSpPr>
              <a:spLocks noChangeArrowheads="1"/>
            </p:cNvSpPr>
            <p:nvPr/>
          </p:nvSpPr>
          <p:spPr bwMode="auto">
            <a:xfrm rot="12410116">
              <a:off x="5115559" y="5612768"/>
              <a:ext cx="312635" cy="262500"/>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297750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246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uiExpand="1" build="p" bldLvl="3"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First VBA Example (2)</a:t>
            </a:r>
          </a:p>
        </p:txBody>
      </p:sp>
      <p:sp>
        <p:nvSpPr>
          <p:cNvPr id="63490" name="Content Placeholder 2"/>
          <p:cNvSpPr>
            <a:spLocks noGrp="1"/>
          </p:cNvSpPr>
          <p:nvPr>
            <p:ph idx="1"/>
          </p:nvPr>
        </p:nvSpPr>
        <p:spPr/>
        <p:txBody>
          <a:bodyPr/>
          <a:lstStyle/>
          <a:p>
            <a:pPr eaLnBrk="1" hangingPunct="1"/>
            <a:r>
              <a:rPr lang="en-US" dirty="0" smtClean="0"/>
              <a:t>Type in or cut-and-paste the following example into the </a:t>
            </a:r>
            <a:r>
              <a:rPr lang="en-US" i="1" dirty="0" smtClean="0"/>
              <a:t>VBA editor</a:t>
            </a:r>
            <a:r>
              <a:rPr lang="en-US" dirty="0" smtClean="0"/>
              <a:t> (see last image for location of the editor, previous slide)</a:t>
            </a:r>
          </a:p>
          <a:p>
            <a:pPr lvl="1" eaLnBrk="1" hangingPunct="1"/>
            <a:r>
              <a:rPr lang="en-US" dirty="0" smtClean="0"/>
              <a:t>This is </a:t>
            </a:r>
            <a:r>
              <a:rPr lang="en-US" b="1" dirty="0" smtClean="0"/>
              <a:t>NOT</a:t>
            </a:r>
            <a:r>
              <a:rPr lang="en-US" dirty="0" smtClean="0"/>
              <a:t> the same as pasting it directly into MS-Word.</a:t>
            </a:r>
          </a:p>
          <a:p>
            <a:pPr lvl="1" eaLnBrk="1" hangingPunct="1"/>
            <a:r>
              <a:rPr lang="en-US" b="1" dirty="0"/>
              <a:t>Word document containing </a:t>
            </a:r>
            <a:r>
              <a:rPr lang="en-US" b="1" dirty="0" smtClean="0"/>
              <a:t>the macro (</a:t>
            </a:r>
            <a:r>
              <a:rPr lang="en-CA" altLang="en-US" b="1" dirty="0" smtClean="0"/>
              <a:t>empty document see </a:t>
            </a:r>
            <a:r>
              <a:rPr lang="en-CA" altLang="en-US" b="1" dirty="0"/>
              <a:t>the macro editor for the important details)</a:t>
            </a:r>
            <a:r>
              <a:rPr lang="en-US" dirty="0" smtClean="0"/>
              <a:t>: </a:t>
            </a:r>
            <a:r>
              <a:rPr lang="en-US" dirty="0" smtClean="0">
                <a:latin typeface="Consolas" panose="020B0609020204030204" pitchFamily="49" charset="0"/>
                <a:cs typeface="Consolas" panose="020B0609020204030204" pitchFamily="49" charset="0"/>
              </a:rPr>
              <a:t>1firstExampleMacro.docm</a:t>
            </a:r>
          </a:p>
          <a:p>
            <a:pPr eaLnBrk="1" hangingPunct="1"/>
            <a:endParaRPr lang="en-US" dirty="0" smtClean="0"/>
          </a:p>
        </p:txBody>
      </p:sp>
      <p:sp>
        <p:nvSpPr>
          <p:cNvPr id="5" name="Rectangle 4"/>
          <p:cNvSpPr/>
          <p:nvPr/>
        </p:nvSpPr>
        <p:spPr>
          <a:xfrm>
            <a:off x="885701" y="3373141"/>
            <a:ext cx="7801099" cy="12954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lvl="1"/>
            <a:r>
              <a:rPr lang="en-CA" b="1" dirty="0">
                <a:latin typeface="Consolas" panose="020B0609020204030204" pitchFamily="49" charset="0"/>
                <a:cs typeface="Consolas" panose="020B0609020204030204" pitchFamily="49" charset="0"/>
              </a:rPr>
              <a:t>Sub </a:t>
            </a:r>
            <a:r>
              <a:rPr lang="en-CA" b="1" dirty="0" err="1">
                <a:latin typeface="Consolas" panose="020B0609020204030204" pitchFamily="49" charset="0"/>
                <a:cs typeface="Consolas" panose="020B0609020204030204" pitchFamily="49" charset="0"/>
              </a:rPr>
              <a:t>first_example_macro_info</a:t>
            </a:r>
            <a:r>
              <a:rPr lang="en-CA" b="1" dirty="0">
                <a:latin typeface="Consolas" panose="020B0609020204030204" pitchFamily="49" charset="0"/>
                <a:cs typeface="Consolas" panose="020B0609020204030204" pitchFamily="49" charset="0"/>
              </a:rPr>
              <a:t>()</a:t>
            </a:r>
          </a:p>
          <a:p>
            <a:pPr marL="234950" lvl="1"/>
            <a:r>
              <a:rPr lang="en-CA" b="1" dirty="0" smtClean="0">
                <a:latin typeface="Consolas" panose="020B0609020204030204" pitchFamily="49" charset="0"/>
                <a:cs typeface="Consolas" panose="020B0609020204030204" pitchFamily="49" charset="0"/>
              </a:rPr>
              <a:t>    </a:t>
            </a:r>
            <a:r>
              <a:rPr lang="en-CA" b="1" dirty="0" err="1" smtClean="0">
                <a:latin typeface="Consolas" panose="020B0609020204030204" pitchFamily="49" charset="0"/>
                <a:cs typeface="Consolas" panose="020B0609020204030204" pitchFamily="49" charset="0"/>
              </a:rPr>
              <a:t>MsgBox</a:t>
            </a:r>
            <a:r>
              <a:rPr lang="en-CA" b="1" dirty="0" smtClean="0">
                <a:latin typeface="Consolas" panose="020B0609020204030204" pitchFamily="49" charset="0"/>
                <a:cs typeface="Consolas" panose="020B0609020204030204" pitchFamily="49" charset="0"/>
              </a:rPr>
              <a:t> ("This is your </a:t>
            </a:r>
            <a:r>
              <a:rPr lang="en-CA" b="1" dirty="0">
                <a:latin typeface="Consolas" panose="020B0609020204030204" pitchFamily="49" charset="0"/>
                <a:cs typeface="Consolas" panose="020B0609020204030204" pitchFamily="49" charset="0"/>
              </a:rPr>
              <a:t>first computer </a:t>
            </a:r>
            <a:r>
              <a:rPr lang="en-CA" b="1" dirty="0" smtClean="0">
                <a:latin typeface="Consolas" panose="020B0609020204030204" pitchFamily="49" charset="0"/>
                <a:cs typeface="Consolas" panose="020B0609020204030204" pitchFamily="49" charset="0"/>
              </a:rPr>
              <a:t>program</a:t>
            </a:r>
            <a:r>
              <a:rPr lang="en-CA" b="1" dirty="0">
                <a:latin typeface="Consolas" panose="020B0609020204030204" pitchFamily="49" charset="0"/>
                <a:cs typeface="Consolas" panose="020B0609020204030204" pitchFamily="49" charset="0"/>
              </a:rPr>
              <a:t>")</a:t>
            </a:r>
          </a:p>
          <a:p>
            <a:pPr marL="234950" lvl="1"/>
            <a:r>
              <a:rPr lang="en-CA" b="1" dirty="0">
                <a:latin typeface="Consolas" panose="020B0609020204030204" pitchFamily="49" charset="0"/>
                <a:cs typeface="Consolas" panose="020B0609020204030204" pitchFamily="49" charset="0"/>
              </a:rPr>
              <a:t>End Sub</a:t>
            </a:r>
            <a:endParaRPr lang="en-US" b="1" dirty="0">
              <a:latin typeface="Consolas" panose="020B0609020204030204" pitchFamily="49" charset="0"/>
              <a:cs typeface="Consolas" panose="020B0609020204030204" pitchFamily="49" charset="0"/>
            </a:endParaRPr>
          </a:p>
        </p:txBody>
      </p:sp>
      <p:pic>
        <p:nvPicPr>
          <p:cNvPr id="2" name="Picture 1"/>
          <p:cNvPicPr>
            <a:picLocks noChangeAspect="1"/>
          </p:cNvPicPr>
          <p:nvPr/>
        </p:nvPicPr>
        <p:blipFill rotWithShape="1">
          <a:blip r:embed="rId3"/>
          <a:srcRect l="1050" t="1636" r="254"/>
          <a:stretch/>
        </p:blipFill>
        <p:spPr>
          <a:xfrm>
            <a:off x="6096000" y="4800600"/>
            <a:ext cx="2819400" cy="1757659"/>
          </a:xfrm>
          <a:prstGeom prst="rect">
            <a:avLst/>
          </a:prstGeom>
        </p:spPr>
      </p:pic>
    </p:spTree>
    <p:extLst>
      <p:ext uri="{BB962C8B-B14F-4D97-AF65-F5344CB8AC3E}">
        <p14:creationId xmlns:p14="http://schemas.microsoft.com/office/powerpoint/2010/main" val="32165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3"/>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Running Macros</a:t>
            </a:r>
            <a:endParaRPr lang="en-US" dirty="0"/>
          </a:p>
        </p:txBody>
      </p:sp>
      <p:sp>
        <p:nvSpPr>
          <p:cNvPr id="3" name="Content Placeholder 2"/>
          <p:cNvSpPr>
            <a:spLocks noGrp="1"/>
          </p:cNvSpPr>
          <p:nvPr>
            <p:ph idx="1"/>
          </p:nvPr>
        </p:nvSpPr>
        <p:spPr/>
        <p:txBody>
          <a:bodyPr/>
          <a:lstStyle/>
          <a:p>
            <a:r>
              <a:rPr lang="en-US" dirty="0" smtClean="0"/>
              <a:t>(You must first have the ‘developer’ tab visible).</a:t>
            </a:r>
          </a:p>
          <a:p>
            <a:r>
              <a:rPr lang="en-US" dirty="0" smtClean="0"/>
              <a:t>Developer-&gt;Macros</a:t>
            </a:r>
          </a:p>
          <a:p>
            <a:endParaRPr lang="en-US" dirty="0"/>
          </a:p>
          <a:p>
            <a:endParaRPr lang="en-US" dirty="0" smtClean="0"/>
          </a:p>
          <a:p>
            <a:endParaRPr lang="en-US" dirty="0"/>
          </a:p>
          <a:p>
            <a:endParaRPr lang="en-US" dirty="0" smtClean="0"/>
          </a:p>
          <a:p>
            <a:r>
              <a:rPr lang="en-US" dirty="0" smtClean="0"/>
              <a:t>The single macro should be highlighted, then click ‘</a:t>
            </a:r>
            <a:r>
              <a:rPr lang="en-US" dirty="0" smtClean="0">
                <a:latin typeface="Consolas" panose="020B0609020204030204" pitchFamily="49" charset="0"/>
                <a:cs typeface="Consolas" panose="020B0609020204030204" pitchFamily="49" charset="0"/>
              </a:rPr>
              <a:t>run</a:t>
            </a:r>
            <a:r>
              <a:rPr lang="en-US" dirty="0" smtClean="0"/>
              <a:t>’</a:t>
            </a:r>
          </a:p>
          <a:p>
            <a:endParaRPr lang="en-US" dirty="0"/>
          </a:p>
        </p:txBody>
      </p:sp>
      <p:grpSp>
        <p:nvGrpSpPr>
          <p:cNvPr id="5" name="Group 4"/>
          <p:cNvGrpSpPr/>
          <p:nvPr/>
        </p:nvGrpSpPr>
        <p:grpSpPr>
          <a:xfrm>
            <a:off x="815686" y="2362200"/>
            <a:ext cx="5715000" cy="1153199"/>
            <a:chOff x="815686" y="2362200"/>
            <a:chExt cx="5715000" cy="1153199"/>
          </a:xfrm>
        </p:grpSpPr>
        <p:pic>
          <p:nvPicPr>
            <p:cNvPr id="10" name="Picture 9"/>
            <p:cNvPicPr>
              <a:picLocks noChangeAspect="1"/>
            </p:cNvPicPr>
            <p:nvPr/>
          </p:nvPicPr>
          <p:blipFill rotWithShape="1">
            <a:blip r:embed="rId2"/>
            <a:srcRect r="59380" b="85384"/>
            <a:stretch/>
          </p:blipFill>
          <p:spPr>
            <a:xfrm>
              <a:off x="815686" y="2362200"/>
              <a:ext cx="5715000" cy="1153199"/>
            </a:xfrm>
            <a:prstGeom prst="rect">
              <a:avLst/>
            </a:prstGeom>
          </p:spPr>
        </p:pic>
        <p:sp>
          <p:nvSpPr>
            <p:cNvPr id="14" name="Right Arrow 13"/>
            <p:cNvSpPr>
              <a:spLocks noChangeArrowheads="1"/>
            </p:cNvSpPr>
            <p:nvPr/>
          </p:nvSpPr>
          <p:spPr bwMode="auto">
            <a:xfrm rot="12410116">
              <a:off x="1433085" y="3018798"/>
              <a:ext cx="529137"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grpSp>
        <p:nvGrpSpPr>
          <p:cNvPr id="7" name="Group 6"/>
          <p:cNvGrpSpPr/>
          <p:nvPr/>
        </p:nvGrpSpPr>
        <p:grpSpPr>
          <a:xfrm>
            <a:off x="815686" y="4572000"/>
            <a:ext cx="5523976" cy="1676400"/>
            <a:chOff x="815686" y="4572000"/>
            <a:chExt cx="5523976" cy="1676400"/>
          </a:xfrm>
        </p:grpSpPr>
        <p:pic>
          <p:nvPicPr>
            <p:cNvPr id="17" name="Picture 16"/>
            <p:cNvPicPr>
              <a:picLocks noChangeAspect="1"/>
            </p:cNvPicPr>
            <p:nvPr/>
          </p:nvPicPr>
          <p:blipFill rotWithShape="1">
            <a:blip r:embed="rId3"/>
            <a:srcRect l="36472" t="28575" r="36675" b="57820"/>
            <a:stretch/>
          </p:blipFill>
          <p:spPr>
            <a:xfrm>
              <a:off x="815686" y="4572000"/>
              <a:ext cx="5294242" cy="1676400"/>
            </a:xfrm>
            <a:prstGeom prst="rect">
              <a:avLst/>
            </a:prstGeom>
          </p:spPr>
        </p:pic>
        <p:sp>
          <p:nvSpPr>
            <p:cNvPr id="18" name="Right Arrow 17"/>
            <p:cNvSpPr>
              <a:spLocks noChangeArrowheads="1"/>
            </p:cNvSpPr>
            <p:nvPr/>
          </p:nvSpPr>
          <p:spPr bwMode="auto">
            <a:xfrm rot="12410116">
              <a:off x="5814467" y="5354879"/>
              <a:ext cx="525195" cy="398632"/>
            </a:xfrm>
            <a:prstGeom prst="rightArrow">
              <a:avLst>
                <a:gd name="adj1" fmla="val 50000"/>
                <a:gd name="adj2" fmla="val 50002"/>
              </a:avLst>
            </a:prstGeom>
            <a:solidFill>
              <a:srgbClr val="FF0000"/>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cs typeface="+mn-cs"/>
              </a:endParaRPr>
            </a:p>
          </p:txBody>
        </p:sp>
      </p:grpSp>
    </p:spTree>
    <p:extLst>
      <p:ext uri="{BB962C8B-B14F-4D97-AF65-F5344CB8AC3E}">
        <p14:creationId xmlns:p14="http://schemas.microsoft.com/office/powerpoint/2010/main" val="369205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VBA Programs You Have </a:t>
            </a:r>
            <a:r>
              <a:rPr lang="en-US" dirty="0" smtClean="0"/>
              <a:t>Entered (2)</a:t>
            </a:r>
            <a:endParaRPr lang="en-US" dirty="0"/>
          </a:p>
        </p:txBody>
      </p:sp>
      <p:sp>
        <p:nvSpPr>
          <p:cNvPr id="3" name="Content Placeholder 2"/>
          <p:cNvSpPr>
            <a:spLocks noGrp="1"/>
          </p:cNvSpPr>
          <p:nvPr>
            <p:ph idx="1"/>
          </p:nvPr>
        </p:nvSpPr>
        <p:spPr/>
        <p:txBody>
          <a:bodyPr/>
          <a:lstStyle/>
          <a:p>
            <a:r>
              <a:rPr lang="en-US" dirty="0" smtClean="0"/>
              <a:t>Or you can run the program right after you have entered it (in the editor).</a:t>
            </a:r>
            <a:endParaRPr lang="en-US" dirty="0"/>
          </a:p>
        </p:txBody>
      </p:sp>
      <p:pic>
        <p:nvPicPr>
          <p:cNvPr id="11" name="Picture 10"/>
          <p:cNvPicPr>
            <a:picLocks noChangeAspect="1"/>
          </p:cNvPicPr>
          <p:nvPr/>
        </p:nvPicPr>
        <p:blipFill>
          <a:blip r:embed="rId2"/>
          <a:stretch>
            <a:fillRect/>
          </a:stretch>
        </p:blipFill>
        <p:spPr>
          <a:xfrm>
            <a:off x="820789" y="2286000"/>
            <a:ext cx="6048375" cy="2695575"/>
          </a:xfrm>
          <a:prstGeom prst="rect">
            <a:avLst/>
          </a:prstGeom>
        </p:spPr>
      </p:pic>
      <p:grpSp>
        <p:nvGrpSpPr>
          <p:cNvPr id="14" name="Group 13"/>
          <p:cNvGrpSpPr/>
          <p:nvPr/>
        </p:nvGrpSpPr>
        <p:grpSpPr>
          <a:xfrm>
            <a:off x="1569073" y="3788079"/>
            <a:ext cx="2178436" cy="2547178"/>
            <a:chOff x="1569073" y="3788079"/>
            <a:chExt cx="2178436" cy="2547178"/>
          </a:xfrm>
        </p:grpSpPr>
        <p:sp>
          <p:nvSpPr>
            <p:cNvPr id="5" name="TextBox 4"/>
            <p:cNvSpPr txBox="1"/>
            <p:nvPr/>
          </p:nvSpPr>
          <p:spPr>
            <a:xfrm>
              <a:off x="1569073" y="5134928"/>
              <a:ext cx="2178436" cy="1200329"/>
            </a:xfrm>
            <a:prstGeom prst="rect">
              <a:avLst/>
            </a:prstGeom>
            <a:noFill/>
          </p:spPr>
          <p:txBody>
            <a:bodyPr wrap="square" rtlCol="0">
              <a:spAutoFit/>
            </a:bodyPr>
            <a:lstStyle/>
            <a:p>
              <a:pPr marL="225425" indent="-225425">
                <a:buFont typeface="+mj-lt"/>
                <a:buAutoNum type="arabicPeriod"/>
              </a:pPr>
              <a:r>
                <a:rPr lang="en-US" dirty="0" smtClean="0"/>
                <a:t>Ensure correct program “sub” is to be executed (click there)</a:t>
              </a:r>
              <a:endParaRPr lang="en-US" dirty="0"/>
            </a:p>
          </p:txBody>
        </p:sp>
        <p:sp>
          <p:nvSpPr>
            <p:cNvPr id="12" name="Right Arrow 11"/>
            <p:cNvSpPr/>
            <p:nvPr/>
          </p:nvSpPr>
          <p:spPr>
            <a:xfrm rot="12095233">
              <a:off x="1665726" y="3788079"/>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5" name="Group 14"/>
          <p:cNvGrpSpPr/>
          <p:nvPr/>
        </p:nvGrpSpPr>
        <p:grpSpPr>
          <a:xfrm>
            <a:off x="3312392" y="2931008"/>
            <a:ext cx="2680540" cy="3127250"/>
            <a:chOff x="3312392" y="2931008"/>
            <a:chExt cx="2680540" cy="3127250"/>
          </a:xfrm>
        </p:grpSpPr>
        <p:sp>
          <p:nvSpPr>
            <p:cNvPr id="8" name="TextBox 7"/>
            <p:cNvSpPr txBox="1"/>
            <p:nvPr/>
          </p:nvSpPr>
          <p:spPr>
            <a:xfrm>
              <a:off x="3814496" y="5134928"/>
              <a:ext cx="2178436" cy="923330"/>
            </a:xfrm>
            <a:prstGeom prst="rect">
              <a:avLst/>
            </a:prstGeom>
            <a:noFill/>
          </p:spPr>
          <p:txBody>
            <a:bodyPr wrap="square" rtlCol="0">
              <a:spAutoFit/>
            </a:bodyPr>
            <a:lstStyle/>
            <a:p>
              <a:pPr marL="225425" indent="-225425">
                <a:buFont typeface="+mj-lt"/>
                <a:buAutoNum type="arabicPeriod" startAt="2"/>
              </a:pPr>
              <a:r>
                <a:rPr lang="en-US" dirty="0" smtClean="0"/>
                <a:t>Press the ‘play/run’ button or “F5”</a:t>
              </a:r>
              <a:endParaRPr lang="en-US" dirty="0"/>
            </a:p>
          </p:txBody>
        </p:sp>
        <p:sp>
          <p:nvSpPr>
            <p:cNvPr id="13" name="Right Arrow 12"/>
            <p:cNvSpPr/>
            <p:nvPr/>
          </p:nvSpPr>
          <p:spPr>
            <a:xfrm rot="12095233">
              <a:off x="3312392" y="2931008"/>
              <a:ext cx="304800" cy="228600"/>
            </a:xfrm>
            <a:prstGeom prst="rightArrow">
              <a:avLst/>
            </a:prstGeom>
            <a:solidFill>
              <a:srgbClr val="FF0000"/>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3607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VBA Programs: Reminder Of Important Points</a:t>
            </a:r>
            <a:endParaRPr lang="en-CA" dirty="0"/>
          </a:p>
        </p:txBody>
      </p:sp>
      <p:sp>
        <p:nvSpPr>
          <p:cNvPr id="3" name="Content Placeholder 2"/>
          <p:cNvSpPr>
            <a:spLocks noGrp="1"/>
          </p:cNvSpPr>
          <p:nvPr>
            <p:ph idx="1"/>
          </p:nvPr>
        </p:nvSpPr>
        <p:spPr>
          <a:xfrm>
            <a:off x="457200" y="1447800"/>
            <a:ext cx="5105400" cy="5029200"/>
          </a:xfrm>
        </p:spPr>
        <p:txBody>
          <a:bodyPr/>
          <a:lstStyle/>
          <a:p>
            <a:r>
              <a:rPr lang="en-US" dirty="0" smtClean="0"/>
              <a:t>As you just saw a program must begin with the “</a:t>
            </a:r>
            <a:r>
              <a:rPr lang="en-US" dirty="0" smtClean="0">
                <a:latin typeface="Consolas" panose="020B0609020204030204" pitchFamily="49" charset="0"/>
                <a:cs typeface="Consolas" panose="020B0609020204030204" pitchFamily="49" charset="0"/>
              </a:rPr>
              <a:t>sub</a:t>
            </a:r>
            <a:r>
              <a:rPr lang="en-US" dirty="0" smtClean="0"/>
              <a:t>” keyword followed by the name of the “subroutine” (sub-part of the program).</a:t>
            </a:r>
          </a:p>
          <a:p>
            <a:r>
              <a:rPr lang="en-US" dirty="0" smtClean="0"/>
              <a:t>It also ends with end “</a:t>
            </a:r>
            <a:r>
              <a:rPr lang="en-US" dirty="0" smtClean="0">
                <a:latin typeface="Consolas" panose="020B0609020204030204" pitchFamily="49" charset="0"/>
                <a:cs typeface="Consolas" panose="020B0609020204030204" pitchFamily="49" charset="0"/>
              </a:rPr>
              <a:t>end sub</a:t>
            </a:r>
            <a:r>
              <a:rPr lang="en-US" dirty="0" smtClean="0"/>
              <a:t>”</a:t>
            </a:r>
          </a:p>
          <a:p>
            <a:r>
              <a:rPr lang="en-US" dirty="0" smtClean="0"/>
              <a:t>Important style requirement: The part between the ‘sub’ and ‘end sub’ must be indented by 4 spaces (8 spaces if sub-indenting is used – next set of notes).</a:t>
            </a:r>
            <a:endParaRPr lang="en-CA" dirty="0"/>
          </a:p>
        </p:txBody>
      </p:sp>
      <p:sp>
        <p:nvSpPr>
          <p:cNvPr id="4" name="Rectangle 3"/>
          <p:cNvSpPr/>
          <p:nvPr/>
        </p:nvSpPr>
        <p:spPr>
          <a:xfrm>
            <a:off x="5791200" y="14478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sub </a:t>
            </a:r>
            <a:r>
              <a:rPr lang="en-US" sz="1600" dirty="0" err="1">
                <a:latin typeface="Consolas" panose="020B0609020204030204" pitchFamily="49" charset="0"/>
                <a:cs typeface="Consolas" panose="020B0609020204030204" pitchFamily="49" charset="0"/>
              </a:rPr>
              <a:t>first_example_macro</a:t>
            </a:r>
            <a:r>
              <a:rPr lang="en-US" sz="1600" dirty="0" smtClean="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endParaRPr lang="en-US" dirty="0" smtClean="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e</a:t>
            </a:r>
            <a:r>
              <a:rPr lang="en-US" sz="1600" dirty="0" smtClean="0">
                <a:latin typeface="Consolas" panose="020B0609020204030204" pitchFamily="49" charset="0"/>
                <a:cs typeface="Consolas" panose="020B0609020204030204" pitchFamily="49" charset="0"/>
              </a:rPr>
              <a:t>nd Sub </a:t>
            </a:r>
            <a:endParaRPr lang="en-CA" sz="1600" dirty="0">
              <a:latin typeface="Consolas" panose="020B0609020204030204" pitchFamily="49" charset="0"/>
              <a:cs typeface="Consolas" panose="020B0609020204030204" pitchFamily="49" charset="0"/>
            </a:endParaRPr>
          </a:p>
        </p:txBody>
      </p:sp>
      <p:sp>
        <p:nvSpPr>
          <p:cNvPr id="6" name="Rectangle 5"/>
          <p:cNvSpPr/>
          <p:nvPr/>
        </p:nvSpPr>
        <p:spPr>
          <a:xfrm>
            <a:off x="5791200" y="2133600"/>
            <a:ext cx="3048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00" dirty="0" smtClean="0">
                <a:latin typeface="Consolas" panose="020B0609020204030204" pitchFamily="49" charset="0"/>
                <a:cs typeface="Consolas" panose="020B0609020204030204" pitchFamily="49" charset="0"/>
              </a:rPr>
              <a:t>       </a:t>
            </a:r>
          </a:p>
          <a:p>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MsgBox</a:t>
            </a:r>
            <a:r>
              <a:rPr lang="en-US" sz="1600" dirty="0">
                <a:latin typeface="Consolas" panose="020B0609020204030204" pitchFamily="49" charset="0"/>
                <a:cs typeface="Consolas" panose="020B0609020204030204" pitchFamily="49" charset="0"/>
              </a:rPr>
              <a:t>("Congrats</a:t>
            </a:r>
            <a:r>
              <a:rPr lang="en-US"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0305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Your Macro</a:t>
            </a:r>
            <a:endParaRPr lang="en-CA" dirty="0"/>
          </a:p>
        </p:txBody>
      </p:sp>
      <p:sp>
        <p:nvSpPr>
          <p:cNvPr id="3" name="Content Placeholder 2"/>
          <p:cNvSpPr>
            <a:spLocks noGrp="1"/>
          </p:cNvSpPr>
          <p:nvPr>
            <p:ph idx="1"/>
          </p:nvPr>
        </p:nvSpPr>
        <p:spPr/>
        <p:txBody>
          <a:bodyPr/>
          <a:lstStyle/>
          <a:p>
            <a:pPr marL="0" indent="0">
              <a:buNone/>
            </a:pPr>
            <a:r>
              <a:rPr lang="en-US" dirty="0" smtClean="0"/>
              <a:t>You can save your macro into a Word document:</a:t>
            </a:r>
          </a:p>
          <a:p>
            <a:pPr marL="336550" indent="-336550">
              <a:buFont typeface="+mj-lt"/>
              <a:buAutoNum type="arabicPeriod"/>
            </a:pPr>
            <a:r>
              <a:rPr lang="en-US" dirty="0" smtClean="0"/>
              <a:t>Create a new Word document</a:t>
            </a:r>
          </a:p>
          <a:p>
            <a:pPr marL="336550" indent="-336550">
              <a:buFont typeface="+mj-lt"/>
              <a:buAutoNum type="arabicPeriod"/>
            </a:pPr>
            <a:r>
              <a:rPr lang="en-US" dirty="0" smtClean="0"/>
              <a:t>Save the document as a macro-enable document (Word document that has a macro computer program embedded within it).</a:t>
            </a:r>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38" t="76929" r="60789"/>
          <a:stretch/>
        </p:blipFill>
        <p:spPr>
          <a:xfrm>
            <a:off x="838200" y="3581400"/>
            <a:ext cx="5175753" cy="1828800"/>
          </a:xfrm>
          <a:prstGeom prst="rect">
            <a:avLst/>
          </a:prstGeom>
        </p:spPr>
      </p:pic>
    </p:spTree>
    <p:extLst>
      <p:ext uri="{BB962C8B-B14F-4D97-AF65-F5344CB8AC3E}">
        <p14:creationId xmlns:p14="http://schemas.microsoft.com/office/powerpoint/2010/main" val="246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Basic For Applications (VBA</a:t>
            </a:r>
            <a:r>
              <a:rPr lang="en-US" dirty="0" smtClean="0"/>
              <a:t>): 2</a:t>
            </a:r>
            <a:endParaRPr lang="en-US" dirty="0"/>
          </a:p>
        </p:txBody>
      </p:sp>
      <p:sp>
        <p:nvSpPr>
          <p:cNvPr id="3" name="Content Placeholder 2"/>
          <p:cNvSpPr>
            <a:spLocks noGrp="1"/>
          </p:cNvSpPr>
          <p:nvPr>
            <p:ph idx="1"/>
          </p:nvPr>
        </p:nvSpPr>
        <p:spPr/>
        <p:txBody>
          <a:bodyPr/>
          <a:lstStyle/>
          <a:p>
            <a:r>
              <a:rPr lang="en-US" b="1" dirty="0" smtClean="0"/>
              <a:t>Important</a:t>
            </a:r>
            <a:r>
              <a:rPr lang="en-US" dirty="0" smtClean="0"/>
              <a:t>! Because every VBA program must be run within the context of host application when you are learning  to write your programs do not open up an important MS-Word document and run your programs.</a:t>
            </a:r>
          </a:p>
          <a:p>
            <a:pPr lvl="1"/>
            <a:r>
              <a:rPr lang="en-US" dirty="0" smtClean="0"/>
              <a:t>The host program often needs an Word document in order to run certain capabilities.</a:t>
            </a:r>
          </a:p>
          <a:p>
            <a:pPr lvl="1"/>
            <a:r>
              <a:rPr lang="en-US" dirty="0" smtClean="0"/>
              <a:t>VBA programs often change documents (formatting, style, text).</a:t>
            </a:r>
          </a:p>
          <a:p>
            <a:pPr lvl="1"/>
            <a:r>
              <a:rPr lang="en-US" dirty="0" smtClean="0"/>
              <a:t>Therefore use only small ‘test’ MS-Word documents when running your VBA programs otherwise your information may be lost or corrupted.</a:t>
            </a:r>
            <a:endParaRPr lang="en-US" dirty="0"/>
          </a:p>
        </p:txBody>
      </p:sp>
    </p:spTree>
    <p:extLst>
      <p:ext uri="{BB962C8B-B14F-4D97-AF65-F5344CB8AC3E}">
        <p14:creationId xmlns:p14="http://schemas.microsoft.com/office/powerpoint/2010/main" val="3639397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Your Macro (2)</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US" dirty="0" smtClean="0"/>
              <a:t>Next you have tell Word that you want to save your macro program inside this macro-enabled document.</a:t>
            </a:r>
            <a:endParaRPr lang="en-US" dirty="0"/>
          </a:p>
          <a:p>
            <a:pPr lvl="1"/>
            <a:r>
              <a:rPr lang="en-CA" dirty="0"/>
              <a:t>By default when you save your macros Word will select “</a:t>
            </a:r>
            <a:r>
              <a:rPr lang="en-CA" dirty="0">
                <a:latin typeface="Consolas" panose="020B0609020204030204" pitchFamily="49" charset="0"/>
                <a:cs typeface="Consolas" panose="020B0609020204030204" pitchFamily="49" charset="0"/>
              </a:rPr>
              <a:t>Normal.dotm</a:t>
            </a:r>
            <a:r>
              <a:rPr lang="en-CA" dirty="0"/>
              <a:t>” </a:t>
            </a:r>
            <a:r>
              <a:rPr lang="en-CA" dirty="0" smtClean="0"/>
              <a:t> (All documents) as </a:t>
            </a:r>
            <a:r>
              <a:rPr lang="en-CA" dirty="0"/>
              <a:t>the location.</a:t>
            </a:r>
          </a:p>
          <a:p>
            <a:pPr lvl="2"/>
            <a:r>
              <a:rPr lang="en-CA" dirty="0"/>
              <a:t>DO NOT save your macro in this document:</a:t>
            </a:r>
          </a:p>
          <a:p>
            <a:pPr lvl="3"/>
            <a:r>
              <a:rPr lang="en-CA" dirty="0"/>
              <a:t>You will have trouble transferring your macro to other computers</a:t>
            </a:r>
          </a:p>
          <a:p>
            <a:pPr lvl="3"/>
            <a:r>
              <a:rPr lang="en-CA" dirty="0"/>
              <a:t>Because “</a:t>
            </a:r>
            <a:r>
              <a:rPr lang="en-CA" dirty="0">
                <a:latin typeface="Consolas" panose="020B0609020204030204" pitchFamily="49" charset="0"/>
                <a:cs typeface="Consolas" panose="020B0609020204030204" pitchFamily="49" charset="0"/>
              </a:rPr>
              <a:t>Normal.dotm</a:t>
            </a:r>
            <a:r>
              <a:rPr lang="en-CA" dirty="0"/>
              <a:t>” is the default template used to create some Word documents it may result in security </a:t>
            </a:r>
            <a:r>
              <a:rPr lang="en-CA" dirty="0" smtClean="0"/>
              <a:t>warnings (all Word documents will have macros included)</a:t>
            </a:r>
            <a:endParaRPr lang="en-CA" dirty="0"/>
          </a:p>
          <a:p>
            <a:pPr marL="457200" indent="-457200">
              <a:buFont typeface="+mj-lt"/>
              <a:buAutoNum type="arabicPeriod" startAt="3"/>
            </a:pPr>
            <a:endParaRPr lang="en-CA" dirty="0"/>
          </a:p>
        </p:txBody>
      </p:sp>
      <p:pic>
        <p:nvPicPr>
          <p:cNvPr id="5" name="Picture 4"/>
          <p:cNvPicPr>
            <a:picLocks noChangeAspect="1"/>
          </p:cNvPicPr>
          <p:nvPr/>
        </p:nvPicPr>
        <p:blipFill rotWithShape="1">
          <a:blip r:embed="rId2"/>
          <a:srcRect b="28840"/>
          <a:stretch/>
        </p:blipFill>
        <p:spPr>
          <a:xfrm>
            <a:off x="1066800" y="4190999"/>
            <a:ext cx="4267200" cy="2504661"/>
          </a:xfrm>
          <a:prstGeom prst="rect">
            <a:avLst/>
          </a:prstGeom>
        </p:spPr>
      </p:pic>
      <p:grpSp>
        <p:nvGrpSpPr>
          <p:cNvPr id="10" name="Group 9"/>
          <p:cNvGrpSpPr/>
          <p:nvPr/>
        </p:nvGrpSpPr>
        <p:grpSpPr>
          <a:xfrm>
            <a:off x="1295400" y="6362700"/>
            <a:ext cx="2667000" cy="447260"/>
            <a:chOff x="914400" y="6248400"/>
            <a:chExt cx="2667000" cy="447260"/>
          </a:xfrm>
        </p:grpSpPr>
        <p:cxnSp>
          <p:nvCxnSpPr>
            <p:cNvPr id="6" name="Straight Connector 5"/>
            <p:cNvCxnSpPr/>
            <p:nvPr/>
          </p:nvCxnSpPr>
          <p:spPr>
            <a:xfrm>
              <a:off x="914400" y="6248400"/>
              <a:ext cx="2667000" cy="447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6362700"/>
              <a:ext cx="26670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06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514600"/>
            <a:ext cx="4230991" cy="3481118"/>
          </a:xfrm>
          <a:prstGeom prst="rect">
            <a:avLst/>
          </a:prstGeom>
        </p:spPr>
      </p:pic>
      <p:sp>
        <p:nvSpPr>
          <p:cNvPr id="2" name="Title 1"/>
          <p:cNvSpPr>
            <a:spLocks noGrp="1"/>
          </p:cNvSpPr>
          <p:nvPr>
            <p:ph type="title"/>
          </p:nvPr>
        </p:nvSpPr>
        <p:spPr/>
        <p:txBody>
          <a:bodyPr/>
          <a:lstStyle/>
          <a:p>
            <a:r>
              <a:rPr lang="en-US" dirty="0"/>
              <a:t>Saving Your Macro </a:t>
            </a:r>
            <a:r>
              <a:rPr lang="en-US" dirty="0" smtClean="0"/>
              <a:t>(3)</a:t>
            </a:r>
            <a:endParaRPr lang="en-CA" dirty="0"/>
          </a:p>
        </p:txBody>
      </p:sp>
      <p:sp>
        <p:nvSpPr>
          <p:cNvPr id="3" name="Content Placeholder 2"/>
          <p:cNvSpPr>
            <a:spLocks noGrp="1"/>
          </p:cNvSpPr>
          <p:nvPr>
            <p:ph idx="1"/>
          </p:nvPr>
        </p:nvSpPr>
        <p:spPr/>
        <p:txBody>
          <a:bodyPr/>
          <a:lstStyle/>
          <a:p>
            <a:pPr lvl="1"/>
            <a:r>
              <a:rPr lang="en-CA" dirty="0"/>
              <a:t>Instead: Save your macro in your current document (in the example below it’s “</a:t>
            </a:r>
            <a:r>
              <a:rPr lang="en-CA" dirty="0">
                <a:latin typeface="Consolas" panose="020B0609020204030204" pitchFamily="49" charset="0"/>
                <a:cs typeface="Consolas" panose="020B0609020204030204" pitchFamily="49" charset="0"/>
              </a:rPr>
              <a:t>Assignment4.docm</a:t>
            </a:r>
            <a:r>
              <a:rPr lang="en-CA" dirty="0"/>
              <a:t>”.</a:t>
            </a:r>
          </a:p>
          <a:p>
            <a:pPr lvl="2"/>
            <a:r>
              <a:rPr lang="en-CA" dirty="0"/>
              <a:t>Transferring this document will allow the macros to be transferred as well.</a:t>
            </a:r>
          </a:p>
        </p:txBody>
      </p:sp>
      <p:sp>
        <p:nvSpPr>
          <p:cNvPr id="5" name="Oval 4"/>
          <p:cNvSpPr/>
          <p:nvPr/>
        </p:nvSpPr>
        <p:spPr>
          <a:xfrm>
            <a:off x="1600200" y="5181600"/>
            <a:ext cx="2819400" cy="40104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602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Your Macros (This Class)</a:t>
            </a:r>
            <a:endParaRPr lang="en-US" dirty="0"/>
          </a:p>
        </p:txBody>
      </p:sp>
      <p:sp>
        <p:nvSpPr>
          <p:cNvPr id="3" name="Content Placeholder 2"/>
          <p:cNvSpPr>
            <a:spLocks noGrp="1"/>
          </p:cNvSpPr>
          <p:nvPr>
            <p:ph idx="1"/>
          </p:nvPr>
        </p:nvSpPr>
        <p:spPr/>
        <p:txBody>
          <a:bodyPr/>
          <a:lstStyle/>
          <a:p>
            <a:r>
              <a:rPr lang="en-US" dirty="0" smtClean="0"/>
              <a:t>If you create a macro-enabled  MS-Word document </a:t>
            </a:r>
            <a:r>
              <a:rPr lang="en-US" dirty="0"/>
              <a:t>(file name suffix </a:t>
            </a:r>
            <a:r>
              <a:rPr lang="en-US" dirty="0" smtClean="0"/>
              <a:t>“.</a:t>
            </a:r>
            <a:r>
              <a:rPr lang="en-US" dirty="0" smtClean="0">
                <a:latin typeface="Consolas" panose="020B0609020204030204" pitchFamily="49" charset="0"/>
                <a:cs typeface="Consolas" panose="020B0609020204030204" pitchFamily="49" charset="0"/>
              </a:rPr>
              <a:t>docm</a:t>
            </a:r>
            <a:r>
              <a:rPr lang="en-US" dirty="0" smtClean="0"/>
              <a:t>”) then transfer the Word document itself.</a:t>
            </a:r>
          </a:p>
          <a:p>
            <a:endParaRPr lang="en-US" dirty="0"/>
          </a:p>
          <a:p>
            <a:endParaRPr lang="en-US" dirty="0" smtClean="0"/>
          </a:p>
          <a:p>
            <a:endParaRPr lang="en-US" dirty="0"/>
          </a:p>
          <a:p>
            <a:r>
              <a:rPr lang="en-US" dirty="0"/>
              <a:t>Save the macro enabled word document to your portable USB flash drive</a:t>
            </a:r>
          </a:p>
          <a:p>
            <a:r>
              <a:rPr lang="en-US" dirty="0"/>
              <a:t>OR</a:t>
            </a:r>
          </a:p>
          <a:p>
            <a:r>
              <a:rPr lang="en-US" dirty="0"/>
              <a:t>Save the template document on your web disk </a:t>
            </a:r>
            <a:r>
              <a:rPr lang="en-US" dirty="0" smtClean="0"/>
              <a:t>drive (or any other ‘cloud’ storage system such as Dropbox.com)</a:t>
            </a:r>
          </a:p>
          <a:p>
            <a:pPr lvl="1"/>
            <a:r>
              <a:rPr lang="en-US" dirty="0"/>
              <a:t>To download files stored on web disk onto another computer: https://webdisk.ucalgary.ca/</a:t>
            </a:r>
          </a:p>
          <a:p>
            <a:endParaRPr lang="en-US" dirty="0"/>
          </a:p>
          <a:p>
            <a:endParaRPr lang="en-US" dirty="0"/>
          </a:p>
        </p:txBody>
      </p:sp>
      <p:pic>
        <p:nvPicPr>
          <p:cNvPr id="5" name="Picture 2"/>
          <p:cNvPicPr>
            <a:picLocks noChangeAspect="1" noChangeArrowheads="1"/>
          </p:cNvPicPr>
          <p:nvPr/>
        </p:nvPicPr>
        <p:blipFill rotWithShape="1">
          <a:blip r:embed="rId2"/>
          <a:srcRect l="37479" t="61391" r="25075" b="29311"/>
          <a:stretch/>
        </p:blipFill>
        <p:spPr bwMode="auto">
          <a:xfrm>
            <a:off x="609600" y="2514600"/>
            <a:ext cx="4851400" cy="869373"/>
          </a:xfrm>
          <a:prstGeom prst="rect">
            <a:avLst/>
          </a:prstGeom>
          <a:noFill/>
          <a:ln w="9525">
            <a:noFill/>
            <a:miter lim="800000"/>
            <a:headEnd/>
            <a:tailEnd/>
          </a:ln>
        </p:spPr>
      </p:pic>
    </p:spTree>
    <p:extLst>
      <p:ext uri="{BB962C8B-B14F-4D97-AF65-F5344CB8AC3E}">
        <p14:creationId xmlns:p14="http://schemas.microsoft.com/office/powerpoint/2010/main" val="28279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p:txBody>
          <a:bodyPr/>
          <a:lstStyle/>
          <a:p>
            <a:pPr eaLnBrk="1" hangingPunct="1"/>
            <a:r>
              <a:rPr lang="en-CA" dirty="0" smtClean="0"/>
              <a:t>Message Box</a:t>
            </a:r>
          </a:p>
        </p:txBody>
      </p:sp>
      <p:sp>
        <p:nvSpPr>
          <p:cNvPr id="64515" name="Rectangle 3"/>
          <p:cNvSpPr>
            <a:spLocks noGrp="1"/>
          </p:cNvSpPr>
          <p:nvPr>
            <p:ph type="body" idx="4294967295"/>
          </p:nvPr>
        </p:nvSpPr>
        <p:spPr/>
        <p:txBody>
          <a:bodyPr/>
          <a:lstStyle/>
          <a:p>
            <a:pPr eaLnBrk="1" hangingPunct="1"/>
            <a:r>
              <a:rPr lang="en-CA" dirty="0" smtClean="0"/>
              <a:t>(Details of the previous example)</a:t>
            </a:r>
          </a:p>
          <a:p>
            <a:pPr eaLnBrk="1" hangingPunct="1"/>
            <a:r>
              <a:rPr lang="en-CA" dirty="0" smtClean="0"/>
              <a:t>Creates a popup window to output information from your program</a:t>
            </a:r>
          </a:p>
          <a:p>
            <a:pPr eaLnBrk="1" hangingPunct="1"/>
            <a:r>
              <a:rPr lang="en-CA" dirty="0" smtClean="0"/>
              <a:t>Useful for testing</a:t>
            </a:r>
          </a:p>
          <a:p>
            <a:pPr lvl="1" eaLnBrk="1" hangingPunct="1"/>
            <a:r>
              <a:rPr lang="en-CA" dirty="0" smtClean="0"/>
              <a:t>Is my program working?</a:t>
            </a:r>
          </a:p>
          <a:p>
            <a:pPr lvl="1" eaLnBrk="1" hangingPunct="1"/>
            <a:r>
              <a:rPr lang="en-CA" dirty="0" smtClean="0"/>
              <a:t>Which part is running?</a:t>
            </a:r>
          </a:p>
          <a:p>
            <a:pPr eaLnBrk="1" hangingPunct="1"/>
            <a:r>
              <a:rPr lang="en-CA" dirty="0" smtClean="0"/>
              <a:t>Also useful for displaying status messages about the current state of the program</a:t>
            </a:r>
          </a:p>
          <a:p>
            <a:pPr eaLnBrk="1" hangingPunct="1"/>
            <a:endParaRPr lang="en-CA" dirty="0" smtClean="0"/>
          </a:p>
        </p:txBody>
      </p:sp>
      <p:pic>
        <p:nvPicPr>
          <p:cNvPr id="6" name="Picture 5"/>
          <p:cNvPicPr>
            <a:picLocks noChangeAspect="1"/>
          </p:cNvPicPr>
          <p:nvPr/>
        </p:nvPicPr>
        <p:blipFill>
          <a:blip r:embed="rId2"/>
          <a:stretch>
            <a:fillRect/>
          </a:stretch>
        </p:blipFill>
        <p:spPr>
          <a:xfrm>
            <a:off x="5757556" y="0"/>
            <a:ext cx="3401683" cy="1600200"/>
          </a:xfrm>
          <a:prstGeom prst="rect">
            <a:avLst/>
          </a:prstGeom>
        </p:spPr>
      </p:pic>
    </p:spTree>
    <p:extLst>
      <p:ext uri="{BB962C8B-B14F-4D97-AF65-F5344CB8AC3E}">
        <p14:creationId xmlns:p14="http://schemas.microsoft.com/office/powerpoint/2010/main" val="3422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45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p:cNvSpPr>
            <a:spLocks noGrp="1"/>
          </p:cNvSpPr>
          <p:nvPr>
            <p:ph type="title" idx="4294967295"/>
          </p:nvPr>
        </p:nvSpPr>
        <p:spPr/>
        <p:txBody>
          <a:bodyPr/>
          <a:lstStyle/>
          <a:p>
            <a:pPr eaLnBrk="1" hangingPunct="1"/>
            <a:r>
              <a:rPr lang="en-CA" dirty="0" smtClean="0"/>
              <a:t>Creating A </a:t>
            </a:r>
            <a:r>
              <a:rPr lang="en-CA" b="1" dirty="0" smtClean="0">
                <a:solidFill>
                  <a:srgbClr val="FF0000"/>
                </a:solidFill>
              </a:rPr>
              <a:t>Message Box</a:t>
            </a:r>
          </a:p>
        </p:txBody>
      </p:sp>
      <p:sp>
        <p:nvSpPr>
          <p:cNvPr id="65539" name="Rectangle 3"/>
          <p:cNvSpPr>
            <a:spLocks noGrp="1"/>
          </p:cNvSpPr>
          <p:nvPr>
            <p:ph type="body" idx="4294967295"/>
          </p:nvPr>
        </p:nvSpPr>
        <p:spPr>
          <a:xfrm>
            <a:off x="457200" y="1295400"/>
            <a:ext cx="8229600" cy="4114800"/>
          </a:xfrm>
        </p:spPr>
        <p:txBody>
          <a:bodyPr/>
          <a:lstStyle/>
          <a:p>
            <a:pPr eaLnBrk="1" hangingPunct="1"/>
            <a:r>
              <a:rPr lang="en-CA" b="1" dirty="0" smtClean="0"/>
              <a:t>Format</a:t>
            </a:r>
            <a:r>
              <a:rPr lang="en-CA" dirty="0" smtClean="0"/>
              <a:t>:</a:t>
            </a:r>
          </a:p>
          <a:p>
            <a:pPr lvl="1" eaLnBrk="1" hangingPunct="1">
              <a:buFont typeface="Arial" charset="0"/>
              <a:buNone/>
            </a:pPr>
            <a:r>
              <a:rPr lang="en-CA" b="1" dirty="0" smtClean="0">
                <a:solidFill>
                  <a:srgbClr val="FF0000"/>
                </a:solidFill>
                <a:latin typeface="Consolas" pitchFamily="49" charset="0"/>
              </a:rPr>
              <a:t>MsgBox ("</a:t>
            </a:r>
            <a:r>
              <a:rPr lang="en-CA" dirty="0" smtClean="0">
                <a:latin typeface="Consolas" pitchFamily="49" charset="0"/>
              </a:rPr>
              <a:t>&lt;</a:t>
            </a:r>
            <a:r>
              <a:rPr lang="en-CA" i="1" dirty="0" smtClean="0">
                <a:latin typeface="Consolas" pitchFamily="49" charset="0"/>
              </a:rPr>
              <a:t>Message to appear</a:t>
            </a:r>
            <a:r>
              <a:rPr lang="en-CA" dirty="0" smtClean="0">
                <a:latin typeface="Consolas" pitchFamily="49" charset="0"/>
              </a:rPr>
              <a:t>&gt;</a:t>
            </a:r>
            <a:r>
              <a:rPr lang="en-CA" b="1" dirty="0" smtClean="0">
                <a:solidFill>
                  <a:srgbClr val="FF0000"/>
                </a:solidFill>
                <a:latin typeface="Consolas" pitchFamily="49" charset="0"/>
              </a:rPr>
              <a:t>")</a:t>
            </a:r>
          </a:p>
          <a:p>
            <a:pPr lvl="1" eaLnBrk="1" hangingPunct="1"/>
            <a:endParaRPr lang="en-CA" dirty="0" smtClean="0"/>
          </a:p>
          <a:p>
            <a:pPr eaLnBrk="1" hangingPunct="1"/>
            <a:r>
              <a:rPr lang="en-CA" b="1" dirty="0" smtClean="0"/>
              <a:t>Example</a:t>
            </a:r>
            <a:r>
              <a:rPr lang="en-CA" dirty="0" smtClean="0"/>
              <a:t>:</a:t>
            </a:r>
          </a:p>
          <a:p>
            <a:pPr lvl="1" eaLnBrk="1" hangingPunct="1">
              <a:buNone/>
            </a:pPr>
            <a:r>
              <a:rPr lang="en-CA" b="1" dirty="0" err="1" smtClean="0">
                <a:solidFill>
                  <a:srgbClr val="FF0000"/>
                </a:solidFill>
                <a:latin typeface="Consolas" pitchFamily="49" charset="0"/>
              </a:rPr>
              <a:t>MsgBox</a:t>
            </a:r>
            <a:r>
              <a:rPr lang="en-CA" b="1" dirty="0" smtClean="0">
                <a:solidFill>
                  <a:srgbClr val="FF0000"/>
                </a:solidFill>
                <a:latin typeface="Consolas" pitchFamily="49" charset="0"/>
              </a:rPr>
              <a:t> ("</a:t>
            </a:r>
            <a:r>
              <a:rPr lang="en-US" dirty="0" smtClean="0">
                <a:latin typeface="Consolas" pitchFamily="49" charset="0"/>
              </a:rPr>
              <a:t>This </a:t>
            </a:r>
            <a:r>
              <a:rPr lang="en-US" dirty="0">
                <a:latin typeface="Consolas" pitchFamily="49" charset="0"/>
              </a:rPr>
              <a:t>your first computer program</a:t>
            </a:r>
            <a:r>
              <a:rPr lang="en-US" b="1" dirty="0">
                <a:solidFill>
                  <a:srgbClr val="FF0000"/>
                </a:solidFill>
                <a:latin typeface="Consolas" pitchFamily="49" charset="0"/>
              </a:rPr>
              <a:t>")</a:t>
            </a:r>
            <a:endParaRPr lang="en-CA" b="1" dirty="0" smtClean="0">
              <a:solidFill>
                <a:srgbClr val="FF0000"/>
              </a:solidFill>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endParaRPr lang="en-CA" dirty="0" smtClean="0">
              <a:latin typeface="Consolas" pitchFamily="49" charset="0"/>
            </a:endParaRPr>
          </a:p>
          <a:p>
            <a:pPr lvl="1" eaLnBrk="1" hangingPunct="1">
              <a:buFont typeface="Arial" charset="0"/>
              <a:buNone/>
            </a:pPr>
            <a:r>
              <a:rPr lang="en-CA" dirty="0" smtClean="0">
                <a:latin typeface="Consolas" pitchFamily="49" charset="0"/>
              </a:rPr>
              <a:t> </a:t>
            </a:r>
          </a:p>
          <a:p>
            <a:pPr lvl="1" eaLnBrk="1" hangingPunct="1">
              <a:buFont typeface="Arial" charset="0"/>
              <a:buNone/>
            </a:pPr>
            <a:r>
              <a:rPr lang="en-CA" dirty="0" smtClean="0">
                <a:latin typeface="Consolas" pitchFamily="49" charset="0"/>
              </a:rPr>
              <a:t>  </a:t>
            </a:r>
            <a:endParaRPr lang="en-CA" b="1" dirty="0" smtClean="0">
              <a:solidFill>
                <a:srgbClr val="FF0000"/>
              </a:solidFill>
              <a:latin typeface="Consolas" pitchFamily="49" charset="0"/>
            </a:endParaRPr>
          </a:p>
        </p:txBody>
      </p:sp>
      <p:sp>
        <p:nvSpPr>
          <p:cNvPr id="64515" name="Text Box 5"/>
          <p:cNvSpPr txBox="1">
            <a:spLocks noChangeArrowheads="1"/>
          </p:cNvSpPr>
          <p:nvPr/>
        </p:nvSpPr>
        <p:spPr bwMode="auto">
          <a:xfrm>
            <a:off x="0" y="5722938"/>
            <a:ext cx="7467600" cy="1201737"/>
          </a:xfrm>
          <a:prstGeom prst="rect">
            <a:avLst/>
          </a:prstGeom>
          <a:noFill/>
          <a:ln w="25400">
            <a:noFill/>
            <a:miter lim="800000"/>
            <a:headEnd/>
            <a:tailEnd/>
          </a:ln>
        </p:spPr>
        <p:txBody>
          <a:bodyPr lIns="90000" tIns="46800" rIns="90000" bIns="46800">
            <a:spAutoFit/>
          </a:bodyPr>
          <a:lstStyle/>
          <a:p>
            <a:pPr marL="82550" indent="-82550">
              <a:spcBef>
                <a:spcPct val="50000"/>
              </a:spcBef>
            </a:pPr>
            <a:r>
              <a:rPr lang="en-CA" dirty="0"/>
              <a:t>Notes on </a:t>
            </a:r>
            <a:r>
              <a:rPr lang="en-CA" dirty="0" smtClean="0"/>
              <a:t>‘Format’:</a:t>
            </a:r>
            <a:endParaRPr lang="en-CA" dirty="0"/>
          </a:p>
          <a:p>
            <a:pPr marL="82550" indent="-82550">
              <a:lnSpc>
                <a:spcPct val="80000"/>
              </a:lnSpc>
              <a:spcBef>
                <a:spcPct val="20000"/>
              </a:spcBef>
              <a:buFontTx/>
              <a:buChar char="•"/>
            </a:pPr>
            <a:r>
              <a:rPr lang="en-CA" dirty="0"/>
              <a:t>Italicized: you have a choice for this part</a:t>
            </a:r>
          </a:p>
          <a:p>
            <a:pPr marL="82550" indent="-82550">
              <a:lnSpc>
                <a:spcPct val="80000"/>
              </a:lnSpc>
              <a:spcBef>
                <a:spcPct val="20000"/>
              </a:spcBef>
              <a:buFontTx/>
              <a:buChar char="•"/>
            </a:pPr>
            <a:r>
              <a:rPr lang="en-CA" dirty="0"/>
              <a:t>Non-italicized: </a:t>
            </a:r>
            <a:r>
              <a:rPr lang="en-CA" dirty="0" smtClean="0"/>
              <a:t>mandatory (enter it as-is)</a:t>
            </a:r>
            <a:endParaRPr lang="en-CA" dirty="0"/>
          </a:p>
          <a:p>
            <a:pPr marL="82550" indent="-82550">
              <a:lnSpc>
                <a:spcPct val="80000"/>
              </a:lnSpc>
              <a:spcBef>
                <a:spcPct val="20000"/>
              </a:spcBef>
              <a:buFontTx/>
              <a:buChar char="•"/>
            </a:pPr>
            <a:r>
              <a:rPr lang="en-CA" dirty="0"/>
              <a:t>Don’t type in the angled brackets (used to help you visually group)</a:t>
            </a:r>
          </a:p>
        </p:txBody>
      </p:sp>
    </p:spTree>
    <p:extLst>
      <p:ext uri="{BB962C8B-B14F-4D97-AF65-F5344CB8AC3E}">
        <p14:creationId xmlns:p14="http://schemas.microsoft.com/office/powerpoint/2010/main" val="293835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P spid="64515"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dirty="0" smtClean="0"/>
              <a:t>VBA Visual Aids: </a:t>
            </a:r>
            <a:r>
              <a:rPr lang="en-US" b="1" dirty="0" smtClean="0">
                <a:solidFill>
                  <a:srgbClr val="FF0000"/>
                </a:solidFill>
              </a:rPr>
              <a:t>Function Arguments</a:t>
            </a:r>
          </a:p>
        </p:txBody>
      </p:sp>
      <p:sp>
        <p:nvSpPr>
          <p:cNvPr id="69634" name="Content Placeholder 2"/>
          <p:cNvSpPr>
            <a:spLocks noGrp="1"/>
          </p:cNvSpPr>
          <p:nvPr>
            <p:ph idx="1"/>
          </p:nvPr>
        </p:nvSpPr>
        <p:spPr/>
        <p:txBody>
          <a:bodyPr/>
          <a:lstStyle/>
          <a:p>
            <a:r>
              <a:rPr lang="en-US" dirty="0" smtClean="0"/>
              <a:t>As you type in the name of VB functions you will see visual hints about the arguments/inputs for the function.</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a:t>JT: You won’t need to worry about all functional arguments for this class.</a:t>
            </a:r>
          </a:p>
          <a:p>
            <a:pPr lvl="1"/>
            <a:r>
              <a:rPr lang="en-US" dirty="0"/>
              <a:t>Enter the function name and then a space</a:t>
            </a:r>
          </a:p>
          <a:p>
            <a:endParaRPr lang="en-US" dirty="0" smtClean="0"/>
          </a:p>
        </p:txBody>
      </p:sp>
      <p:pic>
        <p:nvPicPr>
          <p:cNvPr id="69635" name="Picture 2"/>
          <p:cNvPicPr>
            <a:picLocks noChangeAspect="1" noChangeArrowheads="1"/>
          </p:cNvPicPr>
          <p:nvPr/>
        </p:nvPicPr>
        <p:blipFill>
          <a:blip r:embed="rId2"/>
          <a:srcRect l="29811" t="90135" r="34200" b="4915"/>
          <a:stretch>
            <a:fillRect/>
          </a:stretch>
        </p:blipFill>
        <p:spPr bwMode="auto">
          <a:xfrm>
            <a:off x="762000" y="2362200"/>
            <a:ext cx="8001000" cy="687387"/>
          </a:xfrm>
          <a:prstGeom prst="rect">
            <a:avLst/>
          </a:prstGeom>
          <a:noFill/>
          <a:ln w="9525">
            <a:solidFill>
              <a:schemeClr val="tx1"/>
            </a:solidFill>
            <a:miter lim="800000"/>
            <a:headEnd/>
            <a:tailEnd/>
          </a:ln>
        </p:spPr>
      </p:pic>
      <p:grpSp>
        <p:nvGrpSpPr>
          <p:cNvPr id="69636" name="Group 9"/>
          <p:cNvGrpSpPr>
            <a:grpSpLocks/>
          </p:cNvGrpSpPr>
          <p:nvPr/>
        </p:nvGrpSpPr>
        <p:grpSpPr bwMode="auto">
          <a:xfrm>
            <a:off x="1905000" y="2951162"/>
            <a:ext cx="6705600" cy="1030288"/>
            <a:chOff x="1524000" y="2895600"/>
            <a:chExt cx="6705600" cy="1030420"/>
          </a:xfrm>
        </p:grpSpPr>
        <p:sp>
          <p:nvSpPr>
            <p:cNvPr id="4" name="Right Brace 3"/>
            <p:cNvSpPr/>
            <p:nvPr/>
          </p:nvSpPr>
          <p:spPr>
            <a:xfrm rot="5400000">
              <a:off x="4533856" y="-114256"/>
              <a:ext cx="685888" cy="6705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641" name="TextBox 4"/>
            <p:cNvSpPr txBox="1">
              <a:spLocks noChangeArrowheads="1"/>
            </p:cNvSpPr>
            <p:nvPr/>
          </p:nvSpPr>
          <p:spPr bwMode="auto">
            <a:xfrm>
              <a:off x="3543299" y="3556688"/>
              <a:ext cx="2667000" cy="369332"/>
            </a:xfrm>
            <a:prstGeom prst="rect">
              <a:avLst/>
            </a:prstGeom>
            <a:noFill/>
            <a:ln w="9525">
              <a:noFill/>
              <a:miter lim="800000"/>
              <a:headEnd/>
              <a:tailEnd/>
            </a:ln>
          </p:spPr>
          <p:txBody>
            <a:bodyPr>
              <a:spAutoFit/>
            </a:bodyPr>
            <a:lstStyle/>
            <a:p>
              <a:r>
                <a:rPr lang="en-US" b="1" dirty="0">
                  <a:solidFill>
                    <a:srgbClr val="FF0000"/>
                  </a:solidFill>
                </a:rPr>
                <a:t>Function arguments</a:t>
              </a:r>
            </a:p>
          </p:txBody>
        </p:sp>
      </p:grpSp>
      <p:grpSp>
        <p:nvGrpSpPr>
          <p:cNvPr id="69637" name="Group 8"/>
          <p:cNvGrpSpPr>
            <a:grpSpLocks/>
          </p:cNvGrpSpPr>
          <p:nvPr/>
        </p:nvGrpSpPr>
        <p:grpSpPr bwMode="auto">
          <a:xfrm>
            <a:off x="736600" y="2951162"/>
            <a:ext cx="2667000" cy="1789113"/>
            <a:chOff x="356286" y="2895600"/>
            <a:chExt cx="2667000" cy="1789331"/>
          </a:xfrm>
        </p:grpSpPr>
        <p:sp>
          <p:nvSpPr>
            <p:cNvPr id="69638" name="TextBox 6"/>
            <p:cNvSpPr txBox="1">
              <a:spLocks noChangeArrowheads="1"/>
            </p:cNvSpPr>
            <p:nvPr/>
          </p:nvSpPr>
          <p:spPr bwMode="auto">
            <a:xfrm>
              <a:off x="356286" y="4038600"/>
              <a:ext cx="2667000" cy="646331"/>
            </a:xfrm>
            <a:prstGeom prst="rect">
              <a:avLst/>
            </a:prstGeom>
            <a:noFill/>
            <a:ln w="9525">
              <a:noFill/>
              <a:miter lim="800000"/>
              <a:headEnd/>
              <a:tailEnd/>
            </a:ln>
          </p:spPr>
          <p:txBody>
            <a:bodyPr>
              <a:spAutoFit/>
            </a:bodyPr>
            <a:lstStyle/>
            <a:p>
              <a:r>
                <a:rPr lang="en-US" b="1" dirty="0">
                  <a:solidFill>
                    <a:srgbClr val="FF0000"/>
                  </a:solidFill>
                </a:rPr>
                <a:t>(Bold): mandatory arguments</a:t>
              </a:r>
            </a:p>
          </p:txBody>
        </p:sp>
        <p:cxnSp>
          <p:nvCxnSpPr>
            <p:cNvPr id="8" name="Straight Arrow Connector 7"/>
            <p:cNvCxnSpPr/>
            <p:nvPr/>
          </p:nvCxnSpPr>
          <p:spPr>
            <a:xfrm flipV="1">
              <a:off x="762686" y="2895600"/>
              <a:ext cx="609600" cy="1219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98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VBA Visual Aids: </a:t>
            </a:r>
            <a:r>
              <a:rPr lang="en-US" b="1" dirty="0">
                <a:solidFill>
                  <a:srgbClr val="FF0000"/>
                </a:solidFill>
              </a:rPr>
              <a:t>Error Information</a:t>
            </a:r>
            <a:endParaRPr lang="en-US" dirty="0"/>
          </a:p>
        </p:txBody>
      </p:sp>
      <p:sp>
        <p:nvSpPr>
          <p:cNvPr id="3" name="Content Placeholder 2"/>
          <p:cNvSpPr>
            <a:spLocks noGrp="1"/>
          </p:cNvSpPr>
          <p:nvPr>
            <p:ph idx="1"/>
          </p:nvPr>
        </p:nvSpPr>
        <p:spPr/>
        <p:txBody>
          <a:bodyPr/>
          <a:lstStyle/>
          <a:p>
            <a:r>
              <a:rPr lang="en-US" dirty="0" smtClean="0"/>
              <a:t>The requirements for forming VBA programming instructions are referred to as the ‘syntax’ (grammar/rules) of the language.</a:t>
            </a:r>
          </a:p>
          <a:p>
            <a:r>
              <a:rPr lang="en-US" dirty="0" smtClean="0"/>
              <a:t>Syntax violations are visually highlighted in VBA:</a:t>
            </a:r>
            <a:endParaRPr lang="en-US" dirty="0"/>
          </a:p>
        </p:txBody>
      </p:sp>
      <p:grpSp>
        <p:nvGrpSpPr>
          <p:cNvPr id="5" name="Group 4"/>
          <p:cNvGrpSpPr>
            <a:grpSpLocks/>
          </p:cNvGrpSpPr>
          <p:nvPr/>
        </p:nvGrpSpPr>
        <p:grpSpPr bwMode="auto">
          <a:xfrm>
            <a:off x="857772" y="2906745"/>
            <a:ext cx="4531092" cy="2041706"/>
            <a:chOff x="377771" y="2296190"/>
            <a:chExt cx="4531092" cy="2041197"/>
          </a:xfrm>
        </p:grpSpPr>
        <p:sp>
          <p:nvSpPr>
            <p:cNvPr id="6" name="TextBox 5"/>
            <p:cNvSpPr txBox="1">
              <a:spLocks noChangeArrowheads="1"/>
            </p:cNvSpPr>
            <p:nvPr/>
          </p:nvSpPr>
          <p:spPr bwMode="auto">
            <a:xfrm>
              <a:off x="377771" y="3968055"/>
              <a:ext cx="3467100" cy="369332"/>
            </a:xfrm>
            <a:prstGeom prst="rect">
              <a:avLst/>
            </a:prstGeom>
            <a:noFill/>
            <a:ln w="9525">
              <a:noFill/>
              <a:miter lim="800000"/>
              <a:headEnd/>
              <a:tailEnd/>
            </a:ln>
          </p:spPr>
          <p:txBody>
            <a:bodyPr lIns="0" rIns="0">
              <a:spAutoFit/>
            </a:bodyPr>
            <a:lstStyle/>
            <a:p>
              <a:r>
                <a:rPr lang="en-US" b="1" dirty="0">
                  <a:solidFill>
                    <a:srgbClr val="FF0000"/>
                  </a:solidFill>
                </a:rPr>
                <a:t>Required argument missing</a:t>
              </a:r>
            </a:p>
          </p:txBody>
        </p:sp>
        <p:pic>
          <p:nvPicPr>
            <p:cNvPr id="7" name="Picture 4"/>
            <p:cNvPicPr>
              <a:picLocks noChangeAspect="1" noChangeArrowheads="1"/>
            </p:cNvPicPr>
            <p:nvPr/>
          </p:nvPicPr>
          <p:blipFill rotWithShape="1">
            <a:blip r:embed="rId2"/>
            <a:srcRect t="9112"/>
            <a:stretch/>
          </p:blipFill>
          <p:spPr bwMode="auto">
            <a:xfrm>
              <a:off x="413063" y="2296190"/>
              <a:ext cx="4495800" cy="1688120"/>
            </a:xfrm>
            <a:prstGeom prst="rect">
              <a:avLst/>
            </a:prstGeom>
            <a:noFill/>
            <a:ln w="9525">
              <a:solidFill>
                <a:schemeClr val="tx1"/>
              </a:solidFill>
              <a:miter lim="800000"/>
              <a:headEnd/>
              <a:tailEnd/>
            </a:ln>
          </p:spPr>
        </p:pic>
      </p:grpSp>
      <p:grpSp>
        <p:nvGrpSpPr>
          <p:cNvPr id="8" name="Group 7"/>
          <p:cNvGrpSpPr/>
          <p:nvPr/>
        </p:nvGrpSpPr>
        <p:grpSpPr>
          <a:xfrm>
            <a:off x="730646" y="5162467"/>
            <a:ext cx="7793736" cy="1914633"/>
            <a:chOff x="1355486" y="4454442"/>
            <a:chExt cx="7793736" cy="1914633"/>
          </a:xfrm>
        </p:grpSpPr>
        <p:pic>
          <p:nvPicPr>
            <p:cNvPr id="9" name="Picture 5"/>
            <p:cNvPicPr>
              <a:picLocks noChangeAspect="1" noChangeArrowheads="1"/>
            </p:cNvPicPr>
            <p:nvPr/>
          </p:nvPicPr>
          <p:blipFill>
            <a:blip r:embed="rId3"/>
            <a:srcRect/>
            <a:stretch>
              <a:fillRect/>
            </a:stretch>
          </p:blipFill>
          <p:spPr bwMode="auto">
            <a:xfrm>
              <a:off x="1355486" y="4730552"/>
              <a:ext cx="3352741" cy="1231309"/>
            </a:xfrm>
            <a:prstGeom prst="rect">
              <a:avLst/>
            </a:prstGeom>
            <a:noFill/>
            <a:ln w="9525">
              <a:solidFill>
                <a:schemeClr val="tx1"/>
              </a:solidFill>
              <a:miter lim="800000"/>
              <a:headEnd/>
              <a:tailEnd/>
            </a:ln>
          </p:spPr>
        </p:pic>
        <p:cxnSp>
          <p:nvCxnSpPr>
            <p:cNvPr id="10" name="Straight Arrow Connector 9"/>
            <p:cNvCxnSpPr/>
            <p:nvPr/>
          </p:nvCxnSpPr>
          <p:spPr bwMode="auto">
            <a:xfrm flipH="1">
              <a:off x="4479340" y="4904858"/>
              <a:ext cx="1555700" cy="149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a:spLocks noChangeArrowheads="1"/>
            </p:cNvSpPr>
            <p:nvPr/>
          </p:nvSpPr>
          <p:spPr bwMode="auto">
            <a:xfrm>
              <a:off x="5104467" y="5168746"/>
              <a:ext cx="2871865" cy="1200329"/>
            </a:xfrm>
            <a:prstGeom prst="rect">
              <a:avLst/>
            </a:prstGeom>
            <a:noFill/>
            <a:ln w="9525">
              <a:noFill/>
              <a:miter lim="800000"/>
              <a:headEnd/>
              <a:tailEnd/>
            </a:ln>
          </p:spPr>
          <p:txBody>
            <a:bodyPr>
              <a:spAutoFit/>
            </a:bodyPr>
            <a:lstStyle/>
            <a:p>
              <a:r>
                <a:rPr lang="en-US" b="1" dirty="0" smtClean="0">
                  <a:solidFill>
                    <a:srgbClr val="FF0000"/>
                  </a:solidFill>
                </a:rPr>
                <a:t>Specific statement/instruction </a:t>
              </a:r>
              <a:r>
                <a:rPr lang="en-US" b="1" dirty="0">
                  <a:solidFill>
                    <a:srgbClr val="FF0000"/>
                  </a:solidFill>
                </a:rPr>
                <a:t>causing the </a:t>
              </a:r>
              <a:r>
                <a:rPr lang="en-US" b="1" dirty="0" smtClean="0">
                  <a:solidFill>
                    <a:srgbClr val="FF0000"/>
                  </a:solidFill>
                </a:rPr>
                <a:t>error  (red font)</a:t>
              </a:r>
              <a:endParaRPr lang="en-US" b="1" dirty="0">
                <a:solidFill>
                  <a:srgbClr val="FF0000"/>
                </a:solidFill>
              </a:endParaRPr>
            </a:p>
          </p:txBody>
        </p:sp>
        <p:cxnSp>
          <p:nvCxnSpPr>
            <p:cNvPr id="12" name="Straight Arrow Connector 11"/>
            <p:cNvCxnSpPr/>
            <p:nvPr/>
          </p:nvCxnSpPr>
          <p:spPr bwMode="auto">
            <a:xfrm flipH="1" flipV="1">
              <a:off x="3089037" y="5575711"/>
              <a:ext cx="2015430" cy="476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6035040" y="4454442"/>
              <a:ext cx="3114182" cy="646331"/>
            </a:xfrm>
            <a:prstGeom prst="rect">
              <a:avLst/>
            </a:prstGeom>
            <a:noFill/>
            <a:ln w="9525">
              <a:noFill/>
              <a:miter lim="800000"/>
              <a:headEnd/>
              <a:tailEnd/>
            </a:ln>
          </p:spPr>
          <p:txBody>
            <a:bodyPr wrap="square">
              <a:spAutoFit/>
            </a:bodyPr>
            <a:lstStyle/>
            <a:p>
              <a:r>
                <a:rPr lang="en-US" b="1" dirty="0" smtClean="0">
                  <a:solidFill>
                    <a:srgbClr val="FF0000"/>
                  </a:solidFill>
                </a:rPr>
                <a:t>Part of program that </a:t>
              </a:r>
              <a:r>
                <a:rPr lang="en-US" b="1" dirty="0">
                  <a:solidFill>
                    <a:srgbClr val="FF0000"/>
                  </a:solidFill>
                </a:rPr>
                <a:t>contains </a:t>
              </a:r>
              <a:r>
                <a:rPr lang="en-US" b="1" dirty="0" smtClean="0">
                  <a:solidFill>
                    <a:srgbClr val="FF0000"/>
                  </a:solidFill>
                </a:rPr>
                <a:t>errors (yellow highlight)</a:t>
              </a:r>
              <a:endParaRPr lang="en-US" b="1" dirty="0">
                <a:solidFill>
                  <a:srgbClr val="FF0000"/>
                </a:solidFill>
              </a:endParaRPr>
            </a:p>
          </p:txBody>
        </p:sp>
      </p:grpSp>
    </p:spTree>
    <p:extLst>
      <p:ext uri="{BB962C8B-B14F-4D97-AF65-F5344CB8AC3E}">
        <p14:creationId xmlns:p14="http://schemas.microsoft.com/office/powerpoint/2010/main" val="137953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dirty="0" smtClean="0"/>
              <a:t>Basic Mathematical </a:t>
            </a:r>
            <a:r>
              <a:rPr lang="en-US" b="1" dirty="0" smtClean="0">
                <a:solidFill>
                  <a:srgbClr val="FF0000"/>
                </a:solidFill>
              </a:rPr>
              <a:t>Operators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7910393"/>
              </p:ext>
            </p:extLst>
          </p:nvPr>
        </p:nvGraphicFramePr>
        <p:xfrm>
          <a:off x="457200" y="1295400"/>
          <a:ext cx="8229600" cy="2377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sz="2000" dirty="0" smtClean="0">
                          <a:latin typeface="Arial" panose="020B0604020202020204" pitchFamily="34" charset="0"/>
                          <a:cs typeface="Arial" panose="020B0604020202020204" pitchFamily="34" charset="0"/>
                        </a:rPr>
                        <a:t>Operation</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Symbol used in VBA</a:t>
                      </a:r>
                      <a:endParaRPr lang="en-US" sz="2000" dirty="0">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Example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Arial" panose="020B0604020202020204" pitchFamily="34" charset="0"/>
                          <a:cs typeface="Arial" panose="020B0604020202020204" pitchFamily="34" charset="0"/>
                        </a:rPr>
                        <a:t>Addition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2</a:t>
                      </a:r>
                      <a:r>
                        <a:rPr lang="en-US" sz="2000" baseline="0" dirty="0" smtClean="0">
                          <a:latin typeface="Arial" panose="020B0604020202020204" pitchFamily="34" charset="0"/>
                          <a:cs typeface="Arial" panose="020B0604020202020204" pitchFamily="34" charset="0"/>
                        </a:rPr>
                        <a:t> </a:t>
                      </a:r>
                      <a:r>
                        <a:rPr lang="en-US" sz="2000" b="1" baseline="0" dirty="0" smtClean="0">
                          <a:solidFill>
                            <a:srgbClr val="FF0000"/>
                          </a:solidFill>
                          <a:latin typeface="Arial" panose="020B0604020202020204" pitchFamily="34" charset="0"/>
                          <a:cs typeface="Arial" panose="020B0604020202020204" pitchFamily="34" charset="0"/>
                        </a:rPr>
                        <a:t>+</a:t>
                      </a:r>
                      <a:r>
                        <a:rPr lang="en-US" sz="2000" baseline="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sz="2000" dirty="0" smtClean="0">
                          <a:latin typeface="Arial" panose="020B0604020202020204" pitchFamily="34" charset="0"/>
                          <a:cs typeface="Arial" panose="020B0604020202020204" pitchFamily="34" charset="0"/>
                        </a:rPr>
                        <a:t>Subtraction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3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2</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2000" dirty="0" smtClean="0">
                          <a:latin typeface="Arial" panose="020B0604020202020204" pitchFamily="34" charset="0"/>
                          <a:cs typeface="Arial" panose="020B0604020202020204" pitchFamily="34" charset="0"/>
                        </a:rPr>
                        <a:t>Multiplication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10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10</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Arial" panose="020B0604020202020204" pitchFamily="34" charset="0"/>
                          <a:cs typeface="Arial" panose="020B0604020202020204" pitchFamily="34" charset="0"/>
                        </a:rPr>
                        <a:t>Division</a:t>
                      </a:r>
                      <a:endParaRPr lang="en-US" sz="2000"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dirty="0" smtClean="0">
                          <a:latin typeface="Arial" panose="020B0604020202020204" pitchFamily="34" charset="0"/>
                          <a:cs typeface="Arial" panose="020B0604020202020204" pitchFamily="34" charset="0"/>
                        </a:rPr>
                        <a:t>81 </a:t>
                      </a:r>
                      <a:r>
                        <a:rPr lang="en-US" sz="2000" b="1"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9</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sz="2000" smtClean="0">
                          <a:latin typeface="Arial" panose="020B0604020202020204" pitchFamily="34" charset="0"/>
                          <a:cs typeface="Arial" panose="020B0604020202020204" pitchFamily="34" charset="0"/>
                        </a:rPr>
                        <a:t>Exponent</a:t>
                      </a:r>
                      <a:endParaRPr lang="en-US" sz="2000" dirty="0">
                        <a:latin typeface="Arial" panose="020B0604020202020204" pitchFamily="34" charset="0"/>
                        <a:cs typeface="Arial" panose="020B0604020202020204" pitchFamily="34" charset="0"/>
                      </a:endParaRPr>
                    </a:p>
                  </a:txBody>
                  <a:tcPr/>
                </a:tc>
                <a:tc>
                  <a:txBody>
                    <a:bodyPr/>
                    <a:lstStyle/>
                    <a:p>
                      <a:r>
                        <a:rPr lang="en-US" sz="2000" b="1" smtClean="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a:txBody>
                  <a:tcPr/>
                </a:tc>
                <a:tc>
                  <a:txBody>
                    <a:bodyPr/>
                    <a:lstStyle/>
                    <a:p>
                      <a:r>
                        <a:rPr lang="en-US" sz="2000" smtClean="0">
                          <a:latin typeface="Arial" panose="020B0604020202020204" pitchFamily="34" charset="0"/>
                          <a:cs typeface="Arial" panose="020B0604020202020204" pitchFamily="34" charset="0"/>
                        </a:rPr>
                        <a:t>2 </a:t>
                      </a:r>
                      <a:r>
                        <a:rPr lang="en-US" sz="2000" b="1" smtClean="0">
                          <a:solidFill>
                            <a:srgbClr val="FF0000"/>
                          </a:solidFill>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26613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t>Variables</a:t>
            </a:r>
          </a:p>
        </p:txBody>
      </p:sp>
      <p:sp>
        <p:nvSpPr>
          <p:cNvPr id="3" name="Content Placeholder 2"/>
          <p:cNvSpPr>
            <a:spLocks noGrp="1"/>
          </p:cNvSpPr>
          <p:nvPr>
            <p:ph idx="1"/>
          </p:nvPr>
        </p:nvSpPr>
        <p:spPr>
          <a:xfrm>
            <a:off x="457200" y="1295400"/>
            <a:ext cx="6400800" cy="5105400"/>
          </a:xfrm>
        </p:spPr>
        <p:txBody>
          <a:bodyPr/>
          <a:lstStyle/>
          <a:p>
            <a:pPr eaLnBrk="1" hangingPunct="1">
              <a:defRPr/>
            </a:pPr>
            <a:r>
              <a:rPr lang="en-US" dirty="0" smtClean="0"/>
              <a:t>Used to temporarily store information at location in memory </a:t>
            </a:r>
          </a:p>
          <a:p>
            <a:pPr eaLnBrk="1" hangingPunct="1">
              <a:defRPr/>
            </a:pPr>
            <a:r>
              <a:rPr lang="en-US" dirty="0" smtClean="0"/>
              <a:t>Variables must be declared (created) before they can be used.</a:t>
            </a:r>
          </a:p>
          <a:p>
            <a:pPr eaLnBrk="1" hangingPunct="1">
              <a:defRPr/>
            </a:pPr>
            <a:r>
              <a:rPr lang="en-US" b="1" dirty="0" smtClean="0"/>
              <a:t>Format for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&lt;</a:t>
            </a:r>
            <a:r>
              <a:rPr lang="en-US" b="1" i="1" dirty="0" smtClean="0">
                <a:solidFill>
                  <a:srgbClr val="FF0000"/>
                </a:solidFill>
                <a:latin typeface="Consolas" panose="020B0609020204030204" pitchFamily="49" charset="0"/>
                <a:cs typeface="Consolas" panose="020B0609020204030204" pitchFamily="49" charset="0"/>
              </a:rPr>
              <a:t>Variable name</a:t>
            </a:r>
            <a:r>
              <a:rPr lang="en-US" b="1" dirty="0" smtClean="0">
                <a:solidFill>
                  <a:srgbClr val="FF0000"/>
                </a:solidFill>
                <a:latin typeface="Consolas" panose="020B0609020204030204" pitchFamily="49" charset="0"/>
                <a:cs typeface="Consolas" panose="020B0609020204030204" pitchFamily="49" charset="0"/>
              </a:rPr>
              <a:t>&gt; as &lt;</a:t>
            </a:r>
            <a:r>
              <a:rPr lang="en-US" b="1" i="1" dirty="0" smtClean="0">
                <a:solidFill>
                  <a:srgbClr val="FF0000"/>
                </a:solidFill>
                <a:latin typeface="Consolas" panose="020B0609020204030204" pitchFamily="49" charset="0"/>
                <a:cs typeface="Consolas" panose="020B0609020204030204" pitchFamily="49" charset="0"/>
              </a:rPr>
              <a:t>Type of variable</a:t>
            </a:r>
            <a:r>
              <a:rPr lang="en-US" b="1" dirty="0" smtClean="0">
                <a:solidFill>
                  <a:srgbClr val="FF0000"/>
                </a:solidFill>
                <a:latin typeface="Consolas" panose="020B0609020204030204" pitchFamily="49" charset="0"/>
                <a:cs typeface="Consolas" panose="020B0609020204030204" pitchFamily="49" charset="0"/>
              </a:rPr>
              <a:t>&gt;</a:t>
            </a:r>
          </a:p>
          <a:p>
            <a:pPr eaLnBrk="1" hangingPunct="1">
              <a:defRPr/>
            </a:pPr>
            <a:endParaRPr lang="en-US" dirty="0"/>
          </a:p>
          <a:p>
            <a:pPr eaLnBrk="1" hangingPunct="1">
              <a:defRPr/>
            </a:pPr>
            <a:r>
              <a:rPr lang="en-US" b="1" dirty="0" smtClean="0"/>
              <a:t>Example declaration</a:t>
            </a:r>
            <a:r>
              <a:rPr lang="en-US" dirty="0" smtClean="0"/>
              <a:t>:</a:t>
            </a:r>
          </a:p>
          <a:p>
            <a:pPr marL="339725" lvl="1" indent="0" eaLnBrk="1" hangingPunct="1">
              <a:buFont typeface="Arial" charset="0"/>
              <a:buNone/>
              <a:defRPr/>
            </a:pPr>
            <a:r>
              <a:rPr lang="en-US" b="1" dirty="0" smtClean="0">
                <a:solidFill>
                  <a:srgbClr val="FF0000"/>
                </a:solidFill>
                <a:latin typeface="Consolas" panose="020B0609020204030204" pitchFamily="49" charset="0"/>
                <a:cs typeface="Consolas" panose="020B0609020204030204" pitchFamily="49" charset="0"/>
              </a:rPr>
              <a:t>Dim BirthYear as Long</a:t>
            </a:r>
          </a:p>
          <a:p>
            <a:pPr marL="0" indent="0" eaLnBrk="1" hangingPunct="1">
              <a:buFont typeface="Arial" charset="0"/>
              <a:buNone/>
              <a:defRPr/>
            </a:pPr>
            <a:endParaRPr lang="en-US" dirty="0" smtClean="0"/>
          </a:p>
          <a:p>
            <a:pPr lvl="1" eaLnBrk="1" hangingPunct="1">
              <a:defRPr/>
            </a:pPr>
            <a:endParaRPr lang="en-US" dirty="0"/>
          </a:p>
        </p:txBody>
      </p:sp>
      <p:grpSp>
        <p:nvGrpSpPr>
          <p:cNvPr id="5" name="Group 4"/>
          <p:cNvGrpSpPr/>
          <p:nvPr/>
        </p:nvGrpSpPr>
        <p:grpSpPr>
          <a:xfrm>
            <a:off x="6858000" y="1371600"/>
            <a:ext cx="2057400" cy="1752600"/>
            <a:chOff x="6858000" y="1371600"/>
            <a:chExt cx="2057400" cy="1752600"/>
          </a:xfrm>
        </p:grpSpPr>
        <p:sp>
          <p:nvSpPr>
            <p:cNvPr id="2" name="Rectangle 1"/>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4" name="Rectangle 3"/>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010400" y="1796534"/>
            <a:ext cx="685800" cy="369332"/>
          </a:xfrm>
          <a:prstGeom prst="rect">
            <a:avLst/>
          </a:prstGeom>
          <a:noFill/>
        </p:spPr>
        <p:txBody>
          <a:bodyPr wrap="square" rtlCol="0">
            <a:spAutoFit/>
          </a:bodyPr>
          <a:lstStyle/>
          <a:p>
            <a:r>
              <a:rPr lang="en-US" b="1" dirty="0" smtClean="0"/>
              <a:t>TAM</a:t>
            </a:r>
            <a:endParaRPr lang="en-US" b="1" dirty="0"/>
          </a:p>
        </p:txBody>
      </p:sp>
    </p:spTree>
    <p:extLst>
      <p:ext uri="{BB962C8B-B14F-4D97-AF65-F5344CB8AC3E}">
        <p14:creationId xmlns:p14="http://schemas.microsoft.com/office/powerpoint/2010/main" val="66226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10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00"/>
                                  </p:stCondLst>
                                  <p:childTnLst>
                                    <p:set>
                                      <p:cBhvr>
                                        <p:cTn id="31"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dirty="0" smtClean="0"/>
              <a:t>Common Types Of 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471781"/>
              </p:ext>
            </p:extLst>
          </p:nvPr>
        </p:nvGraphicFramePr>
        <p:xfrm>
          <a:off x="457200" y="1295400"/>
          <a:ext cx="8229600" cy="30276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dirty="0" smtClean="0"/>
                        <a:t>Type of information stored</a:t>
                      </a:r>
                      <a:endParaRPr lang="en-US" dirty="0"/>
                    </a:p>
                  </a:txBody>
                  <a:tcPr/>
                </a:tc>
                <a:tc>
                  <a:txBody>
                    <a:bodyPr/>
                    <a:lstStyle/>
                    <a:p>
                      <a:r>
                        <a:rPr lang="en-US" dirty="0" smtClean="0"/>
                        <a:t>VBA Name</a:t>
                      </a:r>
                      <a:endParaRPr lang="en-US" dirty="0"/>
                    </a:p>
                  </a:txBody>
                  <a:tcPr/>
                </a:tc>
                <a:tc>
                  <a:txBody>
                    <a:bodyPr/>
                    <a:lstStyle/>
                    <a:p>
                      <a:r>
                        <a:rPr lang="en-US" dirty="0" smtClean="0"/>
                        <a:t>Example variable</a:t>
                      </a:r>
                      <a:r>
                        <a:rPr lang="en-US" baseline="0" dirty="0" smtClean="0"/>
                        <a:t> declaration</a:t>
                      </a:r>
                      <a:endParaRPr lang="en-US" dirty="0"/>
                    </a:p>
                  </a:txBody>
                  <a:tcPr/>
                </a:tc>
                <a:tc>
                  <a:txBody>
                    <a:bodyPr/>
                    <a:lstStyle/>
                    <a:p>
                      <a:r>
                        <a:rPr lang="en-US" dirty="0" smtClean="0"/>
                        <a:t>Default Value</a:t>
                      </a:r>
                      <a:endParaRPr lang="en-US" dirty="0"/>
                    </a:p>
                  </a:txBody>
                  <a:tcPr/>
                </a:tc>
                <a:extLst>
                  <a:ext uri="{0D108BD9-81ED-4DB2-BD59-A6C34878D82A}">
                    <a16:rowId xmlns:a16="http://schemas.microsoft.com/office/drawing/2014/main" val="10000"/>
                  </a:ext>
                </a:extLst>
              </a:tr>
              <a:tr h="370840">
                <a:tc>
                  <a:txBody>
                    <a:bodyPr/>
                    <a:lstStyle/>
                    <a:p>
                      <a:r>
                        <a:rPr lang="en-US" dirty="0" smtClean="0"/>
                        <a:t>Whole numbers</a:t>
                      </a:r>
                      <a:endParaRPr lang="en-US" dirty="0"/>
                    </a:p>
                  </a:txBody>
                  <a:tcPr/>
                </a:tc>
                <a:tc>
                  <a:txBody>
                    <a:bodyPr/>
                    <a:lstStyle/>
                    <a:p>
                      <a:r>
                        <a:rPr lang="en-US" dirty="0" smtClean="0"/>
                        <a:t>Long</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LuckyNumber</a:t>
                      </a:r>
                      <a:r>
                        <a:rPr lang="en-US" sz="1600" baseline="0" dirty="0" smtClean="0">
                          <a:latin typeface="Consolas" panose="020B0609020204030204" pitchFamily="49" charset="0"/>
                          <a:cs typeface="Consolas" panose="020B0609020204030204" pitchFamily="49" charset="0"/>
                        </a:rPr>
                        <a:t> as Long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t>Real</a:t>
                      </a:r>
                      <a:r>
                        <a:rPr lang="en-US" baseline="0" dirty="0" smtClean="0"/>
                        <a:t> numbers</a:t>
                      </a:r>
                      <a:endParaRPr lang="en-US" dirty="0"/>
                    </a:p>
                  </a:txBody>
                  <a:tcPr/>
                </a:tc>
                <a:tc>
                  <a:txBody>
                    <a:bodyPr/>
                    <a:lstStyle/>
                    <a:p>
                      <a:r>
                        <a:rPr lang="en-US" dirty="0" smtClean="0"/>
                        <a:t>Double</a:t>
                      </a:r>
                      <a:endParaRPr lang="en-US" dirty="0"/>
                    </a:p>
                  </a:txBody>
                  <a:tcPr/>
                </a:tc>
                <a:tc>
                  <a:txBody>
                    <a:bodyPr/>
                    <a:lstStyle/>
                    <a:p>
                      <a:r>
                        <a:rPr lang="en-US" sz="1600" dirty="0" smtClean="0">
                          <a:latin typeface="Consolas" panose="020B0609020204030204" pitchFamily="49" charset="0"/>
                          <a:cs typeface="Consolas" panose="020B0609020204030204" pitchFamily="49" charset="0"/>
                        </a:rPr>
                        <a:t>Dim MyWeight As Double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a:t>
                      </a:r>
                      <a:endParaRPr lang="en-US" dirty="0"/>
                    </a:p>
                  </a:txBody>
                  <a:tcPr/>
                </a:tc>
                <a:extLst>
                  <a:ext uri="{0D108BD9-81ED-4DB2-BD59-A6C34878D82A}">
                    <a16:rowId xmlns:a16="http://schemas.microsoft.com/office/drawing/2014/main" val="10002"/>
                  </a:ext>
                </a:extLst>
              </a:tr>
              <a:tr h="370840">
                <a:tc>
                  <a:txBody>
                    <a:bodyPr/>
                    <a:lstStyle/>
                    <a:p>
                      <a:r>
                        <a:rPr lang="en-US" dirty="0" smtClean="0"/>
                        <a:t>Chararacters</a:t>
                      </a:r>
                      <a:r>
                        <a:rPr lang="en-US" baseline="30000" dirty="0" smtClean="0"/>
                        <a:t>1</a:t>
                      </a:r>
                      <a:endParaRPr lang="en-US" baseline="30000" dirty="0"/>
                    </a:p>
                  </a:txBody>
                  <a:tcPr/>
                </a:tc>
                <a:tc>
                  <a:txBody>
                    <a:bodyPr/>
                    <a:lstStyle/>
                    <a:p>
                      <a:r>
                        <a:rPr lang="en-US" dirty="0" smtClean="0"/>
                        <a:t>String</a:t>
                      </a:r>
                      <a:r>
                        <a:rPr lang="en-US" baseline="30000" dirty="0" smtClean="0"/>
                        <a:t>2</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 Name As String</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Empty string</a:t>
                      </a:r>
                      <a:endParaRPr lang="en-US" dirty="0"/>
                    </a:p>
                  </a:txBody>
                  <a:tcPr/>
                </a:tc>
                <a:extLst>
                  <a:ext uri="{0D108BD9-81ED-4DB2-BD59-A6C34878D82A}">
                    <a16:rowId xmlns:a16="http://schemas.microsoft.com/office/drawing/2014/main" val="10003"/>
                  </a:ext>
                </a:extLst>
              </a:tr>
              <a:tr h="650240">
                <a:tc>
                  <a:txBody>
                    <a:bodyPr/>
                    <a:lstStyle/>
                    <a:p>
                      <a:r>
                        <a:rPr lang="en-US" dirty="0" smtClean="0"/>
                        <a:t>Date</a:t>
                      </a:r>
                      <a:r>
                        <a:rPr lang="en-US" baseline="30000" dirty="0" smtClean="0"/>
                        <a:t>3</a:t>
                      </a:r>
                      <a:endParaRPr lang="en-US" baseline="30000" dirty="0"/>
                    </a:p>
                  </a:txBody>
                  <a:tcPr/>
                </a:tc>
                <a:tc>
                  <a:txBody>
                    <a:bodyPr/>
                    <a:lstStyle/>
                    <a:p>
                      <a:r>
                        <a:rPr lang="en-US" dirty="0" smtClean="0"/>
                        <a:t>Date</a:t>
                      </a:r>
                      <a:endParaRPr lang="en-US" baseline="30000" dirty="0"/>
                    </a:p>
                  </a:txBody>
                  <a:tcPr/>
                </a:tc>
                <a:tc>
                  <a:txBody>
                    <a:bodyPr/>
                    <a:lstStyle/>
                    <a:p>
                      <a:r>
                        <a:rPr lang="en-US" sz="1600" dirty="0" smtClean="0">
                          <a:latin typeface="Consolas" panose="020B0609020204030204" pitchFamily="49" charset="0"/>
                          <a:cs typeface="Consolas" panose="020B0609020204030204" pitchFamily="49" charset="0"/>
                        </a:rPr>
                        <a:t>Dim</a:t>
                      </a:r>
                      <a:r>
                        <a:rPr lang="en-US" sz="1600" baseline="0" dirty="0" smtClean="0">
                          <a:latin typeface="Consolas" panose="020B0609020204030204" pitchFamily="49" charset="0"/>
                          <a:cs typeface="Consolas" panose="020B0609020204030204" pitchFamily="49" charset="0"/>
                        </a:rPr>
                        <a:t> BirthDate As Date</a:t>
                      </a:r>
                      <a:endParaRPr lang="en-US" sz="1600" dirty="0">
                        <a:latin typeface="Consolas" panose="020B0609020204030204" pitchFamily="49" charset="0"/>
                        <a:cs typeface="Consolas" panose="020B0609020204030204" pitchFamily="49" charset="0"/>
                      </a:endParaRPr>
                    </a:p>
                  </a:txBody>
                  <a:tcPr/>
                </a:tc>
                <a:tc>
                  <a:txBody>
                    <a:bodyPr/>
                    <a:lstStyle/>
                    <a:p>
                      <a:r>
                        <a:rPr lang="en-US" dirty="0" smtClean="0"/>
                        <a:t>00:00:00</a:t>
                      </a:r>
                      <a:endParaRPr lang="en-US" dirty="0"/>
                    </a:p>
                  </a:txBody>
                  <a:tcPr/>
                </a:tc>
                <a:extLst>
                  <a:ext uri="{0D108BD9-81ED-4DB2-BD59-A6C34878D82A}">
                    <a16:rowId xmlns:a16="http://schemas.microsoft.com/office/drawing/2014/main" val="10004"/>
                  </a:ext>
                </a:extLst>
              </a:tr>
            </a:tbl>
          </a:graphicData>
        </a:graphic>
      </p:graphicFrame>
      <p:sp>
        <p:nvSpPr>
          <p:cNvPr id="85036" name="TextBox 4"/>
          <p:cNvSpPr txBox="1">
            <a:spLocks noChangeArrowheads="1"/>
          </p:cNvSpPr>
          <p:nvPr/>
        </p:nvSpPr>
        <p:spPr bwMode="auto">
          <a:xfrm>
            <a:off x="228600" y="6027003"/>
            <a:ext cx="8991600" cy="830997"/>
          </a:xfrm>
          <a:prstGeom prst="rect">
            <a:avLst/>
          </a:prstGeom>
          <a:noFill/>
          <a:ln w="9525">
            <a:noFill/>
            <a:miter lim="800000"/>
            <a:headEnd/>
            <a:tailEnd/>
          </a:ln>
        </p:spPr>
        <p:txBody>
          <a:bodyPr wrap="square">
            <a:spAutoFit/>
          </a:bodyPr>
          <a:lstStyle/>
          <a:p>
            <a:r>
              <a:rPr lang="en-US" sz="1600" dirty="0"/>
              <a:t>1) Any visible character you can type and more e.g., ‘Enter</a:t>
            </a:r>
            <a:r>
              <a:rPr lang="en-US" sz="1600" dirty="0" smtClean="0"/>
              <a:t>’ key</a:t>
            </a:r>
            <a:endParaRPr lang="en-US" sz="1600" dirty="0"/>
          </a:p>
          <a:p>
            <a:r>
              <a:rPr lang="en-US" sz="1600" dirty="0"/>
              <a:t>2) Each string can contain up to a maximum of 2 billion characters</a:t>
            </a:r>
          </a:p>
          <a:p>
            <a:r>
              <a:rPr lang="en-US" sz="1600" dirty="0"/>
              <a:t>3) Format: </a:t>
            </a:r>
            <a:r>
              <a:rPr lang="en-US" sz="1600" dirty="0" smtClean="0"/>
              <a:t>Day/month/year</a:t>
            </a:r>
            <a:endParaRPr lang="en-US" sz="1600" dirty="0"/>
          </a:p>
        </p:txBody>
      </p:sp>
    </p:spTree>
    <p:extLst>
      <p:ext uri="{BB962C8B-B14F-4D97-AF65-F5344CB8AC3E}">
        <p14:creationId xmlns:p14="http://schemas.microsoft.com/office/powerpoint/2010/main" val="400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5036"/>
                                        </p:tgtEl>
                                        <p:attrNameLst>
                                          <p:attrName>style.visibility</p:attrName>
                                        </p:attrNameLst>
                                      </p:cBhvr>
                                      <p:to>
                                        <p:strVal val="visible"/>
                                      </p:to>
                                    </p:set>
                                    <p:animEffect transition="in" filter="randombar(horizontal)">
                                      <p:cBhvr>
                                        <p:cTn id="7" dur="500"/>
                                        <p:tgtEl>
                                          <p:spTgt spid="85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Macros</a:t>
            </a:r>
          </a:p>
        </p:txBody>
      </p:sp>
      <p:sp>
        <p:nvSpPr>
          <p:cNvPr id="21506" name="Content Placeholder 2"/>
          <p:cNvSpPr>
            <a:spLocks noGrp="1"/>
          </p:cNvSpPr>
          <p:nvPr>
            <p:ph idx="1"/>
          </p:nvPr>
        </p:nvSpPr>
        <p:spPr/>
        <p:txBody>
          <a:bodyPr/>
          <a:lstStyle/>
          <a:p>
            <a:pPr eaLnBrk="1" hangingPunct="1"/>
            <a:r>
              <a:rPr lang="en-US" dirty="0" smtClean="0"/>
              <a:t>Macro: a sequence of keystrokes or mouse selections (instructions to the computer) that can be repeated over and over </a:t>
            </a:r>
          </a:p>
          <a:p>
            <a:pPr lvl="1" eaLnBrk="1" hangingPunct="1"/>
            <a:r>
              <a:rPr lang="en-US" dirty="0" smtClean="0"/>
              <a:t>MS-Office can be augmented by writing Macros (essentially computer programs) that will run either for multiple documents or only for a particular document.</a:t>
            </a:r>
          </a:p>
          <a:p>
            <a:pPr lvl="1" eaLnBrk="1" hangingPunct="1"/>
            <a:r>
              <a:rPr lang="en-US" dirty="0" smtClean="0"/>
              <a:t>In this class we will focus solely on MS-Word macro programming</a:t>
            </a:r>
          </a:p>
          <a:p>
            <a:pPr eaLnBrk="1" hangingPunct="1"/>
            <a:r>
              <a:rPr lang="en-US" dirty="0" smtClean="0"/>
              <a:t>VBA (as guessed) is an example of a macro programming language e.g., you can write a program that includes a series of formatting and other commands that you frequently carry out in Word documents</a:t>
            </a:r>
          </a:p>
          <a:p>
            <a:pPr eaLnBrk="1" hangingPunct="1"/>
            <a:r>
              <a:rPr lang="en-US" dirty="0" smtClean="0"/>
              <a:t>Write the commands once in the form of a program and just re-run this program instead of re-entering each command</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325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944562"/>
          </a:xfrm>
        </p:spPr>
        <p:txBody>
          <a:bodyPr>
            <a:normAutofit fontScale="90000"/>
          </a:bodyPr>
          <a:lstStyle/>
          <a:p>
            <a:r>
              <a:rPr lang="en-US" dirty="0" smtClean="0"/>
              <a:t>Examples Of Assigning Values To Variables</a:t>
            </a:r>
            <a:endParaRPr lang="en-US" dirty="0"/>
          </a:p>
        </p:txBody>
      </p:sp>
      <p:sp>
        <p:nvSpPr>
          <p:cNvPr id="3" name="Content Placeholder 2"/>
          <p:cNvSpPr>
            <a:spLocks noGrp="1"/>
          </p:cNvSpPr>
          <p:nvPr>
            <p:ph idx="1"/>
          </p:nvPr>
        </p:nvSpPr>
        <p:spPr>
          <a:xfrm>
            <a:off x="457200" y="1447800"/>
            <a:ext cx="7086600" cy="5029200"/>
          </a:xfrm>
        </p:spPr>
        <p:txBody>
          <a:bodyPr/>
          <a:lstStyle/>
          <a:p>
            <a:pPr marL="0" indent="0">
              <a:buNone/>
            </a:pPr>
            <a:r>
              <a:rPr lang="en-US" dirty="0" smtClean="0">
                <a:cs typeface="Consolas" panose="020B0609020204030204" pitchFamily="49" charset="0"/>
              </a:rPr>
              <a:t>Note: some types of variables requires some mechanism to specify the type of information to be stored:</a:t>
            </a:r>
          </a:p>
          <a:p>
            <a:r>
              <a:rPr lang="en-US" sz="1800" dirty="0" smtClean="0">
                <a:cs typeface="Consolas" panose="020B0609020204030204" pitchFamily="49" charset="0"/>
              </a:rPr>
              <a:t>Strings: the start and end of the string must be marked </a:t>
            </a:r>
            <a:r>
              <a:rPr lang="en-US" sz="1800" dirty="0">
                <a:cs typeface="Consolas" panose="020B0609020204030204" pitchFamily="49" charset="0"/>
              </a:rPr>
              <a:t>with double quotes </a:t>
            </a:r>
            <a:r>
              <a:rPr lang="en-US" sz="1800" i="1" dirty="0" smtClean="0">
                <a:cs typeface="Consolas" panose="020B0609020204030204" pitchFamily="49" charset="0"/>
              </a:rPr>
              <a:t>"</a:t>
            </a:r>
          </a:p>
          <a:p>
            <a:r>
              <a:rPr lang="en-US" sz="1800" dirty="0" smtClean="0">
                <a:cs typeface="Consolas" panose="020B0609020204030204" pitchFamily="49" charset="0"/>
              </a:rPr>
              <a:t>Date: </a:t>
            </a:r>
            <a:r>
              <a:rPr lang="en-US" sz="1800" dirty="0">
                <a:cs typeface="Consolas" panose="020B0609020204030204" pitchFamily="49" charset="0"/>
              </a:rPr>
              <a:t>the start and end of the string must be marked with </a:t>
            </a:r>
            <a:r>
              <a:rPr lang="en-US" sz="1800" dirty="0" smtClean="0">
                <a:cs typeface="Consolas" panose="020B0609020204030204" pitchFamily="49" charset="0"/>
              </a:rPr>
              <a:t>the number sign </a:t>
            </a:r>
            <a:r>
              <a:rPr lang="en-US" sz="1800" i="1" dirty="0" smtClean="0">
                <a:cs typeface="Consolas" panose="020B0609020204030204" pitchFamily="49" charset="0"/>
              </a:rPr>
              <a:t>#</a:t>
            </a:r>
            <a:endParaRPr lang="en-US" sz="1800" dirty="0" smtClean="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LuckyNumber As </a:t>
            </a:r>
            <a:r>
              <a:rPr lang="en-US" sz="1800" dirty="0" smtClean="0">
                <a:latin typeface="Consolas" panose="020B0609020204030204" pitchFamily="49" charset="0"/>
                <a:cs typeface="Consolas" panose="020B0609020204030204" pitchFamily="49" charset="0"/>
              </a:rPr>
              <a:t>Long</a:t>
            </a:r>
          </a:p>
          <a:p>
            <a:pPr marL="0" indent="0">
              <a:buNone/>
            </a:pPr>
            <a:r>
              <a:rPr lang="en-US" sz="1800" dirty="0" err="1" smtClean="0">
                <a:latin typeface="Consolas" panose="020B0609020204030204" pitchFamily="49" charset="0"/>
                <a:cs typeface="Consolas" panose="020B0609020204030204" pitchFamily="49" charset="0"/>
              </a:rPr>
              <a:t>LuckyNumber</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888</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BirthDay As Date </a:t>
            </a: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BirthDay </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#11/01/1977#</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Dim </a:t>
            </a:r>
            <a:r>
              <a:rPr lang="en-US" sz="1800" dirty="0">
                <a:latin typeface="Consolas" panose="020B0609020204030204" pitchFamily="49" charset="0"/>
                <a:cs typeface="Consolas" panose="020B0609020204030204" pitchFamily="49" charset="0"/>
              </a:rPr>
              <a:t>MyName As String</a:t>
            </a:r>
          </a:p>
          <a:p>
            <a:pPr marL="0" indent="0">
              <a:buNone/>
            </a:pPr>
            <a:r>
              <a:rPr lang="en-US" sz="1800" dirty="0" smtClean="0">
                <a:latin typeface="Consolas" panose="020B0609020204030204" pitchFamily="49" charset="0"/>
                <a:cs typeface="Consolas" panose="020B0609020204030204" pitchFamily="49" charset="0"/>
              </a:rPr>
              <a:t>MyName </a:t>
            </a:r>
            <a:r>
              <a:rPr lang="en-US" sz="1800" dirty="0">
                <a:latin typeface="Consolas" panose="020B0609020204030204" pitchFamily="49" charset="0"/>
                <a:cs typeface="Consolas" panose="020B0609020204030204" pitchFamily="49" charset="0"/>
              </a:rPr>
              <a:t>= "James"</a:t>
            </a:r>
          </a:p>
        </p:txBody>
      </p:sp>
      <p:grpSp>
        <p:nvGrpSpPr>
          <p:cNvPr id="11" name="Group 10"/>
          <p:cNvGrpSpPr/>
          <p:nvPr/>
        </p:nvGrpSpPr>
        <p:grpSpPr>
          <a:xfrm>
            <a:off x="7086600" y="0"/>
            <a:ext cx="2057400" cy="1752600"/>
            <a:chOff x="6934200" y="3276600"/>
            <a:chExt cx="2057400" cy="1752600"/>
          </a:xfrm>
        </p:grpSpPr>
        <p:grpSp>
          <p:nvGrpSpPr>
            <p:cNvPr id="4" name="Group 3"/>
            <p:cNvGrpSpPr/>
            <p:nvPr/>
          </p:nvGrpSpPr>
          <p:grpSpPr>
            <a:xfrm>
              <a:off x="6934200" y="3276600"/>
              <a:ext cx="2057400" cy="1752600"/>
              <a:chOff x="6858000" y="1371600"/>
              <a:chExt cx="2057400" cy="1752600"/>
            </a:xfrm>
          </p:grpSpPr>
          <p:sp>
            <p:nvSpPr>
              <p:cNvPr id="5" name="Rectangle 4"/>
              <p:cNvSpPr/>
              <p:nvPr/>
            </p:nvSpPr>
            <p:spPr>
              <a:xfrm>
                <a:off x="6858000" y="1371600"/>
                <a:ext cx="205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CPSC mail</a:t>
                </a:r>
                <a:endParaRPr lang="en-US" dirty="0"/>
              </a:p>
            </p:txBody>
          </p:sp>
          <p:sp>
            <p:nvSpPr>
              <p:cNvPr id="6" name="Rectangle 5"/>
              <p:cNvSpPr/>
              <p:nvPr/>
            </p:nvSpPr>
            <p:spPr>
              <a:xfrm>
                <a:off x="7086600"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80248" y="21336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667000"/>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95488" y="2645664"/>
                <a:ext cx="5334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086600" y="3701534"/>
              <a:ext cx="685800" cy="369332"/>
            </a:xfrm>
            <a:prstGeom prst="rect">
              <a:avLst/>
            </a:prstGeom>
            <a:noFill/>
          </p:spPr>
          <p:txBody>
            <a:bodyPr wrap="square" rtlCol="0">
              <a:spAutoFit/>
            </a:bodyPr>
            <a:lstStyle/>
            <a:p>
              <a:r>
                <a:rPr lang="en-US" b="1" dirty="0" smtClean="0"/>
                <a:t>TAM</a:t>
              </a:r>
              <a:endParaRPr lang="en-US" b="1" dirty="0"/>
            </a:p>
          </p:txBody>
        </p:sp>
      </p:grpSp>
      <p:grpSp>
        <p:nvGrpSpPr>
          <p:cNvPr id="14" name="Group 13"/>
          <p:cNvGrpSpPr/>
          <p:nvPr/>
        </p:nvGrpSpPr>
        <p:grpSpPr>
          <a:xfrm>
            <a:off x="7315200" y="800100"/>
            <a:ext cx="533400" cy="266700"/>
            <a:chOff x="7543800" y="3675888"/>
            <a:chExt cx="609600" cy="304800"/>
          </a:xfrm>
        </p:grpSpPr>
        <p:sp>
          <p:nvSpPr>
            <p:cNvPr id="12" name="Rectangle 11"/>
            <p:cNvSpPr/>
            <p:nvPr/>
          </p:nvSpPr>
          <p:spPr>
            <a:xfrm>
              <a:off x="7543800" y="3675888"/>
              <a:ext cx="6096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mail</a:t>
              </a:r>
              <a:endParaRPr lang="en-US" sz="1200" dirty="0"/>
            </a:p>
          </p:txBody>
        </p:sp>
        <p:sp>
          <p:nvSpPr>
            <p:cNvPr id="13" name="Isosceles Triangle 12"/>
            <p:cNvSpPr/>
            <p:nvPr/>
          </p:nvSpPr>
          <p:spPr>
            <a:xfrm rot="10800000">
              <a:off x="7658100" y="3675888"/>
              <a:ext cx="381000" cy="134112"/>
            </a:xfrm>
            <a:prstGeom prst="triangle">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33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#1</a:t>
            </a:r>
            <a:endParaRPr lang="en-US" dirty="0"/>
          </a:p>
        </p:txBody>
      </p:sp>
      <p:sp>
        <p:nvSpPr>
          <p:cNvPr id="3" name="Content Placeholder 2"/>
          <p:cNvSpPr>
            <a:spLocks noGrp="1"/>
          </p:cNvSpPr>
          <p:nvPr>
            <p:ph idx="1"/>
          </p:nvPr>
        </p:nvSpPr>
        <p:spPr/>
        <p:txBody>
          <a:bodyPr/>
          <a:lstStyle/>
          <a:p>
            <a:r>
              <a:rPr lang="en-US" dirty="0"/>
              <a:t>A variable is just that – it can change as a program runs</a:t>
            </a:r>
            <a:r>
              <a:rPr lang="en-US" dirty="0" smtClean="0"/>
              <a:t>.</a:t>
            </a:r>
          </a:p>
          <a:p>
            <a:r>
              <a:rPr lang="en-US" dirty="0" smtClean="0"/>
              <a:t>Approach #1: variable not used (lacks flexibility)</a:t>
            </a:r>
          </a:p>
          <a:p>
            <a:pPr marL="234950" lvl="1" indent="0">
              <a:buNone/>
            </a:pPr>
            <a:r>
              <a:rPr lang="en-CA" dirty="0">
                <a:latin typeface="Consolas" panose="020B0609020204030204" pitchFamily="49" charset="0"/>
              </a:rPr>
              <a:t> </a:t>
            </a: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34950" lvl="1" indent="0">
              <a:buNone/>
            </a:pPr>
            <a:r>
              <a:rPr lang="en-CA" dirty="0" smtClean="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("...37</a:t>
            </a:r>
            <a:r>
              <a:rPr lang="en-CA" dirty="0" smtClean="0">
                <a:latin typeface="Consolas" panose="020B0609020204030204" pitchFamily="49" charset="0"/>
              </a:rPr>
              <a:t>")</a:t>
            </a:r>
          </a:p>
          <a:p>
            <a:pPr marL="234950" lvl="1" indent="0">
              <a:buNone/>
            </a:pPr>
            <a:endParaRPr lang="en-US" dirty="0">
              <a:latin typeface="Consolas" panose="020B0609020204030204" pitchFamily="49" charset="0"/>
            </a:endParaRPr>
          </a:p>
          <a:p>
            <a:r>
              <a:rPr lang="en-US" dirty="0" smtClean="0"/>
              <a:t>Approach #2: variable employed (</a:t>
            </a:r>
            <a:r>
              <a:rPr lang="en-US" dirty="0" smtClean="0">
                <a:solidFill>
                  <a:srgbClr val="FF0000"/>
                </a:solidFill>
              </a:rPr>
              <a:t>age can be changed</a:t>
            </a:r>
            <a:r>
              <a:rPr lang="en-US" dirty="0" smtClean="0"/>
              <a:t> with any mathematical expression)</a:t>
            </a:r>
          </a:p>
          <a:p>
            <a:pPr marL="222250" lvl="1" indent="0">
              <a:buNone/>
            </a:pPr>
            <a:r>
              <a:rPr lang="en-CA" dirty="0">
                <a:latin typeface="Consolas" panose="020B0609020204030204" pitchFamily="49" charset="0"/>
              </a:rPr>
              <a:t> </a:t>
            </a:r>
            <a:r>
              <a:rPr lang="en-CA" dirty="0" smtClean="0">
                <a:latin typeface="Consolas" panose="020B0609020204030204" pitchFamily="49" charset="0"/>
              </a:rPr>
              <a:t>  Dim </a:t>
            </a:r>
            <a:r>
              <a:rPr lang="en-CA" dirty="0">
                <a:latin typeface="Consolas" panose="020B0609020204030204" pitchFamily="49" charset="0"/>
              </a:rPr>
              <a:t>age As Long</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37</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p>
          <a:p>
            <a:pPr marL="222250" lvl="1" indent="0">
              <a:buNone/>
            </a:pPr>
            <a:r>
              <a:rPr lang="en-CA" dirty="0">
                <a:latin typeface="Consolas" panose="020B0609020204030204" pitchFamily="49" charset="0"/>
              </a:rPr>
              <a:t>   </a:t>
            </a:r>
            <a:r>
              <a:rPr lang="en-CA" dirty="0" smtClean="0">
                <a:solidFill>
                  <a:srgbClr val="FF0000"/>
                </a:solidFill>
                <a:latin typeface="Consolas" panose="020B0609020204030204" pitchFamily="49" charset="0"/>
              </a:rPr>
              <a:t>age </a:t>
            </a:r>
            <a:r>
              <a:rPr lang="en-CA" dirty="0">
                <a:solidFill>
                  <a:srgbClr val="FF0000"/>
                </a:solidFill>
                <a:latin typeface="Consolas" panose="020B0609020204030204" pitchFamily="49" charset="0"/>
              </a:rPr>
              <a:t>= 38</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("My age is...")</a:t>
            </a:r>
          </a:p>
          <a:p>
            <a:pPr marL="222250" lvl="1" indent="0">
              <a:buNone/>
            </a:pPr>
            <a:r>
              <a:rPr lang="en-CA" dirty="0">
                <a:latin typeface="Consolas" panose="020B0609020204030204" pitchFamily="49" charset="0"/>
              </a:rPr>
              <a:t>   </a:t>
            </a:r>
            <a:r>
              <a:rPr lang="en-CA" dirty="0" err="1" smtClean="0">
                <a:latin typeface="Consolas" panose="020B0609020204030204" pitchFamily="49" charset="0"/>
              </a:rPr>
              <a:t>MsgBox</a:t>
            </a:r>
            <a:r>
              <a:rPr lang="en-CA" dirty="0" smtClean="0">
                <a:latin typeface="Consolas" panose="020B0609020204030204" pitchFamily="49" charset="0"/>
              </a:rPr>
              <a:t> </a:t>
            </a:r>
            <a:r>
              <a:rPr lang="en-CA" dirty="0">
                <a:latin typeface="Consolas" panose="020B0609020204030204" pitchFamily="49" charset="0"/>
              </a:rPr>
              <a:t>(age)</a:t>
            </a:r>
            <a:endParaRPr lang="en-US" dirty="0">
              <a:latin typeface="Consolas" panose="020B0609020204030204" pitchFamily="49" charset="0"/>
            </a:endParaRPr>
          </a:p>
          <a:p>
            <a:endParaRPr lang="en-US" dirty="0"/>
          </a:p>
        </p:txBody>
      </p:sp>
    </p:spTree>
    <p:extLst>
      <p:ext uri="{BB962C8B-B14F-4D97-AF65-F5344CB8AC3E}">
        <p14:creationId xmlns:p14="http://schemas.microsoft.com/office/powerpoint/2010/main" val="31125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Variables: Metaphor To Use</a:t>
            </a:r>
            <a:endParaRPr lang="en-US"/>
          </a:p>
        </p:txBody>
      </p:sp>
      <p:sp>
        <p:nvSpPr>
          <p:cNvPr id="3" name="Content Placeholder 2"/>
          <p:cNvSpPr>
            <a:spLocks noGrp="1"/>
          </p:cNvSpPr>
          <p:nvPr>
            <p:ph idx="1"/>
          </p:nvPr>
        </p:nvSpPr>
        <p:spPr/>
        <p:txBody>
          <a:bodyPr/>
          <a:lstStyle/>
          <a:p>
            <a:r>
              <a:rPr lang="en-US" dirty="0" smtClean="0"/>
              <a:t>Think of VBA variables like a “mail slot in memory”</a:t>
            </a:r>
          </a:p>
          <a:p>
            <a:r>
              <a:rPr lang="en-US" dirty="0" smtClean="0"/>
              <a:t>Unlike an actual mail slot c</a:t>
            </a:r>
            <a:r>
              <a:rPr lang="en-US" b="1" dirty="0" smtClean="0"/>
              <a:t>omputer variables can only hold one piece of information</a:t>
            </a:r>
          </a:p>
          <a:p>
            <a:pPr lvl="1"/>
            <a:r>
              <a:rPr lang="en-US" dirty="0" smtClean="0"/>
              <a:t>Adding new information results in the old information being replaced by the new information</a:t>
            </a:r>
          </a:p>
          <a:p>
            <a:pPr lvl="1"/>
            <a:endParaRPr lang="en-US" dirty="0"/>
          </a:p>
          <a:p>
            <a:pPr lvl="1"/>
            <a:endParaRPr lang="en-US" dirty="0" smtClean="0"/>
          </a:p>
          <a:p>
            <a:pPr lvl="1"/>
            <a:endParaRPr lang="en-US" dirty="0"/>
          </a:p>
          <a:p>
            <a:pPr lvl="1"/>
            <a:endParaRPr lang="en-US" dirty="0" smtClean="0"/>
          </a:p>
        </p:txBody>
      </p:sp>
      <p:grpSp>
        <p:nvGrpSpPr>
          <p:cNvPr id="6" name="Group 5"/>
          <p:cNvGrpSpPr/>
          <p:nvPr/>
        </p:nvGrpSpPr>
        <p:grpSpPr>
          <a:xfrm>
            <a:off x="6938334" y="0"/>
            <a:ext cx="2197251" cy="1447800"/>
            <a:chOff x="6938334" y="0"/>
            <a:chExt cx="2197251" cy="1447800"/>
          </a:xfrm>
        </p:grpSpPr>
        <p:pic>
          <p:nvPicPr>
            <p:cNvPr id="4" name="Picture 2" descr="C:\Users\tamj\AppData\Local\Microsoft\Windows\Temporary Internet Files\Content.IE5\628WU349\COLOURBOX59921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751" y="0"/>
              <a:ext cx="2179834"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938334" y="1078468"/>
              <a:ext cx="2167581" cy="369332"/>
            </a:xfrm>
            <a:prstGeom prst="rect">
              <a:avLst/>
            </a:prstGeom>
          </p:spPr>
          <p:txBody>
            <a:bodyPr wrap="none">
              <a:spAutoFit/>
            </a:bodyPr>
            <a:lstStyle/>
            <a:p>
              <a:r>
                <a:rPr lang="en-US" b="1">
                  <a:solidFill>
                    <a:schemeClr val="bg1"/>
                  </a:solidFill>
                </a:rPr>
                <a:t>www.colourbox.com</a:t>
              </a:r>
            </a:p>
          </p:txBody>
        </p:sp>
      </p:grpSp>
      <p:sp>
        <p:nvSpPr>
          <p:cNvPr id="10" name="Rectangle 9"/>
          <p:cNvSpPr/>
          <p:nvPr/>
        </p:nvSpPr>
        <p:spPr>
          <a:xfrm>
            <a:off x="609600" y="3452948"/>
            <a:ext cx="2590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Dim num as Long</a:t>
            </a:r>
            <a:endParaRPr lang="en-US">
              <a:latin typeface="Consolas" panose="020B0609020204030204" pitchFamily="49" charset="0"/>
              <a:cs typeface="Consolas" panose="020B0609020204030204" pitchFamily="49" charset="0"/>
            </a:endParaRPr>
          </a:p>
        </p:txBody>
      </p:sp>
      <p:grpSp>
        <p:nvGrpSpPr>
          <p:cNvPr id="16" name="Group 15"/>
          <p:cNvGrpSpPr/>
          <p:nvPr/>
        </p:nvGrpSpPr>
        <p:grpSpPr>
          <a:xfrm>
            <a:off x="4409519" y="3452948"/>
            <a:ext cx="1534079" cy="1335984"/>
            <a:chOff x="4876799" y="3083616"/>
            <a:chExt cx="1534079" cy="1335984"/>
          </a:xfrm>
        </p:grpSpPr>
        <p:pic>
          <p:nvPicPr>
            <p:cNvPr id="8"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799" y="3400697"/>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9277" y="3795848"/>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799" y="3083616"/>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grpSp>
        <p:nvGrpSpPr>
          <p:cNvPr id="19" name="Group 18"/>
          <p:cNvGrpSpPr/>
          <p:nvPr/>
        </p:nvGrpSpPr>
        <p:grpSpPr>
          <a:xfrm>
            <a:off x="4409519" y="5270081"/>
            <a:ext cx="1534079" cy="1335984"/>
            <a:chOff x="4409519" y="5270081"/>
            <a:chExt cx="1534079" cy="1335984"/>
          </a:xfrm>
        </p:grpSpPr>
        <p:pic>
          <p:nvPicPr>
            <p:cNvPr id="13" name="Picture 2" descr="C:\Users\tamj\AppData\Local\Microsoft\Windows\Temporary Internet Files\Content.IE5\628WU349\COLOURBOX5992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9" y="5587162"/>
              <a:ext cx="1534079" cy="101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1997" y="5982313"/>
              <a:ext cx="904321"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a:t>
              </a:r>
              <a:endParaRPr lang="en-US">
                <a:latin typeface="Consolas" panose="020B0609020204030204" pitchFamily="49" charset="0"/>
                <a:cs typeface="Consolas" panose="020B0609020204030204" pitchFamily="49" charset="0"/>
              </a:endParaRPr>
            </a:p>
          </p:txBody>
        </p:sp>
        <p:sp>
          <p:nvSpPr>
            <p:cNvPr id="15" name="TextBox 14"/>
            <p:cNvSpPr txBox="1"/>
            <p:nvPr/>
          </p:nvSpPr>
          <p:spPr>
            <a:xfrm>
              <a:off x="4409519" y="5270081"/>
              <a:ext cx="990600" cy="369332"/>
            </a:xfrm>
            <a:prstGeom prst="rect">
              <a:avLst/>
            </a:prstGeom>
            <a:noFill/>
          </p:spPr>
          <p:txBody>
            <a:bodyPr wrap="square" lIns="0" rtlCol="0">
              <a:spAutoFit/>
            </a:bodyPr>
            <a:lstStyle/>
            <a:p>
              <a:r>
                <a:rPr lang="en-US" smtClean="0">
                  <a:latin typeface="Arial" panose="020B0604020202020204" pitchFamily="34" charset="0"/>
                  <a:cs typeface="Arial" panose="020B0604020202020204" pitchFamily="34" charset="0"/>
                </a:rPr>
                <a:t>num</a:t>
              </a:r>
              <a:endParaRPr lang="en-US">
                <a:latin typeface="Arial" panose="020B0604020202020204" pitchFamily="34" charset="0"/>
                <a:cs typeface="Arial" panose="020B0604020202020204" pitchFamily="34" charset="0"/>
              </a:endParaRPr>
            </a:p>
          </p:txBody>
        </p:sp>
      </p:grpSp>
      <p:sp>
        <p:nvSpPr>
          <p:cNvPr id="17" name="Rectangle 16"/>
          <p:cNvSpPr/>
          <p:nvPr/>
        </p:nvSpPr>
        <p:spPr>
          <a:xfrm>
            <a:off x="609600" y="5410813"/>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a:t>
            </a:r>
            <a:endParaRPr lang="en-US">
              <a:latin typeface="Consolas" panose="020B0609020204030204" pitchFamily="49" charset="0"/>
              <a:cs typeface="Consolas" panose="020B0609020204030204" pitchFamily="49" charset="0"/>
            </a:endParaRPr>
          </a:p>
        </p:txBody>
      </p:sp>
      <p:sp>
        <p:nvSpPr>
          <p:cNvPr id="18" name="Rectangle 17"/>
          <p:cNvSpPr/>
          <p:nvPr/>
        </p:nvSpPr>
        <p:spPr>
          <a:xfrm>
            <a:off x="4571997" y="5991635"/>
            <a:ext cx="942437" cy="395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17</a:t>
            </a:r>
            <a:endParaRPr lang="en-US">
              <a:latin typeface="Consolas" panose="020B0609020204030204" pitchFamily="49" charset="0"/>
              <a:cs typeface="Consolas" panose="020B0609020204030204" pitchFamily="49" charset="0"/>
            </a:endParaRPr>
          </a:p>
        </p:txBody>
      </p:sp>
      <p:sp>
        <p:nvSpPr>
          <p:cNvPr id="20" name="Rectangle 19"/>
          <p:cNvSpPr/>
          <p:nvPr/>
        </p:nvSpPr>
        <p:spPr>
          <a:xfrm>
            <a:off x="609600" y="6189211"/>
            <a:ext cx="1371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atin typeface="Consolas" panose="020B0609020204030204" pitchFamily="49" charset="0"/>
                <a:cs typeface="Consolas" panose="020B0609020204030204" pitchFamily="49" charset="0"/>
              </a:rPr>
              <a:t>num = 17</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7278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randombar(horizont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0" grpId="0" animBg="1"/>
      <p:bldP spid="17" grpId="0" animBg="1"/>
      <p:bldP spid="18"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 #2</a:t>
            </a:r>
            <a:endParaRPr lang="en-US" dirty="0"/>
          </a:p>
        </p:txBody>
      </p:sp>
      <p:sp>
        <p:nvSpPr>
          <p:cNvPr id="3" name="Content Placeholder 2"/>
          <p:cNvSpPr>
            <a:spLocks noGrp="1"/>
          </p:cNvSpPr>
          <p:nvPr>
            <p:ph idx="1"/>
          </p:nvPr>
        </p:nvSpPr>
        <p:spPr/>
        <p:txBody>
          <a:bodyPr/>
          <a:lstStyle/>
          <a:p>
            <a:r>
              <a:rPr lang="en-US" dirty="0" smtClean="0"/>
              <a:t>Assigning values from one variable does not ‘link’ them</a:t>
            </a:r>
          </a:p>
        </p:txBody>
      </p:sp>
      <p:sp>
        <p:nvSpPr>
          <p:cNvPr id="4" name="Rectangle 3"/>
          <p:cNvSpPr/>
          <p:nvPr/>
        </p:nvSpPr>
        <p:spPr>
          <a:xfrm>
            <a:off x="762000" y="2057400"/>
            <a:ext cx="3733800" cy="1066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lvl="1"/>
            <a:r>
              <a:rPr lang="en-US" sz="2000" b="1" dirty="0">
                <a:latin typeface="Consolas" panose="020B0609020204030204" pitchFamily="49" charset="0"/>
              </a:rPr>
              <a:t>num1 = 1</a:t>
            </a:r>
          </a:p>
          <a:p>
            <a:pPr marL="119063" lvl="1"/>
            <a:r>
              <a:rPr lang="en-US" sz="2000" b="1" dirty="0">
                <a:latin typeface="Consolas" panose="020B0609020204030204" pitchFamily="49" charset="0"/>
              </a:rPr>
              <a:t>num2 = num1</a:t>
            </a:r>
          </a:p>
          <a:p>
            <a:pPr marL="119063" lvl="1"/>
            <a:r>
              <a:rPr lang="en-US" sz="2000" b="1" dirty="0">
                <a:latin typeface="Consolas" panose="020B0609020204030204" pitchFamily="49" charset="0"/>
              </a:rPr>
              <a:t>num1 = </a:t>
            </a:r>
            <a:r>
              <a:rPr lang="en-US" sz="2000" b="1" dirty="0" smtClean="0">
                <a:latin typeface="Consolas" panose="020B0609020204030204" pitchFamily="49" charset="0"/>
              </a:rPr>
              <a:t>2</a:t>
            </a:r>
            <a:endParaRPr lang="en-US" sz="2000" b="1" dirty="0">
              <a:latin typeface="Consolas" panose="020B0609020204030204" pitchFamily="49" charset="0"/>
            </a:endParaRPr>
          </a:p>
        </p:txBody>
      </p:sp>
    </p:spTree>
    <p:extLst>
      <p:ext uri="{BB962C8B-B14F-4D97-AF65-F5344CB8AC3E}">
        <p14:creationId xmlns:p14="http://schemas.microsoft.com/office/powerpoint/2010/main" val="18720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Variables: Metaphor To </a:t>
            </a:r>
            <a:r>
              <a:rPr lang="en-US" smtClean="0"/>
              <a:t>Use (2)</a:t>
            </a:r>
            <a:endParaRPr lang="en-US"/>
          </a:p>
        </p:txBody>
      </p:sp>
      <p:sp>
        <p:nvSpPr>
          <p:cNvPr id="3" name="Content Placeholder 2"/>
          <p:cNvSpPr>
            <a:spLocks noGrp="1"/>
          </p:cNvSpPr>
          <p:nvPr>
            <p:ph idx="1"/>
          </p:nvPr>
        </p:nvSpPr>
        <p:spPr/>
        <p:txBody>
          <a:bodyPr/>
          <a:lstStyle/>
          <a:p>
            <a:pPr marL="234950" lvl="1" indent="-234950">
              <a:buFont typeface="Arial" charset="0"/>
              <a:buChar char="•"/>
            </a:pPr>
            <a:r>
              <a:rPr lang="en-US" sz="2400" dirty="0"/>
              <a:t>Also each computer variable is </a:t>
            </a:r>
            <a:r>
              <a:rPr lang="en-US" sz="2400" dirty="0" smtClean="0"/>
              <a:t>separate </a:t>
            </a:r>
            <a:r>
              <a:rPr lang="en-US" sz="2400" dirty="0"/>
              <a:t>location in memory</a:t>
            </a:r>
            <a:r>
              <a:rPr lang="en-US" sz="2400" dirty="0" smtClean="0"/>
              <a:t>.</a:t>
            </a:r>
          </a:p>
          <a:p>
            <a:pPr marL="234950" lvl="1" indent="-234950">
              <a:buFont typeface="Arial" charset="0"/>
              <a:buChar char="•"/>
            </a:pPr>
            <a:r>
              <a:rPr lang="en-US" sz="2400" dirty="0" smtClean="0"/>
              <a:t>Each location can hold information independently of other locations.</a:t>
            </a:r>
          </a:p>
          <a:p>
            <a:pPr marL="352425" lvl="2" indent="-234950"/>
            <a:r>
              <a:rPr lang="en-US" sz="2200" dirty="0" smtClean="0"/>
              <a:t>Note: This works differently than mathematical variables!</a:t>
            </a:r>
          </a:p>
          <a:p>
            <a:pPr marL="352425" lvl="2" indent="-234950"/>
            <a:endParaRPr lang="en-US" sz="2200" dirty="0"/>
          </a:p>
          <a:p>
            <a:pPr marL="352425" lvl="2" indent="-234950"/>
            <a:endParaRPr lang="en-US" sz="2200" dirty="0" smtClean="0"/>
          </a:p>
          <a:p>
            <a:pPr marL="352425" lvl="2" indent="-234950"/>
            <a:endParaRPr lang="en-US" sz="2200" dirty="0"/>
          </a:p>
          <a:p>
            <a:pPr marL="352425" lvl="2" indent="-234950"/>
            <a:endParaRPr lang="en-US" sz="2200" dirty="0" smtClean="0"/>
          </a:p>
          <a:p>
            <a:pPr marL="117475" lvl="2" indent="0">
              <a:buNone/>
            </a:pPr>
            <a:endParaRPr lang="en-US" sz="2200" dirty="0"/>
          </a:p>
          <a:p>
            <a:pPr marL="352425" lvl="2" indent="-234950"/>
            <a:r>
              <a:rPr lang="en-US" sz="2200" dirty="0" smtClean="0"/>
              <a:t>What is the result?</a:t>
            </a:r>
            <a:endParaRPr lang="en-US" sz="2200" dirty="0"/>
          </a:p>
          <a:p>
            <a:endParaRPr lang="en-US" dirty="0"/>
          </a:p>
        </p:txBody>
      </p:sp>
      <p:sp>
        <p:nvSpPr>
          <p:cNvPr id="4" name="Rectangle 3"/>
          <p:cNvSpPr/>
          <p:nvPr/>
        </p:nvSpPr>
        <p:spPr>
          <a:xfrm>
            <a:off x="838200" y="3200400"/>
            <a:ext cx="3200400" cy="1687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latin typeface="Consolas" panose="020B0609020204030204" pitchFamily="49" charset="0"/>
                <a:cs typeface="Consolas" panose="020B0609020204030204" pitchFamily="49" charset="0"/>
              </a:rPr>
              <a:t>Dim num1 as Long</a:t>
            </a:r>
          </a:p>
          <a:p>
            <a:r>
              <a:rPr lang="en-US" smtClean="0">
                <a:latin typeface="Consolas" panose="020B0609020204030204" pitchFamily="49" charset="0"/>
                <a:cs typeface="Consolas" panose="020B0609020204030204" pitchFamily="49" charset="0"/>
              </a:rPr>
              <a:t>Dim num2 </a:t>
            </a:r>
            <a:r>
              <a:rPr lang="en-US">
                <a:latin typeface="Consolas" panose="020B0609020204030204" pitchFamily="49" charset="0"/>
                <a:cs typeface="Consolas" panose="020B0609020204030204" pitchFamily="49" charset="0"/>
              </a:rPr>
              <a:t>as </a:t>
            </a:r>
            <a:r>
              <a:rPr lang="en-US" smtClean="0">
                <a:latin typeface="Consolas" panose="020B0609020204030204" pitchFamily="49" charset="0"/>
                <a:cs typeface="Consolas" panose="020B0609020204030204" pitchFamily="49" charset="0"/>
              </a:rPr>
              <a:t>Long</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um2 = num1</a:t>
            </a:r>
          </a:p>
          <a:p>
            <a:r>
              <a:rPr lang="en-US">
                <a:latin typeface="Consolas" panose="020B0609020204030204" pitchFamily="49" charset="0"/>
                <a:cs typeface="Consolas" panose="020B0609020204030204" pitchFamily="49" charset="0"/>
              </a:rPr>
              <a:t>n</a:t>
            </a:r>
            <a:r>
              <a:rPr lang="en-US" smtClean="0">
                <a:latin typeface="Consolas" panose="020B0609020204030204" pitchFamily="49" charset="0"/>
                <a:cs typeface="Consolas" panose="020B0609020204030204" pitchFamily="49" charset="0"/>
              </a:rPr>
              <a:t>um1 = 2</a:t>
            </a:r>
          </a:p>
          <a:p>
            <a:endParaRPr lang="en-US"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0914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Consolas" panose="020B0609020204030204" pitchFamily="49" charset="0"/>
              </a:rPr>
              <a:t>MsgBox</a:t>
            </a:r>
            <a:r>
              <a:rPr lang="en-US" dirty="0" smtClean="0"/>
              <a:t>: </a:t>
            </a:r>
            <a:r>
              <a:rPr lang="en-US" dirty="0" err="1" smtClean="0"/>
              <a:t>Dislaying</a:t>
            </a:r>
            <a:r>
              <a:rPr lang="en-US" dirty="0" smtClean="0"/>
              <a:t> Mixes Of Strings And Variables</a:t>
            </a:r>
            <a:endParaRPr lang="en-US" dirty="0"/>
          </a:p>
        </p:txBody>
      </p:sp>
      <p:sp>
        <p:nvSpPr>
          <p:cNvPr id="3" name="Content Placeholder 2"/>
          <p:cNvSpPr>
            <a:spLocks noGrp="1"/>
          </p:cNvSpPr>
          <p:nvPr>
            <p:ph idx="1"/>
          </p:nvPr>
        </p:nvSpPr>
        <p:spPr/>
        <p:txBody>
          <a:bodyPr/>
          <a:lstStyle/>
          <a:p>
            <a:pPr eaLnBrk="1" hangingPunct="1"/>
            <a:r>
              <a:rPr lang="en-CA" b="1" dirty="0" smtClean="0"/>
              <a:t>Format</a:t>
            </a:r>
            <a:r>
              <a:rPr lang="en-CA" dirty="0" smtClean="0"/>
              <a:t>:</a:t>
            </a:r>
          </a:p>
          <a:p>
            <a:pPr marL="234950" lvl="1" indent="0" eaLnBrk="1" hangingPunct="1">
              <a:buNone/>
            </a:pPr>
            <a:r>
              <a:rPr lang="en-CA" dirty="0" err="1" smtClean="0">
                <a:latin typeface="Consolas" pitchFamily="49" charset="0"/>
              </a:rPr>
              <a:t>MsgBox</a:t>
            </a:r>
            <a:r>
              <a:rPr lang="en-CA" dirty="0" smtClean="0">
                <a:latin typeface="Consolas" pitchFamily="49" charset="0"/>
              </a:rPr>
              <a:t> </a:t>
            </a:r>
            <a:r>
              <a:rPr lang="en-CA" dirty="0">
                <a:latin typeface="Consolas" pitchFamily="49" charset="0"/>
              </a:rPr>
              <a:t>("&lt;</a:t>
            </a:r>
            <a:r>
              <a:rPr lang="en-CA" i="1" dirty="0" smtClean="0">
                <a:latin typeface="Consolas" pitchFamily="49" charset="0"/>
              </a:rPr>
              <a:t>Message1</a:t>
            </a:r>
            <a:r>
              <a:rPr lang="en-CA" dirty="0" smtClean="0">
                <a:latin typeface="Consolas" pitchFamily="49" charset="0"/>
              </a:rPr>
              <a:t>&gt;</a:t>
            </a:r>
            <a:r>
              <a:rPr lang="en-CA" dirty="0">
                <a:latin typeface="Consolas" pitchFamily="49" charset="0"/>
              </a:rPr>
              <a:t>"</a:t>
            </a:r>
            <a:r>
              <a:rPr lang="en-CA" dirty="0" smtClean="0">
                <a:latin typeface="Consolas" pitchFamily="49" charset="0"/>
              </a:rPr>
              <a:t> &amp; &lt;variable name&gt;)</a:t>
            </a:r>
            <a:endParaRPr lang="en-CA" dirty="0">
              <a:latin typeface="Consolas" pitchFamily="49" charset="0"/>
            </a:endParaRPr>
          </a:p>
          <a:p>
            <a:pPr lvl="1" eaLnBrk="1" hangingPunct="1"/>
            <a:endParaRPr lang="en-CA" dirty="0"/>
          </a:p>
          <a:p>
            <a:r>
              <a:rPr lang="en-US" dirty="0"/>
              <a:t>Name of the online example: </a:t>
            </a:r>
            <a:r>
              <a:rPr lang="en-US" sz="2000" dirty="0" smtClean="0">
                <a:latin typeface="Consolas" panose="020B0609020204030204" pitchFamily="49" charset="0"/>
                <a:cs typeface="Consolas" panose="020B0609020204030204" pitchFamily="49" charset="0"/>
              </a:rPr>
              <a:t>2variablesMixedOutput.docm</a:t>
            </a:r>
            <a:endParaRPr lang="en-US" dirty="0"/>
          </a:p>
          <a:p>
            <a:pPr marL="234950" lvl="1" indent="0" eaLnBrk="1" hangingPunct="1">
              <a:buNone/>
            </a:pPr>
            <a:r>
              <a:rPr lang="en-CA" dirty="0" smtClean="0">
                <a:latin typeface="Consolas" panose="020B0609020204030204" pitchFamily="49" charset="0"/>
                <a:cs typeface="Consolas" panose="020B0609020204030204" pitchFamily="49" charset="0"/>
              </a:rPr>
              <a:t>Dim </a:t>
            </a: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as Long</a:t>
            </a:r>
          </a:p>
          <a:p>
            <a:pPr marL="234950" lvl="1" indent="0" eaLnBrk="1" hangingPunct="1">
              <a:buNone/>
            </a:pPr>
            <a:r>
              <a:rPr lang="en-CA" dirty="0" err="1" smtClean="0">
                <a:latin typeface="Consolas" panose="020B0609020204030204" pitchFamily="49" charset="0"/>
                <a:cs typeface="Consolas" panose="020B0609020204030204" pitchFamily="49" charset="0"/>
              </a:rPr>
              <a:t>num</a:t>
            </a:r>
            <a:r>
              <a:rPr lang="en-CA" dirty="0" smtClean="0">
                <a:latin typeface="Consolas" panose="020B0609020204030204" pitchFamily="49" charset="0"/>
                <a:cs typeface="Consolas" panose="020B0609020204030204" pitchFamily="49" charset="0"/>
              </a:rPr>
              <a:t> = 7</a:t>
            </a:r>
          </a:p>
          <a:p>
            <a:pPr marL="234950" lvl="1" indent="0" eaLnBrk="1" hangingPunct="1">
              <a:buNone/>
            </a:pPr>
            <a:r>
              <a:rPr lang="en-CA" dirty="0" err="1" smtClean="0">
                <a:latin typeface="Consolas" panose="020B0609020204030204" pitchFamily="49" charset="0"/>
                <a:cs typeface="Consolas" panose="020B0609020204030204" pitchFamily="49" charset="0"/>
              </a:rPr>
              <a:t>MsgBox</a:t>
            </a:r>
            <a:r>
              <a:rPr lang="en-CA" dirty="0" smtClean="0">
                <a:latin typeface="Consolas" panose="020B0609020204030204" pitchFamily="49" charset="0"/>
                <a:cs typeface="Consolas" panose="020B0609020204030204" pitchFamily="49" charset="0"/>
              </a:rPr>
              <a:t> </a:t>
            </a:r>
            <a:r>
              <a:rPr lang="en-CA" dirty="0">
                <a:latin typeface="Consolas" pitchFamily="49" charset="0"/>
                <a:cs typeface="Consolas" panose="020B0609020204030204" pitchFamily="49" charset="0"/>
              </a:rPr>
              <a:t>("</a:t>
            </a:r>
            <a:r>
              <a:rPr lang="en-CA" dirty="0" err="1">
                <a:latin typeface="Consolas" pitchFamily="49" charset="0"/>
                <a:cs typeface="Consolas" panose="020B0609020204030204" pitchFamily="49" charset="0"/>
              </a:rPr>
              <a:t>num</a:t>
            </a:r>
            <a:r>
              <a:rPr lang="en-CA" dirty="0">
                <a:latin typeface="Consolas" pitchFamily="49" charset="0"/>
                <a:cs typeface="Consolas" panose="020B0609020204030204" pitchFamily="49" charset="0"/>
              </a:rPr>
              <a:t>="</a:t>
            </a:r>
            <a:r>
              <a:rPr lang="en-US" dirty="0" smtClean="0">
                <a:latin typeface="Consolas" pitchFamily="49" charset="0"/>
                <a:cs typeface="Consolas" panose="020B0609020204030204" pitchFamily="49" charset="0"/>
              </a:rPr>
              <a:t> &amp; </a:t>
            </a:r>
            <a:r>
              <a:rPr lang="en-US" dirty="0" err="1" smtClean="0">
                <a:latin typeface="Consolas" pitchFamily="49" charset="0"/>
                <a:cs typeface="Consolas" panose="020B0609020204030204" pitchFamily="49" charset="0"/>
              </a:rPr>
              <a:t>num</a:t>
            </a:r>
            <a:r>
              <a:rPr lang="en-US" dirty="0" smtClean="0">
                <a:latin typeface="Consolas" pitchFamily="49" charset="0"/>
                <a:cs typeface="Consolas" panose="020B0609020204030204" pitchFamily="49" charset="0"/>
              </a:rPr>
              <a:t>)</a:t>
            </a:r>
            <a:endParaRPr lang="en-CA" dirty="0">
              <a:latin typeface="Consolas" pitchFamily="49" charset="0"/>
              <a:cs typeface="Consolas" panose="020B0609020204030204" pitchFamily="49" charset="0"/>
            </a:endParaRPr>
          </a:p>
          <a:p>
            <a:endParaRPr lang="en-US" dirty="0"/>
          </a:p>
        </p:txBody>
      </p:sp>
      <p:sp>
        <p:nvSpPr>
          <p:cNvPr id="4" name="TextBox 3"/>
          <p:cNvSpPr txBox="1"/>
          <p:nvPr/>
        </p:nvSpPr>
        <p:spPr>
          <a:xfrm>
            <a:off x="457200" y="4343400"/>
            <a:ext cx="7086600" cy="646331"/>
          </a:xfrm>
          <a:prstGeom prst="rect">
            <a:avLst/>
          </a:prstGeom>
          <a:noFill/>
        </p:spPr>
        <p:txBody>
          <a:bodyPr wrap="square" rtlCol="0">
            <a:spAutoFit/>
          </a:bodyPr>
          <a:lstStyle/>
          <a:p>
            <a:r>
              <a:rPr lang="en-CA" b="1" dirty="0" smtClean="0">
                <a:solidFill>
                  <a:srgbClr val="FF0000"/>
                </a:solidFill>
                <a:latin typeface="Consolas" pitchFamily="49" charset="0"/>
                <a:cs typeface="Consolas" panose="020B0609020204030204" pitchFamily="49" charset="0"/>
              </a:rPr>
              <a:t>"</a:t>
            </a:r>
            <a:r>
              <a:rPr lang="en-CA" b="1" dirty="0" err="1" smtClean="0">
                <a:solidFill>
                  <a:srgbClr val="FF0000"/>
                </a:solidFill>
                <a:latin typeface="Consolas" pitchFamily="49" charset="0"/>
                <a:cs typeface="Consolas" panose="020B0609020204030204" pitchFamily="49" charset="0"/>
              </a:rPr>
              <a:t>num</a:t>
            </a:r>
            <a:r>
              <a:rPr lang="en-CA" b="1" dirty="0" smtClean="0">
                <a:solidFill>
                  <a:srgbClr val="FF0000"/>
                </a:solidFill>
                <a:latin typeface="Consolas" pitchFamily="49" charset="0"/>
                <a:cs typeface="Consolas" panose="020B0609020204030204" pitchFamily="49" charset="0"/>
              </a:rPr>
              <a:t>="</a:t>
            </a:r>
            <a:r>
              <a:rPr lang="en-US" b="1" dirty="0" smtClean="0">
                <a:solidFill>
                  <a:srgbClr val="FF0000"/>
                </a:solidFill>
                <a:latin typeface="Consolas" pitchFamily="49" charset="0"/>
                <a:cs typeface="Consolas" panose="020B0609020204030204" pitchFamily="49" charset="0"/>
              </a:rPr>
              <a:t>     : A literal string</a:t>
            </a:r>
          </a:p>
          <a:p>
            <a:r>
              <a:rPr lang="en-US" b="1" dirty="0" err="1" smtClean="0">
                <a:solidFill>
                  <a:srgbClr val="FF0000"/>
                </a:solidFill>
                <a:latin typeface="Consolas" pitchFamily="49" charset="0"/>
                <a:cs typeface="Consolas" panose="020B0609020204030204" pitchFamily="49" charset="0"/>
              </a:rPr>
              <a:t>num</a:t>
            </a:r>
            <a:r>
              <a:rPr lang="en-US" b="1" dirty="0" smtClean="0">
                <a:solidFill>
                  <a:srgbClr val="FF0000"/>
                </a:solidFill>
                <a:latin typeface="Consolas" pitchFamily="49" charset="0"/>
                <a:cs typeface="Consolas" panose="020B0609020204030204" pitchFamily="49" charset="0"/>
              </a:rPr>
              <a:t>:       : contents of a variable (slot in memory)</a:t>
            </a:r>
            <a:endParaRPr lang="en-US"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950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Mix The Display Of Strings &amp; Variables</a:t>
            </a:r>
            <a:endParaRPr lang="en-US" dirty="0"/>
          </a:p>
        </p:txBody>
      </p:sp>
      <p:sp>
        <p:nvSpPr>
          <p:cNvPr id="3" name="Content Placeholder 2"/>
          <p:cNvSpPr>
            <a:spLocks noGrp="1"/>
          </p:cNvSpPr>
          <p:nvPr>
            <p:ph idx="1"/>
          </p:nvPr>
        </p:nvSpPr>
        <p:spPr>
          <a:xfrm>
            <a:off x="457200" y="1447800"/>
            <a:ext cx="8229600" cy="457200"/>
          </a:xfrm>
        </p:spPr>
        <p:txBody>
          <a:bodyPr/>
          <a:lstStyle/>
          <a:p>
            <a:r>
              <a:rPr lang="en-US" dirty="0" smtClean="0"/>
              <a:t>Labeling variables as they appear makes your program easier to understand</a:t>
            </a:r>
            <a:endParaRPr lang="en-US" dirty="0"/>
          </a:p>
        </p:txBody>
      </p:sp>
      <p:sp>
        <p:nvSpPr>
          <p:cNvPr id="4" name="Rectangle 3"/>
          <p:cNvSpPr/>
          <p:nvPr/>
        </p:nvSpPr>
        <p:spPr>
          <a:xfrm>
            <a:off x="7620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4.3</a:t>
            </a:r>
          </a:p>
          <a:p>
            <a:r>
              <a:rPr lang="en-US" dirty="0" smtClean="0"/>
              <a:t>3.3</a:t>
            </a:r>
          </a:p>
          <a:p>
            <a:r>
              <a:rPr lang="en-US" dirty="0" smtClean="0"/>
              <a:t>3.7</a:t>
            </a:r>
          </a:p>
          <a:p>
            <a:r>
              <a:rPr lang="en-US" dirty="0" smtClean="0"/>
              <a:t>2.0</a:t>
            </a:r>
          </a:p>
          <a:p>
            <a:r>
              <a:rPr lang="en-US" dirty="0" smtClean="0"/>
              <a:t>4.0</a:t>
            </a:r>
          </a:p>
          <a:p>
            <a:r>
              <a:rPr lang="en-US" dirty="0" smtClean="0"/>
              <a:t>4.0</a:t>
            </a:r>
          </a:p>
          <a:p>
            <a:r>
              <a:rPr lang="en-US" dirty="0" smtClean="0"/>
              <a:t>3.9</a:t>
            </a:r>
          </a:p>
          <a:p>
            <a:r>
              <a:rPr lang="en-US" dirty="0" smtClean="0"/>
              <a:t>1.0</a:t>
            </a:r>
          </a:p>
        </p:txBody>
      </p:sp>
      <p:sp>
        <p:nvSpPr>
          <p:cNvPr id="5" name="TextBox 4"/>
          <p:cNvSpPr txBox="1"/>
          <p:nvPr/>
        </p:nvSpPr>
        <p:spPr>
          <a:xfrm>
            <a:off x="3456039" y="3352800"/>
            <a:ext cx="457200" cy="369332"/>
          </a:xfrm>
          <a:prstGeom prst="rect">
            <a:avLst/>
          </a:prstGeom>
          <a:noFill/>
        </p:spPr>
        <p:txBody>
          <a:bodyPr wrap="square" rtlCol="0">
            <a:spAutoFit/>
          </a:bodyPr>
          <a:lstStyle/>
          <a:p>
            <a:r>
              <a:rPr lang="en-US" dirty="0" smtClean="0"/>
              <a:t>Vs.</a:t>
            </a:r>
            <a:endParaRPr lang="en-US" dirty="0"/>
          </a:p>
        </p:txBody>
      </p:sp>
      <p:sp>
        <p:nvSpPr>
          <p:cNvPr id="6" name="Rectangle 5"/>
          <p:cNvSpPr/>
          <p:nvPr/>
        </p:nvSpPr>
        <p:spPr>
          <a:xfrm>
            <a:off x="4114800" y="2362200"/>
            <a:ext cx="2438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Student 1:   4.3</a:t>
            </a:r>
          </a:p>
          <a:p>
            <a:r>
              <a:rPr lang="en-US" dirty="0" smtClean="0"/>
              <a:t>Student 2:   3.3</a:t>
            </a:r>
          </a:p>
          <a:p>
            <a:r>
              <a:rPr lang="en-US" dirty="0" smtClean="0"/>
              <a:t>Student 3:   3.7</a:t>
            </a:r>
          </a:p>
          <a:p>
            <a:r>
              <a:rPr lang="en-US" dirty="0" smtClean="0"/>
              <a:t>Student 4:   2.0</a:t>
            </a:r>
          </a:p>
          <a:p>
            <a:r>
              <a:rPr lang="en-US" dirty="0" smtClean="0"/>
              <a:t>Student 5:   4.0</a:t>
            </a:r>
          </a:p>
          <a:p>
            <a:r>
              <a:rPr lang="en-US" dirty="0" smtClean="0"/>
              <a:t>Student 6:   4.0</a:t>
            </a:r>
          </a:p>
          <a:p>
            <a:r>
              <a:rPr lang="en-US" dirty="0" smtClean="0"/>
              <a:t>Student 7:   3.9</a:t>
            </a:r>
          </a:p>
          <a:p>
            <a:r>
              <a:rPr lang="en-US" dirty="0" smtClean="0"/>
              <a:t>Student 8:   1.0</a:t>
            </a:r>
          </a:p>
        </p:txBody>
      </p:sp>
    </p:spTree>
    <p:extLst>
      <p:ext uri="{BB962C8B-B14F-4D97-AF65-F5344CB8AC3E}">
        <p14:creationId xmlns:p14="http://schemas.microsoft.com/office/powerpoint/2010/main" val="13014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Exercise #1: Mixed Output</a:t>
            </a:r>
            <a:endParaRPr lang="en-US" dirty="0"/>
          </a:p>
        </p:txBody>
      </p:sp>
      <p:sp>
        <p:nvSpPr>
          <p:cNvPr id="3" name="Content Placeholder 2"/>
          <p:cNvSpPr>
            <a:spLocks noGrp="1"/>
          </p:cNvSpPr>
          <p:nvPr>
            <p:ph idx="1"/>
          </p:nvPr>
        </p:nvSpPr>
        <p:spPr/>
        <p:txBody>
          <a:bodyPr/>
          <a:lstStyle/>
          <a:p>
            <a:r>
              <a:rPr lang="en-US" dirty="0" smtClean="0"/>
              <a:t>What is the output of the following </a:t>
            </a:r>
            <a:r>
              <a:rPr lang="en-US" dirty="0" err="1" smtClean="0">
                <a:latin typeface="Consolas" panose="020B0609020204030204" pitchFamily="49" charset="0"/>
              </a:rPr>
              <a:t>MsgBox</a:t>
            </a:r>
            <a:r>
              <a:rPr lang="en-US" dirty="0" smtClean="0"/>
              <a:t>:</a:t>
            </a:r>
          </a:p>
          <a:p>
            <a:endParaRPr lang="en-US" dirty="0" smtClean="0"/>
          </a:p>
        </p:txBody>
      </p:sp>
      <p:sp>
        <p:nvSpPr>
          <p:cNvPr id="4" name="Rectangle 3"/>
          <p:cNvSpPr/>
          <p:nvPr/>
        </p:nvSpPr>
        <p:spPr>
          <a:xfrm>
            <a:off x="762000" y="2057400"/>
            <a:ext cx="3505200" cy="1524000"/>
          </a:xfrm>
          <a:prstGeom prst="rect">
            <a:avLst/>
          </a:prstGeom>
          <a:solidFill>
            <a:srgbClr val="B2B2B2"/>
          </a:solidFill>
          <a:ln w="25400">
            <a:noFill/>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b="1" dirty="0">
                <a:solidFill>
                  <a:schemeClr val="bg1"/>
                </a:solidFill>
                <a:latin typeface="Consolas" panose="020B0609020204030204" pitchFamily="49" charset="0"/>
                <a:cs typeface="Consolas" panose="020B0609020204030204" pitchFamily="49" charset="0"/>
              </a:rPr>
              <a:t>Sub </a:t>
            </a:r>
            <a:r>
              <a:rPr lang="pt-BR" b="1" dirty="0" smtClean="0">
                <a:solidFill>
                  <a:schemeClr val="bg1"/>
                </a:solidFill>
                <a:latin typeface="Consolas" panose="020B0609020204030204" pitchFamily="49" charset="0"/>
                <a:cs typeface="Consolas" panose="020B0609020204030204" pitchFamily="49" charset="0"/>
              </a:rPr>
              <a:t>exercise1()</a:t>
            </a:r>
            <a:endParaRPr lang="pt-BR" b="1" dirty="0">
              <a:solidFill>
                <a:schemeClr val="bg1"/>
              </a:solidFill>
              <a:latin typeface="Consolas" panose="020B0609020204030204" pitchFamily="49" charset="0"/>
              <a:cs typeface="Consolas" panose="020B0609020204030204" pitchFamily="49" charset="0"/>
            </a:endParaRPr>
          </a:p>
          <a:p>
            <a:r>
              <a:rPr lang="pt-BR" b="1" dirty="0">
                <a:solidFill>
                  <a:schemeClr val="bg1"/>
                </a:solidFill>
                <a:latin typeface="Consolas" panose="020B0609020204030204" pitchFamily="49" charset="0"/>
                <a:cs typeface="Consolas" panose="020B0609020204030204" pitchFamily="49" charset="0"/>
              </a:rPr>
              <a:t>    Dim num As Long</a:t>
            </a:r>
          </a:p>
          <a:p>
            <a:r>
              <a:rPr lang="pt-BR" b="1" dirty="0">
                <a:solidFill>
                  <a:schemeClr val="bg1"/>
                </a:solidFill>
                <a:latin typeface="Consolas" panose="020B0609020204030204" pitchFamily="49" charset="0"/>
                <a:cs typeface="Consolas" panose="020B0609020204030204" pitchFamily="49" charset="0"/>
              </a:rPr>
              <a:t>    num = 12</a:t>
            </a:r>
          </a:p>
          <a:p>
            <a:r>
              <a:rPr lang="pt-BR" b="1" dirty="0">
                <a:solidFill>
                  <a:schemeClr val="bg1"/>
                </a:solidFill>
                <a:latin typeface="Consolas" panose="020B0609020204030204" pitchFamily="49" charset="0"/>
                <a:cs typeface="Consolas" panose="020B0609020204030204" pitchFamily="49" charset="0"/>
              </a:rPr>
              <a:t>    MsgBox ("num=" &amp; num)</a:t>
            </a:r>
          </a:p>
          <a:p>
            <a:r>
              <a:rPr lang="pt-BR" b="1" dirty="0">
                <a:solidFill>
                  <a:schemeClr val="bg1"/>
                </a:solidFill>
                <a:latin typeface="Consolas" panose="020B0609020204030204" pitchFamily="49" charset="0"/>
                <a:cs typeface="Consolas" panose="020B0609020204030204" pitchFamily="49" charset="0"/>
              </a:rPr>
              <a:t>End Sub</a:t>
            </a:r>
          </a:p>
        </p:txBody>
      </p:sp>
    </p:spTree>
    <p:extLst>
      <p:ext uri="{BB962C8B-B14F-4D97-AF65-F5344CB8AC3E}">
        <p14:creationId xmlns:p14="http://schemas.microsoft.com/office/powerpoint/2010/main" val="251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Option Explicit</a:t>
            </a:r>
            <a:endParaRPr lang="en-CA" dirty="0"/>
          </a:p>
        </p:txBody>
      </p:sp>
      <p:sp>
        <p:nvSpPr>
          <p:cNvPr id="3" name="Content Placeholder 2"/>
          <p:cNvSpPr>
            <a:spLocks noGrp="1"/>
          </p:cNvSpPr>
          <p:nvPr>
            <p:ph idx="1"/>
          </p:nvPr>
        </p:nvSpPr>
        <p:spPr/>
        <p:txBody>
          <a:bodyPr/>
          <a:lstStyle/>
          <a:p>
            <a:r>
              <a:rPr lang="en-CA" dirty="0" smtClean="0"/>
              <a:t>It’s not mandatory to include for your program “to work”.</a:t>
            </a:r>
          </a:p>
          <a:p>
            <a:r>
              <a:rPr lang="en-CA" dirty="0" smtClean="0"/>
              <a:t>But including it at the very start of your program before the ‘sub’ and subroutine name will save you many headaches!</a:t>
            </a:r>
          </a:p>
          <a:p>
            <a:r>
              <a:rPr lang="en-CA" dirty="0" smtClean="0"/>
              <a:t>More details will be provided in tutorial.</a:t>
            </a:r>
            <a:endParaRPr lang="en-CA" dirty="0"/>
          </a:p>
        </p:txBody>
      </p:sp>
      <p:pic>
        <p:nvPicPr>
          <p:cNvPr id="5" name="Picture 4"/>
          <p:cNvPicPr>
            <a:picLocks noChangeAspect="1"/>
          </p:cNvPicPr>
          <p:nvPr/>
        </p:nvPicPr>
        <p:blipFill>
          <a:blip r:embed="rId2"/>
          <a:stretch>
            <a:fillRect/>
          </a:stretch>
        </p:blipFill>
        <p:spPr>
          <a:xfrm>
            <a:off x="609600" y="3206344"/>
            <a:ext cx="6934200" cy="3480968"/>
          </a:xfrm>
          <a:prstGeom prst="rect">
            <a:avLst/>
          </a:prstGeom>
        </p:spPr>
      </p:pic>
      <p:sp>
        <p:nvSpPr>
          <p:cNvPr id="4" name="Freeform 3"/>
          <p:cNvSpPr/>
          <p:nvPr/>
        </p:nvSpPr>
        <p:spPr>
          <a:xfrm>
            <a:off x="1158802" y="3836020"/>
            <a:ext cx="1818574" cy="434897"/>
          </a:xfrm>
          <a:custGeom>
            <a:avLst/>
            <a:gdLst>
              <a:gd name="connsiteX0" fmla="*/ 290857 w 1818574"/>
              <a:gd name="connsiteY0" fmla="*/ 0 h 434897"/>
              <a:gd name="connsiteX1" fmla="*/ 424671 w 1818574"/>
              <a:gd name="connsiteY1" fmla="*/ 22302 h 434897"/>
              <a:gd name="connsiteX2" fmla="*/ 491578 w 1818574"/>
              <a:gd name="connsiteY2" fmla="*/ 44604 h 434897"/>
              <a:gd name="connsiteX3" fmla="*/ 525032 w 1818574"/>
              <a:gd name="connsiteY3" fmla="*/ 55756 h 434897"/>
              <a:gd name="connsiteX4" fmla="*/ 725754 w 1818574"/>
              <a:gd name="connsiteY4" fmla="*/ 78058 h 434897"/>
              <a:gd name="connsiteX5" fmla="*/ 803813 w 1818574"/>
              <a:gd name="connsiteY5" fmla="*/ 100360 h 434897"/>
              <a:gd name="connsiteX6" fmla="*/ 881871 w 1818574"/>
              <a:gd name="connsiteY6" fmla="*/ 122663 h 434897"/>
              <a:gd name="connsiteX7" fmla="*/ 926476 w 1818574"/>
              <a:gd name="connsiteY7" fmla="*/ 144965 h 434897"/>
              <a:gd name="connsiteX8" fmla="*/ 1037988 w 1818574"/>
              <a:gd name="connsiteY8" fmla="*/ 156117 h 434897"/>
              <a:gd name="connsiteX9" fmla="*/ 1405978 w 1818574"/>
              <a:gd name="connsiteY9" fmla="*/ 167268 h 434897"/>
              <a:gd name="connsiteX10" fmla="*/ 1562096 w 1818574"/>
              <a:gd name="connsiteY10" fmla="*/ 178419 h 434897"/>
              <a:gd name="connsiteX11" fmla="*/ 1595549 w 1818574"/>
              <a:gd name="connsiteY11" fmla="*/ 200721 h 434897"/>
              <a:gd name="connsiteX12" fmla="*/ 1651305 w 1818574"/>
              <a:gd name="connsiteY12" fmla="*/ 211873 h 434897"/>
              <a:gd name="connsiteX13" fmla="*/ 1684759 w 1818574"/>
              <a:gd name="connsiteY13" fmla="*/ 234175 h 434897"/>
              <a:gd name="connsiteX14" fmla="*/ 1740515 w 1818574"/>
              <a:gd name="connsiteY14" fmla="*/ 245326 h 434897"/>
              <a:gd name="connsiteX15" fmla="*/ 1818574 w 1818574"/>
              <a:gd name="connsiteY15" fmla="*/ 267629 h 434897"/>
              <a:gd name="connsiteX16" fmla="*/ 1796271 w 1818574"/>
              <a:gd name="connsiteY16" fmla="*/ 379141 h 434897"/>
              <a:gd name="connsiteX17" fmla="*/ 1718213 w 1818574"/>
              <a:gd name="connsiteY17" fmla="*/ 412595 h 434897"/>
              <a:gd name="connsiteX18" fmla="*/ 1584398 w 1818574"/>
              <a:gd name="connsiteY18" fmla="*/ 423746 h 434897"/>
              <a:gd name="connsiteX19" fmla="*/ 1171803 w 1818574"/>
              <a:gd name="connsiteY19" fmla="*/ 434897 h 434897"/>
              <a:gd name="connsiteX20" fmla="*/ 346613 w 1818574"/>
              <a:gd name="connsiteY20" fmla="*/ 423746 h 434897"/>
              <a:gd name="connsiteX21" fmla="*/ 101286 w 1818574"/>
              <a:gd name="connsiteY21" fmla="*/ 401443 h 434897"/>
              <a:gd name="connsiteX22" fmla="*/ 56681 w 1818574"/>
              <a:gd name="connsiteY22" fmla="*/ 390292 h 434897"/>
              <a:gd name="connsiteX23" fmla="*/ 23227 w 1818574"/>
              <a:gd name="connsiteY23" fmla="*/ 267629 h 434897"/>
              <a:gd name="connsiteX24" fmla="*/ 101286 w 1818574"/>
              <a:gd name="connsiteY24" fmla="*/ 256478 h 434897"/>
              <a:gd name="connsiteX25" fmla="*/ 123588 w 1818574"/>
              <a:gd name="connsiteY25" fmla="*/ 234175 h 434897"/>
              <a:gd name="connsiteX26" fmla="*/ 190496 w 1818574"/>
              <a:gd name="connsiteY26" fmla="*/ 223024 h 434897"/>
              <a:gd name="connsiteX27" fmla="*/ 346613 w 1818574"/>
              <a:gd name="connsiteY27" fmla="*/ 211873 h 434897"/>
              <a:gd name="connsiteX28" fmla="*/ 982232 w 1818574"/>
              <a:gd name="connsiteY28" fmla="*/ 200721 h 434897"/>
              <a:gd name="connsiteX29" fmla="*/ 1071442 w 1818574"/>
              <a:gd name="connsiteY29" fmla="*/ 178419 h 434897"/>
              <a:gd name="connsiteX30" fmla="*/ 1182954 w 1818574"/>
              <a:gd name="connsiteY30" fmla="*/ 111512 h 434897"/>
              <a:gd name="connsiteX31" fmla="*/ 1205257 w 1818574"/>
              <a:gd name="connsiteY31" fmla="*/ 89209 h 434897"/>
              <a:gd name="connsiteX32" fmla="*/ 1272164 w 1818574"/>
              <a:gd name="connsiteY32" fmla="*/ 44604 h 434897"/>
              <a:gd name="connsiteX33" fmla="*/ 1316769 w 1818574"/>
              <a:gd name="connsiteY33" fmla="*/ 22302 h 43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8574" h="434897">
                <a:moveTo>
                  <a:pt x="290857" y="0"/>
                </a:moveTo>
                <a:cubicBezTo>
                  <a:pt x="335462" y="7434"/>
                  <a:pt x="381772" y="8002"/>
                  <a:pt x="424671" y="22302"/>
                </a:cubicBezTo>
                <a:lnTo>
                  <a:pt x="491578" y="44604"/>
                </a:lnTo>
                <a:cubicBezTo>
                  <a:pt x="502729" y="48321"/>
                  <a:pt x="513326" y="54692"/>
                  <a:pt x="525032" y="55756"/>
                </a:cubicBezTo>
                <a:cubicBezTo>
                  <a:pt x="594407" y="62063"/>
                  <a:pt x="657923" y="65725"/>
                  <a:pt x="725754" y="78058"/>
                </a:cubicBezTo>
                <a:cubicBezTo>
                  <a:pt x="773680" y="86772"/>
                  <a:pt x="762018" y="88418"/>
                  <a:pt x="803813" y="100360"/>
                </a:cubicBezTo>
                <a:cubicBezTo>
                  <a:pt x="832102" y="108443"/>
                  <a:pt x="855138" y="111206"/>
                  <a:pt x="881871" y="122663"/>
                </a:cubicBezTo>
                <a:cubicBezTo>
                  <a:pt x="897150" y="129211"/>
                  <a:pt x="910222" y="141482"/>
                  <a:pt x="926476" y="144965"/>
                </a:cubicBezTo>
                <a:cubicBezTo>
                  <a:pt x="963003" y="152792"/>
                  <a:pt x="1000672" y="154381"/>
                  <a:pt x="1037988" y="156117"/>
                </a:cubicBezTo>
                <a:cubicBezTo>
                  <a:pt x="1160575" y="161819"/>
                  <a:pt x="1283315" y="163551"/>
                  <a:pt x="1405978" y="167268"/>
                </a:cubicBezTo>
                <a:cubicBezTo>
                  <a:pt x="1458017" y="170985"/>
                  <a:pt x="1510718" y="169352"/>
                  <a:pt x="1562096" y="178419"/>
                </a:cubicBezTo>
                <a:cubicBezTo>
                  <a:pt x="1575294" y="180748"/>
                  <a:pt x="1583001" y="196015"/>
                  <a:pt x="1595549" y="200721"/>
                </a:cubicBezTo>
                <a:cubicBezTo>
                  <a:pt x="1613296" y="207376"/>
                  <a:pt x="1632720" y="208156"/>
                  <a:pt x="1651305" y="211873"/>
                </a:cubicBezTo>
                <a:cubicBezTo>
                  <a:pt x="1662456" y="219307"/>
                  <a:pt x="1672210" y="229469"/>
                  <a:pt x="1684759" y="234175"/>
                </a:cubicBezTo>
                <a:cubicBezTo>
                  <a:pt x="1702506" y="240830"/>
                  <a:pt x="1722013" y="241214"/>
                  <a:pt x="1740515" y="245326"/>
                </a:cubicBezTo>
                <a:cubicBezTo>
                  <a:pt x="1782514" y="254659"/>
                  <a:pt x="1781325" y="255213"/>
                  <a:pt x="1818574" y="267629"/>
                </a:cubicBezTo>
                <a:cubicBezTo>
                  <a:pt x="1811140" y="304800"/>
                  <a:pt x="1813224" y="345236"/>
                  <a:pt x="1796271" y="379141"/>
                </a:cubicBezTo>
                <a:cubicBezTo>
                  <a:pt x="1792904" y="385875"/>
                  <a:pt x="1730843" y="410911"/>
                  <a:pt x="1718213" y="412595"/>
                </a:cubicBezTo>
                <a:cubicBezTo>
                  <a:pt x="1673846" y="418511"/>
                  <a:pt x="1629120" y="421921"/>
                  <a:pt x="1584398" y="423746"/>
                </a:cubicBezTo>
                <a:cubicBezTo>
                  <a:pt x="1446931" y="429357"/>
                  <a:pt x="1309335" y="431180"/>
                  <a:pt x="1171803" y="434897"/>
                </a:cubicBezTo>
                <a:lnTo>
                  <a:pt x="346613" y="423746"/>
                </a:lnTo>
                <a:cubicBezTo>
                  <a:pt x="253254" y="421671"/>
                  <a:pt x="186135" y="418413"/>
                  <a:pt x="101286" y="401443"/>
                </a:cubicBezTo>
                <a:cubicBezTo>
                  <a:pt x="86258" y="398437"/>
                  <a:pt x="71549" y="394009"/>
                  <a:pt x="56681" y="390292"/>
                </a:cubicBezTo>
                <a:cubicBezTo>
                  <a:pt x="27391" y="361002"/>
                  <a:pt x="-33272" y="324128"/>
                  <a:pt x="23227" y="267629"/>
                </a:cubicBezTo>
                <a:cubicBezTo>
                  <a:pt x="41813" y="249044"/>
                  <a:pt x="75266" y="260195"/>
                  <a:pt x="101286" y="256478"/>
                </a:cubicBezTo>
                <a:cubicBezTo>
                  <a:pt x="108720" y="249044"/>
                  <a:pt x="113744" y="237867"/>
                  <a:pt x="123588" y="234175"/>
                </a:cubicBezTo>
                <a:cubicBezTo>
                  <a:pt x="144759" y="226236"/>
                  <a:pt x="167998" y="225274"/>
                  <a:pt x="190496" y="223024"/>
                </a:cubicBezTo>
                <a:cubicBezTo>
                  <a:pt x="242409" y="217833"/>
                  <a:pt x="294462" y="213342"/>
                  <a:pt x="346613" y="211873"/>
                </a:cubicBezTo>
                <a:cubicBezTo>
                  <a:pt x="558435" y="205906"/>
                  <a:pt x="770359" y="204438"/>
                  <a:pt x="982232" y="200721"/>
                </a:cubicBezTo>
                <a:cubicBezTo>
                  <a:pt x="1014957" y="194176"/>
                  <a:pt x="1041439" y="191277"/>
                  <a:pt x="1071442" y="178419"/>
                </a:cubicBezTo>
                <a:cubicBezTo>
                  <a:pt x="1102242" y="165219"/>
                  <a:pt x="1163134" y="131332"/>
                  <a:pt x="1182954" y="111512"/>
                </a:cubicBezTo>
                <a:cubicBezTo>
                  <a:pt x="1190388" y="104078"/>
                  <a:pt x="1196846" y="95517"/>
                  <a:pt x="1205257" y="89209"/>
                </a:cubicBezTo>
                <a:cubicBezTo>
                  <a:pt x="1226700" y="73126"/>
                  <a:pt x="1246735" y="53080"/>
                  <a:pt x="1272164" y="44604"/>
                </a:cubicBezTo>
                <a:cubicBezTo>
                  <a:pt x="1310605" y="31791"/>
                  <a:pt x="1297306" y="41765"/>
                  <a:pt x="1316769" y="22302"/>
                </a:cubicBezTo>
              </a:path>
            </a:pathLst>
          </a:cu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0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Third VBA </a:t>
            </a:r>
            <a:r>
              <a:rPr lang="en-US" dirty="0" smtClean="0"/>
              <a:t>Example</a:t>
            </a:r>
          </a:p>
        </p:txBody>
      </p:sp>
      <p:sp>
        <p:nvSpPr>
          <p:cNvPr id="87042" name="Content Placeholder 2"/>
          <p:cNvSpPr>
            <a:spLocks noGrp="1"/>
          </p:cNvSpPr>
          <p:nvPr>
            <p:ph idx="1"/>
          </p:nvPr>
        </p:nvSpPr>
        <p:spPr/>
        <p:txBody>
          <a:bodyPr/>
          <a:lstStyle/>
          <a:p>
            <a:pPr eaLnBrk="1" hangingPunct="1"/>
            <a:r>
              <a:rPr lang="en-US" dirty="0" smtClean="0"/>
              <a:t>Learning Objectives:</a:t>
            </a:r>
          </a:p>
          <a:p>
            <a:pPr lvl="1" eaLnBrk="1" hangingPunct="1"/>
            <a:r>
              <a:rPr lang="en-US" dirty="0" smtClean="0"/>
              <a:t>Using variables</a:t>
            </a:r>
          </a:p>
          <a:p>
            <a:pPr lvl="1" eaLnBrk="1" hangingPunct="1"/>
            <a:r>
              <a:rPr lang="en-US" dirty="0" smtClean="0"/>
              <a:t>Using mathematical operators</a:t>
            </a:r>
          </a:p>
        </p:txBody>
      </p:sp>
    </p:spTree>
    <p:extLst>
      <p:ext uri="{BB962C8B-B14F-4D97-AF65-F5344CB8AC3E}">
        <p14:creationId xmlns:p14="http://schemas.microsoft.com/office/powerpoint/2010/main" val="1540233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Macros And The Web-Based Office</a:t>
            </a:r>
            <a:endParaRPr lang="en-CA" dirty="0"/>
          </a:p>
        </p:txBody>
      </p:sp>
      <p:sp>
        <p:nvSpPr>
          <p:cNvPr id="3" name="Content Placeholder 2"/>
          <p:cNvSpPr>
            <a:spLocks noGrp="1"/>
          </p:cNvSpPr>
          <p:nvPr>
            <p:ph idx="1"/>
          </p:nvPr>
        </p:nvSpPr>
        <p:spPr/>
        <p:txBody>
          <a:bodyPr/>
          <a:lstStyle/>
          <a:p>
            <a:r>
              <a:rPr lang="en-CA" dirty="0" smtClean="0"/>
              <a:t>According to Microsoft macros are not accessible via their online Office products:</a:t>
            </a:r>
          </a:p>
          <a:p>
            <a:pPr lvl="3"/>
            <a:r>
              <a:rPr lang="en-CA" dirty="0">
                <a:hlinkClick r:id="rId2"/>
              </a:rPr>
              <a:t>https://</a:t>
            </a:r>
            <a:r>
              <a:rPr lang="en-CA" dirty="0" smtClean="0">
                <a:hlinkClick r:id="rId2"/>
              </a:rPr>
              <a:t>support.office.com/en-us/article/Differences-between-using-a-workbook-in-the-browser-and-in-Excel-f0dc28ed-b85d-4e1d-be6d-5878005db3b6?CorrelationId=917b1609-97e9-4cc7-9eeb-d188939ad740&amp;ui=en-US&amp;rs=en-US&amp;ad=US</a:t>
            </a:r>
            <a:endParaRPr lang="en-CA" dirty="0" smtClean="0"/>
          </a:p>
          <a:p>
            <a:r>
              <a:rPr lang="en-CA" dirty="0" smtClean="0"/>
              <a:t>Result: use a computer with the desktop version of Office installed.</a:t>
            </a:r>
          </a:p>
          <a:p>
            <a:pPr lvl="1"/>
            <a:r>
              <a:rPr lang="en-CA" dirty="0" smtClean="0"/>
              <a:t>203 lab</a:t>
            </a:r>
          </a:p>
          <a:p>
            <a:pPr lvl="1"/>
            <a:r>
              <a:rPr lang="en-CA" dirty="0" smtClean="0"/>
              <a:t>Other </a:t>
            </a:r>
            <a:r>
              <a:rPr lang="en-CA" smtClean="0"/>
              <a:t>campus computers</a:t>
            </a:r>
          </a:p>
          <a:p>
            <a:pPr lvl="2"/>
            <a:r>
              <a:rPr lang="en-CA" smtClean="0"/>
              <a:t>Some ‘labs’ may have open access hours</a:t>
            </a:r>
            <a:endParaRPr lang="en-CA" dirty="0" smtClean="0"/>
          </a:p>
          <a:p>
            <a:pPr lvl="1"/>
            <a:r>
              <a:rPr lang="en-CA" dirty="0" smtClean="0"/>
              <a:t>It is CRUICIAL that you test your program on the computers in the </a:t>
            </a:r>
            <a:r>
              <a:rPr lang="en-CA" smtClean="0"/>
              <a:t>203 lab because your assignment must work on the lab machines in order to receive credit.</a:t>
            </a:r>
            <a:endParaRPr lang="en-CA" dirty="0"/>
          </a:p>
        </p:txBody>
      </p:sp>
    </p:spTree>
    <p:extLst>
      <p:ext uri="{BB962C8B-B14F-4D97-AF65-F5344CB8AC3E}">
        <p14:creationId xmlns:p14="http://schemas.microsoft.com/office/powerpoint/2010/main" val="11382806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Third </a:t>
            </a:r>
            <a:r>
              <a:rPr lang="en-US" dirty="0" smtClean="0"/>
              <a:t>VBA Example (2)</a:t>
            </a:r>
          </a:p>
        </p:txBody>
      </p:sp>
      <p:sp>
        <p:nvSpPr>
          <p:cNvPr id="88066" name="Content Placeholder 2"/>
          <p:cNvSpPr>
            <a:spLocks noGrp="1"/>
          </p:cNvSpPr>
          <p:nvPr>
            <p:ph idx="1"/>
          </p:nvPr>
        </p:nvSpPr>
        <p:spPr/>
        <p:txBody>
          <a:bodyPr/>
          <a:lstStyle/>
          <a:p>
            <a:pPr marL="339725" lvl="1" indent="0" eaLnBrk="1" hangingPunct="1">
              <a:buNone/>
            </a:pPr>
            <a:r>
              <a:rPr lang="en-US" b="1" dirty="0">
                <a:cs typeface="Consolas" pitchFamily="49" charset="0"/>
              </a:rPr>
              <a:t>Word document containing the macro</a:t>
            </a:r>
            <a:r>
              <a:rPr lang="en-US" dirty="0">
                <a:cs typeface="Consolas" pitchFamily="49" charset="0"/>
              </a:rPr>
              <a:t>: </a:t>
            </a:r>
            <a:r>
              <a:rPr lang="en-US" sz="1800" dirty="0" smtClean="0">
                <a:latin typeface="Consolas" pitchFamily="49" charset="0"/>
                <a:cs typeface="Consolas" pitchFamily="49" charset="0"/>
              </a:rPr>
              <a:t>3</a:t>
            </a:r>
            <a:r>
              <a:rPr lang="en-US" sz="1800" dirty="0">
                <a:latin typeface="Consolas" pitchFamily="49" charset="0"/>
                <a:cs typeface="Consolas" pitchFamily="49" charset="0"/>
              </a:rPr>
              <a:t>t</a:t>
            </a:r>
            <a:r>
              <a:rPr lang="en-US" sz="1800" dirty="0" smtClean="0">
                <a:latin typeface="Consolas" pitchFamily="49" charset="0"/>
                <a:cs typeface="Consolas" pitchFamily="49" charset="0"/>
              </a:rPr>
              <a:t>ypes.docm</a:t>
            </a:r>
          </a:p>
          <a:p>
            <a:pPr marL="339725" lvl="1" indent="0" eaLnBrk="1" hangingPunct="1">
              <a:buFont typeface="Arial" charset="0"/>
              <a:buNone/>
            </a:pPr>
            <a:endParaRPr lang="en-US" sz="1800" dirty="0">
              <a:latin typeface="Consolas" pitchFamily="49" charset="0"/>
              <a:cs typeface="Consolas" pitchFamily="49" charset="0"/>
            </a:endParaRPr>
          </a:p>
          <a:p>
            <a:pPr marL="339725" lvl="1" indent="0" eaLnBrk="1" hangingPunct="1">
              <a:buFont typeface="Arial" charset="0"/>
              <a:buNone/>
            </a:pPr>
            <a:r>
              <a:rPr lang="en-US" sz="1800" dirty="0" smtClean="0">
                <a:latin typeface="Consolas" pitchFamily="49" charset="0"/>
                <a:cs typeface="Consolas" pitchFamily="49" charset="0"/>
              </a:rPr>
              <a:t>Sub </a:t>
            </a:r>
            <a:r>
              <a:rPr lang="en-US" sz="1800" dirty="0" err="1" smtClean="0">
                <a:latin typeface="Consolas" pitchFamily="49" charset="0"/>
                <a:cs typeface="Consolas" pitchFamily="49" charset="0"/>
              </a:rPr>
              <a:t>thirdExample</a:t>
            </a: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Dim RealNumber As Double</a:t>
            </a:r>
          </a:p>
          <a:p>
            <a:pPr marL="339725" lvl="1" indent="0" eaLnBrk="1" hangingPunct="1">
              <a:buFont typeface="Arial" charset="0"/>
              <a:buNone/>
            </a:pPr>
            <a:r>
              <a:rPr lang="en-US" sz="1800" dirty="0" smtClean="0">
                <a:latin typeface="Consolas" pitchFamily="49" charset="0"/>
                <a:cs typeface="Consolas" pitchFamily="49" charset="0"/>
              </a:rPr>
              <a:t>    Dim WholeNumber As Long</a:t>
            </a:r>
          </a:p>
          <a:p>
            <a:pPr marL="339725" lvl="1" indent="0" eaLnBrk="1" hangingPunct="1">
              <a:buFont typeface="Arial" charset="0"/>
              <a:buNone/>
            </a:pPr>
            <a:r>
              <a:rPr lang="en-US" sz="1800" dirty="0" smtClean="0">
                <a:latin typeface="Consolas" pitchFamily="49" charset="0"/>
                <a:cs typeface="Consolas" pitchFamily="49" charset="0"/>
              </a:rPr>
              <a:t>    </a:t>
            </a:r>
          </a:p>
          <a:p>
            <a:pPr marL="339725" lvl="1" indent="0" eaLnBrk="1" hangingPunct="1">
              <a:buFont typeface="Arial" charset="0"/>
              <a:buNone/>
            </a:pPr>
            <a:r>
              <a:rPr lang="en-US" sz="1800" dirty="0" smtClean="0">
                <a:latin typeface="Consolas" pitchFamily="49" charset="0"/>
                <a:cs typeface="Consolas" pitchFamily="49" charset="0"/>
              </a:rPr>
              <a:t>    RealNumber = 1 / 3</a:t>
            </a:r>
          </a:p>
          <a:p>
            <a:pPr marL="339725" lvl="1" indent="0" eaLnBrk="1" hangingPunct="1">
              <a:buFont typeface="Arial" charset="0"/>
              <a:buNone/>
            </a:pPr>
            <a:r>
              <a:rPr lang="en-US" sz="1800" dirty="0" smtClean="0">
                <a:latin typeface="Consolas" pitchFamily="49" charset="0"/>
                <a:cs typeface="Consolas" pitchFamily="49" charset="0"/>
              </a:rPr>
              <a:t>    MsgBox (RealNumber)</a:t>
            </a:r>
          </a:p>
          <a:p>
            <a:pPr marL="339725" lvl="1" indent="0" eaLnBrk="1" hangingPunct="1">
              <a:buFont typeface="Arial" charset="0"/>
              <a:buNone/>
            </a:pPr>
            <a:r>
              <a:rPr lang="en-US" sz="1800" dirty="0" smtClean="0">
                <a:latin typeface="Consolas" pitchFamily="49" charset="0"/>
                <a:cs typeface="Consolas" pitchFamily="49" charset="0"/>
              </a:rPr>
              <a:t>    WholeNumber = 5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    WholeNumber = 6 / 10</a:t>
            </a:r>
          </a:p>
          <a:p>
            <a:pPr marL="339725" lvl="1" indent="0" eaLnBrk="1" hangingPunct="1">
              <a:buFont typeface="Arial" charset="0"/>
              <a:buNone/>
            </a:pPr>
            <a:r>
              <a:rPr lang="en-US" sz="1800" dirty="0" smtClean="0">
                <a:latin typeface="Consolas" pitchFamily="49" charset="0"/>
                <a:cs typeface="Consolas" pitchFamily="49" charset="0"/>
              </a:rPr>
              <a:t>    MsgBox (WholeNumber)</a:t>
            </a:r>
          </a:p>
          <a:p>
            <a:pPr marL="339725" lvl="1" indent="0" eaLnBrk="1" hangingPunct="1">
              <a:buFont typeface="Arial" charset="0"/>
              <a:buNone/>
            </a:pPr>
            <a:r>
              <a:rPr lang="en-US" sz="1800" dirty="0" smtClean="0">
                <a:latin typeface="Consolas" pitchFamily="49" charset="0"/>
                <a:cs typeface="Consolas" pitchFamily="49" charset="0"/>
              </a:rPr>
              <a:t>End Sub</a:t>
            </a:r>
          </a:p>
        </p:txBody>
      </p:sp>
      <p:sp>
        <p:nvSpPr>
          <p:cNvPr id="2" name="TextBox 1"/>
          <p:cNvSpPr txBox="1"/>
          <p:nvPr/>
        </p:nvSpPr>
        <p:spPr>
          <a:xfrm>
            <a:off x="228600" y="6197602"/>
            <a:ext cx="5943600" cy="369332"/>
          </a:xfrm>
          <a:prstGeom prst="rect">
            <a:avLst/>
          </a:prstGeom>
          <a:noFill/>
        </p:spPr>
        <p:txBody>
          <a:bodyPr wrap="square" rtlCol="0">
            <a:spAutoFit/>
          </a:bodyPr>
          <a:lstStyle/>
          <a:p>
            <a:r>
              <a:rPr lang="en-US" b="1" dirty="0" smtClean="0"/>
              <a:t>JT’s note: Anything over 0.5  is rounded up</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86000"/>
            <a:ext cx="14763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3124200"/>
            <a:ext cx="139065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519" y="4438650"/>
            <a:ext cx="1390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8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806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806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806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80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806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806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88066">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8066">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randombar(horizontal)">
                                      <p:cBhvr>
                                        <p:cTn id="36" dur="500"/>
                                        <p:tgtEl>
                                          <p:spTgt spid="2051"/>
                                        </p:tgtEl>
                                      </p:cBhvr>
                                    </p:animEffect>
                                  </p:childTnLst>
                                  <p:subTnLst>
                                    <p:set>
                                      <p:cBhvr override="childStyle">
                                        <p:cTn dur="1" fill="hold" display="0" masterRel="nextClick" afterEffect="1"/>
                                        <p:tgtEl>
                                          <p:spTgt spid="2051"/>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8066">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8806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8066">
                                            <p:txEl>
                                              <p:pRg st="12" end="1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uiExpand="1" build="p" bldLvl="3" autoUpdateAnimBg="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altLang="en-US" dirty="0" smtClean="0"/>
              <a:t>Variable Naming Conventions</a:t>
            </a:r>
            <a:endParaRPr lang="en-US" dirty="0" smtClean="0"/>
          </a:p>
        </p:txBody>
      </p:sp>
      <p:sp>
        <p:nvSpPr>
          <p:cNvPr id="93186" name="Content Placeholder 2"/>
          <p:cNvSpPr>
            <a:spLocks noGrp="1"/>
          </p:cNvSpPr>
          <p:nvPr>
            <p:ph idx="1"/>
          </p:nvPr>
        </p:nvSpPr>
        <p:spPr/>
        <p:txBody>
          <a:bodyPr/>
          <a:lstStyle/>
          <a:p>
            <a:pPr eaLnBrk="1" hangingPunct="1"/>
            <a:r>
              <a:rPr lang="en-US" altLang="en-US" dirty="0" smtClean="0"/>
              <a:t>Language requirements: </a:t>
            </a:r>
          </a:p>
          <a:p>
            <a:pPr marL="742950" lvl="1" indent="-285750" eaLnBrk="1" hangingPunct="1"/>
            <a:r>
              <a:rPr lang="en-US" altLang="en-US" dirty="0" smtClean="0"/>
              <a:t>Rules built into the Visual Basic (recall VBA is essentially Visual Basic tied to an MS-Office Application) language.</a:t>
            </a:r>
          </a:p>
          <a:p>
            <a:pPr marL="742950" lvl="1" indent="-285750" eaLnBrk="1" hangingPunct="1"/>
            <a:r>
              <a:rPr lang="en-US" altLang="en-US" dirty="0" smtClean="0"/>
              <a:t>Somewhat analogous to the grammar of a ‘human’ language.</a:t>
            </a:r>
          </a:p>
          <a:p>
            <a:pPr marL="742950" lvl="1" indent="-285750" eaLnBrk="1" hangingPunct="1"/>
            <a:r>
              <a:rPr lang="en-US" altLang="en-US" dirty="0" smtClean="0"/>
              <a:t>If the rules are violated then the typical outcome is the program cannot execute.</a:t>
            </a:r>
            <a:endParaRPr lang="en-US" altLang="en-US" sz="2400" dirty="0" smtClean="0"/>
          </a:p>
          <a:p>
            <a:pPr eaLnBrk="1" hangingPunct="1"/>
            <a:r>
              <a:rPr lang="en-US" altLang="en-US" dirty="0" smtClean="0"/>
              <a:t>Style requirements:</a:t>
            </a:r>
          </a:p>
          <a:p>
            <a:pPr marL="742950" lvl="1" indent="-285750" eaLnBrk="1" hangingPunct="1"/>
            <a:r>
              <a:rPr lang="en-US" altLang="en-US" dirty="0" smtClean="0"/>
              <a:t>Approaches for producing a well written program.</a:t>
            </a:r>
          </a:p>
          <a:p>
            <a:pPr marL="742950" lvl="1" indent="-285750" eaLnBrk="1" hangingPunct="1"/>
            <a:r>
              <a:rPr lang="en-US" altLang="en-US" dirty="0" smtClean="0"/>
              <a:t>(The real life analogy is that something written in a human language may follow the grammar but still be poorly written).</a:t>
            </a:r>
          </a:p>
          <a:p>
            <a:pPr marL="742950" lvl="1" indent="-285750" eaLnBrk="1" hangingPunct="1"/>
            <a:r>
              <a:rPr lang="en-US" altLang="en-US" dirty="0" smtClean="0"/>
              <a:t>If style requirements are not followed then the program can execute but there may be other problems (e.g., it is difficult to understand because it’s overly long and complex - more on this during the term).</a:t>
            </a:r>
            <a:endParaRPr lang="en-CA" sz="2000" dirty="0" smtClean="0"/>
          </a:p>
        </p:txBody>
      </p:sp>
    </p:spTree>
    <p:extLst>
      <p:ext uri="{BB962C8B-B14F-4D97-AF65-F5344CB8AC3E}">
        <p14:creationId xmlns:p14="http://schemas.microsoft.com/office/powerpoint/2010/main" val="1135172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Naming Variables: VBA Language Requirements</a:t>
            </a:r>
            <a:endParaRPr lang="en-US"/>
          </a:p>
        </p:txBody>
      </p:sp>
      <p:sp>
        <p:nvSpPr>
          <p:cNvPr id="3" name="Content Placeholder 2"/>
          <p:cNvSpPr>
            <a:spLocks noGrp="1"/>
          </p:cNvSpPr>
          <p:nvPr>
            <p:ph idx="1"/>
          </p:nvPr>
        </p:nvSpPr>
        <p:spPr/>
        <p:txBody>
          <a:bodyPr/>
          <a:lstStyle/>
          <a:p>
            <a:r>
              <a:rPr lang="en-US" smtClean="0"/>
              <a:t>Names </a:t>
            </a:r>
            <a:r>
              <a:rPr lang="en-US" b="1" smtClean="0"/>
              <a:t>must</a:t>
            </a:r>
            <a:r>
              <a:rPr lang="en-US" smtClean="0"/>
              <a:t> begin with an alphabetic character</a:t>
            </a:r>
          </a:p>
          <a:p>
            <a:pPr lvl="1"/>
            <a:r>
              <a:rPr lang="en-US" smtClean="0"/>
              <a:t>OK: </a:t>
            </a:r>
            <a:r>
              <a:rPr lang="en-US" smtClean="0">
                <a:latin typeface="Consolas" panose="020B0609020204030204" pitchFamily="49" charset="0"/>
                <a:cs typeface="Consolas" panose="020B0609020204030204" pitchFamily="49" charset="0"/>
              </a:rPr>
              <a:t>name1</a:t>
            </a:r>
            <a:r>
              <a:rPr lang="en-US" smtClean="0"/>
              <a:t>      Not OK: </a:t>
            </a:r>
            <a:r>
              <a:rPr lang="en-US" smtClean="0">
                <a:latin typeface="Consolas" panose="020B0609020204030204" pitchFamily="49" charset="0"/>
                <a:cs typeface="Consolas" panose="020B0609020204030204" pitchFamily="49" charset="0"/>
              </a:rPr>
              <a:t>1name</a:t>
            </a:r>
          </a:p>
          <a:p>
            <a:r>
              <a:rPr lang="en-US" smtClean="0"/>
              <a:t>Names </a:t>
            </a:r>
            <a:r>
              <a:rPr lang="en-US" b="1" smtClean="0"/>
              <a:t>cannot</a:t>
            </a:r>
            <a:r>
              <a:rPr lang="en-US" smtClean="0"/>
              <a:t> contain a space</a:t>
            </a:r>
          </a:p>
          <a:p>
            <a:pPr lvl="1"/>
            <a:r>
              <a:rPr lang="en-US" smtClean="0"/>
              <a:t>OK: </a:t>
            </a:r>
            <a:r>
              <a:rPr lang="en-US" smtClean="0">
                <a:latin typeface="Consolas" panose="020B0609020204030204" pitchFamily="49" charset="0"/>
                <a:cs typeface="Consolas" panose="020B0609020204030204" pitchFamily="49" charset="0"/>
              </a:rPr>
              <a:t>firstName</a:t>
            </a:r>
            <a:r>
              <a:rPr lang="en-US" smtClean="0"/>
              <a:t>    Not OK: </a:t>
            </a:r>
            <a:r>
              <a:rPr lang="en-US" smtClean="0">
                <a:latin typeface="Consolas" panose="020B0609020204030204" pitchFamily="49" charset="0"/>
                <a:cs typeface="Consolas" panose="020B0609020204030204" pitchFamily="49" charset="0"/>
              </a:rPr>
              <a:t>first name</a:t>
            </a:r>
          </a:p>
          <a:p>
            <a:r>
              <a:rPr lang="en-US" smtClean="0"/>
              <a:t>Names </a:t>
            </a:r>
            <a:r>
              <a:rPr lang="en-US" b="1" smtClean="0"/>
              <a:t>cannot</a:t>
            </a:r>
            <a:r>
              <a:rPr lang="en-US" smtClean="0"/>
              <a:t> use special characters anywhere in the name</a:t>
            </a:r>
          </a:p>
          <a:p>
            <a:pPr lvl="1"/>
            <a:r>
              <a:rPr lang="en-US" smtClean="0"/>
              <a:t>Punctuation: </a:t>
            </a:r>
            <a:r>
              <a:rPr lang="en-US" smtClean="0">
                <a:latin typeface="Consolas" panose="020B0609020204030204" pitchFamily="49" charset="0"/>
                <a:cs typeface="Consolas" panose="020B0609020204030204" pitchFamily="49" charset="0"/>
              </a:rPr>
              <a:t>!  ? .</a:t>
            </a:r>
          </a:p>
          <a:p>
            <a:pPr lvl="1"/>
            <a:r>
              <a:rPr lang="en-US" smtClean="0"/>
              <a:t>Mathematical operators: </a:t>
            </a:r>
            <a:r>
              <a:rPr lang="en-US" smtClean="0">
                <a:latin typeface="Consolas" panose="020B0609020204030204" pitchFamily="49" charset="0"/>
                <a:cs typeface="Consolas" panose="020B0609020204030204" pitchFamily="49" charset="0"/>
              </a:rPr>
              <a:t>+ - * / ^</a:t>
            </a:r>
          </a:p>
          <a:p>
            <a:pPr lvl="1"/>
            <a:r>
              <a:rPr lang="en-US" smtClean="0"/>
              <a:t>Comparison operators: </a:t>
            </a:r>
            <a:r>
              <a:rPr lang="en-US" smtClean="0">
                <a:latin typeface="Consolas" panose="020B0609020204030204" pitchFamily="49" charset="0"/>
                <a:cs typeface="Consolas" panose="020B0609020204030204" pitchFamily="49" charset="0"/>
              </a:rPr>
              <a:t>&lt;   &lt;=   &gt;   &gt;=   &lt;&gt;   = </a:t>
            </a:r>
            <a:endParaRPr lang="en-US">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436104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p:cNvSpPr>
          <p:nvPr>
            <p:ph type="title" idx="4294967295"/>
          </p:nvPr>
        </p:nvSpPr>
        <p:spPr/>
        <p:txBody>
          <a:bodyPr/>
          <a:lstStyle/>
          <a:p>
            <a:r>
              <a:rPr lang="en-CA" smtClean="0"/>
              <a:t>Naming Variables: Style Conventions</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a:pPr>
            <a:r>
              <a:rPr lang="en-CA" altLang="en-US" sz="2000" dirty="0">
                <a:latin typeface="Calibri" pitchFamily="34" charset="0"/>
              </a:rPr>
              <a:t>Style requirement (all languages): The name should be meaningful.</a:t>
            </a:r>
          </a:p>
          <a:p>
            <a:pPr marL="271463" indent="-271463">
              <a:spcBef>
                <a:spcPct val="20000"/>
              </a:spcBef>
              <a:buFont typeface="Calibri" pitchFamily="34" charset="0"/>
              <a:buAutoNum type="arabicPeriod"/>
            </a:pPr>
            <a:endParaRPr lang="en-US" altLang="en-US" sz="2000" dirty="0">
              <a:latin typeface="Calibri" pitchFamily="34" charset="0"/>
            </a:endParaRPr>
          </a:p>
          <a:p>
            <a:pPr marL="271463" indent="-271463">
              <a:spcBef>
                <a:spcPct val="20000"/>
              </a:spcBef>
              <a:buFont typeface="Calibri" pitchFamily="34" charset="0"/>
              <a:buAutoNum type="arabicPeriod"/>
            </a:pPr>
            <a:r>
              <a:rPr lang="en-CA" altLang="en-US" sz="2000" dirty="0">
                <a:latin typeface="Calibri" pitchFamily="34" charset="0"/>
              </a:rPr>
              <a:t>Style requirement (from </a:t>
            </a:r>
            <a:r>
              <a:rPr lang="en-US" altLang="en-US" sz="2000" dirty="0">
                <a:latin typeface="Calibri" pitchFamily="34" charset="0"/>
              </a:rPr>
              <a:t>the Microsoft Developer Network</a:t>
            </a:r>
            <a:r>
              <a:rPr lang="en-US" altLang="en-US" sz="2000" baseline="30000" dirty="0">
                <a:latin typeface="Calibri" pitchFamily="34" charset="0"/>
              </a:rPr>
              <a:t>1</a:t>
            </a:r>
            <a:r>
              <a:rPr lang="en-US" altLang="en-US" sz="2000" dirty="0">
                <a:latin typeface="Calibri" pitchFamily="34" charset="0"/>
              </a:rPr>
              <a:t>)</a:t>
            </a:r>
            <a:r>
              <a:rPr lang="en-CA" altLang="en-US" sz="2000" dirty="0">
                <a:latin typeface="Calibri" pitchFamily="34" charset="0"/>
              </a:rPr>
              <a:t>:</a:t>
            </a:r>
          </a:p>
          <a:p>
            <a:pPr marL="715963" lvl="1" indent="-265113">
              <a:spcBef>
                <a:spcPct val="20000"/>
              </a:spcBef>
              <a:buFont typeface="Calibri" pitchFamily="34" charset="0"/>
              <a:buAutoNum type="alphaLcParenR"/>
            </a:pPr>
            <a:r>
              <a:rPr lang="en-US" altLang="en-US" dirty="0">
                <a:latin typeface="Calibri" pitchFamily="34" charset="0"/>
              </a:rPr>
              <a:t>C</a:t>
            </a:r>
            <a:r>
              <a:rPr lang="en-CA" altLang="en-US" dirty="0">
                <a:latin typeface="Calibri" pitchFamily="34" charset="0"/>
              </a:rPr>
              <a:t>hoose easily readable identifier names</a:t>
            </a:r>
          </a:p>
          <a:p>
            <a:pPr marL="715963" lvl="1" indent="-265113">
              <a:spcBef>
                <a:spcPct val="20000"/>
              </a:spcBef>
              <a:buFont typeface="Calibri" pitchFamily="34" charset="0"/>
              <a:buAutoNum type="alphaLcParenR"/>
            </a:pPr>
            <a:endParaRPr lang="en-US" altLang="en-US" sz="2000" dirty="0" smtClean="0">
              <a:latin typeface="Calibri" pitchFamily="34" charset="0"/>
            </a:endParaRPr>
          </a:p>
          <a:p>
            <a:pPr marL="715963" lvl="1" indent="-265113">
              <a:spcBef>
                <a:spcPct val="20000"/>
              </a:spcBef>
              <a:buFont typeface="Calibri" pitchFamily="34" charset="0"/>
              <a:buAutoNum type="alphaLcParenR"/>
            </a:pPr>
            <a:r>
              <a:rPr lang="en-US" altLang="en-US" sz="2000" dirty="0" smtClean="0">
                <a:latin typeface="Calibri" pitchFamily="34" charset="0"/>
              </a:rPr>
              <a:t>F</a:t>
            </a:r>
            <a:r>
              <a:rPr lang="en-CA" altLang="en-US" sz="2000" dirty="0">
                <a:latin typeface="Calibri" pitchFamily="34" charset="0"/>
              </a:rPr>
              <a:t>avor readability over brevity.</a:t>
            </a:r>
            <a:r>
              <a:rPr lang="en-CA" altLang="en-US" sz="2400" dirty="0">
                <a:latin typeface="Calibri" pitchFamily="34" charset="0"/>
              </a:rPr>
              <a:t> </a:t>
            </a:r>
          </a:p>
        </p:txBody>
      </p:sp>
      <p:sp>
        <p:nvSpPr>
          <p:cNvPr id="31748" name="TextBox 2"/>
          <p:cNvSpPr txBox="1">
            <a:spLocks noChangeArrowheads="1"/>
          </p:cNvSpPr>
          <p:nvPr/>
        </p:nvSpPr>
        <p:spPr bwMode="auto">
          <a:xfrm>
            <a:off x="5133975" y="10668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#1:</a:t>
            </a:r>
          </a:p>
          <a:p>
            <a:r>
              <a:rPr lang="en-US" altLang="en-US" sz="1600" dirty="0">
                <a:latin typeface="Consolas" pitchFamily="49" charset="0"/>
                <a:cs typeface="Consolas" pitchFamily="49" charset="0"/>
              </a:rPr>
              <a:t>age</a:t>
            </a:r>
            <a:r>
              <a:rPr lang="en-US" altLang="en-US" sz="1600" dirty="0">
                <a:latin typeface="Consolas" pitchFamily="49" charset="0"/>
              </a:rPr>
              <a:t> </a:t>
            </a:r>
            <a:r>
              <a:rPr lang="en-US" altLang="en-US" sz="1600" dirty="0" smtClean="0">
                <a:latin typeface="Consolas" pitchFamily="49" charset="0"/>
              </a:rPr>
              <a:t> (</a:t>
            </a:r>
            <a:r>
              <a:rPr lang="en-US" altLang="en-US" sz="1600" dirty="0">
                <a:latin typeface="Consolas" pitchFamily="49" charset="0"/>
              </a:rPr>
              <a:t>yes)	</a:t>
            </a:r>
          </a:p>
          <a:p>
            <a:r>
              <a:rPr lang="en-US" altLang="en-US" sz="1600" dirty="0">
                <a:latin typeface="Consolas" pitchFamily="49" charset="0"/>
                <a:cs typeface="Consolas" pitchFamily="49" charset="0"/>
              </a:rPr>
              <a:t>x, </a:t>
            </a:r>
            <a:r>
              <a:rPr lang="en-US" altLang="en-US" sz="1600" dirty="0" smtClean="0">
                <a:latin typeface="Consolas" pitchFamily="49" charset="0"/>
                <a:cs typeface="Consolas" pitchFamily="49" charset="0"/>
              </a:rPr>
              <a:t>y </a:t>
            </a:r>
            <a:r>
              <a:rPr lang="en-US" altLang="en-US" sz="1600" dirty="0" smtClean="0">
                <a:latin typeface="Consolas" pitchFamily="49" charset="0"/>
              </a:rPr>
              <a:t>(no</a:t>
            </a:r>
            <a:r>
              <a:rPr lang="en-US" altLang="en-US" sz="1600" dirty="0">
                <a:latin typeface="Consolas" pitchFamily="49" charset="0"/>
              </a:rPr>
              <a:t>)</a:t>
            </a:r>
          </a:p>
          <a:p>
            <a:endParaRPr lang="en-US" altLang="en-US" sz="1600" dirty="0">
              <a:latin typeface="Calibri" pitchFamily="34" charset="0"/>
            </a:endParaRPr>
          </a:p>
          <a:p>
            <a:endParaRPr lang="en-US" altLang="en-US" sz="1600" dirty="0"/>
          </a:p>
          <a:p>
            <a:endParaRPr lang="en-US" altLang="en-US" sz="1600" dirty="0"/>
          </a:p>
          <a:p>
            <a:endParaRPr lang="en-US" altLang="en-US" dirty="0">
              <a:latin typeface="Consolas" pitchFamily="49" charset="0"/>
            </a:endParaRPr>
          </a:p>
          <a:p>
            <a:r>
              <a:rPr lang="en-CA" altLang="en-US" sz="1600" dirty="0">
                <a:latin typeface="Consolas" pitchFamily="49" charset="0"/>
              </a:rPr>
              <a:t>HorizontalAlignment (</a:t>
            </a:r>
            <a:r>
              <a:rPr lang="en-US" altLang="en-US" sz="1600" dirty="0">
                <a:latin typeface="Consolas" pitchFamily="49" charset="0"/>
              </a:rPr>
              <a:t>yes)</a:t>
            </a:r>
          </a:p>
          <a:p>
            <a:r>
              <a:rPr lang="en-CA" altLang="en-US" sz="1600" dirty="0">
                <a:latin typeface="Consolas" pitchFamily="49" charset="0"/>
              </a:rPr>
              <a:t>AlignmentHorizontal</a:t>
            </a:r>
            <a:r>
              <a:rPr lang="en-US" altLang="en-US" sz="1600" dirty="0">
                <a:latin typeface="Consolas" pitchFamily="49" charset="0"/>
              </a:rPr>
              <a:t> (no)</a:t>
            </a:r>
          </a:p>
          <a:p>
            <a:endParaRPr lang="en-US" altLang="en-US" sz="1600" dirty="0" smtClean="0">
              <a:latin typeface="Consolas" pitchFamily="49" charset="0"/>
            </a:endParaRPr>
          </a:p>
          <a:p>
            <a:endParaRPr lang="en-US" altLang="en-US" sz="1600" dirty="0">
              <a:latin typeface="Consolas" pitchFamily="49" charset="0"/>
            </a:endParaRPr>
          </a:p>
          <a:p>
            <a:r>
              <a:rPr lang="en-CA" altLang="en-US" sz="1600" dirty="0">
                <a:latin typeface="Consolas" pitchFamily="49" charset="0"/>
              </a:rPr>
              <a:t>CanScrollHorizontally (yes)</a:t>
            </a:r>
          </a:p>
          <a:p>
            <a:r>
              <a:rPr lang="en-CA" altLang="en-US" sz="1600" dirty="0">
                <a:latin typeface="Consolas" pitchFamily="49" charset="0"/>
              </a:rPr>
              <a:t>ScrollableX (no)</a:t>
            </a:r>
            <a:endParaRPr lang="en-US" altLang="en-US" sz="1600" dirty="0">
              <a:latin typeface="Consolas" pitchFamily="49" charset="0"/>
            </a:endParaRPr>
          </a:p>
        </p:txBody>
      </p:sp>
      <p:sp>
        <p:nvSpPr>
          <p:cNvPr id="94212" name="Rectangle 6"/>
          <p:cNvSpPr>
            <a:spLocks noChangeArrowheads="1"/>
          </p:cNvSpPr>
          <p:nvPr/>
        </p:nvSpPr>
        <p:spPr bwMode="auto">
          <a:xfrm>
            <a:off x="0" y="6542088"/>
            <a:ext cx="4684713" cy="304800"/>
          </a:xfrm>
          <a:prstGeom prst="rect">
            <a:avLst/>
          </a:prstGeom>
          <a:noFill/>
          <a:ln w="9525">
            <a:noFill/>
            <a:miter lim="800000"/>
            <a:headEnd/>
            <a:tailEnd/>
          </a:ln>
        </p:spPr>
        <p:txBody>
          <a:bodyPr wrap="none">
            <a:spAutoFit/>
          </a:bodyPr>
          <a:lstStyle/>
          <a:p>
            <a:r>
              <a:rPr lang="en-CA" sz="1400" dirty="0"/>
              <a:t>1 http://msdn.microsoft.com/en-us/library/ms229045.aspx</a:t>
            </a:r>
          </a:p>
        </p:txBody>
      </p:sp>
    </p:spTree>
    <p:extLst>
      <p:ext uri="{BB962C8B-B14F-4D97-AF65-F5344CB8AC3E}">
        <p14:creationId xmlns:p14="http://schemas.microsoft.com/office/powerpoint/2010/main" val="7920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811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P spid="9421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p:cNvSpPr>
          <p:nvPr>
            <p:ph type="title" idx="4294967295"/>
          </p:nvPr>
        </p:nvSpPr>
        <p:spPr/>
        <p:txBody>
          <a:bodyPr/>
          <a:lstStyle/>
          <a:p>
            <a:r>
              <a:rPr lang="en-CA"/>
              <a:t>Naming Variables: Style </a:t>
            </a:r>
            <a:r>
              <a:rPr lang="en-CA" smtClean="0"/>
              <a:t>Conventions (2)</a:t>
            </a:r>
            <a:endParaRPr lang="en-CA" dirty="0" smtClean="0"/>
          </a:p>
        </p:txBody>
      </p:sp>
      <p:sp>
        <p:nvSpPr>
          <p:cNvPr id="218115" name="Rectangle 3"/>
          <p:cNvSpPr>
            <a:spLocks noChangeArrowheads="1"/>
          </p:cNvSpPr>
          <p:nvPr/>
        </p:nvSpPr>
        <p:spPr bwMode="auto">
          <a:xfrm>
            <a:off x="457200" y="1143000"/>
            <a:ext cx="3886200" cy="5410200"/>
          </a:xfrm>
          <a:prstGeom prst="rect">
            <a:avLst/>
          </a:prstGeom>
          <a:noFill/>
          <a:ln w="9525">
            <a:noFill/>
            <a:miter lim="800000"/>
            <a:headEnd/>
            <a:tailEnd/>
          </a:ln>
        </p:spPr>
        <p:txBody>
          <a:bodyPr/>
          <a:lstStyle/>
          <a:p>
            <a:pPr marL="271463" indent="-271463">
              <a:spcBef>
                <a:spcPct val="20000"/>
              </a:spcBef>
              <a:buFont typeface="Calibri" pitchFamily="34" charset="0"/>
              <a:buAutoNum type="arabicPeriod" startAt="3"/>
            </a:pPr>
            <a:r>
              <a:rPr lang="en-CA" sz="2000" dirty="0">
                <a:latin typeface="Calibri" pitchFamily="34" charset="0"/>
              </a:rPr>
              <a:t>Style requirement: Variable names should generally be all lower case except perhaps for the first letter (see next point for the exception).</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Style requirement: For names composed of multiple words separate each word by capitalizing the first letter of each word (save for the first word) or by using an underscore. (Either approach is acceptable but don’t mix and match.)</a:t>
            </a:r>
          </a:p>
          <a:p>
            <a:pPr marL="271463" indent="-271463">
              <a:spcBef>
                <a:spcPct val="20000"/>
              </a:spcBef>
              <a:buFont typeface="Calibri" pitchFamily="34" charset="0"/>
              <a:buAutoNum type="arabicPeriod" startAt="3"/>
            </a:pPr>
            <a:endParaRPr lang="en-CA" sz="2000" dirty="0">
              <a:latin typeface="Calibri" pitchFamily="34" charset="0"/>
            </a:endParaRPr>
          </a:p>
          <a:p>
            <a:pPr marL="271463" indent="-271463">
              <a:spcBef>
                <a:spcPct val="20000"/>
              </a:spcBef>
              <a:buFont typeface="Calibri" pitchFamily="34" charset="0"/>
              <a:buAutoNum type="arabicPeriod" startAt="3"/>
            </a:pPr>
            <a:r>
              <a:rPr lang="en-CA" sz="2000" dirty="0">
                <a:latin typeface="Calibri" pitchFamily="34" charset="0"/>
              </a:rPr>
              <a:t>Avoid using keywords as names (next slide)</a:t>
            </a:r>
          </a:p>
          <a:p>
            <a:pPr marL="715963" lvl="1" indent="-265113">
              <a:spcBef>
                <a:spcPct val="20000"/>
              </a:spcBef>
              <a:buFont typeface="Calibri" pitchFamily="34" charset="0"/>
              <a:buAutoNum type="arabicPeriod" startAt="4"/>
            </a:pPr>
            <a:endParaRPr lang="en-CA" altLang="en-US" sz="2400" dirty="0">
              <a:latin typeface="Calibri" pitchFamily="34" charset="0"/>
            </a:endParaRPr>
          </a:p>
        </p:txBody>
      </p:sp>
      <p:sp>
        <p:nvSpPr>
          <p:cNvPr id="31748" name="TextBox 2"/>
          <p:cNvSpPr txBox="1">
            <a:spLocks noChangeArrowheads="1"/>
          </p:cNvSpPr>
          <p:nvPr/>
        </p:nvSpPr>
        <p:spPr bwMode="auto">
          <a:xfrm>
            <a:off x="5133975" y="1143000"/>
            <a:ext cx="4010025" cy="5334000"/>
          </a:xfrm>
          <a:prstGeom prst="rect">
            <a:avLst/>
          </a:prstGeom>
          <a:noFill/>
          <a:ln w="9525">
            <a:noFill/>
            <a:miter lim="800000"/>
            <a:headEnd/>
            <a:tailEnd/>
          </a:ln>
        </p:spPr>
        <p:txBody>
          <a:bodyPr/>
          <a:lstStyle/>
          <a:p>
            <a:r>
              <a:rPr lang="en-US" altLang="en-US" sz="2000" b="1" dirty="0">
                <a:latin typeface="Calibri" pitchFamily="34" charset="0"/>
              </a:rPr>
              <a:t>Examples</a:t>
            </a:r>
          </a:p>
          <a:p>
            <a:r>
              <a:rPr lang="en-US" altLang="en-US" dirty="0">
                <a:latin typeface="Consolas" pitchFamily="49" charset="0"/>
              </a:rPr>
              <a:t>#3:</a:t>
            </a:r>
          </a:p>
          <a:p>
            <a:r>
              <a:rPr lang="en-US" altLang="en-US" sz="1600" dirty="0">
                <a:latin typeface="Consolas" pitchFamily="49" charset="0"/>
                <a:cs typeface="Consolas" pitchFamily="49" charset="0"/>
              </a:rPr>
              <a:t>a</a:t>
            </a:r>
            <a:r>
              <a:rPr lang="en-US" altLang="en-US" sz="1600" smtClean="0">
                <a:latin typeface="Consolas" pitchFamily="49" charset="0"/>
                <a:cs typeface="Consolas" pitchFamily="49" charset="0"/>
              </a:rPr>
              <a:t>ge</a:t>
            </a:r>
            <a:r>
              <a:rPr lang="en-US" altLang="en-US" sz="1600" dirty="0"/>
              <a:t>, </a:t>
            </a:r>
            <a:r>
              <a:rPr lang="en-US" altLang="en-US" sz="1600" dirty="0">
                <a:latin typeface="Consolas" pitchFamily="49" charset="0"/>
                <a:cs typeface="Consolas" pitchFamily="49" charset="0"/>
              </a:rPr>
              <a:t>height</a:t>
            </a:r>
            <a:r>
              <a:rPr lang="en-US" altLang="en-US" sz="1600" dirty="0"/>
              <a:t>, </a:t>
            </a:r>
            <a:r>
              <a:rPr lang="en-US" altLang="en-US" sz="1600" dirty="0" smtClean="0">
                <a:latin typeface="Consolas" pitchFamily="49" charset="0"/>
                <a:cs typeface="Consolas" pitchFamily="49" charset="0"/>
              </a:rPr>
              <a:t>weight </a:t>
            </a:r>
            <a:r>
              <a:rPr lang="en-US" altLang="en-US" sz="1600" dirty="0" smtClean="0"/>
              <a:t>(yes</a:t>
            </a:r>
            <a:r>
              <a:rPr lang="en-US" altLang="en-US" sz="1600" dirty="0"/>
              <a:t>)</a:t>
            </a:r>
          </a:p>
          <a:p>
            <a:r>
              <a:rPr lang="en-US" altLang="en-US" sz="1600" dirty="0">
                <a:latin typeface="Consolas" pitchFamily="49" charset="0"/>
                <a:cs typeface="Consolas" pitchFamily="49" charset="0"/>
              </a:rPr>
              <a:t>HEIGHT</a:t>
            </a:r>
            <a:r>
              <a:rPr lang="en-US" altLang="en-US" sz="1600" dirty="0"/>
              <a:t>		</a:t>
            </a:r>
            <a:r>
              <a:rPr lang="en-US" altLang="en-US" sz="1600" dirty="0" smtClean="0"/>
              <a:t>    (</a:t>
            </a:r>
            <a:r>
              <a:rPr lang="en-US" altLang="en-US" sz="1600" dirty="0"/>
              <a:t>no)</a:t>
            </a:r>
          </a:p>
          <a:p>
            <a:endParaRPr lang="en-US" altLang="en-US" sz="1000" dirty="0">
              <a:latin typeface="Calibri" pitchFamily="34" charset="0"/>
            </a:endParaRPr>
          </a:p>
          <a:p>
            <a:endParaRPr lang="en-US" altLang="en-US" sz="1000" dirty="0">
              <a:latin typeface="Calibri" pitchFamily="34" charset="0"/>
            </a:endParaRPr>
          </a:p>
          <a:p>
            <a:endParaRPr lang="en-US" altLang="en-US" sz="1600" dirty="0">
              <a:latin typeface="Calibri" pitchFamily="34" charset="0"/>
            </a:endParaRPr>
          </a:p>
          <a:p>
            <a:endParaRPr lang="en-US" altLang="en-US" sz="1600" dirty="0"/>
          </a:p>
          <a:p>
            <a:r>
              <a:rPr lang="en-US" altLang="en-US" sz="1600" dirty="0"/>
              <a:t>#4</a:t>
            </a:r>
          </a:p>
          <a:p>
            <a:r>
              <a:rPr lang="en-US" altLang="en-US" sz="1600" dirty="0">
                <a:latin typeface="Consolas" pitchFamily="49" charset="0"/>
                <a:cs typeface="Consolas" pitchFamily="49" charset="0"/>
              </a:rPr>
              <a:t>firstName</a:t>
            </a:r>
            <a:r>
              <a:rPr lang="en-US" altLang="en-US" sz="1600" dirty="0"/>
              <a:t>, </a:t>
            </a:r>
            <a:r>
              <a:rPr lang="en-US" altLang="en-US" sz="1600" dirty="0">
                <a:latin typeface="Consolas" pitchFamily="49" charset="0"/>
                <a:cs typeface="Consolas" pitchFamily="49" charset="0"/>
              </a:rPr>
              <a:t>last_name</a:t>
            </a:r>
            <a:r>
              <a:rPr lang="en-US" altLang="en-US" sz="1600" dirty="0"/>
              <a:t>	</a:t>
            </a:r>
          </a:p>
          <a:p>
            <a:r>
              <a:rPr lang="en-US" altLang="en-US" sz="1600" dirty="0"/>
              <a:t>(yes to either approach)</a:t>
            </a: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dirty="0">
              <a:latin typeface="Consolas" pitchFamily="49" charset="0"/>
            </a:endParaRPr>
          </a:p>
          <a:p>
            <a:endParaRPr lang="en-US" altLang="en-US" sz="1000" dirty="0">
              <a:latin typeface="Calibri" pitchFamily="34" charset="0"/>
            </a:endParaRPr>
          </a:p>
          <a:p>
            <a:endParaRPr lang="en-US" altLang="en-US" sz="1000" dirty="0">
              <a:latin typeface="Calibri" pitchFamily="34" charset="0"/>
            </a:endParaRPr>
          </a:p>
        </p:txBody>
      </p:sp>
    </p:spTree>
    <p:extLst>
      <p:ext uri="{BB962C8B-B14F-4D97-AF65-F5344CB8AC3E}">
        <p14:creationId xmlns:p14="http://schemas.microsoft.com/office/powerpoint/2010/main" val="128907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8">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8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457200" y="260350"/>
            <a:ext cx="8229600" cy="730250"/>
          </a:xfrm>
        </p:spPr>
        <p:txBody>
          <a:bodyPr/>
          <a:lstStyle/>
          <a:p>
            <a:pPr eaLnBrk="1" hangingPunct="1"/>
            <a:r>
              <a:rPr lang="en-US" altLang="en-US" dirty="0" smtClean="0"/>
              <a:t>Some Common Visual Basic Keywords</a:t>
            </a:r>
            <a:r>
              <a:rPr lang="en-US" altLang="en-US" baseline="30000" dirty="0" smtClean="0"/>
              <a:t>1</a:t>
            </a:r>
          </a:p>
        </p:txBody>
      </p:sp>
      <p:sp>
        <p:nvSpPr>
          <p:cNvPr id="104451" name="Rectangle 3"/>
          <p:cNvSpPr>
            <a:spLocks noGrp="1" noChangeArrowheads="1"/>
          </p:cNvSpPr>
          <p:nvPr>
            <p:ph idx="4294967295"/>
          </p:nvPr>
        </p:nvSpPr>
        <p:spPr>
          <a:xfrm>
            <a:off x="457200" y="1143000"/>
            <a:ext cx="8229600" cy="5410200"/>
          </a:xfrm>
        </p:spPr>
        <p:txBody>
          <a:bodyPr/>
          <a:lstStyle/>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And	Boolean	Call	Case	Catch	Continue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Date	Decimal	Default	Dim	Do	Double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Each	Else	End	Erase	Error	Event	</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Exit	False	Finally	For	Friend	Function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Get	Global  	Handles	If	In	Inherits</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Integer	Interface	Is	Let	Lib	Like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Long	Loop	Me	Mod	Module	Next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Not	Nothing	Of	On	Operator	Option</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Optional	Or	Out	Overrides	Partial	Private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Property	Protected	Public	Resume	Return	Select</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Set	Shadows	Short	Single	Static	Step</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Stop	String	Sub	Then	Throw	To</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True	Try	Using	Variant	When	While</a:t>
            </a:r>
          </a:p>
          <a:p>
            <a:pPr marL="228600" indent="-228600" eaLnBrk="1" hangingPunct="1">
              <a:buFontTx/>
              <a:buNone/>
              <a:tabLst>
                <a:tab pos="1254125" algn="l"/>
                <a:tab pos="2690813" algn="l"/>
                <a:tab pos="3857625" algn="l"/>
                <a:tab pos="5024438" algn="l"/>
                <a:tab pos="6275388" algn="l"/>
              </a:tabLst>
            </a:pPr>
            <a:r>
              <a:rPr lang="en-US" altLang="en-US" sz="1800" dirty="0" smtClean="0">
                <a:latin typeface="Consolas" pitchFamily="49" charset="0"/>
                <a:cs typeface="Consolas" pitchFamily="49" charset="0"/>
              </a:rPr>
              <a:t>Widening	With	</a:t>
            </a:r>
          </a:p>
        </p:txBody>
      </p:sp>
      <p:sp>
        <p:nvSpPr>
          <p:cNvPr id="96259" name="Text Box 4"/>
          <p:cNvSpPr txBox="1">
            <a:spLocks noChangeArrowheads="1"/>
          </p:cNvSpPr>
          <p:nvPr/>
        </p:nvSpPr>
        <p:spPr bwMode="auto">
          <a:xfrm>
            <a:off x="0" y="6426200"/>
            <a:ext cx="7620000" cy="304800"/>
          </a:xfrm>
          <a:prstGeom prst="rect">
            <a:avLst/>
          </a:prstGeom>
          <a:noFill/>
          <a:ln w="9525">
            <a:noFill/>
            <a:miter lim="800000"/>
            <a:headEnd/>
            <a:tailEnd/>
          </a:ln>
        </p:spPr>
        <p:txBody>
          <a:bodyPr>
            <a:spAutoFit/>
          </a:bodyPr>
          <a:lstStyle/>
          <a:p>
            <a:pPr>
              <a:spcBef>
                <a:spcPct val="50000"/>
              </a:spcBef>
            </a:pPr>
            <a:r>
              <a:rPr lang="en-US" altLang="en-US" sz="1000" dirty="0"/>
              <a:t>1 The full list can be found on the MSDN </a:t>
            </a:r>
            <a:r>
              <a:rPr lang="en-US" altLang="en-US" sz="1000" dirty="0">
                <a:latin typeface="Calibri" pitchFamily="34" charset="0"/>
              </a:rPr>
              <a:t>http://msdn.microsoft.com/en-us/library/dd409611.aspx</a:t>
            </a:r>
          </a:p>
        </p:txBody>
      </p:sp>
    </p:spTree>
    <p:extLst>
      <p:ext uri="{BB962C8B-B14F-4D97-AF65-F5344CB8AC3E}">
        <p14:creationId xmlns:p14="http://schemas.microsoft.com/office/powerpoint/2010/main" val="39783361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Title 1"/>
          <p:cNvSpPr>
            <a:spLocks noGrp="1"/>
          </p:cNvSpPr>
          <p:nvPr>
            <p:ph type="title" idx="4294967295"/>
          </p:nvPr>
        </p:nvSpPr>
        <p:spPr>
          <a:xfrm>
            <a:off x="457200" y="274638"/>
            <a:ext cx="8229600" cy="485775"/>
          </a:xfrm>
        </p:spPr>
        <p:txBody>
          <a:bodyPr/>
          <a:lstStyle/>
          <a:p>
            <a:r>
              <a:rPr lang="en-US" altLang="en-US" dirty="0" smtClean="0"/>
              <a:t>Variable Naming Conventions: Bottom Line</a:t>
            </a:r>
          </a:p>
        </p:txBody>
      </p:sp>
      <p:sp>
        <p:nvSpPr>
          <p:cNvPr id="106499" name="Content Placeholder 2"/>
          <p:cNvSpPr>
            <a:spLocks noGrp="1"/>
          </p:cNvSpPr>
          <p:nvPr>
            <p:ph idx="4294967295"/>
          </p:nvPr>
        </p:nvSpPr>
        <p:spPr>
          <a:xfrm>
            <a:off x="457200" y="1143000"/>
            <a:ext cx="8229600" cy="5410200"/>
          </a:xfrm>
        </p:spPr>
        <p:txBody>
          <a:bodyPr/>
          <a:lstStyle/>
          <a:p>
            <a:r>
              <a:rPr lang="en-US" altLang="en-US" dirty="0" smtClean="0"/>
              <a:t>Both the language and style requirements should be followed when declaring your variables.</a:t>
            </a:r>
          </a:p>
        </p:txBody>
      </p:sp>
    </p:spTree>
    <p:extLst>
      <p:ext uri="{BB962C8B-B14F-4D97-AF65-F5344CB8AC3E}">
        <p14:creationId xmlns:p14="http://schemas.microsoft.com/office/powerpoint/2010/main" val="10208990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t>Getting </a:t>
            </a:r>
            <a:r>
              <a:rPr lang="en-US" b="1" dirty="0" smtClean="0">
                <a:solidFill>
                  <a:srgbClr val="FF0000"/>
                </a:solidFill>
              </a:rPr>
              <a:t>User Input</a:t>
            </a:r>
          </a:p>
        </p:txBody>
      </p:sp>
      <p:sp>
        <p:nvSpPr>
          <p:cNvPr id="3" name="Content Placeholder 2"/>
          <p:cNvSpPr>
            <a:spLocks noGrp="1"/>
          </p:cNvSpPr>
          <p:nvPr>
            <p:ph idx="1"/>
          </p:nvPr>
        </p:nvSpPr>
        <p:spPr/>
        <p:txBody>
          <a:bodyPr/>
          <a:lstStyle/>
          <a:p>
            <a:pPr eaLnBrk="1" hangingPunct="1"/>
            <a:r>
              <a:rPr lang="en-US" dirty="0" smtClean="0"/>
              <a:t>A simple approach is to use an </a:t>
            </a:r>
            <a:r>
              <a:rPr lang="en-US" b="1" dirty="0" smtClean="0">
                <a:solidFill>
                  <a:srgbClr val="FF0000"/>
                </a:solidFill>
                <a:latin typeface="Consolas" pitchFamily="49" charset="0"/>
                <a:cs typeface="Consolas" pitchFamily="49" charset="0"/>
              </a:rPr>
              <a:t>Input Box</a:t>
            </a:r>
          </a:p>
          <a:p>
            <a:pPr eaLnBrk="1" hangingPunct="1"/>
            <a:r>
              <a:rPr lang="en-US" dirty="0" smtClean="0"/>
              <a:t>Format:</a:t>
            </a:r>
          </a:p>
          <a:p>
            <a:pPr marL="339725" lvl="1" indent="0" eaLnBrk="1" hangingPunct="1">
              <a:buFont typeface="Arial" charset="0"/>
              <a:buNone/>
            </a:pPr>
            <a:r>
              <a:rPr lang="en-US" sz="1800" dirty="0" smtClean="0">
                <a:latin typeface="Consolas" pitchFamily="49" charset="0"/>
                <a:cs typeface="Consolas" pitchFamily="49" charset="0"/>
              </a:rPr>
              <a:t>&lt;Variable </a:t>
            </a:r>
            <a:r>
              <a:rPr lang="en-US" sz="1800" i="1" dirty="0" smtClean="0">
                <a:latin typeface="Consolas" pitchFamily="49" charset="0"/>
                <a:cs typeface="Consolas" pitchFamily="49" charset="0"/>
              </a:rPr>
              <a:t>name</a:t>
            </a:r>
            <a:r>
              <a:rPr lang="en-US" sz="1800" dirty="0" smtClean="0">
                <a:latin typeface="Consolas" pitchFamily="49" charset="0"/>
                <a:cs typeface="Consolas" pitchFamily="49" charset="0"/>
              </a:rPr>
              <a:t>&gt; = </a:t>
            </a:r>
            <a:r>
              <a:rPr lang="en-US" sz="1800" b="1" i="1" dirty="0" smtClean="0">
                <a:solidFill>
                  <a:srgbClr val="FF0000"/>
                </a:solidFill>
                <a:latin typeface="Consolas" pitchFamily="49" charset="0"/>
                <a:cs typeface="Consolas" pitchFamily="49" charset="0"/>
              </a:rPr>
              <a:t>InputBox</a:t>
            </a:r>
            <a:r>
              <a:rPr lang="en-US" sz="1800" b="1" dirty="0" smtClean="0">
                <a:solidFill>
                  <a:srgbClr val="FF0000"/>
                </a:solidFill>
                <a:latin typeface="Consolas" pitchFamily="49" charset="0"/>
                <a:cs typeface="Consolas" pitchFamily="49" charset="0"/>
              </a:rPr>
              <a:t>(</a:t>
            </a:r>
            <a:r>
              <a:rPr lang="en-US" sz="1800" b="1" dirty="0" smtClean="0">
                <a:latin typeface="Consolas" pitchFamily="49" charset="0"/>
                <a:cs typeface="Consolas" pitchFamily="49" charset="0"/>
              </a:rPr>
              <a:t>&lt;</a:t>
            </a:r>
            <a:r>
              <a:rPr lang="en-US" sz="1800" b="1" dirty="0" smtClean="0">
                <a:solidFill>
                  <a:srgbClr val="FF0000"/>
                </a:solidFill>
              </a:rPr>
              <a:t>"</a:t>
            </a:r>
            <a:r>
              <a:rPr lang="en-US" sz="1800" b="1" i="1" dirty="0" smtClean="0">
                <a:latin typeface="Consolas" pitchFamily="49" charset="0"/>
                <a:cs typeface="Consolas" pitchFamily="49" charset="0"/>
              </a:rPr>
              <a:t>Prompt</a:t>
            </a:r>
            <a:r>
              <a:rPr lang="en-US" sz="1800" b="1" dirty="0" smtClean="0">
                <a:solidFill>
                  <a:srgbClr val="FF0000"/>
                </a:solidFill>
              </a:rPr>
              <a:t>"</a:t>
            </a:r>
            <a:r>
              <a:rPr lang="en-US" sz="1800" b="1" dirty="0" smtClean="0">
                <a:latin typeface="Consolas" pitchFamily="49" charset="0"/>
                <a:cs typeface="Consolas" pitchFamily="49" charset="0"/>
              </a:rPr>
              <a:t>&gt;</a:t>
            </a:r>
            <a:r>
              <a:rPr lang="en-US" sz="1800" dirty="0" smtClean="0">
                <a:latin typeface="Consolas" pitchFamily="49" charset="0"/>
                <a:cs typeface="Consolas" pitchFamily="49" charset="0"/>
              </a:rPr>
              <a:t>, &lt;</a:t>
            </a:r>
            <a:r>
              <a:rPr lang="en-US" sz="1800" dirty="0" smtClean="0"/>
              <a:t>"</a:t>
            </a:r>
            <a:r>
              <a:rPr lang="en-US" sz="1800" i="1" dirty="0" smtClean="0">
                <a:latin typeface="Consolas" pitchFamily="49" charset="0"/>
                <a:cs typeface="Consolas" pitchFamily="49" charset="0"/>
              </a:rPr>
              <a:t>Title  bar</a:t>
            </a:r>
            <a:r>
              <a:rPr lang="en-US" sz="1800" dirty="0" smtClean="0"/>
              <a:t>"</a:t>
            </a:r>
            <a:r>
              <a:rPr lang="en-US" sz="1800" dirty="0" smtClean="0">
                <a:latin typeface="Consolas" pitchFamily="49" charset="0"/>
                <a:cs typeface="Consolas" pitchFamily="49" charset="0"/>
              </a:rPr>
              <a:t>&gt;</a:t>
            </a:r>
            <a:r>
              <a:rPr lang="en-US" sz="1800" b="1" dirty="0" smtClean="0">
                <a:solidFill>
                  <a:srgbClr val="FF0000"/>
                </a:solidFill>
                <a:latin typeface="Consolas" pitchFamily="49" charset="0"/>
                <a:cs typeface="Consolas" pitchFamily="49" charset="0"/>
              </a:rPr>
              <a:t>)</a:t>
            </a:r>
          </a:p>
          <a:p>
            <a:pPr marL="339725" lvl="1" indent="0" eaLnBrk="1" hangingPunct="1">
              <a:buFont typeface="Arial" charset="0"/>
              <a:buNone/>
            </a:pPr>
            <a:endParaRPr lang="en-US" dirty="0" smtClean="0"/>
          </a:p>
          <a:p>
            <a:pPr eaLnBrk="1" hangingPunct="1"/>
            <a:r>
              <a:rPr lang="en-US" dirty="0" smtClean="0"/>
              <a:t>Example:</a:t>
            </a:r>
          </a:p>
          <a:p>
            <a:pPr marL="339725" lvl="1" indent="0" eaLnBrk="1" hangingPunct="1">
              <a:buFont typeface="Arial" charset="0"/>
              <a:buNone/>
            </a:pPr>
            <a:r>
              <a:rPr lang="en-US" sz="1800" dirty="0" smtClean="0">
                <a:latin typeface="Consolas" pitchFamily="49" charset="0"/>
                <a:cs typeface="Consolas" pitchFamily="49" charset="0"/>
              </a:rPr>
              <a:t>Name = </a:t>
            </a:r>
            <a:r>
              <a:rPr lang="en-US" sz="1800" b="1" dirty="0" smtClean="0">
                <a:solidFill>
                  <a:srgbClr val="FF0000"/>
                </a:solidFill>
                <a:latin typeface="Consolas" pitchFamily="49" charset="0"/>
                <a:cs typeface="Consolas" pitchFamily="49" charset="0"/>
              </a:rPr>
              <a:t>InputBox("</a:t>
            </a:r>
            <a:r>
              <a:rPr lang="en-US" sz="1800" dirty="0" smtClean="0">
                <a:latin typeface="Consolas" pitchFamily="49" charset="0"/>
                <a:cs typeface="Consolas" pitchFamily="49" charset="0"/>
              </a:rPr>
              <a:t>What is your </a:t>
            </a:r>
            <a:r>
              <a:rPr lang="en-US" sz="1800" smtClean="0">
                <a:latin typeface="Consolas" pitchFamily="49" charset="0"/>
                <a:cs typeface="Consolas" pitchFamily="49" charset="0"/>
              </a:rPr>
              <a:t>name</a:t>
            </a:r>
            <a:r>
              <a:rPr lang="en-US" sz="1800" b="1" smtClean="0">
                <a:solidFill>
                  <a:srgbClr val="FF0000"/>
                </a:solidFill>
                <a:latin typeface="Consolas" pitchFamily="49" charset="0"/>
                <a:cs typeface="Consolas" pitchFamily="49" charset="0"/>
              </a:rPr>
              <a:t>"</a:t>
            </a:r>
            <a:r>
              <a:rPr lang="en-US" sz="1800" smtClean="0">
                <a:latin typeface="Consolas" pitchFamily="49" charset="0"/>
                <a:cs typeface="Consolas" pitchFamily="49" charset="0"/>
              </a:rPr>
              <a:t>, </a:t>
            </a:r>
            <a:r>
              <a:rPr lang="en-US" sz="1800" dirty="0" smtClean="0"/>
              <a:t>"</a:t>
            </a:r>
            <a:r>
              <a:rPr lang="en-US" sz="1800" dirty="0" smtClean="0">
                <a:latin typeface="Consolas" pitchFamily="49" charset="0"/>
                <a:cs typeface="Consolas" pitchFamily="49" charset="0"/>
              </a:rPr>
              <a:t>Getting Personal"</a:t>
            </a:r>
            <a:r>
              <a:rPr lang="en-US" sz="1800" b="1" dirty="0" smtClean="0">
                <a:solidFill>
                  <a:srgbClr val="FF0000"/>
                </a:solidFill>
                <a:latin typeface="Consolas" pitchFamily="49" charset="0"/>
                <a:cs typeface="Consolas" pitchFamily="49" charset="0"/>
              </a:rPr>
              <a:t>)</a:t>
            </a:r>
          </a:p>
          <a:p>
            <a:pPr eaLnBrk="1" hangingPunct="1"/>
            <a:endParaRPr lang="en-US" dirty="0" smtClean="0"/>
          </a:p>
          <a:p>
            <a:pPr eaLnBrk="1" hangingPunct="1"/>
            <a:r>
              <a:rPr lang="en-US" dirty="0" smtClean="0"/>
              <a:t>Note: only the string for the prompt (first) is mandatory.</a:t>
            </a:r>
          </a:p>
          <a:p>
            <a:pPr eaLnBrk="1" hangingPunct="1"/>
            <a:r>
              <a:rPr lang="en-US" dirty="0" smtClean="0"/>
              <a:t>If the title bar information is omitted then the default is the application name (“Microsoft Word”)</a:t>
            </a:r>
          </a:p>
        </p:txBody>
      </p:sp>
      <p:pic>
        <p:nvPicPr>
          <p:cNvPr id="1026" name="Picture 2"/>
          <p:cNvPicPr>
            <a:picLocks noChangeAspect="1" noChangeArrowheads="1"/>
          </p:cNvPicPr>
          <p:nvPr/>
        </p:nvPicPr>
        <p:blipFill>
          <a:blip r:embed="rId2"/>
          <a:srcRect/>
          <a:stretch>
            <a:fillRect/>
          </a:stretch>
        </p:blipFill>
        <p:spPr bwMode="auto">
          <a:xfrm>
            <a:off x="5410200" y="5257800"/>
            <a:ext cx="3467100" cy="1428750"/>
          </a:xfrm>
          <a:prstGeom prst="rect">
            <a:avLst/>
          </a:prstGeom>
          <a:noFill/>
          <a:ln w="9525">
            <a:noFill/>
            <a:miter lim="800000"/>
            <a:headEnd/>
            <a:tailEnd/>
          </a:ln>
        </p:spPr>
      </p:pic>
      <p:sp>
        <p:nvSpPr>
          <p:cNvPr id="2" name="Freeform 1"/>
          <p:cNvSpPr/>
          <p:nvPr/>
        </p:nvSpPr>
        <p:spPr>
          <a:xfrm>
            <a:off x="3185652" y="3731342"/>
            <a:ext cx="2271251" cy="1917291"/>
          </a:xfrm>
          <a:custGeom>
            <a:avLst/>
            <a:gdLst>
              <a:gd name="connsiteX0" fmla="*/ 781664 w 2271251"/>
              <a:gd name="connsiteY0" fmla="*/ 0 h 1917291"/>
              <a:gd name="connsiteX1" fmla="*/ 634180 w 2271251"/>
              <a:gd name="connsiteY1" fmla="*/ 88490 h 1917291"/>
              <a:gd name="connsiteX2" fmla="*/ 486696 w 2271251"/>
              <a:gd name="connsiteY2" fmla="*/ 147484 h 1917291"/>
              <a:gd name="connsiteX3" fmla="*/ 427703 w 2271251"/>
              <a:gd name="connsiteY3" fmla="*/ 191729 h 1917291"/>
              <a:gd name="connsiteX4" fmla="*/ 339213 w 2271251"/>
              <a:gd name="connsiteY4" fmla="*/ 250723 h 1917291"/>
              <a:gd name="connsiteX5" fmla="*/ 265471 w 2271251"/>
              <a:gd name="connsiteY5" fmla="*/ 324464 h 1917291"/>
              <a:gd name="connsiteX6" fmla="*/ 221225 w 2271251"/>
              <a:gd name="connsiteY6" fmla="*/ 383458 h 1917291"/>
              <a:gd name="connsiteX7" fmla="*/ 117987 w 2271251"/>
              <a:gd name="connsiteY7" fmla="*/ 486697 h 1917291"/>
              <a:gd name="connsiteX8" fmla="*/ 73742 w 2271251"/>
              <a:gd name="connsiteY8" fmla="*/ 530942 h 1917291"/>
              <a:gd name="connsiteX9" fmla="*/ 44245 w 2271251"/>
              <a:gd name="connsiteY9" fmla="*/ 575187 h 1917291"/>
              <a:gd name="connsiteX10" fmla="*/ 14748 w 2271251"/>
              <a:gd name="connsiteY10" fmla="*/ 678426 h 1917291"/>
              <a:gd name="connsiteX11" fmla="*/ 0 w 2271251"/>
              <a:gd name="connsiteY11" fmla="*/ 722671 h 1917291"/>
              <a:gd name="connsiteX12" fmla="*/ 29496 w 2271251"/>
              <a:gd name="connsiteY12" fmla="*/ 1135626 h 1917291"/>
              <a:gd name="connsiteX13" fmla="*/ 58993 w 2271251"/>
              <a:gd name="connsiteY13" fmla="*/ 1268361 h 1917291"/>
              <a:gd name="connsiteX14" fmla="*/ 103238 w 2271251"/>
              <a:gd name="connsiteY14" fmla="*/ 1297858 h 1917291"/>
              <a:gd name="connsiteX15" fmla="*/ 147483 w 2271251"/>
              <a:gd name="connsiteY15" fmla="*/ 1342103 h 1917291"/>
              <a:gd name="connsiteX16" fmla="*/ 191729 w 2271251"/>
              <a:gd name="connsiteY16" fmla="*/ 1371600 h 1917291"/>
              <a:gd name="connsiteX17" fmla="*/ 265471 w 2271251"/>
              <a:gd name="connsiteY17" fmla="*/ 1445342 h 1917291"/>
              <a:gd name="connsiteX18" fmla="*/ 339213 w 2271251"/>
              <a:gd name="connsiteY18" fmla="*/ 1474839 h 1917291"/>
              <a:gd name="connsiteX19" fmla="*/ 383458 w 2271251"/>
              <a:gd name="connsiteY19" fmla="*/ 1504335 h 1917291"/>
              <a:gd name="connsiteX20" fmla="*/ 427703 w 2271251"/>
              <a:gd name="connsiteY20" fmla="*/ 1519084 h 1917291"/>
              <a:gd name="connsiteX21" fmla="*/ 471948 w 2271251"/>
              <a:gd name="connsiteY21" fmla="*/ 1548581 h 1917291"/>
              <a:gd name="connsiteX22" fmla="*/ 560438 w 2271251"/>
              <a:gd name="connsiteY22" fmla="*/ 1578077 h 1917291"/>
              <a:gd name="connsiteX23" fmla="*/ 604683 w 2271251"/>
              <a:gd name="connsiteY23" fmla="*/ 1592826 h 1917291"/>
              <a:gd name="connsiteX24" fmla="*/ 648929 w 2271251"/>
              <a:gd name="connsiteY24" fmla="*/ 1622323 h 1917291"/>
              <a:gd name="connsiteX25" fmla="*/ 781664 w 2271251"/>
              <a:gd name="connsiteY25" fmla="*/ 1651819 h 1917291"/>
              <a:gd name="connsiteX26" fmla="*/ 914400 w 2271251"/>
              <a:gd name="connsiteY26" fmla="*/ 1681316 h 1917291"/>
              <a:gd name="connsiteX27" fmla="*/ 1312606 w 2271251"/>
              <a:gd name="connsiteY27" fmla="*/ 1696064 h 1917291"/>
              <a:gd name="connsiteX28" fmla="*/ 1651819 w 2271251"/>
              <a:gd name="connsiteY28" fmla="*/ 1710813 h 1917291"/>
              <a:gd name="connsiteX29" fmla="*/ 1696064 w 2271251"/>
              <a:gd name="connsiteY29" fmla="*/ 1725561 h 1917291"/>
              <a:gd name="connsiteX30" fmla="*/ 1814051 w 2271251"/>
              <a:gd name="connsiteY30" fmla="*/ 1740310 h 1917291"/>
              <a:gd name="connsiteX31" fmla="*/ 1843548 w 2271251"/>
              <a:gd name="connsiteY31" fmla="*/ 1784555 h 1917291"/>
              <a:gd name="connsiteX32" fmla="*/ 1902542 w 2271251"/>
              <a:gd name="connsiteY32" fmla="*/ 1799303 h 1917291"/>
              <a:gd name="connsiteX33" fmla="*/ 1946787 w 2271251"/>
              <a:gd name="connsiteY33" fmla="*/ 1828800 h 1917291"/>
              <a:gd name="connsiteX34" fmla="*/ 1991032 w 2271251"/>
              <a:gd name="connsiteY34" fmla="*/ 1873045 h 1917291"/>
              <a:gd name="connsiteX35" fmla="*/ 2064774 w 2271251"/>
              <a:gd name="connsiteY35" fmla="*/ 1887793 h 1917291"/>
              <a:gd name="connsiteX36" fmla="*/ 2271251 w 2271251"/>
              <a:gd name="connsiteY36" fmla="*/ 1917290 h 191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71251" h="1917291">
                <a:moveTo>
                  <a:pt x="781664" y="0"/>
                </a:moveTo>
                <a:cubicBezTo>
                  <a:pt x="732503" y="29497"/>
                  <a:pt x="688569" y="70360"/>
                  <a:pt x="634180" y="88490"/>
                </a:cubicBezTo>
                <a:cubicBezTo>
                  <a:pt x="577444" y="107402"/>
                  <a:pt x="536297" y="116483"/>
                  <a:pt x="486696" y="147484"/>
                </a:cubicBezTo>
                <a:cubicBezTo>
                  <a:pt x="465852" y="160512"/>
                  <a:pt x="447840" y="177633"/>
                  <a:pt x="427703" y="191729"/>
                </a:cubicBezTo>
                <a:cubicBezTo>
                  <a:pt x="398661" y="212059"/>
                  <a:pt x="339213" y="250723"/>
                  <a:pt x="339213" y="250723"/>
                </a:cubicBezTo>
                <a:cubicBezTo>
                  <a:pt x="260553" y="368711"/>
                  <a:pt x="363794" y="226142"/>
                  <a:pt x="265471" y="324464"/>
                </a:cubicBezTo>
                <a:cubicBezTo>
                  <a:pt x="248090" y="341845"/>
                  <a:pt x="237760" y="365270"/>
                  <a:pt x="221225" y="383458"/>
                </a:cubicBezTo>
                <a:cubicBezTo>
                  <a:pt x="188488" y="419469"/>
                  <a:pt x="152400" y="452284"/>
                  <a:pt x="117987" y="486697"/>
                </a:cubicBezTo>
                <a:cubicBezTo>
                  <a:pt x="103239" y="501445"/>
                  <a:pt x="85312" y="513588"/>
                  <a:pt x="73742" y="530942"/>
                </a:cubicBezTo>
                <a:cubicBezTo>
                  <a:pt x="63910" y="545690"/>
                  <a:pt x="52172" y="559333"/>
                  <a:pt x="44245" y="575187"/>
                </a:cubicBezTo>
                <a:cubicBezTo>
                  <a:pt x="32455" y="598766"/>
                  <a:pt x="21050" y="656367"/>
                  <a:pt x="14748" y="678426"/>
                </a:cubicBezTo>
                <a:cubicBezTo>
                  <a:pt x="10477" y="693374"/>
                  <a:pt x="4916" y="707923"/>
                  <a:pt x="0" y="722671"/>
                </a:cubicBezTo>
                <a:cubicBezTo>
                  <a:pt x="40451" y="924934"/>
                  <a:pt x="-2179" y="692175"/>
                  <a:pt x="29496" y="1135626"/>
                </a:cubicBezTo>
                <a:cubicBezTo>
                  <a:pt x="29587" y="1136897"/>
                  <a:pt x="53232" y="1259720"/>
                  <a:pt x="58993" y="1268361"/>
                </a:cubicBezTo>
                <a:cubicBezTo>
                  <a:pt x="68825" y="1283109"/>
                  <a:pt x="89621" y="1286510"/>
                  <a:pt x="103238" y="1297858"/>
                </a:cubicBezTo>
                <a:cubicBezTo>
                  <a:pt x="119261" y="1311211"/>
                  <a:pt x="131460" y="1328751"/>
                  <a:pt x="147483" y="1342103"/>
                </a:cubicBezTo>
                <a:cubicBezTo>
                  <a:pt x="161100" y="1353451"/>
                  <a:pt x="178389" y="1359928"/>
                  <a:pt x="191729" y="1371600"/>
                </a:cubicBezTo>
                <a:cubicBezTo>
                  <a:pt x="217890" y="1394491"/>
                  <a:pt x="236993" y="1425407"/>
                  <a:pt x="265471" y="1445342"/>
                </a:cubicBezTo>
                <a:cubicBezTo>
                  <a:pt x="287160" y="1460524"/>
                  <a:pt x="315534" y="1462999"/>
                  <a:pt x="339213" y="1474839"/>
                </a:cubicBezTo>
                <a:cubicBezTo>
                  <a:pt x="355067" y="1482766"/>
                  <a:pt x="367604" y="1496408"/>
                  <a:pt x="383458" y="1504335"/>
                </a:cubicBezTo>
                <a:cubicBezTo>
                  <a:pt x="397363" y="1511287"/>
                  <a:pt x="413798" y="1512131"/>
                  <a:pt x="427703" y="1519084"/>
                </a:cubicBezTo>
                <a:cubicBezTo>
                  <a:pt x="443557" y="1527011"/>
                  <a:pt x="455750" y="1541382"/>
                  <a:pt x="471948" y="1548581"/>
                </a:cubicBezTo>
                <a:cubicBezTo>
                  <a:pt x="500360" y="1561209"/>
                  <a:pt x="530941" y="1568245"/>
                  <a:pt x="560438" y="1578077"/>
                </a:cubicBezTo>
                <a:cubicBezTo>
                  <a:pt x="575186" y="1582993"/>
                  <a:pt x="591748" y="1584203"/>
                  <a:pt x="604683" y="1592826"/>
                </a:cubicBezTo>
                <a:cubicBezTo>
                  <a:pt x="619432" y="1602658"/>
                  <a:pt x="632637" y="1615341"/>
                  <a:pt x="648929" y="1622323"/>
                </a:cubicBezTo>
                <a:cubicBezTo>
                  <a:pt x="670126" y="1631407"/>
                  <a:pt x="764865" y="1647619"/>
                  <a:pt x="781664" y="1651819"/>
                </a:cubicBezTo>
                <a:cubicBezTo>
                  <a:pt x="856008" y="1670405"/>
                  <a:pt x="807247" y="1674822"/>
                  <a:pt x="914400" y="1681316"/>
                </a:cubicBezTo>
                <a:cubicBezTo>
                  <a:pt x="1046983" y="1689351"/>
                  <a:pt x="1179886" y="1690755"/>
                  <a:pt x="1312606" y="1696064"/>
                </a:cubicBezTo>
                <a:lnTo>
                  <a:pt x="1651819" y="1710813"/>
                </a:lnTo>
                <a:cubicBezTo>
                  <a:pt x="1666567" y="1715729"/>
                  <a:pt x="1680769" y="1722780"/>
                  <a:pt x="1696064" y="1725561"/>
                </a:cubicBezTo>
                <a:cubicBezTo>
                  <a:pt x="1735060" y="1732651"/>
                  <a:pt x="1777251" y="1725590"/>
                  <a:pt x="1814051" y="1740310"/>
                </a:cubicBezTo>
                <a:cubicBezTo>
                  <a:pt x="1830509" y="1746893"/>
                  <a:pt x="1828800" y="1774723"/>
                  <a:pt x="1843548" y="1784555"/>
                </a:cubicBezTo>
                <a:cubicBezTo>
                  <a:pt x="1860414" y="1795799"/>
                  <a:pt x="1882877" y="1794387"/>
                  <a:pt x="1902542" y="1799303"/>
                </a:cubicBezTo>
                <a:cubicBezTo>
                  <a:pt x="1917290" y="1809135"/>
                  <a:pt x="1933170" y="1817452"/>
                  <a:pt x="1946787" y="1828800"/>
                </a:cubicBezTo>
                <a:cubicBezTo>
                  <a:pt x="1962810" y="1842153"/>
                  <a:pt x="1972377" y="1863717"/>
                  <a:pt x="1991032" y="1873045"/>
                </a:cubicBezTo>
                <a:cubicBezTo>
                  <a:pt x="2013453" y="1884255"/>
                  <a:pt x="2040048" y="1883672"/>
                  <a:pt x="2064774" y="1887793"/>
                </a:cubicBezTo>
                <a:cubicBezTo>
                  <a:pt x="2246242" y="1918038"/>
                  <a:pt x="2192991" y="1917290"/>
                  <a:pt x="2271251" y="1917290"/>
                </a:cubicBezTo>
              </a:path>
            </a:pathLst>
          </a:custGeom>
          <a:noFill/>
          <a:ln>
            <a:solidFill>
              <a:srgbClr val="FF0000"/>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6356555" y="3657600"/>
            <a:ext cx="2109019" cy="1769806"/>
          </a:xfrm>
          <a:custGeom>
            <a:avLst/>
            <a:gdLst>
              <a:gd name="connsiteX0" fmla="*/ 1622322 w 2109019"/>
              <a:gd name="connsiteY0" fmla="*/ 0 h 1769806"/>
              <a:gd name="connsiteX1" fmla="*/ 1961535 w 2109019"/>
              <a:gd name="connsiteY1" fmla="*/ 44245 h 1769806"/>
              <a:gd name="connsiteX2" fmla="*/ 2005780 w 2109019"/>
              <a:gd name="connsiteY2" fmla="*/ 73742 h 1769806"/>
              <a:gd name="connsiteX3" fmla="*/ 2035277 w 2109019"/>
              <a:gd name="connsiteY3" fmla="*/ 162232 h 1769806"/>
              <a:gd name="connsiteX4" fmla="*/ 2064774 w 2109019"/>
              <a:gd name="connsiteY4" fmla="*/ 206477 h 1769806"/>
              <a:gd name="connsiteX5" fmla="*/ 2079522 w 2109019"/>
              <a:gd name="connsiteY5" fmla="*/ 265471 h 1769806"/>
              <a:gd name="connsiteX6" fmla="*/ 2094271 w 2109019"/>
              <a:gd name="connsiteY6" fmla="*/ 309716 h 1769806"/>
              <a:gd name="connsiteX7" fmla="*/ 2109019 w 2109019"/>
              <a:gd name="connsiteY7" fmla="*/ 383458 h 1769806"/>
              <a:gd name="connsiteX8" fmla="*/ 2079522 w 2109019"/>
              <a:gd name="connsiteY8" fmla="*/ 693174 h 1769806"/>
              <a:gd name="connsiteX9" fmla="*/ 2050026 w 2109019"/>
              <a:gd name="connsiteY9" fmla="*/ 1091381 h 1769806"/>
              <a:gd name="connsiteX10" fmla="*/ 2005780 w 2109019"/>
              <a:gd name="connsiteY10" fmla="*/ 1179871 h 1769806"/>
              <a:gd name="connsiteX11" fmla="*/ 1961535 w 2109019"/>
              <a:gd name="connsiteY11" fmla="*/ 1209368 h 1769806"/>
              <a:gd name="connsiteX12" fmla="*/ 1843548 w 2109019"/>
              <a:gd name="connsiteY12" fmla="*/ 1312606 h 1769806"/>
              <a:gd name="connsiteX13" fmla="*/ 1755058 w 2109019"/>
              <a:gd name="connsiteY13" fmla="*/ 1371600 h 1769806"/>
              <a:gd name="connsiteX14" fmla="*/ 1622322 w 2109019"/>
              <a:gd name="connsiteY14" fmla="*/ 1445342 h 1769806"/>
              <a:gd name="connsiteX15" fmla="*/ 1519084 w 2109019"/>
              <a:gd name="connsiteY15" fmla="*/ 1460090 h 1769806"/>
              <a:gd name="connsiteX16" fmla="*/ 1401097 w 2109019"/>
              <a:gd name="connsiteY16" fmla="*/ 1504335 h 1769806"/>
              <a:gd name="connsiteX17" fmla="*/ 1312606 w 2109019"/>
              <a:gd name="connsiteY17" fmla="*/ 1533832 h 1769806"/>
              <a:gd name="connsiteX18" fmla="*/ 1194619 w 2109019"/>
              <a:gd name="connsiteY18" fmla="*/ 1563329 h 1769806"/>
              <a:gd name="connsiteX19" fmla="*/ 1120877 w 2109019"/>
              <a:gd name="connsiteY19" fmla="*/ 1578077 h 1769806"/>
              <a:gd name="connsiteX20" fmla="*/ 1002890 w 2109019"/>
              <a:gd name="connsiteY20" fmla="*/ 1607574 h 1769806"/>
              <a:gd name="connsiteX21" fmla="*/ 840658 w 2109019"/>
              <a:gd name="connsiteY21" fmla="*/ 1637071 h 1769806"/>
              <a:gd name="connsiteX22" fmla="*/ 752168 w 2109019"/>
              <a:gd name="connsiteY22" fmla="*/ 1666568 h 1769806"/>
              <a:gd name="connsiteX23" fmla="*/ 486697 w 2109019"/>
              <a:gd name="connsiteY23" fmla="*/ 1681316 h 1769806"/>
              <a:gd name="connsiteX24" fmla="*/ 324464 w 2109019"/>
              <a:gd name="connsiteY24" fmla="*/ 1710813 h 1769806"/>
              <a:gd name="connsiteX25" fmla="*/ 58993 w 2109019"/>
              <a:gd name="connsiteY25" fmla="*/ 1725561 h 1769806"/>
              <a:gd name="connsiteX26" fmla="*/ 0 w 2109019"/>
              <a:gd name="connsiteY26" fmla="*/ 1769806 h 176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09019" h="1769806">
                <a:moveTo>
                  <a:pt x="1622322" y="0"/>
                </a:moveTo>
                <a:cubicBezTo>
                  <a:pt x="1735393" y="14748"/>
                  <a:pt x="1849558" y="22711"/>
                  <a:pt x="1961535" y="44245"/>
                </a:cubicBezTo>
                <a:cubicBezTo>
                  <a:pt x="1978941" y="47592"/>
                  <a:pt x="1996386" y="58711"/>
                  <a:pt x="2005780" y="73742"/>
                </a:cubicBezTo>
                <a:cubicBezTo>
                  <a:pt x="2022259" y="100108"/>
                  <a:pt x="2025445" y="132735"/>
                  <a:pt x="2035277" y="162232"/>
                </a:cubicBezTo>
                <a:cubicBezTo>
                  <a:pt x="2040882" y="179048"/>
                  <a:pt x="2054942" y="191729"/>
                  <a:pt x="2064774" y="206477"/>
                </a:cubicBezTo>
                <a:cubicBezTo>
                  <a:pt x="2069690" y="226142"/>
                  <a:pt x="2073953" y="245981"/>
                  <a:pt x="2079522" y="265471"/>
                </a:cubicBezTo>
                <a:cubicBezTo>
                  <a:pt x="2083793" y="280419"/>
                  <a:pt x="2090500" y="294634"/>
                  <a:pt x="2094271" y="309716"/>
                </a:cubicBezTo>
                <a:cubicBezTo>
                  <a:pt x="2100351" y="334035"/>
                  <a:pt x="2104103" y="358877"/>
                  <a:pt x="2109019" y="383458"/>
                </a:cubicBezTo>
                <a:cubicBezTo>
                  <a:pt x="2099187" y="486697"/>
                  <a:pt x="2086740" y="589720"/>
                  <a:pt x="2079522" y="693174"/>
                </a:cubicBezTo>
                <a:cubicBezTo>
                  <a:pt x="2066890" y="874240"/>
                  <a:pt x="2085253" y="950474"/>
                  <a:pt x="2050026" y="1091381"/>
                </a:cubicBezTo>
                <a:cubicBezTo>
                  <a:pt x="2042029" y="1123367"/>
                  <a:pt x="2029810" y="1155841"/>
                  <a:pt x="2005780" y="1179871"/>
                </a:cubicBezTo>
                <a:cubicBezTo>
                  <a:pt x="1993246" y="1192405"/>
                  <a:pt x="1976283" y="1199536"/>
                  <a:pt x="1961535" y="1209368"/>
                </a:cubicBezTo>
                <a:cubicBezTo>
                  <a:pt x="1877959" y="1334734"/>
                  <a:pt x="2015619" y="1140531"/>
                  <a:pt x="1843548" y="1312606"/>
                </a:cubicBezTo>
                <a:cubicBezTo>
                  <a:pt x="1788310" y="1367845"/>
                  <a:pt x="1819090" y="1350256"/>
                  <a:pt x="1755058" y="1371600"/>
                </a:cubicBezTo>
                <a:cubicBezTo>
                  <a:pt x="1704366" y="1405395"/>
                  <a:pt x="1677951" y="1434216"/>
                  <a:pt x="1622322" y="1445342"/>
                </a:cubicBezTo>
                <a:cubicBezTo>
                  <a:pt x="1588235" y="1452159"/>
                  <a:pt x="1553497" y="1455174"/>
                  <a:pt x="1519084" y="1460090"/>
                </a:cubicBezTo>
                <a:cubicBezTo>
                  <a:pt x="1442086" y="1511423"/>
                  <a:pt x="1509043" y="1474895"/>
                  <a:pt x="1401097" y="1504335"/>
                </a:cubicBezTo>
                <a:cubicBezTo>
                  <a:pt x="1371100" y="1512516"/>
                  <a:pt x="1342770" y="1526291"/>
                  <a:pt x="1312606" y="1533832"/>
                </a:cubicBezTo>
                <a:cubicBezTo>
                  <a:pt x="1273277" y="1543664"/>
                  <a:pt x="1234371" y="1555379"/>
                  <a:pt x="1194619" y="1563329"/>
                </a:cubicBezTo>
                <a:cubicBezTo>
                  <a:pt x="1170038" y="1568245"/>
                  <a:pt x="1145196" y="1571997"/>
                  <a:pt x="1120877" y="1578077"/>
                </a:cubicBezTo>
                <a:cubicBezTo>
                  <a:pt x="984407" y="1612195"/>
                  <a:pt x="1202240" y="1571328"/>
                  <a:pt x="1002890" y="1607574"/>
                </a:cubicBezTo>
                <a:cubicBezTo>
                  <a:pt x="969179" y="1613703"/>
                  <a:pt x="877075" y="1627139"/>
                  <a:pt x="840658" y="1637071"/>
                </a:cubicBezTo>
                <a:cubicBezTo>
                  <a:pt x="810661" y="1645252"/>
                  <a:pt x="783212" y="1664843"/>
                  <a:pt x="752168" y="1666568"/>
                </a:cubicBezTo>
                <a:lnTo>
                  <a:pt x="486697" y="1681316"/>
                </a:lnTo>
                <a:cubicBezTo>
                  <a:pt x="451414" y="1688373"/>
                  <a:pt x="356822" y="1708117"/>
                  <a:pt x="324464" y="1710813"/>
                </a:cubicBezTo>
                <a:cubicBezTo>
                  <a:pt x="236143" y="1718173"/>
                  <a:pt x="147483" y="1720645"/>
                  <a:pt x="58993" y="1725561"/>
                </a:cubicBezTo>
                <a:cubicBezTo>
                  <a:pt x="8963" y="1758914"/>
                  <a:pt x="27282" y="1742524"/>
                  <a:pt x="0" y="176980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
                                  </p:stCondLst>
                                  <p:childTnLst>
                                    <p:set>
                                      <p:cBhvr>
                                        <p:cTn id="3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up)">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2" grpId="0" animBg="1"/>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dirty="0" smtClean="0"/>
              <a:t>Example: </a:t>
            </a:r>
            <a:r>
              <a:rPr lang="en-US" dirty="0" err="1" smtClean="0">
                <a:latin typeface="Consolas" panose="020B0609020204030204" pitchFamily="49" charset="0"/>
                <a:cs typeface="Consolas" panose="020B0609020204030204" pitchFamily="49" charset="0"/>
              </a:rPr>
              <a:t>InputBox</a:t>
            </a:r>
            <a:endParaRPr lang="en-US" dirty="0" smtClean="0">
              <a:latin typeface="Consolas" panose="020B0609020204030204" pitchFamily="49" charset="0"/>
              <a:cs typeface="Consolas" panose="020B0609020204030204" pitchFamily="49" charset="0"/>
            </a:endParaRPr>
          </a:p>
        </p:txBody>
      </p:sp>
      <p:sp>
        <p:nvSpPr>
          <p:cNvPr id="92162" name="Content Placeholder 2"/>
          <p:cNvSpPr>
            <a:spLocks noGrp="1"/>
          </p:cNvSpPr>
          <p:nvPr>
            <p:ph idx="1"/>
          </p:nvPr>
        </p:nvSpPr>
        <p:spPr>
          <a:xfrm>
            <a:off x="152400" y="1066800"/>
            <a:ext cx="8763000" cy="5791200"/>
          </a:xfrm>
        </p:spPr>
        <p:txBody>
          <a:bodyPr/>
          <a:lstStyle/>
          <a:p>
            <a:pPr eaLnBrk="1" hangingPunct="1"/>
            <a:r>
              <a:rPr lang="en-US" dirty="0" smtClean="0"/>
              <a:t>Learning: getting user input with an </a:t>
            </a:r>
            <a:r>
              <a:rPr lang="en-US" dirty="0" err="1" smtClean="0">
                <a:latin typeface="Consolas" pitchFamily="49" charset="0"/>
                <a:cs typeface="Consolas" pitchFamily="49" charset="0"/>
              </a:rPr>
              <a:t>InputBox</a:t>
            </a:r>
            <a:endParaRPr lang="en-US" dirty="0" smtClean="0">
              <a:latin typeface="Consolas" pitchFamily="49" charset="0"/>
              <a:cs typeface="Consolas" pitchFamily="49" charset="0"/>
            </a:endParaRPr>
          </a:p>
          <a:p>
            <a:pPr eaLnBrk="1" hangingPunct="1"/>
            <a:r>
              <a:rPr lang="en-US" b="1" dirty="0" smtClean="0">
                <a:latin typeface="Consolas" pitchFamily="49" charset="0"/>
                <a:cs typeface="Consolas" pitchFamily="49" charset="0"/>
              </a:rPr>
              <a:t>Word document containing the macro</a:t>
            </a:r>
            <a:r>
              <a:rPr lang="en-US" dirty="0" smtClean="0">
                <a:latin typeface="Consolas" pitchFamily="49" charset="0"/>
                <a:cs typeface="Consolas" pitchFamily="49" charset="0"/>
              </a:rPr>
              <a:t>:  4inputBox.docm</a:t>
            </a:r>
          </a:p>
          <a:p>
            <a:pPr eaLnBrk="1" hangingPunct="1"/>
            <a:endParaRPr lang="en-US" dirty="0" smtClean="0"/>
          </a:p>
          <a:p>
            <a:pPr marL="339725" lvl="1" indent="0" eaLnBrk="1" hangingPunct="1">
              <a:buFont typeface="Arial" charset="0"/>
              <a:buNone/>
            </a:pPr>
            <a:r>
              <a:rPr lang="en-US" sz="1600" dirty="0" smtClean="0">
                <a:latin typeface="Consolas" pitchFamily="49" charset="0"/>
                <a:cs typeface="Consolas" pitchFamily="49" charset="0"/>
              </a:rPr>
              <a:t>Sub </a:t>
            </a:r>
            <a:r>
              <a:rPr lang="en-US" sz="1600" dirty="0" err="1" smtClean="0">
                <a:latin typeface="Consolas" pitchFamily="49" charset="0"/>
                <a:cs typeface="Consolas" pitchFamily="49" charset="0"/>
              </a:rPr>
              <a:t>InputExample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    Dim age As Long</a:t>
            </a:r>
          </a:p>
          <a:p>
            <a:pPr marL="339725" lvl="1" indent="0" eaLnBrk="1" hangingPunct="1">
              <a:buFont typeface="Arial" charset="0"/>
              <a:buNone/>
            </a:pPr>
            <a:r>
              <a:rPr lang="en-US" sz="1600" dirty="0" smtClean="0">
                <a:latin typeface="Consolas" pitchFamily="49" charset="0"/>
                <a:cs typeface="Consolas" pitchFamily="49" charset="0"/>
              </a:rPr>
              <a:t>    Dim name As String</a:t>
            </a:r>
          </a:p>
          <a:p>
            <a:pPr marL="339725" lvl="1" indent="0" eaLnBrk="1" hangingPunct="1">
              <a:buFont typeface="Arial" charset="0"/>
              <a:buNone/>
            </a:pPr>
            <a:r>
              <a:rPr lang="en-US" sz="1600" dirty="0" smtClean="0">
                <a:latin typeface="Consolas" pitchFamily="49" charset="0"/>
                <a:cs typeface="Consolas" pitchFamily="49" charset="0"/>
              </a:rPr>
              <a:t>    Dim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 As Long</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a:latin typeface="Consolas" pitchFamily="49" charset="0"/>
                <a:cs typeface="Consolas" pitchFamily="49" charset="0"/>
              </a:rPr>
              <a:t>n</a:t>
            </a:r>
            <a:r>
              <a:rPr lang="en-US" sz="1600" i="1" dirty="0" smtClean="0">
                <a:latin typeface="Consolas" pitchFamily="49" charset="0"/>
                <a:cs typeface="Consolas" pitchFamily="49" charset="0"/>
              </a:rPr>
              <a:t>ame</a:t>
            </a:r>
            <a:r>
              <a:rPr lang="en-US" sz="1600" dirty="0" smtClean="0">
                <a:latin typeface="Consolas" pitchFamily="49" charset="0"/>
                <a:cs typeface="Consolas" pitchFamily="49" charset="0"/>
              </a:rPr>
              <a:t> = InputBox("What is your name", "Getting personal: name")</a:t>
            </a:r>
          </a:p>
          <a:p>
            <a:pPr marL="339725" lvl="1" indent="0" eaLnBrk="1" hangingPunct="1">
              <a:buFont typeface="Arial" charset="0"/>
              <a:buNone/>
            </a:pPr>
            <a:r>
              <a:rPr lang="en-US" sz="1600" dirty="0" smtClean="0">
                <a:latin typeface="Consolas" pitchFamily="49" charset="0"/>
                <a:cs typeface="Consolas" pitchFamily="49" charset="0"/>
              </a:rPr>
              <a:t>    </a:t>
            </a:r>
            <a:r>
              <a:rPr lang="en-US" sz="1600" i="1" dirty="0">
                <a:latin typeface="Consolas" pitchFamily="49" charset="0"/>
                <a:cs typeface="Consolas" pitchFamily="49" charset="0"/>
              </a:rPr>
              <a:t>a</a:t>
            </a:r>
            <a:r>
              <a:rPr lang="en-US" sz="1600" i="1" dirty="0" smtClean="0">
                <a:latin typeface="Consolas" pitchFamily="49" charset="0"/>
                <a:cs typeface="Consolas" pitchFamily="49" charset="0"/>
              </a:rPr>
              <a:t>ge</a:t>
            </a:r>
            <a:r>
              <a:rPr lang="en-US" sz="1600" dirty="0" smtClean="0">
                <a:latin typeface="Consolas" pitchFamily="49" charset="0"/>
                <a:cs typeface="Consolas" pitchFamily="49" charset="0"/>
              </a:rPr>
              <a:t> = InputBox("What is your age", "Getting even more personal: age")</a:t>
            </a:r>
          </a:p>
          <a:p>
            <a:pPr marL="339725" lvl="1" indent="0" eaLnBrk="1" hangingPunct="1">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 = age * 7</a:t>
            </a:r>
          </a:p>
          <a:p>
            <a:pPr marL="339725" lvl="1" indent="0" eaLnBrk="1" hangingPunct="1">
              <a:buFont typeface="Arial" charset="0"/>
              <a:buNone/>
            </a:pPr>
            <a:r>
              <a:rPr lang="en-US" sz="1600" dirty="0" smtClean="0">
                <a:latin typeface="Consolas" pitchFamily="49" charset="0"/>
                <a:cs typeface="Consolas" pitchFamily="49" charset="0"/>
              </a:rPr>
              <a:t>    MsgBox (Name &amp; " your age in dog years is " &amp; </a:t>
            </a:r>
            <a:r>
              <a:rPr lang="en-US" sz="1600" dirty="0" err="1" smtClean="0">
                <a:latin typeface="Consolas" pitchFamily="49" charset="0"/>
                <a:cs typeface="Consolas" pitchFamily="49" charset="0"/>
              </a:rPr>
              <a:t>dogAge</a:t>
            </a:r>
            <a:r>
              <a:rPr lang="en-US" sz="1600" dirty="0" smtClean="0">
                <a:latin typeface="Consolas" pitchFamily="49" charset="0"/>
                <a:cs typeface="Consolas" pitchFamily="49" charset="0"/>
              </a:rPr>
              <a:t>)</a:t>
            </a:r>
          </a:p>
          <a:p>
            <a:pPr marL="339725" lvl="1" indent="0" eaLnBrk="1" hangingPunct="1">
              <a:buFont typeface="Arial" charset="0"/>
              <a:buNone/>
            </a:pPr>
            <a:r>
              <a:rPr lang="en-US" sz="1600" dirty="0" smtClean="0">
                <a:latin typeface="Consolas" pitchFamily="49" charset="0"/>
                <a:cs typeface="Consolas" pitchFamily="49" charset="0"/>
              </a:rPr>
              <a:t>End Sub</a:t>
            </a: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endParaRPr lang="en-US" sz="1600" dirty="0" smtClean="0">
              <a:latin typeface="Consolas" pitchFamily="49" charset="0"/>
              <a:cs typeface="Consolas" pitchFamily="49" charset="0"/>
            </a:endParaRPr>
          </a:p>
          <a:p>
            <a:pPr marL="339725" lvl="1" indent="0" eaLnBrk="1" hangingPunct="1">
              <a:buFont typeface="Arial" charset="0"/>
              <a:buNone/>
            </a:pPr>
            <a:r>
              <a:rPr lang="en-US" dirty="0" smtClean="0">
                <a:cs typeface="Consolas" pitchFamily="49" charset="0"/>
              </a:rPr>
              <a:t>Note: there are two input boxes, one that prompts for the name and the other for the age. Each is given a </a:t>
            </a:r>
            <a:r>
              <a:rPr lang="en-US" i="1" dirty="0" smtClean="0">
                <a:cs typeface="Consolas" pitchFamily="49" charset="0"/>
              </a:rPr>
              <a:t>self-descriptive name </a:t>
            </a:r>
            <a:r>
              <a:rPr lang="en-US" dirty="0" smtClean="0">
                <a:cs typeface="Consolas" pitchFamily="49" charset="0"/>
              </a:rPr>
              <a:t>to distinguish them (an example of good programming style – more on this shortly)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36750"/>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389239"/>
            <a:ext cx="34671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454" y="4596017"/>
            <a:ext cx="2230546"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randombar(horizontal)">
                                      <p:cBhvr>
                                        <p:cTn id="31" dur="500"/>
                                        <p:tgtEl>
                                          <p:spTgt spid="3074"/>
                                        </p:tgtEl>
                                      </p:cBhvr>
                                    </p:animEffec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92162">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9216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randombar(horizontal)">
                                      <p:cBhvr>
                                        <p:cTn id="44" dur="500"/>
                                        <p:tgtEl>
                                          <p:spTgt spid="307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921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92162">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076"/>
                                        </p:tgtEl>
                                        <p:attrNameLst>
                                          <p:attrName>style.visibility</p:attrName>
                                        </p:attrNameLst>
                                      </p:cBhvr>
                                      <p:to>
                                        <p:strVal val="visible"/>
                                      </p:to>
                                    </p:set>
                                    <p:animEffect transition="in" filter="randombar(horizontal)">
                                      <p:cBhvr>
                                        <p:cTn id="57" dur="500"/>
                                        <p:tgtEl>
                                          <p:spTgt spid="307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92162">
                                            <p:txEl>
                                              <p:pRg st="11" end="1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499"/>
                                          </p:stCondLst>
                                        </p:cTn>
                                        <p:tgtEl>
                                          <p:spTgt spid="9216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3"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dirty="0" smtClean="0"/>
              <a:t>The VBA Debugger </a:t>
            </a:r>
          </a:p>
        </p:txBody>
      </p:sp>
      <p:sp>
        <p:nvSpPr>
          <p:cNvPr id="115715" name="Content Placeholder 2"/>
          <p:cNvSpPr>
            <a:spLocks noGrp="1"/>
          </p:cNvSpPr>
          <p:nvPr>
            <p:ph idx="4294967295"/>
          </p:nvPr>
        </p:nvSpPr>
        <p:spPr>
          <a:xfrm>
            <a:off x="457200" y="1295400"/>
            <a:ext cx="8229600" cy="5105400"/>
          </a:xfrm>
        </p:spPr>
        <p:txBody>
          <a:bodyPr/>
          <a:lstStyle/>
          <a:p>
            <a:r>
              <a:rPr lang="en-US" dirty="0" smtClean="0"/>
              <a:t>‘Bug’: </a:t>
            </a:r>
          </a:p>
          <a:p>
            <a:pPr lvl="1"/>
            <a:r>
              <a:rPr lang="en-US" dirty="0" smtClean="0"/>
              <a:t>An error in the logic of your program.</a:t>
            </a:r>
          </a:p>
          <a:p>
            <a:pPr lvl="1"/>
            <a:r>
              <a:rPr lang="en-US" dirty="0" smtClean="0"/>
              <a:t>The program “doesn’t do what it is supposed to do”</a:t>
            </a:r>
          </a:p>
          <a:p>
            <a:pPr lvl="1"/>
            <a:r>
              <a:rPr lang="en-US" dirty="0" smtClean="0"/>
              <a:t>Example: an erroneous formula for calculating an area of a rectangle</a:t>
            </a:r>
          </a:p>
          <a:p>
            <a:pPr marL="228600" lvl="1" indent="0">
              <a:buNone/>
            </a:pPr>
            <a:r>
              <a:rPr lang="en-US" dirty="0">
                <a:latin typeface="Consolas" panose="020B0609020204030204" pitchFamily="49" charset="0"/>
              </a:rPr>
              <a:t>a</a:t>
            </a:r>
            <a:r>
              <a:rPr lang="en-US" dirty="0" smtClean="0">
                <a:latin typeface="Consolas" panose="020B0609020204030204" pitchFamily="49" charset="0"/>
              </a:rPr>
              <a:t>rea = length </a:t>
            </a:r>
            <a:r>
              <a:rPr lang="en-US" dirty="0" smtClean="0">
                <a:solidFill>
                  <a:srgbClr val="FF0000"/>
                </a:solidFill>
                <a:latin typeface="Consolas" panose="020B0609020204030204" pitchFamily="49" charset="0"/>
              </a:rPr>
              <a:t>+</a:t>
            </a:r>
            <a:r>
              <a:rPr lang="en-US" dirty="0" smtClean="0">
                <a:latin typeface="Consolas" panose="020B0609020204030204" pitchFamily="49" charset="0"/>
              </a:rPr>
              <a:t> width </a:t>
            </a:r>
          </a:p>
          <a:p>
            <a:pPr lvl="1"/>
            <a:r>
              <a:rPr lang="en-US" dirty="0" smtClean="0"/>
              <a:t>Bugs will seldom be this obvious</a:t>
            </a:r>
          </a:p>
          <a:p>
            <a:r>
              <a:rPr lang="en-US" dirty="0" smtClean="0"/>
              <a:t>Debuggers can be used to help find errors in your program</a:t>
            </a:r>
          </a:p>
          <a:p>
            <a:r>
              <a:rPr lang="en-US" dirty="0" smtClean="0"/>
              <a:t>More information on using the VBA debugger will be provided in tutorial</a:t>
            </a:r>
          </a:p>
          <a:p>
            <a:pPr marL="0" indent="0">
              <a:buNone/>
            </a:pPr>
            <a:endParaRPr lang="en-US" dirty="0" smtClean="0"/>
          </a:p>
        </p:txBody>
      </p:sp>
      <p:grpSp>
        <p:nvGrpSpPr>
          <p:cNvPr id="4" name="Group 3"/>
          <p:cNvGrpSpPr/>
          <p:nvPr/>
        </p:nvGrpSpPr>
        <p:grpSpPr>
          <a:xfrm>
            <a:off x="2905372" y="4662549"/>
            <a:ext cx="6219825" cy="1911042"/>
            <a:chOff x="2905372" y="4662549"/>
            <a:chExt cx="6219825" cy="1911042"/>
          </a:xfrm>
        </p:grpSpPr>
        <p:pic>
          <p:nvPicPr>
            <p:cNvPr id="2" name="Picture 1"/>
            <p:cNvPicPr>
              <a:picLocks noChangeAspect="1"/>
            </p:cNvPicPr>
            <p:nvPr/>
          </p:nvPicPr>
          <p:blipFill>
            <a:blip r:embed="rId2"/>
            <a:stretch>
              <a:fillRect/>
            </a:stretch>
          </p:blipFill>
          <p:spPr>
            <a:xfrm>
              <a:off x="2905372" y="4662549"/>
              <a:ext cx="6219825" cy="1714500"/>
            </a:xfrm>
            <a:prstGeom prst="rect">
              <a:avLst/>
            </a:prstGeom>
          </p:spPr>
        </p:pic>
        <p:sp>
          <p:nvSpPr>
            <p:cNvPr id="3" name="Rectangle 2"/>
            <p:cNvSpPr/>
            <p:nvPr/>
          </p:nvSpPr>
          <p:spPr>
            <a:xfrm>
              <a:off x="2905372" y="6204259"/>
              <a:ext cx="3793924" cy="369332"/>
            </a:xfrm>
            <a:prstGeom prst="rect">
              <a:avLst/>
            </a:prstGeom>
          </p:spPr>
          <p:txBody>
            <a:bodyPr wrap="none">
              <a:spAutoFit/>
            </a:bodyPr>
            <a:lstStyle/>
            <a:p>
              <a:r>
                <a:rPr lang="en-US" dirty="0" smtClean="0"/>
                <a:t>Screenshot: www.computerhistory.org</a:t>
              </a:r>
              <a:endParaRPr lang="en-US" dirty="0"/>
            </a:p>
          </p:txBody>
        </p:sp>
      </p:grpSp>
    </p:spTree>
    <p:extLst>
      <p:ext uri="{BB962C8B-B14F-4D97-AF65-F5344CB8AC3E}">
        <p14:creationId xmlns:p14="http://schemas.microsoft.com/office/powerpoint/2010/main" val="9829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5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57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57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Writing Macros</a:t>
            </a:r>
          </a:p>
        </p:txBody>
      </p:sp>
      <p:sp>
        <p:nvSpPr>
          <p:cNvPr id="22530" name="Content Placeholder 2"/>
          <p:cNvSpPr>
            <a:spLocks noGrp="1"/>
          </p:cNvSpPr>
          <p:nvPr>
            <p:ph idx="1"/>
          </p:nvPr>
        </p:nvSpPr>
        <p:spPr/>
        <p:txBody>
          <a:bodyPr/>
          <a:lstStyle/>
          <a:p>
            <a:pPr eaLnBrk="1" hangingPunct="1"/>
            <a:r>
              <a:rPr lang="en-US" dirty="0" smtClean="0"/>
              <a:t>It is not assumed that you have any prior experience writing computer programs (macro language or something else).</a:t>
            </a:r>
          </a:p>
          <a:p>
            <a:pPr eaLnBrk="1" hangingPunct="1"/>
            <a:r>
              <a:rPr lang="en-US" dirty="0" smtClean="0"/>
              <a:t>Consequently early examples and concepts will be quite rudimentary i.e., “we will go slow”</a:t>
            </a:r>
          </a:p>
          <a:p>
            <a:pPr lvl="1" eaLnBrk="1" hangingPunct="1"/>
            <a:r>
              <a:rPr lang="en-US" dirty="0" smtClean="0"/>
              <a:t>The effect is that you may find that the capabilities of the early examples will duplicate familiar capabilities already built into MS-Word</a:t>
            </a:r>
          </a:p>
          <a:p>
            <a:pPr lvl="2" eaLnBrk="1" hangingPunct="1"/>
            <a:r>
              <a:rPr lang="en-US" dirty="0" smtClean="0"/>
              <a:t>Why are we writing a macro program for this feature?</a:t>
            </a:r>
          </a:p>
          <a:p>
            <a:pPr lvl="2" eaLnBrk="1" hangingPunct="1"/>
            <a:r>
              <a:rPr lang="en-US" dirty="0" smtClean="0"/>
              <a:t>Makes it easier to understand (you know the expected result).</a:t>
            </a:r>
          </a:p>
          <a:p>
            <a:pPr lvl="2" eaLnBrk="1" hangingPunct="1"/>
            <a:r>
              <a:rPr lang="en-US" dirty="0" smtClean="0"/>
              <a:t>Keeps the example simpler.</a:t>
            </a:r>
          </a:p>
          <a:p>
            <a:pPr eaLnBrk="1" hangingPunct="1"/>
            <a:r>
              <a:rPr lang="en-US" dirty="0" smtClean="0"/>
              <a:t>Later examples will eventually demonstrate the ‘power’ of macros</a:t>
            </a:r>
          </a:p>
          <a:p>
            <a:pPr lvl="1" eaLnBrk="1" hangingPunct="1"/>
            <a:r>
              <a:rPr lang="en-US" dirty="0" smtClean="0"/>
              <a:t>You can do things that would be impossible (or at least difficult) with the default capabilities built into MS-Word</a:t>
            </a:r>
          </a:p>
        </p:txBody>
      </p:sp>
    </p:spTree>
    <p:extLst>
      <p:ext uri="{BB962C8B-B14F-4D97-AF65-F5344CB8AC3E}">
        <p14:creationId xmlns:p14="http://schemas.microsoft.com/office/powerpoint/2010/main" val="8732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idx="4294967295"/>
          </p:nvPr>
        </p:nvSpPr>
        <p:spPr>
          <a:noFill/>
        </p:spPr>
        <p:txBody>
          <a:bodyPr/>
          <a:lstStyle/>
          <a:p>
            <a:r>
              <a:rPr lang="en-CA" b="1" dirty="0" smtClean="0">
                <a:solidFill>
                  <a:srgbClr val="FF0000"/>
                </a:solidFill>
              </a:rPr>
              <a:t>Program Documentation</a:t>
            </a:r>
          </a:p>
        </p:txBody>
      </p:sp>
      <p:sp>
        <p:nvSpPr>
          <p:cNvPr id="117763" name="Rectangle 3"/>
          <p:cNvSpPr>
            <a:spLocks noGrp="1"/>
          </p:cNvSpPr>
          <p:nvPr>
            <p:ph type="body" idx="4294967295"/>
          </p:nvPr>
        </p:nvSpPr>
        <p:spPr/>
        <p:txBody>
          <a:bodyPr/>
          <a:lstStyle/>
          <a:p>
            <a:pPr eaLnBrk="1" hangingPunct="1">
              <a:tabLst>
                <a:tab pos="1254125" algn="l"/>
              </a:tabLst>
            </a:pPr>
            <a:r>
              <a:rPr lang="en-US" altLang="en-US" dirty="0" smtClean="0"/>
              <a:t>Your VBA assignment submission must include identification about you and information the features of your program</a:t>
            </a:r>
          </a:p>
          <a:p>
            <a:pPr lvl="1" eaLnBrk="1" hangingPunct="1">
              <a:tabLst>
                <a:tab pos="1254125" algn="l"/>
              </a:tabLst>
            </a:pPr>
            <a:r>
              <a:rPr lang="en-US" dirty="0" smtClean="0"/>
              <a:t>Full name </a:t>
            </a:r>
          </a:p>
          <a:p>
            <a:pPr lvl="1" eaLnBrk="1" hangingPunct="1">
              <a:tabLst>
                <a:tab pos="1254125" algn="l"/>
              </a:tabLst>
            </a:pPr>
            <a:r>
              <a:rPr lang="en-US" dirty="0" smtClean="0"/>
              <a:t>Student identification number</a:t>
            </a:r>
          </a:p>
          <a:p>
            <a:pPr lvl="1" eaLnBrk="1" hangingPunct="1">
              <a:tabLst>
                <a:tab pos="1254125" algn="l"/>
              </a:tabLst>
            </a:pPr>
            <a:r>
              <a:rPr lang="en-US" dirty="0"/>
              <a:t>T</a:t>
            </a:r>
            <a:r>
              <a:rPr lang="en-US" dirty="0" smtClean="0"/>
              <a:t>utorial number</a:t>
            </a:r>
          </a:p>
          <a:p>
            <a:pPr lvl="1" eaLnBrk="1" hangingPunct="1">
              <a:tabLst>
                <a:tab pos="1254125" algn="l"/>
              </a:tabLst>
            </a:pPr>
            <a:r>
              <a:rPr lang="en-US" dirty="0" smtClean="0"/>
              <a:t>List the program features (from the assignment description) and clearly indicate if the feature was completed or not completed.</a:t>
            </a:r>
          </a:p>
          <a:p>
            <a:pPr lvl="1" eaLnBrk="1" hangingPunct="1">
              <a:tabLst>
                <a:tab pos="1254125" algn="l"/>
              </a:tabLst>
            </a:pPr>
            <a:r>
              <a:rPr lang="en-US" dirty="0" smtClean="0"/>
              <a:t>Program version</a:t>
            </a:r>
            <a:endParaRPr lang="en-CA" dirty="0"/>
          </a:p>
          <a:p>
            <a:pPr eaLnBrk="1" hangingPunct="1">
              <a:tabLst>
                <a:tab pos="1254125" algn="l"/>
              </a:tabLst>
            </a:pPr>
            <a:r>
              <a:rPr lang="en-US" altLang="en-US" dirty="0" smtClean="0"/>
              <a:t>DON’T just enter this information into your program instructions</a:t>
            </a:r>
          </a:p>
          <a:p>
            <a:pPr eaLnBrk="1" hangingPunct="1">
              <a:tabLst>
                <a:tab pos="1254125" algn="l"/>
              </a:tabLst>
            </a:pPr>
            <a:endParaRPr lang="en-US" altLang="en-US" dirty="0" smtClean="0"/>
          </a:p>
          <a:p>
            <a:pPr eaLnBrk="1" hangingPunct="1">
              <a:tabLst>
                <a:tab pos="1254125" algn="l"/>
              </a:tabLst>
            </a:pPr>
            <a:endParaRPr lang="en-US" altLang="en-US" dirty="0"/>
          </a:p>
          <a:p>
            <a:pPr eaLnBrk="1" hangingPunct="1">
              <a:tabLst>
                <a:tab pos="1254125" algn="l"/>
              </a:tabLst>
            </a:pPr>
            <a:endParaRPr lang="en-US" altLang="en-US" dirty="0" smtClean="0"/>
          </a:p>
          <a:p>
            <a:pPr eaLnBrk="1" hangingPunct="1">
              <a:tabLst>
                <a:tab pos="1254125" algn="l"/>
              </a:tabLst>
            </a:pPr>
            <a:endParaRPr lang="en-US" altLang="en-US" dirty="0" smtClean="0"/>
          </a:p>
          <a:p>
            <a:endParaRPr lang="en-CA"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016"/>
          <a:stretch/>
        </p:blipFill>
        <p:spPr bwMode="auto">
          <a:xfrm>
            <a:off x="834277" y="5213584"/>
            <a:ext cx="4909751" cy="1232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6704104" y="5247064"/>
            <a:ext cx="2494006" cy="990600"/>
            <a:chOff x="5630562" y="4071551"/>
            <a:chExt cx="2494006" cy="990600"/>
          </a:xfrm>
        </p:grpSpPr>
        <p:sp>
          <p:nvSpPr>
            <p:cNvPr id="2" name="Right Brace 1"/>
            <p:cNvSpPr/>
            <p:nvPr/>
          </p:nvSpPr>
          <p:spPr>
            <a:xfrm>
              <a:off x="5630562" y="4071551"/>
              <a:ext cx="389238"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5990968" y="4243685"/>
              <a:ext cx="2133600" cy="646331"/>
            </a:xfrm>
            <a:prstGeom prst="rect">
              <a:avLst/>
            </a:prstGeom>
            <a:noFill/>
          </p:spPr>
          <p:txBody>
            <a:bodyPr wrap="square" rtlCol="0">
              <a:spAutoFit/>
            </a:bodyPr>
            <a:lstStyle/>
            <a:p>
              <a:r>
                <a:rPr lang="en-US" b="1" dirty="0" smtClean="0">
                  <a:solidFill>
                    <a:srgbClr val="FF0000"/>
                  </a:solidFill>
                </a:rPr>
                <a:t>Instructions for the computer</a:t>
              </a:r>
              <a:endParaRPr lang="en-US" b="1" dirty="0">
                <a:solidFill>
                  <a:srgbClr val="FF0000"/>
                </a:solidFill>
              </a:endParaRPr>
            </a:p>
          </p:txBody>
        </p:sp>
      </p:grpSp>
      <p:grpSp>
        <p:nvGrpSpPr>
          <p:cNvPr id="8" name="Group 7"/>
          <p:cNvGrpSpPr/>
          <p:nvPr/>
        </p:nvGrpSpPr>
        <p:grpSpPr>
          <a:xfrm>
            <a:off x="2514600" y="5922125"/>
            <a:ext cx="4189504" cy="979585"/>
            <a:chOff x="2362200" y="4578560"/>
            <a:chExt cx="4189504" cy="979585"/>
          </a:xfrm>
        </p:grpSpPr>
        <p:sp>
          <p:nvSpPr>
            <p:cNvPr id="5" name="TextBox 4"/>
            <p:cNvSpPr txBox="1"/>
            <p:nvPr/>
          </p:nvSpPr>
          <p:spPr>
            <a:xfrm>
              <a:off x="2694533" y="4911814"/>
              <a:ext cx="3857171" cy="646331"/>
            </a:xfrm>
            <a:prstGeom prst="rect">
              <a:avLst/>
            </a:prstGeom>
            <a:noFill/>
          </p:spPr>
          <p:txBody>
            <a:bodyPr wrap="square" rtlCol="0">
              <a:spAutoFit/>
            </a:bodyPr>
            <a:lstStyle/>
            <a:p>
              <a:r>
                <a:rPr lang="en-US" i="1" dirty="0" smtClean="0">
                  <a:solidFill>
                    <a:srgbClr val="FF0000"/>
                  </a:solidFill>
                </a:rPr>
                <a:t>(Computer): problem, I don’t know how to run the “James Tam” instruction</a:t>
              </a:r>
              <a:endParaRPr lang="en-US" i="1" dirty="0">
                <a:solidFill>
                  <a:srgbClr val="FF0000"/>
                </a:solidFill>
              </a:endParaRPr>
            </a:p>
          </p:txBody>
        </p:sp>
        <p:cxnSp>
          <p:nvCxnSpPr>
            <p:cNvPr id="7" name="Straight Arrow Connector 6"/>
            <p:cNvCxnSpPr/>
            <p:nvPr/>
          </p:nvCxnSpPr>
          <p:spPr>
            <a:xfrm flipH="1" flipV="1">
              <a:off x="2362200" y="4578560"/>
              <a:ext cx="457200" cy="5978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77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a:t>
            </a:r>
            <a:r>
              <a:rPr lang="en-CA" b="1" dirty="0" smtClean="0">
                <a:solidFill>
                  <a:srgbClr val="FF0000"/>
                </a:solidFill>
              </a:rPr>
              <a:t>Documentation</a:t>
            </a:r>
            <a:r>
              <a:rPr lang="en-CA" dirty="0" smtClean="0"/>
              <a:t> (2)</a:t>
            </a:r>
            <a:endParaRPr lang="en-US" dirty="0"/>
          </a:p>
        </p:txBody>
      </p:sp>
      <p:sp>
        <p:nvSpPr>
          <p:cNvPr id="3" name="Content Placeholder 2"/>
          <p:cNvSpPr>
            <a:spLocks noGrp="1"/>
          </p:cNvSpPr>
          <p:nvPr>
            <p:ph idx="1"/>
          </p:nvPr>
        </p:nvSpPr>
        <p:spPr/>
        <p:txBody>
          <a:bodyPr/>
          <a:lstStyle/>
          <a:p>
            <a:r>
              <a:rPr lang="en-US" altLang="en-US" dirty="0"/>
              <a:t>You must ‘</a:t>
            </a:r>
            <a:r>
              <a:rPr lang="en-US" altLang="en-US" b="1" dirty="0">
                <a:solidFill>
                  <a:srgbClr val="FF0000"/>
                </a:solidFill>
              </a:rPr>
              <a:t>mark</a:t>
            </a:r>
            <a:r>
              <a:rPr lang="en-US" altLang="en-US" dirty="0"/>
              <a:t>’ this information so it doesn’t cause an </a:t>
            </a:r>
            <a:r>
              <a:rPr lang="en-US" altLang="en-US" dirty="0" smtClean="0"/>
              <a:t>error</a:t>
            </a:r>
          </a:p>
          <a:p>
            <a:pPr lvl="1"/>
            <a:r>
              <a:rPr lang="en-US" altLang="en-US" dirty="0" smtClean="0"/>
              <a:t>The marking will indicate to the VBA translation mechanism that the line is for the reader of the program and not to be translated and executed</a:t>
            </a:r>
          </a:p>
          <a:p>
            <a:pPr lvl="1"/>
            <a:r>
              <a:rPr lang="en-US" altLang="en-US" dirty="0" smtClean="0"/>
              <a:t>The marking is done with the single quote </a:t>
            </a:r>
            <a:r>
              <a:rPr lang="en-US" b="1" dirty="0">
                <a:solidFill>
                  <a:srgbClr val="92D050"/>
                </a:solidFill>
                <a:latin typeface="Consolas" panose="020B0609020204030204" pitchFamily="49" charset="0"/>
                <a:cs typeface="Consolas" panose="020B0609020204030204" pitchFamily="49" charset="0"/>
              </a:rPr>
              <a:t>'</a:t>
            </a:r>
            <a:endParaRPr lang="en-US" altLang="en-US" dirty="0">
              <a:solidFill>
                <a:srgbClr val="92D050"/>
              </a:solidFill>
            </a:endParaRPr>
          </a:p>
          <a:p>
            <a:r>
              <a:rPr lang="en-US" b="1" dirty="0" smtClean="0"/>
              <a:t>Format</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a:t>
            </a:r>
            <a:r>
              <a:rPr lang="en-US" b="1" dirty="0" smtClean="0">
                <a:solidFill>
                  <a:srgbClr val="FF0000"/>
                </a:solidFill>
                <a:latin typeface="Consolas" panose="020B0609020204030204" pitchFamily="49" charset="0"/>
                <a:cs typeface="Consolas" panose="020B0609020204030204" pitchFamily="49" charset="0"/>
              </a:rPr>
              <a:t> &lt;</a:t>
            </a:r>
            <a:r>
              <a:rPr lang="en-US" b="1" i="1" dirty="0" smtClean="0">
                <a:solidFill>
                  <a:srgbClr val="FF0000"/>
                </a:solidFill>
                <a:latin typeface="Consolas" panose="020B0609020204030204" pitchFamily="49" charset="0"/>
                <a:cs typeface="Consolas" panose="020B0609020204030204" pitchFamily="49" charset="0"/>
              </a:rPr>
              <a:t>Documentation</a:t>
            </a:r>
            <a:r>
              <a:rPr lang="en-US" b="1" dirty="0" smtClean="0">
                <a:solidFill>
                  <a:srgbClr val="FF0000"/>
                </a:solidFill>
                <a:latin typeface="Consolas" panose="020B0609020204030204" pitchFamily="49" charset="0"/>
                <a:cs typeface="Consolas" panose="020B0609020204030204" pitchFamily="49" charset="0"/>
              </a:rPr>
              <a:t>&gt;</a:t>
            </a:r>
            <a:endParaRPr lang="en-US" b="1" dirty="0">
              <a:solidFill>
                <a:srgbClr val="FF0000"/>
              </a:solidFill>
              <a:latin typeface="Consolas" panose="020B0609020204030204" pitchFamily="49" charset="0"/>
              <a:cs typeface="Consolas" panose="020B0609020204030204" pitchFamily="49" charset="0"/>
            </a:endParaRPr>
          </a:p>
          <a:p>
            <a:r>
              <a:rPr lang="en-US" b="1" dirty="0" smtClean="0"/>
              <a:t>Example</a:t>
            </a:r>
            <a:r>
              <a:rPr lang="en-US" dirty="0" smtClean="0"/>
              <a:t>:</a:t>
            </a:r>
          </a:p>
          <a:p>
            <a:pPr marL="339725" lvl="1" indent="0">
              <a:buNone/>
            </a:pPr>
            <a:r>
              <a:rPr lang="en-US" b="1" dirty="0">
                <a:solidFill>
                  <a:srgbClr val="FF0000"/>
                </a:solidFill>
                <a:latin typeface="Consolas" panose="020B0609020204030204" pitchFamily="49" charset="0"/>
                <a:cs typeface="Consolas" panose="020B0609020204030204" pitchFamily="49" charset="0"/>
              </a:rPr>
              <a:t> </a:t>
            </a:r>
            <a:r>
              <a:rPr lang="en-US" b="1" dirty="0">
                <a:solidFill>
                  <a:srgbClr val="92D050"/>
                </a:solidFill>
                <a:latin typeface="Consolas" panose="020B0609020204030204" pitchFamily="49" charset="0"/>
                <a:cs typeface="Consolas" panose="020B0609020204030204" pitchFamily="49" charset="0"/>
              </a:rPr>
              <a:t>'</a:t>
            </a:r>
            <a:r>
              <a:rPr lang="en-US" b="1" dirty="0">
                <a:solidFill>
                  <a:srgbClr val="FF0000"/>
                </a:solidFill>
                <a:latin typeface="Consolas" panose="020B0609020204030204" pitchFamily="49" charset="0"/>
                <a:cs typeface="Consolas" panose="020B0609020204030204" pitchFamily="49" charset="0"/>
              </a:rPr>
              <a:t> Author: James </a:t>
            </a:r>
            <a:r>
              <a:rPr lang="en-US" b="1" dirty="0" smtClean="0">
                <a:solidFill>
                  <a:srgbClr val="FF0000"/>
                </a:solidFill>
                <a:latin typeface="Consolas" panose="020B0609020204030204" pitchFamily="49" charset="0"/>
                <a:cs typeface="Consolas" panose="020B0609020204030204" pitchFamily="49" charset="0"/>
              </a:rPr>
              <a:t>Tam</a:t>
            </a:r>
          </a:p>
          <a:p>
            <a:pPr marL="395288" indent="-342900"/>
            <a:r>
              <a:rPr lang="en-US" dirty="0" smtClean="0">
                <a:cs typeface="Consolas" panose="020B0609020204030204" pitchFamily="49" charset="0"/>
              </a:rPr>
              <a:t>No  error: Everything after the quote until the end of the line will not be translated into machine language/binary</a:t>
            </a:r>
          </a:p>
          <a:p>
            <a:pPr marL="395288" indent="-342900"/>
            <a:r>
              <a:rPr lang="en-US" dirty="0" smtClean="0">
                <a:cs typeface="Consolas" panose="020B0609020204030204" pitchFamily="49" charset="0"/>
              </a:rPr>
              <a:t>That means documentation doesn’t have to be a valid and executable instruction</a:t>
            </a:r>
          </a:p>
        </p:txBody>
      </p:sp>
    </p:spTree>
    <p:extLst>
      <p:ext uri="{BB962C8B-B14F-4D97-AF65-F5344CB8AC3E}">
        <p14:creationId xmlns:p14="http://schemas.microsoft.com/office/powerpoint/2010/main" val="30675589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(3)</a:t>
            </a:r>
            <a:endParaRPr lang="en-US" dirty="0"/>
          </a:p>
        </p:txBody>
      </p:sp>
      <p:sp>
        <p:nvSpPr>
          <p:cNvPr id="3" name="Content Placeholder 2"/>
          <p:cNvSpPr>
            <a:spLocks noGrp="1"/>
          </p:cNvSpPr>
          <p:nvPr>
            <p:ph idx="1"/>
          </p:nvPr>
        </p:nvSpPr>
        <p:spPr/>
        <p:txBody>
          <a:bodyPr/>
          <a:lstStyle/>
          <a:p>
            <a:pPr marL="395288" indent="-342900"/>
            <a:r>
              <a:rPr lang="en-US" dirty="0" smtClean="0">
                <a:cs typeface="Consolas" panose="020B0609020204030204" pitchFamily="49" charset="0"/>
              </a:rPr>
              <a:t>Contact information </a:t>
            </a:r>
            <a:r>
              <a:rPr lang="en-US" dirty="0">
                <a:cs typeface="Consolas" panose="020B0609020204030204" pitchFamily="49" charset="0"/>
              </a:rPr>
              <a:t>should be located before your program </a:t>
            </a:r>
          </a:p>
          <a:p>
            <a:pPr marL="395288" indent="-342900"/>
            <a:r>
              <a:rPr lang="en-US" dirty="0">
                <a:cs typeface="Consolas" panose="020B0609020204030204" pitchFamily="49" charset="0"/>
              </a:rPr>
              <a:t>Before the ‘</a:t>
            </a:r>
            <a:r>
              <a:rPr lang="en-US" dirty="0">
                <a:latin typeface="Consolas" panose="020B0609020204030204" pitchFamily="49" charset="0"/>
                <a:cs typeface="Consolas" panose="020B0609020204030204" pitchFamily="49" charset="0"/>
              </a:rPr>
              <a:t>sub</a:t>
            </a:r>
            <a:r>
              <a:rPr lang="en-US" dirty="0">
                <a:cs typeface="Consolas" panose="020B0609020204030204" pitchFamily="49" charset="0"/>
              </a:rPr>
              <a:t>’ </a:t>
            </a:r>
            <a:r>
              <a:rPr lang="en-US" dirty="0" smtClean="0">
                <a:cs typeface="Consolas" panose="020B0609020204030204" pitchFamily="49" charset="0"/>
              </a:rPr>
              <a:t>keyword</a:t>
            </a:r>
          </a:p>
          <a:p>
            <a:pPr marL="617538" lvl="1" indent="-342900"/>
            <a:r>
              <a:rPr lang="en-US" dirty="0" smtClean="0">
                <a:cs typeface="Consolas" panose="020B0609020204030204" pitchFamily="49" charset="0"/>
              </a:rPr>
              <a:t>Before ‘Option explicit’ if included</a:t>
            </a:r>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a:cs typeface="Consolas" panose="020B0609020204030204" pitchFamily="49" charset="0"/>
            </a:endParaRPr>
          </a:p>
          <a:p>
            <a:pPr marL="395288" indent="-342900"/>
            <a:endParaRPr lang="en-US" dirty="0" smtClean="0">
              <a:cs typeface="Consolas" panose="020B0609020204030204" pitchFamily="49" charset="0"/>
            </a:endParaRPr>
          </a:p>
          <a:p>
            <a:pPr marL="395288" indent="-342900"/>
            <a:endParaRPr lang="en-US" dirty="0">
              <a:cs typeface="Consolas" panose="020B0609020204030204" pitchFamily="49" charset="0"/>
            </a:endParaRPr>
          </a:p>
          <a:p>
            <a:endParaRPr lang="en-US" dirty="0"/>
          </a:p>
        </p:txBody>
      </p:sp>
      <p:grpSp>
        <p:nvGrpSpPr>
          <p:cNvPr id="7" name="Group 6"/>
          <p:cNvGrpSpPr/>
          <p:nvPr/>
        </p:nvGrpSpPr>
        <p:grpSpPr>
          <a:xfrm>
            <a:off x="5486400" y="4191000"/>
            <a:ext cx="2244254" cy="990600"/>
            <a:chOff x="6364199" y="2286000"/>
            <a:chExt cx="2244254" cy="990600"/>
          </a:xfrm>
        </p:grpSpPr>
        <p:sp>
          <p:nvSpPr>
            <p:cNvPr id="5" name="Right Brace 4"/>
            <p:cNvSpPr/>
            <p:nvPr/>
          </p:nvSpPr>
          <p:spPr>
            <a:xfrm>
              <a:off x="6364199" y="2286000"/>
              <a:ext cx="329326" cy="990600"/>
            </a:xfrm>
            <a:prstGeom prst="rightBrac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6627253" y="2458134"/>
              <a:ext cx="1981200" cy="646331"/>
            </a:xfrm>
            <a:prstGeom prst="rect">
              <a:avLst/>
            </a:prstGeom>
            <a:noFill/>
          </p:spPr>
          <p:txBody>
            <a:bodyPr wrap="square" rtlCol="0">
              <a:spAutoFit/>
            </a:bodyPr>
            <a:lstStyle/>
            <a:p>
              <a:r>
                <a:rPr lang="en-US" b="1" dirty="0" smtClean="0">
                  <a:solidFill>
                    <a:srgbClr val="FF0000"/>
                  </a:solidFill>
                </a:rPr>
                <a:t>Documentation: marked in red</a:t>
              </a:r>
              <a:endParaRPr lang="en-US" b="1" dirty="0">
                <a:solidFill>
                  <a:srgbClr val="FF0000"/>
                </a:solidFill>
              </a:endParaRPr>
            </a:p>
          </p:txBody>
        </p:sp>
      </p:grpSp>
      <p:pic>
        <p:nvPicPr>
          <p:cNvPr id="8" name="Picture 7"/>
          <p:cNvPicPr>
            <a:picLocks noChangeAspect="1"/>
          </p:cNvPicPr>
          <p:nvPr/>
        </p:nvPicPr>
        <p:blipFill>
          <a:blip r:embed="rId3"/>
          <a:stretch>
            <a:fillRect/>
          </a:stretch>
        </p:blipFill>
        <p:spPr>
          <a:xfrm>
            <a:off x="761999" y="2831502"/>
            <a:ext cx="4618917" cy="3264498"/>
          </a:xfrm>
          <a:prstGeom prst="rect">
            <a:avLst/>
          </a:prstGeom>
        </p:spPr>
      </p:pic>
    </p:spTree>
    <p:extLst>
      <p:ext uri="{BB962C8B-B14F-4D97-AF65-F5344CB8AC3E}">
        <p14:creationId xmlns:p14="http://schemas.microsoft.com/office/powerpoint/2010/main" val="968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Program Documentation</a:t>
            </a:r>
            <a:r>
              <a:rPr lang="en-CA" dirty="0"/>
              <a:t> </a:t>
            </a:r>
            <a:r>
              <a:rPr lang="en-CA" dirty="0" smtClean="0"/>
              <a:t>(4)</a:t>
            </a:r>
            <a:endParaRPr lang="en-US" dirty="0"/>
          </a:p>
        </p:txBody>
      </p:sp>
      <p:sp>
        <p:nvSpPr>
          <p:cNvPr id="3" name="Content Placeholder 2"/>
          <p:cNvSpPr>
            <a:spLocks noGrp="1"/>
          </p:cNvSpPr>
          <p:nvPr>
            <p:ph idx="1"/>
          </p:nvPr>
        </p:nvSpPr>
        <p:spPr/>
        <p:txBody>
          <a:bodyPr/>
          <a:lstStyle/>
          <a:p>
            <a:r>
              <a:rPr lang="en-US" dirty="0" smtClean="0"/>
              <a:t>Program features (this will be worth many marks)</a:t>
            </a:r>
          </a:p>
          <a:p>
            <a:r>
              <a:rPr lang="en-US" dirty="0" smtClean="0"/>
              <a:t>Example assignment description</a:t>
            </a:r>
          </a:p>
          <a:p>
            <a:endParaRPr lang="en-US" dirty="0" smtClean="0"/>
          </a:p>
          <a:p>
            <a:endParaRPr lang="en-US" dirty="0"/>
          </a:p>
          <a:p>
            <a:endParaRPr lang="en-US" dirty="0" smtClean="0"/>
          </a:p>
          <a:p>
            <a:endParaRPr lang="en-US" dirty="0"/>
          </a:p>
          <a:p>
            <a:pPr marL="0" indent="0">
              <a:buNone/>
            </a:pPr>
            <a:endParaRPr lang="en-US" dirty="0"/>
          </a:p>
          <a:p>
            <a:r>
              <a:rPr lang="en-US" dirty="0" smtClean="0"/>
              <a:t>Program documentation</a:t>
            </a:r>
          </a:p>
          <a:p>
            <a:pPr lvl="1">
              <a:spcBef>
                <a:spcPts val="0"/>
              </a:spcBef>
            </a:pPr>
            <a:r>
              <a:rPr lang="en-US" sz="1600" dirty="0">
                <a:solidFill>
                  <a:srgbClr val="FF0000"/>
                </a:solidFill>
              </a:rPr>
              <a:t>' Author:   James </a:t>
            </a:r>
            <a:r>
              <a:rPr lang="en-US" sz="1600" dirty="0" smtClean="0">
                <a:solidFill>
                  <a:srgbClr val="FF0000"/>
                </a:solidFill>
              </a:rPr>
              <a:t>Tam      ID: 123456</a:t>
            </a:r>
            <a:endParaRPr lang="en-US" sz="1600" dirty="0">
              <a:solidFill>
                <a:srgbClr val="FF0000"/>
              </a:solidFill>
            </a:endParaRPr>
          </a:p>
          <a:p>
            <a:pPr lvl="1">
              <a:spcBef>
                <a:spcPts val="0"/>
              </a:spcBef>
            </a:pPr>
            <a:r>
              <a:rPr lang="en-US" sz="1600" dirty="0">
                <a:solidFill>
                  <a:srgbClr val="FF0000"/>
                </a:solidFill>
              </a:rPr>
              <a:t>' Version:  Nov 2, 2015</a:t>
            </a:r>
          </a:p>
          <a:p>
            <a:pPr lvl="1">
              <a:spcBef>
                <a:spcPts val="0"/>
              </a:spcBef>
            </a:pPr>
            <a:r>
              <a:rPr lang="en-US" sz="1600" dirty="0">
                <a:solidFill>
                  <a:srgbClr val="FF0000"/>
                </a:solidFill>
              </a:rPr>
              <a:t>' Tutorial: 99</a:t>
            </a:r>
          </a:p>
          <a:p>
            <a:pPr lvl="1">
              <a:spcBef>
                <a:spcPts val="0"/>
              </a:spcBef>
            </a:pPr>
            <a:r>
              <a:rPr lang="en-US" sz="1600" dirty="0">
                <a:solidFill>
                  <a:srgbClr val="FF0000"/>
                </a:solidFill>
              </a:rPr>
              <a:t>' PROGRAM FEATURES</a:t>
            </a:r>
          </a:p>
          <a:p>
            <a:pPr lvl="1">
              <a:spcBef>
                <a:spcPts val="0"/>
              </a:spcBef>
            </a:pPr>
            <a:r>
              <a:rPr lang="en-US" sz="1600" dirty="0">
                <a:solidFill>
                  <a:srgbClr val="FF0000"/>
                </a:solidFill>
              </a:rPr>
              <a:t>' </a:t>
            </a:r>
            <a:r>
              <a:rPr lang="en-US" sz="1600" dirty="0" smtClean="0">
                <a:solidFill>
                  <a:srgbClr val="FF0000"/>
                </a:solidFill>
              </a:rPr>
              <a:t>#5: Printing: </a:t>
            </a:r>
            <a:r>
              <a:rPr lang="en-US" sz="1600" dirty="0">
                <a:solidFill>
                  <a:srgbClr val="FF0000"/>
                </a:solidFill>
              </a:rPr>
              <a:t>completed</a:t>
            </a:r>
          </a:p>
          <a:p>
            <a:pPr lvl="1">
              <a:spcBef>
                <a:spcPts val="0"/>
              </a:spcBef>
            </a:pPr>
            <a:r>
              <a:rPr lang="en-US" sz="1600" dirty="0">
                <a:solidFill>
                  <a:srgbClr val="FF0000"/>
                </a:solidFill>
              </a:rPr>
              <a:t>' </a:t>
            </a:r>
            <a:r>
              <a:rPr lang="en-US" sz="1600" dirty="0" smtClean="0">
                <a:solidFill>
                  <a:srgbClr val="FF0000"/>
                </a:solidFill>
              </a:rPr>
              <a:t>#6: Close and save: </a:t>
            </a:r>
            <a:r>
              <a:rPr lang="en-US" sz="1600" dirty="0">
                <a:solidFill>
                  <a:srgbClr val="FF0000"/>
                </a:solidFill>
              </a:rPr>
              <a:t>not </a:t>
            </a:r>
            <a:r>
              <a:rPr lang="en-US" sz="1600" dirty="0" smtClean="0">
                <a:solidFill>
                  <a:srgbClr val="FF0000"/>
                </a:solidFill>
              </a:rPr>
              <a:t>completed</a:t>
            </a:r>
          </a:p>
          <a:p>
            <a:pPr lvl="1">
              <a:spcBef>
                <a:spcPts val="0"/>
              </a:spcBef>
            </a:pPr>
            <a:r>
              <a:rPr lang="en-US" sz="1600" dirty="0" err="1" smtClean="0"/>
              <a:t>etc</a:t>
            </a:r>
            <a:endParaRPr lang="en-US" sz="1600" dirty="0"/>
          </a:p>
        </p:txBody>
      </p:sp>
      <p:pic>
        <p:nvPicPr>
          <p:cNvPr id="6" name="Picture 5"/>
          <p:cNvPicPr>
            <a:picLocks noChangeAspect="1"/>
          </p:cNvPicPr>
          <p:nvPr/>
        </p:nvPicPr>
        <p:blipFill>
          <a:blip r:embed="rId2"/>
          <a:stretch>
            <a:fillRect/>
          </a:stretch>
        </p:blipFill>
        <p:spPr>
          <a:xfrm>
            <a:off x="685799" y="2438400"/>
            <a:ext cx="7637929" cy="1828800"/>
          </a:xfrm>
          <a:prstGeom prst="rect">
            <a:avLst/>
          </a:prstGeom>
        </p:spPr>
      </p:pic>
    </p:spTree>
    <p:extLst>
      <p:ext uri="{BB962C8B-B14F-4D97-AF65-F5344CB8AC3E}">
        <p14:creationId xmlns:p14="http://schemas.microsoft.com/office/powerpoint/2010/main" val="41288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Program Documentation</a:t>
            </a:r>
            <a:r>
              <a:rPr lang="en-CA" dirty="0"/>
              <a:t> </a:t>
            </a:r>
            <a:r>
              <a:rPr lang="en-CA" dirty="0" smtClean="0"/>
              <a:t>(5)</a:t>
            </a:r>
            <a:endParaRPr lang="en-US" dirty="0"/>
          </a:p>
        </p:txBody>
      </p:sp>
      <p:sp>
        <p:nvSpPr>
          <p:cNvPr id="3" name="Content Placeholder 2"/>
          <p:cNvSpPr>
            <a:spLocks noGrp="1"/>
          </p:cNvSpPr>
          <p:nvPr>
            <p:ph idx="1"/>
          </p:nvPr>
        </p:nvSpPr>
        <p:spPr/>
        <p:txBody>
          <a:bodyPr/>
          <a:lstStyle/>
          <a:p>
            <a:r>
              <a:rPr lang="en-US" dirty="0" smtClean="0"/>
              <a:t>Versioning</a:t>
            </a:r>
          </a:p>
          <a:p>
            <a:pPr lvl="1"/>
            <a:r>
              <a:rPr lang="en-US" dirty="0" smtClean="0"/>
              <a:t>It’s a commonly used industry practice:</a:t>
            </a:r>
          </a:p>
          <a:p>
            <a:pPr lvl="1"/>
            <a:endParaRPr lang="en-US" dirty="0"/>
          </a:p>
          <a:p>
            <a:pPr lvl="1"/>
            <a:endParaRPr lang="en-US" dirty="0" smtClean="0"/>
          </a:p>
          <a:p>
            <a:pPr lvl="1"/>
            <a:endParaRPr lang="en-US" dirty="0"/>
          </a:p>
          <a:p>
            <a:pPr lvl="1"/>
            <a:endParaRPr lang="en-US" dirty="0" smtClean="0"/>
          </a:p>
          <a:p>
            <a:pPr lvl="1"/>
            <a:r>
              <a:rPr lang="en-US" dirty="0" smtClean="0"/>
              <a:t>For assignments you can either use version numbers or dates (recommended) </a:t>
            </a:r>
            <a:endParaRPr lang="en-US" dirty="0"/>
          </a:p>
        </p:txBody>
      </p:sp>
      <p:pic>
        <p:nvPicPr>
          <p:cNvPr id="5" name="Picture 4"/>
          <p:cNvPicPr>
            <a:picLocks noChangeAspect="1"/>
          </p:cNvPicPr>
          <p:nvPr/>
        </p:nvPicPr>
        <p:blipFill>
          <a:blip r:embed="rId2"/>
          <a:stretch>
            <a:fillRect/>
          </a:stretch>
        </p:blipFill>
        <p:spPr>
          <a:xfrm>
            <a:off x="990600" y="2341436"/>
            <a:ext cx="1524000" cy="1082623"/>
          </a:xfrm>
          <a:prstGeom prst="rect">
            <a:avLst/>
          </a:prstGeom>
        </p:spPr>
      </p:pic>
    </p:spTree>
    <p:extLst>
      <p:ext uri="{BB962C8B-B14F-4D97-AF65-F5344CB8AC3E}">
        <p14:creationId xmlns:p14="http://schemas.microsoft.com/office/powerpoint/2010/main" val="371263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Program Versioning And Back Ups</a:t>
            </a:r>
            <a:endParaRPr lang="en-US" dirty="0"/>
          </a:p>
        </p:txBody>
      </p:sp>
      <p:sp>
        <p:nvSpPr>
          <p:cNvPr id="3" name="Content Placeholder 2"/>
          <p:cNvSpPr>
            <a:spLocks noGrp="1"/>
          </p:cNvSpPr>
          <p:nvPr>
            <p:ph idx="1"/>
          </p:nvPr>
        </p:nvSpPr>
        <p:spPr>
          <a:xfrm>
            <a:off x="457200" y="1447800"/>
            <a:ext cx="8229600" cy="1143000"/>
          </a:xfrm>
        </p:spPr>
        <p:txBody>
          <a:bodyPr/>
          <a:lstStyle/>
          <a:p>
            <a:r>
              <a:rPr lang="en-US" altLang="en-US" dirty="0"/>
              <a:t>As significant program features have been completed (tested and the errors removed/debugged) a new version should be saved in a separate file.</a:t>
            </a:r>
          </a:p>
          <a:p>
            <a:endParaRPr lang="en-US" dirty="0"/>
          </a:p>
        </p:txBody>
      </p:sp>
      <p:sp>
        <p:nvSpPr>
          <p:cNvPr id="4" name="TextBox 3"/>
          <p:cNvSpPr txBox="1">
            <a:spLocks noChangeArrowheads="1"/>
          </p:cNvSpPr>
          <p:nvPr/>
        </p:nvSpPr>
        <p:spPr bwMode="auto">
          <a:xfrm>
            <a:off x="152399" y="3821113"/>
            <a:ext cx="2846363" cy="303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(2) </a:t>
            </a:r>
            <a:r>
              <a:rPr lang="en-US" altLang="en-US" sz="1400" dirty="0" smtClean="0">
                <a:latin typeface="Consolas" panose="020B0609020204030204" pitchFamily="49" charset="0"/>
                <a:cs typeface="Consolas" panose="020B0609020204030204" pitchFamily="49" charset="0"/>
              </a:rPr>
              <a:t>Count, display </a:t>
            </a:r>
            <a:r>
              <a:rPr lang="en-US" altLang="en-US" sz="1400" dirty="0">
                <a:latin typeface="Consolas" panose="020B0609020204030204" pitchFamily="49" charset="0"/>
                <a:cs typeface="Consolas" panose="020B0609020204030204" pitchFamily="49" charset="0"/>
              </a:rPr>
              <a:t>typos</a:t>
            </a: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a:p>
            <a:pPr eaLnBrk="1" hangingPunct="1">
              <a:spcBef>
                <a:spcPct val="0"/>
              </a:spcBef>
              <a:buFontTx/>
              <a:buNone/>
            </a:pPr>
            <a:endParaRPr lang="en-US" altLang="en-US" sz="1400" dirty="0"/>
          </a:p>
        </p:txBody>
      </p:sp>
      <p:sp>
        <p:nvSpPr>
          <p:cNvPr id="5" name="TextBox 5"/>
          <p:cNvSpPr txBox="1">
            <a:spLocks noChangeArrowheads="1"/>
          </p:cNvSpPr>
          <p:nvPr/>
        </p:nvSpPr>
        <p:spPr bwMode="auto">
          <a:xfrm>
            <a:off x="152400" y="3429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smtClean="0">
                <a:latin typeface="Consolas" panose="020B0609020204030204" pitchFamily="49" charset="0"/>
                <a:cs typeface="Consolas" panose="020B0609020204030204" pitchFamily="49" charset="0"/>
              </a:rPr>
              <a:t>A3.docm</a:t>
            </a:r>
            <a:endParaRPr lang="en-US" altLang="en-US" sz="1800" dirty="0">
              <a:latin typeface="Consolas" panose="020B0609020204030204" pitchFamily="49" charset="0"/>
              <a:cs typeface="Consolas" panose="020B0609020204030204" pitchFamily="49" charset="0"/>
            </a:endParaRPr>
          </a:p>
        </p:txBody>
      </p:sp>
      <p:grpSp>
        <p:nvGrpSpPr>
          <p:cNvPr id="6" name="Group 5"/>
          <p:cNvGrpSpPr>
            <a:grpSpLocks/>
          </p:cNvGrpSpPr>
          <p:nvPr/>
        </p:nvGrpSpPr>
        <p:grpSpPr bwMode="auto">
          <a:xfrm>
            <a:off x="5301458" y="2292567"/>
            <a:ext cx="3439677" cy="2200275"/>
            <a:chOff x="5145254" y="2161758"/>
            <a:chExt cx="2445992" cy="2784415"/>
          </a:xfrm>
        </p:grpSpPr>
        <p:sp>
          <p:nvSpPr>
            <p:cNvPr id="7" name="TextBox 4"/>
            <p:cNvSpPr txBox="1">
              <a:spLocks noChangeArrowheads="1"/>
            </p:cNvSpPr>
            <p:nvPr/>
          </p:nvSpPr>
          <p:spPr bwMode="auto">
            <a:xfrm>
              <a:off x="5152846" y="2603178"/>
              <a:ext cx="2438400" cy="23429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Oct 2,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(2) Count, display typos</a:t>
              </a:r>
              <a:endParaRPr lang="en-US" altLang="en-US" sz="14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4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(5) Print</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(6) Save &amp; close</a:t>
              </a:r>
            </a:p>
            <a:p>
              <a:pPr eaLnBrk="1" hangingPunct="1">
                <a:spcBef>
                  <a:spcPct val="0"/>
                </a:spcBef>
                <a:buFontTx/>
                <a:buNone/>
              </a:pPr>
              <a:endParaRPr lang="en-US" altLang="en-US" sz="1400" dirty="0"/>
            </a:p>
          </p:txBody>
        </p:sp>
        <p:sp>
          <p:nvSpPr>
            <p:cNvPr id="8" name="TextBox 6"/>
            <p:cNvSpPr txBox="1">
              <a:spLocks noChangeArrowheads="1"/>
            </p:cNvSpPr>
            <p:nvPr/>
          </p:nvSpPr>
          <p:spPr bwMode="auto">
            <a:xfrm>
              <a:off x="5145254" y="2161758"/>
              <a:ext cx="1143564" cy="36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latin typeface="Consolas" panose="020B0609020204030204" pitchFamily="49" charset="0"/>
                  <a:cs typeface="Consolas" panose="020B0609020204030204" pitchFamily="49" charset="0"/>
                </a:rPr>
                <a:t>A3.Oct2</a:t>
              </a:r>
              <a:endParaRPr lang="en-US" altLang="en-US" sz="1800" b="1" dirty="0">
                <a:latin typeface="Consolas" panose="020B0609020204030204" pitchFamily="49" charset="0"/>
                <a:cs typeface="Consolas" panose="020B0609020204030204" pitchFamily="49" charset="0"/>
              </a:endParaRPr>
            </a:p>
          </p:txBody>
        </p:sp>
      </p:grpSp>
      <p:grpSp>
        <p:nvGrpSpPr>
          <p:cNvPr id="9" name="Group 8"/>
          <p:cNvGrpSpPr>
            <a:grpSpLocks/>
          </p:cNvGrpSpPr>
          <p:nvPr/>
        </p:nvGrpSpPr>
        <p:grpSpPr bwMode="auto">
          <a:xfrm>
            <a:off x="2998761" y="3567112"/>
            <a:ext cx="2313853" cy="1772445"/>
            <a:chOff x="2998762" y="3526247"/>
            <a:chExt cx="1573238" cy="1813210"/>
          </a:xfrm>
        </p:grpSpPr>
        <p:cxnSp>
          <p:nvCxnSpPr>
            <p:cNvPr id="10" name="Straight Arrow Connector 9"/>
            <p:cNvCxnSpPr>
              <a:stCxn id="4" idx="3"/>
            </p:cNvCxnSpPr>
            <p:nvPr/>
          </p:nvCxnSpPr>
          <p:spPr>
            <a:xfrm flipV="1">
              <a:off x="2998762" y="3526247"/>
              <a:ext cx="1573238" cy="181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3"/>
            <p:cNvSpPr txBox="1">
              <a:spLocks noChangeArrowheads="1"/>
            </p:cNvSpPr>
            <p:nvPr/>
          </p:nvSpPr>
          <p:spPr bwMode="auto">
            <a:xfrm>
              <a:off x="3048000" y="4099700"/>
              <a:ext cx="1398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Make new backup file</a:t>
              </a:r>
            </a:p>
          </p:txBody>
        </p:sp>
      </p:grpSp>
      <p:grpSp>
        <p:nvGrpSpPr>
          <p:cNvPr id="12" name="Group 17"/>
          <p:cNvGrpSpPr>
            <a:grpSpLocks/>
          </p:cNvGrpSpPr>
          <p:nvPr/>
        </p:nvGrpSpPr>
        <p:grpSpPr bwMode="auto">
          <a:xfrm>
            <a:off x="5312134" y="5339556"/>
            <a:ext cx="2733675" cy="1365761"/>
            <a:chOff x="2838" y="3107"/>
            <a:chExt cx="1722" cy="1213"/>
          </a:xfrm>
        </p:grpSpPr>
        <p:sp>
          <p:nvSpPr>
            <p:cNvPr id="13" name="TextBox 8"/>
            <p:cNvSpPr txBox="1">
              <a:spLocks noChangeArrowheads="1"/>
            </p:cNvSpPr>
            <p:nvPr/>
          </p:nvSpPr>
          <p:spPr bwMode="auto">
            <a:xfrm>
              <a:off x="2838" y="3470"/>
              <a:ext cx="1722" cy="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Version: Sept 20, 2012</a:t>
              </a:r>
            </a:p>
            <a:p>
              <a:pPr eaLnBrk="1" hangingPunct="1">
                <a:spcBef>
                  <a:spcPct val="0"/>
                </a:spcBef>
                <a:buFontTx/>
                <a:buNone/>
              </a:pPr>
              <a:r>
                <a:rPr lang="en-US" altLang="en-US" sz="1400" dirty="0">
                  <a:latin typeface="Consolas" panose="020B0609020204030204" pitchFamily="49" charset="0"/>
                  <a:cs typeface="Consolas" panose="020B0609020204030204" pitchFamily="49" charset="0"/>
                </a:rPr>
                <a:t>' Program features:</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(5) Print</a:t>
              </a:r>
            </a:p>
            <a:p>
              <a:pPr eaLnBrk="1" hangingPunct="1">
                <a:spcBef>
                  <a:spcPct val="0"/>
                </a:spcBef>
                <a:buFontTx/>
                <a:buNone/>
              </a:pPr>
              <a:r>
                <a:rPr lang="en-US" altLang="en-US" sz="1400" b="1" dirty="0">
                  <a:latin typeface="Consolas" panose="020B0609020204030204" pitchFamily="49" charset="0"/>
                  <a:cs typeface="Consolas" panose="020B0609020204030204" pitchFamily="49" charset="0"/>
                </a:rPr>
                <a:t>' </a:t>
              </a:r>
              <a:r>
                <a:rPr lang="en-US" altLang="en-US" sz="1400" b="1" dirty="0" smtClean="0">
                  <a:latin typeface="Consolas" panose="020B0609020204030204" pitchFamily="49" charset="0"/>
                  <a:cs typeface="Consolas" panose="020B0609020204030204" pitchFamily="49" charset="0"/>
                </a:rPr>
                <a:t>(6) Save &amp; close</a:t>
              </a:r>
            </a:p>
            <a:p>
              <a:pPr eaLnBrk="1" hangingPunct="1">
                <a:spcBef>
                  <a:spcPct val="0"/>
                </a:spcBef>
                <a:buFontTx/>
                <a:buNone/>
              </a:pPr>
              <a:endParaRPr lang="en-US" altLang="en-US" sz="1600" b="1" dirty="0">
                <a:latin typeface="Consolas" panose="020B0609020204030204" pitchFamily="49" charset="0"/>
                <a:cs typeface="Consolas" panose="020B0609020204030204" pitchFamily="49" charset="0"/>
              </a:endParaRPr>
            </a:p>
            <a:p>
              <a:pPr eaLnBrk="1" hangingPunct="1">
                <a:spcBef>
                  <a:spcPct val="0"/>
                </a:spcBef>
                <a:buFontTx/>
                <a:buNone/>
              </a:pPr>
              <a:endParaRPr lang="en-US" altLang="en-US" sz="1800" dirty="0"/>
            </a:p>
          </p:txBody>
        </p:sp>
        <p:sp>
          <p:nvSpPr>
            <p:cNvPr id="14" name="TextBox 9"/>
            <p:cNvSpPr txBox="1">
              <a:spLocks noChangeArrowheads="1"/>
            </p:cNvSpPr>
            <p:nvPr/>
          </p:nvSpPr>
          <p:spPr bwMode="auto">
            <a:xfrm>
              <a:off x="2838" y="310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latin typeface="Consolas" panose="020B0609020204030204" pitchFamily="49" charset="0"/>
                  <a:cs typeface="Consolas" panose="020B0609020204030204" pitchFamily="49" charset="0"/>
                </a:rPr>
                <a:t>A3.Sept 30</a:t>
              </a:r>
              <a:endParaRPr lang="en-US" altLang="en-US" sz="1800" b="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355996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32" b="3342"/>
          <a:stretch/>
        </p:blipFill>
        <p:spPr bwMode="auto">
          <a:xfrm>
            <a:off x="762000" y="2395167"/>
            <a:ext cx="7391400" cy="188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Recap: Programs You’ve Seen So Far Produces Sequential Execution</a:t>
            </a:r>
            <a:endParaRPr lang="en-US" dirty="0"/>
          </a:p>
        </p:txBody>
      </p:sp>
      <p:sp>
        <p:nvSpPr>
          <p:cNvPr id="3" name="Content Placeholder 2"/>
          <p:cNvSpPr>
            <a:spLocks noGrp="1"/>
          </p:cNvSpPr>
          <p:nvPr>
            <p:ph idx="1"/>
          </p:nvPr>
        </p:nvSpPr>
        <p:spPr/>
        <p:txBody>
          <a:bodyPr/>
          <a:lstStyle/>
          <a:p>
            <a:r>
              <a:rPr lang="en-US" dirty="0" smtClean="0"/>
              <a:t>Each instruction executes from beginning to end, one after the other</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When the last instruction is reached then the program ends</a:t>
            </a:r>
          </a:p>
        </p:txBody>
      </p:sp>
      <p:grpSp>
        <p:nvGrpSpPr>
          <p:cNvPr id="28" name="Group 27"/>
          <p:cNvGrpSpPr/>
          <p:nvPr/>
        </p:nvGrpSpPr>
        <p:grpSpPr>
          <a:xfrm>
            <a:off x="2743201" y="2021240"/>
            <a:ext cx="1714499" cy="409944"/>
            <a:chOff x="2743201" y="2164919"/>
            <a:chExt cx="1714499" cy="409944"/>
          </a:xfrm>
        </p:grpSpPr>
        <p:cxnSp>
          <p:nvCxnSpPr>
            <p:cNvPr id="5" name="Straight Arrow Connector 4"/>
            <p:cNvCxnSpPr/>
            <p:nvPr/>
          </p:nvCxnSpPr>
          <p:spPr>
            <a:xfrm flipH="1">
              <a:off x="2743201" y="2362200"/>
              <a:ext cx="690747"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41370" y="2164919"/>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Start</a:t>
              </a:r>
              <a:endParaRPr lang="en-US" b="1" dirty="0">
                <a:solidFill>
                  <a:srgbClr val="FF0000"/>
                </a:solidFill>
              </a:endParaRPr>
            </a:p>
          </p:txBody>
        </p:sp>
      </p:grpSp>
      <p:sp>
        <p:nvSpPr>
          <p:cNvPr id="8" name="Freeform 7"/>
          <p:cNvSpPr/>
          <p:nvPr/>
        </p:nvSpPr>
        <p:spPr>
          <a:xfrm>
            <a:off x="3148940" y="243118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3554680" y="2598434"/>
            <a:ext cx="285008" cy="240606"/>
          </a:xfrm>
          <a:custGeom>
            <a:avLst/>
            <a:gdLst>
              <a:gd name="connsiteX0" fmla="*/ 0 w 285008"/>
              <a:gd name="connsiteY0" fmla="*/ 23875 h 240606"/>
              <a:gd name="connsiteX1" fmla="*/ 59377 w 285008"/>
              <a:gd name="connsiteY1" fmla="*/ 125 h 240606"/>
              <a:gd name="connsiteX2" fmla="*/ 95003 w 285008"/>
              <a:gd name="connsiteY2" fmla="*/ 12000 h 240606"/>
              <a:gd name="connsiteX3" fmla="*/ 130629 w 285008"/>
              <a:gd name="connsiteY3" fmla="*/ 125 h 240606"/>
              <a:gd name="connsiteX4" fmla="*/ 261257 w 285008"/>
              <a:gd name="connsiteY4" fmla="*/ 35751 h 240606"/>
              <a:gd name="connsiteX5" fmla="*/ 285008 w 285008"/>
              <a:gd name="connsiteY5" fmla="*/ 107003 h 240606"/>
              <a:gd name="connsiteX6" fmla="*/ 273132 w 285008"/>
              <a:gd name="connsiteY6" fmla="*/ 213881 h 240606"/>
              <a:gd name="connsiteX7" fmla="*/ 154379 w 285008"/>
              <a:gd name="connsiteY7" fmla="*/ 237631 h 2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008" h="240606">
                <a:moveTo>
                  <a:pt x="0" y="23875"/>
                </a:moveTo>
                <a:cubicBezTo>
                  <a:pt x="19792" y="15958"/>
                  <a:pt x="38225" y="2769"/>
                  <a:pt x="59377" y="125"/>
                </a:cubicBezTo>
                <a:cubicBezTo>
                  <a:pt x="71798" y="-1428"/>
                  <a:pt x="82485" y="12000"/>
                  <a:pt x="95003" y="12000"/>
                </a:cubicBezTo>
                <a:cubicBezTo>
                  <a:pt x="107521" y="12000"/>
                  <a:pt x="118754" y="4083"/>
                  <a:pt x="130629" y="125"/>
                </a:cubicBezTo>
                <a:cubicBezTo>
                  <a:pt x="151816" y="2773"/>
                  <a:pt x="238422" y="-785"/>
                  <a:pt x="261257" y="35751"/>
                </a:cubicBezTo>
                <a:cubicBezTo>
                  <a:pt x="274526" y="56981"/>
                  <a:pt x="285008" y="107003"/>
                  <a:pt x="285008" y="107003"/>
                </a:cubicBezTo>
                <a:cubicBezTo>
                  <a:pt x="281049" y="142629"/>
                  <a:pt x="285382" y="180194"/>
                  <a:pt x="273132" y="213881"/>
                </a:cubicBezTo>
                <a:cubicBezTo>
                  <a:pt x="258906" y="253001"/>
                  <a:pt x="165469" y="237631"/>
                  <a:pt x="154379" y="23763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662868" y="2875982"/>
            <a:ext cx="239275" cy="216388"/>
          </a:xfrm>
          <a:custGeom>
            <a:avLst/>
            <a:gdLst>
              <a:gd name="connsiteX0" fmla="*/ 130629 w 239275"/>
              <a:gd name="connsiteY0" fmla="*/ 0 h 216388"/>
              <a:gd name="connsiteX1" fmla="*/ 225632 w 239275"/>
              <a:gd name="connsiteY1" fmla="*/ 23751 h 216388"/>
              <a:gd name="connsiteX2" fmla="*/ 237507 w 239275"/>
              <a:gd name="connsiteY2" fmla="*/ 59377 h 216388"/>
              <a:gd name="connsiteX3" fmla="*/ 225632 w 239275"/>
              <a:gd name="connsiteY3" fmla="*/ 166255 h 216388"/>
              <a:gd name="connsiteX4" fmla="*/ 0 w 239275"/>
              <a:gd name="connsiteY4" fmla="*/ 213756 h 21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75" h="216388">
                <a:moveTo>
                  <a:pt x="130629" y="0"/>
                </a:moveTo>
                <a:cubicBezTo>
                  <a:pt x="162297" y="7917"/>
                  <a:pt x="197098" y="7898"/>
                  <a:pt x="225632" y="23751"/>
                </a:cubicBezTo>
                <a:cubicBezTo>
                  <a:pt x="236574" y="29830"/>
                  <a:pt x="237507" y="46859"/>
                  <a:pt x="237507" y="59377"/>
                </a:cubicBezTo>
                <a:cubicBezTo>
                  <a:pt x="237507" y="95222"/>
                  <a:pt x="246035" y="136783"/>
                  <a:pt x="225632" y="166255"/>
                </a:cubicBezTo>
                <a:cubicBezTo>
                  <a:pt x="179265" y="233229"/>
                  <a:pt x="58322" y="213756"/>
                  <a:pt x="0" y="21375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681351" y="3117591"/>
            <a:ext cx="202310" cy="154617"/>
          </a:xfrm>
          <a:custGeom>
            <a:avLst/>
            <a:gdLst>
              <a:gd name="connsiteX0" fmla="*/ 0 w 202310"/>
              <a:gd name="connsiteY0" fmla="*/ 0 h 154617"/>
              <a:gd name="connsiteX1" fmla="*/ 59376 w 202310"/>
              <a:gd name="connsiteY1" fmla="*/ 11875 h 154617"/>
              <a:gd name="connsiteX2" fmla="*/ 166254 w 202310"/>
              <a:gd name="connsiteY2" fmla="*/ 23750 h 154617"/>
              <a:gd name="connsiteX3" fmla="*/ 201880 w 202310"/>
              <a:gd name="connsiteY3" fmla="*/ 59376 h 154617"/>
              <a:gd name="connsiteX4" fmla="*/ 190005 w 202310"/>
              <a:gd name="connsiteY4" fmla="*/ 142503 h 154617"/>
              <a:gd name="connsiteX5" fmla="*/ 23750 w 202310"/>
              <a:gd name="connsiteY5" fmla="*/ 154379 h 15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10" h="154617">
                <a:moveTo>
                  <a:pt x="0" y="0"/>
                </a:moveTo>
                <a:cubicBezTo>
                  <a:pt x="19792" y="3958"/>
                  <a:pt x="39395" y="9021"/>
                  <a:pt x="59376" y="11875"/>
                </a:cubicBezTo>
                <a:cubicBezTo>
                  <a:pt x="94861" y="16944"/>
                  <a:pt x="132248" y="12415"/>
                  <a:pt x="166254" y="23750"/>
                </a:cubicBezTo>
                <a:cubicBezTo>
                  <a:pt x="182186" y="29061"/>
                  <a:pt x="190005" y="47501"/>
                  <a:pt x="201880" y="59376"/>
                </a:cubicBezTo>
                <a:cubicBezTo>
                  <a:pt x="197922" y="87085"/>
                  <a:pt x="210925" y="123907"/>
                  <a:pt x="190005" y="142503"/>
                </a:cubicBezTo>
                <a:cubicBezTo>
                  <a:pt x="173330" y="157325"/>
                  <a:pt x="51085" y="154379"/>
                  <a:pt x="23750"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a:off x="3942608" y="3299382"/>
            <a:ext cx="1852550" cy="167054"/>
          </a:xfrm>
          <a:custGeom>
            <a:avLst/>
            <a:gdLst>
              <a:gd name="connsiteX0" fmla="*/ 0 w 1852550"/>
              <a:gd name="connsiteY0" fmla="*/ 36409 h 167054"/>
              <a:gd name="connsiteX1" fmla="*/ 1140031 w 1852550"/>
              <a:gd name="connsiteY1" fmla="*/ 12658 h 167054"/>
              <a:gd name="connsiteX2" fmla="*/ 1674421 w 1852550"/>
              <a:gd name="connsiteY2" fmla="*/ 783 h 167054"/>
              <a:gd name="connsiteX3" fmla="*/ 1828800 w 1852550"/>
              <a:gd name="connsiteY3" fmla="*/ 12658 h 167054"/>
              <a:gd name="connsiteX4" fmla="*/ 1852550 w 1852550"/>
              <a:gd name="connsiteY4" fmla="*/ 83910 h 167054"/>
              <a:gd name="connsiteX5" fmla="*/ 1840675 w 1852550"/>
              <a:gd name="connsiteY5" fmla="*/ 131412 h 167054"/>
              <a:gd name="connsiteX6" fmla="*/ 1805049 w 1852550"/>
              <a:gd name="connsiteY6" fmla="*/ 155162 h 167054"/>
              <a:gd name="connsiteX7" fmla="*/ 1745673 w 1852550"/>
              <a:gd name="connsiteY7" fmla="*/ 167038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2550" h="167054">
                <a:moveTo>
                  <a:pt x="0" y="36409"/>
                </a:moveTo>
                <a:cubicBezTo>
                  <a:pt x="424488" y="-34337"/>
                  <a:pt x="20522" y="29244"/>
                  <a:pt x="1140031" y="12658"/>
                </a:cubicBezTo>
                <a:lnTo>
                  <a:pt x="1674421" y="783"/>
                </a:lnTo>
                <a:cubicBezTo>
                  <a:pt x="1725881" y="4741"/>
                  <a:pt x="1782030" y="-9168"/>
                  <a:pt x="1828800" y="12658"/>
                </a:cubicBezTo>
                <a:cubicBezTo>
                  <a:pt x="1851487" y="23245"/>
                  <a:pt x="1852550" y="83910"/>
                  <a:pt x="1852550" y="83910"/>
                </a:cubicBezTo>
                <a:cubicBezTo>
                  <a:pt x="1848592" y="99744"/>
                  <a:pt x="1849728" y="117832"/>
                  <a:pt x="1840675" y="131412"/>
                </a:cubicBezTo>
                <a:cubicBezTo>
                  <a:pt x="1832758" y="143287"/>
                  <a:pt x="1818167" y="149540"/>
                  <a:pt x="1805049" y="155162"/>
                </a:cubicBezTo>
                <a:cubicBezTo>
                  <a:pt x="1775098" y="167998"/>
                  <a:pt x="1768681" y="167038"/>
                  <a:pt x="1745673" y="16703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9"/>
          <p:cNvSpPr/>
          <p:nvPr/>
        </p:nvSpPr>
        <p:spPr>
          <a:xfrm>
            <a:off x="4037610" y="3496108"/>
            <a:ext cx="1668484" cy="176948"/>
          </a:xfrm>
          <a:custGeom>
            <a:avLst/>
            <a:gdLst>
              <a:gd name="connsiteX0" fmla="*/ 1585356 w 1668484"/>
              <a:gd name="connsiteY0" fmla="*/ 0 h 176948"/>
              <a:gd name="connsiteX1" fmla="*/ 1656608 w 1668484"/>
              <a:gd name="connsiteY1" fmla="*/ 5938 h 176948"/>
              <a:gd name="connsiteX2" fmla="*/ 1668484 w 1668484"/>
              <a:gd name="connsiteY2" fmla="*/ 23751 h 176948"/>
              <a:gd name="connsiteX3" fmla="*/ 1656608 w 1668484"/>
              <a:gd name="connsiteY3" fmla="*/ 77190 h 176948"/>
              <a:gd name="connsiteX4" fmla="*/ 1644733 w 1668484"/>
              <a:gd name="connsiteY4" fmla="*/ 95003 h 176948"/>
              <a:gd name="connsiteX5" fmla="*/ 1585356 w 1668484"/>
              <a:gd name="connsiteY5" fmla="*/ 112816 h 176948"/>
              <a:gd name="connsiteX6" fmla="*/ 1555668 w 1668484"/>
              <a:gd name="connsiteY6" fmla="*/ 124691 h 176948"/>
              <a:gd name="connsiteX7" fmla="*/ 1430977 w 1668484"/>
              <a:gd name="connsiteY7" fmla="*/ 136566 h 176948"/>
              <a:gd name="connsiteX8" fmla="*/ 1288473 w 1668484"/>
              <a:gd name="connsiteY8" fmla="*/ 148442 h 176948"/>
              <a:gd name="connsiteX9" fmla="*/ 950026 w 1668484"/>
              <a:gd name="connsiteY9" fmla="*/ 154379 h 176948"/>
              <a:gd name="connsiteX10" fmla="*/ 581891 w 1668484"/>
              <a:gd name="connsiteY10" fmla="*/ 166255 h 176948"/>
              <a:gd name="connsiteX11" fmla="*/ 498764 w 1668484"/>
              <a:gd name="connsiteY11" fmla="*/ 160317 h 176948"/>
              <a:gd name="connsiteX12" fmla="*/ 385948 w 1668484"/>
              <a:gd name="connsiteY12" fmla="*/ 154379 h 176948"/>
              <a:gd name="connsiteX13" fmla="*/ 344385 w 1668484"/>
              <a:gd name="connsiteY13" fmla="*/ 148442 h 176948"/>
              <a:gd name="connsiteX14" fmla="*/ 326572 w 1668484"/>
              <a:gd name="connsiteY14" fmla="*/ 142504 h 176948"/>
              <a:gd name="connsiteX15" fmla="*/ 0 w 1668484"/>
              <a:gd name="connsiteY15" fmla="*/ 142504 h 17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484" h="176948">
                <a:moveTo>
                  <a:pt x="1585356" y="0"/>
                </a:moveTo>
                <a:cubicBezTo>
                  <a:pt x="1609107" y="1979"/>
                  <a:pt x="1633692" y="-609"/>
                  <a:pt x="1656608" y="5938"/>
                </a:cubicBezTo>
                <a:cubicBezTo>
                  <a:pt x="1663470" y="7899"/>
                  <a:pt x="1668484" y="16615"/>
                  <a:pt x="1668484" y="23751"/>
                </a:cubicBezTo>
                <a:cubicBezTo>
                  <a:pt x="1668484" y="41999"/>
                  <a:pt x="1662378" y="59879"/>
                  <a:pt x="1656608" y="77190"/>
                </a:cubicBezTo>
                <a:cubicBezTo>
                  <a:pt x="1654351" y="83960"/>
                  <a:pt x="1650784" y="91221"/>
                  <a:pt x="1644733" y="95003"/>
                </a:cubicBezTo>
                <a:cubicBezTo>
                  <a:pt x="1629005" y="104833"/>
                  <a:pt x="1603231" y="106858"/>
                  <a:pt x="1585356" y="112816"/>
                </a:cubicBezTo>
                <a:cubicBezTo>
                  <a:pt x="1575245" y="116186"/>
                  <a:pt x="1566053" y="122294"/>
                  <a:pt x="1555668" y="124691"/>
                </a:cubicBezTo>
                <a:cubicBezTo>
                  <a:pt x="1532815" y="129965"/>
                  <a:pt x="1442803" y="135656"/>
                  <a:pt x="1430977" y="136566"/>
                </a:cubicBezTo>
                <a:cubicBezTo>
                  <a:pt x="1375096" y="155194"/>
                  <a:pt x="1410062" y="145324"/>
                  <a:pt x="1288473" y="148442"/>
                </a:cubicBezTo>
                <a:lnTo>
                  <a:pt x="950026" y="154379"/>
                </a:lnTo>
                <a:cubicBezTo>
                  <a:pt x="822388" y="196927"/>
                  <a:pt x="920340" y="166255"/>
                  <a:pt x="581891" y="166255"/>
                </a:cubicBezTo>
                <a:cubicBezTo>
                  <a:pt x="554111" y="166255"/>
                  <a:pt x="526493" y="161998"/>
                  <a:pt x="498764" y="160317"/>
                </a:cubicBezTo>
                <a:lnTo>
                  <a:pt x="385948" y="154379"/>
                </a:lnTo>
                <a:cubicBezTo>
                  <a:pt x="372094" y="152400"/>
                  <a:pt x="358108" y="151187"/>
                  <a:pt x="344385" y="148442"/>
                </a:cubicBezTo>
                <a:cubicBezTo>
                  <a:pt x="338248" y="147215"/>
                  <a:pt x="332830" y="142612"/>
                  <a:pt x="326572" y="142504"/>
                </a:cubicBezTo>
                <a:cubicBezTo>
                  <a:pt x="217731" y="140627"/>
                  <a:pt x="108857" y="142504"/>
                  <a:pt x="0" y="14250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4085112" y="3686113"/>
            <a:ext cx="160317" cy="156617"/>
          </a:xfrm>
          <a:custGeom>
            <a:avLst/>
            <a:gdLst>
              <a:gd name="connsiteX0" fmla="*/ 0 w 160317"/>
              <a:gd name="connsiteY0" fmla="*/ 0 h 156617"/>
              <a:gd name="connsiteX1" fmla="*/ 29688 w 160317"/>
              <a:gd name="connsiteY1" fmla="*/ 5938 h 156617"/>
              <a:gd name="connsiteX2" fmla="*/ 118753 w 160317"/>
              <a:gd name="connsiteY2" fmla="*/ 23751 h 156617"/>
              <a:gd name="connsiteX3" fmla="*/ 148441 w 160317"/>
              <a:gd name="connsiteY3" fmla="*/ 59377 h 156617"/>
              <a:gd name="connsiteX4" fmla="*/ 160317 w 160317"/>
              <a:gd name="connsiteY4" fmla="*/ 95003 h 156617"/>
              <a:gd name="connsiteX5" fmla="*/ 154379 w 160317"/>
              <a:gd name="connsiteY5" fmla="*/ 130629 h 156617"/>
              <a:gd name="connsiteX6" fmla="*/ 130628 w 160317"/>
              <a:gd name="connsiteY6" fmla="*/ 142504 h 156617"/>
              <a:gd name="connsiteX7" fmla="*/ 59376 w 160317"/>
              <a:gd name="connsiteY7" fmla="*/ 154379 h 15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317" h="156617">
                <a:moveTo>
                  <a:pt x="0" y="0"/>
                </a:moveTo>
                <a:cubicBezTo>
                  <a:pt x="9896" y="1979"/>
                  <a:pt x="19665" y="4759"/>
                  <a:pt x="29688" y="5938"/>
                </a:cubicBezTo>
                <a:cubicBezTo>
                  <a:pt x="82529" y="12155"/>
                  <a:pt x="88751" y="-1250"/>
                  <a:pt x="118753" y="23751"/>
                </a:cubicBezTo>
                <a:cubicBezTo>
                  <a:pt x="128624" y="31977"/>
                  <a:pt x="142946" y="47013"/>
                  <a:pt x="148441" y="59377"/>
                </a:cubicBezTo>
                <a:cubicBezTo>
                  <a:pt x="153525" y="70816"/>
                  <a:pt x="160317" y="95003"/>
                  <a:pt x="160317" y="95003"/>
                </a:cubicBezTo>
                <a:cubicBezTo>
                  <a:pt x="158338" y="106878"/>
                  <a:pt x="160760" y="120420"/>
                  <a:pt x="154379" y="130629"/>
                </a:cubicBezTo>
                <a:cubicBezTo>
                  <a:pt x="149688" y="138135"/>
                  <a:pt x="138313" y="138113"/>
                  <a:pt x="130628" y="142504"/>
                </a:cubicBezTo>
                <a:cubicBezTo>
                  <a:pt x="92554" y="164260"/>
                  <a:pt x="133529" y="154379"/>
                  <a:pt x="59376" y="15437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304805" y="3794851"/>
            <a:ext cx="3841668" cy="217834"/>
          </a:xfrm>
          <a:custGeom>
            <a:avLst/>
            <a:gdLst>
              <a:gd name="connsiteX0" fmla="*/ 0 w 3841668"/>
              <a:gd name="connsiteY0" fmla="*/ 63454 h 217834"/>
              <a:gd name="connsiteX1" fmla="*/ 1056904 w 3841668"/>
              <a:gd name="connsiteY1" fmla="*/ 57517 h 217834"/>
              <a:gd name="connsiteX2" fmla="*/ 1377538 w 3841668"/>
              <a:gd name="connsiteY2" fmla="*/ 51579 h 217834"/>
              <a:gd name="connsiteX3" fmla="*/ 2375065 w 3841668"/>
              <a:gd name="connsiteY3" fmla="*/ 45641 h 217834"/>
              <a:gd name="connsiteX4" fmla="*/ 2701637 w 3841668"/>
              <a:gd name="connsiteY4" fmla="*/ 39704 h 217834"/>
              <a:gd name="connsiteX5" fmla="*/ 3271652 w 3841668"/>
              <a:gd name="connsiteY5" fmla="*/ 21891 h 217834"/>
              <a:gd name="connsiteX6" fmla="*/ 3503221 w 3841668"/>
              <a:gd name="connsiteY6" fmla="*/ 15953 h 217834"/>
              <a:gd name="connsiteX7" fmla="*/ 3752603 w 3841668"/>
              <a:gd name="connsiteY7" fmla="*/ 21891 h 217834"/>
              <a:gd name="connsiteX8" fmla="*/ 3782291 w 3841668"/>
              <a:gd name="connsiteY8" fmla="*/ 27828 h 217834"/>
              <a:gd name="connsiteX9" fmla="*/ 3788229 w 3841668"/>
              <a:gd name="connsiteY9" fmla="*/ 45641 h 217834"/>
              <a:gd name="connsiteX10" fmla="*/ 3817917 w 3841668"/>
              <a:gd name="connsiteY10" fmla="*/ 63454 h 217834"/>
              <a:gd name="connsiteX11" fmla="*/ 3829792 w 3841668"/>
              <a:gd name="connsiteY11" fmla="*/ 81267 h 217834"/>
              <a:gd name="connsiteX12" fmla="*/ 3841668 w 3841668"/>
              <a:gd name="connsiteY12" fmla="*/ 116893 h 217834"/>
              <a:gd name="connsiteX13" fmla="*/ 3835730 w 3841668"/>
              <a:gd name="connsiteY13" fmla="*/ 158457 h 217834"/>
              <a:gd name="connsiteX14" fmla="*/ 3823855 w 3841668"/>
              <a:gd name="connsiteY14" fmla="*/ 176270 h 217834"/>
              <a:gd name="connsiteX15" fmla="*/ 3811979 w 3841668"/>
              <a:gd name="connsiteY15" fmla="*/ 188145 h 217834"/>
              <a:gd name="connsiteX16" fmla="*/ 3794166 w 3841668"/>
              <a:gd name="connsiteY16" fmla="*/ 194083 h 217834"/>
              <a:gd name="connsiteX17" fmla="*/ 3752603 w 3841668"/>
              <a:gd name="connsiteY17" fmla="*/ 205958 h 217834"/>
              <a:gd name="connsiteX18" fmla="*/ 3740727 w 3841668"/>
              <a:gd name="connsiteY18" fmla="*/ 217834 h 21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1668" h="217834">
                <a:moveTo>
                  <a:pt x="0" y="63454"/>
                </a:moveTo>
                <a:cubicBezTo>
                  <a:pt x="348079" y="-75770"/>
                  <a:pt x="4031" y="57517"/>
                  <a:pt x="1056904" y="57517"/>
                </a:cubicBezTo>
                <a:cubicBezTo>
                  <a:pt x="1163800" y="57517"/>
                  <a:pt x="1270646" y="52542"/>
                  <a:pt x="1377538" y="51579"/>
                </a:cubicBezTo>
                <a:lnTo>
                  <a:pt x="2375065" y="45641"/>
                </a:lnTo>
                <a:lnTo>
                  <a:pt x="2701637" y="39704"/>
                </a:lnTo>
                <a:cubicBezTo>
                  <a:pt x="3656088" y="11904"/>
                  <a:pt x="2317448" y="41768"/>
                  <a:pt x="3271652" y="21891"/>
                </a:cubicBezTo>
                <a:cubicBezTo>
                  <a:pt x="3384426" y="-3171"/>
                  <a:pt x="3302490" y="10377"/>
                  <a:pt x="3503221" y="15953"/>
                </a:cubicBezTo>
                <a:lnTo>
                  <a:pt x="3752603" y="21891"/>
                </a:lnTo>
                <a:cubicBezTo>
                  <a:pt x="3762499" y="23870"/>
                  <a:pt x="3773894" y="22230"/>
                  <a:pt x="3782291" y="27828"/>
                </a:cubicBezTo>
                <a:cubicBezTo>
                  <a:pt x="3787499" y="31300"/>
                  <a:pt x="3785009" y="40274"/>
                  <a:pt x="3788229" y="45641"/>
                </a:cubicBezTo>
                <a:cubicBezTo>
                  <a:pt x="3796380" y="59227"/>
                  <a:pt x="3803904" y="58783"/>
                  <a:pt x="3817917" y="63454"/>
                </a:cubicBezTo>
                <a:cubicBezTo>
                  <a:pt x="3821875" y="69392"/>
                  <a:pt x="3826894" y="74746"/>
                  <a:pt x="3829792" y="81267"/>
                </a:cubicBezTo>
                <a:cubicBezTo>
                  <a:pt x="3834876" y="92706"/>
                  <a:pt x="3841668" y="116893"/>
                  <a:pt x="3841668" y="116893"/>
                </a:cubicBezTo>
                <a:cubicBezTo>
                  <a:pt x="3839689" y="130748"/>
                  <a:pt x="3839752" y="145052"/>
                  <a:pt x="3835730" y="158457"/>
                </a:cubicBezTo>
                <a:cubicBezTo>
                  <a:pt x="3833679" y="165292"/>
                  <a:pt x="3828313" y="170698"/>
                  <a:pt x="3823855" y="176270"/>
                </a:cubicBezTo>
                <a:cubicBezTo>
                  <a:pt x="3820358" y="180641"/>
                  <a:pt x="3816779" y="185265"/>
                  <a:pt x="3811979" y="188145"/>
                </a:cubicBezTo>
                <a:cubicBezTo>
                  <a:pt x="3806612" y="191365"/>
                  <a:pt x="3800184" y="192363"/>
                  <a:pt x="3794166" y="194083"/>
                </a:cubicBezTo>
                <a:cubicBezTo>
                  <a:pt x="3741951" y="209003"/>
                  <a:pt x="3795333" y="191716"/>
                  <a:pt x="3752603" y="205958"/>
                </a:cubicBezTo>
                <a:lnTo>
                  <a:pt x="3740727" y="21783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1452748" y="4281989"/>
            <a:ext cx="2957560" cy="369332"/>
            <a:chOff x="1452748" y="4425668"/>
            <a:chExt cx="2957560" cy="369332"/>
          </a:xfrm>
        </p:grpSpPr>
        <p:cxnSp>
          <p:nvCxnSpPr>
            <p:cNvPr id="26" name="Straight Arrow Connector 25"/>
            <p:cNvCxnSpPr/>
            <p:nvPr/>
          </p:nvCxnSpPr>
          <p:spPr>
            <a:xfrm>
              <a:off x="1452748" y="4435796"/>
              <a:ext cx="1941230" cy="212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93978" y="4425668"/>
              <a:ext cx="1016330" cy="369332"/>
            </a:xfrm>
            <a:prstGeom prst="rect">
              <a:avLst/>
            </a:prstGeom>
            <a:solidFill>
              <a:schemeClr val="bg1">
                <a:lumMod val="85000"/>
              </a:schemeClr>
            </a:solidFill>
          </p:spPr>
          <p:txBody>
            <a:bodyPr wrap="square" rtlCol="0">
              <a:spAutoFit/>
            </a:bodyPr>
            <a:lstStyle/>
            <a:p>
              <a:r>
                <a:rPr lang="en-US" b="1" dirty="0" smtClean="0">
                  <a:solidFill>
                    <a:srgbClr val="FF0000"/>
                  </a:solidFill>
                </a:rPr>
                <a:t>End</a:t>
              </a:r>
              <a:endParaRPr lang="en-US" b="1" dirty="0">
                <a:solidFill>
                  <a:srgbClr val="FF0000"/>
                </a:solidFill>
              </a:endParaRPr>
            </a:p>
          </p:txBody>
        </p:sp>
      </p:grpSp>
    </p:spTree>
    <p:extLst>
      <p:ext uri="{BB962C8B-B14F-4D97-AF65-F5344CB8AC3E}">
        <p14:creationId xmlns:p14="http://schemas.microsoft.com/office/powerpoint/2010/main" val="1930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0"/>
                                          </p:stCondLst>
                                        </p:cTn>
                                        <p:tgtEl>
                                          <p:spTgt spid="1026"/>
                                        </p:tgtEl>
                                        <p:attrNameLst>
                                          <p:attrName>style.visibility</p:attrName>
                                        </p:attrNameLst>
                                      </p:cBhvr>
                                      <p:to>
                                        <p:strVal val="visible"/>
                                      </p:to>
                                    </p:set>
                                  </p:childTnLst>
                                </p:cTn>
                              </p:par>
                            </p:childTnLst>
                          </p:cTn>
                        </p:par>
                        <p:par>
                          <p:cTn id="15" fill="hold">
                            <p:stCondLst>
                              <p:cond delay="600"/>
                            </p:stCondLst>
                            <p:childTnLst>
                              <p:par>
                                <p:cTn id="16" presetID="22" presetClass="entr" presetSubtype="1" fill="hold" grpId="0" nodeType="afterEffect">
                                  <p:stCondLst>
                                    <p:cond delay="10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200"/>
                            </p:stCondLst>
                            <p:childTnLst>
                              <p:par>
                                <p:cTn id="20" presetID="22" presetClass="entr" presetSubtype="1" fill="hold" grpId="0" nodeType="afterEffect">
                                  <p:stCondLst>
                                    <p:cond delay="10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1800"/>
                            </p:stCondLst>
                            <p:childTnLst>
                              <p:par>
                                <p:cTn id="24" presetID="22" presetClass="entr" presetSubtype="1" fill="hold" grpId="0" nodeType="afterEffect">
                                  <p:stCondLst>
                                    <p:cond delay="1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400"/>
                            </p:stCondLst>
                            <p:childTnLst>
                              <p:par>
                                <p:cTn id="28" presetID="22" presetClass="entr" presetSubtype="1" fill="hold" grpId="0" nodeType="afterEffect">
                                  <p:stCondLst>
                                    <p:cond delay="10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par>
                          <p:cTn id="35" fill="hold">
                            <p:stCondLst>
                              <p:cond delay="3600"/>
                            </p:stCondLst>
                            <p:childTnLst>
                              <p:par>
                                <p:cTn id="36" presetID="22" presetClass="entr" presetSubtype="1" fill="hold" grpId="0" nodeType="afterEffect">
                                  <p:stCondLst>
                                    <p:cond delay="10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4200"/>
                            </p:stCondLst>
                            <p:childTnLst>
                              <p:par>
                                <p:cTn id="40" presetID="22" presetClass="entr" presetSubtype="1" fill="hold" grpId="0" nodeType="afterEffect">
                                  <p:stCondLst>
                                    <p:cond delay="10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4800"/>
                            </p:stCondLst>
                            <p:childTnLst>
                              <p:par>
                                <p:cTn id="44" presetID="22" presetClass="entr" presetSubtype="1" fill="hold" grpId="0" nodeType="afterEffect">
                                  <p:stCondLst>
                                    <p:cond delay="10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par>
                          <p:cTn id="47" fill="hold">
                            <p:stCondLst>
                              <p:cond delay="5400"/>
                            </p:stCondLst>
                            <p:childTnLst>
                              <p:par>
                                <p:cTn id="48" presetID="22" presetClass="entr" presetSubtype="8" fill="hold" nodeType="afterEffect">
                                  <p:stCondLst>
                                    <p:cond delay="1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6000"/>
                            </p:stCondLst>
                            <p:childTnLst>
                              <p:par>
                                <p:cTn id="52" presetID="1" presetClass="entr" presetSubtype="0" fill="hold" grpId="0" nodeType="afterEffect">
                                  <p:stCondLst>
                                    <p:cond delay="500"/>
                                  </p:stCondLst>
                                  <p:childTnLst>
                                    <p:set>
                                      <p:cBhvr>
                                        <p:cTn id="53"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P spid="8" grpId="0" uiExpand="1" animBg="1"/>
      <p:bldP spid="10" grpId="0" uiExpand="1" animBg="1"/>
      <p:bldP spid="12" grpId="0" uiExpand="1" animBg="1"/>
      <p:bldP spid="13" grpId="0" uiExpand="1" animBg="1"/>
      <p:bldP spid="18" grpId="0" uiExpand="1" animBg="1"/>
      <p:bldP spid="20" grpId="0" uiExpand="1" animBg="1"/>
      <p:bldP spid="21" grpId="0" uiExpand="1" animBg="1"/>
      <p:bldP spid="22" grpId="0" uiExpand="1"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a:lstStyle/>
          <a:p>
            <a:r>
              <a:rPr lang="en-US" dirty="0" smtClean="0"/>
              <a:t>Making decisions (branching)</a:t>
            </a:r>
          </a:p>
          <a:p>
            <a:endParaRPr lang="en-US" dirty="0"/>
          </a:p>
          <a:p>
            <a:endParaRPr lang="en-US" dirty="0" smtClean="0"/>
          </a:p>
          <a:p>
            <a:endParaRPr lang="en-US" dirty="0" smtClean="0"/>
          </a:p>
          <a:p>
            <a:pPr marL="0" indent="0">
              <a:buNone/>
            </a:pPr>
            <a:endParaRPr lang="en-US" dirty="0" smtClean="0"/>
          </a:p>
          <a:p>
            <a:pPr marL="0" indent="0">
              <a:buNone/>
            </a:pPr>
            <a:endParaRPr lang="en-US" dirty="0"/>
          </a:p>
          <a:p>
            <a:r>
              <a:rPr lang="en-US" dirty="0" smtClean="0"/>
              <a:t>Looping (repetition)</a:t>
            </a:r>
            <a:endParaRPr lang="en-US" dirty="0"/>
          </a:p>
        </p:txBody>
      </p:sp>
      <p:sp>
        <p:nvSpPr>
          <p:cNvPr id="2" name="Title 1"/>
          <p:cNvSpPr>
            <a:spLocks noGrp="1"/>
          </p:cNvSpPr>
          <p:nvPr>
            <p:ph type="title"/>
          </p:nvPr>
        </p:nvSpPr>
        <p:spPr/>
        <p:txBody>
          <a:bodyPr>
            <a:normAutofit fontScale="90000"/>
          </a:bodyPr>
          <a:lstStyle/>
          <a:p>
            <a:r>
              <a:rPr lang="en-US" dirty="0" smtClean="0"/>
              <a:t>New Program Writing Concepts (Non-Sequential)</a:t>
            </a:r>
            <a:endParaRPr lang="en-US" dirty="0"/>
          </a:p>
        </p:txBody>
      </p:sp>
      <p:grpSp>
        <p:nvGrpSpPr>
          <p:cNvPr id="16" name="Group 15"/>
          <p:cNvGrpSpPr/>
          <p:nvPr/>
        </p:nvGrpSpPr>
        <p:grpSpPr>
          <a:xfrm>
            <a:off x="3607845" y="1496655"/>
            <a:ext cx="4691094" cy="1694666"/>
            <a:chOff x="1181318" y="1960732"/>
            <a:chExt cx="4691094" cy="1694666"/>
          </a:xfrm>
        </p:grpSpPr>
        <p:sp>
          <p:nvSpPr>
            <p:cNvPr id="4" name="Diamond 3"/>
            <p:cNvSpPr/>
            <p:nvPr/>
          </p:nvSpPr>
          <p:spPr>
            <a:xfrm>
              <a:off x="2245549" y="1960732"/>
              <a:ext cx="2276475" cy="990600"/>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Grade point &gt;= 1.0 </a:t>
              </a:r>
              <a:endParaRPr lang="en-US" sz="1400" dirty="0">
                <a:solidFill>
                  <a:schemeClr val="tx1"/>
                </a:solidFill>
                <a:latin typeface="Comic Sans MS" panose="030F0702030302020204" pitchFamily="66" charset="0"/>
              </a:endParaRPr>
            </a:p>
          </p:txBody>
        </p:sp>
        <p:grpSp>
          <p:nvGrpSpPr>
            <p:cNvPr id="5" name="Group 4"/>
            <p:cNvGrpSpPr/>
            <p:nvPr/>
          </p:nvGrpSpPr>
          <p:grpSpPr>
            <a:xfrm>
              <a:off x="1181318" y="2649580"/>
              <a:ext cx="1760903" cy="977812"/>
              <a:chOff x="1896698" y="4625457"/>
              <a:chExt cx="1760903" cy="977812"/>
            </a:xfrm>
          </p:grpSpPr>
          <p:sp>
            <p:nvSpPr>
              <p:cNvPr id="6" name="Rectangle 5"/>
              <p:cNvSpPr/>
              <p:nvPr/>
            </p:nvSpPr>
            <p:spPr>
              <a:xfrm>
                <a:off x="1896698" y="5076104"/>
                <a:ext cx="1760903" cy="5271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omic Sans MS" panose="030F0702030302020204" pitchFamily="66" charset="0"/>
                  </a:rPr>
                  <a:t>MsgBox(“Passed”)</a:t>
                </a:r>
                <a:endParaRPr lang="en-US" sz="1400" dirty="0">
                  <a:solidFill>
                    <a:schemeClr val="tx1"/>
                  </a:solidFill>
                  <a:latin typeface="Comic Sans MS" panose="030F0702030302020204" pitchFamily="66" charset="0"/>
                </a:endParaRPr>
              </a:p>
            </p:txBody>
          </p:sp>
          <p:cxnSp>
            <p:nvCxnSpPr>
              <p:cNvPr id="7" name="Straight Arrow Connector 6"/>
              <p:cNvCxnSpPr/>
              <p:nvPr/>
            </p:nvCxnSpPr>
            <p:spPr>
              <a:xfrm flipH="1">
                <a:off x="2728242" y="4724400"/>
                <a:ext cx="929359" cy="351704"/>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92404" y="4625457"/>
                <a:ext cx="740103" cy="307777"/>
              </a:xfrm>
              <a:prstGeom prst="rect">
                <a:avLst/>
              </a:prstGeom>
              <a:noFill/>
            </p:spPr>
            <p:txBody>
              <a:bodyPr wrap="square" rtlCol="0">
                <a:spAutoFit/>
              </a:bodyPr>
              <a:lstStyle/>
              <a:p>
                <a:r>
                  <a:rPr lang="en-US" sz="1400" dirty="0" smtClean="0">
                    <a:latin typeface="Comic Sans MS" panose="030F0702030302020204" pitchFamily="66" charset="0"/>
                  </a:rPr>
                  <a:t>True</a:t>
                </a:r>
                <a:endParaRPr lang="en-US" sz="1400" dirty="0">
                  <a:latin typeface="Comic Sans MS" panose="030F0702030302020204" pitchFamily="66" charset="0"/>
                </a:endParaRPr>
              </a:p>
            </p:txBody>
          </p:sp>
        </p:grpSp>
        <p:grpSp>
          <p:nvGrpSpPr>
            <p:cNvPr id="9" name="Group 8"/>
            <p:cNvGrpSpPr/>
            <p:nvPr/>
          </p:nvGrpSpPr>
          <p:grpSpPr>
            <a:xfrm>
              <a:off x="3985929" y="2679815"/>
              <a:ext cx="1886483" cy="975583"/>
              <a:chOff x="4626855" y="4732663"/>
              <a:chExt cx="1886483" cy="975583"/>
            </a:xfrm>
          </p:grpSpPr>
          <p:sp>
            <p:nvSpPr>
              <p:cNvPr id="10" name="Rectangle 9"/>
              <p:cNvSpPr/>
              <p:nvPr/>
            </p:nvSpPr>
            <p:spPr>
              <a:xfrm>
                <a:off x="4811977" y="5153075"/>
                <a:ext cx="1701361" cy="5551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mic Sans MS" panose="030F0702030302020204" pitchFamily="66" charset="0"/>
                  </a:rPr>
                  <a:t>MsgBox</a:t>
                </a:r>
                <a:r>
                  <a:rPr lang="en-US" sz="1400" dirty="0" smtClean="0">
                    <a:solidFill>
                      <a:schemeClr val="tx1"/>
                    </a:solidFill>
                    <a:latin typeface="Comic Sans MS" panose="030F0702030302020204" pitchFamily="66" charset="0"/>
                  </a:rPr>
                  <a:t>(“Failed”)</a:t>
                </a:r>
                <a:endParaRPr lang="en-US" sz="1400" dirty="0">
                  <a:solidFill>
                    <a:schemeClr val="tx1"/>
                  </a:solidFill>
                  <a:latin typeface="Comic Sans MS" panose="030F0702030302020204" pitchFamily="66" charset="0"/>
                </a:endParaRPr>
              </a:p>
            </p:txBody>
          </p:sp>
          <p:cxnSp>
            <p:nvCxnSpPr>
              <p:cNvPr id="11" name="Straight Arrow Connector 10"/>
              <p:cNvCxnSpPr/>
              <p:nvPr/>
            </p:nvCxnSpPr>
            <p:spPr>
              <a:xfrm>
                <a:off x="4626855" y="4732663"/>
                <a:ext cx="634560" cy="420412"/>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25390" y="4732663"/>
                <a:ext cx="737267" cy="307777"/>
              </a:xfrm>
              <a:prstGeom prst="rect">
                <a:avLst/>
              </a:prstGeom>
              <a:noFill/>
            </p:spPr>
            <p:txBody>
              <a:bodyPr wrap="square" rtlCol="0">
                <a:spAutoFit/>
              </a:bodyPr>
              <a:lstStyle/>
              <a:p>
                <a:r>
                  <a:rPr lang="en-US" sz="1400" dirty="0" smtClean="0">
                    <a:latin typeface="Comic Sans MS" panose="030F0702030302020204" pitchFamily="66" charset="0"/>
                  </a:rPr>
                  <a:t>False</a:t>
                </a:r>
                <a:endParaRPr lang="en-US" sz="1400" dirty="0">
                  <a:latin typeface="Comic Sans MS" panose="030F0702030302020204" pitchFamily="66" charset="0"/>
                </a:endParaRPr>
              </a:p>
            </p:txBody>
          </p:sp>
        </p:grpSp>
      </p:grpSp>
      <p:grpSp>
        <p:nvGrpSpPr>
          <p:cNvPr id="34" name="Group 33"/>
          <p:cNvGrpSpPr/>
          <p:nvPr/>
        </p:nvGrpSpPr>
        <p:grpSpPr>
          <a:xfrm>
            <a:off x="4572000" y="4103636"/>
            <a:ext cx="3229284" cy="2725068"/>
            <a:chOff x="4218266" y="4114800"/>
            <a:chExt cx="3229284" cy="2725068"/>
          </a:xfrm>
        </p:grpSpPr>
        <p:sp>
          <p:nvSpPr>
            <p:cNvPr id="35" name="AutoShape 21"/>
            <p:cNvSpPr>
              <a:spLocks noChangeArrowheads="1"/>
            </p:cNvSpPr>
            <p:nvPr/>
          </p:nvSpPr>
          <p:spPr bwMode="auto">
            <a:xfrm>
              <a:off x="4944949" y="5623030"/>
              <a:ext cx="1652702" cy="635595"/>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Play again?</a:t>
              </a:r>
            </a:p>
          </p:txBody>
        </p:sp>
        <p:sp>
          <p:nvSpPr>
            <p:cNvPr id="36" name="Rectangle 22"/>
            <p:cNvSpPr>
              <a:spLocks noChangeArrowheads="1"/>
            </p:cNvSpPr>
            <p:nvPr/>
          </p:nvSpPr>
          <p:spPr bwMode="auto">
            <a:xfrm>
              <a:off x="4968255" y="4822714"/>
              <a:ext cx="1462203" cy="5334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Run </a:t>
              </a:r>
              <a:r>
                <a:rPr lang="en-CA" altLang="en-US" sz="1400" dirty="0" smtClean="0">
                  <a:latin typeface="Comic Sans MS" panose="030F0702030302020204" pitchFamily="66" charset="0"/>
                </a:rPr>
                <a:t>game</a:t>
              </a:r>
              <a:endParaRPr lang="en-CA" altLang="en-US" sz="1400" dirty="0">
                <a:latin typeface="Comic Sans MS" panose="030F0702030302020204" pitchFamily="66" charset="0"/>
              </a:endParaRPr>
            </a:p>
          </p:txBody>
        </p:sp>
        <p:sp>
          <p:nvSpPr>
            <p:cNvPr id="37" name="Text Box 26"/>
            <p:cNvSpPr txBox="1">
              <a:spLocks noChangeArrowheads="1"/>
            </p:cNvSpPr>
            <p:nvPr/>
          </p:nvSpPr>
          <p:spPr bwMode="auto">
            <a:xfrm>
              <a:off x="4694773" y="5687263"/>
              <a:ext cx="306387" cy="3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mic Sans MS" panose="030F0702030302020204" pitchFamily="66" charset="0"/>
                </a:rPr>
                <a:t>Y</a:t>
              </a:r>
            </a:p>
          </p:txBody>
        </p:sp>
        <p:grpSp>
          <p:nvGrpSpPr>
            <p:cNvPr id="38" name="Group 37"/>
            <p:cNvGrpSpPr>
              <a:grpSpLocks/>
            </p:cNvGrpSpPr>
            <p:nvPr/>
          </p:nvGrpSpPr>
          <p:grpSpPr bwMode="auto">
            <a:xfrm>
              <a:off x="4218266" y="5099995"/>
              <a:ext cx="774052" cy="836911"/>
              <a:chOff x="4057244" y="2971801"/>
              <a:chExt cx="800505" cy="990600"/>
            </a:xfrm>
          </p:grpSpPr>
          <p:sp>
            <p:nvSpPr>
              <p:cNvPr id="55" name="Line 27"/>
              <p:cNvSpPr>
                <a:spLocks noChangeShapeType="1"/>
              </p:cNvSpPr>
              <p:nvPr/>
            </p:nvSpPr>
            <p:spPr bwMode="auto">
              <a:xfrm flipH="1">
                <a:off x="4057244" y="3962401"/>
                <a:ext cx="80050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6" name="Line 28"/>
              <p:cNvSpPr>
                <a:spLocks noChangeShapeType="1"/>
              </p:cNvSpPr>
              <p:nvPr/>
            </p:nvSpPr>
            <p:spPr bwMode="auto">
              <a:xfrm flipV="1">
                <a:off x="4057245" y="2971801"/>
                <a:ext cx="0" cy="990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57" name="Line 29"/>
              <p:cNvSpPr>
                <a:spLocks noChangeShapeType="1"/>
              </p:cNvSpPr>
              <p:nvPr/>
            </p:nvSpPr>
            <p:spPr bwMode="auto">
              <a:xfrm>
                <a:off x="4057245" y="2971801"/>
                <a:ext cx="77561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grpSp>
          <p:nvGrpSpPr>
            <p:cNvPr id="39" name="Group 38"/>
            <p:cNvGrpSpPr>
              <a:grpSpLocks/>
            </p:cNvGrpSpPr>
            <p:nvPr/>
          </p:nvGrpSpPr>
          <p:grpSpPr bwMode="auto">
            <a:xfrm>
              <a:off x="5056465" y="5928940"/>
              <a:ext cx="2391085" cy="910928"/>
              <a:chOff x="4790765" y="4071578"/>
              <a:chExt cx="2391085" cy="911123"/>
            </a:xfrm>
          </p:grpSpPr>
          <p:sp>
            <p:nvSpPr>
              <p:cNvPr id="43" name="Oval 25"/>
              <p:cNvSpPr>
                <a:spLocks noChangeArrowheads="1"/>
              </p:cNvSpPr>
              <p:nvPr/>
            </p:nvSpPr>
            <p:spPr bwMode="auto">
              <a:xfrm>
                <a:off x="4790765" y="4525501"/>
                <a:ext cx="1424104" cy="457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a:latin typeface="Comic Sans MS" panose="030F0702030302020204" pitchFamily="66" charset="0"/>
                  </a:rPr>
                  <a:t>END GAME</a:t>
                </a:r>
              </a:p>
            </p:txBody>
          </p:sp>
          <p:sp>
            <p:nvSpPr>
              <p:cNvPr id="44" name="Text Box 30"/>
              <p:cNvSpPr txBox="1">
                <a:spLocks noChangeArrowheads="1"/>
              </p:cNvSpPr>
              <p:nvPr/>
            </p:nvSpPr>
            <p:spPr bwMode="auto">
              <a:xfrm>
                <a:off x="6285258" y="4080224"/>
                <a:ext cx="533400" cy="3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000" tIns="46800" rIns="900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CA" altLang="en-US" sz="1400" dirty="0">
                    <a:latin typeface="Consolas" panose="020B0609020204030204" pitchFamily="49" charset="0"/>
                    <a:cs typeface="Consolas" panose="020B0609020204030204" pitchFamily="49" charset="0"/>
                  </a:rPr>
                  <a:t>N</a:t>
                </a:r>
              </a:p>
            </p:txBody>
          </p:sp>
          <p:sp>
            <p:nvSpPr>
              <p:cNvPr id="45" name="Line 31"/>
              <p:cNvSpPr>
                <a:spLocks noChangeShapeType="1"/>
              </p:cNvSpPr>
              <p:nvPr/>
            </p:nvSpPr>
            <p:spPr bwMode="auto">
              <a:xfrm>
                <a:off x="6275739" y="4079545"/>
                <a:ext cx="88345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6" name="Line 32"/>
              <p:cNvSpPr>
                <a:spLocks noChangeShapeType="1"/>
              </p:cNvSpPr>
              <p:nvPr/>
            </p:nvSpPr>
            <p:spPr bwMode="auto">
              <a:xfrm flipH="1">
                <a:off x="7164016" y="4071578"/>
                <a:ext cx="13013" cy="6825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7" name="Line 33"/>
              <p:cNvSpPr>
                <a:spLocks noChangeShapeType="1"/>
              </p:cNvSpPr>
              <p:nvPr/>
            </p:nvSpPr>
            <p:spPr bwMode="auto">
              <a:xfrm flipH="1">
                <a:off x="6225665" y="4754101"/>
                <a:ext cx="95618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
          <p:nvSpPr>
            <p:cNvPr id="40" name="Line 33"/>
            <p:cNvSpPr>
              <a:spLocks noChangeShapeType="1"/>
            </p:cNvSpPr>
            <p:nvPr/>
          </p:nvSpPr>
          <p:spPr bwMode="auto">
            <a:xfrm flipH="1">
              <a:off x="5730419" y="5356119"/>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sp>
          <p:nvSpPr>
            <p:cNvPr id="41" name="Oval 25"/>
            <p:cNvSpPr>
              <a:spLocks noChangeArrowheads="1"/>
            </p:cNvSpPr>
            <p:nvPr/>
          </p:nvSpPr>
          <p:spPr bwMode="auto">
            <a:xfrm>
              <a:off x="5037414" y="4114800"/>
              <a:ext cx="1424104" cy="38090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1400" dirty="0" smtClean="0">
                  <a:latin typeface="Comic Sans MS" panose="030F0702030302020204" pitchFamily="66" charset="0"/>
                </a:rPr>
                <a:t>START</a:t>
              </a:r>
              <a:endParaRPr lang="en-CA" altLang="en-US" sz="1400" dirty="0">
                <a:latin typeface="Comic Sans MS" panose="030F0702030302020204" pitchFamily="66" charset="0"/>
              </a:endParaRPr>
            </a:p>
          </p:txBody>
        </p:sp>
        <p:sp>
          <p:nvSpPr>
            <p:cNvPr id="42" name="Line 33"/>
            <p:cNvSpPr>
              <a:spLocks noChangeShapeType="1"/>
            </p:cNvSpPr>
            <p:nvPr/>
          </p:nvSpPr>
          <p:spPr bwMode="auto">
            <a:xfrm flipH="1">
              <a:off x="5730419" y="4522024"/>
              <a:ext cx="0" cy="274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dirty="0"/>
            </a:p>
          </p:txBody>
        </p:sp>
      </p:grpSp>
    </p:spTree>
    <p:extLst>
      <p:ext uri="{BB962C8B-B14F-4D97-AF65-F5344CB8AC3E}">
        <p14:creationId xmlns:p14="http://schemas.microsoft.com/office/powerpoint/2010/main" val="35722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Terminology</a:t>
            </a:r>
            <a:endParaRPr lang="en-US" dirty="0"/>
          </a:p>
        </p:txBody>
      </p:sp>
      <p:sp>
        <p:nvSpPr>
          <p:cNvPr id="3" name="Content Placeholder 2"/>
          <p:cNvSpPr>
            <a:spLocks noGrp="1"/>
          </p:cNvSpPr>
          <p:nvPr>
            <p:ph idx="1"/>
          </p:nvPr>
        </p:nvSpPr>
        <p:spPr/>
        <p:txBody>
          <a:bodyPr/>
          <a:lstStyle/>
          <a:p>
            <a:r>
              <a:rPr lang="en-US" b="1" dirty="0" smtClean="0"/>
              <a:t>What you know</a:t>
            </a:r>
            <a:r>
              <a:rPr lang="en-US" b="1" dirty="0"/>
              <a:t>;</a:t>
            </a:r>
            <a:r>
              <a:rPr lang="en-US" b="1" dirty="0" smtClean="0"/>
              <a:t> </a:t>
            </a:r>
            <a:r>
              <a:rPr lang="en-US" b="1" dirty="0"/>
              <a:t>B</a:t>
            </a:r>
            <a:r>
              <a:rPr lang="en-US" b="1" dirty="0" smtClean="0"/>
              <a:t>oolean expression</a:t>
            </a:r>
            <a:r>
              <a:rPr lang="en-US" dirty="0" smtClean="0"/>
              <a:t>: An </a:t>
            </a:r>
            <a:r>
              <a:rPr lang="en-US" dirty="0"/>
              <a:t>expression that must work out </a:t>
            </a:r>
            <a:r>
              <a:rPr lang="en-US" dirty="0" smtClean="0"/>
              <a:t>(evaluate to) to </a:t>
            </a:r>
            <a:r>
              <a:rPr lang="en-US" dirty="0"/>
              <a:t>either a true or false </a:t>
            </a:r>
            <a:r>
              <a:rPr lang="en-US" dirty="0" smtClean="0"/>
              <a:t>value. </a:t>
            </a:r>
          </a:p>
          <a:p>
            <a:pPr lvl="1"/>
            <a:r>
              <a:rPr lang="en-US" dirty="0" smtClean="0"/>
              <a:t>e.g</a:t>
            </a:r>
            <a:r>
              <a:rPr lang="en-US" dirty="0"/>
              <a:t>., it is over 45 Celsius </a:t>
            </a:r>
            <a:r>
              <a:rPr lang="en-US" dirty="0" smtClean="0"/>
              <a:t>today</a:t>
            </a:r>
            <a:endParaRPr lang="en-US" dirty="0"/>
          </a:p>
          <a:p>
            <a:pPr lvl="1"/>
            <a:r>
              <a:rPr lang="en-US" dirty="0"/>
              <a:t>e</a:t>
            </a:r>
            <a:r>
              <a:rPr lang="en-US" dirty="0" smtClean="0"/>
              <a:t>.g., the user correctly entered the password</a:t>
            </a:r>
            <a:endParaRPr lang="en-US" dirty="0"/>
          </a:p>
          <a:p>
            <a:r>
              <a:rPr lang="en-US" b="1" dirty="0" smtClean="0"/>
              <a:t>New term, body</a:t>
            </a:r>
            <a:r>
              <a:rPr lang="en-US" dirty="0" smtClean="0"/>
              <a:t>: A block of program instructions that will execute under a specified condition (for branches the body executes when a Boolean is true)</a:t>
            </a:r>
          </a:p>
          <a:p>
            <a:endParaRPr lang="en-US" dirty="0"/>
          </a:p>
          <a:p>
            <a:endParaRPr lang="en-US" dirty="0" smtClean="0"/>
          </a:p>
          <a:p>
            <a:endParaRPr lang="en-US" dirty="0" smtClean="0"/>
          </a:p>
          <a:p>
            <a:pPr lvl="1"/>
            <a:r>
              <a:rPr lang="en-US" dirty="0" smtClean="0"/>
              <a:t>Style requirement</a:t>
            </a:r>
          </a:p>
          <a:p>
            <a:pPr lvl="2"/>
            <a:r>
              <a:rPr lang="en-US" dirty="0" smtClean="0"/>
              <a:t>The ‘body’ is indented (4 spaces)</a:t>
            </a:r>
          </a:p>
          <a:p>
            <a:pPr lvl="2"/>
            <a:r>
              <a:rPr lang="en-US" dirty="0"/>
              <a:t>A</a:t>
            </a:r>
            <a:r>
              <a:rPr lang="en-US" dirty="0" smtClean="0"/>
              <a:t> “sub-body” (</a:t>
            </a:r>
            <a:r>
              <a:rPr lang="en-US" dirty="0" smtClean="0">
                <a:latin typeface="Consolas" panose="020B0609020204030204" pitchFamily="49" charset="0"/>
              </a:rPr>
              <a:t>IF</a:t>
            </a:r>
            <a:r>
              <a:rPr lang="en-US" dirty="0" smtClean="0"/>
              <a:t>-branch) is indented by an additional 4 spaces (8 or more spaces) </a:t>
            </a:r>
            <a:endParaRPr lang="en-US" dirty="0"/>
          </a:p>
          <a:p>
            <a:endParaRPr lang="en-US" dirty="0"/>
          </a:p>
        </p:txBody>
      </p:sp>
      <p:grpSp>
        <p:nvGrpSpPr>
          <p:cNvPr id="8" name="Group 7"/>
          <p:cNvGrpSpPr/>
          <p:nvPr/>
        </p:nvGrpSpPr>
        <p:grpSpPr>
          <a:xfrm>
            <a:off x="838200" y="4114800"/>
            <a:ext cx="8153400" cy="1200329"/>
            <a:chOff x="762000" y="3925328"/>
            <a:chExt cx="8153400" cy="1200329"/>
          </a:xfrm>
        </p:grpSpPr>
        <p:sp>
          <p:nvSpPr>
            <p:cNvPr id="4" name="Rectangle 3"/>
            <p:cNvSpPr/>
            <p:nvPr/>
          </p:nvSpPr>
          <p:spPr>
            <a:xfrm>
              <a:off x="762000" y="4038600"/>
              <a:ext cx="3657600" cy="1066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Consolas" panose="020B0609020204030204" pitchFamily="49" charset="0"/>
                  <a:cs typeface="Consolas" panose="020B0609020204030204" pitchFamily="49" charset="0"/>
                </a:rPr>
                <a:t>Sub </a:t>
              </a:r>
              <a:r>
                <a:rPr lang="en-US" b="1" dirty="0">
                  <a:latin typeface="Consolas" panose="020B0609020204030204" pitchFamily="49" charset="0"/>
                  <a:cs typeface="Consolas" panose="020B0609020204030204" pitchFamily="49" charset="0"/>
                </a:rPr>
                <a:t>Document_Open()</a:t>
              </a:r>
            </a:p>
            <a:p>
              <a:r>
                <a:rPr lang="en-US" b="1" dirty="0" smtClean="0">
                  <a:latin typeface="Consolas" panose="020B0609020204030204" pitchFamily="49" charset="0"/>
                  <a:cs typeface="Consolas" panose="020B0609020204030204" pitchFamily="49" charset="0"/>
                </a:rPr>
                <a:t>    MsgBox </a:t>
              </a:r>
              <a:r>
                <a:rPr lang="en-US" b="1" dirty="0">
                  <a:latin typeface="Consolas" panose="020B0609020204030204" pitchFamily="49" charset="0"/>
                  <a:cs typeface="Consolas" panose="020B0609020204030204" pitchFamily="49" charset="0"/>
                </a:rPr>
                <a:t>("Fake virus</a:t>
              </a:r>
              <a:r>
                <a:rPr lang="en-US" b="1" dirty="0" smtClean="0">
                  <a:latin typeface="Consolas" panose="020B0609020204030204" pitchFamily="49" charset="0"/>
                  <a:cs typeface="Consolas" panose="020B0609020204030204" pitchFamily="49" charset="0"/>
                </a:rPr>
                <a:t>!")</a:t>
              </a:r>
              <a:endParaRPr lang="en-US" b="1" dirty="0">
                <a:latin typeface="Consolas" panose="020B0609020204030204" pitchFamily="49" charset="0"/>
                <a:cs typeface="Consolas" panose="020B0609020204030204" pitchFamily="49" charset="0"/>
              </a:endParaRPr>
            </a:p>
            <a:p>
              <a:r>
                <a:rPr lang="en-US" b="1" dirty="0">
                  <a:latin typeface="Consolas" panose="020B0609020204030204" pitchFamily="49" charset="0"/>
                  <a:cs typeface="Consolas" panose="020B0609020204030204" pitchFamily="49" charset="0"/>
                </a:rPr>
                <a:t>End Sub</a:t>
              </a:r>
            </a:p>
          </p:txBody>
        </p:sp>
        <p:sp>
          <p:nvSpPr>
            <p:cNvPr id="5" name="Right Brace 4"/>
            <p:cNvSpPr/>
            <p:nvPr/>
          </p:nvSpPr>
          <p:spPr>
            <a:xfrm>
              <a:off x="4457700" y="4097438"/>
              <a:ext cx="381000" cy="838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TextBox 5"/>
            <p:cNvSpPr txBox="1"/>
            <p:nvPr/>
          </p:nvSpPr>
          <p:spPr>
            <a:xfrm>
              <a:off x="4855096" y="3925328"/>
              <a:ext cx="4060304" cy="1200329"/>
            </a:xfrm>
            <a:prstGeom prst="rect">
              <a:avLst/>
            </a:prstGeom>
            <a:noFill/>
          </p:spPr>
          <p:txBody>
            <a:bodyPr wrap="square" rtlCol="0">
              <a:spAutoFit/>
            </a:bodyPr>
            <a:lstStyle/>
            <a:p>
              <a:r>
                <a:rPr lang="en-US" b="1" dirty="0" smtClean="0">
                  <a:solidFill>
                    <a:srgbClr val="FF0000"/>
                  </a:solidFill>
                </a:rPr>
                <a:t>This/these instruction/instructions run when you tell VBA to run the macro, the ‘body’ of the macro program</a:t>
              </a:r>
              <a:endParaRPr lang="en-US" b="1" dirty="0">
                <a:solidFill>
                  <a:srgbClr val="FF0000"/>
                </a:solidFill>
              </a:endParaRPr>
            </a:p>
          </p:txBody>
        </p:sp>
      </p:grpSp>
    </p:spTree>
    <p:extLst>
      <p:ext uri="{BB962C8B-B14F-4D97-AF65-F5344CB8AC3E}">
        <p14:creationId xmlns:p14="http://schemas.microsoft.com/office/powerpoint/2010/main" val="23478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Making Decisions In A Program</a:t>
            </a:r>
            <a:endParaRPr lang="en-US" dirty="0"/>
          </a:p>
        </p:txBody>
      </p:sp>
      <p:sp>
        <p:nvSpPr>
          <p:cNvPr id="3" name="Content Placeholder 2"/>
          <p:cNvSpPr>
            <a:spLocks noGrp="1"/>
          </p:cNvSpPr>
          <p:nvPr>
            <p:ph idx="1"/>
          </p:nvPr>
        </p:nvSpPr>
        <p:spPr/>
        <p:txBody>
          <a:bodyPr/>
          <a:lstStyle/>
          <a:p>
            <a:r>
              <a:rPr lang="en-US" dirty="0" smtClean="0">
                <a:cs typeface="Consolas" panose="020B0609020204030204" pitchFamily="49" charset="0"/>
              </a:rPr>
              <a:t>Similar to the Excel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-Function): Check </a:t>
            </a:r>
            <a:r>
              <a:rPr lang="en-US" dirty="0">
                <a:cs typeface="Consolas" panose="020B0609020204030204" pitchFamily="49" charset="0"/>
              </a:rPr>
              <a:t>if some condition has been met (e.g., password for the document correctly entered</a:t>
            </a:r>
            <a:r>
              <a:rPr lang="en-US" dirty="0" smtClean="0">
                <a:cs typeface="Consolas" panose="020B0609020204030204" pitchFamily="49" charset="0"/>
              </a:rPr>
              <a:t>): Boolean expression </a:t>
            </a:r>
          </a:p>
          <a:p>
            <a:r>
              <a:rPr lang="en-US" dirty="0" smtClean="0">
                <a:cs typeface="Consolas" panose="020B0609020204030204" pitchFamily="49" charset="0"/>
              </a:rPr>
              <a:t>But the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-Construct employed with programming languages is not just a function that returns a value for the true or false cases.</a:t>
            </a:r>
          </a:p>
          <a:p>
            <a:r>
              <a:rPr lang="en-US" dirty="0" smtClean="0">
                <a:cs typeface="Consolas" panose="020B0609020204030204" pitchFamily="49" charset="0"/>
              </a:rPr>
              <a:t>For each programming </a:t>
            </a:r>
            <a:r>
              <a:rPr lang="en-US" dirty="0" smtClean="0">
                <a:latin typeface="Consolas" panose="020B0609020204030204" pitchFamily="49" charset="0"/>
                <a:cs typeface="Consolas" panose="020B0609020204030204" pitchFamily="49" charset="0"/>
              </a:rPr>
              <a:t>IF</a:t>
            </a:r>
            <a:r>
              <a:rPr lang="en-US" dirty="0" smtClean="0">
                <a:cs typeface="Consolas" panose="020B0609020204030204" pitchFamily="49" charset="0"/>
              </a:rPr>
              <a:t>: </a:t>
            </a:r>
            <a:r>
              <a:rPr lang="en-US" b="1" dirty="0" smtClean="0">
                <a:cs typeface="Consolas" panose="020B0609020204030204" pitchFamily="49" charset="0"/>
              </a:rPr>
              <a:t>a statement or a collection of statements can be executed </a:t>
            </a:r>
            <a:r>
              <a:rPr lang="en-US" dirty="0" smtClean="0">
                <a:cs typeface="Consolas" panose="020B0609020204030204" pitchFamily="49" charset="0"/>
              </a:rPr>
              <a:t>(this is referred to as “the body” of the if or else case. </a:t>
            </a:r>
            <a:endParaRPr lang="en-US" dirty="0">
              <a:cs typeface="Consolas" panose="020B0609020204030204" pitchFamily="49" charset="0"/>
            </a:endParaRPr>
          </a:p>
          <a:p>
            <a:endParaRPr lang="en-US" dirty="0"/>
          </a:p>
        </p:txBody>
      </p:sp>
    </p:spTree>
    <p:extLst>
      <p:ext uri="{BB962C8B-B14F-4D97-AF65-F5344CB8AC3E}">
        <p14:creationId xmlns:p14="http://schemas.microsoft.com/office/powerpoint/2010/main" val="2966879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203 vs. 217</a:t>
            </a:r>
            <a:endParaRPr lang="en-US" dirty="0"/>
          </a:p>
        </p:txBody>
      </p:sp>
      <p:sp>
        <p:nvSpPr>
          <p:cNvPr id="3" name="Content Placeholder 2"/>
          <p:cNvSpPr>
            <a:spLocks noGrp="1"/>
          </p:cNvSpPr>
          <p:nvPr>
            <p:ph idx="1"/>
          </p:nvPr>
        </p:nvSpPr>
        <p:spPr/>
        <p:txBody>
          <a:bodyPr/>
          <a:lstStyle/>
          <a:p>
            <a:r>
              <a:rPr lang="en-US" dirty="0" smtClean="0"/>
              <a:t>Program </a:t>
            </a:r>
            <a:r>
              <a:rPr lang="en-US" dirty="0"/>
              <a:t>size (CPSC 217 non-majors programming class): </a:t>
            </a:r>
            <a:endParaRPr lang="en-US" dirty="0" smtClean="0"/>
          </a:p>
          <a:p>
            <a:pPr lvl="1"/>
            <a:r>
              <a:rPr lang="en-US" dirty="0" smtClean="0"/>
              <a:t>A text-based computer game “The hobbit”: 677 line program</a:t>
            </a:r>
          </a:p>
          <a:p>
            <a:pPr lvl="1"/>
            <a:endParaRPr lang="en-US" dirty="0" smtClean="0"/>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marL="234950" lvl="1" indent="0">
              <a:buNone/>
            </a:pPr>
            <a:endParaRPr lang="en-US" dirty="0" smtClean="0"/>
          </a:p>
          <a:p>
            <a:r>
              <a:rPr lang="en-US" dirty="0"/>
              <a:t>Program size </a:t>
            </a:r>
            <a:r>
              <a:rPr lang="en-US" dirty="0" smtClean="0"/>
              <a:t>(this class):</a:t>
            </a:r>
          </a:p>
          <a:p>
            <a:pPr lvl="1"/>
            <a:r>
              <a:rPr lang="en-US" dirty="0" smtClean="0"/>
              <a:t>VBA (changing the capabilities of MS-Word): 60 line program</a:t>
            </a:r>
          </a:p>
          <a:p>
            <a:pPr lvl="1"/>
            <a:r>
              <a:rPr lang="en-US" dirty="0" smtClean="0"/>
              <a:t>JavaScript (running a program through a web page): 70 line program</a:t>
            </a:r>
            <a:endParaRPr lang="en-US" dirty="0"/>
          </a:p>
        </p:txBody>
      </p:sp>
      <p:pic>
        <p:nvPicPr>
          <p:cNvPr id="2050" name="Picture 2" descr="http://pages.cpsc.ucalgary.ca/~tamj/2013/217F/assignments/assignment5/Figure%2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83"/>
          <a:stretch/>
        </p:blipFill>
        <p:spPr bwMode="auto">
          <a:xfrm>
            <a:off x="1066800" y="2286000"/>
            <a:ext cx="2552427" cy="2971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Branching: Making Decisions In A </a:t>
            </a:r>
            <a:r>
              <a:rPr lang="en-US" dirty="0" smtClean="0"/>
              <a:t>Program (2)</a:t>
            </a:r>
            <a:endParaRPr lang="en-US" dirty="0"/>
          </a:p>
        </p:txBody>
      </p:sp>
      <p:sp>
        <p:nvSpPr>
          <p:cNvPr id="3" name="Content Placeholder 2"/>
          <p:cNvSpPr>
            <a:spLocks noGrp="1"/>
          </p:cNvSpPr>
          <p:nvPr>
            <p:ph idx="1"/>
          </p:nvPr>
        </p:nvSpPr>
        <p:spPr/>
        <p:txBody>
          <a:bodyPr/>
          <a:lstStyle/>
          <a:p>
            <a:r>
              <a:rPr lang="en-US" dirty="0">
                <a:cs typeface="Consolas" panose="020B0609020204030204" pitchFamily="49" charset="0"/>
              </a:rPr>
              <a:t>Example: entering a password</a:t>
            </a:r>
          </a:p>
          <a:p>
            <a:pPr lvl="1"/>
            <a:r>
              <a:rPr lang="en-US" dirty="0">
                <a:cs typeface="Consolas" panose="020B0609020204030204" pitchFamily="49" charset="0"/>
              </a:rPr>
              <a:t>Boolean expression true, password matches: </a:t>
            </a:r>
          </a:p>
          <a:p>
            <a:pPr lvl="2"/>
            <a:r>
              <a:rPr lang="en-US" dirty="0">
                <a:latin typeface="Consolas" panose="020B0609020204030204" pitchFamily="49" charset="0"/>
                <a:cs typeface="Consolas" panose="020B0609020204030204" pitchFamily="49" charset="0"/>
              </a:rPr>
              <a:t>True case body: display confirmation message and run program</a:t>
            </a:r>
            <a:endParaRPr lang="en-US" dirty="0">
              <a:cs typeface="Consolas" panose="020B0609020204030204" pitchFamily="49" charset="0"/>
            </a:endParaRPr>
          </a:p>
          <a:p>
            <a:pPr lvl="1"/>
            <a:r>
              <a:rPr lang="en-US" dirty="0">
                <a:cs typeface="Consolas" panose="020B0609020204030204" pitchFamily="49" charset="0"/>
              </a:rPr>
              <a:t>Boolean expression false, password doesn’t match: </a:t>
            </a:r>
          </a:p>
          <a:p>
            <a:pPr lvl="2"/>
            <a:r>
              <a:rPr lang="en-US" dirty="0">
                <a:latin typeface="Consolas" panose="020B0609020204030204" pitchFamily="49" charset="0"/>
                <a:cs typeface="Consolas" panose="020B0609020204030204" pitchFamily="49" charset="0"/>
              </a:rPr>
              <a:t>False case body: display error message</a:t>
            </a:r>
            <a:r>
              <a:rPr lang="en-US" dirty="0">
                <a:cs typeface="Consolas" panose="020B0609020204030204" pitchFamily="49" charset="0"/>
              </a:rPr>
              <a:t> </a:t>
            </a:r>
          </a:p>
          <a:p>
            <a:endParaRPr lang="en-US" dirty="0"/>
          </a:p>
        </p:txBody>
      </p:sp>
    </p:spTree>
    <p:extLst>
      <p:ext uri="{BB962C8B-B14F-4D97-AF65-F5344CB8AC3E}">
        <p14:creationId xmlns:p14="http://schemas.microsoft.com/office/powerpoint/2010/main" val="3336101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Branching/Decision Making Mechanisms</a:t>
            </a:r>
            <a:endParaRPr lang="en-US" dirty="0"/>
          </a:p>
        </p:txBody>
      </p:sp>
      <p:sp>
        <p:nvSpPr>
          <p:cNvPr id="3" name="Content Placeholder 2"/>
          <p:cNvSpPr>
            <a:spLocks noGrp="1"/>
          </p:cNvSpPr>
          <p:nvPr>
            <p:ph idx="1"/>
          </p:nvPr>
        </p:nvSpPr>
        <p:spPr/>
        <p:txBody>
          <a:bodyPr/>
          <a:lstStyle/>
          <a:p>
            <a:r>
              <a:rPr lang="en-US" dirty="0" smtClean="0">
                <a:latin typeface="Consolas" panose="020B0609020204030204" pitchFamily="49" charset="0"/>
                <a:cs typeface="Consolas" panose="020B0609020204030204" pitchFamily="49" charset="0"/>
              </a:rPr>
              <a:t>If-Then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a:t>
            </a:r>
            <a:r>
              <a:rPr lang="en-US" b="1" dirty="0" smtClean="0">
                <a:solidFill>
                  <a:srgbClr val="FF0000"/>
                </a:solidFill>
                <a:latin typeface="Consolas" panose="020B0609020204030204" pitchFamily="49" charset="0"/>
                <a:cs typeface="Consolas" panose="020B0609020204030204" pitchFamily="49" charset="0"/>
              </a:rPr>
              <a:t>IF</a:t>
            </a:r>
            <a:r>
              <a:rPr lang="en-US" b="1" dirty="0" smtClean="0">
                <a:solidFill>
                  <a:srgbClr val="FF0000"/>
                </a:solidFill>
                <a:cs typeface="Consolas" panose="020B0609020204030204" pitchFamily="49" charset="0"/>
              </a:rPr>
              <a:t> function</a:t>
            </a:r>
          </a:p>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ElseIf</a:t>
            </a:r>
            <a:r>
              <a:rPr lang="en-US" dirty="0" smtClean="0"/>
              <a:t>, </a:t>
            </a:r>
            <a:r>
              <a:rPr lang="en-US" dirty="0" smtClean="0">
                <a:latin typeface="Consolas" panose="020B0609020204030204" pitchFamily="49" charset="0"/>
                <a:cs typeface="Consolas" panose="020B0609020204030204" pitchFamily="49" charset="0"/>
              </a:rPr>
              <a:t>Else	</a:t>
            </a:r>
            <a:r>
              <a:rPr lang="en-US" b="1" dirty="0" smtClean="0">
                <a:solidFill>
                  <a:srgbClr val="FF0000"/>
                </a:solidFill>
                <a:cs typeface="Consolas" panose="020B0609020204030204" pitchFamily="49" charset="0"/>
              </a:rPr>
              <a:t>Similar to Excel nested </a:t>
            </a:r>
            <a:r>
              <a:rPr lang="en-US" b="1" dirty="0" smtClean="0">
                <a:solidFill>
                  <a:srgbClr val="FF0000"/>
                </a:solidFill>
                <a:latin typeface="Consolas" panose="020B0609020204030204" pitchFamily="49" charset="0"/>
                <a:cs typeface="Consolas" panose="020B0609020204030204" pitchFamily="49" charset="0"/>
              </a:rPr>
              <a:t>IF</a:t>
            </a:r>
            <a:r>
              <a:rPr lang="en-US" b="1" dirty="0" smtClean="0">
                <a:solidFill>
                  <a:srgbClr val="FF0000"/>
                </a:solidFill>
                <a:cs typeface="Consolas" panose="020B0609020204030204" pitchFamily="49" charset="0"/>
              </a:rPr>
              <a:t> function</a:t>
            </a:r>
            <a:endParaRPr lang="en-US" b="1" dirty="0">
              <a:solidFill>
                <a:srgbClr val="FF0000"/>
              </a:solidFill>
              <a:cs typeface="Consolas" panose="020B0609020204030204" pitchFamily="49" charset="0"/>
            </a:endParaRPr>
          </a:p>
        </p:txBody>
      </p:sp>
    </p:spTree>
    <p:extLst>
      <p:ext uri="{BB962C8B-B14F-4D97-AF65-F5344CB8AC3E}">
        <p14:creationId xmlns:p14="http://schemas.microsoft.com/office/powerpoint/2010/main" val="37029805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Allowable </a:t>
            </a:r>
            <a:r>
              <a:rPr lang="en-CA" altLang="en-US" sz="3200" b="1" dirty="0" smtClean="0">
                <a:solidFill>
                  <a:srgbClr val="FF0000"/>
                </a:solidFill>
              </a:rPr>
              <a:t>Operators</a:t>
            </a:r>
            <a:r>
              <a:rPr lang="en-CA" altLang="en-US" sz="3200" dirty="0" smtClean="0"/>
              <a:t> For Boolean Expressions (Same Symbols As Excel)</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charset="0"/>
              <a:buNone/>
              <a:tabLst>
                <a:tab pos="6629400" algn="l"/>
              </a:tabLst>
            </a:pPr>
            <a:r>
              <a:rPr lang="en-CA" altLang="en-US" sz="2000" dirty="0" smtClean="0">
                <a:latin typeface="Consolas" pitchFamily="49" charset="0"/>
                <a:cs typeface="Consolas" pitchFamily="49" charset="0"/>
              </a:rPr>
              <a:t>if (value </a:t>
            </a:r>
            <a:r>
              <a:rPr lang="en-CA" altLang="en-US" sz="2000" b="1" dirty="0" smtClean="0">
                <a:solidFill>
                  <a:srgbClr val="FF0000"/>
                </a:solidFill>
                <a:latin typeface="Consolas" pitchFamily="49" charset="0"/>
                <a:cs typeface="Consolas" pitchFamily="49" charset="0"/>
              </a:rPr>
              <a:t>operator</a:t>
            </a:r>
            <a:r>
              <a:rPr lang="en-CA" altLang="en-US" sz="2000" dirty="0" smtClean="0">
                <a:latin typeface="Consolas" pitchFamily="49" charset="0"/>
                <a:cs typeface="Consolas" pitchFamily="49" charset="0"/>
              </a:rPr>
              <a:t> value) then</a:t>
            </a:r>
          </a:p>
          <a:p>
            <a:pPr marL="111125" indent="-111125" eaLnBrk="1" hangingPunct="1">
              <a:lnSpc>
                <a:spcPct val="75000"/>
              </a:lnSpc>
              <a:spcBef>
                <a:spcPct val="80000"/>
              </a:spcBef>
              <a:tabLst>
                <a:tab pos="6629400" algn="l"/>
              </a:tabLst>
            </a:pPr>
            <a:endParaRPr lang="en-CA" altLang="en-US" sz="2000" dirty="0" smtClean="0">
              <a:latin typeface="Arial" charset="0"/>
            </a:endParaRPr>
          </a:p>
          <a:p>
            <a:pPr marL="111125" indent="-111125" eaLnBrk="1" hangingPunct="1">
              <a:spcBef>
                <a:spcPct val="50000"/>
              </a:spcBef>
              <a:buFont typeface="Arial" charset="0"/>
              <a:buNone/>
              <a:tabLst>
                <a:tab pos="6629400" algn="l"/>
              </a:tabLst>
            </a:pPr>
            <a:r>
              <a:rPr lang="en-CA" altLang="en-US" sz="1800" dirty="0" smtClean="0">
                <a:latin typeface="Arial" charset="0"/>
              </a:rPr>
              <a:t>VBA                      Mathematical               </a:t>
            </a:r>
          </a:p>
          <a:p>
            <a:pPr marL="111125" indent="-111125" eaLnBrk="1" hangingPunct="1">
              <a:spcBef>
                <a:spcPct val="50000"/>
              </a:spcBef>
              <a:buFont typeface="Arial" charset="0"/>
              <a:buNone/>
              <a:tabLst>
                <a:tab pos="6629400" algn="l"/>
              </a:tabLst>
            </a:pPr>
            <a:r>
              <a:rPr lang="en-CA" altLang="en-US" sz="1800" u="sng" dirty="0" smtClean="0">
                <a:latin typeface="Arial" charset="0"/>
              </a:rPr>
              <a:t>operator               equivalent              Meaning                               Example                                      </a:t>
            </a:r>
          </a:p>
          <a:p>
            <a:pPr marL="111125" indent="-111125" eaLnBrk="1" hangingPunct="1">
              <a:lnSpc>
                <a:spcPct val="70000"/>
              </a:lnSpc>
              <a:spcBef>
                <a:spcPct val="70000"/>
              </a:spcBef>
              <a:buFont typeface="Arial" charset="0"/>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&lt;                Less than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&gt;                Greater than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   </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Equal to	5 </a:t>
            </a:r>
            <a:r>
              <a:rPr lang="en-CA" altLang="en-US" sz="1600" b="1" dirty="0" smtClean="0">
                <a:solidFill>
                  <a:srgbClr val="FF0000"/>
                </a:solidFill>
                <a:latin typeface="Consolas" panose="020B0609020204030204" pitchFamily="49" charset="0"/>
                <a:cs typeface="Consolas" panose="020B0609020204030204" pitchFamily="49" charset="0"/>
              </a:rPr>
              <a:t>=</a:t>
            </a:r>
            <a:r>
              <a:rPr lang="en-CA" altLang="en-US" sz="1600" dirty="0" smtClean="0">
                <a:latin typeface="Consolas" panose="020B0609020204030204" pitchFamily="49" charset="0"/>
                <a:cs typeface="Consolas" panose="020B0609020204030204" pitchFamily="49" charset="0"/>
              </a:rPr>
              <a:t> 3</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latin typeface="Consolas" panose="020B0609020204030204" pitchFamily="49" charset="0"/>
                <a:cs typeface="Consolas" panose="020B0609020204030204" pitchFamily="49" charset="0"/>
              </a:rPr>
              <a:t>              ≤                Less than or equal to	5 </a:t>
            </a:r>
            <a:r>
              <a:rPr lang="en-CA" altLang="en-US" sz="1600" b="1" dirty="0" smtClean="0">
                <a:solidFill>
                  <a:srgbClr val="FF0000"/>
                </a:solidFill>
                <a:latin typeface="Consolas" panose="020B0609020204030204" pitchFamily="49" charset="0"/>
                <a:cs typeface="Consolas" panose="020B0609020204030204" pitchFamily="49" charset="0"/>
              </a:rPr>
              <a:t>&lt;=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5</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Greater than or equal to	5 </a:t>
            </a:r>
            <a:r>
              <a:rPr lang="en-CA" altLang="en-US" sz="1600" b="1" dirty="0" smtClean="0">
                <a:solidFill>
                  <a:srgbClr val="FF0000"/>
                </a:solidFill>
                <a:latin typeface="Consolas" panose="020B0609020204030204" pitchFamily="49" charset="0"/>
                <a:cs typeface="Consolas" panose="020B0609020204030204" pitchFamily="49" charset="0"/>
              </a:rPr>
              <a:t>&gt;=</a:t>
            </a:r>
            <a:r>
              <a:rPr lang="en-CA" altLang="en-US" sz="1600" dirty="0" smtClean="0">
                <a:latin typeface="Consolas" panose="020B0609020204030204" pitchFamily="49" charset="0"/>
                <a:cs typeface="Consolas" panose="020B0609020204030204" pitchFamily="49" charset="0"/>
              </a:rPr>
              <a:t> 4</a:t>
            </a:r>
          </a:p>
          <a:p>
            <a:pPr marL="111125" indent="-111125" eaLnBrk="1" hangingPunct="1">
              <a:lnSpc>
                <a:spcPct val="70000"/>
              </a:lnSpc>
              <a:spcBef>
                <a:spcPct val="70000"/>
              </a:spcBef>
              <a:buFont typeface="Wingdings" pitchFamily="2" charset="2"/>
              <a:buNone/>
              <a:tabLst>
                <a:tab pos="6629400" algn="l"/>
              </a:tabLst>
            </a:pP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solidFill>
                  <a:srgbClr val="FF0000"/>
                </a:solidFill>
                <a:latin typeface="Consolas" panose="020B0609020204030204" pitchFamily="49" charset="0"/>
                <a:cs typeface="Consolas" panose="020B0609020204030204" pitchFamily="49" charset="0"/>
              </a:rPr>
              <a:t> </a:t>
            </a:r>
            <a:r>
              <a:rPr lang="en-CA" altLang="en-US" sz="1600" dirty="0" smtClean="0">
                <a:latin typeface="Consolas" panose="020B0609020204030204" pitchFamily="49" charset="0"/>
                <a:cs typeface="Consolas" panose="020B0609020204030204" pitchFamily="49" charset="0"/>
              </a:rPr>
              <a:t>             ≠                Not equal to	x </a:t>
            </a:r>
            <a:r>
              <a:rPr lang="en-CA" altLang="en-US" sz="1600" b="1" dirty="0" smtClean="0">
                <a:solidFill>
                  <a:srgbClr val="FF0000"/>
                </a:solidFill>
                <a:latin typeface="Consolas" panose="020B0609020204030204" pitchFamily="49" charset="0"/>
                <a:cs typeface="Consolas" panose="020B0609020204030204" pitchFamily="49" charset="0"/>
              </a:rPr>
              <a:t>&lt;&gt;</a:t>
            </a:r>
            <a:r>
              <a:rPr lang="en-CA" altLang="en-US" sz="1600" dirty="0" smtClean="0">
                <a:latin typeface="Consolas" panose="020B0609020204030204" pitchFamily="49" charset="0"/>
                <a:cs typeface="Consolas" panose="020B0609020204030204" pitchFamily="49" charset="0"/>
              </a:rPr>
              <a:t> 5</a:t>
            </a:r>
          </a:p>
        </p:txBody>
      </p:sp>
    </p:spTree>
    <p:extLst>
      <p:ext uri="{BB962C8B-B14F-4D97-AF65-F5344CB8AC3E}">
        <p14:creationId xmlns:p14="http://schemas.microsoft.com/office/powerpoint/2010/main" val="25736593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pPr eaLnBrk="1" hangingPunct="1"/>
            <a:r>
              <a:rPr lang="en-US" altLang="en-US" sz="3200" dirty="0" smtClean="0"/>
              <a:t>Decision Making With ‘</a:t>
            </a:r>
            <a:r>
              <a:rPr lang="en-US" altLang="en-US" sz="3200" b="1" dirty="0" smtClean="0">
                <a:solidFill>
                  <a:srgbClr val="FF0000"/>
                </a:solidFill>
              </a:rPr>
              <a:t>If-Then</a:t>
            </a:r>
            <a:r>
              <a:rPr lang="en-US" altLang="en-US" sz="3200" dirty="0" smtClean="0"/>
              <a:t>’</a:t>
            </a:r>
          </a:p>
        </p:txBody>
      </p:sp>
      <p:sp>
        <p:nvSpPr>
          <p:cNvPr id="115715" name="AutoShape 3"/>
          <p:cNvSpPr>
            <a:spLocks noChangeArrowheads="1"/>
          </p:cNvSpPr>
          <p:nvPr/>
        </p:nvSpPr>
        <p:spPr bwMode="auto">
          <a:xfrm>
            <a:off x="1098660" y="1675702"/>
            <a:ext cx="218418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b="1" dirty="0" smtClean="0">
                <a:solidFill>
                  <a:srgbClr val="FF0000"/>
                </a:solidFill>
                <a:latin typeface="Arial" charset="0"/>
              </a:rPr>
              <a:t>Boolean</a:t>
            </a:r>
            <a:endParaRPr lang="en-US" altLang="en-US" sz="1800" b="1" dirty="0">
              <a:solidFill>
                <a:srgbClr val="FF0000"/>
              </a:solidFill>
              <a:latin typeface="Arial" charset="0"/>
            </a:endParaRPr>
          </a:p>
        </p:txBody>
      </p:sp>
      <p:grpSp>
        <p:nvGrpSpPr>
          <p:cNvPr id="5" name="Group 4"/>
          <p:cNvGrpSpPr>
            <a:grpSpLocks/>
          </p:cNvGrpSpPr>
          <p:nvPr/>
        </p:nvGrpSpPr>
        <p:grpSpPr bwMode="auto">
          <a:xfrm>
            <a:off x="3286959" y="1675702"/>
            <a:ext cx="4256840" cy="773811"/>
            <a:chOff x="3286405" y="1675702"/>
            <a:chExt cx="4256840" cy="773811"/>
          </a:xfrm>
        </p:grpSpPr>
        <p:sp>
          <p:nvSpPr>
            <p:cNvPr id="18445" name="Line 5"/>
            <p:cNvSpPr>
              <a:spLocks noChangeShapeType="1"/>
            </p:cNvSpPr>
            <p:nvPr/>
          </p:nvSpPr>
          <p:spPr bwMode="auto">
            <a:xfrm>
              <a:off x="3286405" y="2052418"/>
              <a:ext cx="1454150" cy="158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6" name="Rectangle 6"/>
            <p:cNvSpPr>
              <a:spLocks noChangeArrowheads="1"/>
            </p:cNvSpPr>
            <p:nvPr/>
          </p:nvSpPr>
          <p:spPr bwMode="auto">
            <a:xfrm>
              <a:off x="4769386" y="1675702"/>
              <a:ext cx="2773859" cy="773811"/>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dirty="0" smtClean="0">
                  <a:solidFill>
                    <a:srgbClr val="FF0000"/>
                  </a:solidFill>
                  <a:latin typeface="Arial" charset="0"/>
                </a:rPr>
                <a:t>Then </a:t>
              </a:r>
              <a:r>
                <a:rPr lang="en-US" altLang="en-US" sz="1800" dirty="0" smtClean="0">
                  <a:latin typeface="Arial" charset="0"/>
                </a:rPr>
                <a:t>execute an </a:t>
              </a:r>
            </a:p>
            <a:p>
              <a:pPr>
                <a:spcBef>
                  <a:spcPct val="0"/>
                </a:spcBef>
                <a:buFontTx/>
                <a:buNone/>
              </a:pPr>
              <a:r>
                <a:rPr lang="en-US" altLang="en-US" sz="1800" dirty="0" smtClean="0">
                  <a:latin typeface="Arial" charset="0"/>
                </a:rPr>
                <a:t>instruction or instructions</a:t>
              </a:r>
              <a:endParaRPr lang="en-US" altLang="en-US" sz="1800" dirty="0">
                <a:latin typeface="Arial" charset="0"/>
              </a:endParaRPr>
            </a:p>
          </p:txBody>
        </p:sp>
        <p:sp>
          <p:nvSpPr>
            <p:cNvPr id="18447" name="Text Box 7"/>
            <p:cNvSpPr txBox="1">
              <a:spLocks noChangeArrowheads="1"/>
            </p:cNvSpPr>
            <p:nvPr/>
          </p:nvSpPr>
          <p:spPr bwMode="auto">
            <a:xfrm>
              <a:off x="3712648" y="1783427"/>
              <a:ext cx="601663"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b="1" dirty="0">
                  <a:solidFill>
                    <a:srgbClr val="FF0000"/>
                  </a:solidFill>
                  <a:latin typeface="Arial" charset="0"/>
                </a:rPr>
                <a:t>True</a:t>
              </a:r>
            </a:p>
          </p:txBody>
        </p:sp>
      </p:grpSp>
      <p:grpSp>
        <p:nvGrpSpPr>
          <p:cNvPr id="7" name="Group 6"/>
          <p:cNvGrpSpPr>
            <a:grpSpLocks/>
          </p:cNvGrpSpPr>
          <p:nvPr/>
        </p:nvGrpSpPr>
        <p:grpSpPr bwMode="auto">
          <a:xfrm>
            <a:off x="1655763" y="2400300"/>
            <a:ext cx="558800" cy="927100"/>
            <a:chOff x="1656270" y="2400300"/>
            <a:chExt cx="558800" cy="927100"/>
          </a:xfrm>
        </p:grpSpPr>
        <p:sp>
          <p:nvSpPr>
            <p:cNvPr id="18443" name="Line 9"/>
            <p:cNvSpPr>
              <a:spLocks noChangeShapeType="1"/>
            </p:cNvSpPr>
            <p:nvPr/>
          </p:nvSpPr>
          <p:spPr bwMode="auto">
            <a:xfrm flipH="1">
              <a:off x="2185988" y="2400300"/>
              <a:ext cx="4763" cy="9271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4" name="Text Box 10"/>
            <p:cNvSpPr txBox="1">
              <a:spLocks noChangeArrowheads="1"/>
            </p:cNvSpPr>
            <p:nvPr/>
          </p:nvSpPr>
          <p:spPr bwMode="auto">
            <a:xfrm>
              <a:off x="1656270" y="2755900"/>
              <a:ext cx="55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200" dirty="0">
                  <a:latin typeface="Arial" charset="0"/>
                </a:rPr>
                <a:t>False</a:t>
              </a:r>
            </a:p>
          </p:txBody>
        </p:sp>
      </p:grpSp>
      <p:grpSp>
        <p:nvGrpSpPr>
          <p:cNvPr id="6" name="Group 5"/>
          <p:cNvGrpSpPr>
            <a:grpSpLocks/>
          </p:cNvGrpSpPr>
          <p:nvPr/>
        </p:nvGrpSpPr>
        <p:grpSpPr bwMode="auto">
          <a:xfrm>
            <a:off x="1327150" y="2449513"/>
            <a:ext cx="4535488" cy="1564093"/>
            <a:chOff x="1327150" y="2449513"/>
            <a:chExt cx="4535488" cy="1564093"/>
          </a:xfrm>
        </p:grpSpPr>
        <p:sp>
          <p:nvSpPr>
            <p:cNvPr id="18439" name="Rectangle 12"/>
            <p:cNvSpPr>
              <a:spLocks noChangeArrowheads="1"/>
            </p:cNvSpPr>
            <p:nvPr/>
          </p:nvSpPr>
          <p:spPr bwMode="auto">
            <a:xfrm>
              <a:off x="1327150" y="3365094"/>
              <a:ext cx="1638143" cy="648512"/>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Remainder of </a:t>
              </a:r>
            </a:p>
            <a:p>
              <a:pPr>
                <a:spcBef>
                  <a:spcPct val="0"/>
                </a:spcBef>
                <a:buFontTx/>
                <a:buNone/>
              </a:pPr>
              <a:r>
                <a:rPr lang="en-US" altLang="en-US" sz="1800" dirty="0">
                  <a:latin typeface="Arial" charset="0"/>
                </a:rPr>
                <a:t>the program</a:t>
              </a:r>
            </a:p>
          </p:txBody>
        </p:sp>
        <p:grpSp>
          <p:nvGrpSpPr>
            <p:cNvPr id="18440" name="Group 13"/>
            <p:cNvGrpSpPr>
              <a:grpSpLocks/>
            </p:cNvGrpSpPr>
            <p:nvPr/>
          </p:nvGrpSpPr>
          <p:grpSpPr bwMode="auto">
            <a:xfrm>
              <a:off x="2979738" y="2449513"/>
              <a:ext cx="2882900" cy="1257300"/>
              <a:chOff x="1920" y="1544"/>
              <a:chExt cx="1816" cy="792"/>
            </a:xfrm>
          </p:grpSpPr>
          <p:sp>
            <p:nvSpPr>
              <p:cNvPr id="18441" name="Line 14"/>
              <p:cNvSpPr>
                <a:spLocks noChangeShapeType="1"/>
              </p:cNvSpPr>
              <p:nvPr/>
            </p:nvSpPr>
            <p:spPr bwMode="auto">
              <a:xfrm flipH="1">
                <a:off x="1920" y="2328"/>
                <a:ext cx="1816" cy="8"/>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18442" name="Line 15"/>
              <p:cNvSpPr>
                <a:spLocks noChangeShapeType="1"/>
              </p:cNvSpPr>
              <p:nvPr/>
            </p:nvSpPr>
            <p:spPr bwMode="auto">
              <a:xfrm>
                <a:off x="3728" y="1544"/>
                <a:ext cx="0" cy="79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grpSp>
    </p:spTree>
    <p:extLst>
      <p:ext uri="{BB962C8B-B14F-4D97-AF65-F5344CB8AC3E}">
        <p14:creationId xmlns:p14="http://schemas.microsoft.com/office/powerpoint/2010/main" val="133570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dirty="0" smtClean="0">
                <a:latin typeface="Consolas" panose="020B0609020204030204" pitchFamily="49" charset="0"/>
                <a:cs typeface="Consolas" panose="020B0609020204030204" pitchFamily="49" charset="0"/>
              </a:rPr>
              <a:t>If (</a:t>
            </a:r>
            <a:r>
              <a:rPr lang="en-US" sz="1800" i="1" dirty="0" smtClean="0">
                <a:latin typeface="Consolas" panose="020B0609020204030204" pitchFamily="49" charset="0"/>
                <a:cs typeface="Consolas" panose="020B0609020204030204" pitchFamily="49" charset="0"/>
              </a:rPr>
              <a:t>Boolean expression</a:t>
            </a:r>
            <a:r>
              <a:rPr lang="en-US" sz="1800" dirty="0" smtClean="0">
                <a:latin typeface="Consolas" panose="020B0609020204030204" pitchFamily="49" charset="0"/>
                <a:cs typeface="Consolas" panose="020B0609020204030204" pitchFamily="49" charset="0"/>
              </a:rPr>
              <a:t>) Then</a:t>
            </a:r>
          </a:p>
          <a:p>
            <a:pPr marL="339725" lvl="1" indent="0">
              <a:buNone/>
            </a:pPr>
            <a:r>
              <a:rPr lang="en-US" sz="1800" dirty="0" smtClean="0">
                <a:latin typeface="Consolas" panose="020B0609020204030204" pitchFamily="49" charset="0"/>
                <a:cs typeface="Consolas" panose="020B0609020204030204" pitchFamily="49" charset="0"/>
              </a:rPr>
              <a:t>    </a:t>
            </a:r>
            <a:r>
              <a:rPr lang="en-US" sz="1800" i="1" dirty="0" smtClean="0">
                <a:latin typeface="Consolas" panose="020B0609020204030204" pitchFamily="49" charset="0"/>
                <a:cs typeface="Consolas" panose="020B0609020204030204" pitchFamily="49" charset="0"/>
              </a:rPr>
              <a:t>If-Body</a:t>
            </a:r>
            <a:endParaRPr lang="en-US" sz="1800" i="1" dirty="0">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MsgBox </a:t>
            </a:r>
            <a:r>
              <a:rPr lang="en-US" sz="1800" dirty="0">
                <a:latin typeface="Consolas" panose="020B0609020204030204" pitchFamily="49" charset="0"/>
                <a:cs typeface="Consolas" panose="020B0609020204030204" pitchFamily="49" charset="0"/>
              </a:rPr>
              <a:t>("Document too short, total words " &amp; </a:t>
            </a:r>
            <a:r>
              <a:rPr lang="en-US" sz="1800" dirty="0" err="1" smtClean="0">
                <a:latin typeface="Consolas" panose="020B0609020204030204" pitchFamily="49" charset="0"/>
                <a:cs typeface="Consolas" panose="020B0609020204030204" pitchFamily="49" charset="0"/>
              </a:rPr>
              <a:t>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13224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If-Then: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5</a:t>
            </a:r>
            <a:r>
              <a:rPr lang="en-US" dirty="0" smtClean="0">
                <a:latin typeface="Consolas" panose="020B0609020204030204" pitchFamily="49" charset="0"/>
                <a:cs typeface="Consolas" panose="020B0609020204030204" pitchFamily="49" charset="0"/>
              </a:rPr>
              <a:t>wordCount.docm</a:t>
            </a:r>
            <a:endParaRPr lang="en-US" dirty="0" smtClean="0"/>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Try deleting all the words in the Word doc and run the </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macro again</a:t>
            </a:r>
            <a:endParaRPr lang="en-US" sz="1800" b="1" dirty="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a:t>
            </a:r>
            <a:r>
              <a:rPr lang="en-US" sz="1800" dirty="0">
                <a:latin typeface="Consolas" panose="020B0609020204030204" pitchFamily="49" charset="0"/>
                <a:cs typeface="Consolas" panose="020B0609020204030204" pitchFamily="49" charset="0"/>
              </a:rPr>
              <a:t>wordCount()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MIN_SIZE </a:t>
            </a:r>
            <a:r>
              <a:rPr lang="en-US" sz="1800" dirty="0">
                <a:latin typeface="Consolas" panose="020B0609020204030204" pitchFamily="49" charset="0"/>
                <a:cs typeface="Consolas" panose="020B0609020204030204" pitchFamily="49" charset="0"/>
              </a:rPr>
              <a:t>= 4</a:t>
            </a: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Sub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904" y="5943554"/>
            <a:ext cx="5511262" cy="1066892"/>
          </a:xfrm>
          <a:prstGeom prst="rect">
            <a:avLst/>
          </a:prstGeom>
        </p:spPr>
      </p:pic>
    </p:spTree>
    <p:extLst>
      <p:ext uri="{BB962C8B-B14F-4D97-AF65-F5344CB8AC3E}">
        <p14:creationId xmlns:p14="http://schemas.microsoft.com/office/powerpoint/2010/main" val="219805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Decision Making With An ‘</a:t>
            </a:r>
            <a:r>
              <a:rPr lang="en-US" altLang="en-US" sz="2800" b="1" dirty="0">
                <a:solidFill>
                  <a:srgbClr val="FF0000"/>
                </a:solidFill>
                <a:latin typeface="Consolas" pitchFamily="49" charset="0"/>
                <a:cs typeface="Consolas" pitchFamily="49" charset="0"/>
              </a:rPr>
              <a:t>If</a:t>
            </a:r>
            <a:r>
              <a:rPr lang="en-US" altLang="en-US" sz="2800" dirty="0">
                <a:latin typeface="Consolas" pitchFamily="49" charset="0"/>
                <a:cs typeface="Consolas" pitchFamily="49" charset="0"/>
              </a:rPr>
              <a:t>, </a:t>
            </a:r>
            <a:r>
              <a:rPr lang="en-US" altLang="en-US" sz="2800" b="1" dirty="0">
                <a:solidFill>
                  <a:srgbClr val="92D050"/>
                </a:solidFill>
                <a:latin typeface="Consolas" pitchFamily="49" charset="0"/>
                <a:cs typeface="Consolas" pitchFamily="49" charset="0"/>
              </a:rPr>
              <a:t>Else</a:t>
            </a:r>
            <a:r>
              <a:rPr lang="en-US" altLang="en-US" dirty="0"/>
              <a:t>’</a:t>
            </a:r>
            <a:endParaRPr lang="en-US" dirty="0"/>
          </a:p>
        </p:txBody>
      </p:sp>
      <p:sp>
        <p:nvSpPr>
          <p:cNvPr id="3" name="Content Placeholder 2"/>
          <p:cNvSpPr>
            <a:spLocks noGrp="1"/>
          </p:cNvSpPr>
          <p:nvPr>
            <p:ph idx="1"/>
          </p:nvPr>
        </p:nvSpPr>
        <p:spPr/>
        <p:txBody>
          <a:bodyPr/>
          <a:lstStyle/>
          <a:p>
            <a:r>
              <a:rPr lang="en-US" dirty="0" smtClean="0"/>
              <a:t>Used when different </a:t>
            </a:r>
            <a:r>
              <a:rPr lang="en-US" dirty="0"/>
              <a:t>Actions </a:t>
            </a:r>
            <a:r>
              <a:rPr lang="en-US" dirty="0" smtClean="0"/>
              <a:t>(separate bodies) are required for the true result (</a:t>
            </a:r>
            <a:r>
              <a:rPr lang="en-US" dirty="0" smtClean="0">
                <a:latin typeface="Consolas" panose="020B0609020204030204" pitchFamily="49" charset="0"/>
                <a:cs typeface="Consolas" panose="020B0609020204030204" pitchFamily="49" charset="0"/>
              </a:rPr>
              <a:t>IF</a:t>
            </a:r>
            <a:r>
              <a:rPr lang="en-US" dirty="0" smtClean="0"/>
              <a:t>-case) vs. the false result (</a:t>
            </a:r>
            <a:r>
              <a:rPr lang="en-US" dirty="0" smtClean="0">
                <a:latin typeface="Consolas" panose="020B0609020204030204" pitchFamily="49" charset="0"/>
                <a:cs typeface="Consolas" panose="020B0609020204030204" pitchFamily="49" charset="0"/>
              </a:rPr>
              <a:t>ELSE</a:t>
            </a:r>
            <a:r>
              <a:rPr lang="en-US" dirty="0" smtClean="0"/>
              <a:t>-case)</a:t>
            </a:r>
            <a:endParaRPr lang="en-US" dirty="0"/>
          </a:p>
        </p:txBody>
      </p:sp>
    </p:spTree>
    <p:extLst>
      <p:ext uri="{BB962C8B-B14F-4D97-AF65-F5344CB8AC3E}">
        <p14:creationId xmlns:p14="http://schemas.microsoft.com/office/powerpoint/2010/main" val="31730491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pPr eaLnBrk="1" hangingPunct="1"/>
            <a:r>
              <a:rPr lang="en-US" altLang="en-US" sz="3200" dirty="0" smtClean="0"/>
              <a:t>Decision Making With An ‘</a:t>
            </a:r>
            <a:r>
              <a:rPr lang="en-US" altLang="en-US" sz="2800" b="1" dirty="0" smtClean="0">
                <a:solidFill>
                  <a:srgbClr val="FF0000"/>
                </a:solidFill>
                <a:latin typeface="Consolas" pitchFamily="49" charset="0"/>
                <a:cs typeface="Consolas" pitchFamily="49" charset="0"/>
              </a:rPr>
              <a:t>If</a:t>
            </a:r>
            <a:r>
              <a:rPr lang="en-US" altLang="en-US" sz="2800" dirty="0" smtClean="0">
                <a:latin typeface="Consolas" pitchFamily="49" charset="0"/>
                <a:cs typeface="Consolas" pitchFamily="49" charset="0"/>
              </a:rPr>
              <a:t>, </a:t>
            </a:r>
            <a:r>
              <a:rPr lang="en-US" altLang="en-US" sz="2800" b="1" dirty="0" smtClean="0">
                <a:solidFill>
                  <a:srgbClr val="92D050"/>
                </a:solidFill>
                <a:latin typeface="Consolas" pitchFamily="49" charset="0"/>
                <a:cs typeface="Consolas" pitchFamily="49" charset="0"/>
              </a:rPr>
              <a:t>Else</a:t>
            </a:r>
            <a:r>
              <a:rPr lang="en-US" altLang="en-US" sz="3200" dirty="0" smtClean="0"/>
              <a:t>’</a:t>
            </a:r>
          </a:p>
        </p:txBody>
      </p:sp>
      <p:sp>
        <p:nvSpPr>
          <p:cNvPr id="132099" name="AutoShape 3"/>
          <p:cNvSpPr>
            <a:spLocks noChangeArrowheads="1"/>
          </p:cNvSpPr>
          <p:nvPr/>
        </p:nvSpPr>
        <p:spPr bwMode="auto">
          <a:xfrm>
            <a:off x="1162345" y="1675702"/>
            <a:ext cx="2056810" cy="737996"/>
          </a:xfrm>
          <a:prstGeom prst="diamond">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smtClean="0">
                <a:latin typeface="Arial" charset="0"/>
              </a:rPr>
              <a:t>Boolean</a:t>
            </a:r>
            <a:endParaRPr lang="en-US" altLang="en-US" sz="1800" dirty="0">
              <a:latin typeface="Arial" charset="0"/>
            </a:endParaRPr>
          </a:p>
        </p:txBody>
      </p:sp>
      <p:grpSp>
        <p:nvGrpSpPr>
          <p:cNvPr id="4" name="Group 3"/>
          <p:cNvGrpSpPr>
            <a:grpSpLocks/>
          </p:cNvGrpSpPr>
          <p:nvPr/>
        </p:nvGrpSpPr>
        <p:grpSpPr bwMode="auto">
          <a:xfrm>
            <a:off x="3219154" y="1765300"/>
            <a:ext cx="4088108" cy="661988"/>
            <a:chOff x="3219259" y="1765300"/>
            <a:chExt cx="4088004" cy="661988"/>
          </a:xfrm>
        </p:grpSpPr>
        <p:sp>
          <p:nvSpPr>
            <p:cNvPr id="31759" name="Line 5"/>
            <p:cNvSpPr>
              <a:spLocks noChangeShapeType="1"/>
            </p:cNvSpPr>
            <p:nvPr/>
          </p:nvSpPr>
          <p:spPr bwMode="auto">
            <a:xfrm>
              <a:off x="3219259" y="2038130"/>
              <a:ext cx="1603954" cy="657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60" name="Rectangle 6"/>
            <p:cNvSpPr>
              <a:spLocks noChangeArrowheads="1"/>
            </p:cNvSpPr>
            <p:nvPr/>
          </p:nvSpPr>
          <p:spPr bwMode="auto">
            <a:xfrm>
              <a:off x="4823214" y="1778000"/>
              <a:ext cx="2484049"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t>
              </a:r>
              <a:r>
                <a:rPr lang="en-US" altLang="en-US" sz="1800" dirty="0" smtClean="0">
                  <a:latin typeface="Arial" charset="0"/>
                </a:rPr>
                <a:t>an instruction</a:t>
              </a:r>
            </a:p>
            <a:p>
              <a:pPr>
                <a:spcBef>
                  <a:spcPct val="0"/>
                </a:spcBef>
                <a:buFontTx/>
                <a:buNone/>
              </a:pPr>
              <a:r>
                <a:rPr lang="en-US" altLang="en-US" sz="1800" dirty="0" smtClean="0">
                  <a:latin typeface="Arial" charset="0"/>
                </a:rPr>
                <a:t>or instructions </a:t>
              </a:r>
              <a:r>
                <a:rPr lang="en-US" altLang="en-US" sz="1800" dirty="0">
                  <a:latin typeface="Arial" charset="0"/>
                </a:rPr>
                <a:t>(</a:t>
              </a:r>
              <a:r>
                <a:rPr lang="en-US" altLang="en-US" sz="1800" dirty="0" smtClean="0">
                  <a:latin typeface="Arial" charset="0"/>
                </a:rPr>
                <a:t>if-body</a:t>
              </a:r>
              <a:r>
                <a:rPr lang="en-US" altLang="en-US" sz="1800" dirty="0">
                  <a:latin typeface="Arial" charset="0"/>
                </a:rPr>
                <a:t>)</a:t>
              </a:r>
            </a:p>
          </p:txBody>
        </p:sp>
        <p:sp>
          <p:nvSpPr>
            <p:cNvPr id="31761" name="Text Box 7"/>
            <p:cNvSpPr txBox="1">
              <a:spLocks noChangeArrowheads="1"/>
            </p:cNvSpPr>
            <p:nvPr/>
          </p:nvSpPr>
          <p:spPr bwMode="auto">
            <a:xfrm>
              <a:off x="3822638" y="1765300"/>
              <a:ext cx="596962" cy="27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FF0000"/>
                  </a:solidFill>
                  <a:latin typeface="Arial" charset="0"/>
                </a:rPr>
                <a:t>True</a:t>
              </a:r>
            </a:p>
          </p:txBody>
        </p:sp>
      </p:grpSp>
      <p:grpSp>
        <p:nvGrpSpPr>
          <p:cNvPr id="7" name="Group 6"/>
          <p:cNvGrpSpPr>
            <a:grpSpLocks/>
          </p:cNvGrpSpPr>
          <p:nvPr/>
        </p:nvGrpSpPr>
        <p:grpSpPr bwMode="auto">
          <a:xfrm>
            <a:off x="749300" y="2381250"/>
            <a:ext cx="2792413" cy="1811338"/>
            <a:chOff x="749300" y="2381250"/>
            <a:chExt cx="2792413" cy="1811338"/>
          </a:xfrm>
        </p:grpSpPr>
        <p:grpSp>
          <p:nvGrpSpPr>
            <p:cNvPr id="31755" name="Group 5"/>
            <p:cNvGrpSpPr>
              <a:grpSpLocks/>
            </p:cNvGrpSpPr>
            <p:nvPr/>
          </p:nvGrpSpPr>
          <p:grpSpPr bwMode="auto">
            <a:xfrm>
              <a:off x="1525587" y="2381250"/>
              <a:ext cx="671513" cy="1162050"/>
              <a:chOff x="1525587" y="2381250"/>
              <a:chExt cx="671513" cy="1162050"/>
            </a:xfrm>
          </p:grpSpPr>
          <p:sp>
            <p:nvSpPr>
              <p:cNvPr id="31757" name="Line 10"/>
              <p:cNvSpPr>
                <a:spLocks noChangeShapeType="1"/>
              </p:cNvSpPr>
              <p:nvPr/>
            </p:nvSpPr>
            <p:spPr bwMode="auto">
              <a:xfrm flipH="1">
                <a:off x="2178050" y="2381250"/>
                <a:ext cx="19050" cy="11620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noAutofit/>
              </a:bodyPr>
              <a:lstStyle/>
              <a:p>
                <a:endParaRPr lang="en-US" dirty="0"/>
              </a:p>
            </p:txBody>
          </p:sp>
          <p:sp>
            <p:nvSpPr>
              <p:cNvPr id="31758" name="Text Box 11"/>
              <p:cNvSpPr txBox="1">
                <a:spLocks noChangeArrowheads="1"/>
              </p:cNvSpPr>
              <p:nvPr/>
            </p:nvSpPr>
            <p:spPr bwMode="auto">
              <a:xfrm>
                <a:off x="1525587" y="2782330"/>
                <a:ext cx="66516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1400" b="1" dirty="0">
                    <a:solidFill>
                      <a:srgbClr val="92D050"/>
                    </a:solidFill>
                    <a:latin typeface="Arial" charset="0"/>
                  </a:rPr>
                  <a:t>False</a:t>
                </a:r>
              </a:p>
            </p:txBody>
          </p:sp>
        </p:grpSp>
        <p:sp>
          <p:nvSpPr>
            <p:cNvPr id="31756" name="Rectangle 12"/>
            <p:cNvSpPr>
              <a:spLocks noChangeArrowheads="1"/>
            </p:cNvSpPr>
            <p:nvPr/>
          </p:nvSpPr>
          <p:spPr bwMode="auto">
            <a:xfrm>
              <a:off x="749300" y="3543300"/>
              <a:ext cx="2792413" cy="64928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no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Execute an instruction</a:t>
              </a:r>
            </a:p>
            <a:p>
              <a:pPr>
                <a:spcBef>
                  <a:spcPct val="0"/>
                </a:spcBef>
                <a:buFontTx/>
                <a:buNone/>
              </a:pPr>
              <a:r>
                <a:rPr lang="en-US" altLang="en-US" sz="1800" dirty="0">
                  <a:latin typeface="Arial" charset="0"/>
                </a:rPr>
                <a:t>or instructions </a:t>
              </a:r>
              <a:r>
                <a:rPr lang="en-US" altLang="en-US" sz="1800" dirty="0" smtClean="0">
                  <a:latin typeface="Arial" charset="0"/>
                </a:rPr>
                <a:t>(else-body</a:t>
              </a:r>
              <a:r>
                <a:rPr lang="en-US" altLang="en-US" sz="1800" dirty="0">
                  <a:latin typeface="Arial" charset="0"/>
                </a:rPr>
                <a:t>)</a:t>
              </a:r>
            </a:p>
          </p:txBody>
        </p:sp>
      </p:grpSp>
      <p:grpSp>
        <p:nvGrpSpPr>
          <p:cNvPr id="9" name="Group 8"/>
          <p:cNvGrpSpPr>
            <a:grpSpLocks/>
          </p:cNvGrpSpPr>
          <p:nvPr/>
        </p:nvGrpSpPr>
        <p:grpSpPr bwMode="auto">
          <a:xfrm>
            <a:off x="1447800" y="2427288"/>
            <a:ext cx="4578350" cy="3798887"/>
            <a:chOff x="1447800" y="2427288"/>
            <a:chExt cx="4578350" cy="3798887"/>
          </a:xfrm>
        </p:grpSpPr>
        <p:sp>
          <p:nvSpPr>
            <p:cNvPr id="31751" name="Rectangle 14"/>
            <p:cNvSpPr>
              <a:spLocks noChangeArrowheads="1"/>
            </p:cNvSpPr>
            <p:nvPr/>
          </p:nvSpPr>
          <p:spPr bwMode="auto">
            <a:xfrm>
              <a:off x="1447800" y="5546725"/>
              <a:ext cx="1660525" cy="679450"/>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Remainder of </a:t>
              </a:r>
            </a:p>
            <a:p>
              <a:pPr algn="ctr">
                <a:spcBef>
                  <a:spcPct val="0"/>
                </a:spcBef>
                <a:buFontTx/>
                <a:buNone/>
              </a:pPr>
              <a:r>
                <a:rPr lang="en-US" altLang="en-US" sz="1800" dirty="0">
                  <a:latin typeface="Arial" charset="0"/>
                </a:rPr>
                <a:t>the program</a:t>
              </a:r>
            </a:p>
          </p:txBody>
        </p:sp>
        <p:sp>
          <p:nvSpPr>
            <p:cNvPr id="31752" name="Line 15"/>
            <p:cNvSpPr>
              <a:spLocks noChangeShapeType="1"/>
            </p:cNvSpPr>
            <p:nvPr/>
          </p:nvSpPr>
          <p:spPr bwMode="auto">
            <a:xfrm flipH="1">
              <a:off x="3108325" y="5880100"/>
              <a:ext cx="2917825" cy="127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31753" name="Line 16"/>
            <p:cNvSpPr>
              <a:spLocks noChangeShapeType="1"/>
            </p:cNvSpPr>
            <p:nvPr/>
          </p:nvSpPr>
          <p:spPr bwMode="auto">
            <a:xfrm flipH="1">
              <a:off x="6013450" y="2427288"/>
              <a:ext cx="12700" cy="3465512"/>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lstStyle/>
            <a:p>
              <a:endParaRPr lang="en-US" dirty="0"/>
            </a:p>
          </p:txBody>
        </p:sp>
        <p:sp>
          <p:nvSpPr>
            <p:cNvPr id="31754" name="Line 17"/>
            <p:cNvSpPr>
              <a:spLocks noChangeShapeType="1"/>
            </p:cNvSpPr>
            <p:nvPr/>
          </p:nvSpPr>
          <p:spPr bwMode="auto">
            <a:xfrm>
              <a:off x="2190750" y="4216400"/>
              <a:ext cx="12700" cy="132715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spTree>
    <p:extLst>
      <p:ext uri="{BB962C8B-B14F-4D97-AF65-F5344CB8AC3E}">
        <p14:creationId xmlns:p14="http://schemas.microsoft.com/office/powerpoint/2010/main" val="2248145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onsolas" panose="020B0609020204030204" pitchFamily="49" charset="0"/>
                <a:cs typeface="Consolas" panose="020B0609020204030204" pitchFamily="49" charset="0"/>
              </a:rPr>
              <a:t>If-Then</a:t>
            </a:r>
            <a:r>
              <a:rPr lang="en-US" b="1" dirty="0" smtClean="0">
                <a:solidFill>
                  <a:srgbClr val="FF0000"/>
                </a:solidFill>
                <a:latin typeface="+mn-lt"/>
                <a:cs typeface="Consolas" panose="020B0609020204030204" pitchFamily="49" charset="0"/>
              </a:rPr>
              <a:t> (True)</a:t>
            </a:r>
            <a:r>
              <a:rPr lang="en-US" dirty="0" smtClean="0">
                <a:latin typeface="+mn-lt"/>
                <a:cs typeface="Consolas" panose="020B0609020204030204" pitchFamily="49" charset="0"/>
              </a:rPr>
              <a:t>, </a:t>
            </a:r>
            <a:r>
              <a:rPr lang="en-US" b="1" dirty="0" smtClean="0">
                <a:solidFill>
                  <a:srgbClr val="92D050"/>
                </a:solidFill>
                <a:latin typeface="Consolas" panose="020B0609020204030204" pitchFamily="49" charset="0"/>
                <a:cs typeface="Consolas" panose="020B0609020204030204" pitchFamily="49" charset="0"/>
              </a:rPr>
              <a:t>Else (False)</a:t>
            </a:r>
            <a:endParaRPr lang="en-US" b="1" dirty="0">
              <a:solidFill>
                <a:srgbClr val="92D05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US" b="1" dirty="0" smtClean="0"/>
              <a:t>Format</a:t>
            </a:r>
            <a:r>
              <a:rPr lang="en-US" dirty="0" smtClean="0"/>
              <a:t>:</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If (</a:t>
            </a:r>
            <a:r>
              <a:rPr lang="en-US" sz="1800" b="1" i="1" dirty="0" smtClean="0">
                <a:solidFill>
                  <a:srgbClr val="FF0000"/>
                </a:solidFill>
                <a:latin typeface="Consolas" panose="020B0609020204030204" pitchFamily="49" charset="0"/>
                <a:cs typeface="Consolas" panose="020B0609020204030204" pitchFamily="49" charset="0"/>
              </a:rPr>
              <a:t>Boolean expression</a:t>
            </a:r>
            <a:r>
              <a:rPr lang="en-US" sz="1800" b="1" dirty="0" smtClean="0">
                <a:solidFill>
                  <a:srgbClr val="FF0000"/>
                </a:solidFill>
                <a:latin typeface="Consolas" panose="020B0609020204030204" pitchFamily="49" charset="0"/>
                <a:cs typeface="Consolas" panose="020B0609020204030204" pitchFamily="49" charset="0"/>
              </a:rPr>
              <a:t>) Then</a:t>
            </a:r>
          </a:p>
          <a:p>
            <a:pPr marL="339725" lvl="1" indent="0">
              <a:buNone/>
            </a:pPr>
            <a:r>
              <a:rPr lang="en-US" sz="1800" b="1" dirty="0" smtClean="0">
                <a:solidFill>
                  <a:srgbClr val="FF0000"/>
                </a:solidFill>
                <a:latin typeface="Consolas" panose="020B0609020204030204" pitchFamily="49" charset="0"/>
                <a:cs typeface="Consolas" panose="020B0609020204030204" pitchFamily="49" charset="0"/>
              </a:rPr>
              <a:t>    </a:t>
            </a:r>
            <a:r>
              <a:rPr lang="en-US" sz="1800" b="1" i="1" dirty="0" smtClean="0">
                <a:solidFill>
                  <a:srgbClr val="FF0000"/>
                </a:solidFill>
                <a:latin typeface="Consolas" panose="020B0609020204030204" pitchFamily="49" charset="0"/>
                <a:cs typeface="Consolas" panose="020B0609020204030204" pitchFamily="49" charset="0"/>
              </a:rPr>
              <a:t>If-Body</a:t>
            </a:r>
          </a:p>
          <a:p>
            <a:pPr marL="339725" lvl="1" indent="0">
              <a:buNone/>
            </a:pPr>
            <a:r>
              <a:rPr lang="en-US" sz="1800" b="1" dirty="0" smtClean="0">
                <a:solidFill>
                  <a:srgbClr val="92D050"/>
                </a:solidFill>
                <a:latin typeface="Consolas" panose="020B0609020204030204" pitchFamily="49" charset="0"/>
                <a:cs typeface="Consolas" panose="020B0609020204030204" pitchFamily="49" charset="0"/>
              </a:rPr>
              <a:t>Else</a:t>
            </a:r>
          </a:p>
          <a:p>
            <a:pPr marL="339725" lvl="1" indent="0">
              <a:buNone/>
            </a:pPr>
            <a:r>
              <a:rPr lang="en-US" sz="1800" b="1"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   </a:t>
            </a:r>
            <a:r>
              <a:rPr lang="en-US" sz="1800" b="1" i="1" dirty="0" smtClean="0">
                <a:solidFill>
                  <a:srgbClr val="92D050"/>
                </a:solidFill>
                <a:latin typeface="Consolas" panose="020B0609020204030204" pitchFamily="49" charset="0"/>
                <a:cs typeface="Consolas" panose="020B0609020204030204" pitchFamily="49" charset="0"/>
              </a:rPr>
              <a:t>Else-Body</a:t>
            </a:r>
            <a:endParaRPr lang="en-US" sz="1800" b="1" i="1" dirty="0">
              <a:solidFill>
                <a:srgbClr val="92D05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End if</a:t>
            </a:r>
            <a:endParaRPr lang="en-US" sz="1800" dirty="0">
              <a:latin typeface="Consolas" panose="020B0609020204030204" pitchFamily="49" charset="0"/>
              <a:cs typeface="Consolas" panose="020B0609020204030204" pitchFamily="49" charset="0"/>
            </a:endParaRPr>
          </a:p>
          <a:p>
            <a:endParaRPr lang="en-US" dirty="0" smtClean="0"/>
          </a:p>
          <a:p>
            <a:r>
              <a:rPr lang="en-US" b="1" dirty="0" smtClean="0"/>
              <a:t>Example</a:t>
            </a:r>
            <a:r>
              <a:rPr lang="en-US" dirty="0" smtClean="0"/>
              <a:t>:</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If (totalWords &lt; MIN_SIZE) Then</a:t>
            </a:r>
          </a:p>
          <a:p>
            <a:pPr marL="339725" lvl="1" indent="0">
              <a:buNone/>
            </a:pPr>
            <a:r>
              <a:rPr lang="en-US" sz="1800" b="1" dirty="0">
                <a:solidFill>
                  <a:srgbClr val="FF0000"/>
                </a:solidFill>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    </a:t>
            </a:r>
            <a:r>
              <a:rPr lang="en-US" sz="1800" b="1" dirty="0">
                <a:solidFill>
                  <a:srgbClr val="FF0000"/>
                </a:solidFill>
                <a:latin typeface="Consolas" panose="020B0609020204030204" pitchFamily="49" charset="0"/>
                <a:cs typeface="Consolas" panose="020B0609020204030204" pitchFamily="49" charset="0"/>
              </a:rPr>
              <a:t>MsgBox ("Document too short, total words " &amp; totalWords)</a:t>
            </a:r>
          </a:p>
          <a:p>
            <a:pPr marL="339725" lvl="1" indent="0">
              <a:buNone/>
            </a:pPr>
            <a:r>
              <a:rPr lang="en-US" sz="1800"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Else</a:t>
            </a:r>
            <a:endParaRPr lang="en-US" sz="1800" b="1" dirty="0">
              <a:solidFill>
                <a:srgbClr val="92D050"/>
              </a:solidFill>
              <a:latin typeface="Consolas" panose="020B0609020204030204" pitchFamily="49" charset="0"/>
              <a:cs typeface="Consolas" panose="020B0609020204030204" pitchFamily="49" charset="0"/>
            </a:endParaRPr>
          </a:p>
          <a:p>
            <a:pPr marL="339725" lvl="1" indent="0">
              <a:buNone/>
            </a:pPr>
            <a:r>
              <a:rPr lang="en-US" sz="1800" b="1" dirty="0">
                <a:solidFill>
                  <a:srgbClr val="92D050"/>
                </a:solidFill>
                <a:latin typeface="Consolas" panose="020B0609020204030204" pitchFamily="49" charset="0"/>
                <a:cs typeface="Consolas" panose="020B0609020204030204" pitchFamily="49" charset="0"/>
              </a:rPr>
              <a:t>     </a:t>
            </a:r>
            <a:r>
              <a:rPr lang="en-US" sz="1800" b="1" dirty="0" smtClean="0">
                <a:solidFill>
                  <a:srgbClr val="92D050"/>
                </a:solidFill>
                <a:latin typeface="Consolas" panose="020B0609020204030204" pitchFamily="49" charset="0"/>
                <a:cs typeface="Consolas" panose="020B0609020204030204" pitchFamily="49" charset="0"/>
              </a:rPr>
              <a:t>MsgBox </a:t>
            </a:r>
            <a:r>
              <a:rPr lang="en-US" sz="1800" b="1" dirty="0">
                <a:solidFill>
                  <a:srgbClr val="92D050"/>
                </a:solidFill>
                <a:latin typeface="Consolas" panose="020B0609020204030204" pitchFamily="49" charset="0"/>
                <a:cs typeface="Consolas" panose="020B0609020204030204" pitchFamily="49" charset="0"/>
              </a:rPr>
              <a:t>("Document meets min. length requirements")</a:t>
            </a: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End </a:t>
            </a:r>
            <a:r>
              <a:rPr lang="en-US" sz="1800" dirty="0">
                <a:latin typeface="Consolas" panose="020B0609020204030204" pitchFamily="49" charset="0"/>
                <a:cs typeface="Consolas" panose="020B0609020204030204" pitchFamily="49" charset="0"/>
              </a:rPr>
              <a:t>If</a:t>
            </a:r>
          </a:p>
        </p:txBody>
      </p:sp>
    </p:spTree>
    <p:extLst>
      <p:ext uri="{BB962C8B-B14F-4D97-AF65-F5344CB8AC3E}">
        <p14:creationId xmlns:p14="http://schemas.microsoft.com/office/powerpoint/2010/main" val="3841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If-Then</a:t>
            </a:r>
            <a:r>
              <a:rPr lang="en-US" dirty="0" smtClean="0"/>
              <a:t>, </a:t>
            </a:r>
            <a:r>
              <a:rPr lang="en-US" dirty="0" smtClean="0">
                <a:latin typeface="Consolas" panose="020B0609020204030204" pitchFamily="49" charset="0"/>
                <a:cs typeface="Consolas" panose="020B0609020204030204" pitchFamily="49" charset="0"/>
              </a:rPr>
              <a:t>Else</a:t>
            </a:r>
            <a:r>
              <a:rPr lang="en-US" dirty="0" smtClean="0"/>
              <a:t>: Complete Example</a:t>
            </a:r>
            <a:endParaRPr lang="en-US" dirty="0"/>
          </a:p>
        </p:txBody>
      </p:sp>
      <p:sp>
        <p:nvSpPr>
          <p:cNvPr id="3" name="Content Placeholder 2"/>
          <p:cNvSpPr>
            <a:spLocks noGrp="1"/>
          </p:cNvSpPr>
          <p:nvPr>
            <p:ph idx="1"/>
          </p:nvPr>
        </p:nvSpPr>
        <p:spPr/>
        <p:txBody>
          <a:bodyPr/>
          <a:lstStyle/>
          <a:p>
            <a:r>
              <a:rPr lang="en-US" b="1" dirty="0" smtClean="0"/>
              <a:t>Word document containing the macro</a:t>
            </a:r>
            <a:r>
              <a:rPr lang="en-US" dirty="0" smtClean="0"/>
              <a:t>: 6</a:t>
            </a:r>
            <a:r>
              <a:rPr lang="en-US" dirty="0" smtClean="0">
                <a:latin typeface="Consolas" panose="020B0609020204030204" pitchFamily="49" charset="0"/>
                <a:cs typeface="Consolas" panose="020B0609020204030204" pitchFamily="49" charset="0"/>
              </a:rPr>
              <a:t>wordCountV2.docm</a:t>
            </a:r>
            <a:endParaRPr lang="en-US" dirty="0" smtClean="0"/>
          </a:p>
          <a:p>
            <a:pPr marL="339725" lvl="1" indent="0">
              <a:buNone/>
            </a:pPr>
            <a:r>
              <a:rPr lang="en-US" sz="1800" b="1" dirty="0">
                <a:solidFill>
                  <a:srgbClr val="FF0000"/>
                </a:solidFill>
                <a:latin typeface="Consolas" panose="020B0609020204030204" pitchFamily="49" charset="0"/>
                <a:cs typeface="Consolas" panose="020B0609020204030204" pitchFamily="49" charset="0"/>
              </a:rPr>
              <a:t>' Try deleting words or changing the minimum size and observe ' the effect on the program</a:t>
            </a:r>
            <a:r>
              <a:rPr lang="en-US" sz="1800" b="1" dirty="0" smtClean="0">
                <a:solidFill>
                  <a:srgbClr val="FF0000"/>
                </a:solidFill>
                <a:latin typeface="Consolas" panose="020B0609020204030204" pitchFamily="49" charset="0"/>
                <a:cs typeface="Consolas" panose="020B0609020204030204" pitchFamily="49" charset="0"/>
              </a:rPr>
              <a:t>.</a:t>
            </a:r>
            <a:endParaRPr lang="en-US" sz="1800" dirty="0" smtClean="0">
              <a:solidFill>
                <a:srgbClr val="FF0000"/>
              </a:solidFill>
              <a:latin typeface="Consolas" panose="020B0609020204030204" pitchFamily="49" charset="0"/>
              <a:cs typeface="Consolas" panose="020B0609020204030204" pitchFamily="49" charset="0"/>
            </a:endParaRPr>
          </a:p>
          <a:p>
            <a:pPr marL="339725" lvl="1" indent="0">
              <a:buNone/>
            </a:pPr>
            <a:r>
              <a:rPr lang="en-US" sz="1800" dirty="0" smtClean="0">
                <a:latin typeface="Consolas" panose="020B0609020204030204" pitchFamily="49" charset="0"/>
                <a:cs typeface="Consolas" panose="020B0609020204030204" pitchFamily="49" charset="0"/>
              </a:rPr>
              <a:t>Sub wordCountV2</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Dim totalWords As Integer</a:t>
            </a:r>
          </a:p>
          <a:p>
            <a:pPr marL="339725" lvl="1"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Const</a:t>
            </a:r>
            <a:r>
              <a:rPr lang="en-US" sz="1800" dirty="0" smtClean="0">
                <a:latin typeface="Consolas" panose="020B0609020204030204" pitchFamily="49" charset="0"/>
                <a:cs typeface="Consolas" panose="020B0609020204030204" pitchFamily="49" charset="0"/>
              </a:rPr>
              <a:t> MIN_SIZE </a:t>
            </a:r>
            <a:r>
              <a:rPr lang="en-US" sz="1800" dirty="0">
                <a:latin typeface="Consolas" panose="020B0609020204030204" pitchFamily="49" charset="0"/>
                <a:cs typeface="Consolas" panose="020B0609020204030204" pitchFamily="49" charset="0"/>
              </a:rPr>
              <a:t>= 1000</a:t>
            </a:r>
          </a:p>
          <a:p>
            <a:pPr marL="339725" lvl="1" indent="0">
              <a:buNone/>
            </a:pPr>
            <a:r>
              <a:rPr lang="en-US" sz="1800" dirty="0">
                <a:latin typeface="Consolas" panose="020B0609020204030204" pitchFamily="49" charset="0"/>
                <a:cs typeface="Consolas" panose="020B0609020204030204" pitchFamily="49" charset="0"/>
              </a:rPr>
              <a:t>    totalWords = ActiveDocument.Words.Count</a:t>
            </a:r>
          </a:p>
          <a:p>
            <a:pPr marL="339725" lvl="1" indent="0">
              <a:buNone/>
            </a:pPr>
            <a:r>
              <a:rPr lang="en-US" sz="1800" dirty="0">
                <a:latin typeface="Consolas" panose="020B0609020204030204" pitchFamily="49" charset="0"/>
                <a:cs typeface="Consolas" panose="020B0609020204030204" pitchFamily="49" charset="0"/>
              </a:rPr>
              <a:t>    If (totalWords &lt; MIN_SIZE) Then</a:t>
            </a:r>
          </a:p>
          <a:p>
            <a:pPr marL="339725" lvl="1" indent="0">
              <a:buNone/>
            </a:pPr>
            <a:r>
              <a:rPr lang="en-US" sz="1800" dirty="0">
                <a:latin typeface="Consolas" panose="020B0609020204030204" pitchFamily="49" charset="0"/>
                <a:cs typeface="Consolas" panose="020B0609020204030204" pitchFamily="49" charset="0"/>
              </a:rPr>
              <a:t>        MsgBox ("Document too short, total words " &amp; </a:t>
            </a:r>
            <a:endParaRPr lang="en-US" sz="1800" dirty="0" smtClean="0">
              <a:latin typeface="Consolas" panose="020B0609020204030204" pitchFamily="49" charset="0"/>
              <a:cs typeface="Consolas" panose="020B0609020204030204" pitchFamily="49" charset="0"/>
            </a:endParaRPr>
          </a:p>
          <a:p>
            <a:pPr marL="3397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totalWords</a:t>
            </a:r>
            <a:r>
              <a:rPr lang="en-US" sz="1800" dirty="0">
                <a:latin typeface="Consolas" panose="020B0609020204030204" pitchFamily="49" charset="0"/>
                <a:cs typeface="Consolas" panose="020B0609020204030204" pitchFamily="49" charset="0"/>
              </a:rPr>
              <a:t>)</a:t>
            </a:r>
          </a:p>
          <a:p>
            <a:pPr marL="339725" lvl="1" indent="0">
              <a:buNone/>
            </a:pPr>
            <a:r>
              <a:rPr lang="en-US" sz="1800" dirty="0">
                <a:latin typeface="Consolas" panose="020B0609020204030204" pitchFamily="49" charset="0"/>
                <a:cs typeface="Consolas" panose="020B0609020204030204" pitchFamily="49" charset="0"/>
              </a:rPr>
              <a:t>    Else</a:t>
            </a:r>
          </a:p>
          <a:p>
            <a:pPr marL="339725" lvl="1" indent="0">
              <a:buNone/>
            </a:pPr>
            <a:r>
              <a:rPr lang="en-US" sz="1800" dirty="0">
                <a:latin typeface="Consolas" panose="020B0609020204030204" pitchFamily="49" charset="0"/>
                <a:cs typeface="Consolas" panose="020B0609020204030204" pitchFamily="49" charset="0"/>
              </a:rPr>
              <a:t>        MsgBox ("Document meets min. length requirements")</a:t>
            </a:r>
          </a:p>
          <a:p>
            <a:pPr marL="339725" lvl="1" indent="0">
              <a:buNone/>
            </a:pPr>
            <a:r>
              <a:rPr lang="en-US" sz="1800" dirty="0">
                <a:latin typeface="Consolas" panose="020B0609020204030204" pitchFamily="49" charset="0"/>
                <a:cs typeface="Consolas" panose="020B0609020204030204" pitchFamily="49" charset="0"/>
              </a:rPr>
              <a:t>    End If</a:t>
            </a:r>
          </a:p>
          <a:p>
            <a:pPr marL="339725" lvl="1" indent="0">
              <a:buNone/>
            </a:pPr>
            <a:r>
              <a:rPr lang="en-US" sz="1800" dirty="0">
                <a:latin typeface="Consolas" panose="020B0609020204030204" pitchFamily="49" charset="0"/>
                <a:cs typeface="Consolas" panose="020B0609020204030204" pitchFamily="49" charset="0"/>
              </a:rPr>
              <a:t>End </a:t>
            </a:r>
            <a:r>
              <a:rPr lang="en-US" sz="1800" dirty="0" smtClean="0">
                <a:latin typeface="Consolas" panose="020B0609020204030204" pitchFamily="49" charset="0"/>
                <a:cs typeface="Consolas" panose="020B0609020204030204" pitchFamily="49" charset="0"/>
              </a:rPr>
              <a:t>Sub</a:t>
            </a:r>
          </a:p>
        </p:txBody>
      </p:sp>
    </p:spTree>
    <p:extLst>
      <p:ext uri="{BB962C8B-B14F-4D97-AF65-F5344CB8AC3E}">
        <p14:creationId xmlns:p14="http://schemas.microsoft.com/office/powerpoint/2010/main" val="120035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olidFill>
            <a:srgbClr val="FF0000"/>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spPr>
      <a:bodyPr wrap="square" rtlCol="0">
        <a:spAutoFit/>
      </a:bodyPr>
      <a:lstStyle>
        <a:defPPr>
          <a:defRPr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23298</TotalTime>
  <Words>8682</Words>
  <Application>Microsoft Office PowerPoint</Application>
  <PresentationFormat>On-screen Show (4:3)</PresentationFormat>
  <Paragraphs>1344</Paragraphs>
  <Slides>135</Slides>
  <Notes>43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135</vt:i4>
      </vt:variant>
    </vt:vector>
  </HeadingPairs>
  <TitlesOfParts>
    <vt:vector size="141" baseType="lpstr">
      <vt:lpstr>Arial</vt:lpstr>
      <vt:lpstr>Calibri</vt:lpstr>
      <vt:lpstr>Comic Sans MS</vt:lpstr>
      <vt:lpstr>Consolas</vt:lpstr>
      <vt:lpstr>Wingdings</vt:lpstr>
      <vt:lpstr>Office Theme</vt:lpstr>
      <vt:lpstr>Programming Fundamentals In VBA (Visual Basic For Applications)</vt:lpstr>
      <vt:lpstr>B.A.S.I.C.</vt:lpstr>
      <vt:lpstr>Visual Basic</vt:lpstr>
      <vt:lpstr>Visual Basic For Applications (VBA)</vt:lpstr>
      <vt:lpstr>Visual Basic For Applications (VBA): 2</vt:lpstr>
      <vt:lpstr>Macros</vt:lpstr>
      <vt:lpstr>Macros And The Web-Based Office</vt:lpstr>
      <vt:lpstr>Writing Macros</vt:lpstr>
      <vt:lpstr>Assignments: 203 vs. 217</vt:lpstr>
      <vt:lpstr>Final Exam: Programming Questions</vt:lpstr>
      <vt:lpstr>Can You Complete The Following Tasks?</vt:lpstr>
      <vt:lpstr>Advanced Use Of Macros</vt:lpstr>
      <vt:lpstr>Advanced Use Of Macros (2)</vt:lpstr>
      <vt:lpstr>Viewing The ‘Developer’ Ribbon (MS-Word)</vt:lpstr>
      <vt:lpstr>Viewing The ‘Developer’ Ribbon (MS-Word): 2</vt:lpstr>
      <vt:lpstr>Viewing The ‘Developer’ Ribbon (MS-Word): 3</vt:lpstr>
      <vt:lpstr>Alternate: View And Run Macros</vt:lpstr>
      <vt:lpstr>Macros And Computer Security</vt:lpstr>
      <vt:lpstr>Examples Macros Viruses</vt:lpstr>
      <vt:lpstr>Which Document Contains A Macro?</vt:lpstr>
      <vt:lpstr>Question: What Is The Security Difference?</vt:lpstr>
      <vt:lpstr>Types Of Documents That Can Contain Macros</vt:lpstr>
      <vt:lpstr>Viewing File Information: Learning What Type Of File Is That Word Document</vt:lpstr>
      <vt:lpstr>Viewing File Suffixes</vt:lpstr>
      <vt:lpstr>Reminder About Macro Security</vt:lpstr>
      <vt:lpstr>.DOCX (And .XLSX, .PPTX)</vt:lpstr>
      <vt:lpstr>Enabling Macros To Run</vt:lpstr>
      <vt:lpstr>Enabling Macros To Run (2)</vt:lpstr>
      <vt:lpstr>Enabling Macros To Run (3)</vt:lpstr>
      <vt:lpstr>Enabling Macros To Run (4)</vt:lpstr>
      <vt:lpstr>Effect: Opening Word Documents</vt:lpstr>
      <vt:lpstr>Macro Security</vt:lpstr>
      <vt:lpstr>Creating Macros</vt:lpstr>
      <vt:lpstr>The Visual Basic Editor</vt:lpstr>
      <vt:lpstr>Overview Of The Important Parts Of The VBA Editor</vt:lpstr>
      <vt:lpstr>VBA Editor: Don’t Mix It Up With The Word Editor</vt:lpstr>
      <vt:lpstr>Viewing Macros</vt:lpstr>
      <vt:lpstr>Writing A Program In The VBA Editor</vt:lpstr>
      <vt:lpstr>The ‘Sub’ Keyword</vt:lpstr>
      <vt:lpstr>The ‘Sub’ Keyword: 2</vt:lpstr>
      <vt:lpstr>Naming The Subroutine</vt:lpstr>
      <vt:lpstr>Choosing A Name: VBA Technical Requirements</vt:lpstr>
      <vt:lpstr>VBA Programming: How To Study</vt:lpstr>
      <vt:lpstr>First VBA Example</vt:lpstr>
      <vt:lpstr>First VBA Example (2)</vt:lpstr>
      <vt:lpstr>Reminder: Running Macros</vt:lpstr>
      <vt:lpstr>Running VBA Programs You Have Entered (2)</vt:lpstr>
      <vt:lpstr>Structure Of VBA Programs: Reminder Of Important Points</vt:lpstr>
      <vt:lpstr>Saving Your Macro</vt:lpstr>
      <vt:lpstr>Saving Your Macro (2)</vt:lpstr>
      <vt:lpstr>Saving Your Macro (3)</vt:lpstr>
      <vt:lpstr>Transferring Your Macros (This Class)</vt:lpstr>
      <vt:lpstr>Message Box</vt:lpstr>
      <vt:lpstr>Creating A Message Box</vt:lpstr>
      <vt:lpstr>VBA Visual Aids: Function Arguments</vt:lpstr>
      <vt:lpstr>VBA Visual Aids: Error Information</vt:lpstr>
      <vt:lpstr>Basic Mathematical Operators</vt:lpstr>
      <vt:lpstr>Variables</vt:lpstr>
      <vt:lpstr>Common Types Of Variables</vt:lpstr>
      <vt:lpstr>Examples Of Assigning Values To Variables</vt:lpstr>
      <vt:lpstr>Common Mistake #1</vt:lpstr>
      <vt:lpstr>Variables: Metaphor To Use</vt:lpstr>
      <vt:lpstr>Common Mistake #2</vt:lpstr>
      <vt:lpstr>Variables: Metaphor To Use (2)</vt:lpstr>
      <vt:lpstr>MsgBox: Dislaying Mixes Of Strings And Variables</vt:lpstr>
      <vt:lpstr>Why Mix The Display Of Strings &amp; Variables</vt:lpstr>
      <vt:lpstr>Student Exercise #1: Mixed Output</vt:lpstr>
      <vt:lpstr>Option Explicit</vt:lpstr>
      <vt:lpstr>Third VBA Example</vt:lpstr>
      <vt:lpstr>Third VBA Example (2)</vt:lpstr>
      <vt:lpstr>Variable Naming Conventions</vt:lpstr>
      <vt:lpstr>Naming Variables: VBA Language Requirements</vt:lpstr>
      <vt:lpstr>Naming Variables: Style Conventions</vt:lpstr>
      <vt:lpstr>Naming Variables: Style Conventions (2)</vt:lpstr>
      <vt:lpstr>Some Common Visual Basic Keywords1</vt:lpstr>
      <vt:lpstr>Variable Naming Conventions: Bottom Line</vt:lpstr>
      <vt:lpstr>Getting User Input</vt:lpstr>
      <vt:lpstr>Example: InputBox</vt:lpstr>
      <vt:lpstr>The VBA Debugger </vt:lpstr>
      <vt:lpstr>Program Documentation</vt:lpstr>
      <vt:lpstr>Program Documentation (2)</vt:lpstr>
      <vt:lpstr>Program Documentation (3)</vt:lpstr>
      <vt:lpstr>Program Documentation (4)</vt:lpstr>
      <vt:lpstr>Program Documentation (5)</vt:lpstr>
      <vt:lpstr>Program Versioning And Back Ups</vt:lpstr>
      <vt:lpstr>Recap: Programs You’ve Seen So Far Produces Sequential Execution</vt:lpstr>
      <vt:lpstr>New Program Writing Concepts (Non-Sequential)</vt:lpstr>
      <vt:lpstr>New Terminology</vt:lpstr>
      <vt:lpstr>Branching: Making Decisions In A Program</vt:lpstr>
      <vt:lpstr>Branching: Making Decisions In A Program (2)</vt:lpstr>
      <vt:lpstr>Branching/Decision Making Mechanisms</vt:lpstr>
      <vt:lpstr>Allowable Operators For Boolean Expressions (Same Symbols As Excel)</vt:lpstr>
      <vt:lpstr>Decision Making With ‘If-Then’</vt:lpstr>
      <vt:lpstr>If-Then</vt:lpstr>
      <vt:lpstr>If-Then: Complete Example</vt:lpstr>
      <vt:lpstr>Decision Making With An ‘If, Else’</vt:lpstr>
      <vt:lpstr>Decision Making With An ‘If, Else’</vt:lpstr>
      <vt:lpstr>If-Then (True), Else (False)</vt:lpstr>
      <vt:lpstr>If-Then, Else: Complete Example</vt:lpstr>
      <vt:lpstr>Logic Can Be Used In Conjunction With Branching</vt:lpstr>
      <vt:lpstr>Logic: The “OR” Operator</vt:lpstr>
      <vt:lpstr>Hiring Example: Example Inputs &amp; Results</vt:lpstr>
      <vt:lpstr>Logic: The “AND” Operator</vt:lpstr>
      <vt:lpstr>Firing Example: Example Inputs &amp; Results</vt:lpstr>
      <vt:lpstr>Logic: The “NOT” Operator</vt:lpstr>
      <vt:lpstr>Line Continuation Character</vt:lpstr>
      <vt:lpstr>Line Continuation Character (2)</vt:lpstr>
      <vt:lpstr>What To Do When Multiple Conditions Must Be Checked</vt:lpstr>
      <vt:lpstr>What To Do When Multiple Conditions Must Be Checked (2)</vt:lpstr>
      <vt:lpstr>Decision Making With Multiple If-Then’s</vt:lpstr>
      <vt:lpstr>Multiple If-Then's</vt:lpstr>
      <vt:lpstr>Multiple If-Then's (2)</vt:lpstr>
      <vt:lpstr>Multiple If's: Mutually Exclusive Conditions</vt:lpstr>
      <vt:lpstr>Decision Making With If-Then, Elseif, Else</vt:lpstr>
      <vt:lpstr>Multiple If-Elif-Else: Use With Mutually Exclusive Conditions</vt:lpstr>
      <vt:lpstr>If-Elseif-Else: Mutually Exclusive  Conditions (Example)</vt:lpstr>
      <vt:lpstr>Mutually Exclusive Conditions: Grading Example Using Multiple- IFs</vt:lpstr>
      <vt:lpstr>Location Of The “End If”: Multiple If’s</vt:lpstr>
      <vt:lpstr>Location Of The “End If”: If-then, Else</vt:lpstr>
      <vt:lpstr>Location Of The “End If”: If-Then, ElseIf</vt:lpstr>
      <vt:lpstr>VBA: If, Else-If And Excel: Nested-Ifs</vt:lpstr>
      <vt:lpstr>Looping/Repetition</vt:lpstr>
      <vt:lpstr>Looping/Repetition (2)</vt:lpstr>
      <vt:lpstr>Looping/Repetition (3)</vt:lpstr>
      <vt:lpstr>Characteristics Of Do-While Loops</vt:lpstr>
      <vt:lpstr>Do-While Loop</vt:lpstr>
      <vt:lpstr>Programming Style: Variable Names</vt:lpstr>
      <vt:lpstr>Loops That Never Execute</vt:lpstr>
      <vt:lpstr>Student Exercise #2: Loops</vt:lpstr>
      <vt:lpstr>Common Mistake #3</vt:lpstr>
      <vt:lpstr>Common Mistake #3 (2)</vt:lpstr>
      <vt:lpstr>After This Section You Should Know</vt:lpstr>
      <vt:lpstr>After This Section You Should Know (2)</vt:lpstr>
      <vt:lpstr>After This Section You Should Now Know (3)</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VBA: Part I</dc:title>
  <dc:creator>James Tam</dc:creator>
  <cp:keywords>VBA programming;Macro programming;Programming MS-Office</cp:keywords>
  <cp:lastModifiedBy>James Tam</cp:lastModifiedBy>
  <cp:revision>808</cp:revision>
  <cp:lastPrinted>2016-03-16T01:40:32Z</cp:lastPrinted>
  <dcterms:created xsi:type="dcterms:W3CDTF">2014-05-13T22:22:53Z</dcterms:created>
  <dcterms:modified xsi:type="dcterms:W3CDTF">2017-11-11T00:54:16Z</dcterms:modified>
</cp:coreProperties>
</file>