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360" r:id="rId2"/>
    <p:sldId id="257" r:id="rId3"/>
    <p:sldId id="325" r:id="rId4"/>
    <p:sldId id="352" r:id="rId5"/>
    <p:sldId id="258" r:id="rId6"/>
    <p:sldId id="332" r:id="rId7"/>
    <p:sldId id="333" r:id="rId8"/>
    <p:sldId id="355" r:id="rId9"/>
    <p:sldId id="353" r:id="rId10"/>
    <p:sldId id="354" r:id="rId11"/>
    <p:sldId id="356" r:id="rId12"/>
    <p:sldId id="357" r:id="rId13"/>
    <p:sldId id="334" r:id="rId14"/>
    <p:sldId id="335" r:id="rId15"/>
    <p:sldId id="259" r:id="rId16"/>
    <p:sldId id="315" r:id="rId17"/>
    <p:sldId id="316" r:id="rId18"/>
    <p:sldId id="260" r:id="rId19"/>
    <p:sldId id="261" r:id="rId20"/>
    <p:sldId id="262" r:id="rId21"/>
    <p:sldId id="263" r:id="rId22"/>
    <p:sldId id="317" r:id="rId23"/>
    <p:sldId id="318" r:id="rId24"/>
    <p:sldId id="267" r:id="rId25"/>
    <p:sldId id="346" r:id="rId26"/>
    <p:sldId id="340" r:id="rId27"/>
    <p:sldId id="268" r:id="rId28"/>
    <p:sldId id="329" r:id="rId29"/>
    <p:sldId id="350" r:id="rId30"/>
    <p:sldId id="269" r:id="rId31"/>
    <p:sldId id="270" r:id="rId32"/>
    <p:sldId id="271" r:id="rId33"/>
    <p:sldId id="272" r:id="rId34"/>
    <p:sldId id="273" r:id="rId35"/>
    <p:sldId id="274" r:id="rId36"/>
    <p:sldId id="275" r:id="rId37"/>
    <p:sldId id="319" r:id="rId38"/>
    <p:sldId id="276" r:id="rId39"/>
    <p:sldId id="277" r:id="rId40"/>
    <p:sldId id="320" r:id="rId41"/>
    <p:sldId id="341" r:id="rId42"/>
    <p:sldId id="345" r:id="rId43"/>
    <p:sldId id="278" r:id="rId44"/>
    <p:sldId id="279" r:id="rId45"/>
    <p:sldId id="280" r:id="rId46"/>
    <p:sldId id="281" r:id="rId47"/>
    <p:sldId id="282" r:id="rId48"/>
    <p:sldId id="349" r:id="rId49"/>
    <p:sldId id="283" r:id="rId50"/>
    <p:sldId id="284" r:id="rId51"/>
    <p:sldId id="285" r:id="rId52"/>
    <p:sldId id="286" r:id="rId53"/>
    <p:sldId id="287" r:id="rId54"/>
    <p:sldId id="288" r:id="rId55"/>
    <p:sldId id="289" r:id="rId56"/>
    <p:sldId id="342" r:id="rId57"/>
    <p:sldId id="358" r:id="rId58"/>
    <p:sldId id="330" r:id="rId59"/>
    <p:sldId id="290" r:id="rId60"/>
    <p:sldId id="291" r:id="rId61"/>
    <p:sldId id="322" r:id="rId62"/>
    <p:sldId id="351" r:id="rId63"/>
    <p:sldId id="293" r:id="rId64"/>
    <p:sldId id="294" r:id="rId65"/>
    <p:sldId id="323" r:id="rId66"/>
    <p:sldId id="295" r:id="rId67"/>
    <p:sldId id="296" r:id="rId68"/>
    <p:sldId id="297" r:id="rId69"/>
    <p:sldId id="298" r:id="rId70"/>
    <p:sldId id="299" r:id="rId71"/>
    <p:sldId id="326" r:id="rId72"/>
    <p:sldId id="328" r:id="rId73"/>
    <p:sldId id="338" r:id="rId74"/>
    <p:sldId id="343" r:id="rId75"/>
    <p:sldId id="344" r:id="rId76"/>
    <p:sldId id="339" r:id="rId77"/>
    <p:sldId id="362" r:id="rId78"/>
    <p:sldId id="305" r:id="rId79"/>
    <p:sldId id="306" r:id="rId80"/>
    <p:sldId id="307" r:id="rId81"/>
    <p:sldId id="331" r:id="rId82"/>
    <p:sldId id="361" r:id="rId83"/>
    <p:sldId id="363" r:id="rId84"/>
    <p:sldId id="364" r:id="rId85"/>
    <p:sldId id="308" r:id="rId86"/>
    <p:sldId id="309" r:id="rId87"/>
    <p:sldId id="310" r:id="rId88"/>
    <p:sldId id="311" r:id="rId89"/>
    <p:sldId id="312" r:id="rId90"/>
    <p:sldId id="324" r:id="rId91"/>
    <p:sldId id="327" r:id="rId92"/>
    <p:sldId id="313" r:id="rId93"/>
    <p:sldId id="314" r:id="rId9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6533" autoAdjust="0"/>
    <p:restoredTop sz="93681" autoAdjust="0"/>
  </p:normalViewPr>
  <p:slideViewPr>
    <p:cSldViewPr>
      <p:cViewPr varScale="1">
        <p:scale>
          <a:sx n="76" d="100"/>
          <a:sy n="76"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286"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11/27/2017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smtClean="0"/>
              <a:t>Computer security</a:t>
            </a: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11/27/2017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defRPr/>
            </a:pPr>
            <a:endParaRPr lang="en-US" altLang="en-US" dirty="0" smtClean="0"/>
          </a:p>
        </p:txBody>
      </p:sp>
    </p:spTree>
    <p:extLst>
      <p:ext uri="{BB962C8B-B14F-4D97-AF65-F5344CB8AC3E}">
        <p14:creationId xmlns:p14="http://schemas.microsoft.com/office/powerpoint/2010/main" val="231305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15</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265319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18</a:t>
            </a:fld>
            <a:endParaRPr lang="en-US" dirty="0"/>
          </a:p>
        </p:txBody>
      </p:sp>
    </p:spTree>
    <p:extLst>
      <p:ext uri="{BB962C8B-B14F-4D97-AF65-F5344CB8AC3E}">
        <p14:creationId xmlns:p14="http://schemas.microsoft.com/office/powerpoint/2010/main" val="421954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419310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20</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55861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149544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24</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14210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36196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27</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281131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30</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282801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32</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263071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34</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107068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36</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102412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254345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38</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39</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412218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70085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43</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44</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45</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61008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46</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226262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47</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32130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48</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5883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49</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906468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2055391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968551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53</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1560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2087966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4070395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339727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210564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400427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59</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16990678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306520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2541069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http://www.ucal.gary.ca/</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64</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2939913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66</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56799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148699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0279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69</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296" indent="-174296">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70</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17328484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3711971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26744702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3435028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2291941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10646891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E2B918F-2767-404B-A6A3-FA8236A90B40}" type="slidenum">
              <a:rPr lang="en-US" altLang="en-US" sz="1000">
                <a:latin typeface="Times New Roman" pitchFamily="18" charset="0"/>
              </a:rPr>
              <a:pPr/>
              <a:t>78</a:t>
            </a:fld>
            <a:endParaRPr lang="en-US" altLang="en-US" sz="1000" dirty="0">
              <a:latin typeface="Times New Roman" pitchFamily="18" charset="0"/>
            </a:endParaRPr>
          </a:p>
        </p:txBody>
      </p:sp>
    </p:spTree>
    <p:extLst>
      <p:ext uri="{BB962C8B-B14F-4D97-AF65-F5344CB8AC3E}">
        <p14:creationId xmlns:p14="http://schemas.microsoft.com/office/powerpoint/2010/main" val="4187845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410629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504629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80</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112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2574429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85</a:t>
            </a:fld>
            <a:endParaRPr lang="en-US" altLang="en-US" sz="100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30458250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87</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88</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89</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33842908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91</a:t>
            </a:fld>
            <a:endParaRPr lang="en-US" dirty="0"/>
          </a:p>
        </p:txBody>
      </p:sp>
    </p:spTree>
    <p:extLst>
      <p:ext uri="{BB962C8B-B14F-4D97-AF65-F5344CB8AC3E}">
        <p14:creationId xmlns:p14="http://schemas.microsoft.com/office/powerpoint/2010/main" val="14772429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92</a:t>
            </a:fld>
            <a:endParaRPr lang="en-US" dirty="0"/>
          </a:p>
        </p:txBody>
      </p:sp>
    </p:spTree>
    <p:extLst>
      <p:ext uri="{BB962C8B-B14F-4D97-AF65-F5344CB8AC3E}">
        <p14:creationId xmlns:p14="http://schemas.microsoft.com/office/powerpoint/2010/main" val="150139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2292951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93</a:t>
            </a:fld>
            <a:endParaRPr lang="en-US" dirty="0"/>
          </a:p>
        </p:txBody>
      </p:sp>
    </p:spTree>
    <p:extLst>
      <p:ext uri="{BB962C8B-B14F-4D97-AF65-F5344CB8AC3E}">
        <p14:creationId xmlns:p14="http://schemas.microsoft.com/office/powerpoint/2010/main" val="406223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57883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11/27/2017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11/27/2017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11/27/2017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thegeekreview.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ucal.gary.ca/" TargetMode="External"/><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hyperlink" Target="http://money.cnn.com/2017/11/24/technology/black-friday-cyber-monday-shopping-scams/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buyit.com/" TargetMode="Externa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hyperlink" Target="https://www.grc.com/x/ne.dll?bh0bkyd2"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ecurityintelligence.com/cost-of-a-data-breach-2016/" TargetMode="External"/><Relationship Id="rId2" Type="http://schemas.openxmlformats.org/officeDocument/2006/relationships/hyperlink" Target="https://www.computerworld.com/article/2564850/cybercrime-hacking/surge-in-phishing-attacks-prompts-calls-for-change.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dirty="0"/>
          </a:p>
        </p:txBody>
      </p:sp>
      <p:sp>
        <p:nvSpPr>
          <p:cNvPr id="3076" name="Text Box 9"/>
          <p:cNvSpPr txBox="1">
            <a:spLocks noChangeArrowheads="1"/>
          </p:cNvSpPr>
          <p:nvPr/>
        </p:nvSpPr>
        <p:spPr bwMode="auto">
          <a:xfrm>
            <a:off x="1239838" y="3617913"/>
            <a:ext cx="6769100" cy="18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2800" dirty="0">
                <a:latin typeface="+mn-lt"/>
              </a:rPr>
              <a:t>In this section </a:t>
            </a:r>
            <a:r>
              <a:rPr lang="en-US" altLang="en-US" sz="2800" dirty="0" smtClean="0">
                <a:latin typeface="+mn-lt"/>
              </a:rPr>
              <a:t>you </a:t>
            </a:r>
            <a:r>
              <a:rPr lang="en-US" altLang="en-US" sz="2800" dirty="0">
                <a:latin typeface="+mn-lt"/>
              </a:rPr>
              <a:t>will learn </a:t>
            </a:r>
            <a:r>
              <a:rPr lang="en-US" altLang="en-US" sz="2800" dirty="0" smtClean="0">
                <a:latin typeface="+mn-lt"/>
              </a:rPr>
              <a:t>about different types of security </a:t>
            </a:r>
            <a:r>
              <a:rPr lang="en-US" altLang="en-US" sz="2800" dirty="0">
                <a:latin typeface="+mn-lt"/>
              </a:rPr>
              <a:t>threats </a:t>
            </a:r>
            <a:r>
              <a:rPr lang="en-US" altLang="en-US" sz="2800" dirty="0" smtClean="0">
                <a:latin typeface="+mn-lt"/>
              </a:rPr>
              <a:t>and </a:t>
            </a:r>
            <a:r>
              <a:rPr lang="en-US" altLang="en-US" sz="2800" dirty="0">
                <a:latin typeface="+mn-lt"/>
              </a:rPr>
              <a:t>how to reduce your risk. Also privacy issues that are relevant to security will be discussed.</a:t>
            </a:r>
          </a:p>
        </p:txBody>
      </p:sp>
    </p:spTree>
    <p:extLst>
      <p:ext uri="{BB962C8B-B14F-4D97-AF65-F5344CB8AC3E}">
        <p14:creationId xmlns:p14="http://schemas.microsoft.com/office/powerpoint/2010/main" val="89839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Slightly Better Phishing Attack</a:t>
            </a:r>
            <a:endParaRPr lang="en-US" dirty="0"/>
          </a:p>
        </p:txBody>
      </p:sp>
      <p:sp>
        <p:nvSpPr>
          <p:cNvPr id="3" name="Content Placeholder 2"/>
          <p:cNvSpPr>
            <a:spLocks noGrp="1"/>
          </p:cNvSpPr>
          <p:nvPr>
            <p:ph idx="1"/>
          </p:nvPr>
        </p:nvSpPr>
        <p:spPr/>
        <p:txBody>
          <a:bodyPr/>
          <a:lstStyle/>
          <a:p>
            <a:r>
              <a:rPr lang="en-US" dirty="0" smtClean="0"/>
              <a:t>“Spear phishing</a:t>
            </a:r>
            <a:r>
              <a:rPr lang="en-US" baseline="30000" dirty="0" smtClean="0"/>
              <a:t>1</a:t>
            </a:r>
            <a:r>
              <a:rPr lang="en-US" dirty="0" smtClean="0"/>
              <a:t>”: make the message more convincing by:</a:t>
            </a:r>
          </a:p>
          <a:p>
            <a:pPr marL="692150" lvl="1" indent="-457200">
              <a:buFont typeface="+mj-lt"/>
              <a:buAutoNum type="arabicPeriod"/>
            </a:pPr>
            <a:r>
              <a:rPr lang="en-US" dirty="0" smtClean="0"/>
              <a:t>Targeting the members of a particular organization (e.g. U of C staff and faculty, customers of an online business etc.)</a:t>
            </a:r>
          </a:p>
          <a:p>
            <a:pPr marL="692150" lvl="1" indent="-457200">
              <a:buFont typeface="+mj-lt"/>
              <a:buAutoNum type="arabicPeriod"/>
            </a:pPr>
            <a:r>
              <a:rPr lang="en-US" dirty="0" smtClean="0"/>
              <a:t>The email appears to originate from this organization. </a:t>
            </a:r>
          </a:p>
          <a:p>
            <a:pPr marL="638175" lvl="2" indent="-285750"/>
            <a:r>
              <a:rPr lang="en-US" dirty="0" smtClean="0"/>
              <a:t>(In some cases the actual mail server of the organization may have been previously compromised and used to send these emails).</a:t>
            </a:r>
          </a:p>
          <a:p>
            <a:pPr marL="355600" indent="-342900"/>
            <a:r>
              <a:rPr lang="en-US" dirty="0" smtClean="0"/>
              <a:t>Using these above two techniques the email then provides urgent and apparently legitimately sounding reasons why personal data must be provided by going to a website (with a conveniently provided link in the email) where there is a request or requests for private information: passwords, pins, login names etc.</a:t>
            </a:r>
          </a:p>
          <a:p>
            <a:pPr marL="692150" lvl="1" indent="-457200">
              <a:buFont typeface="+mj-lt"/>
              <a:buAutoNum type="arabicPeriod"/>
            </a:pPr>
            <a:endParaRPr lang="en-US" dirty="0"/>
          </a:p>
        </p:txBody>
      </p:sp>
      <p:sp>
        <p:nvSpPr>
          <p:cNvPr id="4" name="Rectangle 3"/>
          <p:cNvSpPr/>
          <p:nvPr/>
        </p:nvSpPr>
        <p:spPr>
          <a:xfrm>
            <a:off x="0" y="6153834"/>
            <a:ext cx="9144000" cy="646331"/>
          </a:xfrm>
          <a:prstGeom prst="rect">
            <a:avLst/>
          </a:prstGeom>
        </p:spPr>
        <p:txBody>
          <a:bodyPr wrap="square">
            <a:spAutoFit/>
          </a:bodyPr>
          <a:lstStyle/>
          <a:p>
            <a:r>
              <a:rPr lang="en-CA" dirty="0">
                <a:latin typeface="Times-Roman"/>
              </a:rPr>
              <a:t>1 </a:t>
            </a:r>
            <a:r>
              <a:rPr lang="en-CA" dirty="0" smtClean="0">
                <a:latin typeface="Times-Roman"/>
              </a:rPr>
              <a:t>FBI </a:t>
            </a:r>
            <a:r>
              <a:rPr lang="en-CA" dirty="0">
                <a:latin typeface="Times-Roman"/>
              </a:rPr>
              <a:t>(US </a:t>
            </a:r>
            <a:r>
              <a:rPr lang="en-CA" dirty="0" smtClean="0">
                <a:latin typeface="Times-Roman"/>
              </a:rPr>
              <a:t>Federal Bureau </a:t>
            </a:r>
            <a:r>
              <a:rPr lang="en-CA" dirty="0">
                <a:latin typeface="Times-Roman"/>
              </a:rPr>
              <a:t>of I</a:t>
            </a:r>
            <a:r>
              <a:rPr lang="en-CA" dirty="0" smtClean="0">
                <a:latin typeface="Times-Roman"/>
              </a:rPr>
              <a:t>nvestigations: https</a:t>
            </a:r>
            <a:r>
              <a:rPr lang="en-CA" dirty="0">
                <a:latin typeface="Times-Roman"/>
              </a:rPr>
              <a:t>://</a:t>
            </a:r>
            <a:r>
              <a:rPr lang="en-CA" dirty="0" smtClean="0">
                <a:latin typeface="Times-Roman"/>
              </a:rPr>
              <a:t>archives.fbi.gov/archives/news/stories/2009/april/spearphishing_040109)</a:t>
            </a:r>
            <a:endParaRPr lang="en-US" dirty="0"/>
          </a:p>
        </p:txBody>
      </p:sp>
    </p:spTree>
    <p:extLst>
      <p:ext uri="{BB962C8B-B14F-4D97-AF65-F5344CB8AC3E}">
        <p14:creationId xmlns:p14="http://schemas.microsoft.com/office/powerpoint/2010/main" val="95098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Get Stung With A Phishing Email?</a:t>
            </a:r>
            <a:endParaRPr lang="en-US" dirty="0"/>
          </a:p>
        </p:txBody>
      </p:sp>
      <p:sp>
        <p:nvSpPr>
          <p:cNvPr id="3" name="Content Placeholder 2"/>
          <p:cNvSpPr>
            <a:spLocks noGrp="1"/>
          </p:cNvSpPr>
          <p:nvPr>
            <p:ph idx="1"/>
          </p:nvPr>
        </p:nvSpPr>
        <p:spPr/>
        <p:txBody>
          <a:bodyPr/>
          <a:lstStyle/>
          <a:p>
            <a:r>
              <a:rPr lang="en-US" dirty="0" smtClean="0"/>
              <a:t>Obvious level: you gave given away private information</a:t>
            </a:r>
          </a:p>
          <a:p>
            <a:r>
              <a:rPr lang="en-US" dirty="0" smtClean="0"/>
              <a:t>Less obvious: you go to the website just to “check it out” but you don’t give any private information.</a:t>
            </a:r>
          </a:p>
          <a:p>
            <a:pPr lvl="1"/>
            <a:r>
              <a:rPr lang="en-US" dirty="0" smtClean="0"/>
              <a:t>No problem?</a:t>
            </a:r>
          </a:p>
          <a:p>
            <a:pPr lvl="1"/>
            <a:r>
              <a:rPr lang="en-US" dirty="0" smtClean="0"/>
              <a:t>Think again!</a:t>
            </a:r>
          </a:p>
          <a:p>
            <a:pPr lvl="1"/>
            <a:r>
              <a:rPr lang="en-US" dirty="0" smtClean="0"/>
              <a:t>Your computer/phone can be infected by simply visiting a website.</a:t>
            </a:r>
          </a:p>
          <a:p>
            <a:pPr lvl="1"/>
            <a:r>
              <a:rPr lang="en-US" dirty="0" smtClean="0"/>
              <a:t>Going to a website downloads the ‘content’ (text, images, videos etc.) but may also download programs (in the form of ‘scripts).</a:t>
            </a:r>
          </a:p>
          <a:p>
            <a:pPr lvl="1"/>
            <a:r>
              <a:rPr lang="en-US" dirty="0" smtClean="0"/>
              <a:t>Skeptical? Try going to this web address:</a:t>
            </a:r>
          </a:p>
          <a:p>
            <a:pPr lvl="2"/>
            <a:r>
              <a:rPr lang="en-US" dirty="0">
                <a:hlinkClick r:id="rId2"/>
              </a:rPr>
              <a:t>https://pages.cpsc.ucalgary.ca/~</a:t>
            </a:r>
            <a:r>
              <a:rPr lang="en-US" dirty="0" smtClean="0">
                <a:hlinkClick r:id="rId2"/>
              </a:rPr>
              <a:t>tamj/2017/203F/autorun.html</a:t>
            </a:r>
            <a:endParaRPr lang="en-US" dirty="0" smtClean="0"/>
          </a:p>
          <a:p>
            <a:pPr lvl="2"/>
            <a:endParaRPr lang="en-US" dirty="0"/>
          </a:p>
        </p:txBody>
      </p:sp>
    </p:spTree>
    <p:extLst>
      <p:ext uri="{BB962C8B-B14F-4D97-AF65-F5344CB8AC3E}">
        <p14:creationId xmlns:p14="http://schemas.microsoft.com/office/powerpoint/2010/main" val="3058254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lstStyle/>
          <a:p>
            <a:r>
              <a:rPr lang="en-US" dirty="0" smtClean="0"/>
              <a:t>Scripts? Who Needs Them!</a:t>
            </a:r>
            <a:endParaRPr lang="en-US" dirty="0"/>
          </a:p>
        </p:txBody>
      </p:sp>
      <p:sp>
        <p:nvSpPr>
          <p:cNvPr id="4" name="TextBox 3"/>
          <p:cNvSpPr txBox="1"/>
          <p:nvPr/>
        </p:nvSpPr>
        <p:spPr>
          <a:xfrm>
            <a:off x="5181600" y="457200"/>
            <a:ext cx="3048000" cy="1219200"/>
          </a:xfrm>
          <a:prstGeom prst="rect">
            <a:avLst/>
          </a:prstGeom>
          <a:noFill/>
        </p:spPr>
        <p:txBody>
          <a:bodyPr wrap="square" rtlCol="0">
            <a:noAutofit/>
          </a:bodyPr>
          <a:lstStyle/>
          <a:p>
            <a:r>
              <a:rPr lang="en-US" sz="3200" dirty="0" smtClean="0"/>
              <a:t>…Likely You Do</a:t>
            </a:r>
          </a:p>
        </p:txBody>
      </p:sp>
      <p:pic>
        <p:nvPicPr>
          <p:cNvPr id="24" name="Picture 23"/>
          <p:cNvPicPr>
            <a:picLocks noChangeAspect="1"/>
          </p:cNvPicPr>
          <p:nvPr/>
        </p:nvPicPr>
        <p:blipFill>
          <a:blip r:embed="rId2"/>
          <a:stretch>
            <a:fillRect/>
          </a:stretch>
        </p:blipFill>
        <p:spPr>
          <a:xfrm>
            <a:off x="762000" y="1381364"/>
            <a:ext cx="5286375" cy="1981200"/>
          </a:xfrm>
          <a:prstGeom prst="rect">
            <a:avLst/>
          </a:prstGeom>
        </p:spPr>
      </p:pic>
      <p:pic>
        <p:nvPicPr>
          <p:cNvPr id="25" name="Picture 24"/>
          <p:cNvPicPr>
            <a:picLocks noChangeAspect="1"/>
          </p:cNvPicPr>
          <p:nvPr/>
        </p:nvPicPr>
        <p:blipFill>
          <a:blip r:embed="rId3"/>
          <a:stretch>
            <a:fillRect/>
          </a:stretch>
        </p:blipFill>
        <p:spPr>
          <a:xfrm>
            <a:off x="0" y="3103623"/>
            <a:ext cx="5519836" cy="1605339"/>
          </a:xfrm>
          <a:prstGeom prst="rect">
            <a:avLst/>
          </a:prstGeom>
        </p:spPr>
      </p:pic>
      <p:pic>
        <p:nvPicPr>
          <p:cNvPr id="26" name="Picture 25"/>
          <p:cNvPicPr>
            <a:picLocks noChangeAspect="1"/>
          </p:cNvPicPr>
          <p:nvPr/>
        </p:nvPicPr>
        <p:blipFill>
          <a:blip r:embed="rId4"/>
          <a:stretch>
            <a:fillRect/>
          </a:stretch>
        </p:blipFill>
        <p:spPr>
          <a:xfrm>
            <a:off x="3943350" y="4877301"/>
            <a:ext cx="5200650" cy="1952625"/>
          </a:xfrm>
          <a:prstGeom prst="rect">
            <a:avLst/>
          </a:prstGeom>
        </p:spPr>
      </p:pic>
      <p:pic>
        <p:nvPicPr>
          <p:cNvPr id="27" name="Picture 26"/>
          <p:cNvPicPr>
            <a:picLocks noChangeAspect="1"/>
          </p:cNvPicPr>
          <p:nvPr/>
        </p:nvPicPr>
        <p:blipFill>
          <a:blip r:embed="rId5"/>
          <a:stretch>
            <a:fillRect/>
          </a:stretch>
        </p:blipFill>
        <p:spPr>
          <a:xfrm>
            <a:off x="4730150" y="1195674"/>
            <a:ext cx="4351616" cy="3076526"/>
          </a:xfrm>
          <a:prstGeom prst="rect">
            <a:avLst/>
          </a:prstGeom>
        </p:spPr>
      </p:pic>
      <p:pic>
        <p:nvPicPr>
          <p:cNvPr id="28" name="Picture 27"/>
          <p:cNvPicPr>
            <a:picLocks noChangeAspect="1"/>
          </p:cNvPicPr>
          <p:nvPr/>
        </p:nvPicPr>
        <p:blipFill>
          <a:blip r:embed="rId6"/>
          <a:stretch>
            <a:fillRect/>
          </a:stretch>
        </p:blipFill>
        <p:spPr>
          <a:xfrm>
            <a:off x="647563" y="4465698"/>
            <a:ext cx="3466843" cy="1554102"/>
          </a:xfrm>
          <a:prstGeom prst="rect">
            <a:avLst/>
          </a:prstGeom>
        </p:spPr>
      </p:pic>
      <p:grpSp>
        <p:nvGrpSpPr>
          <p:cNvPr id="20" name="Group 19"/>
          <p:cNvGrpSpPr/>
          <p:nvPr/>
        </p:nvGrpSpPr>
        <p:grpSpPr>
          <a:xfrm>
            <a:off x="5141109" y="2699882"/>
            <a:ext cx="3924615" cy="1790699"/>
            <a:chOff x="2801182" y="1316831"/>
            <a:chExt cx="3924615" cy="1790699"/>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A-OK!</a:t>
              </a:r>
            </a:p>
          </p:txBody>
        </p:sp>
      </p:grpSp>
    </p:spTree>
    <p:extLst>
      <p:ext uri="{BB962C8B-B14F-4D97-AF65-F5344CB8AC3E}">
        <p14:creationId xmlns:p14="http://schemas.microsoft.com/office/powerpoint/2010/main" val="32095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ppt_w</p:attrName>
                                        </p:attrNameLst>
                                      </p:cBhvr>
                                      <p:tavLst>
                                        <p:tav tm="0" fmla="#ppt_w*sin(2.5*pi*$)">
                                          <p:val>
                                            <p:fltVal val="0"/>
                                          </p:val>
                                        </p:tav>
                                        <p:tav tm="100000">
                                          <p:val>
                                            <p:fltVal val="1"/>
                                          </p:val>
                                        </p:tav>
                                      </p:tavLst>
                                    </p:anim>
                                    <p:anim calcmode="lin" valueType="num">
                                      <p:cBhvr>
                                        <p:cTn id="3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Denial Of Service Attack</a:t>
            </a:r>
            <a:endParaRPr lang="en-CA" dirty="0"/>
          </a:p>
        </p:txBody>
      </p:sp>
      <p:sp>
        <p:nvSpPr>
          <p:cNvPr id="3" name="Content Placeholder 2"/>
          <p:cNvSpPr>
            <a:spLocks noGrp="1"/>
          </p:cNvSpPr>
          <p:nvPr>
            <p:ph idx="1"/>
          </p:nvPr>
        </p:nvSpPr>
        <p:spPr/>
        <p:txBody>
          <a:bodyPr/>
          <a:lstStyle/>
          <a:p>
            <a:r>
              <a:rPr lang="en-CA" dirty="0" smtClean="0"/>
              <a:t>An attempt to make a service unavailable</a:t>
            </a:r>
          </a:p>
          <a:p>
            <a:pPr lvl="1"/>
            <a:r>
              <a:rPr lang="en-CA" dirty="0" smtClean="0"/>
              <a:t>Repeatedly sending requests for information to the computer system</a:t>
            </a:r>
          </a:p>
          <a:p>
            <a:pPr lvl="1"/>
            <a:r>
              <a:rPr lang="en-CA" dirty="0" smtClean="0"/>
              <a:t>“Crashing” the computer system that is under attack</a:t>
            </a:r>
          </a:p>
          <a:p>
            <a:pPr lvl="1"/>
            <a:endParaRPr lang="en-CA" dirty="0"/>
          </a:p>
          <a:p>
            <a:r>
              <a:rPr lang="en-CA" dirty="0" smtClean="0"/>
              <a:t>The ‘attackers’ (owners of the computer(s) from which the attack has been launched) may be unaware of their involvement</a:t>
            </a:r>
          </a:p>
          <a:p>
            <a:pPr lvl="1"/>
            <a:r>
              <a:rPr lang="en-CA" dirty="0" smtClean="0"/>
              <a:t>“</a:t>
            </a:r>
            <a:r>
              <a:rPr lang="en-CA" dirty="0" err="1" smtClean="0"/>
              <a:t>Mydoom</a:t>
            </a:r>
            <a:r>
              <a:rPr lang="en-CA" dirty="0" smtClean="0"/>
              <a:t>/</a:t>
            </a:r>
            <a:r>
              <a:rPr lang="en-CA" dirty="0" err="1" smtClean="0"/>
              <a:t>MyDoom</a:t>
            </a:r>
            <a:r>
              <a:rPr lang="en-CA" dirty="0" smtClean="0"/>
              <a:t>”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Task </a:t>
            </a:r>
            <a:r>
              <a:rPr lang="en-CA" dirty="0"/>
              <a:t>manager) </a:t>
            </a:r>
            <a:endParaRPr lang="en-CA" dirty="0" smtClean="0"/>
          </a:p>
          <a:p>
            <a:pPr lvl="1"/>
            <a:r>
              <a:rPr lang="en-CA" dirty="0" smtClean="0"/>
              <a:t>Increase </a:t>
            </a:r>
            <a:r>
              <a:rPr lang="en-CA" dirty="0"/>
              <a:t>in network usage (ISP)</a:t>
            </a:r>
          </a:p>
        </p:txBody>
      </p:sp>
    </p:spTree>
    <p:extLst>
      <p:ext uri="{BB962C8B-B14F-4D97-AF65-F5344CB8AC3E}">
        <p14:creationId xmlns:p14="http://schemas.microsoft.com/office/powerpoint/2010/main" val="3414086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Following Affect Your Security?</a:t>
            </a:r>
            <a:endParaRPr lang="en-CA" dirty="0"/>
          </a:p>
        </p:txBody>
      </p:sp>
      <p:sp>
        <p:nvSpPr>
          <p:cNvPr id="3" name="Content Placeholder 2"/>
          <p:cNvSpPr>
            <a:spLocks noGrp="1"/>
          </p:cNvSpPr>
          <p:nvPr>
            <p:ph idx="1"/>
          </p:nvPr>
        </p:nvSpPr>
        <p:spPr/>
        <p:txBody>
          <a:bodyPr/>
          <a:lstStyle/>
          <a:p>
            <a:r>
              <a:rPr lang="en-CA" dirty="0" smtClean="0"/>
              <a:t>My financial institution/workplace/university computer system has been:</a:t>
            </a:r>
          </a:p>
          <a:p>
            <a:pPr lvl="1"/>
            <a:r>
              <a:rPr lang="en-CA" dirty="0" smtClean="0"/>
              <a:t>Hacked?</a:t>
            </a:r>
          </a:p>
          <a:p>
            <a:pPr lvl="1"/>
            <a:r>
              <a:rPr lang="en-CA" dirty="0" smtClean="0"/>
              <a:t>Suffered from a Denial of service attack?</a:t>
            </a:r>
          </a:p>
          <a:p>
            <a:pPr lvl="2"/>
            <a:r>
              <a:rPr lang="en-CA" dirty="0" smtClean="0">
                <a:hlinkClick r:id="rId3"/>
              </a:rPr>
              <a:t>http://montrealgazette.com/news/local-news/youve-been-hacked</a:t>
            </a:r>
            <a:endParaRPr lang="en-CA" dirty="0" smtClean="0"/>
          </a:p>
          <a:p>
            <a:pPr lvl="2"/>
            <a:endParaRPr lang="en-CA" dirty="0"/>
          </a:p>
          <a:p>
            <a:pPr lvl="2"/>
            <a:endParaRPr lang="en-CA" dirty="0" smtClean="0"/>
          </a:p>
          <a:p>
            <a:pPr lvl="2"/>
            <a:endParaRPr lang="en-CA" dirty="0" smtClean="0"/>
          </a:p>
          <a:p>
            <a:pPr lvl="2"/>
            <a:endParaRPr lang="en-CA" dirty="0" smtClean="0"/>
          </a:p>
          <a:p>
            <a:pPr lvl="2"/>
            <a:endParaRPr lang="en-CA" dirty="0"/>
          </a:p>
          <a:p>
            <a:pPr lvl="2"/>
            <a:endParaRPr lang="en-CA" dirty="0" smtClean="0"/>
          </a:p>
          <a:p>
            <a:pPr lvl="2"/>
            <a:endParaRPr lang="en-CA" dirty="0"/>
          </a:p>
          <a:p>
            <a:pPr lvl="2"/>
            <a:endParaRPr lang="en-CA" dirty="0" smtClean="0"/>
          </a:p>
          <a:p>
            <a:r>
              <a:rPr lang="en-CA" dirty="0" smtClean="0"/>
              <a:t>Users of my </a:t>
            </a:r>
            <a:r>
              <a:rPr lang="en-CA" dirty="0"/>
              <a:t>financial institution/workplace/university computer </a:t>
            </a:r>
            <a:r>
              <a:rPr lang="en-CA" dirty="0" smtClean="0"/>
              <a:t>system have fallen for a phishing scam?</a:t>
            </a:r>
            <a:endParaRPr lang="en-CA" dirty="0"/>
          </a:p>
        </p:txBody>
      </p:sp>
      <p:sp>
        <p:nvSpPr>
          <p:cNvPr id="4" name="Rectangle 3"/>
          <p:cNvSpPr/>
          <p:nvPr/>
        </p:nvSpPr>
        <p:spPr>
          <a:xfrm>
            <a:off x="990600" y="4572000"/>
            <a:ext cx="6477000" cy="1169551"/>
          </a:xfrm>
          <a:prstGeom prst="rect">
            <a:avLst/>
          </a:prstGeom>
        </p:spPr>
        <p:txBody>
          <a:bodyPr wrap="square">
            <a:spAutoFit/>
          </a:bodyPr>
          <a:lstStyle/>
          <a:p>
            <a:r>
              <a:rPr lang="en-CA" dirty="0" smtClean="0"/>
              <a:t>(Exert)</a:t>
            </a:r>
          </a:p>
          <a:p>
            <a:r>
              <a:rPr lang="en-CA" dirty="0" smtClean="0"/>
              <a:t>“</a:t>
            </a:r>
            <a:r>
              <a:rPr lang="en-CA" sz="1600" dirty="0" smtClean="0">
                <a:latin typeface="Arial" panose="020B0604020202020204" pitchFamily="34" charset="0"/>
                <a:cs typeface="Arial" panose="020B0604020202020204" pitchFamily="34" charset="0"/>
              </a:rPr>
              <a:t>Hacktivists </a:t>
            </a:r>
            <a:r>
              <a:rPr lang="en-CA" sz="1600" dirty="0">
                <a:latin typeface="Arial" panose="020B0604020202020204" pitchFamily="34" charset="0"/>
                <a:cs typeface="Arial" panose="020B0604020202020204" pitchFamily="34" charset="0"/>
              </a:rPr>
              <a:t>temporarily overwhelmed a number of federal websites with denial-of-service attacks to oppose the government’s anti-terrorism bill, C-51</a:t>
            </a:r>
            <a:r>
              <a:rPr lang="en-CA" sz="1600" dirty="0" smtClean="0">
                <a:latin typeface="Arial" panose="020B0604020202020204" pitchFamily="34" charset="0"/>
                <a:cs typeface="Arial" panose="020B0604020202020204" pitchFamily="34" charset="0"/>
              </a:rPr>
              <a:t>.</a:t>
            </a:r>
            <a:r>
              <a:rPr lang="en-CA" dirty="0" smtClean="0"/>
              <a:t>”</a:t>
            </a:r>
            <a:endParaRPr lang="en-US" dirty="0"/>
          </a:p>
        </p:txBody>
      </p:sp>
      <p:pic>
        <p:nvPicPr>
          <p:cNvPr id="5" name="Picture 4"/>
          <p:cNvPicPr>
            <a:picLocks noChangeAspect="1"/>
          </p:cNvPicPr>
          <p:nvPr/>
        </p:nvPicPr>
        <p:blipFill>
          <a:blip r:embed="rId4"/>
          <a:stretch>
            <a:fillRect/>
          </a:stretch>
        </p:blipFill>
        <p:spPr>
          <a:xfrm>
            <a:off x="1027387" y="3314700"/>
            <a:ext cx="4763814" cy="1043283"/>
          </a:xfrm>
          <a:prstGeom prst="rect">
            <a:avLst/>
          </a:prstGeom>
        </p:spPr>
      </p:pic>
    </p:spTree>
    <p:extLst>
      <p:ext uri="{BB962C8B-B14F-4D97-AF65-F5344CB8AC3E}">
        <p14:creationId xmlns:p14="http://schemas.microsoft.com/office/powerpoint/2010/main" val="22743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38187" y="3441680"/>
            <a:ext cx="8153400" cy="163121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Computer hardware (i.e. not MS-Windows specific) can be infected with malicious software)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‘infection’ cannot be removed by formatting the hard drive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From</a:t>
            </a:r>
            <a:endParaRPr lang="en-US" sz="1600" dirty="0">
              <a:latin typeface="Arial" panose="020B0604020202020204" pitchFamily="34" charset="0"/>
              <a:cs typeface="Arial" panose="020B0604020202020204" pitchFamily="34" charset="0"/>
            </a:endParaRP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://www.forbes.com/sites/thomasbrewster/2015/03/18/hacking-tails-with-rootkits</a:t>
            </a:r>
            <a:r>
              <a:rPr lang="en-US" sz="1600" dirty="0" smtClean="0">
                <a:hlinkClick r:id="rId3"/>
              </a:rPr>
              <a:t>/</a:t>
            </a:r>
            <a:endParaRPr lang="en-US" sz="1600" dirty="0"/>
          </a:p>
        </p:txBody>
      </p:sp>
      <p:sp>
        <p:nvSpPr>
          <p:cNvPr id="5" name="Rectangle 4"/>
          <p:cNvSpPr/>
          <p:nvPr/>
        </p:nvSpPr>
        <p:spPr>
          <a:xfrm>
            <a:off x="757236" y="5565338"/>
            <a:ext cx="770096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more information on ‘infecting’ computer hardware with malicious software (CanWest security conference 2015)</a:t>
            </a: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Can’t Get Infected Just Going To A Website!</a:t>
            </a:r>
            <a:endParaRPr lang="en-CA" dirty="0"/>
          </a:p>
        </p:txBody>
      </p:sp>
      <p:sp>
        <p:nvSpPr>
          <p:cNvPr id="3" name="Content Placeholder 2"/>
          <p:cNvSpPr>
            <a:spLocks noGrp="1"/>
          </p:cNvSpPr>
          <p:nvPr>
            <p:ph idx="1"/>
          </p:nvPr>
        </p:nvSpPr>
        <p:spPr/>
        <p:txBody>
          <a:bodyPr/>
          <a:lstStyle/>
          <a:p>
            <a:pPr lvl="1"/>
            <a:r>
              <a:rPr lang="en-US" dirty="0" smtClean="0"/>
              <a:t>Don’t believe you can infected, remember this one:</a:t>
            </a:r>
            <a:endParaRPr lang="en-US" dirty="0"/>
          </a:p>
          <a:p>
            <a:pPr lvl="2"/>
            <a:r>
              <a:rPr lang="en-US" dirty="0">
                <a:hlinkClick r:id="rId2"/>
              </a:rPr>
              <a:t>https://pages.cpsc.ucalgary.ca/~tamj/2017/203F/autorun.html</a:t>
            </a:r>
            <a:endParaRPr lang="en-US" dirty="0"/>
          </a:p>
          <a:p>
            <a:pPr lvl="1"/>
            <a:endParaRPr lang="en-CA" dirty="0"/>
          </a:p>
        </p:txBody>
      </p:sp>
    </p:spTree>
    <p:extLst>
      <p:ext uri="{BB962C8B-B14F-4D97-AF65-F5344CB8AC3E}">
        <p14:creationId xmlns:p14="http://schemas.microsoft.com/office/powerpoint/2010/main" val="2711203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“Top </a:t>
            </a:r>
            <a:r>
              <a:rPr lang="en-CA" b="1" dirty="0"/>
              <a:t>10 Celebs </a:t>
            </a:r>
            <a:r>
              <a:rPr lang="en-CA" b="1" dirty="0" smtClean="0"/>
              <a:t>[JT: Searching For Info. About Them] Most </a:t>
            </a:r>
            <a:r>
              <a:rPr lang="en-CA" b="1" dirty="0"/>
              <a:t>Likely To Give You A Computer </a:t>
            </a:r>
            <a:r>
              <a:rPr lang="en-CA" b="1" dirty="0" smtClean="0"/>
              <a:t>Virus”</a:t>
            </a:r>
            <a:r>
              <a:rPr lang="en-CA" b="1" baseline="30000" dirty="0" smtClean="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smtClean="0"/>
              <a:t>1 Source: http</a:t>
            </a:r>
            <a:r>
              <a:rPr lang="en-CA" dirty="0"/>
              <a:t>://www.mcafee.com/us/microsites/most-dangerous-celebrities/index.html</a:t>
            </a:r>
          </a:p>
        </p:txBody>
      </p:sp>
      <p:graphicFrame>
        <p:nvGraphicFramePr>
          <p:cNvPr id="5" name="Table 4"/>
          <p:cNvGraphicFramePr>
            <a:graphicFrameLocks noGrp="1"/>
          </p:cNvGraphicFramePr>
          <p:nvPr/>
        </p:nvGraphicFramePr>
        <p:xfrm>
          <a:off x="1524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tblGrid>
              <a:tr h="370840">
                <a:tc>
                  <a:txBody>
                    <a:bodyPr/>
                    <a:lstStyle/>
                    <a:p>
                      <a:r>
                        <a:rPr lang="en-CA" dirty="0" smtClean="0"/>
                        <a:t>2013 </a:t>
                      </a:r>
                      <a:endParaRPr lang="en-CA" dirty="0"/>
                    </a:p>
                  </a:txBody>
                  <a:tcPr/>
                </a:tc>
                <a:extLst>
                  <a:ext uri="{0D108BD9-81ED-4DB2-BD59-A6C34878D82A}">
                    <a16:rowId xmlns:a16="http://schemas.microsoft.com/office/drawing/2014/main" val="10000"/>
                  </a:ext>
                </a:extLst>
              </a:tr>
              <a:tr h="370840">
                <a:tc>
                  <a:txBody>
                    <a:bodyPr/>
                    <a:lstStyle/>
                    <a:p>
                      <a:pPr marL="0" indent="0">
                        <a:buFont typeface="+mj-lt"/>
                        <a:buNone/>
                      </a:pPr>
                      <a:r>
                        <a:rPr lang="en-CA" sz="1800" kern="1200" dirty="0" smtClean="0">
                          <a:solidFill>
                            <a:schemeClr val="dk1"/>
                          </a:solidFill>
                          <a:effectLst/>
                          <a:latin typeface="+mn-lt"/>
                          <a:ea typeface="+mn-ea"/>
                          <a:cs typeface="+mn-cs"/>
                        </a:rPr>
                        <a:t>1) Lily Collins</a:t>
                      </a:r>
                      <a:endParaRPr lang="en-CA" dirty="0"/>
                    </a:p>
                  </a:txBody>
                  <a:tcPr/>
                </a:tc>
                <a:extLst>
                  <a:ext uri="{0D108BD9-81ED-4DB2-BD59-A6C34878D82A}">
                    <a16:rowId xmlns:a16="http://schemas.microsoft.com/office/drawing/2014/main" val="10001"/>
                  </a:ext>
                </a:extLst>
              </a:tr>
              <a:tr h="370840">
                <a:tc>
                  <a:txBody>
                    <a:bodyPr/>
                    <a:lstStyle/>
                    <a:p>
                      <a:pPr marL="0" indent="0">
                        <a:buFont typeface="+mj-lt"/>
                        <a:buNone/>
                      </a:pPr>
                      <a:r>
                        <a:rPr lang="en-CA" sz="1800" kern="1200" dirty="0" smtClean="0">
                          <a:solidFill>
                            <a:schemeClr val="dk1"/>
                          </a:solidFill>
                          <a:effectLst/>
                          <a:latin typeface="+mn-lt"/>
                          <a:ea typeface="+mn-ea"/>
                          <a:cs typeface="+mn-cs"/>
                        </a:rPr>
                        <a:t>2) Avril </a:t>
                      </a:r>
                      <a:r>
                        <a:rPr lang="en-CA" sz="1800" kern="1200" dirty="0" err="1" smtClean="0">
                          <a:solidFill>
                            <a:schemeClr val="dk1"/>
                          </a:solidFill>
                          <a:effectLst/>
                          <a:latin typeface="+mn-lt"/>
                          <a:ea typeface="+mn-ea"/>
                          <a:cs typeface="+mn-cs"/>
                        </a:rPr>
                        <a:t>Lavigne</a:t>
                      </a:r>
                      <a:endParaRPr lang="en-CA" dirty="0"/>
                    </a:p>
                  </a:txBody>
                  <a:tcPr/>
                </a:tc>
                <a:extLst>
                  <a:ext uri="{0D108BD9-81ED-4DB2-BD59-A6C34878D82A}">
                    <a16:rowId xmlns:a16="http://schemas.microsoft.com/office/drawing/2014/main" val="10002"/>
                  </a:ext>
                </a:extLst>
              </a:tr>
              <a:tr h="370840">
                <a:tc>
                  <a:txBody>
                    <a:bodyPr/>
                    <a:lstStyle/>
                    <a:p>
                      <a:pPr marL="0" indent="0">
                        <a:buFont typeface="+mj-lt"/>
                        <a:buNone/>
                      </a:pPr>
                      <a:r>
                        <a:rPr lang="en-CA" sz="1800" kern="1200" dirty="0" smtClean="0">
                          <a:solidFill>
                            <a:schemeClr val="dk1"/>
                          </a:solidFill>
                          <a:effectLst/>
                          <a:latin typeface="+mn-lt"/>
                          <a:ea typeface="+mn-ea"/>
                          <a:cs typeface="+mn-cs"/>
                        </a:rPr>
                        <a:t>3) Sandra Bullock</a:t>
                      </a:r>
                      <a:endParaRPr lang="en-CA" dirty="0"/>
                    </a:p>
                  </a:txBody>
                  <a:tcPr/>
                </a:tc>
                <a:extLst>
                  <a:ext uri="{0D108BD9-81ED-4DB2-BD59-A6C34878D82A}">
                    <a16:rowId xmlns:a16="http://schemas.microsoft.com/office/drawing/2014/main" val="10003"/>
                  </a:ext>
                </a:extLst>
              </a:tr>
              <a:tr h="370840">
                <a:tc>
                  <a:txBody>
                    <a:bodyPr/>
                    <a:lstStyle/>
                    <a:p>
                      <a:pPr marL="0" indent="0">
                        <a:buFont typeface="+mj-lt"/>
                        <a:buNone/>
                      </a:pPr>
                      <a:r>
                        <a:rPr lang="en-CA" sz="1800" kern="1200" dirty="0" smtClean="0">
                          <a:solidFill>
                            <a:schemeClr val="dk1"/>
                          </a:solidFill>
                          <a:effectLst/>
                          <a:latin typeface="+mn-lt"/>
                          <a:ea typeface="+mn-ea"/>
                          <a:cs typeface="+mn-cs"/>
                        </a:rPr>
                        <a:t>4) Kathy Griffin</a:t>
                      </a:r>
                      <a:endParaRPr lang="en-CA" dirty="0"/>
                    </a:p>
                  </a:txBody>
                  <a:tcPr/>
                </a:tc>
                <a:extLst>
                  <a:ext uri="{0D108BD9-81ED-4DB2-BD59-A6C34878D82A}">
                    <a16:rowId xmlns:a16="http://schemas.microsoft.com/office/drawing/2014/main" val="10004"/>
                  </a:ext>
                </a:extLst>
              </a:tr>
              <a:tr h="370840">
                <a:tc>
                  <a:txBody>
                    <a:bodyPr/>
                    <a:lstStyle/>
                    <a:p>
                      <a:pPr marL="0" indent="0">
                        <a:buFont typeface="+mj-lt"/>
                        <a:buNone/>
                      </a:pPr>
                      <a:r>
                        <a:rPr lang="en-CA" sz="1800" kern="1200" dirty="0" smtClean="0">
                          <a:solidFill>
                            <a:schemeClr val="dk1"/>
                          </a:solidFill>
                          <a:effectLst/>
                          <a:latin typeface="+mn-lt"/>
                          <a:ea typeface="+mn-ea"/>
                          <a:cs typeface="+mn-cs"/>
                        </a:rPr>
                        <a:t>5) Zoe Saldana</a:t>
                      </a:r>
                      <a:endParaRPr lang="en-CA" dirty="0"/>
                    </a:p>
                  </a:txBody>
                  <a:tcPr/>
                </a:tc>
                <a:extLst>
                  <a:ext uri="{0D108BD9-81ED-4DB2-BD59-A6C34878D82A}">
                    <a16:rowId xmlns:a16="http://schemas.microsoft.com/office/drawing/2014/main" val="10005"/>
                  </a:ext>
                </a:extLst>
              </a:tr>
              <a:tr h="370840">
                <a:tc>
                  <a:txBody>
                    <a:bodyPr/>
                    <a:lstStyle/>
                    <a:p>
                      <a:pPr marL="0" indent="0">
                        <a:buFont typeface="+mj-lt"/>
                        <a:buNone/>
                      </a:pPr>
                      <a:r>
                        <a:rPr lang="en-CA" sz="1800" kern="1200" dirty="0" smtClean="0">
                          <a:solidFill>
                            <a:schemeClr val="dk1"/>
                          </a:solidFill>
                          <a:effectLst/>
                          <a:latin typeface="+mn-lt"/>
                          <a:ea typeface="+mn-ea"/>
                          <a:cs typeface="+mn-cs"/>
                        </a:rPr>
                        <a:t>6) Katy Perry</a:t>
                      </a:r>
                      <a:endParaRPr lang="en-CA" dirty="0"/>
                    </a:p>
                  </a:txBody>
                  <a:tcPr/>
                </a:tc>
                <a:extLst>
                  <a:ext uri="{0D108BD9-81ED-4DB2-BD59-A6C34878D82A}">
                    <a16:rowId xmlns:a16="http://schemas.microsoft.com/office/drawing/2014/main" val="10006"/>
                  </a:ext>
                </a:extLst>
              </a:tr>
              <a:tr h="370840">
                <a:tc>
                  <a:txBody>
                    <a:bodyPr/>
                    <a:lstStyle/>
                    <a:p>
                      <a:pPr marL="0" indent="0">
                        <a:buFont typeface="+mj-lt"/>
                        <a:buNone/>
                      </a:pPr>
                      <a:r>
                        <a:rPr lang="en-CA" sz="1800" kern="1200" dirty="0" smtClean="0">
                          <a:solidFill>
                            <a:schemeClr val="dk1"/>
                          </a:solidFill>
                          <a:effectLst/>
                          <a:latin typeface="+mn-lt"/>
                          <a:ea typeface="+mn-ea"/>
                          <a:cs typeface="+mn-cs"/>
                        </a:rPr>
                        <a:t>7) Britney Spears</a:t>
                      </a:r>
                      <a:endParaRPr lang="en-CA" dirty="0"/>
                    </a:p>
                  </a:txBody>
                  <a:tcPr/>
                </a:tc>
                <a:extLst>
                  <a:ext uri="{0D108BD9-81ED-4DB2-BD59-A6C34878D82A}">
                    <a16:rowId xmlns:a16="http://schemas.microsoft.com/office/drawing/2014/main" val="10007"/>
                  </a:ext>
                </a:extLst>
              </a:tr>
              <a:tr h="370840">
                <a:tc>
                  <a:txBody>
                    <a:bodyPr/>
                    <a:lstStyle/>
                    <a:p>
                      <a:pPr marL="0" indent="0">
                        <a:buFont typeface="+mj-lt"/>
                        <a:buNone/>
                      </a:pPr>
                      <a:r>
                        <a:rPr lang="en-CA" sz="1800" kern="1200" dirty="0" smtClean="0">
                          <a:solidFill>
                            <a:schemeClr val="dk1"/>
                          </a:solidFill>
                          <a:effectLst/>
                          <a:latin typeface="+mn-lt"/>
                          <a:ea typeface="+mn-ea"/>
                          <a:cs typeface="+mn-cs"/>
                        </a:rPr>
                        <a:t>8) Jon Hamm</a:t>
                      </a:r>
                      <a:endParaRPr lang="en-CA" dirty="0"/>
                    </a:p>
                  </a:txBody>
                  <a:tcPr/>
                </a:tc>
                <a:extLst>
                  <a:ext uri="{0D108BD9-81ED-4DB2-BD59-A6C34878D82A}">
                    <a16:rowId xmlns:a16="http://schemas.microsoft.com/office/drawing/2014/main" val="10008"/>
                  </a:ext>
                </a:extLst>
              </a:tr>
              <a:tr h="370840">
                <a:tc>
                  <a:txBody>
                    <a:bodyPr/>
                    <a:lstStyle/>
                    <a:p>
                      <a:pPr marL="0" indent="0">
                        <a:buFont typeface="+mj-lt"/>
                        <a:buNone/>
                      </a:pPr>
                      <a:r>
                        <a:rPr lang="en-CA" sz="1800" kern="1200" dirty="0" smtClean="0">
                          <a:solidFill>
                            <a:schemeClr val="dk1"/>
                          </a:solidFill>
                          <a:effectLst/>
                          <a:latin typeface="+mn-lt"/>
                          <a:ea typeface="+mn-ea"/>
                          <a:cs typeface="+mn-cs"/>
                        </a:rPr>
                        <a:t>9) Adriana Lima</a:t>
                      </a:r>
                      <a:endParaRPr lang="en-CA" dirty="0"/>
                    </a:p>
                  </a:txBody>
                  <a:tcPr/>
                </a:tc>
                <a:extLst>
                  <a:ext uri="{0D108BD9-81ED-4DB2-BD59-A6C34878D82A}">
                    <a16:rowId xmlns:a16="http://schemas.microsoft.com/office/drawing/2014/main" val="10009"/>
                  </a:ext>
                </a:extLst>
              </a:tr>
              <a:tr h="370840">
                <a:tc>
                  <a:txBody>
                    <a:bodyPr/>
                    <a:lstStyle/>
                    <a:p>
                      <a:pPr marL="0" indent="0">
                        <a:buFont typeface="+mj-lt"/>
                        <a:buNone/>
                      </a:pPr>
                      <a:r>
                        <a:rPr lang="en-CA" sz="1800" kern="1200" dirty="0" smtClean="0">
                          <a:solidFill>
                            <a:schemeClr val="dk1"/>
                          </a:solidFill>
                          <a:effectLst/>
                          <a:latin typeface="+mn-lt"/>
                          <a:ea typeface="+mn-ea"/>
                          <a:cs typeface="+mn-cs"/>
                        </a:rPr>
                        <a:t>10) Emma Roberts</a:t>
                      </a:r>
                      <a:endParaRPr lang="en-CA" dirty="0"/>
                    </a:p>
                  </a:txBody>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nvGraphicFramePr>
        <p:xfrm>
          <a:off x="2590800" y="1466851"/>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2012</a:t>
                      </a:r>
                      <a:endParaRPr lang="en-CA" dirty="0"/>
                    </a:p>
                  </a:txBody>
                  <a:tcPr/>
                </a:tc>
                <a:extLst>
                  <a:ext uri="{0D108BD9-81ED-4DB2-BD59-A6C34878D82A}">
                    <a16:rowId xmlns:a16="http://schemas.microsoft.com/office/drawing/2014/main" val="10000"/>
                  </a:ext>
                </a:extLst>
              </a:tr>
              <a:tr h="370840">
                <a:tc>
                  <a:txBody>
                    <a:bodyPr/>
                    <a:lstStyle/>
                    <a:p>
                      <a:r>
                        <a:rPr lang="en-CA" b="0" dirty="0" smtClean="0"/>
                        <a:t>1) Emma Watson</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Jessica Biel</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Eva Mendes</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Selena Gomez</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Halle Berry </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Megan Fox (up from #15!)</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Shakira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Cameron Diaz</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Salma Hayek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Sofia Vergara</a:t>
                      </a:r>
                      <a:endParaRPr lang="en-CA" b="0" dirty="0"/>
                    </a:p>
                  </a:txBody>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58293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2011</a:t>
                      </a:r>
                      <a:endParaRPr lang="en-CA" dirty="0"/>
                    </a:p>
                  </a:txBody>
                  <a:tcPr/>
                </a:tc>
                <a:extLst>
                  <a:ext uri="{0D108BD9-81ED-4DB2-BD59-A6C34878D82A}">
                    <a16:rowId xmlns:a16="http://schemas.microsoft.com/office/drawing/2014/main" val="10000"/>
                  </a:ext>
                </a:extLst>
              </a:tr>
              <a:tr h="370840">
                <a:tc>
                  <a:txBody>
                    <a:bodyPr/>
                    <a:lstStyle/>
                    <a:p>
                      <a:r>
                        <a:rPr lang="en-CA" b="0" dirty="0" smtClean="0"/>
                        <a:t>1) Heidi Klum</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Cameron Diaz</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Piers Morgan</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Jessica Biel </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Katherine </a:t>
                      </a:r>
                      <a:r>
                        <a:rPr lang="en-CA" b="0" dirty="0" err="1" smtClean="0"/>
                        <a:t>Heigl</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Mila </a:t>
                      </a:r>
                      <a:r>
                        <a:rPr lang="en-CA" b="0" dirty="0" err="1" smtClean="0"/>
                        <a:t>Kunis</a:t>
                      </a:r>
                      <a:r>
                        <a:rPr lang="en-CA" b="0" dirty="0" smtClean="0"/>
                        <a:t> </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Anna </a:t>
                      </a:r>
                      <a:r>
                        <a:rPr lang="en-CA" b="0" dirty="0" err="1" smtClean="0"/>
                        <a:t>Paquin</a:t>
                      </a:r>
                      <a:r>
                        <a:rPr lang="en-CA" b="0" dirty="0" smtClean="0"/>
                        <a:t>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Adriana Lima </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Scarlett Johansson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Tie! Emma Stone, Brad Pitt and Rachel McAdams</a:t>
                      </a:r>
                      <a:endParaRPr lang="en-CA"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949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3"/>
              </a:rPr>
              <a:t>http://</a:t>
            </a:r>
            <a:r>
              <a:rPr lang="en-US" altLang="en-US" dirty="0" smtClean="0">
                <a:hlinkClick r:id="rId3"/>
              </a:rPr>
              <a:t>www.ibtimes.com/hacks-cost-sony-pictures-entertainment-15-million-investigation-cleanup-costs-1850048</a:t>
            </a:r>
            <a:endParaRPr lang="en-US" altLang="en-US" dirty="0" smtClean="0"/>
          </a:p>
          <a:p>
            <a:pPr lvl="2"/>
            <a:r>
              <a:rPr lang="en-US" altLang="en-US" dirty="0">
                <a:hlinkClick r:id="rId4"/>
              </a:rPr>
              <a:t>http://</a:t>
            </a:r>
            <a:r>
              <a:rPr lang="en-US" altLang="en-US" dirty="0" smtClean="0">
                <a:hlinkClick r:id="rId4"/>
              </a:rPr>
              <a:t>money.cnn.com/2014/01/10/technology/security/target-hack-tips/index.html</a:t>
            </a:r>
            <a:endParaRPr lang="en-US" altLang="en-US" dirty="0" smtClean="0"/>
          </a:p>
          <a:p>
            <a:pPr lvl="1"/>
            <a:r>
              <a:rPr lang="en-US" altLang="en-US" dirty="0" smtClean="0"/>
              <a:t>The means you can get infected by just visiting one of your favorite websites (without clicking on potentially malicious links)</a:t>
            </a:r>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smtClean="0"/>
              <a:t>A Facebook security app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3612"/>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0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564437" cy="3303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1" y="4038600"/>
            <a:ext cx="2166937" cy="228600"/>
          </a:xfrm>
          <a:prstGeom prst="rect">
            <a:avLst/>
          </a:prstGeom>
          <a:noFill/>
        </p:spPr>
        <p:txBody>
          <a:bodyPr wrap="square" rtlCol="0">
            <a:noAutofit/>
          </a:bodyPr>
          <a:lstStyle/>
          <a:p>
            <a:r>
              <a:rPr lang="en-CA" sz="1200" b="1" dirty="0" smtClean="0">
                <a:solidFill>
                  <a:srgbClr val="6600FF"/>
                </a:solidFill>
              </a:rPr>
              <a:t>Click here to get your grade</a:t>
            </a:r>
          </a:p>
        </p:txBody>
      </p:sp>
      <p:sp>
        <p:nvSpPr>
          <p:cNvPr id="4" name="Oval 3"/>
          <p:cNvSpPr/>
          <p:nvPr/>
        </p:nvSpPr>
        <p:spPr>
          <a:xfrm>
            <a:off x="1600201" y="4038600"/>
            <a:ext cx="1905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Not only the original infected document spawns infections but ANY document created with that application is infected if the ‘template’ document e.g., ‘</a:t>
            </a:r>
            <a:r>
              <a:rPr lang="en-US" altLang="en-US" dirty="0" smtClean="0">
                <a:latin typeface="Consolas" panose="020B0609020204030204" pitchFamily="49" charset="0"/>
              </a:rPr>
              <a:t>Normal.dot</a:t>
            </a:r>
            <a:r>
              <a:rPr lang="en-US" altLang="en-US" dirty="0" smtClean="0"/>
              <a:t>’ has been compromised</a:t>
            </a:r>
          </a:p>
          <a:p>
            <a:pPr lvl="1"/>
            <a:r>
              <a:rPr lang="en-US" altLang="en-US" dirty="0" smtClean="0"/>
              <a:t>(An example from VBA programming)</a:t>
            </a:r>
          </a:p>
          <a:p>
            <a:pPr lvl="2"/>
            <a:r>
              <a:rPr lang="en-US" altLang="en-US" b="1" dirty="0" smtClean="0"/>
              <a:t>Word macro that adds the Normal template to the collection of currently opened documents (where it may be edited by the macro).</a:t>
            </a:r>
          </a:p>
          <a:p>
            <a:pPr lvl="2"/>
            <a:r>
              <a:rPr lang="en-US" sz="1800" dirty="0" smtClean="0">
                <a:latin typeface="Consolas" panose="020B0609020204030204" pitchFamily="49" charset="0"/>
                <a:cs typeface="Consolas" panose="020B0609020204030204" pitchFamily="49" charset="0"/>
              </a:rPr>
              <a:t>Set </a:t>
            </a:r>
            <a:r>
              <a:rPr lang="en-US" sz="1800" dirty="0" err="1">
                <a:latin typeface="Consolas" panose="020B0609020204030204" pitchFamily="49" charset="0"/>
                <a:cs typeface="Consolas" panose="020B0609020204030204" pitchFamily="49" charset="0"/>
              </a:rPr>
              <a:t>wordDocument</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Documents.Add</a:t>
            </a:r>
            <a:r>
              <a:rPr lang="en-US" sz="1800" dirty="0">
                <a:latin typeface="Consolas" panose="020B0609020204030204" pitchFamily="49" charset="0"/>
                <a:cs typeface="Consolas" panose="020B0609020204030204" pitchFamily="49" charset="0"/>
              </a:rPr>
              <a:t>("Normal.dot")</a:t>
            </a:r>
            <a:endParaRPr lang="en-US" altLang="en-US" sz="18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579125"/>
            <a:chOff x="50528" y="2546561"/>
            <a:chExt cx="3483222" cy="2579125"/>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50528" y="3700168"/>
              <a:ext cx="1680401"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err="1"/>
                <a:t>Youtube</a:t>
              </a:r>
              <a:r>
                <a:rPr lang="en-US" altLang="en-US" sz="1600" baseline="-25000" dirty="0" err="1"/>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a:t>
              </a:r>
              <a:r>
                <a:rPr lang="en-US" altLang="en-US" sz="1600" dirty="0" smtClean="0"/>
                <a:t>software (e.g., via ‘torrent’, ‘warez’ sites)</a:t>
              </a:r>
              <a:endParaRPr lang="en-US" altLang="en-US" sz="1600" dirty="0"/>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smtClean="0"/>
                <a:t>Adding ‘useful’ phone apps outside of the sanctioned App-store</a:t>
              </a:r>
              <a:endParaRPr lang="en-US" altLang="en-US" sz="1600" dirty="0"/>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smtClean="0"/>
              <a:t>It’s included in Windows ‘for free’:</a:t>
            </a:r>
          </a:p>
          <a:p>
            <a:pPr lvl="2"/>
            <a:r>
              <a:rPr lang="en-CA" altLang="en-US" dirty="0" smtClean="0"/>
              <a:t>Windows </a:t>
            </a:r>
            <a:r>
              <a:rPr lang="en-CA" altLang="en-US" dirty="0"/>
              <a:t>(Windows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smtClean="0"/>
              <a:t>If your operating system doesn’t include security software</a:t>
            </a:r>
          </a:p>
          <a:p>
            <a:pPr lvl="2"/>
            <a:r>
              <a:rPr lang="en-US" altLang="en-US" dirty="0" smtClean="0"/>
              <a:t>Something </a:t>
            </a:r>
            <a:r>
              <a:rPr lang="en-US" altLang="en-US" dirty="0"/>
              <a:t>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smtClean="0"/>
              <a:t>But </a:t>
            </a:r>
            <a:r>
              <a:rPr lang="en-US" altLang="en-US" dirty="0"/>
              <a:t>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smtClean="0"/>
              <a:t>Some forms of spyware are relatively benign and record generic information about your computer.</a:t>
            </a:r>
          </a:p>
          <a:p>
            <a:r>
              <a:rPr lang="en-US" altLang="en-US" smtClean="0"/>
              <a:t>However some forms of spyware record and transmit </a:t>
            </a:r>
            <a:r>
              <a:rPr lang="en-US" altLang="en-US" i="1" smtClean="0"/>
              <a:t>highly</a:t>
            </a:r>
            <a:r>
              <a:rPr lang="en-US" altLang="en-US" smtClean="0"/>
              <a:t> confidential information.</a:t>
            </a:r>
          </a:p>
          <a:p>
            <a:pPr lvl="1"/>
            <a:r>
              <a:rPr lang="en-US" altLang="en-US" smtClean="0"/>
              <a:t>Some do this by recording and sending all the text that you enter with the infected computer.</a:t>
            </a:r>
          </a:p>
          <a:p>
            <a:pPr lvl="1"/>
            <a:r>
              <a:rPr lang="en-US" altLang="en-US" smtClean="0"/>
              <a:t>Others may be more selective (e.g., it recognizes when you’re about enter information into a password field and only send passwords and other login information).</a:t>
            </a:r>
          </a:p>
          <a:p>
            <a:pPr lvl="1"/>
            <a:r>
              <a:rPr lang="en-US" altLang="en-US" smtClean="0"/>
              <a:t>A few may even transmit as a live video your computer desktop and send the video to the creator of the spyware.</a:t>
            </a:r>
          </a:p>
          <a:p>
            <a:pPr lvl="1">
              <a:buFont typeface="Times New Roman" pitchFamily="18" charset="0"/>
              <a:buNone/>
            </a:pPr>
            <a:endParaRPr lang="en-US" altLang="en-US"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Don’t automatically trust any suspicious emails with links or attachments regardless of who the source may appear to be</a:t>
            </a:r>
          </a:p>
        </p:txBody>
      </p:sp>
    </p:spTree>
    <p:extLst>
      <p:ext uri="{BB962C8B-B14F-4D97-AF65-F5344CB8AC3E}">
        <p14:creationId xmlns:p14="http://schemas.microsoft.com/office/powerpoint/2010/main" val="574445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a:t>Steps </a:t>
            </a:r>
            <a:r>
              <a:rPr lang="en-US" smtClean="0"/>
              <a:t>Recorder</a:t>
            </a:r>
            <a:r>
              <a:rPr lang="en-US" dirty="0" smtClean="0"/>
              <a:t>)</a:t>
            </a:r>
          </a:p>
          <a:p>
            <a:pPr lvl="1"/>
            <a:r>
              <a:rPr lang="en-US" dirty="0"/>
              <a:t>(Windows </a:t>
            </a:r>
            <a:r>
              <a:rPr lang="en-US" dirty="0" smtClean="0"/>
              <a:t>10: Steps Recorder or PSR)</a:t>
            </a:r>
            <a:endParaRPr lang="en-US" dirty="0"/>
          </a:p>
          <a:p>
            <a:pPr lvl="1"/>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Banking Anti-Spyware Software</a:t>
            </a:r>
            <a:endParaRPr lang="en-CA" dirty="0"/>
          </a:p>
        </p:txBody>
      </p:sp>
      <p:sp>
        <p:nvSpPr>
          <p:cNvPr id="3" name="Content Placeholder 2"/>
          <p:cNvSpPr>
            <a:spLocks noGrp="1"/>
          </p:cNvSpPr>
          <p:nvPr>
            <p:ph idx="1"/>
          </p:nvPr>
        </p:nvSpPr>
        <p:spPr/>
        <p:txBody>
          <a:bodyPr/>
          <a:lstStyle/>
          <a:p>
            <a:r>
              <a:rPr lang="en-CA" dirty="0" smtClean="0"/>
              <a:t>When you login to some banking sites they offer the ability to download additional free software to reduce the effectiveness of spyware.</a:t>
            </a:r>
          </a:p>
          <a:p>
            <a:pPr lvl="1"/>
            <a:r>
              <a:rPr lang="en-CA" dirty="0" smtClean="0"/>
              <a:t>Example: </a:t>
            </a:r>
            <a:r>
              <a:rPr lang="en-CA" dirty="0" err="1" smtClean="0"/>
              <a:t>Trusteer</a:t>
            </a:r>
            <a:r>
              <a:rPr lang="en-CA" dirty="0" smtClean="0"/>
              <a:t> is used by a number of Canadian banks.</a:t>
            </a:r>
          </a:p>
          <a:p>
            <a:pPr lvl="1"/>
            <a:endParaRPr lang="en-CA" dirty="0"/>
          </a:p>
          <a:p>
            <a:pPr lvl="1"/>
            <a:endParaRPr lang="en-CA" dirty="0" smtClean="0"/>
          </a:p>
          <a:p>
            <a:pPr lvl="1"/>
            <a:endParaRPr lang="en-CA" dirty="0"/>
          </a:p>
          <a:p>
            <a:pPr lvl="1"/>
            <a:endParaRPr lang="en-CA" dirty="0" smtClean="0"/>
          </a:p>
          <a:p>
            <a:pPr lvl="1"/>
            <a:r>
              <a:rPr lang="en-CA" dirty="0" smtClean="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6143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a:t>
            </a:r>
            <a:r>
              <a:rPr lang="en-CA" dirty="0" smtClean="0"/>
              <a:t>Software: Attempted Automatic Screen Grab Attempts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31241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smtClean="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smtClean="0"/>
              <a:t>Two step authentication</a:t>
            </a:r>
          </a:p>
          <a:p>
            <a:pPr lvl="1"/>
            <a:r>
              <a:rPr lang="en-US" altLang="en-US" dirty="0" smtClean="0"/>
              <a:t>Password</a:t>
            </a:r>
          </a:p>
          <a:p>
            <a:pPr lvl="1"/>
            <a:r>
              <a:rPr lang="en-US" altLang="en-US" dirty="0" smtClean="0"/>
              <a:t>One time code</a:t>
            </a:r>
          </a:p>
        </p:txBody>
      </p:sp>
    </p:spTree>
    <p:extLst>
      <p:ext uri="{BB962C8B-B14F-4D97-AF65-F5344CB8AC3E}">
        <p14:creationId xmlns:p14="http://schemas.microsoft.com/office/powerpoint/2010/main" val="39704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t>Other Electronic Counter-Measures Against Malware</a:t>
            </a:r>
            <a:endParaRPr lang="en-CA" altLang="en-US"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Hacker</a:t>
            </a:r>
            <a:endParaRPr lang="en-CA" altLang="en-US" dirty="0" smtClean="0"/>
          </a:p>
        </p:txBody>
      </p:sp>
      <p:sp>
        <p:nvSpPr>
          <p:cNvPr id="5123" name="Content Placeholder 2"/>
          <p:cNvSpPr>
            <a:spLocks noGrp="1"/>
          </p:cNvSpPr>
          <p:nvPr>
            <p:ph idx="1"/>
          </p:nvPr>
        </p:nvSpPr>
        <p:spPr>
          <a:xfrm>
            <a:off x="528638" y="1117600"/>
            <a:ext cx="8178800" cy="5368925"/>
          </a:xfrm>
        </p:spPr>
        <p:txBody>
          <a:bodyPr/>
          <a:lstStyle/>
          <a:p>
            <a:r>
              <a:rPr lang="en-US" altLang="en-US" dirty="0" smtClean="0"/>
              <a:t>A generic term for a person that writes malicious software (e.g., a virus that damages your computer) or tries to break into a computer system.</a:t>
            </a:r>
            <a:endParaRPr lang="en-CA" altLang="en-US" dirty="0"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examples 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security programs (e.g., McAfee) and web sites evaluate other websites.</a:t>
            </a:r>
          </a:p>
          <a:p>
            <a:endParaRPr lang="en-CA" alt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1066800" y="3514165"/>
            <a:ext cx="3517800" cy="33438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3"/>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3"/>
              </a:rPr>
              <a:t>www.tomshardware.com</a:t>
            </a:r>
            <a:r>
              <a:rPr lang="en-US" altLang="en-US" dirty="0" smtClean="0"/>
              <a:t>, </a:t>
            </a:r>
            <a:r>
              <a:rPr lang="en-US" altLang="en-US" dirty="0" smtClean="0">
                <a:hlinkClick r:id="rId4"/>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Non-Electronic Based Defenses (5)</a:t>
            </a:r>
            <a:endParaRPr lang="en-CA" altLang="en-US" dirty="0" smtClean="0"/>
          </a:p>
        </p:txBody>
      </p:sp>
      <p:sp>
        <p:nvSpPr>
          <p:cNvPr id="36867" name="Content Placeholder 2"/>
          <p:cNvSpPr>
            <a:spLocks noGrp="1"/>
          </p:cNvSpPr>
          <p:nvPr>
            <p:ph idx="1"/>
          </p:nvPr>
        </p:nvSpPr>
        <p:spPr/>
        <p:txBody>
          <a:bodyPr/>
          <a:lstStyle/>
          <a:p>
            <a:r>
              <a:rPr lang="en-US" altLang="en-US" dirty="0" smtClean="0"/>
              <a:t>When you install the program read the Terms of Use.</a:t>
            </a:r>
          </a:p>
          <a:p>
            <a:pPr lvl="1"/>
            <a:r>
              <a:rPr lang="en-US" altLang="en-US" dirty="0" smtClean="0"/>
              <a:t>Sometimes buried in the text is an implicit agreement to include additional programs or features along with the program that you are installing.</a:t>
            </a:r>
          </a:p>
          <a:p>
            <a:pPr lvl="1"/>
            <a:r>
              <a:rPr lang="en-US" altLang="en-US" dirty="0" smtClean="0"/>
              <a:t>Some of these ‘extras’ may be regarded as Spyware.</a:t>
            </a:r>
            <a:endParaRPr lang="en-CA" altLang="en-US" dirty="0"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Non-Electronic Based Defenses </a:t>
            </a:r>
            <a:r>
              <a:rPr lang="en-US" altLang="en-US" dirty="0" smtClean="0"/>
              <a:t>(6)</a:t>
            </a:r>
            <a:endParaRPr lang="en-CA" dirty="0"/>
          </a:p>
        </p:txBody>
      </p:sp>
      <p:sp>
        <p:nvSpPr>
          <p:cNvPr id="3" name="Content Placeholder 2"/>
          <p:cNvSpPr>
            <a:spLocks noGrp="1"/>
          </p:cNvSpPr>
          <p:nvPr>
            <p:ph idx="1"/>
          </p:nvPr>
        </p:nvSpPr>
        <p:spPr/>
        <p:txBody>
          <a:bodyPr/>
          <a:lstStyle/>
          <a:p>
            <a:r>
              <a:rPr lang="en-US" altLang="en-US" dirty="0"/>
              <a:t>When you install the program </a:t>
            </a:r>
            <a:r>
              <a:rPr lang="en-US" altLang="en-US" dirty="0" smtClean="0"/>
              <a:t>pay attention to the extra ‘add-ons’.</a:t>
            </a:r>
          </a:p>
          <a:p>
            <a:pPr lvl="1"/>
            <a:r>
              <a:rPr lang="en-US" altLang="en-US" dirty="0" smtClean="0"/>
              <a:t>This is a program that tries to install itself when you are installing another program.</a:t>
            </a:r>
          </a:p>
          <a:p>
            <a:pPr lvl="1"/>
            <a:r>
              <a:rPr lang="en-US" altLang="en-US" dirty="0" smtClean="0"/>
              <a:t>Some may be legitimate programs.</a:t>
            </a:r>
          </a:p>
          <a:p>
            <a:pPr lvl="1"/>
            <a:r>
              <a:rPr lang="en-US" altLang="en-US" dirty="0" smtClean="0"/>
              <a:t>Others may be more sketchy.</a:t>
            </a:r>
          </a:p>
          <a:p>
            <a:r>
              <a:rPr lang="en-US" altLang="en-US" dirty="0" smtClean="0"/>
              <a:t>Some newer browsers may block third party add-on software</a:t>
            </a:r>
            <a:endParaRPr lang="en-US" altLang="en-US" dirty="0"/>
          </a:p>
          <a:p>
            <a:endParaRPr lang="en-CA" dirty="0"/>
          </a:p>
        </p:txBody>
      </p:sp>
    </p:spTree>
    <p:extLst>
      <p:ext uri="{BB962C8B-B14F-4D97-AF65-F5344CB8AC3E}">
        <p14:creationId xmlns:p14="http://schemas.microsoft.com/office/powerpoint/2010/main" val="2727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Your Software?</a:t>
            </a:r>
            <a:endParaRPr lang="en-US" dirty="0"/>
          </a:p>
        </p:txBody>
      </p:sp>
      <p:sp>
        <p:nvSpPr>
          <p:cNvPr id="3" name="Content Placeholder 2"/>
          <p:cNvSpPr>
            <a:spLocks noGrp="1"/>
          </p:cNvSpPr>
          <p:nvPr>
            <p:ph idx="1"/>
          </p:nvPr>
        </p:nvSpPr>
        <p:spPr>
          <a:xfrm>
            <a:off x="1311730" y="1447800"/>
            <a:ext cx="6498769" cy="5029200"/>
          </a:xfrm>
        </p:spPr>
        <p:txBody>
          <a:bodyPr/>
          <a:lstStyle/>
          <a:p>
            <a:r>
              <a:rPr lang="en-US" sz="2000" dirty="0" smtClean="0"/>
              <a:t>Direct from the vendor (make sure you go to the right website or even use physical media – yes there is an advantage to getting CD/DVD)</a:t>
            </a:r>
          </a:p>
          <a:p>
            <a:r>
              <a:rPr lang="en-US" sz="2000" dirty="0" smtClean="0"/>
              <a:t>Getting software from an official ‘app-type store’ (some stores are safer than others)</a:t>
            </a:r>
          </a:p>
          <a:p>
            <a:endParaRPr lang="en-US" sz="2000" dirty="0"/>
          </a:p>
          <a:p>
            <a:r>
              <a:rPr lang="en-US" sz="2000" dirty="0" smtClean="0"/>
              <a:t>Go to sites recommended by reputable sources e.g. computer magazines (</a:t>
            </a:r>
            <a:r>
              <a:rPr lang="en-US" sz="2000" dirty="0" err="1" smtClean="0"/>
              <a:t>PCMag</a:t>
            </a:r>
            <a:r>
              <a:rPr lang="en-US" sz="2000" dirty="0" smtClean="0"/>
              <a:t>)</a:t>
            </a:r>
          </a:p>
          <a:p>
            <a:endParaRPr lang="en-US" sz="2000" dirty="0"/>
          </a:p>
          <a:p>
            <a:r>
              <a:rPr lang="en-US" sz="2000" dirty="0" smtClean="0"/>
              <a:t>The general Internet (e.g. you find via a search website)</a:t>
            </a:r>
          </a:p>
          <a:p>
            <a:endParaRPr lang="en-US" sz="2000" dirty="0"/>
          </a:p>
          <a:p>
            <a:r>
              <a:rPr lang="en-US" sz="2000" dirty="0" smtClean="0"/>
              <a:t>‘Pirate’ websites: ‘torrents’, ‘warez’ (offer ‘cracked’ commercial software)</a:t>
            </a:r>
          </a:p>
          <a:p>
            <a:endParaRPr lang="en-US" sz="2000" dirty="0"/>
          </a:p>
        </p:txBody>
      </p:sp>
      <p:cxnSp>
        <p:nvCxnSpPr>
          <p:cNvPr id="5" name="Straight Arrow Connector 4"/>
          <p:cNvCxnSpPr/>
          <p:nvPr/>
        </p:nvCxnSpPr>
        <p:spPr>
          <a:xfrm flipV="1">
            <a:off x="457200" y="1676400"/>
            <a:ext cx="0" cy="99060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781300"/>
            <a:ext cx="1752600" cy="685800"/>
          </a:xfrm>
          <a:prstGeom prst="rect">
            <a:avLst/>
          </a:prstGeom>
          <a:noFill/>
        </p:spPr>
        <p:txBody>
          <a:bodyPr wrap="square" rtlCol="0">
            <a:noAutofit/>
          </a:bodyPr>
          <a:lstStyle/>
          <a:p>
            <a:r>
              <a:rPr lang="en-US" sz="2000" b="1" dirty="0" smtClean="0">
                <a:latin typeface="Arial" panose="020B0604020202020204" pitchFamily="34" charset="0"/>
                <a:cs typeface="Arial" panose="020B0604020202020204" pitchFamily="34" charset="0"/>
              </a:rPr>
              <a:t>More safe</a:t>
            </a:r>
            <a:endParaRPr lang="en-US" sz="2000" b="1" dirty="0" smtClean="0">
              <a:latin typeface="Arial" panose="020B0604020202020204" pitchFamily="34" charset="0"/>
              <a:cs typeface="Arial" panose="020B0604020202020204" pitchFamily="34" charset="0"/>
            </a:endParaRPr>
          </a:p>
        </p:txBody>
      </p:sp>
      <p:cxnSp>
        <p:nvCxnSpPr>
          <p:cNvPr id="7" name="Straight Arrow Connector 6"/>
          <p:cNvCxnSpPr/>
          <p:nvPr/>
        </p:nvCxnSpPr>
        <p:spPr>
          <a:xfrm>
            <a:off x="8665028" y="3158671"/>
            <a:ext cx="0" cy="80372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0499" y="2781300"/>
            <a:ext cx="1752600" cy="685800"/>
          </a:xfrm>
          <a:prstGeom prst="rect">
            <a:avLst/>
          </a:prstGeom>
          <a:noFill/>
        </p:spPr>
        <p:txBody>
          <a:bodyPr wrap="square" rtlCol="0">
            <a:noAutofit/>
          </a:bodyPr>
          <a:lstStyle/>
          <a:p>
            <a:r>
              <a:rPr lang="en-US" sz="2000" b="1" dirty="0" smtClean="0">
                <a:latin typeface="Arial" panose="020B0604020202020204" pitchFamily="34" charset="0"/>
                <a:cs typeface="Arial" panose="020B0604020202020204" pitchFamily="34" charset="0"/>
              </a:rPr>
              <a:t>Less safe</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431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5456238" y="1905000"/>
            <a:ext cx="3057525" cy="2967037"/>
            <a:chOff x="5527230" y="1635760"/>
            <a:chExt cx="3058288"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580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 popup comes up looking like something legitimate from Windows. How do avoid installing malware </a:t>
              </a:r>
              <a:r>
                <a:rPr lang="en-US" altLang="en-US" sz="1800" b="1" dirty="0" smtClean="0">
                  <a:solidFill>
                    <a:srgbClr val="FF0000"/>
                  </a:solidFill>
                </a:rPr>
                <a:t>when you see </a:t>
              </a:r>
              <a:r>
                <a:rPr lang="en-US" altLang="en-US" sz="1800" b="1" dirty="0">
                  <a:solidFill>
                    <a:srgbClr val="FF0000"/>
                  </a:solidFill>
                </a:rPr>
                <a:t>this window?</a:t>
              </a:r>
              <a:endParaRPr lang="en-CA" altLang="en-US" sz="1800" b="1" dirty="0">
                <a:solidFill>
                  <a:srgbClr val="FF0000"/>
                </a:solidFill>
              </a:endParaRPr>
            </a:p>
          </p:txBody>
        </p:sp>
      </p:grpSp>
      <p:grpSp>
        <p:nvGrpSpPr>
          <p:cNvPr id="3" name="Group 13"/>
          <p:cNvGrpSpPr>
            <a:grpSpLocks/>
          </p:cNvGrpSpPr>
          <p:nvPr/>
        </p:nvGrpSpPr>
        <p:grpSpPr bwMode="auto">
          <a:xfrm>
            <a:off x="203200" y="1311275"/>
            <a:ext cx="5248275" cy="4799012"/>
            <a:chOff x="203200" y="1052512"/>
            <a:chExt cx="5248910" cy="4799648"/>
          </a:xfrm>
        </p:grpSpPr>
        <p:pic>
          <p:nvPicPr>
            <p:cNvPr id="39941" name="Picture 5" descr="virusf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052512"/>
              <a:ext cx="5238750" cy="44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p:cNvSpPr txBox="1">
              <a:spLocks noChangeArrowheads="1"/>
            </p:cNvSpPr>
            <p:nvPr/>
          </p:nvSpPr>
          <p:spPr bwMode="auto">
            <a:xfrm>
              <a:off x="203200" y="5486400"/>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a:t>From: </a:t>
              </a:r>
              <a:r>
                <a:rPr lang="en-CA" altLang="en-US" sz="1200">
                  <a:hlinkClick r:id="rId4"/>
                </a:rPr>
                <a:t>www.thegeekreview.com</a:t>
              </a:r>
              <a:endParaRPr lang="en-CA" altLang="en-US" sz="1200"/>
            </a:p>
          </p:txBody>
        </p:sp>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“Hacked” Computer System</a:t>
            </a:r>
            <a:endParaRPr lang="en-CA" dirty="0"/>
          </a:p>
        </p:txBody>
      </p:sp>
      <p:sp>
        <p:nvSpPr>
          <p:cNvPr id="3" name="Content Placeholder 2"/>
          <p:cNvSpPr>
            <a:spLocks noGrp="1"/>
          </p:cNvSpPr>
          <p:nvPr>
            <p:ph idx="1"/>
          </p:nvPr>
        </p:nvSpPr>
        <p:spPr/>
        <p:txBody>
          <a:bodyPr/>
          <a:lstStyle/>
          <a:p>
            <a:r>
              <a:rPr lang="en-CA" dirty="0" smtClean="0"/>
              <a:t>Refers to a computer system in which the security system has been compromised.</a:t>
            </a:r>
          </a:p>
          <a:p>
            <a:pPr lvl="1"/>
            <a:r>
              <a:rPr lang="en-CA" dirty="0" smtClean="0"/>
              <a:t>“…to </a:t>
            </a:r>
            <a:r>
              <a:rPr lang="en-CA" dirty="0"/>
              <a:t>gain access to a computer </a:t>
            </a:r>
            <a:r>
              <a:rPr lang="en-CA" dirty="0" smtClean="0"/>
              <a:t>illegally” (www.m-w.com)</a:t>
            </a:r>
          </a:p>
          <a:p>
            <a:pPr lvl="1"/>
            <a:r>
              <a:rPr lang="en-CA" dirty="0" smtClean="0"/>
              <a:t>“To </a:t>
            </a:r>
            <a:r>
              <a:rPr lang="en-CA" dirty="0"/>
              <a:t>use one's skill in computer programming to gain illegal or unauthorized access to a file or network” (</a:t>
            </a:r>
            <a:r>
              <a:rPr lang="en-CA" dirty="0">
                <a:hlinkClick r:id="rId3"/>
              </a:rPr>
              <a:t>http://</a:t>
            </a:r>
            <a:r>
              <a:rPr lang="en-CA" dirty="0" smtClean="0">
                <a:hlinkClick r:id="rId3"/>
              </a:rPr>
              <a:t>www.thefreedictionary.com</a:t>
            </a:r>
            <a:r>
              <a:rPr lang="en-CA" dirty="0" smtClean="0"/>
              <a:t>)</a:t>
            </a:r>
          </a:p>
          <a:p>
            <a:pPr lvl="1"/>
            <a:r>
              <a:rPr lang="en-CA" dirty="0" smtClean="0"/>
              <a:t>Allow access to the data on the computer(s)</a:t>
            </a:r>
          </a:p>
          <a:p>
            <a:r>
              <a:rPr lang="en-CA" dirty="0" smtClean="0"/>
              <a:t>It can be done in many ways: </a:t>
            </a:r>
          </a:p>
          <a:p>
            <a:pPr lvl="1"/>
            <a:r>
              <a:rPr lang="en-CA" dirty="0" smtClean="0"/>
              <a:t>Sometimes it’s as simple as getting an administrator password</a:t>
            </a:r>
          </a:p>
          <a:p>
            <a:r>
              <a:rPr lang="en-CA" dirty="0" smtClean="0"/>
              <a:t>Sometimes this term is used in popular culture (even by news media outlets) for less serious security issues.</a:t>
            </a:r>
          </a:p>
          <a:p>
            <a:endParaRPr lang="en-CA" dirty="0"/>
          </a:p>
        </p:txBody>
      </p:sp>
    </p:spTree>
    <p:extLst>
      <p:ext uri="{BB962C8B-B14F-4D97-AF65-F5344CB8AC3E}">
        <p14:creationId xmlns:p14="http://schemas.microsoft.com/office/powerpoint/2010/main" val="3702094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3"/>
              </a:rPr>
              <a:t>http</a:t>
            </a:r>
            <a:r>
              <a:rPr lang="en-US" dirty="0">
                <a:hlinkClick r:id="rId3"/>
              </a:rPr>
              <a:t>://</a:t>
            </a:r>
            <a:r>
              <a:rPr lang="en-US" dirty="0" smtClean="0">
                <a:hlinkClick r:id="rId3"/>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Scammers Are Annoying But…</a:t>
            </a:r>
            <a:endParaRPr lang="en-US" dirty="0"/>
          </a:p>
        </p:txBody>
      </p:sp>
      <p:sp>
        <p:nvSpPr>
          <p:cNvPr id="3" name="Content Placeholder 2"/>
          <p:cNvSpPr>
            <a:spLocks noGrp="1"/>
          </p:cNvSpPr>
          <p:nvPr>
            <p:ph idx="1"/>
          </p:nvPr>
        </p:nvSpPr>
        <p:spPr/>
        <p:txBody>
          <a:bodyPr/>
          <a:lstStyle/>
          <a:p>
            <a:r>
              <a:rPr lang="en-US" dirty="0" smtClean="0"/>
              <a:t>…it’s probably best to avoid confrontations:</a:t>
            </a:r>
          </a:p>
          <a:p>
            <a:pPr lvl="1"/>
            <a:r>
              <a:rPr lang="en-US" dirty="0" smtClean="0">
                <a:hlinkClick r:id="rId2"/>
              </a:rPr>
              <a:t>http</a:t>
            </a:r>
            <a:r>
              <a:rPr lang="en-US" dirty="0">
                <a:hlinkClick r:id="rId2"/>
              </a:rPr>
              <a:t>://globalnews.ca/news/1444283/calgary-couple-harassed-over-phoney-lottery-scam</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1182235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dirty="0"/>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
        <p:nvSpPr>
          <p:cNvPr id="2" name="TextBox 1"/>
          <p:cNvSpPr txBox="1"/>
          <p:nvPr/>
        </p:nvSpPr>
        <p:spPr>
          <a:xfrm>
            <a:off x="381000" y="5598146"/>
            <a:ext cx="4838700" cy="658191"/>
          </a:xfrm>
          <a:prstGeom prst="rect">
            <a:avLst/>
          </a:prstGeom>
          <a:noFill/>
        </p:spPr>
        <p:txBody>
          <a:bodyPr wrap="square" rtlCol="0">
            <a:noAutofit/>
          </a:bodyPr>
          <a:lstStyle/>
          <a:p>
            <a:r>
              <a:rPr lang="en-CA" sz="2000" dirty="0" smtClean="0"/>
              <a:t>Think this could never happen to you?</a:t>
            </a:r>
          </a:p>
          <a:p>
            <a:pPr marL="342900" indent="-342900">
              <a:buFont typeface="Arial" panose="020B0604020202020204" pitchFamily="34" charset="0"/>
              <a:buChar char="•"/>
            </a:pPr>
            <a:r>
              <a:rPr lang="en-CA" altLang="en-US" sz="2000" dirty="0">
                <a:hlinkClick r:id="rId5"/>
              </a:rPr>
              <a:t>http://www.ucal.gary.ca</a:t>
            </a:r>
            <a:r>
              <a:rPr lang="en-CA" altLang="en-US" sz="2000" dirty="0" smtClean="0">
                <a:hlinkClick r:id="rId5"/>
              </a:rPr>
              <a:t>/</a:t>
            </a:r>
            <a:endParaRPr lang="en-CA" altLang="en-US" sz="2000" dirty="0" smtClean="0"/>
          </a:p>
          <a:p>
            <a:pPr marL="342900" indent="-342900">
              <a:buFont typeface="Arial" panose="020B0604020202020204" pitchFamily="34" charset="0"/>
              <a:buChar char="•"/>
            </a:pPr>
            <a:r>
              <a:rPr lang="en-CA" altLang="en-US" sz="2000" dirty="0" smtClean="0"/>
              <a:t>Also: </a:t>
            </a:r>
            <a:r>
              <a:rPr lang="en-US" sz="2000" dirty="0" smtClean="0"/>
              <a:t>sometimes </a:t>
            </a:r>
            <a:r>
              <a:rPr lang="en-US" sz="2000" dirty="0"/>
              <a:t>incomplete web addresses are displayed on mobiles</a:t>
            </a:r>
          </a:p>
          <a:p>
            <a:pPr marL="342900" indent="-342900">
              <a:buFont typeface="Arial" panose="020B0604020202020204" pitchFamily="34" charset="0"/>
              <a:buChar char="•"/>
            </a:pPr>
            <a:endParaRPr lang="en-CA" altLang="en-US" sz="2000" dirty="0"/>
          </a:p>
          <a:p>
            <a:endParaRPr lang="en-CA" sz="1200" dirty="0" smtClean="0"/>
          </a:p>
        </p:txBody>
      </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r>
              <a:rPr lang="en-US" dirty="0" smtClean="0"/>
              <a:t>.</a:t>
            </a:r>
          </a:p>
          <a:p>
            <a:r>
              <a:rPr lang="en-US" dirty="0" smtClean="0"/>
              <a:t>Social media can be far from the safest source:</a:t>
            </a:r>
          </a:p>
          <a:p>
            <a:pPr lvl="1"/>
            <a:r>
              <a:rPr lang="en-US" dirty="0">
                <a:hlinkClick r:id="rId3"/>
              </a:rPr>
              <a:t>http://</a:t>
            </a:r>
            <a:r>
              <a:rPr lang="en-US" dirty="0" smtClean="0">
                <a:hlinkClick r:id="rId3"/>
              </a:rPr>
              <a:t>money.cnn.com/2017/11/24/technology/black-friday-cyber-monday-shopping-scams/index.html</a:t>
            </a:r>
            <a:endParaRPr lang="en-US" dirty="0" smtClean="0"/>
          </a:p>
          <a:p>
            <a:r>
              <a:rPr lang="en-US" dirty="0" smtClean="0"/>
              <a:t>Sometimes a source that you viewed as reputable may make mistakes</a:t>
            </a:r>
          </a:p>
          <a:p>
            <a:pPr lvl="1"/>
            <a:r>
              <a:rPr lang="en-CA" dirty="0"/>
              <a:t>https://www.nytimes.com/2017/09/20/business/equifax-fake-website.html</a:t>
            </a:r>
            <a:endParaRPr lang="en-US" dirty="0"/>
          </a:p>
          <a:p>
            <a:pPr lvl="1"/>
            <a:endParaRPr lang="en-US" dirty="0"/>
          </a:p>
          <a:p>
            <a:pPr lvl="1"/>
            <a:endParaRPr lang="en-US" dirty="0" smtClean="0"/>
          </a:p>
        </p:txBody>
      </p:sp>
    </p:spTree>
    <p:extLst>
      <p:ext uri="{BB962C8B-B14F-4D97-AF65-F5344CB8AC3E}">
        <p14:creationId xmlns:p14="http://schemas.microsoft.com/office/powerpoint/2010/main" val="586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5"/>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Phishing</a:t>
            </a:r>
            <a:endParaRPr lang="en-CA" dirty="0"/>
          </a:p>
        </p:txBody>
      </p:sp>
      <p:sp>
        <p:nvSpPr>
          <p:cNvPr id="3" name="Content Placeholder 2"/>
          <p:cNvSpPr>
            <a:spLocks noGrp="1"/>
          </p:cNvSpPr>
          <p:nvPr>
            <p:ph idx="1"/>
          </p:nvPr>
        </p:nvSpPr>
        <p:spPr/>
        <p:txBody>
          <a:bodyPr/>
          <a:lstStyle/>
          <a:p>
            <a:r>
              <a:rPr lang="en-CA" dirty="0" smtClean="0"/>
              <a:t>An attempt to get another person to reveal personal or confidential information (such as passwords) through trickery.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3118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Strong encryption means </a:t>
            </a:r>
            <a:r>
              <a:rPr lang="en-US" dirty="0">
                <a:ea typeface="ＭＳ Ｐゴシック" pitchFamily="34" charset="-128"/>
                <a:cs typeface="Consolas" pitchFamily="49" charset="0"/>
              </a:rPr>
              <a:t>that the administrators of the intermediate computers cannot view the </a:t>
            </a:r>
            <a:r>
              <a:rPr lang="en-US" dirty="0" smtClean="0">
                <a:ea typeface="ＭＳ Ｐゴシック" pitchFamily="34" charset="-128"/>
                <a:cs typeface="Consolas" pitchFamily="49" charset="0"/>
              </a:rPr>
              <a:t>information</a:t>
            </a:r>
            <a:endParaRPr lang="en-US"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a:t>
            </a:r>
            <a:endParaRPr lang="en-CA" dirty="0"/>
          </a:p>
        </p:txBody>
      </p:sp>
      <p:sp>
        <p:nvSpPr>
          <p:cNvPr id="3" name="Content Placeholder 2"/>
          <p:cNvSpPr>
            <a:spLocks noGrp="1"/>
          </p:cNvSpPr>
          <p:nvPr>
            <p:ph idx="1"/>
          </p:nvPr>
        </p:nvSpPr>
        <p:spPr/>
        <p:txBody>
          <a:bodyPr/>
          <a:lstStyle/>
          <a:p>
            <a:r>
              <a:rPr lang="en-CA" dirty="0" smtClean="0"/>
              <a:t>Even with the best encryption, if the password is weak a brute force approach can ‘crack’ your security.</a:t>
            </a:r>
          </a:p>
          <a:p>
            <a:pPr lvl="1"/>
            <a:r>
              <a:rPr lang="en-CA" dirty="0" smtClean="0"/>
              <a:t>Because computers of today perform math quickly and a brute force approach is just mathematically going through possible combinations a poorly chosen password can eventually be determined.</a:t>
            </a:r>
          </a:p>
          <a:p>
            <a:pPr lvl="1"/>
            <a:r>
              <a:rPr lang="en-CA" dirty="0" smtClean="0"/>
              <a:t>E.g. 3 binary digit password and “brute force” hack</a:t>
            </a:r>
          </a:p>
          <a:p>
            <a:pPr lvl="2"/>
            <a:r>
              <a:rPr lang="en-CA" dirty="0" smtClean="0">
                <a:latin typeface="Consolas" panose="020B0609020204030204" pitchFamily="49" charset="0"/>
              </a:rPr>
              <a:t>000</a:t>
            </a:r>
          </a:p>
          <a:p>
            <a:pPr lvl="2"/>
            <a:r>
              <a:rPr lang="en-CA" dirty="0" smtClean="0">
                <a:latin typeface="Consolas" panose="020B0609020204030204" pitchFamily="49" charset="0"/>
              </a:rPr>
              <a:t>001</a:t>
            </a:r>
          </a:p>
          <a:p>
            <a:pPr lvl="2"/>
            <a:r>
              <a:rPr lang="en-CA" dirty="0" smtClean="0">
                <a:latin typeface="Consolas" panose="020B0609020204030204" pitchFamily="49" charset="0"/>
              </a:rPr>
              <a:t>010</a:t>
            </a:r>
          </a:p>
          <a:p>
            <a:pPr lvl="2"/>
            <a:r>
              <a:rPr lang="en-CA" dirty="0" smtClean="0">
                <a:latin typeface="Consolas" panose="020B0609020204030204" pitchFamily="49" charset="0"/>
              </a:rPr>
              <a:t>011</a:t>
            </a:r>
          </a:p>
          <a:p>
            <a:pPr lvl="2"/>
            <a:r>
              <a:rPr lang="en-CA" dirty="0" smtClean="0">
                <a:latin typeface="Consolas" panose="020B0609020204030204" pitchFamily="49" charset="0"/>
              </a:rPr>
              <a:t>100</a:t>
            </a:r>
          </a:p>
          <a:p>
            <a:pPr lvl="2"/>
            <a:r>
              <a:rPr lang="en-CA" dirty="0" smtClean="0">
                <a:latin typeface="Consolas" panose="020B0609020204030204" pitchFamily="49" charset="0"/>
              </a:rPr>
              <a:t>101</a:t>
            </a:r>
          </a:p>
          <a:p>
            <a:pPr lvl="2"/>
            <a:r>
              <a:rPr lang="en-CA" dirty="0" smtClean="0">
                <a:latin typeface="Consolas" panose="020B0609020204030204" pitchFamily="49" charset="0"/>
              </a:rPr>
              <a:t>110</a:t>
            </a:r>
          </a:p>
          <a:p>
            <a:pPr lvl="2"/>
            <a:r>
              <a:rPr lang="en-CA" dirty="0" smtClean="0">
                <a:latin typeface="Consolas" panose="020B0609020204030204" pitchFamily="49" charset="0"/>
              </a:rPr>
              <a:t>111</a:t>
            </a:r>
          </a:p>
          <a:p>
            <a:pPr lvl="1"/>
            <a:r>
              <a:rPr lang="en-CA" dirty="0" smtClean="0"/>
              <a:t>2 raised to the number of bits = number of combinations</a:t>
            </a:r>
            <a:endParaRPr lang="en-CA" dirty="0"/>
          </a:p>
        </p:txBody>
      </p:sp>
    </p:spTree>
    <p:extLst>
      <p:ext uri="{BB962C8B-B14F-4D97-AF65-F5344CB8AC3E}">
        <p14:creationId xmlns:p14="http://schemas.microsoft.com/office/powerpoint/2010/main" val="9303597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r>
              <a:rPr lang="en-CA" dirty="0" smtClean="0"/>
              <a:t>The more bits used, the harder it is to guess (‘crack’) the password</a:t>
            </a:r>
          </a:p>
          <a:p>
            <a:r>
              <a:rPr lang="en-CA" dirty="0" smtClean="0"/>
              <a:t>2</a:t>
            </a:r>
            <a:r>
              <a:rPr lang="en-CA" baseline="30000" dirty="0" smtClean="0"/>
              <a:t>1</a:t>
            </a:r>
            <a:r>
              <a:rPr lang="en-CA" dirty="0" smtClean="0"/>
              <a:t> = 2 combinations</a:t>
            </a:r>
          </a:p>
          <a:p>
            <a:r>
              <a:rPr lang="en-CA" dirty="0" smtClean="0"/>
              <a:t>2</a:t>
            </a:r>
            <a:r>
              <a:rPr lang="en-CA" baseline="30000" dirty="0" smtClean="0"/>
              <a:t>2</a:t>
            </a:r>
            <a:r>
              <a:rPr lang="en-CA" dirty="0" smtClean="0"/>
              <a:t> </a:t>
            </a:r>
            <a:r>
              <a:rPr lang="en-CA" dirty="0"/>
              <a:t>= </a:t>
            </a:r>
            <a:r>
              <a:rPr lang="en-CA" dirty="0" smtClean="0"/>
              <a:t>4 </a:t>
            </a:r>
            <a:r>
              <a:rPr lang="en-CA" dirty="0"/>
              <a:t>combinations</a:t>
            </a:r>
          </a:p>
          <a:p>
            <a:r>
              <a:rPr lang="en-CA" dirty="0" smtClean="0"/>
              <a:t>2</a:t>
            </a:r>
            <a:r>
              <a:rPr lang="en-CA" baseline="30000" dirty="0" smtClean="0"/>
              <a:t>3</a:t>
            </a:r>
            <a:r>
              <a:rPr lang="en-CA" dirty="0" smtClean="0"/>
              <a:t> </a:t>
            </a:r>
            <a:r>
              <a:rPr lang="en-CA" dirty="0"/>
              <a:t>= </a:t>
            </a:r>
            <a:r>
              <a:rPr lang="en-CA" dirty="0" smtClean="0"/>
              <a:t>8 </a:t>
            </a:r>
            <a:r>
              <a:rPr lang="en-CA" dirty="0"/>
              <a:t>combinations</a:t>
            </a:r>
          </a:p>
          <a:p>
            <a:r>
              <a:rPr lang="en-CA" dirty="0" smtClean="0"/>
              <a:t>…</a:t>
            </a:r>
          </a:p>
          <a:p>
            <a:r>
              <a:rPr lang="en-CA" dirty="0" smtClean="0"/>
              <a:t>2</a:t>
            </a:r>
            <a:r>
              <a:rPr lang="en-CA" baseline="30000" dirty="0" smtClean="0"/>
              <a:t>24</a:t>
            </a:r>
            <a:r>
              <a:rPr lang="en-CA" dirty="0" smtClean="0"/>
              <a:t> ~ 16 million combinations </a:t>
            </a:r>
          </a:p>
          <a:p>
            <a:r>
              <a:rPr lang="en-CA" dirty="0" smtClean="0"/>
              <a:t>2</a:t>
            </a:r>
            <a:r>
              <a:rPr lang="en-CA" baseline="30000" dirty="0" smtClean="0"/>
              <a:t>32</a:t>
            </a:r>
            <a:r>
              <a:rPr lang="en-CA" dirty="0" smtClean="0"/>
              <a:t> </a:t>
            </a:r>
            <a:r>
              <a:rPr lang="en-CA" dirty="0"/>
              <a:t>~ 4</a:t>
            </a:r>
            <a:r>
              <a:rPr lang="en-CA" dirty="0" smtClean="0"/>
              <a:t> billion </a:t>
            </a:r>
            <a:r>
              <a:rPr lang="en-CA" dirty="0"/>
              <a:t>combinations </a:t>
            </a:r>
          </a:p>
          <a:p>
            <a:endParaRPr lang="en-CA" dirty="0"/>
          </a:p>
          <a:p>
            <a:endParaRPr lang="en-CA" dirty="0" smtClean="0"/>
          </a:p>
        </p:txBody>
      </p:sp>
    </p:spTree>
    <p:extLst>
      <p:ext uri="{BB962C8B-B14F-4D97-AF65-F5344CB8AC3E}">
        <p14:creationId xmlns:p14="http://schemas.microsoft.com/office/powerpoint/2010/main" val="3540840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 (3)</a:t>
            </a:r>
            <a:endParaRPr lang="en-CA" dirty="0"/>
          </a:p>
        </p:txBody>
      </p:sp>
      <p:sp>
        <p:nvSpPr>
          <p:cNvPr id="3" name="Content Placeholder 2"/>
          <p:cNvSpPr>
            <a:spLocks noGrp="1"/>
          </p:cNvSpPr>
          <p:nvPr>
            <p:ph idx="1"/>
          </p:nvPr>
        </p:nvSpPr>
        <p:spPr/>
        <p:txBody>
          <a:bodyPr/>
          <a:lstStyle/>
          <a:p>
            <a:r>
              <a:rPr lang="en-CA" dirty="0" smtClean="0"/>
              <a:t>Using different characters makes it even harder to guess a password</a:t>
            </a:r>
          </a:p>
          <a:p>
            <a:pPr lvl="1"/>
            <a:r>
              <a:rPr lang="en-CA" dirty="0" smtClean="0"/>
              <a:t>E.g. same case alpha</a:t>
            </a:r>
          </a:p>
          <a:p>
            <a:pPr lvl="2"/>
            <a:r>
              <a:rPr lang="en-CA" dirty="0" smtClean="0"/>
              <a:t>Using a single alpha (lower case) = 26 combinations</a:t>
            </a:r>
          </a:p>
          <a:p>
            <a:pPr lvl="2"/>
            <a:r>
              <a:rPr lang="en-CA" dirty="0" smtClean="0"/>
              <a:t>Using two alpha (lower case) = 26 x 26 combinations</a:t>
            </a:r>
          </a:p>
          <a:p>
            <a:pPr lvl="1"/>
            <a:r>
              <a:rPr lang="en-CA" dirty="0"/>
              <a:t>E.g. </a:t>
            </a:r>
            <a:r>
              <a:rPr lang="en-CA" dirty="0" smtClean="0"/>
              <a:t>mixed </a:t>
            </a:r>
            <a:r>
              <a:rPr lang="en-CA" dirty="0"/>
              <a:t>case alpha</a:t>
            </a:r>
          </a:p>
          <a:p>
            <a:pPr lvl="2"/>
            <a:r>
              <a:rPr lang="en-CA" dirty="0"/>
              <a:t>Using a single alpha </a:t>
            </a:r>
            <a:r>
              <a:rPr lang="en-CA" dirty="0" smtClean="0"/>
              <a:t>(upper and lower </a:t>
            </a:r>
            <a:r>
              <a:rPr lang="en-CA" dirty="0"/>
              <a:t>case) = </a:t>
            </a:r>
            <a:r>
              <a:rPr lang="en-CA" dirty="0" smtClean="0"/>
              <a:t>52 combinations</a:t>
            </a:r>
          </a:p>
          <a:p>
            <a:pPr lvl="1"/>
            <a:r>
              <a:rPr lang="en-CA" dirty="0"/>
              <a:t>E.g. mixed case </a:t>
            </a:r>
            <a:r>
              <a:rPr lang="en-CA" dirty="0" smtClean="0"/>
              <a:t>alpha and digits</a:t>
            </a:r>
            <a:endParaRPr lang="en-CA" dirty="0"/>
          </a:p>
          <a:p>
            <a:pPr lvl="2"/>
            <a:r>
              <a:rPr lang="en-CA" dirty="0"/>
              <a:t>Using a single alpha </a:t>
            </a:r>
            <a:r>
              <a:rPr lang="en-CA" dirty="0" smtClean="0"/>
              <a:t>(52 mixed alpha plus 10 digits) </a:t>
            </a:r>
            <a:r>
              <a:rPr lang="en-CA" dirty="0"/>
              <a:t>= </a:t>
            </a:r>
            <a:r>
              <a:rPr lang="en-CA" dirty="0" smtClean="0"/>
              <a:t>62 </a:t>
            </a:r>
            <a:r>
              <a:rPr lang="en-CA" dirty="0"/>
              <a:t>combinations</a:t>
            </a:r>
          </a:p>
          <a:p>
            <a:pPr lvl="2"/>
            <a:endParaRPr lang="en-CA" dirty="0"/>
          </a:p>
          <a:p>
            <a:pPr lvl="2"/>
            <a:endParaRPr lang="en-CA" dirty="0" smtClean="0"/>
          </a:p>
          <a:p>
            <a:pPr lvl="2"/>
            <a:endParaRPr lang="en-CA" dirty="0" smtClean="0"/>
          </a:p>
          <a:p>
            <a:pPr lvl="1"/>
            <a:endParaRPr lang="en-CA" dirty="0"/>
          </a:p>
        </p:txBody>
      </p:sp>
    </p:spTree>
    <p:extLst>
      <p:ext uri="{BB962C8B-B14F-4D97-AF65-F5344CB8AC3E}">
        <p14:creationId xmlns:p14="http://schemas.microsoft.com/office/powerpoint/2010/main" val="17188250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Guides For Password Security</a:t>
            </a:r>
            <a:endParaRPr lang="en-CA" dirty="0"/>
          </a:p>
        </p:txBody>
      </p:sp>
      <p:sp>
        <p:nvSpPr>
          <p:cNvPr id="3" name="Content Placeholder 2"/>
          <p:cNvSpPr>
            <a:spLocks noGrp="1"/>
          </p:cNvSpPr>
          <p:nvPr>
            <p:ph idx="1"/>
          </p:nvPr>
        </p:nvSpPr>
        <p:spPr/>
        <p:txBody>
          <a:bodyPr/>
          <a:lstStyle/>
          <a:p>
            <a:r>
              <a:rPr lang="en-CA" dirty="0" smtClean="0"/>
              <a:t>Things to avoid in passwords</a:t>
            </a:r>
          </a:p>
          <a:p>
            <a:pPr lvl="1"/>
            <a:r>
              <a:rPr lang="en-CA" dirty="0" smtClean="0"/>
              <a:t>Never choose something of direct personal meaning to yourself that someone can guess</a:t>
            </a:r>
          </a:p>
          <a:p>
            <a:pPr lvl="2"/>
            <a:r>
              <a:rPr lang="en-CA" dirty="0" smtClean="0"/>
              <a:t>Name, birthdate, address, pet’s name etc.</a:t>
            </a:r>
          </a:p>
          <a:p>
            <a:r>
              <a:rPr lang="en-CA" dirty="0" smtClean="0"/>
              <a:t>Things to guide your choice of a password</a:t>
            </a:r>
          </a:p>
          <a:p>
            <a:pPr lvl="1"/>
            <a:r>
              <a:rPr lang="en-CA" dirty="0" smtClean="0"/>
              <a:t>Avoid using dictionary words (that part of the password can be easily guessed)</a:t>
            </a:r>
          </a:p>
          <a:p>
            <a:pPr lvl="1"/>
            <a:r>
              <a:rPr lang="en-CA" dirty="0" smtClean="0"/>
              <a:t>Use a mix of alpha (mix case), numeric, “special characters” </a:t>
            </a:r>
          </a:p>
          <a:p>
            <a:pPr lvl="1"/>
            <a:r>
              <a:rPr lang="en-CA" dirty="0" smtClean="0"/>
              <a:t>E.g. </a:t>
            </a:r>
            <a:r>
              <a:rPr lang="en-CA" dirty="0" err="1" smtClean="0">
                <a:latin typeface="Consolas" panose="020B0609020204030204" pitchFamily="49" charset="0"/>
              </a:rPr>
              <a:t>Marieieie-is_mEye</a:t>
            </a:r>
            <a:r>
              <a:rPr lang="en-CA" dirty="0" smtClean="0">
                <a:latin typeface="Consolas" panose="020B0609020204030204" pitchFamily="49" charset="0"/>
                <a:sym typeface="Wingdings" panose="05000000000000000000" pitchFamily="2" charset="2"/>
              </a:rPr>
              <a:t>:-)</a:t>
            </a:r>
            <a:r>
              <a:rPr lang="en-CA" dirty="0" err="1" smtClean="0">
                <a:latin typeface="Consolas" panose="020B0609020204030204" pitchFamily="49" charset="0"/>
                <a:sym typeface="Wingdings" panose="05000000000000000000" pitchFamily="2" charset="2"/>
              </a:rPr>
              <a:t>BaE</a:t>
            </a:r>
            <a:endParaRPr lang="en-CA" dirty="0">
              <a:latin typeface="Consolas" panose="020B0609020204030204" pitchFamily="49" charset="0"/>
              <a:sym typeface="Wingdings" panose="05000000000000000000" pitchFamily="2" charset="2"/>
            </a:endParaRPr>
          </a:p>
          <a:p>
            <a:r>
              <a:rPr lang="en-CA" dirty="0" smtClean="0">
                <a:sym typeface="Wingdings" panose="05000000000000000000" pitchFamily="2" charset="2"/>
              </a:rPr>
              <a:t>But you may have heard that the password creation rule of thumb (e.g. use special characters) is ‘bad’</a:t>
            </a:r>
          </a:p>
          <a:p>
            <a:pPr lvl="1"/>
            <a:r>
              <a:rPr lang="en-CA" dirty="0" smtClean="0">
                <a:sym typeface="Wingdings" panose="05000000000000000000" pitchFamily="2" charset="2"/>
              </a:rPr>
              <a:t>Compare: ‘</a:t>
            </a:r>
            <a:r>
              <a:rPr lang="en-CA" dirty="0" smtClean="0">
                <a:latin typeface="Consolas" panose="020B0609020204030204" pitchFamily="49" charset="0"/>
                <a:sym typeface="Wingdings" panose="05000000000000000000" pitchFamily="2" charset="2"/>
              </a:rPr>
              <a:t>Ab&amp;9</a:t>
            </a:r>
            <a:r>
              <a:rPr lang="en-CA" dirty="0" smtClean="0">
                <a:sym typeface="Wingdings" panose="05000000000000000000" pitchFamily="2" charset="2"/>
              </a:rPr>
              <a:t>’ vs. ‘</a:t>
            </a:r>
            <a:r>
              <a:rPr lang="en-CA" dirty="0" err="1" smtClean="0">
                <a:latin typeface="Consolas" panose="020B0609020204030204" pitchFamily="49" charset="0"/>
                <a:sym typeface="Wingdings" panose="05000000000000000000" pitchFamily="2" charset="2"/>
              </a:rPr>
              <a:t>eiejknienjneikeijhnvjkjkjkjeudhhdjhuieienjhee</a:t>
            </a:r>
            <a:r>
              <a:rPr lang="en-CA" dirty="0" smtClean="0">
                <a:sym typeface="Wingdings" panose="05000000000000000000" pitchFamily="2" charset="2"/>
              </a:rPr>
              <a:t>’</a:t>
            </a:r>
          </a:p>
          <a:p>
            <a:pPr lvl="1"/>
            <a:r>
              <a:rPr lang="en-CA" dirty="0">
                <a:sym typeface="Wingdings" panose="05000000000000000000" pitchFamily="2" charset="2"/>
              </a:rPr>
              <a:t>Better: ‘</a:t>
            </a:r>
            <a:r>
              <a:rPr lang="en-CA" dirty="0" smtClean="0">
                <a:latin typeface="Consolas" panose="020B0609020204030204" pitchFamily="49" charset="0"/>
                <a:sym typeface="Wingdings" panose="05000000000000000000" pitchFamily="2" charset="2"/>
              </a:rPr>
              <a:t>Akieiek_9DUEb&amp;9</a:t>
            </a:r>
            <a:r>
              <a:rPr lang="en-CA" dirty="0" smtClean="0">
                <a:sym typeface="Wingdings" panose="05000000000000000000" pitchFamily="2" charset="2"/>
              </a:rPr>
              <a:t> </a:t>
            </a:r>
            <a:endParaRPr lang="en-CA" dirty="0"/>
          </a:p>
        </p:txBody>
      </p:sp>
    </p:spTree>
    <p:extLst>
      <p:ext uri="{BB962C8B-B14F-4D97-AF65-F5344CB8AC3E}">
        <p14:creationId xmlns:p14="http://schemas.microsoft.com/office/powerpoint/2010/main" val="1307953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Alternatives</a:t>
            </a:r>
            <a:endParaRPr lang="en-US" dirty="0"/>
          </a:p>
        </p:txBody>
      </p:sp>
      <p:sp>
        <p:nvSpPr>
          <p:cNvPr id="3" name="Content Placeholder 2"/>
          <p:cNvSpPr>
            <a:spLocks noGrp="1"/>
          </p:cNvSpPr>
          <p:nvPr>
            <p:ph idx="1"/>
          </p:nvPr>
        </p:nvSpPr>
        <p:spPr/>
        <p:txBody>
          <a:bodyPr/>
          <a:lstStyle/>
          <a:p>
            <a:r>
              <a:rPr lang="en-US" dirty="0" smtClean="0"/>
              <a:t>Finger print and facial recognition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905000"/>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800" y="2895600"/>
            <a:ext cx="5283200" cy="3962400"/>
          </a:xfrm>
          <a:prstGeom prst="rect">
            <a:avLst/>
          </a:prstGeom>
        </p:spPr>
      </p:pic>
      <p:sp>
        <p:nvSpPr>
          <p:cNvPr id="6" name="TextBox 5"/>
          <p:cNvSpPr txBox="1"/>
          <p:nvPr/>
        </p:nvSpPr>
        <p:spPr>
          <a:xfrm>
            <a:off x="12700" y="6477000"/>
            <a:ext cx="2590800" cy="381000"/>
          </a:xfrm>
          <a:prstGeom prst="rect">
            <a:avLst/>
          </a:prstGeom>
          <a:noFill/>
        </p:spPr>
        <p:txBody>
          <a:bodyPr wrap="square" rtlCol="0">
            <a:noAutofit/>
          </a:bodyPr>
          <a:lstStyle/>
          <a:p>
            <a:r>
              <a:rPr lang="en-US" sz="1200" dirty="0" smtClean="0"/>
              <a:t>Images: Curtesy of James Tam</a:t>
            </a:r>
            <a:endParaRPr lang="en-US" sz="1200" dirty="0" smtClean="0"/>
          </a:p>
        </p:txBody>
      </p:sp>
    </p:spTree>
    <p:extLst>
      <p:ext uri="{BB962C8B-B14F-4D97-AF65-F5344CB8AC3E}">
        <p14:creationId xmlns:p14="http://schemas.microsoft.com/office/powerpoint/2010/main" val="21110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5356" y="2914650"/>
            <a:ext cx="2908300" cy="29083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dirty="0" smtClean="0"/>
              <a:t>Interacting With Parts Of The Internet</a:t>
            </a:r>
            <a:endParaRPr lang="en-CA" altLang="en-US" dirty="0" smtClean="0"/>
          </a:p>
        </p:txBody>
      </p:sp>
      <p:sp>
        <p:nvSpPr>
          <p:cNvPr id="3" name="Content Placeholder 2"/>
          <p:cNvSpPr>
            <a:spLocks noGrp="1"/>
          </p:cNvSpPr>
          <p:nvPr>
            <p:ph idx="1"/>
          </p:nvPr>
        </p:nvSpPr>
        <p:spPr>
          <a:xfrm>
            <a:off x="457200" y="1138238"/>
            <a:ext cx="8178800" cy="5368925"/>
          </a:xfrm>
        </p:spPr>
        <p:txBody>
          <a:bodyPr/>
          <a:lstStyle/>
          <a:p>
            <a:r>
              <a:rPr lang="en-US" altLang="en-US" dirty="0" smtClean="0"/>
              <a:t>The World Wide Web (WWW) is only one part of the Internet (albeit a very popular part).</a:t>
            </a:r>
          </a:p>
          <a:p>
            <a:r>
              <a:rPr lang="en-US" altLang="en-US" dirty="0" smtClean="0"/>
              <a:t>There are other parts (e.g., file transfers, email etc.)</a:t>
            </a:r>
          </a:p>
          <a:p>
            <a:r>
              <a:rPr lang="en-US" altLang="en-US" dirty="0" smtClean="0"/>
              <a:t>Your computer interacts with these parts of the Internet through that computer’s ‘logical ports’ (numbers)</a:t>
            </a:r>
            <a:endParaRPr lang="en-CA" altLang="en-US" dirty="0" smtClean="0"/>
          </a:p>
        </p:txBody>
      </p:sp>
      <p:grpSp>
        <p:nvGrpSpPr>
          <p:cNvPr id="53253" name="Group 18"/>
          <p:cNvGrpSpPr>
            <a:grpSpLocks/>
          </p:cNvGrpSpPr>
          <p:nvPr/>
        </p:nvGrpSpPr>
        <p:grpSpPr bwMode="auto">
          <a:xfrm>
            <a:off x="600075" y="3411538"/>
            <a:ext cx="3240088" cy="2897187"/>
            <a:chOff x="599440" y="3410903"/>
            <a:chExt cx="3241040" cy="2898457"/>
          </a:xfrm>
        </p:grpSpPr>
        <p:pic>
          <p:nvPicPr>
            <p:cNvPr id="53262"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 y="3410903"/>
              <a:ext cx="3235643" cy="25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7"/>
            <p:cNvSpPr txBox="1">
              <a:spLocks noChangeArrowheads="1"/>
            </p:cNvSpPr>
            <p:nvPr/>
          </p:nvSpPr>
          <p:spPr bwMode="auto">
            <a:xfrm>
              <a:off x="599440" y="6035040"/>
              <a:ext cx="1960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The Internet</a:t>
              </a:r>
              <a:endParaRPr lang="en-CA" altLang="en-US" sz="1800" dirty="0"/>
            </a:p>
          </p:txBody>
        </p:sp>
      </p:grpSp>
      <p:grpSp>
        <p:nvGrpSpPr>
          <p:cNvPr id="53255" name="Group 20"/>
          <p:cNvGrpSpPr>
            <a:grpSpLocks/>
          </p:cNvGrpSpPr>
          <p:nvPr/>
        </p:nvGrpSpPr>
        <p:grpSpPr bwMode="auto">
          <a:xfrm>
            <a:off x="3606801" y="3627438"/>
            <a:ext cx="2641600" cy="563562"/>
            <a:chOff x="3606800" y="3627120"/>
            <a:chExt cx="3383280" cy="325120"/>
          </a:xfrm>
        </p:grpSpPr>
        <p:cxnSp>
          <p:nvCxnSpPr>
            <p:cNvPr id="53260" name="Straight Arrow Connector 9"/>
            <p:cNvCxnSpPr>
              <a:cxnSpLocks noChangeShapeType="1"/>
            </p:cNvCxnSpPr>
            <p:nvPr/>
          </p:nvCxnSpPr>
          <p:spPr bwMode="auto">
            <a:xfrm>
              <a:off x="3606800" y="3921760"/>
              <a:ext cx="3383280" cy="1016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61" name="TextBox 15"/>
            <p:cNvSpPr txBox="1">
              <a:spLocks noChangeArrowheads="1"/>
            </p:cNvSpPr>
            <p:nvPr/>
          </p:nvSpPr>
          <p:spPr bwMode="auto">
            <a:xfrm>
              <a:off x="4592320" y="362712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Email: port #25</a:t>
              </a:r>
              <a:endParaRPr lang="en-CA" altLang="en-US" sz="1600" dirty="0"/>
            </a:p>
          </p:txBody>
        </p:sp>
      </p:grpSp>
      <p:grpSp>
        <p:nvGrpSpPr>
          <p:cNvPr id="53256" name="Group 23"/>
          <p:cNvGrpSpPr>
            <a:grpSpLocks/>
          </p:cNvGrpSpPr>
          <p:nvPr/>
        </p:nvGrpSpPr>
        <p:grpSpPr bwMode="auto">
          <a:xfrm>
            <a:off x="3863660" y="4368800"/>
            <a:ext cx="2537140" cy="341313"/>
            <a:chOff x="3840480" y="4368800"/>
            <a:chExt cx="2946400" cy="341524"/>
          </a:xfrm>
        </p:grpSpPr>
        <p:cxnSp>
          <p:nvCxnSpPr>
            <p:cNvPr id="53258" name="Straight Arrow Connector 12"/>
            <p:cNvCxnSpPr>
              <a:cxnSpLocks noChangeShapeType="1"/>
            </p:cNvCxnSpPr>
            <p:nvPr/>
          </p:nvCxnSpPr>
          <p:spPr bwMode="auto">
            <a:xfrm flipV="1">
              <a:off x="3840480" y="4693920"/>
              <a:ext cx="2946400" cy="16404"/>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9" name="TextBox 16"/>
            <p:cNvSpPr txBox="1">
              <a:spLocks noChangeArrowheads="1"/>
            </p:cNvSpPr>
            <p:nvPr/>
          </p:nvSpPr>
          <p:spPr bwMode="auto">
            <a:xfrm>
              <a:off x="4592320" y="436880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Http: port #80</a:t>
              </a:r>
              <a:endParaRPr lang="en-CA" altLang="en-US" sz="1600" dirty="0"/>
            </a:p>
          </p:txBody>
        </p:sp>
      </p:grpSp>
      <p:grpSp>
        <p:nvGrpSpPr>
          <p:cNvPr id="2" name="Group 1"/>
          <p:cNvGrpSpPr/>
          <p:nvPr/>
        </p:nvGrpSpPr>
        <p:grpSpPr>
          <a:xfrm>
            <a:off x="3108325" y="5091113"/>
            <a:ext cx="3606800" cy="669925"/>
            <a:chOff x="3108325" y="5091113"/>
            <a:chExt cx="3606800" cy="669925"/>
          </a:xfrm>
        </p:grpSpPr>
        <p:cxnSp>
          <p:nvCxnSpPr>
            <p:cNvPr id="53254" name="Straight Arrow Connector 14"/>
            <p:cNvCxnSpPr>
              <a:cxnSpLocks noChangeShapeType="1"/>
            </p:cNvCxnSpPr>
            <p:nvPr/>
          </p:nvCxnSpPr>
          <p:spPr bwMode="auto">
            <a:xfrm flipV="1">
              <a:off x="3108325" y="5283200"/>
              <a:ext cx="3606800" cy="477838"/>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7" name="TextBox 17"/>
            <p:cNvSpPr txBox="1">
              <a:spLocks noChangeArrowheads="1"/>
            </p:cNvSpPr>
            <p:nvPr/>
          </p:nvSpPr>
          <p:spPr bwMode="auto">
            <a:xfrm rot="-335041">
              <a:off x="3633788" y="5091113"/>
              <a:ext cx="2855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Remote login, telnet: port #23</a:t>
              </a:r>
              <a:endParaRPr lang="en-CA" altLang="en-US" sz="1600" dirty="0"/>
            </a:p>
          </p:txBody>
        </p:sp>
      </p:grpSp>
    </p:spTree>
    <p:extLst>
      <p:ext uri="{BB962C8B-B14F-4D97-AF65-F5344CB8AC3E}">
        <p14:creationId xmlns:p14="http://schemas.microsoft.com/office/powerpoint/2010/main" val="24166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edge">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edge">
                                      <p:cBhvr>
                                        <p:cTn id="32" dur="20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Evaluating The Effectiveness Of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pPr lvl="1"/>
            <a:r>
              <a:rPr lang="en-US" altLang="en-US" dirty="0" smtClean="0"/>
              <a:t>E.g. Port 25 is frequently used to send spam mail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Use a trusted source to evaluate the security of your firewall </a:t>
            </a:r>
          </a:p>
          <a:p>
            <a:pPr lvl="1"/>
            <a:r>
              <a:rPr lang="en-US" altLang="en-US" dirty="0" smtClean="0"/>
              <a:t>Example “Shields up”</a:t>
            </a:r>
          </a:p>
          <a:p>
            <a:pPr lvl="2"/>
            <a:r>
              <a:rPr lang="en-US" altLang="en-US" dirty="0">
                <a:hlinkClick r:id="rId3"/>
              </a:rPr>
              <a:t>https://</a:t>
            </a:r>
            <a:r>
              <a:rPr lang="en-US" altLang="en-US" dirty="0" smtClean="0">
                <a:hlinkClick r:id="rId3"/>
              </a:rPr>
              <a:t>www.grc.com/x/ne.dll?bh0bkyd2</a:t>
            </a:r>
            <a:endParaRPr lang="en-US" altLang="en-US" dirty="0"/>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85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7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“Fall For It”?</a:t>
            </a:r>
            <a:endParaRPr lang="en-US" dirty="0"/>
          </a:p>
        </p:txBody>
      </p:sp>
      <p:sp>
        <p:nvSpPr>
          <p:cNvPr id="3" name="Content Placeholder 2"/>
          <p:cNvSpPr>
            <a:spLocks noGrp="1"/>
          </p:cNvSpPr>
          <p:nvPr>
            <p:ph idx="1"/>
          </p:nvPr>
        </p:nvSpPr>
        <p:spPr/>
        <p:txBody>
          <a:bodyPr/>
          <a:lstStyle/>
          <a:p>
            <a:r>
              <a:rPr lang="en-US" dirty="0" smtClean="0"/>
              <a:t>Too many</a:t>
            </a:r>
          </a:p>
          <a:p>
            <a:pPr lvl="1"/>
            <a:r>
              <a:rPr lang="en-CA" dirty="0"/>
              <a:t>Gartner estimates that 57 million U.S. Internet users have received fraudulent e-mail linked to phishing scams, and that 3% of them, or 1.7 million people, may have been tricked into divulging personal </a:t>
            </a:r>
            <a:r>
              <a:rPr lang="en-CA" dirty="0" smtClean="0"/>
              <a:t>information.</a:t>
            </a:r>
            <a:r>
              <a:rPr lang="en-CA" baseline="30000" dirty="0" smtClean="0"/>
              <a:t>1</a:t>
            </a:r>
          </a:p>
          <a:p>
            <a:pPr lvl="1"/>
            <a:r>
              <a:rPr lang="en-CA" dirty="0" smtClean="0"/>
              <a:t>(In contrast the “click through” rate of general spam junk email is just one half of a percent.</a:t>
            </a:r>
            <a:r>
              <a:rPr lang="en-CA" baseline="30000" dirty="0" smtClean="0"/>
              <a:t>2</a:t>
            </a:r>
          </a:p>
          <a:p>
            <a:pPr lvl="1"/>
            <a:r>
              <a:rPr lang="en-CA" dirty="0" smtClean="0"/>
              <a:t>Other sources provide a far gloomier picture (statistics sent to me via an university email from UC-IT)</a:t>
            </a:r>
          </a:p>
          <a:p>
            <a:pPr lvl="2"/>
            <a:r>
              <a:rPr lang="en-US" dirty="0" smtClean="0"/>
              <a:t>“On </a:t>
            </a:r>
            <a:r>
              <a:rPr lang="en-US" dirty="0"/>
              <a:t>average, 12-30 per cent of users open malicious emails and then click on a link in the email. Companies that provide training programs notice improvements of between 26 and 99 per cent in their phishing email click rates</a:t>
            </a:r>
            <a:r>
              <a:rPr lang="en-US" dirty="0" smtClean="0"/>
              <a:t>.”3</a:t>
            </a:r>
          </a:p>
          <a:p>
            <a:pPr lvl="1"/>
            <a:r>
              <a:rPr lang="en-US" dirty="0" smtClean="0"/>
              <a:t>It’s serious enough at this university such that ALL faculty and staff will be tested!</a:t>
            </a:r>
            <a:endParaRPr lang="en-US" dirty="0"/>
          </a:p>
        </p:txBody>
      </p:sp>
      <p:sp>
        <p:nvSpPr>
          <p:cNvPr id="4" name="TextBox 3"/>
          <p:cNvSpPr txBox="1"/>
          <p:nvPr/>
        </p:nvSpPr>
        <p:spPr>
          <a:xfrm>
            <a:off x="0" y="6248400"/>
            <a:ext cx="8686800" cy="457200"/>
          </a:xfrm>
          <a:prstGeom prst="rect">
            <a:avLst/>
          </a:prstGeom>
          <a:noFill/>
        </p:spPr>
        <p:txBody>
          <a:bodyPr wrap="square" rtlCol="0">
            <a:noAutofit/>
          </a:bodyPr>
          <a:lstStyle/>
          <a:p>
            <a:r>
              <a:rPr lang="en-US" sz="1000" dirty="0" smtClean="0"/>
              <a:t>1https</a:t>
            </a:r>
            <a:r>
              <a:rPr lang="en-US" sz="1000" dirty="0"/>
              <a:t>://</a:t>
            </a:r>
            <a:r>
              <a:rPr lang="en-US" sz="1000" dirty="0" smtClean="0"/>
              <a:t>www.computerworld.com/securitytopics/security/cybercrime/story/0,10801,92948,00.html </a:t>
            </a:r>
            <a:r>
              <a:rPr lang="en-US" sz="1000" dirty="0"/>
              <a:t>(Last accessed Nov 20, </a:t>
            </a:r>
            <a:r>
              <a:rPr lang="en-US" sz="1000" dirty="0" smtClean="0"/>
              <a:t>2017)</a:t>
            </a:r>
          </a:p>
          <a:p>
            <a:r>
              <a:rPr lang="en-US" sz="1000" dirty="0"/>
              <a:t>2 </a:t>
            </a:r>
            <a:r>
              <a:rPr lang="en-US" sz="1000" dirty="0">
                <a:hlinkClick r:id="rId2"/>
              </a:rPr>
              <a:t>https://</a:t>
            </a:r>
            <a:r>
              <a:rPr lang="en-US" sz="1000" dirty="0" smtClean="0">
                <a:hlinkClick r:id="rId2"/>
              </a:rPr>
              <a:t>www.computerworld.com/article/2564850/cybercrime-hacking/surge-in-phishing-attacks-prompts-calls-for-change.html</a:t>
            </a:r>
            <a:r>
              <a:rPr lang="en-US" sz="1000" dirty="0" smtClean="0"/>
              <a:t> (Last </a:t>
            </a:r>
            <a:r>
              <a:rPr lang="en-US" sz="1000" dirty="0"/>
              <a:t>accessed Nov 20, 2017</a:t>
            </a:r>
            <a:r>
              <a:rPr lang="en-US" sz="1000" dirty="0" smtClean="0"/>
              <a:t>)</a:t>
            </a:r>
            <a:endParaRPr lang="en-US" sz="1000" dirty="0"/>
          </a:p>
          <a:p>
            <a:r>
              <a:rPr lang="en-US" sz="1000" dirty="0" smtClean="0"/>
              <a:t>3 (</a:t>
            </a:r>
            <a:r>
              <a:rPr lang="en-US" sz="1000" dirty="0" err="1" smtClean="0"/>
              <a:t>Ponemon</a:t>
            </a:r>
            <a:r>
              <a:rPr lang="en-US" sz="1000" dirty="0" smtClean="0"/>
              <a:t> </a:t>
            </a:r>
            <a:r>
              <a:rPr lang="en-US" sz="1000" dirty="0"/>
              <a:t>2016 report, </a:t>
            </a:r>
            <a:r>
              <a:rPr lang="fr-FR" sz="1000" dirty="0">
                <a:hlinkClick r:id="rId3"/>
              </a:rPr>
              <a:t>https://securityintelligence.com/cost-of-a-data-breach-2016/</a:t>
            </a:r>
            <a:r>
              <a:rPr lang="fr-FR" sz="1000" dirty="0"/>
              <a:t>)</a:t>
            </a:r>
            <a:endParaRPr lang="en-US" sz="1000" baseline="30000" dirty="0"/>
          </a:p>
          <a:p>
            <a:endParaRPr lang="en-US" sz="1000" dirty="0" smtClean="0"/>
          </a:p>
        </p:txBody>
      </p:sp>
    </p:spTree>
    <p:extLst>
      <p:ext uri="{BB962C8B-B14F-4D97-AF65-F5344CB8AC3E}">
        <p14:creationId xmlns:p14="http://schemas.microsoft.com/office/powerpoint/2010/main" val="2224376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pPr lvl="1"/>
            <a:r>
              <a:rPr lang="en-US" altLang="en-US" dirty="0" smtClean="0"/>
              <a:t>(Don’t use the default password)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52"/>
            <a:ext cx="8229600" cy="944562"/>
          </a:xfrm>
        </p:spPr>
        <p:txBody>
          <a:bodyPr/>
          <a:lstStyle/>
          <a:p>
            <a:r>
              <a:rPr lang="en-US" dirty="0" smtClean="0"/>
              <a:t>A General Checklist</a:t>
            </a:r>
            <a:endParaRPr lang="en-US" dirty="0"/>
          </a:p>
        </p:txBody>
      </p:sp>
      <p:pic>
        <p:nvPicPr>
          <p:cNvPr id="4" name="Content Placeholder 3"/>
          <p:cNvPicPr>
            <a:picLocks noGrp="1" noChangeAspect="1"/>
          </p:cNvPicPr>
          <p:nvPr>
            <p:ph idx="1"/>
          </p:nvPr>
        </p:nvPicPr>
        <p:blipFill>
          <a:blip r:embed="rId2"/>
          <a:stretch>
            <a:fillRect/>
          </a:stretch>
        </p:blipFill>
        <p:spPr>
          <a:xfrm>
            <a:off x="0" y="1005114"/>
            <a:ext cx="4953000" cy="5963816"/>
          </a:xfrm>
          <a:prstGeom prst="rect">
            <a:avLst/>
          </a:prstGeom>
        </p:spPr>
      </p:pic>
      <p:sp>
        <p:nvSpPr>
          <p:cNvPr id="5" name="Rectangle 4"/>
          <p:cNvSpPr/>
          <p:nvPr/>
        </p:nvSpPr>
        <p:spPr>
          <a:xfrm>
            <a:off x="5499741" y="6488668"/>
            <a:ext cx="3669659" cy="369332"/>
          </a:xfrm>
          <a:prstGeom prst="rect">
            <a:avLst/>
          </a:prstGeom>
        </p:spPr>
        <p:txBody>
          <a:bodyPr wrap="none">
            <a:spAutoFit/>
          </a:bodyPr>
          <a:lstStyle/>
          <a:p>
            <a:r>
              <a:rPr lang="en-US" dirty="0" smtClean="0"/>
              <a:t>Source: http</a:t>
            </a:r>
            <a:r>
              <a:rPr lang="en-US" dirty="0"/>
              <a:t>://www.scotiabank.com/</a:t>
            </a:r>
          </a:p>
        </p:txBody>
      </p:sp>
    </p:spTree>
    <p:extLst>
      <p:ext uri="{BB962C8B-B14F-4D97-AF65-F5344CB8AC3E}">
        <p14:creationId xmlns:p14="http://schemas.microsoft.com/office/powerpoint/2010/main" val="10171540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Do If Your Computer Appears To Be Running ‘Funny’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CA" dirty="0"/>
              <a:t>U</a:t>
            </a:r>
            <a:r>
              <a:rPr lang="en-CA" dirty="0" smtClean="0"/>
              <a:t>pdate </a:t>
            </a:r>
            <a:r>
              <a:rPr lang="en-CA" dirty="0"/>
              <a:t>security software  </a:t>
            </a:r>
          </a:p>
          <a:p>
            <a:pPr marL="457200" indent="-457200">
              <a:buFont typeface="+mj-lt"/>
              <a:buAutoNum type="arabicPeriod"/>
            </a:pPr>
            <a:r>
              <a:rPr lang="en-CA" dirty="0"/>
              <a:t>U</a:t>
            </a:r>
            <a:r>
              <a:rPr lang="en-CA" dirty="0" smtClean="0"/>
              <a:t>pdate </a:t>
            </a:r>
            <a:r>
              <a:rPr lang="en-CA" dirty="0"/>
              <a:t>virus definitions  </a:t>
            </a:r>
            <a:endParaRPr lang="en-CA" dirty="0" smtClean="0"/>
          </a:p>
          <a:p>
            <a:pPr marL="457200" indent="-457200">
              <a:buFont typeface="+mj-lt"/>
              <a:buAutoNum type="arabicPeriod"/>
            </a:pPr>
            <a:r>
              <a:rPr lang="en-CA" dirty="0"/>
              <a:t>R</a:t>
            </a:r>
            <a:r>
              <a:rPr lang="en-CA" dirty="0" smtClean="0"/>
              <a:t>un </a:t>
            </a:r>
            <a:r>
              <a:rPr lang="en-CA" dirty="0"/>
              <a:t>security software </a:t>
            </a:r>
            <a:r>
              <a:rPr lang="en-CA" dirty="0" smtClean="0"/>
              <a:t>(Complete steps </a:t>
            </a:r>
            <a:r>
              <a:rPr lang="en-CA" dirty="0"/>
              <a:t>1 &amp; 2) </a:t>
            </a:r>
            <a:r>
              <a:rPr lang="en-CA" b="1" dirty="0"/>
              <a:t>before</a:t>
            </a:r>
            <a:r>
              <a:rPr lang="en-CA" dirty="0"/>
              <a:t> </a:t>
            </a:r>
            <a:r>
              <a:rPr lang="en-CA" dirty="0" smtClean="0"/>
              <a:t>#3    </a:t>
            </a:r>
          </a:p>
          <a:p>
            <a:pPr marL="457200" indent="-457200">
              <a:buFont typeface="+mj-lt"/>
              <a:buAutoNum type="arabicPeriod"/>
            </a:pPr>
            <a:r>
              <a:rPr lang="en-CA" dirty="0"/>
              <a:t>S</a:t>
            </a:r>
            <a:r>
              <a:rPr lang="en-CA" dirty="0" smtClean="0"/>
              <a:t>tart </a:t>
            </a:r>
            <a:r>
              <a:rPr lang="en-CA" dirty="0"/>
              <a:t>up </a:t>
            </a:r>
            <a:r>
              <a:rPr lang="en-CA" dirty="0" smtClean="0"/>
              <a:t>the Task </a:t>
            </a:r>
            <a:r>
              <a:rPr lang="en-CA" dirty="0"/>
              <a:t>manager and look for unusual </a:t>
            </a:r>
            <a:r>
              <a:rPr lang="en-CA" dirty="0" err="1"/>
              <a:t>processess</a:t>
            </a:r>
            <a:r>
              <a:rPr lang="en-CA" dirty="0"/>
              <a:t> running and/or ones that are taking up many system resources   </a:t>
            </a:r>
            <a:endParaRPr lang="en-CA" dirty="0" smtClean="0"/>
          </a:p>
          <a:p>
            <a:pPr marL="457200" indent="-457200">
              <a:buFont typeface="+mj-lt"/>
              <a:buAutoNum type="arabicPeriod"/>
            </a:pPr>
            <a:r>
              <a:rPr lang="en-CA" dirty="0"/>
              <a:t>L</a:t>
            </a:r>
            <a:r>
              <a:rPr lang="en-CA" dirty="0" smtClean="0"/>
              <a:t>ook </a:t>
            </a:r>
            <a:r>
              <a:rPr lang="en-CA" dirty="0"/>
              <a:t>at installed programs on control panel, sort by date and look at programs installed around or after you noticed things going weird   </a:t>
            </a:r>
          </a:p>
          <a:p>
            <a:pPr marL="457200" indent="-457200">
              <a:buFont typeface="+mj-lt"/>
              <a:buAutoNum type="arabicPeriod"/>
            </a:pPr>
            <a:r>
              <a:rPr lang="en-CA" dirty="0"/>
              <a:t>L</a:t>
            </a:r>
            <a:r>
              <a:rPr lang="en-CA" dirty="0" smtClean="0"/>
              <a:t>ook </a:t>
            </a:r>
            <a:r>
              <a:rPr lang="en-CA" dirty="0"/>
              <a:t>at browser </a:t>
            </a:r>
            <a:r>
              <a:rPr lang="en-CA" dirty="0" smtClean="0"/>
              <a:t>“extensions” (Microsoft)/”add-ons” (Firefox)/”plug-ins” (Chrome)</a:t>
            </a:r>
          </a:p>
          <a:p>
            <a:pPr marL="0" indent="0">
              <a:buNone/>
            </a:pPr>
            <a:r>
              <a:rPr lang="en-CA" dirty="0" smtClean="0"/>
              <a:t>(Of course your problem could be caused by faulty hardware or software).</a:t>
            </a:r>
            <a:endParaRPr lang="en-US" dirty="0"/>
          </a:p>
        </p:txBody>
      </p:sp>
    </p:spTree>
    <p:extLst>
      <p:ext uri="{BB962C8B-B14F-4D97-AF65-F5344CB8AC3E}">
        <p14:creationId xmlns:p14="http://schemas.microsoft.com/office/powerpoint/2010/main" val="29316885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Browser ‘Extensions’</a:t>
            </a:r>
            <a:endParaRPr lang="en-US" dirty="0"/>
          </a:p>
        </p:txBody>
      </p:sp>
      <p:pic>
        <p:nvPicPr>
          <p:cNvPr id="4" name="Content Placeholder 3"/>
          <p:cNvPicPr>
            <a:picLocks noGrp="1" noChangeAspect="1"/>
          </p:cNvPicPr>
          <p:nvPr>
            <p:ph idx="1"/>
          </p:nvPr>
        </p:nvPicPr>
        <p:blipFill>
          <a:blip r:embed="rId2"/>
          <a:stretch>
            <a:fillRect/>
          </a:stretch>
        </p:blipFill>
        <p:spPr>
          <a:xfrm>
            <a:off x="609600" y="1524000"/>
            <a:ext cx="8077200" cy="4704462"/>
          </a:xfrm>
          <a:prstGeom prst="rect">
            <a:avLst/>
          </a:prstGeom>
        </p:spPr>
      </p:pic>
    </p:spTree>
    <p:extLst>
      <p:ext uri="{BB962C8B-B14F-4D97-AF65-F5344CB8AC3E}">
        <p14:creationId xmlns:p14="http://schemas.microsoft.com/office/powerpoint/2010/main" val="18643866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http://www.management-issues.com/2006/10/27/research/your-digital-dirt-can-come-back-to-haunt-you.asp</a:t>
            </a: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Posting Information</a:t>
            </a:r>
          </a:p>
        </p:txBody>
      </p:sp>
      <p:sp>
        <p:nvSpPr>
          <p:cNvPr id="620547" name="Rectangle 3"/>
          <p:cNvSpPr>
            <a:spLocks noGrp="1" noChangeArrowheads="1"/>
          </p:cNvSpPr>
          <p:nvPr>
            <p:ph type="body" idx="1"/>
          </p:nvPr>
        </p:nvSpPr>
        <p:spPr/>
        <p:txBody>
          <a:bodyPr/>
          <a:lstStyle/>
          <a:p>
            <a:r>
              <a:rPr lang="en-US" altLang="en-US" dirty="0" smtClean="0"/>
              <a:t>While providing and sharing personal details is one of the main benefits of social networking sites such as Facebook, </a:t>
            </a:r>
            <a:r>
              <a:rPr lang="en-US" altLang="en-US" dirty="0" err="1" smtClean="0"/>
              <a:t>MySpace</a:t>
            </a:r>
            <a:r>
              <a:rPr lang="en-US" altLang="en-US" dirty="0" smtClean="0"/>
              <a:t>, Twitter etc. this must balanced out vs. the potential costs of providing too much information.</a:t>
            </a:r>
          </a:p>
          <a:p>
            <a:pPr lvl="1"/>
            <a:r>
              <a:rPr lang="en-US" altLang="en-US" dirty="0" smtClean="0"/>
              <a:t>Providing too information about your personal details may make you a target of identity theft.</a:t>
            </a:r>
          </a:p>
          <a:p>
            <a:pPr lvl="1"/>
            <a:r>
              <a:rPr lang="en-US" altLang="en-US" dirty="0" smtClean="0"/>
              <a:t>It may also make it easier for direct marketers to target their wares (because they know your likes and dislikes).</a:t>
            </a:r>
          </a:p>
          <a:p>
            <a:pPr lvl="1"/>
            <a:r>
              <a:rPr lang="en-US" altLang="en-US" dirty="0" smtClean="0"/>
              <a:t>There is also the possibility of becoming the target of crime.</a:t>
            </a:r>
          </a:p>
          <a:p>
            <a:r>
              <a:rPr lang="en-US" altLang="en-US" dirty="0" smtClean="0"/>
              <a:t>This isn’t to say that you should never post anything online, just </a:t>
            </a:r>
            <a:r>
              <a:rPr lang="en-US" altLang="en-US" i="1" dirty="0" smtClean="0"/>
              <a:t>think about the potential consequences</a:t>
            </a:r>
            <a:r>
              <a:rPr lang="en-US" altLang="en-US" dirty="0" smtClean="0"/>
              <a:t>.</a:t>
            </a:r>
          </a:p>
          <a:p>
            <a:r>
              <a:rPr lang="en-US" altLang="en-US" dirty="0" smtClean="0"/>
              <a:t>Also pay attention to </a:t>
            </a:r>
            <a:r>
              <a:rPr lang="en-US" altLang="en-US" i="1" dirty="0" smtClean="0"/>
              <a:t>what other people post</a:t>
            </a:r>
            <a:r>
              <a:rPr lang="en-US" altLang="en-US" dirty="0" smtClean="0"/>
              <a:t> about you!</a:t>
            </a:r>
          </a:p>
          <a:p>
            <a:pPr lvl="1"/>
            <a:r>
              <a:rPr lang="en-US" altLang="en-US" dirty="0" smtClean="0"/>
              <a:t>E.g., “Tagged” online images of you.</a:t>
            </a:r>
          </a:p>
          <a:p>
            <a:pPr lvl="1"/>
            <a:r>
              <a:rPr lang="en-US" altLang="en-US" dirty="0" smtClean="0"/>
              <a:t>But reverse image searches are now possible (not tagged)</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0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Basic/Simple Phishing Example</a:t>
            </a:r>
            <a:endParaRPr lang="en-US" dirty="0"/>
          </a:p>
        </p:txBody>
      </p:sp>
      <p:sp>
        <p:nvSpPr>
          <p:cNvPr id="3" name="Content Placeholder 2"/>
          <p:cNvSpPr>
            <a:spLocks noGrp="1"/>
          </p:cNvSpPr>
          <p:nvPr>
            <p:ph idx="1"/>
          </p:nvPr>
        </p:nvSpPr>
        <p:spPr/>
        <p:txBody>
          <a:bodyPr/>
          <a:lstStyle/>
          <a:p>
            <a:r>
              <a:rPr lang="en-CA" dirty="0" smtClean="0"/>
              <a:t>You have a problem </a:t>
            </a:r>
            <a:r>
              <a:rPr lang="en-CA" dirty="0"/>
              <a:t>with unauthorized access and you need to </a:t>
            </a:r>
            <a:r>
              <a:rPr lang="en-CA" dirty="0" smtClean="0"/>
              <a:t>login to </a:t>
            </a:r>
            <a:r>
              <a:rPr lang="en-CA" i="1" dirty="0" smtClean="0"/>
              <a:t>confirm access</a:t>
            </a:r>
            <a:r>
              <a:rPr lang="en-CA" dirty="0" smtClean="0"/>
              <a:t>.</a:t>
            </a:r>
          </a:p>
          <a:p>
            <a:r>
              <a:rPr lang="en-CA" dirty="0" smtClean="0"/>
              <a:t>Apply a common sense filter to this:</a:t>
            </a:r>
          </a:p>
          <a:p>
            <a:pPr lvl="1" algn="just"/>
            <a:r>
              <a:rPr lang="en-CA" dirty="0" smtClean="0"/>
              <a:t>One good negates several bad?</a:t>
            </a:r>
          </a:p>
          <a:p>
            <a:endParaRPr lang="en-US" dirty="0"/>
          </a:p>
        </p:txBody>
      </p:sp>
    </p:spTree>
    <p:extLst>
      <p:ext uri="{BB962C8B-B14F-4D97-AF65-F5344CB8AC3E}">
        <p14:creationId xmlns:p14="http://schemas.microsoft.com/office/powerpoint/2010/main" val="41088326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7285</TotalTime>
  <Words>6428</Words>
  <Application>Microsoft Office PowerPoint</Application>
  <PresentationFormat>On-screen Show (4:3)</PresentationFormat>
  <Paragraphs>776</Paragraphs>
  <Slides>93</Slides>
  <Notes>80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ＭＳ Ｐゴシック</vt:lpstr>
      <vt:lpstr>Arial</vt:lpstr>
      <vt:lpstr>Calibri</vt:lpstr>
      <vt:lpstr>Comic Sans MS</vt:lpstr>
      <vt:lpstr>Consolas</vt:lpstr>
      <vt:lpstr>Times New Roman</vt:lpstr>
      <vt:lpstr>Times-Roman</vt:lpstr>
      <vt:lpstr>Wingdings</vt:lpstr>
      <vt:lpstr>Office Theme</vt:lpstr>
      <vt:lpstr>Computer Security</vt:lpstr>
      <vt:lpstr>Test</vt:lpstr>
      <vt:lpstr>Examples</vt:lpstr>
      <vt:lpstr>Bottom Line</vt:lpstr>
      <vt:lpstr>Hacker</vt:lpstr>
      <vt:lpstr>“Hacked” Computer System</vt:lpstr>
      <vt:lpstr>Phishing</vt:lpstr>
      <vt:lpstr>How Many “Fall For It”?</vt:lpstr>
      <vt:lpstr>Basic/Simple Phishing Example</vt:lpstr>
      <vt:lpstr>Slightly Better Phishing Attack</vt:lpstr>
      <vt:lpstr>How You Can Get Stung With A Phishing Email?</vt:lpstr>
      <vt:lpstr>Scripts? Who Needs Them!</vt:lpstr>
      <vt:lpstr>Denial Of Service Attack</vt:lpstr>
      <vt:lpstr>How Do The Following Affect Your Security?</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I Can’t Get Infected Just Going To A Website!</vt:lpstr>
      <vt:lpstr>“Top 10 Celebs [JT: Searching For Info. About Them] Most Likely To Give You A Computer Virus”1</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Other Electronic Counter-Measures Against Malware</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Non-Electronic Based Defenses (6)</vt:lpstr>
      <vt:lpstr>Where To Get Your Software?</vt:lpstr>
      <vt:lpstr>Is This A Trap? How To Avoid?</vt:lpstr>
      <vt:lpstr>Scareware</vt:lpstr>
      <vt:lpstr>Scareware (2)</vt:lpstr>
      <vt:lpstr>Information On Avoiding Scareware Pitfalls</vt:lpstr>
      <vt:lpstr>Scammers Are Annoying But…</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Choosing A Good Password</vt:lpstr>
      <vt:lpstr>Choosing A Good Password (2)</vt:lpstr>
      <vt:lpstr>Choosing A Good Password (3)</vt:lpstr>
      <vt:lpstr>Guides For Password Security</vt:lpstr>
      <vt:lpstr>Password Alternatives</vt:lpstr>
      <vt:lpstr>Interacting With Parts Of The Internet</vt:lpstr>
      <vt:lpstr>Evaluating The Effectiveness Of Your Firewall</vt:lpstr>
      <vt:lpstr>General Ways Of Increasing Your Computer Security</vt:lpstr>
      <vt:lpstr>General Ways Of Increasing Your Computer Security (2)</vt:lpstr>
      <vt:lpstr>A General Checklist</vt:lpstr>
      <vt:lpstr>Things To Do If Your Computer Appears To Be Running ‘Funny’</vt:lpstr>
      <vt:lpstr>Microsoft Browser ‘Extensions’</vt:lpstr>
      <vt:lpstr>Privacy And The Internet</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319</cp:revision>
  <cp:lastPrinted>2016-04-12T01:57:18Z</cp:lastPrinted>
  <dcterms:created xsi:type="dcterms:W3CDTF">2014-05-13T22:22:53Z</dcterms:created>
  <dcterms:modified xsi:type="dcterms:W3CDTF">2017-11-28T02:25:18Z</dcterms:modified>
</cp:coreProperties>
</file>