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8" r:id="rId2"/>
    <p:sldId id="298" r:id="rId3"/>
    <p:sldId id="303" r:id="rId4"/>
    <p:sldId id="306" r:id="rId5"/>
    <p:sldId id="304" r:id="rId6"/>
    <p:sldId id="289" r:id="rId7"/>
    <p:sldId id="290" r:id="rId8"/>
    <p:sldId id="299" r:id="rId9"/>
    <p:sldId id="291" r:id="rId10"/>
    <p:sldId id="292" r:id="rId11"/>
    <p:sldId id="293" r:id="rId12"/>
    <p:sldId id="308" r:id="rId13"/>
    <p:sldId id="294" r:id="rId14"/>
    <p:sldId id="295" r:id="rId15"/>
    <p:sldId id="296" r:id="rId16"/>
    <p:sldId id="305" r:id="rId17"/>
    <p:sldId id="307" r:id="rId18"/>
    <p:sldId id="30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" clrIdx="0">
    <p:extLst>
      <p:ext uri="{19B8F6BF-5375-455C-9EA6-DF929625EA0E}">
        <p15:presenceInfo xmlns:p15="http://schemas.microsoft.com/office/powerpoint/2012/main" userId="S-1-5-21-3301140893-251976240-2502399031-2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3" autoAdjust="0"/>
    <p:restoredTop sz="96154" autoAdjust="0"/>
  </p:normalViewPr>
  <p:slideViewPr>
    <p:cSldViewPr>
      <p:cViewPr varScale="1">
        <p:scale>
          <a:sx n="104" d="100"/>
          <a:sy n="104" d="100"/>
        </p:scale>
        <p:origin x="426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16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Logic: AND, OR, NOT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542E0-C0EC-4549-8666-E57F7D52B487}" type="slidenum">
              <a:rPr lang="en-US" altLang="en-US"/>
              <a:pPr/>
              <a:t>8</a:t>
            </a:fld>
            <a:endParaRPr lang="en-US" altLang="en-US" dirty="0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5547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6094583-F523-414C-944E-6ACAB01FFF11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685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03BD7-B9F0-4650-A4ED-01AF813F88EE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4765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921622E-2501-41EF-BE27-194B17551327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9655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B2AAE39-7A9C-4EFA-B7CA-D084BD02602C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15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True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True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False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False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mtClean="0"/>
              <a:t>True</a:t>
            </a:r>
            <a:endParaRPr lang="en-US" altLang="en-US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False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417701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7/25/2017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You will learn three common logical operations that will be applied in much of the course (spreadsheets, databases, web searches and both programming sections)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8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Logical OR</a:t>
            </a:r>
          </a:p>
        </p:txBody>
      </p:sp>
      <p:sp>
        <p:nvSpPr>
          <p:cNvPr id="15257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371600"/>
            <a:ext cx="8050213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correct everyday usage of the logical OR applies when </a:t>
            </a:r>
            <a:r>
              <a:rPr lang="en-US" altLang="en-US" sz="2400" i="1" dirty="0" smtClean="0"/>
              <a:t>ATLEAST</a:t>
            </a:r>
            <a:r>
              <a:rPr lang="en-US" altLang="en-US" sz="2400" dirty="0" smtClean="0"/>
              <a:t> one condition must be met.</a:t>
            </a:r>
          </a:p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You are using additional recommended resources for this course: the online textbook OR the paper textbook available in the bookstore.</a:t>
            </a:r>
          </a:p>
          <a:p>
            <a:pPr lvl="1" eaLnBrk="1" hangingPunct="1"/>
            <a:endParaRPr lang="en-US" altLang="en-US" sz="1800" dirty="0" smtClean="0">
              <a:latin typeface="Arial" panose="020B0604020202020204" pitchFamily="34" charset="0"/>
            </a:endParaRPr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1800" dirty="0" smtClean="0"/>
              <a:t>Similar to AND, logical OR can be specified more formally in the form of a truth table.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sz="2000" dirty="0" smtClean="0"/>
          </a:p>
        </p:txBody>
      </p:sp>
      <p:grpSp>
        <p:nvGrpSpPr>
          <p:cNvPr id="152580" name="Group 4"/>
          <p:cNvGrpSpPr>
            <a:grpSpLocks/>
          </p:cNvGrpSpPr>
          <p:nvPr/>
        </p:nvGrpSpPr>
        <p:grpSpPr bwMode="auto">
          <a:xfrm>
            <a:off x="1103313" y="3216275"/>
            <a:ext cx="3952875" cy="690563"/>
            <a:chOff x="540" y="1804"/>
            <a:chExt cx="2490" cy="435"/>
          </a:xfrm>
        </p:grpSpPr>
        <p:grpSp>
          <p:nvGrpSpPr>
            <p:cNvPr id="44065" name="Group 5"/>
            <p:cNvGrpSpPr>
              <a:grpSpLocks/>
            </p:cNvGrpSpPr>
            <p:nvPr/>
          </p:nvGrpSpPr>
          <p:grpSpPr bwMode="auto">
            <a:xfrm>
              <a:off x="540" y="1804"/>
              <a:ext cx="1004" cy="411"/>
              <a:chOff x="604" y="1564"/>
              <a:chExt cx="1004" cy="411"/>
            </a:xfrm>
          </p:grpSpPr>
          <p:sp>
            <p:nvSpPr>
              <p:cNvPr id="44069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70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4066" name="Group 8"/>
            <p:cNvGrpSpPr>
              <a:grpSpLocks/>
            </p:cNvGrpSpPr>
            <p:nvPr/>
          </p:nvGrpSpPr>
          <p:grpSpPr bwMode="auto">
            <a:xfrm>
              <a:off x="2049" y="1828"/>
              <a:ext cx="981" cy="411"/>
              <a:chOff x="2049" y="1828"/>
              <a:chExt cx="981" cy="411"/>
            </a:xfrm>
          </p:grpSpPr>
          <p:sp>
            <p:nvSpPr>
              <p:cNvPr id="44067" name="AutoShape 9"/>
              <p:cNvSpPr>
                <a:spLocks/>
              </p:cNvSpPr>
              <p:nvPr/>
            </p:nvSpPr>
            <p:spPr bwMode="auto">
              <a:xfrm rot="5400000">
                <a:off x="2416" y="1472"/>
                <a:ext cx="216" cy="928"/>
              </a:xfrm>
              <a:prstGeom prst="rightBrace">
                <a:avLst>
                  <a:gd name="adj1" fmla="val 35802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68" name="Text Box 10"/>
              <p:cNvSpPr txBox="1">
                <a:spLocks noChangeArrowheads="1"/>
              </p:cNvSpPr>
              <p:nvPr/>
            </p:nvSpPr>
            <p:spPr bwMode="auto">
              <a:xfrm>
                <a:off x="2049" y="2008"/>
                <a:ext cx="9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52587" name="Group 11"/>
          <p:cNvGraphicFramePr>
            <a:graphicFrameLocks noGrp="1"/>
          </p:cNvGraphicFramePr>
          <p:nvPr>
            <p:ph sz="half" idx="4294967295"/>
          </p:nvPr>
        </p:nvGraphicFramePr>
        <p:xfrm>
          <a:off x="788988" y="4495800"/>
          <a:ext cx="4267200" cy="2219325"/>
        </p:xfrm>
        <a:graphic>
          <a:graphicData uri="http://schemas.openxmlformats.org/drawingml/2006/table">
            <a:tbl>
              <a:tblPr/>
              <a:tblGrid>
                <a:gridCol w="1423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3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23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Logical OR: Three Input Truth Table</a:t>
            </a:r>
          </a:p>
        </p:txBody>
      </p:sp>
      <p:graphicFrame>
        <p:nvGraphicFramePr>
          <p:cNvPr id="153603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801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5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 OR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8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</a:t>
            </a:r>
            <a:r>
              <a:rPr lang="en-CA" altLang="en-US" dirty="0" smtClean="0"/>
              <a:t>OR: </a:t>
            </a:r>
            <a:r>
              <a:rPr lang="en-CA" altLang="en-US" dirty="0"/>
              <a:t>An Example</a:t>
            </a:r>
          </a:p>
        </p:txBody>
      </p:sp>
      <p:graphicFrame>
        <p:nvGraphicFramePr>
          <p:cNvPr id="4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04567"/>
              </p:ext>
            </p:extLst>
          </p:nvPr>
        </p:nvGraphicFramePr>
        <p:xfrm>
          <a:off x="1306513" y="1598613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080410"/>
              </p:ext>
            </p:extLst>
          </p:nvPr>
        </p:nvGraphicFramePr>
        <p:xfrm>
          <a:off x="1306512" y="4191000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90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OR Expressions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099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NOT</a:t>
            </a:r>
          </a:p>
        </p:txBody>
      </p:sp>
      <p:sp>
        <p:nvSpPr>
          <p:cNvPr id="15667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everyday usage of logical NOT negates (or reverses) a statement.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Example: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 dirty="0" smtClean="0">
                <a:latin typeface="Arial" charset="0"/>
              </a:rPr>
              <a:t>I am finding this class quite stimulating and exciting</a:t>
            </a:r>
            <a:endParaRPr lang="en-US" sz="1800" dirty="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sz="24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truth table for logical NOT is quite simple: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/>
          </a:p>
        </p:txBody>
      </p:sp>
      <p:graphicFrame>
        <p:nvGraphicFramePr>
          <p:cNvPr id="156698" name="Group 26"/>
          <p:cNvGraphicFramePr>
            <a:graphicFrameLocks noGrp="1"/>
          </p:cNvGraphicFramePr>
          <p:nvPr>
            <p:ph sz="half" idx="4294967295"/>
          </p:nvPr>
        </p:nvGraphicFramePr>
        <p:xfrm>
          <a:off x="836613" y="4800600"/>
          <a:ext cx="2289175" cy="1817688"/>
        </p:xfrm>
        <a:graphic>
          <a:graphicData uri="http://schemas.openxmlformats.org/drawingml/2006/table">
            <a:tbl>
              <a:tblPr/>
              <a:tblGrid>
                <a:gridCol w="1145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S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7124" name="Group 1"/>
          <p:cNvGrpSpPr>
            <a:grpSpLocks/>
          </p:cNvGrpSpPr>
          <p:nvPr/>
        </p:nvGrpSpPr>
        <p:grpSpPr bwMode="auto">
          <a:xfrm>
            <a:off x="1447800" y="3133725"/>
            <a:ext cx="4997450" cy="668338"/>
            <a:chOff x="1066800" y="3124200"/>
            <a:chExt cx="4997450" cy="667781"/>
          </a:xfrm>
        </p:grpSpPr>
        <p:sp>
          <p:nvSpPr>
            <p:cNvPr id="47129" name="AutoShape 21"/>
            <p:cNvSpPr>
              <a:spLocks/>
            </p:cNvSpPr>
            <p:nvPr/>
          </p:nvSpPr>
          <p:spPr bwMode="auto">
            <a:xfrm rot="5400000">
              <a:off x="3394075" y="796925"/>
              <a:ext cx="342900" cy="4997450"/>
            </a:xfrm>
            <a:prstGeom prst="rightBrace">
              <a:avLst>
                <a:gd name="adj1" fmla="val 121451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30" name="Text Box 22"/>
            <p:cNvSpPr txBox="1">
              <a:spLocks noChangeArrowheads="1"/>
            </p:cNvSpPr>
            <p:nvPr/>
          </p:nvSpPr>
          <p:spPr bwMode="auto">
            <a:xfrm>
              <a:off x="1600200" y="3422649"/>
              <a:ext cx="38100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Statement (logical condition)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324600" y="3124200"/>
            <a:ext cx="3122613" cy="989013"/>
            <a:chOff x="5720555" y="3124200"/>
            <a:chExt cx="3122613" cy="989231"/>
          </a:xfrm>
        </p:grpSpPr>
        <p:sp>
          <p:nvSpPr>
            <p:cNvPr id="47127" name="AutoShape 24"/>
            <p:cNvSpPr>
              <a:spLocks/>
            </p:cNvSpPr>
            <p:nvPr/>
          </p:nvSpPr>
          <p:spPr bwMode="auto">
            <a:xfrm rot="5400000">
              <a:off x="6780212" y="2965450"/>
              <a:ext cx="342900" cy="660400"/>
            </a:xfrm>
            <a:prstGeom prst="rightBrace">
              <a:avLst>
                <a:gd name="adj1" fmla="val 16049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28" name="Text Box 25"/>
            <p:cNvSpPr txBox="1">
              <a:spLocks noChangeArrowheads="1"/>
            </p:cNvSpPr>
            <p:nvPr/>
          </p:nvSpPr>
          <p:spPr bwMode="auto">
            <a:xfrm>
              <a:off x="5720555" y="3467100"/>
              <a:ext cx="312261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Negation of the statement/condition</a:t>
              </a:r>
            </a:p>
          </p:txBody>
        </p: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350000" y="28702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/>
            <a:r>
              <a:rPr lang="en-US" altLang="en-US" sz="2000" dirty="0">
                <a:latin typeface="Arial" panose="020B0604020202020204" pitchFamily="34" charset="0"/>
              </a:rPr>
              <a:t>.....</a:t>
            </a:r>
            <a:r>
              <a:rPr lang="en-US" altLang="en-US" sz="2000" i="1" dirty="0">
                <a:latin typeface="Arial" panose="020B0604020202020204" pitchFamily="34" charset="0"/>
              </a:rPr>
              <a:t>NOT!!!</a:t>
            </a:r>
          </a:p>
        </p:txBody>
      </p:sp>
    </p:spTree>
    <p:extLst>
      <p:ext uri="{BB962C8B-B14F-4D97-AF65-F5344CB8AC3E}">
        <p14:creationId xmlns:p14="http://schemas.microsoft.com/office/powerpoint/2010/main" val="68444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More Complex Logical Expressions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Order of operation (left to right evaluation if </a:t>
            </a:r>
            <a:r>
              <a:rPr lang="en-US" altLang="en-US" dirty="0" smtClean="0"/>
              <a:t>the </a:t>
            </a:r>
            <a:r>
              <a:rPr lang="en-US" altLang="en-US" sz="2400" dirty="0" smtClean="0"/>
              <a:t>‘level’ is equal)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Brackets (inner first)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Negation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AND 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OR</a:t>
            </a:r>
          </a:p>
          <a:p>
            <a:pPr marL="279400" lvl="1" indent="-111125" eaLnBrk="1" hangingPunct="1"/>
            <a:endParaRPr lang="en-US" altLang="en-US" sz="2000" dirty="0" smtClean="0"/>
          </a:p>
          <a:p>
            <a:pPr marL="111125" indent="-111125" eaLnBrk="1" hangingPunct="1"/>
            <a:r>
              <a:rPr lang="en-US" altLang="en-US" dirty="0" smtClean="0"/>
              <a:t>True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/>
              <a:t>OR</a:t>
            </a:r>
            <a:r>
              <a:rPr lang="en-US" altLang="en-US" sz="2400" dirty="0" smtClean="0"/>
              <a:t> False </a:t>
            </a:r>
            <a:r>
              <a:rPr lang="en-US" altLang="en-US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True)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True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False</a:t>
            </a:r>
          </a:p>
        </p:txBody>
      </p:sp>
    </p:spTree>
    <p:extLst>
      <p:ext uri="{BB962C8B-B14F-4D97-AF65-F5344CB8AC3E}">
        <p14:creationId xmlns:p14="http://schemas.microsoft.com/office/powerpoint/2010/main" val="175690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93843"/>
              </p:ext>
            </p:extLst>
          </p:nvPr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7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After This Section You Should Now 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Three logical operators: AND, OR, NOT</a:t>
            </a:r>
          </a:p>
          <a:p>
            <a:r>
              <a:rPr lang="en-CA" dirty="0" smtClean="0"/>
              <a:t>How to evaluate logical expressions regardless the method of specification e.g., truth table</a:t>
            </a:r>
          </a:p>
        </p:txBody>
      </p:sp>
    </p:spTree>
    <p:extLst>
      <p:ext uri="{BB962C8B-B14F-4D97-AF65-F5344CB8AC3E}">
        <p14:creationId xmlns:p14="http://schemas.microsoft.com/office/powerpoint/2010/main" val="28929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Logic: Not Just Theory (                   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028621" cy="5029200"/>
          </a:xfrm>
        </p:spPr>
        <p:txBody>
          <a:bodyPr/>
          <a:lstStyle/>
          <a:p>
            <a:r>
              <a:rPr lang="en-CA" dirty="0" smtClean="0"/>
              <a:t>Example (an actual question from an computer science student):</a:t>
            </a:r>
          </a:p>
          <a:p>
            <a:pPr lvl="1"/>
            <a:r>
              <a:rPr lang="en-CA" dirty="0" smtClean="0"/>
              <a:t>“Why is when I type your full name [JT: “James Tam”] that I get fewer search results than just with your last name?”</a:t>
            </a:r>
          </a:p>
          <a:p>
            <a:pPr lvl="1"/>
            <a:r>
              <a:rPr lang="en-CA" dirty="0" smtClean="0"/>
              <a:t>This is an example of how you actually apply a logical operation in your day-to-day activities!</a:t>
            </a:r>
            <a:endParaRPr lang="en-CA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2" t="30303" r="35227"/>
          <a:stretch/>
        </p:blipFill>
        <p:spPr bwMode="auto">
          <a:xfrm>
            <a:off x="7485821" y="8562"/>
            <a:ext cx="1658179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0200" y="417547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i="1" dirty="0" smtClean="0"/>
              <a:t>Fascinating</a:t>
            </a:r>
            <a:endParaRPr lang="en-CA" sz="3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770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Image of James Tam courtesy of James Tam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480442" y="1742112"/>
            <a:ext cx="1353379" cy="895630"/>
          </a:xfrm>
          <a:prstGeom prst="rect">
            <a:avLst/>
          </a:prstGeom>
          <a:noFill/>
        </p:spPr>
        <p:txBody>
          <a:bodyPr wrap="square" lIns="0" tIns="18288" rtlCol="0">
            <a:spAutoFit/>
          </a:bodyPr>
          <a:lstStyle/>
          <a:p>
            <a:r>
              <a:rPr lang="en-CA" dirty="0" smtClean="0"/>
              <a:t>Logic: not just ‘geeks’ who use it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099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Operators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Similar to mathematical operators they take one or two inputs and product an output.</a:t>
            </a:r>
          </a:p>
          <a:p>
            <a:r>
              <a:rPr lang="en-CA" dirty="0" smtClean="0"/>
              <a:t>Mathematical operators:</a:t>
            </a:r>
          </a:p>
          <a:p>
            <a:pPr lvl="1"/>
            <a:r>
              <a:rPr lang="en-CA" dirty="0" smtClean="0"/>
              <a:t>Take numbers as input, produce a number as output</a:t>
            </a:r>
          </a:p>
          <a:p>
            <a:pPr lvl="2"/>
            <a:r>
              <a:rPr lang="en-CA" dirty="0" smtClean="0"/>
              <a:t>Two input</a:t>
            </a:r>
          </a:p>
          <a:p>
            <a:pPr marL="352425" lvl="2" indent="0">
              <a:buNone/>
            </a:pPr>
            <a:r>
              <a:rPr lang="en-CA" dirty="0" smtClean="0"/>
              <a:t>     3 * 2</a:t>
            </a:r>
          </a:p>
          <a:p>
            <a:pPr lvl="2"/>
            <a:r>
              <a:rPr lang="en-CA" dirty="0" smtClean="0"/>
              <a:t>One input (negation)</a:t>
            </a:r>
          </a:p>
          <a:p>
            <a:pPr marL="352425" lvl="2" indent="0">
              <a:buNone/>
            </a:pPr>
            <a:r>
              <a:rPr lang="en-CA" dirty="0" smtClean="0"/>
              <a:t>    -(2)</a:t>
            </a:r>
          </a:p>
          <a:p>
            <a:r>
              <a:rPr lang="en-CA" dirty="0" smtClean="0"/>
              <a:t>Logical operators (in this section AND, OR, NOT):</a:t>
            </a:r>
          </a:p>
          <a:p>
            <a:pPr lvl="1"/>
            <a:r>
              <a:rPr lang="en-CA" dirty="0" smtClean="0"/>
              <a:t>Can only take </a:t>
            </a:r>
            <a:r>
              <a:rPr lang="en-CA" dirty="0" smtClean="0"/>
              <a:t>Boolean (true </a:t>
            </a:r>
            <a:r>
              <a:rPr lang="en-CA" dirty="0" smtClean="0"/>
              <a:t>or </a:t>
            </a:r>
            <a:r>
              <a:rPr lang="en-CA" dirty="0" smtClean="0"/>
              <a:t>false) </a:t>
            </a:r>
            <a:r>
              <a:rPr lang="en-CA" dirty="0" smtClean="0"/>
              <a:t>values as input</a:t>
            </a:r>
          </a:p>
          <a:p>
            <a:pPr lvl="1"/>
            <a:r>
              <a:rPr lang="en-CA" dirty="0" smtClean="0"/>
              <a:t>Can only produce a </a:t>
            </a:r>
            <a:r>
              <a:rPr lang="en-CA" dirty="0" smtClean="0"/>
              <a:t> Boolean (true </a:t>
            </a:r>
            <a:r>
              <a:rPr lang="en-CA" dirty="0" smtClean="0"/>
              <a:t>or </a:t>
            </a:r>
            <a:r>
              <a:rPr lang="en-CA" dirty="0" smtClean="0"/>
              <a:t>false) </a:t>
            </a:r>
            <a:r>
              <a:rPr lang="en-CA" dirty="0" smtClean="0"/>
              <a:t>value as output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10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Truth </a:t>
            </a:r>
            <a:r>
              <a:rPr lang="en-CA" dirty="0" smtClean="0"/>
              <a:t>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Examples </a:t>
            </a:r>
            <a:r>
              <a:rPr lang="en-CA" dirty="0"/>
              <a:t>(input columns specifying all possible combinations of TRUE, FALSE)</a:t>
            </a:r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68060"/>
              </p:ext>
            </p:extLst>
          </p:nvPr>
        </p:nvGraphicFramePr>
        <p:xfrm>
          <a:off x="228600" y="2286000"/>
          <a:ext cx="1981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28206"/>
              </p:ext>
            </p:extLst>
          </p:nvPr>
        </p:nvGraphicFramePr>
        <p:xfrm>
          <a:off x="2057400" y="35204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</a:t>
                      </a:r>
                      <a:r>
                        <a:rPr lang="en-CA" sz="1600" baseline="0" dirty="0" smtClean="0"/>
                        <a:t> 3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Truth Tables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be used for evaluating logical operations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57419"/>
              </p:ext>
            </p:extLst>
          </p:nvPr>
        </p:nvGraphicFramePr>
        <p:xfrm>
          <a:off x="762000" y="2057400"/>
          <a:ext cx="6828692" cy="234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2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3546">
                <a:tc>
                  <a:txBody>
                    <a:bodyPr/>
                    <a:lstStyle/>
                    <a:p>
                      <a:r>
                        <a:rPr lang="en-CA" dirty="0" smtClean="0"/>
                        <a:t>Column 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Column 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Result of (Column</a:t>
                      </a:r>
                      <a:r>
                        <a:rPr lang="en-CA" baseline="0" dirty="0" smtClean="0"/>
                        <a:t> 1) OPERATION (COLUMN 2)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6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</a:t>
            </a:r>
          </a:p>
        </p:txBody>
      </p:sp>
      <p:sp>
        <p:nvSpPr>
          <p:cNvPr id="14848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popular usage of the logical AND applies when </a:t>
            </a:r>
            <a:r>
              <a:rPr lang="en-US" altLang="en-US" sz="2400" i="1" dirty="0" smtClean="0"/>
              <a:t>ALL</a:t>
            </a:r>
            <a:r>
              <a:rPr lang="en-US" altLang="en-US" sz="2400" dirty="0" smtClean="0"/>
              <a:t> conditions must be met.</a:t>
            </a:r>
          </a:p>
          <a:p>
            <a:pPr eaLnBrk="1" hangingPunct="1"/>
            <a:r>
              <a:rPr lang="en-US" altLang="en-US" sz="2400" dirty="0" smtClean="0"/>
              <a:t>Example: 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Pick up your son AND pick up your daughter after school today.</a:t>
            </a:r>
          </a:p>
          <a:p>
            <a:pPr lvl="1" eaLnBrk="1" hangingPunct="1"/>
            <a:endParaRPr lang="en-US" altLang="en-US" sz="1800" dirty="0" smtClean="0"/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2400" dirty="0" smtClean="0"/>
              <a:t>Logical AND can be specified more formally in the form of a true table.</a:t>
            </a:r>
          </a:p>
        </p:txBody>
      </p:sp>
      <p:grpSp>
        <p:nvGrpSpPr>
          <p:cNvPr id="148484" name="Group 4"/>
          <p:cNvGrpSpPr>
            <a:grpSpLocks/>
          </p:cNvGrpSpPr>
          <p:nvPr/>
        </p:nvGrpSpPr>
        <p:grpSpPr bwMode="auto">
          <a:xfrm>
            <a:off x="1219200" y="3143250"/>
            <a:ext cx="4254500" cy="690563"/>
            <a:chOff x="604" y="1564"/>
            <a:chExt cx="2680" cy="435"/>
          </a:xfrm>
        </p:grpSpPr>
        <p:grpSp>
          <p:nvGrpSpPr>
            <p:cNvPr id="40993" name="Group 5"/>
            <p:cNvGrpSpPr>
              <a:grpSpLocks/>
            </p:cNvGrpSpPr>
            <p:nvPr/>
          </p:nvGrpSpPr>
          <p:grpSpPr bwMode="auto">
            <a:xfrm>
              <a:off x="604" y="1564"/>
              <a:ext cx="1004" cy="411"/>
              <a:chOff x="604" y="1564"/>
              <a:chExt cx="1004" cy="411"/>
            </a:xfrm>
          </p:grpSpPr>
          <p:sp>
            <p:nvSpPr>
              <p:cNvPr id="40997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8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0994" name="Group 8"/>
            <p:cNvGrpSpPr>
              <a:grpSpLocks/>
            </p:cNvGrpSpPr>
            <p:nvPr/>
          </p:nvGrpSpPr>
          <p:grpSpPr bwMode="auto">
            <a:xfrm>
              <a:off x="2036" y="1588"/>
              <a:ext cx="1248" cy="411"/>
              <a:chOff x="2036" y="1588"/>
              <a:chExt cx="1248" cy="411"/>
            </a:xfrm>
          </p:grpSpPr>
          <p:sp>
            <p:nvSpPr>
              <p:cNvPr id="40995" name="AutoShape 9"/>
              <p:cNvSpPr>
                <a:spLocks/>
              </p:cNvSpPr>
              <p:nvPr/>
            </p:nvSpPr>
            <p:spPr bwMode="auto">
              <a:xfrm rot="5400000">
                <a:off x="2552" y="1072"/>
                <a:ext cx="216" cy="1248"/>
              </a:xfrm>
              <a:prstGeom prst="rightBrace">
                <a:avLst>
                  <a:gd name="adj1" fmla="val 48148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6" name="Text Box 10"/>
              <p:cNvSpPr txBox="1">
                <a:spLocks noChangeArrowheads="1"/>
              </p:cNvSpPr>
              <p:nvPr/>
            </p:nvSpPr>
            <p:spPr bwMode="auto">
              <a:xfrm>
                <a:off x="2216" y="1768"/>
                <a:ext cx="9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48521" name="Group 41"/>
          <p:cNvGraphicFramePr>
            <a:graphicFrameLocks noGrp="1"/>
          </p:cNvGraphicFramePr>
          <p:nvPr>
            <p:ph sz="half" idx="4294967295"/>
          </p:nvPr>
        </p:nvGraphicFramePr>
        <p:xfrm>
          <a:off x="685800" y="4667250"/>
          <a:ext cx="6018213" cy="2193948"/>
        </p:xfrm>
        <a:graphic>
          <a:graphicData uri="http://schemas.openxmlformats.org/drawingml/2006/table">
            <a:tbl>
              <a:tblPr/>
              <a:tblGrid>
                <a:gridCol w="2008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65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 (AND)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26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AND: Three Input Truth Table</a:t>
            </a:r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916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 AND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85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AND: An Example</a:t>
            </a:r>
          </a:p>
        </p:txBody>
      </p:sp>
      <p:graphicFrame>
        <p:nvGraphicFramePr>
          <p:cNvPr id="272548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065340"/>
              </p:ext>
            </p:extLst>
          </p:nvPr>
        </p:nvGraphicFramePr>
        <p:xfrm>
          <a:off x="1306513" y="1598613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31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AND Expressions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For ‘AND’, ‘OR’ the order of operation is left to right</a:t>
            </a:r>
          </a:p>
          <a:p>
            <a:pPr marL="111125" indent="-111125" eaLnBrk="1" hangingPunct="1"/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68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10495</TotalTime>
  <Words>967</Words>
  <Application>Microsoft Office PowerPoint</Application>
  <PresentationFormat>On-screen Show (4:3)</PresentationFormat>
  <Paragraphs>370</Paragraphs>
  <Slides>18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Logic</vt:lpstr>
      <vt:lpstr>Logic: Not Just Theory (                    )</vt:lpstr>
      <vt:lpstr>Logical Operators</vt:lpstr>
      <vt:lpstr>Truth Tables</vt:lpstr>
      <vt:lpstr>Truth Tables (2)</vt:lpstr>
      <vt:lpstr>Logical AND</vt:lpstr>
      <vt:lpstr>Logical AND: Three Input Truth Table</vt:lpstr>
      <vt:lpstr>Logical AND: An Example</vt:lpstr>
      <vt:lpstr>Evaluating Logical AND Expressions</vt:lpstr>
      <vt:lpstr>Logical OR</vt:lpstr>
      <vt:lpstr>Logical OR: Three Input Truth Table</vt:lpstr>
      <vt:lpstr>Logical OR: An Example</vt:lpstr>
      <vt:lpstr>Evaluating Logical OR Expressions</vt:lpstr>
      <vt:lpstr>Logical NOT</vt:lpstr>
      <vt:lpstr>Evaluating More Complex Logical Expressions</vt:lpstr>
      <vt:lpstr>Evaluating More Complex Logic: Truth Table</vt:lpstr>
      <vt:lpstr>Evaluating More Complex Logic: Truth Table</vt:lpstr>
      <vt:lpstr>After This Section 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James Tam</dc:creator>
  <cp:keywords>logic;and;or;not;negation</cp:keywords>
  <cp:lastModifiedBy>James Tam</cp:lastModifiedBy>
  <cp:revision>309</cp:revision>
  <dcterms:created xsi:type="dcterms:W3CDTF">2014-05-13T22:22:53Z</dcterms:created>
  <dcterms:modified xsi:type="dcterms:W3CDTF">2017-07-27T00:13:45Z</dcterms:modified>
</cp:coreProperties>
</file>