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6" r:id="rId13"/>
    <p:sldId id="287" r:id="rId14"/>
    <p:sldId id="324" r:id="rId15"/>
    <p:sldId id="288" r:id="rId16"/>
    <p:sldId id="289" r:id="rId17"/>
    <p:sldId id="290" r:id="rId18"/>
    <p:sldId id="291" r:id="rId19"/>
    <p:sldId id="310" r:id="rId20"/>
    <p:sldId id="329" r:id="rId21"/>
    <p:sldId id="308" r:id="rId22"/>
    <p:sldId id="292" r:id="rId23"/>
    <p:sldId id="293" r:id="rId24"/>
    <p:sldId id="294" r:id="rId25"/>
    <p:sldId id="295" r:id="rId26"/>
    <p:sldId id="299" r:id="rId27"/>
    <p:sldId id="300" r:id="rId28"/>
    <p:sldId id="301" r:id="rId29"/>
    <p:sldId id="302" r:id="rId30"/>
    <p:sldId id="311" r:id="rId31"/>
    <p:sldId id="313" r:id="rId32"/>
    <p:sldId id="315" r:id="rId33"/>
    <p:sldId id="330" r:id="rId34"/>
    <p:sldId id="314" r:id="rId35"/>
    <p:sldId id="312" r:id="rId36"/>
    <p:sldId id="319" r:id="rId37"/>
    <p:sldId id="316" r:id="rId38"/>
    <p:sldId id="317" r:id="rId39"/>
    <p:sldId id="318" r:id="rId40"/>
    <p:sldId id="320" r:id="rId41"/>
    <p:sldId id="321" r:id="rId42"/>
    <p:sldId id="323" r:id="rId43"/>
    <p:sldId id="322" r:id="rId44"/>
    <p:sldId id="325" r:id="rId45"/>
    <p:sldId id="326" r:id="rId46"/>
    <p:sldId id="32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256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324"/>
            <p14:sldId id="288"/>
            <p14:sldId id="289"/>
            <p14:sldId id="290"/>
            <p14:sldId id="291"/>
            <p14:sldId id="310"/>
            <p14:sldId id="329"/>
            <p14:sldId id="308"/>
            <p14:sldId id="292"/>
            <p14:sldId id="293"/>
            <p14:sldId id="294"/>
            <p14:sldId id="295"/>
            <p14:sldId id="299"/>
            <p14:sldId id="300"/>
            <p14:sldId id="301"/>
            <p14:sldId id="302"/>
            <p14:sldId id="311"/>
            <p14:sldId id="313"/>
            <p14:sldId id="315"/>
            <p14:sldId id="330"/>
            <p14:sldId id="314"/>
            <p14:sldId id="312"/>
            <p14:sldId id="319"/>
            <p14:sldId id="316"/>
            <p14:sldId id="317"/>
            <p14:sldId id="318"/>
            <p14:sldId id="320"/>
            <p14:sldId id="321"/>
            <p14:sldId id="323"/>
            <p14:sldId id="322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FF"/>
    <a:srgbClr val="0000FF"/>
    <a:srgbClr val="FFFFCC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9" autoAdjust="0"/>
    <p:restoredTop sz="87065" autoAdjust="0"/>
  </p:normalViewPr>
  <p:slideViewPr>
    <p:cSldViewPr>
      <p:cViewPr varScale="1">
        <p:scale>
          <a:sx n="65" d="100"/>
          <a:sy n="65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B82DBA-2DAE-4864-9EB8-6DD07422A8D9}" type="slidenum">
              <a:rPr lang="en-US" altLang="en-US" sz="1000">
                <a:latin typeface="Times New Roman" pitchFamily="18" charset="0"/>
              </a:rPr>
              <a:pPr/>
              <a:t>15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7682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53E972-5D6B-4DF4-A8FE-FDD53B29F231}" type="slidenum">
              <a:rPr lang="en-US" altLang="en-US" sz="1000">
                <a:latin typeface="Times New Roman" pitchFamily="18" charset="0"/>
              </a:rPr>
              <a:pPr/>
              <a:t>17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2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F70169-84D8-451D-81F6-866863BFB87D}" type="slidenum">
              <a:rPr lang="en-US" altLang="en-US" sz="1000">
                <a:latin typeface="Times New Roman" pitchFamily="18" charset="0"/>
              </a:rPr>
              <a:pPr/>
              <a:t>18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2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78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03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6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53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E147C-7D98-493F-A26F-55CCEA17EFB0}" type="slidenum">
              <a:rPr lang="en-US" altLang="en-US" sz="1000">
                <a:latin typeface="Times New Roman" pitchFamily="18" charset="0"/>
              </a:rPr>
              <a:pPr/>
              <a:t>26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4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315B1-AC4A-43D6-AA3C-2FAC29D59E37}" type="slidenum">
              <a:rPr lang="en-US" altLang="en-US" sz="1000">
                <a:latin typeface="Times New Roman" pitchFamily="18" charset="0"/>
              </a:rPr>
              <a:pPr/>
              <a:t>27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081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C82131-C15A-471E-BE43-80362DBAB225}" type="slidenum">
              <a:rPr lang="en-US" altLang="en-US" sz="1000">
                <a:latin typeface="Times New Roman" pitchFamily="18" charset="0"/>
              </a:rPr>
              <a:pPr/>
              <a:t>28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5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C4E5B-3C3E-4A54-A311-0A75E7ED825F}" type="slidenum">
              <a:rPr lang="en-US" altLang="en-US" sz="1000">
                <a:latin typeface="Times New Roman" pitchFamily="18" charset="0"/>
              </a:rPr>
              <a:pPr/>
              <a:t>2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711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62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15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85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1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2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2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6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CD09AE-9502-479C-A3D8-D0A45A90DF00}" type="slidenum">
              <a:rPr lang="en-US" altLang="en-US" sz="1000">
                <a:latin typeface="Times New Roman" pitchFamily="18" charset="0"/>
              </a:rPr>
              <a:pPr/>
              <a:t>3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7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CA" alt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DE3687-7F27-41F3-93CA-F2F3FB0BC232}" type="slidenum">
              <a:rPr lang="en-US" altLang="en-US" sz="1000">
                <a:latin typeface="Times New Roman" pitchFamily="18" charset="0"/>
              </a:rPr>
              <a:pPr/>
              <a:t>5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BB8E3F-7D70-44CA-875F-5A6A73EAC994}" type="slidenum">
              <a:rPr lang="en-US" altLang="en-US" sz="1000">
                <a:latin typeface="Times New Roman" pitchFamily="18" charset="0"/>
              </a:rPr>
              <a:pPr/>
              <a:t>10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68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CA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7399C4-1C1C-41BC-B583-09C1518430C2}" type="slidenum">
              <a:rPr lang="en-US" altLang="en-US" sz="1000">
                <a:latin typeface="Times New Roman" pitchFamily="18" charset="0"/>
              </a:rPr>
              <a:pPr/>
              <a:t>11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4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5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B4B56D-6A75-4962-A84F-316143BB3711}" type="slidenum">
              <a:rPr lang="en-US" altLang="en-US" sz="1000">
                <a:latin typeface="Times New Roman" pitchFamily="18" charset="0"/>
              </a:rPr>
              <a:pPr/>
              <a:t>13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0894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7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borfw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scw.acm.org/2015/" TargetMode="External"/><Relationship Id="rId2" Type="http://schemas.openxmlformats.org/officeDocument/2006/relationships/hyperlink" Target="http://www.sigchi.org/conference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pkinsmedicine.org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lgary.ca/library/contact-us#subject_librarians" TargetMode="External"/><Relationship Id="rId2" Type="http://schemas.openxmlformats.org/officeDocument/2006/relationships/hyperlink" Target="http://library.ucalgary.ca/student-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ucalgary.ca/onecard/" TargetMode="External"/><Relationship Id="rId4" Type="http://schemas.openxmlformats.org/officeDocument/2006/relationships/hyperlink" Target="http://library.ucalgary.ca/book-libraria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guide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You would learn how to effectively search for information online as well as how to evaluate the quality of online sources.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Words That Are Commonly </a:t>
            </a:r>
            <a:r>
              <a:rPr lang="en-US" altLang="en-US" b="1" dirty="0" smtClean="0">
                <a:solidFill>
                  <a:srgbClr val="FF0000"/>
                </a:solidFill>
              </a:rPr>
              <a:t>Ignored By Google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b="1" dirty="0" smtClean="0">
                <a:solidFill>
                  <a:srgbClr val="FF0000"/>
                </a:solidFill>
              </a:rPr>
              <a:t>Stop words </a:t>
            </a:r>
            <a:r>
              <a:rPr lang="en-CA" altLang="en-US" dirty="0" smtClean="0"/>
              <a:t>are ignored by search engines such as Google:</a:t>
            </a:r>
          </a:p>
          <a:p>
            <a:pPr lvl="1"/>
            <a:r>
              <a:rPr lang="en-CA" altLang="en-US" b="1" dirty="0" smtClean="0">
                <a:solidFill>
                  <a:srgbClr val="FF0000"/>
                </a:solidFill>
              </a:rPr>
              <a:t>Common</a:t>
            </a:r>
            <a:r>
              <a:rPr lang="en-CA" altLang="en-US" dirty="0" smtClean="0"/>
              <a:t> words</a:t>
            </a:r>
          </a:p>
          <a:p>
            <a:pPr lvl="1"/>
            <a:r>
              <a:rPr lang="en-CA" altLang="en-US" b="1" dirty="0" smtClean="0">
                <a:solidFill>
                  <a:srgbClr val="FF0000"/>
                </a:solidFill>
              </a:rPr>
              <a:t>Reserved</a:t>
            </a:r>
            <a:r>
              <a:rPr lang="en-CA" altLang="en-US" dirty="0" smtClean="0"/>
              <a:t> words</a:t>
            </a:r>
          </a:p>
          <a:p>
            <a:pPr lvl="1"/>
            <a:endParaRPr lang="en-CA" altLang="en-US" dirty="0" smtClean="0"/>
          </a:p>
          <a:p>
            <a:r>
              <a:rPr lang="en-CA" altLang="en-US" dirty="0" smtClean="0"/>
              <a:t>The search engine can be forced to </a:t>
            </a:r>
            <a:r>
              <a:rPr lang="en-CA" altLang="en-US" b="1" dirty="0" smtClean="0">
                <a:solidFill>
                  <a:srgbClr val="00B050"/>
                </a:solidFill>
              </a:rPr>
              <a:t>include the stop words</a:t>
            </a:r>
            <a:r>
              <a:rPr lang="en-CA" altLang="en-US" dirty="0" smtClean="0"/>
              <a:t>:</a:t>
            </a:r>
          </a:p>
          <a:p>
            <a:pPr marL="628650" lvl="1" indent="-288925">
              <a:buFont typeface="+mj-lt"/>
              <a:buAutoNum type="arabicPeriod"/>
            </a:pPr>
            <a:r>
              <a:rPr lang="en-CA" altLang="en-US" dirty="0" smtClean="0"/>
              <a:t>Use</a:t>
            </a:r>
            <a:r>
              <a:rPr lang="en-CA" altLang="en-US" dirty="0" smtClean="0">
                <a:solidFill>
                  <a:srgbClr val="00B050"/>
                </a:solidFill>
              </a:rPr>
              <a:t> </a:t>
            </a:r>
            <a:r>
              <a:rPr lang="en-CA" altLang="en-US" b="1" dirty="0" smtClean="0">
                <a:solidFill>
                  <a:srgbClr val="00B050"/>
                </a:solidFill>
              </a:rPr>
              <a:t>quotes</a:t>
            </a:r>
            <a:r>
              <a:rPr lang="en-CA" altLang="en-US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</a:t>
            </a:r>
            <a:r>
              <a:rPr lang="en-US" altLang="en-US" sz="18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CA" altLang="en-US" sz="1800" dirty="0" smtClean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	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marL="682625" lvl="1" indent="-342900">
              <a:buFont typeface="+mj-lt"/>
              <a:buAutoNum type="arabicPeriod" startAt="2"/>
            </a:pPr>
            <a:r>
              <a:rPr lang="en-CA" altLang="en-US" dirty="0" smtClean="0"/>
              <a:t>Use the </a:t>
            </a:r>
            <a:r>
              <a:rPr lang="en-CA" altLang="en-US" b="1" dirty="0" smtClean="0">
                <a:solidFill>
                  <a:srgbClr val="00B050"/>
                </a:solidFill>
              </a:rPr>
              <a:t>‘plus’ operator</a:t>
            </a:r>
            <a:r>
              <a:rPr lang="en-CA" altLang="en-US" b="1" dirty="0" smtClean="0"/>
              <a:t>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 Wars I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 Wars </a:t>
            </a:r>
            <a:r>
              <a:rPr lang="en-US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pPr lvl="1"/>
            <a:endParaRPr lang="en-CA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56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If </a:t>
            </a:r>
            <a:r>
              <a:rPr lang="en-US" altLang="en-US" b="1" dirty="0" smtClean="0">
                <a:solidFill>
                  <a:srgbClr val="00B050"/>
                </a:solidFill>
              </a:rPr>
              <a:t>More Than One Word </a:t>
            </a:r>
            <a:r>
              <a:rPr lang="en-US" altLang="en-US" dirty="0" smtClean="0"/>
              <a:t>Can Be Used?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concepts can be represented by using different words.</a:t>
            </a:r>
          </a:p>
          <a:p>
            <a:r>
              <a:rPr lang="en-US" altLang="en-US" dirty="0" smtClean="0"/>
              <a:t>The ‘</a:t>
            </a:r>
            <a:r>
              <a:rPr lang="en-US" altLang="en-US" b="1" dirty="0" smtClean="0">
                <a:solidFill>
                  <a:srgbClr val="00B050"/>
                </a:solidFill>
              </a:rPr>
              <a:t>~</a:t>
            </a:r>
            <a:r>
              <a:rPr lang="en-US" altLang="en-US" dirty="0" smtClean="0"/>
              <a:t>’ operator includes synonyms in the search.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cheap computers</a:t>
            </a:r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1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Search Criteria Is Incomplete/Partially Unknown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example, searching for information on this person: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How is his name spelled?</a:t>
            </a:r>
          </a:p>
          <a:p>
            <a:pPr lvl="1"/>
            <a:r>
              <a:rPr lang="en-US" altLang="en-US" dirty="0" smtClean="0"/>
              <a:t>Arnold Scwartzengger?</a:t>
            </a:r>
          </a:p>
          <a:p>
            <a:pPr lvl="1"/>
            <a:r>
              <a:rPr lang="en-US" altLang="en-US" dirty="0" smtClean="0"/>
              <a:t>Arnold Schwartzenger?</a:t>
            </a:r>
          </a:p>
          <a:p>
            <a:pPr lvl="1"/>
            <a:r>
              <a:rPr lang="en-US" altLang="en-US" dirty="0" smtClean="0"/>
              <a:t>Arnald Scwartzencker?</a:t>
            </a:r>
          </a:p>
          <a:p>
            <a:r>
              <a:rPr lang="en-US" altLang="en-US" dirty="0" smtClean="0"/>
              <a:t>FYI it’s “Arnold Schwarzenegger”</a:t>
            </a:r>
          </a:p>
          <a:p>
            <a:pPr lvl="1"/>
            <a:endParaRPr lang="en-US" altLang="en-US" dirty="0" smtClean="0"/>
          </a:p>
          <a:p>
            <a:pPr lvl="1"/>
            <a:endParaRPr lang="en-CA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130349" y="4343400"/>
            <a:ext cx="5257800" cy="1752600"/>
            <a:chOff x="3886200" y="4343400"/>
            <a:chExt cx="4572000" cy="1752600"/>
          </a:xfrm>
        </p:grpSpPr>
        <p:sp>
          <p:nvSpPr>
            <p:cNvPr id="5" name="Right Brace 4"/>
            <p:cNvSpPr/>
            <p:nvPr/>
          </p:nvSpPr>
          <p:spPr>
            <a:xfrm>
              <a:off x="3886200" y="4895850"/>
              <a:ext cx="530087" cy="9906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10808" y="4343400"/>
              <a:ext cx="4147392" cy="1752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marL="176213" indent="-176213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</a:rPr>
                <a:t>Note: many search engines try to ‘guess’ what you are thinking but sometimes software guesses wrong (think of “auto correct” on mobiles)</a:t>
              </a:r>
            </a:p>
            <a:p>
              <a:pPr marL="176213" indent="-176213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</a:rPr>
                <a:t>Also handy for less common words and phrases e.g., technical terms, foreign languages translated to English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8902" y="1743420"/>
            <a:ext cx="6215788" cy="2416235"/>
            <a:chOff x="828902" y="1743420"/>
            <a:chExt cx="6215788" cy="2416235"/>
          </a:xfrm>
        </p:grpSpPr>
        <p:sp>
          <p:nvSpPr>
            <p:cNvPr id="48133" name="TextBox 7"/>
            <p:cNvSpPr txBox="1">
              <a:spLocks noChangeArrowheads="1"/>
            </p:cNvSpPr>
            <p:nvPr/>
          </p:nvSpPr>
          <p:spPr bwMode="auto">
            <a:xfrm>
              <a:off x="4800600" y="3845330"/>
              <a:ext cx="224409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Image: </a:t>
              </a:r>
              <a:r>
                <a:rPr lang="en-US" altLang="en-US" sz="1200" dirty="0" smtClean="0">
                  <a:hlinkClick r:id="rId3"/>
                </a:rPr>
                <a:t>www.cnn.com</a:t>
              </a:r>
              <a:r>
                <a:rPr lang="en-US" altLang="en-US" sz="1200" dirty="0" smtClean="0"/>
                <a:t> (2015)</a:t>
              </a:r>
              <a:endParaRPr lang="en-US" altLang="en-US" sz="1200" dirty="0"/>
            </a:p>
            <a:p>
              <a:pPr eaLnBrk="1" hangingPunct="1"/>
              <a:endParaRPr lang="en-CA" altLang="en-US" sz="1800" dirty="0"/>
            </a:p>
          </p:txBody>
        </p:sp>
        <p:pic>
          <p:nvPicPr>
            <p:cNvPr id="34820" name="Picture 4" descr="http://i2.cdn.turner.com/cnn/dam/assets/130628115407-schwarzenegger-the-terminator-horizontal-galler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7" t="7496" r="36393" b="21178"/>
            <a:stretch/>
          </p:blipFill>
          <p:spPr bwMode="auto">
            <a:xfrm>
              <a:off x="4800600" y="1743420"/>
              <a:ext cx="1194016" cy="212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rnold Schwarzenegger February 2015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80489"/>
              <a:ext cx="1405890" cy="1945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828902" y="3725494"/>
              <a:ext cx="3060453" cy="27699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Image: Koch/Munich </a:t>
              </a:r>
              <a:r>
                <a:rPr lang="en-US" sz="1200" dirty="0"/>
                <a:t>Security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The Wildcard In Searches</a:t>
            </a:r>
          </a:p>
        </p:txBody>
      </p:sp>
      <p:pic>
        <p:nvPicPr>
          <p:cNvPr id="564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25249" r="43636" b="35419"/>
          <a:stretch>
            <a:fillRect/>
          </a:stretch>
        </p:blipFill>
        <p:spPr bwMode="auto">
          <a:xfrm>
            <a:off x="393700" y="976313"/>
            <a:ext cx="8459788" cy="5554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229" name="Oval 5"/>
          <p:cNvSpPr>
            <a:spLocks noChangeArrowheads="1"/>
          </p:cNvSpPr>
          <p:nvPr/>
        </p:nvSpPr>
        <p:spPr bwMode="auto">
          <a:xfrm>
            <a:off x="2687638" y="1227138"/>
            <a:ext cx="1165225" cy="56832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2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Wildcard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such as Google have been refined to reduce but not entirely remove the need for wildcards.</a:t>
            </a:r>
          </a:p>
          <a:p>
            <a:r>
              <a:rPr lang="en-US" dirty="0" smtClean="0"/>
              <a:t>Google may not provide useful alternatives when searching for technical terms or foreign words translated into English </a:t>
            </a:r>
          </a:p>
          <a:p>
            <a:r>
              <a:rPr lang="en-US" dirty="0" smtClean="0"/>
              <a:t>Example: “Lei Sui, Lung” (English translation of the Chinese name of the famous martial artist/movie star: Bruce Lee)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13798" r="38102" b="68952"/>
          <a:stretch/>
        </p:blipFill>
        <p:spPr bwMode="auto">
          <a:xfrm>
            <a:off x="762000" y="3733800"/>
            <a:ext cx="7511441" cy="172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Searching A Range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Searching numerical values within a certain min – max range</a:t>
            </a:r>
          </a:p>
          <a:p>
            <a:r>
              <a:rPr lang="en-US" altLang="en-US" dirty="0" smtClean="0"/>
              <a:t>Range operator </a:t>
            </a:r>
            <a:r>
              <a:rPr lang="en-US" altLang="en-US" b="1" dirty="0" smtClean="0">
                <a:solidFill>
                  <a:srgbClr val="00B050"/>
                </a:solidFill>
              </a:rPr>
              <a:t>.. </a:t>
            </a:r>
            <a:r>
              <a:rPr lang="en-US" altLang="en-US" dirty="0" smtClean="0"/>
              <a:t>(multiple dots)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Qatar History 2000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2009</a:t>
            </a:r>
          </a:p>
          <a:p>
            <a:pPr lvl="1">
              <a:buFont typeface="Times New Roman" pitchFamily="18" charset="0"/>
              <a:buNone/>
            </a:pPr>
            <a:r>
              <a:rPr lang="it-IT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computer 2000 QR</a:t>
            </a:r>
            <a:r>
              <a:rPr lang="it-IT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it-IT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5000 QR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48525"/>
            <a:ext cx="7281044" cy="3680675"/>
          </a:xfrm>
          <a:prstGeom prst="rect">
            <a:avLst/>
          </a:prstGeo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Range Searching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885238"/>
            <a:ext cx="4572000" cy="1330594"/>
            <a:chOff x="3789680" y="914400"/>
            <a:chExt cx="4572000" cy="1331253"/>
          </a:xfrm>
        </p:grpSpPr>
        <p:sp>
          <p:nvSpPr>
            <p:cNvPr id="51208" name="TextBox 4"/>
            <p:cNvSpPr txBox="1">
              <a:spLocks noChangeArrowheads="1"/>
            </p:cNvSpPr>
            <p:nvPr/>
          </p:nvSpPr>
          <p:spPr bwMode="auto">
            <a:xfrm>
              <a:off x="7020560" y="914400"/>
              <a:ext cx="1341120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Search criteria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1209" name="Straight Arrow Connector 7"/>
            <p:cNvCxnSpPr>
              <a:cxnSpLocks noChangeShapeType="1"/>
              <a:stCxn id="51208" idx="1"/>
            </p:cNvCxnSpPr>
            <p:nvPr/>
          </p:nvCxnSpPr>
          <p:spPr bwMode="auto">
            <a:xfrm flipH="1">
              <a:off x="3789680" y="1234441"/>
              <a:ext cx="3230880" cy="1011212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3200400" y="2570994"/>
            <a:ext cx="5562598" cy="1848606"/>
            <a:chOff x="3200400" y="2570994"/>
            <a:chExt cx="5562598" cy="184860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200400" y="2570994"/>
              <a:ext cx="5562598" cy="1848606"/>
              <a:chOff x="3200080" y="2570011"/>
              <a:chExt cx="5563314" cy="1849500"/>
            </a:xfrm>
          </p:grpSpPr>
          <p:sp>
            <p:nvSpPr>
              <p:cNvPr id="51206" name="TextBox 5"/>
              <p:cNvSpPr txBox="1">
                <a:spLocks noChangeArrowheads="1"/>
              </p:cNvSpPr>
              <p:nvPr/>
            </p:nvSpPr>
            <p:spPr bwMode="auto">
              <a:xfrm>
                <a:off x="7539105" y="2570011"/>
                <a:ext cx="1224289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800" b="1" dirty="0">
                    <a:solidFill>
                      <a:srgbClr val="00B050"/>
                    </a:solidFill>
                  </a:rPr>
                  <a:t>Numerical range </a:t>
                </a:r>
                <a:endParaRPr lang="en-CA" altLang="en-US" sz="18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1207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3200080" y="2900211"/>
                <a:ext cx="4309205" cy="1519300"/>
              </a:xfrm>
              <a:prstGeom prst="straightConnector1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5867401" y="2901034"/>
              <a:ext cx="1641648" cy="1376034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790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Among Alternatives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Normally when a word is included in the search box Google will try to find web pages that include </a:t>
            </a:r>
            <a:r>
              <a:rPr lang="en-US" altLang="en-US" b="1" dirty="0" smtClean="0"/>
              <a:t>all</a:t>
            </a:r>
            <a:r>
              <a:rPr lang="en-US" altLang="en-US" dirty="0" smtClean="0"/>
              <a:t> those words.</a:t>
            </a:r>
          </a:p>
          <a:p>
            <a:r>
              <a:rPr lang="en-US" altLang="en-US" dirty="0" smtClean="0"/>
              <a:t>Example:</a:t>
            </a:r>
          </a:p>
          <a:p>
            <a:pPr lvl="1"/>
            <a:r>
              <a:rPr lang="en-US" altLang="en-US" dirty="0" smtClean="0"/>
              <a:t>(All words – Logical “AND”)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cute wallpapers cats dogs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cute wallpapers cat OR dogs</a:t>
            </a:r>
          </a:p>
          <a:p>
            <a:pPr>
              <a:buFontTx/>
              <a:buNone/>
            </a:pPr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“Bruce Lee” OR “Little Dragon” OR “Lee Siu Lung”</a:t>
            </a:r>
          </a:p>
          <a:p>
            <a:pPr lvl="1">
              <a:buNone/>
            </a:pPr>
            <a:r>
              <a:rPr lang="en-US" altLang="en-US" dirty="0" smtClean="0"/>
              <a:t>“Wayne Gretzky” OR “The Great One“ OR Number 99” Or “Number ninety nine”</a:t>
            </a:r>
          </a:p>
        </p:txBody>
      </p:sp>
    </p:spTree>
    <p:extLst>
      <p:ext uri="{BB962C8B-B14F-4D97-AF65-F5344CB8AC3E}">
        <p14:creationId xmlns:p14="http://schemas.microsoft.com/office/powerpoint/2010/main" val="23467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Among </a:t>
            </a:r>
            <a:r>
              <a:rPr lang="en-US" altLang="en-US" b="1" dirty="0" smtClean="0">
                <a:solidFill>
                  <a:srgbClr val="00B050"/>
                </a:solidFill>
              </a:rPr>
              <a:t>Alternatives</a:t>
            </a:r>
            <a:r>
              <a:rPr lang="en-US" altLang="en-US" dirty="0" smtClean="0"/>
              <a:t> (2)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Note: Google is case sensitive in this situation! (OR must be upper case in order to search for alternatives).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be or not to be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Vs.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To be </a:t>
            </a:r>
            <a:r>
              <a:rPr lang="en-US" altLang="en-US" b="1" dirty="0" smtClean="0">
                <a:solidFill>
                  <a:srgbClr val="00B050"/>
                </a:solidFill>
              </a:rPr>
              <a:t>OR</a:t>
            </a:r>
            <a:r>
              <a:rPr lang="en-US" altLang="en-US" dirty="0" smtClean="0"/>
              <a:t> not to be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8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</a:t>
            </a:r>
            <a:r>
              <a:rPr lang="en-CA" dirty="0" smtClean="0"/>
              <a:t>Terms (Default)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726" b="13194"/>
          <a:stretch/>
        </p:blipFill>
        <p:spPr>
          <a:xfrm>
            <a:off x="1905000" y="1409700"/>
            <a:ext cx="4671484" cy="54483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716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 Engines Rank Results According To Relevance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6083" r="9781" b="8481"/>
          <a:stretch>
            <a:fillRect/>
          </a:stretch>
        </p:blipFill>
        <p:spPr>
          <a:xfrm>
            <a:off x="304800" y="1295400"/>
            <a:ext cx="8696325" cy="53324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</a:t>
            </a:r>
            <a:r>
              <a:rPr lang="en-CA" dirty="0" smtClean="0"/>
              <a:t>Terms (“OR”)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815484" cy="567055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074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Multiple Search Terms, OR - No Caps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04925"/>
            <a:ext cx="6153150" cy="5553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36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</a:t>
            </a:r>
            <a:r>
              <a:rPr lang="en-US" altLang="en-US" b="1" dirty="0" smtClean="0">
                <a:solidFill>
                  <a:srgbClr val="00B050"/>
                </a:solidFill>
              </a:rPr>
              <a:t>Alternatives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21886" r="3143" b="32552"/>
          <a:stretch>
            <a:fillRect/>
          </a:stretch>
        </p:blipFill>
        <p:spPr bwMode="auto">
          <a:xfrm>
            <a:off x="427038" y="1147763"/>
            <a:ext cx="6045200" cy="3586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92475" y="842963"/>
            <a:ext cx="5689600" cy="935037"/>
            <a:chOff x="3291840" y="843280"/>
            <a:chExt cx="5689600" cy="934720"/>
          </a:xfrm>
        </p:grpSpPr>
        <p:sp>
          <p:nvSpPr>
            <p:cNvPr id="54281" name="TextBox 4"/>
            <p:cNvSpPr txBox="1">
              <a:spLocks noChangeArrowheads="1"/>
            </p:cNvSpPr>
            <p:nvPr/>
          </p:nvSpPr>
          <p:spPr bwMode="auto">
            <a:xfrm>
              <a:off x="7559040" y="843280"/>
              <a:ext cx="1422400" cy="93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B050"/>
                  </a:solidFill>
                </a:rPr>
                <a:t>All words that must appear</a:t>
              </a:r>
              <a:endParaRPr lang="en-CA" alt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54282" name="Straight Arrow Connector 6"/>
            <p:cNvCxnSpPr>
              <a:cxnSpLocks noChangeShapeType="1"/>
              <a:stCxn id="54281" idx="1"/>
            </p:cNvCxnSpPr>
            <p:nvPr/>
          </p:nvCxnSpPr>
          <p:spPr bwMode="auto">
            <a:xfrm rot="10800000" flipV="1">
              <a:off x="3291840" y="1310640"/>
              <a:ext cx="4267200" cy="1727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2875" y="2032000"/>
            <a:ext cx="6207125" cy="1147763"/>
            <a:chOff x="2682240" y="2032000"/>
            <a:chExt cx="6207760" cy="1148080"/>
          </a:xfrm>
        </p:grpSpPr>
        <p:sp>
          <p:nvSpPr>
            <p:cNvPr id="54278" name="TextBox 7"/>
            <p:cNvSpPr txBox="1">
              <a:spLocks noChangeArrowheads="1"/>
            </p:cNvSpPr>
            <p:nvPr/>
          </p:nvSpPr>
          <p:spPr bwMode="auto">
            <a:xfrm>
              <a:off x="7538720" y="2153920"/>
              <a:ext cx="1351280" cy="102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One of more of these words can appear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4279" name="Straight Arrow Connector 10"/>
            <p:cNvCxnSpPr>
              <a:cxnSpLocks noChangeShapeType="1"/>
              <a:stCxn id="54278" idx="1"/>
            </p:cNvCxnSpPr>
            <p:nvPr/>
          </p:nvCxnSpPr>
          <p:spPr bwMode="auto">
            <a:xfrm rot="10800000">
              <a:off x="4084320" y="2032000"/>
              <a:ext cx="3454400" cy="6350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Straight Arrow Connector 12"/>
            <p:cNvCxnSpPr>
              <a:cxnSpLocks noChangeShapeType="1"/>
              <a:stCxn id="54278" idx="1"/>
            </p:cNvCxnSpPr>
            <p:nvPr/>
          </p:nvCxnSpPr>
          <p:spPr bwMode="auto">
            <a:xfrm rot="10800000">
              <a:off x="2682240" y="2072640"/>
              <a:ext cx="4856480" cy="5943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83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‘OR’: Exceptions</a:t>
            </a:r>
            <a:r>
              <a:rPr lang="en-US" altLang="en-US" baseline="30000" dirty="0" smtClean="0"/>
              <a:t>1</a:t>
            </a:r>
            <a:endParaRPr lang="en-CA" altLang="en-US" baseline="30000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Google was designed to approximate how people think and behave when searching for information.</a:t>
            </a:r>
          </a:p>
          <a:p>
            <a:r>
              <a:rPr lang="en-US" altLang="en-US" dirty="0" smtClean="0"/>
              <a:t>Consequently exceptions to the rules are sometimes made.</a:t>
            </a:r>
          </a:p>
          <a:p>
            <a:r>
              <a:rPr lang="en-US" altLang="en-US" dirty="0" smtClean="0"/>
              <a:t>Example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What you tell the search engine: “For better” </a:t>
            </a:r>
            <a:r>
              <a:rPr lang="en-US" altLang="en-US" b="1" dirty="0" smtClean="0"/>
              <a:t>OR</a:t>
            </a:r>
            <a:r>
              <a:rPr lang="en-US" altLang="en-US" dirty="0" smtClean="0"/>
              <a:t> “for worse”</a:t>
            </a:r>
          </a:p>
          <a:p>
            <a:pPr lvl="1">
              <a:buNone/>
            </a:pPr>
            <a:r>
              <a:rPr lang="en-US" altLang="en-US" dirty="0" smtClean="0"/>
              <a:t>What the search engine looks for: “For </a:t>
            </a:r>
            <a:r>
              <a:rPr lang="en-US" altLang="en-US" dirty="0"/>
              <a:t>better </a:t>
            </a:r>
            <a:r>
              <a:rPr lang="en-US" altLang="en-US" b="1" dirty="0" smtClean="0"/>
              <a:t>or</a:t>
            </a:r>
            <a:r>
              <a:rPr lang="en-US" altLang="en-US" dirty="0" smtClean="0"/>
              <a:t> </a:t>
            </a:r>
            <a:r>
              <a:rPr lang="en-US" altLang="en-US" dirty="0"/>
              <a:t>for </a:t>
            </a:r>
            <a:r>
              <a:rPr lang="en-US" altLang="en-US" dirty="0" smtClean="0"/>
              <a:t>worse”</a:t>
            </a:r>
            <a:endParaRPr lang="en-US" altLang="en-US" dirty="0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23812" y="6126773"/>
            <a:ext cx="8763000" cy="3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 From </a:t>
            </a:r>
            <a:r>
              <a:rPr lang="en-US" altLang="en-US" dirty="0">
                <a:hlinkClick r:id="rId3"/>
              </a:rPr>
              <a:t>http://</a:t>
            </a:r>
            <a:r>
              <a:rPr lang="en-US" altLang="en-US" dirty="0" smtClean="0">
                <a:hlinkClick r:id="rId3"/>
              </a:rPr>
              <a:t>www.google.com/support/websearch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641508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/>
              <a:t>2 Google and other search engines may automatically assume you are looking for the Lynn Johnson comic strip (</a:t>
            </a:r>
            <a:r>
              <a:rPr lang="en-US" altLang="en-US" sz="1400" dirty="0">
                <a:hlinkClick r:id="rId4"/>
              </a:rPr>
              <a:t>https://www.fborfw.com/</a:t>
            </a:r>
            <a:r>
              <a:rPr lang="en-US" altLang="en-US" sz="1400" dirty="0"/>
              <a:t>)  when you enter this phrase. </a:t>
            </a:r>
            <a:endParaRPr lang="en-CA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06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bldLvl="3" autoUpdateAnimBg="0"/>
      <p:bldP spid="55300" grpId="0" uiExpand="1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Excluding Words</a:t>
            </a:r>
            <a:endParaRPr lang="en-CA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may be times when you want Google to exclude sites with certain words or phrases.</a:t>
            </a:r>
          </a:p>
          <a:p>
            <a:r>
              <a:rPr lang="en-US" altLang="en-US" dirty="0" smtClean="0"/>
              <a:t>This can be done with the </a:t>
            </a:r>
            <a:r>
              <a:rPr lang="en-US" altLang="en-US" b="1" dirty="0" smtClean="0">
                <a:solidFill>
                  <a:srgbClr val="00B050"/>
                </a:solidFill>
              </a:rPr>
              <a:t>subtraction operator </a:t>
            </a:r>
            <a:r>
              <a:rPr lang="en-US" altLang="en-US" dirty="0" smtClean="0"/>
              <a:t>(subtract the words  that follow the operator from search results).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“James Tam”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“James Tam” </a:t>
            </a:r>
            <a:r>
              <a:rPr lang="en-US" altLang="en-US" b="1" dirty="0" smtClean="0">
                <a:solidFill>
                  <a:srgbClr val="00B050"/>
                </a:solidFill>
              </a:rPr>
              <a:t>-</a:t>
            </a:r>
            <a:r>
              <a:rPr lang="en-US" altLang="en-US" dirty="0" err="1" smtClean="0"/>
              <a:t>calgary</a:t>
            </a:r>
            <a:endParaRPr lang="en-US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5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281"/>
            <a:ext cx="7296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Excluding Words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30060" y="1324602"/>
            <a:ext cx="5689600" cy="955675"/>
            <a:chOff x="3312160" y="843280"/>
            <a:chExt cx="5689600" cy="955040"/>
          </a:xfrm>
        </p:grpSpPr>
        <p:sp>
          <p:nvSpPr>
            <p:cNvPr id="57352" name="TextBox 4"/>
            <p:cNvSpPr txBox="1">
              <a:spLocks noChangeArrowheads="1"/>
            </p:cNvSpPr>
            <p:nvPr/>
          </p:nvSpPr>
          <p:spPr bwMode="auto">
            <a:xfrm>
              <a:off x="7559040" y="843280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Exact search phrase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3" name="Straight Arrow Connector 7"/>
            <p:cNvCxnSpPr>
              <a:cxnSpLocks noChangeShapeType="1"/>
              <a:stCxn id="57352" idx="1"/>
            </p:cNvCxnSpPr>
            <p:nvPr/>
          </p:nvCxnSpPr>
          <p:spPr bwMode="auto">
            <a:xfrm rot="10800000" flipV="1">
              <a:off x="3312160" y="1153160"/>
              <a:ext cx="4246880" cy="6451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159123" y="3048000"/>
            <a:ext cx="5832477" cy="1253738"/>
            <a:chOff x="3159758" y="3047507"/>
            <a:chExt cx="5831841" cy="1251815"/>
          </a:xfrm>
        </p:grpSpPr>
        <p:sp>
          <p:nvSpPr>
            <p:cNvPr id="57350" name="TextBox 5"/>
            <p:cNvSpPr txBox="1">
              <a:spLocks noChangeArrowheads="1"/>
            </p:cNvSpPr>
            <p:nvPr/>
          </p:nvSpPr>
          <p:spPr bwMode="auto">
            <a:xfrm>
              <a:off x="7548879" y="3679562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Excluded word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1" name="Straight Arrow Connector 9"/>
            <p:cNvCxnSpPr>
              <a:cxnSpLocks noChangeShapeType="1"/>
              <a:stCxn id="57350" idx="1"/>
            </p:cNvCxnSpPr>
            <p:nvPr/>
          </p:nvCxnSpPr>
          <p:spPr bwMode="auto">
            <a:xfrm flipH="1" flipV="1">
              <a:off x="3159758" y="3047507"/>
              <a:ext cx="4389121" cy="941935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112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Site Specific Searches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Useful when a webpage is large and/or not well organized:</a:t>
            </a:r>
          </a:p>
          <a:p>
            <a:pPr lvl="1"/>
            <a:r>
              <a:rPr lang="en-US" altLang="en-US" dirty="0" smtClean="0"/>
              <a:t>Searching the current webpage</a:t>
            </a:r>
          </a:p>
          <a:p>
            <a:pPr lvl="1"/>
            <a:r>
              <a:rPr lang="en-US" altLang="en-US" dirty="0" smtClean="0"/>
              <a:t>Searching the entire site (and only that site)</a:t>
            </a:r>
          </a:p>
        </p:txBody>
      </p:sp>
    </p:spTree>
    <p:extLst>
      <p:ext uri="{BB962C8B-B14F-4D97-AF65-F5344CB8AC3E}">
        <p14:creationId xmlns:p14="http://schemas.microsoft.com/office/powerpoint/2010/main" val="25244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The Currently Viewed Web Page</a:t>
            </a:r>
          </a:p>
        </p:txBody>
      </p:sp>
      <p:pic>
        <p:nvPicPr>
          <p:cNvPr id="5703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5" b="18063"/>
          <a:stretch>
            <a:fillRect/>
          </a:stretch>
        </p:blipFill>
        <p:spPr>
          <a:xfrm>
            <a:off x="471488" y="1031875"/>
            <a:ext cx="7464425" cy="5597525"/>
          </a:xfr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497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Searching One Website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Involves searching one entire site (and </a:t>
            </a:r>
            <a:r>
              <a:rPr lang="en-US" altLang="en-US" i="1" dirty="0" smtClean="0"/>
              <a:t>not just the page </a:t>
            </a:r>
            <a:r>
              <a:rPr lang="en-US" altLang="en-US" dirty="0" smtClean="0"/>
              <a:t>from the site that is currently loaded into the web browser). Results from other sites will not be shown.</a:t>
            </a:r>
          </a:p>
          <a:p>
            <a:pPr lvl="1"/>
            <a:r>
              <a:rPr lang="en-US" altLang="en-US" dirty="0" smtClean="0"/>
              <a:t>Use the ‘</a:t>
            </a:r>
            <a:r>
              <a:rPr lang="en-US" altLang="en-US" b="1" dirty="0" smtClean="0">
                <a:solidFill>
                  <a:srgbClr val="00B050"/>
                </a:solidFill>
              </a:rPr>
              <a:t>site</a:t>
            </a:r>
            <a:r>
              <a:rPr lang="en-US" altLang="en-US" dirty="0" smtClean="0"/>
              <a:t>’ keyword</a:t>
            </a:r>
          </a:p>
          <a:p>
            <a:r>
              <a:rPr lang="en-US" altLang="en-US" dirty="0" smtClean="0"/>
              <a:t>Example: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6124" y="3278652"/>
            <a:ext cx="7056914" cy="834997"/>
            <a:chOff x="736124" y="3278652"/>
            <a:chExt cx="7056914" cy="834997"/>
          </a:xfrm>
        </p:grpSpPr>
        <p:sp>
          <p:nvSpPr>
            <p:cNvPr id="63497" name="TextBox 4"/>
            <p:cNvSpPr txBox="1">
              <a:spLocks noChangeArrowheads="1"/>
            </p:cNvSpPr>
            <p:nvPr/>
          </p:nvSpPr>
          <p:spPr bwMode="auto">
            <a:xfrm>
              <a:off x="762000" y="3278652"/>
              <a:ext cx="7031038" cy="47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Search only the University of Calgary website for the desired text</a:t>
              </a:r>
              <a:endParaRPr lang="en-CA" altLang="en-US" sz="18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91098"/>
            <a:stretch/>
          </p:blipFill>
          <p:spPr>
            <a:xfrm>
              <a:off x="736124" y="3654068"/>
              <a:ext cx="6086475" cy="45958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6124" y="4279149"/>
            <a:ext cx="6012815" cy="2497067"/>
            <a:chOff x="722948" y="4266049"/>
            <a:chExt cx="6012815" cy="2497067"/>
          </a:xfrm>
        </p:grpSpPr>
        <p:sp>
          <p:nvSpPr>
            <p:cNvPr id="63495" name="TextBox 8"/>
            <p:cNvSpPr txBox="1">
              <a:spLocks noChangeArrowheads="1"/>
            </p:cNvSpPr>
            <p:nvPr/>
          </p:nvSpPr>
          <p:spPr bwMode="auto">
            <a:xfrm>
              <a:off x="762000" y="4266049"/>
              <a:ext cx="5973763" cy="4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Results are only from the University of Calgary website</a:t>
              </a:r>
              <a:endParaRPr lang="en-CA" altLang="en-US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47219" b="-1"/>
            <a:stretch/>
          </p:blipFill>
          <p:spPr>
            <a:xfrm>
              <a:off x="722948" y="4579819"/>
              <a:ext cx="4876800" cy="2183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075645"/>
            <a:ext cx="7267575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One Website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24200" y="4657559"/>
            <a:ext cx="5957887" cy="935038"/>
            <a:chOff x="1782683" y="2174240"/>
            <a:chExt cx="5959237" cy="934721"/>
          </a:xfrm>
        </p:grpSpPr>
        <p:cxnSp>
          <p:nvCxnSpPr>
            <p:cNvPr id="64520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1782683" y="2560320"/>
              <a:ext cx="4557159" cy="548641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1" name="TextBox 11"/>
            <p:cNvSpPr txBox="1">
              <a:spLocks noChangeArrowheads="1"/>
            </p:cNvSpPr>
            <p:nvPr/>
          </p:nvSpPr>
          <p:spPr bwMode="auto">
            <a:xfrm>
              <a:off x="6360160" y="2174240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Site being searched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7000" y="2133600"/>
            <a:ext cx="6415608" cy="650474"/>
            <a:chOff x="1570644" y="3134505"/>
            <a:chExt cx="6414640" cy="650240"/>
          </a:xfrm>
        </p:grpSpPr>
        <p:cxnSp>
          <p:nvCxnSpPr>
            <p:cNvPr id="64518" name="Straight Arrow Connector 5"/>
            <p:cNvCxnSpPr>
              <a:cxnSpLocks noChangeShapeType="1"/>
              <a:stCxn id="64519" idx="1"/>
            </p:cNvCxnSpPr>
            <p:nvPr/>
          </p:nvCxnSpPr>
          <p:spPr bwMode="auto">
            <a:xfrm flipH="1" flipV="1">
              <a:off x="1570644" y="3134505"/>
              <a:ext cx="5032881" cy="3251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19" name="TextBox 6"/>
            <p:cNvSpPr txBox="1">
              <a:spLocks noChangeArrowheads="1"/>
            </p:cNvSpPr>
            <p:nvPr/>
          </p:nvSpPr>
          <p:spPr bwMode="auto">
            <a:xfrm>
              <a:off x="6603524" y="3134505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Information sought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7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Making A Site More Noticeable (Higher Rank)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087438"/>
            <a:ext cx="8178800" cy="5368925"/>
          </a:xfrm>
        </p:spPr>
        <p:txBody>
          <a:bodyPr/>
          <a:lstStyle/>
          <a:p>
            <a:r>
              <a:rPr lang="en-US" altLang="en-US" dirty="0" smtClean="0"/>
              <a:t>Search database built via search spiders (e.g., Google):</a:t>
            </a:r>
          </a:p>
          <a:p>
            <a:pPr lvl="1"/>
            <a:r>
              <a:rPr lang="en-US" altLang="en-US" dirty="0" smtClean="0"/>
              <a:t>Add relevant keywords to your page.</a:t>
            </a:r>
          </a:p>
          <a:p>
            <a:pPr lvl="1"/>
            <a:r>
              <a:rPr lang="en-US" altLang="en-US" dirty="0" smtClean="0"/>
              <a:t>The frequency and location of keywords may play a role in determining relevance.</a:t>
            </a:r>
          </a:p>
          <a:p>
            <a:pPr lvl="1"/>
            <a:r>
              <a:rPr lang="en-US" altLang="en-US" dirty="0" smtClean="0"/>
              <a:t>Links (to your site) also affect ranking</a:t>
            </a:r>
          </a:p>
          <a:p>
            <a:pPr lvl="1"/>
            <a:r>
              <a:rPr lang="en-US" altLang="en-US" dirty="0" smtClean="0"/>
              <a:t>Trying to artificially rank your page higher in search results may result in a page being put at the bottom of the list e.g., adding celebrity ‘gossip’ to my CPSC page may rank it higher but not relevant info for most visitors.</a:t>
            </a:r>
          </a:p>
          <a:p>
            <a:r>
              <a:rPr lang="en-US" altLang="en-US" dirty="0" smtClean="0"/>
              <a:t>Search databases built via human researchers (e.g., Yahoo):</a:t>
            </a:r>
          </a:p>
          <a:p>
            <a:pPr lvl="1"/>
            <a:r>
              <a:rPr lang="en-US" altLang="en-US" dirty="0" smtClean="0"/>
              <a:t>Make sure that your site is examined by the people who build the database.</a:t>
            </a:r>
          </a:p>
        </p:txBody>
      </p:sp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1632" r="55002" b="53784"/>
          <a:stretch>
            <a:fillRect/>
          </a:stretch>
        </p:blipFill>
        <p:spPr bwMode="auto">
          <a:xfrm>
            <a:off x="6172200" y="5257921"/>
            <a:ext cx="2286000" cy="160007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941" name="Oval 5"/>
          <p:cNvSpPr>
            <a:spLocks noChangeArrowheads="1"/>
          </p:cNvSpPr>
          <p:nvPr/>
        </p:nvSpPr>
        <p:spPr bwMode="auto">
          <a:xfrm>
            <a:off x="7243763" y="5562600"/>
            <a:ext cx="1206500" cy="279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125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Evaluating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is crafted for students who need to conduct research for an undergraduate course e.g., writing a paper</a:t>
            </a:r>
          </a:p>
          <a:p>
            <a:pPr lvl="1"/>
            <a:r>
              <a:rPr lang="en-US" dirty="0" smtClean="0"/>
              <a:t>But the principles can be applied when researching information for personal reasons because it may improve the quality of the results (e.g., “Are there technical reasons why a MAC is any more or less secure than a Windows-PC?”)</a:t>
            </a:r>
          </a:p>
          <a:p>
            <a:r>
              <a:rPr lang="en-US" dirty="0" smtClean="0"/>
              <a:t>Finding: Where to look for information</a:t>
            </a:r>
          </a:p>
          <a:p>
            <a:r>
              <a:rPr lang="en-US" dirty="0" smtClean="0"/>
              <a:t>Evaluating: Determining </a:t>
            </a:r>
            <a:r>
              <a:rPr lang="en-US" dirty="0"/>
              <a:t>the quality of information?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7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conducting formal research (or even research for undergraduate courses) information sources should be evaluated for quality</a:t>
            </a:r>
          </a:p>
          <a:p>
            <a:pPr lvl="1"/>
            <a:r>
              <a:rPr lang="en-US" dirty="0" smtClean="0"/>
              <a:t>Not all sources of information are equal in terms quality.</a:t>
            </a:r>
          </a:p>
          <a:p>
            <a:pPr lvl="1"/>
            <a:r>
              <a:rPr lang="en-US" dirty="0" smtClean="0"/>
              <a:t>Contrast: a private individual’s personal blog vs. a website containing the current research being conducted by the experts in a particular field.</a:t>
            </a:r>
          </a:p>
          <a:p>
            <a:r>
              <a:rPr lang="en-US" dirty="0" smtClean="0"/>
              <a:t>Where to start?</a:t>
            </a:r>
          </a:p>
          <a:p>
            <a:pPr lvl="1"/>
            <a:r>
              <a:rPr lang="en-US" dirty="0" smtClean="0"/>
              <a:t>Check with your course instructor: what level of research is expected?</a:t>
            </a:r>
          </a:p>
          <a:p>
            <a:pPr lvl="1"/>
            <a:r>
              <a:rPr lang="en-US" dirty="0" smtClean="0"/>
              <a:t>Journals and conference proceedings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Online: websites</a:t>
            </a:r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19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 And Conference Proceedings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Publications that describe the latest theories and research produced by domain experts</a:t>
            </a:r>
          </a:p>
          <a:p>
            <a:r>
              <a:rPr lang="en-US" dirty="0" smtClean="0"/>
              <a:t>The quality of publications can vary</a:t>
            </a:r>
          </a:p>
          <a:p>
            <a:pPr lvl="1"/>
            <a:r>
              <a:rPr lang="en-US" dirty="0" smtClean="0"/>
              <a:t>First tier “prestigious” venues only containing the best or higher quality work publications: </a:t>
            </a:r>
          </a:p>
          <a:p>
            <a:pPr lvl="1"/>
            <a:r>
              <a:rPr lang="en-US" dirty="0" smtClean="0"/>
              <a:t>Second tier “average” publications:</a:t>
            </a:r>
          </a:p>
          <a:p>
            <a:pPr lvl="1"/>
            <a:r>
              <a:rPr lang="en-US" dirty="0" smtClean="0"/>
              <a:t>However in terms of undergraduate research the quality of papers produced at either category should be sufficient (check with your course instructor)</a:t>
            </a:r>
          </a:p>
          <a:p>
            <a:pPr lvl="1"/>
            <a:r>
              <a:rPr lang="en-US" dirty="0"/>
              <a:t>Which ones are at least reasonably good ones? </a:t>
            </a:r>
            <a:r>
              <a:rPr lang="en-US" dirty="0" smtClean="0"/>
              <a:t>Start with the </a:t>
            </a:r>
            <a:r>
              <a:rPr lang="en-US" dirty="0"/>
              <a:t>instructor’s publication list and look at the journals and conferences in which this person has published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Overall the quality of the information is generally good</a:t>
            </a:r>
          </a:p>
          <a:p>
            <a:r>
              <a:rPr lang="en-US" dirty="0" smtClean="0"/>
              <a:t>Since it is written by ‘experts’ for ‘experts’ it may be difficult for the typical student to read and understand</a:t>
            </a:r>
          </a:p>
        </p:txBody>
      </p:sp>
    </p:spTree>
    <p:extLst>
      <p:ext uri="{BB962C8B-B14F-4D97-AF65-F5344CB8AC3E}">
        <p14:creationId xmlns:p14="http://schemas.microsoft.com/office/powerpoint/2010/main" val="2688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Journals And Conference </a:t>
            </a:r>
            <a:r>
              <a:rPr lang="en-US" dirty="0" smtClean="0"/>
              <a:t>Proceedings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(in case you’re curious):</a:t>
            </a:r>
          </a:p>
          <a:p>
            <a:pPr lvl="2"/>
            <a:r>
              <a:rPr lang="en-US" dirty="0">
                <a:hlinkClick r:id="rId2"/>
              </a:rPr>
              <a:t>http://www.sigchi.org/conferences/</a:t>
            </a:r>
            <a:r>
              <a:rPr lang="en-US" dirty="0"/>
              <a:t>      “User-friendly technology”</a:t>
            </a:r>
          </a:p>
          <a:p>
            <a:pPr lvl="2"/>
            <a:r>
              <a:rPr lang="en-US" dirty="0">
                <a:hlinkClick r:id="rId3"/>
              </a:rPr>
              <a:t>http://cscw.acm.org/2015/</a:t>
            </a:r>
            <a:r>
              <a:rPr lang="en-US" dirty="0"/>
              <a:t>                     “Technology to support groups”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22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Books: First look at the intended audience</a:t>
            </a:r>
          </a:p>
          <a:p>
            <a:pPr lvl="1"/>
            <a:r>
              <a:rPr lang="en-US" dirty="0"/>
              <a:t>General </a:t>
            </a:r>
            <a:r>
              <a:rPr lang="en-US" dirty="0" smtClean="0"/>
              <a:t>population books: </a:t>
            </a:r>
            <a:r>
              <a:rPr lang="en-US" dirty="0"/>
              <a:t>with no background knowledge in the domain?</a:t>
            </a:r>
          </a:p>
          <a:p>
            <a:pPr lvl="2"/>
            <a:r>
              <a:rPr lang="en-US" dirty="0"/>
              <a:t>e.g., “A brief history of time</a:t>
            </a:r>
            <a:r>
              <a:rPr lang="en-US" dirty="0" smtClean="0"/>
              <a:t>” by Stephen Hawking</a:t>
            </a:r>
          </a:p>
          <a:p>
            <a:pPr lvl="2"/>
            <a:r>
              <a:rPr lang="en-US" dirty="0" smtClean="0"/>
              <a:t>Probably too rudimentary for use in post-secondary courses.</a:t>
            </a:r>
            <a:endParaRPr lang="en-US" dirty="0"/>
          </a:p>
          <a:p>
            <a:pPr lvl="1"/>
            <a:r>
              <a:rPr lang="en-US" dirty="0"/>
              <a:t>Students: high school or post-secondary</a:t>
            </a:r>
          </a:p>
          <a:p>
            <a:pPr lvl="2"/>
            <a:r>
              <a:rPr lang="en-US" dirty="0" smtClean="0"/>
              <a:t>May be at an appropriate level of detail (for the latter category) if you just want general knowledge of a topic (e.g., instead of taking a course)</a:t>
            </a:r>
          </a:p>
          <a:p>
            <a:pPr lvl="2"/>
            <a:r>
              <a:rPr lang="en-US" dirty="0" smtClean="0"/>
              <a:t>Probably not specialized enough if you need to write a paper for a course </a:t>
            </a:r>
          </a:p>
          <a:p>
            <a:pPr lvl="2"/>
            <a:r>
              <a:rPr lang="en-US" dirty="0" smtClean="0"/>
              <a:t>e.g., you are taking CPSC 203 there is a brief hardware introduction but the introduction is probably not sufficient if you need to write a paper on the specific hardware needed for high-end gaming computers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than the other sources, websites vary greatly in quality</a:t>
            </a:r>
          </a:p>
          <a:p>
            <a:pPr lvl="1"/>
            <a:r>
              <a:rPr lang="en-US" dirty="0" smtClean="0"/>
              <a:t>The publishers of conference may host websites describing the latest research conducted by the experts </a:t>
            </a:r>
          </a:p>
          <a:p>
            <a:pPr lvl="1"/>
            <a:r>
              <a:rPr lang="en-US" dirty="0" smtClean="0"/>
              <a:t>On the other hand: anyone can make their own website about a particular topic</a:t>
            </a:r>
          </a:p>
          <a:p>
            <a:r>
              <a:rPr lang="en-US" dirty="0" smtClean="0"/>
              <a:t>Some things to keep in mind when evaluating the quality of a website:</a:t>
            </a:r>
          </a:p>
          <a:p>
            <a:pPr lvl="1"/>
            <a:r>
              <a:rPr lang="en-US" dirty="0" smtClean="0"/>
              <a:t>Who is the author: 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idely regarded expert in the field</a:t>
            </a:r>
          </a:p>
          <a:p>
            <a:pPr lvl="2"/>
            <a:r>
              <a:rPr lang="en-US" dirty="0" smtClean="0"/>
              <a:t>Industry expert (which field, is it similar to the one described in the website)</a:t>
            </a:r>
          </a:p>
          <a:p>
            <a:pPr lvl="2"/>
            <a:r>
              <a:rPr lang="en-US" dirty="0" smtClean="0"/>
              <a:t>Does the person have any apparent conflicts or agendas e.g., a CEO of a computer manufacturing company writing a review of laptops (sometimes affiliations are not so obvious)</a:t>
            </a:r>
          </a:p>
          <a:p>
            <a:pPr lvl="2"/>
            <a:r>
              <a:rPr lang="en-US" dirty="0" smtClean="0"/>
              <a:t>Are points backed by facts? Are those facts citing reputable sources?</a:t>
            </a:r>
          </a:p>
          <a:p>
            <a:pPr lvl="3"/>
            <a:r>
              <a:rPr lang="en-US" dirty="0" smtClean="0"/>
              <a:t>Some present opinions as facts.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Online: </a:t>
            </a:r>
            <a:r>
              <a:rPr lang="en-US" dirty="0" smtClean="0"/>
              <a:t>Websites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Who is the intended audience of the website:</a:t>
            </a:r>
          </a:p>
          <a:p>
            <a:pPr lvl="2"/>
            <a:r>
              <a:rPr lang="en-US" dirty="0"/>
              <a:t>Expert researchers?</a:t>
            </a:r>
          </a:p>
          <a:p>
            <a:pPr lvl="2"/>
            <a:r>
              <a:rPr lang="en-US" dirty="0"/>
              <a:t>General population?</a:t>
            </a:r>
          </a:p>
          <a:p>
            <a:pPr lvl="2"/>
            <a:r>
              <a:rPr lang="en-US" dirty="0"/>
              <a:t>Combination? E.g., </a:t>
            </a:r>
            <a:r>
              <a:rPr lang="en-US" dirty="0">
                <a:hlinkClick r:id="rId3"/>
              </a:rPr>
              <a:t>www.mayoclinic.org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http://www.hopkinsmedicine.org</a:t>
            </a:r>
            <a:endParaRPr lang="en-US" dirty="0"/>
          </a:p>
          <a:p>
            <a:r>
              <a:rPr lang="en-US" dirty="0" smtClean="0"/>
              <a:t>If the content is produced by a university or reputable research group then it’s probably </a:t>
            </a:r>
            <a:r>
              <a:rPr lang="en-US" i="1" dirty="0" smtClean="0"/>
              <a:t>correct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E.g., Mayo clinic, Johns Hopkins</a:t>
            </a:r>
          </a:p>
          <a:p>
            <a:pPr lvl="1"/>
            <a:r>
              <a:rPr lang="en-US" dirty="0" smtClean="0"/>
              <a:t>But may or may not be targeted specifically to a ‘general’ audience and be of insufficient depth for your research</a:t>
            </a:r>
          </a:p>
          <a:p>
            <a:r>
              <a:rPr lang="en-US" dirty="0" smtClean="0"/>
              <a:t>In general use websites with a strong degree of a caution.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/>
              <a:t>Wikipedia</a:t>
            </a:r>
            <a:r>
              <a:rPr lang="en-US" dirty="0"/>
              <a:t> is a collaboratively edited, multilingual, free Internet </a:t>
            </a:r>
            <a:r>
              <a:rPr lang="en-US" dirty="0" smtClean="0"/>
              <a:t>encyclopedia…” – from </a:t>
            </a:r>
            <a:r>
              <a:rPr lang="en-US" dirty="0" smtClean="0">
                <a:hlinkClick r:id="rId2"/>
              </a:rPr>
              <a:t>www.wikipedia.org</a:t>
            </a:r>
            <a:endParaRPr lang="en-US" dirty="0" smtClean="0"/>
          </a:p>
          <a:p>
            <a:r>
              <a:rPr lang="en-US" dirty="0" smtClean="0"/>
              <a:t>“Many eyes view it”</a:t>
            </a:r>
          </a:p>
          <a:p>
            <a:r>
              <a:rPr lang="en-US" dirty="0" smtClean="0"/>
              <a:t>Q: Is this a good quality source of information </a:t>
            </a:r>
            <a:r>
              <a:rPr lang="en-US" smtClean="0"/>
              <a:t>when researching a topic?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‘eyes’ view but are those the ‘right eyes’</a:t>
            </a:r>
          </a:p>
          <a:p>
            <a:pPr lvl="1"/>
            <a:r>
              <a:rPr lang="en-US" dirty="0" smtClean="0"/>
              <a:t>Some topics require expert knowledge e.g., ‘Rocket science’</a:t>
            </a:r>
          </a:p>
          <a:p>
            <a:r>
              <a:rPr lang="en-US" dirty="0" smtClean="0"/>
              <a:t>There is no guarantee that the experts in the area will be viewing, let alone actively editing Wikipedia documents</a:t>
            </a:r>
          </a:p>
          <a:p>
            <a:r>
              <a:rPr lang="en-US" dirty="0" smtClean="0"/>
              <a:t>Furthermore the document that you view one day may not be the same one that you view on another day</a:t>
            </a:r>
          </a:p>
          <a:p>
            <a:pPr lvl="1"/>
            <a:r>
              <a:rPr lang="en-US" dirty="0" smtClean="0"/>
              <a:t>Actively study the history of changes of a document and compare differences?</a:t>
            </a:r>
          </a:p>
          <a:p>
            <a:r>
              <a:rPr lang="en-US" dirty="0" smtClean="0"/>
              <a:t>Subject to bias - extreme cases of “vandalism” has lead to “lock downs” </a:t>
            </a:r>
          </a:p>
          <a:p>
            <a:pPr lvl="1"/>
            <a:r>
              <a:rPr lang="en-US" dirty="0" smtClean="0"/>
              <a:t>Yes files can be secured from further edits but consider what’s the point of a wiki (anyone on the web can edit)</a:t>
            </a:r>
          </a:p>
        </p:txBody>
      </p:sp>
    </p:spTree>
    <p:extLst>
      <p:ext uri="{BB962C8B-B14F-4D97-AF65-F5344CB8AC3E}">
        <p14:creationId xmlns:p14="http://schemas.microsoft.com/office/powerpoint/2010/main" val="36617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regular paper encyclopedia or perhaps a newspaper article it’s a distillation of different sources of information.</a:t>
            </a:r>
          </a:p>
          <a:p>
            <a:pPr lvl="1"/>
            <a:r>
              <a:rPr lang="en-US" dirty="0" smtClean="0"/>
              <a:t>Generally it is not accepted as a direct primary source (don’t directly cite a Wikipedia article in your research paper).</a:t>
            </a:r>
          </a:p>
          <a:p>
            <a:r>
              <a:rPr lang="en-US" dirty="0" smtClean="0"/>
              <a:t>It may be a starting point to find good sources of information that can directly be cited.</a:t>
            </a:r>
          </a:p>
          <a:p>
            <a:r>
              <a:rPr lang="en-US" dirty="0" smtClean="0"/>
              <a:t>Example: “Human-Computer interaction”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49720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1200" y="4267200"/>
            <a:ext cx="7010400" cy="2209800"/>
            <a:chOff x="1981200" y="4267200"/>
            <a:chExt cx="7010400" cy="2209800"/>
          </a:xfrm>
        </p:grpSpPr>
        <p:sp>
          <p:nvSpPr>
            <p:cNvPr id="4" name="Oval 3"/>
            <p:cNvSpPr/>
            <p:nvPr/>
          </p:nvSpPr>
          <p:spPr>
            <a:xfrm>
              <a:off x="1981200" y="6019800"/>
              <a:ext cx="36576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6553200" y="4267200"/>
              <a:ext cx="2438400" cy="1752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Wikipedia cites a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good research conference (usability “user friendly” technology)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181600" y="5029200"/>
              <a:ext cx="1371600" cy="9906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14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Information On The Internet: Google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Easy? Just type in what you’re searching for…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…you may get the information that you were looking for plus much more!</a:t>
            </a:r>
            <a:endParaRPr lang="en-CA" altLang="en-US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18230" r="36629" b="38190"/>
          <a:stretch>
            <a:fillRect/>
          </a:stretch>
        </p:blipFill>
        <p:spPr bwMode="auto">
          <a:xfrm>
            <a:off x="660400" y="3403600"/>
            <a:ext cx="5659438" cy="3243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9600" r="37312" b="72171"/>
          <a:stretch>
            <a:fillRect/>
          </a:stretch>
        </p:blipFill>
        <p:spPr bwMode="auto">
          <a:xfrm>
            <a:off x="701675" y="1828800"/>
            <a:ext cx="7083425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70163" y="4135438"/>
            <a:ext cx="2946400" cy="3349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972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868362"/>
          </a:xfrm>
        </p:spPr>
        <p:txBody>
          <a:bodyPr/>
          <a:lstStyle/>
          <a:p>
            <a:r>
              <a:rPr lang="en-US" dirty="0" smtClean="0"/>
              <a:t>Using The University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provided for students: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library.ucalgary.ca/student-support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“As </a:t>
            </a:r>
            <a:r>
              <a:rPr lang="en-US" dirty="0"/>
              <a:t>a student attending the University of Calgary, you have access to the books, journals and online resources of a major research institution. </a:t>
            </a:r>
            <a:r>
              <a:rPr lang="en-US" dirty="0">
                <a:hlinkClick r:id="rId3"/>
              </a:rPr>
              <a:t>Your subject librarians</a:t>
            </a:r>
            <a:r>
              <a:rPr lang="en-US" dirty="0"/>
              <a:t> are available for </a:t>
            </a:r>
            <a:r>
              <a:rPr lang="en-US" dirty="0">
                <a:hlinkClick r:id="rId4"/>
              </a:rPr>
              <a:t>research assistance</a:t>
            </a:r>
            <a:r>
              <a:rPr lang="en-US" dirty="0"/>
              <a:t> as well.</a:t>
            </a:r>
          </a:p>
          <a:p>
            <a:pPr lvl="2"/>
            <a:r>
              <a:rPr lang="en-US" dirty="0"/>
              <a:t>Your University of Calgary </a:t>
            </a:r>
            <a:r>
              <a:rPr lang="en-US" dirty="0">
                <a:hlinkClick r:id="rId5"/>
              </a:rPr>
              <a:t>ONEcard</a:t>
            </a:r>
            <a:r>
              <a:rPr lang="en-US" dirty="0"/>
              <a:t> is your library card, and gives students the following privileges:</a:t>
            </a:r>
          </a:p>
          <a:p>
            <a:pPr lvl="3"/>
            <a:r>
              <a:rPr lang="en-US" dirty="0"/>
              <a:t>Borrowing books with a loan period of two weeks for undergraduate students and a term loan for graduate students</a:t>
            </a:r>
          </a:p>
          <a:p>
            <a:pPr lvl="3"/>
            <a:r>
              <a:rPr lang="en-US" dirty="0"/>
              <a:t>Interlibrary loan</a:t>
            </a:r>
          </a:p>
          <a:p>
            <a:pPr lvl="3"/>
            <a:r>
              <a:rPr lang="en-US" dirty="0"/>
              <a:t>Off-campus access to Library Research </a:t>
            </a:r>
            <a:r>
              <a:rPr lang="en-US" dirty="0" smtClean="0"/>
              <a:t>Databases”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2"/>
          <a:stretch/>
        </p:blipFill>
        <p:spPr bwMode="auto">
          <a:xfrm>
            <a:off x="6172200" y="0"/>
            <a:ext cx="2971800" cy="12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2438400"/>
            <a:ext cx="16764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Library: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publications of many journals and conference proceedings can be accessed “for free” (licensed) through the university portal:</a:t>
            </a:r>
          </a:p>
          <a:p>
            <a:pPr lvl="1"/>
            <a:r>
              <a:rPr lang="en-US" dirty="0" smtClean="0"/>
              <a:t>Requires login with the UC login credentials.</a:t>
            </a:r>
          </a:p>
          <a:p>
            <a:pPr lvl="1"/>
            <a:r>
              <a:rPr lang="en-US" dirty="0" smtClean="0"/>
              <a:t>Combine it with an online web search:</a:t>
            </a:r>
          </a:p>
          <a:p>
            <a:r>
              <a:rPr lang="en-US" dirty="0" smtClean="0"/>
              <a:t>Use regular search engines to find the relevant paper.</a:t>
            </a:r>
          </a:p>
          <a:p>
            <a:pPr lvl="1"/>
            <a:r>
              <a:rPr lang="en-US" dirty="0" smtClean="0"/>
              <a:t>E.g., “</a:t>
            </a:r>
            <a:r>
              <a:rPr lang="en-US" dirty="0"/>
              <a:t>Direct Stimulation of Angiotensin II Type 2 Receptor Initiated After Stroke Ameliorates Ischemic Brain </a:t>
            </a:r>
            <a:r>
              <a:rPr lang="en-US" dirty="0" smtClean="0"/>
              <a:t>Damage” – found via Google scholar</a:t>
            </a:r>
          </a:p>
          <a:p>
            <a:r>
              <a:rPr lang="en-US" dirty="0" smtClean="0"/>
              <a:t>Then access the content of the paper through the university portal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0784"/>
          <a:stretch/>
        </p:blipFill>
        <p:spPr>
          <a:xfrm>
            <a:off x="457200" y="5334000"/>
            <a:ext cx="337185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089"/>
          <a:stretch/>
        </p:blipFill>
        <p:spPr>
          <a:xfrm>
            <a:off x="2895600" y="4800600"/>
            <a:ext cx="6096000" cy="17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Is Require To Access The Article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524000"/>
            <a:ext cx="5562600" cy="31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Web Search Without The Library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general Internet user does not have a license to access many good online resources.</a:t>
            </a:r>
          </a:p>
          <a:p>
            <a:r>
              <a:rPr lang="en-CA" dirty="0" smtClean="0"/>
              <a:t>After finding the publisher of the article: Journal of American Medical Association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4" y="2971800"/>
            <a:ext cx="6400800" cy="3719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>
            <a:off x="5487444" y="5791200"/>
            <a:ext cx="16764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search engines build up a database of websites using spiders</a:t>
            </a:r>
          </a:p>
          <a:p>
            <a:r>
              <a:rPr lang="en-US" dirty="0" smtClean="0"/>
              <a:t>Some factors that can determine the ranking of search results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Techniques for more effective web searches:</a:t>
            </a:r>
          </a:p>
          <a:p>
            <a:pPr lvl="1"/>
            <a:r>
              <a:rPr lang="en-US" dirty="0" smtClean="0"/>
              <a:t>Searching for exact phrases: using quotes</a:t>
            </a:r>
          </a:p>
          <a:p>
            <a:pPr lvl="1"/>
            <a:r>
              <a:rPr lang="en-US" dirty="0" smtClean="0"/>
              <a:t>How to include “stop words” in searches: quotes and the plus operator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lvl="1"/>
            <a:r>
              <a:rPr lang="en-US" dirty="0" smtClean="0"/>
              <a:t>How to search for synonyms: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</a:p>
          <a:p>
            <a:pPr lvl="1"/>
            <a:r>
              <a:rPr lang="en-US" dirty="0" smtClean="0"/>
              <a:t>How to use the wildcard: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lvl="1"/>
            <a:r>
              <a:rPr lang="en-US" dirty="0" smtClean="0"/>
              <a:t>Benefits of the wildcard vs. relying on “suggested searches”</a:t>
            </a:r>
          </a:p>
          <a:p>
            <a:pPr lvl="1"/>
            <a:r>
              <a:rPr lang="en-US" dirty="0" smtClean="0"/>
              <a:t>Searching ranges: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</a:p>
          <a:p>
            <a:pPr lvl="1"/>
            <a:r>
              <a:rPr lang="en-US" dirty="0" smtClean="0"/>
              <a:t>Searching for alternates: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</a:p>
          <a:p>
            <a:pPr lvl="1"/>
            <a:r>
              <a:rPr lang="en-US" dirty="0" smtClean="0"/>
              <a:t>Excluding words and phrases: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smtClean="0"/>
              <a:t> (subtraction operator)</a:t>
            </a:r>
          </a:p>
          <a:p>
            <a:pPr lvl="1"/>
            <a:r>
              <a:rPr lang="en-US" dirty="0" smtClean="0"/>
              <a:t>Conducting site specific searches:</a:t>
            </a:r>
          </a:p>
          <a:p>
            <a:pPr lvl="2"/>
            <a:r>
              <a:rPr lang="en-US" dirty="0" smtClean="0"/>
              <a:t>Finding content within the webpage currently viewed: ‘find in page’</a:t>
            </a:r>
          </a:p>
          <a:p>
            <a:pPr lvl="2"/>
            <a:r>
              <a:rPr lang="en-US" dirty="0" smtClean="0"/>
              <a:t>Searching for content within a particular website: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site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for researching information (journals/conferences, books, websites)</a:t>
            </a:r>
          </a:p>
          <a:p>
            <a:pPr lvl="1"/>
            <a:r>
              <a:rPr lang="en-US" dirty="0" smtClean="0"/>
              <a:t>Strengths and weaknesses</a:t>
            </a:r>
          </a:p>
          <a:p>
            <a:pPr lvl="1"/>
            <a:r>
              <a:rPr lang="en-US" dirty="0" smtClean="0"/>
              <a:t>How to evaluated their value</a:t>
            </a:r>
          </a:p>
          <a:p>
            <a:r>
              <a:rPr lang="en-US" dirty="0" smtClean="0"/>
              <a:t>How a website such as Wikipedia can and should not be used when conducting research</a:t>
            </a:r>
          </a:p>
          <a:p>
            <a:r>
              <a:rPr lang="en-US" dirty="0" smtClean="0"/>
              <a:t>How the university library can complement a web search (licensed access to online resources)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You Will Learn Strategies For Narrowing Your Search Results (For Google But Largely Applies To Others):</a:t>
            </a:r>
            <a:endParaRPr lang="en-CA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295400"/>
            <a:ext cx="8178800" cy="5181600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Reducing the number of unrelated results.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Explicitly avoiding pages with certain words.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Searching for information from select pages.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 smtClean="0"/>
          </a:p>
          <a:p>
            <a:pPr marL="457200" indent="-457200">
              <a:buFontTx/>
              <a:buNone/>
            </a:pPr>
            <a:endParaRPr lang="en-CA" altLang="en-US" dirty="0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0" y="6492875"/>
            <a:ext cx="800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Source (last accessed 2009): </a:t>
            </a:r>
            <a:r>
              <a:rPr lang="en-US" altLang="en-US" sz="1200" dirty="0">
                <a:hlinkClick r:id="rId3"/>
              </a:rPr>
              <a:t>http://www.google.com/support/websearch</a:t>
            </a:r>
            <a:r>
              <a:rPr lang="en-US" altLang="en-US" sz="1200" dirty="0"/>
              <a:t> and </a:t>
            </a:r>
            <a:r>
              <a:rPr lang="en-US" altLang="en-US" sz="1200" dirty="0">
                <a:hlinkClick r:id="rId4"/>
              </a:rPr>
              <a:t>http://www.googleguide.com</a:t>
            </a: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95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Employing These Search Strategies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(but not all) of the features can be found through an “Advanced Search” subpage of the Google site.</a:t>
            </a:r>
          </a:p>
          <a:p>
            <a:pPr lvl="1"/>
            <a:r>
              <a:rPr lang="en-US" altLang="en-US" dirty="0"/>
              <a:t>http://www.google.com/advanced_search</a:t>
            </a:r>
            <a:endParaRPr lang="en-US" altLang="en-US" dirty="0" smtClean="0"/>
          </a:p>
          <a:p>
            <a:r>
              <a:rPr lang="en-US" altLang="en-US" dirty="0" smtClean="0"/>
              <a:t>This leads you to a page with several options (to be covered shortly):</a:t>
            </a:r>
            <a:endParaRPr lang="en-CA" altLang="en-US" dirty="0" smtClean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9924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Exact Phrases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2" y="1143432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Sometimes you may be looking for information about a famous quote.</a:t>
            </a:r>
          </a:p>
          <a:p>
            <a:pPr lvl="1"/>
            <a:r>
              <a:rPr lang="en-US" altLang="en-US" dirty="0" smtClean="0"/>
              <a:t>“</a:t>
            </a:r>
            <a:r>
              <a:rPr lang="en-US" altLang="en-US" sz="1800" dirty="0" smtClean="0">
                <a:latin typeface="Arial" charset="0"/>
                <a:cs typeface="Arial" charset="0"/>
              </a:rPr>
              <a:t>This was their finest hour!</a:t>
            </a:r>
            <a:r>
              <a:rPr lang="en-US" altLang="en-US" dirty="0" smtClean="0"/>
              <a:t>” – Winston Churchill</a:t>
            </a:r>
          </a:p>
          <a:p>
            <a:pPr lvl="1"/>
            <a:endParaRPr lang="en-CA" altLang="en-US" dirty="0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0514" r="41429" b="16856"/>
          <a:stretch>
            <a:fillRect/>
          </a:stretch>
        </p:blipFill>
        <p:spPr bwMode="auto">
          <a:xfrm>
            <a:off x="838200" y="2428148"/>
            <a:ext cx="5232400" cy="4406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02163" y="4470399"/>
            <a:ext cx="3454400" cy="1778432"/>
            <a:chOff x="4602480" y="4470400"/>
            <a:chExt cx="3454400" cy="1777711"/>
          </a:xfrm>
        </p:grpSpPr>
        <p:cxnSp>
          <p:nvCxnSpPr>
            <p:cNvPr id="41993" name="Straight Arrow Connector 5"/>
            <p:cNvCxnSpPr>
              <a:cxnSpLocks noChangeShapeType="1"/>
            </p:cNvCxnSpPr>
            <p:nvPr/>
          </p:nvCxnSpPr>
          <p:spPr bwMode="auto">
            <a:xfrm rot="10800000" flipV="1">
              <a:off x="4602480" y="5181311"/>
              <a:ext cx="1747520" cy="1066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TextBox 6"/>
            <p:cNvSpPr txBox="1">
              <a:spLocks noChangeArrowheads="1"/>
            </p:cNvSpPr>
            <p:nvPr/>
          </p:nvSpPr>
          <p:spPr bwMode="auto">
            <a:xfrm>
              <a:off x="6339840" y="4470400"/>
              <a:ext cx="1717040" cy="99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Unrelated websites show </a:t>
              </a:r>
              <a:r>
                <a:rPr lang="en-US" altLang="en-US" sz="1800" b="1" dirty="0" smtClean="0">
                  <a:solidFill>
                    <a:srgbClr val="FF0000"/>
                  </a:solidFill>
                </a:rPr>
                <a:t>up: 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8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heir finest hour</a:t>
              </a:r>
              <a:endParaRPr lang="en-CA" alt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2857499"/>
            <a:ext cx="4686706" cy="838200"/>
            <a:chOff x="3705584" y="2824149"/>
            <a:chExt cx="4686390" cy="838746"/>
          </a:xfrm>
        </p:grpSpPr>
        <p:cxnSp>
          <p:nvCxnSpPr>
            <p:cNvPr id="41991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3705584" y="3205397"/>
              <a:ext cx="2641600" cy="2032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6370134" y="2824149"/>
              <a:ext cx="2021840" cy="8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Many results must be  reviewed.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</a:t>
            </a:r>
            <a:r>
              <a:rPr lang="en-US" altLang="en-US" b="1" dirty="0" smtClean="0">
                <a:solidFill>
                  <a:srgbClr val="00B050"/>
                </a:solidFill>
              </a:rPr>
              <a:t>Exact Phrases </a:t>
            </a:r>
            <a:r>
              <a:rPr lang="en-US" altLang="en-US" dirty="0" smtClean="0"/>
              <a:t>(2)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77913"/>
            <a:ext cx="8178800" cy="5368925"/>
          </a:xfrm>
        </p:spPr>
        <p:txBody>
          <a:bodyPr/>
          <a:lstStyle/>
          <a:p>
            <a:r>
              <a:rPr lang="en-US" altLang="en-US" dirty="0" smtClean="0"/>
              <a:t>Enclosing the phrase that you are searching for in </a:t>
            </a:r>
            <a:r>
              <a:rPr lang="en-US" altLang="en-US" b="1" dirty="0" smtClean="0">
                <a:solidFill>
                  <a:srgbClr val="00B050"/>
                </a:solidFill>
              </a:rPr>
              <a:t>quotes</a:t>
            </a:r>
            <a:r>
              <a:rPr lang="en-US" altLang="en-US" dirty="0" smtClean="0"/>
              <a:t> will search for pages that contain only that specific phrase.</a:t>
            </a:r>
            <a:endParaRPr lang="en-CA" alt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1182" r="43259" b="28859"/>
          <a:stretch>
            <a:fillRect/>
          </a:stretch>
        </p:blipFill>
        <p:spPr bwMode="auto">
          <a:xfrm>
            <a:off x="639763" y="1939925"/>
            <a:ext cx="5943600" cy="4151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16325" y="2835275"/>
            <a:ext cx="5527675" cy="1533525"/>
            <a:chOff x="3616960" y="2834640"/>
            <a:chExt cx="5527040" cy="1534160"/>
          </a:xfrm>
        </p:grpSpPr>
        <p:cxnSp>
          <p:nvCxnSpPr>
            <p:cNvPr id="43017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3616960" y="2834640"/>
              <a:ext cx="3474720" cy="10668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8" name="TextBox 8"/>
            <p:cNvSpPr txBox="1">
              <a:spLocks noChangeArrowheads="1"/>
            </p:cNvSpPr>
            <p:nvPr/>
          </p:nvSpPr>
          <p:spPr bwMode="auto">
            <a:xfrm>
              <a:off x="7122160" y="342392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 smtClean="0">
                  <a:solidFill>
                    <a:srgbClr val="00B050"/>
                  </a:solidFill>
                </a:rPr>
                <a:t>Fewer but </a:t>
              </a:r>
              <a:r>
                <a:rPr lang="en-US" altLang="en-US" sz="1800" b="1" dirty="0">
                  <a:solidFill>
                    <a:srgbClr val="00B050"/>
                  </a:solidFill>
                </a:rPr>
                <a:t>more relevant results show up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0" y="1736725"/>
            <a:ext cx="5334000" cy="946150"/>
            <a:chOff x="3810000" y="1737360"/>
            <a:chExt cx="5334000" cy="944880"/>
          </a:xfrm>
        </p:grpSpPr>
        <p:cxnSp>
          <p:nvCxnSpPr>
            <p:cNvPr id="43015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3810000" y="2214880"/>
              <a:ext cx="3281680" cy="609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TextBox 13"/>
            <p:cNvSpPr txBox="1">
              <a:spLocks noChangeArrowheads="1"/>
            </p:cNvSpPr>
            <p:nvPr/>
          </p:nvSpPr>
          <p:spPr bwMode="auto">
            <a:xfrm>
              <a:off x="7122160" y="173736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The desired phrased enclosed quotation marks.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6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0" y="1828800"/>
            <a:ext cx="7919446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</a:t>
            </a:r>
            <a:r>
              <a:rPr lang="en-US" altLang="en-US" b="1" dirty="0" smtClean="0">
                <a:solidFill>
                  <a:srgbClr val="00B050"/>
                </a:solidFill>
              </a:rPr>
              <a:t>Exact Phrases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81671" y="924241"/>
            <a:ext cx="6226489" cy="2874163"/>
            <a:chOff x="3251200" y="926690"/>
            <a:chExt cx="6226489" cy="2873150"/>
          </a:xfrm>
        </p:grpSpPr>
        <p:cxnSp>
          <p:nvCxnSpPr>
            <p:cNvPr id="44037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3251200" y="1450064"/>
              <a:ext cx="4285929" cy="2349776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38" name="TextBox 8"/>
            <p:cNvSpPr txBox="1">
              <a:spLocks noChangeArrowheads="1"/>
            </p:cNvSpPr>
            <p:nvPr/>
          </p:nvSpPr>
          <p:spPr bwMode="auto">
            <a:xfrm>
              <a:off x="7537129" y="926690"/>
              <a:ext cx="1940560" cy="90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No other combinations are possible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9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 algn="ctr">
          <a:solidFill>
            <a:schemeClr val="tx1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3600" tIns="46800" rIns="93600" bIns="46800" rtlCol="0">
        <a:noAutofit/>
      </a:bodyPr>
      <a:lstStyle>
        <a:defPPr eaLnBrk="1" hangingPunct="1">
          <a:spcBef>
            <a:spcPct val="50000"/>
          </a:spcBef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56498</TotalTime>
  <Words>2431</Words>
  <Application>Microsoft Office PowerPoint</Application>
  <PresentationFormat>On-screen Show (4:3)</PresentationFormat>
  <Paragraphs>282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Consolas</vt:lpstr>
      <vt:lpstr>Times New Roman</vt:lpstr>
      <vt:lpstr>Office Theme</vt:lpstr>
      <vt:lpstr>The Internet</vt:lpstr>
      <vt:lpstr>Search Engines Rank Results According To Relevance</vt:lpstr>
      <vt:lpstr>Making A Site More Noticeable (Higher Rank)</vt:lpstr>
      <vt:lpstr>Searching For Information On The Internet: Google</vt:lpstr>
      <vt:lpstr>You Will Learn Strategies For Narrowing Your Search Results (For Google But Largely Applies To Others):</vt:lpstr>
      <vt:lpstr>Employing These Search Strategies</vt:lpstr>
      <vt:lpstr>Searching For Exact Phrases</vt:lpstr>
      <vt:lpstr>Searching For Exact Phrases (2)</vt:lpstr>
      <vt:lpstr>Searching Exact Phrases: Advanced Search</vt:lpstr>
      <vt:lpstr>Words That Are Commonly Ignored By Google</vt:lpstr>
      <vt:lpstr>What If More Than One Word Can Be Used?</vt:lpstr>
      <vt:lpstr>The Search Criteria Is Incomplete/Partially Unknown</vt:lpstr>
      <vt:lpstr>Using The Wildcard In Searches</vt:lpstr>
      <vt:lpstr>Using The Wildcard</vt:lpstr>
      <vt:lpstr>Searching A Range</vt:lpstr>
      <vt:lpstr>Range Searching: Advanced Search</vt:lpstr>
      <vt:lpstr>Searching Among Alternatives</vt:lpstr>
      <vt:lpstr>Searching Among Alternatives (2)</vt:lpstr>
      <vt:lpstr>Example: Multiple Search Terms (Default)</vt:lpstr>
      <vt:lpstr>Example: Multiple Search Terms (“OR”)</vt:lpstr>
      <vt:lpstr>Example: Multiple Search Terms, OR - No Caps</vt:lpstr>
      <vt:lpstr>Searching Alternatives: Advanced Search</vt:lpstr>
      <vt:lpstr>Using ‘OR’: Exceptions1</vt:lpstr>
      <vt:lpstr>Excluding Words</vt:lpstr>
      <vt:lpstr>Excluding Words: Advanced Search</vt:lpstr>
      <vt:lpstr>Site Specific Searches</vt:lpstr>
      <vt:lpstr>Searching The Currently Viewed Web Page</vt:lpstr>
      <vt:lpstr>Searching One Website</vt:lpstr>
      <vt:lpstr>Searching One Website: Advanced Search</vt:lpstr>
      <vt:lpstr>Finding And Evaluating Information</vt:lpstr>
      <vt:lpstr>Finding Information</vt:lpstr>
      <vt:lpstr>Journals And Conference Proceedings</vt:lpstr>
      <vt:lpstr>Journals And Conference Proceedings (2)</vt:lpstr>
      <vt:lpstr>Books</vt:lpstr>
      <vt:lpstr>Online: Websites</vt:lpstr>
      <vt:lpstr>Online: Websites (2)</vt:lpstr>
      <vt:lpstr>Wikipedia</vt:lpstr>
      <vt:lpstr>Wikipedia (2)</vt:lpstr>
      <vt:lpstr>Using Wikipedia</vt:lpstr>
      <vt:lpstr>Using The University Library</vt:lpstr>
      <vt:lpstr>The University Library: Online Resources</vt:lpstr>
      <vt:lpstr>Authentication Is Require To Access The Article</vt:lpstr>
      <vt:lpstr>Online Web Search Without The Library</vt:lpstr>
      <vt:lpstr>After This Section You Should Now Know</vt:lpstr>
      <vt:lpstr>After This Section You Should Now Know (2)</vt:lpstr>
      <vt:lpstr>After This Section You Should Now Know (3)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Internet, how to find information and how to evaluate the quality of that information</dc:title>
  <dc:creator>James Tam</dc:creator>
  <cp:keywords>internet;network of networks;searching for information;web search</cp:keywords>
  <cp:lastModifiedBy>James Tam</cp:lastModifiedBy>
  <cp:revision>977</cp:revision>
  <dcterms:created xsi:type="dcterms:W3CDTF">2014-06-09T23:56:21Z</dcterms:created>
  <dcterms:modified xsi:type="dcterms:W3CDTF">2017-12-02T01:19:58Z</dcterms:modified>
</cp:coreProperties>
</file>