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8" r:id="rId3"/>
    <p:sldId id="320" r:id="rId4"/>
    <p:sldId id="322" r:id="rId5"/>
    <p:sldId id="327" r:id="rId6"/>
    <p:sldId id="328" r:id="rId7"/>
    <p:sldId id="329" r:id="rId8"/>
    <p:sldId id="330" r:id="rId9"/>
    <p:sldId id="323" r:id="rId10"/>
    <p:sldId id="326" r:id="rId11"/>
    <p:sldId id="418" r:id="rId12"/>
    <p:sldId id="331" r:id="rId13"/>
    <p:sldId id="360" r:id="rId14"/>
    <p:sldId id="420" r:id="rId15"/>
    <p:sldId id="361" r:id="rId16"/>
    <p:sldId id="396" r:id="rId17"/>
    <p:sldId id="397" r:id="rId18"/>
    <p:sldId id="334" r:id="rId19"/>
    <p:sldId id="336" r:id="rId20"/>
    <p:sldId id="337" r:id="rId21"/>
    <p:sldId id="364" r:id="rId22"/>
    <p:sldId id="338" r:id="rId23"/>
    <p:sldId id="339" r:id="rId24"/>
    <p:sldId id="398" r:id="rId25"/>
    <p:sldId id="340" r:id="rId26"/>
    <p:sldId id="341" r:id="rId27"/>
    <p:sldId id="342" r:id="rId28"/>
    <p:sldId id="343" r:id="rId29"/>
    <p:sldId id="419" r:id="rId30"/>
    <p:sldId id="344" r:id="rId31"/>
    <p:sldId id="437" r:id="rId32"/>
    <p:sldId id="346" r:id="rId33"/>
    <p:sldId id="347" r:id="rId34"/>
    <p:sldId id="399" r:id="rId35"/>
    <p:sldId id="351" r:id="rId36"/>
    <p:sldId id="413" r:id="rId37"/>
    <p:sldId id="414" r:id="rId38"/>
    <p:sldId id="415" r:id="rId39"/>
    <p:sldId id="416" r:id="rId40"/>
    <p:sldId id="421" r:id="rId41"/>
    <p:sldId id="422" r:id="rId42"/>
    <p:sldId id="423" r:id="rId43"/>
    <p:sldId id="427" r:id="rId44"/>
    <p:sldId id="426" r:id="rId45"/>
    <p:sldId id="428" r:id="rId46"/>
    <p:sldId id="429" r:id="rId47"/>
    <p:sldId id="430" r:id="rId48"/>
    <p:sldId id="431" r:id="rId49"/>
    <p:sldId id="433" r:id="rId50"/>
    <p:sldId id="434" r:id="rId51"/>
    <p:sldId id="432" r:id="rId52"/>
    <p:sldId id="356" r:id="rId53"/>
    <p:sldId id="436" r:id="rId5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 userDrawn="1">
          <p15:clr>
            <a:srgbClr val="A4A3A4"/>
          </p15:clr>
        </p15:guide>
        <p15:guide id="2" pos="2168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Tam" initials="JT" lastIdx="3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415"/>
    <a:srgbClr val="FFFFCC"/>
    <a:srgbClr val="D0D8E8"/>
    <a:srgbClr val="E9EDF4"/>
    <a:srgbClr val="5F361F"/>
    <a:srgbClr val="5F4615"/>
    <a:srgbClr val="74561A"/>
    <a:srgbClr val="3C240A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3" autoAdjust="0"/>
    <p:restoredTop sz="96096" autoAdjust="0"/>
  </p:normalViewPr>
  <p:slideViewPr>
    <p:cSldViewPr>
      <p:cViewPr varScale="1">
        <p:scale>
          <a:sx n="94" d="100"/>
          <a:sy n="94" d="100"/>
        </p:scale>
        <p:origin x="108" y="18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512" y="-102"/>
      </p:cViewPr>
      <p:guideLst>
        <p:guide orient="horz" pos="2884"/>
        <p:guide pos="2168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Databases: storing and retrieving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1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8215A3-0065-4E69-B267-24AF8931E251}" type="slidenum">
              <a:rPr lang="en-US" altLang="en-US" sz="900" b="0">
                <a:latin typeface="Times New Roman" pitchFamily="18" charset="0"/>
              </a:rPr>
              <a:pPr/>
              <a:t>10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80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8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77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07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47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60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51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08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00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9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1C7E1-E7C4-4DF9-9808-054116629416}" type="slidenum">
              <a:rPr lang="en-US" altLang="en-US" sz="900" b="0">
                <a:latin typeface="Times New Roman" pitchFamily="18" charset="0"/>
              </a:rPr>
              <a:pPr/>
              <a:t>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19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01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92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0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22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35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31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0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0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68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6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2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50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542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974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76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47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170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780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117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580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2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AC672D-8BEF-4E3C-AB9C-C97E0B37D6A6}" type="slidenum">
              <a:rPr lang="en-US" altLang="en-US" sz="900" b="0">
                <a:latin typeface="Times New Roman" pitchFamily="18" charset="0"/>
              </a:rPr>
              <a:pPr/>
              <a:t>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898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47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927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738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64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92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976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584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32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9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50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0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8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9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lnSpc>
                <a:spcPct val="100000"/>
              </a:lnSpc>
              <a:defRPr sz="2400"/>
            </a:lvl1pPr>
            <a:lvl2pPr marL="457200" indent="-222250">
              <a:defRPr sz="2000"/>
            </a:lvl2pPr>
            <a:lvl3pPr marL="574675" indent="-117475">
              <a:lnSpc>
                <a:spcPct val="80000"/>
              </a:lnSpc>
              <a:spcBef>
                <a:spcPts val="460"/>
              </a:spcBef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Databases, Part </a:t>
            </a:r>
            <a:r>
              <a:rPr lang="en-US" altLang="en-US" dirty="0" smtClean="0"/>
              <a:t>II: Retrieving </a:t>
            </a:r>
            <a:r>
              <a:rPr lang="en-US" altLang="en-US" dirty="0"/>
              <a:t>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17526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In this section </a:t>
            </a:r>
            <a:r>
              <a:rPr lang="en-US" altLang="en-US" dirty="0" smtClean="0">
                <a:solidFill>
                  <a:schemeClr val="tx1"/>
                </a:solidFill>
              </a:rPr>
              <a:t>you </a:t>
            </a:r>
            <a:r>
              <a:rPr lang="en-US" altLang="en-US" dirty="0">
                <a:solidFill>
                  <a:schemeClr val="tx1"/>
                </a:solidFill>
              </a:rPr>
              <a:t>will learn </a:t>
            </a:r>
            <a:r>
              <a:rPr lang="en-US" altLang="en-US" dirty="0" smtClean="0">
                <a:solidFill>
                  <a:schemeClr val="tx1"/>
                </a:solidFill>
              </a:rPr>
              <a:t>about how </a:t>
            </a:r>
            <a:r>
              <a:rPr lang="en-US" altLang="en-US" dirty="0">
                <a:solidFill>
                  <a:schemeClr val="tx1"/>
                </a:solidFill>
              </a:rPr>
              <a:t>information can be retrieved via </a:t>
            </a:r>
            <a:r>
              <a:rPr lang="en-US" altLang="en-US" dirty="0" smtClean="0">
                <a:solidFill>
                  <a:schemeClr val="tx1"/>
                </a:solidFill>
              </a:rPr>
              <a:t>queries.</a:t>
            </a:r>
          </a:p>
          <a:p>
            <a:pPr marL="0" lvl="1"/>
            <a:r>
              <a:rPr lang="en-US" altLang="en-US" dirty="0">
                <a:solidFill>
                  <a:schemeClr val="tx1"/>
                </a:solidFill>
              </a:rPr>
              <a:t>Online MS-Office information source: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https://support.office.com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SQL (Structured Query Language)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  <a:buFontTx/>
              <a:buChar char="•"/>
            </a:pPr>
            <a:r>
              <a:rPr lang="en-US" altLang="en-US" dirty="0" smtClean="0"/>
              <a:t>It’s the universal language for querying a database (very widely used!)</a:t>
            </a:r>
          </a:p>
          <a:p>
            <a:pPr marL="228600" indent="-2286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Unlike graphical queries the statements can be used in different database programs (not just Access)</a:t>
            </a:r>
          </a:p>
          <a:p>
            <a:pPr marL="228600" indent="-2286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Queries are formed using text descriptions (can be more powerful but more complex than graphical queries):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SELECT</a:t>
            </a:r>
            <a:r>
              <a:rPr lang="en-US" altLang="en-US" dirty="0" smtClean="0"/>
              <a:t>: Specifies the relevant attributes of which tables are involved in the query  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attribute of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FROM</a:t>
            </a:r>
            <a:r>
              <a:rPr lang="en-US" altLang="en-US" dirty="0" smtClean="0"/>
              <a:t>: Lists the tables from which the data is to be selected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WHERE</a:t>
            </a:r>
            <a:r>
              <a:rPr lang="en-US" altLang="en-US" dirty="0" smtClean="0"/>
              <a:t>: Provides the conditions to determine if a particular row shows or doesn’t show as a query result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ORDER BY</a:t>
            </a:r>
            <a:r>
              <a:rPr lang="en-US" altLang="en-US" dirty="0" smtClean="0"/>
              <a:t>: Specifies the order in which rows are to be returned</a:t>
            </a:r>
            <a:r>
              <a:rPr lang="en-US" altLang="en-US" b="1" dirty="0" smtClean="0"/>
              <a:t>;</a:t>
            </a:r>
          </a:p>
        </p:txBody>
      </p:sp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0" y="6583363"/>
            <a:ext cx="716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dirty="0"/>
              <a:t>Note: Capitalizing of the above four words is a standard SQL convention.</a:t>
            </a:r>
          </a:p>
        </p:txBody>
      </p:sp>
    </p:spTree>
    <p:extLst>
      <p:ext uri="{BB962C8B-B14F-4D97-AF65-F5344CB8AC3E}">
        <p14:creationId xmlns:p14="http://schemas.microsoft.com/office/powerpoint/2010/main" val="40977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Simple SQL Queries: Generic Format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>
                <a:latin typeface="Consolas" panose="020B0609020204030204" pitchFamily="49" charset="0"/>
              </a:rPr>
              <a:t>SELECT: &lt;</a:t>
            </a:r>
            <a:r>
              <a:rPr lang="en-CA" sz="2000" i="1" dirty="0" smtClean="0">
                <a:latin typeface="Consolas" panose="020B0609020204030204" pitchFamily="49" charset="0"/>
              </a:rPr>
              <a:t>Table name</a:t>
            </a:r>
            <a:r>
              <a:rPr lang="en-CA" sz="2000" baseline="30000" dirty="0" smtClean="0">
                <a:latin typeface="Consolas" panose="020B0609020204030204" pitchFamily="49" charset="0"/>
              </a:rPr>
              <a:t>1</a:t>
            </a:r>
            <a:r>
              <a:rPr lang="en-CA" sz="2000" dirty="0" smtClean="0">
                <a:latin typeface="Consolas" panose="020B0609020204030204" pitchFamily="49" charset="0"/>
              </a:rPr>
              <a:t>&gt;.&lt;</a:t>
            </a:r>
            <a:r>
              <a:rPr lang="en-CA" sz="2000" i="1" dirty="0" smtClean="0">
                <a:latin typeface="Consolas" panose="020B0609020204030204" pitchFamily="49" charset="0"/>
              </a:rPr>
              <a:t>Attribute name</a:t>
            </a:r>
            <a:r>
              <a:rPr lang="en-CA" sz="2000" baseline="30000" dirty="0" smtClean="0">
                <a:latin typeface="Consolas" panose="020B0609020204030204" pitchFamily="49" charset="0"/>
              </a:rPr>
              <a:t>1</a:t>
            </a:r>
            <a:r>
              <a:rPr lang="en-CA" sz="2000" dirty="0" smtClean="0">
                <a:latin typeface="Consolas" panose="020B0609020204030204" pitchFamily="49" charset="0"/>
              </a:rPr>
              <a:t>&gt;, </a:t>
            </a:r>
            <a:r>
              <a:rPr lang="en-CA" sz="2000" dirty="0">
                <a:latin typeface="Consolas" panose="020B0609020204030204" pitchFamily="49" charset="0"/>
              </a:rPr>
              <a:t>&lt;</a:t>
            </a:r>
            <a:r>
              <a:rPr lang="en-CA" sz="2000" i="1" dirty="0">
                <a:latin typeface="Consolas" panose="020B0609020204030204" pitchFamily="49" charset="0"/>
              </a:rPr>
              <a:t>Table name</a:t>
            </a:r>
            <a:r>
              <a:rPr lang="en-CA" sz="2000" baseline="30000" dirty="0">
                <a:latin typeface="Consolas" panose="020B0609020204030204" pitchFamily="49" charset="0"/>
              </a:rPr>
              <a:t>1</a:t>
            </a:r>
            <a:r>
              <a:rPr lang="en-CA" sz="2000" dirty="0">
                <a:latin typeface="Consolas" panose="020B0609020204030204" pitchFamily="49" charset="0"/>
              </a:rPr>
              <a:t>&gt;.&lt;</a:t>
            </a:r>
            <a:r>
              <a:rPr lang="en-CA" sz="2000" i="1" dirty="0">
                <a:latin typeface="Consolas" panose="020B0609020204030204" pitchFamily="49" charset="0"/>
              </a:rPr>
              <a:t>Attribute name</a:t>
            </a:r>
            <a:r>
              <a:rPr lang="en-CA" sz="2000" baseline="30000" dirty="0">
                <a:latin typeface="Consolas" panose="020B0609020204030204" pitchFamily="49" charset="0"/>
              </a:rPr>
              <a:t>1</a:t>
            </a:r>
            <a:r>
              <a:rPr lang="en-CA" sz="2000" dirty="0" smtClean="0">
                <a:latin typeface="Consolas" panose="020B0609020204030204" pitchFamily="49" charset="0"/>
              </a:rPr>
              <a:t>&gt;….</a:t>
            </a:r>
          </a:p>
          <a:p>
            <a:r>
              <a:rPr lang="en-CA" sz="2000" dirty="0" smtClean="0">
                <a:latin typeface="Consolas" panose="020B0609020204030204" pitchFamily="49" charset="0"/>
              </a:rPr>
              <a:t>FROM: </a:t>
            </a:r>
            <a:r>
              <a:rPr lang="en-CA" sz="2000" dirty="0">
                <a:latin typeface="Consolas" panose="020B0609020204030204" pitchFamily="49" charset="0"/>
              </a:rPr>
              <a:t>&lt;</a:t>
            </a:r>
            <a:r>
              <a:rPr lang="en-CA" sz="2000" i="1" dirty="0">
                <a:latin typeface="Consolas" panose="020B0609020204030204" pitchFamily="49" charset="0"/>
              </a:rPr>
              <a:t>Table </a:t>
            </a:r>
            <a:r>
              <a:rPr lang="en-CA" sz="2000" i="1">
                <a:latin typeface="Consolas" panose="020B0609020204030204" pitchFamily="49" charset="0"/>
              </a:rPr>
              <a:t>name</a:t>
            </a:r>
            <a:r>
              <a:rPr lang="en-CA" sz="2000" baseline="30000">
                <a:latin typeface="Consolas" panose="020B0609020204030204" pitchFamily="49" charset="0"/>
              </a:rPr>
              <a:t>1</a:t>
            </a:r>
            <a:r>
              <a:rPr lang="en-CA" sz="2000" smtClean="0">
                <a:latin typeface="Consolas" panose="020B0609020204030204" pitchFamily="49" charset="0"/>
              </a:rPr>
              <a:t>&gt;</a:t>
            </a:r>
            <a:endParaRPr lang="en-CA" sz="2000" dirty="0" smtClean="0">
              <a:latin typeface="Consolas" panose="020B0609020204030204" pitchFamily="49" charset="0"/>
            </a:endParaRP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-20053" y="6416842"/>
            <a:ext cx="88392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/>
              <a:t>1 Only include the tables and attributes that will actually be displayed in the query results</a:t>
            </a:r>
          </a:p>
        </p:txBody>
      </p:sp>
    </p:spTree>
    <p:extLst>
      <p:ext uri="{BB962C8B-B14F-4D97-AF65-F5344CB8AC3E}">
        <p14:creationId xmlns:p14="http://schemas.microsoft.com/office/powerpoint/2010/main" val="22360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SQL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dirty="0"/>
              <a:t>Example: What is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,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/>
              <a:t>,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altLang="en-US" dirty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Level</a:t>
            </a:r>
            <a:r>
              <a:rPr lang="en-US" altLang="en-US" dirty="0" smtClean="0"/>
              <a:t> </a:t>
            </a:r>
            <a:r>
              <a:rPr lang="en-US" altLang="en-US" dirty="0"/>
              <a:t>of every gamer in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/>
              <a:t> Table</a:t>
            </a:r>
            <a:r>
              <a:rPr lang="en-US" altLang="en-US" dirty="0" smtClean="0"/>
              <a:t>: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b="1" dirty="0" smtClean="0"/>
              <a:t>Graphical Access query:</a:t>
            </a:r>
            <a:endParaRPr lang="en-US" altLang="en-US" b="1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endParaRPr lang="en-US" altLang="en-US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endParaRPr lang="en-US" altLang="en-US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r>
              <a:rPr lang="en-US" altLang="en-US" b="1" dirty="0" smtClean="0"/>
              <a:t>SQL:</a:t>
            </a:r>
          </a:p>
          <a:p>
            <a:pPr marL="117475" lvl="2" indent="0">
              <a:buNone/>
            </a:pP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 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Gamers.CallSign, Gamers.FirstName, </a:t>
            </a:r>
            <a:endParaRPr lang="en-CA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7475" lvl="2" indent="0">
              <a:buNone/>
            </a:pP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Gamers.LastName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, Gamers.Level</a:t>
            </a:r>
          </a:p>
          <a:p>
            <a:pPr marL="117475" lvl="2" indent="0">
              <a:buNone/>
            </a:pP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FROM 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Gamers;</a:t>
            </a:r>
          </a:p>
          <a:p>
            <a:pPr marL="234950" lvl="1" indent="-234950">
              <a:buFont typeface="Arial" charset="0"/>
              <a:buChar char="•"/>
            </a:pPr>
            <a:endParaRPr lang="en-US" altLang="en-US" b="1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90800"/>
            <a:ext cx="4237598" cy="122760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096000" y="2057400"/>
            <a:ext cx="2701566" cy="2045368"/>
            <a:chOff x="6096000" y="2057400"/>
            <a:chExt cx="2701566" cy="20453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578768"/>
              <a:ext cx="1924050" cy="1524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96000" y="2057400"/>
              <a:ext cx="2701566" cy="533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Note: not all attributes specified in the 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4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CPSC 203: Forming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know how to form and evaluate/trace queries (determine what will appear when the query is run) graphically (“Query Design”) or using SQL for both the assignment and for the examination component.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 #1B: Using An Attribute In Query Condition But Not Displayed As A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Example:</a:t>
            </a:r>
          </a:p>
          <a:p>
            <a:pPr lvl="1"/>
            <a:r>
              <a:rPr lang="en-US" altLang="en-US" dirty="0"/>
              <a:t>What is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 &amp;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US" altLang="en-US" dirty="0"/>
              <a:t> &amp; and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>
                <a:cs typeface="Consolas" panose="020B0609020204030204" pitchFamily="49" charset="0"/>
              </a:rPr>
              <a:t>,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altLang="en-US" dirty="0"/>
              <a:t> of all gamers with last name of Tam</a:t>
            </a:r>
            <a:r>
              <a:rPr lang="en-US" altLang="en-US" dirty="0" smtClean="0"/>
              <a:t>?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r>
              <a:rPr lang="en-US" altLang="en-US" dirty="0" smtClean="0"/>
              <a:t>I know all gamers displayed in the results will have ‘Tam’ for a last name (why display obvious information)</a:t>
            </a:r>
            <a:endParaRPr lang="en-US" alt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7000"/>
            <a:ext cx="5957872" cy="815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419600"/>
            <a:ext cx="5762871" cy="1003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279" y="5423246"/>
            <a:ext cx="5309321" cy="9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5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Access they are attributes /columns of the query that are derived from one or more attributes/columns  of the tables used in the query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0417"/>
              </p:ext>
            </p:extLst>
          </p:nvPr>
        </p:nvGraphicFramePr>
        <p:xfrm>
          <a:off x="789490" y="2974042"/>
          <a:ext cx="2899485" cy="88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836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Title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RatePerMinute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$0.33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4891" y="2635624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sz="2000" b="1" dirty="0" smtClean="0"/>
              <a:t> Table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079376" y="3245224"/>
            <a:ext cx="2590800" cy="11146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88976" y="4369966"/>
            <a:ext cx="4495800" cy="146605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 the query this value is derived from the hourly rate)</a:t>
            </a:r>
          </a:p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HourlyRate / 60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Specifying Calculated Values (</a:t>
            </a:r>
            <a:r>
              <a:rPr lang="en-CA" b="1" dirty="0" smtClean="0">
                <a:solidFill>
                  <a:srgbClr val="FF0000"/>
                </a:solidFill>
              </a:rPr>
              <a:t>Access Specific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Graphically (MS-Access via </a:t>
            </a:r>
            <a:r>
              <a:rPr lang="en-CA" dirty="0" smtClean="0">
                <a:latin typeface="Consolas" panose="020B0609020204030204" pitchFamily="49" charset="0"/>
              </a:rPr>
              <a:t>DesignView</a:t>
            </a:r>
            <a:r>
              <a:rPr lang="en-CA" dirty="0" smtClean="0"/>
              <a:t>)</a:t>
            </a:r>
          </a:p>
          <a:p>
            <a:pPr marL="234950" lvl="1" indent="0">
              <a:buNone/>
            </a:pPr>
            <a:r>
              <a:rPr lang="en-CA" b="1" dirty="0" smtClean="0">
                <a:latin typeface="Consolas" panose="020B0609020204030204" pitchFamily="49" charset="0"/>
              </a:rPr>
              <a:t>Format</a:t>
            </a:r>
            <a:r>
              <a:rPr lang="en-CA" dirty="0" smtClean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Query column name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&gt;: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&lt;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&lt;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&gt;...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or constant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endParaRPr lang="en-CA" b="1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endParaRPr lang="en-CA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 smtClean="0">
                <a:latin typeface="Consolas" panose="020B0609020204030204" pitchFamily="49" charset="0"/>
              </a:rPr>
              <a:t>Example</a:t>
            </a:r>
            <a:r>
              <a:rPr lang="en-CA" dirty="0" smtClean="0">
                <a:latin typeface="Consolas" panose="020B0609020204030204" pitchFamily="49" charset="0"/>
              </a:rPr>
              <a:t>:</a:t>
            </a:r>
            <a:endParaRPr lang="en-CA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RatePerMinute: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HourlyRate] / 60</a:t>
            </a:r>
          </a:p>
          <a:p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953000"/>
            <a:ext cx="4495800" cy="12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Specifying </a:t>
            </a:r>
            <a:r>
              <a:rPr lang="en-CA" dirty="0">
                <a:solidFill>
                  <a:srgbClr val="FF0000"/>
                </a:solidFill>
              </a:rPr>
              <a:t>Calculated Values </a:t>
            </a:r>
            <a:r>
              <a:rPr lang="en-CA" dirty="0" smtClean="0"/>
              <a:t>(SQL)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buNone/>
            </a:pPr>
            <a:r>
              <a:rPr lang="en-CA" b="1" dirty="0">
                <a:latin typeface="Consolas" panose="020B0609020204030204" pitchFamily="49" charset="0"/>
              </a:rPr>
              <a:t>Format</a:t>
            </a:r>
            <a:r>
              <a:rPr lang="en-CA" dirty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dirty="0" smtClean="0">
                <a:latin typeface="Consolas" panose="020B0609020204030204" pitchFamily="49" charset="0"/>
              </a:rPr>
              <a:t>SELECT &lt;</a:t>
            </a:r>
            <a:r>
              <a:rPr lang="en-CA" i="1" dirty="0" smtClean="0">
                <a:latin typeface="Consolas" panose="020B0609020204030204" pitchFamily="49" charset="0"/>
              </a:rPr>
              <a:t>Table name.Attribute name</a:t>
            </a:r>
            <a:r>
              <a:rPr lang="en-CA" baseline="30000" dirty="0" smtClean="0">
                <a:latin typeface="Consolas" panose="020B0609020204030204" pitchFamily="49" charset="0"/>
              </a:rPr>
              <a:t>1</a:t>
            </a:r>
            <a:r>
              <a:rPr lang="en-CA" dirty="0" smtClean="0">
                <a:latin typeface="Consolas" panose="020B0609020204030204" pitchFamily="49" charset="0"/>
              </a:rPr>
              <a:t>&gt;,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name.Attribute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baseline="30000" dirty="0" smtClean="0">
                <a:latin typeface="Consolas" panose="020B0609020204030204" pitchFamily="49" charset="0"/>
              </a:rPr>
              <a:t>2</a:t>
            </a:r>
            <a:r>
              <a:rPr lang="en-CA" dirty="0" smtClean="0">
                <a:latin typeface="Consolas" panose="020B0609020204030204" pitchFamily="49" charset="0"/>
              </a:rPr>
              <a:t>&gt;, ...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...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or constant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AS 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Query column name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name.Attribute name</a:t>
            </a:r>
            <a:r>
              <a:rPr lang="en-CA" baseline="30000" dirty="0">
                <a:latin typeface="Consolas" panose="020B0609020204030204" pitchFamily="49" charset="0"/>
              </a:rPr>
              <a:t>n</a:t>
            </a:r>
            <a:r>
              <a:rPr lang="en-CA" dirty="0">
                <a:latin typeface="Consolas" panose="020B0609020204030204" pitchFamily="49" charset="0"/>
              </a:rPr>
              <a:t>&gt;</a:t>
            </a:r>
          </a:p>
          <a:p>
            <a:pPr marL="234950" lvl="1" indent="0">
              <a:buNone/>
            </a:pPr>
            <a:endParaRPr lang="en-CA" dirty="0" smtClean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endParaRPr lang="en-CA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>
                <a:latin typeface="Consolas" panose="020B0609020204030204" pitchFamily="49" charset="0"/>
              </a:rPr>
              <a:t>Example</a:t>
            </a:r>
            <a:r>
              <a:rPr lang="en-CA" dirty="0">
                <a:latin typeface="Consolas" panose="020B0609020204030204" pitchFamily="49" charset="0"/>
              </a:rPr>
              <a:t>:</a:t>
            </a:r>
          </a:p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SELECT Games.Title, Sessions.SessionDate, Games.HourlyRate, </a:t>
            </a:r>
            <a:r>
              <a:rPr lang="en-CA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[HourlyRate]/60 AS </a:t>
            </a:r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48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#2: Calculated Values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Show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dirty="0"/>
              <a:t> </a:t>
            </a:r>
            <a:r>
              <a:rPr lang="en-CA" dirty="0" smtClean="0"/>
              <a:t>of the games</a:t>
            </a:r>
            <a:r>
              <a:rPr lang="en-CA" dirty="0"/>
              <a:t> </a:t>
            </a:r>
            <a:r>
              <a:rPr lang="en-CA" dirty="0" smtClean="0"/>
              <a:t>in our system.</a:t>
            </a:r>
          </a:p>
          <a:p>
            <a:pPr lvl="1"/>
            <a:r>
              <a:rPr lang="en-CA" dirty="0" smtClean="0"/>
              <a:t>Note: </a:t>
            </a:r>
          </a:p>
          <a:p>
            <a:pPr lvl="2"/>
            <a:r>
              <a:rPr lang="en-CA" dirty="0" smtClean="0"/>
              <a:t>A more useful and realistic query would calculate the cost of each gaming session as a gamer plays a game. </a:t>
            </a:r>
          </a:p>
          <a:p>
            <a:pPr lvl="2"/>
            <a:r>
              <a:rPr lang="en-CA" dirty="0" smtClean="0"/>
              <a:t>That would involve querying multiple tables (</a:t>
            </a:r>
            <a:r>
              <a:rPr lang="en-CA" dirty="0" smtClean="0">
                <a:latin typeface="Consolas" panose="020B0609020204030204" pitchFamily="49" charset="0"/>
              </a:rPr>
              <a:t>Games</a:t>
            </a:r>
            <a:r>
              <a:rPr lang="en-CA" dirty="0" smtClean="0"/>
              <a:t> and </a:t>
            </a:r>
            <a:r>
              <a:rPr lang="en-CA" dirty="0" smtClean="0">
                <a:latin typeface="Consolas" panose="020B0609020204030204" pitchFamily="49" charset="0"/>
              </a:rPr>
              <a:t>Sessions</a:t>
            </a:r>
            <a:r>
              <a:rPr lang="en-CA" dirty="0" smtClean="0"/>
              <a:t>) which is more complex so that query will be formed later in this section of notes.</a:t>
            </a:r>
          </a:p>
          <a:p>
            <a:r>
              <a:rPr lang="en-CA" dirty="0" smtClean="0"/>
              <a:t>Back to the basic query: A conversion is needed</a:t>
            </a:r>
          </a:p>
          <a:p>
            <a:pPr lvl="1"/>
            <a:r>
              <a:rPr lang="en-CA" dirty="0" smtClean="0"/>
              <a:t>Cost for playing a game is cost/hour</a:t>
            </a:r>
          </a:p>
          <a:p>
            <a:pPr lvl="1"/>
            <a:r>
              <a:rPr lang="en-CA" dirty="0" smtClean="0"/>
              <a:t>Calculation needed for the missing information:</a:t>
            </a:r>
          </a:p>
          <a:p>
            <a:pPr marL="457200" lvl="2" indent="0">
              <a:buNone/>
            </a:pPr>
            <a:r>
              <a:rPr lang="en-CA" sz="2000" dirty="0" smtClean="0">
                <a:latin typeface="Consolas" panose="020B0609020204030204" pitchFamily="49" charset="0"/>
              </a:rPr>
              <a:t>CostPerMinute = CostPerHour / 60</a:t>
            </a:r>
          </a:p>
          <a:p>
            <a:pPr marL="457200" lvl="2" indent="0">
              <a:buNone/>
            </a:pPr>
            <a:endParaRPr lang="en-CA" sz="2000" dirty="0" smtClean="0">
              <a:latin typeface="Consolas" panose="020B0609020204030204" pitchFamily="49" charset="0"/>
            </a:endParaRPr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415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791127"/>
            <a:ext cx="4429125" cy="723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Query # 2: Graphical Access Query (</a:t>
            </a:r>
            <a:r>
              <a:rPr lang="en-CA" dirty="0" smtClean="0">
                <a:latin typeface="Consolas" panose="020B0609020204030204" pitchFamily="49" charset="0"/>
              </a:rPr>
              <a:t>DesignView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</a:t>
            </a:r>
            <a:r>
              <a:rPr lang="en-CA" b="1" dirty="0" smtClean="0"/>
              <a:t>Calculated Values</a:t>
            </a:r>
            <a:r>
              <a:rPr lang="en-CA" dirty="0" smtClean="0"/>
              <a:t>” were used: The results of some columns were </a:t>
            </a:r>
            <a:r>
              <a:rPr lang="en-CA" i="1" dirty="0" smtClean="0"/>
              <a:t>not stored</a:t>
            </a:r>
            <a:r>
              <a:rPr lang="en-CA" dirty="0" smtClean="0"/>
              <a:t> in tables </a:t>
            </a:r>
            <a:r>
              <a:rPr lang="en-CA" i="1" dirty="0" smtClean="0"/>
              <a:t>but derived only as the query is run </a:t>
            </a:r>
            <a:r>
              <a:rPr lang="en-CA" dirty="0" smtClean="0"/>
              <a:t>from the values in other columns.</a:t>
            </a:r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343400" y="3019727"/>
            <a:ext cx="2590800" cy="11146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38800" y="4144469"/>
            <a:ext cx="3048000" cy="6937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 / 60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Reminder: Purpose Of A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To </a:t>
            </a:r>
            <a:r>
              <a:rPr lang="en-US" altLang="en-US" b="1" dirty="0" smtClean="0">
                <a:solidFill>
                  <a:srgbClr val="FF0000"/>
                </a:solidFill>
              </a:rPr>
              <a:t>retrieve</a:t>
            </a:r>
            <a:r>
              <a:rPr lang="en-US" altLang="en-US" dirty="0" smtClean="0"/>
              <a:t> information information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cxnSp>
        <p:nvCxnSpPr>
          <p:cNvPr id="7178" name="AutoShape 11"/>
          <p:cNvCxnSpPr>
            <a:cxnSpLocks noChangeShapeType="1"/>
            <a:endCxn id="1034" idx="1"/>
          </p:cNvCxnSpPr>
          <p:nvPr/>
        </p:nvCxnSpPr>
        <p:spPr bwMode="auto">
          <a:xfrm>
            <a:off x="1665714" y="5383213"/>
            <a:ext cx="241098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AutoShape 12"/>
          <p:cNvCxnSpPr>
            <a:cxnSpLocks noChangeShapeType="1"/>
          </p:cNvCxnSpPr>
          <p:nvPr/>
        </p:nvCxnSpPr>
        <p:spPr bwMode="auto">
          <a:xfrm>
            <a:off x="2286000" y="3406405"/>
            <a:ext cx="1981200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AutoShape 13"/>
          <p:cNvCxnSpPr>
            <a:cxnSpLocks noChangeShapeType="1"/>
          </p:cNvCxnSpPr>
          <p:nvPr/>
        </p:nvCxnSpPr>
        <p:spPr bwMode="auto">
          <a:xfrm>
            <a:off x="4619092" y="2756694"/>
            <a:ext cx="139700" cy="1912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AutoShape 14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5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Database:</a:t>
            </a:r>
            <a:r>
              <a:rPr lang="en-US" altLang="en-US" sz="2000" b="0" dirty="0"/>
              <a:t> Customer 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8" y="5012999"/>
            <a:ext cx="1184686" cy="7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668838"/>
            <a:ext cx="231689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47955"/>
            <a:ext cx="1473200" cy="9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2224"/>
            <a:ext cx="1230535" cy="7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1" y="2778111"/>
            <a:ext cx="1006228" cy="62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3669"/>
            <a:ext cx="1459557" cy="9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5207000" y="3390900"/>
            <a:ext cx="1574800" cy="1257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969000" y="3937000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752600" y="5257800"/>
            <a:ext cx="2324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2413000" y="4947842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</p:spTree>
    <p:extLst>
      <p:ext uri="{BB962C8B-B14F-4D97-AF65-F5344CB8AC3E}">
        <p14:creationId xmlns:p14="http://schemas.microsoft.com/office/powerpoint/2010/main" val="17828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94456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Query #2: </a:t>
            </a: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SQL Form </a:t>
            </a:r>
            <a:r>
              <a:rPr lang="en-CA" dirty="0" smtClean="0"/>
              <a:t>And </a:t>
            </a:r>
            <a:r>
              <a:rPr lang="en-CA" b="1" dirty="0" smtClean="0">
                <a:solidFill>
                  <a:srgbClr val="FF0000"/>
                </a:solidFill>
              </a:rPr>
              <a:t>The Graphical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DesignView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SELECT Games.Title, 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Games.HourlyRate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20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[HourlyRate]/60 AS </a:t>
            </a:r>
            <a:r>
              <a:rPr lang="en-CA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FROM Gamers;</a:t>
            </a:r>
          </a:p>
          <a:p>
            <a:pPr marL="0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368" r="44318"/>
          <a:stretch/>
        </p:blipFill>
        <p:spPr>
          <a:xfrm>
            <a:off x="6705600" y="2286000"/>
            <a:ext cx="2032000" cy="1066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05600" y="2286000"/>
            <a:ext cx="20447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Access: Cleaning Up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Select the attribute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Ribbon: Select the design tab,</a:t>
            </a:r>
          </a:p>
          <a:p>
            <a:pPr lvl="1"/>
            <a:r>
              <a:rPr lang="en-US" dirty="0" smtClean="0"/>
              <a:t>Select the property sheet option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t="35585" r="59496" b="56796"/>
          <a:stretch/>
        </p:blipFill>
        <p:spPr bwMode="auto">
          <a:xfrm>
            <a:off x="838200" y="1905000"/>
            <a:ext cx="17682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/>
          <a:srcRect l="24046" t="3689" r="23091" b="77248"/>
          <a:stretch/>
        </p:blipFill>
        <p:spPr bwMode="auto">
          <a:xfrm>
            <a:off x="685800" y="4038600"/>
            <a:ext cx="6629400" cy="107128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78573" t="25385" r="768" b="46139"/>
          <a:stretch/>
        </p:blipFill>
        <p:spPr bwMode="auto">
          <a:xfrm>
            <a:off x="1878970" y="5067300"/>
            <a:ext cx="2590800" cy="1600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5" y="3933825"/>
            <a:ext cx="1381125" cy="29241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Down Arrow 3"/>
          <p:cNvSpPr/>
          <p:nvPr/>
        </p:nvSpPr>
        <p:spPr>
          <a:xfrm rot="5400000">
            <a:off x="4505693" y="6075875"/>
            <a:ext cx="304800" cy="35401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F24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Operators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243775"/>
              </p:ext>
            </p:extLst>
          </p:nvPr>
        </p:nvGraphicFramePr>
        <p:xfrm>
          <a:off x="457200" y="14478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MS-Access operator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conditions must be true for the result to be true.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any condition is false then the entire result is false.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conditions must be false for the result to be false.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any condition is true then the entire result is true.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105400"/>
            <a:ext cx="5723076" cy="1581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Operators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847348"/>
              </p:ext>
            </p:extLst>
          </p:nvPr>
        </p:nvGraphicFramePr>
        <p:xfrm>
          <a:off x="457200" y="144780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Operator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than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than , equal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Greater than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Greater</a:t>
                      </a:r>
                      <a:r>
                        <a:rPr lang="en-US" sz="2400" baseline="0" dirty="0" smtClean="0"/>
                        <a:t> than, equal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Equal</a:t>
                      </a:r>
                      <a:r>
                        <a:rPr lang="en-US" sz="2400" baseline="0" dirty="0" smtClean="0"/>
                        <a:t>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&lt;&gt;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equal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Freeform 6"/>
          <p:cNvSpPr/>
          <p:nvPr/>
        </p:nvSpPr>
        <p:spPr>
          <a:xfrm>
            <a:off x="876300" y="4203700"/>
            <a:ext cx="3695700" cy="2197100"/>
          </a:xfrm>
          <a:custGeom>
            <a:avLst/>
            <a:gdLst>
              <a:gd name="connsiteX0" fmla="*/ 0 w 3645964"/>
              <a:gd name="connsiteY0" fmla="*/ 241300 h 1752600"/>
              <a:gd name="connsiteX1" fmla="*/ 50800 w 3645964"/>
              <a:gd name="connsiteY1" fmla="*/ 139700 h 1752600"/>
              <a:gd name="connsiteX2" fmla="*/ 88900 w 3645964"/>
              <a:gd name="connsiteY2" fmla="*/ 114300 h 1752600"/>
              <a:gd name="connsiteX3" fmla="*/ 114300 w 3645964"/>
              <a:gd name="connsiteY3" fmla="*/ 76200 h 1752600"/>
              <a:gd name="connsiteX4" fmla="*/ 190500 w 3645964"/>
              <a:gd name="connsiteY4" fmla="*/ 50800 h 1752600"/>
              <a:gd name="connsiteX5" fmla="*/ 292100 w 3645964"/>
              <a:gd name="connsiteY5" fmla="*/ 25400 h 1752600"/>
              <a:gd name="connsiteX6" fmla="*/ 381000 w 3645964"/>
              <a:gd name="connsiteY6" fmla="*/ 0 h 1752600"/>
              <a:gd name="connsiteX7" fmla="*/ 571500 w 3645964"/>
              <a:gd name="connsiteY7" fmla="*/ 12700 h 1752600"/>
              <a:gd name="connsiteX8" fmla="*/ 622300 w 3645964"/>
              <a:gd name="connsiteY8" fmla="*/ 25400 h 1752600"/>
              <a:gd name="connsiteX9" fmla="*/ 698500 w 3645964"/>
              <a:gd name="connsiteY9" fmla="*/ 76200 h 1752600"/>
              <a:gd name="connsiteX10" fmla="*/ 736600 w 3645964"/>
              <a:gd name="connsiteY10" fmla="*/ 139700 h 1752600"/>
              <a:gd name="connsiteX11" fmla="*/ 749300 w 3645964"/>
              <a:gd name="connsiteY11" fmla="*/ 190500 h 1752600"/>
              <a:gd name="connsiteX12" fmla="*/ 787400 w 3645964"/>
              <a:gd name="connsiteY12" fmla="*/ 215900 h 1752600"/>
              <a:gd name="connsiteX13" fmla="*/ 825500 w 3645964"/>
              <a:gd name="connsiteY13" fmla="*/ 342900 h 1752600"/>
              <a:gd name="connsiteX14" fmla="*/ 800100 w 3645964"/>
              <a:gd name="connsiteY14" fmla="*/ 393700 h 1752600"/>
              <a:gd name="connsiteX15" fmla="*/ 762000 w 3645964"/>
              <a:gd name="connsiteY15" fmla="*/ 406400 h 1752600"/>
              <a:gd name="connsiteX16" fmla="*/ 660400 w 3645964"/>
              <a:gd name="connsiteY16" fmla="*/ 419100 h 1752600"/>
              <a:gd name="connsiteX17" fmla="*/ 508000 w 3645964"/>
              <a:gd name="connsiteY17" fmla="*/ 419100 h 1752600"/>
              <a:gd name="connsiteX18" fmla="*/ 482600 w 3645964"/>
              <a:gd name="connsiteY18" fmla="*/ 368300 h 1752600"/>
              <a:gd name="connsiteX19" fmla="*/ 558800 w 3645964"/>
              <a:gd name="connsiteY19" fmla="*/ 279400 h 1752600"/>
              <a:gd name="connsiteX20" fmla="*/ 596900 w 3645964"/>
              <a:gd name="connsiteY20" fmla="*/ 266700 h 1752600"/>
              <a:gd name="connsiteX21" fmla="*/ 673100 w 3645964"/>
              <a:gd name="connsiteY21" fmla="*/ 215900 h 1752600"/>
              <a:gd name="connsiteX22" fmla="*/ 762000 w 3645964"/>
              <a:gd name="connsiteY22" fmla="*/ 152400 h 1752600"/>
              <a:gd name="connsiteX23" fmla="*/ 800100 w 3645964"/>
              <a:gd name="connsiteY23" fmla="*/ 139700 h 1752600"/>
              <a:gd name="connsiteX24" fmla="*/ 838200 w 3645964"/>
              <a:gd name="connsiteY24" fmla="*/ 114300 h 1752600"/>
              <a:gd name="connsiteX25" fmla="*/ 889000 w 3645964"/>
              <a:gd name="connsiteY25" fmla="*/ 101600 h 1752600"/>
              <a:gd name="connsiteX26" fmla="*/ 977900 w 3645964"/>
              <a:gd name="connsiteY26" fmla="*/ 63500 h 1752600"/>
              <a:gd name="connsiteX27" fmla="*/ 1143000 w 3645964"/>
              <a:gd name="connsiteY27" fmla="*/ 76200 h 1752600"/>
              <a:gd name="connsiteX28" fmla="*/ 1295400 w 3645964"/>
              <a:gd name="connsiteY28" fmla="*/ 152400 h 1752600"/>
              <a:gd name="connsiteX29" fmla="*/ 1371600 w 3645964"/>
              <a:gd name="connsiteY29" fmla="*/ 215900 h 1752600"/>
              <a:gd name="connsiteX30" fmla="*/ 1397000 w 3645964"/>
              <a:gd name="connsiteY30" fmla="*/ 292100 h 1752600"/>
              <a:gd name="connsiteX31" fmla="*/ 1422400 w 3645964"/>
              <a:gd name="connsiteY31" fmla="*/ 393700 h 1752600"/>
              <a:gd name="connsiteX32" fmla="*/ 1371600 w 3645964"/>
              <a:gd name="connsiteY32" fmla="*/ 558800 h 1752600"/>
              <a:gd name="connsiteX33" fmla="*/ 1333500 w 3645964"/>
              <a:gd name="connsiteY33" fmla="*/ 571500 h 1752600"/>
              <a:gd name="connsiteX34" fmla="*/ 1244600 w 3645964"/>
              <a:gd name="connsiteY34" fmla="*/ 558800 h 1752600"/>
              <a:gd name="connsiteX35" fmla="*/ 1231900 w 3645964"/>
              <a:gd name="connsiteY35" fmla="*/ 508000 h 1752600"/>
              <a:gd name="connsiteX36" fmla="*/ 1244600 w 3645964"/>
              <a:gd name="connsiteY36" fmla="*/ 444500 h 1752600"/>
              <a:gd name="connsiteX37" fmla="*/ 1295400 w 3645964"/>
              <a:gd name="connsiteY37" fmla="*/ 406400 h 1752600"/>
              <a:gd name="connsiteX38" fmla="*/ 1384300 w 3645964"/>
              <a:gd name="connsiteY38" fmla="*/ 342900 h 1752600"/>
              <a:gd name="connsiteX39" fmla="*/ 1422400 w 3645964"/>
              <a:gd name="connsiteY39" fmla="*/ 304800 h 1752600"/>
              <a:gd name="connsiteX40" fmla="*/ 1498600 w 3645964"/>
              <a:gd name="connsiteY40" fmla="*/ 215900 h 1752600"/>
              <a:gd name="connsiteX41" fmla="*/ 1587500 w 3645964"/>
              <a:gd name="connsiteY41" fmla="*/ 190500 h 1752600"/>
              <a:gd name="connsiteX42" fmla="*/ 1701800 w 3645964"/>
              <a:gd name="connsiteY42" fmla="*/ 165100 h 1752600"/>
              <a:gd name="connsiteX43" fmla="*/ 1739900 w 3645964"/>
              <a:gd name="connsiteY43" fmla="*/ 203200 h 1752600"/>
              <a:gd name="connsiteX44" fmla="*/ 1778000 w 3645964"/>
              <a:gd name="connsiteY44" fmla="*/ 215900 h 1752600"/>
              <a:gd name="connsiteX45" fmla="*/ 1816100 w 3645964"/>
              <a:gd name="connsiteY45" fmla="*/ 241300 h 1752600"/>
              <a:gd name="connsiteX46" fmla="*/ 1841500 w 3645964"/>
              <a:gd name="connsiteY46" fmla="*/ 317500 h 1752600"/>
              <a:gd name="connsiteX47" fmla="*/ 1854200 w 3645964"/>
              <a:gd name="connsiteY47" fmla="*/ 355600 h 1752600"/>
              <a:gd name="connsiteX48" fmla="*/ 1905000 w 3645964"/>
              <a:gd name="connsiteY48" fmla="*/ 393700 h 1752600"/>
              <a:gd name="connsiteX49" fmla="*/ 1968500 w 3645964"/>
              <a:gd name="connsiteY49" fmla="*/ 482600 h 1752600"/>
              <a:gd name="connsiteX50" fmla="*/ 1917700 w 3645964"/>
              <a:gd name="connsiteY50" fmla="*/ 546100 h 1752600"/>
              <a:gd name="connsiteX51" fmla="*/ 1892300 w 3645964"/>
              <a:gd name="connsiteY51" fmla="*/ 584200 h 1752600"/>
              <a:gd name="connsiteX52" fmla="*/ 1841500 w 3645964"/>
              <a:gd name="connsiteY52" fmla="*/ 596900 h 1752600"/>
              <a:gd name="connsiteX53" fmla="*/ 1803400 w 3645964"/>
              <a:gd name="connsiteY53" fmla="*/ 609600 h 1752600"/>
              <a:gd name="connsiteX54" fmla="*/ 1765300 w 3645964"/>
              <a:gd name="connsiteY54" fmla="*/ 584200 h 1752600"/>
              <a:gd name="connsiteX55" fmla="*/ 1816100 w 3645964"/>
              <a:gd name="connsiteY55" fmla="*/ 457200 h 1752600"/>
              <a:gd name="connsiteX56" fmla="*/ 1828800 w 3645964"/>
              <a:gd name="connsiteY56" fmla="*/ 419100 h 1752600"/>
              <a:gd name="connsiteX57" fmla="*/ 1879600 w 3645964"/>
              <a:gd name="connsiteY57" fmla="*/ 330200 h 1752600"/>
              <a:gd name="connsiteX58" fmla="*/ 1892300 w 3645964"/>
              <a:gd name="connsiteY58" fmla="*/ 292100 h 1752600"/>
              <a:gd name="connsiteX59" fmla="*/ 1968500 w 3645964"/>
              <a:gd name="connsiteY59" fmla="*/ 241300 h 1752600"/>
              <a:gd name="connsiteX60" fmla="*/ 1993900 w 3645964"/>
              <a:gd name="connsiteY60" fmla="*/ 203200 h 1752600"/>
              <a:gd name="connsiteX61" fmla="*/ 2082800 w 3645964"/>
              <a:gd name="connsiteY61" fmla="*/ 177800 h 1752600"/>
              <a:gd name="connsiteX62" fmla="*/ 2120900 w 3645964"/>
              <a:gd name="connsiteY62" fmla="*/ 152400 h 1752600"/>
              <a:gd name="connsiteX63" fmla="*/ 2374900 w 3645964"/>
              <a:gd name="connsiteY63" fmla="*/ 139700 h 1752600"/>
              <a:gd name="connsiteX64" fmla="*/ 2413000 w 3645964"/>
              <a:gd name="connsiteY64" fmla="*/ 152400 h 1752600"/>
              <a:gd name="connsiteX65" fmla="*/ 2476500 w 3645964"/>
              <a:gd name="connsiteY65" fmla="*/ 228600 h 1752600"/>
              <a:gd name="connsiteX66" fmla="*/ 2463800 w 3645964"/>
              <a:gd name="connsiteY66" fmla="*/ 342900 h 1752600"/>
              <a:gd name="connsiteX67" fmla="*/ 2489200 w 3645964"/>
              <a:gd name="connsiteY67" fmla="*/ 444500 h 1752600"/>
              <a:gd name="connsiteX68" fmla="*/ 2501900 w 3645964"/>
              <a:gd name="connsiteY68" fmla="*/ 495300 h 1752600"/>
              <a:gd name="connsiteX69" fmla="*/ 2476500 w 3645964"/>
              <a:gd name="connsiteY69" fmla="*/ 533400 h 1752600"/>
              <a:gd name="connsiteX70" fmla="*/ 2387600 w 3645964"/>
              <a:gd name="connsiteY70" fmla="*/ 558800 h 1752600"/>
              <a:gd name="connsiteX71" fmla="*/ 2311400 w 3645964"/>
              <a:gd name="connsiteY71" fmla="*/ 596900 h 1752600"/>
              <a:gd name="connsiteX72" fmla="*/ 2260600 w 3645964"/>
              <a:gd name="connsiteY72" fmla="*/ 584200 h 1752600"/>
              <a:gd name="connsiteX73" fmla="*/ 2273300 w 3645964"/>
              <a:gd name="connsiteY73" fmla="*/ 495300 h 1752600"/>
              <a:gd name="connsiteX74" fmla="*/ 2311400 w 3645964"/>
              <a:gd name="connsiteY74" fmla="*/ 469900 h 1752600"/>
              <a:gd name="connsiteX75" fmla="*/ 2387600 w 3645964"/>
              <a:gd name="connsiteY75" fmla="*/ 419100 h 1752600"/>
              <a:gd name="connsiteX76" fmla="*/ 2425700 w 3645964"/>
              <a:gd name="connsiteY76" fmla="*/ 393700 h 1752600"/>
              <a:gd name="connsiteX77" fmla="*/ 2501900 w 3645964"/>
              <a:gd name="connsiteY77" fmla="*/ 368300 h 1752600"/>
              <a:gd name="connsiteX78" fmla="*/ 2971800 w 3645964"/>
              <a:gd name="connsiteY78" fmla="*/ 381000 h 1752600"/>
              <a:gd name="connsiteX79" fmla="*/ 3009900 w 3645964"/>
              <a:gd name="connsiteY79" fmla="*/ 469900 h 1752600"/>
              <a:gd name="connsiteX80" fmla="*/ 3086100 w 3645964"/>
              <a:gd name="connsiteY80" fmla="*/ 546100 h 1752600"/>
              <a:gd name="connsiteX81" fmla="*/ 3149600 w 3645964"/>
              <a:gd name="connsiteY81" fmla="*/ 660400 h 1752600"/>
              <a:gd name="connsiteX82" fmla="*/ 3175000 w 3645964"/>
              <a:gd name="connsiteY82" fmla="*/ 711200 h 1752600"/>
              <a:gd name="connsiteX83" fmla="*/ 3187700 w 3645964"/>
              <a:gd name="connsiteY83" fmla="*/ 749300 h 1752600"/>
              <a:gd name="connsiteX84" fmla="*/ 3238500 w 3645964"/>
              <a:gd name="connsiteY84" fmla="*/ 825500 h 1752600"/>
              <a:gd name="connsiteX85" fmla="*/ 3263900 w 3645964"/>
              <a:gd name="connsiteY85" fmla="*/ 1016000 h 1752600"/>
              <a:gd name="connsiteX86" fmla="*/ 3314700 w 3645964"/>
              <a:gd name="connsiteY86" fmla="*/ 1130300 h 1752600"/>
              <a:gd name="connsiteX87" fmla="*/ 3403600 w 3645964"/>
              <a:gd name="connsiteY87" fmla="*/ 1155700 h 1752600"/>
              <a:gd name="connsiteX88" fmla="*/ 3454400 w 3645964"/>
              <a:gd name="connsiteY88" fmla="*/ 1244600 h 1752600"/>
              <a:gd name="connsiteX89" fmla="*/ 3517900 w 3645964"/>
              <a:gd name="connsiteY89" fmla="*/ 1320800 h 1752600"/>
              <a:gd name="connsiteX90" fmla="*/ 3543300 w 3645964"/>
              <a:gd name="connsiteY90" fmla="*/ 1371600 h 1752600"/>
              <a:gd name="connsiteX91" fmla="*/ 3568700 w 3645964"/>
              <a:gd name="connsiteY91" fmla="*/ 1409700 h 1752600"/>
              <a:gd name="connsiteX92" fmla="*/ 3581400 w 3645964"/>
              <a:gd name="connsiteY92" fmla="*/ 1485900 h 1752600"/>
              <a:gd name="connsiteX93" fmla="*/ 3619500 w 3645964"/>
              <a:gd name="connsiteY93" fmla="*/ 1574800 h 1752600"/>
              <a:gd name="connsiteX94" fmla="*/ 3632200 w 3645964"/>
              <a:gd name="connsiteY94" fmla="*/ 1663700 h 1752600"/>
              <a:gd name="connsiteX95" fmla="*/ 3644900 w 3645964"/>
              <a:gd name="connsiteY95" fmla="*/ 1701800 h 1752600"/>
              <a:gd name="connsiteX96" fmla="*/ 3644900 w 3645964"/>
              <a:gd name="connsiteY96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645964" h="1752600">
                <a:moveTo>
                  <a:pt x="0" y="241300"/>
                </a:moveTo>
                <a:cubicBezTo>
                  <a:pt x="12127" y="210982"/>
                  <a:pt x="25436" y="165064"/>
                  <a:pt x="50800" y="139700"/>
                </a:cubicBezTo>
                <a:cubicBezTo>
                  <a:pt x="61593" y="128907"/>
                  <a:pt x="76200" y="122767"/>
                  <a:pt x="88900" y="114300"/>
                </a:cubicBezTo>
                <a:cubicBezTo>
                  <a:pt x="97367" y="101600"/>
                  <a:pt x="101357" y="84290"/>
                  <a:pt x="114300" y="76200"/>
                </a:cubicBezTo>
                <a:cubicBezTo>
                  <a:pt x="137004" y="62010"/>
                  <a:pt x="164525" y="57294"/>
                  <a:pt x="190500" y="50800"/>
                </a:cubicBezTo>
                <a:cubicBezTo>
                  <a:pt x="224367" y="42333"/>
                  <a:pt x="258982" y="36439"/>
                  <a:pt x="292100" y="25400"/>
                </a:cubicBezTo>
                <a:cubicBezTo>
                  <a:pt x="346759" y="7180"/>
                  <a:pt x="317213" y="15947"/>
                  <a:pt x="381000" y="0"/>
                </a:cubicBezTo>
                <a:cubicBezTo>
                  <a:pt x="444500" y="4233"/>
                  <a:pt x="508209" y="6038"/>
                  <a:pt x="571500" y="12700"/>
                </a:cubicBezTo>
                <a:cubicBezTo>
                  <a:pt x="588859" y="14527"/>
                  <a:pt x="606688" y="17594"/>
                  <a:pt x="622300" y="25400"/>
                </a:cubicBezTo>
                <a:cubicBezTo>
                  <a:pt x="649604" y="39052"/>
                  <a:pt x="698500" y="76200"/>
                  <a:pt x="698500" y="76200"/>
                </a:cubicBezTo>
                <a:cubicBezTo>
                  <a:pt x="711200" y="97367"/>
                  <a:pt x="726575" y="117143"/>
                  <a:pt x="736600" y="139700"/>
                </a:cubicBezTo>
                <a:cubicBezTo>
                  <a:pt x="743689" y="155650"/>
                  <a:pt x="739618" y="175977"/>
                  <a:pt x="749300" y="190500"/>
                </a:cubicBezTo>
                <a:cubicBezTo>
                  <a:pt x="757767" y="203200"/>
                  <a:pt x="774700" y="207433"/>
                  <a:pt x="787400" y="215900"/>
                </a:cubicBezTo>
                <a:cubicBezTo>
                  <a:pt x="818320" y="308659"/>
                  <a:pt x="806306" y="266125"/>
                  <a:pt x="825500" y="342900"/>
                </a:cubicBezTo>
                <a:cubicBezTo>
                  <a:pt x="817033" y="359833"/>
                  <a:pt x="813487" y="380313"/>
                  <a:pt x="800100" y="393700"/>
                </a:cubicBezTo>
                <a:cubicBezTo>
                  <a:pt x="790634" y="403166"/>
                  <a:pt x="775171" y="404005"/>
                  <a:pt x="762000" y="406400"/>
                </a:cubicBezTo>
                <a:cubicBezTo>
                  <a:pt x="728420" y="412505"/>
                  <a:pt x="694267" y="414867"/>
                  <a:pt x="660400" y="419100"/>
                </a:cubicBezTo>
                <a:cubicBezTo>
                  <a:pt x="605357" y="437448"/>
                  <a:pt x="579982" y="451819"/>
                  <a:pt x="508000" y="419100"/>
                </a:cubicBezTo>
                <a:cubicBezTo>
                  <a:pt x="490765" y="411266"/>
                  <a:pt x="491067" y="385233"/>
                  <a:pt x="482600" y="368300"/>
                </a:cubicBezTo>
                <a:cubicBezTo>
                  <a:pt x="507008" y="331688"/>
                  <a:pt x="519605" y="307397"/>
                  <a:pt x="558800" y="279400"/>
                </a:cubicBezTo>
                <a:cubicBezTo>
                  <a:pt x="569693" y="271619"/>
                  <a:pt x="585198" y="273201"/>
                  <a:pt x="596900" y="266700"/>
                </a:cubicBezTo>
                <a:cubicBezTo>
                  <a:pt x="623585" y="251875"/>
                  <a:pt x="648678" y="234216"/>
                  <a:pt x="673100" y="215900"/>
                </a:cubicBezTo>
                <a:cubicBezTo>
                  <a:pt x="684605" y="207271"/>
                  <a:pt x="743429" y="161685"/>
                  <a:pt x="762000" y="152400"/>
                </a:cubicBezTo>
                <a:cubicBezTo>
                  <a:pt x="773974" y="146413"/>
                  <a:pt x="788126" y="145687"/>
                  <a:pt x="800100" y="139700"/>
                </a:cubicBezTo>
                <a:cubicBezTo>
                  <a:pt x="813752" y="132874"/>
                  <a:pt x="824171" y="120313"/>
                  <a:pt x="838200" y="114300"/>
                </a:cubicBezTo>
                <a:cubicBezTo>
                  <a:pt x="854243" y="107424"/>
                  <a:pt x="872217" y="106395"/>
                  <a:pt x="889000" y="101600"/>
                </a:cubicBezTo>
                <a:cubicBezTo>
                  <a:pt x="932603" y="89142"/>
                  <a:pt x="932744" y="86078"/>
                  <a:pt x="977900" y="63500"/>
                </a:cubicBezTo>
                <a:cubicBezTo>
                  <a:pt x="1032933" y="67733"/>
                  <a:pt x="1088480" y="67592"/>
                  <a:pt x="1143000" y="76200"/>
                </a:cubicBezTo>
                <a:cubicBezTo>
                  <a:pt x="1211898" y="87079"/>
                  <a:pt x="1238268" y="114312"/>
                  <a:pt x="1295400" y="152400"/>
                </a:cubicBezTo>
                <a:cubicBezTo>
                  <a:pt x="1348444" y="187763"/>
                  <a:pt x="1322707" y="167007"/>
                  <a:pt x="1371600" y="215900"/>
                </a:cubicBezTo>
                <a:cubicBezTo>
                  <a:pt x="1380067" y="241300"/>
                  <a:pt x="1390506" y="266125"/>
                  <a:pt x="1397000" y="292100"/>
                </a:cubicBezTo>
                <a:lnTo>
                  <a:pt x="1422400" y="393700"/>
                </a:lnTo>
                <a:cubicBezTo>
                  <a:pt x="1412063" y="507412"/>
                  <a:pt x="1447383" y="520908"/>
                  <a:pt x="1371600" y="558800"/>
                </a:cubicBezTo>
                <a:cubicBezTo>
                  <a:pt x="1359626" y="564787"/>
                  <a:pt x="1346200" y="567267"/>
                  <a:pt x="1333500" y="571500"/>
                </a:cubicBezTo>
                <a:cubicBezTo>
                  <a:pt x="1303867" y="567267"/>
                  <a:pt x="1269984" y="574665"/>
                  <a:pt x="1244600" y="558800"/>
                </a:cubicBezTo>
                <a:cubicBezTo>
                  <a:pt x="1229799" y="549549"/>
                  <a:pt x="1231900" y="525454"/>
                  <a:pt x="1231900" y="508000"/>
                </a:cubicBezTo>
                <a:cubicBezTo>
                  <a:pt x="1231900" y="486414"/>
                  <a:pt x="1233160" y="462805"/>
                  <a:pt x="1244600" y="444500"/>
                </a:cubicBezTo>
                <a:cubicBezTo>
                  <a:pt x="1255818" y="426551"/>
                  <a:pt x="1278176" y="418703"/>
                  <a:pt x="1295400" y="406400"/>
                </a:cubicBezTo>
                <a:cubicBezTo>
                  <a:pt x="1335604" y="377683"/>
                  <a:pt x="1342795" y="378476"/>
                  <a:pt x="1384300" y="342900"/>
                </a:cubicBezTo>
                <a:cubicBezTo>
                  <a:pt x="1397937" y="331211"/>
                  <a:pt x="1410711" y="318437"/>
                  <a:pt x="1422400" y="304800"/>
                </a:cubicBezTo>
                <a:cubicBezTo>
                  <a:pt x="1445875" y="277413"/>
                  <a:pt x="1467087" y="236909"/>
                  <a:pt x="1498600" y="215900"/>
                </a:cubicBezTo>
                <a:cubicBezTo>
                  <a:pt x="1509207" y="208829"/>
                  <a:pt x="1581149" y="191911"/>
                  <a:pt x="1587500" y="190500"/>
                </a:cubicBezTo>
                <a:cubicBezTo>
                  <a:pt x="1732608" y="158254"/>
                  <a:pt x="1577910" y="196073"/>
                  <a:pt x="1701800" y="165100"/>
                </a:cubicBezTo>
                <a:cubicBezTo>
                  <a:pt x="1714500" y="177800"/>
                  <a:pt x="1724956" y="193237"/>
                  <a:pt x="1739900" y="203200"/>
                </a:cubicBezTo>
                <a:cubicBezTo>
                  <a:pt x="1751039" y="210626"/>
                  <a:pt x="1766026" y="209913"/>
                  <a:pt x="1778000" y="215900"/>
                </a:cubicBezTo>
                <a:cubicBezTo>
                  <a:pt x="1791652" y="222726"/>
                  <a:pt x="1803400" y="232833"/>
                  <a:pt x="1816100" y="241300"/>
                </a:cubicBezTo>
                <a:lnTo>
                  <a:pt x="1841500" y="317500"/>
                </a:lnTo>
                <a:cubicBezTo>
                  <a:pt x="1845733" y="330200"/>
                  <a:pt x="1843490" y="347568"/>
                  <a:pt x="1854200" y="355600"/>
                </a:cubicBezTo>
                <a:cubicBezTo>
                  <a:pt x="1871133" y="368300"/>
                  <a:pt x="1890033" y="378733"/>
                  <a:pt x="1905000" y="393700"/>
                </a:cubicBezTo>
                <a:cubicBezTo>
                  <a:pt x="1920753" y="409453"/>
                  <a:pt x="1954078" y="460967"/>
                  <a:pt x="1968500" y="482600"/>
                </a:cubicBezTo>
                <a:cubicBezTo>
                  <a:pt x="1942160" y="587959"/>
                  <a:pt x="1980330" y="495996"/>
                  <a:pt x="1917700" y="546100"/>
                </a:cubicBezTo>
                <a:cubicBezTo>
                  <a:pt x="1905781" y="555635"/>
                  <a:pt x="1905000" y="575733"/>
                  <a:pt x="1892300" y="584200"/>
                </a:cubicBezTo>
                <a:cubicBezTo>
                  <a:pt x="1877777" y="593882"/>
                  <a:pt x="1858283" y="592105"/>
                  <a:pt x="1841500" y="596900"/>
                </a:cubicBezTo>
                <a:cubicBezTo>
                  <a:pt x="1828628" y="600578"/>
                  <a:pt x="1816100" y="605367"/>
                  <a:pt x="1803400" y="609600"/>
                </a:cubicBezTo>
                <a:cubicBezTo>
                  <a:pt x="1790700" y="601133"/>
                  <a:pt x="1764032" y="599411"/>
                  <a:pt x="1765300" y="584200"/>
                </a:cubicBezTo>
                <a:cubicBezTo>
                  <a:pt x="1769086" y="538763"/>
                  <a:pt x="1799733" y="499755"/>
                  <a:pt x="1816100" y="457200"/>
                </a:cubicBezTo>
                <a:cubicBezTo>
                  <a:pt x="1820906" y="444705"/>
                  <a:pt x="1822813" y="431074"/>
                  <a:pt x="1828800" y="419100"/>
                </a:cubicBezTo>
                <a:cubicBezTo>
                  <a:pt x="1892573" y="291555"/>
                  <a:pt x="1812804" y="486057"/>
                  <a:pt x="1879600" y="330200"/>
                </a:cubicBezTo>
                <a:cubicBezTo>
                  <a:pt x="1884873" y="317895"/>
                  <a:pt x="1882834" y="301566"/>
                  <a:pt x="1892300" y="292100"/>
                </a:cubicBezTo>
                <a:cubicBezTo>
                  <a:pt x="1913886" y="270514"/>
                  <a:pt x="1968500" y="241300"/>
                  <a:pt x="1968500" y="241300"/>
                </a:cubicBezTo>
                <a:cubicBezTo>
                  <a:pt x="1976967" y="228600"/>
                  <a:pt x="1981981" y="212735"/>
                  <a:pt x="1993900" y="203200"/>
                </a:cubicBezTo>
                <a:cubicBezTo>
                  <a:pt x="2002182" y="196575"/>
                  <a:pt x="2079481" y="178630"/>
                  <a:pt x="2082800" y="177800"/>
                </a:cubicBezTo>
                <a:cubicBezTo>
                  <a:pt x="2095500" y="169333"/>
                  <a:pt x="2107648" y="159973"/>
                  <a:pt x="2120900" y="152400"/>
                </a:cubicBezTo>
                <a:cubicBezTo>
                  <a:pt x="2219837" y="95864"/>
                  <a:pt x="2197841" y="128634"/>
                  <a:pt x="2374900" y="139700"/>
                </a:cubicBezTo>
                <a:cubicBezTo>
                  <a:pt x="2387600" y="143933"/>
                  <a:pt x="2401861" y="144974"/>
                  <a:pt x="2413000" y="152400"/>
                </a:cubicBezTo>
                <a:cubicBezTo>
                  <a:pt x="2442336" y="171957"/>
                  <a:pt x="2457758" y="200487"/>
                  <a:pt x="2476500" y="228600"/>
                </a:cubicBezTo>
                <a:cubicBezTo>
                  <a:pt x="2472267" y="266700"/>
                  <a:pt x="2463800" y="304566"/>
                  <a:pt x="2463800" y="342900"/>
                </a:cubicBezTo>
                <a:cubicBezTo>
                  <a:pt x="2463800" y="381631"/>
                  <a:pt x="2479178" y="409424"/>
                  <a:pt x="2489200" y="444500"/>
                </a:cubicBezTo>
                <a:cubicBezTo>
                  <a:pt x="2493995" y="461283"/>
                  <a:pt x="2497667" y="478367"/>
                  <a:pt x="2501900" y="495300"/>
                </a:cubicBezTo>
                <a:cubicBezTo>
                  <a:pt x="2493433" y="508000"/>
                  <a:pt x="2488419" y="523865"/>
                  <a:pt x="2476500" y="533400"/>
                </a:cubicBezTo>
                <a:cubicBezTo>
                  <a:pt x="2468218" y="540025"/>
                  <a:pt x="2390919" y="557970"/>
                  <a:pt x="2387600" y="558800"/>
                </a:cubicBezTo>
                <a:cubicBezTo>
                  <a:pt x="2368337" y="571642"/>
                  <a:pt x="2337690" y="596900"/>
                  <a:pt x="2311400" y="596900"/>
                </a:cubicBezTo>
                <a:cubicBezTo>
                  <a:pt x="2293946" y="596900"/>
                  <a:pt x="2277533" y="588433"/>
                  <a:pt x="2260600" y="584200"/>
                </a:cubicBezTo>
                <a:cubicBezTo>
                  <a:pt x="2264833" y="554567"/>
                  <a:pt x="2261143" y="522654"/>
                  <a:pt x="2273300" y="495300"/>
                </a:cubicBezTo>
                <a:cubicBezTo>
                  <a:pt x="2279499" y="481352"/>
                  <a:pt x="2299674" y="479671"/>
                  <a:pt x="2311400" y="469900"/>
                </a:cubicBezTo>
                <a:cubicBezTo>
                  <a:pt x="2419737" y="379619"/>
                  <a:pt x="2287165" y="469318"/>
                  <a:pt x="2387600" y="419100"/>
                </a:cubicBezTo>
                <a:cubicBezTo>
                  <a:pt x="2401252" y="412274"/>
                  <a:pt x="2411752" y="399899"/>
                  <a:pt x="2425700" y="393700"/>
                </a:cubicBezTo>
                <a:cubicBezTo>
                  <a:pt x="2450166" y="382826"/>
                  <a:pt x="2501900" y="368300"/>
                  <a:pt x="2501900" y="368300"/>
                </a:cubicBezTo>
                <a:lnTo>
                  <a:pt x="2971800" y="381000"/>
                </a:lnTo>
                <a:cubicBezTo>
                  <a:pt x="2991571" y="383535"/>
                  <a:pt x="2999427" y="456435"/>
                  <a:pt x="3009900" y="469900"/>
                </a:cubicBezTo>
                <a:cubicBezTo>
                  <a:pt x="3031953" y="498254"/>
                  <a:pt x="3066175" y="516212"/>
                  <a:pt x="3086100" y="546100"/>
                </a:cubicBezTo>
                <a:cubicBezTo>
                  <a:pt x="3185105" y="694607"/>
                  <a:pt x="3109364" y="566515"/>
                  <a:pt x="3149600" y="660400"/>
                </a:cubicBezTo>
                <a:cubicBezTo>
                  <a:pt x="3157058" y="677801"/>
                  <a:pt x="3167542" y="693799"/>
                  <a:pt x="3175000" y="711200"/>
                </a:cubicBezTo>
                <a:cubicBezTo>
                  <a:pt x="3180273" y="723505"/>
                  <a:pt x="3181199" y="737598"/>
                  <a:pt x="3187700" y="749300"/>
                </a:cubicBezTo>
                <a:cubicBezTo>
                  <a:pt x="3202525" y="775985"/>
                  <a:pt x="3238500" y="825500"/>
                  <a:pt x="3238500" y="825500"/>
                </a:cubicBezTo>
                <a:cubicBezTo>
                  <a:pt x="3240379" y="840535"/>
                  <a:pt x="3259120" y="995287"/>
                  <a:pt x="3263900" y="1016000"/>
                </a:cubicBezTo>
                <a:cubicBezTo>
                  <a:pt x="3268732" y="1036941"/>
                  <a:pt x="3288925" y="1109680"/>
                  <a:pt x="3314700" y="1130300"/>
                </a:cubicBezTo>
                <a:cubicBezTo>
                  <a:pt x="3322982" y="1136925"/>
                  <a:pt x="3400281" y="1154870"/>
                  <a:pt x="3403600" y="1155700"/>
                </a:cubicBezTo>
                <a:cubicBezTo>
                  <a:pt x="3465483" y="1248525"/>
                  <a:pt x="3389948" y="1131809"/>
                  <a:pt x="3454400" y="1244600"/>
                </a:cubicBezTo>
                <a:cubicBezTo>
                  <a:pt x="3511990" y="1345383"/>
                  <a:pt x="3442852" y="1215732"/>
                  <a:pt x="3517900" y="1320800"/>
                </a:cubicBezTo>
                <a:cubicBezTo>
                  <a:pt x="3528904" y="1336206"/>
                  <a:pt x="3533907" y="1355162"/>
                  <a:pt x="3543300" y="1371600"/>
                </a:cubicBezTo>
                <a:cubicBezTo>
                  <a:pt x="3550873" y="1384852"/>
                  <a:pt x="3560233" y="1397000"/>
                  <a:pt x="3568700" y="1409700"/>
                </a:cubicBezTo>
                <a:cubicBezTo>
                  <a:pt x="3572933" y="1435100"/>
                  <a:pt x="3575814" y="1460763"/>
                  <a:pt x="3581400" y="1485900"/>
                </a:cubicBezTo>
                <a:cubicBezTo>
                  <a:pt x="3588875" y="1519536"/>
                  <a:pt x="3603969" y="1543739"/>
                  <a:pt x="3619500" y="1574800"/>
                </a:cubicBezTo>
                <a:cubicBezTo>
                  <a:pt x="3623733" y="1604433"/>
                  <a:pt x="3626329" y="1634347"/>
                  <a:pt x="3632200" y="1663700"/>
                </a:cubicBezTo>
                <a:cubicBezTo>
                  <a:pt x="3634825" y="1676827"/>
                  <a:pt x="3643007" y="1688548"/>
                  <a:pt x="3644900" y="1701800"/>
                </a:cubicBezTo>
                <a:cubicBezTo>
                  <a:pt x="3647295" y="1718563"/>
                  <a:pt x="3644900" y="1735667"/>
                  <a:pt x="3644900" y="17526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SQL: The ‘</a:t>
            </a:r>
            <a:r>
              <a:rPr lang="en-CA" dirty="0" smtClean="0">
                <a:latin typeface="Consolas" panose="020B0609020204030204" pitchFamily="49" charset="0"/>
              </a:rPr>
              <a:t>Where</a:t>
            </a:r>
            <a:r>
              <a:rPr lang="en-CA" dirty="0" smtClean="0"/>
              <a:t>’ Clause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SELECT</a:t>
            </a:r>
            <a:r>
              <a:rPr lang="en-US" altLang="en-US" dirty="0"/>
              <a:t>: Specifies the relevant attributes of which tables are involved in the query  e.g.,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 attribute of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/>
              <a:t> table</a:t>
            </a:r>
          </a:p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FROM</a:t>
            </a:r>
            <a:r>
              <a:rPr lang="en-US" altLang="en-US" dirty="0"/>
              <a:t>: Lists the tables from which the data is to be selected</a:t>
            </a:r>
          </a:p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WHERE</a:t>
            </a:r>
            <a:r>
              <a:rPr lang="en-US" altLang="en-US" dirty="0"/>
              <a:t>: Provides the conditions to determine if a particular row shows or doesn’t show as a </a:t>
            </a:r>
            <a:r>
              <a:rPr lang="en-US" altLang="en-US" dirty="0" smtClean="0"/>
              <a:t>result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endParaRPr lang="en-US" altLang="en-US" dirty="0"/>
          </a:p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F</a:t>
            </a:r>
            <a:r>
              <a:rPr lang="en-US" altLang="en-US" b="1" dirty="0" smtClean="0"/>
              <a:t>ormat</a:t>
            </a:r>
          </a:p>
          <a:p>
            <a:pPr marL="292100" lvl="1" indent="0">
              <a:lnSpc>
                <a:spcPct val="90000"/>
              </a:lnSpc>
              <a:spcBef>
                <a:spcPct val="3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</a:rPr>
              <a:t>WHERE: &lt;</a:t>
            </a:r>
            <a:r>
              <a:rPr lang="en-US" altLang="en-US" i="1" dirty="0" smtClean="0">
                <a:latin typeface="Consolas" panose="020B0609020204030204" pitchFamily="49" charset="0"/>
              </a:rPr>
              <a:t>Boolean expression</a:t>
            </a:r>
            <a:r>
              <a:rPr lang="en-US" altLang="en-US" dirty="0" smtClean="0">
                <a:latin typeface="Consolas" panose="020B0609020204030204" pitchFamily="49" charset="0"/>
              </a:rPr>
              <a:t>&gt; &lt;</a:t>
            </a:r>
            <a:r>
              <a:rPr lang="en-US" altLang="en-US" i="1" dirty="0" smtClean="0">
                <a:latin typeface="Consolas" panose="020B0609020204030204" pitchFamily="49" charset="0"/>
              </a:rPr>
              <a:t>logic operator</a:t>
            </a:r>
            <a:r>
              <a:rPr lang="en-US" altLang="en-US" dirty="0" smtClean="0">
                <a:latin typeface="Consolas" panose="020B0609020204030204" pitchFamily="49" charset="0"/>
              </a:rPr>
              <a:t>&gt; </a:t>
            </a:r>
          </a:p>
          <a:p>
            <a:pPr marL="292100" lvl="1" indent="0">
              <a:lnSpc>
                <a:spcPct val="90000"/>
              </a:lnSpc>
              <a:spcBef>
                <a:spcPct val="30000"/>
              </a:spcBef>
              <a:buNone/>
            </a:pPr>
            <a:r>
              <a:rPr lang="en-US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</a:rPr>
              <a:t>      &lt;</a:t>
            </a:r>
            <a:r>
              <a:rPr lang="en-US" altLang="en-US" i="1" dirty="0" smtClean="0">
                <a:latin typeface="Consolas" panose="020B0609020204030204" pitchFamily="49" charset="0"/>
              </a:rPr>
              <a:t>Boolean expression</a:t>
            </a:r>
            <a:r>
              <a:rPr lang="en-US" altLang="en-US" dirty="0" smtClean="0">
                <a:latin typeface="Consolas" panose="020B0609020204030204" pitchFamily="49" charset="0"/>
              </a:rPr>
              <a:t>&gt;</a:t>
            </a:r>
            <a:endParaRPr lang="en-US" altLang="en-US" dirty="0">
              <a:latin typeface="Consolas" panose="020B0609020204030204" pitchFamily="49" charset="0"/>
            </a:endParaRPr>
          </a:p>
          <a:p>
            <a:r>
              <a:rPr lang="en-CA" b="1" dirty="0" smtClean="0"/>
              <a:t>Examples</a:t>
            </a:r>
            <a:r>
              <a:rPr lang="en-CA" dirty="0" smtClean="0"/>
              <a:t>:</a:t>
            </a:r>
          </a:p>
          <a:p>
            <a:pPr marL="234950" lvl="1" indent="0">
              <a:buNone/>
            </a:pPr>
            <a:r>
              <a:rPr lang="en-CA" dirty="0" smtClean="0">
                <a:latin typeface="Consolas" panose="020B0609020204030204" pitchFamily="49" charset="0"/>
              </a:rPr>
              <a:t>WHERE: Client.Age &gt;= 0 AND Client.Age &lt;= 114</a:t>
            </a:r>
          </a:p>
          <a:p>
            <a:pPr marL="234950" lvl="1" indent="0">
              <a:buNone/>
            </a:pPr>
            <a:r>
              <a:rPr lang="en-CA" dirty="0" smtClean="0">
                <a:latin typeface="Consolas" panose="020B0609020204030204" pitchFamily="49" charset="0"/>
              </a:rPr>
              <a:t>WHERE: Client.LastName</a:t>
            </a:r>
            <a:r>
              <a:rPr lang="en-CA" dirty="0">
                <a:latin typeface="Consolas" panose="020B0609020204030204" pitchFamily="49" charset="0"/>
              </a:rPr>
              <a:t> = "Tam"</a:t>
            </a:r>
          </a:p>
        </p:txBody>
      </p:sp>
    </p:spTree>
    <p:extLst>
      <p:ext uri="{BB962C8B-B14F-4D97-AF65-F5344CB8AC3E}">
        <p14:creationId xmlns:p14="http://schemas.microsoft.com/office/powerpoint/2010/main" val="3546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#3: Logical-OR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&amp;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 smtClean="0"/>
              <a:t> of all employees whose last name is “Maurice” or “Masoon”.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query criteria specified </a:t>
            </a:r>
            <a:r>
              <a:rPr lang="en-US" i="1" dirty="0" smtClean="0"/>
              <a:t>within a column </a:t>
            </a:r>
            <a:r>
              <a:rPr lang="en-US" dirty="0" smtClean="0"/>
              <a:t>will have the logical </a:t>
            </a:r>
            <a:r>
              <a:rPr 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OR</a:t>
            </a:r>
            <a:r>
              <a:rPr lang="en-US" dirty="0" smtClean="0"/>
              <a:t> operation applied.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362200"/>
            <a:ext cx="514178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419600"/>
            <a:ext cx="2570890" cy="215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2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#4: Logical-AND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smtClean="0"/>
              <a:t>all online sessions of the game title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DOOMED</a:t>
            </a:r>
            <a:r>
              <a:rPr lang="en-US" dirty="0" smtClean="0"/>
              <a:t>” which had a session lasting an hour or more.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Note that query criteria specified </a:t>
            </a:r>
            <a:r>
              <a:rPr lang="en-US" i="1" dirty="0" smtClean="0"/>
              <a:t>between columns</a:t>
            </a:r>
            <a:r>
              <a:rPr lang="en-US" dirty="0" smtClean="0"/>
              <a:t> </a:t>
            </a:r>
            <a:r>
              <a:rPr lang="en-US" dirty="0"/>
              <a:t>will have the logical </a:t>
            </a:r>
            <a:r>
              <a:rPr 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AND</a:t>
            </a:r>
            <a:r>
              <a:rPr lang="en-US" dirty="0" smtClean="0"/>
              <a:t> </a:t>
            </a:r>
            <a:r>
              <a:rPr lang="en-US" dirty="0"/>
              <a:t>operation applied to them.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429000" cy="18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t="46330" r="69106" b="45594"/>
          <a:stretch/>
        </p:blipFill>
        <p:spPr bwMode="auto">
          <a:xfrm>
            <a:off x="787400" y="5257800"/>
            <a:ext cx="4546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results can be ranked according to the attributes of a table.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5999"/>
            <a:ext cx="3276600" cy="438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6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#5: Ordering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 smtClean="0"/>
              <a:t> of all the gamers in ascending order sorted first by last name, then by first name and finally by call sign.</a:t>
            </a:r>
          </a:p>
          <a:p>
            <a:r>
              <a:rPr lang="en-US" dirty="0" smtClean="0"/>
              <a:t>Use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  <a:r>
              <a:rPr lang="en-US" dirty="0" smtClean="0"/>
              <a:t>” property (MS-Access)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ORDER BY</a:t>
            </a:r>
            <a:r>
              <a:rPr lang="en-US" dirty="0" smtClean="0"/>
              <a:t>” property (SQL</a:t>
            </a:r>
            <a:r>
              <a:rPr lang="en-US" dirty="0"/>
              <a:t> </a:t>
            </a:r>
            <a:r>
              <a:rPr lang="en-US" dirty="0" smtClean="0"/>
              <a:t>example is on the next slide)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264"/>
          <a:stretch/>
        </p:blipFill>
        <p:spPr>
          <a:xfrm>
            <a:off x="485104" y="3505200"/>
            <a:ext cx="755454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Ordering Queries: SQL Format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>
                <a:latin typeface="Consolas" panose="020B0609020204030204" pitchFamily="49" charset="0"/>
              </a:rPr>
              <a:t>Generic format:</a:t>
            </a:r>
          </a:p>
          <a:p>
            <a:pPr marL="222250" lvl="1" indent="0">
              <a:buNone/>
            </a:pPr>
            <a:r>
              <a:rPr lang="en-CA" dirty="0" smtClean="0">
                <a:latin typeface="Consolas" panose="020B0609020204030204" pitchFamily="49" charset="0"/>
              </a:rPr>
              <a:t>ORDER BY &lt;</a:t>
            </a:r>
            <a:r>
              <a:rPr lang="en-CA" i="1" dirty="0" smtClean="0">
                <a:latin typeface="Consolas" panose="020B0609020204030204" pitchFamily="49" charset="0"/>
              </a:rPr>
              <a:t>Table name</a:t>
            </a:r>
            <a:r>
              <a:rPr lang="en-CA" baseline="30000" dirty="0" smtClean="0">
                <a:latin typeface="Consolas" panose="020B0609020204030204" pitchFamily="49" charset="0"/>
              </a:rPr>
              <a:t>1</a:t>
            </a:r>
            <a:r>
              <a:rPr lang="en-CA" dirty="0" smtClean="0">
                <a:latin typeface="Consolas" panose="020B0609020204030204" pitchFamily="49" charset="0"/>
              </a:rPr>
              <a:t>&gt;.&lt;</a:t>
            </a:r>
            <a:r>
              <a:rPr lang="en-CA" i="1" dirty="0" smtClean="0">
                <a:latin typeface="Consolas" panose="020B0609020204030204" pitchFamily="49" charset="0"/>
              </a:rPr>
              <a:t>Attribute name</a:t>
            </a:r>
            <a:r>
              <a:rPr lang="en-CA" baseline="30000" dirty="0" smtClean="0">
                <a:latin typeface="Consolas" panose="020B0609020204030204" pitchFamily="49" charset="0"/>
              </a:rPr>
              <a:t>1</a:t>
            </a:r>
            <a:r>
              <a:rPr lang="en-CA" dirty="0" smtClean="0">
                <a:latin typeface="Consolas" panose="020B0609020204030204" pitchFamily="49" charset="0"/>
              </a:rPr>
              <a:t>&gt;, </a:t>
            </a: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name</a:t>
            </a:r>
            <a:r>
              <a:rPr lang="en-CA" baseline="30000" dirty="0">
                <a:latin typeface="Consolas" panose="020B0609020204030204" pitchFamily="49" charset="0"/>
              </a:rPr>
              <a:t>1</a:t>
            </a:r>
            <a:r>
              <a:rPr lang="en-CA" dirty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Attribute name</a:t>
            </a:r>
            <a:r>
              <a:rPr lang="en-CA" baseline="30000" dirty="0">
                <a:latin typeface="Consolas" panose="020B0609020204030204" pitchFamily="49" charset="0"/>
              </a:rPr>
              <a:t>1</a:t>
            </a:r>
            <a:r>
              <a:rPr lang="en-CA" dirty="0" smtClean="0">
                <a:latin typeface="Consolas" panose="020B0609020204030204" pitchFamily="49" charset="0"/>
              </a:rPr>
              <a:t>&gt;...</a:t>
            </a:r>
            <a:r>
              <a:rPr lang="en-CA" dirty="0">
                <a:latin typeface="Consolas" panose="020B0609020204030204" pitchFamily="49" charset="0"/>
              </a:rPr>
              <a:t> &lt;</a:t>
            </a:r>
            <a:r>
              <a:rPr lang="en-CA" i="1" dirty="0">
                <a:latin typeface="Consolas" panose="020B0609020204030204" pitchFamily="49" charset="0"/>
              </a:rPr>
              <a:t>Table name</a:t>
            </a:r>
            <a:r>
              <a:rPr lang="en-CA" baseline="30000" dirty="0">
                <a:latin typeface="Consolas" panose="020B0609020204030204" pitchFamily="49" charset="0"/>
              </a:rPr>
              <a:t>1</a:t>
            </a:r>
            <a:r>
              <a:rPr lang="en-CA" dirty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Attribute name</a:t>
            </a:r>
            <a:r>
              <a:rPr lang="en-CA" baseline="30000" dirty="0">
                <a:latin typeface="Consolas" panose="020B0609020204030204" pitchFamily="49" charset="0"/>
              </a:rPr>
              <a:t>1</a:t>
            </a:r>
            <a:r>
              <a:rPr lang="en-CA" dirty="0" smtClean="0">
                <a:latin typeface="Consolas" panose="020B0609020204030204" pitchFamily="49" charset="0"/>
              </a:rPr>
              <a:t>&gt;</a:t>
            </a:r>
          </a:p>
          <a:p>
            <a:pPr marL="222250" lvl="1" indent="0">
              <a:buNone/>
            </a:pPr>
            <a:endParaRPr lang="en-CA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b="1" dirty="0" smtClean="0">
                <a:latin typeface="Consolas" panose="020B0609020204030204" pitchFamily="49" charset="0"/>
              </a:rPr>
              <a:t>Example:</a:t>
            </a:r>
            <a:endParaRPr lang="en-CA" b="1" dirty="0">
              <a:latin typeface="Consolas" panose="020B0609020204030204" pitchFamily="49" charset="0"/>
            </a:endParaRPr>
          </a:p>
          <a:p>
            <a:pPr marL="2222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ORDER BY </a:t>
            </a:r>
            <a:r>
              <a:rPr lang="en-CA" dirty="0" smtClean="0">
                <a:latin typeface="Consolas" panose="020B0609020204030204" pitchFamily="49" charset="0"/>
              </a:rPr>
              <a:t>Students.LastName, Students.FirstName, Students.MiddleName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4800600"/>
            <a:ext cx="9067800" cy="190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/>
              <a:t>1 Only include attributes under the ‘ORDER BY’ clause that are involved in the ranking or ordering of query results</a:t>
            </a:r>
          </a:p>
          <a:p>
            <a:r>
              <a:rPr lang="en-CA" dirty="0" smtClean="0"/>
              <a:t>Example: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SELECT </a:t>
            </a:r>
            <a:r>
              <a:rPr lang="en-CA" dirty="0">
                <a:latin typeface="Consolas" panose="020B0609020204030204" pitchFamily="49" charset="0"/>
              </a:rPr>
              <a:t>Students.LastName, Students.FirstName, Students.MiddleName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From Students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ORDER BY: Students.LastName;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70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Database Queries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Queries are questions ‘asked’ of/to the database in order to retrieve information.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5254322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" y="6172200"/>
            <a:ext cx="3848100" cy="779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“What is the answer to life, the universe and everything” </a:t>
            </a:r>
          </a:p>
          <a:p>
            <a:r>
              <a:rPr lang="en-US" sz="1200" dirty="0" smtClean="0"/>
              <a:t>– </a:t>
            </a:r>
            <a:r>
              <a:rPr lang="en-US" sz="1200" i="1" dirty="0"/>
              <a:t>The Hitchhiker's Guide to the Galaxy</a:t>
            </a:r>
            <a:r>
              <a:rPr lang="en-US" sz="1200" dirty="0"/>
              <a:t> </a:t>
            </a:r>
            <a:r>
              <a:rPr lang="en-US" sz="1200" dirty="0" smtClean="0"/>
              <a:t>(Del Rey 1979)</a:t>
            </a:r>
            <a:endParaRPr lang="en-US" sz="1200" dirty="0"/>
          </a:p>
          <a:p>
            <a:r>
              <a:rPr lang="en-US" sz="1200" dirty="0" smtClean="0"/>
              <a:t>– </a:t>
            </a:r>
            <a:r>
              <a:rPr lang="en-US" sz="1200" i="1" dirty="0" smtClean="0"/>
              <a:t>The Hitchhiker’s Guide to the Galaxy</a:t>
            </a:r>
            <a:r>
              <a:rPr lang="en-US" sz="1200" dirty="0" smtClean="0"/>
              <a:t> (BBC 1981)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1814512"/>
            <a:ext cx="4593302" cy="50434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99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#6A: Contradictory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Take care not to specify queries that can never be true</a:t>
            </a:r>
            <a:r>
              <a:rPr lang="en-US" altLang="en-US" dirty="0" smtClean="0"/>
              <a:t>!</a:t>
            </a:r>
          </a:p>
          <a:p>
            <a:r>
              <a:rPr lang="en-US" altLang="en-US" dirty="0" smtClean="0"/>
              <a:t>Example:</a:t>
            </a:r>
          </a:p>
          <a:p>
            <a:pPr lvl="1"/>
            <a:r>
              <a:rPr lang="en-US" altLang="en-US" dirty="0" smtClean="0"/>
              <a:t>Show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altLang="en-US" dirty="0" smtClean="0"/>
              <a:t> of all gamers with an income $50,000 or lower </a:t>
            </a:r>
            <a:r>
              <a:rPr lang="en-US" altLang="en-US" dirty="0"/>
              <a:t>AND </a:t>
            </a:r>
            <a:r>
              <a:rPr lang="en-US" altLang="en-US" dirty="0" smtClean="0"/>
              <a:t>$100,000 or higher. </a:t>
            </a:r>
          </a:p>
          <a:p>
            <a:pPr lvl="1"/>
            <a:endParaRPr lang="en-US" altLang="en-US" dirty="0"/>
          </a:p>
          <a:p>
            <a:pPr marL="234950" lvl="1" indent="0"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486400" y="4575628"/>
            <a:ext cx="3124200" cy="29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6000" y="50480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 Gamers.CallSign, Gamers.Income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FROM Gamers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(Gamers.Income &gt;=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100000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Gamers.Income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&lt;=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50000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35809" r="72115" b="55392"/>
          <a:stretch/>
        </p:blipFill>
        <p:spPr bwMode="auto">
          <a:xfrm>
            <a:off x="1067601" y="3048000"/>
            <a:ext cx="452039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6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6B: Queries That Are Always True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Example:</a:t>
            </a:r>
          </a:p>
          <a:p>
            <a:pPr lvl="1"/>
            <a:r>
              <a:rPr lang="en-US" dirty="0" smtClean="0"/>
              <a:t>What if the previous example to exclude gamers with a last name of “Tam” as well as “Edgar” used the logical-OR operator instead of the logical-AND operator.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90598" y="3124200"/>
            <a:ext cx="5334001" cy="2971800"/>
            <a:chOff x="990598" y="3124200"/>
            <a:chExt cx="5334001" cy="2971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599" y="3124200"/>
              <a:ext cx="3407719" cy="1295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90598" y="4895671"/>
              <a:ext cx="533400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SELECT Gamers.LastName, Gamers.FirstName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FROM Gamers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WHERE </a:t>
              </a:r>
              <a:r>
                <a:rPr lang="en-US" dirty="0" smtClean="0">
                  <a:latin typeface="Consolas" panose="020B0609020204030204" pitchFamily="49" charset="0"/>
                </a:rPr>
                <a:t>((Gamers.LastName&lt;&gt;"Tam</a:t>
              </a:r>
              <a:r>
                <a:rPr lang="en-US" dirty="0">
                  <a:latin typeface="Consolas" panose="020B0609020204030204" pitchFamily="49" charset="0"/>
                </a:rPr>
                <a:t>"</a:t>
              </a:r>
              <a:r>
                <a:rPr lang="en-US" dirty="0" smtClean="0">
                  <a:latin typeface="Consolas" panose="020B0609020204030204" pitchFamily="49" charset="0"/>
                </a:rPr>
                <a:t>) </a:t>
              </a:r>
              <a:r>
                <a:rPr lang="en-US" dirty="0">
                  <a:latin typeface="Consolas" panose="020B0609020204030204" pitchFamily="49" charset="0"/>
                </a:rPr>
                <a:t>Or </a:t>
              </a:r>
              <a:r>
                <a:rPr lang="en-US" dirty="0" smtClean="0">
                  <a:latin typeface="Consolas" panose="020B0609020204030204" pitchFamily="49" charset="0"/>
                </a:rPr>
                <a:t>(</a:t>
              </a:r>
              <a:r>
                <a:rPr lang="en-US" dirty="0" err="1" smtClean="0">
                  <a:latin typeface="Consolas" panose="020B0609020204030204" pitchFamily="49" charset="0"/>
                </a:rPr>
                <a:t>Gamers.LastName</a:t>
              </a:r>
              <a:r>
                <a:rPr lang="en-US" dirty="0" smtClean="0">
                  <a:latin typeface="Consolas" panose="020B0609020204030204" pitchFamily="49" charset="0"/>
                </a:rPr>
                <a:t>&lt;&gt;"Edgar");</a:t>
              </a:r>
              <a:endParaRPr lang="en-US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58943" y="2693294"/>
            <a:ext cx="2026810" cy="2947049"/>
            <a:chOff x="6358943" y="2693294"/>
            <a:chExt cx="2026810" cy="29470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2653" y="3078118"/>
              <a:ext cx="1943100" cy="25622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58943" y="2693294"/>
              <a:ext cx="1219200" cy="3573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Results: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796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7{A-D}: Using The </a:t>
            </a:r>
            <a:r>
              <a:rPr lang="en-US" b="1" dirty="0" smtClean="0">
                <a:solidFill>
                  <a:srgbClr val="FF0000"/>
                </a:solidFill>
              </a:rPr>
              <a:t>Wildcard</a:t>
            </a:r>
            <a:r>
              <a:rPr lang="en-US" dirty="0" smtClean="0"/>
              <a:t> In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validation rules, the wild card can be used in queries when only partial information is known.</a:t>
            </a:r>
          </a:p>
          <a:p>
            <a:r>
              <a:rPr lang="en-US" dirty="0" smtClean="0"/>
              <a:t>Example: last name schwar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Use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Like</a:t>
            </a:r>
            <a:r>
              <a:rPr lang="en-US" dirty="0" smtClean="0"/>
              <a:t>’ operator under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Criteria</a:t>
            </a:r>
            <a:r>
              <a:rPr lang="en-US" dirty="0" smtClean="0"/>
              <a:t>’ (MS-Access) or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n-US" dirty="0" smtClean="0"/>
              <a:t>’ &amp; Like (SQL)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784"/>
            <a:ext cx="8229600" cy="5029200"/>
          </a:xfrm>
        </p:spPr>
        <p:txBody>
          <a:bodyPr/>
          <a:lstStyle/>
          <a:p>
            <a:r>
              <a:rPr lang="en-US" dirty="0" smtClean="0"/>
              <a:t>Show last name when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begins with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Show </a:t>
            </a:r>
            <a:r>
              <a:rPr lang="en-US" dirty="0"/>
              <a:t>first and last name when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/>
              <a:t> </a:t>
            </a:r>
            <a:r>
              <a:rPr lang="en-US" dirty="0" smtClean="0"/>
              <a:t>ends </a:t>
            </a:r>
            <a:r>
              <a:rPr lang="en-US" dirty="0"/>
              <a:t>with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dirty="0" smtClean="0"/>
              <a:t>’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Wild Card</a:t>
            </a:r>
            <a:r>
              <a:rPr lang="en-US" dirty="0" smtClean="0"/>
              <a:t>: Example Queries</a:t>
            </a:r>
            <a:endParaRPr lang="en-US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54" y="4417559"/>
            <a:ext cx="2590800" cy="9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9" y="1653877"/>
            <a:ext cx="1219200" cy="1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4302" r="5405" b="3398"/>
          <a:stretch/>
        </p:blipFill>
        <p:spPr bwMode="auto">
          <a:xfrm>
            <a:off x="742951" y="1653877"/>
            <a:ext cx="1172739" cy="124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2519431"/>
            <a:ext cx="4038600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 Gamers.LastName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FROM Gamers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(Gamers.LastName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Like "t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2341" y="5192501"/>
            <a:ext cx="4572000" cy="147732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CA" dirty="0">
                <a:latin typeface="Consolas" panose="020B0609020204030204" pitchFamily="49" charset="0"/>
              </a:rPr>
              <a:t>SELECT Gamers.FirstName, Gamers.LastName</a:t>
            </a:r>
          </a:p>
          <a:p>
            <a:r>
              <a:rPr lang="en-CA" dirty="0">
                <a:latin typeface="Consolas" panose="020B0609020204030204" pitchFamily="49" charset="0"/>
              </a:rPr>
              <a:t>FROM Gamers</a:t>
            </a:r>
          </a:p>
          <a:p>
            <a:r>
              <a:rPr lang="en-CA" dirty="0">
                <a:latin typeface="Consolas" panose="020B0609020204030204" pitchFamily="49" charset="0"/>
              </a:rPr>
              <a:t>WHERE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 (Gamers.FirstName </a:t>
            </a:r>
            <a:r>
              <a:rPr lang="en-CA" dirty="0">
                <a:latin typeface="Consolas" panose="020B0609020204030204" pitchFamily="49" charset="0"/>
              </a:rPr>
              <a:t>Like "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CA" dirty="0">
                <a:latin typeface="Consolas" panose="020B0609020204030204" pitchFamily="49" charset="0"/>
              </a:rPr>
              <a:t>m</a:t>
            </a:r>
            <a:r>
              <a:rPr lang="en-CA" dirty="0" smtClean="0">
                <a:latin typeface="Consolas" panose="020B0609020204030204" pitchFamily="49" charset="0"/>
              </a:rPr>
              <a:t>");</a:t>
            </a:r>
            <a:endParaRPr lang="en-CA" dirty="0">
              <a:latin typeface="Consolas" panose="020B06090202040302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99" y="4417559"/>
            <a:ext cx="2401229" cy="77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Wild Card</a:t>
            </a:r>
            <a:r>
              <a:rPr lang="en-US" dirty="0"/>
              <a:t>: Example </a:t>
            </a:r>
            <a:r>
              <a:rPr lang="en-US" dirty="0" smtClean="0"/>
              <a:t>Queries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the call sign when there’s an ‘a’ anywhere (call sign).</a:t>
            </a:r>
          </a:p>
          <a:p>
            <a:endParaRPr lang="en-CA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1126120" cy="20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13" y="1981244"/>
            <a:ext cx="1609725" cy="113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95738" y="2921839"/>
            <a:ext cx="4572000" cy="1200329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CA" dirty="0">
                <a:latin typeface="Consolas" panose="020B0609020204030204" pitchFamily="49" charset="0"/>
              </a:rPr>
              <a:t>SELECT Gamers.CallSign</a:t>
            </a:r>
          </a:p>
          <a:p>
            <a:r>
              <a:rPr lang="en-CA" dirty="0">
                <a:latin typeface="Consolas" panose="020B0609020204030204" pitchFamily="49" charset="0"/>
              </a:rPr>
              <a:t>FROM Gamers</a:t>
            </a:r>
          </a:p>
          <a:p>
            <a:r>
              <a:rPr lang="en-CA" dirty="0">
                <a:latin typeface="Consolas" panose="020B0609020204030204" pitchFamily="49" charset="0"/>
              </a:rPr>
              <a:t>WHERE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(Gamers.CallSign </a:t>
            </a:r>
            <a:r>
              <a:rPr lang="en-CA" dirty="0">
                <a:latin typeface="Consolas" panose="020B0609020204030204" pitchFamily="49" charset="0"/>
              </a:rPr>
              <a:t>Like "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CA" dirty="0">
                <a:latin typeface="Consolas" panose="020B0609020204030204" pitchFamily="49" charset="0"/>
              </a:rPr>
              <a:t>a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CA" dirty="0" smtClean="0">
                <a:latin typeface="Consolas" panose="020B0609020204030204" pitchFamily="49" charset="0"/>
              </a:rPr>
              <a:t>");</a:t>
            </a:r>
            <a:endParaRPr lang="en-CA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Single Character Wildcard ‘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?</a:t>
            </a:r>
            <a:r>
              <a:rPr lang="en-US" altLang="en-US" dirty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886200" cy="463259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Table to query: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3962400" y="1889392"/>
            <a:ext cx="3886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Query design</a:t>
            </a:r>
            <a:endParaRPr 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4" y="2492188"/>
            <a:ext cx="2133600" cy="421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219200"/>
            <a:ext cx="83820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 smtClean="0"/>
              <a:t>Show .com emails with only a single character between the ‘@’ and the ‘.com’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 smtClean="0"/>
              <a:t>(Any number of characters before the at-sign)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17212"/>
            <a:ext cx="2946400" cy="1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99000" y="3876677"/>
            <a:ext cx="4572000" cy="147732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CA" dirty="0">
                <a:latin typeface="Consolas" panose="020B0609020204030204" pitchFamily="49" charset="0"/>
              </a:rPr>
              <a:t>SELECT Gamers.Email</a:t>
            </a:r>
          </a:p>
          <a:p>
            <a:r>
              <a:rPr lang="en-CA" dirty="0">
                <a:latin typeface="Consolas" panose="020B0609020204030204" pitchFamily="49" charset="0"/>
              </a:rPr>
              <a:t>FROM Gamers</a:t>
            </a:r>
          </a:p>
          <a:p>
            <a:r>
              <a:rPr lang="en-CA" dirty="0">
                <a:latin typeface="Consolas" panose="020B0609020204030204" pitchFamily="49" charset="0"/>
              </a:rPr>
              <a:t>WHERE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 (Gamers.Email </a:t>
            </a:r>
            <a:r>
              <a:rPr lang="en-CA" dirty="0">
                <a:latin typeface="Consolas" panose="020B0609020204030204" pitchFamily="49" charset="0"/>
              </a:rPr>
              <a:t>Like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   "*@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?</a:t>
            </a:r>
            <a:r>
              <a:rPr lang="en-CA" dirty="0" smtClean="0">
                <a:latin typeface="Consolas" panose="020B0609020204030204" pitchFamily="49" charset="0"/>
              </a:rPr>
              <a:t>.</a:t>
            </a:r>
            <a:r>
              <a:rPr lang="en-CA" dirty="0">
                <a:latin typeface="Consolas" panose="020B0609020204030204" pitchFamily="49" charset="0"/>
              </a:rPr>
              <a:t>com</a:t>
            </a:r>
            <a:r>
              <a:rPr lang="en-CA" dirty="0" smtClean="0">
                <a:latin typeface="Consolas" panose="020B0609020204030204" pitchFamily="49" charset="0"/>
              </a:rPr>
              <a:t>");</a:t>
            </a:r>
            <a:endParaRPr lang="en-CA" dirty="0">
              <a:latin typeface="Consolas" panose="020B0609020204030204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31687" y="5605277"/>
            <a:ext cx="2167407" cy="1160915"/>
            <a:chOff x="4031687" y="5605277"/>
            <a:chExt cx="2167407" cy="1160915"/>
          </a:xfrm>
        </p:grpSpPr>
        <p:sp>
          <p:nvSpPr>
            <p:cNvPr id="8" name="Rectangle 7"/>
            <p:cNvSpPr/>
            <p:nvPr/>
          </p:nvSpPr>
          <p:spPr>
            <a:xfrm>
              <a:off x="4031687" y="5605277"/>
              <a:ext cx="15280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buNone/>
              </a:pPr>
              <a:r>
                <a:rPr lang="en-US" altLang="en-US" b="1" dirty="0" smtClean="0"/>
                <a:t>Query results:</a:t>
              </a:r>
              <a:endParaRPr lang="en-US" altLang="en-US" b="1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1694" y="5918467"/>
              <a:ext cx="2057400" cy="84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8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build="p" bldLvl="3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Input Masks: The Slash And The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There’s a separate database example to illustrate: “</a:t>
            </a:r>
            <a:r>
              <a:rPr lang="en-CA" dirty="0" smtClean="0">
                <a:latin typeface="Consolas" panose="020B0609020204030204" pitchFamily="49" charset="0"/>
              </a:rPr>
              <a:t>Extra database - input mask and queries</a:t>
            </a:r>
            <a:r>
              <a:rPr lang="en-CA" dirty="0" smtClean="0"/>
              <a:t>”</a:t>
            </a:r>
          </a:p>
          <a:p>
            <a:r>
              <a:rPr lang="en-CA" dirty="0" smtClean="0"/>
              <a:t>Recall: input mask in the design view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In the Datasheet (data entry) view the ‘A’ character is displayed with the rest of the attribute data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9400"/>
            <a:ext cx="1676400" cy="1447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809875"/>
            <a:ext cx="2133600" cy="151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5305424"/>
            <a:ext cx="37147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Exported Table: Excel Spreadsheet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can be seen the actual data (easiest to see when the database is exported to Excel) the ‘A’ following the slash is not actually stored (“</a:t>
            </a:r>
            <a:r>
              <a:rPr lang="en-CA" dirty="0" smtClean="0">
                <a:latin typeface="Consolas" panose="020B0609020204030204" pitchFamily="49" charset="0"/>
              </a:rPr>
              <a:t>Age2</a:t>
            </a:r>
            <a:r>
              <a:rPr lang="en-CA" dirty="0" smtClean="0"/>
              <a:t>” attribute)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393895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Results: </a:t>
            </a:r>
            <a:r>
              <a:rPr lang="en-CA" dirty="0" smtClean="0">
                <a:latin typeface="Consolas" panose="020B0609020204030204" pitchFamily="49" charset="0"/>
              </a:rPr>
              <a:t>age1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data in ‘</a:t>
            </a:r>
            <a:r>
              <a:rPr lang="en-CA" dirty="0" smtClean="0">
                <a:latin typeface="Consolas" panose="020B0609020204030204" pitchFamily="49" charset="0"/>
              </a:rPr>
              <a:t>age1</a:t>
            </a:r>
            <a:r>
              <a:rPr lang="en-CA" dirty="0" smtClean="0"/>
              <a:t>’ can be queried with ‘</a:t>
            </a:r>
            <a:r>
              <a:rPr lang="en-CA" dirty="0" smtClean="0">
                <a:latin typeface="Consolas" panose="020B0609020204030204" pitchFamily="49" charset="0"/>
              </a:rPr>
              <a:t>a</a:t>
            </a:r>
            <a:r>
              <a:rPr lang="en-CA" dirty="0" smtClean="0"/>
              <a:t>’ is part of the attribute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741" y="23019"/>
            <a:ext cx="1676400" cy="1447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Oval 6"/>
          <p:cNvSpPr/>
          <p:nvPr/>
        </p:nvSpPr>
        <p:spPr>
          <a:xfrm>
            <a:off x="8686800" y="1219200"/>
            <a:ext cx="421341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9070" y="2321417"/>
            <a:ext cx="5057887" cy="1485900"/>
            <a:chOff x="719070" y="2321417"/>
            <a:chExt cx="5057887" cy="14859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070" y="2740517"/>
              <a:ext cx="5057887" cy="1066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9070" y="2321417"/>
              <a:ext cx="2667000" cy="3810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DesignView of query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9070" y="4546510"/>
            <a:ext cx="5057887" cy="1852011"/>
            <a:chOff x="719070" y="4546510"/>
            <a:chExt cx="5057887" cy="18520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070" y="5253240"/>
              <a:ext cx="3654794" cy="114528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0243" y="4546510"/>
              <a:ext cx="5016714" cy="70673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Query results: filtering to show values in attribute ‘Age1’ that start with ‘A’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44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847" y="0"/>
            <a:ext cx="2133600" cy="151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Results: </a:t>
            </a:r>
            <a:r>
              <a:rPr lang="en-CA" dirty="0" smtClean="0">
                <a:latin typeface="Consolas" panose="020B0609020204030204" pitchFamily="49" charset="0"/>
              </a:rPr>
              <a:t>age2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data in ‘</a:t>
            </a:r>
            <a:r>
              <a:rPr lang="en-CA" dirty="0" smtClean="0">
                <a:latin typeface="Consolas" panose="020B0609020204030204" pitchFamily="49" charset="0"/>
              </a:rPr>
              <a:t>age2</a:t>
            </a:r>
            <a:r>
              <a:rPr lang="en-CA" dirty="0" smtClean="0"/>
              <a:t>’ DOES NOT include ‘</a:t>
            </a:r>
            <a:r>
              <a:rPr lang="en-CA" dirty="0" smtClean="0">
                <a:latin typeface="Consolas" panose="020B0609020204030204" pitchFamily="49" charset="0"/>
              </a:rPr>
              <a:t>a</a:t>
            </a:r>
            <a:r>
              <a:rPr lang="en-CA" dirty="0" smtClean="0"/>
              <a:t>’ as part of the attribute.</a:t>
            </a:r>
          </a:p>
          <a:p>
            <a:r>
              <a:rPr lang="en-CA" dirty="0" smtClean="0"/>
              <a:t>Querying for this data ‘</a:t>
            </a:r>
            <a:r>
              <a:rPr lang="en-CA" dirty="0" smtClean="0">
                <a:latin typeface="Consolas" panose="020B0609020204030204" pitchFamily="49" charset="0"/>
              </a:rPr>
              <a:t>a</a:t>
            </a:r>
            <a:r>
              <a:rPr lang="en-CA" dirty="0" smtClean="0"/>
              <a:t>’ will produce no results (i.e. proof that no values in attribute ‘</a:t>
            </a:r>
            <a:r>
              <a:rPr lang="en-CA" dirty="0" smtClean="0">
                <a:latin typeface="Consolas" panose="020B0609020204030204" pitchFamily="49" charset="0"/>
              </a:rPr>
              <a:t>Age2</a:t>
            </a:r>
            <a:r>
              <a:rPr lang="en-CA" dirty="0" smtClean="0"/>
              <a:t>’ contain a leading ‘</a:t>
            </a:r>
            <a:r>
              <a:rPr lang="en-CA" dirty="0" smtClean="0">
                <a:latin typeface="Consolas" panose="020B0609020204030204" pitchFamily="49" charset="0"/>
              </a:rPr>
              <a:t>A</a:t>
            </a:r>
            <a:r>
              <a:rPr lang="en-CA" dirty="0" smtClean="0"/>
              <a:t>’)</a:t>
            </a:r>
          </a:p>
          <a:p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8476129" y="1282700"/>
            <a:ext cx="421341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3156193"/>
            <a:ext cx="5755341" cy="1612077"/>
            <a:chOff x="289112" y="3079750"/>
            <a:chExt cx="5755341" cy="16120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112" y="3432846"/>
              <a:ext cx="5755341" cy="125898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9576" y="3079750"/>
              <a:ext cx="2667000" cy="3810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DesignView of query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5800" y="5042644"/>
            <a:ext cx="5638800" cy="1519286"/>
            <a:chOff x="685800" y="5042644"/>
            <a:chExt cx="5638800" cy="15192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5392520"/>
              <a:ext cx="5638800" cy="116941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800" y="5042644"/>
              <a:ext cx="2667000" cy="3810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Query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4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Retrieving Data Via Queries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Data retrieval occurs through the use of ‘queries’: 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As mentioned: A query is a question asked of the data in the database.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May be worded to show only the parts of the database for which the answer to the question is true</a:t>
            </a:r>
            <a:r>
              <a:rPr lang="en-US" altLang="en-US" dirty="0"/>
              <a:t> </a:t>
            </a:r>
            <a:r>
              <a:rPr lang="en-US" altLang="en-US" dirty="0" smtClean="0"/>
              <a:t>OR it be worded to just show the values of the attributes specified in the query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Example: What is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Level</a:t>
            </a:r>
            <a:r>
              <a:rPr lang="en-US" altLang="en-US" dirty="0" smtClean="0"/>
              <a:t> of gamers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Table:</a:t>
            </a:r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228600" indent="-228600"/>
            <a:endParaRPr lang="en-US" alt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19634" y="4003767"/>
            <a:ext cx="7095566" cy="1624479"/>
            <a:chOff x="228599" y="3572435"/>
            <a:chExt cx="7095566" cy="1624479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28599" y="3572435"/>
              <a:ext cx="7095566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/>
                <a:t>Query (this graphical form is an Access specific)</a:t>
              </a:r>
              <a:endParaRPr lang="en-US" altLang="en-US" sz="20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969309"/>
              <a:ext cx="4237598" cy="122760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041899" y="4413716"/>
            <a:ext cx="3848101" cy="2291884"/>
            <a:chOff x="5041899" y="4413716"/>
            <a:chExt cx="3848101" cy="2291884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041899" y="4413716"/>
              <a:ext cx="3848101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2000" dirty="0" smtClean="0"/>
                <a:t>Result of the query</a:t>
              </a:r>
              <a:endParaRPr lang="en-US" altLang="en-US" sz="20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b="50000"/>
            <a:stretch/>
          </p:blipFill>
          <p:spPr>
            <a:xfrm>
              <a:off x="5079999" y="4843462"/>
              <a:ext cx="3771900" cy="1862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Queries Can Span Multiple Tables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referred to as a ‘join’ because the results join data from multiple tables</a:t>
            </a:r>
          </a:p>
          <a:p>
            <a:r>
              <a:rPr lang="en-CA" dirty="0" smtClean="0"/>
              <a:t>Generic format of multi-table queries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SELECT: 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Attribute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&gt;, </a:t>
            </a: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Attribute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&gt;….</a:t>
            </a:r>
            <a:endParaRPr lang="en-CA" dirty="0">
              <a:latin typeface="Consolas" panose="020B0609020204030204" pitchFamily="49" charset="0"/>
            </a:endParaRPr>
          </a:p>
          <a:p>
            <a:pPr lvl="1"/>
            <a:r>
              <a:rPr lang="en-CA" dirty="0">
                <a:latin typeface="Consolas" panose="020B0609020204030204" pitchFamily="49" charset="0"/>
              </a:rPr>
              <a:t>FROM: 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 INNER JOIN </a:t>
            </a: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&gt;…INNER JOIN &lt;</a:t>
            </a:r>
            <a:r>
              <a:rPr lang="en-CA" i="1" dirty="0" smtClean="0">
                <a:latin typeface="Consolas" panose="020B0609020204030204" pitchFamily="49" charset="0"/>
              </a:rPr>
              <a:t>Table </a:t>
            </a:r>
            <a:r>
              <a:rPr lang="en-CA" i="1" dirty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 ON </a:t>
            </a: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 smtClean="0">
                <a:latin typeface="Consolas" panose="020B0609020204030204" pitchFamily="49" charset="0"/>
              </a:rPr>
              <a:t>Table </a:t>
            </a:r>
            <a:r>
              <a:rPr lang="en-CA" i="1" dirty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&gt;.&lt;</a:t>
            </a:r>
            <a:r>
              <a:rPr lang="en-CA" i="1" dirty="0" smtClean="0">
                <a:latin typeface="Consolas" panose="020B0609020204030204" pitchFamily="49" charset="0"/>
              </a:rPr>
              <a:t>Primary key</a:t>
            </a:r>
            <a:r>
              <a:rPr lang="en-CA" dirty="0" smtClean="0">
                <a:latin typeface="Consolas" panose="020B0609020204030204" pitchFamily="49" charset="0"/>
              </a:rPr>
              <a:t>&gt; = </a:t>
            </a: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 smtClean="0">
                <a:latin typeface="Consolas" panose="020B0609020204030204" pitchFamily="49" charset="0"/>
              </a:rPr>
              <a:t>Table </a:t>
            </a:r>
            <a:r>
              <a:rPr lang="en-CA" i="1" dirty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&gt;.&lt;</a:t>
            </a:r>
            <a:r>
              <a:rPr lang="en-CA" i="1" dirty="0" smtClean="0">
                <a:latin typeface="Consolas" panose="020B0609020204030204" pitchFamily="49" charset="0"/>
              </a:rPr>
              <a:t>Foreign key</a:t>
            </a:r>
            <a:r>
              <a:rPr lang="en-CA" dirty="0" smtClean="0">
                <a:latin typeface="Consolas" panose="020B0609020204030204" pitchFamily="49" charset="0"/>
              </a:rPr>
              <a:t>&gt;...</a:t>
            </a:r>
            <a:r>
              <a:rPr lang="en-CA" dirty="0">
                <a:latin typeface="Consolas" panose="020B0609020204030204" pitchFamily="49" charset="0"/>
              </a:rPr>
              <a:t> &lt;</a:t>
            </a:r>
            <a:r>
              <a:rPr lang="en-CA" i="1" dirty="0">
                <a:latin typeface="Consolas" panose="020B0609020204030204" pitchFamily="49" charset="0"/>
              </a:rPr>
              <a:t>Table name</a:t>
            </a:r>
            <a:r>
              <a:rPr lang="en-CA" dirty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Primary key</a:t>
            </a:r>
            <a:r>
              <a:rPr lang="en-CA" dirty="0">
                <a:latin typeface="Consolas" panose="020B0609020204030204" pitchFamily="49" charset="0"/>
              </a:rPr>
              <a:t>&gt; = &lt;</a:t>
            </a:r>
            <a:r>
              <a:rPr lang="en-CA" i="1" dirty="0">
                <a:latin typeface="Consolas" panose="020B0609020204030204" pitchFamily="49" charset="0"/>
              </a:rPr>
              <a:t>Table name</a:t>
            </a:r>
            <a:r>
              <a:rPr lang="en-CA" dirty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Foreign key</a:t>
            </a:r>
            <a:r>
              <a:rPr lang="en-CA" dirty="0">
                <a:latin typeface="Consolas" panose="020B0609020204030204" pitchFamily="49" charset="0"/>
              </a:rPr>
              <a:t>&gt;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86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Query </a:t>
            </a:r>
            <a:r>
              <a:rPr lang="en-CA" dirty="0" smtClean="0"/>
              <a:t>#</a:t>
            </a:r>
            <a:r>
              <a:rPr lang="en-CA" dirty="0"/>
              <a:t>8</a:t>
            </a:r>
            <a:r>
              <a:rPr lang="en-CA" dirty="0" smtClean="0"/>
              <a:t>: Simple Multi-Table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is the: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CA" dirty="0" smtClean="0"/>
              <a:t> (Games), </a:t>
            </a:r>
            <a:r>
              <a:rPr lang="en-CA" dirty="0" smtClean="0">
                <a:latin typeface="Consolas" panose="020B0609020204030204" pitchFamily="49" charset="0"/>
              </a:rPr>
              <a:t>HourlyRate</a:t>
            </a:r>
            <a:r>
              <a:rPr lang="en-CA" dirty="0" smtClean="0"/>
              <a:t> </a:t>
            </a:r>
            <a:r>
              <a:rPr lang="en-CA" dirty="0"/>
              <a:t>(Games</a:t>
            </a:r>
            <a:r>
              <a:rPr lang="en-CA" dirty="0" smtClean="0"/>
              <a:t>) and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Date</a:t>
            </a:r>
            <a:r>
              <a:rPr lang="en-CA" dirty="0" smtClean="0">
                <a:cs typeface="Consolas" panose="020B0609020204030204" pitchFamily="49" charset="0"/>
              </a:rPr>
              <a:t> (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CA" dirty="0" smtClean="0">
                <a:cs typeface="Consolas" panose="020B0609020204030204" pitchFamily="49" charset="0"/>
              </a:rPr>
              <a:t>)</a:t>
            </a:r>
            <a:r>
              <a:rPr lang="en-CA" dirty="0" smtClean="0"/>
              <a:t> of games that were actually played.</a:t>
            </a:r>
          </a:p>
          <a:p>
            <a:pPr lvl="1"/>
            <a:r>
              <a:rPr lang="en-CA" dirty="0" smtClean="0"/>
              <a:t>A gamer must have played at least one game (created a game session)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21522"/>
            <a:ext cx="4191000" cy="37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2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</a:t>
            </a:r>
            <a:r>
              <a:rPr lang="en-CA" dirty="0"/>
              <a:t>8</a:t>
            </a:r>
            <a:r>
              <a:rPr lang="en-CA" dirty="0" smtClean="0"/>
              <a:t>: Simple Multi-Table Query In Access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Add the desired tables to the query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Select the attributes of these tables relevant to the query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7" t="30243" r="40835" b="39846"/>
          <a:stretch/>
        </p:blipFill>
        <p:spPr bwMode="auto">
          <a:xfrm>
            <a:off x="685800" y="1905000"/>
            <a:ext cx="2667000" cy="247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029200"/>
            <a:ext cx="637671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#8: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create it ‘live’ in lecture to show you how to form a multi-table query.</a:t>
            </a:r>
          </a:p>
          <a:p>
            <a:pPr lvl="1"/>
            <a:r>
              <a:rPr lang="en-US" dirty="0" smtClean="0"/>
              <a:t>That is: take notes so you are more likely to learn and remember how to form a multiple table query for the exam.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Query </a:t>
            </a:r>
            <a:r>
              <a:rPr lang="en-CA" dirty="0" smtClean="0"/>
              <a:t>#</a:t>
            </a:r>
            <a:r>
              <a:rPr lang="en-CA" dirty="0"/>
              <a:t>9</a:t>
            </a:r>
            <a:r>
              <a:rPr lang="en-CA" dirty="0" smtClean="0"/>
              <a:t>: Complex Multi-Table Queries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is the: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CA" dirty="0" smtClean="0">
                <a:cs typeface="Consolas" panose="020B0609020204030204" pitchFamily="49" charset="0"/>
              </a:rPr>
              <a:t> (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CA" dirty="0" smtClean="0">
                <a:cs typeface="Consolas" panose="020B0609020204030204" pitchFamily="49" charset="0"/>
              </a:rPr>
              <a:t>)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</a:rPr>
              <a:t>Income</a:t>
            </a:r>
            <a:r>
              <a:rPr lang="en-CA" dirty="0" smtClean="0"/>
              <a:t> (</a:t>
            </a:r>
            <a:r>
              <a:rPr lang="en-CA" dirty="0" smtClean="0">
                <a:latin typeface="Consolas" panose="020B0609020204030204" pitchFamily="49" charset="0"/>
              </a:rPr>
              <a:t>Gamers</a:t>
            </a:r>
            <a:r>
              <a:rPr lang="en-CA" dirty="0" smtClean="0"/>
              <a:t>), Title </a:t>
            </a:r>
            <a:r>
              <a:rPr lang="en-CA" dirty="0"/>
              <a:t>(</a:t>
            </a:r>
            <a:r>
              <a:rPr lang="en-CA" dirty="0" smtClean="0">
                <a:latin typeface="Consolas" panose="020B0609020204030204" pitchFamily="49" charset="0"/>
              </a:rPr>
              <a:t>Games</a:t>
            </a:r>
            <a:r>
              <a:rPr lang="en-CA" dirty="0"/>
              <a:t>)  </a:t>
            </a:r>
            <a:r>
              <a:rPr lang="en-CA" dirty="0" smtClean="0"/>
              <a:t>and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Date </a:t>
            </a:r>
            <a:r>
              <a:rPr lang="en-CA" dirty="0" smtClean="0">
                <a:cs typeface="Consolas" panose="020B0609020204030204" pitchFamily="49" charset="0"/>
              </a:rPr>
              <a:t>(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CA" dirty="0" smtClean="0">
                <a:cs typeface="Consolas" panose="020B0609020204030204" pitchFamily="49" charset="0"/>
              </a:rPr>
              <a:t>) of games that were played by gamers whose income was $100,000 or greater 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First restriction: gamers with 6 figure incomes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001" b="6987"/>
          <a:stretch/>
        </p:blipFill>
        <p:spPr>
          <a:xfrm>
            <a:off x="685800" y="2971800"/>
            <a:ext cx="3400425" cy="1331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225" y="2926520"/>
            <a:ext cx="4448175" cy="3956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560882"/>
            <a:ext cx="3048000" cy="10017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‘Big money’ gamers that have actually played a game: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a123, Cowboy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604071"/>
            <a:ext cx="3048000" cy="10017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Note: ‘Slayer’ has never played a game</a:t>
            </a:r>
          </a:p>
        </p:txBody>
      </p:sp>
      <p:sp>
        <p:nvSpPr>
          <p:cNvPr id="9" name="Freeform 8"/>
          <p:cNvSpPr/>
          <p:nvPr/>
        </p:nvSpPr>
        <p:spPr>
          <a:xfrm>
            <a:off x="2408349" y="5394152"/>
            <a:ext cx="1674254" cy="620425"/>
          </a:xfrm>
          <a:custGeom>
            <a:avLst/>
            <a:gdLst>
              <a:gd name="connsiteX0" fmla="*/ 0 w 1674254"/>
              <a:gd name="connsiteY0" fmla="*/ 581645 h 620425"/>
              <a:gd name="connsiteX1" fmla="*/ 386366 w 1674254"/>
              <a:gd name="connsiteY1" fmla="*/ 620282 h 620425"/>
              <a:gd name="connsiteX2" fmla="*/ 1030310 w 1674254"/>
              <a:gd name="connsiteY2" fmla="*/ 607403 h 620425"/>
              <a:gd name="connsiteX3" fmla="*/ 1081826 w 1674254"/>
              <a:gd name="connsiteY3" fmla="*/ 594524 h 620425"/>
              <a:gd name="connsiteX4" fmla="*/ 1159099 w 1674254"/>
              <a:gd name="connsiteY4" fmla="*/ 568766 h 620425"/>
              <a:gd name="connsiteX5" fmla="*/ 1223493 w 1674254"/>
              <a:gd name="connsiteY5" fmla="*/ 504372 h 620425"/>
              <a:gd name="connsiteX6" fmla="*/ 1287888 w 1674254"/>
              <a:gd name="connsiteY6" fmla="*/ 439978 h 620425"/>
              <a:gd name="connsiteX7" fmla="*/ 1313645 w 1674254"/>
              <a:gd name="connsiteY7" fmla="*/ 362704 h 620425"/>
              <a:gd name="connsiteX8" fmla="*/ 1352282 w 1674254"/>
              <a:gd name="connsiteY8" fmla="*/ 221037 h 620425"/>
              <a:gd name="connsiteX9" fmla="*/ 1378040 w 1674254"/>
              <a:gd name="connsiteY9" fmla="*/ 182400 h 620425"/>
              <a:gd name="connsiteX10" fmla="*/ 1506828 w 1674254"/>
              <a:gd name="connsiteY10" fmla="*/ 92248 h 620425"/>
              <a:gd name="connsiteX11" fmla="*/ 1545465 w 1674254"/>
              <a:gd name="connsiteY11" fmla="*/ 66490 h 620425"/>
              <a:gd name="connsiteX12" fmla="*/ 1622738 w 1674254"/>
              <a:gd name="connsiteY12" fmla="*/ 2096 h 620425"/>
              <a:gd name="connsiteX13" fmla="*/ 1674254 w 1674254"/>
              <a:gd name="connsiteY13" fmla="*/ 2096 h 6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4254" h="620425">
                <a:moveTo>
                  <a:pt x="0" y="581645"/>
                </a:moveTo>
                <a:cubicBezTo>
                  <a:pt x="173054" y="624909"/>
                  <a:pt x="125612" y="620282"/>
                  <a:pt x="386366" y="620282"/>
                </a:cubicBezTo>
                <a:cubicBezTo>
                  <a:pt x="601057" y="620282"/>
                  <a:pt x="815662" y="611696"/>
                  <a:pt x="1030310" y="607403"/>
                </a:cubicBezTo>
                <a:cubicBezTo>
                  <a:pt x="1047482" y="603110"/>
                  <a:pt x="1064872" y="599610"/>
                  <a:pt x="1081826" y="594524"/>
                </a:cubicBezTo>
                <a:cubicBezTo>
                  <a:pt x="1107832" y="586722"/>
                  <a:pt x="1159099" y="568766"/>
                  <a:pt x="1159099" y="568766"/>
                </a:cubicBezTo>
                <a:cubicBezTo>
                  <a:pt x="1227790" y="465733"/>
                  <a:pt x="1137632" y="590235"/>
                  <a:pt x="1223493" y="504372"/>
                </a:cubicBezTo>
                <a:cubicBezTo>
                  <a:pt x="1309345" y="418519"/>
                  <a:pt x="1184865" y="508658"/>
                  <a:pt x="1287888" y="439978"/>
                </a:cubicBezTo>
                <a:cubicBezTo>
                  <a:pt x="1296474" y="414220"/>
                  <a:pt x="1308320" y="389328"/>
                  <a:pt x="1313645" y="362704"/>
                </a:cubicBezTo>
                <a:cubicBezTo>
                  <a:pt x="1320557" y="328144"/>
                  <a:pt x="1333608" y="249049"/>
                  <a:pt x="1352282" y="221037"/>
                </a:cubicBezTo>
                <a:cubicBezTo>
                  <a:pt x="1360868" y="208158"/>
                  <a:pt x="1367095" y="193345"/>
                  <a:pt x="1378040" y="182400"/>
                </a:cubicBezTo>
                <a:cubicBezTo>
                  <a:pt x="1397113" y="163326"/>
                  <a:pt x="1494200" y="100667"/>
                  <a:pt x="1506828" y="92248"/>
                </a:cubicBezTo>
                <a:cubicBezTo>
                  <a:pt x="1519707" y="83662"/>
                  <a:pt x="1534520" y="77435"/>
                  <a:pt x="1545465" y="66490"/>
                </a:cubicBezTo>
                <a:cubicBezTo>
                  <a:pt x="1561287" y="50669"/>
                  <a:pt x="1597638" y="9267"/>
                  <a:pt x="1622738" y="2096"/>
                </a:cubicBezTo>
                <a:cubicBezTo>
                  <a:pt x="1639249" y="-2622"/>
                  <a:pt x="1657082" y="2096"/>
                  <a:pt x="1674254" y="2096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Query #9: Complex Multi-Table Queries (Access)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88135" y="1333500"/>
            <a:ext cx="7793865" cy="2247900"/>
            <a:chOff x="588135" y="1333500"/>
            <a:chExt cx="7793865" cy="22479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774"/>
            <a:stretch/>
          </p:blipFill>
          <p:spPr>
            <a:xfrm>
              <a:off x="609600" y="2209800"/>
              <a:ext cx="7772400" cy="1371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88135" y="1333500"/>
              <a:ext cx="2809875" cy="7620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400" dirty="0" smtClean="0"/>
                <a:t>Forming the query (graphically in Access)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8135" y="3962400"/>
            <a:ext cx="5390188" cy="1636154"/>
            <a:chOff x="588134" y="4383646"/>
            <a:chExt cx="5390188" cy="16361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4807508"/>
              <a:ext cx="5368722" cy="12122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8134" y="4383646"/>
              <a:ext cx="2809875" cy="376707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400" dirty="0" smtClean="0"/>
                <a:t>Query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84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Query #9: Complex Multi-Table Queries </a:t>
            </a:r>
            <a:r>
              <a:rPr lang="en-CA" dirty="0" smtClean="0"/>
              <a:t>(Building SQL With Reduced Bracketing)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13079"/>
            <a:ext cx="784860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SELECT</a:t>
            </a:r>
            <a:r>
              <a:rPr lang="en-US" sz="2000" dirty="0">
                <a:latin typeface="Consolas" panose="020B0609020204030204" pitchFamily="49" charset="0"/>
              </a:rPr>
              <a:t> Gamers.CallSign, Gamers.Income, Games.Title, </a:t>
            </a:r>
            <a:r>
              <a:rPr lang="en-US" sz="2000" dirty="0" smtClean="0">
                <a:latin typeface="Consolas" panose="020B0609020204030204" pitchFamily="49" charset="0"/>
              </a:rPr>
              <a:t>Sessions.SessionDate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2515844"/>
            <a:ext cx="4152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FROM</a:t>
            </a:r>
            <a:r>
              <a:rPr lang="en-US" sz="2000" dirty="0">
                <a:latin typeface="Consolas" panose="020B0609020204030204" pitchFamily="49" charset="0"/>
              </a:rPr>
              <a:t> Games INNER JOIN </a:t>
            </a:r>
            <a:r>
              <a:rPr lang="en-US" sz="2000" dirty="0" smtClean="0">
                <a:latin typeface="Consolas" panose="020B0609020204030204" pitchFamily="49" charset="0"/>
              </a:rPr>
              <a:t>Gamers </a:t>
            </a:r>
            <a:r>
              <a:rPr lang="en-US" sz="2000" dirty="0">
                <a:latin typeface="Consolas" panose="020B0609020204030204" pitchFamily="49" charset="0"/>
              </a:rPr>
              <a:t>INNER JOIN Sessions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3353803"/>
            <a:ext cx="4152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nsolas" panose="020B0609020204030204" pitchFamily="49" charset="0"/>
              </a:rPr>
              <a:t>ON </a:t>
            </a:r>
            <a:r>
              <a:rPr lang="en-US" sz="2000" dirty="0">
                <a:latin typeface="Consolas" panose="020B0609020204030204" pitchFamily="49" charset="0"/>
              </a:rPr>
              <a:t>Gamers.CallSign = Sessions.CallSign</a:t>
            </a:r>
            <a:r>
              <a:rPr lang="en-US" sz="2000" dirty="0" smtClean="0">
                <a:latin typeface="Consolas" panose="020B0609020204030204" pitchFamily="49" charset="0"/>
              </a:rPr>
              <a:t>)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515844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</a:rPr>
              <a:t>FROM</a:t>
            </a:r>
            <a:r>
              <a:rPr lang="en-CA" sz="2000" dirty="0">
                <a:latin typeface="Consolas" panose="020B0609020204030204" pitchFamily="49" charset="0"/>
              </a:rPr>
              <a:t>: &lt;Table name&gt; INNER JOIN &lt;Table name&gt;…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724400" y="5330866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</a:rPr>
              <a:t>WHERE</a:t>
            </a:r>
            <a:r>
              <a:rPr lang="en-US" sz="2000" dirty="0" smtClean="0">
                <a:latin typeface="Consolas" panose="020B0609020204030204" pitchFamily="49" charset="0"/>
              </a:rPr>
              <a:t> Gamers.Income &gt;=100000;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726" y="3353803"/>
            <a:ext cx="40396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CA" sz="2000" dirty="0" smtClean="0">
                <a:latin typeface="Consolas" panose="020B0609020204030204" pitchFamily="49" charset="0"/>
              </a:rPr>
              <a:t>…ON Table </a:t>
            </a:r>
            <a:r>
              <a:rPr lang="en-CA" sz="2000" dirty="0">
                <a:latin typeface="Consolas" panose="020B0609020204030204" pitchFamily="49" charset="0"/>
              </a:rPr>
              <a:t>name&gt;.&lt;Primary key&gt; = &lt;Table name&gt;.&lt;Foreign key&gt;... &lt;Table name&gt;.&lt;Primary key&gt; = &lt;Table name&gt;.&lt;Foreign key&gt;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4146201"/>
            <a:ext cx="4152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ON Games.Title = Sessions.Title</a:t>
            </a:r>
          </a:p>
        </p:txBody>
      </p:sp>
    </p:spTree>
    <p:extLst>
      <p:ext uri="{BB962C8B-B14F-4D97-AF65-F5344CB8AC3E}">
        <p14:creationId xmlns:p14="http://schemas.microsoft.com/office/powerpoint/2010/main" val="194988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 #10: Putting Multiple Things Together (Multi-Table Query Using Calculated Values)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Remember an earlier query that introduced </a:t>
            </a:r>
            <a:r>
              <a:rPr lang="en-CA" b="1" dirty="0" smtClean="0">
                <a:solidFill>
                  <a:srgbClr val="FF0000"/>
                </a:solidFill>
              </a:rPr>
              <a:t>calculated values </a:t>
            </a:r>
            <a:r>
              <a:rPr lang="en-CA" dirty="0" smtClean="0"/>
              <a:t>(simple but not very practical)</a:t>
            </a:r>
          </a:p>
          <a:p>
            <a:pPr lvl="1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SELECT Games.Title, Sessions.SessionDate, Games.HourlyRate, 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[HourlyRate]/60 AS RatePerMinute </a:t>
            </a:r>
            <a:endParaRPr lang="en-CA" dirty="0"/>
          </a:p>
          <a:p>
            <a:pPr lvl="1"/>
            <a:endParaRPr lang="en-CA" dirty="0" smtClean="0"/>
          </a:p>
          <a:p>
            <a:endParaRPr lang="en-CA" dirty="0"/>
          </a:p>
          <a:p>
            <a:r>
              <a:rPr lang="en-CA" dirty="0" smtClean="0"/>
              <a:t>New query illustrates the concepts: calculated values, multi-table queries.</a:t>
            </a:r>
          </a:p>
          <a:p>
            <a:pPr lvl="1"/>
            <a:r>
              <a:rPr lang="en-CA" dirty="0" smtClean="0"/>
              <a:t>Show </a:t>
            </a:r>
            <a:r>
              <a:rPr lang="en-CA" dirty="0"/>
              <a:t>the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CA" dirty="0"/>
              <a:t>,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SessionDate</a:t>
            </a:r>
            <a:r>
              <a:rPr lang="en-CA" dirty="0"/>
              <a:t>,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dirty="0"/>
              <a:t>,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dirty="0"/>
              <a:t>,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SessionDuration</a:t>
            </a:r>
            <a:r>
              <a:rPr lang="en-CA" dirty="0"/>
              <a:t> and the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  <a:r>
              <a:rPr lang="en-CA" dirty="0"/>
              <a:t> of games that were played.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6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Again Recall Query # 2: Graphical Access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</a:t>
            </a:r>
            <a:r>
              <a:rPr lang="en-CA" b="1" dirty="0" smtClean="0"/>
              <a:t>Calculated Values</a:t>
            </a:r>
            <a:r>
              <a:rPr lang="en-CA" dirty="0" smtClean="0"/>
              <a:t>”: The results of some columns were not stored in tables but derived from the values in other columns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4318"/>
          <a:stretch/>
        </p:blipFill>
        <p:spPr>
          <a:xfrm>
            <a:off x="101600" y="2774657"/>
            <a:ext cx="5308600" cy="1066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4343400" y="3019727"/>
            <a:ext cx="2590800" cy="11146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38800" y="4144469"/>
            <a:ext cx="3048000" cy="6937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 / 60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489200" y="5282008"/>
            <a:ext cx="4140200" cy="8481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62399" y="6130130"/>
            <a:ext cx="5190423" cy="6937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[RatePerMinute] * [SessionDuration]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3234" y="4295378"/>
            <a:ext cx="4356634" cy="1760537"/>
            <a:chOff x="-13234" y="4295378"/>
            <a:chExt cx="4356634" cy="17605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4350"/>
            <a:stretch/>
          </p:blipFill>
          <p:spPr>
            <a:xfrm>
              <a:off x="-8823" y="4989115"/>
              <a:ext cx="4352223" cy="1066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-13234" y="4295378"/>
              <a:ext cx="4352223" cy="840184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000" dirty="0" smtClean="0"/>
                <a:t>Making This query more useful/realistic (multiple tables required)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88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7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Calculated Values: </a:t>
            </a:r>
            <a:r>
              <a:rPr lang="en-US" b="1" dirty="0" smtClean="0">
                <a:solidFill>
                  <a:srgbClr val="FF0000"/>
                </a:solidFill>
              </a:rPr>
              <a:t>Result Is Always Stored</a:t>
            </a:r>
            <a:r>
              <a:rPr lang="en-US" dirty="0" smtClean="0"/>
              <a:t> In Column Of A Table (Attribute)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Deriving values only as a query is run vs. deriving a value and storing the value in a column of a table.</a:t>
            </a:r>
          </a:p>
          <a:p>
            <a:pPr lvl="1"/>
            <a:r>
              <a:rPr lang="en-US" dirty="0" smtClean="0"/>
              <a:t>Deriving a value as a column value:</a:t>
            </a:r>
          </a:p>
          <a:p>
            <a:pPr lvl="2"/>
            <a:r>
              <a:rPr lang="en-US" dirty="0" smtClean="0"/>
              <a:t>The result of the calculation </a:t>
            </a:r>
            <a:r>
              <a:rPr lang="en-US" b="1" dirty="0" smtClean="0">
                <a:solidFill>
                  <a:srgbClr val="FF0000"/>
                </a:solidFill>
              </a:rPr>
              <a:t>applies to every instance/row </a:t>
            </a:r>
            <a:r>
              <a:rPr lang="en-US" dirty="0" smtClean="0"/>
              <a:t>in the table</a:t>
            </a:r>
          </a:p>
          <a:p>
            <a:pPr lvl="2"/>
            <a:r>
              <a:rPr lang="en-US" dirty="0" smtClean="0"/>
              <a:t>General example: </a:t>
            </a:r>
            <a:r>
              <a:rPr lang="en-US" dirty="0">
                <a:latin typeface="Consolas" panose="020B0609020204030204" pitchFamily="49" charset="0"/>
              </a:rPr>
              <a:t>Employees</a:t>
            </a:r>
            <a:r>
              <a:rPr lang="en-US" dirty="0"/>
              <a:t> </a:t>
            </a:r>
            <a:r>
              <a:rPr lang="en-US" dirty="0" smtClean="0"/>
              <a:t>table, the amount that the worker pays into the company pension plan depends upon how much the employee earns and is generally applicable. </a:t>
            </a:r>
          </a:p>
          <a:p>
            <a:pPr lvl="2"/>
            <a:r>
              <a:rPr lang="en-US" dirty="0" smtClean="0"/>
              <a:t>Example from the database: </a:t>
            </a:r>
            <a:r>
              <a:rPr lang="en-US" dirty="0" smtClean="0">
                <a:latin typeface="Consolas" panose="020B0609020204030204" pitchFamily="49" charset="0"/>
              </a:rPr>
              <a:t>RatePerMinute = HourlyRate / 60 </a:t>
            </a:r>
          </a:p>
          <a:p>
            <a:pPr lvl="3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US" dirty="0" smtClean="0">
                <a:cs typeface="Consolas" panose="020B0609020204030204" pitchFamily="49" charset="0"/>
              </a:rPr>
              <a:t> is an attribute of every game</a:t>
            </a:r>
          </a:p>
          <a:p>
            <a:pPr lvl="3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US" dirty="0" smtClean="0">
                <a:cs typeface="Consolas" panose="020B0609020204030204" pitchFamily="49" charset="0"/>
              </a:rPr>
              <a:t>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US" dirty="0" smtClean="0">
                <a:cs typeface="Consolas" panose="020B0609020204030204" pitchFamily="49" charset="0"/>
              </a:rPr>
              <a:t> are both attributes from the same table.</a:t>
            </a:r>
            <a:endParaRPr lang="en-CA" dirty="0" smtClean="0">
              <a:cs typeface="Consolas" panose="020B0609020204030204" pitchFamily="49" charset="0"/>
            </a:endParaRPr>
          </a:p>
          <a:p>
            <a:pPr marL="4572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84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Forming Queries Graphically In Access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Consolas" panose="020B0609020204030204" pitchFamily="49" charset="0"/>
              </a:rPr>
              <a:t>Create</a:t>
            </a:r>
            <a:r>
              <a:rPr lang="en-CA" dirty="0" smtClean="0"/>
              <a:t>-&gt;</a:t>
            </a:r>
            <a:r>
              <a:rPr lang="en-CA" dirty="0" smtClean="0">
                <a:latin typeface="Consolas" panose="020B0609020204030204" pitchFamily="49" charset="0"/>
              </a:rPr>
              <a:t>Query Design</a:t>
            </a:r>
            <a:endParaRPr lang="en-CA" dirty="0">
              <a:latin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1200"/>
            <a:ext cx="3105150" cy="11334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505200" y="1676400"/>
            <a:ext cx="448882" cy="1752600"/>
            <a:chOff x="3333750" y="1676400"/>
            <a:chExt cx="620332" cy="1752600"/>
          </a:xfrm>
        </p:grpSpPr>
        <p:sp>
          <p:nvSpPr>
            <p:cNvPr id="5" name="Right Brace 4"/>
            <p:cNvSpPr/>
            <p:nvPr/>
          </p:nvSpPr>
          <p:spPr>
            <a:xfrm rot="16200000">
              <a:off x="3458782" y="1562100"/>
              <a:ext cx="381000" cy="6096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ight Brace 5"/>
            <p:cNvSpPr/>
            <p:nvPr/>
          </p:nvSpPr>
          <p:spPr>
            <a:xfrm rot="5400000">
              <a:off x="3448050" y="2933700"/>
              <a:ext cx="381000" cy="6096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Calculated </a:t>
            </a:r>
            <a:r>
              <a:rPr lang="en-US" dirty="0" smtClean="0"/>
              <a:t>Values: </a:t>
            </a:r>
            <a:r>
              <a:rPr lang="en-US" b="1" dirty="0" smtClean="0">
                <a:solidFill>
                  <a:srgbClr val="FF0000"/>
                </a:solidFill>
              </a:rPr>
              <a:t>Result Is Calculated Only When  A Query Runs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Deriving a value only as a query is run:</a:t>
            </a:r>
          </a:p>
          <a:p>
            <a:pPr lvl="2"/>
            <a:r>
              <a:rPr lang="en-US" dirty="0"/>
              <a:t>The information should not be stored in the table: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result only </a:t>
            </a:r>
            <a:r>
              <a:rPr lang="en-US" b="1" dirty="0">
                <a:solidFill>
                  <a:srgbClr val="FF0000"/>
                </a:solidFill>
              </a:rPr>
              <a:t>applies to some instances/rows</a:t>
            </a:r>
            <a:r>
              <a:rPr lang="en-US" dirty="0"/>
              <a:t> only and/or it would be a waste of space to store it in the table.</a:t>
            </a:r>
          </a:p>
          <a:p>
            <a:pPr lvl="2"/>
            <a:r>
              <a:rPr lang="en-US" dirty="0"/>
              <a:t>General example: </a:t>
            </a:r>
            <a:r>
              <a:rPr lang="en-US" dirty="0">
                <a:latin typeface="Consolas" panose="020B0609020204030204" pitchFamily="49" charset="0"/>
              </a:rPr>
              <a:t>Employees</a:t>
            </a:r>
            <a:r>
              <a:rPr lang="en-US" dirty="0"/>
              <a:t> table, cost of paying the worker an early retirement buyout is often offered only to older employees who are already close to retirement.</a:t>
            </a:r>
          </a:p>
          <a:p>
            <a:pPr lvl="2"/>
            <a:r>
              <a:rPr lang="en-US" dirty="0"/>
              <a:t>Example from the database: </a:t>
            </a:r>
            <a:endParaRPr lang="en-US" dirty="0" smtClean="0"/>
          </a:p>
          <a:p>
            <a:pPr marL="457200" lvl="2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SessionCost </a:t>
            </a:r>
            <a:r>
              <a:rPr lang="en-US" dirty="0">
                <a:latin typeface="Consolas" panose="020B0609020204030204" pitchFamily="49" charset="0"/>
              </a:rPr>
              <a:t>= </a:t>
            </a:r>
            <a:r>
              <a:rPr lang="en-US" dirty="0" smtClean="0">
                <a:latin typeface="Consolas" panose="020B0609020204030204" pitchFamily="49" charset="0"/>
              </a:rPr>
              <a:t>RatePerMinute * SessionDuration</a:t>
            </a:r>
          </a:p>
          <a:p>
            <a:pPr lvl="3"/>
            <a:r>
              <a:rPr lang="en-US" dirty="0" smtClean="0"/>
              <a:t>Is </a:t>
            </a:r>
            <a:r>
              <a:rPr lang="en-US" dirty="0" smtClean="0">
                <a:latin typeface="Consolas" panose="020B0609020204030204" pitchFamily="49" charset="0"/>
              </a:rPr>
              <a:t>SessionCost</a:t>
            </a:r>
            <a:r>
              <a:rPr lang="en-US" dirty="0" smtClean="0"/>
              <a:t> a logical attribute of a game?</a:t>
            </a:r>
          </a:p>
          <a:p>
            <a:pPr lvl="3"/>
            <a:r>
              <a:rPr lang="en-US" dirty="0"/>
              <a:t>Is </a:t>
            </a:r>
            <a:r>
              <a:rPr lang="en-US" dirty="0">
                <a:latin typeface="Consolas" panose="020B0609020204030204" pitchFamily="49" charset="0"/>
              </a:rPr>
              <a:t>SessionCost</a:t>
            </a:r>
            <a:r>
              <a:rPr lang="en-US" dirty="0"/>
              <a:t> a logical attribute of a </a:t>
            </a:r>
            <a:r>
              <a:rPr lang="en-US" dirty="0" smtClean="0"/>
              <a:t>session?</a:t>
            </a:r>
          </a:p>
          <a:p>
            <a:pPr lvl="3"/>
            <a:r>
              <a:rPr lang="en-US" dirty="0" smtClean="0"/>
              <a:t>MS-Access won’t allow </a:t>
            </a:r>
            <a:r>
              <a:rPr lang="en-US" dirty="0">
                <a:latin typeface="Consolas" panose="020B0609020204030204" pitchFamily="49" charset="0"/>
              </a:rPr>
              <a:t>SessionCost</a:t>
            </a:r>
            <a:r>
              <a:rPr lang="en-US" dirty="0" smtClean="0"/>
              <a:t> as a table attribute because it involves attributes from multiple tables: </a:t>
            </a:r>
            <a:r>
              <a:rPr lang="en-US" dirty="0" smtClean="0">
                <a:latin typeface="Consolas" panose="020B0609020204030204" pitchFamily="49" charset="0"/>
              </a:rPr>
              <a:t>RatePerMinute</a:t>
            </a:r>
            <a:r>
              <a:rPr lang="en-US" dirty="0" smtClean="0"/>
              <a:t> is an attribute of the </a:t>
            </a:r>
            <a:r>
              <a:rPr lang="en-US" dirty="0" smtClean="0">
                <a:latin typeface="Consolas" panose="020B0609020204030204" pitchFamily="49" charset="0"/>
              </a:rPr>
              <a:t>Games</a:t>
            </a:r>
            <a:r>
              <a:rPr lang="en-US" dirty="0" smtClean="0"/>
              <a:t> table while </a:t>
            </a:r>
            <a:r>
              <a:rPr lang="en-US" dirty="0" smtClean="0">
                <a:latin typeface="Consolas" panose="020B0609020204030204" pitchFamily="49" charset="0"/>
              </a:rPr>
              <a:t>SessionDuration</a:t>
            </a:r>
            <a:r>
              <a:rPr lang="en-US" dirty="0" smtClean="0"/>
              <a:t> </a:t>
            </a:r>
            <a:r>
              <a:rPr lang="en-US" dirty="0"/>
              <a:t>is an attribute of the </a:t>
            </a:r>
            <a:r>
              <a:rPr lang="en-US" dirty="0" smtClean="0">
                <a:latin typeface="Consolas" panose="020B0609020204030204" pitchFamily="49" charset="0"/>
              </a:rPr>
              <a:t>Sessions</a:t>
            </a:r>
            <a:r>
              <a:rPr lang="en-US" dirty="0" smtClean="0"/>
              <a:t> table.</a:t>
            </a:r>
          </a:p>
          <a:p>
            <a:pPr lvl="3"/>
            <a:r>
              <a:rPr lang="en-US" dirty="0" smtClean="0"/>
              <a:t>For this reason </a:t>
            </a:r>
            <a:r>
              <a:rPr lang="en-US" dirty="0" smtClean="0">
                <a:latin typeface="Consolas" panose="020B0609020204030204" pitchFamily="49" charset="0"/>
              </a:rPr>
              <a:t>SessionCost</a:t>
            </a:r>
            <a:r>
              <a:rPr lang="en-US" dirty="0" smtClean="0"/>
              <a:t> cannot be a calculated value of a table and can only be a calculated value derived during a query.</a:t>
            </a:r>
          </a:p>
          <a:p>
            <a:pPr marL="692150" lvl="3" indent="0">
              <a:buNone/>
            </a:pPr>
            <a:endParaRPr lang="en-US" dirty="0" smtClean="0"/>
          </a:p>
          <a:p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90500" y="5934670"/>
            <a:ext cx="952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1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NOTE: Look carefully at your assignment requirements in order to determine if any calculated values must be derived only during the query. You get few (if any) marks by storing a value in a table that is to be derived only during the query</a:t>
            </a:r>
          </a:p>
        </p:txBody>
      </p:sp>
    </p:spTree>
    <p:extLst>
      <p:ext uri="{BB962C8B-B14F-4D97-AF65-F5344CB8AC3E}">
        <p14:creationId xmlns:p14="http://schemas.microsoft.com/office/powerpoint/2010/main" val="410939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579" cy="944562"/>
          </a:xfrm>
        </p:spPr>
        <p:txBody>
          <a:bodyPr/>
          <a:lstStyle/>
          <a:p>
            <a:r>
              <a:rPr lang="en-CA" dirty="0" smtClean="0"/>
              <a:t>Query #10: Forming The Queries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SELECT Games.Title, Sessions.SessionDate, Games.HourlyRate, [HourlyRate]/60 </a:t>
            </a:r>
            <a:r>
              <a:rPr lang="en-C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 RatePerMinute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, Sessions.SessionDuration, [RatePerMinute]*[SessionDuration] </a:t>
            </a:r>
            <a:r>
              <a:rPr lang="en-CA" sz="20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 </a:t>
            </a:r>
            <a:r>
              <a:rPr lang="en-CA" sz="2000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FROM Games INNER JOIN Sessions ON Games.Title = Sessions.Title;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368" r="44318"/>
          <a:stretch/>
        </p:blipFill>
        <p:spPr>
          <a:xfrm>
            <a:off x="7095958" y="819150"/>
            <a:ext cx="20320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937"/>
          <a:stretch/>
        </p:blipFill>
        <p:spPr>
          <a:xfrm>
            <a:off x="5845877" y="3009900"/>
            <a:ext cx="3056823" cy="1066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89974" y="3009900"/>
            <a:ext cx="3200026" cy="533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60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After This Section You Should Now </a:t>
            </a:r>
            <a:r>
              <a:rPr lang="en-CA" altLang="en-US" dirty="0" smtClean="0"/>
              <a:t>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CA" altLang="en-US" dirty="0" smtClean="0"/>
              <a:t>How to form different queries in order to retrieve data from a database</a:t>
            </a:r>
          </a:p>
          <a:p>
            <a:pPr marL="336550" lvl="1" indent="-114300">
              <a:buFontTx/>
              <a:buChar char="•"/>
            </a:pPr>
            <a:r>
              <a:rPr lang="en-CA" altLang="en-US" dirty="0" smtClean="0"/>
              <a:t>Specifying which attributes will appear</a:t>
            </a:r>
          </a:p>
          <a:p>
            <a:pPr marL="336550" lvl="1" indent="-114300">
              <a:buFontTx/>
              <a:buChar char="•"/>
            </a:pPr>
            <a:r>
              <a:rPr lang="en-CA" altLang="en-US" dirty="0" smtClean="0"/>
              <a:t>Specifying which tables to include</a:t>
            </a:r>
          </a:p>
          <a:p>
            <a:pPr marL="336550" lvl="1" indent="-114300">
              <a:buFontTx/>
              <a:buChar char="•"/>
            </a:pPr>
            <a:r>
              <a:rPr lang="en-CA" altLang="en-US" dirty="0"/>
              <a:t>S</a:t>
            </a:r>
            <a:r>
              <a:rPr lang="en-CA" altLang="en-US" dirty="0" smtClean="0"/>
              <a:t>pecify query conditions (Boolean expressions often using logical-AND, logical-OR and sometimes logical-NOT or inequality)</a:t>
            </a:r>
          </a:p>
          <a:p>
            <a:pPr marL="336550" lvl="1" indent="-114300">
              <a:buFontTx/>
              <a:buChar char="•"/>
            </a:pPr>
            <a:r>
              <a:rPr lang="en-CA" altLang="en-US" dirty="0" smtClean="0"/>
              <a:t>Ordering queries</a:t>
            </a:r>
          </a:p>
          <a:p>
            <a:pPr marL="336550" lvl="1" indent="-114300">
              <a:buFontTx/>
              <a:buChar char="•"/>
            </a:pPr>
            <a:r>
              <a:rPr lang="en-CA" altLang="en-US" dirty="0" smtClean="0"/>
              <a:t>Specifying query results from multiple tables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How to derive values: calculated values either stored as an attribute (column of a table) or derived only during a query 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How malformed queries can either take the form of:</a:t>
            </a:r>
          </a:p>
          <a:p>
            <a:pPr marL="336550" lvl="1" indent="-114300">
              <a:buFontTx/>
              <a:buChar char="•"/>
            </a:pPr>
            <a:r>
              <a:rPr lang="en-CA" altLang="en-US" dirty="0"/>
              <a:t>C</a:t>
            </a:r>
            <a:r>
              <a:rPr lang="en-CA" altLang="en-US" dirty="0" smtClean="0"/>
              <a:t>ontradictions (always false) result in no query results</a:t>
            </a:r>
          </a:p>
          <a:p>
            <a:pPr marL="336550" lvl="1" indent="-114300">
              <a:buFontTx/>
              <a:buChar char="•"/>
            </a:pPr>
            <a:r>
              <a:rPr lang="en-CA" altLang="en-US" dirty="0" smtClean="0"/>
              <a:t>Always true queries results in every instance displayed as a query result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After This Section You Should Now </a:t>
            </a:r>
            <a:r>
              <a:rPr lang="en-CA" altLang="en-US" dirty="0" smtClean="0"/>
              <a:t>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CA" altLang="en-US" dirty="0"/>
              <a:t>How wildcards </a:t>
            </a:r>
            <a:r>
              <a:rPr lang="en-CA" altLang="en-US" dirty="0" smtClean="0"/>
              <a:t>(single and multi-character) can </a:t>
            </a:r>
            <a:r>
              <a:rPr lang="en-CA" altLang="en-US" dirty="0"/>
              <a:t>be used in queries</a:t>
            </a:r>
          </a:p>
          <a:p>
            <a:pPr marL="114300" indent="-114300">
              <a:buFontTx/>
              <a:buChar char="•"/>
            </a:pPr>
            <a:r>
              <a:rPr lang="en-CA" altLang="en-US" b="1" dirty="0"/>
              <a:t>How to form and trace </a:t>
            </a:r>
            <a:r>
              <a:rPr lang="en-CA" altLang="en-US" dirty="0"/>
              <a:t>(predict the result of) queries specified graphically </a:t>
            </a:r>
            <a:r>
              <a:rPr lang="en-CA" altLang="en-US" dirty="0" smtClean="0"/>
              <a:t>(</a:t>
            </a:r>
            <a:r>
              <a:rPr lang="en-CA" altLang="en-US" b="1" dirty="0" smtClean="0"/>
              <a:t>“Query Design”</a:t>
            </a:r>
            <a:r>
              <a:rPr lang="en-CA" altLang="en-US" dirty="0" smtClean="0"/>
              <a:t> method </a:t>
            </a:r>
            <a:r>
              <a:rPr lang="en-CA" altLang="en-US" dirty="0"/>
              <a:t>of MS-Access) or the more general use </a:t>
            </a:r>
            <a:r>
              <a:rPr lang="en-CA" altLang="en-US" b="1" dirty="0"/>
              <a:t>SQL format</a:t>
            </a:r>
            <a:r>
              <a:rPr lang="en-CA" altLang="en-US" dirty="0"/>
              <a:t>. </a:t>
            </a:r>
          </a:p>
          <a:p>
            <a:pPr marL="114300" indent="-114300">
              <a:buFontTx/>
              <a:buChar char="•"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594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</a:t>
            </a:r>
            <a:r>
              <a:rPr lang="en-CA" dirty="0" smtClean="0"/>
              <a:t>Access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Select </a:t>
            </a:r>
            <a:r>
              <a:rPr lang="en-CA" dirty="0"/>
              <a:t>a</a:t>
            </a:r>
            <a:r>
              <a:rPr lang="en-CA" dirty="0" smtClean="0"/>
              <a:t> table or tables (whose attributes will be displayed in the query)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0"/>
            <a:ext cx="4384321" cy="40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Access </a:t>
            </a:r>
            <a:r>
              <a:rPr lang="en-CA" dirty="0" smtClean="0"/>
              <a:t>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Select the </a:t>
            </a:r>
            <a:r>
              <a:rPr lang="en-CA" b="1" dirty="0" smtClean="0">
                <a:solidFill>
                  <a:srgbClr val="FF0000"/>
                </a:solidFill>
              </a:rPr>
              <a:t>attributes</a:t>
            </a:r>
            <a:r>
              <a:rPr lang="en-CA" dirty="0" smtClean="0"/>
              <a:t> of the table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875" t="15780" r="58750" b="40625"/>
          <a:stretch/>
        </p:blipFill>
        <p:spPr>
          <a:xfrm>
            <a:off x="762000" y="1981200"/>
            <a:ext cx="2971800" cy="425211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9700" y="4876800"/>
            <a:ext cx="838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3733800" y="5181600"/>
            <a:ext cx="457200" cy="1051719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Access </a:t>
            </a:r>
            <a:r>
              <a:rPr lang="en-CA" dirty="0" smtClean="0"/>
              <a:t>(4)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Run the query to view the results: </a:t>
            </a:r>
            <a:r>
              <a:rPr lang="en-CA" dirty="0" smtClean="0">
                <a:latin typeface="Consolas" panose="020B0609020204030204" pitchFamily="49" charset="0"/>
              </a:rPr>
              <a:t>Design</a:t>
            </a:r>
            <a:r>
              <a:rPr lang="en-CA" dirty="0" smtClean="0"/>
              <a:t>-&gt;</a:t>
            </a:r>
            <a:r>
              <a:rPr lang="en-CA" dirty="0" smtClean="0">
                <a:latin typeface="Consolas" panose="020B0609020204030204" pitchFamily="49" charset="0"/>
              </a:rPr>
              <a:t>Run</a:t>
            </a:r>
            <a:endParaRPr lang="en-CA" dirty="0">
              <a:latin typeface="Consolas" panose="020B06090202040302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6" b="75035"/>
          <a:stretch/>
        </p:blipFill>
        <p:spPr bwMode="auto">
          <a:xfrm>
            <a:off x="779929" y="1999129"/>
            <a:ext cx="6972558" cy="386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371600" y="27432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7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#1: Specifying Query Criteria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dirty="0" smtClean="0"/>
              <a:t>What </a:t>
            </a:r>
            <a:r>
              <a:rPr lang="en-US" altLang="en-US" dirty="0"/>
              <a:t>is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 </a:t>
            </a:r>
            <a:r>
              <a:rPr lang="en-US" altLang="en-US" dirty="0" smtClean="0"/>
              <a:t>&amp;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US" altLang="en-US" dirty="0" smtClean="0"/>
              <a:t> </a:t>
            </a:r>
            <a:r>
              <a:rPr lang="en-US" altLang="en-US" dirty="0"/>
              <a:t>&amp; </a:t>
            </a:r>
            <a:r>
              <a:rPr lang="en-US" altLang="en-US" dirty="0" smtClean="0"/>
              <a:t>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 smtClean="0">
                <a:cs typeface="Consolas" panose="020B0609020204030204" pitchFamily="49" charset="0"/>
              </a:rPr>
              <a:t>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altLang="en-US" dirty="0" smtClean="0"/>
              <a:t> of all gamers with the last name of </a:t>
            </a:r>
            <a:r>
              <a:rPr lang="en-US" altLang="en-US" dirty="0" smtClean="0">
                <a:latin typeface="Consolas" panose="020B0609020204030204" pitchFamily="49" charset="0"/>
              </a:rPr>
              <a:t>Tam</a:t>
            </a:r>
            <a:r>
              <a:rPr lang="en-US" altLang="en-US" dirty="0" smtClean="0"/>
              <a:t>?</a:t>
            </a:r>
            <a:endParaRPr lang="en-US" altLang="en-US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00"/>
          <a:stretch/>
        </p:blipFill>
        <p:spPr>
          <a:xfrm>
            <a:off x="990600" y="2162175"/>
            <a:ext cx="6496050" cy="36004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52054" y="4808934"/>
            <a:ext cx="6539346" cy="570706"/>
            <a:chOff x="852054" y="4808934"/>
            <a:chExt cx="6539346" cy="570706"/>
          </a:xfrm>
        </p:grpSpPr>
        <p:sp>
          <p:nvSpPr>
            <p:cNvPr id="9" name="TextBox 8"/>
            <p:cNvSpPr txBox="1"/>
            <p:nvPr/>
          </p:nvSpPr>
          <p:spPr>
            <a:xfrm>
              <a:off x="852054" y="4808934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{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0400" y="4808934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}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2054" y="5166121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{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0400" y="5166121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}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128" y="6019800"/>
            <a:ext cx="5957872" cy="81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119063" indent="-119063"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75337</TotalTime>
  <Words>3052</Words>
  <Application>Microsoft Office PowerPoint</Application>
  <PresentationFormat>On-screen Show (4:3)</PresentationFormat>
  <Paragraphs>422</Paragraphs>
  <Slides>53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Comic Sans MS</vt:lpstr>
      <vt:lpstr>Consolas</vt:lpstr>
      <vt:lpstr>Times New Roman</vt:lpstr>
      <vt:lpstr>Office Theme</vt:lpstr>
      <vt:lpstr>Databases, Part II: Retrieving Information</vt:lpstr>
      <vt:lpstr>Reminder: Purpose Of A Database</vt:lpstr>
      <vt:lpstr>Database Queries</vt:lpstr>
      <vt:lpstr>Retrieving Data Via Queries</vt:lpstr>
      <vt:lpstr>Forming Queries Graphically In Access</vt:lpstr>
      <vt:lpstr>Forming Queries Graphically In Access (2)</vt:lpstr>
      <vt:lpstr>Forming Queries Graphically In Access (3)</vt:lpstr>
      <vt:lpstr>Forming Queries Graphically In Access (4)</vt:lpstr>
      <vt:lpstr>Query #1: Specifying Query Criteria</vt:lpstr>
      <vt:lpstr>SQL (Structured Query Language)</vt:lpstr>
      <vt:lpstr>Simple SQL Queries: Generic Format</vt:lpstr>
      <vt:lpstr>Example SQL Query</vt:lpstr>
      <vt:lpstr>CPSC 203: Forming Queries</vt:lpstr>
      <vt:lpstr>Query #1B: Using An Attribute In Query Condition But Not Displayed As A Result</vt:lpstr>
      <vt:lpstr>Calculated Values</vt:lpstr>
      <vt:lpstr>Specifying Calculated Values (Access Specific)</vt:lpstr>
      <vt:lpstr>Specifying Calculated Values (SQL)</vt:lpstr>
      <vt:lpstr>Query #2: Calculated Values</vt:lpstr>
      <vt:lpstr>Query # 2: Graphical Access Query (DesignView)</vt:lpstr>
      <vt:lpstr>Query #2: SQL Form And The Graphical DesignView</vt:lpstr>
      <vt:lpstr>Access: Cleaning Up The Results</vt:lpstr>
      <vt:lpstr>Logical Operators</vt:lpstr>
      <vt:lpstr>Relational Operators</vt:lpstr>
      <vt:lpstr>SQL: The ‘Where’ Clause</vt:lpstr>
      <vt:lpstr>Query #3: Logical-OR</vt:lpstr>
      <vt:lpstr>Query #4: Logical-AND</vt:lpstr>
      <vt:lpstr>Ordering Queries</vt:lpstr>
      <vt:lpstr>Query #5: Ordering Queries</vt:lpstr>
      <vt:lpstr>Ordering Queries: SQL Format</vt:lpstr>
      <vt:lpstr>Query #6A: Contradictory Conditions</vt:lpstr>
      <vt:lpstr>Query 6B: Queries That Are Always True</vt:lpstr>
      <vt:lpstr>Queries 7{A-D}: Using The Wildcard In Queries</vt:lpstr>
      <vt:lpstr>Wild Card: Example Queries</vt:lpstr>
      <vt:lpstr>Wild Card: Example Queries (2)</vt:lpstr>
      <vt:lpstr>Single Character Wildcard ‘?’</vt:lpstr>
      <vt:lpstr>Input Masks: The Slash And The Query</vt:lpstr>
      <vt:lpstr>Exported Table: Excel Spreadsheet</vt:lpstr>
      <vt:lpstr>Query Results: age1</vt:lpstr>
      <vt:lpstr>Query Results: age2</vt:lpstr>
      <vt:lpstr>Queries Can Span Multiple Tables</vt:lpstr>
      <vt:lpstr>Query #8: Simple Multi-Table Query</vt:lpstr>
      <vt:lpstr>Query #8: Simple Multi-Table Query In Access</vt:lpstr>
      <vt:lpstr>Query #8: SQL</vt:lpstr>
      <vt:lpstr>Query #9: Complex Multi-Table Queries</vt:lpstr>
      <vt:lpstr>Query #9: Complex Multi-Table Queries (Access)</vt:lpstr>
      <vt:lpstr>Query #9: Complex Multi-Table Queries (Building SQL With Reduced Bracketing)</vt:lpstr>
      <vt:lpstr>Query #10: Putting Multiple Things Together (Multi-Table Query Using Calculated Values)</vt:lpstr>
      <vt:lpstr>Again Recall Query # 2: Graphical Access Query</vt:lpstr>
      <vt:lpstr>Calculated Values: Result Is Always Stored In Column Of A Table (Attribute)</vt:lpstr>
      <vt:lpstr>Calculated Values: Result Is Calculated Only When  A Query Runs</vt:lpstr>
      <vt:lpstr>Query #10: Forming The Queries</vt:lpstr>
      <vt:lpstr>After This Section You Should Now Know</vt:lpstr>
      <vt:lpstr>After This Section You Should Now Know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Databases: storing and retrieving information</dc:title>
  <dc:creator>James Tam</dc:creator>
  <cp:keywords>databases;access;queries;sql</cp:keywords>
  <cp:lastModifiedBy>James Tam</cp:lastModifiedBy>
  <cp:revision>1866</cp:revision>
  <cp:lastPrinted>2017-03-02T18:33:10Z</cp:lastPrinted>
  <dcterms:created xsi:type="dcterms:W3CDTF">2014-05-13T22:22:53Z</dcterms:created>
  <dcterms:modified xsi:type="dcterms:W3CDTF">2017-11-10T21:59:17Z</dcterms:modified>
</cp:coreProperties>
</file>