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88" r:id="rId2"/>
    <p:sldId id="280" r:id="rId3"/>
    <p:sldId id="279" r:id="rId4"/>
    <p:sldId id="289" r:id="rId5"/>
    <p:sldId id="337" r:id="rId6"/>
    <p:sldId id="291" r:id="rId7"/>
    <p:sldId id="293" r:id="rId8"/>
    <p:sldId id="294" r:id="rId9"/>
    <p:sldId id="295" r:id="rId10"/>
    <p:sldId id="298" r:id="rId11"/>
    <p:sldId id="296" r:id="rId12"/>
    <p:sldId id="297" r:id="rId13"/>
    <p:sldId id="299" r:id="rId14"/>
    <p:sldId id="329" r:id="rId15"/>
    <p:sldId id="281" r:id="rId16"/>
    <p:sldId id="282" r:id="rId17"/>
    <p:sldId id="285" r:id="rId18"/>
    <p:sldId id="286" r:id="rId19"/>
    <p:sldId id="331" r:id="rId20"/>
    <p:sldId id="332" r:id="rId21"/>
    <p:sldId id="333" r:id="rId22"/>
    <p:sldId id="309" r:id="rId23"/>
    <p:sldId id="330" r:id="rId24"/>
    <p:sldId id="283" r:id="rId25"/>
    <p:sldId id="303" r:id="rId26"/>
    <p:sldId id="304" r:id="rId27"/>
    <p:sldId id="305" r:id="rId28"/>
    <p:sldId id="306" r:id="rId29"/>
    <p:sldId id="336" r:id="rId30"/>
    <p:sldId id="322" r:id="rId31"/>
    <p:sldId id="307" r:id="rId32"/>
    <p:sldId id="308" r:id="rId33"/>
    <p:sldId id="287" r:id="rId34"/>
    <p:sldId id="310" r:id="rId35"/>
    <p:sldId id="315" r:id="rId36"/>
    <p:sldId id="311" r:id="rId37"/>
    <p:sldId id="320" r:id="rId38"/>
    <p:sldId id="316" r:id="rId39"/>
    <p:sldId id="334" r:id="rId40"/>
    <p:sldId id="335" r:id="rId41"/>
    <p:sldId id="319" r:id="rId42"/>
    <p:sldId id="317" r:id="rId43"/>
    <p:sldId id="318" r:id="rId44"/>
    <p:sldId id="326" r:id="rId45"/>
    <p:sldId id="327" r:id="rId46"/>
    <p:sldId id="328" r:id="rId47"/>
    <p:sldId id="323" r:id="rId48"/>
    <p:sldId id="324" r:id="rId49"/>
    <p:sldId id="302" r:id="rId50"/>
    <p:sldId id="321" r:id="rId51"/>
    <p:sldId id="290" r:id="rId52"/>
    <p:sldId id="278"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533" autoAdjust="0"/>
    <p:restoredTop sz="95201" autoAdjust="0"/>
  </p:normalViewPr>
  <p:slideViewPr>
    <p:cSldViewPr>
      <p:cViewPr varScale="1">
        <p:scale>
          <a:sx n="83" d="100"/>
          <a:sy n="83" d="100"/>
        </p:scale>
        <p:origin x="960" y="78"/>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notesViewPr>
    <p:cSldViewPr>
      <p:cViewPr varScale="1">
        <p:scale>
          <a:sx n="57" d="100"/>
          <a:sy n="57" d="100"/>
        </p:scale>
        <p:origin x="34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7/20/2017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en-US" dirty="0" smtClean="0"/>
              <a:t>Introduction to computers</a:t>
            </a: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7/20/2017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1727256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25</a:t>
            </a:fld>
            <a:endParaRPr lang="en-US" dirty="0"/>
          </a:p>
        </p:txBody>
      </p:sp>
    </p:spTree>
    <p:extLst>
      <p:ext uri="{BB962C8B-B14F-4D97-AF65-F5344CB8AC3E}">
        <p14:creationId xmlns:p14="http://schemas.microsoft.com/office/powerpoint/2010/main" val="341248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101533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27</a:t>
            </a:fld>
            <a:endParaRPr lang="en-US" dirty="0"/>
          </a:p>
        </p:txBody>
      </p:sp>
    </p:spTree>
    <p:extLst>
      <p:ext uri="{BB962C8B-B14F-4D97-AF65-F5344CB8AC3E}">
        <p14:creationId xmlns:p14="http://schemas.microsoft.com/office/powerpoint/2010/main" val="1710252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569409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49709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1925608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38</a:t>
            </a:fld>
            <a:endParaRPr lang="en-US" dirty="0"/>
          </a:p>
        </p:txBody>
      </p:sp>
    </p:spTree>
    <p:extLst>
      <p:ext uri="{BB962C8B-B14F-4D97-AF65-F5344CB8AC3E}">
        <p14:creationId xmlns:p14="http://schemas.microsoft.com/office/powerpoint/2010/main" val="30707658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40</a:t>
            </a:fld>
            <a:endParaRPr lang="en-US" dirty="0"/>
          </a:p>
        </p:txBody>
      </p:sp>
    </p:spTree>
    <p:extLst>
      <p:ext uri="{BB962C8B-B14F-4D97-AF65-F5344CB8AC3E}">
        <p14:creationId xmlns:p14="http://schemas.microsoft.com/office/powerpoint/2010/main" val="2577544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41</a:t>
            </a:fld>
            <a:endParaRPr lang="en-US" dirty="0"/>
          </a:p>
        </p:txBody>
      </p:sp>
    </p:spTree>
    <p:extLst>
      <p:ext uri="{BB962C8B-B14F-4D97-AF65-F5344CB8AC3E}">
        <p14:creationId xmlns:p14="http://schemas.microsoft.com/office/powerpoint/2010/main" val="2078084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43</a:t>
            </a:fld>
            <a:endParaRPr lang="en-US" dirty="0"/>
          </a:p>
        </p:txBody>
      </p:sp>
    </p:spTree>
    <p:extLst>
      <p:ext uri="{BB962C8B-B14F-4D97-AF65-F5344CB8AC3E}">
        <p14:creationId xmlns:p14="http://schemas.microsoft.com/office/powerpoint/2010/main" val="61432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714742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44</a:t>
            </a:fld>
            <a:endParaRPr lang="en-US" dirty="0"/>
          </a:p>
        </p:txBody>
      </p:sp>
    </p:spTree>
    <p:extLst>
      <p:ext uri="{BB962C8B-B14F-4D97-AF65-F5344CB8AC3E}">
        <p14:creationId xmlns:p14="http://schemas.microsoft.com/office/powerpoint/2010/main" val="3743969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386659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320530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endParaRPr lang="en-US" altLang="en-US"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312270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155210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2802281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116009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4052503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13084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22</a:t>
            </a:fld>
            <a:endParaRPr lang="en-US" dirty="0"/>
          </a:p>
        </p:txBody>
      </p:sp>
    </p:spTree>
    <p:extLst>
      <p:ext uri="{BB962C8B-B14F-4D97-AF65-F5344CB8AC3E}">
        <p14:creationId xmlns:p14="http://schemas.microsoft.com/office/powerpoint/2010/main" val="2055147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24</a:t>
            </a:fld>
            <a:endParaRPr lang="en-US" dirty="0"/>
          </a:p>
        </p:txBody>
      </p:sp>
    </p:spTree>
    <p:extLst>
      <p:ext uri="{BB962C8B-B14F-4D97-AF65-F5344CB8AC3E}">
        <p14:creationId xmlns:p14="http://schemas.microsoft.com/office/powerpoint/2010/main" val="409719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dirty="0"/>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7/20/2017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7/20/2017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7/20/2017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7/20/2017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7/20/2017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gadgetynews.com/hp-omni-hd-allinone-pc-beats-audio-quadcore-power" TargetMode="External"/><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gadgetynews.com/wp-content/uploads/2012/01/hp_omni_27_beats_all-in-one_pc.jpg" TargetMode="External"/><Relationship Id="rId4" Type="http://schemas.openxmlformats.org/officeDocument/2006/relationships/hyperlink" Target="http://www.tomshardware.co.uk/xps-one-27-touchscreen-all-in-one,review-32666-3.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eveloper.apple.com/app-store/review/guidelin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forbes.com/sites/amitchowdhry/2014/12/26/why-apple-pushed-its-first-automatic-mac-os-x-security-update-this-wee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www.pcmag.com/article2/0,2817,2406293,00.as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bestbuy.c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hyperlink" Target="http://www.cnet.com/topics/desktops/buying-guide/" TargetMode="Externa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ark.intel.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intel.com/content/www/us/en/processors/processor-numbers.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tomshardware.com/t/cpus/" TargetMode="External"/><Relationship Id="rId2" Type="http://schemas.openxmlformats.org/officeDocument/2006/relationships/hyperlink" Target="http://www.amd.com/en-us/products/processors/deskto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indows.microsoft.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elderscrollsonline.info/system-requirements" TargetMode="External"/><Relationship Id="rId4" Type="http://schemas.openxmlformats.org/officeDocument/2006/relationships/hyperlink" Target="https://products.office.com/"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gamingpchardware.hubpages.com/hub/best-new-graphics-cards" TargetMode="External"/><Relationship Id="rId2" Type="http://schemas.openxmlformats.org/officeDocument/2006/relationships/hyperlink" Target="http://www.tomshardware.com/reviews/gaming-graphics-card-review,3107.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hyperlink" Target="http://www.bestbuy.ca/en-CA/research/desktop-computer-buying-guide/rc8771.aspx" TargetMode="External"/><Relationship Id="rId2" Type="http://schemas.openxmlformats.org/officeDocument/2006/relationships/hyperlink" Target="http://www.pcmag.com/article2/0,2817,2357400,00.asp" TargetMode="External"/><Relationship Id="rId1" Type="http://schemas.openxmlformats.org/officeDocument/2006/relationships/slideLayout" Target="../slideLayouts/slideLayout2.xml"/><Relationship Id="rId6" Type="http://schemas.openxmlformats.org/officeDocument/2006/relationships/hyperlink" Target="http://products.amd.com/en-us/DesktopCPUResult.aspx" TargetMode="External"/><Relationship Id="rId5" Type="http://schemas.openxmlformats.org/officeDocument/2006/relationships/hyperlink" Target="http://www.intel.com/content/www/us/en/processors/processor-numbers.html" TargetMode="External"/><Relationship Id="rId4" Type="http://schemas.openxmlformats.org/officeDocument/2006/relationships/hyperlink" Target="http://www.amazon.com/gp/feature.html?ie=UTF8&amp;docId=1000863131" TargetMode="Externa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hyperlink" Target="http://www.ehow.com/info_8721028_difference-between-tablet-pc-netbook.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blogs.canoe.ca/canoetech/signs-of-the-times/netbooks-vs-tablets/" TargetMode="External"/><Relationship Id="rId4" Type="http://schemas.openxmlformats.org/officeDocument/2006/relationships/hyperlink" Target="http://www.pcadvisor.co.uk/buying-advice/tablets/3450587/netbook-vs-table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1470025"/>
          </a:xfrm>
        </p:spPr>
        <p:txBody>
          <a:bodyPr/>
          <a:lstStyle/>
          <a:p>
            <a:r>
              <a:rPr lang="en-US" dirty="0" smtClean="0"/>
              <a:t>Introduction To Computer Hardware</a:t>
            </a:r>
            <a:endParaRPr lang="en-US" dirty="0"/>
          </a:p>
        </p:txBody>
      </p:sp>
      <p:sp>
        <p:nvSpPr>
          <p:cNvPr id="3" name="Subtitle 2"/>
          <p:cNvSpPr>
            <a:spLocks noGrp="1"/>
          </p:cNvSpPr>
          <p:nvPr>
            <p:ph type="subTitle" idx="1"/>
          </p:nvPr>
        </p:nvSpPr>
        <p:spPr/>
        <p:txBody>
          <a:bodyPr/>
          <a:lstStyle/>
          <a:p>
            <a:r>
              <a:rPr lang="en-US" dirty="0">
                <a:solidFill>
                  <a:schemeClr val="tx1"/>
                </a:solidFill>
              </a:rPr>
              <a:t>You will learn common technical specifications</a:t>
            </a:r>
          </a:p>
        </p:txBody>
      </p:sp>
    </p:spTree>
    <p:extLst>
      <p:ext uri="{BB962C8B-B14F-4D97-AF65-F5344CB8AC3E}">
        <p14:creationId xmlns:p14="http://schemas.microsoft.com/office/powerpoint/2010/main" val="3266688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738"/>
            <a:ext cx="8229600" cy="944562"/>
          </a:xfrm>
        </p:spPr>
        <p:txBody>
          <a:bodyPr/>
          <a:lstStyle/>
          <a:p>
            <a:r>
              <a:rPr lang="en-US" dirty="0" smtClean="0"/>
              <a:t>“All-In-One-Computers”</a:t>
            </a:r>
            <a:endParaRPr lang="en-US" dirty="0"/>
          </a:p>
        </p:txBody>
      </p:sp>
      <p:sp>
        <p:nvSpPr>
          <p:cNvPr id="3" name="Content Placeholder 2"/>
          <p:cNvSpPr>
            <a:spLocks noGrp="1"/>
          </p:cNvSpPr>
          <p:nvPr>
            <p:ph idx="1"/>
          </p:nvPr>
        </p:nvSpPr>
        <p:spPr/>
        <p:txBody>
          <a:bodyPr/>
          <a:lstStyle/>
          <a:p>
            <a:r>
              <a:rPr lang="en-US" dirty="0" smtClean="0"/>
              <a:t>Although technically this includes tablets and laptops this is a unique actual category</a:t>
            </a:r>
            <a:r>
              <a:rPr lang="en-US" dirty="0"/>
              <a:t> </a:t>
            </a:r>
            <a:r>
              <a:rPr lang="en-US" dirty="0" smtClean="0"/>
              <a:t>(commonly used term).</a:t>
            </a:r>
          </a:p>
          <a:p>
            <a:pPr lvl="1"/>
            <a:r>
              <a:rPr lang="en-US" dirty="0" smtClean="0"/>
              <a:t>As the name implies everything is included together: monitor, computer, memory, storage</a:t>
            </a:r>
          </a:p>
          <a:p>
            <a:r>
              <a:rPr lang="en-US" dirty="0" smtClean="0"/>
              <a:t>Commonly chosen when:</a:t>
            </a:r>
          </a:p>
          <a:p>
            <a:pPr lvl="1"/>
            <a:r>
              <a:rPr lang="en-US" dirty="0" smtClean="0"/>
              <a:t>A </a:t>
            </a:r>
            <a:r>
              <a:rPr lang="en-US" i="1" dirty="0" smtClean="0"/>
              <a:t>desktop is desired but space is tight</a:t>
            </a:r>
          </a:p>
          <a:p>
            <a:pPr lvl="1"/>
            <a:r>
              <a:rPr lang="en-US" dirty="0" smtClean="0"/>
              <a:t>Some portability is desired (better than a desktop but not as good as a laptop)</a:t>
            </a:r>
          </a:p>
          <a:p>
            <a:pPr lvl="1"/>
            <a:r>
              <a:rPr lang="en-US" dirty="0" smtClean="0"/>
              <a:t>With few exceptions </a:t>
            </a:r>
            <a:r>
              <a:rPr lang="en-US" i="1" dirty="0" smtClean="0"/>
              <a:t>not expandable </a:t>
            </a:r>
            <a:r>
              <a:rPr lang="en-US" dirty="0" smtClean="0"/>
              <a:t>(plus: </a:t>
            </a:r>
            <a:r>
              <a:rPr lang="en-US" i="1" dirty="0" smtClean="0"/>
              <a:t>no hardware conflicts</a:t>
            </a:r>
            <a:r>
              <a:rPr lang="en-US" dirty="0" smtClean="0"/>
              <a:t>)</a:t>
            </a:r>
          </a:p>
          <a:p>
            <a:r>
              <a:rPr lang="en-US" dirty="0" smtClean="0"/>
              <a:t>Somewhere in the middle between desktops and laptops in the balance between portability and hardware capabilities/power</a:t>
            </a:r>
          </a:p>
          <a:p>
            <a:endParaRPr lang="en-US" dirty="0"/>
          </a:p>
        </p:txBody>
      </p:sp>
      <p:sp>
        <p:nvSpPr>
          <p:cNvPr id="4" name="Rectangle 3"/>
          <p:cNvSpPr/>
          <p:nvPr/>
        </p:nvSpPr>
        <p:spPr>
          <a:xfrm>
            <a:off x="-1" y="5903893"/>
            <a:ext cx="8833757" cy="954107"/>
          </a:xfrm>
          <a:prstGeom prst="rect">
            <a:avLst/>
          </a:prstGeom>
        </p:spPr>
        <p:txBody>
          <a:bodyPr wrap="square">
            <a:spAutoFit/>
          </a:bodyPr>
          <a:lstStyle/>
          <a:p>
            <a:r>
              <a:rPr lang="en-US" sz="1400" dirty="0" smtClean="0"/>
              <a:t>Images (all accessed  or produced in 2015)</a:t>
            </a:r>
          </a:p>
          <a:p>
            <a:pPr marL="285750" indent="-285750">
              <a:buFont typeface="Arial" panose="020B0604020202020204" pitchFamily="34" charset="0"/>
              <a:buChar char="•"/>
            </a:pPr>
            <a:r>
              <a:rPr lang="en-US" sz="1400" dirty="0" smtClean="0"/>
              <a:t>Apple computer: </a:t>
            </a:r>
            <a:r>
              <a:rPr lang="en-US" sz="1400" dirty="0"/>
              <a:t>James </a:t>
            </a:r>
            <a:r>
              <a:rPr lang="en-US" sz="1400" dirty="0" smtClean="0"/>
              <a:t>Tam</a:t>
            </a:r>
          </a:p>
          <a:p>
            <a:pPr marL="285750" indent="-285750">
              <a:buFont typeface="Arial" panose="020B0604020202020204" pitchFamily="34" charset="0"/>
              <a:buChar char="•"/>
            </a:pPr>
            <a:r>
              <a:rPr lang="en-US" sz="1400" dirty="0" smtClean="0"/>
              <a:t>HP computer: </a:t>
            </a:r>
            <a:r>
              <a:rPr lang="en-US" sz="1400" dirty="0" smtClean="0">
                <a:hlinkClick r:id="rId3"/>
              </a:rPr>
              <a:t>http</a:t>
            </a:r>
            <a:r>
              <a:rPr lang="en-US" sz="1400" dirty="0">
                <a:hlinkClick r:id="rId3"/>
              </a:rPr>
              <a:t>://</a:t>
            </a:r>
            <a:r>
              <a:rPr lang="en-US" sz="1400" dirty="0" smtClean="0">
                <a:hlinkClick r:id="rId3"/>
              </a:rPr>
              <a:t>gadgetynews.com/hp-omni-hd-allinone-pc-beats-audio-quadcore-power</a:t>
            </a:r>
            <a:endParaRPr lang="en-US" sz="1400" dirty="0" smtClean="0"/>
          </a:p>
          <a:p>
            <a:pPr marL="285750" indent="-285750">
              <a:buFont typeface="Arial" panose="020B0604020202020204" pitchFamily="34" charset="0"/>
              <a:buChar char="•"/>
            </a:pPr>
            <a:r>
              <a:rPr lang="en-US" sz="1400" dirty="0" smtClean="0"/>
              <a:t>Inside the case: </a:t>
            </a:r>
            <a:r>
              <a:rPr lang="en-US" sz="1400" dirty="0">
                <a:hlinkClick r:id="rId4"/>
              </a:rPr>
              <a:t>http://</a:t>
            </a:r>
            <a:r>
              <a:rPr lang="en-US" sz="1400" dirty="0" smtClean="0">
                <a:hlinkClick r:id="rId4"/>
              </a:rPr>
              <a:t>www.tomshardware.co.uk/xps-one-27-touchscreen-all-in-one,review-32666-3.html</a:t>
            </a:r>
            <a:endParaRPr lang="en-US" sz="1400" dirty="0"/>
          </a:p>
        </p:txBody>
      </p:sp>
      <p:pic>
        <p:nvPicPr>
          <p:cNvPr id="3074" name="Picture 2" descr="http://gadgetynews.com/wp-content/uploads/2012/01/hp_omni_27_beats_all-in-one_pc-300x225.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1689" y="-55109"/>
            <a:ext cx="1191079" cy="8933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media.bestofmicro.com/F/E/376394/original/dell-xps-one-touch-2710-ope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6600" y="-55109"/>
            <a:ext cx="2062843" cy="15865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239076" y="140799"/>
            <a:ext cx="1531405" cy="1148554"/>
          </a:xfrm>
          <a:prstGeom prst="rect">
            <a:avLst/>
          </a:prstGeom>
        </p:spPr>
      </p:pic>
    </p:spTree>
    <p:extLst>
      <p:ext uri="{BB962C8B-B14F-4D97-AF65-F5344CB8AC3E}">
        <p14:creationId xmlns:p14="http://schemas.microsoft.com/office/powerpoint/2010/main" val="133456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Purpose (If There Is Time)</a:t>
            </a:r>
            <a:endParaRPr lang="en-US" dirty="0"/>
          </a:p>
        </p:txBody>
      </p:sp>
      <p:sp>
        <p:nvSpPr>
          <p:cNvPr id="3" name="Content Placeholder 2"/>
          <p:cNvSpPr>
            <a:spLocks noGrp="1"/>
          </p:cNvSpPr>
          <p:nvPr>
            <p:ph idx="1"/>
          </p:nvPr>
        </p:nvSpPr>
        <p:spPr/>
        <p:txBody>
          <a:bodyPr/>
          <a:lstStyle/>
          <a:p>
            <a:r>
              <a:rPr lang="en-US" dirty="0" smtClean="0"/>
              <a:t>Runs the computer</a:t>
            </a:r>
          </a:p>
          <a:p>
            <a:pPr lvl="1"/>
            <a:r>
              <a:rPr lang="en-US" dirty="0" smtClean="0"/>
              <a:t>Intermediary between the physical hardware and the software</a:t>
            </a:r>
          </a:p>
          <a:p>
            <a:r>
              <a:rPr lang="en-US" dirty="0" smtClean="0"/>
              <a:t>Determines factors such as:</a:t>
            </a:r>
          </a:p>
          <a:p>
            <a:pPr lvl="1"/>
            <a:r>
              <a:rPr lang="en-US" dirty="0"/>
              <a:t>T</a:t>
            </a:r>
            <a:r>
              <a:rPr lang="en-US" dirty="0" smtClean="0"/>
              <a:t>he interface: familiarity, ease of use</a:t>
            </a:r>
          </a:p>
          <a:p>
            <a:pPr lvl="1"/>
            <a:r>
              <a:rPr lang="en-US" dirty="0" smtClean="0"/>
              <a:t>Configurability of the computer “tweakability”</a:t>
            </a:r>
          </a:p>
          <a:p>
            <a:pPr lvl="1"/>
            <a:r>
              <a:rPr lang="en-US" dirty="0" smtClean="0"/>
              <a:t>Security</a:t>
            </a:r>
            <a:endParaRPr lang="en-US" dirty="0"/>
          </a:p>
        </p:txBody>
      </p:sp>
    </p:spTree>
    <p:extLst>
      <p:ext uri="{BB962C8B-B14F-4D97-AF65-F5344CB8AC3E}">
        <p14:creationId xmlns:p14="http://schemas.microsoft.com/office/powerpoint/2010/main" val="236061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Operating System (O/S): MS-Windows “PC</a:t>
            </a:r>
            <a:r>
              <a:rPr lang="en-US" dirty="0"/>
              <a:t>” (If There Is Time)</a:t>
            </a:r>
          </a:p>
        </p:txBody>
      </p:sp>
      <p:sp>
        <p:nvSpPr>
          <p:cNvPr id="3" name="Content Placeholder 2"/>
          <p:cNvSpPr>
            <a:spLocks noGrp="1"/>
          </p:cNvSpPr>
          <p:nvPr>
            <p:ph idx="1"/>
          </p:nvPr>
        </p:nvSpPr>
        <p:spPr/>
        <p:txBody>
          <a:bodyPr/>
          <a:lstStyle/>
          <a:p>
            <a:r>
              <a:rPr lang="en-US" dirty="0" smtClean="0"/>
              <a:t>Most popular operating system for ‘traditional’ computers (desktop, laptops)</a:t>
            </a:r>
          </a:p>
          <a:p>
            <a:pPr lvl="1"/>
            <a:r>
              <a:rPr lang="en-US" dirty="0" smtClean="0"/>
              <a:t>You have the greatest chance of finding a rare program or hardware  on this operating system</a:t>
            </a:r>
          </a:p>
          <a:p>
            <a:r>
              <a:rPr lang="en-US" dirty="0" smtClean="0"/>
              <a:t>Provides a high degree of flexibility ‘tweaking’ (customizable)</a:t>
            </a:r>
          </a:p>
          <a:p>
            <a:r>
              <a:rPr lang="en-US" dirty="0" smtClean="0"/>
              <a:t>The popularity of Windows combined with how it allows programmers increased ability to tweak (configure/customize/add features) things can increase the probability of a security-issue (e.g., virus)</a:t>
            </a:r>
          </a:p>
        </p:txBody>
      </p:sp>
    </p:spTree>
    <p:extLst>
      <p:ext uri="{BB962C8B-B14F-4D97-AF65-F5344CB8AC3E}">
        <p14:creationId xmlns:p14="http://schemas.microsoft.com/office/powerpoint/2010/main" val="804543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a:t>
            </a:r>
            <a:r>
              <a:rPr lang="en-US" dirty="0" smtClean="0"/>
              <a:t>O/S): </a:t>
            </a:r>
            <a:r>
              <a:rPr lang="en-US" dirty="0"/>
              <a:t>MAC (If There Is Time)</a:t>
            </a:r>
          </a:p>
        </p:txBody>
      </p:sp>
      <p:sp>
        <p:nvSpPr>
          <p:cNvPr id="3" name="Content Placeholder 2"/>
          <p:cNvSpPr>
            <a:spLocks noGrp="1"/>
          </p:cNvSpPr>
          <p:nvPr>
            <p:ph idx="1"/>
          </p:nvPr>
        </p:nvSpPr>
        <p:spPr/>
        <p:txBody>
          <a:bodyPr/>
          <a:lstStyle/>
          <a:p>
            <a:r>
              <a:rPr lang="en-US" dirty="0" smtClean="0"/>
              <a:t>Some find it’s interface more </a:t>
            </a:r>
            <a:r>
              <a:rPr lang="en-US" dirty="0"/>
              <a:t>“User friendly”</a:t>
            </a:r>
          </a:p>
          <a:p>
            <a:r>
              <a:rPr lang="en-US" dirty="0" smtClean="0"/>
              <a:t>Some also find it more challenging to tweak/customize</a:t>
            </a:r>
            <a:endParaRPr lang="en-US" dirty="0"/>
          </a:p>
          <a:p>
            <a:pPr lvl="1"/>
            <a:r>
              <a:rPr lang="en-US" dirty="0" smtClean="0"/>
              <a:t>“Focus on consistency”: The </a:t>
            </a:r>
            <a:r>
              <a:rPr lang="en-US" dirty="0"/>
              <a:t>operating system presents you with what the designers think you need to see (must </a:t>
            </a:r>
            <a:r>
              <a:rPr lang="en-US" dirty="0" smtClean="0"/>
              <a:t>sometimes dig) </a:t>
            </a:r>
            <a:r>
              <a:rPr lang="en-US" dirty="0"/>
              <a:t>to find the rest or to change </a:t>
            </a:r>
            <a:r>
              <a:rPr lang="en-US" dirty="0" smtClean="0"/>
              <a:t>defaults</a:t>
            </a:r>
          </a:p>
          <a:p>
            <a:r>
              <a:rPr lang="en-US" dirty="0" smtClean="0"/>
              <a:t>The fact that the operating system is less commonly used and software programmers are more constrained (e.g., a fairly stringent approval mechanism by Apple before an app may be posted in the “App store”) makes it less likely (but not impossible) to encounter security-related issues:</a:t>
            </a:r>
          </a:p>
          <a:p>
            <a:pPr lvl="1"/>
            <a:r>
              <a:rPr lang="en-US" dirty="0">
                <a:hlinkClick r:id="rId3"/>
              </a:rPr>
              <a:t>https://developer.apple.com/app-store/review/guidelines</a:t>
            </a:r>
            <a:r>
              <a:rPr lang="en-US" dirty="0" smtClean="0">
                <a:hlinkClick r:id="rId3"/>
              </a:rPr>
              <a:t>/</a:t>
            </a:r>
            <a:endParaRPr lang="en-US" dirty="0"/>
          </a:p>
        </p:txBody>
      </p:sp>
    </p:spTree>
    <p:extLst>
      <p:ext uri="{BB962C8B-B14F-4D97-AF65-F5344CB8AC3E}">
        <p14:creationId xmlns:p14="http://schemas.microsoft.com/office/powerpoint/2010/main" val="445430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Operating System (O/S): </a:t>
            </a:r>
            <a:r>
              <a:rPr lang="en-US" dirty="0" smtClean="0"/>
              <a:t>MAC (2, If </a:t>
            </a:r>
            <a:r>
              <a:rPr lang="en-US" dirty="0"/>
              <a:t>There Is Time)</a:t>
            </a:r>
          </a:p>
        </p:txBody>
      </p:sp>
      <p:sp>
        <p:nvSpPr>
          <p:cNvPr id="3" name="Content Placeholder 2"/>
          <p:cNvSpPr>
            <a:spLocks noGrp="1"/>
          </p:cNvSpPr>
          <p:nvPr>
            <p:ph idx="1"/>
          </p:nvPr>
        </p:nvSpPr>
        <p:spPr/>
        <p:txBody>
          <a:bodyPr/>
          <a:lstStyle/>
          <a:p>
            <a:r>
              <a:rPr lang="en-US" dirty="0"/>
              <a:t>Also note that similar to other operating systems, security-related problems can occur because of the operating system itself (unaffected by the vetting of the App store)</a:t>
            </a:r>
          </a:p>
          <a:p>
            <a:pPr lvl="1"/>
            <a:r>
              <a:rPr lang="en-US" dirty="0">
                <a:hlinkClick r:id="rId2"/>
              </a:rPr>
              <a:t>http://www.forbes.com/sites/amitchowdhry/2014/12/26/why-apple-pushed-its-first-automatic-mac-os-x-security-update-this-week/</a:t>
            </a:r>
            <a:endParaRPr lang="en-US" dirty="0"/>
          </a:p>
          <a:p>
            <a:endParaRPr lang="en-US" dirty="0"/>
          </a:p>
          <a:p>
            <a:endParaRPr lang="en-US" dirty="0"/>
          </a:p>
        </p:txBody>
      </p:sp>
    </p:spTree>
    <p:extLst>
      <p:ext uri="{BB962C8B-B14F-4D97-AF65-F5344CB8AC3E}">
        <p14:creationId xmlns:p14="http://schemas.microsoft.com/office/powerpoint/2010/main" val="3066718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Units Of Measurement</a:t>
            </a:r>
            <a:endParaRPr lang="en-US" dirty="0"/>
          </a:p>
        </p:txBody>
      </p:sp>
      <p:sp>
        <p:nvSpPr>
          <p:cNvPr id="3" name="Content Placeholder 2"/>
          <p:cNvSpPr>
            <a:spLocks noGrp="1"/>
          </p:cNvSpPr>
          <p:nvPr>
            <p:ph idx="1"/>
          </p:nvPr>
        </p:nvSpPr>
        <p:spPr/>
        <p:txBody>
          <a:bodyPr/>
          <a:lstStyle/>
          <a:p>
            <a:r>
              <a:rPr lang="en-US" altLang="en-US" dirty="0" smtClean="0"/>
              <a:t>Example usage (from the technical specifications shown earlier): </a:t>
            </a:r>
            <a:r>
              <a:rPr lang="en-US" dirty="0" smtClean="0"/>
              <a:t>3.6 GHz processor (G = Giga, Hz = processor oscillation speed)</a:t>
            </a:r>
            <a:endParaRPr lang="en-US" altLang="en-US" dirty="0" smtClean="0"/>
          </a:p>
          <a:p>
            <a:pPr lvl="1"/>
            <a:r>
              <a:rPr lang="en-US" altLang="en-US" dirty="0" smtClean="0"/>
              <a:t>Kilo</a:t>
            </a:r>
            <a:r>
              <a:rPr lang="en-US" altLang="en-US" dirty="0"/>
              <a:t>: One thousand 1,000</a:t>
            </a:r>
          </a:p>
          <a:p>
            <a:pPr lvl="1"/>
            <a:r>
              <a:rPr lang="en-US" altLang="en-US" dirty="0"/>
              <a:t>Mega: One million 1,000,000</a:t>
            </a:r>
          </a:p>
          <a:p>
            <a:pPr lvl="1"/>
            <a:r>
              <a:rPr lang="en-US" altLang="en-US" dirty="0"/>
              <a:t>Giga: One billion 1,000,000,000</a:t>
            </a:r>
          </a:p>
          <a:p>
            <a:pPr lvl="1"/>
            <a:r>
              <a:rPr lang="en-US" altLang="en-US" dirty="0"/>
              <a:t>Tera: One trillion </a:t>
            </a:r>
            <a:r>
              <a:rPr lang="en-US" altLang="en-US" dirty="0" smtClean="0"/>
              <a:t>1,000,000,000,000</a:t>
            </a:r>
          </a:p>
          <a:p>
            <a:r>
              <a:rPr lang="en-US" altLang="en-US" dirty="0" smtClean="0"/>
              <a:t>Large units of measurement will be discussed again when processors and storage devices are covered </a:t>
            </a:r>
            <a:endParaRPr lang="en-US" altLang="en-US" dirty="0"/>
          </a:p>
        </p:txBody>
      </p:sp>
    </p:spTree>
    <p:extLst>
      <p:ext uri="{BB962C8B-B14F-4D97-AF65-F5344CB8AC3E}">
        <p14:creationId xmlns:p14="http://schemas.microsoft.com/office/powerpoint/2010/main" val="2362720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652" y="1447800"/>
            <a:ext cx="8229600" cy="5029200"/>
          </a:xfrm>
        </p:spPr>
        <p:txBody>
          <a:bodyPr/>
          <a:lstStyle/>
          <a:p>
            <a:r>
              <a:rPr lang="en-US" altLang="en-US" dirty="0"/>
              <a:t>On the computer all information is stored in binary (2 </a:t>
            </a:r>
            <a:r>
              <a:rPr lang="en-US" altLang="en-US" dirty="0" smtClean="0"/>
              <a:t>states e.g., on/off, pitted surface/smooth surface, connected/disconnected circuit)</a:t>
            </a:r>
          </a:p>
          <a:p>
            <a:r>
              <a:rPr lang="en-US" altLang="en-US" dirty="0"/>
              <a:t>A </a:t>
            </a:r>
            <a:r>
              <a:rPr lang="en-US" altLang="en-US"/>
              <a:t>single </a:t>
            </a:r>
            <a:r>
              <a:rPr lang="en-US" altLang="en-US" smtClean="0"/>
              <a:t>off/on </a:t>
            </a:r>
            <a:r>
              <a:rPr lang="en-US" altLang="en-US" dirty="0"/>
              <a:t>combination is referred to as a ‘bit</a:t>
            </a:r>
            <a:r>
              <a:rPr lang="en-US" altLang="en-US" dirty="0" smtClean="0"/>
              <a:t>’ (</a:t>
            </a:r>
            <a:r>
              <a:rPr lang="en-US" altLang="en-US" i="1" dirty="0" smtClean="0"/>
              <a:t>b</a:t>
            </a:r>
            <a:r>
              <a:rPr lang="en-US" altLang="en-US" dirty="0" smtClean="0"/>
              <a:t>inary dig</a:t>
            </a:r>
            <a:r>
              <a:rPr lang="en-US" altLang="en-US" i="1" dirty="0" smtClean="0"/>
              <a:t>it</a:t>
            </a:r>
            <a:r>
              <a:rPr lang="en-US" altLang="en-US" dirty="0" smtClean="0"/>
              <a:t>)</a:t>
            </a:r>
          </a:p>
          <a:p>
            <a:endParaRPr lang="en-US" altLang="en-US" dirty="0"/>
          </a:p>
          <a:p>
            <a:endParaRPr lang="en-US" altLang="en-US" dirty="0" smtClean="0"/>
          </a:p>
          <a:p>
            <a:endParaRPr lang="en-US" altLang="en-US" dirty="0"/>
          </a:p>
          <a:p>
            <a:r>
              <a:rPr lang="en-US" altLang="en-US" dirty="0" smtClean="0"/>
              <a:t>8 bits grouped together is referred to as a ‘byte’ </a:t>
            </a:r>
            <a:endParaRPr lang="en-US" altLang="en-US" dirty="0"/>
          </a:p>
          <a:p>
            <a:endParaRPr lang="en-US" dirty="0"/>
          </a:p>
        </p:txBody>
      </p:sp>
      <p:sp>
        <p:nvSpPr>
          <p:cNvPr id="2" name="Title 1"/>
          <p:cNvSpPr>
            <a:spLocks noGrp="1"/>
          </p:cNvSpPr>
          <p:nvPr>
            <p:ph type="title"/>
          </p:nvPr>
        </p:nvSpPr>
        <p:spPr/>
        <p:txBody>
          <a:bodyPr/>
          <a:lstStyle/>
          <a:p>
            <a:r>
              <a:rPr lang="en-US" dirty="0" smtClean="0"/>
              <a:t>Basic Units Of Storage</a:t>
            </a:r>
            <a:endParaRPr lang="en-US" dirty="0"/>
          </a:p>
        </p:txBody>
      </p:sp>
      <p:grpSp>
        <p:nvGrpSpPr>
          <p:cNvPr id="15" name="Group 14"/>
          <p:cNvGrpSpPr/>
          <p:nvPr/>
        </p:nvGrpSpPr>
        <p:grpSpPr>
          <a:xfrm>
            <a:off x="761044" y="3471961"/>
            <a:ext cx="1400549" cy="1015668"/>
            <a:chOff x="761044" y="3471961"/>
            <a:chExt cx="1400549" cy="1015668"/>
          </a:xfrm>
        </p:grpSpPr>
        <p:sp>
          <p:nvSpPr>
            <p:cNvPr id="19" name="TextBox 18"/>
            <p:cNvSpPr txBox="1"/>
            <p:nvPr/>
          </p:nvSpPr>
          <p:spPr>
            <a:xfrm>
              <a:off x="1559839" y="4087519"/>
              <a:ext cx="601754" cy="400110"/>
            </a:xfrm>
            <a:prstGeom prst="rect">
              <a:avLst/>
            </a:prstGeom>
            <a:noFill/>
          </p:spPr>
          <p:txBody>
            <a:bodyPr wrap="square" rtlCol="0">
              <a:spAutoFit/>
            </a:bodyPr>
            <a:lstStyle/>
            <a:p>
              <a:r>
                <a:rPr lang="en-US" sz="2000" dirty="0" smtClean="0"/>
                <a:t>off</a:t>
              </a:r>
              <a:endParaRPr lang="en-US" sz="2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44" y="3471961"/>
              <a:ext cx="858491" cy="881623"/>
            </a:xfrm>
            <a:prstGeom prst="rect">
              <a:avLst/>
            </a:prstGeom>
          </p:spPr>
        </p:pic>
      </p:grpSp>
      <p:grpSp>
        <p:nvGrpSpPr>
          <p:cNvPr id="16" name="Group 15"/>
          <p:cNvGrpSpPr/>
          <p:nvPr/>
        </p:nvGrpSpPr>
        <p:grpSpPr>
          <a:xfrm>
            <a:off x="3426141" y="3471961"/>
            <a:ext cx="1294492" cy="921234"/>
            <a:chOff x="3426141" y="3471961"/>
            <a:chExt cx="1294492" cy="921234"/>
          </a:xfrm>
        </p:grpSpPr>
        <p:sp>
          <p:nvSpPr>
            <p:cNvPr id="21" name="TextBox 20"/>
            <p:cNvSpPr txBox="1"/>
            <p:nvPr/>
          </p:nvSpPr>
          <p:spPr>
            <a:xfrm>
              <a:off x="4263433" y="3993085"/>
              <a:ext cx="457200" cy="400110"/>
            </a:xfrm>
            <a:prstGeom prst="rect">
              <a:avLst/>
            </a:prstGeom>
            <a:noFill/>
          </p:spPr>
          <p:txBody>
            <a:bodyPr wrap="square" rtlCol="0">
              <a:spAutoFit/>
            </a:bodyPr>
            <a:lstStyle/>
            <a:p>
              <a:r>
                <a:rPr lang="en-US" sz="2000" dirty="0" smtClean="0"/>
                <a:t>on</a:t>
              </a:r>
              <a:endParaRPr lang="en-US" sz="20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26141" y="3471961"/>
              <a:ext cx="821422" cy="833573"/>
            </a:xfrm>
            <a:prstGeom prst="rect">
              <a:avLst/>
            </a:prstGeom>
          </p:spPr>
        </p:pic>
      </p:grpSp>
      <p:grpSp>
        <p:nvGrpSpPr>
          <p:cNvPr id="20" name="Group 19"/>
          <p:cNvGrpSpPr/>
          <p:nvPr/>
        </p:nvGrpSpPr>
        <p:grpSpPr>
          <a:xfrm>
            <a:off x="759674" y="5230131"/>
            <a:ext cx="4345193" cy="429486"/>
            <a:chOff x="759674" y="5181600"/>
            <a:chExt cx="4345193" cy="429486"/>
          </a:xfrm>
        </p:grpSpPr>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9674" y="5181600"/>
              <a:ext cx="408432" cy="419438"/>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4173" y="5181600"/>
              <a:ext cx="408432" cy="419438"/>
            </a:xfrm>
            <a:prstGeom prst="rect">
              <a:avLst/>
            </a:prstGeom>
          </p:spPr>
        </p:pic>
        <p:pic>
          <p:nvPicPr>
            <p:cNvPr id="36" name="Picture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716" y="5181600"/>
              <a:ext cx="408432" cy="419438"/>
            </a:xfrm>
            <a:prstGeom prst="rect">
              <a:avLst/>
            </a:prstGeom>
          </p:spPr>
        </p:pic>
        <p:pic>
          <p:nvPicPr>
            <p:cNvPr id="37" name="Picture 3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8400" y="5186624"/>
              <a:ext cx="408432" cy="419438"/>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7709" y="5186624"/>
              <a:ext cx="408432" cy="419438"/>
            </a:xfrm>
            <a:prstGeom prst="rect">
              <a:avLst/>
            </a:prstGeom>
          </p:spPr>
        </p:pic>
        <p:pic>
          <p:nvPicPr>
            <p:cNvPr id="39" name="Picture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2208" y="5186624"/>
              <a:ext cx="408432" cy="419438"/>
            </a:xfrm>
            <a:prstGeom prst="rect">
              <a:avLst/>
            </a:prstGeom>
          </p:spPr>
        </p:pic>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8751" y="5186624"/>
              <a:ext cx="408432" cy="419438"/>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96435" y="5191648"/>
              <a:ext cx="408432" cy="419438"/>
            </a:xfrm>
            <a:prstGeom prst="rect">
              <a:avLst/>
            </a:prstGeom>
          </p:spPr>
        </p:pic>
      </p:grpSp>
    </p:spTree>
    <p:extLst>
      <p:ext uri="{BB962C8B-B14F-4D97-AF65-F5344CB8AC3E}">
        <p14:creationId xmlns:p14="http://schemas.microsoft.com/office/powerpoint/2010/main" val="290548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randombar(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randombar(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Large Units Of Measurement And Storage</a:t>
            </a:r>
            <a:endParaRPr lang="en-CA" altLang="en-US" dirty="0" smtClean="0"/>
          </a:p>
        </p:txBody>
      </p:sp>
      <p:sp>
        <p:nvSpPr>
          <p:cNvPr id="3" name="Content Placeholder 2"/>
          <p:cNvSpPr>
            <a:spLocks noGrp="1"/>
          </p:cNvSpPr>
          <p:nvPr>
            <p:ph idx="1"/>
          </p:nvPr>
        </p:nvSpPr>
        <p:spPr>
          <a:xfrm>
            <a:off x="375531" y="1452278"/>
            <a:ext cx="8229600" cy="5029200"/>
          </a:xfrm>
        </p:spPr>
        <p:txBody>
          <a:bodyPr/>
          <a:lstStyle/>
          <a:p>
            <a:r>
              <a:rPr lang="en-US" altLang="en-US" dirty="0" smtClean="0"/>
              <a:t>The amount of information that can be stored and transferred is typically measured in bytes rather than bits.</a:t>
            </a:r>
          </a:p>
          <a:p>
            <a:r>
              <a:rPr lang="en-US" altLang="en-US" dirty="0" smtClean="0"/>
              <a:t>Kilobyte (KB) ~ a thousand bytes (1,024 = 2</a:t>
            </a:r>
            <a:r>
              <a:rPr lang="en-US" altLang="en-US" baseline="30000" dirty="0" smtClean="0"/>
              <a:t>10</a:t>
            </a:r>
            <a:r>
              <a:rPr lang="en-US" altLang="en-US" dirty="0" smtClean="0"/>
              <a:t>)</a:t>
            </a:r>
          </a:p>
          <a:p>
            <a:endParaRPr lang="en-US" altLang="en-US" dirty="0" smtClean="0"/>
          </a:p>
          <a:p>
            <a:pPr lvl="1">
              <a:buFont typeface="Arial" panose="020B0604020202020204" pitchFamily="34" charset="0"/>
              <a:buChar char="•"/>
            </a:pPr>
            <a:r>
              <a:rPr lang="en-US" altLang="en-US" dirty="0" smtClean="0"/>
              <a:t>Low quality preview ‘thumbnail’ images may range from a few thousand to tens of thousands of bytes in size. </a:t>
            </a:r>
          </a:p>
          <a:p>
            <a:r>
              <a:rPr lang="en-US" altLang="en-US" dirty="0" smtClean="0"/>
              <a:t>Megabyte (MB) ~ a million bytes (1,048,576 = 2</a:t>
            </a:r>
            <a:r>
              <a:rPr lang="en-US" altLang="en-US" baseline="30000" dirty="0" smtClean="0"/>
              <a:t>20</a:t>
            </a:r>
            <a:r>
              <a:rPr lang="en-US" altLang="en-US" dirty="0" smtClean="0"/>
              <a:t>)</a:t>
            </a:r>
          </a:p>
          <a:p>
            <a:endParaRPr lang="en-US" altLang="en-US" dirty="0" smtClean="0"/>
          </a:p>
          <a:p>
            <a:endParaRPr lang="en-US" altLang="en-US" dirty="0" smtClean="0"/>
          </a:p>
          <a:p>
            <a:pPr>
              <a:buFontTx/>
              <a:buNone/>
            </a:pPr>
            <a:r>
              <a:rPr lang="en-US" altLang="en-US" dirty="0" smtClean="0"/>
              <a:t>	</a:t>
            </a:r>
          </a:p>
          <a:p>
            <a:endParaRPr lang="en-US" altLang="en-US" dirty="0" smtClean="0"/>
          </a:p>
          <a:p>
            <a:endParaRPr lang="en-US" altLang="en-US" dirty="0" smtClean="0"/>
          </a:p>
          <a:p>
            <a:endParaRPr lang="en-US" altLang="en-US" dirty="0" smtClean="0"/>
          </a:p>
          <a:p>
            <a:endParaRPr lang="en-US" altLang="en-US" dirty="0" smtClean="0"/>
          </a:p>
          <a:p>
            <a:endParaRPr lang="en-CA" altLang="en-US" dirty="0" smtClean="0"/>
          </a:p>
        </p:txBody>
      </p:sp>
      <p:sp>
        <p:nvSpPr>
          <p:cNvPr id="50" name="TextBox 49"/>
          <p:cNvSpPr txBox="1">
            <a:spLocks noChangeArrowheads="1"/>
          </p:cNvSpPr>
          <p:nvPr/>
        </p:nvSpPr>
        <p:spPr bwMode="auto">
          <a:xfrm>
            <a:off x="635000" y="4645025"/>
            <a:ext cx="7848600"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pPr>
            <a:r>
              <a:rPr lang="en-US" altLang="en-US" sz="1800" dirty="0">
                <a:latin typeface="Arial" panose="020B0604020202020204" pitchFamily="34" charset="0"/>
              </a:rPr>
              <a:t>A typical image may range from ~20,000  Bytes / 20 KB to several million bytes (MB).</a:t>
            </a:r>
          </a:p>
          <a:p>
            <a:pPr eaLnBrk="1" hangingPunct="1">
              <a:spcBef>
                <a:spcPct val="0"/>
              </a:spcBef>
            </a:pPr>
            <a:r>
              <a:rPr lang="en-US" altLang="en-US" sz="1800" dirty="0">
                <a:latin typeface="Arial" panose="020B0604020202020204" pitchFamily="34" charset="0"/>
              </a:rPr>
              <a:t>Audio files (e.g., MP3) are several Megabytes in size.</a:t>
            </a:r>
          </a:p>
          <a:p>
            <a:pPr eaLnBrk="1" hangingPunct="1">
              <a:spcBef>
                <a:spcPct val="0"/>
              </a:spcBef>
            </a:pPr>
            <a:r>
              <a:rPr lang="en-US" altLang="en-US" sz="1800" dirty="0">
                <a:latin typeface="Arial" panose="020B0604020202020204" pitchFamily="34" charset="0"/>
              </a:rPr>
              <a:t>Streaming Internet video (compressed) ~several hundred Megabytes for a full movie.</a:t>
            </a:r>
          </a:p>
          <a:p>
            <a:pPr eaLnBrk="1" hangingPunct="1">
              <a:spcBef>
                <a:spcPct val="0"/>
              </a:spcBef>
              <a:buFontTx/>
              <a:buNone/>
            </a:pPr>
            <a:endParaRPr lang="en-CA" altLang="en-US" sz="1800" dirty="0">
              <a:latin typeface="Arial" panose="020B0604020202020204" pitchFamily="34" charset="0"/>
            </a:endParaRPr>
          </a:p>
        </p:txBody>
      </p:sp>
      <p:grpSp>
        <p:nvGrpSpPr>
          <p:cNvPr id="7" name="Group 6"/>
          <p:cNvGrpSpPr/>
          <p:nvPr/>
        </p:nvGrpSpPr>
        <p:grpSpPr>
          <a:xfrm>
            <a:off x="783733" y="2777815"/>
            <a:ext cx="4180918" cy="368300"/>
            <a:chOff x="783733" y="2777815"/>
            <a:chExt cx="4180918" cy="368300"/>
          </a:xfrm>
        </p:grpSpPr>
        <p:sp>
          <p:nvSpPr>
            <p:cNvPr id="8211" name="TextBox 23"/>
            <p:cNvSpPr txBox="1">
              <a:spLocks noChangeArrowheads="1"/>
            </p:cNvSpPr>
            <p:nvPr/>
          </p:nvSpPr>
          <p:spPr bwMode="auto">
            <a:xfrm>
              <a:off x="3161251" y="2777815"/>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a:t>
              </a:r>
              <a:endParaRPr lang="en-CA" altLang="en-US" sz="1800" dirty="0">
                <a:latin typeface="Arial" panose="020B0604020202020204" pitchFamily="34" charset="0"/>
              </a:endParaRPr>
            </a:p>
          </p:txBody>
        </p:sp>
        <p:grpSp>
          <p:nvGrpSpPr>
            <p:cNvPr id="6" name="Group 5"/>
            <p:cNvGrpSpPr/>
            <p:nvPr/>
          </p:nvGrpSpPr>
          <p:grpSpPr>
            <a:xfrm>
              <a:off x="783733" y="2790652"/>
              <a:ext cx="2377518" cy="294753"/>
              <a:chOff x="4742182" y="2710024"/>
              <a:chExt cx="2377518" cy="294753"/>
            </a:xfrm>
          </p:grpSpPr>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2" name="Pictur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8" name="Group 7"/>
          <p:cNvGrpSpPr/>
          <p:nvPr/>
        </p:nvGrpSpPr>
        <p:grpSpPr>
          <a:xfrm>
            <a:off x="708745" y="4265182"/>
            <a:ext cx="4173382" cy="368300"/>
            <a:chOff x="708745" y="4265182"/>
            <a:chExt cx="4173382" cy="368300"/>
          </a:xfrm>
        </p:grpSpPr>
        <p:sp>
          <p:nvSpPr>
            <p:cNvPr id="8200" name="TextBox 27"/>
            <p:cNvSpPr txBox="1">
              <a:spLocks noChangeArrowheads="1"/>
            </p:cNvSpPr>
            <p:nvPr/>
          </p:nvSpPr>
          <p:spPr bwMode="auto">
            <a:xfrm>
              <a:off x="3078727" y="4265182"/>
              <a:ext cx="180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1,000,000</a:t>
              </a:r>
              <a:endParaRPr lang="en-CA" altLang="en-US" sz="1800" dirty="0">
                <a:latin typeface="Arial" panose="020B0604020202020204" pitchFamily="34" charset="0"/>
              </a:endParaRPr>
            </a:p>
          </p:txBody>
        </p:sp>
        <p:grpSp>
          <p:nvGrpSpPr>
            <p:cNvPr id="57" name="Group 56"/>
            <p:cNvGrpSpPr/>
            <p:nvPr/>
          </p:nvGrpSpPr>
          <p:grpSpPr>
            <a:xfrm>
              <a:off x="708745" y="4265182"/>
              <a:ext cx="2377518" cy="294753"/>
              <a:chOff x="4742182" y="2710024"/>
              <a:chExt cx="2377518" cy="294753"/>
            </a:xfrm>
          </p:grpSpPr>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68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3" grpId="1" uiExpand="1" build="p" bldLvl="3"/>
      <p:bldP spid="5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dirty="0"/>
              <a:t>Large Units Of Measurement And </a:t>
            </a:r>
            <a:r>
              <a:rPr lang="en-US" altLang="en-US" dirty="0" smtClean="0"/>
              <a:t>Storage (2)</a:t>
            </a:r>
            <a:endParaRPr lang="en-CA" altLang="en-US" dirty="0" smtClean="0"/>
          </a:p>
        </p:txBody>
      </p:sp>
      <p:sp>
        <p:nvSpPr>
          <p:cNvPr id="3" name="Content Placeholder 2"/>
          <p:cNvSpPr>
            <a:spLocks noGrp="1"/>
          </p:cNvSpPr>
          <p:nvPr>
            <p:ph idx="1"/>
          </p:nvPr>
        </p:nvSpPr>
        <p:spPr/>
        <p:txBody>
          <a:bodyPr/>
          <a:lstStyle/>
          <a:p>
            <a:r>
              <a:rPr lang="en-US" altLang="en-US" dirty="0" smtClean="0"/>
              <a:t>Gigabyte (GB) ~ a billion bytes (1,073,741,824 = 2</a:t>
            </a:r>
            <a:r>
              <a:rPr lang="en-US" altLang="en-US" baseline="30000" dirty="0" smtClean="0"/>
              <a:t>30</a:t>
            </a:r>
            <a:r>
              <a:rPr lang="en-US" altLang="en-US" dirty="0" smtClean="0"/>
              <a:t>)</a:t>
            </a:r>
          </a:p>
          <a:p>
            <a:endParaRPr lang="en-US" altLang="en-US" dirty="0" smtClean="0"/>
          </a:p>
          <a:p>
            <a:endParaRPr lang="en-US" altLang="en-US" dirty="0" smtClean="0"/>
          </a:p>
          <a:p>
            <a:endParaRPr lang="en-US" altLang="en-US" dirty="0" smtClean="0"/>
          </a:p>
          <a:p>
            <a:endParaRPr lang="en-US" altLang="en-US" dirty="0" smtClean="0"/>
          </a:p>
          <a:p>
            <a:r>
              <a:rPr lang="en-US" altLang="en-US" dirty="0" smtClean="0"/>
              <a:t>Terabyte (TB) ~ a trillion bytes (1,099,511,627,776 = 2</a:t>
            </a:r>
            <a:r>
              <a:rPr lang="en-US" altLang="en-US" baseline="30000" dirty="0" smtClean="0"/>
              <a:t>40</a:t>
            </a:r>
            <a:r>
              <a:rPr lang="en-US" altLang="en-US" dirty="0" smtClean="0"/>
              <a:t>)</a:t>
            </a:r>
          </a:p>
          <a:p>
            <a:endParaRPr lang="en-US" altLang="en-US" dirty="0" smtClean="0"/>
          </a:p>
          <a:p>
            <a:endParaRPr lang="en-CA" altLang="en-US" dirty="0" smtClean="0"/>
          </a:p>
        </p:txBody>
      </p:sp>
      <p:sp>
        <p:nvSpPr>
          <p:cNvPr id="17" name="TextBox 16"/>
          <p:cNvSpPr txBox="1">
            <a:spLocks noChangeArrowheads="1"/>
          </p:cNvSpPr>
          <p:nvPr/>
        </p:nvSpPr>
        <p:spPr bwMode="auto">
          <a:xfrm>
            <a:off x="747670" y="2464853"/>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Several hundred camera images or audio files</a:t>
            </a:r>
          </a:p>
          <a:p>
            <a:pPr marL="0" lvl="1" eaLnBrk="1" hangingPunct="1">
              <a:spcBef>
                <a:spcPct val="0"/>
              </a:spcBef>
              <a:buSzTx/>
              <a:buFont typeface="Times New Roman" panose="02020603050405020304" pitchFamily="18" charset="0"/>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30 minutes of DVD quality video (~1/4 of the information stored on a typical DVD)</a:t>
            </a:r>
            <a:endParaRPr lang="en-US" altLang="en-US" sz="1800" dirty="0">
              <a:latin typeface="Arial" panose="020B0604020202020204" pitchFamily="34" charset="0"/>
            </a:endParaRPr>
          </a:p>
        </p:txBody>
      </p:sp>
      <p:sp>
        <p:nvSpPr>
          <p:cNvPr id="31" name="TextBox 30"/>
          <p:cNvSpPr txBox="1">
            <a:spLocks noChangeArrowheads="1"/>
          </p:cNvSpPr>
          <p:nvPr/>
        </p:nvSpPr>
        <p:spPr bwMode="auto">
          <a:xfrm>
            <a:off x="873900" y="4662861"/>
            <a:ext cx="706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30000"/>
              </a:spcBef>
              <a:buChar char="•"/>
              <a:defRPr sz="2400">
                <a:solidFill>
                  <a:schemeClr val="tx1"/>
                </a:solidFill>
                <a:latin typeface="Times New Roman" panose="02020603050405020304" pitchFamily="18" charset="0"/>
              </a:defRPr>
            </a:lvl1pPr>
            <a:lvl2pPr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marL="0" lvl="1" eaLnBrk="1" hangingPunct="1">
              <a:spcBef>
                <a:spcPct val="0"/>
              </a:spcBef>
              <a:buSzTx/>
              <a:buFontTx/>
              <a:buNone/>
            </a:pPr>
            <a:r>
              <a:rPr lang="en-US" altLang="en-US" sz="1800" dirty="0" smtClean="0">
                <a:solidFill>
                  <a:srgbClr val="000000"/>
                </a:solidFill>
                <a:latin typeface="Arial" panose="020B0604020202020204" pitchFamily="34" charset="0"/>
              </a:rPr>
              <a:t>Several hundred thousand images or audio files</a:t>
            </a:r>
          </a:p>
          <a:p>
            <a:pPr marL="0" lvl="1" eaLnBrk="1" hangingPunct="1">
              <a:spcBef>
                <a:spcPct val="0"/>
              </a:spcBef>
              <a:buSzTx/>
              <a:buFontTx/>
              <a:buNone/>
            </a:pPr>
            <a:r>
              <a:rPr lang="en-US" altLang="en-US" sz="1800" dirty="0" smtClean="0">
                <a:solidFill>
                  <a:srgbClr val="000000"/>
                </a:solidFill>
                <a:latin typeface="Arial" panose="020B0604020202020204" pitchFamily="34" charset="0"/>
              </a:rPr>
              <a:t>~ </a:t>
            </a:r>
            <a:r>
              <a:rPr lang="en-US" altLang="en-US" sz="1800" dirty="0">
                <a:solidFill>
                  <a:srgbClr val="000000"/>
                </a:solidFill>
                <a:latin typeface="Arial" panose="020B0604020202020204" pitchFamily="34" charset="0"/>
              </a:rPr>
              <a:t>200 regular DVD’s (~32 Blu-ray) of information</a:t>
            </a:r>
          </a:p>
        </p:txBody>
      </p:sp>
      <p:grpSp>
        <p:nvGrpSpPr>
          <p:cNvPr id="2" name="Group 1"/>
          <p:cNvGrpSpPr/>
          <p:nvPr/>
        </p:nvGrpSpPr>
        <p:grpSpPr>
          <a:xfrm>
            <a:off x="835750" y="1996859"/>
            <a:ext cx="4383586" cy="368300"/>
            <a:chOff x="835750" y="1996859"/>
            <a:chExt cx="4383586" cy="368300"/>
          </a:xfrm>
        </p:grpSpPr>
        <p:sp>
          <p:nvSpPr>
            <p:cNvPr id="32" name="TextBox 27"/>
            <p:cNvSpPr txBox="1">
              <a:spLocks noChangeArrowheads="1"/>
            </p:cNvSpPr>
            <p:nvPr/>
          </p:nvSpPr>
          <p:spPr bwMode="auto">
            <a:xfrm>
              <a:off x="3231690" y="1996859"/>
              <a:ext cx="198764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a:t>
              </a:r>
              <a:endParaRPr lang="en-CA" altLang="en-US" sz="1800" dirty="0">
                <a:latin typeface="Arial" panose="020B0604020202020204" pitchFamily="34" charset="0"/>
              </a:endParaRPr>
            </a:p>
          </p:txBody>
        </p:sp>
        <p:grpSp>
          <p:nvGrpSpPr>
            <p:cNvPr id="28" name="Group 27"/>
            <p:cNvGrpSpPr/>
            <p:nvPr/>
          </p:nvGrpSpPr>
          <p:grpSpPr>
            <a:xfrm>
              <a:off x="835750" y="2003264"/>
              <a:ext cx="2377518" cy="294753"/>
              <a:chOff x="4742182" y="2710024"/>
              <a:chExt cx="2377518" cy="294753"/>
            </a:xfrm>
          </p:grpSpPr>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53" name="Pictur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54" name="Pictur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55"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57" name="Pictur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58" name="Pictur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grpSp>
        <p:nvGrpSpPr>
          <p:cNvPr id="4" name="Group 3"/>
          <p:cNvGrpSpPr/>
          <p:nvPr/>
        </p:nvGrpSpPr>
        <p:grpSpPr>
          <a:xfrm>
            <a:off x="828673" y="4183850"/>
            <a:ext cx="4886327" cy="368301"/>
            <a:chOff x="828673" y="4183850"/>
            <a:chExt cx="4886327" cy="368301"/>
          </a:xfrm>
        </p:grpSpPr>
        <p:sp>
          <p:nvSpPr>
            <p:cNvPr id="43" name="TextBox 27"/>
            <p:cNvSpPr txBox="1">
              <a:spLocks noChangeArrowheads="1"/>
            </p:cNvSpPr>
            <p:nvPr/>
          </p:nvSpPr>
          <p:spPr bwMode="auto">
            <a:xfrm>
              <a:off x="3206190" y="4183851"/>
              <a:ext cx="250881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Times New Roman" panose="02020603050405020304" pitchFamily="18" charset="0"/>
                </a:defRPr>
              </a:lvl1pPr>
              <a:lvl2pPr marL="742950" indent="-285750" eaLnBrk="0" hangingPunct="0">
                <a:spcBef>
                  <a:spcPct val="10000"/>
                </a:spcBef>
                <a:buSzPct val="100000"/>
                <a:buFont typeface="Times New Roman" panose="02020603050405020304" pitchFamily="18" charset="0"/>
                <a:buChar char="-"/>
                <a:defRPr sz="2000">
                  <a:solidFill>
                    <a:schemeClr val="tx1"/>
                  </a:solidFill>
                  <a:latin typeface="Times New Roman" panose="02020603050405020304" pitchFamily="18" charset="0"/>
                </a:defRPr>
              </a:lvl2pPr>
              <a:lvl3pPr marL="1143000" indent="-228600" eaLnBrk="0" hangingPunct="0">
                <a:lnSpc>
                  <a:spcPct val="90000"/>
                </a:lnSpc>
                <a:spcBef>
                  <a:spcPct val="10000"/>
                </a:spcBef>
                <a:buSzPct val="100000"/>
                <a:buChar char="•"/>
                <a:defRPr>
                  <a:solidFill>
                    <a:schemeClr val="tx1"/>
                  </a:solidFill>
                  <a:latin typeface="Times New Roman" panose="02020603050405020304" pitchFamily="18" charset="0"/>
                </a:defRPr>
              </a:lvl3pPr>
              <a:lvl4pPr marL="1600200" indent="-228600" eaLnBrk="0" hangingPunct="0">
                <a:spcBef>
                  <a:spcPct val="10000"/>
                </a:spcBef>
                <a:defRPr>
                  <a:solidFill>
                    <a:schemeClr val="tx1"/>
                  </a:solidFill>
                  <a:latin typeface="Times New Roman" panose="02020603050405020304" pitchFamily="18" charset="0"/>
                </a:defRPr>
              </a:lvl4pPr>
              <a:lvl5pPr marL="2057400" indent="-228600" eaLnBrk="0" hangingPunct="0">
                <a:spcBef>
                  <a:spcPct val="10000"/>
                </a:spcBef>
                <a:defRPr>
                  <a:solidFill>
                    <a:schemeClr val="tx1"/>
                  </a:solidFill>
                  <a:latin typeface="Times New Roman" panose="02020603050405020304" pitchFamily="18" charset="0"/>
                </a:defRPr>
              </a:lvl5pPr>
              <a:lvl6pPr marL="2514600" indent="-228600" eaLnBrk="0" fontAlgn="base" hangingPunct="0">
                <a:spcBef>
                  <a:spcPct val="10000"/>
                </a:spcBef>
                <a:spcAft>
                  <a:spcPct val="0"/>
                </a:spcAft>
                <a:defRPr>
                  <a:solidFill>
                    <a:schemeClr val="tx1"/>
                  </a:solidFill>
                  <a:latin typeface="Times New Roman" panose="02020603050405020304" pitchFamily="18" charset="0"/>
                </a:defRPr>
              </a:lvl6pPr>
              <a:lvl7pPr marL="2971800" indent="-228600" eaLnBrk="0" fontAlgn="base" hangingPunct="0">
                <a:spcBef>
                  <a:spcPct val="10000"/>
                </a:spcBef>
                <a:spcAft>
                  <a:spcPct val="0"/>
                </a:spcAft>
                <a:defRPr>
                  <a:solidFill>
                    <a:schemeClr val="tx1"/>
                  </a:solidFill>
                  <a:latin typeface="Times New Roman" panose="02020603050405020304" pitchFamily="18" charset="0"/>
                </a:defRPr>
              </a:lvl7pPr>
              <a:lvl8pPr marL="3429000" indent="-228600" eaLnBrk="0" fontAlgn="base" hangingPunct="0">
                <a:spcBef>
                  <a:spcPct val="10000"/>
                </a:spcBef>
                <a:spcAft>
                  <a:spcPct val="0"/>
                </a:spcAft>
                <a:defRPr>
                  <a:solidFill>
                    <a:schemeClr val="tx1"/>
                  </a:solidFill>
                  <a:latin typeface="Times New Roman" panose="02020603050405020304" pitchFamily="18" charset="0"/>
                </a:defRPr>
              </a:lvl8pPr>
              <a:lvl9pPr marL="3886200" indent="-228600" eaLnBrk="0" fontAlgn="base" hangingPunct="0">
                <a:spcBef>
                  <a:spcPct val="10000"/>
                </a:spcBef>
                <a:spcAft>
                  <a:spcPct val="0"/>
                </a:spcAft>
                <a:defRPr>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X </a:t>
              </a:r>
              <a:r>
                <a:rPr lang="en-US" altLang="en-US" sz="1800" dirty="0" smtClean="0">
                  <a:latin typeface="Arial" panose="020B0604020202020204" pitchFamily="34" charset="0"/>
                </a:rPr>
                <a:t>1,000,000,000,000</a:t>
              </a:r>
              <a:endParaRPr lang="en-CA" altLang="en-US" sz="1800" dirty="0">
                <a:latin typeface="Arial" panose="020B0604020202020204" pitchFamily="34" charset="0"/>
              </a:endParaRPr>
            </a:p>
          </p:txBody>
        </p:sp>
        <p:grpSp>
          <p:nvGrpSpPr>
            <p:cNvPr id="60" name="Group 59"/>
            <p:cNvGrpSpPr/>
            <p:nvPr/>
          </p:nvGrpSpPr>
          <p:grpSpPr>
            <a:xfrm>
              <a:off x="828673" y="4183850"/>
              <a:ext cx="2377518" cy="294753"/>
              <a:chOff x="4742182" y="2710024"/>
              <a:chExt cx="2377518" cy="294753"/>
            </a:xfrm>
          </p:grpSpPr>
          <p:pic>
            <p:nvPicPr>
              <p:cNvPr id="61" name="Pictur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42182" y="2710024"/>
                <a:ext cx="287018" cy="294752"/>
              </a:xfrm>
              <a:prstGeom prst="rect">
                <a:avLst/>
              </a:prstGeom>
            </p:spPr>
          </p:pic>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8655" y="2710024"/>
                <a:ext cx="287018" cy="294752"/>
              </a:xfrm>
              <a:prstGeom prst="rect">
                <a:avLst/>
              </a:prstGeom>
            </p:spPr>
          </p:pic>
          <p:pic>
            <p:nvPicPr>
              <p:cNvPr id="63" name="Pictur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1782" y="2710024"/>
                <a:ext cx="287018" cy="294752"/>
              </a:xfrm>
              <a:prstGeom prst="rect">
                <a:avLst/>
              </a:prstGeom>
            </p:spPr>
          </p:pic>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2710024"/>
                <a:ext cx="287018" cy="294752"/>
              </a:xfrm>
              <a:prstGeom prst="rect">
                <a:avLst/>
              </a:prstGeom>
            </p:spPr>
          </p:pic>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27493" y="2710025"/>
                <a:ext cx="287018" cy="294752"/>
              </a:xfrm>
              <a:prstGeom prst="rect">
                <a:avLst/>
              </a:prstGeom>
            </p:spPr>
          </p:pic>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66" y="2710025"/>
                <a:ext cx="287018" cy="294752"/>
              </a:xfrm>
              <a:prstGeom prst="rect">
                <a:avLst/>
              </a:prstGeom>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7093" y="2710025"/>
                <a:ext cx="287018" cy="294752"/>
              </a:xfrm>
              <a:prstGeom prst="rect">
                <a:avLst/>
              </a:prstGeom>
            </p:spPr>
          </p:pic>
          <p:pic>
            <p:nvPicPr>
              <p:cNvPr id="68" name="Pictur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2682" y="2710024"/>
                <a:ext cx="287018" cy="294752"/>
              </a:xfrm>
              <a:prstGeom prst="rect">
                <a:avLst/>
              </a:prstGeom>
            </p:spPr>
          </p:pic>
        </p:grpSp>
      </p:grpSp>
    </p:spTree>
    <p:extLst>
      <p:ext uri="{BB962C8B-B14F-4D97-AF65-F5344CB8AC3E}">
        <p14:creationId xmlns:p14="http://schemas.microsoft.com/office/powerpoint/2010/main" val="4199603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3"/>
      <p:bldP spid="17" grpId="0" uiExpand="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Example Images</a:t>
            </a:r>
            <a:endParaRPr lang="en-US" dirty="0"/>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b="44396"/>
          <a:stretch/>
        </p:blipFill>
        <p:spPr>
          <a:xfrm>
            <a:off x="533399" y="1371600"/>
            <a:ext cx="8007753" cy="1779563"/>
          </a:xfrm>
        </p:spPr>
      </p:pic>
    </p:spTree>
    <p:extLst>
      <p:ext uri="{BB962C8B-B14F-4D97-AF65-F5344CB8AC3E}">
        <p14:creationId xmlns:p14="http://schemas.microsoft.com/office/powerpoint/2010/main" val="3098086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Technical Specifications</a:t>
            </a:r>
            <a:endParaRPr lang="en-US" dirty="0"/>
          </a:p>
        </p:txBody>
      </p:sp>
      <p:sp>
        <p:nvSpPr>
          <p:cNvPr id="3" name="Content Placeholder 2"/>
          <p:cNvSpPr>
            <a:spLocks noGrp="1"/>
          </p:cNvSpPr>
          <p:nvPr>
            <p:ph idx="1"/>
          </p:nvPr>
        </p:nvSpPr>
        <p:spPr/>
        <p:txBody>
          <a:bodyPr/>
          <a:lstStyle/>
          <a:p>
            <a:r>
              <a:rPr lang="en-US" dirty="0" smtClean="0"/>
              <a:t>As mentioned, this version of this course will focus on more practical benefits than previous versions.</a:t>
            </a:r>
          </a:p>
          <a:p>
            <a:r>
              <a:rPr lang="en-US" dirty="0" smtClean="0"/>
              <a:t>Rather than presenting a long list of hardware specifications and how things work for it’s own sake, the focus will be on providing some of the information you will see when actually buying a machine.</a:t>
            </a:r>
          </a:p>
          <a:p>
            <a:pPr lvl="1"/>
            <a:r>
              <a:rPr lang="en-US" dirty="0" smtClean="0"/>
              <a:t>However due to brevity - a complete computer buyer’s guide would constitute a complete  (continuing education) lecture only a subset of some of the more pertinent/common specifications will be covered.</a:t>
            </a:r>
            <a:endParaRPr lang="en-US" dirty="0"/>
          </a:p>
        </p:txBody>
      </p:sp>
    </p:spTree>
    <p:extLst>
      <p:ext uri="{BB962C8B-B14F-4D97-AF65-F5344CB8AC3E}">
        <p14:creationId xmlns:p14="http://schemas.microsoft.com/office/powerpoint/2010/main" val="17280942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Audio Files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7838" y="1447800"/>
            <a:ext cx="5788324" cy="5029200"/>
          </a:xfrm>
        </p:spPr>
      </p:pic>
    </p:spTree>
    <p:extLst>
      <p:ext uri="{BB962C8B-B14F-4D97-AF65-F5344CB8AC3E}">
        <p14:creationId xmlns:p14="http://schemas.microsoft.com/office/powerpoint/2010/main" val="14108881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Sizes: Videos</a:t>
            </a:r>
            <a:endParaRPr lang="en-US" dirty="0"/>
          </a:p>
        </p:txBody>
      </p:sp>
      <p:sp>
        <p:nvSpPr>
          <p:cNvPr id="3" name="Content Placeholder 2"/>
          <p:cNvSpPr>
            <a:spLocks noGrp="1"/>
          </p:cNvSpPr>
          <p:nvPr>
            <p:ph idx="1"/>
          </p:nvPr>
        </p:nvSpPr>
        <p:spPr/>
        <p:txBody>
          <a:bodyPr/>
          <a:lstStyle/>
          <a:p>
            <a:r>
              <a:rPr lang="en-US" dirty="0" smtClean="0"/>
              <a:t>Lengths of the videos range from ~20 seconds to 15 minutes</a:t>
            </a:r>
            <a:endParaRPr lang="en-US" dirty="0"/>
          </a:p>
        </p:txBody>
      </p:sp>
      <p:grpSp>
        <p:nvGrpSpPr>
          <p:cNvPr id="7" name="Group 6"/>
          <p:cNvGrpSpPr/>
          <p:nvPr/>
        </p:nvGrpSpPr>
        <p:grpSpPr>
          <a:xfrm>
            <a:off x="0" y="1990165"/>
            <a:ext cx="5181600" cy="2353236"/>
            <a:chOff x="0" y="1990165"/>
            <a:chExt cx="5079822" cy="2057400"/>
          </a:xfrm>
        </p:grpSpPr>
        <p:pic>
          <p:nvPicPr>
            <p:cNvPr id="5" name="Picture 4"/>
            <p:cNvPicPr>
              <a:picLocks noChangeAspect="1"/>
            </p:cNvPicPr>
            <p:nvPr/>
          </p:nvPicPr>
          <p:blipFill rotWithShape="1">
            <a:blip r:embed="rId3"/>
            <a:srcRect l="-1" r="64028"/>
            <a:stretch/>
          </p:blipFill>
          <p:spPr>
            <a:xfrm>
              <a:off x="0" y="1990165"/>
              <a:ext cx="2743200" cy="2057400"/>
            </a:xfrm>
            <a:prstGeom prst="rect">
              <a:avLst/>
            </a:prstGeom>
          </p:spPr>
        </p:pic>
        <p:pic>
          <p:nvPicPr>
            <p:cNvPr id="6" name="Picture 5"/>
            <p:cNvPicPr>
              <a:picLocks noChangeAspect="1"/>
            </p:cNvPicPr>
            <p:nvPr/>
          </p:nvPicPr>
          <p:blipFill rotWithShape="1">
            <a:blip r:embed="rId3"/>
            <a:srcRect l="69947"/>
            <a:stretch/>
          </p:blipFill>
          <p:spPr>
            <a:xfrm>
              <a:off x="2788024" y="1990165"/>
              <a:ext cx="2291798" cy="2057400"/>
            </a:xfrm>
            <a:prstGeom prst="rect">
              <a:avLst/>
            </a:prstGeom>
          </p:spPr>
        </p:pic>
      </p:grpSp>
      <p:sp>
        <p:nvSpPr>
          <p:cNvPr id="8" name="TextBox 7"/>
          <p:cNvSpPr txBox="1"/>
          <p:nvPr/>
        </p:nvSpPr>
        <p:spPr>
          <a:xfrm>
            <a:off x="5105400" y="2362200"/>
            <a:ext cx="4114800" cy="338554"/>
          </a:xfrm>
          <a:prstGeom prst="rect">
            <a:avLst/>
          </a:prstGeom>
          <a:noFill/>
        </p:spPr>
        <p:txBody>
          <a:bodyPr wrap="square" rtlCol="0">
            <a:spAutoFit/>
          </a:bodyPr>
          <a:lstStyle/>
          <a:p>
            <a:r>
              <a:rPr lang="en-US" sz="1600" b="1" dirty="0" smtClean="0"/>
              <a:t>22s, 320x240 resolution (1 hr. = 880 MB)</a:t>
            </a:r>
            <a:endParaRPr lang="en-US" sz="1600" b="1" dirty="0"/>
          </a:p>
        </p:txBody>
      </p:sp>
      <p:sp>
        <p:nvSpPr>
          <p:cNvPr id="9" name="TextBox 8"/>
          <p:cNvSpPr txBox="1"/>
          <p:nvPr/>
        </p:nvSpPr>
        <p:spPr>
          <a:xfrm>
            <a:off x="5057172" y="3962400"/>
            <a:ext cx="4114800" cy="338554"/>
          </a:xfrm>
          <a:prstGeom prst="rect">
            <a:avLst/>
          </a:prstGeom>
          <a:noFill/>
        </p:spPr>
        <p:txBody>
          <a:bodyPr wrap="square" rtlCol="0">
            <a:spAutoFit/>
          </a:bodyPr>
          <a:lstStyle/>
          <a:p>
            <a:r>
              <a:rPr lang="en-US" sz="1600" b="1" dirty="0" smtClean="0"/>
              <a:t>15m 29s, 1920x1080 resolution (1 </a:t>
            </a:r>
            <a:r>
              <a:rPr lang="en-US" sz="1600" b="1" dirty="0" err="1" smtClean="0"/>
              <a:t>hr</a:t>
            </a:r>
            <a:r>
              <a:rPr lang="en-US" sz="1600" b="1" dirty="0" smtClean="0"/>
              <a:t> ~2.7 GB)</a:t>
            </a:r>
            <a:endParaRPr lang="en-US" sz="1600" b="1" dirty="0"/>
          </a:p>
        </p:txBody>
      </p:sp>
    </p:spTree>
    <p:extLst>
      <p:ext uri="{BB962C8B-B14F-4D97-AF65-F5344CB8AC3E}">
        <p14:creationId xmlns:p14="http://schemas.microsoft.com/office/powerpoint/2010/main" val="116584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Important Hardware (When Choosing A Computer)</a:t>
            </a:r>
            <a:endParaRPr lang="en-US" dirty="0"/>
          </a:p>
        </p:txBody>
      </p:sp>
      <p:sp>
        <p:nvSpPr>
          <p:cNvPr id="3" name="Content Placeholder 2"/>
          <p:cNvSpPr>
            <a:spLocks noGrp="1"/>
          </p:cNvSpPr>
          <p:nvPr>
            <p:ph idx="1"/>
          </p:nvPr>
        </p:nvSpPr>
        <p:spPr/>
        <p:txBody>
          <a:bodyPr/>
          <a:lstStyle/>
          <a:p>
            <a:r>
              <a:rPr lang="en-US" dirty="0" smtClean="0"/>
              <a:t>(This refers to hardware that distinguishes one computer from another computer, other pieces such as hardware such as some sort of network connection is also crucial but not significantly different from computer-to-computer).</a:t>
            </a:r>
          </a:p>
          <a:p>
            <a:r>
              <a:rPr lang="en-US" dirty="0" smtClean="0"/>
              <a:t>Processor (CPU – or the APU for some AMD models)</a:t>
            </a:r>
          </a:p>
          <a:p>
            <a:r>
              <a:rPr lang="en-US" dirty="0" smtClean="0"/>
              <a:t>Memory (RAM)</a:t>
            </a:r>
          </a:p>
          <a:p>
            <a:r>
              <a:rPr lang="en-US" dirty="0" smtClean="0"/>
              <a:t>Storage (hard drive)</a:t>
            </a:r>
            <a:endParaRPr lang="en-US" dirty="0"/>
          </a:p>
        </p:txBody>
      </p:sp>
    </p:spTree>
    <p:extLst>
      <p:ext uri="{BB962C8B-B14F-4D97-AF65-F5344CB8AC3E}">
        <p14:creationId xmlns:p14="http://schemas.microsoft.com/office/powerpoint/2010/main" val="2384128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00800" cy="944562"/>
          </a:xfrm>
        </p:spPr>
        <p:txBody>
          <a:bodyPr>
            <a:normAutofit fontScale="90000"/>
          </a:bodyPr>
          <a:lstStyle/>
          <a:p>
            <a:r>
              <a:rPr lang="en-US" dirty="0"/>
              <a:t>Main Processor (</a:t>
            </a:r>
            <a:r>
              <a:rPr lang="en-US" dirty="0" smtClean="0"/>
              <a:t>CPU: Central </a:t>
            </a:r>
            <a:r>
              <a:rPr lang="en-US" dirty="0"/>
              <a:t>Processing Unit)</a:t>
            </a:r>
          </a:p>
        </p:txBody>
      </p:sp>
      <p:sp>
        <p:nvSpPr>
          <p:cNvPr id="3" name="Content Placeholder 2"/>
          <p:cNvSpPr>
            <a:spLocks noGrp="1"/>
          </p:cNvSpPr>
          <p:nvPr>
            <p:ph idx="1"/>
          </p:nvPr>
        </p:nvSpPr>
        <p:spPr/>
        <p:txBody>
          <a:bodyPr/>
          <a:lstStyle/>
          <a:p>
            <a:r>
              <a:rPr lang="en-US" dirty="0" smtClean="0"/>
              <a:t>The ‘brains’ of the computer: </a:t>
            </a:r>
          </a:p>
          <a:p>
            <a:pPr lvl="1"/>
            <a:r>
              <a:rPr lang="en-US" dirty="0" smtClean="0"/>
              <a:t>Determines program execution speed (not just calculation speed)</a:t>
            </a:r>
          </a:p>
          <a:p>
            <a:r>
              <a:rPr lang="en-US" dirty="0" smtClean="0"/>
              <a:t>Benefits of  a faster CPU</a:t>
            </a:r>
          </a:p>
          <a:p>
            <a:pPr lvl="1"/>
            <a:r>
              <a:rPr lang="en-US" altLang="en-US" dirty="0" smtClean="0"/>
              <a:t>Programs </a:t>
            </a:r>
            <a:r>
              <a:rPr lang="en-US" altLang="en-US" dirty="0"/>
              <a:t>are loaded faster (includes </a:t>
            </a:r>
            <a:r>
              <a:rPr lang="en-US" altLang="en-US" dirty="0" smtClean="0"/>
              <a:t>computer startup time)</a:t>
            </a:r>
            <a:endParaRPr lang="en-US" altLang="en-US" dirty="0"/>
          </a:p>
          <a:p>
            <a:pPr lvl="1"/>
            <a:r>
              <a:rPr lang="en-US" altLang="en-US" dirty="0" smtClean="0"/>
              <a:t>Editing/viewing </a:t>
            </a:r>
            <a:r>
              <a:rPr lang="en-US" altLang="en-US" dirty="0"/>
              <a:t>videos and ripping music/videos to your computer may be faster and more free of ‘glitches’</a:t>
            </a:r>
          </a:p>
          <a:p>
            <a:pPr lvl="1"/>
            <a:r>
              <a:rPr lang="en-US" dirty="0" smtClean="0"/>
              <a:t>(Of course!) Calculations are completed more quickly (e.g., evaluating the results of a spreadsheet)</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8495"/>
          <a:stretch/>
        </p:blipFill>
        <p:spPr>
          <a:xfrm>
            <a:off x="7283829" y="0"/>
            <a:ext cx="1916441" cy="1603717"/>
          </a:xfrm>
          <a:prstGeom prst="rect">
            <a:avLst/>
          </a:prstGeom>
        </p:spPr>
      </p:pic>
      <p:sp>
        <p:nvSpPr>
          <p:cNvPr id="6" name="TextBox 5"/>
          <p:cNvSpPr txBox="1"/>
          <p:nvPr/>
        </p:nvSpPr>
        <p:spPr>
          <a:xfrm>
            <a:off x="7239000" y="1611923"/>
            <a:ext cx="1905000" cy="369332"/>
          </a:xfrm>
          <a:prstGeom prst="rect">
            <a:avLst/>
          </a:prstGeom>
          <a:noFill/>
        </p:spPr>
        <p:txBody>
          <a:bodyPr wrap="square" lIns="0" rtlCol="0">
            <a:spAutoFit/>
          </a:bodyPr>
          <a:lstStyle/>
          <a:p>
            <a:r>
              <a:rPr lang="en-US" dirty="0" smtClean="0"/>
              <a:t>ARM processor</a:t>
            </a:r>
            <a:endParaRPr lang="en-US" dirty="0"/>
          </a:p>
        </p:txBody>
      </p:sp>
    </p:spTree>
    <p:extLst>
      <p:ext uri="{BB962C8B-B14F-4D97-AF65-F5344CB8AC3E}">
        <p14:creationId xmlns:p14="http://schemas.microsoft.com/office/powerpoint/2010/main" val="161959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858000" cy="944562"/>
          </a:xfrm>
        </p:spPr>
        <p:txBody>
          <a:bodyPr>
            <a:normAutofit/>
          </a:bodyPr>
          <a:lstStyle/>
          <a:p>
            <a:r>
              <a:rPr lang="en-US" dirty="0" smtClean="0"/>
              <a:t>CPU Clock speed</a:t>
            </a:r>
            <a:endParaRPr lang="en-US" dirty="0"/>
          </a:p>
        </p:txBody>
      </p:sp>
      <p:sp>
        <p:nvSpPr>
          <p:cNvPr id="3" name="Content Placeholder 2"/>
          <p:cNvSpPr>
            <a:spLocks noGrp="1"/>
          </p:cNvSpPr>
          <p:nvPr>
            <p:ph idx="1"/>
          </p:nvPr>
        </p:nvSpPr>
        <p:spPr/>
        <p:txBody>
          <a:bodyPr/>
          <a:lstStyle/>
          <a:p>
            <a:r>
              <a:rPr lang="en-US" dirty="0" smtClean="0"/>
              <a:t>Aside from the processor model it’s the most common technical specification</a:t>
            </a:r>
          </a:p>
          <a:p>
            <a:r>
              <a:rPr lang="en-US" dirty="0" smtClean="0"/>
              <a:t>It’s the speed at which the processor operates (oscillation rate)</a:t>
            </a:r>
          </a:p>
          <a:p>
            <a:r>
              <a:rPr lang="en-US" dirty="0" smtClean="0"/>
              <a:t>Typical </a:t>
            </a:r>
            <a:r>
              <a:rPr lang="en-US" dirty="0"/>
              <a:t>home-type computers (e.g., </a:t>
            </a:r>
            <a:r>
              <a:rPr lang="en-US" dirty="0" smtClean="0"/>
              <a:t>laptops, </a:t>
            </a:r>
            <a:r>
              <a:rPr lang="en-US" dirty="0"/>
              <a:t>desktops) operate at low single digit unit Giga-clock speeds ~1 to 4 GHz</a:t>
            </a:r>
          </a:p>
          <a:p>
            <a:pPr lvl="1"/>
            <a:r>
              <a:rPr lang="en-US" dirty="0"/>
              <a:t>Note: </a:t>
            </a:r>
            <a:r>
              <a:rPr lang="en-US" dirty="0" smtClean="0"/>
              <a:t>Other than </a:t>
            </a:r>
            <a:r>
              <a:rPr lang="en-US" dirty="0"/>
              <a:t>clock speeds </a:t>
            </a:r>
            <a:r>
              <a:rPr lang="en-US" dirty="0" smtClean="0"/>
              <a:t>there’s other factors that determines how fast a processor will run a program but </a:t>
            </a:r>
            <a:r>
              <a:rPr lang="en-US" dirty="0"/>
              <a:t>all other things being equal a processor with a higher clock speed will </a:t>
            </a:r>
            <a:r>
              <a:rPr lang="en-US" dirty="0" smtClean="0"/>
              <a:t>run faster</a:t>
            </a:r>
            <a:r>
              <a:rPr lang="en-US" dirty="0"/>
              <a:t>. </a:t>
            </a:r>
          </a:p>
          <a:p>
            <a:endParaRPr lang="en-US" dirty="0"/>
          </a:p>
        </p:txBody>
      </p:sp>
      <p:sp>
        <p:nvSpPr>
          <p:cNvPr id="4" name="Rectangle 3"/>
          <p:cNvSpPr/>
          <p:nvPr/>
        </p:nvSpPr>
        <p:spPr>
          <a:xfrm>
            <a:off x="914400" y="4648200"/>
            <a:ext cx="4519379" cy="707886"/>
          </a:xfrm>
          <a:prstGeom prst="rect">
            <a:avLst/>
          </a:prstGeom>
          <a:solidFill>
            <a:schemeClr val="accent1"/>
          </a:solidFill>
        </p:spPr>
        <p:txBody>
          <a:bodyPr wrap="none">
            <a:spAutoFit/>
          </a:bodyPr>
          <a:lstStyle/>
          <a:p>
            <a:r>
              <a:rPr lang="en-US" sz="2000" b="1" dirty="0" smtClean="0">
                <a:solidFill>
                  <a:schemeClr val="bg1"/>
                </a:solidFill>
              </a:rPr>
              <a:t>Computer from advertisement (2015 Ad)</a:t>
            </a:r>
          </a:p>
          <a:p>
            <a:r>
              <a:rPr lang="en-US" sz="2000" dirty="0" smtClean="0">
                <a:solidFill>
                  <a:schemeClr val="bg1"/>
                </a:solidFill>
              </a:rPr>
              <a:t>Processor: 3.6 GHz Intel Core processor</a:t>
            </a:r>
            <a:endParaRPr lang="en-US" sz="2000" dirty="0">
              <a:solidFill>
                <a:schemeClr val="bg1"/>
              </a:solidFill>
            </a:endParaRPr>
          </a:p>
        </p:txBody>
      </p:sp>
    </p:spTree>
    <p:extLst>
      <p:ext uri="{BB962C8B-B14F-4D97-AF65-F5344CB8AC3E}">
        <p14:creationId xmlns:p14="http://schemas.microsoft.com/office/powerpoint/2010/main" val="34110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Processors</a:t>
            </a:r>
            <a:endParaRPr lang="en-US" dirty="0"/>
          </a:p>
        </p:txBody>
      </p:sp>
      <p:sp>
        <p:nvSpPr>
          <p:cNvPr id="3" name="Content Placeholder 2"/>
          <p:cNvSpPr>
            <a:spLocks noGrp="1"/>
          </p:cNvSpPr>
          <p:nvPr>
            <p:ph idx="1"/>
          </p:nvPr>
        </p:nvSpPr>
        <p:spPr/>
        <p:txBody>
          <a:bodyPr/>
          <a:lstStyle/>
          <a:p>
            <a:r>
              <a:rPr lang="en-US" dirty="0" smtClean="0"/>
              <a:t>(Not to be confused with the model name of some Intel processors  e.g., Core i3, Core i5, Core i7 etc.)</a:t>
            </a:r>
          </a:p>
          <a:p>
            <a:pPr lvl="1"/>
            <a:r>
              <a:rPr lang="en-US" dirty="0" smtClean="0"/>
              <a:t>AMD manufacturers multi-core processors as well</a:t>
            </a:r>
          </a:p>
          <a:p>
            <a:r>
              <a:rPr lang="en-US" dirty="0" smtClean="0"/>
              <a:t>The number of cores determines how many tasks that a computer can execute at the same time.</a:t>
            </a:r>
          </a:p>
          <a:p>
            <a:r>
              <a:rPr lang="en-US" dirty="0" smtClean="0"/>
              <a:t>Single core computer:</a:t>
            </a:r>
          </a:p>
          <a:p>
            <a:pPr lvl="1"/>
            <a:r>
              <a:rPr lang="en-US" dirty="0" smtClean="0"/>
              <a:t>Only </a:t>
            </a:r>
            <a:r>
              <a:rPr lang="en-US" i="1" u="sng" dirty="0" smtClean="0"/>
              <a:t>appears</a:t>
            </a:r>
            <a:r>
              <a:rPr lang="en-US" dirty="0" smtClean="0"/>
              <a:t> to work on multiple tasks simultaneously.</a:t>
            </a:r>
            <a:endParaRPr lang="en-US" dirty="0"/>
          </a:p>
        </p:txBody>
      </p:sp>
      <p:grpSp>
        <p:nvGrpSpPr>
          <p:cNvPr id="7" name="Group 6"/>
          <p:cNvGrpSpPr/>
          <p:nvPr/>
        </p:nvGrpSpPr>
        <p:grpSpPr>
          <a:xfrm>
            <a:off x="772885" y="4225221"/>
            <a:ext cx="2590799" cy="1935776"/>
            <a:chOff x="772885" y="3951905"/>
            <a:chExt cx="2590799" cy="1935776"/>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885" y="430056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72885" y="3951905"/>
              <a:ext cx="2590799" cy="369332"/>
            </a:xfrm>
            <a:prstGeom prst="rect">
              <a:avLst/>
            </a:prstGeom>
            <a:noFill/>
          </p:spPr>
          <p:txBody>
            <a:bodyPr wrap="square" lIns="0" rtlCol="0">
              <a:spAutoFit/>
            </a:bodyPr>
            <a:lstStyle/>
            <a:p>
              <a:r>
                <a:rPr lang="en-US" dirty="0" smtClean="0"/>
                <a:t>Video editing</a:t>
              </a:r>
              <a:endParaRPr lang="en-US" dirty="0"/>
            </a:p>
          </p:txBody>
        </p:sp>
      </p:grpSp>
      <p:grpSp>
        <p:nvGrpSpPr>
          <p:cNvPr id="8" name="Group 7"/>
          <p:cNvGrpSpPr/>
          <p:nvPr/>
        </p:nvGrpSpPr>
        <p:grpSpPr>
          <a:xfrm>
            <a:off x="5617028" y="4192955"/>
            <a:ext cx="2704872" cy="1968042"/>
            <a:chOff x="5617028" y="3919639"/>
            <a:chExt cx="2704872" cy="1968042"/>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799" y="4300567"/>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617028" y="3919639"/>
              <a:ext cx="2590799" cy="369332"/>
            </a:xfrm>
            <a:prstGeom prst="rect">
              <a:avLst/>
            </a:prstGeom>
            <a:noFill/>
          </p:spPr>
          <p:txBody>
            <a:bodyPr wrap="square" lIns="0" rtlCol="0">
              <a:spAutoFit/>
            </a:bodyPr>
            <a:lstStyle/>
            <a:p>
              <a:r>
                <a:rPr lang="en-US" dirty="0" smtClean="0"/>
                <a:t>Playing a video game</a:t>
              </a:r>
              <a:endParaRPr lang="en-US" dirty="0"/>
            </a:p>
          </p:txBody>
        </p:sp>
      </p:grpSp>
      <p:sp>
        <p:nvSpPr>
          <p:cNvPr id="11" name="TextBox 10"/>
          <p:cNvSpPr txBox="1"/>
          <p:nvPr/>
        </p:nvSpPr>
        <p:spPr>
          <a:xfrm>
            <a:off x="772884" y="6174943"/>
            <a:ext cx="2590799" cy="369332"/>
          </a:xfrm>
          <a:prstGeom prst="rect">
            <a:avLst/>
          </a:prstGeom>
          <a:noFill/>
        </p:spPr>
        <p:txBody>
          <a:bodyPr wrap="square" lIns="0" rtlCol="0">
            <a:spAutoFit/>
          </a:bodyPr>
          <a:lstStyle/>
          <a:p>
            <a:r>
              <a:rPr lang="en-US" dirty="0" smtClean="0"/>
              <a:t>Pause</a:t>
            </a:r>
            <a:endParaRPr lang="en-US" dirty="0"/>
          </a:p>
        </p:txBody>
      </p:sp>
      <p:pic>
        <p:nvPicPr>
          <p:cNvPr id="2051" name="Picture 3" descr="U:\PC\lectures\203\book pics\best\edited\deskto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4573883"/>
            <a:ext cx="1524000" cy="1775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94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1"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mph" presetSubtype="0" nodeType="clickEffect">
                                  <p:stCondLst>
                                    <p:cond delay="0"/>
                                  </p:stCondLst>
                                  <p:childTnLst>
                                    <p:set>
                                      <p:cBhvr rctx="PPT">
                                        <p:cTn id="39" dur="indefinite"/>
                                        <p:tgtEl>
                                          <p:spTgt spid="7"/>
                                        </p:tgtEl>
                                        <p:attrNameLst>
                                          <p:attrName>style.opacity</p:attrName>
                                        </p:attrNameLst>
                                      </p:cBhvr>
                                      <p:to>
                                        <p:strVal val="0.5"/>
                                      </p:to>
                                    </p:set>
                                    <p:animEffect filter="image" prLst="opacity: 0.5">
                                      <p:cBhvr rctx="IE">
                                        <p:cTn id="40" dur="indefinite"/>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a:t>
            </a:r>
            <a:r>
              <a:rPr lang="en-US" dirty="0" smtClean="0"/>
              <a:t>Multi-Core (2)</a:t>
            </a:r>
            <a:endParaRPr lang="en-US" dirty="0"/>
          </a:p>
        </p:txBody>
      </p:sp>
      <p:sp>
        <p:nvSpPr>
          <p:cNvPr id="3" name="Content Placeholder 2"/>
          <p:cNvSpPr>
            <a:spLocks noGrp="1"/>
          </p:cNvSpPr>
          <p:nvPr>
            <p:ph idx="1"/>
          </p:nvPr>
        </p:nvSpPr>
        <p:spPr/>
        <p:txBody>
          <a:bodyPr/>
          <a:lstStyle/>
          <a:p>
            <a:r>
              <a:rPr lang="en-US" dirty="0" smtClean="0"/>
              <a:t>Dual-core processors: can work on two tasks simultaneously</a:t>
            </a:r>
            <a:endParaRPr lang="en-US" dirty="0"/>
          </a:p>
        </p:txBody>
      </p:sp>
      <p:grpSp>
        <p:nvGrpSpPr>
          <p:cNvPr id="19" name="Group 18"/>
          <p:cNvGrpSpPr/>
          <p:nvPr/>
        </p:nvGrpSpPr>
        <p:grpSpPr>
          <a:xfrm>
            <a:off x="1651707" y="2068292"/>
            <a:ext cx="3783295" cy="4700350"/>
            <a:chOff x="1651707" y="2068292"/>
            <a:chExt cx="3783295" cy="4700350"/>
          </a:xfrm>
        </p:grpSpPr>
        <p:pic>
          <p:nvPicPr>
            <p:cNvPr id="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4203" y="2701857"/>
              <a:ext cx="2071318"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621" y="5181528"/>
              <a:ext cx="2683101" cy="158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1651707" y="2068292"/>
              <a:ext cx="3783295" cy="3906793"/>
              <a:chOff x="1651707" y="2068292"/>
              <a:chExt cx="3783295" cy="3906793"/>
            </a:xfrm>
          </p:grpSpPr>
          <p:sp>
            <p:nvSpPr>
              <p:cNvPr id="7" name="TextBox 6"/>
              <p:cNvSpPr txBox="1"/>
              <p:nvPr/>
            </p:nvSpPr>
            <p:spPr>
              <a:xfrm>
                <a:off x="2844203" y="2068292"/>
                <a:ext cx="2590799" cy="646331"/>
              </a:xfrm>
              <a:prstGeom prst="rect">
                <a:avLst/>
              </a:prstGeom>
              <a:noFill/>
            </p:spPr>
            <p:txBody>
              <a:bodyPr wrap="square" lIns="0" rtlCol="0">
                <a:spAutoFit/>
              </a:bodyPr>
              <a:lstStyle/>
              <a:p>
                <a:r>
                  <a:rPr lang="en-US" dirty="0" smtClean="0"/>
                  <a:t>First processing core: Video editing</a:t>
                </a:r>
                <a:endParaRPr lang="en-US" dirty="0"/>
              </a:p>
            </p:txBody>
          </p:sp>
          <p:sp>
            <p:nvSpPr>
              <p:cNvPr id="10" name="TextBox 9"/>
              <p:cNvSpPr txBox="1"/>
              <p:nvPr/>
            </p:nvSpPr>
            <p:spPr>
              <a:xfrm>
                <a:off x="2743621" y="4535197"/>
                <a:ext cx="2590799" cy="646331"/>
              </a:xfrm>
              <a:prstGeom prst="rect">
                <a:avLst/>
              </a:prstGeom>
              <a:noFill/>
            </p:spPr>
            <p:txBody>
              <a:bodyPr wrap="square" lIns="0" rtlCol="0">
                <a:spAutoFit/>
              </a:bodyPr>
              <a:lstStyle/>
              <a:p>
                <a:r>
                  <a:rPr lang="en-US" dirty="0" smtClean="0"/>
                  <a:t>Second processing core: Playing a video game</a:t>
                </a:r>
                <a:endParaRPr lang="en-US" dirty="0"/>
              </a:p>
            </p:txBody>
          </p:sp>
          <p:cxnSp>
            <p:nvCxnSpPr>
              <p:cNvPr id="12" name="Straight Connector 11"/>
              <p:cNvCxnSpPr>
                <a:endCxn id="6" idx="1"/>
              </p:cNvCxnSpPr>
              <p:nvPr/>
            </p:nvCxnSpPr>
            <p:spPr>
              <a:xfrm flipV="1">
                <a:off x="1651707" y="3495414"/>
                <a:ext cx="1192496" cy="1039783"/>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9" idx="1"/>
              </p:cNvCxnSpPr>
              <p:nvPr/>
            </p:nvCxnSpPr>
            <p:spPr>
              <a:xfrm>
                <a:off x="1651707" y="4535197"/>
                <a:ext cx="1091914" cy="143988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468" y="3732230"/>
            <a:ext cx="1307239" cy="1522911"/>
          </a:xfrm>
          <a:prstGeom prst="rect">
            <a:avLst/>
          </a:prstGeom>
        </p:spPr>
      </p:pic>
    </p:spTree>
    <p:extLst>
      <p:ext uri="{BB962C8B-B14F-4D97-AF65-F5344CB8AC3E}">
        <p14:creationId xmlns:p14="http://schemas.microsoft.com/office/powerpoint/2010/main" val="254982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(3)</a:t>
            </a:r>
            <a:endParaRPr lang="en-US" dirty="0"/>
          </a:p>
        </p:txBody>
      </p:sp>
      <p:sp>
        <p:nvSpPr>
          <p:cNvPr id="3" name="Content Placeholder 2"/>
          <p:cNvSpPr>
            <a:spLocks noGrp="1"/>
          </p:cNvSpPr>
          <p:nvPr>
            <p:ph idx="1"/>
          </p:nvPr>
        </p:nvSpPr>
        <p:spPr/>
        <p:txBody>
          <a:bodyPr/>
          <a:lstStyle/>
          <a:p>
            <a:r>
              <a:rPr lang="en-US" dirty="0" smtClean="0"/>
              <a:t>Other multi-core processors:</a:t>
            </a:r>
          </a:p>
          <a:p>
            <a:pPr lvl="1"/>
            <a:r>
              <a:rPr lang="en-US" dirty="0" smtClean="0"/>
              <a:t>Quad core : 4 processing cores</a:t>
            </a:r>
          </a:p>
          <a:p>
            <a:pPr lvl="1"/>
            <a:r>
              <a:rPr lang="en-US" dirty="0" smtClean="0"/>
              <a:t>6 core </a:t>
            </a:r>
          </a:p>
          <a:p>
            <a:pPr lvl="1"/>
            <a:r>
              <a:rPr lang="en-US" dirty="0" smtClean="0"/>
              <a:t>8 core </a:t>
            </a:r>
          </a:p>
          <a:p>
            <a:pPr lvl="1"/>
            <a:r>
              <a:rPr lang="en-US" dirty="0" smtClean="0"/>
              <a:t>For more information: comparing dual vs. quad core processors:</a:t>
            </a:r>
          </a:p>
          <a:p>
            <a:pPr lvl="2"/>
            <a:r>
              <a:rPr lang="en-US" dirty="0">
                <a:hlinkClick r:id="rId3"/>
              </a:rPr>
              <a:t>http</a:t>
            </a:r>
            <a:r>
              <a:rPr lang="en-US">
                <a:hlinkClick r:id="rId3"/>
              </a:rPr>
              <a:t>://</a:t>
            </a:r>
            <a:r>
              <a:rPr lang="en-US" smtClean="0">
                <a:hlinkClick r:id="rId3"/>
              </a:rPr>
              <a:t>www.pcmag.com/article2/0,2817,2406293,00.asp</a:t>
            </a:r>
            <a:r>
              <a:rPr lang="en-US" smtClean="0"/>
              <a:t> </a:t>
            </a:r>
            <a:endParaRPr lang="en-US" dirty="0"/>
          </a:p>
        </p:txBody>
      </p:sp>
    </p:spTree>
    <p:extLst>
      <p:ext uri="{BB962C8B-B14F-4D97-AF65-F5344CB8AC3E}">
        <p14:creationId xmlns:p14="http://schemas.microsoft.com/office/powerpoint/2010/main" val="1119828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Processors: Multi-Core </a:t>
            </a:r>
            <a:r>
              <a:rPr lang="en-US" dirty="0" smtClean="0"/>
              <a:t>(4)</a:t>
            </a:r>
            <a:endParaRPr lang="en-US" dirty="0"/>
          </a:p>
        </p:txBody>
      </p:sp>
      <p:sp>
        <p:nvSpPr>
          <p:cNvPr id="3" name="Content Placeholder 2"/>
          <p:cNvSpPr>
            <a:spLocks noGrp="1"/>
          </p:cNvSpPr>
          <p:nvPr>
            <p:ph idx="1"/>
          </p:nvPr>
        </p:nvSpPr>
        <p:spPr/>
        <p:txBody>
          <a:bodyPr/>
          <a:lstStyle/>
          <a:p>
            <a:r>
              <a:rPr lang="en-US" dirty="0" smtClean="0"/>
              <a:t>Having a processor with multiple cores can speed up execution even if only a single hardware intensive program (pushes the hardware of the computer) is running.</a:t>
            </a:r>
          </a:p>
          <a:p>
            <a:pPr lvl="1"/>
            <a:r>
              <a:rPr lang="en-US" dirty="0" smtClean="0"/>
              <a:t>The program is written specifically to take advantage of multi-core technology.</a:t>
            </a:r>
          </a:p>
          <a:p>
            <a:pPr lvl="1"/>
            <a:r>
              <a:rPr lang="en-US" dirty="0" smtClean="0"/>
              <a:t>Check the ‘system requirements’ or ‘technical requirements’ on the packaging or website e.g., Photoshop, Excel, Crysis (first person shooter by EA)</a:t>
            </a:r>
            <a:endParaRPr lang="en-US" dirty="0"/>
          </a:p>
        </p:txBody>
      </p:sp>
      <p:grpSp>
        <p:nvGrpSpPr>
          <p:cNvPr id="22" name="Group 21"/>
          <p:cNvGrpSpPr/>
          <p:nvPr/>
        </p:nvGrpSpPr>
        <p:grpSpPr>
          <a:xfrm>
            <a:off x="1619050" y="4050268"/>
            <a:ext cx="5772350" cy="2775075"/>
            <a:chOff x="1619050" y="4050268"/>
            <a:chExt cx="5772350" cy="2775075"/>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4408714"/>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67001" y="4050268"/>
              <a:ext cx="3352800" cy="369332"/>
            </a:xfrm>
            <a:prstGeom prst="rect">
              <a:avLst/>
            </a:prstGeom>
            <a:noFill/>
          </p:spPr>
          <p:txBody>
            <a:bodyPr wrap="square" lIns="0" rtlCol="0">
              <a:spAutoFit/>
            </a:bodyPr>
            <a:lstStyle/>
            <a:p>
              <a:r>
                <a:rPr lang="en-US" dirty="0" smtClean="0"/>
                <a:t>First core: runs one part of game</a:t>
              </a:r>
              <a:endParaRPr lang="en-US"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0335" y="5823857"/>
              <a:ext cx="1693066" cy="1001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650334" y="5465411"/>
              <a:ext cx="4741066" cy="369332"/>
            </a:xfrm>
            <a:prstGeom prst="rect">
              <a:avLst/>
            </a:prstGeom>
            <a:noFill/>
          </p:spPr>
          <p:txBody>
            <a:bodyPr wrap="square" lIns="0" rtlCol="0">
              <a:spAutoFit/>
            </a:bodyPr>
            <a:lstStyle/>
            <a:p>
              <a:r>
                <a:rPr lang="en-US" dirty="0" smtClean="0"/>
                <a:t>Second core: runs another part of the same game</a:t>
              </a:r>
              <a:endParaRPr lang="en-US" dirty="0"/>
            </a:p>
          </p:txBody>
        </p:sp>
        <p:cxnSp>
          <p:nvCxnSpPr>
            <p:cNvPr id="16" name="Straight Connector 15"/>
            <p:cNvCxnSpPr>
              <a:endCxn id="5" idx="1"/>
            </p:cNvCxnSpPr>
            <p:nvPr/>
          </p:nvCxnSpPr>
          <p:spPr>
            <a:xfrm flipV="1">
              <a:off x="1619050" y="4909457"/>
              <a:ext cx="1047951" cy="39866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9" idx="1"/>
            </p:cNvCxnSpPr>
            <p:nvPr/>
          </p:nvCxnSpPr>
          <p:spPr>
            <a:xfrm>
              <a:off x="1619050" y="5308121"/>
              <a:ext cx="1031285" cy="1016479"/>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pic>
        <p:nvPicPr>
          <p:cNvPr id="13"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152400" y="4316265"/>
            <a:ext cx="1502286" cy="236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42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Example Program, MS-Excel: Optimal Performance With Multiple Cores</a:t>
            </a:r>
            <a:endParaRPr lang="en-CA"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35" y="1676400"/>
            <a:ext cx="4455880" cy="4724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163" y="2940747"/>
            <a:ext cx="6447272" cy="3917253"/>
          </a:xfrm>
          <a:prstGeom prst="rect">
            <a:avLst/>
          </a:prstGeom>
        </p:spPr>
      </p:pic>
    </p:spTree>
    <p:extLst>
      <p:ext uri="{BB962C8B-B14F-4D97-AF65-F5344CB8AC3E}">
        <p14:creationId xmlns:p14="http://schemas.microsoft.com/office/powerpoint/2010/main" val="183646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Technical Specifications</a:t>
            </a:r>
            <a:endParaRPr lang="en-US" dirty="0"/>
          </a:p>
        </p:txBody>
      </p:sp>
      <p:sp>
        <p:nvSpPr>
          <p:cNvPr id="3" name="Content Placeholder 2"/>
          <p:cNvSpPr>
            <a:spLocks noGrp="1"/>
          </p:cNvSpPr>
          <p:nvPr>
            <p:ph idx="1"/>
          </p:nvPr>
        </p:nvSpPr>
        <p:spPr/>
        <p:txBody>
          <a:bodyPr/>
          <a:lstStyle/>
          <a:p>
            <a:r>
              <a:rPr lang="en-US" dirty="0" smtClean="0"/>
              <a:t>Paraphrased from an online electronics retailer:</a:t>
            </a:r>
          </a:p>
          <a:p>
            <a:pPr lvl="1"/>
            <a:r>
              <a:rPr lang="en-US" sz="1800" dirty="0" smtClean="0"/>
              <a:t>“3.6 GHz Intel </a:t>
            </a:r>
            <a:r>
              <a:rPr lang="en-US" sz="1800" dirty="0"/>
              <a:t>Core </a:t>
            </a:r>
            <a:r>
              <a:rPr lang="en-US" sz="1800" dirty="0" smtClean="0"/>
              <a:t>i7-7700 processor and 12GB </a:t>
            </a:r>
            <a:r>
              <a:rPr lang="en-US" sz="1800" dirty="0"/>
              <a:t>RAM </a:t>
            </a:r>
            <a:r>
              <a:rPr lang="en-CA" sz="1800" dirty="0" smtClean="0"/>
              <a:t>offers </a:t>
            </a:r>
            <a:r>
              <a:rPr lang="en-CA" sz="1800" dirty="0"/>
              <a:t>powerful performance for multimedia projects, smooth multitasking, and effortless everyday </a:t>
            </a:r>
            <a:r>
              <a:rPr lang="en-CA" sz="1800" dirty="0" smtClean="0"/>
              <a:t>computing.” (</a:t>
            </a:r>
            <a:r>
              <a:rPr lang="en-US" sz="1800" dirty="0" smtClean="0">
                <a:solidFill>
                  <a:srgbClr val="0070C0"/>
                </a:solidFill>
              </a:rPr>
              <a:t>3.6 GHz </a:t>
            </a:r>
            <a:r>
              <a:rPr lang="en-US" sz="1800" dirty="0">
                <a:solidFill>
                  <a:srgbClr val="0070C0"/>
                </a:solidFill>
              </a:rPr>
              <a:t>4th generation Intel Core </a:t>
            </a:r>
            <a:r>
              <a:rPr lang="en-US" sz="1800" dirty="0" smtClean="0">
                <a:solidFill>
                  <a:srgbClr val="0070C0"/>
                </a:solidFill>
              </a:rPr>
              <a:t>i7-4790, 8 GB RAM</a:t>
            </a:r>
            <a:r>
              <a:rPr lang="en-US" sz="1800" dirty="0" smtClean="0"/>
              <a:t>)</a:t>
            </a:r>
            <a:endParaRPr lang="en-US" sz="1800" dirty="0" smtClean="0">
              <a:latin typeface="Arial" panose="020B0604020202020204" pitchFamily="34" charset="0"/>
              <a:cs typeface="Arial" panose="020B0604020202020204" pitchFamily="34" charset="0"/>
            </a:endParaRPr>
          </a:p>
          <a:p>
            <a:pPr lvl="1"/>
            <a:r>
              <a:rPr lang="en-US" sz="1800" dirty="0" smtClean="0"/>
              <a:t>“1TB hard </a:t>
            </a:r>
            <a:r>
              <a:rPr lang="en-US" sz="1800" dirty="0"/>
              <a:t>drive </a:t>
            </a:r>
            <a:r>
              <a:rPr lang="en-CA" sz="1800" dirty="0"/>
              <a:t>large digital warehouse to store all your files, photos, videos, music, and much </a:t>
            </a:r>
            <a:r>
              <a:rPr lang="en-CA" sz="1800" dirty="0" smtClean="0"/>
              <a:t>more” (</a:t>
            </a:r>
            <a:r>
              <a:rPr lang="en-CA" sz="1800" dirty="0" smtClean="0">
                <a:solidFill>
                  <a:srgbClr val="0070C0"/>
                </a:solidFill>
              </a:rPr>
              <a:t>1 TB hard drive</a:t>
            </a:r>
            <a:r>
              <a:rPr lang="en-CA" sz="1800" dirty="0" smtClean="0"/>
              <a:t>)</a:t>
            </a:r>
            <a:endParaRPr lang="en-US" sz="1800" dirty="0"/>
          </a:p>
          <a:p>
            <a:pPr lvl="1"/>
            <a:r>
              <a:rPr lang="en-CA" dirty="0"/>
              <a:t>6 USB ports, including 2 USB 3.0 ports </a:t>
            </a:r>
            <a:r>
              <a:rPr lang="en-CA" dirty="0" smtClean="0"/>
              <a:t> (</a:t>
            </a:r>
            <a:r>
              <a:rPr lang="en-CA" dirty="0" smtClean="0">
                <a:solidFill>
                  <a:srgbClr val="0070C0"/>
                </a:solidFill>
              </a:rPr>
              <a:t>USB 3.0 ports</a:t>
            </a:r>
            <a:r>
              <a:rPr lang="en-CA" dirty="0" smtClean="0"/>
              <a:t>)</a:t>
            </a:r>
          </a:p>
          <a:p>
            <a:pPr lvl="1"/>
            <a:r>
              <a:rPr lang="en-US" dirty="0" smtClean="0"/>
              <a:t>“HDMI </a:t>
            </a:r>
            <a:r>
              <a:rPr lang="en-CA" dirty="0"/>
              <a:t>output delivers crisp high-quality visuals and high-fidelity audio to a home theatre or monitor through a single cable </a:t>
            </a:r>
            <a:r>
              <a:rPr lang="en-CA" dirty="0" smtClean="0"/>
              <a:t>connection” </a:t>
            </a:r>
          </a:p>
          <a:p>
            <a:pPr lvl="1"/>
            <a:r>
              <a:rPr lang="en-US" dirty="0" smtClean="0"/>
              <a:t>FYI: $1,099.99 (</a:t>
            </a:r>
            <a:r>
              <a:rPr lang="en-US" dirty="0" smtClean="0">
                <a:solidFill>
                  <a:srgbClr val="0070C0"/>
                </a:solidFill>
              </a:rPr>
              <a:t>$949 in 2015 $</a:t>
            </a:r>
            <a:r>
              <a:rPr lang="en-US" dirty="0" smtClean="0"/>
              <a:t>)</a:t>
            </a:r>
            <a:endParaRPr lang="en-US" dirty="0"/>
          </a:p>
          <a:p>
            <a:pPr marL="234950" lvl="1" indent="0">
              <a:buNone/>
            </a:pPr>
            <a:endParaRPr lang="en-US" sz="1800" dirty="0">
              <a:latin typeface="Arial" panose="020B0604020202020204" pitchFamily="34" charset="0"/>
              <a:cs typeface="Arial" panose="020B0604020202020204" pitchFamily="34" charset="0"/>
            </a:endParaRPr>
          </a:p>
          <a:p>
            <a:pPr lvl="1"/>
            <a:r>
              <a:rPr lang="en-US" sz="1800" dirty="0" smtClean="0">
                <a:latin typeface="Arial" panose="020B0604020202020204" pitchFamily="34" charset="0"/>
                <a:cs typeface="Arial" panose="020B0604020202020204" pitchFamily="34" charset="0"/>
              </a:rPr>
              <a:t>Last accessed from </a:t>
            </a:r>
            <a:r>
              <a:rPr lang="en-US" sz="1800" dirty="0" smtClean="0">
                <a:latin typeface="Arial" panose="020B0604020202020204" pitchFamily="34" charset="0"/>
                <a:cs typeface="Arial" panose="020B0604020202020204" pitchFamily="34" charset="0"/>
                <a:hlinkClick r:id="rId2"/>
              </a:rPr>
              <a:t>www.bestbuy.ca</a:t>
            </a:r>
            <a:r>
              <a:rPr lang="en-US" sz="1800" dirty="0" smtClean="0">
                <a:latin typeface="Arial" panose="020B0604020202020204" pitchFamily="34" charset="0"/>
                <a:cs typeface="Arial" panose="020B0604020202020204" pitchFamily="34" charset="0"/>
              </a:rPr>
              <a:t> July 2017 (</a:t>
            </a:r>
            <a:r>
              <a:rPr lang="en-US" sz="1800" dirty="0" smtClean="0">
                <a:solidFill>
                  <a:srgbClr val="0070C0"/>
                </a:solidFill>
                <a:latin typeface="Arial" panose="020B0604020202020204" pitchFamily="34" charset="0"/>
                <a:cs typeface="Arial" panose="020B0604020202020204" pitchFamily="34" charset="0"/>
              </a:rPr>
              <a:t>June 2015</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651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Will Multiple Cores Always Be Faster?</a:t>
            </a:r>
            <a:endParaRPr lang="en-CA" dirty="0"/>
          </a:p>
        </p:txBody>
      </p:sp>
      <p:sp>
        <p:nvSpPr>
          <p:cNvPr id="3" name="Content Placeholder 2"/>
          <p:cNvSpPr>
            <a:spLocks noGrp="1"/>
          </p:cNvSpPr>
          <p:nvPr>
            <p:ph idx="1"/>
          </p:nvPr>
        </p:nvSpPr>
        <p:spPr/>
        <p:txBody>
          <a:bodyPr/>
          <a:lstStyle/>
          <a:p>
            <a:r>
              <a:rPr lang="en-CA" dirty="0" smtClean="0"/>
              <a:t>Simple answer: it depends</a:t>
            </a:r>
          </a:p>
          <a:p>
            <a:r>
              <a:rPr lang="en-CA" dirty="0" smtClean="0"/>
              <a:t>Advanced answer: look at actual computer usage e.g., Task manager (Windows), Activity Monitor (MAC OS-X)</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753706"/>
            <a:ext cx="5186254" cy="4104294"/>
          </a:xfrm>
          <a:prstGeom prst="rect">
            <a:avLst/>
          </a:prstGeom>
        </p:spPr>
      </p:pic>
    </p:spTree>
    <p:extLst>
      <p:ext uri="{BB962C8B-B14F-4D97-AF65-F5344CB8AC3E}">
        <p14:creationId xmlns:p14="http://schemas.microsoft.com/office/powerpoint/2010/main" val="4391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 Processor Models</a:t>
            </a:r>
            <a:r>
              <a:rPr lang="en-US" baseline="30000" dirty="0" smtClean="0"/>
              <a:t>1</a:t>
            </a:r>
            <a:endParaRPr lang="en-US" baseline="30000" dirty="0"/>
          </a:p>
        </p:txBody>
      </p:sp>
      <p:sp>
        <p:nvSpPr>
          <p:cNvPr id="3" name="Content Placeholder 2"/>
          <p:cNvSpPr>
            <a:spLocks noGrp="1"/>
          </p:cNvSpPr>
          <p:nvPr>
            <p:ph idx="1"/>
          </p:nvPr>
        </p:nvSpPr>
        <p:spPr/>
        <p:txBody>
          <a:bodyPr/>
          <a:lstStyle/>
          <a:p>
            <a:r>
              <a:rPr lang="en-US" dirty="0" smtClean="0"/>
              <a:t>Another important factor determining execution speed</a:t>
            </a:r>
          </a:p>
          <a:p>
            <a:r>
              <a:rPr lang="en-US" dirty="0" smtClean="0"/>
              <a:t>Intel processor  models:</a:t>
            </a:r>
          </a:p>
          <a:p>
            <a:pPr lvl="1"/>
            <a:r>
              <a:rPr lang="en-US" dirty="0" smtClean="0"/>
              <a:t>Pentium and Celeron (bargain basement entry level or for portables): </a:t>
            </a:r>
          </a:p>
          <a:p>
            <a:pPr lvl="2"/>
            <a:r>
              <a:rPr lang="en-US" dirty="0" smtClean="0"/>
              <a:t>Very old low end chips </a:t>
            </a:r>
          </a:p>
          <a:p>
            <a:pPr lvl="2"/>
            <a:r>
              <a:rPr lang="en-US" dirty="0" smtClean="0"/>
              <a:t>Unless you’re cash strapped avoid computers with these processors</a:t>
            </a:r>
          </a:p>
          <a:p>
            <a:pPr lvl="3"/>
            <a:r>
              <a:rPr lang="en-US" dirty="0" smtClean="0"/>
              <a:t>(JT: until part way through 2013 I was running a </a:t>
            </a:r>
            <a:r>
              <a:rPr lang="en-US" b="1" dirty="0" smtClean="0"/>
              <a:t>very old version </a:t>
            </a:r>
            <a:r>
              <a:rPr lang="en-US" dirty="0" smtClean="0"/>
              <a:t>of a Celeron for my main computer tasks…painfully!)</a:t>
            </a:r>
          </a:p>
          <a:p>
            <a:pPr lvl="1"/>
            <a:r>
              <a:rPr lang="en-US" dirty="0" smtClean="0"/>
              <a:t>Core i3 (sensible entry level):</a:t>
            </a:r>
          </a:p>
          <a:p>
            <a:pPr lvl="2"/>
            <a:r>
              <a:rPr lang="en-US" dirty="0" smtClean="0"/>
              <a:t>Dual core processors</a:t>
            </a:r>
          </a:p>
          <a:p>
            <a:pPr lvl="2"/>
            <a:r>
              <a:rPr lang="en-US" dirty="0" smtClean="0"/>
              <a:t>For budget computers, good for basic every day computer use (word processing, browsing the web – you might want to avoid viewing videos extensively especially HD video)</a:t>
            </a:r>
          </a:p>
        </p:txBody>
      </p:sp>
      <p:sp>
        <p:nvSpPr>
          <p:cNvPr id="4" name="TextBox 3"/>
          <p:cNvSpPr txBox="1"/>
          <p:nvPr/>
        </p:nvSpPr>
        <p:spPr>
          <a:xfrm>
            <a:off x="0" y="5713273"/>
            <a:ext cx="5562600" cy="1169551"/>
          </a:xfrm>
          <a:prstGeom prst="rect">
            <a:avLst/>
          </a:prstGeom>
          <a:noFill/>
        </p:spPr>
        <p:txBody>
          <a:bodyPr wrap="square" rtlCol="0">
            <a:spAutoFit/>
          </a:bodyPr>
          <a:lstStyle/>
          <a:p>
            <a:r>
              <a:rPr lang="en-US" sz="1400" dirty="0" smtClean="0"/>
              <a:t>Sources:</a:t>
            </a:r>
          </a:p>
          <a:p>
            <a:pPr marL="285750" indent="-285750">
              <a:buFont typeface="Arial" panose="020B0604020202020204" pitchFamily="34" charset="0"/>
              <a:buChar char="•"/>
            </a:pPr>
            <a:r>
              <a:rPr lang="en-US" sz="1400" dirty="0">
                <a:hlinkClick r:id="rId2"/>
              </a:rPr>
              <a:t>http://</a:t>
            </a:r>
            <a:r>
              <a:rPr lang="en-US" sz="1400" dirty="0" smtClean="0">
                <a:hlinkClick r:id="rId2"/>
              </a:rPr>
              <a:t>www.cnet.com/topics/desktops/buying-guide/</a:t>
            </a:r>
            <a:endParaRPr lang="en-US" sz="1400" dirty="0"/>
          </a:p>
          <a:p>
            <a:pPr marL="285750" indent="-285750">
              <a:buFont typeface="Arial" panose="020B0604020202020204" pitchFamily="34" charset="0"/>
              <a:buChar char="•"/>
            </a:pPr>
            <a:r>
              <a:rPr lang="en-US" sz="1400" dirty="0" smtClean="0">
                <a:hlinkClick r:id="rId3"/>
              </a:rPr>
              <a:t>http</a:t>
            </a:r>
            <a:r>
              <a:rPr lang="en-US" sz="1400" dirty="0">
                <a:hlinkClick r:id="rId3"/>
              </a:rPr>
              <a:t>://</a:t>
            </a:r>
            <a:r>
              <a:rPr lang="en-US" sz="1400" dirty="0" smtClean="0">
                <a:hlinkClick r:id="rId3"/>
              </a:rPr>
              <a:t>ark.intel.com/</a:t>
            </a:r>
            <a:endParaRPr lang="en-US" sz="1400" dirty="0" smtClean="0"/>
          </a:p>
          <a:p>
            <a:pPr marL="285750" indent="-285750">
              <a:buFont typeface="Arial" panose="020B0604020202020204" pitchFamily="34" charset="0"/>
              <a:buChar char="•"/>
            </a:pPr>
            <a:r>
              <a:rPr lang="en-US" sz="1400" dirty="0" smtClean="0">
                <a:hlinkClick r:id="rId4"/>
              </a:rPr>
              <a:t>http</a:t>
            </a:r>
            <a:r>
              <a:rPr lang="en-US" sz="1400" dirty="0">
                <a:hlinkClick r:id="rId4"/>
              </a:rPr>
              <a:t>://</a:t>
            </a:r>
            <a:r>
              <a:rPr lang="en-US" sz="1400" dirty="0" smtClean="0">
                <a:hlinkClick r:id="rId4"/>
              </a:rPr>
              <a:t>www.intel.com/content/www/us/en/processors/processor-numbers.html</a:t>
            </a:r>
            <a:endParaRPr lang="en-US" sz="1400" dirty="0"/>
          </a:p>
        </p:txBody>
      </p:sp>
    </p:spTree>
    <p:extLst>
      <p:ext uri="{BB962C8B-B14F-4D97-AF65-F5344CB8AC3E}">
        <p14:creationId xmlns:p14="http://schemas.microsoft.com/office/powerpoint/2010/main" val="1786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Intel Processor </a:t>
            </a:r>
            <a:r>
              <a:rPr lang="en-US" dirty="0" smtClean="0"/>
              <a:t>Models (2)</a:t>
            </a:r>
            <a:endParaRPr lang="en-US" dirty="0"/>
          </a:p>
        </p:txBody>
      </p:sp>
      <p:sp>
        <p:nvSpPr>
          <p:cNvPr id="3" name="Content Placeholder 2"/>
          <p:cNvSpPr>
            <a:spLocks noGrp="1"/>
          </p:cNvSpPr>
          <p:nvPr>
            <p:ph idx="1"/>
          </p:nvPr>
        </p:nvSpPr>
        <p:spPr/>
        <p:txBody>
          <a:bodyPr/>
          <a:lstStyle/>
          <a:p>
            <a:pPr lvl="1"/>
            <a:r>
              <a:rPr lang="en-US" dirty="0"/>
              <a:t>Core </a:t>
            </a:r>
            <a:r>
              <a:rPr lang="en-US" dirty="0" smtClean="0"/>
              <a:t>i5 (good for most tasks/most users)</a:t>
            </a:r>
            <a:endParaRPr lang="en-US" dirty="0"/>
          </a:p>
          <a:p>
            <a:pPr lvl="1"/>
            <a:r>
              <a:rPr lang="en-US" dirty="0"/>
              <a:t>Mainstream quad core processor line (a handful of lower end ones are dual core)</a:t>
            </a:r>
          </a:p>
          <a:p>
            <a:pPr lvl="2"/>
            <a:r>
              <a:rPr lang="en-US" dirty="0"/>
              <a:t>Common in many desktop models and all-in-one </a:t>
            </a:r>
            <a:r>
              <a:rPr lang="en-US" dirty="0" smtClean="0"/>
              <a:t>computers</a:t>
            </a:r>
          </a:p>
          <a:p>
            <a:pPr lvl="1"/>
            <a:r>
              <a:rPr lang="en-US" dirty="0" smtClean="0"/>
              <a:t>Core i7 (for high end, powerful computer)</a:t>
            </a:r>
          </a:p>
          <a:p>
            <a:pPr lvl="2"/>
            <a:r>
              <a:rPr lang="en-US" dirty="0" smtClean="0"/>
              <a:t>Higher end processor for hardware-intensive tasks (e.g., games, video and image editing)</a:t>
            </a:r>
            <a:endParaRPr lang="en-US" dirty="0"/>
          </a:p>
          <a:p>
            <a:pPr lvl="1"/>
            <a:r>
              <a:rPr lang="en-US" dirty="0"/>
              <a:t>For more information:</a:t>
            </a:r>
          </a:p>
          <a:p>
            <a:pPr lvl="2"/>
            <a:r>
              <a:rPr lang="en-US" sz="1600" dirty="0">
                <a:hlinkClick r:id="rId3"/>
              </a:rPr>
              <a:t>http://ark.intel.com/</a:t>
            </a:r>
            <a:endParaRPr lang="en-US" sz="1600" dirty="0"/>
          </a:p>
          <a:p>
            <a:pPr lvl="2"/>
            <a:r>
              <a:rPr lang="en-US" sz="1600" dirty="0">
                <a:hlinkClick r:id="rId4"/>
              </a:rPr>
              <a:t>http://www.intel.com/content/www/us/en/processors/processor-numbers.html</a:t>
            </a:r>
            <a:endParaRPr lang="en-US" sz="1600" dirty="0"/>
          </a:p>
          <a:p>
            <a:pPr lvl="2"/>
            <a:endParaRPr lang="en-US" dirty="0"/>
          </a:p>
          <a:p>
            <a:endParaRPr lang="en-US" dirty="0"/>
          </a:p>
        </p:txBody>
      </p:sp>
      <p:sp>
        <p:nvSpPr>
          <p:cNvPr id="5" name="TextBox 4"/>
          <p:cNvSpPr txBox="1"/>
          <p:nvPr/>
        </p:nvSpPr>
        <p:spPr>
          <a:xfrm>
            <a:off x="5229922" y="1447800"/>
            <a:ext cx="1278454" cy="369332"/>
          </a:xfrm>
          <a:prstGeom prst="rect">
            <a:avLst/>
          </a:prstGeom>
          <a:noFill/>
        </p:spPr>
        <p:txBody>
          <a:bodyPr wrap="square" rtlCol="0">
            <a:spAutoFit/>
          </a:bodyPr>
          <a:lstStyle/>
          <a:p>
            <a:r>
              <a:rPr lang="en-US" b="1" dirty="0" smtClean="0">
                <a:sym typeface="Wingdings" panose="05000000000000000000" pitchFamily="2" charset="2"/>
              </a:rPr>
              <a:t></a:t>
            </a:r>
            <a:r>
              <a:rPr lang="en-US" b="1" dirty="0" smtClean="0"/>
              <a:t>Tam min</a:t>
            </a:r>
            <a:endParaRPr lang="en-US" b="1" dirty="0"/>
          </a:p>
        </p:txBody>
      </p:sp>
      <p:sp>
        <p:nvSpPr>
          <p:cNvPr id="6" name="Rectangle 5"/>
          <p:cNvSpPr/>
          <p:nvPr/>
        </p:nvSpPr>
        <p:spPr>
          <a:xfrm>
            <a:off x="1219200" y="5029200"/>
            <a:ext cx="5065105" cy="707886"/>
          </a:xfrm>
          <a:prstGeom prst="rect">
            <a:avLst/>
          </a:prstGeom>
          <a:solidFill>
            <a:schemeClr val="accent1"/>
          </a:solidFill>
        </p:spPr>
        <p:txBody>
          <a:bodyPr wrap="none">
            <a:spAutoFit/>
          </a:bodyPr>
          <a:lstStyle/>
          <a:p>
            <a:r>
              <a:rPr lang="en-US" sz="2000" b="1" dirty="0" smtClean="0">
                <a:solidFill>
                  <a:schemeClr val="bg1"/>
                </a:solidFill>
              </a:rPr>
              <a:t>Computer from advertisement:</a:t>
            </a:r>
          </a:p>
          <a:p>
            <a:r>
              <a:rPr lang="en-US" sz="2000" dirty="0" smtClean="0">
                <a:solidFill>
                  <a:schemeClr val="bg1"/>
                </a:solidFill>
              </a:rPr>
              <a:t>Processor: </a:t>
            </a:r>
            <a:r>
              <a:rPr lang="en-US" sz="2000" dirty="0">
                <a:solidFill>
                  <a:schemeClr val="bg1"/>
                </a:solidFill>
              </a:rPr>
              <a:t>3.6GHz </a:t>
            </a:r>
            <a:r>
              <a:rPr lang="en-US" sz="2000" dirty="0" smtClean="0">
                <a:solidFill>
                  <a:schemeClr val="bg1"/>
                </a:solidFill>
              </a:rPr>
              <a:t>Intel </a:t>
            </a:r>
            <a:r>
              <a:rPr lang="en-US" sz="2000" dirty="0">
                <a:solidFill>
                  <a:schemeClr val="bg1"/>
                </a:solidFill>
              </a:rPr>
              <a:t>Core </a:t>
            </a:r>
            <a:r>
              <a:rPr lang="en-US" sz="2000" i="1" dirty="0" smtClean="0">
                <a:solidFill>
                  <a:schemeClr val="bg1"/>
                </a:solidFill>
              </a:rPr>
              <a:t>i7-7700</a:t>
            </a:r>
            <a:r>
              <a:rPr lang="en-US" sz="2000" dirty="0" smtClean="0">
                <a:solidFill>
                  <a:schemeClr val="bg1"/>
                </a:solidFill>
              </a:rPr>
              <a:t> </a:t>
            </a:r>
            <a:r>
              <a:rPr lang="en-US" sz="2000" dirty="0">
                <a:solidFill>
                  <a:schemeClr val="bg1"/>
                </a:solidFill>
              </a:rPr>
              <a:t>processor</a:t>
            </a:r>
          </a:p>
        </p:txBody>
      </p:sp>
      <p:sp>
        <p:nvSpPr>
          <p:cNvPr id="4" name="Rectangle 3"/>
          <p:cNvSpPr/>
          <p:nvPr/>
        </p:nvSpPr>
        <p:spPr>
          <a:xfrm>
            <a:off x="1219199" y="6059269"/>
            <a:ext cx="6661567" cy="646331"/>
          </a:xfrm>
          <a:prstGeom prst="rect">
            <a:avLst/>
          </a:prstGeom>
        </p:spPr>
        <p:txBody>
          <a:bodyPr wrap="square">
            <a:spAutoFit/>
          </a:bodyPr>
          <a:lstStyle/>
          <a:p>
            <a:r>
              <a:rPr lang="en-US" b="1" dirty="0" smtClean="0">
                <a:solidFill>
                  <a:srgbClr val="0070C0"/>
                </a:solidFill>
              </a:rPr>
              <a:t>Computer processor from 2015 ad: </a:t>
            </a:r>
          </a:p>
          <a:p>
            <a:r>
              <a:rPr lang="en-US" dirty="0" smtClean="0">
                <a:solidFill>
                  <a:srgbClr val="0070C0"/>
                </a:solidFill>
              </a:rPr>
              <a:t>3.6GHz Intel </a:t>
            </a:r>
            <a:r>
              <a:rPr lang="en-US" dirty="0">
                <a:solidFill>
                  <a:srgbClr val="0070C0"/>
                </a:solidFill>
              </a:rPr>
              <a:t>Core </a:t>
            </a:r>
            <a:r>
              <a:rPr lang="en-US" i="1" dirty="0">
                <a:solidFill>
                  <a:srgbClr val="0070C0"/>
                </a:solidFill>
              </a:rPr>
              <a:t>i7-4790</a:t>
            </a:r>
            <a:r>
              <a:rPr lang="en-US" dirty="0">
                <a:solidFill>
                  <a:srgbClr val="0070C0"/>
                </a:solidFill>
              </a:rPr>
              <a:t> processor</a:t>
            </a:r>
          </a:p>
        </p:txBody>
      </p:sp>
      <p:grpSp>
        <p:nvGrpSpPr>
          <p:cNvPr id="9" name="Group 8"/>
          <p:cNvGrpSpPr/>
          <p:nvPr/>
        </p:nvGrpSpPr>
        <p:grpSpPr>
          <a:xfrm>
            <a:off x="6400800" y="5177841"/>
            <a:ext cx="1882983" cy="1477328"/>
            <a:chOff x="6400800" y="5177841"/>
            <a:chExt cx="1882983" cy="1477328"/>
          </a:xfrm>
        </p:grpSpPr>
        <p:sp>
          <p:nvSpPr>
            <p:cNvPr id="7" name="Right Brace 6"/>
            <p:cNvSpPr/>
            <p:nvPr/>
          </p:nvSpPr>
          <p:spPr>
            <a:xfrm>
              <a:off x="6400800" y="5181600"/>
              <a:ext cx="533400" cy="12954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6988383" y="5177841"/>
              <a:ext cx="1295400" cy="1477328"/>
            </a:xfrm>
            <a:prstGeom prst="rect">
              <a:avLst/>
            </a:prstGeom>
            <a:noFill/>
          </p:spPr>
          <p:txBody>
            <a:bodyPr wrap="square" rtlCol="0">
              <a:spAutoFit/>
            </a:bodyPr>
            <a:lstStyle/>
            <a:p>
              <a:r>
                <a:rPr lang="en-US" dirty="0" smtClean="0"/>
                <a:t>There’s different versions of the i7 model</a:t>
              </a:r>
              <a:endParaRPr lang="en-US" dirty="0"/>
            </a:p>
          </p:txBody>
        </p:sp>
      </p:grpSp>
    </p:spTree>
    <p:extLst>
      <p:ext uri="{BB962C8B-B14F-4D97-AF65-F5344CB8AC3E}">
        <p14:creationId xmlns:p14="http://schemas.microsoft.com/office/powerpoint/2010/main" val="154315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1+#ppt_w/2"/>
                                          </p:val>
                                        </p:tav>
                                        <p:tav tm="100000">
                                          <p:val>
                                            <p:strVal val="#ppt_x"/>
                                          </p:val>
                                        </p:tav>
                                      </p:tavLst>
                                    </p:anim>
                                    <p:anim calcmode="lin" valueType="num">
                                      <p:cBhvr additive="base">
                                        <p:cTn id="4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randombar(horizont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p:bldP spid="6" grpId="0" animBg="1"/>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AMD Processor </a:t>
            </a:r>
            <a:r>
              <a:rPr lang="en-US" dirty="0"/>
              <a:t>Models (If There Is Time)</a:t>
            </a:r>
            <a:endParaRPr lang="en-CA" dirty="0"/>
          </a:p>
        </p:txBody>
      </p:sp>
      <p:sp>
        <p:nvSpPr>
          <p:cNvPr id="3" name="Content Placeholder 2"/>
          <p:cNvSpPr>
            <a:spLocks noGrp="1"/>
          </p:cNvSpPr>
          <p:nvPr>
            <p:ph idx="1"/>
          </p:nvPr>
        </p:nvSpPr>
        <p:spPr/>
        <p:txBody>
          <a:bodyPr/>
          <a:lstStyle/>
          <a:p>
            <a:r>
              <a:rPr lang="en-CA" dirty="0" smtClean="0"/>
              <a:t>We won’t spend time on these lines but reference links are available for more information.</a:t>
            </a:r>
          </a:p>
          <a:p>
            <a:r>
              <a:rPr lang="en-CA" dirty="0" smtClean="0"/>
              <a:t>AMD processors: </a:t>
            </a:r>
          </a:p>
          <a:p>
            <a:pPr lvl="1"/>
            <a:r>
              <a:rPr lang="en-CA" dirty="0">
                <a:hlinkClick r:id="rId2"/>
              </a:rPr>
              <a:t>http://</a:t>
            </a:r>
            <a:r>
              <a:rPr lang="en-CA" dirty="0" smtClean="0">
                <a:hlinkClick r:id="rId2"/>
              </a:rPr>
              <a:t>www.amd.com/en-us/products/processors/desktop</a:t>
            </a:r>
            <a:endParaRPr lang="en-CA" dirty="0" smtClean="0"/>
          </a:p>
          <a:p>
            <a:r>
              <a:rPr lang="en-CA" dirty="0" smtClean="0"/>
              <a:t>AMD vs. Intel: look at the speed tests performed with different software running (benchmarks).</a:t>
            </a:r>
            <a:endParaRPr lang="en-CA" dirty="0"/>
          </a:p>
          <a:p>
            <a:pPr lvl="1"/>
            <a:r>
              <a:rPr lang="en-CA" dirty="0" smtClean="0"/>
              <a:t>E.g., </a:t>
            </a:r>
            <a:r>
              <a:rPr lang="en-CA" dirty="0" smtClean="0">
                <a:hlinkClick r:id="rId3"/>
              </a:rPr>
              <a:t>http</a:t>
            </a:r>
            <a:r>
              <a:rPr lang="en-CA" dirty="0">
                <a:hlinkClick r:id="rId3"/>
              </a:rPr>
              <a:t>://www.tomshardware.com/t/cpus</a:t>
            </a:r>
            <a:r>
              <a:rPr lang="en-CA" dirty="0" smtClean="0">
                <a:hlinkClick r:id="rId3"/>
              </a:rPr>
              <a:t>/</a:t>
            </a:r>
            <a:endParaRPr lang="en-CA" dirty="0" smtClean="0"/>
          </a:p>
          <a:p>
            <a:r>
              <a:rPr lang="en-CA" dirty="0" smtClean="0"/>
              <a:t>However brand definitely </a:t>
            </a:r>
            <a:r>
              <a:rPr lang="en-CA" i="1" dirty="0" smtClean="0"/>
              <a:t>does matter </a:t>
            </a:r>
            <a:r>
              <a:rPr lang="en-CA" dirty="0" smtClean="0"/>
              <a:t>in that you can’t freely mix and match between Intel and AMD.</a:t>
            </a:r>
            <a:endParaRPr lang="en-CA" dirty="0"/>
          </a:p>
        </p:txBody>
      </p:sp>
    </p:spTree>
    <p:extLst>
      <p:ext uri="{BB962C8B-B14F-4D97-AF65-F5344CB8AC3E}">
        <p14:creationId xmlns:p14="http://schemas.microsoft.com/office/powerpoint/2010/main" val="40921827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35296" cy="944562"/>
          </a:xfrm>
        </p:spPr>
        <p:txBody>
          <a:bodyPr/>
          <a:lstStyle/>
          <a:p>
            <a:r>
              <a:rPr lang="en-US" dirty="0" smtClean="0"/>
              <a:t>Memory (RAM)</a:t>
            </a:r>
            <a:endParaRPr lang="en-US" dirty="0"/>
          </a:p>
        </p:txBody>
      </p:sp>
      <p:sp>
        <p:nvSpPr>
          <p:cNvPr id="3" name="Content Placeholder 2"/>
          <p:cNvSpPr>
            <a:spLocks noGrp="1"/>
          </p:cNvSpPr>
          <p:nvPr>
            <p:ph idx="1"/>
          </p:nvPr>
        </p:nvSpPr>
        <p:spPr/>
        <p:txBody>
          <a:bodyPr/>
          <a:lstStyle/>
          <a:p>
            <a:r>
              <a:rPr lang="en-US" dirty="0" smtClean="0"/>
              <a:t>When a computer program is executed the instructions as well as any data currently needed (e.g., images, videos) is loaded into RAM from the storage device (usually the hard drive).</a:t>
            </a:r>
          </a:p>
          <a:p>
            <a:r>
              <a:rPr lang="en-US" dirty="0" smtClean="0"/>
              <a:t>RAM is temporary storage (gone when you shut off or restart your computer).</a:t>
            </a:r>
          </a:p>
          <a:p>
            <a:r>
              <a:rPr lang="en-US" dirty="0" smtClean="0"/>
              <a:t>Significantly faster than any storage device.</a:t>
            </a:r>
          </a:p>
          <a:p>
            <a:r>
              <a:rPr lang="en-US" dirty="0" smtClean="0"/>
              <a:t>More expensive on a per unit basis than a storage device such as a hard drive.</a:t>
            </a:r>
          </a:p>
          <a:p>
            <a:r>
              <a:rPr lang="en-US" dirty="0" smtClean="0"/>
              <a:t>The memory capacity of today’s computers are typically specified in single or low double digit  Gigabytes (recall that’s billions of bytes)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57290"/>
          <a:stretch/>
        </p:blipFill>
        <p:spPr>
          <a:xfrm>
            <a:off x="4329692" y="0"/>
            <a:ext cx="4920988" cy="1219199"/>
          </a:xfrm>
          <a:prstGeom prst="rect">
            <a:avLst/>
          </a:prstGeom>
        </p:spPr>
      </p:pic>
    </p:spTree>
    <p:extLst>
      <p:ext uri="{BB962C8B-B14F-4D97-AF65-F5344CB8AC3E}">
        <p14:creationId xmlns:p14="http://schemas.microsoft.com/office/powerpoint/2010/main" val="7503837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RAM?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9695361"/>
              </p:ext>
            </p:extLst>
          </p:nvPr>
        </p:nvGraphicFramePr>
        <p:xfrm>
          <a:off x="762000" y="1397001"/>
          <a:ext cx="7772400" cy="3850679"/>
        </p:xfrm>
        <a:graphic>
          <a:graphicData uri="http://schemas.openxmlformats.org/drawingml/2006/table">
            <a:tbl>
              <a:tblPr firstRow="1" bandRow="1">
                <a:tableStyleId>{5C22544A-7EE6-4342-B048-85BDC9FD1C3A}</a:tableStyleId>
              </a:tblPr>
              <a:tblGrid>
                <a:gridCol w="1748790">
                  <a:extLst>
                    <a:ext uri="{9D8B030D-6E8A-4147-A177-3AD203B41FA5}">
                      <a16:colId xmlns:a16="http://schemas.microsoft.com/office/drawing/2014/main" val="20000"/>
                    </a:ext>
                  </a:extLst>
                </a:gridCol>
                <a:gridCol w="6023610">
                  <a:extLst>
                    <a:ext uri="{9D8B030D-6E8A-4147-A177-3AD203B41FA5}">
                      <a16:colId xmlns:a16="http://schemas.microsoft.com/office/drawing/2014/main" val="20001"/>
                    </a:ext>
                  </a:extLst>
                </a:gridCol>
              </a:tblGrid>
              <a:tr h="562301">
                <a:tc>
                  <a:txBody>
                    <a:bodyPr/>
                    <a:lstStyle/>
                    <a:p>
                      <a:r>
                        <a:rPr lang="en-US" dirty="0" smtClean="0"/>
                        <a:t>Amount of RAM</a:t>
                      </a:r>
                      <a:endParaRPr lang="en-US" dirty="0"/>
                    </a:p>
                  </a:txBody>
                  <a:tcPr/>
                </a:tc>
                <a:tc>
                  <a:txBody>
                    <a:bodyPr/>
                    <a:lstStyle/>
                    <a:p>
                      <a:r>
                        <a:rPr lang="en-US" dirty="0" smtClean="0"/>
                        <a:t>Primary computer</a:t>
                      </a:r>
                      <a:r>
                        <a:rPr lang="en-US" baseline="0" dirty="0" smtClean="0"/>
                        <a:t> usage</a:t>
                      </a:r>
                      <a:endParaRPr lang="en-US" dirty="0"/>
                    </a:p>
                  </a:txBody>
                  <a:tcPr/>
                </a:tc>
                <a:extLst>
                  <a:ext uri="{0D108BD9-81ED-4DB2-BD59-A6C34878D82A}">
                    <a16:rowId xmlns:a16="http://schemas.microsoft.com/office/drawing/2014/main" val="10000"/>
                  </a:ext>
                </a:extLst>
              </a:tr>
              <a:tr h="325778">
                <a:tc>
                  <a:txBody>
                    <a:bodyPr/>
                    <a:lstStyle/>
                    <a:p>
                      <a:r>
                        <a:rPr lang="en-US" dirty="0" smtClean="0"/>
                        <a:t>&lt; 4 GB</a:t>
                      </a:r>
                      <a:endParaRPr lang="en-US" dirty="0"/>
                    </a:p>
                  </a:txBody>
                  <a:tcPr/>
                </a:tc>
                <a:tc>
                  <a:txBody>
                    <a:bodyPr/>
                    <a:lstStyle/>
                    <a:p>
                      <a:r>
                        <a:rPr lang="en-US" dirty="0" smtClean="0"/>
                        <a:t>Basic:</a:t>
                      </a:r>
                      <a:r>
                        <a:rPr lang="en-US" baseline="0" dirty="0" smtClean="0"/>
                        <a:t> web browsing, email, word processing</a:t>
                      </a:r>
                      <a:endParaRPr lang="en-US" dirty="0"/>
                    </a:p>
                  </a:txBody>
                  <a:tcPr/>
                </a:tc>
                <a:extLst>
                  <a:ext uri="{0D108BD9-81ED-4DB2-BD59-A6C34878D82A}">
                    <a16:rowId xmlns:a16="http://schemas.microsoft.com/office/drawing/2014/main" val="10001"/>
                  </a:ext>
                </a:extLst>
              </a:tr>
              <a:tr h="812104">
                <a:tc>
                  <a:txBody>
                    <a:bodyPr/>
                    <a:lstStyle/>
                    <a:p>
                      <a:r>
                        <a:rPr lang="en-US" dirty="0" smtClean="0"/>
                        <a:t>4 – 8 GB</a:t>
                      </a:r>
                      <a:endParaRPr lang="en-US" dirty="0"/>
                    </a:p>
                  </a:txBody>
                  <a:tcPr/>
                </a:tc>
                <a:tc>
                  <a:txBody>
                    <a:bodyPr/>
                    <a:lstStyle/>
                    <a:p>
                      <a:r>
                        <a:rPr lang="en-US" dirty="0" smtClean="0"/>
                        <a:t>Multitasking:</a:t>
                      </a:r>
                      <a:r>
                        <a:rPr lang="en-US" baseline="0" dirty="0" smtClean="0"/>
                        <a:t> running a few applications simultaneously, playing simple/lower end games, watching regular (lower definition) movies, simple photo editing.</a:t>
                      </a:r>
                      <a:endParaRPr lang="en-US" dirty="0"/>
                    </a:p>
                  </a:txBody>
                  <a:tcPr/>
                </a:tc>
                <a:extLst>
                  <a:ext uri="{0D108BD9-81ED-4DB2-BD59-A6C34878D82A}">
                    <a16:rowId xmlns:a16="http://schemas.microsoft.com/office/drawing/2014/main" val="10002"/>
                  </a:ext>
                </a:extLst>
              </a:tr>
              <a:tr h="2008218">
                <a:tc>
                  <a:txBody>
                    <a:bodyPr/>
                    <a:lstStyle/>
                    <a:p>
                      <a:r>
                        <a:rPr lang="en-US" dirty="0" smtClean="0"/>
                        <a:t>10 GB and above</a:t>
                      </a:r>
                      <a:endParaRPr lang="en-US" dirty="0"/>
                    </a:p>
                  </a:txBody>
                  <a:tcPr/>
                </a:tc>
                <a:tc>
                  <a:txBody>
                    <a:bodyPr/>
                    <a:lstStyle/>
                    <a:p>
                      <a:r>
                        <a:rPr lang="en-US" dirty="0" smtClean="0"/>
                        <a:t>Multitasking with regular applications or</a:t>
                      </a:r>
                      <a:r>
                        <a:rPr lang="en-US" baseline="0" dirty="0" smtClean="0"/>
                        <a:t> even with hardware-intensive applications such as games with higher resolution graphics (rules of thumb: “first person shooter” and/or 3D games rather than simpler adventure, role-playing, strategy games), video editing, 3D or extensive image editing (e.g., Photoshop), HD (high definition) entertainment</a:t>
                      </a:r>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0" y="2838432"/>
            <a:ext cx="1295400" cy="646331"/>
          </a:xfrm>
          <a:prstGeom prst="rect">
            <a:avLst/>
          </a:prstGeom>
          <a:noFill/>
        </p:spPr>
        <p:txBody>
          <a:bodyPr wrap="square" rtlCol="0">
            <a:spAutoFit/>
          </a:bodyPr>
          <a:lstStyle/>
          <a:p>
            <a:r>
              <a:rPr lang="en-US" b="1" dirty="0" smtClean="0">
                <a:solidFill>
                  <a:srgbClr val="FF0000"/>
                </a:solidFill>
              </a:rPr>
              <a:t>Tam </a:t>
            </a:r>
          </a:p>
          <a:p>
            <a:r>
              <a:rPr lang="en-US" b="1" dirty="0" smtClean="0">
                <a:solidFill>
                  <a:srgbClr val="FF0000"/>
                </a:solidFill>
              </a:rPr>
              <a:t>Min (8)</a:t>
            </a:r>
            <a:r>
              <a:rPr lang="en-US" b="1" dirty="0" smtClean="0">
                <a:solidFill>
                  <a:srgbClr val="FF0000"/>
                </a:solidFill>
                <a:sym typeface="Wingdings" panose="05000000000000000000" pitchFamily="2" charset="2"/>
              </a:rPr>
              <a:t></a:t>
            </a:r>
            <a:endParaRPr lang="en-US" b="1" dirty="0">
              <a:solidFill>
                <a:srgbClr val="FF0000"/>
              </a:solidFill>
            </a:endParaRPr>
          </a:p>
        </p:txBody>
      </p:sp>
      <p:sp>
        <p:nvSpPr>
          <p:cNvPr id="6" name="Rectangle 5"/>
          <p:cNvSpPr/>
          <p:nvPr/>
        </p:nvSpPr>
        <p:spPr>
          <a:xfrm>
            <a:off x="762000" y="5425481"/>
            <a:ext cx="3501471" cy="707886"/>
          </a:xfrm>
          <a:prstGeom prst="rect">
            <a:avLst/>
          </a:prstGeom>
          <a:solidFill>
            <a:schemeClr val="accent1"/>
          </a:solidFill>
        </p:spPr>
        <p:txBody>
          <a:bodyPr wrap="none">
            <a:spAutoFit/>
          </a:bodyPr>
          <a:lstStyle/>
          <a:p>
            <a:r>
              <a:rPr lang="en-US" sz="2000" b="1" dirty="0" smtClean="0">
                <a:solidFill>
                  <a:schemeClr val="bg1"/>
                </a:solidFill>
              </a:rPr>
              <a:t>Computer from advertisement:</a:t>
            </a:r>
          </a:p>
          <a:p>
            <a:r>
              <a:rPr lang="en-US" sz="2000" dirty="0" smtClean="0">
                <a:solidFill>
                  <a:schemeClr val="bg1"/>
                </a:solidFill>
              </a:rPr>
              <a:t>Memory: 12 GB of RAM</a:t>
            </a:r>
            <a:endParaRPr lang="en-US" sz="2000" dirty="0">
              <a:solidFill>
                <a:schemeClr val="bg1"/>
              </a:solidFill>
            </a:endParaRPr>
          </a:p>
        </p:txBody>
      </p:sp>
      <p:sp>
        <p:nvSpPr>
          <p:cNvPr id="3" name="TextBox 2"/>
          <p:cNvSpPr txBox="1"/>
          <p:nvPr/>
        </p:nvSpPr>
        <p:spPr>
          <a:xfrm>
            <a:off x="647700" y="6311168"/>
            <a:ext cx="2667000" cy="646331"/>
          </a:xfrm>
          <a:prstGeom prst="rect">
            <a:avLst/>
          </a:prstGeom>
          <a:noFill/>
        </p:spPr>
        <p:txBody>
          <a:bodyPr wrap="square" rtlCol="0">
            <a:spAutoFit/>
          </a:bodyPr>
          <a:lstStyle/>
          <a:p>
            <a:r>
              <a:rPr lang="en-US" b="1" dirty="0" smtClean="0">
                <a:solidFill>
                  <a:srgbClr val="0070C0"/>
                </a:solidFill>
              </a:rPr>
              <a:t>Computer from 2015:</a:t>
            </a:r>
          </a:p>
          <a:p>
            <a:r>
              <a:rPr lang="en-US" dirty="0" smtClean="0">
                <a:solidFill>
                  <a:srgbClr val="0070C0"/>
                </a:solidFill>
              </a:rPr>
              <a:t>Memory 8 GB</a:t>
            </a:r>
            <a:endParaRPr lang="en-US" dirty="0">
              <a:solidFill>
                <a:srgbClr val="0070C0"/>
              </a:solidFill>
            </a:endParaRPr>
          </a:p>
        </p:txBody>
      </p:sp>
    </p:spTree>
    <p:extLst>
      <p:ext uri="{BB962C8B-B14F-4D97-AF65-F5344CB8AC3E}">
        <p14:creationId xmlns:p14="http://schemas.microsoft.com/office/powerpoint/2010/main" val="220139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(Hard Drive)</a:t>
            </a:r>
            <a:endParaRPr lang="en-US" dirty="0"/>
          </a:p>
        </p:txBody>
      </p:sp>
      <p:sp>
        <p:nvSpPr>
          <p:cNvPr id="3" name="Content Placeholder 2"/>
          <p:cNvSpPr>
            <a:spLocks noGrp="1"/>
          </p:cNvSpPr>
          <p:nvPr>
            <p:ph idx="1"/>
          </p:nvPr>
        </p:nvSpPr>
        <p:spPr/>
        <p:txBody>
          <a:bodyPr/>
          <a:lstStyle/>
          <a:p>
            <a:r>
              <a:rPr lang="en-US" dirty="0" smtClean="0"/>
              <a:t>All data that’s needed in the long term must be kept in some form of storage device.</a:t>
            </a:r>
          </a:p>
          <a:p>
            <a:pPr lvl="1"/>
            <a:r>
              <a:rPr lang="en-US" dirty="0" smtClean="0"/>
              <a:t>Storage (hard drive): something that may not currently be needed but needed at some point in the future.</a:t>
            </a:r>
          </a:p>
          <a:p>
            <a:pPr lvl="1"/>
            <a:r>
              <a:rPr lang="en-US" dirty="0" smtClean="0"/>
              <a:t>Memory (RAM):  something that is currently used must be stored here.</a:t>
            </a:r>
          </a:p>
          <a:p>
            <a:pPr lvl="1"/>
            <a:r>
              <a:rPr lang="en-US" dirty="0" smtClean="0"/>
              <a:t>Types of hard drives:</a:t>
            </a:r>
          </a:p>
          <a:p>
            <a:pPr lvl="2"/>
            <a:r>
              <a:rPr lang="en-US" dirty="0" smtClean="0"/>
              <a:t>Magnetic hard drives</a:t>
            </a:r>
          </a:p>
          <a:p>
            <a:pPr lvl="3"/>
            <a:r>
              <a:rPr lang="en-US" dirty="0" smtClean="0"/>
              <a:t>Stores information via magnetism</a:t>
            </a:r>
          </a:p>
          <a:p>
            <a:pPr lvl="2"/>
            <a:r>
              <a:rPr lang="en-US" dirty="0" smtClean="0"/>
              <a:t>Solid state hard drives</a:t>
            </a:r>
          </a:p>
          <a:p>
            <a:pPr lvl="3"/>
            <a:r>
              <a:rPr lang="en-US" dirty="0" smtClean="0"/>
              <a:t>Stores information without moving parts</a:t>
            </a:r>
          </a:p>
          <a:p>
            <a:pPr lvl="2"/>
            <a:r>
              <a:rPr lang="en-US" dirty="0" smtClean="0"/>
              <a:t>The typical storage capacity of hard drives is measured in hundreds of Gigabytes or single digit Terabytes</a:t>
            </a:r>
            <a:endParaRPr lang="en-US" dirty="0"/>
          </a:p>
        </p:txBody>
      </p:sp>
      <p:pic>
        <p:nvPicPr>
          <p:cNvPr id="4" name="Picture 3" descr="U:\PC\lectures\203\book pics\best\DSC03422 - Copy (2).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68" t="34172" r="24454" b="36192"/>
          <a:stretch/>
        </p:blipFill>
        <p:spPr bwMode="auto">
          <a:xfrm>
            <a:off x="7010400" y="0"/>
            <a:ext cx="2133600" cy="14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946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Hard Drive Types</a:t>
            </a:r>
            <a:endParaRPr lang="en-US" dirty="0"/>
          </a:p>
        </p:txBody>
      </p:sp>
      <p:sp>
        <p:nvSpPr>
          <p:cNvPr id="3" name="Text Placeholder 2"/>
          <p:cNvSpPr>
            <a:spLocks noGrp="1"/>
          </p:cNvSpPr>
          <p:nvPr>
            <p:ph type="body" idx="1"/>
          </p:nvPr>
        </p:nvSpPr>
        <p:spPr/>
        <p:txBody>
          <a:bodyPr/>
          <a:lstStyle/>
          <a:p>
            <a:r>
              <a:rPr lang="en-US" dirty="0" smtClean="0"/>
              <a:t>Magnetic hard drive (HDD)</a:t>
            </a:r>
            <a:endParaRPr lang="en-US" dirty="0"/>
          </a:p>
        </p:txBody>
      </p:sp>
      <p:sp>
        <p:nvSpPr>
          <p:cNvPr id="4" name="Content Placeholder 3"/>
          <p:cNvSpPr>
            <a:spLocks noGrp="1"/>
          </p:cNvSpPr>
          <p:nvPr>
            <p:ph sz="half" idx="2"/>
          </p:nvPr>
        </p:nvSpPr>
        <p:spPr/>
        <p:txBody>
          <a:bodyPr/>
          <a:lstStyle/>
          <a:p>
            <a:r>
              <a:rPr lang="en-US" dirty="0" smtClean="0"/>
              <a:t>Slower</a:t>
            </a:r>
          </a:p>
          <a:p>
            <a:r>
              <a:rPr lang="en-US" dirty="0" smtClean="0"/>
              <a:t>Less expensive</a:t>
            </a:r>
          </a:p>
          <a:p>
            <a:r>
              <a:rPr lang="en-US" dirty="0" smtClean="0"/>
              <a:t>Hard drives with the highest capacities are only magnetic</a:t>
            </a:r>
          </a:p>
          <a:p>
            <a:r>
              <a:rPr lang="en-US" dirty="0" smtClean="0"/>
              <a:t>Less ‘durable’ (may be affected by magnetic fields, physical jarring, temperature extremes)</a:t>
            </a:r>
            <a:endParaRPr lang="en-US" dirty="0"/>
          </a:p>
        </p:txBody>
      </p:sp>
      <p:sp>
        <p:nvSpPr>
          <p:cNvPr id="5" name="Text Placeholder 4"/>
          <p:cNvSpPr>
            <a:spLocks noGrp="1"/>
          </p:cNvSpPr>
          <p:nvPr>
            <p:ph type="body" sz="quarter" idx="3"/>
          </p:nvPr>
        </p:nvSpPr>
        <p:spPr/>
        <p:txBody>
          <a:bodyPr/>
          <a:lstStyle/>
          <a:p>
            <a:r>
              <a:rPr lang="en-US" dirty="0" smtClean="0"/>
              <a:t>Solid state hard drive (SSD)</a:t>
            </a:r>
            <a:endParaRPr lang="en-US" dirty="0"/>
          </a:p>
        </p:txBody>
      </p:sp>
      <p:sp>
        <p:nvSpPr>
          <p:cNvPr id="6" name="Content Placeholder 5"/>
          <p:cNvSpPr>
            <a:spLocks noGrp="1"/>
          </p:cNvSpPr>
          <p:nvPr>
            <p:ph sz="quarter" idx="4"/>
          </p:nvPr>
        </p:nvSpPr>
        <p:spPr/>
        <p:txBody>
          <a:bodyPr/>
          <a:lstStyle/>
          <a:p>
            <a:r>
              <a:rPr lang="en-US" dirty="0" smtClean="0"/>
              <a:t>Faster (roughly double)</a:t>
            </a:r>
          </a:p>
          <a:p>
            <a:r>
              <a:rPr lang="en-US" dirty="0" smtClean="0"/>
              <a:t>More expensive</a:t>
            </a:r>
          </a:p>
          <a:p>
            <a:r>
              <a:rPr lang="en-US" dirty="0" smtClean="0"/>
              <a:t>Lower maximum storage capacity</a:t>
            </a:r>
          </a:p>
          <a:p>
            <a:endParaRPr lang="en-US" dirty="0" smtClean="0"/>
          </a:p>
          <a:p>
            <a:r>
              <a:rPr lang="en-US" dirty="0" smtClean="0"/>
              <a:t>More durable (no moving parts)</a:t>
            </a:r>
            <a:endParaRPr lang="en-US" dirty="0"/>
          </a:p>
        </p:txBody>
      </p:sp>
    </p:spTree>
    <p:extLst>
      <p:ext uri="{BB962C8B-B14F-4D97-AF65-F5344CB8AC3E}">
        <p14:creationId xmlns:p14="http://schemas.microsoft.com/office/powerpoint/2010/main" val="7938037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053254111"/>
              </p:ext>
            </p:extLst>
          </p:nvPr>
        </p:nvGraphicFramePr>
        <p:xfrm>
          <a:off x="228600" y="152400"/>
          <a:ext cx="8458200" cy="652533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1050054">
                <a:tc>
                  <a:txBody>
                    <a:bodyPr/>
                    <a:lstStyle/>
                    <a:p>
                      <a:r>
                        <a:rPr lang="en-US" sz="1800" dirty="0" smtClean="0"/>
                        <a:t>Capacity</a:t>
                      </a:r>
                      <a:endParaRPr lang="en-US" sz="1800" dirty="0"/>
                    </a:p>
                  </a:txBody>
                  <a:tcPr/>
                </a:tc>
                <a:tc>
                  <a:txBody>
                    <a:bodyPr/>
                    <a:lstStyle/>
                    <a:p>
                      <a:r>
                        <a:rPr lang="en-US" sz="1800" dirty="0" smtClean="0"/>
                        <a:t>Images (number): assume 1 MB</a:t>
                      </a:r>
                      <a:r>
                        <a:rPr lang="en-US" sz="1800" baseline="0" dirty="0" smtClean="0"/>
                        <a:t> per </a:t>
                      </a:r>
                      <a:r>
                        <a:rPr lang="en-US" sz="1800" dirty="0" smtClean="0"/>
                        <a:t>image</a:t>
                      </a:r>
                      <a:endParaRPr lang="en-US" sz="1800" dirty="0"/>
                    </a:p>
                  </a:txBody>
                  <a:tcPr/>
                </a:tc>
                <a:tc>
                  <a:txBody>
                    <a:bodyPr/>
                    <a:lstStyle/>
                    <a:p>
                      <a:r>
                        <a:rPr lang="en-US" sz="1800" dirty="0" smtClean="0"/>
                        <a:t>Songs (number): assumes</a:t>
                      </a:r>
                      <a:r>
                        <a:rPr lang="en-US" sz="1800" baseline="0" dirty="0" smtClean="0"/>
                        <a:t> 10 MB per song</a:t>
                      </a:r>
                      <a:endParaRPr lang="en-US" sz="1800" dirty="0"/>
                    </a:p>
                  </a:txBody>
                  <a:tcPr/>
                </a:tc>
                <a:tc>
                  <a:txBody>
                    <a:bodyPr/>
                    <a:lstStyle/>
                    <a:p>
                      <a:r>
                        <a:rPr lang="en-US" sz="1800" dirty="0" smtClean="0"/>
                        <a:t>Movies (hours): assumes</a:t>
                      </a:r>
                      <a:r>
                        <a:rPr lang="en-US" sz="1800" baseline="0" dirty="0" smtClean="0"/>
                        <a:t> 70 MB/hour</a:t>
                      </a:r>
                      <a:endParaRPr lang="en-US" sz="1800" dirty="0"/>
                    </a:p>
                  </a:txBody>
                  <a:tcPr/>
                </a:tc>
                <a:tc>
                  <a:txBody>
                    <a:bodyPr/>
                    <a:lstStyle/>
                    <a:p>
                      <a:r>
                        <a:rPr lang="en-US" sz="1800" dirty="0" smtClean="0"/>
                        <a:t>HD Movies (hours): assumes 2.4 GB/hour</a:t>
                      </a:r>
                      <a:endParaRPr lang="en-US" sz="1800" dirty="0"/>
                    </a:p>
                  </a:txBody>
                  <a:tcPr/>
                </a:tc>
                <a:extLst>
                  <a:ext uri="{0D108BD9-81ED-4DB2-BD59-A6C34878D82A}">
                    <a16:rowId xmlns:a16="http://schemas.microsoft.com/office/drawing/2014/main" val="10000"/>
                  </a:ext>
                </a:extLst>
              </a:tr>
              <a:tr h="608364">
                <a:tc>
                  <a:txBody>
                    <a:bodyPr/>
                    <a:lstStyle/>
                    <a:p>
                      <a:r>
                        <a:rPr lang="en-US" sz="1800" dirty="0" smtClean="0"/>
                        <a:t>256 GB</a:t>
                      </a:r>
                      <a:endParaRPr lang="en-US" sz="1800" dirty="0"/>
                    </a:p>
                  </a:txBody>
                  <a:tcPr/>
                </a:tc>
                <a:tc>
                  <a:txBody>
                    <a:bodyPr/>
                    <a:lstStyle/>
                    <a:p>
                      <a:pPr algn="l" fontAlgn="b"/>
                      <a:r>
                        <a:rPr lang="en-US" sz="1800" b="0" i="0" u="none" strike="noStrike" dirty="0" smtClean="0">
                          <a:solidFill>
                            <a:srgbClr val="000000"/>
                          </a:solidFill>
                          <a:effectLst/>
                          <a:latin typeface="Calibri"/>
                        </a:rPr>
                        <a:t>256,000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25,600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3657</a:t>
                      </a:r>
                    </a:p>
                  </a:txBody>
                  <a:tcPr/>
                </a:tc>
                <a:tc>
                  <a:txBody>
                    <a:bodyPr/>
                    <a:lstStyle/>
                    <a:p>
                      <a:pPr algn="l" fontAlgn="b"/>
                      <a:r>
                        <a:rPr lang="en-US" sz="1800" b="0" i="0" u="none" strike="noStrike" dirty="0" smtClean="0">
                          <a:solidFill>
                            <a:srgbClr val="000000"/>
                          </a:solidFill>
                          <a:effectLst/>
                          <a:latin typeface="Calibri"/>
                        </a:rPr>
                        <a:t>107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1"/>
                  </a:ext>
                </a:extLst>
              </a:tr>
              <a:tr h="608364">
                <a:tc>
                  <a:txBody>
                    <a:bodyPr/>
                    <a:lstStyle/>
                    <a:p>
                      <a:r>
                        <a:rPr lang="en-US" sz="1800" dirty="0" smtClean="0"/>
                        <a:t>320 GB</a:t>
                      </a:r>
                      <a:endParaRPr lang="en-US" sz="1800" dirty="0"/>
                    </a:p>
                  </a:txBody>
                  <a:tcPr/>
                </a:tc>
                <a:tc>
                  <a:txBody>
                    <a:bodyPr/>
                    <a:lstStyle/>
                    <a:p>
                      <a:pPr algn="l" fontAlgn="b"/>
                      <a:r>
                        <a:rPr lang="en-US" sz="1800" b="0" i="0" u="none" strike="noStrike" dirty="0" smtClean="0">
                          <a:solidFill>
                            <a:srgbClr val="000000"/>
                          </a:solidFill>
                          <a:effectLst/>
                          <a:latin typeface="Calibri"/>
                        </a:rPr>
                        <a:t>320,000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32,000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4571</a:t>
                      </a:r>
                    </a:p>
                  </a:txBody>
                  <a:tcPr/>
                </a:tc>
                <a:tc>
                  <a:txBody>
                    <a:bodyPr/>
                    <a:lstStyle/>
                    <a:p>
                      <a:pPr algn="l" fontAlgn="b"/>
                      <a:r>
                        <a:rPr lang="en-US" sz="1800" b="0" i="0" u="none" strike="noStrike" dirty="0" smtClean="0">
                          <a:solidFill>
                            <a:srgbClr val="000000"/>
                          </a:solidFill>
                          <a:effectLst/>
                          <a:latin typeface="Calibri"/>
                        </a:rPr>
                        <a:t>133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2"/>
                  </a:ext>
                </a:extLst>
              </a:tr>
              <a:tr h="608364">
                <a:tc>
                  <a:txBody>
                    <a:bodyPr/>
                    <a:lstStyle/>
                    <a:p>
                      <a:r>
                        <a:rPr lang="en-US" sz="1800" dirty="0" smtClean="0"/>
                        <a:t>500 GB</a:t>
                      </a:r>
                      <a:endParaRPr lang="en-US" sz="1800" dirty="0"/>
                    </a:p>
                  </a:txBody>
                  <a:tcPr/>
                </a:tc>
                <a:tc>
                  <a:txBody>
                    <a:bodyPr/>
                    <a:lstStyle/>
                    <a:p>
                      <a:pPr algn="l" fontAlgn="b"/>
                      <a:r>
                        <a:rPr lang="en-US" sz="1800" b="0" i="0" u="none" strike="noStrike" dirty="0" smtClean="0">
                          <a:solidFill>
                            <a:srgbClr val="000000"/>
                          </a:solidFill>
                          <a:effectLst/>
                          <a:latin typeface="Calibri"/>
                        </a:rPr>
                        <a:t>500,000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7143</a:t>
                      </a:r>
                    </a:p>
                  </a:txBody>
                  <a:tcPr/>
                </a:tc>
                <a:tc>
                  <a:txBody>
                    <a:bodyPr/>
                    <a:lstStyle/>
                    <a:p>
                      <a:pPr algn="l" fontAlgn="b"/>
                      <a:r>
                        <a:rPr lang="en-US" sz="1800" b="0" i="0" u="none" strike="noStrike" dirty="0" smtClean="0">
                          <a:solidFill>
                            <a:srgbClr val="000000"/>
                          </a:solidFill>
                          <a:effectLst/>
                          <a:latin typeface="Calibri"/>
                        </a:rPr>
                        <a:t>208</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3"/>
                  </a:ext>
                </a:extLst>
              </a:tr>
              <a:tr h="608364">
                <a:tc>
                  <a:txBody>
                    <a:bodyPr/>
                    <a:lstStyle/>
                    <a:p>
                      <a:r>
                        <a:rPr lang="en-US" sz="1800" dirty="0" smtClean="0"/>
                        <a:t>640 GB</a:t>
                      </a:r>
                      <a:endParaRPr lang="en-US" sz="1800" dirty="0"/>
                    </a:p>
                  </a:txBody>
                  <a:tcPr/>
                </a:tc>
                <a:tc>
                  <a:txBody>
                    <a:bodyPr/>
                    <a:lstStyle/>
                    <a:p>
                      <a:pPr algn="l" fontAlgn="b"/>
                      <a:r>
                        <a:rPr lang="en-US" sz="1800" b="0" i="0" u="none" strike="noStrike" dirty="0" smtClean="0">
                          <a:solidFill>
                            <a:srgbClr val="000000"/>
                          </a:solidFill>
                          <a:effectLst/>
                          <a:latin typeface="Calibri"/>
                        </a:rPr>
                        <a:t>640,000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64,000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9143</a:t>
                      </a:r>
                    </a:p>
                  </a:txBody>
                  <a:tcPr/>
                </a:tc>
                <a:tc>
                  <a:txBody>
                    <a:bodyPr/>
                    <a:lstStyle/>
                    <a:p>
                      <a:pPr algn="l" fontAlgn="b"/>
                      <a:r>
                        <a:rPr lang="en-US" sz="1800" b="0" i="0" u="none" strike="noStrike" dirty="0" smtClean="0">
                          <a:solidFill>
                            <a:srgbClr val="000000"/>
                          </a:solidFill>
                          <a:effectLst/>
                          <a:latin typeface="Calibri"/>
                        </a:rPr>
                        <a:t>267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4"/>
                  </a:ext>
                </a:extLst>
              </a:tr>
              <a:tr h="608364">
                <a:tc>
                  <a:txBody>
                    <a:bodyPr/>
                    <a:lstStyle/>
                    <a:p>
                      <a:r>
                        <a:rPr lang="en-US" sz="1800" dirty="0" smtClean="0"/>
                        <a:t>750</a:t>
                      </a:r>
                      <a:r>
                        <a:rPr lang="en-US" sz="1800" baseline="0" dirty="0" smtClean="0"/>
                        <a:t> GB</a:t>
                      </a:r>
                      <a:endParaRPr lang="en-US" sz="1800" dirty="0"/>
                    </a:p>
                  </a:txBody>
                  <a:tcPr/>
                </a:tc>
                <a:tc>
                  <a:txBody>
                    <a:bodyPr/>
                    <a:lstStyle/>
                    <a:p>
                      <a:pPr algn="l" fontAlgn="b"/>
                      <a:r>
                        <a:rPr lang="en-US" sz="1800" b="0" i="0" u="none" strike="noStrike" dirty="0" smtClean="0">
                          <a:solidFill>
                            <a:srgbClr val="000000"/>
                          </a:solidFill>
                          <a:effectLst/>
                          <a:latin typeface="Calibri"/>
                        </a:rPr>
                        <a:t>750,000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75,000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10714</a:t>
                      </a:r>
                    </a:p>
                  </a:txBody>
                  <a:tcPr/>
                </a:tc>
                <a:tc>
                  <a:txBody>
                    <a:bodyPr/>
                    <a:lstStyle/>
                    <a:p>
                      <a:pPr algn="l" fontAlgn="b"/>
                      <a:r>
                        <a:rPr lang="en-US" sz="1800" b="0" i="0" u="none" strike="noStrike" dirty="0" smtClean="0">
                          <a:solidFill>
                            <a:srgbClr val="000000"/>
                          </a:solidFill>
                          <a:effectLst/>
                          <a:latin typeface="Calibri"/>
                        </a:rPr>
                        <a:t>313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5"/>
                  </a:ext>
                </a:extLst>
              </a:tr>
              <a:tr h="608364">
                <a:tc>
                  <a:txBody>
                    <a:bodyPr/>
                    <a:lstStyle/>
                    <a:p>
                      <a:r>
                        <a:rPr lang="en-US" sz="1800" dirty="0" smtClean="0"/>
                        <a:t>1 TB</a:t>
                      </a:r>
                      <a:endParaRPr lang="en-US" sz="1800" dirty="0"/>
                    </a:p>
                  </a:txBody>
                  <a:tcPr/>
                </a:tc>
                <a:tc>
                  <a:txBody>
                    <a:bodyPr/>
                    <a:lstStyle/>
                    <a:p>
                      <a:pPr algn="l" fontAlgn="b"/>
                      <a:r>
                        <a:rPr lang="en-US" sz="1800" b="0" i="0" u="none" strike="noStrike" dirty="0" smtClean="0">
                          <a:solidFill>
                            <a:srgbClr val="000000"/>
                          </a:solidFill>
                          <a:effectLst/>
                          <a:latin typeface="Calibri"/>
                        </a:rPr>
                        <a:t>1,000,000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100,000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14286</a:t>
                      </a:r>
                    </a:p>
                  </a:txBody>
                  <a:tcPr/>
                </a:tc>
                <a:tc>
                  <a:txBody>
                    <a:bodyPr/>
                    <a:lstStyle/>
                    <a:p>
                      <a:pPr algn="l" fontAlgn="b"/>
                      <a:r>
                        <a:rPr lang="en-US" sz="1800" b="0" i="0" u="none" strike="noStrike" dirty="0" smtClean="0">
                          <a:solidFill>
                            <a:srgbClr val="000000"/>
                          </a:solidFill>
                          <a:effectLst/>
                          <a:latin typeface="Calibri"/>
                        </a:rPr>
                        <a:t>417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6"/>
                  </a:ext>
                </a:extLst>
              </a:tr>
              <a:tr h="608364">
                <a:tc>
                  <a:txBody>
                    <a:bodyPr/>
                    <a:lstStyle/>
                    <a:p>
                      <a:r>
                        <a:rPr lang="en-US" sz="1800" dirty="0" smtClean="0"/>
                        <a:t>2 TB</a:t>
                      </a:r>
                      <a:endParaRPr lang="en-US" sz="1800" dirty="0"/>
                    </a:p>
                  </a:txBody>
                  <a:tcPr/>
                </a:tc>
                <a:tc>
                  <a:txBody>
                    <a:bodyPr/>
                    <a:lstStyle/>
                    <a:p>
                      <a:pPr algn="l" fontAlgn="b"/>
                      <a:r>
                        <a:rPr lang="en-US" sz="1800" b="0" i="0" u="none" strike="noStrike" dirty="0" smtClean="0">
                          <a:solidFill>
                            <a:srgbClr val="000000"/>
                          </a:solidFill>
                          <a:effectLst/>
                          <a:latin typeface="Calibri"/>
                        </a:rPr>
                        <a:t>2,000,000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200,000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28571</a:t>
                      </a:r>
                    </a:p>
                  </a:txBody>
                  <a:tcPr/>
                </a:tc>
                <a:tc>
                  <a:txBody>
                    <a:bodyPr/>
                    <a:lstStyle/>
                    <a:p>
                      <a:pPr algn="l" fontAlgn="b"/>
                      <a:r>
                        <a:rPr lang="en-US" sz="1800" b="0" i="0" u="none" strike="noStrike" dirty="0" smtClean="0">
                          <a:solidFill>
                            <a:srgbClr val="000000"/>
                          </a:solidFill>
                          <a:effectLst/>
                          <a:latin typeface="Calibri"/>
                        </a:rPr>
                        <a:t>833</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7"/>
                  </a:ext>
                </a:extLst>
              </a:tr>
              <a:tr h="608364">
                <a:tc>
                  <a:txBody>
                    <a:bodyPr/>
                    <a:lstStyle/>
                    <a:p>
                      <a:r>
                        <a:rPr lang="en-US" sz="1800" dirty="0" smtClean="0"/>
                        <a:t>3 TB</a:t>
                      </a:r>
                      <a:endParaRPr lang="en-US" sz="1800" dirty="0"/>
                    </a:p>
                  </a:txBody>
                  <a:tcPr/>
                </a:tc>
                <a:tc>
                  <a:txBody>
                    <a:bodyPr/>
                    <a:lstStyle/>
                    <a:p>
                      <a:pPr algn="l" fontAlgn="b"/>
                      <a:r>
                        <a:rPr lang="en-US" sz="1800" b="0" i="0" u="none" strike="noStrike" dirty="0" smtClean="0">
                          <a:solidFill>
                            <a:srgbClr val="000000"/>
                          </a:solidFill>
                          <a:effectLst/>
                          <a:latin typeface="Calibri"/>
                        </a:rPr>
                        <a:t>3,000,000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300,000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42857</a:t>
                      </a:r>
                    </a:p>
                  </a:txBody>
                  <a:tcPr/>
                </a:tc>
                <a:tc>
                  <a:txBody>
                    <a:bodyPr/>
                    <a:lstStyle/>
                    <a:p>
                      <a:pPr algn="l" fontAlgn="b"/>
                      <a:r>
                        <a:rPr lang="en-US" sz="1800" b="0" i="0" u="none" strike="noStrike" dirty="0" smtClean="0">
                          <a:solidFill>
                            <a:srgbClr val="000000"/>
                          </a:solidFill>
                          <a:effectLst/>
                          <a:latin typeface="Calibri"/>
                        </a:rPr>
                        <a:t>1250</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8"/>
                  </a:ext>
                </a:extLst>
              </a:tr>
              <a:tr h="608364">
                <a:tc>
                  <a:txBody>
                    <a:bodyPr/>
                    <a:lstStyle/>
                    <a:p>
                      <a:r>
                        <a:rPr lang="en-US" sz="1800" dirty="0" smtClean="0"/>
                        <a:t>4 TB</a:t>
                      </a:r>
                      <a:endParaRPr lang="en-US" sz="1800" dirty="0"/>
                    </a:p>
                  </a:txBody>
                  <a:tcPr/>
                </a:tc>
                <a:tc>
                  <a:txBody>
                    <a:bodyPr/>
                    <a:lstStyle/>
                    <a:p>
                      <a:pPr algn="l" fontAlgn="b"/>
                      <a:r>
                        <a:rPr lang="en-US" sz="1800" b="0" i="0" u="none" strike="noStrike" dirty="0" smtClean="0">
                          <a:solidFill>
                            <a:srgbClr val="000000"/>
                          </a:solidFill>
                          <a:effectLst/>
                          <a:latin typeface="Calibri"/>
                        </a:rPr>
                        <a:t>4,000,000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smtClean="0">
                          <a:solidFill>
                            <a:srgbClr val="000000"/>
                          </a:solidFill>
                          <a:effectLst/>
                          <a:latin typeface="Calibri"/>
                        </a:rPr>
                        <a:t>400,000</a:t>
                      </a:r>
                      <a:endParaRPr lang="en-US" sz="1800" b="0" i="0" u="none" strike="noStrike" dirty="0">
                        <a:solidFill>
                          <a:srgbClr val="000000"/>
                        </a:solidFill>
                        <a:effectLst/>
                        <a:latin typeface="Calibri"/>
                      </a:endParaRPr>
                    </a:p>
                  </a:txBody>
                  <a:tcPr/>
                </a:tc>
                <a:tc>
                  <a:txBody>
                    <a:bodyPr/>
                    <a:lstStyle/>
                    <a:p>
                      <a:pPr algn="l" fontAlgn="b"/>
                      <a:r>
                        <a:rPr lang="en-US" sz="1800" b="0" i="0" u="none" strike="noStrike" dirty="0">
                          <a:solidFill>
                            <a:srgbClr val="000000"/>
                          </a:solidFill>
                          <a:effectLst/>
                          <a:latin typeface="Calibri"/>
                        </a:rPr>
                        <a:t>57143</a:t>
                      </a:r>
                    </a:p>
                  </a:txBody>
                  <a:tcPr/>
                </a:tc>
                <a:tc>
                  <a:txBody>
                    <a:bodyPr/>
                    <a:lstStyle/>
                    <a:p>
                      <a:pPr algn="l" fontAlgn="b"/>
                      <a:r>
                        <a:rPr lang="en-US" sz="1800" b="0" i="0" u="none" strike="noStrike" dirty="0" smtClean="0">
                          <a:solidFill>
                            <a:srgbClr val="000000"/>
                          </a:solidFill>
                          <a:effectLst/>
                          <a:latin typeface="Calibri"/>
                        </a:rPr>
                        <a:t>1667</a:t>
                      </a:r>
                      <a:endParaRPr lang="en-US" sz="1800" b="0" i="0" u="none" strike="noStrike" dirty="0">
                        <a:solidFill>
                          <a:srgbClr val="000000"/>
                        </a:solidFill>
                        <a:effectLst/>
                        <a:latin typeface="Calibri"/>
                      </a:endParaRPr>
                    </a:p>
                  </a:txBody>
                  <a:tcPr/>
                </a:tc>
                <a:extLst>
                  <a:ext uri="{0D108BD9-81ED-4DB2-BD59-A6C34878D82A}">
                    <a16:rowId xmlns:a16="http://schemas.microsoft.com/office/drawing/2014/main" val="10009"/>
                  </a:ext>
                </a:extLst>
              </a:tr>
            </a:tbl>
          </a:graphicData>
        </a:graphic>
      </p:graphicFrame>
      <p:grpSp>
        <p:nvGrpSpPr>
          <p:cNvPr id="11" name="Group 10"/>
          <p:cNvGrpSpPr/>
          <p:nvPr/>
        </p:nvGrpSpPr>
        <p:grpSpPr>
          <a:xfrm>
            <a:off x="7430419" y="2590799"/>
            <a:ext cx="1572023" cy="3582493"/>
            <a:chOff x="7266214" y="735735"/>
            <a:chExt cx="1572023" cy="2286000"/>
          </a:xfrm>
        </p:grpSpPr>
        <p:sp>
          <p:nvSpPr>
            <p:cNvPr id="9" name="Right Brace 8"/>
            <p:cNvSpPr/>
            <p:nvPr/>
          </p:nvSpPr>
          <p:spPr>
            <a:xfrm>
              <a:off x="7266214" y="735735"/>
              <a:ext cx="609600" cy="22860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p:cNvSpPr txBox="1"/>
            <p:nvPr/>
          </p:nvSpPr>
          <p:spPr>
            <a:xfrm>
              <a:off x="7923837" y="1404198"/>
              <a:ext cx="914400" cy="923330"/>
            </a:xfrm>
            <a:prstGeom prst="rect">
              <a:avLst/>
            </a:prstGeom>
            <a:noFill/>
          </p:spPr>
          <p:txBody>
            <a:bodyPr wrap="square" rtlCol="0">
              <a:spAutoFit/>
            </a:bodyPr>
            <a:lstStyle/>
            <a:p>
              <a:r>
                <a:rPr lang="en-US" b="1" dirty="0" smtClean="0">
                  <a:solidFill>
                    <a:srgbClr val="FF0000"/>
                  </a:solidFill>
                </a:rPr>
                <a:t>(SSD) Tam</a:t>
              </a:r>
            </a:p>
            <a:p>
              <a:r>
                <a:rPr lang="en-US" b="1" dirty="0" smtClean="0">
                  <a:solidFill>
                    <a:srgbClr val="FF0000"/>
                  </a:solidFill>
                </a:rPr>
                <a:t>range</a:t>
              </a:r>
              <a:endParaRPr lang="en-US" b="1" dirty="0">
                <a:solidFill>
                  <a:srgbClr val="FF0000"/>
                </a:solidFill>
              </a:endParaRPr>
            </a:p>
          </p:txBody>
        </p:sp>
      </p:grpSp>
      <p:grpSp>
        <p:nvGrpSpPr>
          <p:cNvPr id="15" name="Group 14"/>
          <p:cNvGrpSpPr/>
          <p:nvPr/>
        </p:nvGrpSpPr>
        <p:grpSpPr>
          <a:xfrm>
            <a:off x="7637290" y="5380672"/>
            <a:ext cx="1773410" cy="1477328"/>
            <a:chOff x="7478486" y="5678936"/>
            <a:chExt cx="1773410" cy="1477328"/>
          </a:xfrm>
        </p:grpSpPr>
        <p:sp>
          <p:nvSpPr>
            <p:cNvPr id="7" name="TextBox 6"/>
            <p:cNvSpPr txBox="1"/>
            <p:nvPr/>
          </p:nvSpPr>
          <p:spPr>
            <a:xfrm>
              <a:off x="7707086" y="5678936"/>
              <a:ext cx="1544810" cy="1477328"/>
            </a:xfrm>
            <a:prstGeom prst="rect">
              <a:avLst/>
            </a:prstGeom>
            <a:noFill/>
          </p:spPr>
          <p:txBody>
            <a:bodyPr wrap="square" rtlCol="0">
              <a:spAutoFit/>
            </a:bodyPr>
            <a:lstStyle/>
            <a:p>
              <a:r>
                <a:rPr lang="en-US" b="1" dirty="0" smtClean="0">
                  <a:solidFill>
                    <a:srgbClr val="FF0000"/>
                  </a:solidFill>
                </a:rPr>
                <a:t>(Magnetic) Tam</a:t>
              </a:r>
            </a:p>
            <a:p>
              <a:r>
                <a:rPr lang="en-US" b="1" dirty="0" smtClean="0">
                  <a:solidFill>
                    <a:srgbClr val="FF0000"/>
                  </a:solidFill>
                </a:rPr>
                <a:t>Range up to 32 TB (external)</a:t>
              </a:r>
              <a:endParaRPr lang="en-US" b="1" dirty="0">
                <a:solidFill>
                  <a:srgbClr val="FF0000"/>
                </a:solidFill>
              </a:endParaRPr>
            </a:p>
          </p:txBody>
        </p:sp>
        <p:sp>
          <p:nvSpPr>
            <p:cNvPr id="13" name="Down Arrow 12"/>
            <p:cNvSpPr/>
            <p:nvPr/>
          </p:nvSpPr>
          <p:spPr>
            <a:xfrm>
              <a:off x="7478486" y="6471557"/>
              <a:ext cx="228600" cy="2286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1724305" y="3735714"/>
            <a:ext cx="4953000" cy="646331"/>
          </a:xfrm>
          <a:prstGeom prst="rect">
            <a:avLst/>
          </a:prstGeom>
          <a:solidFill>
            <a:schemeClr val="accent1"/>
          </a:solidFill>
        </p:spPr>
        <p:txBody>
          <a:bodyPr wrap="square">
            <a:spAutoFit/>
          </a:bodyPr>
          <a:lstStyle/>
          <a:p>
            <a:r>
              <a:rPr lang="en-US" b="1" dirty="0" smtClean="0">
                <a:solidFill>
                  <a:schemeClr val="bg1"/>
                </a:solidFill>
              </a:rPr>
              <a:t>Computer from advertisement/2015:</a:t>
            </a:r>
          </a:p>
          <a:p>
            <a:r>
              <a:rPr lang="en-US" dirty="0" smtClean="0">
                <a:solidFill>
                  <a:schemeClr val="bg1"/>
                </a:solidFill>
              </a:rPr>
              <a:t>Storage: </a:t>
            </a:r>
            <a:r>
              <a:rPr lang="en-US" dirty="0">
                <a:solidFill>
                  <a:schemeClr val="bg1"/>
                </a:solidFill>
              </a:rPr>
              <a:t>1TB 7200 RPM hard drive </a:t>
            </a:r>
          </a:p>
        </p:txBody>
      </p:sp>
    </p:spTree>
    <p:extLst>
      <p:ext uri="{BB962C8B-B14F-4D97-AF65-F5344CB8AC3E}">
        <p14:creationId xmlns:p14="http://schemas.microsoft.com/office/powerpoint/2010/main" val="211799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Much Can You Actually Store?</a:t>
            </a:r>
            <a:endParaRPr lang="en-US"/>
          </a:p>
        </p:txBody>
      </p:sp>
      <p:sp>
        <p:nvSpPr>
          <p:cNvPr id="3" name="Content Placeholder 2"/>
          <p:cNvSpPr>
            <a:spLocks noGrp="1"/>
          </p:cNvSpPr>
          <p:nvPr>
            <p:ph idx="1"/>
          </p:nvPr>
        </p:nvSpPr>
        <p:spPr/>
        <p:txBody>
          <a:bodyPr/>
          <a:lstStyle/>
          <a:p>
            <a:r>
              <a:rPr lang="en-US" dirty="0" smtClean="0"/>
              <a:t>Assume that your typical image or audio file is 2 MB apiece</a:t>
            </a:r>
            <a:endParaRPr lang="en-US" dirty="0"/>
          </a:p>
          <a:p>
            <a:pPr lvl="1"/>
            <a:r>
              <a:rPr lang="en-US" dirty="0" smtClean="0"/>
              <a:t>1 TB drive ~ 1,000,000,000,000 bytes</a:t>
            </a:r>
          </a:p>
          <a:p>
            <a:pPr lvl="1"/>
            <a:r>
              <a:rPr lang="en-US" dirty="0" smtClean="0"/>
              <a:t>2 MB file 2,000,000</a:t>
            </a:r>
          </a:p>
          <a:p>
            <a:endParaRPr lang="en-US" dirty="0"/>
          </a:p>
          <a:p>
            <a:r>
              <a:rPr lang="en-US" dirty="0" smtClean="0"/>
              <a:t>Number of files (simple case 1 MB file, 1,000,000 bytes)</a:t>
            </a:r>
          </a:p>
          <a:p>
            <a:pPr marL="222250" lvl="1" indent="0">
              <a:buNone/>
            </a:pPr>
            <a:r>
              <a:rPr lang="en-US" dirty="0" smtClean="0"/>
              <a:t> 1,000,000,000,000 (drive capacity)</a:t>
            </a:r>
          </a:p>
          <a:p>
            <a:pPr marL="222250" lvl="1" indent="0">
              <a:buNone/>
            </a:pPr>
            <a:r>
              <a:rPr lang="en-US" dirty="0"/>
              <a:t> </a:t>
            </a:r>
            <a:r>
              <a:rPr lang="en-US" dirty="0" smtClean="0"/>
              <a:t>Divide by file </a:t>
            </a:r>
            <a:r>
              <a:rPr lang="en-US" dirty="0"/>
              <a:t>size  1,000,000 </a:t>
            </a:r>
            <a:r>
              <a:rPr lang="en-US" dirty="0" smtClean="0"/>
              <a:t> bytes (average size will do)</a:t>
            </a:r>
          </a:p>
          <a:p>
            <a:pPr marL="222250" lvl="1" indent="0">
              <a:buNone/>
            </a:pPr>
            <a:r>
              <a:rPr lang="en-US" dirty="0"/>
              <a:t>= 1,000,000 </a:t>
            </a:r>
            <a:r>
              <a:rPr lang="en-US" dirty="0" smtClean="0"/>
              <a:t>files each 1 MB in size (for simplicity so we just cancel out zeros)</a:t>
            </a:r>
          </a:p>
          <a:p>
            <a:pPr marL="0" indent="0">
              <a:buNone/>
            </a:pPr>
            <a:endParaRPr lang="en-US" dirty="0"/>
          </a:p>
          <a:p>
            <a:r>
              <a:rPr lang="en-US" dirty="0" smtClean="0"/>
              <a:t>Number of files 2 MB file size</a:t>
            </a:r>
            <a:endParaRPr lang="en-US" dirty="0"/>
          </a:p>
          <a:p>
            <a:pPr marL="222250" lvl="1" indent="0">
              <a:buNone/>
            </a:pPr>
            <a:r>
              <a:rPr lang="en-US" u="sng" dirty="0" smtClean="0"/>
              <a:t>1,000,000 / 2 = 500,000 images or music files   </a:t>
            </a:r>
            <a:endParaRPr lang="en-US" dirty="0"/>
          </a:p>
        </p:txBody>
      </p:sp>
    </p:spTree>
    <p:extLst>
      <p:ext uri="{BB962C8B-B14F-4D97-AF65-F5344CB8AC3E}">
        <p14:creationId xmlns:p14="http://schemas.microsoft.com/office/powerpoint/2010/main" val="276109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Of Computer Is Best For You?</a:t>
            </a:r>
            <a:endParaRPr lang="en-US" dirty="0"/>
          </a:p>
        </p:txBody>
      </p:sp>
      <p:sp>
        <p:nvSpPr>
          <p:cNvPr id="3" name="Content Placeholder 2"/>
          <p:cNvSpPr>
            <a:spLocks noGrp="1"/>
          </p:cNvSpPr>
          <p:nvPr>
            <p:ph idx="1"/>
          </p:nvPr>
        </p:nvSpPr>
        <p:spPr/>
        <p:txBody>
          <a:bodyPr/>
          <a:lstStyle/>
          <a:p>
            <a:r>
              <a:rPr lang="en-US" dirty="0" smtClean="0"/>
              <a:t>(This is very basic material to bring everyone up to a basic level)</a:t>
            </a:r>
          </a:p>
          <a:p>
            <a:pPr lvl="1"/>
            <a:r>
              <a:rPr lang="en-US" dirty="0" smtClean="0"/>
              <a:t>Later sections can be more challenging (e.g. using databases)</a:t>
            </a:r>
          </a:p>
          <a:p>
            <a:r>
              <a:rPr lang="en-US" dirty="0" smtClean="0"/>
              <a:t>No single model (let alone manufacturer ) is best for everyone</a:t>
            </a:r>
          </a:p>
          <a:p>
            <a:r>
              <a:rPr lang="en-US" dirty="0" smtClean="0"/>
              <a:t>Ask yourself how you will use your machine, what things are the most important to you:</a:t>
            </a:r>
          </a:p>
          <a:p>
            <a:pPr lvl="1"/>
            <a:r>
              <a:rPr lang="en-US" dirty="0" smtClean="0"/>
              <a:t>Portability?</a:t>
            </a:r>
          </a:p>
          <a:p>
            <a:pPr lvl="1"/>
            <a:r>
              <a:rPr lang="en-US" dirty="0" smtClean="0"/>
              <a:t>Touch screen capability?</a:t>
            </a:r>
          </a:p>
          <a:p>
            <a:pPr lvl="1"/>
            <a:r>
              <a:rPr lang="en-US" dirty="0" smtClean="0"/>
              <a:t>Will you run programs that will ‘push’ your system, e.g., video editing, gaming, image and 3D graphic editing or will you </a:t>
            </a:r>
            <a:r>
              <a:rPr lang="en-US" dirty="0"/>
              <a:t>use your computer mainly for common tasks (e.g., word </a:t>
            </a:r>
            <a:r>
              <a:rPr lang="en-US" dirty="0" smtClean="0"/>
              <a:t>processing, online browsing) </a:t>
            </a:r>
          </a:p>
        </p:txBody>
      </p:sp>
    </p:spTree>
    <p:extLst>
      <p:ext uri="{BB962C8B-B14F-4D97-AF65-F5344CB8AC3E}">
        <p14:creationId xmlns:p14="http://schemas.microsoft.com/office/powerpoint/2010/main" val="10161462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Don’t Forgot: It’s Not All Free</a:t>
            </a:r>
            <a:endParaRPr lang="en-US"/>
          </a:p>
        </p:txBody>
      </p:sp>
      <p:sp>
        <p:nvSpPr>
          <p:cNvPr id="3" name="Content Placeholder 2"/>
          <p:cNvSpPr>
            <a:spLocks noGrp="1"/>
          </p:cNvSpPr>
          <p:nvPr>
            <p:ph idx="1"/>
          </p:nvPr>
        </p:nvSpPr>
        <p:spPr/>
        <p:txBody>
          <a:bodyPr/>
          <a:lstStyle/>
          <a:p>
            <a:r>
              <a:rPr lang="en-US" dirty="0" smtClean="0"/>
              <a:t>Formatting a hard drive uses up some of it’s capacity</a:t>
            </a:r>
          </a:p>
          <a:p>
            <a:r>
              <a:rPr lang="en-US" dirty="0" smtClean="0"/>
              <a:t>The operating system takes up space</a:t>
            </a:r>
          </a:p>
          <a:p>
            <a:pPr lvl="1"/>
            <a:r>
              <a:rPr lang="en-US" dirty="0"/>
              <a:t>Example: Windows </a:t>
            </a:r>
            <a:r>
              <a:rPr lang="en-US" dirty="0" smtClean="0"/>
              <a:t>7 or 8.1 </a:t>
            </a:r>
            <a:r>
              <a:rPr lang="en-US" dirty="0"/>
              <a:t>(source: </a:t>
            </a:r>
            <a:r>
              <a:rPr lang="en-US" dirty="0">
                <a:hlinkClick r:id="rId3"/>
              </a:rPr>
              <a:t>http://</a:t>
            </a:r>
            <a:r>
              <a:rPr lang="en-US" dirty="0" smtClean="0">
                <a:hlinkClick r:id="rId3"/>
              </a:rPr>
              <a:t>windows.microsoft.com</a:t>
            </a:r>
            <a:r>
              <a:rPr lang="en-US" dirty="0" smtClean="0"/>
              <a:t>)</a:t>
            </a:r>
            <a:endParaRPr lang="en-US" dirty="0"/>
          </a:p>
          <a:p>
            <a:pPr lvl="1"/>
            <a:r>
              <a:rPr lang="en-US" dirty="0" smtClean="0"/>
              <a:t>16 GB (32 bit), 20 GB (64 bit)</a:t>
            </a:r>
          </a:p>
          <a:p>
            <a:pPr lvl="1"/>
            <a:endParaRPr lang="en-US" dirty="0"/>
          </a:p>
          <a:p>
            <a:pPr lvl="1"/>
            <a:r>
              <a:rPr lang="en-US" dirty="0"/>
              <a:t>Productivity (work) application (source: </a:t>
            </a:r>
            <a:r>
              <a:rPr lang="en-US" dirty="0">
                <a:hlinkClick r:id="rId4"/>
              </a:rPr>
              <a:t>https://</a:t>
            </a:r>
            <a:r>
              <a:rPr lang="en-US" dirty="0" smtClean="0">
                <a:hlinkClick r:id="rId4"/>
              </a:rPr>
              <a:t>products.office.com</a:t>
            </a:r>
            <a:r>
              <a:rPr lang="en-US" dirty="0" smtClean="0"/>
              <a:t>)</a:t>
            </a:r>
          </a:p>
          <a:p>
            <a:pPr lvl="1"/>
            <a:r>
              <a:rPr lang="en-US" dirty="0" smtClean="0"/>
              <a:t>Example: MS-Office Professional Plus 2013 = 3 GB</a:t>
            </a:r>
          </a:p>
          <a:p>
            <a:pPr lvl="1"/>
            <a:endParaRPr lang="en-US" dirty="0"/>
          </a:p>
          <a:p>
            <a:pPr lvl="1"/>
            <a:r>
              <a:rPr lang="en-US" dirty="0"/>
              <a:t>A game (source: </a:t>
            </a:r>
            <a:r>
              <a:rPr lang="en-US" dirty="0">
                <a:hlinkClick r:id="rId5"/>
              </a:rPr>
              <a:t>http://</a:t>
            </a:r>
            <a:r>
              <a:rPr lang="en-US" dirty="0" smtClean="0">
                <a:hlinkClick r:id="rId5"/>
              </a:rPr>
              <a:t>elderscrollsonline.info/system-requirements</a:t>
            </a:r>
            <a:r>
              <a:rPr lang="en-US" dirty="0" smtClean="0"/>
              <a:t>)</a:t>
            </a:r>
          </a:p>
          <a:p>
            <a:pPr lvl="1"/>
            <a:r>
              <a:rPr lang="en-US" dirty="0" smtClean="0"/>
              <a:t>Elder Scrolls = 60 GB</a:t>
            </a:r>
          </a:p>
          <a:p>
            <a:pPr lvl="1"/>
            <a:endParaRPr lang="en-US" dirty="0"/>
          </a:p>
          <a:p>
            <a:r>
              <a:rPr lang="en-US" dirty="0" smtClean="0"/>
              <a:t>With just Windows and 2 programs installed 83 GB has been used up (~8.3% of a 1 TB drive)</a:t>
            </a:r>
          </a:p>
          <a:p>
            <a:pPr lvl="1"/>
            <a:endParaRPr lang="en-US" dirty="0"/>
          </a:p>
          <a:p>
            <a:pPr lvl="1"/>
            <a:endParaRPr lang="en-US" dirty="0"/>
          </a:p>
        </p:txBody>
      </p:sp>
    </p:spTree>
    <p:extLst>
      <p:ext uri="{BB962C8B-B14F-4D97-AF65-F5344CB8AC3E}">
        <p14:creationId xmlns:p14="http://schemas.microsoft.com/office/powerpoint/2010/main" val="29774157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Drive Tips</a:t>
            </a:r>
            <a:endParaRPr lang="en-US" dirty="0"/>
          </a:p>
        </p:txBody>
      </p:sp>
      <p:sp>
        <p:nvSpPr>
          <p:cNvPr id="3" name="Content Placeholder 2"/>
          <p:cNvSpPr>
            <a:spLocks noGrp="1"/>
          </p:cNvSpPr>
          <p:nvPr>
            <p:ph idx="1"/>
          </p:nvPr>
        </p:nvSpPr>
        <p:spPr/>
        <p:txBody>
          <a:bodyPr/>
          <a:lstStyle/>
          <a:p>
            <a:r>
              <a:rPr lang="en-US" dirty="0" smtClean="0"/>
              <a:t>Bigger is often better: even higher capacity drives have come down significantly in price.</a:t>
            </a:r>
          </a:p>
          <a:p>
            <a:r>
              <a:rPr lang="en-US" dirty="0" smtClean="0"/>
              <a:t>But for magnetic drives balance: storage capacity vs. speed (higher capacity drives tend to have lower rpm – slower revolution </a:t>
            </a:r>
            <a:r>
              <a:rPr lang="en-US" smtClean="0"/>
              <a:t>speed)</a:t>
            </a:r>
          </a:p>
          <a:p>
            <a:pPr lvl="1"/>
            <a:r>
              <a:rPr lang="en-US" smtClean="0"/>
              <a:t>7,200 to 10,000 RPM</a:t>
            </a:r>
            <a:endParaRPr lang="en-US" dirty="0" smtClean="0"/>
          </a:p>
          <a:p>
            <a:r>
              <a:rPr lang="en-US" dirty="0" smtClean="0"/>
              <a:t>Or combine an SSD for speed with a magnetic drive for its high storage capacity (store smaller files than are less frequently accessed here).</a:t>
            </a:r>
            <a:endParaRPr lang="en-US" dirty="0"/>
          </a:p>
        </p:txBody>
      </p:sp>
    </p:spTree>
    <p:extLst>
      <p:ext uri="{BB962C8B-B14F-4D97-AF65-F5344CB8AC3E}">
        <p14:creationId xmlns:p14="http://schemas.microsoft.com/office/powerpoint/2010/main" val="8325589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Drives</a:t>
            </a:r>
            <a:endParaRPr lang="en-US" dirty="0"/>
          </a:p>
        </p:txBody>
      </p:sp>
      <p:sp>
        <p:nvSpPr>
          <p:cNvPr id="3" name="Content Placeholder 2"/>
          <p:cNvSpPr>
            <a:spLocks noGrp="1"/>
          </p:cNvSpPr>
          <p:nvPr>
            <p:ph idx="1"/>
          </p:nvPr>
        </p:nvSpPr>
        <p:spPr/>
        <p:txBody>
          <a:bodyPr/>
          <a:lstStyle/>
          <a:p>
            <a:r>
              <a:rPr lang="en-US" dirty="0" smtClean="0"/>
              <a:t>CD/DVD?</a:t>
            </a:r>
          </a:p>
          <a:p>
            <a:pPr lvl="1"/>
            <a:r>
              <a:rPr lang="en-US" dirty="0" smtClean="0"/>
              <a:t>Do you play or rip music/videos?</a:t>
            </a:r>
          </a:p>
          <a:p>
            <a:pPr lvl="1"/>
            <a:r>
              <a:rPr lang="en-US" dirty="0" smtClean="0"/>
              <a:t>If the answer is no then you might settle with a single inexpensive DVD drive </a:t>
            </a:r>
          </a:p>
          <a:p>
            <a:pPr lvl="2"/>
            <a:r>
              <a:rPr lang="en-US" dirty="0" smtClean="0"/>
              <a:t>(Although many programs allow for Internet download some require an optical drive to install)</a:t>
            </a:r>
            <a:endParaRPr lang="en-US" dirty="0"/>
          </a:p>
        </p:txBody>
      </p:sp>
    </p:spTree>
    <p:extLst>
      <p:ext uri="{BB962C8B-B14F-4D97-AF65-F5344CB8AC3E}">
        <p14:creationId xmlns:p14="http://schemas.microsoft.com/office/powerpoint/2010/main" val="3247213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14800" cy="944562"/>
          </a:xfrm>
        </p:spPr>
        <p:txBody>
          <a:bodyPr/>
          <a:lstStyle/>
          <a:p>
            <a:r>
              <a:rPr lang="en-US" dirty="0" smtClean="0"/>
              <a:t>Ports (If There Is Time)</a:t>
            </a:r>
            <a:endParaRPr lang="en-US" dirty="0"/>
          </a:p>
        </p:txBody>
      </p:sp>
      <p:sp>
        <p:nvSpPr>
          <p:cNvPr id="3" name="Content Placeholder 2"/>
          <p:cNvSpPr>
            <a:spLocks noGrp="1"/>
          </p:cNvSpPr>
          <p:nvPr>
            <p:ph idx="1"/>
          </p:nvPr>
        </p:nvSpPr>
        <p:spPr>
          <a:xfrm>
            <a:off x="457200" y="1447800"/>
            <a:ext cx="7315200" cy="5029200"/>
          </a:xfrm>
        </p:spPr>
        <p:txBody>
          <a:bodyPr/>
          <a:lstStyle/>
          <a:p>
            <a:r>
              <a:rPr lang="en-US" dirty="0" smtClean="0"/>
              <a:t>Connections to external devices.</a:t>
            </a:r>
          </a:p>
          <a:p>
            <a:r>
              <a:rPr lang="en-US" dirty="0" smtClean="0"/>
              <a:t>USB (standard): get as many ports as possible, ‘hub’ devices don’t always work as well as advertised.</a:t>
            </a:r>
          </a:p>
          <a:p>
            <a:r>
              <a:rPr lang="en-US" dirty="0" smtClean="0"/>
              <a:t>USB 3.0: need a few of these for USB 3.0 compatible external hard drives (backup of large amounts of data).</a:t>
            </a:r>
          </a:p>
          <a:p>
            <a:r>
              <a:rPr lang="en-US" dirty="0" smtClean="0"/>
              <a:t>HDMI: allow display on a TV monitor or connections to some peripherals (cable box, game consoles)</a:t>
            </a:r>
          </a:p>
          <a:p>
            <a:r>
              <a:rPr lang="en-US" dirty="0" smtClean="0"/>
              <a:t>SD: can be useful for connecting to some peripherals (devices that use SD cards such as cameras, e-readers, tablets)</a:t>
            </a:r>
          </a:p>
          <a:p>
            <a:pPr lvl="1"/>
            <a:r>
              <a:rPr lang="en-US" dirty="0" smtClean="0"/>
              <a:t>But many use USB</a:t>
            </a:r>
          </a:p>
          <a:p>
            <a:r>
              <a:rPr lang="en-US" dirty="0" smtClean="0"/>
              <a:t>(Other important ports e.g., video, audio, network are given in computers today)</a:t>
            </a:r>
          </a:p>
        </p:txBody>
      </p:sp>
      <p:pic>
        <p:nvPicPr>
          <p:cNvPr id="3074" name="Picture 2" descr="U:\PC\lectures\203\book pics\best\edited\us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08" b="45939"/>
          <a:stretch/>
        </p:blipFill>
        <p:spPr bwMode="auto">
          <a:xfrm>
            <a:off x="7772400" y="1992661"/>
            <a:ext cx="993775" cy="41327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508442" y="6320363"/>
            <a:ext cx="1486363" cy="386890"/>
            <a:chOff x="7508442" y="6320363"/>
            <a:chExt cx="1486363" cy="386890"/>
          </a:xfrm>
        </p:grpSpPr>
        <p:pic>
          <p:nvPicPr>
            <p:cNvPr id="3077" name="Picture 5" descr="U:\PC\lectures\203\book pics\best\edited\audio.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2003"/>
            <a:stretch/>
          </p:blipFill>
          <p:spPr bwMode="auto">
            <a:xfrm>
              <a:off x="8153400" y="6324589"/>
              <a:ext cx="456748" cy="3784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PC\lectures\203\book pics\best\edited\network.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68512" y="6320363"/>
              <a:ext cx="326293" cy="3868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8442" y="6324589"/>
              <a:ext cx="574243" cy="228600"/>
            </a:xfrm>
            <a:prstGeom prst="rect">
              <a:avLst/>
            </a:prstGeom>
          </p:spPr>
        </p:pic>
      </p:gr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35747" y="2722098"/>
            <a:ext cx="1219200" cy="609600"/>
          </a:xfrm>
          <a:prstGeom prst="rect">
            <a:avLst/>
          </a:prstGeom>
        </p:spPr>
      </p:pic>
      <p:pic>
        <p:nvPicPr>
          <p:cNvPr id="10" name="Picture 2" descr="U:\PC\lectures\203\book pics\computers\DSC0347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4456" t="48849" r="50000" b="38263"/>
          <a:stretch/>
        </p:blipFill>
        <p:spPr bwMode="auto">
          <a:xfrm>
            <a:off x="7732933" y="3702148"/>
            <a:ext cx="935579" cy="5818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572000" y="-9379"/>
            <a:ext cx="4572000" cy="1200329"/>
          </a:xfrm>
          <a:prstGeom prst="rect">
            <a:avLst/>
          </a:prstGeom>
          <a:solidFill>
            <a:schemeClr val="accent1"/>
          </a:solidFill>
        </p:spPr>
        <p:txBody>
          <a:bodyPr>
            <a:spAutoFit/>
          </a:bodyPr>
          <a:lstStyle/>
          <a:p>
            <a:pPr lvl="1"/>
            <a:r>
              <a:rPr lang="en-US" b="1" dirty="0">
                <a:solidFill>
                  <a:schemeClr val="bg1"/>
                </a:solidFill>
              </a:rPr>
              <a:t>USB 3.0 ports </a:t>
            </a:r>
            <a:endParaRPr lang="en-US" b="1" dirty="0" smtClean="0">
              <a:solidFill>
                <a:schemeClr val="bg1"/>
              </a:solidFill>
            </a:endParaRPr>
          </a:p>
          <a:p>
            <a:pPr lvl="1"/>
            <a:r>
              <a:rPr lang="en-US" b="1" dirty="0" smtClean="0">
                <a:solidFill>
                  <a:schemeClr val="bg1"/>
                </a:solidFill>
              </a:rPr>
              <a:t>HDMI </a:t>
            </a:r>
            <a:r>
              <a:rPr lang="en-US" b="1" dirty="0">
                <a:solidFill>
                  <a:schemeClr val="bg1"/>
                </a:solidFill>
              </a:rPr>
              <a:t>output </a:t>
            </a:r>
            <a:r>
              <a:rPr lang="en-CA" b="1" dirty="0">
                <a:solidFill>
                  <a:schemeClr val="bg1"/>
                </a:solidFill>
              </a:rPr>
              <a:t>crisp high-quality visuals and high-fidelity audio to a home theatre or monitor </a:t>
            </a:r>
            <a:endParaRPr lang="en-US" b="1" dirty="0">
              <a:solidFill>
                <a:schemeClr val="bg1"/>
              </a:solidFill>
            </a:endParaRPr>
          </a:p>
        </p:txBody>
      </p:sp>
    </p:spTree>
    <p:extLst>
      <p:ext uri="{BB962C8B-B14F-4D97-AF65-F5344CB8AC3E}">
        <p14:creationId xmlns:p14="http://schemas.microsoft.com/office/powerpoint/2010/main" val="71738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07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Graphics (If There Is Time)</a:t>
            </a:r>
            <a:endParaRPr lang="en-US" dirty="0"/>
          </a:p>
        </p:txBody>
      </p:sp>
      <p:sp>
        <p:nvSpPr>
          <p:cNvPr id="3" name="Content Placeholder 2"/>
          <p:cNvSpPr>
            <a:spLocks noGrp="1"/>
          </p:cNvSpPr>
          <p:nvPr>
            <p:ph idx="1"/>
          </p:nvPr>
        </p:nvSpPr>
        <p:spPr/>
        <p:txBody>
          <a:bodyPr/>
          <a:lstStyle/>
          <a:p>
            <a:r>
              <a:rPr lang="en-US" dirty="0" smtClean="0"/>
              <a:t>Computers need specialized hardware to ‘draw’</a:t>
            </a:r>
          </a:p>
          <a:p>
            <a:pPr lvl="1"/>
            <a:r>
              <a:rPr lang="en-US" dirty="0"/>
              <a:t>G</a:t>
            </a:r>
            <a:r>
              <a:rPr lang="en-US" dirty="0" smtClean="0"/>
              <a:t>oes back to computers even with primitive ‘graphics’ (colored formatted text)</a:t>
            </a:r>
          </a:p>
          <a:p>
            <a:r>
              <a:rPr lang="en-US" dirty="0" smtClean="0"/>
              <a:t>Minimum: integrated graphics</a:t>
            </a:r>
          </a:p>
          <a:p>
            <a:pPr lvl="1"/>
            <a:r>
              <a:rPr lang="en-US" dirty="0" smtClean="0"/>
              <a:t>Drawing is built into the basic hardware (CPU’s with this capability are referred to as the APU) or the hardware where the CPU is slotted (motherboard)</a:t>
            </a:r>
          </a:p>
          <a:p>
            <a:r>
              <a:rPr lang="en-US" dirty="0" smtClean="0"/>
              <a:t>Higher quality: dedicated graphics</a:t>
            </a:r>
          </a:p>
          <a:p>
            <a:pPr lvl="1"/>
            <a:r>
              <a:rPr lang="en-US" dirty="0" smtClean="0"/>
              <a:t>The computer includes additional hardware ‘dedicated’ to producing graphics “graphics card”:</a:t>
            </a:r>
          </a:p>
          <a:p>
            <a:pPr lvl="2"/>
            <a:r>
              <a:rPr lang="en-US" dirty="0" smtClean="0"/>
              <a:t>Graphics processor (GPU)</a:t>
            </a:r>
          </a:p>
          <a:p>
            <a:pPr lvl="2"/>
            <a:r>
              <a:rPr lang="en-US" dirty="0" smtClean="0"/>
              <a:t>Memory</a:t>
            </a:r>
          </a:p>
          <a:p>
            <a:pPr lvl="2"/>
            <a:r>
              <a:rPr lang="en-US" dirty="0" smtClean="0"/>
              <a:t>Etc.</a:t>
            </a:r>
          </a:p>
          <a:p>
            <a:pPr lvl="1"/>
            <a:endParaRPr lang="en-US" dirty="0" smtClean="0"/>
          </a:p>
          <a:p>
            <a:pPr lvl="1"/>
            <a:endParaRPr lang="en-US" dirty="0" smtClean="0"/>
          </a:p>
          <a:p>
            <a:endParaRPr lang="en-US" dirty="0" smtClean="0"/>
          </a:p>
          <a:p>
            <a:endParaRPr lang="en-US" dirty="0"/>
          </a:p>
        </p:txBody>
      </p:sp>
    </p:spTree>
    <p:extLst>
      <p:ext uri="{BB962C8B-B14F-4D97-AF65-F5344CB8AC3E}">
        <p14:creationId xmlns:p14="http://schemas.microsoft.com/office/powerpoint/2010/main" val="2431914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Integrated Graphics: Benefits And </a:t>
            </a:r>
            <a:r>
              <a:rPr lang="en-US" dirty="0"/>
              <a:t>Drawbacks (If There Is Time)</a:t>
            </a:r>
          </a:p>
        </p:txBody>
      </p:sp>
      <p:sp>
        <p:nvSpPr>
          <p:cNvPr id="3" name="Content Placeholder 2"/>
          <p:cNvSpPr>
            <a:spLocks noGrp="1"/>
          </p:cNvSpPr>
          <p:nvPr>
            <p:ph idx="1"/>
          </p:nvPr>
        </p:nvSpPr>
        <p:spPr/>
        <p:txBody>
          <a:bodyPr/>
          <a:lstStyle/>
          <a:p>
            <a:r>
              <a:rPr lang="en-US" dirty="0" smtClean="0"/>
              <a:t>Sufficient for most users tasks e.g., word processing, spreadsheets, 2D gaming </a:t>
            </a:r>
          </a:p>
          <a:p>
            <a:r>
              <a:rPr lang="en-US" dirty="0" smtClean="0"/>
              <a:t>Benefits: </a:t>
            </a:r>
          </a:p>
          <a:p>
            <a:pPr lvl="1"/>
            <a:r>
              <a:rPr lang="en-US" dirty="0" smtClean="0"/>
              <a:t>Reduced cost (hardware and power consumption)</a:t>
            </a:r>
          </a:p>
          <a:p>
            <a:r>
              <a:rPr lang="en-US" dirty="0" smtClean="0"/>
              <a:t>Drawbacks:</a:t>
            </a:r>
          </a:p>
          <a:p>
            <a:pPr lvl="1"/>
            <a:r>
              <a:rPr lang="en-US" dirty="0" smtClean="0"/>
              <a:t>Reduced speed: Tasks that involve graphics are handled by the existing hardware (CPU and memory) </a:t>
            </a:r>
          </a:p>
          <a:p>
            <a:pPr lvl="2"/>
            <a:r>
              <a:rPr lang="en-US" dirty="0" smtClean="0"/>
              <a:t>May be especially noticeable if RAM is limited</a:t>
            </a:r>
          </a:p>
          <a:p>
            <a:pPr lvl="1"/>
            <a:r>
              <a:rPr lang="en-US" dirty="0" smtClean="0"/>
              <a:t>Reduced graphics (of course!): you may be able to run programs employing 3D graphics but with limitations e.g., game runs at lower graphical quality (resolution), game runs slower (or both)</a:t>
            </a:r>
          </a:p>
          <a:p>
            <a:endParaRPr lang="en-US" dirty="0"/>
          </a:p>
        </p:txBody>
      </p:sp>
    </p:spTree>
    <p:extLst>
      <p:ext uri="{BB962C8B-B14F-4D97-AF65-F5344CB8AC3E}">
        <p14:creationId xmlns:p14="http://schemas.microsoft.com/office/powerpoint/2010/main" val="22131280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Dedicated Graphics (If There Is Time)</a:t>
            </a:r>
          </a:p>
        </p:txBody>
      </p:sp>
      <p:sp>
        <p:nvSpPr>
          <p:cNvPr id="3" name="Content Placeholder 2"/>
          <p:cNvSpPr>
            <a:spLocks noGrp="1"/>
          </p:cNvSpPr>
          <p:nvPr>
            <p:ph idx="1"/>
          </p:nvPr>
        </p:nvSpPr>
        <p:spPr/>
        <p:txBody>
          <a:bodyPr/>
          <a:lstStyle/>
          <a:p>
            <a:r>
              <a:rPr lang="en-US" dirty="0" smtClean="0"/>
              <a:t>For serious 3D gaming , graphic design (e.g., editing 3D images)</a:t>
            </a:r>
          </a:p>
          <a:p>
            <a:r>
              <a:rPr lang="en-US" dirty="0" smtClean="0"/>
              <a:t>Benefits:</a:t>
            </a:r>
          </a:p>
          <a:p>
            <a:pPr lvl="1"/>
            <a:r>
              <a:rPr lang="en-US" dirty="0" smtClean="0"/>
              <a:t>Speed (graphic-related processes are handled by the GPU and graphics memory rather than the CPU and main memory)</a:t>
            </a:r>
          </a:p>
          <a:p>
            <a:pPr lvl="1"/>
            <a:r>
              <a:rPr lang="en-US" dirty="0" smtClean="0"/>
              <a:t>Quality: higher quality graphics (of course!)</a:t>
            </a:r>
          </a:p>
          <a:p>
            <a:r>
              <a:rPr lang="en-US" dirty="0" smtClean="0"/>
              <a:t>Drawbacks:</a:t>
            </a:r>
          </a:p>
          <a:p>
            <a:pPr lvl="1"/>
            <a:r>
              <a:rPr lang="en-US" dirty="0" smtClean="0"/>
              <a:t>Cost (initial hardware and power consumption)</a:t>
            </a:r>
            <a:endParaRPr lang="en-US" dirty="0"/>
          </a:p>
        </p:txBody>
      </p:sp>
    </p:spTree>
    <p:extLst>
      <p:ext uri="{BB962C8B-B14F-4D97-AF65-F5344CB8AC3E}">
        <p14:creationId xmlns:p14="http://schemas.microsoft.com/office/powerpoint/2010/main" val="643907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This Section You Should Now Know</a:t>
            </a:r>
            <a:endParaRPr lang="en-CA" dirty="0"/>
          </a:p>
        </p:txBody>
      </p:sp>
      <p:sp>
        <p:nvSpPr>
          <p:cNvPr id="3" name="Content Placeholder 2"/>
          <p:cNvSpPr>
            <a:spLocks noGrp="1"/>
          </p:cNvSpPr>
          <p:nvPr>
            <p:ph idx="1"/>
          </p:nvPr>
        </p:nvSpPr>
        <p:spPr/>
        <p:txBody>
          <a:bodyPr/>
          <a:lstStyle/>
          <a:p>
            <a:pPr lvl="0"/>
            <a:r>
              <a:rPr lang="en-CA" dirty="0"/>
              <a:t>The different category of computers and computing devices: tablets, notebooks/laptops, </a:t>
            </a:r>
            <a:r>
              <a:rPr lang="en-CA" dirty="0" smtClean="0"/>
              <a:t>ultrabooks, </a:t>
            </a:r>
            <a:r>
              <a:rPr lang="en-CA" dirty="0"/>
              <a:t>netbook, desktop all-in-ones as well as some of their strengths</a:t>
            </a:r>
          </a:p>
          <a:p>
            <a:pPr lvl="0"/>
            <a:r>
              <a:rPr lang="en-CA" dirty="0"/>
              <a:t>What is an operating system, what is its purpose</a:t>
            </a:r>
          </a:p>
          <a:p>
            <a:pPr lvl="0"/>
            <a:r>
              <a:rPr lang="en-CA" dirty="0"/>
              <a:t>The large units of measurement and how they apply to computer specifications</a:t>
            </a:r>
          </a:p>
          <a:p>
            <a:pPr lvl="0"/>
            <a:r>
              <a:rPr lang="en-CA" dirty="0"/>
              <a:t>The basic units of storage: bits and bytes and how the groupings of bytes applies to hardware</a:t>
            </a:r>
          </a:p>
          <a:p>
            <a:pPr lvl="0"/>
            <a:r>
              <a:rPr lang="en-CA" dirty="0"/>
              <a:t>Processor clock speed and reasonable values for computers of today</a:t>
            </a:r>
          </a:p>
          <a:p>
            <a:pPr lvl="0"/>
            <a:r>
              <a:rPr lang="en-CA" dirty="0"/>
              <a:t>The effect of multiple processing cores on speed</a:t>
            </a:r>
          </a:p>
          <a:p>
            <a:endParaRPr lang="en-CA" dirty="0"/>
          </a:p>
        </p:txBody>
      </p:sp>
    </p:spTree>
    <p:extLst>
      <p:ext uri="{BB962C8B-B14F-4D97-AF65-F5344CB8AC3E}">
        <p14:creationId xmlns:p14="http://schemas.microsoft.com/office/powerpoint/2010/main" val="24979761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This Section You Should Now </a:t>
            </a:r>
            <a:r>
              <a:rPr lang="en-CA" dirty="0" smtClean="0"/>
              <a:t>Know (2)</a:t>
            </a:r>
            <a:endParaRPr lang="en-CA" dirty="0"/>
          </a:p>
        </p:txBody>
      </p:sp>
      <p:sp>
        <p:nvSpPr>
          <p:cNvPr id="3" name="Content Placeholder 2"/>
          <p:cNvSpPr>
            <a:spLocks noGrp="1"/>
          </p:cNvSpPr>
          <p:nvPr>
            <p:ph idx="1"/>
          </p:nvPr>
        </p:nvSpPr>
        <p:spPr/>
        <p:txBody>
          <a:bodyPr/>
          <a:lstStyle/>
          <a:p>
            <a:pPr lvl="0"/>
            <a:r>
              <a:rPr lang="en-CA" dirty="0"/>
              <a:t>What is the function of RAM, how does it work, how it related to storage, what are reasonable amounts for computers of today</a:t>
            </a:r>
          </a:p>
          <a:p>
            <a:pPr lvl="0"/>
            <a:r>
              <a:rPr lang="en-CA" dirty="0"/>
              <a:t>What the two main types of storage technology (magnetic and SSD) and how they compare, what is a reasonable amount for today’s computer usage</a:t>
            </a:r>
          </a:p>
          <a:p>
            <a:pPr lvl="0"/>
            <a:r>
              <a:rPr lang="en-CA" dirty="0"/>
              <a:t>Common computer ports</a:t>
            </a:r>
          </a:p>
          <a:p>
            <a:endParaRPr lang="en-CA" dirty="0"/>
          </a:p>
        </p:txBody>
      </p:sp>
    </p:spTree>
    <p:extLst>
      <p:ext uri="{BB962C8B-B14F-4D97-AF65-F5344CB8AC3E}">
        <p14:creationId xmlns:p14="http://schemas.microsoft.com/office/powerpoint/2010/main" val="1408155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477000" cy="944562"/>
          </a:xfrm>
        </p:spPr>
        <p:txBody>
          <a:bodyPr>
            <a:normAutofit fontScale="90000"/>
          </a:bodyPr>
          <a:lstStyle/>
          <a:p>
            <a:r>
              <a:rPr lang="en-US" dirty="0" smtClean="0"/>
              <a:t>Gaming Or Multi-Media Computers (Extra Optional Topic)</a:t>
            </a:r>
            <a:endParaRPr lang="en-US" dirty="0"/>
          </a:p>
        </p:txBody>
      </p:sp>
      <p:sp>
        <p:nvSpPr>
          <p:cNvPr id="3" name="Content Placeholder 2"/>
          <p:cNvSpPr>
            <a:spLocks noGrp="1"/>
          </p:cNvSpPr>
          <p:nvPr>
            <p:ph idx="1"/>
          </p:nvPr>
        </p:nvSpPr>
        <p:spPr>
          <a:xfrm>
            <a:off x="457200" y="1447799"/>
            <a:ext cx="6553200" cy="5162107"/>
          </a:xfrm>
        </p:spPr>
        <p:txBody>
          <a:bodyPr/>
          <a:lstStyle/>
          <a:p>
            <a:r>
              <a:rPr lang="en-US" dirty="0" smtClean="0"/>
              <a:t>Games and video/image editing software requires powerful hardware with large storage capacities:</a:t>
            </a:r>
          </a:p>
          <a:p>
            <a:r>
              <a:rPr lang="en-US" dirty="0" smtClean="0"/>
              <a:t>Rules of thumb:</a:t>
            </a:r>
          </a:p>
          <a:p>
            <a:pPr lvl="1"/>
            <a:r>
              <a:rPr lang="en-US" dirty="0" smtClean="0"/>
              <a:t>Processor: multicores such as </a:t>
            </a:r>
            <a:r>
              <a:rPr lang="en-US" dirty="0"/>
              <a:t>Intel Core i5/i7, and AMD's A6/A8/A10 and FX-series </a:t>
            </a:r>
            <a:r>
              <a:rPr lang="en-US" dirty="0" smtClean="0"/>
              <a:t>chips get a 6 core processor if you can afford it.</a:t>
            </a:r>
          </a:p>
          <a:p>
            <a:pPr lvl="1"/>
            <a:r>
              <a:rPr lang="en-US" smtClean="0"/>
              <a:t>RAM: &gt; 8 </a:t>
            </a:r>
            <a:r>
              <a:rPr lang="en-US" dirty="0" smtClean="0"/>
              <a:t>GB</a:t>
            </a:r>
          </a:p>
          <a:p>
            <a:pPr lvl="1"/>
            <a:r>
              <a:rPr lang="en-US" dirty="0" smtClean="0"/>
              <a:t>Ports: USB 3.0 can be handy (increased data transfer rates to external devices).</a:t>
            </a:r>
          </a:p>
          <a:p>
            <a:pPr lvl="1"/>
            <a:r>
              <a:rPr lang="en-US" dirty="0" smtClean="0"/>
              <a:t>A dedicated graphics card is a must (and not one that is just built-in)</a:t>
            </a:r>
          </a:p>
          <a:p>
            <a:pPr lvl="2"/>
            <a:r>
              <a:rPr lang="en-US" sz="1400" dirty="0">
                <a:hlinkClick r:id="rId2"/>
              </a:rPr>
              <a:t>http://</a:t>
            </a:r>
            <a:r>
              <a:rPr lang="en-US" sz="1400" dirty="0" smtClean="0">
                <a:hlinkClick r:id="rId2"/>
              </a:rPr>
              <a:t>www.tomshardware.com/reviews/gaming-graphics-card-review,3107.html</a:t>
            </a:r>
            <a:endParaRPr lang="en-US" sz="1400" dirty="0" smtClean="0"/>
          </a:p>
          <a:p>
            <a:pPr lvl="2"/>
            <a:r>
              <a:rPr lang="en-US" sz="1400" dirty="0">
                <a:hlinkClick r:id="rId3"/>
              </a:rPr>
              <a:t>http://</a:t>
            </a:r>
            <a:r>
              <a:rPr lang="en-US" sz="1400" dirty="0" smtClean="0">
                <a:hlinkClick r:id="rId3"/>
              </a:rPr>
              <a:t>gamingpchardware.hubpages.com/hub/best-new-graphics-cards</a:t>
            </a:r>
            <a:endParaRPr lang="en-US" sz="1400" dirty="0" smtClean="0"/>
          </a:p>
          <a:p>
            <a:pPr lvl="2"/>
            <a:endParaRPr lang="en-US" sz="1400" dirty="0"/>
          </a:p>
          <a:p>
            <a:pPr lvl="2"/>
            <a:endParaRPr lang="en-US" sz="1400" dirty="0"/>
          </a:p>
        </p:txBody>
      </p:sp>
      <p:pic>
        <p:nvPicPr>
          <p:cNvPr id="4"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010400" y="-1"/>
            <a:ext cx="2133600" cy="3365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Type Of Computer Is Best For You</a:t>
            </a:r>
            <a:r>
              <a:rPr lang="en-US" dirty="0" smtClean="0"/>
              <a:t>? (2)</a:t>
            </a:r>
            <a:endParaRPr lang="en-US" dirty="0"/>
          </a:p>
        </p:txBody>
      </p:sp>
      <p:sp>
        <p:nvSpPr>
          <p:cNvPr id="3" name="Content Placeholder 2"/>
          <p:cNvSpPr>
            <a:spLocks noGrp="1"/>
          </p:cNvSpPr>
          <p:nvPr>
            <p:ph idx="1"/>
          </p:nvPr>
        </p:nvSpPr>
        <p:spPr/>
        <p:txBody>
          <a:bodyPr/>
          <a:lstStyle/>
          <a:p>
            <a:pPr lvl="1"/>
            <a:r>
              <a:rPr lang="en-US" dirty="0"/>
              <a:t>Is gaming in general (even ones that don’t ‘push’ your system) important?</a:t>
            </a:r>
          </a:p>
          <a:p>
            <a:pPr lvl="2"/>
            <a:r>
              <a:rPr lang="en-US" dirty="0"/>
              <a:t>If so consider a computer that is more commonly used.</a:t>
            </a:r>
          </a:p>
          <a:p>
            <a:pPr lvl="1"/>
            <a:r>
              <a:rPr lang="en-US" dirty="0"/>
              <a:t>Future expandability and upgrade capability of your machine?</a:t>
            </a:r>
          </a:p>
          <a:p>
            <a:pPr lvl="1"/>
            <a:endParaRPr lang="en-US" dirty="0"/>
          </a:p>
          <a:p>
            <a:endParaRPr lang="en-US" dirty="0"/>
          </a:p>
        </p:txBody>
      </p:sp>
    </p:spTree>
    <p:extLst>
      <p:ext uri="{BB962C8B-B14F-4D97-AF65-F5344CB8AC3E}">
        <p14:creationId xmlns:p14="http://schemas.microsoft.com/office/powerpoint/2010/main" val="9618891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Machines Of </a:t>
            </a:r>
            <a:r>
              <a:rPr lang="en-US" dirty="0"/>
              <a:t>Tam (Extra Optional Topic)</a:t>
            </a:r>
          </a:p>
        </p:txBody>
      </p:sp>
      <p:sp>
        <p:nvSpPr>
          <p:cNvPr id="3" name="Text Placeholder 2"/>
          <p:cNvSpPr>
            <a:spLocks noGrp="1"/>
          </p:cNvSpPr>
          <p:nvPr>
            <p:ph type="body" idx="1"/>
          </p:nvPr>
        </p:nvSpPr>
        <p:spPr>
          <a:xfrm>
            <a:off x="452718" y="1396891"/>
            <a:ext cx="4040188" cy="639762"/>
          </a:xfrm>
        </p:spPr>
        <p:txBody>
          <a:bodyPr/>
          <a:lstStyle/>
          <a:p>
            <a:r>
              <a:rPr lang="en-US" dirty="0" smtClean="0"/>
              <a:t>Pre 2013</a:t>
            </a:r>
            <a:endParaRPr lang="en-US" dirty="0"/>
          </a:p>
        </p:txBody>
      </p:sp>
      <p:sp>
        <p:nvSpPr>
          <p:cNvPr id="4" name="Content Placeholder 3"/>
          <p:cNvSpPr>
            <a:spLocks noGrp="1"/>
          </p:cNvSpPr>
          <p:nvPr>
            <p:ph sz="half" idx="2"/>
          </p:nvPr>
        </p:nvSpPr>
        <p:spPr>
          <a:xfrm>
            <a:off x="452718" y="2036653"/>
            <a:ext cx="4040188" cy="3951288"/>
          </a:xfrm>
        </p:spPr>
        <p:txBody>
          <a:bodyPr/>
          <a:lstStyle/>
          <a:p>
            <a:r>
              <a:rPr lang="en-US" dirty="0" smtClean="0"/>
              <a:t>2.66 GHz Celeron </a:t>
            </a:r>
          </a:p>
          <a:p>
            <a:r>
              <a:rPr lang="en-US" dirty="0" smtClean="0"/>
              <a:t>1 GB RAM</a:t>
            </a:r>
          </a:p>
          <a:p>
            <a:r>
              <a:rPr lang="en-US" dirty="0" smtClean="0"/>
              <a:t>512 GB (originally ~80 GB)</a:t>
            </a:r>
          </a:p>
          <a:p>
            <a:endParaRPr lang="en-US" dirty="0" smtClean="0"/>
          </a:p>
          <a:p>
            <a:endParaRPr lang="en-US" dirty="0"/>
          </a:p>
          <a:p>
            <a:endParaRPr lang="en-US" dirty="0" smtClean="0"/>
          </a:p>
          <a:p>
            <a:r>
              <a:rPr lang="en-US" dirty="0" smtClean="0"/>
              <a:t>Integrated graphics and sound (built into the motherboard and not separate cards)</a:t>
            </a:r>
            <a:endParaRPr lang="en-US" dirty="0"/>
          </a:p>
        </p:txBody>
      </p:sp>
      <p:sp>
        <p:nvSpPr>
          <p:cNvPr id="5" name="Text Placeholder 4"/>
          <p:cNvSpPr>
            <a:spLocks noGrp="1"/>
          </p:cNvSpPr>
          <p:nvPr>
            <p:ph type="body" sz="quarter" idx="3"/>
          </p:nvPr>
        </p:nvSpPr>
        <p:spPr>
          <a:xfrm>
            <a:off x="4640543" y="1396891"/>
            <a:ext cx="4041775" cy="639762"/>
          </a:xfrm>
        </p:spPr>
        <p:txBody>
          <a:bodyPr/>
          <a:lstStyle/>
          <a:p>
            <a:r>
              <a:rPr lang="en-US" dirty="0" smtClean="0"/>
              <a:t>2013+</a:t>
            </a:r>
            <a:endParaRPr lang="en-US" dirty="0"/>
          </a:p>
        </p:txBody>
      </p:sp>
      <p:sp>
        <p:nvSpPr>
          <p:cNvPr id="6" name="Content Placeholder 5"/>
          <p:cNvSpPr>
            <a:spLocks noGrp="1"/>
          </p:cNvSpPr>
          <p:nvPr>
            <p:ph sz="quarter" idx="4"/>
          </p:nvPr>
        </p:nvSpPr>
        <p:spPr>
          <a:xfrm>
            <a:off x="4640543" y="2036653"/>
            <a:ext cx="4041775" cy="3951288"/>
          </a:xfrm>
        </p:spPr>
        <p:txBody>
          <a:bodyPr/>
          <a:lstStyle/>
          <a:p>
            <a:r>
              <a:rPr lang="en-US" dirty="0" smtClean="0"/>
              <a:t>i7-3960x (6 cores, 3.3 GHz)</a:t>
            </a:r>
          </a:p>
          <a:p>
            <a:r>
              <a:rPr lang="en-US" dirty="0" smtClean="0"/>
              <a:t>32 GB RAM</a:t>
            </a:r>
          </a:p>
          <a:p>
            <a:r>
              <a:rPr lang="en-US" dirty="0" smtClean="0"/>
              <a:t>512 GB SSD</a:t>
            </a:r>
          </a:p>
          <a:p>
            <a:r>
              <a:rPr lang="en-US" dirty="0" smtClean="0"/>
              <a:t>1 TB HDD (but with several high capacity external USB drives)</a:t>
            </a:r>
          </a:p>
          <a:p>
            <a:r>
              <a:rPr lang="en-US" dirty="0" smtClean="0"/>
              <a:t>Graphics: NVIDIA GeForce GTX 690</a:t>
            </a:r>
          </a:p>
          <a:p>
            <a:r>
              <a:rPr lang="en-US" dirty="0" smtClean="0"/>
              <a:t>Sound: SB Recon 3D PCIe</a:t>
            </a:r>
            <a:endParaRPr lang="en-US" dirty="0"/>
          </a:p>
        </p:txBody>
      </p:sp>
      <p:sp>
        <p:nvSpPr>
          <p:cNvPr id="7" name="TextBox 6"/>
          <p:cNvSpPr txBox="1"/>
          <p:nvPr/>
        </p:nvSpPr>
        <p:spPr>
          <a:xfrm>
            <a:off x="0" y="6211669"/>
            <a:ext cx="8915400" cy="646331"/>
          </a:xfrm>
          <a:prstGeom prst="rect">
            <a:avLst/>
          </a:prstGeom>
          <a:noFill/>
        </p:spPr>
        <p:txBody>
          <a:bodyPr wrap="square" rtlCol="0">
            <a:spAutoFit/>
          </a:bodyPr>
          <a:lstStyle/>
          <a:p>
            <a:r>
              <a:rPr lang="en-US" dirty="0" smtClean="0"/>
              <a:t>P.S. for most of my CPSC undergraduate days I used an old Amiga2000HD: 7.14 MHz CPU, 1 MB chip RAM, 4 MB fast RAM (5 MB RAM total) 1 GB hard drive, 32 kilobit modem </a:t>
            </a:r>
            <a:endParaRPr lang="en-US" dirty="0"/>
          </a:p>
        </p:txBody>
      </p:sp>
    </p:spTree>
    <p:extLst>
      <p:ext uri="{BB962C8B-B14F-4D97-AF65-F5344CB8AC3E}">
        <p14:creationId xmlns:p14="http://schemas.microsoft.com/office/powerpoint/2010/main" val="38966197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Sources Of Information</a:t>
            </a:r>
            <a:endParaRPr lang="en-US" dirty="0"/>
          </a:p>
        </p:txBody>
      </p:sp>
      <p:sp>
        <p:nvSpPr>
          <p:cNvPr id="3" name="Content Placeholder 2"/>
          <p:cNvSpPr>
            <a:spLocks noGrp="1"/>
          </p:cNvSpPr>
          <p:nvPr>
            <p:ph idx="1"/>
          </p:nvPr>
        </p:nvSpPr>
        <p:spPr/>
        <p:txBody>
          <a:bodyPr/>
          <a:lstStyle/>
          <a:p>
            <a:r>
              <a:rPr lang="en-US" dirty="0" smtClean="0"/>
              <a:t>Online buying guides:</a:t>
            </a:r>
          </a:p>
          <a:p>
            <a:pPr lvl="1"/>
            <a:r>
              <a:rPr lang="en-US" sz="1800" dirty="0">
                <a:hlinkClick r:id="rId2"/>
              </a:rPr>
              <a:t>http://</a:t>
            </a:r>
            <a:r>
              <a:rPr lang="en-US" sz="1800" dirty="0" smtClean="0">
                <a:hlinkClick r:id="rId2"/>
              </a:rPr>
              <a:t>www.pcmag.com/article2/0,2817,2357400,00.asp</a:t>
            </a:r>
            <a:endParaRPr lang="en-US" sz="1800" u="sng" dirty="0" smtClean="0">
              <a:hlinkClick r:id="rId3"/>
            </a:endParaRPr>
          </a:p>
          <a:p>
            <a:pPr lvl="1"/>
            <a:r>
              <a:rPr lang="en-US" sz="1800" u="sng" dirty="0" smtClean="0">
                <a:hlinkClick r:id="rId3"/>
              </a:rPr>
              <a:t>http</a:t>
            </a:r>
            <a:r>
              <a:rPr lang="en-US" sz="1800" u="sng" dirty="0">
                <a:hlinkClick r:id="rId3"/>
              </a:rPr>
              <a:t>://www.bestbuy.ca/en-CA/research/desktop-computer-buying-guide/rc8771.aspx</a:t>
            </a:r>
            <a:endParaRPr lang="en-US" sz="1800" u="sng" dirty="0" smtClean="0">
              <a:hlinkClick r:id="rId4"/>
            </a:endParaRPr>
          </a:p>
          <a:p>
            <a:pPr lvl="1"/>
            <a:r>
              <a:rPr lang="en-US" sz="1800" u="sng" dirty="0" smtClean="0">
                <a:hlinkClick r:id="rId4"/>
              </a:rPr>
              <a:t>http</a:t>
            </a:r>
            <a:r>
              <a:rPr lang="en-US" sz="1800" u="sng" dirty="0">
                <a:hlinkClick r:id="rId4"/>
              </a:rPr>
              <a:t>://www.amazon.com/gp/feature.html?ie=UTF8&amp;docId=1000863131</a:t>
            </a:r>
            <a:endParaRPr lang="en-US" sz="1800" dirty="0"/>
          </a:p>
          <a:p>
            <a:pPr lvl="1"/>
            <a:endParaRPr lang="en-US" dirty="0" smtClean="0"/>
          </a:p>
          <a:p>
            <a:r>
              <a:rPr lang="en-US" dirty="0" smtClean="0"/>
              <a:t>Detailed technical specifications:</a:t>
            </a:r>
          </a:p>
          <a:p>
            <a:r>
              <a:rPr lang="en-US" dirty="0" smtClean="0"/>
              <a:t>(Processors)</a:t>
            </a:r>
          </a:p>
          <a:p>
            <a:pPr lvl="1"/>
            <a:r>
              <a:rPr lang="en-US" sz="1800" dirty="0">
                <a:hlinkClick r:id="rId5"/>
              </a:rPr>
              <a:t>http://</a:t>
            </a:r>
            <a:r>
              <a:rPr lang="en-US" sz="1800" dirty="0" smtClean="0">
                <a:hlinkClick r:id="rId5"/>
              </a:rPr>
              <a:t>www.intel.com/content/www/us/en/processors/processor-numbers.html</a:t>
            </a:r>
            <a:endParaRPr lang="en-US" sz="1800" dirty="0" smtClean="0"/>
          </a:p>
          <a:p>
            <a:pPr lvl="1"/>
            <a:r>
              <a:rPr lang="en-US" sz="1800" dirty="0">
                <a:hlinkClick r:id="rId6"/>
              </a:rPr>
              <a:t>http://</a:t>
            </a:r>
            <a:r>
              <a:rPr lang="en-US" sz="1800" dirty="0" smtClean="0">
                <a:hlinkClick r:id="rId6"/>
              </a:rPr>
              <a:t>products.amd.com/en-us/DesktopCPUResult.aspx</a:t>
            </a:r>
            <a:endParaRPr lang="en-US" sz="1800" dirty="0" smtClean="0"/>
          </a:p>
          <a:p>
            <a:pPr lvl="1"/>
            <a:endParaRPr lang="en-US" sz="1800" dirty="0"/>
          </a:p>
        </p:txBody>
      </p:sp>
    </p:spTree>
    <p:extLst>
      <p:ext uri="{BB962C8B-B14F-4D97-AF65-F5344CB8AC3E}">
        <p14:creationId xmlns:p14="http://schemas.microsoft.com/office/powerpoint/2010/main" val="449324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smtClean="0">
                <a:ea typeface="ＭＳ Ｐゴシック" pitchFamily="34" charset="-128"/>
              </a:rPr>
              <a:t>Images</a:t>
            </a:r>
          </a:p>
        </p:txBody>
      </p:sp>
      <p:sp>
        <p:nvSpPr>
          <p:cNvPr id="32771" name="Content Placeholder 2"/>
          <p:cNvSpPr>
            <a:spLocks noGrp="1"/>
          </p:cNvSpPr>
          <p:nvPr>
            <p:ph idx="1"/>
          </p:nvPr>
        </p:nvSpPr>
        <p:spPr/>
        <p:txBody>
          <a:bodyPr/>
          <a:lstStyle/>
          <a:p>
            <a:r>
              <a:rPr lang="en-US" altLang="en-US" dirty="0" smtClean="0">
                <a:ea typeface="ＭＳ Ｐゴシック" pitchFamily="34" charset="-128"/>
              </a:rPr>
              <a:t>“Unless otherwise indicated, all images were produced by James Tam</a:t>
            </a:r>
          </a:p>
        </p:txBody>
      </p:sp>
      <p:sp>
        <p:nvSpPr>
          <p:cNvPr id="32772"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2400">
                <a:solidFill>
                  <a:schemeClr val="tx1"/>
                </a:solidFill>
                <a:latin typeface="Calibri" pitchFamily="34" charset="0"/>
              </a:defRPr>
            </a:lvl1pPr>
            <a:lvl2pPr marL="742950" indent="-285750" eaLnBrk="0" hangingPunct="0">
              <a:spcBef>
                <a:spcPct val="20000"/>
              </a:spcBef>
              <a:buFont typeface="Arial" charset="0"/>
              <a:buChar char="–"/>
              <a:defRPr sz="2000">
                <a:solidFill>
                  <a:schemeClr val="tx1"/>
                </a:solidFill>
                <a:latin typeface="Calibri" pitchFamily="34" charset="0"/>
              </a:defRPr>
            </a:lvl2pPr>
            <a:lvl3pPr marL="1143000" indent="-228600" eaLnBrk="0" hangingPunct="0">
              <a:spcBef>
                <a:spcPct val="20000"/>
              </a:spcBef>
              <a:buFont typeface="Arial" charset="0"/>
              <a:buChar char="•"/>
              <a:defRPr>
                <a:solidFill>
                  <a:schemeClr val="tx1"/>
                </a:solidFill>
                <a:latin typeface="Calibri" pitchFamily="34" charset="0"/>
              </a:defRPr>
            </a:lvl3pPr>
            <a:lvl4pPr marL="1600200" indent="-228600" eaLnBrk="0" hangingPunct="0">
              <a:spcBef>
                <a:spcPct val="20000"/>
              </a:spcBef>
              <a:buFont typeface="Arial" charset="0"/>
              <a:buChar char="–"/>
              <a:defRPr sz="16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900" dirty="0">
                <a:solidFill>
                  <a:srgbClr val="898989"/>
                </a:solidFill>
                <a:latin typeface="Arial" charset="0"/>
                <a:ea typeface="ＭＳ Ｐゴシック" pitchFamily="34" charset="-128"/>
              </a:rPr>
              <a:t>slide </a:t>
            </a:r>
            <a:fld id="{09EE15A5-A843-4A49-A306-A97B1D517AC4}" type="slidenum">
              <a:rPr lang="en-US" altLang="en-US" sz="900">
                <a:solidFill>
                  <a:srgbClr val="898989"/>
                </a:solidFill>
                <a:latin typeface="Arial" charset="0"/>
                <a:ea typeface="ＭＳ Ｐゴシック" pitchFamily="34" charset="-128"/>
              </a:rPr>
              <a:pPr eaLnBrk="1" hangingPunct="1">
                <a:spcBef>
                  <a:spcPct val="0"/>
                </a:spcBef>
                <a:buFontTx/>
                <a:buNone/>
              </a:pPr>
              <a:t>52</a:t>
            </a:fld>
            <a:endParaRPr lang="en-US" altLang="en-US" sz="900" dirty="0">
              <a:solidFill>
                <a:srgbClr val="898989"/>
              </a:solidFill>
              <a:latin typeface="Arial" charset="0"/>
              <a:ea typeface="ＭＳ Ｐゴシック"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Tablets</a:t>
            </a:r>
            <a:endParaRPr lang="en-US" dirty="0"/>
          </a:p>
        </p:txBody>
      </p:sp>
      <p:sp>
        <p:nvSpPr>
          <p:cNvPr id="3" name="Content Placeholder 2"/>
          <p:cNvSpPr>
            <a:spLocks noGrp="1"/>
          </p:cNvSpPr>
          <p:nvPr>
            <p:ph idx="1"/>
          </p:nvPr>
        </p:nvSpPr>
        <p:spPr/>
        <p:txBody>
          <a:bodyPr/>
          <a:lstStyle/>
          <a:p>
            <a:r>
              <a:rPr lang="en-US" dirty="0" smtClean="0"/>
              <a:t>The </a:t>
            </a:r>
            <a:r>
              <a:rPr lang="en-US" i="1" dirty="0" smtClean="0"/>
              <a:t>lightest and most portable</a:t>
            </a:r>
          </a:p>
          <a:p>
            <a:r>
              <a:rPr lang="en-US" dirty="0" smtClean="0"/>
              <a:t>Touch interface:</a:t>
            </a:r>
          </a:p>
          <a:p>
            <a:pPr lvl="1"/>
            <a:r>
              <a:rPr lang="en-US" dirty="0" smtClean="0"/>
              <a:t>Good/bad issues </a:t>
            </a:r>
          </a:p>
          <a:p>
            <a:pPr lvl="2"/>
            <a:r>
              <a:rPr lang="en-US" dirty="0" smtClean="0"/>
              <a:t>“Oops!”</a:t>
            </a:r>
          </a:p>
          <a:p>
            <a:r>
              <a:rPr lang="en-US" dirty="0" smtClean="0"/>
              <a:t>Good for ‘light’ work</a:t>
            </a:r>
          </a:p>
          <a:p>
            <a:pPr lvl="1"/>
            <a:r>
              <a:rPr lang="en-US" dirty="0" smtClean="0"/>
              <a:t>Price : performance not the best among the categories</a:t>
            </a:r>
            <a:endParaRPr lang="en-US" dirty="0"/>
          </a:p>
        </p:txBody>
      </p:sp>
      <p:pic>
        <p:nvPicPr>
          <p:cNvPr id="1027" name="Picture 3" descr="U:\PC\lectures\203\book pics\best\edited\table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
            <a:ext cx="3824111" cy="316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040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Laptops/Notebooks</a:t>
            </a:r>
            <a:endParaRPr lang="en-US" dirty="0"/>
          </a:p>
        </p:txBody>
      </p:sp>
      <p:sp>
        <p:nvSpPr>
          <p:cNvPr id="3" name="Content Placeholder 2"/>
          <p:cNvSpPr>
            <a:spLocks noGrp="1"/>
          </p:cNvSpPr>
          <p:nvPr>
            <p:ph idx="1"/>
          </p:nvPr>
        </p:nvSpPr>
        <p:spPr>
          <a:xfrm>
            <a:off x="457200" y="1447800"/>
            <a:ext cx="6705600" cy="5029200"/>
          </a:xfrm>
        </p:spPr>
        <p:txBody>
          <a:bodyPr/>
          <a:lstStyle/>
          <a:p>
            <a:r>
              <a:rPr lang="en-US" dirty="0" smtClean="0"/>
              <a:t>Compared to tablets:</a:t>
            </a:r>
          </a:p>
          <a:p>
            <a:pPr lvl="1"/>
            <a:r>
              <a:rPr lang="en-US" dirty="0"/>
              <a:t>L</a:t>
            </a:r>
            <a:r>
              <a:rPr lang="en-US" dirty="0" smtClean="0"/>
              <a:t>arger </a:t>
            </a:r>
            <a:r>
              <a:rPr lang="en-US" i="1" dirty="0" smtClean="0"/>
              <a:t>display area</a:t>
            </a:r>
          </a:p>
          <a:p>
            <a:pPr lvl="1"/>
            <a:r>
              <a:rPr lang="en-US" dirty="0" smtClean="0"/>
              <a:t>Adds </a:t>
            </a:r>
            <a:r>
              <a:rPr lang="en-US" i="1" dirty="0" smtClean="0"/>
              <a:t>CD or DVD </a:t>
            </a:r>
            <a:r>
              <a:rPr lang="en-US" dirty="0" smtClean="0"/>
              <a:t>as well as a physical keyboard but may include touch capability as well</a:t>
            </a:r>
          </a:p>
          <a:p>
            <a:pPr lvl="1"/>
            <a:r>
              <a:rPr lang="en-US" dirty="0"/>
              <a:t>“2 in 1” laptops: combine power of laptop and portability of </a:t>
            </a:r>
            <a:r>
              <a:rPr lang="en-US" dirty="0" smtClean="0"/>
              <a:t>tablet</a:t>
            </a:r>
          </a:p>
          <a:p>
            <a:pPr lvl="1"/>
            <a:endParaRPr lang="en-US" dirty="0"/>
          </a:p>
          <a:p>
            <a:pPr lvl="1"/>
            <a:endParaRPr lang="en-US" dirty="0" smtClean="0"/>
          </a:p>
          <a:p>
            <a:pPr lvl="1"/>
            <a:endParaRPr lang="en-US" dirty="0" smtClean="0"/>
          </a:p>
          <a:p>
            <a:r>
              <a:rPr lang="en-US" dirty="0" smtClean="0"/>
              <a:t>Compared </a:t>
            </a:r>
            <a:r>
              <a:rPr lang="en-US" dirty="0"/>
              <a:t>to </a:t>
            </a:r>
            <a:r>
              <a:rPr lang="en-US" dirty="0" smtClean="0"/>
              <a:t>desktops:</a:t>
            </a:r>
            <a:endParaRPr lang="en-US" dirty="0"/>
          </a:p>
          <a:p>
            <a:pPr lvl="1"/>
            <a:r>
              <a:rPr lang="en-US" dirty="0" smtClean="0"/>
              <a:t>Portability (better)</a:t>
            </a:r>
          </a:p>
          <a:p>
            <a:pPr lvl="1"/>
            <a:r>
              <a:rPr lang="en-US" dirty="0" smtClean="0"/>
              <a:t>Price/performance, future expandability, choice of hardware not as good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9890" y="0"/>
            <a:ext cx="2344109" cy="2057400"/>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t="26504" b="17175"/>
          <a:stretch/>
        </p:blipFill>
        <p:spPr>
          <a:xfrm>
            <a:off x="2133600" y="3314700"/>
            <a:ext cx="2639173" cy="1295400"/>
          </a:xfrm>
          <a:prstGeom prst="rect">
            <a:avLst/>
          </a:prstGeom>
        </p:spPr>
      </p:pic>
    </p:spTree>
    <p:extLst>
      <p:ext uri="{BB962C8B-B14F-4D97-AF65-F5344CB8AC3E}">
        <p14:creationId xmlns:p14="http://schemas.microsoft.com/office/powerpoint/2010/main" val="2705110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“Specialized/Variant Laptops” </a:t>
            </a:r>
            <a:endParaRPr lang="en-US" dirty="0"/>
          </a:p>
        </p:txBody>
      </p:sp>
      <p:sp>
        <p:nvSpPr>
          <p:cNvPr id="3" name="Content Placeholder 2"/>
          <p:cNvSpPr>
            <a:spLocks noGrp="1"/>
          </p:cNvSpPr>
          <p:nvPr>
            <p:ph idx="1"/>
          </p:nvPr>
        </p:nvSpPr>
        <p:spPr/>
        <p:txBody>
          <a:bodyPr/>
          <a:lstStyle/>
          <a:p>
            <a:r>
              <a:rPr lang="en-US" dirty="0" smtClean="0"/>
              <a:t>Ultrabooks</a:t>
            </a:r>
          </a:p>
          <a:p>
            <a:pPr lvl="1"/>
            <a:r>
              <a:rPr lang="en-US" dirty="0" smtClean="0"/>
              <a:t>Ultra = thinner and lighter (increased portability)</a:t>
            </a:r>
          </a:p>
          <a:p>
            <a:pPr lvl="1"/>
            <a:r>
              <a:rPr lang="en-US" dirty="0" smtClean="0"/>
              <a:t>All things being equal </a:t>
            </a:r>
            <a:r>
              <a:rPr lang="en-US" i="1" dirty="0" smtClean="0"/>
              <a:t>cost tends to be higher than a laptop </a:t>
            </a:r>
            <a:r>
              <a:rPr lang="en-US" dirty="0" smtClean="0"/>
              <a:t>(manufacturing in exact detail) </a:t>
            </a:r>
          </a:p>
          <a:p>
            <a:r>
              <a:rPr lang="en-US" dirty="0" smtClean="0"/>
              <a:t>Netbooks</a:t>
            </a:r>
          </a:p>
          <a:p>
            <a:pPr lvl="1"/>
            <a:r>
              <a:rPr lang="en-US" dirty="0" smtClean="0"/>
              <a:t>A </a:t>
            </a:r>
            <a:r>
              <a:rPr lang="en-US" i="1" dirty="0" smtClean="0"/>
              <a:t>cheaper but more portable form of a laptop </a:t>
            </a:r>
            <a:r>
              <a:rPr lang="en-US" dirty="0" smtClean="0"/>
              <a:t>(smaller and lower quality display, overall less powerful hardware).</a:t>
            </a:r>
          </a:p>
          <a:p>
            <a:pPr lvl="1"/>
            <a:r>
              <a:rPr lang="en-US" dirty="0" smtClean="0"/>
              <a:t>Much less common with the rise of tablets but still the cheapest option if a </a:t>
            </a:r>
            <a:r>
              <a:rPr lang="en-US" i="1" dirty="0" smtClean="0"/>
              <a:t>built in physical keyboard</a:t>
            </a:r>
            <a:r>
              <a:rPr lang="en-US" dirty="0" smtClean="0"/>
              <a:t> is desired</a:t>
            </a:r>
          </a:p>
          <a:p>
            <a:pPr lvl="1"/>
            <a:r>
              <a:rPr lang="en-US" dirty="0" smtClean="0"/>
              <a:t>Some common features on regular laptops are excluded (internal CD/DVD drive)</a:t>
            </a:r>
          </a:p>
        </p:txBody>
      </p:sp>
      <p:sp>
        <p:nvSpPr>
          <p:cNvPr id="4" name="TextBox 3"/>
          <p:cNvSpPr txBox="1"/>
          <p:nvPr/>
        </p:nvSpPr>
        <p:spPr>
          <a:xfrm>
            <a:off x="-1172" y="5334000"/>
            <a:ext cx="8991600" cy="1600438"/>
          </a:xfrm>
          <a:prstGeom prst="rect">
            <a:avLst/>
          </a:prstGeom>
          <a:noFill/>
        </p:spPr>
        <p:txBody>
          <a:bodyPr wrap="square" rtlCol="0">
            <a:spAutoFit/>
          </a:bodyPr>
          <a:lstStyle/>
          <a:p>
            <a:r>
              <a:rPr lang="en-US" sz="1600" dirty="0" smtClean="0"/>
              <a:t>Comparison of netbooks vs. tablets (general technical and interaction issues over a model vs. model comparison)</a:t>
            </a:r>
            <a:endParaRPr lang="en-US" sz="1600" dirty="0" smtClean="0">
              <a:hlinkClick r:id="rId3"/>
            </a:endParaRPr>
          </a:p>
          <a:p>
            <a:pPr marL="285750" indent="-285750">
              <a:buFont typeface="Arial" panose="020B0604020202020204" pitchFamily="34" charset="0"/>
              <a:buChar char="•"/>
            </a:pPr>
            <a:r>
              <a:rPr lang="en-US" sz="1600" dirty="0" smtClean="0">
                <a:hlinkClick r:id="rId3"/>
              </a:rPr>
              <a:t>http</a:t>
            </a:r>
            <a:r>
              <a:rPr lang="en-US" sz="1600" dirty="0">
                <a:hlinkClick r:id="rId3"/>
              </a:rPr>
              <a:t>://</a:t>
            </a:r>
            <a:r>
              <a:rPr lang="en-US" sz="1600" dirty="0" smtClean="0">
                <a:hlinkClick r:id="rId3"/>
              </a:rPr>
              <a:t>www.ehow.com/info_8721028_difference-between-tablet-pc-netbook.html</a:t>
            </a:r>
            <a:endParaRPr lang="en-US" sz="1600" dirty="0"/>
          </a:p>
          <a:p>
            <a:pPr marL="285750" indent="-285750">
              <a:buFont typeface="Arial" panose="020B0604020202020204" pitchFamily="34" charset="0"/>
              <a:buChar char="•"/>
            </a:pPr>
            <a:r>
              <a:rPr lang="en-US" sz="1600" dirty="0" smtClean="0">
                <a:hlinkClick r:id="rId4"/>
              </a:rPr>
              <a:t>http</a:t>
            </a:r>
            <a:r>
              <a:rPr lang="en-US" sz="1600" dirty="0">
                <a:hlinkClick r:id="rId4"/>
              </a:rPr>
              <a:t>://www.pcadvisor.co.uk/buying-advice/tablets/3450587/netbook-vs-tablet</a:t>
            </a:r>
            <a:r>
              <a:rPr lang="en-US" sz="1600" dirty="0" smtClean="0">
                <a:hlinkClick r:id="rId4"/>
              </a:rPr>
              <a:t>/</a:t>
            </a:r>
            <a:endParaRPr lang="en-US" sz="1600" dirty="0" smtClean="0"/>
          </a:p>
          <a:p>
            <a:pPr marL="285750" indent="-285750">
              <a:buFont typeface="Arial" panose="020B0604020202020204" pitchFamily="34" charset="0"/>
              <a:buChar char="•"/>
            </a:pPr>
            <a:r>
              <a:rPr lang="en-US" sz="1600" dirty="0">
                <a:hlinkClick r:id="rId5"/>
              </a:rPr>
              <a:t>http://blogs.canoe.ca/canoetech/signs-of-the-times/netbooks-vs-tablets</a:t>
            </a:r>
            <a:r>
              <a:rPr lang="en-US" sz="1600" dirty="0" smtClean="0">
                <a:hlinkClick r:id="rId5"/>
              </a:rPr>
              <a:t>/</a:t>
            </a:r>
            <a:endParaRPr lang="en-US" sz="1600" dirty="0" smtClean="0"/>
          </a:p>
          <a:p>
            <a:endParaRPr lang="en-US" dirty="0"/>
          </a:p>
        </p:txBody>
      </p:sp>
    </p:spTree>
    <p:extLst>
      <p:ext uri="{BB962C8B-B14F-4D97-AF65-F5344CB8AC3E}">
        <p14:creationId xmlns:p14="http://schemas.microsoft.com/office/powerpoint/2010/main" val="2637449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Desktop Computers</a:t>
            </a:r>
            <a:endParaRPr lang="en-US" dirty="0"/>
          </a:p>
        </p:txBody>
      </p:sp>
      <p:sp>
        <p:nvSpPr>
          <p:cNvPr id="3" name="Content Placeholder 2"/>
          <p:cNvSpPr>
            <a:spLocks noGrp="1"/>
          </p:cNvSpPr>
          <p:nvPr>
            <p:ph idx="1"/>
          </p:nvPr>
        </p:nvSpPr>
        <p:spPr>
          <a:xfrm>
            <a:off x="457200" y="1447800"/>
            <a:ext cx="7010400" cy="5029200"/>
          </a:xfrm>
        </p:spPr>
        <p:txBody>
          <a:bodyPr/>
          <a:lstStyle/>
          <a:p>
            <a:r>
              <a:rPr lang="en-US" dirty="0" smtClean="0"/>
              <a:t>Everything is separate (monitor, computer etc.) </a:t>
            </a:r>
          </a:p>
          <a:p>
            <a:pPr lvl="1"/>
            <a:r>
              <a:rPr lang="en-US" dirty="0" smtClean="0"/>
              <a:t>Allows for </a:t>
            </a:r>
            <a:r>
              <a:rPr lang="en-US" i="1" dirty="0" smtClean="0"/>
              <a:t>mixing and matching </a:t>
            </a:r>
            <a:r>
              <a:rPr lang="en-US" dirty="0" smtClean="0"/>
              <a:t>but more complex connections and it’s not portable).</a:t>
            </a:r>
          </a:p>
          <a:p>
            <a:pPr lvl="1"/>
            <a:r>
              <a:rPr lang="en-US" dirty="0" smtClean="0"/>
              <a:t>Faulty components can be more easily replaced.</a:t>
            </a:r>
          </a:p>
          <a:p>
            <a:r>
              <a:rPr lang="en-US" dirty="0" smtClean="0"/>
              <a:t>Larger ‘foot print’: </a:t>
            </a:r>
          </a:p>
          <a:p>
            <a:pPr lvl="1"/>
            <a:r>
              <a:rPr lang="en-US" i="1" dirty="0"/>
              <a:t>M</a:t>
            </a:r>
            <a:r>
              <a:rPr lang="en-US" i="1" dirty="0" smtClean="0"/>
              <a:t>ore space required</a:t>
            </a:r>
          </a:p>
          <a:p>
            <a:pPr lvl="1"/>
            <a:r>
              <a:rPr lang="en-US" dirty="0" smtClean="0"/>
              <a:t>One benefit: </a:t>
            </a:r>
            <a:r>
              <a:rPr lang="en-US" i="1" dirty="0" smtClean="0"/>
              <a:t>greater expandability</a:t>
            </a:r>
          </a:p>
          <a:p>
            <a:pPr lvl="1"/>
            <a:r>
              <a:rPr lang="en-US" dirty="0" smtClean="0"/>
              <a:t>Compared to portable laptops and tablets: </a:t>
            </a:r>
            <a:r>
              <a:rPr lang="en-US" i="1" dirty="0" smtClean="0"/>
              <a:t>Reduced costs/more options</a:t>
            </a:r>
          </a:p>
          <a:p>
            <a:r>
              <a:rPr lang="en-US" dirty="0" smtClean="0"/>
              <a:t>They’ve come a long way in terms of aesthetics!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0"/>
            <a:ext cx="2362200" cy="275192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581400"/>
            <a:ext cx="1648799" cy="1188720"/>
          </a:xfrm>
          <a:prstGeom prst="rect">
            <a:avLst/>
          </a:prstGeom>
        </p:spPr>
      </p:pic>
      <p:pic>
        <p:nvPicPr>
          <p:cNvPr id="6" name="Picture 7" descr="https://fbcdn-sphotos-a-a.akamaihd.net/hphotos-ak-ash3/946943_10151551541606836_2110209313_n.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93" t="17310" r="15645" b="14237"/>
          <a:stretch/>
        </p:blipFill>
        <p:spPr bwMode="auto">
          <a:xfrm>
            <a:off x="7682132" y="4561461"/>
            <a:ext cx="1447800" cy="2283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53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13632</TotalTime>
  <Words>3952</Words>
  <Application>Microsoft Office PowerPoint</Application>
  <PresentationFormat>On-screen Show (4:3)</PresentationFormat>
  <Paragraphs>481</Paragraphs>
  <Slides>52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ＭＳ Ｐゴシック</vt:lpstr>
      <vt:lpstr>Arial</vt:lpstr>
      <vt:lpstr>Calibri</vt:lpstr>
      <vt:lpstr>Times New Roman</vt:lpstr>
      <vt:lpstr>Wingdings</vt:lpstr>
      <vt:lpstr>Office Theme</vt:lpstr>
      <vt:lpstr>Introduction To Computer Hardware</vt:lpstr>
      <vt:lpstr>Technical Specifications</vt:lpstr>
      <vt:lpstr>Example Technical Specifications</vt:lpstr>
      <vt:lpstr>Which Type Of Computer Is Best For You?</vt:lpstr>
      <vt:lpstr>Which Type Of Computer Is Best For You? (2)</vt:lpstr>
      <vt:lpstr>Tablets</vt:lpstr>
      <vt:lpstr>Laptops/Notebooks</vt:lpstr>
      <vt:lpstr>“Specialized/Variant Laptops” </vt:lpstr>
      <vt:lpstr>Desktop Computers</vt:lpstr>
      <vt:lpstr>“All-In-One-Computers”</vt:lpstr>
      <vt:lpstr>The Operating System (O/S): Purpose (If There Is Time)</vt:lpstr>
      <vt:lpstr>The Operating System (O/S): MS-Windows “PC” (If There Is Time)</vt:lpstr>
      <vt:lpstr>The Operating System (O/S): MAC (If There Is Time)</vt:lpstr>
      <vt:lpstr>The Operating System (O/S): MAC (2, If There Is Time)</vt:lpstr>
      <vt:lpstr>Large Units Of Measurement</vt:lpstr>
      <vt:lpstr>Basic Units Of Storage</vt:lpstr>
      <vt:lpstr>Large Units Of Measurement And Storage</vt:lpstr>
      <vt:lpstr>Large Units Of Measurement And Storage (2)</vt:lpstr>
      <vt:lpstr>File Sizes: Example Images</vt:lpstr>
      <vt:lpstr>File Sizes: Audio Files</vt:lpstr>
      <vt:lpstr>File Sizes: Videos</vt:lpstr>
      <vt:lpstr>Most Important Hardware (When Choosing A Computer)</vt:lpstr>
      <vt:lpstr>Main Processor (CPU: Central Processing Unit)</vt:lpstr>
      <vt:lpstr>CPU Clock speed</vt:lpstr>
      <vt:lpstr>Multi-Core Processors</vt:lpstr>
      <vt:lpstr>Processors: Multi-Core (2)</vt:lpstr>
      <vt:lpstr>Processors: Multi-Core (3)</vt:lpstr>
      <vt:lpstr>Processors: Multi-Core (4)</vt:lpstr>
      <vt:lpstr>Example Program, MS-Excel: Optimal Performance With Multiple Cores</vt:lpstr>
      <vt:lpstr>Will Multiple Cores Always Be Faster?</vt:lpstr>
      <vt:lpstr>Intel Processor Models1</vt:lpstr>
      <vt:lpstr>Intel Processor Models (2)</vt:lpstr>
      <vt:lpstr>AMD Processor Models (If There Is Time)</vt:lpstr>
      <vt:lpstr>Memory (RAM)</vt:lpstr>
      <vt:lpstr>How Much RAM?</vt:lpstr>
      <vt:lpstr>Storage (Hard Drive)</vt:lpstr>
      <vt:lpstr>Comparison Of Hard Drive Types</vt:lpstr>
      <vt:lpstr>PowerPoint Presentation</vt:lpstr>
      <vt:lpstr>How Much Can You Actually Store?</vt:lpstr>
      <vt:lpstr>Don’t Forgot: It’s Not All Free</vt:lpstr>
      <vt:lpstr>Hard Drive Tips</vt:lpstr>
      <vt:lpstr>Optical Drives</vt:lpstr>
      <vt:lpstr>Ports (If There Is Time)</vt:lpstr>
      <vt:lpstr>Graphics (If There Is Time)</vt:lpstr>
      <vt:lpstr>Integrated Graphics: Benefits And Drawbacks (If There Is Time)</vt:lpstr>
      <vt:lpstr>Dedicated Graphics (If There Is Time)</vt:lpstr>
      <vt:lpstr>After This Section You Should Now Know</vt:lpstr>
      <vt:lpstr>After This Section You Should Now Know (2)</vt:lpstr>
      <vt:lpstr>Gaming Or Multi-Media Computers (Extra Optional Topic)</vt:lpstr>
      <vt:lpstr>The Machines Of Tam (Extra Optional Topic)</vt:lpstr>
      <vt:lpstr>Additional Sources Of Information</vt:lpstr>
      <vt:lpstr>Images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computers</dc:title>
  <dc:creator>James Tam</dc:creator>
  <cp:keywords>computers;hardware</cp:keywords>
  <cp:lastModifiedBy>James Tam</cp:lastModifiedBy>
  <cp:revision>460</cp:revision>
  <dcterms:created xsi:type="dcterms:W3CDTF">2014-05-13T22:22:53Z</dcterms:created>
  <dcterms:modified xsi:type="dcterms:W3CDTF">2017-07-20T20:07:11Z</dcterms:modified>
</cp:coreProperties>
</file>