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74"/>
  </p:notesMasterIdLst>
  <p:handoutMasterIdLst>
    <p:handoutMasterId r:id="rId75"/>
  </p:handoutMasterIdLst>
  <p:sldIdLst>
    <p:sldId id="943" r:id="rId2"/>
    <p:sldId id="944" r:id="rId3"/>
    <p:sldId id="945" r:id="rId4"/>
    <p:sldId id="946" r:id="rId5"/>
    <p:sldId id="947" r:id="rId6"/>
    <p:sldId id="948" r:id="rId7"/>
    <p:sldId id="949" r:id="rId8"/>
    <p:sldId id="950" r:id="rId9"/>
    <p:sldId id="951" r:id="rId10"/>
    <p:sldId id="952" r:id="rId11"/>
    <p:sldId id="953" r:id="rId12"/>
    <p:sldId id="954" r:id="rId13"/>
    <p:sldId id="955" r:id="rId14"/>
    <p:sldId id="956" r:id="rId15"/>
    <p:sldId id="957" r:id="rId16"/>
    <p:sldId id="958" r:id="rId17"/>
    <p:sldId id="959" r:id="rId18"/>
    <p:sldId id="960" r:id="rId19"/>
    <p:sldId id="961" r:id="rId20"/>
    <p:sldId id="962" r:id="rId21"/>
    <p:sldId id="963" r:id="rId22"/>
    <p:sldId id="964" r:id="rId23"/>
    <p:sldId id="965" r:id="rId24"/>
    <p:sldId id="966" r:id="rId25"/>
    <p:sldId id="967" r:id="rId26"/>
    <p:sldId id="968" r:id="rId27"/>
    <p:sldId id="969" r:id="rId28"/>
    <p:sldId id="970" r:id="rId29"/>
    <p:sldId id="971" r:id="rId30"/>
    <p:sldId id="972" r:id="rId31"/>
    <p:sldId id="973" r:id="rId32"/>
    <p:sldId id="974" r:id="rId33"/>
    <p:sldId id="975" r:id="rId34"/>
    <p:sldId id="976" r:id="rId35"/>
    <p:sldId id="977" r:id="rId36"/>
    <p:sldId id="978" r:id="rId37"/>
    <p:sldId id="979" r:id="rId38"/>
    <p:sldId id="980" r:id="rId39"/>
    <p:sldId id="981" r:id="rId40"/>
    <p:sldId id="982" r:id="rId41"/>
    <p:sldId id="983" r:id="rId42"/>
    <p:sldId id="984" r:id="rId43"/>
    <p:sldId id="985" r:id="rId44"/>
    <p:sldId id="986" r:id="rId45"/>
    <p:sldId id="987" r:id="rId46"/>
    <p:sldId id="988" r:id="rId47"/>
    <p:sldId id="989" r:id="rId48"/>
    <p:sldId id="990" r:id="rId49"/>
    <p:sldId id="991" r:id="rId50"/>
    <p:sldId id="992" r:id="rId51"/>
    <p:sldId id="993" r:id="rId52"/>
    <p:sldId id="994" r:id="rId53"/>
    <p:sldId id="995" r:id="rId54"/>
    <p:sldId id="996" r:id="rId55"/>
    <p:sldId id="997" r:id="rId56"/>
    <p:sldId id="1000" r:id="rId57"/>
    <p:sldId id="1001" r:id="rId58"/>
    <p:sldId id="1002" r:id="rId59"/>
    <p:sldId id="1003" r:id="rId60"/>
    <p:sldId id="1004" r:id="rId61"/>
    <p:sldId id="1005" r:id="rId62"/>
    <p:sldId id="1006" r:id="rId63"/>
    <p:sldId id="1007" r:id="rId64"/>
    <p:sldId id="1008" r:id="rId65"/>
    <p:sldId id="1009" r:id="rId66"/>
    <p:sldId id="1010" r:id="rId67"/>
    <p:sldId id="1011" r:id="rId68"/>
    <p:sldId id="1012" r:id="rId69"/>
    <p:sldId id="1013" r:id="rId70"/>
    <p:sldId id="1020" r:id="rId71"/>
    <p:sldId id="1015" r:id="rId72"/>
    <p:sldId id="1019" r:id="rId73"/>
  </p:sldIdLst>
  <p:sldSz cx="9144000" cy="6858000" type="screen4x3"/>
  <p:notesSz cx="7010400" cy="9296400"/>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FFFFCC"/>
    <a:srgbClr val="66FFCC"/>
    <a:srgbClr val="808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14" autoAdjust="0"/>
  </p:normalViewPr>
  <p:slideViewPr>
    <p:cSldViewPr snapToGrid="0">
      <p:cViewPr varScale="1">
        <p:scale>
          <a:sx n="70" d="100"/>
          <a:sy n="70" d="100"/>
        </p:scale>
        <p:origin x="102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624" y="160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Arial" charset="0"/>
                <a:ea typeface="+mn-ea"/>
                <a:cs typeface="+mn-cs"/>
              </a:defRPr>
            </a:lvl1pPr>
          </a:lstStyle>
          <a:p>
            <a:pPr>
              <a:defRPr/>
            </a:pPr>
            <a:endParaRPr lang="en-US"/>
          </a:p>
        </p:txBody>
      </p:sp>
      <p:sp>
        <p:nvSpPr>
          <p:cNvPr id="30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Arial" charset="0"/>
                <a:ea typeface="+mn-ea"/>
                <a:cs typeface="+mn-cs"/>
              </a:defRPr>
            </a:lvl1pPr>
          </a:lstStyle>
          <a:p>
            <a:pPr>
              <a:defRPr/>
            </a:pPr>
            <a:endParaRPr lang="en-US"/>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Arial" charset="0"/>
                <a:ea typeface="+mn-ea"/>
                <a:cs typeface="+mn-cs"/>
              </a:defRPr>
            </a:lvl1pPr>
          </a:lstStyle>
          <a:p>
            <a:pPr>
              <a:defRPr/>
            </a:pPr>
            <a:r>
              <a:rPr lang="en-US"/>
              <a:t>Repetition using loops</a:t>
            </a:r>
          </a:p>
        </p:txBody>
      </p:sp>
      <p:sp>
        <p:nvSpPr>
          <p:cNvPr id="3077" name="Rectangle 5"/>
          <p:cNvSpPr>
            <a:spLocks noGrp="1" noChangeArrowheads="1"/>
          </p:cNvSpPr>
          <p:nvPr>
            <p:ph type="sldNum" sz="quarter" idx="3"/>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smtClean="0"/>
            </a:lvl1pPr>
          </a:lstStyle>
          <a:p>
            <a:pPr>
              <a:defRPr/>
            </a:pPr>
            <a:fld id="{95A3D742-7EE9-4290-A6D5-BD971DF0ABCD}" type="slidenum">
              <a:rPr lang="en-US" altLang="en-US"/>
              <a:pPr>
                <a:defRPr/>
              </a:pPr>
              <a:t>‹#›</a:t>
            </a:fld>
            <a:endParaRPr lang="en-US" altLang="en-US"/>
          </a:p>
        </p:txBody>
      </p:sp>
    </p:spTree>
    <p:extLst>
      <p:ext uri="{BB962C8B-B14F-4D97-AF65-F5344CB8AC3E}">
        <p14:creationId xmlns:p14="http://schemas.microsoft.com/office/powerpoint/2010/main" val="3729362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Times New Roman" pitchFamily="18" charset="0"/>
                <a:ea typeface="+mn-ea"/>
                <a:cs typeface="+mn-cs"/>
              </a:defRPr>
            </a:lvl1pPr>
          </a:lstStyle>
          <a:p>
            <a:pPr>
              <a:defRPr/>
            </a:pPr>
            <a:endParaRPr lang="en-US"/>
          </a:p>
        </p:txBody>
      </p:sp>
      <p:sp>
        <p:nvSpPr>
          <p:cNvPr id="205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Times New Roman" pitchFamily="18" charset="0"/>
                <a:ea typeface="+mn-ea"/>
                <a:cs typeface="+mn-cs"/>
              </a:defRPr>
            </a:lvl1pPr>
          </a:lstStyle>
          <a:p>
            <a:pPr>
              <a:defRPr/>
            </a:pPr>
            <a:endParaRPr lang="en-US"/>
          </a:p>
        </p:txBody>
      </p:sp>
      <p:sp>
        <p:nvSpPr>
          <p:cNvPr id="2052" name="Rectangle 4"/>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Times New Roman" pitchFamily="18" charset="0"/>
                <a:ea typeface="+mn-ea"/>
                <a:cs typeface="+mn-cs"/>
              </a:defRPr>
            </a:lvl1pPr>
          </a:lstStyle>
          <a:p>
            <a:pPr>
              <a:defRPr/>
            </a:pPr>
            <a:endParaRPr lang="en-US"/>
          </a:p>
        </p:txBody>
      </p:sp>
      <p:sp>
        <p:nvSpPr>
          <p:cNvPr id="2053" name="Rectangle 5"/>
          <p:cNvSpPr>
            <a:spLocks noGrp="1" noChangeArrowheads="1"/>
          </p:cNvSpPr>
          <p:nvPr>
            <p:ph type="sldNum" sz="quarter" idx="5"/>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smtClean="0">
                <a:latin typeface="Times New Roman" panose="02020603050405020304" pitchFamily="18" charset="0"/>
              </a:defRPr>
            </a:lvl1pPr>
          </a:lstStyle>
          <a:p>
            <a:pPr>
              <a:defRPr/>
            </a:pPr>
            <a:fld id="{717F9DD0-A33D-4EC9-BC07-AD331AF6DA03}" type="slidenum">
              <a:rPr lang="en-US" altLang="en-US"/>
              <a:pPr>
                <a:defRPr/>
              </a:pPr>
              <a:t>‹#›</a:t>
            </a:fld>
            <a:endParaRPr lang="en-US" altLang="en-US"/>
          </a:p>
        </p:txBody>
      </p:sp>
      <p:sp>
        <p:nvSpPr>
          <p:cNvPr id="14342" name="Rectangle 6"/>
          <p:cNvSpPr>
            <a:spLocks noChangeArrowheads="1"/>
          </p:cNvSpPr>
          <p:nvPr/>
        </p:nvSpPr>
        <p:spPr bwMode="auto">
          <a:xfrm>
            <a:off x="3136900" y="8853488"/>
            <a:ext cx="735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64" tIns="46123" rIns="89064" bIns="46123">
            <a:spAutoFit/>
          </a:bodyPr>
          <a:lstStyle>
            <a:lvl1pPr defTabSz="901700"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90170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9017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9017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9017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200" smtClean="0"/>
              <a:t>Page </a:t>
            </a:r>
            <a:fld id="{56E4AA6A-EFEE-443D-B7BA-D4E1D6797BC8}" type="slidenum">
              <a:rPr lang="en-US" altLang="en-US" sz="1200" smtClean="0"/>
              <a:pPr algn="ctr">
                <a:lnSpc>
                  <a:spcPct val="90000"/>
                </a:lnSpc>
                <a:defRPr/>
              </a:pPr>
              <a:t>‹#›</a:t>
            </a:fld>
            <a:endParaRPr lang="en-US" altLang="en-US" sz="1200" smtClean="0"/>
          </a:p>
        </p:txBody>
      </p:sp>
      <p:sp>
        <p:nvSpPr>
          <p:cNvPr id="3079" name="Rectangle 7"/>
          <p:cNvSpPr>
            <a:spLocks noGrp="1" noRot="1" noChangeAspect="1" noChangeArrowheads="1" noTextEdit="1"/>
          </p:cNvSpPr>
          <p:nvPr>
            <p:ph type="sldImg" idx="2"/>
          </p:nvPr>
        </p:nvSpPr>
        <p:spPr bwMode="auto">
          <a:xfrm>
            <a:off x="1192213" y="703263"/>
            <a:ext cx="4629150" cy="3471862"/>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836" tIns="47713" rIns="93836" bIns="47713"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3939900732"/>
      </p:ext>
    </p:extLst>
  </p:cSld>
  <p:clrMap bg1="lt1" tx1="dk1" bg2="lt2" tx2="dk2" accent1="accent1" accent2="accent2" accent3="accent3" accent4="accent4" accent5="accent5" accent6="accent6" hlink="hlink" folHlink="folHlink"/>
  <p:hf hdr="0" ftr="0" dt="0"/>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ＭＳ Ｐゴシック" charset="0"/>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90625" y="701675"/>
            <a:ext cx="4630738" cy="3473450"/>
          </a:xfrm>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39954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a:ln/>
        </p:spPr>
      </p:sp>
      <p:sp>
        <p:nvSpPr>
          <p:cNvPr id="3277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700708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90625" y="701675"/>
            <a:ext cx="4630738" cy="3473450"/>
          </a:xfrm>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en-US" dirty="0"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465515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90625" y="701675"/>
            <a:ext cx="4630738" cy="3473450"/>
          </a:xfrm>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20499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90625" y="701675"/>
            <a:ext cx="4630738" cy="3473450"/>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07338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a:ln/>
        </p:spPr>
      </p:sp>
      <p:sp>
        <p:nvSpPr>
          <p:cNvPr id="4096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4107315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90625" y="701675"/>
            <a:ext cx="4630738" cy="3473450"/>
          </a:xfrm>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66406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90625" y="701675"/>
            <a:ext cx="4630738" cy="3473450"/>
          </a:xfrm>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48152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90625" y="701675"/>
            <a:ext cx="4630738" cy="3473450"/>
          </a:xfrm>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01189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90625" y="701675"/>
            <a:ext cx="4630738" cy="3473450"/>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60270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90625" y="701675"/>
            <a:ext cx="4630738" cy="3473450"/>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3675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90625" y="701675"/>
            <a:ext cx="4630738" cy="347345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2402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Calibri" panose="020F0502020204030204" pitchFamily="34" charset="0"/>
              <a:ea typeface="ＭＳ Ｐゴシック" panose="020B0600070205080204" pitchFamily="34"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C6065011-57C2-4090-88BD-B531EE9D852D}"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33</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71284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90625" y="701675"/>
            <a:ext cx="4630738" cy="3473450"/>
          </a:xfrm>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91797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90625" y="701675"/>
            <a:ext cx="4630738" cy="3473450"/>
          </a:xfrm>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69494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90625" y="701675"/>
            <a:ext cx="4630738" cy="3473450"/>
          </a:xfrm>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44361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90625" y="701675"/>
            <a:ext cx="4630738" cy="3473450"/>
          </a:xfrm>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44222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90625" y="701675"/>
            <a:ext cx="4630738" cy="3473450"/>
          </a:xfrm>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61539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Calibri" panose="020F0502020204030204" pitchFamily="34" charset="0"/>
              <a:ea typeface="ＭＳ Ｐゴシック" panose="020B0600070205080204" pitchFamily="34" charset="-128"/>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50F39233-77FF-40B5-B4F3-87D5C71DC569}"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39</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01155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nSpc>
                <a:spcPct val="100000"/>
              </a:lnSpc>
              <a:spcBef>
                <a:spcPct val="0"/>
              </a:spcBef>
            </a:pPr>
            <a:fld id="{0CC9B8CD-2468-4B32-A00C-BB88B5130EA5}" type="slidenum">
              <a:rPr lang="en-US" altLang="en-US" sz="1000">
                <a:latin typeface="Times New Roman" panose="02020603050405020304" pitchFamily="18" charset="0"/>
              </a:rPr>
              <a:pPr>
                <a:lnSpc>
                  <a:spcPct val="100000"/>
                </a:lnSpc>
                <a:spcBef>
                  <a:spcPct val="0"/>
                </a:spcBef>
              </a:pPr>
              <a:t>53</a:t>
            </a:fld>
            <a:endParaRPr lang="en-US" altLang="en-US" sz="1000">
              <a:latin typeface="Times New Roman" panose="02020603050405020304" pitchFamily="18" charset="0"/>
            </a:endParaRPr>
          </a:p>
        </p:txBody>
      </p:sp>
    </p:spTree>
    <p:extLst>
      <p:ext uri="{BB962C8B-B14F-4D97-AF65-F5344CB8AC3E}">
        <p14:creationId xmlns:p14="http://schemas.microsoft.com/office/powerpoint/2010/main" val="2597430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89038" y="703263"/>
            <a:ext cx="4630737" cy="3473450"/>
          </a:xfrm>
          <a:ln cap="flat"/>
        </p:spPr>
      </p:sp>
      <p:sp>
        <p:nvSpPr>
          <p:cNvPr id="8806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1" rIns="93463" bIns="46731"/>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84581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89038" y="703263"/>
            <a:ext cx="4630737" cy="3473450"/>
          </a:xfrm>
          <a:ln cap="flat"/>
        </p:spPr>
      </p:sp>
      <p:sp>
        <p:nvSpPr>
          <p:cNvPr id="9011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1" rIns="93463" bIns="46731"/>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04931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Calibri" panose="020F0502020204030204" pitchFamily="34" charset="0"/>
              <a:ea typeface="ＭＳ Ｐゴシック" panose="020B0600070205080204" pitchFamily="34" charset="-128"/>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A0D53E4C-257C-4303-B8D6-394C8EAA8AA3}"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8</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26653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90625" y="703263"/>
            <a:ext cx="4629150" cy="3471862"/>
          </a:xfrm>
          <a:ln/>
        </p:spPr>
      </p:sp>
      <p:sp>
        <p:nvSpPr>
          <p:cNvPr id="111619" name="Rectangle 3"/>
          <p:cNvSpPr>
            <a:spLocks noGrp="1" noChangeArrowheads="1"/>
          </p:cNvSpPr>
          <p:nvPr>
            <p:ph type="body" idx="1"/>
          </p:nvPr>
        </p:nvSpPr>
        <p:spPr>
          <a:xfrm>
            <a:off x="935038" y="4416425"/>
            <a:ext cx="5140325" cy="41830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pPr>
              <a:defRPr/>
            </a:pPr>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27117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9150" cy="3471862"/>
          </a:xfrm>
          <a:ln/>
        </p:spPr>
      </p:sp>
      <p:sp>
        <p:nvSpPr>
          <p:cNvPr id="9625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329024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90625" y="703263"/>
            <a:ext cx="4629150" cy="3471862"/>
          </a:xfrm>
          <a:ln/>
        </p:spPr>
      </p:sp>
      <p:sp>
        <p:nvSpPr>
          <p:cNvPr id="10035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17020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90625" y="703263"/>
            <a:ext cx="4629150" cy="3471862"/>
          </a:xfrm>
          <a:ln/>
        </p:spPr>
      </p:sp>
      <p:sp>
        <p:nvSpPr>
          <p:cNvPr id="10240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33383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96975" y="695325"/>
            <a:ext cx="4616450" cy="3462338"/>
          </a:xfrm>
          <a:ln/>
        </p:spPr>
      </p:sp>
      <p:sp>
        <p:nvSpPr>
          <p:cNvPr id="106499" name="Rectangle 3"/>
          <p:cNvSpPr>
            <a:spLocks noGrp="1" noChangeArrowheads="1"/>
          </p:cNvSpPr>
          <p:nvPr>
            <p:ph type="body" idx="1"/>
          </p:nvPr>
        </p:nvSpPr>
        <p:spPr>
          <a:xfrm>
            <a:off x="933450" y="4387850"/>
            <a:ext cx="5143500" cy="255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00945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92213" y="704850"/>
            <a:ext cx="4629150" cy="3471863"/>
          </a:xfrm>
          <a:ln cap="flat"/>
        </p:spPr>
      </p:sp>
      <p:sp>
        <p:nvSpPr>
          <p:cNvPr id="109571" name="Rectangle 3"/>
          <p:cNvSpPr>
            <a:spLocks noGrp="1" noChangeArrowheads="1"/>
          </p:cNvSpPr>
          <p:nvPr>
            <p:ph type="body" idx="1"/>
          </p:nvPr>
        </p:nvSpPr>
        <p:spPr>
          <a:xfrm>
            <a:off x="935038" y="4418013"/>
            <a:ext cx="5140325" cy="4179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61" tIns="47727" rIns="93861" bIns="47727"/>
          <a:lstStyle/>
          <a:p>
            <a:pPr>
              <a:spcBef>
                <a:spcPct val="0"/>
              </a:spcBef>
            </a:pPr>
            <a:endParaRPr lang="en-CA" altLang="en-US" sz="240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13539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96975" y="695325"/>
            <a:ext cx="4616450" cy="3462338"/>
          </a:xfrm>
          <a:ln/>
        </p:spPr>
      </p:sp>
      <p:sp>
        <p:nvSpPr>
          <p:cNvPr id="111619" name="Rectangle 3"/>
          <p:cNvSpPr>
            <a:spLocks noGrp="1" noChangeArrowheads="1"/>
          </p:cNvSpPr>
          <p:nvPr>
            <p:ph type="body" idx="1"/>
          </p:nvPr>
        </p:nvSpPr>
        <p:spPr>
          <a:xfrm>
            <a:off x="933450" y="4387850"/>
            <a:ext cx="5143500" cy="1177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08440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a typeface="ＭＳ Ｐゴシック" panose="020B0600070205080204" pitchFamily="34"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1400">
                <a:solidFill>
                  <a:schemeClr val="tx1"/>
                </a:solidFill>
                <a:latin typeface="Arial" panose="020B0604020202020204" pitchFamily="34" charset="0"/>
                <a:ea typeface="ＭＳ Ｐゴシック" panose="020B0600070205080204" pitchFamily="34" charset="-128"/>
              </a:defRPr>
            </a:lvl1pPr>
            <a:lvl2pPr marL="742950" indent="-285750" defTabSz="952500">
              <a:defRPr sz="1400">
                <a:solidFill>
                  <a:schemeClr val="tx1"/>
                </a:solidFill>
                <a:latin typeface="Arial" panose="020B0604020202020204" pitchFamily="34" charset="0"/>
                <a:ea typeface="ＭＳ Ｐゴシック" panose="020B0600070205080204" pitchFamily="34" charset="-128"/>
              </a:defRPr>
            </a:lvl2pPr>
            <a:lvl3pPr marL="1143000" indent="-228600" defTabSz="952500">
              <a:defRPr sz="1400">
                <a:solidFill>
                  <a:schemeClr val="tx1"/>
                </a:solidFill>
                <a:latin typeface="Arial" panose="020B0604020202020204" pitchFamily="34" charset="0"/>
                <a:ea typeface="ＭＳ Ｐゴシック" panose="020B0600070205080204" pitchFamily="34" charset="-128"/>
              </a:defRPr>
            </a:lvl3pPr>
            <a:lvl4pPr marL="1600200" indent="-228600" defTabSz="952500">
              <a:defRPr sz="1400">
                <a:solidFill>
                  <a:schemeClr val="tx1"/>
                </a:solidFill>
                <a:latin typeface="Arial" panose="020B0604020202020204" pitchFamily="34" charset="0"/>
                <a:ea typeface="ＭＳ Ｐゴシック" panose="020B0600070205080204" pitchFamily="34" charset="-128"/>
              </a:defRPr>
            </a:lvl4pPr>
            <a:lvl5pPr marL="2057400" indent="-228600" defTabSz="952500">
              <a:defRPr sz="14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fld id="{76C4CE36-20A8-4D2F-BDC7-F123CA34113E}" type="slidenum">
              <a:rPr lang="en-US" altLang="en-US" sz="1000">
                <a:latin typeface="Times New Roman" panose="02020603050405020304" pitchFamily="18" charset="0"/>
              </a:rPr>
              <a:pPr/>
              <a:t>70</a:t>
            </a:fld>
            <a:endParaRPr lang="en-US" altLang="en-US" sz="1000">
              <a:latin typeface="Times New Roman" panose="02020603050405020304" pitchFamily="18" charset="0"/>
            </a:endParaRPr>
          </a:p>
        </p:txBody>
      </p:sp>
    </p:spTree>
    <p:extLst>
      <p:ext uri="{BB962C8B-B14F-4D97-AF65-F5344CB8AC3E}">
        <p14:creationId xmlns:p14="http://schemas.microsoft.com/office/powerpoint/2010/main" val="857514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1675"/>
            <a:ext cx="4630738" cy="3473450"/>
          </a:xfrm>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5044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90625" y="701675"/>
            <a:ext cx="4630738" cy="3473450"/>
          </a:xfrm>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9322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90625" y="701675"/>
            <a:ext cx="4630738" cy="3473450"/>
          </a:xfrm>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4292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190625" y="701675"/>
            <a:ext cx="4630738" cy="3473450"/>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89016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a:ln/>
        </p:spPr>
      </p:sp>
      <p:sp>
        <p:nvSpPr>
          <p:cNvPr id="266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3037192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90625" y="701675"/>
            <a:ext cx="4630738" cy="3473450"/>
          </a:xfrm>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93475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Calibri" panose="020F0502020204030204" pitchFamily="34" charset="0"/>
              <a:ea typeface="ＭＳ Ｐゴシック" panose="020B0600070205080204"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6034A13B-E2EB-4003-9E58-3496FA088BF5}"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17</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13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ea typeface="+mn-ea"/>
            </a:endParaRPr>
          </a:p>
        </p:txBody>
      </p:sp>
      <p:sp>
        <p:nvSpPr>
          <p:cNvPr id="5" name="Rectangle 4"/>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ea typeface="+mn-ea"/>
              </a:rPr>
              <a:t>James Tam</a:t>
            </a:r>
          </a:p>
        </p:txBody>
      </p:sp>
      <p:sp>
        <p:nvSpPr>
          <p:cNvPr id="23555" name="Rectangle 3"/>
          <p:cNvSpPr>
            <a:spLocks noGrp="1" noChangeArrowheads="1"/>
          </p:cNvSpPr>
          <p:nvPr>
            <p:ph type="ctrTitle"/>
          </p:nvPr>
        </p:nvSpPr>
        <p:spPr>
          <a:xfrm>
            <a:off x="685800" y="2286000"/>
            <a:ext cx="7772400" cy="1143000"/>
          </a:xfrm>
        </p:spPr>
        <p:txBody>
          <a:bodyPr/>
          <a:lstStyle>
            <a:lvl1pPr>
              <a:defRPr sz="4800"/>
            </a:lvl1pPr>
          </a:lstStyle>
          <a:p>
            <a:r>
              <a:rPr lang="en-US" dirty="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algn="ctr">
              <a:defRPr sz="3200"/>
            </a:lvl1pPr>
          </a:lstStyle>
          <a:p>
            <a:r>
              <a:rPr lang="en-US" dirty="0"/>
              <a:t>Click to edit Master subtitle style</a:t>
            </a:r>
          </a:p>
        </p:txBody>
      </p:sp>
    </p:spTree>
    <p:extLst>
      <p:ext uri="{BB962C8B-B14F-4D97-AF65-F5344CB8AC3E}">
        <p14:creationId xmlns:p14="http://schemas.microsoft.com/office/powerpoint/2010/main" val="93959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303213"/>
            <a:ext cx="2051050"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03213"/>
            <a:ext cx="6000750"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91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958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1102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17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512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782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377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087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902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1800" y="303213"/>
            <a:ext cx="816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Slide Title</a:t>
            </a:r>
          </a:p>
        </p:txBody>
      </p:sp>
      <p:sp>
        <p:nvSpPr>
          <p:cNvPr id="1027" name="Rectangle 4"/>
          <p:cNvSpPr>
            <a:spLocks noGrp="1" noChangeArrowheads="1"/>
          </p:cNvSpPr>
          <p:nvPr>
            <p:ph type="body" idx="1"/>
          </p:nvPr>
        </p:nvSpPr>
        <p:spPr bwMode="auto">
          <a:xfrm>
            <a:off x="465138" y="1100138"/>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p:txBody>
      </p:sp>
      <p:sp>
        <p:nvSpPr>
          <p:cNvPr id="1029" name="Rectangle 6"/>
          <p:cNvSpPr>
            <a:spLocks noChangeArrowheads="1"/>
          </p:cNvSpPr>
          <p:nvPr/>
        </p:nvSpPr>
        <p:spPr bwMode="auto">
          <a:xfrm>
            <a:off x="8164513"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ea typeface="+mn-ea"/>
              </a:rPr>
              <a:t>James Tam</a:t>
            </a:r>
          </a:p>
        </p:txBody>
      </p:sp>
    </p:spTree>
  </p:cSld>
  <p:clrMap bg1="lt1" tx1="dk1" bg2="lt2" tx2="dk2" accent1="accent1" accent2="accent2" accent3="accent3" accent4="accent4" accent5="accent5" accent6="accent6" hlink="hlink" folHlink="folHlink"/>
  <p:sldLayoutIdLst>
    <p:sldLayoutId id="2147484711" r:id="rId1"/>
    <p:sldLayoutId id="2147484701" r:id="rId2"/>
    <p:sldLayoutId id="2147484702" r:id="rId3"/>
    <p:sldLayoutId id="2147484703" r:id="rId4"/>
    <p:sldLayoutId id="2147484704" r:id="rId5"/>
    <p:sldLayoutId id="2147484705" r:id="rId6"/>
    <p:sldLayoutId id="2147484706" r:id="rId7"/>
    <p:sldLayoutId id="2147484707" r:id="rId8"/>
    <p:sldLayoutId id="2147484708" r:id="rId9"/>
    <p:sldLayoutId id="2147484709" r:id="rId10"/>
    <p:sldLayoutId id="2147484710" r:id="rId11"/>
  </p:sldLayoutIdLst>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3200" b="1" u="sng">
          <a:solidFill>
            <a:schemeClr val="tx2"/>
          </a:solidFill>
          <a:latin typeface="Calibri" panose="020F0502020204030204" pitchFamily="34" charset="0"/>
          <a:ea typeface="ＭＳ Ｐゴシック" charset="0"/>
          <a:cs typeface="ＭＳ Ｐゴシック" charset="0"/>
        </a:defRPr>
      </a:lvl1pPr>
      <a:lvl2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2pPr>
      <a:lvl3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3pPr>
      <a:lvl4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4pPr>
      <a:lvl5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5pPr>
      <a:lvl6pPr marL="457200" algn="ctr" rtl="0" eaLnBrk="0" fontAlgn="base" hangingPunct="0">
        <a:lnSpc>
          <a:spcPct val="90000"/>
        </a:lnSpc>
        <a:spcBef>
          <a:spcPct val="0"/>
        </a:spcBef>
        <a:spcAft>
          <a:spcPct val="0"/>
        </a:spcAft>
        <a:defRPr sz="2800" b="1" u="sng">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2800" b="1" u="sng">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2800" b="1" u="sng">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2800" b="1" u="sng">
          <a:solidFill>
            <a:schemeClr val="tx2"/>
          </a:solidFill>
          <a:latin typeface="Times New Roman" pitchFamily="18" charset="0"/>
        </a:defRPr>
      </a:lvl9pPr>
    </p:titleStyle>
    <p:bodyStyle>
      <a:lvl1pPr marL="111125" indent="-111125" algn="l" rtl="0" eaLnBrk="0" fontAlgn="base" hangingPunct="0">
        <a:spcBef>
          <a:spcPct val="30000"/>
        </a:spcBef>
        <a:spcAft>
          <a:spcPct val="0"/>
        </a:spcAft>
        <a:buChar char="•"/>
        <a:defRPr sz="2400">
          <a:solidFill>
            <a:schemeClr val="tx1"/>
          </a:solidFill>
          <a:latin typeface="Calibri" panose="020F0502020204030204" pitchFamily="34" charset="0"/>
          <a:ea typeface="ＭＳ Ｐゴシック" charset="0"/>
          <a:cs typeface="ＭＳ Ｐゴシック" charset="0"/>
        </a:defRPr>
      </a:lvl1pPr>
      <a:lvl2pPr marL="346075" indent="-120650" algn="l" rtl="0" eaLnBrk="0" fontAlgn="base" hangingPunct="0">
        <a:spcBef>
          <a:spcPct val="10000"/>
        </a:spcBef>
        <a:spcAft>
          <a:spcPct val="0"/>
        </a:spcAft>
        <a:buSzPct val="100000"/>
        <a:buFont typeface="Times New Roman" panose="02020603050405020304" pitchFamily="18" charset="0"/>
        <a:buChar char="-"/>
        <a:defRPr sz="2000">
          <a:solidFill>
            <a:schemeClr val="tx1"/>
          </a:solidFill>
          <a:latin typeface="Calibri" panose="020F0502020204030204" pitchFamily="34" charset="0"/>
          <a:ea typeface="ＭＳ Ｐゴシック" charset="0"/>
        </a:defRPr>
      </a:lvl2pPr>
      <a:lvl3pPr marL="568325" indent="-107950" algn="l" rtl="0" eaLnBrk="0" fontAlgn="base" hangingPunct="0">
        <a:lnSpc>
          <a:spcPct val="90000"/>
        </a:lnSpc>
        <a:spcBef>
          <a:spcPct val="10000"/>
        </a:spcBef>
        <a:spcAft>
          <a:spcPct val="0"/>
        </a:spcAft>
        <a:buSzPct val="100000"/>
        <a:buChar char="•"/>
        <a:defRPr>
          <a:solidFill>
            <a:schemeClr val="tx1"/>
          </a:solidFill>
          <a:latin typeface="Calibri" panose="020F0502020204030204" pitchFamily="34" charset="0"/>
          <a:ea typeface="ＭＳ Ｐゴシック" charset="0"/>
        </a:defRPr>
      </a:lvl3pPr>
      <a:lvl4pPr marL="800100" indent="-114300" algn="l" rtl="0" eaLnBrk="0" fontAlgn="base" hangingPunct="0">
        <a:spcBef>
          <a:spcPct val="10000"/>
        </a:spcBef>
        <a:spcAft>
          <a:spcPct val="0"/>
        </a:spcAft>
        <a:defRPr>
          <a:solidFill>
            <a:schemeClr val="tx1"/>
          </a:solidFill>
          <a:latin typeface="Calibri" panose="020F0502020204030204" pitchFamily="34" charset="0"/>
          <a:ea typeface="ＭＳ Ｐゴシック" charset="0"/>
        </a:defRPr>
      </a:lvl4pPr>
      <a:lvl5pPr marL="1028700" indent="-114300" algn="l" rtl="0" eaLnBrk="0" fontAlgn="base" hangingPunct="0">
        <a:spcBef>
          <a:spcPct val="10000"/>
        </a:spcBef>
        <a:spcAft>
          <a:spcPct val="0"/>
        </a:spcAft>
        <a:defRPr>
          <a:solidFill>
            <a:schemeClr val="tx1"/>
          </a:solidFill>
          <a:latin typeface="Calibri" panose="020F0502020204030204" pitchFamily="34" charset="0"/>
          <a:ea typeface="ＭＳ Ｐゴシック" charset="0"/>
        </a:defRPr>
      </a:lvl5pPr>
      <a:lvl6pPr marL="1485900" indent="-114300" algn="l" rtl="0" eaLnBrk="0" fontAlgn="base" hangingPunct="0">
        <a:spcBef>
          <a:spcPct val="10000"/>
        </a:spcBef>
        <a:spcAft>
          <a:spcPct val="0"/>
        </a:spcAft>
        <a:defRPr>
          <a:solidFill>
            <a:schemeClr val="tx1"/>
          </a:solidFill>
          <a:latin typeface="+mn-lt"/>
        </a:defRPr>
      </a:lvl6pPr>
      <a:lvl7pPr marL="1943100" indent="-114300" algn="l" rtl="0" eaLnBrk="0" fontAlgn="base" hangingPunct="0">
        <a:spcBef>
          <a:spcPct val="10000"/>
        </a:spcBef>
        <a:spcAft>
          <a:spcPct val="0"/>
        </a:spcAft>
        <a:defRPr>
          <a:solidFill>
            <a:schemeClr val="tx1"/>
          </a:solidFill>
          <a:latin typeface="+mn-lt"/>
        </a:defRPr>
      </a:lvl7pPr>
      <a:lvl8pPr marL="2400300" indent="-114300" algn="l" rtl="0" eaLnBrk="0" fontAlgn="base" hangingPunct="0">
        <a:spcBef>
          <a:spcPct val="10000"/>
        </a:spcBef>
        <a:spcAft>
          <a:spcPct val="0"/>
        </a:spcAft>
        <a:defRPr>
          <a:solidFill>
            <a:schemeClr val="tx1"/>
          </a:solidFill>
          <a:latin typeface="+mn-lt"/>
        </a:defRPr>
      </a:lvl8pPr>
      <a:lvl9pPr marL="2857500" indent="-114300" algn="l" rtl="0" eaLnBrk="0" fontAlgn="base" hangingPunct="0">
        <a:spcBef>
          <a:spcPct val="1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pages.cpsc.ucalgary.ca/~tamj/2008/481W/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685800" y="2130425"/>
            <a:ext cx="7772400" cy="1470025"/>
          </a:xfrm>
        </p:spPr>
        <p:txBody>
          <a:bodyPr/>
          <a:lstStyle/>
          <a:p>
            <a:r>
              <a:rPr lang="en-US" altLang="en-US" sz="4800" u="none" smtClean="0">
                <a:ea typeface="ＭＳ Ｐゴシック" panose="020B0600070205080204" pitchFamily="34" charset="-128"/>
              </a:rPr>
              <a:t>CPSC 231: </a:t>
            </a:r>
            <a:br>
              <a:rPr lang="en-US" altLang="en-US" sz="4800" u="none" smtClean="0">
                <a:ea typeface="ＭＳ Ｐゴシック" panose="020B0600070205080204" pitchFamily="34" charset="-128"/>
              </a:rPr>
            </a:br>
            <a:r>
              <a:rPr lang="en-US" altLang="en-US" sz="4800" smtClean="0">
                <a:ea typeface="ＭＳ Ｐゴシック" panose="020B0600070205080204" pitchFamily="34" charset="-128"/>
              </a:rPr>
              <a:t>Loops In Python</a:t>
            </a:r>
          </a:p>
        </p:txBody>
      </p:sp>
      <p:sp>
        <p:nvSpPr>
          <p:cNvPr id="5123" name="Text Box 3"/>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endParaRPr lang="en-CA" altLang="en-US" sz="1800" baseline="30000">
              <a:latin typeface="Arial" panose="020B0604020202020204" pitchFamily="34" charset="0"/>
            </a:endParaRPr>
          </a:p>
        </p:txBody>
      </p:sp>
      <p:sp>
        <p:nvSpPr>
          <p:cNvPr id="4100" name="Text Box 4"/>
          <p:cNvSpPr txBox="1">
            <a:spLocks noChangeArrowheads="1"/>
          </p:cNvSpPr>
          <p:nvPr/>
        </p:nvSpPr>
        <p:spPr bwMode="auto">
          <a:xfrm>
            <a:off x="1169988" y="3589338"/>
            <a:ext cx="7351712" cy="1754187"/>
          </a:xfrm>
          <a:prstGeom prst="rect">
            <a:avLst/>
          </a:prstGeom>
          <a:noFill/>
          <a:ln>
            <a:noFill/>
          </a:ln>
          <a:extLst/>
        </p:spPr>
        <p:txBody>
          <a:bodyPr lIns="92075" tIns="46038" rIns="92075" bIns="4603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defRPr/>
            </a:pPr>
            <a:r>
              <a:rPr lang="en-US" altLang="en-US" sz="3600" dirty="0" smtClean="0">
                <a:ea typeface="+mn-ea"/>
              </a:rPr>
              <a:t>In this section of notes you will learn how to rerun parts of your program without duplicating instructions.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ea typeface="ＭＳ Ｐゴシック" panose="020B0600070205080204" pitchFamily="34" charset="-128"/>
              </a:rPr>
              <a:t>Post-Loops In Python</a:t>
            </a:r>
          </a:p>
        </p:txBody>
      </p:sp>
      <p:sp>
        <p:nvSpPr>
          <p:cNvPr id="396291" name="Rectangle 3"/>
          <p:cNvSpPr>
            <a:spLocks noGrp="1" noChangeArrowheads="1"/>
          </p:cNvSpPr>
          <p:nvPr>
            <p:ph idx="1"/>
          </p:nvPr>
        </p:nvSpPr>
        <p:spPr/>
        <p:txBody>
          <a:bodyPr/>
          <a:lstStyle/>
          <a:p>
            <a:pPr marL="114300" indent="-114300"/>
            <a:r>
              <a:rPr lang="en-US" altLang="en-US" smtClean="0">
                <a:ea typeface="ＭＳ Ｐゴシック" panose="020B0600070205080204" pitchFamily="34" charset="-128"/>
              </a:rPr>
              <a:t>Note: this type of looping construct has not been implemented with this language.</a:t>
            </a:r>
          </a:p>
          <a:p>
            <a:pPr marL="114300" indent="-114300"/>
            <a:r>
              <a:rPr lang="en-US" altLang="en-US" smtClean="0">
                <a:ea typeface="ＭＳ Ｐゴシック" panose="020B0600070205080204" pitchFamily="34" charset="-128"/>
              </a:rPr>
              <a:t>But many other languages do implement post test loops.</a:t>
            </a:r>
          </a:p>
          <a:p>
            <a:pPr marL="114300" indent="-114300"/>
            <a:endParaRPr lang="en-US" altLang="en-US" smtClean="0">
              <a:ea typeface="ＭＳ Ｐゴシック" panose="020B0600070205080204" pitchFamily="34" charset="-128"/>
            </a:endParaRPr>
          </a:p>
          <a:p>
            <a:pPr marL="114300" indent="-114300">
              <a:buFontTx/>
              <a:buNone/>
            </a:pPr>
            <a:r>
              <a:rPr lang="en-US" altLang="en-US" b="1" smtClean="0">
                <a:ea typeface="ＭＳ Ｐゴシック" panose="020B0600070205080204" pitchFamily="34" charset="-128"/>
              </a:rPr>
              <a:t>Characteristics:</a:t>
            </a:r>
          </a:p>
          <a:p>
            <a:pPr marL="457200" lvl="1" indent="-165100"/>
            <a:r>
              <a:rPr lang="en-US" altLang="en-US" sz="2400" smtClean="0">
                <a:ea typeface="ＭＳ Ｐゴシック" panose="020B0600070205080204" pitchFamily="34" charset="-128"/>
              </a:rPr>
              <a:t>The stopping condition is checked </a:t>
            </a:r>
            <a:r>
              <a:rPr lang="en-US" altLang="en-US" sz="2400" i="1" smtClean="0">
                <a:ea typeface="ＭＳ Ｐゴシック" panose="020B0600070205080204" pitchFamily="34" charset="-128"/>
              </a:rPr>
              <a:t>after</a:t>
            </a:r>
            <a:r>
              <a:rPr lang="en-US" altLang="en-US" sz="2400" smtClean="0">
                <a:ea typeface="ＭＳ Ｐゴシック" panose="020B0600070205080204" pitchFamily="34" charset="-128"/>
              </a:rPr>
              <a:t> the body executes.</a:t>
            </a:r>
          </a:p>
          <a:p>
            <a:pPr marL="457200" lvl="1" indent="-165100"/>
            <a:r>
              <a:rPr lang="en-US" altLang="en-US" sz="2400" smtClean="0">
                <a:ea typeface="ＭＳ Ｐゴシック" panose="020B0600070205080204" pitchFamily="34" charset="-128"/>
              </a:rPr>
              <a:t>These types of loops execute one or more times.</a:t>
            </a:r>
          </a:p>
          <a:p>
            <a:pPr marL="114300" indent="-114300"/>
            <a:endParaRPr lang="en-US" altLang="en-US" smtClean="0">
              <a:ea typeface="ＭＳ Ｐゴシック" panose="020B0600070205080204" pitchFamily="34" charset="-128"/>
            </a:endParaRPr>
          </a:p>
          <a:p>
            <a:pPr marL="114300" indent="-114300"/>
            <a:endParaRPr lang="en-US" altLang="en-US" smtClean="0">
              <a:ea typeface="ＭＳ Ｐゴシック" panose="020B0600070205080204" pitchFamily="34" charset="-128"/>
            </a:endParaRPr>
          </a:p>
          <a:p>
            <a:pPr marL="114300" indent="-114300"/>
            <a:endParaRPr lang="en-US" altLang="en-US" smtClean="0">
              <a:ea typeface="ＭＳ Ｐゴシック" panose="020B0600070205080204" pitchFamily="34" charset="-128"/>
            </a:endParaRPr>
          </a:p>
          <a:p>
            <a:pPr marL="114300" indent="-114300"/>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6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6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62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62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6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ea typeface="ＭＳ Ｐゴシック" panose="020B0600070205080204" pitchFamily="34" charset="-128"/>
              </a:rPr>
              <a:t>The </a:t>
            </a:r>
            <a:r>
              <a:rPr lang="en-US" altLang="en-US" sz="2800" smtClean="0">
                <a:latin typeface="Consolas" panose="020B0609020204030204" pitchFamily="49" charset="0"/>
                <a:ea typeface="ＭＳ Ｐゴシック" panose="020B0600070205080204" pitchFamily="34" charset="-128"/>
                <a:cs typeface="Consolas" panose="020B0609020204030204" pitchFamily="49" charset="0"/>
              </a:rPr>
              <a:t>While</a:t>
            </a:r>
            <a:r>
              <a:rPr lang="en-US" altLang="en-US" smtClean="0">
                <a:ea typeface="ＭＳ Ｐゴシック" panose="020B0600070205080204" pitchFamily="34" charset="-128"/>
              </a:rPr>
              <a:t> Loop</a:t>
            </a:r>
          </a:p>
        </p:txBody>
      </p:sp>
      <p:sp>
        <p:nvSpPr>
          <p:cNvPr id="18435" name="Rectangle 3"/>
          <p:cNvSpPr>
            <a:spLocks noGrp="1" noChangeArrowheads="1"/>
          </p:cNvSpPr>
          <p:nvPr>
            <p:ph idx="1"/>
          </p:nvPr>
        </p:nvSpPr>
        <p:spPr/>
        <p:txBody>
          <a:bodyPr/>
          <a:lstStyle/>
          <a:p>
            <a:r>
              <a:rPr lang="en-US" altLang="en-US" smtClean="0">
                <a:ea typeface="ＭＳ Ｐゴシック" panose="020B0600070205080204" pitchFamily="34" charset="-128"/>
              </a:rPr>
              <a:t>This type of loop can be used if it’s </a:t>
            </a:r>
            <a:r>
              <a:rPr lang="en-US" altLang="en-US" i="1" smtClean="0">
                <a:ea typeface="ＭＳ Ｐゴシック" panose="020B0600070205080204" pitchFamily="34" charset="-128"/>
              </a:rPr>
              <a:t>not known</a:t>
            </a:r>
            <a:r>
              <a:rPr lang="en-US" altLang="en-US" smtClean="0">
                <a:ea typeface="ＭＳ Ｐゴシック" panose="020B0600070205080204" pitchFamily="34" charset="-128"/>
              </a:rPr>
              <a:t> in advance how many times that the loop will repeat (most powerful type of loop, any other type of loop can be simulated with a while loop).</a:t>
            </a:r>
          </a:p>
          <a:p>
            <a:pPr lvl="1"/>
            <a:r>
              <a:rPr lang="en-US" altLang="en-US" smtClean="0">
                <a:ea typeface="ＭＳ Ｐゴシック" panose="020B0600070205080204" pitchFamily="34" charset="-128"/>
              </a:rPr>
              <a:t>It can repeat so long as some arbitrary condition holds true.</a:t>
            </a:r>
          </a:p>
          <a:p>
            <a:r>
              <a:rPr lang="en-US" altLang="en-US" b="1" smtClean="0">
                <a:ea typeface="ＭＳ Ｐゴシック" panose="020B0600070205080204" pitchFamily="34" charset="-128"/>
              </a:rPr>
              <a:t>Format:</a:t>
            </a:r>
          </a:p>
          <a:p>
            <a:pPr>
              <a:buFontTx/>
              <a:buNone/>
            </a:pPr>
            <a:r>
              <a:rPr lang="en-US" altLang="en-US" sz="1800" smtClean="0">
                <a:ea typeface="ＭＳ Ｐゴシック" panose="020B0600070205080204" pitchFamily="34" charset="-128"/>
              </a:rPr>
              <a:t>        (Simple condition)</a:t>
            </a:r>
          </a:p>
          <a:p>
            <a:pPr lvl="1">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while (</a:t>
            </a:r>
            <a:r>
              <a:rPr lang="en-US" altLang="en-US" sz="1600" i="1" smtClean="0">
                <a:latin typeface="Consolas" panose="020B0609020204030204" pitchFamily="49" charset="0"/>
                <a:ea typeface="ＭＳ Ｐゴシック" panose="020B0600070205080204" pitchFamily="34" charset="-128"/>
                <a:cs typeface="Consolas" panose="020B0609020204030204" pitchFamily="49" charset="0"/>
              </a:rPr>
              <a:t>Boolean expression</a:t>
            </a: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a:t>
            </a:r>
          </a:p>
          <a:p>
            <a:pPr lvl="1">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600" i="1" smtClean="0">
                <a:latin typeface="Consolas" panose="020B0609020204030204" pitchFamily="49" charset="0"/>
                <a:ea typeface="ＭＳ Ｐゴシック" panose="020B0600070205080204" pitchFamily="34" charset="-128"/>
                <a:cs typeface="Consolas" panose="020B0609020204030204" pitchFamily="49" charset="0"/>
              </a:rPr>
              <a:t>body </a:t>
            </a:r>
          </a:p>
          <a:p>
            <a:pPr lvl="1">
              <a:buFont typeface="Times New Roman" panose="02020603050405020304" pitchFamily="18" charset="0"/>
              <a:buNone/>
            </a:pPr>
            <a:endParaRPr lang="en-US" altLang="en-US" sz="1800" i="1" smtClean="0">
              <a:ea typeface="ＭＳ Ｐゴシック" panose="020B0600070205080204" pitchFamily="34" charset="-128"/>
            </a:endParaRPr>
          </a:p>
          <a:p>
            <a:pPr lvl="1">
              <a:buFont typeface="Times New Roman" panose="02020603050405020304" pitchFamily="18" charset="0"/>
              <a:buNone/>
            </a:pPr>
            <a:r>
              <a:rPr lang="en-US" altLang="en-US" sz="1800" smtClean="0">
                <a:ea typeface="ＭＳ Ｐゴシック" panose="020B0600070205080204" pitchFamily="34" charset="-128"/>
              </a:rPr>
              <a:t>   (Compound condition)</a:t>
            </a:r>
          </a:p>
          <a:p>
            <a:pPr lvl="1">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while (</a:t>
            </a:r>
            <a:r>
              <a:rPr lang="en-US" altLang="en-US" sz="1600" i="1" smtClean="0">
                <a:latin typeface="Consolas" panose="020B0609020204030204" pitchFamily="49" charset="0"/>
                <a:ea typeface="ＭＳ Ｐゴシック" panose="020B0600070205080204" pitchFamily="34" charset="-128"/>
                <a:cs typeface="Consolas" panose="020B0609020204030204" pitchFamily="49" charset="0"/>
              </a:rPr>
              <a:t>Boolean expression</a:t>
            </a: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600" i="1" smtClean="0">
                <a:latin typeface="Consolas" panose="020B0609020204030204" pitchFamily="49" charset="0"/>
                <a:ea typeface="ＭＳ Ｐゴシック" panose="020B0600070205080204" pitchFamily="34" charset="-128"/>
                <a:cs typeface="Consolas" panose="020B0609020204030204" pitchFamily="49" charset="0"/>
              </a:rPr>
              <a:t>Boolean operator</a:t>
            </a: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600" i="1" smtClean="0">
                <a:latin typeface="Consolas" panose="020B0609020204030204" pitchFamily="49" charset="0"/>
                <a:ea typeface="ＭＳ Ｐゴシック" panose="020B0600070205080204" pitchFamily="34" charset="-128"/>
                <a:cs typeface="Consolas" panose="020B0609020204030204" pitchFamily="49" charset="0"/>
              </a:rPr>
              <a:t>Boolean expression</a:t>
            </a: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a:t>
            </a:r>
          </a:p>
          <a:p>
            <a:pPr lvl="1">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600" i="1" smtClean="0">
                <a:latin typeface="Consolas" panose="020B0609020204030204" pitchFamily="49" charset="0"/>
                <a:ea typeface="ＭＳ Ｐゴシック" panose="020B0600070205080204" pitchFamily="34" charset="-128"/>
                <a:cs typeface="Consolas" panose="020B0609020204030204" pitchFamily="49" charset="0"/>
              </a:rPr>
              <a:t>body</a:t>
            </a:r>
          </a:p>
          <a:p>
            <a:pPr lvl="1">
              <a:buFont typeface="Times New Roman" panose="02020603050405020304" pitchFamily="18" charset="0"/>
              <a:buNone/>
            </a:pPr>
            <a:endParaRPr lang="en-US" altLang="en-US" sz="1800" smtClean="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ea typeface="ＭＳ Ｐゴシック" panose="020B0600070205080204" pitchFamily="34" charset="-128"/>
              </a:rPr>
              <a:t>The </a:t>
            </a:r>
            <a:r>
              <a:rPr lang="en-US" altLang="en-US" sz="2800" smtClean="0">
                <a:latin typeface="Consolas" panose="020B0609020204030204" pitchFamily="49" charset="0"/>
                <a:ea typeface="ＭＳ Ｐゴシック" panose="020B0600070205080204" pitchFamily="34" charset="-128"/>
                <a:cs typeface="Consolas" panose="020B0609020204030204" pitchFamily="49" charset="0"/>
              </a:rPr>
              <a:t>While</a:t>
            </a:r>
            <a:r>
              <a:rPr lang="en-US" altLang="en-US" smtClean="0">
                <a:ea typeface="ＭＳ Ｐゴシック" panose="020B0600070205080204" pitchFamily="34" charset="-128"/>
              </a:rPr>
              <a:t> Loop (2)</a:t>
            </a:r>
          </a:p>
        </p:txBody>
      </p:sp>
      <p:sp>
        <p:nvSpPr>
          <p:cNvPr id="19459" name="Rectangle 3"/>
          <p:cNvSpPr>
            <a:spLocks noGrp="1" noChangeArrowheads="1"/>
          </p:cNvSpPr>
          <p:nvPr>
            <p:ph idx="1"/>
          </p:nvPr>
        </p:nvSpPr>
        <p:spPr/>
        <p:txBody>
          <a:bodyPr/>
          <a:lstStyle/>
          <a:p>
            <a:r>
              <a:rPr lang="en-US" altLang="en-US" b="1" smtClean="0">
                <a:ea typeface="ＭＳ Ｐゴシック" panose="020B0600070205080204" pitchFamily="34" charset="-128"/>
              </a:rPr>
              <a:t>Program name: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while1.py</a:t>
            </a:r>
          </a:p>
          <a:p>
            <a:endParaRPr lang="en-US" altLang="en-US" sz="2000" b="1" smtClean="0">
              <a:latin typeface="Arial" panose="020B0604020202020204" pitchFamily="34" charset="0"/>
              <a:ea typeface="ＭＳ Ｐゴシック" panose="020B0600070205080204" pitchFamily="34" charset="-128"/>
            </a:endParaRP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 = 1</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while (i &lt;= 3): </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print("i =", i)</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 = i + 1</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print("Done!")</a:t>
            </a:r>
          </a:p>
          <a:p>
            <a:endParaRPr lang="en-US" altLang="en-US" sz="1800" smtClean="0">
              <a:latin typeface="Arial" panose="020B0604020202020204" pitchFamily="34" charset="0"/>
              <a:ea typeface="ＭＳ Ｐゴシック" panose="020B0600070205080204" pitchFamily="34" charset="-128"/>
            </a:endParaRPr>
          </a:p>
        </p:txBody>
      </p:sp>
      <p:grpSp>
        <p:nvGrpSpPr>
          <p:cNvPr id="2" name="Group 5"/>
          <p:cNvGrpSpPr>
            <a:grpSpLocks/>
          </p:cNvGrpSpPr>
          <p:nvPr/>
        </p:nvGrpSpPr>
        <p:grpSpPr bwMode="auto">
          <a:xfrm>
            <a:off x="2079625" y="2052638"/>
            <a:ext cx="4421188" cy="246062"/>
            <a:chOff x="1618457" y="2486626"/>
            <a:chExt cx="4421353" cy="246221"/>
          </a:xfrm>
        </p:grpSpPr>
        <p:sp>
          <p:nvSpPr>
            <p:cNvPr id="19471" name="Line 5"/>
            <p:cNvSpPr>
              <a:spLocks noChangeShapeType="1"/>
            </p:cNvSpPr>
            <p:nvPr/>
          </p:nvSpPr>
          <p:spPr bwMode="auto">
            <a:xfrm flipH="1" flipV="1">
              <a:off x="1618457" y="2613627"/>
              <a:ext cx="2514600" cy="4763"/>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CA"/>
            </a:p>
          </p:txBody>
        </p:sp>
        <p:sp>
          <p:nvSpPr>
            <p:cNvPr id="19472" name="Text Box 6"/>
            <p:cNvSpPr txBox="1">
              <a:spLocks noChangeArrowheads="1"/>
            </p:cNvSpPr>
            <p:nvPr/>
          </p:nvSpPr>
          <p:spPr bwMode="auto">
            <a:xfrm>
              <a:off x="4120522" y="2486626"/>
              <a:ext cx="1919288" cy="2462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600" b="1">
                  <a:solidFill>
                    <a:srgbClr val="FF0000"/>
                  </a:solidFill>
                  <a:latin typeface="Arial" panose="020B0604020202020204" pitchFamily="34" charset="0"/>
                </a:rPr>
                <a:t>1) Initialize control</a:t>
              </a:r>
            </a:p>
          </p:txBody>
        </p:sp>
      </p:grpSp>
      <p:grpSp>
        <p:nvGrpSpPr>
          <p:cNvPr id="3" name="Group 6"/>
          <p:cNvGrpSpPr>
            <a:grpSpLocks/>
          </p:cNvGrpSpPr>
          <p:nvPr/>
        </p:nvGrpSpPr>
        <p:grpSpPr bwMode="auto">
          <a:xfrm>
            <a:off x="3319463" y="2487613"/>
            <a:ext cx="4762500" cy="246062"/>
            <a:chOff x="2411413" y="2918427"/>
            <a:chExt cx="4762500" cy="246221"/>
          </a:xfrm>
        </p:grpSpPr>
        <p:sp>
          <p:nvSpPr>
            <p:cNvPr id="19469" name="Line 8"/>
            <p:cNvSpPr>
              <a:spLocks noChangeShapeType="1"/>
            </p:cNvSpPr>
            <p:nvPr/>
          </p:nvSpPr>
          <p:spPr bwMode="auto">
            <a:xfrm flipH="1" flipV="1">
              <a:off x="2411413" y="2918427"/>
              <a:ext cx="2870200" cy="1270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CA"/>
            </a:p>
          </p:txBody>
        </p:sp>
        <p:sp>
          <p:nvSpPr>
            <p:cNvPr id="19470" name="Text Box 9"/>
            <p:cNvSpPr txBox="1">
              <a:spLocks noChangeArrowheads="1"/>
            </p:cNvSpPr>
            <p:nvPr/>
          </p:nvSpPr>
          <p:spPr bwMode="auto">
            <a:xfrm>
              <a:off x="5268913" y="2918427"/>
              <a:ext cx="1905000" cy="2462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600" b="1">
                  <a:solidFill>
                    <a:srgbClr val="FF0000"/>
                  </a:solidFill>
                  <a:latin typeface="Arial" panose="020B0604020202020204" pitchFamily="34" charset="0"/>
                </a:rPr>
                <a:t> 2) Check condition</a:t>
              </a:r>
              <a:r>
                <a:rPr lang="en-CA" altLang="en-US" sz="1600">
                  <a:solidFill>
                    <a:schemeClr val="hlink"/>
                  </a:solidFill>
                  <a:latin typeface="Arial" panose="020B0604020202020204" pitchFamily="34" charset="0"/>
                </a:rPr>
                <a:t>      </a:t>
              </a:r>
            </a:p>
          </p:txBody>
        </p:sp>
      </p:grpSp>
      <p:grpSp>
        <p:nvGrpSpPr>
          <p:cNvPr id="4" name="Group 7"/>
          <p:cNvGrpSpPr>
            <a:grpSpLocks/>
          </p:cNvGrpSpPr>
          <p:nvPr/>
        </p:nvGrpSpPr>
        <p:grpSpPr bwMode="auto">
          <a:xfrm>
            <a:off x="4089400" y="2790825"/>
            <a:ext cx="4354513" cy="423863"/>
            <a:chOff x="2667000" y="3164649"/>
            <a:chExt cx="4354513" cy="423704"/>
          </a:xfrm>
        </p:grpSpPr>
        <p:sp>
          <p:nvSpPr>
            <p:cNvPr id="19466" name="AutoShape 11"/>
            <p:cNvSpPr>
              <a:spLocks/>
            </p:cNvSpPr>
            <p:nvPr/>
          </p:nvSpPr>
          <p:spPr bwMode="auto">
            <a:xfrm>
              <a:off x="2667000" y="3164649"/>
              <a:ext cx="266701" cy="423704"/>
            </a:xfrm>
            <a:prstGeom prst="rightBrace">
              <a:avLst>
                <a:gd name="adj1" fmla="val 17924"/>
                <a:gd name="adj2" fmla="val 50000"/>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a:latin typeface="Arial" panose="020B0604020202020204" pitchFamily="34" charset="0"/>
              </a:endParaRPr>
            </a:p>
          </p:txBody>
        </p:sp>
        <p:sp>
          <p:nvSpPr>
            <p:cNvPr id="19467" name="Line 12"/>
            <p:cNvSpPr>
              <a:spLocks noChangeShapeType="1"/>
            </p:cNvSpPr>
            <p:nvPr/>
          </p:nvSpPr>
          <p:spPr bwMode="auto">
            <a:xfrm flipH="1">
              <a:off x="2933701" y="3376501"/>
              <a:ext cx="25273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CA"/>
            </a:p>
          </p:txBody>
        </p:sp>
        <p:sp>
          <p:nvSpPr>
            <p:cNvPr id="19468" name="Text Box 13"/>
            <p:cNvSpPr txBox="1">
              <a:spLocks noChangeArrowheads="1"/>
            </p:cNvSpPr>
            <p:nvPr/>
          </p:nvSpPr>
          <p:spPr bwMode="auto">
            <a:xfrm>
              <a:off x="5421313" y="3253390"/>
              <a:ext cx="1600200" cy="2462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b="1">
                  <a:solidFill>
                    <a:srgbClr val="FF0000"/>
                  </a:solidFill>
                  <a:latin typeface="Arial" panose="020B0604020202020204" pitchFamily="34" charset="0"/>
                </a:rPr>
                <a:t>3) Execute body</a:t>
              </a:r>
            </a:p>
          </p:txBody>
        </p:sp>
      </p:grpSp>
      <p:grpSp>
        <p:nvGrpSpPr>
          <p:cNvPr id="5" name="Group 8"/>
          <p:cNvGrpSpPr>
            <a:grpSpLocks/>
          </p:cNvGrpSpPr>
          <p:nvPr/>
        </p:nvGrpSpPr>
        <p:grpSpPr bwMode="auto">
          <a:xfrm>
            <a:off x="2903538" y="3314700"/>
            <a:ext cx="5434012" cy="919163"/>
            <a:chOff x="2057400" y="3588353"/>
            <a:chExt cx="5434013" cy="919320"/>
          </a:xfrm>
        </p:grpSpPr>
        <p:sp>
          <p:nvSpPr>
            <p:cNvPr id="19464" name="Line 15"/>
            <p:cNvSpPr>
              <a:spLocks noChangeShapeType="1"/>
            </p:cNvSpPr>
            <p:nvPr/>
          </p:nvSpPr>
          <p:spPr bwMode="auto">
            <a:xfrm flipH="1" flipV="1">
              <a:off x="2057400" y="3588353"/>
              <a:ext cx="3656013" cy="812799"/>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CA"/>
            </a:p>
          </p:txBody>
        </p:sp>
        <p:sp>
          <p:nvSpPr>
            <p:cNvPr id="19465" name="Text Box 16"/>
            <p:cNvSpPr txBox="1">
              <a:spLocks noChangeArrowheads="1"/>
            </p:cNvSpPr>
            <p:nvPr/>
          </p:nvSpPr>
          <p:spPr bwMode="auto">
            <a:xfrm>
              <a:off x="5726113" y="4261452"/>
              <a:ext cx="1765300" cy="2462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b="1">
                  <a:solidFill>
                    <a:srgbClr val="FF0000"/>
                  </a:solidFill>
                  <a:latin typeface="Arial" panose="020B0604020202020204" pitchFamily="34" charset="0"/>
                </a:rPr>
                <a:t>4) Update control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ea typeface="ＭＳ Ｐゴシック" panose="020B0600070205080204" pitchFamily="34" charset="-128"/>
              </a:rPr>
              <a:t>The </a:t>
            </a:r>
            <a:r>
              <a:rPr lang="en-US" altLang="en-US" sz="2800" smtClean="0">
                <a:latin typeface="Consolas" panose="020B0609020204030204" pitchFamily="49" charset="0"/>
                <a:ea typeface="ＭＳ Ｐゴシック" panose="020B0600070205080204" pitchFamily="34" charset="-128"/>
                <a:cs typeface="Consolas" panose="020B0609020204030204" pitchFamily="49" charset="0"/>
              </a:rPr>
              <a:t>While</a:t>
            </a:r>
            <a:r>
              <a:rPr lang="en-US" altLang="en-US" smtClean="0">
                <a:ea typeface="ＭＳ Ｐゴシック" panose="020B0600070205080204" pitchFamily="34" charset="-128"/>
              </a:rPr>
              <a:t> Loop (2)</a:t>
            </a:r>
          </a:p>
        </p:txBody>
      </p:sp>
      <p:sp>
        <p:nvSpPr>
          <p:cNvPr id="21507" name="Rectangle 3"/>
          <p:cNvSpPr>
            <a:spLocks noGrp="1" noChangeArrowheads="1"/>
          </p:cNvSpPr>
          <p:nvPr>
            <p:ph idx="1"/>
          </p:nvPr>
        </p:nvSpPr>
        <p:spPr/>
        <p:txBody>
          <a:bodyPr/>
          <a:lstStyle/>
          <a:p>
            <a:r>
              <a:rPr lang="en-US" altLang="en-US" b="1" smtClean="0">
                <a:ea typeface="ＭＳ Ｐゴシック" panose="020B0600070205080204" pitchFamily="34" charset="-128"/>
              </a:rPr>
              <a:t>Program name: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while1.py</a:t>
            </a:r>
            <a:endParaRPr lang="en-US" altLang="en-US" smtClean="0">
              <a:latin typeface="Consolas" panose="020B0609020204030204" pitchFamily="49" charset="0"/>
              <a:ea typeface="ＭＳ Ｐゴシック" panose="020B0600070205080204" pitchFamily="34" charset="-128"/>
              <a:cs typeface="Consolas" panose="020B0609020204030204" pitchFamily="49" charset="0"/>
            </a:endParaRPr>
          </a:p>
          <a:p>
            <a:endParaRPr lang="en-US" altLang="en-US" sz="2000" b="1" smtClean="0">
              <a:latin typeface="Consolas" panose="020B0609020204030204" pitchFamily="49" charset="0"/>
              <a:ea typeface="ＭＳ Ｐゴシック" panose="020B0600070205080204" pitchFamily="34" charset="-128"/>
              <a:cs typeface="Consolas" panose="020B0609020204030204" pitchFamily="49" charset="0"/>
            </a:endParaRP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 = 1</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while (i &lt;= 3): </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print("i =", i)</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 = i + 1</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print("Done!")</a:t>
            </a:r>
          </a:p>
          <a:p>
            <a:endParaRPr lang="en-US" altLang="en-US" sz="1800" smtClean="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CA" altLang="en-US" smtClean="0">
                <a:ea typeface="ＭＳ Ｐゴシック" panose="020B0600070205080204" pitchFamily="34" charset="-128"/>
              </a:rPr>
              <a:t>Tracing The </a:t>
            </a:r>
            <a:r>
              <a:rPr lang="en-CA" altLang="en-US" sz="2800" smtClean="0">
                <a:latin typeface="Consolas" panose="020B0609020204030204" pitchFamily="49" charset="0"/>
                <a:ea typeface="ＭＳ Ｐゴシック" panose="020B0600070205080204" pitchFamily="34" charset="-128"/>
                <a:cs typeface="Consolas" panose="020B0609020204030204" pitchFamily="49" charset="0"/>
              </a:rPr>
              <a:t>While</a:t>
            </a:r>
            <a:r>
              <a:rPr lang="en-CA" altLang="en-US" smtClean="0">
                <a:ea typeface="ＭＳ Ｐゴシック" panose="020B0600070205080204" pitchFamily="34" charset="-128"/>
              </a:rPr>
              <a:t> Loop</a:t>
            </a:r>
          </a:p>
        </p:txBody>
      </p:sp>
      <p:grpSp>
        <p:nvGrpSpPr>
          <p:cNvPr id="23555" name="Group 3"/>
          <p:cNvGrpSpPr>
            <a:grpSpLocks/>
          </p:cNvGrpSpPr>
          <p:nvPr/>
        </p:nvGrpSpPr>
        <p:grpSpPr bwMode="auto">
          <a:xfrm>
            <a:off x="3467100" y="1219200"/>
            <a:ext cx="2019300" cy="655638"/>
            <a:chOff x="576" y="768"/>
            <a:chExt cx="1272" cy="413"/>
          </a:xfrm>
        </p:grpSpPr>
        <p:sp>
          <p:nvSpPr>
            <p:cNvPr id="23558" name="Text Box 4"/>
            <p:cNvSpPr txBox="1">
              <a:spLocks noChangeArrowheads="1"/>
            </p:cNvSpPr>
            <p:nvPr/>
          </p:nvSpPr>
          <p:spPr bwMode="auto">
            <a:xfrm>
              <a:off x="576" y="768"/>
              <a:ext cx="1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800" b="1">
                  <a:latin typeface="Consolas" panose="020B0609020204030204" pitchFamily="49" charset="0"/>
                  <a:cs typeface="Consolas" panose="020B0609020204030204" pitchFamily="49" charset="0"/>
                </a:rPr>
                <a:t>Variable</a:t>
              </a:r>
            </a:p>
          </p:txBody>
        </p:sp>
        <p:sp>
          <p:nvSpPr>
            <p:cNvPr id="23559" name="Text Box 5"/>
            <p:cNvSpPr txBox="1">
              <a:spLocks noChangeArrowheads="1"/>
            </p:cNvSpPr>
            <p:nvPr/>
          </p:nvSpPr>
          <p:spPr bwMode="auto">
            <a:xfrm>
              <a:off x="1040" y="1008"/>
              <a:ext cx="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800">
                  <a:latin typeface="Consolas" panose="020B0609020204030204" pitchFamily="49" charset="0"/>
                  <a:cs typeface="Consolas" panose="020B0609020204030204" pitchFamily="49" charset="0"/>
                </a:rPr>
                <a:t>i</a:t>
              </a:r>
            </a:p>
          </p:txBody>
        </p:sp>
      </p:grpSp>
      <p:sp>
        <p:nvSpPr>
          <p:cNvPr id="23556" name="Text Box 6"/>
          <p:cNvSpPr txBox="1">
            <a:spLocks noChangeArrowheads="1"/>
          </p:cNvSpPr>
          <p:nvPr/>
        </p:nvSpPr>
        <p:spPr bwMode="auto">
          <a:xfrm>
            <a:off x="927100" y="1244600"/>
            <a:ext cx="2019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800" b="1">
                <a:latin typeface="Consolas" panose="020B0609020204030204" pitchFamily="49" charset="0"/>
                <a:cs typeface="Consolas" panose="020B0609020204030204" pitchFamily="49" charset="0"/>
              </a:rPr>
              <a:t>Execution</a:t>
            </a:r>
          </a:p>
        </p:txBody>
      </p:sp>
      <p:sp>
        <p:nvSpPr>
          <p:cNvPr id="23557" name="Text Box 7"/>
          <p:cNvSpPr txBox="1">
            <a:spLocks noChangeArrowheads="1"/>
          </p:cNvSpPr>
          <p:nvPr/>
        </p:nvSpPr>
        <p:spPr bwMode="auto">
          <a:xfrm>
            <a:off x="1409700" y="1612900"/>
            <a:ext cx="1993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a:latin typeface="Consolas" panose="020B0609020204030204" pitchFamily="49" charset="0"/>
                <a:cs typeface="Consolas" panose="020B0609020204030204" pitchFamily="49" charset="0"/>
              </a:rPr>
              <a:t>&gt;python while1.py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en-CA" altLang="en-US" smtClean="0">
                <a:ea typeface="ＭＳ Ｐゴシック" panose="020B0600070205080204" pitchFamily="34" charset="-128"/>
              </a:rPr>
              <a:t>Countdown Loop</a:t>
            </a:r>
          </a:p>
        </p:txBody>
      </p:sp>
      <p:sp>
        <p:nvSpPr>
          <p:cNvPr id="25603" name="Rectangle 3"/>
          <p:cNvSpPr>
            <a:spLocks noGrp="1"/>
          </p:cNvSpPr>
          <p:nvPr>
            <p:ph idx="1"/>
          </p:nvPr>
        </p:nvSpPr>
        <p:spPr/>
        <p:txBody>
          <a:bodyPr/>
          <a:lstStyle/>
          <a:p>
            <a:r>
              <a:rPr lang="en-US" altLang="en-US" b="1" smtClean="0">
                <a:latin typeface="Consolas" panose="020B0609020204030204" pitchFamily="49" charset="0"/>
                <a:ea typeface="ＭＳ Ｐゴシック" panose="020B0600070205080204" pitchFamily="34" charset="-128"/>
                <a:cs typeface="Consolas" panose="020B0609020204030204" pitchFamily="49" charset="0"/>
              </a:rPr>
              <a:t>Program name: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while2.py</a:t>
            </a:r>
            <a:endParaRPr lang="en-CA" altLang="en-US" sz="2000" smtClean="0">
              <a:latin typeface="Consolas" panose="020B0609020204030204" pitchFamily="49" charset="0"/>
              <a:ea typeface="ＭＳ Ｐゴシック" panose="020B0600070205080204" pitchFamily="34" charset="-128"/>
              <a:cs typeface="Consolas" panose="020B0609020204030204" pitchFamily="49" charset="0"/>
            </a:endParaRPr>
          </a:p>
          <a:p>
            <a:pPr lvl="1">
              <a:buFont typeface="Arial" panose="020B0604020202020204" pitchFamily="34" charset="0"/>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i = 3</a:t>
            </a:r>
          </a:p>
          <a:p>
            <a:pPr lvl="1">
              <a:buFont typeface="Arial" panose="020B0604020202020204" pitchFamily="34" charset="0"/>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while (i &gt;= 1):</a:t>
            </a:r>
          </a:p>
          <a:p>
            <a:pPr lvl="1">
              <a:buFont typeface="Arial" panose="020B0604020202020204" pitchFamily="34" charset="0"/>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    print("i =", i)</a:t>
            </a:r>
          </a:p>
          <a:p>
            <a:pPr lvl="1">
              <a:buFont typeface="Arial" panose="020B0604020202020204" pitchFamily="34" charset="0"/>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    i = i - 1</a:t>
            </a:r>
          </a:p>
          <a:p>
            <a:pPr lvl="1">
              <a:buFont typeface="Arial" panose="020B0604020202020204" pitchFamily="34" charset="0"/>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print("Done!")</a:t>
            </a:r>
          </a:p>
          <a:p>
            <a:endParaRPr lang="en-CA" altLang="en-US" sz="1800" smtClean="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CA" altLang="en-US" smtClean="0">
                <a:ea typeface="ＭＳ Ｐゴシック" panose="020B0600070205080204" pitchFamily="34" charset="-128"/>
              </a:rPr>
              <a:t>Tracing The Count Down </a:t>
            </a:r>
            <a:r>
              <a:rPr lang="en-CA" altLang="en-US" sz="2800" smtClean="0">
                <a:latin typeface="Consolas" panose="020B0609020204030204" pitchFamily="49" charset="0"/>
                <a:ea typeface="ＭＳ Ｐゴシック" panose="020B0600070205080204" pitchFamily="34" charset="-128"/>
                <a:cs typeface="Consolas" panose="020B0609020204030204" pitchFamily="49" charset="0"/>
              </a:rPr>
              <a:t>While</a:t>
            </a:r>
            <a:r>
              <a:rPr lang="en-CA" altLang="en-US" smtClean="0">
                <a:ea typeface="ＭＳ Ｐゴシック" panose="020B0600070205080204" pitchFamily="34" charset="-128"/>
              </a:rPr>
              <a:t> Loop</a:t>
            </a:r>
          </a:p>
        </p:txBody>
      </p:sp>
      <p:grpSp>
        <p:nvGrpSpPr>
          <p:cNvPr id="27651" name="Group 3"/>
          <p:cNvGrpSpPr>
            <a:grpSpLocks/>
          </p:cNvGrpSpPr>
          <p:nvPr/>
        </p:nvGrpSpPr>
        <p:grpSpPr bwMode="auto">
          <a:xfrm>
            <a:off x="3467100" y="1219200"/>
            <a:ext cx="2019300" cy="655638"/>
            <a:chOff x="576" y="768"/>
            <a:chExt cx="1272" cy="413"/>
          </a:xfrm>
        </p:grpSpPr>
        <p:sp>
          <p:nvSpPr>
            <p:cNvPr id="27654" name="Text Box 4"/>
            <p:cNvSpPr txBox="1">
              <a:spLocks noChangeArrowheads="1"/>
            </p:cNvSpPr>
            <p:nvPr/>
          </p:nvSpPr>
          <p:spPr bwMode="auto">
            <a:xfrm>
              <a:off x="576" y="768"/>
              <a:ext cx="1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800" b="1">
                  <a:latin typeface="Consolas" panose="020B0609020204030204" pitchFamily="49" charset="0"/>
                  <a:cs typeface="Consolas" panose="020B0609020204030204" pitchFamily="49" charset="0"/>
                </a:rPr>
                <a:t>Variable</a:t>
              </a:r>
            </a:p>
          </p:txBody>
        </p:sp>
        <p:sp>
          <p:nvSpPr>
            <p:cNvPr id="27655" name="Text Box 5"/>
            <p:cNvSpPr txBox="1">
              <a:spLocks noChangeArrowheads="1"/>
            </p:cNvSpPr>
            <p:nvPr/>
          </p:nvSpPr>
          <p:spPr bwMode="auto">
            <a:xfrm>
              <a:off x="1040" y="1008"/>
              <a:ext cx="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800">
                  <a:latin typeface="Consolas" panose="020B0609020204030204" pitchFamily="49" charset="0"/>
                  <a:cs typeface="Consolas" panose="020B0609020204030204" pitchFamily="49" charset="0"/>
                </a:rPr>
                <a:t>i</a:t>
              </a:r>
            </a:p>
          </p:txBody>
        </p:sp>
      </p:grpSp>
      <p:sp>
        <p:nvSpPr>
          <p:cNvPr id="27652" name="Text Box 6"/>
          <p:cNvSpPr txBox="1">
            <a:spLocks noChangeArrowheads="1"/>
          </p:cNvSpPr>
          <p:nvPr/>
        </p:nvSpPr>
        <p:spPr bwMode="auto">
          <a:xfrm>
            <a:off x="927100" y="1244600"/>
            <a:ext cx="2019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800" b="1">
                <a:latin typeface="Consolas" panose="020B0609020204030204" pitchFamily="49" charset="0"/>
                <a:cs typeface="Consolas" panose="020B0609020204030204" pitchFamily="49" charset="0"/>
              </a:rPr>
              <a:t>Execution</a:t>
            </a:r>
          </a:p>
        </p:txBody>
      </p:sp>
      <p:sp>
        <p:nvSpPr>
          <p:cNvPr id="27653" name="Text Box 7"/>
          <p:cNvSpPr txBox="1">
            <a:spLocks noChangeArrowheads="1"/>
          </p:cNvSpPr>
          <p:nvPr/>
        </p:nvSpPr>
        <p:spPr bwMode="auto">
          <a:xfrm>
            <a:off x="1409700" y="1612900"/>
            <a:ext cx="1993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a:latin typeface="Consolas" panose="020B0609020204030204" pitchFamily="49" charset="0"/>
                <a:cs typeface="Consolas" panose="020B0609020204030204" pitchFamily="49" charset="0"/>
              </a:rPr>
              <a:t>&gt;python while2.py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ea typeface="ＭＳ Ｐゴシック" panose="020B0600070205080204" pitchFamily="34" charset="-128"/>
              </a:rPr>
              <a:t>Common Mistakes: While Loops</a:t>
            </a:r>
          </a:p>
        </p:txBody>
      </p:sp>
      <p:sp>
        <p:nvSpPr>
          <p:cNvPr id="29699" name="Content Placeholder 2"/>
          <p:cNvSpPr>
            <a:spLocks noGrp="1"/>
          </p:cNvSpPr>
          <p:nvPr>
            <p:ph idx="1"/>
          </p:nvPr>
        </p:nvSpPr>
        <p:spPr/>
        <p:txBody>
          <a:bodyPr/>
          <a:lstStyle/>
          <a:p>
            <a:r>
              <a:rPr lang="en-US" altLang="en-US" smtClean="0">
                <a:ea typeface="ＭＳ Ｐゴシック" panose="020B0600070205080204" pitchFamily="34" charset="-128"/>
              </a:rPr>
              <a:t>Forgetting to include the basic parts of a loop.</a:t>
            </a:r>
          </a:p>
          <a:p>
            <a:pPr lvl="1"/>
            <a:r>
              <a:rPr lang="en-US" altLang="en-US" smtClean="0">
                <a:ea typeface="ＭＳ Ｐゴシック" panose="020B0600070205080204" pitchFamily="34" charset="-128"/>
              </a:rPr>
              <a:t>Updating the control</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 = 1</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while(i &lt;= 4): </a:t>
            </a:r>
          </a:p>
          <a:p>
            <a:pPr lvl="1">
              <a:spcBef>
                <a:spcPct val="30000"/>
              </a:spcBef>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print("i =", i)</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00400"/>
            <a:ext cx="15049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r>
              <a:rPr lang="en-CA" altLang="en-US" smtClean="0">
                <a:ea typeface="ＭＳ Ｐゴシック" panose="020B0600070205080204" pitchFamily="34" charset="-128"/>
              </a:rPr>
              <a:t>Practice Exercise</a:t>
            </a:r>
          </a:p>
        </p:txBody>
      </p:sp>
      <p:sp>
        <p:nvSpPr>
          <p:cNvPr id="31747" name="Rectangle 3"/>
          <p:cNvSpPr>
            <a:spLocks noGrp="1"/>
          </p:cNvSpPr>
          <p:nvPr>
            <p:ph idx="1"/>
          </p:nvPr>
        </p:nvSpPr>
        <p:spPr/>
        <p:txBody>
          <a:bodyPr/>
          <a:lstStyle/>
          <a:p>
            <a:r>
              <a:rPr lang="en-CA" altLang="en-US" smtClean="0">
                <a:ea typeface="ＭＳ Ｐゴシック" panose="020B0600070205080204" pitchFamily="34" charset="-128"/>
              </a:rPr>
              <a:t>The following program that prompts for and displays the  user’s age.</a:t>
            </a:r>
          </a:p>
          <a:p>
            <a:r>
              <a:rPr lang="en-CA" altLang="en-US" smtClean="0">
                <a:ea typeface="ＭＳ Ｐゴシック" panose="020B0600070205080204" pitchFamily="34" charset="-128"/>
              </a:rPr>
              <a:t>Modifications:</a:t>
            </a:r>
          </a:p>
          <a:p>
            <a:pPr lvl="1"/>
            <a:r>
              <a:rPr lang="en-CA" altLang="en-US" smtClean="0">
                <a:ea typeface="ＭＳ Ｐゴシック" panose="020B0600070205080204" pitchFamily="34" charset="-128"/>
              </a:rPr>
              <a:t>As long as the user enters a negative age the program will continue prompting for age.</a:t>
            </a:r>
          </a:p>
          <a:p>
            <a:pPr lvl="1"/>
            <a:r>
              <a:rPr lang="en-CA" altLang="en-US" smtClean="0">
                <a:ea typeface="ＭＳ Ｐゴシック" panose="020B0600070205080204" pitchFamily="34" charset="-128"/>
              </a:rPr>
              <a:t>After a valid age has been entered then stop the prompts and display the age.</a:t>
            </a:r>
          </a:p>
          <a:p>
            <a:endParaRPr lang="en-CA" altLang="en-US" smtClean="0">
              <a:ea typeface="ＭＳ Ｐゴシック" panose="020B0600070205080204" pitchFamily="34" charset="-128"/>
            </a:endParaRPr>
          </a:p>
          <a:p>
            <a:pPr>
              <a:buFontTx/>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    age = int(input("Age: "))</a:t>
            </a:r>
          </a:p>
          <a:p>
            <a:pPr>
              <a:buFontTx/>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    print(age)</a:t>
            </a:r>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t="15523"/>
          <a:stretch>
            <a:fillRect/>
          </a:stretch>
        </p:blipFill>
        <p:spPr bwMode="auto">
          <a:xfrm>
            <a:off x="5003800" y="4648200"/>
            <a:ext cx="3452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ea typeface="ＭＳ Ｐゴシック" panose="020B0600070205080204" pitchFamily="34" charset="-128"/>
              </a:rPr>
              <a:t>The </a:t>
            </a:r>
            <a:r>
              <a:rPr lang="en-US" altLang="en-US" sz="2800" smtClean="0">
                <a:latin typeface="Consolas" panose="020B0609020204030204" pitchFamily="49" charset="0"/>
                <a:ea typeface="ＭＳ Ｐゴシック" panose="020B0600070205080204" pitchFamily="34" charset="-128"/>
                <a:cs typeface="Consolas" panose="020B0609020204030204" pitchFamily="49" charset="0"/>
              </a:rPr>
              <a:t>For</a:t>
            </a:r>
            <a:r>
              <a:rPr lang="en-US" altLang="en-US" smtClean="0">
                <a:ea typeface="ＭＳ Ｐゴシック" panose="020B0600070205080204" pitchFamily="34" charset="-128"/>
              </a:rPr>
              <a:t> Loop</a:t>
            </a:r>
          </a:p>
        </p:txBody>
      </p:sp>
      <p:sp>
        <p:nvSpPr>
          <p:cNvPr id="33795" name="Rectangle 3"/>
          <p:cNvSpPr>
            <a:spLocks noGrp="1" noChangeArrowheads="1"/>
          </p:cNvSpPr>
          <p:nvPr>
            <p:ph idx="1"/>
          </p:nvPr>
        </p:nvSpPr>
        <p:spPr/>
        <p:txBody>
          <a:bodyPr/>
          <a:lstStyle/>
          <a:p>
            <a:r>
              <a:rPr lang="en-CA" altLang="en-US" smtClean="0">
                <a:ea typeface="ＭＳ Ｐゴシック" panose="020B0600070205080204" pitchFamily="34" charset="-128"/>
              </a:rPr>
              <a:t>In Python a </a:t>
            </a:r>
            <a:r>
              <a:rPr lang="en-CA" altLang="en-US" sz="2000" smtClean="0">
                <a:latin typeface="Consolas" panose="020B0609020204030204" pitchFamily="49" charset="0"/>
                <a:ea typeface="ＭＳ Ｐゴシック" panose="020B0600070205080204" pitchFamily="34" charset="-128"/>
                <a:cs typeface="Consolas" panose="020B0609020204030204" pitchFamily="49" charset="0"/>
              </a:rPr>
              <a:t>for</a:t>
            </a:r>
            <a:r>
              <a:rPr lang="en-CA" altLang="en-US" smtClean="0">
                <a:ea typeface="ＭＳ Ｐゴシック" panose="020B0600070205080204" pitchFamily="34" charset="-128"/>
              </a:rPr>
              <a:t>-loop is used to step through a sequence e.g., count through a series of numbers or step through the lines in a file.</a:t>
            </a:r>
          </a:p>
          <a:p>
            <a:r>
              <a:rPr lang="en-CA" altLang="en-US" b="1" smtClean="0">
                <a:ea typeface="ＭＳ Ｐゴシック" panose="020B0600070205080204" pitchFamily="34" charset="-128"/>
              </a:rPr>
              <a:t>Syntax:</a:t>
            </a:r>
          </a:p>
          <a:p>
            <a:pPr marL="800100" lvl="1" indent="-342900">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for &lt;</a:t>
            </a:r>
            <a:r>
              <a:rPr lang="en-US" altLang="en-US" sz="1600" i="1" smtClean="0">
                <a:latin typeface="Consolas" panose="020B0609020204030204" pitchFamily="49" charset="0"/>
                <a:ea typeface="ＭＳ Ｐゴシック" panose="020B0600070205080204" pitchFamily="34" charset="-128"/>
                <a:cs typeface="Consolas" panose="020B0609020204030204" pitchFamily="49" charset="0"/>
              </a:rPr>
              <a:t>name of loop control&gt;</a:t>
            </a: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in &lt;</a:t>
            </a:r>
            <a:r>
              <a:rPr lang="en-US" altLang="en-US" sz="1600" i="1" smtClean="0">
                <a:latin typeface="Consolas" panose="020B0609020204030204" pitchFamily="49" charset="0"/>
                <a:ea typeface="ＭＳ Ｐゴシック" panose="020B0600070205080204" pitchFamily="34" charset="-128"/>
                <a:cs typeface="Consolas" panose="020B0609020204030204" pitchFamily="49" charset="0"/>
              </a:rPr>
              <a:t>something that can be iterated</a:t>
            </a: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&gt;:</a:t>
            </a:r>
          </a:p>
          <a:p>
            <a:pPr marL="800100" lvl="1" indent="-342900">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600" i="1" smtClean="0">
                <a:latin typeface="Consolas" panose="020B0609020204030204" pitchFamily="49" charset="0"/>
                <a:ea typeface="ＭＳ Ｐゴシック" panose="020B0600070205080204" pitchFamily="34" charset="-128"/>
                <a:cs typeface="Consolas" panose="020B0609020204030204" pitchFamily="49" charset="0"/>
              </a:rPr>
              <a:t>body</a:t>
            </a:r>
            <a:endParaRPr lang="en-CA" altLang="en-US" sz="1600" i="1" smtClean="0">
              <a:latin typeface="Consolas" panose="020B0609020204030204" pitchFamily="49" charset="0"/>
              <a:ea typeface="ＭＳ Ｐゴシック" panose="020B0600070205080204" pitchFamily="34" charset="-128"/>
              <a:cs typeface="Consolas" panose="020B0609020204030204" pitchFamily="49" charset="0"/>
            </a:endParaRPr>
          </a:p>
          <a:p>
            <a:r>
              <a:rPr lang="en-CA" altLang="en-US" b="1" smtClean="0">
                <a:ea typeface="ＭＳ Ｐゴシック" panose="020B0600070205080204" pitchFamily="34" charset="-128"/>
              </a:rPr>
              <a:t>Program name: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for1.py</a:t>
            </a:r>
            <a:endParaRPr lang="en-US" altLang="en-US" sz="1800" smtClean="0">
              <a:latin typeface="Arial" panose="020B0604020202020204" pitchFamily="34" charset="0"/>
              <a:ea typeface="ＭＳ Ｐゴシック" panose="020B0600070205080204" pitchFamily="34" charset="-128"/>
            </a:endParaRPr>
          </a:p>
          <a:p>
            <a:pPr marL="800100" lvl="1" indent="-342900">
              <a:spcBef>
                <a:spcPct val="30000"/>
              </a:spcBef>
              <a:buFont typeface="Times New Roman" panose="02020603050405020304" pitchFamily="18" charset="0"/>
              <a:buNone/>
            </a:pPr>
            <a:r>
              <a:rPr lang="en-US" altLang="en-US" smtClean="0">
                <a:latin typeface="Arial" panose="020B0604020202020204" pitchFamily="34" charset="0"/>
                <a:ea typeface="ＭＳ Ｐゴシック" panose="020B0600070205080204" pitchFamily="34" charset="-128"/>
              </a:rPr>
              <a:t>  </a:t>
            </a: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total = 0</a:t>
            </a: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for i in range (1, 4, 1):</a:t>
            </a: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total = total + i</a:t>
            </a: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print("i=", i, "\ttotal=", total)</a:t>
            </a: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print("Done!")</a:t>
            </a:r>
          </a:p>
        </p:txBody>
      </p:sp>
      <p:grpSp>
        <p:nvGrpSpPr>
          <p:cNvPr id="2" name="Group 16"/>
          <p:cNvGrpSpPr>
            <a:grpSpLocks/>
          </p:cNvGrpSpPr>
          <p:nvPr/>
        </p:nvGrpSpPr>
        <p:grpSpPr bwMode="auto">
          <a:xfrm>
            <a:off x="2335213" y="2990850"/>
            <a:ext cx="3898900" cy="965200"/>
            <a:chOff x="2058918" y="3563672"/>
            <a:chExt cx="3898970" cy="966205"/>
          </a:xfrm>
        </p:grpSpPr>
        <p:sp>
          <p:nvSpPr>
            <p:cNvPr id="33807" name="Line 5"/>
            <p:cNvSpPr>
              <a:spLocks noChangeShapeType="1"/>
            </p:cNvSpPr>
            <p:nvPr/>
          </p:nvSpPr>
          <p:spPr bwMode="auto">
            <a:xfrm flipH="1">
              <a:off x="2058918" y="3788926"/>
              <a:ext cx="1979682" cy="740951"/>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CA"/>
            </a:p>
          </p:txBody>
        </p:sp>
        <p:sp>
          <p:nvSpPr>
            <p:cNvPr id="33808" name="Text Box 6"/>
            <p:cNvSpPr txBox="1">
              <a:spLocks noChangeArrowheads="1"/>
            </p:cNvSpPr>
            <p:nvPr/>
          </p:nvSpPr>
          <p:spPr bwMode="auto">
            <a:xfrm>
              <a:off x="4038600" y="3563672"/>
              <a:ext cx="1919288" cy="2462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600" b="1">
                  <a:solidFill>
                    <a:srgbClr val="FF0000"/>
                  </a:solidFill>
                  <a:latin typeface="Arial" panose="020B0604020202020204" pitchFamily="34" charset="0"/>
                </a:rPr>
                <a:t>1) Initialize control</a:t>
              </a:r>
            </a:p>
          </p:txBody>
        </p:sp>
      </p:grpSp>
      <p:grpSp>
        <p:nvGrpSpPr>
          <p:cNvPr id="3" name="Group 17"/>
          <p:cNvGrpSpPr>
            <a:grpSpLocks/>
          </p:cNvGrpSpPr>
          <p:nvPr/>
        </p:nvGrpSpPr>
        <p:grpSpPr bwMode="auto">
          <a:xfrm>
            <a:off x="3617913" y="3494088"/>
            <a:ext cx="3125787" cy="787400"/>
            <a:chOff x="3175081" y="4172130"/>
            <a:chExt cx="3124926" cy="786944"/>
          </a:xfrm>
        </p:grpSpPr>
        <p:sp>
          <p:nvSpPr>
            <p:cNvPr id="33805" name="Line 8"/>
            <p:cNvSpPr>
              <a:spLocks noChangeShapeType="1"/>
            </p:cNvSpPr>
            <p:nvPr/>
          </p:nvSpPr>
          <p:spPr bwMode="auto">
            <a:xfrm flipH="1">
              <a:off x="3175081" y="4310688"/>
              <a:ext cx="1219926" cy="648386"/>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CA"/>
            </a:p>
          </p:txBody>
        </p:sp>
        <p:sp>
          <p:nvSpPr>
            <p:cNvPr id="33806" name="Text Box 9"/>
            <p:cNvSpPr txBox="1">
              <a:spLocks noChangeArrowheads="1"/>
            </p:cNvSpPr>
            <p:nvPr/>
          </p:nvSpPr>
          <p:spPr bwMode="auto">
            <a:xfrm>
              <a:off x="4395007" y="4172130"/>
              <a:ext cx="1905000" cy="2462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600" b="1">
                  <a:solidFill>
                    <a:srgbClr val="FF0000"/>
                  </a:solidFill>
                  <a:latin typeface="Arial" panose="020B0604020202020204" pitchFamily="34" charset="0"/>
                </a:rPr>
                <a:t> 2) Check condition</a:t>
              </a:r>
              <a:r>
                <a:rPr lang="en-CA" altLang="en-US" sz="1600">
                  <a:solidFill>
                    <a:schemeClr val="hlink"/>
                  </a:solidFill>
                  <a:latin typeface="Arial" panose="020B0604020202020204" pitchFamily="34" charset="0"/>
                </a:rPr>
                <a:t>      </a:t>
              </a:r>
            </a:p>
          </p:txBody>
        </p:sp>
      </p:grpSp>
      <p:grpSp>
        <p:nvGrpSpPr>
          <p:cNvPr id="4" name="Group 1"/>
          <p:cNvGrpSpPr>
            <a:grpSpLocks/>
          </p:cNvGrpSpPr>
          <p:nvPr/>
        </p:nvGrpSpPr>
        <p:grpSpPr bwMode="auto">
          <a:xfrm>
            <a:off x="5267325" y="4754563"/>
            <a:ext cx="3392488" cy="422275"/>
            <a:chOff x="5142588" y="5395238"/>
            <a:chExt cx="3391811" cy="422275"/>
          </a:xfrm>
        </p:grpSpPr>
        <p:sp>
          <p:nvSpPr>
            <p:cNvPr id="33802" name="AutoShape 11"/>
            <p:cNvSpPr>
              <a:spLocks/>
            </p:cNvSpPr>
            <p:nvPr/>
          </p:nvSpPr>
          <p:spPr bwMode="auto">
            <a:xfrm>
              <a:off x="5142588" y="5395238"/>
              <a:ext cx="266701" cy="422275"/>
            </a:xfrm>
            <a:prstGeom prst="rightBrace">
              <a:avLst>
                <a:gd name="adj1" fmla="val 17922"/>
                <a:gd name="adj2" fmla="val 50000"/>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CA" altLang="en-US" sz="1400">
                <a:latin typeface="Arial" panose="020B0604020202020204" pitchFamily="34" charset="0"/>
              </a:endParaRPr>
            </a:p>
          </p:txBody>
        </p:sp>
        <p:sp>
          <p:nvSpPr>
            <p:cNvPr id="33803" name="Line 12"/>
            <p:cNvSpPr>
              <a:spLocks noChangeShapeType="1"/>
            </p:cNvSpPr>
            <p:nvPr/>
          </p:nvSpPr>
          <p:spPr bwMode="auto">
            <a:xfrm flipH="1">
              <a:off x="5409288" y="5606375"/>
              <a:ext cx="1524911" cy="1"/>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CA"/>
            </a:p>
          </p:txBody>
        </p:sp>
        <p:sp>
          <p:nvSpPr>
            <p:cNvPr id="33804" name="Text Box 13"/>
            <p:cNvSpPr txBox="1">
              <a:spLocks noChangeArrowheads="1"/>
            </p:cNvSpPr>
            <p:nvPr/>
          </p:nvSpPr>
          <p:spPr bwMode="auto">
            <a:xfrm>
              <a:off x="6934199" y="5483679"/>
              <a:ext cx="1600200" cy="24539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b="1">
                  <a:solidFill>
                    <a:srgbClr val="FF0000"/>
                  </a:solidFill>
                  <a:latin typeface="Arial" panose="020B0604020202020204" pitchFamily="34" charset="0"/>
                </a:rPr>
                <a:t>3) Execute body</a:t>
              </a:r>
            </a:p>
          </p:txBody>
        </p:sp>
      </p:grpSp>
      <p:grpSp>
        <p:nvGrpSpPr>
          <p:cNvPr id="5" name="Group 13"/>
          <p:cNvGrpSpPr>
            <a:grpSpLocks/>
          </p:cNvGrpSpPr>
          <p:nvPr/>
        </p:nvGrpSpPr>
        <p:grpSpPr bwMode="auto">
          <a:xfrm>
            <a:off x="3935413" y="3784600"/>
            <a:ext cx="5054600" cy="508000"/>
            <a:chOff x="2057400" y="3080377"/>
            <a:chExt cx="5054600" cy="507976"/>
          </a:xfrm>
        </p:grpSpPr>
        <p:sp>
          <p:nvSpPr>
            <p:cNvPr id="33800" name="Line 15"/>
            <p:cNvSpPr>
              <a:spLocks noChangeShapeType="1"/>
            </p:cNvSpPr>
            <p:nvPr/>
          </p:nvSpPr>
          <p:spPr bwMode="auto">
            <a:xfrm flipH="1">
              <a:off x="2057400" y="3185381"/>
              <a:ext cx="3289300" cy="40297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CA"/>
            </a:p>
          </p:txBody>
        </p:sp>
        <p:sp>
          <p:nvSpPr>
            <p:cNvPr id="33801" name="Text Box 16"/>
            <p:cNvSpPr txBox="1">
              <a:spLocks noChangeArrowheads="1"/>
            </p:cNvSpPr>
            <p:nvPr/>
          </p:nvSpPr>
          <p:spPr bwMode="auto">
            <a:xfrm>
              <a:off x="5346700" y="3080377"/>
              <a:ext cx="1765300" cy="24622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b="1">
                  <a:solidFill>
                    <a:srgbClr val="FF0000"/>
                  </a:solidFill>
                  <a:latin typeface="Arial" panose="020B0604020202020204" pitchFamily="34" charset="0"/>
                </a:rPr>
                <a:t>4) Update control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CA" altLang="en-US" smtClean="0">
                <a:ea typeface="ＭＳ Ｐゴシック" panose="020B0600070205080204" pitchFamily="34" charset="-128"/>
              </a:rPr>
              <a:t>Repetition: Computer View</a:t>
            </a:r>
          </a:p>
        </p:txBody>
      </p:sp>
      <p:sp>
        <p:nvSpPr>
          <p:cNvPr id="7171" name="Rectangle 3"/>
          <p:cNvSpPr>
            <a:spLocks noGrp="1"/>
          </p:cNvSpPr>
          <p:nvPr>
            <p:ph idx="1"/>
          </p:nvPr>
        </p:nvSpPr>
        <p:spPr/>
        <p:txBody>
          <a:bodyPr/>
          <a:lstStyle/>
          <a:p>
            <a:r>
              <a:rPr lang="en-CA" altLang="en-US" smtClean="0">
                <a:ea typeface="ＭＳ Ｐゴシック" panose="020B0600070205080204" pitchFamily="34" charset="-128"/>
              </a:rPr>
              <a:t>Continuing a process as long as a certain condition has been met.</a:t>
            </a:r>
          </a:p>
        </p:txBody>
      </p:sp>
      <p:pic>
        <p:nvPicPr>
          <p:cNvPr id="108548" name="Picture 4" descr="MM900282748[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79763"/>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6" descr="MC9001560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833813"/>
            <a:ext cx="152241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1" name="Text Box 7"/>
          <p:cNvSpPr txBox="1">
            <a:spLocks noChangeArrowheads="1"/>
          </p:cNvSpPr>
          <p:nvPr/>
        </p:nvSpPr>
        <p:spPr bwMode="auto">
          <a:xfrm>
            <a:off x="685800" y="2005013"/>
            <a:ext cx="67818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2000" b="1"/>
              <a:t>Ask for age as long as the answer is negative (outside allowable range)</a:t>
            </a:r>
          </a:p>
        </p:txBody>
      </p:sp>
      <p:grpSp>
        <p:nvGrpSpPr>
          <p:cNvPr id="2" name="Group 12"/>
          <p:cNvGrpSpPr>
            <a:grpSpLocks/>
          </p:cNvGrpSpPr>
          <p:nvPr/>
        </p:nvGrpSpPr>
        <p:grpSpPr bwMode="auto">
          <a:xfrm>
            <a:off x="2209800" y="2690813"/>
            <a:ext cx="2819400" cy="1600200"/>
            <a:chOff x="1392" y="2112"/>
            <a:chExt cx="1776" cy="1008"/>
          </a:xfrm>
        </p:grpSpPr>
        <p:sp>
          <p:nvSpPr>
            <p:cNvPr id="7185" name="Freeform 8"/>
            <p:cNvSpPr>
              <a:spLocks/>
            </p:cNvSpPr>
            <p:nvPr/>
          </p:nvSpPr>
          <p:spPr bwMode="auto">
            <a:xfrm>
              <a:off x="1392" y="2328"/>
              <a:ext cx="1776" cy="792"/>
            </a:xfrm>
            <a:custGeom>
              <a:avLst/>
              <a:gdLst>
                <a:gd name="T0" fmla="*/ 0 w 1776"/>
                <a:gd name="T1" fmla="*/ 216 h 792"/>
                <a:gd name="T2" fmla="*/ 240 w 1776"/>
                <a:gd name="T3" fmla="*/ 72 h 792"/>
                <a:gd name="T4" fmla="*/ 432 w 1776"/>
                <a:gd name="T5" fmla="*/ 24 h 792"/>
                <a:gd name="T6" fmla="*/ 672 w 1776"/>
                <a:gd name="T7" fmla="*/ 24 h 792"/>
                <a:gd name="T8" fmla="*/ 1104 w 1776"/>
                <a:gd name="T9" fmla="*/ 24 h 792"/>
                <a:gd name="T10" fmla="*/ 1344 w 1776"/>
                <a:gd name="T11" fmla="*/ 168 h 792"/>
                <a:gd name="T12" fmla="*/ 1584 w 1776"/>
                <a:gd name="T13" fmla="*/ 408 h 792"/>
                <a:gd name="T14" fmla="*/ 1728 w 1776"/>
                <a:gd name="T15" fmla="*/ 648 h 792"/>
                <a:gd name="T16" fmla="*/ 1776 w 1776"/>
                <a:gd name="T17" fmla="*/ 792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6"/>
                <a:gd name="T28" fmla="*/ 0 h 792"/>
                <a:gd name="T29" fmla="*/ 1776 w 1776"/>
                <a:gd name="T30" fmla="*/ 792 h 7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6" h="792">
                  <a:moveTo>
                    <a:pt x="0" y="216"/>
                  </a:moveTo>
                  <a:cubicBezTo>
                    <a:pt x="84" y="160"/>
                    <a:pt x="168" y="104"/>
                    <a:pt x="240" y="72"/>
                  </a:cubicBezTo>
                  <a:cubicBezTo>
                    <a:pt x="312" y="40"/>
                    <a:pt x="360" y="32"/>
                    <a:pt x="432" y="24"/>
                  </a:cubicBezTo>
                  <a:cubicBezTo>
                    <a:pt x="504" y="16"/>
                    <a:pt x="560" y="24"/>
                    <a:pt x="672" y="24"/>
                  </a:cubicBezTo>
                  <a:cubicBezTo>
                    <a:pt x="784" y="24"/>
                    <a:pt x="992" y="0"/>
                    <a:pt x="1104" y="24"/>
                  </a:cubicBezTo>
                  <a:cubicBezTo>
                    <a:pt x="1216" y="48"/>
                    <a:pt x="1264" y="104"/>
                    <a:pt x="1344" y="168"/>
                  </a:cubicBezTo>
                  <a:cubicBezTo>
                    <a:pt x="1424" y="232"/>
                    <a:pt x="1520" y="328"/>
                    <a:pt x="1584" y="408"/>
                  </a:cubicBezTo>
                  <a:cubicBezTo>
                    <a:pt x="1648" y="488"/>
                    <a:pt x="1696" y="584"/>
                    <a:pt x="1728" y="648"/>
                  </a:cubicBezTo>
                  <a:cubicBezTo>
                    <a:pt x="1760" y="712"/>
                    <a:pt x="1768" y="752"/>
                    <a:pt x="1776" y="792"/>
                  </a:cubicBezTo>
                </a:path>
              </a:pathLst>
            </a:custGeom>
            <a:noFill/>
            <a:ln w="38100" cap="flat" cmpd="sng">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CA"/>
            </a:p>
          </p:txBody>
        </p:sp>
        <p:sp>
          <p:nvSpPr>
            <p:cNvPr id="7186" name="Text Box 9"/>
            <p:cNvSpPr txBox="1">
              <a:spLocks noChangeArrowheads="1"/>
            </p:cNvSpPr>
            <p:nvPr/>
          </p:nvSpPr>
          <p:spPr bwMode="auto">
            <a:xfrm>
              <a:off x="1680" y="2112"/>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b="1">
                  <a:solidFill>
                    <a:srgbClr val="CC0000"/>
                  </a:solidFill>
                </a:rPr>
                <a:t>How old are?</a:t>
              </a:r>
            </a:p>
          </p:txBody>
        </p:sp>
      </p:grpSp>
      <p:grpSp>
        <p:nvGrpSpPr>
          <p:cNvPr id="3" name="Group 13"/>
          <p:cNvGrpSpPr>
            <a:grpSpLocks/>
          </p:cNvGrpSpPr>
          <p:nvPr/>
        </p:nvGrpSpPr>
        <p:grpSpPr bwMode="auto">
          <a:xfrm>
            <a:off x="1676400" y="5205413"/>
            <a:ext cx="3086100" cy="850900"/>
            <a:chOff x="1056" y="3696"/>
            <a:chExt cx="1944" cy="536"/>
          </a:xfrm>
        </p:grpSpPr>
        <p:sp>
          <p:nvSpPr>
            <p:cNvPr id="7183" name="Freeform 10"/>
            <p:cNvSpPr>
              <a:spLocks/>
            </p:cNvSpPr>
            <p:nvPr/>
          </p:nvSpPr>
          <p:spPr bwMode="auto">
            <a:xfrm>
              <a:off x="1056" y="3696"/>
              <a:ext cx="1944" cy="536"/>
            </a:xfrm>
            <a:custGeom>
              <a:avLst/>
              <a:gdLst>
                <a:gd name="T0" fmla="*/ 1920 w 1944"/>
                <a:gd name="T1" fmla="*/ 240 h 536"/>
                <a:gd name="T2" fmla="*/ 1824 w 1944"/>
                <a:gd name="T3" fmla="*/ 480 h 536"/>
                <a:gd name="T4" fmla="*/ 1200 w 1944"/>
                <a:gd name="T5" fmla="*/ 528 h 536"/>
                <a:gd name="T6" fmla="*/ 288 w 1944"/>
                <a:gd name="T7" fmla="*/ 480 h 536"/>
                <a:gd name="T8" fmla="*/ 48 w 1944"/>
                <a:gd name="T9" fmla="*/ 192 h 536"/>
                <a:gd name="T10" fmla="*/ 0 w 1944"/>
                <a:gd name="T11" fmla="*/ 0 h 536"/>
                <a:gd name="T12" fmla="*/ 0 60000 65536"/>
                <a:gd name="T13" fmla="*/ 0 60000 65536"/>
                <a:gd name="T14" fmla="*/ 0 60000 65536"/>
                <a:gd name="T15" fmla="*/ 0 60000 65536"/>
                <a:gd name="T16" fmla="*/ 0 60000 65536"/>
                <a:gd name="T17" fmla="*/ 0 60000 65536"/>
                <a:gd name="T18" fmla="*/ 0 w 1944"/>
                <a:gd name="T19" fmla="*/ 0 h 536"/>
                <a:gd name="T20" fmla="*/ 1944 w 1944"/>
                <a:gd name="T21" fmla="*/ 536 h 536"/>
              </a:gdLst>
              <a:ahLst/>
              <a:cxnLst>
                <a:cxn ang="T12">
                  <a:pos x="T0" y="T1"/>
                </a:cxn>
                <a:cxn ang="T13">
                  <a:pos x="T2" y="T3"/>
                </a:cxn>
                <a:cxn ang="T14">
                  <a:pos x="T4" y="T5"/>
                </a:cxn>
                <a:cxn ang="T15">
                  <a:pos x="T6" y="T7"/>
                </a:cxn>
                <a:cxn ang="T16">
                  <a:pos x="T8" y="T9"/>
                </a:cxn>
                <a:cxn ang="T17">
                  <a:pos x="T10" y="T11"/>
                </a:cxn>
              </a:cxnLst>
              <a:rect l="T18" t="T19" r="T20" b="T21"/>
              <a:pathLst>
                <a:path w="1944" h="536">
                  <a:moveTo>
                    <a:pt x="1920" y="240"/>
                  </a:moveTo>
                  <a:cubicBezTo>
                    <a:pt x="1932" y="336"/>
                    <a:pt x="1944" y="432"/>
                    <a:pt x="1824" y="480"/>
                  </a:cubicBezTo>
                  <a:cubicBezTo>
                    <a:pt x="1704" y="528"/>
                    <a:pt x="1456" y="528"/>
                    <a:pt x="1200" y="528"/>
                  </a:cubicBezTo>
                  <a:cubicBezTo>
                    <a:pt x="944" y="528"/>
                    <a:pt x="480" y="536"/>
                    <a:pt x="288" y="480"/>
                  </a:cubicBezTo>
                  <a:cubicBezTo>
                    <a:pt x="96" y="424"/>
                    <a:pt x="96" y="272"/>
                    <a:pt x="48" y="192"/>
                  </a:cubicBezTo>
                  <a:cubicBezTo>
                    <a:pt x="0" y="112"/>
                    <a:pt x="0" y="56"/>
                    <a:pt x="0" y="0"/>
                  </a:cubicBezTo>
                </a:path>
              </a:pathLst>
            </a:custGeom>
            <a:noFill/>
            <a:ln w="38100" cap="flat" cmpd="sng">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CA"/>
            </a:p>
          </p:txBody>
        </p:sp>
        <p:sp>
          <p:nvSpPr>
            <p:cNvPr id="7184" name="Text Box 11"/>
            <p:cNvSpPr txBox="1">
              <a:spLocks noChangeArrowheads="1"/>
            </p:cNvSpPr>
            <p:nvPr/>
          </p:nvSpPr>
          <p:spPr bwMode="auto">
            <a:xfrm>
              <a:off x="1632" y="3984"/>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b="1">
                  <a:solidFill>
                    <a:srgbClr val="CC0000"/>
                  </a:solidFill>
                </a:rPr>
                <a:t>Minus 21!</a:t>
              </a:r>
            </a:p>
          </p:txBody>
        </p:sp>
      </p:grpSp>
      <p:grpSp>
        <p:nvGrpSpPr>
          <p:cNvPr id="4" name="Group 14"/>
          <p:cNvGrpSpPr>
            <a:grpSpLocks/>
          </p:cNvGrpSpPr>
          <p:nvPr/>
        </p:nvGrpSpPr>
        <p:grpSpPr bwMode="auto">
          <a:xfrm>
            <a:off x="2209800" y="2690813"/>
            <a:ext cx="2819400" cy="1600200"/>
            <a:chOff x="1392" y="2112"/>
            <a:chExt cx="1776" cy="1008"/>
          </a:xfrm>
        </p:grpSpPr>
        <p:sp>
          <p:nvSpPr>
            <p:cNvPr id="7181" name="Freeform 15"/>
            <p:cNvSpPr>
              <a:spLocks/>
            </p:cNvSpPr>
            <p:nvPr/>
          </p:nvSpPr>
          <p:spPr bwMode="auto">
            <a:xfrm>
              <a:off x="1392" y="2328"/>
              <a:ext cx="1776" cy="792"/>
            </a:xfrm>
            <a:custGeom>
              <a:avLst/>
              <a:gdLst>
                <a:gd name="T0" fmla="*/ 0 w 1776"/>
                <a:gd name="T1" fmla="*/ 216 h 792"/>
                <a:gd name="T2" fmla="*/ 240 w 1776"/>
                <a:gd name="T3" fmla="*/ 72 h 792"/>
                <a:gd name="T4" fmla="*/ 432 w 1776"/>
                <a:gd name="T5" fmla="*/ 24 h 792"/>
                <a:gd name="T6" fmla="*/ 672 w 1776"/>
                <a:gd name="T7" fmla="*/ 24 h 792"/>
                <a:gd name="T8" fmla="*/ 1104 w 1776"/>
                <a:gd name="T9" fmla="*/ 24 h 792"/>
                <a:gd name="T10" fmla="*/ 1344 w 1776"/>
                <a:gd name="T11" fmla="*/ 168 h 792"/>
                <a:gd name="T12" fmla="*/ 1584 w 1776"/>
                <a:gd name="T13" fmla="*/ 408 h 792"/>
                <a:gd name="T14" fmla="*/ 1728 w 1776"/>
                <a:gd name="T15" fmla="*/ 648 h 792"/>
                <a:gd name="T16" fmla="*/ 1776 w 1776"/>
                <a:gd name="T17" fmla="*/ 792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6"/>
                <a:gd name="T28" fmla="*/ 0 h 792"/>
                <a:gd name="T29" fmla="*/ 1776 w 1776"/>
                <a:gd name="T30" fmla="*/ 792 h 7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6" h="792">
                  <a:moveTo>
                    <a:pt x="0" y="216"/>
                  </a:moveTo>
                  <a:cubicBezTo>
                    <a:pt x="84" y="160"/>
                    <a:pt x="168" y="104"/>
                    <a:pt x="240" y="72"/>
                  </a:cubicBezTo>
                  <a:cubicBezTo>
                    <a:pt x="312" y="40"/>
                    <a:pt x="360" y="32"/>
                    <a:pt x="432" y="24"/>
                  </a:cubicBezTo>
                  <a:cubicBezTo>
                    <a:pt x="504" y="16"/>
                    <a:pt x="560" y="24"/>
                    <a:pt x="672" y="24"/>
                  </a:cubicBezTo>
                  <a:cubicBezTo>
                    <a:pt x="784" y="24"/>
                    <a:pt x="992" y="0"/>
                    <a:pt x="1104" y="24"/>
                  </a:cubicBezTo>
                  <a:cubicBezTo>
                    <a:pt x="1216" y="48"/>
                    <a:pt x="1264" y="104"/>
                    <a:pt x="1344" y="168"/>
                  </a:cubicBezTo>
                  <a:cubicBezTo>
                    <a:pt x="1424" y="232"/>
                    <a:pt x="1520" y="328"/>
                    <a:pt x="1584" y="408"/>
                  </a:cubicBezTo>
                  <a:cubicBezTo>
                    <a:pt x="1648" y="488"/>
                    <a:pt x="1696" y="584"/>
                    <a:pt x="1728" y="648"/>
                  </a:cubicBezTo>
                  <a:cubicBezTo>
                    <a:pt x="1760" y="712"/>
                    <a:pt x="1768" y="752"/>
                    <a:pt x="1776" y="792"/>
                  </a:cubicBezTo>
                </a:path>
              </a:pathLst>
            </a:custGeom>
            <a:noFill/>
            <a:ln w="38100" cap="flat" cmpd="sng">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CA"/>
            </a:p>
          </p:txBody>
        </p:sp>
        <p:sp>
          <p:nvSpPr>
            <p:cNvPr id="7182" name="Text Box 16"/>
            <p:cNvSpPr txBox="1">
              <a:spLocks noChangeArrowheads="1"/>
            </p:cNvSpPr>
            <p:nvPr/>
          </p:nvSpPr>
          <p:spPr bwMode="auto">
            <a:xfrm>
              <a:off x="1680" y="2112"/>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b="1">
                  <a:solidFill>
                    <a:srgbClr val="CC0000"/>
                  </a:solidFill>
                </a:rPr>
                <a:t>How old are?</a:t>
              </a:r>
            </a:p>
          </p:txBody>
        </p:sp>
      </p:grpSp>
      <p:grpSp>
        <p:nvGrpSpPr>
          <p:cNvPr id="5" name="Group 17"/>
          <p:cNvGrpSpPr>
            <a:grpSpLocks/>
          </p:cNvGrpSpPr>
          <p:nvPr/>
        </p:nvGrpSpPr>
        <p:grpSpPr bwMode="auto">
          <a:xfrm>
            <a:off x="1676400" y="5205413"/>
            <a:ext cx="3086100" cy="850900"/>
            <a:chOff x="1056" y="3696"/>
            <a:chExt cx="1944" cy="536"/>
          </a:xfrm>
        </p:grpSpPr>
        <p:sp>
          <p:nvSpPr>
            <p:cNvPr id="7179" name="Freeform 18"/>
            <p:cNvSpPr>
              <a:spLocks/>
            </p:cNvSpPr>
            <p:nvPr/>
          </p:nvSpPr>
          <p:spPr bwMode="auto">
            <a:xfrm>
              <a:off x="1056" y="3696"/>
              <a:ext cx="1944" cy="536"/>
            </a:xfrm>
            <a:custGeom>
              <a:avLst/>
              <a:gdLst>
                <a:gd name="T0" fmla="*/ 1920 w 1944"/>
                <a:gd name="T1" fmla="*/ 240 h 536"/>
                <a:gd name="T2" fmla="*/ 1824 w 1944"/>
                <a:gd name="T3" fmla="*/ 480 h 536"/>
                <a:gd name="T4" fmla="*/ 1200 w 1944"/>
                <a:gd name="T5" fmla="*/ 528 h 536"/>
                <a:gd name="T6" fmla="*/ 288 w 1944"/>
                <a:gd name="T7" fmla="*/ 480 h 536"/>
                <a:gd name="T8" fmla="*/ 48 w 1944"/>
                <a:gd name="T9" fmla="*/ 192 h 536"/>
                <a:gd name="T10" fmla="*/ 0 w 1944"/>
                <a:gd name="T11" fmla="*/ 0 h 536"/>
                <a:gd name="T12" fmla="*/ 0 60000 65536"/>
                <a:gd name="T13" fmla="*/ 0 60000 65536"/>
                <a:gd name="T14" fmla="*/ 0 60000 65536"/>
                <a:gd name="T15" fmla="*/ 0 60000 65536"/>
                <a:gd name="T16" fmla="*/ 0 60000 65536"/>
                <a:gd name="T17" fmla="*/ 0 60000 65536"/>
                <a:gd name="T18" fmla="*/ 0 w 1944"/>
                <a:gd name="T19" fmla="*/ 0 h 536"/>
                <a:gd name="T20" fmla="*/ 1944 w 1944"/>
                <a:gd name="T21" fmla="*/ 536 h 536"/>
              </a:gdLst>
              <a:ahLst/>
              <a:cxnLst>
                <a:cxn ang="T12">
                  <a:pos x="T0" y="T1"/>
                </a:cxn>
                <a:cxn ang="T13">
                  <a:pos x="T2" y="T3"/>
                </a:cxn>
                <a:cxn ang="T14">
                  <a:pos x="T4" y="T5"/>
                </a:cxn>
                <a:cxn ang="T15">
                  <a:pos x="T6" y="T7"/>
                </a:cxn>
                <a:cxn ang="T16">
                  <a:pos x="T8" y="T9"/>
                </a:cxn>
                <a:cxn ang="T17">
                  <a:pos x="T10" y="T11"/>
                </a:cxn>
              </a:cxnLst>
              <a:rect l="T18" t="T19" r="T20" b="T21"/>
              <a:pathLst>
                <a:path w="1944" h="536">
                  <a:moveTo>
                    <a:pt x="1920" y="240"/>
                  </a:moveTo>
                  <a:cubicBezTo>
                    <a:pt x="1932" y="336"/>
                    <a:pt x="1944" y="432"/>
                    <a:pt x="1824" y="480"/>
                  </a:cubicBezTo>
                  <a:cubicBezTo>
                    <a:pt x="1704" y="528"/>
                    <a:pt x="1456" y="528"/>
                    <a:pt x="1200" y="528"/>
                  </a:cubicBezTo>
                  <a:cubicBezTo>
                    <a:pt x="944" y="528"/>
                    <a:pt x="480" y="536"/>
                    <a:pt x="288" y="480"/>
                  </a:cubicBezTo>
                  <a:cubicBezTo>
                    <a:pt x="96" y="424"/>
                    <a:pt x="96" y="272"/>
                    <a:pt x="48" y="192"/>
                  </a:cubicBezTo>
                  <a:cubicBezTo>
                    <a:pt x="0" y="112"/>
                    <a:pt x="0" y="56"/>
                    <a:pt x="0" y="0"/>
                  </a:cubicBezTo>
                </a:path>
              </a:pathLst>
            </a:custGeom>
            <a:noFill/>
            <a:ln w="38100" cap="flat" cmpd="sng">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CA"/>
            </a:p>
          </p:txBody>
        </p:sp>
        <p:sp>
          <p:nvSpPr>
            <p:cNvPr id="7180" name="Text Box 19"/>
            <p:cNvSpPr txBox="1">
              <a:spLocks noChangeArrowheads="1"/>
            </p:cNvSpPr>
            <p:nvPr/>
          </p:nvSpPr>
          <p:spPr bwMode="auto">
            <a:xfrm>
              <a:off x="1632" y="3984"/>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b="1">
                  <a:solidFill>
                    <a:srgbClr val="CC0000"/>
                  </a:solidFill>
                </a:rPr>
                <a:t>Minus 21!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108548"/>
                                        </p:tgtEl>
                                        <p:attrNameLst>
                                          <p:attrName>style.visibility</p:attrName>
                                        </p:attrNameLst>
                                      </p:cBhvr>
                                      <p:to>
                                        <p:strVal val="visible"/>
                                      </p:to>
                                    </p:set>
                                    <p:animEffect transition="in" filter="blinds(horizontal)">
                                      <p:cBhvr>
                                        <p:cTn id="11" dur="500"/>
                                        <p:tgtEl>
                                          <p:spTgt spid="10854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08550"/>
                                        </p:tgtEl>
                                        <p:attrNameLst>
                                          <p:attrName>style.visibility</p:attrName>
                                        </p:attrNameLst>
                                      </p:cBhvr>
                                      <p:to>
                                        <p:strVal val="visible"/>
                                      </p:to>
                                    </p:set>
                                    <p:animEffect transition="in" filter="blinds(horizontal)">
                                      <p:cBhvr>
                                        <p:cTn id="21" dur="500"/>
                                        <p:tgtEl>
                                          <p:spTgt spid="1085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right)">
                                      <p:cBhvr>
                                        <p:cTn id="26"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right)">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ea typeface="ＭＳ Ｐゴシック" panose="020B0600070205080204" pitchFamily="34" charset="-128"/>
              </a:rPr>
              <a:t>The </a:t>
            </a:r>
            <a:r>
              <a:rPr lang="en-US" altLang="en-US" sz="2800" smtClean="0">
                <a:latin typeface="Consolas" panose="020B0609020204030204" pitchFamily="49" charset="0"/>
                <a:ea typeface="ＭＳ Ｐゴシック" panose="020B0600070205080204" pitchFamily="34" charset="-128"/>
                <a:cs typeface="Consolas" panose="020B0609020204030204" pitchFamily="49" charset="0"/>
              </a:rPr>
              <a:t>For</a:t>
            </a:r>
            <a:r>
              <a:rPr lang="en-US" altLang="en-US" smtClean="0">
                <a:ea typeface="ＭＳ Ｐゴシック" panose="020B0600070205080204" pitchFamily="34" charset="-128"/>
              </a:rPr>
              <a:t> Loop</a:t>
            </a:r>
          </a:p>
        </p:txBody>
      </p:sp>
      <p:sp>
        <p:nvSpPr>
          <p:cNvPr id="35843" name="Rectangle 3"/>
          <p:cNvSpPr>
            <a:spLocks noGrp="1" noChangeArrowheads="1"/>
          </p:cNvSpPr>
          <p:nvPr>
            <p:ph idx="1"/>
          </p:nvPr>
        </p:nvSpPr>
        <p:spPr/>
        <p:txBody>
          <a:bodyPr/>
          <a:lstStyle/>
          <a:p>
            <a:r>
              <a:rPr lang="en-CA" altLang="en-US" smtClean="0">
                <a:ea typeface="ＭＳ Ｐゴシック" panose="020B0600070205080204" pitchFamily="34" charset="-128"/>
              </a:rPr>
              <a:t>In Python a </a:t>
            </a:r>
            <a:r>
              <a:rPr lang="en-CA" altLang="en-US" sz="2000" smtClean="0">
                <a:latin typeface="Consolas" panose="020B0609020204030204" pitchFamily="49" charset="0"/>
                <a:ea typeface="ＭＳ Ｐゴシック" panose="020B0600070205080204" pitchFamily="34" charset="-128"/>
                <a:cs typeface="Consolas" panose="020B0609020204030204" pitchFamily="49" charset="0"/>
              </a:rPr>
              <a:t>for</a:t>
            </a:r>
            <a:r>
              <a:rPr lang="en-CA" altLang="en-US" smtClean="0">
                <a:ea typeface="ＭＳ Ｐゴシック" panose="020B0600070205080204" pitchFamily="34" charset="-128"/>
              </a:rPr>
              <a:t>-loop is used to step through a sequence </a:t>
            </a:r>
          </a:p>
          <a:p>
            <a:r>
              <a:rPr lang="en-CA" altLang="en-US" b="1" smtClean="0">
                <a:ea typeface="ＭＳ Ｐゴシック" panose="020B0600070205080204" pitchFamily="34" charset="-128"/>
              </a:rPr>
              <a:t>Syntax:</a:t>
            </a:r>
          </a:p>
          <a:p>
            <a:pPr marL="800100" lvl="1" indent="-342900">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for &lt;</a:t>
            </a:r>
            <a:r>
              <a:rPr lang="en-US" altLang="en-US" sz="1600" i="1" smtClean="0">
                <a:latin typeface="Consolas" panose="020B0609020204030204" pitchFamily="49" charset="0"/>
                <a:ea typeface="ＭＳ Ｐゴシック" panose="020B0600070205080204" pitchFamily="34" charset="-128"/>
                <a:cs typeface="Consolas" panose="020B0609020204030204" pitchFamily="49" charset="0"/>
              </a:rPr>
              <a:t>name of loop control&gt;</a:t>
            </a: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in &lt;</a:t>
            </a:r>
            <a:r>
              <a:rPr lang="en-US" altLang="en-US" sz="1600" i="1" smtClean="0">
                <a:latin typeface="Consolas" panose="020B0609020204030204" pitchFamily="49" charset="0"/>
                <a:ea typeface="ＭＳ Ｐゴシック" panose="020B0600070205080204" pitchFamily="34" charset="-128"/>
                <a:cs typeface="Consolas" panose="020B0609020204030204" pitchFamily="49" charset="0"/>
              </a:rPr>
              <a:t>something that can be iterated</a:t>
            </a: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&gt;:</a:t>
            </a:r>
          </a:p>
          <a:p>
            <a:pPr marL="800100" lvl="1" indent="-342900">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a:t>
            </a:r>
            <a:r>
              <a:rPr lang="en-US" altLang="en-US" sz="1600" i="1" smtClean="0">
                <a:latin typeface="Consolas" panose="020B0609020204030204" pitchFamily="49" charset="0"/>
                <a:ea typeface="ＭＳ Ｐゴシック" panose="020B0600070205080204" pitchFamily="34" charset="-128"/>
                <a:cs typeface="Consolas" panose="020B0609020204030204" pitchFamily="49" charset="0"/>
              </a:rPr>
              <a:t>body</a:t>
            </a:r>
            <a:endParaRPr lang="en-CA" altLang="en-US" sz="1600" i="1" smtClean="0">
              <a:latin typeface="Consolas" panose="020B0609020204030204" pitchFamily="49" charset="0"/>
              <a:ea typeface="ＭＳ Ｐゴシック" panose="020B0600070205080204" pitchFamily="34" charset="-128"/>
              <a:cs typeface="Consolas" panose="020B0609020204030204" pitchFamily="49" charset="0"/>
            </a:endParaRPr>
          </a:p>
          <a:p>
            <a:r>
              <a:rPr lang="en-CA" altLang="en-US" b="1" smtClean="0">
                <a:ea typeface="ＭＳ Ｐゴシック" panose="020B0600070205080204" pitchFamily="34" charset="-128"/>
              </a:rPr>
              <a:t>Program name: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for1.py</a:t>
            </a:r>
            <a:endParaRPr lang="en-CA" altLang="en-US" sz="2000" b="1" smtClean="0">
              <a:latin typeface="Consolas" panose="020B0609020204030204" pitchFamily="49" charset="0"/>
              <a:ea typeface="ＭＳ Ｐゴシック" panose="020B0600070205080204" pitchFamily="34" charset="-128"/>
              <a:cs typeface="Consolas" panose="020B0609020204030204" pitchFamily="49" charset="0"/>
            </a:endParaRP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i = 0</a:t>
            </a: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total = 0</a:t>
            </a: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for i in range (1, 4, 1):</a:t>
            </a: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total = total + i</a:t>
            </a: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print("i=", i, "\ttotal=", total)</a:t>
            </a:r>
          </a:p>
          <a:p>
            <a:pPr marL="800100" lvl="1" indent="-342900">
              <a:spcBef>
                <a:spcPct val="30000"/>
              </a:spcBef>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print("Done!")</a:t>
            </a: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950" y="3505200"/>
            <a:ext cx="26733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randombar(horizontal)">
                                      <p:cBhvr>
                                        <p:cTn id="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CA" altLang="en-US" smtClean="0">
                <a:ea typeface="ＭＳ Ｐゴシック" panose="020B0600070205080204" pitchFamily="34" charset="-128"/>
              </a:rPr>
              <a:t>Tracing The First </a:t>
            </a:r>
            <a:r>
              <a:rPr lang="en-CA" altLang="en-US" sz="2800" smtClean="0">
                <a:latin typeface="Consolas" panose="020B0609020204030204" pitchFamily="49" charset="0"/>
                <a:ea typeface="ＭＳ Ｐゴシック" panose="020B0600070205080204" pitchFamily="34" charset="-128"/>
                <a:cs typeface="Consolas" panose="020B0609020204030204" pitchFamily="49" charset="0"/>
              </a:rPr>
              <a:t>For</a:t>
            </a:r>
            <a:r>
              <a:rPr lang="en-CA" altLang="en-US" smtClean="0">
                <a:ea typeface="ＭＳ Ｐゴシック" panose="020B0600070205080204" pitchFamily="34" charset="-128"/>
              </a:rPr>
              <a:t> Loop Example</a:t>
            </a:r>
          </a:p>
        </p:txBody>
      </p:sp>
      <p:grpSp>
        <p:nvGrpSpPr>
          <p:cNvPr id="37891" name="Group 3"/>
          <p:cNvGrpSpPr>
            <a:grpSpLocks/>
          </p:cNvGrpSpPr>
          <p:nvPr/>
        </p:nvGrpSpPr>
        <p:grpSpPr bwMode="auto">
          <a:xfrm>
            <a:off x="546100" y="1320800"/>
            <a:ext cx="2095500" cy="588963"/>
            <a:chOff x="344" y="832"/>
            <a:chExt cx="1320" cy="371"/>
          </a:xfrm>
        </p:grpSpPr>
        <p:sp>
          <p:nvSpPr>
            <p:cNvPr id="37895" name="Text Box 4"/>
            <p:cNvSpPr txBox="1">
              <a:spLocks noChangeArrowheads="1"/>
            </p:cNvSpPr>
            <p:nvPr/>
          </p:nvSpPr>
          <p:spPr bwMode="auto">
            <a:xfrm>
              <a:off x="344" y="832"/>
              <a:ext cx="1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800" b="1">
                  <a:latin typeface="Consolas" panose="020B0609020204030204" pitchFamily="49" charset="0"/>
                  <a:cs typeface="Consolas" panose="020B0609020204030204" pitchFamily="49" charset="0"/>
                </a:rPr>
                <a:t>Execution</a:t>
              </a:r>
            </a:p>
          </p:txBody>
        </p:sp>
        <p:sp>
          <p:nvSpPr>
            <p:cNvPr id="37896" name="Text Box 5"/>
            <p:cNvSpPr txBox="1">
              <a:spLocks noChangeArrowheads="1"/>
            </p:cNvSpPr>
            <p:nvPr/>
          </p:nvSpPr>
          <p:spPr bwMode="auto">
            <a:xfrm>
              <a:off x="584" y="1048"/>
              <a:ext cx="108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a:latin typeface="Consolas" panose="020B0609020204030204" pitchFamily="49" charset="0"/>
                  <a:cs typeface="Consolas" panose="020B0609020204030204" pitchFamily="49" charset="0"/>
                </a:rPr>
                <a:t>&gt;python for1.py</a:t>
              </a:r>
            </a:p>
          </p:txBody>
        </p:sp>
      </p:grpSp>
      <p:sp>
        <p:nvSpPr>
          <p:cNvPr id="37892" name="Text Box 6"/>
          <p:cNvSpPr txBox="1">
            <a:spLocks noChangeArrowheads="1"/>
          </p:cNvSpPr>
          <p:nvPr/>
        </p:nvSpPr>
        <p:spPr bwMode="auto">
          <a:xfrm>
            <a:off x="4673600" y="1346200"/>
            <a:ext cx="2019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800" b="1">
                <a:latin typeface="Consolas" panose="020B0609020204030204" pitchFamily="49" charset="0"/>
                <a:cs typeface="Consolas" panose="020B0609020204030204" pitchFamily="49" charset="0"/>
              </a:rPr>
              <a:t>Variables</a:t>
            </a:r>
          </a:p>
        </p:txBody>
      </p:sp>
      <p:sp>
        <p:nvSpPr>
          <p:cNvPr id="37893" name="Text Box 7"/>
          <p:cNvSpPr txBox="1">
            <a:spLocks noChangeArrowheads="1"/>
          </p:cNvSpPr>
          <p:nvPr/>
        </p:nvSpPr>
        <p:spPr bwMode="auto">
          <a:xfrm>
            <a:off x="4483100" y="1714500"/>
            <a:ext cx="469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a:latin typeface="Consolas" panose="020B0609020204030204" pitchFamily="49" charset="0"/>
                <a:cs typeface="Consolas" panose="020B0609020204030204" pitchFamily="49" charset="0"/>
              </a:rPr>
              <a:t>i</a:t>
            </a:r>
          </a:p>
        </p:txBody>
      </p:sp>
      <p:sp>
        <p:nvSpPr>
          <p:cNvPr id="37894" name="Text Box 8"/>
          <p:cNvSpPr txBox="1">
            <a:spLocks noChangeArrowheads="1"/>
          </p:cNvSpPr>
          <p:nvPr/>
        </p:nvSpPr>
        <p:spPr bwMode="auto">
          <a:xfrm>
            <a:off x="6007100" y="1714500"/>
            <a:ext cx="571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a:latin typeface="Consolas" panose="020B0609020204030204" pitchFamily="49" charset="0"/>
                <a:cs typeface="Consolas" panose="020B0609020204030204" pitchFamily="49" charset="0"/>
              </a:rPr>
              <a:t>total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ea typeface="ＭＳ Ｐゴシック" panose="020B0600070205080204" pitchFamily="34" charset="-128"/>
              </a:rPr>
              <a:t>Counting Down With A </a:t>
            </a:r>
            <a:r>
              <a:rPr lang="en-US" altLang="en-US" smtClean="0">
                <a:latin typeface="Consolas" panose="020B0609020204030204" pitchFamily="49" charset="0"/>
                <a:ea typeface="ＭＳ Ｐゴシック" panose="020B0600070205080204" pitchFamily="34" charset="-128"/>
                <a:cs typeface="Consolas" panose="020B0609020204030204" pitchFamily="49" charset="0"/>
              </a:rPr>
              <a:t>For</a:t>
            </a:r>
            <a:r>
              <a:rPr lang="en-US" altLang="en-US" smtClean="0">
                <a:ea typeface="ＭＳ Ｐゴシック" panose="020B0600070205080204" pitchFamily="34" charset="-128"/>
              </a:rPr>
              <a:t> Loop</a:t>
            </a:r>
          </a:p>
        </p:txBody>
      </p:sp>
      <p:sp>
        <p:nvSpPr>
          <p:cNvPr id="39939" name="Rectangle 3"/>
          <p:cNvSpPr>
            <a:spLocks noGrp="1" noChangeArrowheads="1"/>
          </p:cNvSpPr>
          <p:nvPr>
            <p:ph idx="1"/>
          </p:nvPr>
        </p:nvSpPr>
        <p:spPr/>
        <p:txBody>
          <a:bodyPr/>
          <a:lstStyle/>
          <a:p>
            <a:r>
              <a:rPr lang="en-CA" altLang="en-US" b="1" smtClean="0">
                <a:ea typeface="ＭＳ Ｐゴシック" panose="020B0600070205080204" pitchFamily="34" charset="-128"/>
              </a:rPr>
              <a:t>Program name: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for2.py</a:t>
            </a:r>
            <a:endParaRPr lang="en-CA" altLang="en-US" b="1" smtClean="0">
              <a:latin typeface="Consolas" panose="020B0609020204030204" pitchFamily="49" charset="0"/>
              <a:ea typeface="ＭＳ Ｐゴシック" panose="020B0600070205080204" pitchFamily="34" charset="-128"/>
              <a:cs typeface="Consolas" panose="020B0609020204030204" pitchFamily="49" charset="0"/>
            </a:endParaRPr>
          </a:p>
          <a:p>
            <a:endParaRPr lang="en-CA" altLang="en-US" sz="2000" smtClean="0">
              <a:latin typeface="Arial" panose="020B0604020202020204" pitchFamily="34" charset="0"/>
              <a:ea typeface="ＭＳ Ｐゴシック" panose="020B0600070205080204" pitchFamily="34" charset="-128"/>
            </a:endParaRPr>
          </a:p>
          <a:p>
            <a:pPr lvl="1">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i = 0</a:t>
            </a:r>
          </a:p>
          <a:p>
            <a:pPr lvl="1">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total = 0</a:t>
            </a:r>
          </a:p>
          <a:p>
            <a:pPr lvl="1">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for i in range (3, 0, -1):</a:t>
            </a:r>
          </a:p>
          <a:p>
            <a:pPr lvl="1">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total = total + i</a:t>
            </a:r>
          </a:p>
          <a:p>
            <a:pPr lvl="1">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print("i = ", i, "\t total = ", total)</a:t>
            </a:r>
          </a:p>
          <a:p>
            <a:pPr lvl="1">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print("Done!")</a:t>
            </a:r>
          </a:p>
          <a:p>
            <a:endParaRPr lang="en-CA" altLang="en-US" sz="1800" smtClean="0">
              <a:latin typeface="Arial" panose="020B0604020202020204" pitchFamily="34" charset="0"/>
              <a:ea typeface="ＭＳ Ｐゴシック" panose="020B0600070205080204" pitchFamily="34" charset="-128"/>
            </a:endParaRPr>
          </a:p>
          <a:p>
            <a:endParaRPr lang="en-US" altLang="en-US" sz="1800" smtClean="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CA" altLang="en-US" smtClean="0">
                <a:ea typeface="ＭＳ Ｐゴシック" panose="020B0600070205080204" pitchFamily="34" charset="-128"/>
              </a:rPr>
              <a:t>Tracing The Second </a:t>
            </a:r>
            <a:r>
              <a:rPr lang="en-CA" altLang="en-US" smtClean="0">
                <a:latin typeface="Consolas" panose="020B0609020204030204" pitchFamily="49" charset="0"/>
                <a:ea typeface="ＭＳ Ｐゴシック" panose="020B0600070205080204" pitchFamily="34" charset="-128"/>
                <a:cs typeface="Consolas" panose="020B0609020204030204" pitchFamily="49" charset="0"/>
              </a:rPr>
              <a:t>For</a:t>
            </a:r>
            <a:r>
              <a:rPr lang="en-CA" altLang="en-US" smtClean="0">
                <a:ea typeface="ＭＳ Ｐゴシック" panose="020B0600070205080204" pitchFamily="34" charset="-128"/>
              </a:rPr>
              <a:t> Loop Example</a:t>
            </a:r>
          </a:p>
        </p:txBody>
      </p:sp>
      <p:grpSp>
        <p:nvGrpSpPr>
          <p:cNvPr id="41987" name="Group 3"/>
          <p:cNvGrpSpPr>
            <a:grpSpLocks/>
          </p:cNvGrpSpPr>
          <p:nvPr/>
        </p:nvGrpSpPr>
        <p:grpSpPr bwMode="auto">
          <a:xfrm>
            <a:off x="546100" y="1320800"/>
            <a:ext cx="2095500" cy="588963"/>
            <a:chOff x="344" y="832"/>
            <a:chExt cx="1320" cy="371"/>
          </a:xfrm>
        </p:grpSpPr>
        <p:sp>
          <p:nvSpPr>
            <p:cNvPr id="41991" name="Text Box 4"/>
            <p:cNvSpPr txBox="1">
              <a:spLocks noChangeArrowheads="1"/>
            </p:cNvSpPr>
            <p:nvPr/>
          </p:nvSpPr>
          <p:spPr bwMode="auto">
            <a:xfrm>
              <a:off x="344" y="832"/>
              <a:ext cx="1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800" b="1">
                  <a:latin typeface="Consolas" panose="020B0609020204030204" pitchFamily="49" charset="0"/>
                  <a:cs typeface="Consolas" panose="020B0609020204030204" pitchFamily="49" charset="0"/>
                </a:rPr>
                <a:t>Execution</a:t>
              </a:r>
            </a:p>
          </p:txBody>
        </p:sp>
        <p:sp>
          <p:nvSpPr>
            <p:cNvPr id="41992" name="Text Box 5"/>
            <p:cNvSpPr txBox="1">
              <a:spLocks noChangeArrowheads="1"/>
            </p:cNvSpPr>
            <p:nvPr/>
          </p:nvSpPr>
          <p:spPr bwMode="auto">
            <a:xfrm>
              <a:off x="584" y="1048"/>
              <a:ext cx="108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a:latin typeface="Consolas" panose="020B0609020204030204" pitchFamily="49" charset="0"/>
                  <a:cs typeface="Consolas" panose="020B0609020204030204" pitchFamily="49" charset="0"/>
                </a:rPr>
                <a:t>&gt;python for2.py</a:t>
              </a:r>
            </a:p>
          </p:txBody>
        </p:sp>
      </p:grpSp>
      <p:sp>
        <p:nvSpPr>
          <p:cNvPr id="41988" name="Text Box 6"/>
          <p:cNvSpPr txBox="1">
            <a:spLocks noChangeArrowheads="1"/>
          </p:cNvSpPr>
          <p:nvPr/>
        </p:nvSpPr>
        <p:spPr bwMode="auto">
          <a:xfrm>
            <a:off x="4673600" y="1346200"/>
            <a:ext cx="2019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800" b="1">
                <a:latin typeface="Consolas" panose="020B0609020204030204" pitchFamily="49" charset="0"/>
                <a:cs typeface="Consolas" panose="020B0609020204030204" pitchFamily="49" charset="0"/>
              </a:rPr>
              <a:t>Variables</a:t>
            </a:r>
          </a:p>
        </p:txBody>
      </p:sp>
      <p:sp>
        <p:nvSpPr>
          <p:cNvPr id="41989" name="Text Box 7"/>
          <p:cNvSpPr txBox="1">
            <a:spLocks noChangeArrowheads="1"/>
          </p:cNvSpPr>
          <p:nvPr/>
        </p:nvSpPr>
        <p:spPr bwMode="auto">
          <a:xfrm>
            <a:off x="4483100" y="1714500"/>
            <a:ext cx="469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a:latin typeface="Consolas" panose="020B0609020204030204" pitchFamily="49" charset="0"/>
                <a:cs typeface="Consolas" panose="020B0609020204030204" pitchFamily="49" charset="0"/>
              </a:rPr>
              <a:t>i</a:t>
            </a:r>
          </a:p>
        </p:txBody>
      </p:sp>
      <p:sp>
        <p:nvSpPr>
          <p:cNvPr id="41990" name="Text Box 8"/>
          <p:cNvSpPr txBox="1">
            <a:spLocks noChangeArrowheads="1"/>
          </p:cNvSpPr>
          <p:nvPr/>
        </p:nvSpPr>
        <p:spPr bwMode="auto">
          <a:xfrm>
            <a:off x="6007100" y="1714500"/>
            <a:ext cx="571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CA" altLang="en-US" sz="1600">
                <a:latin typeface="Consolas" panose="020B0609020204030204" pitchFamily="49" charset="0"/>
                <a:cs typeface="Consolas" panose="020B0609020204030204" pitchFamily="49" charset="0"/>
              </a:rPr>
              <a:t>total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latin typeface="Consolas" panose="020B0609020204030204" pitchFamily="49" charset="0"/>
                <a:ea typeface="+mj-ea"/>
                <a:cs typeface="Consolas" panose="020B0609020204030204" pitchFamily="49" charset="0"/>
              </a:rPr>
              <a:t>For</a:t>
            </a:r>
            <a:r>
              <a:rPr lang="en-US" sz="2800" dirty="0" smtClean="0">
                <a:latin typeface="+mn-lt"/>
                <a:ea typeface="+mj-ea"/>
                <a:cs typeface="Consolas" panose="020B0609020204030204" pitchFamily="49" charset="0"/>
              </a:rPr>
              <a:t> </a:t>
            </a:r>
            <a:r>
              <a:rPr lang="en-US" sz="2800" dirty="0" smtClean="0">
                <a:ea typeface="+mj-ea"/>
                <a:cs typeface="+mj-cs"/>
              </a:rPr>
              <a:t>Loop: Stepping Through A Sequence Of Characters</a:t>
            </a:r>
            <a:endParaRPr lang="en-US" sz="2800" dirty="0">
              <a:ea typeface="+mj-ea"/>
              <a:cs typeface="+mj-cs"/>
            </a:endParaRPr>
          </a:p>
        </p:txBody>
      </p:sp>
      <p:sp>
        <p:nvSpPr>
          <p:cNvPr id="3" name="Content Placeholder 2"/>
          <p:cNvSpPr>
            <a:spLocks noGrp="1"/>
          </p:cNvSpPr>
          <p:nvPr>
            <p:ph idx="1"/>
          </p:nvPr>
        </p:nvSpPr>
        <p:spPr>
          <a:xfrm>
            <a:off x="468313" y="1143000"/>
            <a:ext cx="8229600" cy="5410200"/>
          </a:xfrm>
        </p:spPr>
        <p:txBody>
          <a:bodyPr/>
          <a:lstStyle/>
          <a:p>
            <a:r>
              <a:rPr lang="en-US" altLang="en-US" smtClean="0">
                <a:ea typeface="ＭＳ Ｐゴシック" panose="020B0600070205080204" pitchFamily="34" charset="-128"/>
              </a:rPr>
              <a:t>Recall: A for-loop in Python can step through any iteratable sequence (number sequence, characters in a string, lines in a file).</a:t>
            </a:r>
          </a:p>
          <a:p>
            <a:r>
              <a:rPr lang="en-US" altLang="en-US" smtClean="0">
                <a:ea typeface="ＭＳ Ｐゴシック" panose="020B0600070205080204" pitchFamily="34" charset="-128"/>
              </a:rPr>
              <a:t>Example: </a:t>
            </a:r>
            <a:r>
              <a:rPr lang="en-US" altLang="en-US" smtClean="0">
                <a:latin typeface="Consolas" panose="020B0609020204030204" pitchFamily="49" charset="0"/>
                <a:ea typeface="ＭＳ Ｐゴシック" panose="020B0600070205080204" pitchFamily="34" charset="-128"/>
                <a:cs typeface="Consolas" panose="020B0609020204030204" pitchFamily="49" charset="0"/>
              </a:rPr>
              <a:t>for3.py</a:t>
            </a:r>
          </a:p>
          <a:p>
            <a:pPr marL="400050" lvl="1" indent="0">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activity = input("What are you doing with dog now: ")</a:t>
            </a:r>
          </a:p>
          <a:p>
            <a:pPr marL="400050" lvl="1" indent="0">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print("We are taking the dog for a '", end="")</a:t>
            </a:r>
          </a:p>
          <a:p>
            <a:pPr marL="400050" lvl="1" indent="0">
              <a:buFont typeface="Arial" panose="020B0604020202020204" pitchFamily="34" charset="0"/>
              <a:buNone/>
            </a:pPr>
            <a:endParaRPr lang="en-US" altLang="en-US" sz="1800" smtClean="0">
              <a:latin typeface="Consolas" panose="020B0609020204030204" pitchFamily="49" charset="0"/>
              <a:ea typeface="ＭＳ Ｐゴシック" panose="020B0600070205080204" pitchFamily="34" charset="-128"/>
              <a:cs typeface="Consolas" panose="020B0609020204030204" pitchFamily="49" charset="0"/>
            </a:endParaRPr>
          </a:p>
          <a:p>
            <a:pPr marL="400050" lvl="1" indent="0">
              <a:buFont typeface="Arial" panose="020B0604020202020204" pitchFamily="34" charset="0"/>
              <a:buNone/>
            </a:pPr>
            <a:endParaRPr lang="en-US" altLang="en-US" sz="1800" smtClean="0">
              <a:latin typeface="Consolas" panose="020B0609020204030204" pitchFamily="49" charset="0"/>
              <a:ea typeface="ＭＳ Ｐゴシック" panose="020B0600070205080204" pitchFamily="34" charset="-128"/>
              <a:cs typeface="Consolas" panose="020B0609020204030204" pitchFamily="49" charset="0"/>
            </a:endParaRPr>
          </a:p>
          <a:p>
            <a:pPr marL="400050" lvl="1" indent="0">
              <a:buFont typeface="Arial" panose="020B0604020202020204" pitchFamily="34" charset="0"/>
              <a:buNone/>
            </a:pPr>
            <a:endParaRPr lang="en-US" altLang="en-US" sz="1800" smtClean="0">
              <a:latin typeface="Consolas" panose="020B0609020204030204" pitchFamily="49" charset="0"/>
              <a:ea typeface="ＭＳ Ｐゴシック" panose="020B0600070205080204" pitchFamily="34" charset="-128"/>
              <a:cs typeface="Consolas" panose="020B0609020204030204" pitchFamily="49" charset="0"/>
            </a:endParaRPr>
          </a:p>
          <a:p>
            <a:pPr marL="400050" lvl="1" indent="0">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for ch in activity:</a:t>
            </a:r>
          </a:p>
          <a:p>
            <a:pPr marL="400050" lvl="1" indent="0">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print(ch + "-", end="")</a:t>
            </a:r>
          </a:p>
          <a:p>
            <a:pPr marL="400050" lvl="1" indent="0">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print("'")</a:t>
            </a:r>
          </a:p>
          <a:p>
            <a:endParaRPr lang="en-US" altLang="en-US" smtClean="0">
              <a:latin typeface="Consolas" panose="020B0609020204030204" pitchFamily="49" charset="0"/>
              <a:ea typeface="ＭＳ Ｐゴシック" panose="020B0600070205080204" pitchFamily="34" charset="-128"/>
              <a:cs typeface="Consolas" panose="020B0609020204030204" pitchFamily="49" charset="0"/>
            </a:endParaRPr>
          </a:p>
        </p:txBody>
      </p:sp>
      <p:pic>
        <p:nvPicPr>
          <p:cNvPr id="141314" name="Picture 2"/>
          <p:cNvPicPr>
            <a:picLocks noChangeAspect="1" noChangeArrowheads="1"/>
          </p:cNvPicPr>
          <p:nvPr/>
        </p:nvPicPr>
        <p:blipFill>
          <a:blip r:embed="rId2">
            <a:extLst>
              <a:ext uri="{28A0092B-C50C-407E-A947-70E740481C1C}">
                <a14:useLocalDpi xmlns:a14="http://schemas.microsoft.com/office/drawing/2010/main" val="0"/>
              </a:ext>
            </a:extLst>
          </a:blip>
          <a:srcRect t="50000" r="25024"/>
          <a:stretch>
            <a:fillRect/>
          </a:stretch>
        </p:blipFill>
        <p:spPr bwMode="auto">
          <a:xfrm>
            <a:off x="1219200" y="3581400"/>
            <a:ext cx="53498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80383" t="50000" r="14165"/>
          <a:stretch>
            <a:fillRect/>
          </a:stretch>
        </p:blipFill>
        <p:spPr bwMode="auto">
          <a:xfrm>
            <a:off x="4867275" y="4729163"/>
            <a:ext cx="388938"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75066" t="50000" r="19368"/>
          <a:stretch>
            <a:fillRect/>
          </a:stretch>
        </p:blipFill>
        <p:spPr bwMode="auto">
          <a:xfrm>
            <a:off x="4495800" y="4724400"/>
            <a:ext cx="3968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l="85698" t="50000" r="9167"/>
          <a:stretch>
            <a:fillRect/>
          </a:stretch>
        </p:blipFill>
        <p:spPr bwMode="auto">
          <a:xfrm>
            <a:off x="5256213" y="4724400"/>
            <a:ext cx="366712"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l="90924" t="50000" r="3351"/>
          <a:stretch>
            <a:fillRect/>
          </a:stretch>
        </p:blipFill>
        <p:spPr bwMode="auto">
          <a:xfrm>
            <a:off x="5622925" y="4729163"/>
            <a:ext cx="407988"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l="96603" t="50000"/>
          <a:stretch>
            <a:fillRect/>
          </a:stretch>
        </p:blipFill>
        <p:spPr bwMode="auto">
          <a:xfrm>
            <a:off x="6007100" y="4729163"/>
            <a:ext cx="241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141314"/>
                                        </p:tgtEl>
                                        <p:attrNameLst>
                                          <p:attrName>style.visibility</p:attrName>
                                        </p:attrNameLst>
                                      </p:cBhvr>
                                      <p:to>
                                        <p:strVal val="visible"/>
                                      </p:to>
                                    </p:set>
                                    <p:animEffect transition="in" filter="randombar(horizontal)">
                                      <p:cBhvr>
                                        <p:cTn id="23" dur="500"/>
                                        <p:tgtEl>
                                          <p:spTgt spid="1413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randombar(horizontal)">
                                      <p:cBhvr>
                                        <p:cTn id="41" dur="500"/>
                                        <p:tgtEl>
                                          <p:spTgt spid="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ntr" presetSubtype="1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4" presetClass="entr" presetSubtype="1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4" presetClass="entr" presetSubtype="1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horizontal)">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ea typeface="ＭＳ Ｐゴシック" panose="020B0600070205080204" pitchFamily="34" charset="-128"/>
              </a:rPr>
              <a:t>Erroneous </a:t>
            </a:r>
            <a:r>
              <a:rPr lang="en-US" altLang="en-US" smtClean="0">
                <a:latin typeface="Consolas" panose="020B0609020204030204" pitchFamily="49" charset="0"/>
                <a:ea typeface="ＭＳ Ｐゴシック" panose="020B0600070205080204" pitchFamily="34" charset="-128"/>
                <a:cs typeface="Consolas" panose="020B0609020204030204" pitchFamily="49" charset="0"/>
              </a:rPr>
              <a:t>For</a:t>
            </a:r>
            <a:r>
              <a:rPr lang="en-US" altLang="en-US" smtClean="0">
                <a:ea typeface="ＭＳ Ｐゴシック" panose="020B0600070205080204" pitchFamily="34" charset="-128"/>
              </a:rPr>
              <a:t> Loops</a:t>
            </a:r>
          </a:p>
        </p:txBody>
      </p:sp>
      <p:sp>
        <p:nvSpPr>
          <p:cNvPr id="26627" name="Rectangle 3"/>
          <p:cNvSpPr>
            <a:spLocks noGrp="1" noChangeArrowheads="1"/>
          </p:cNvSpPr>
          <p:nvPr>
            <p:ph idx="1"/>
          </p:nvPr>
        </p:nvSpPr>
        <p:spPr/>
        <p:txBody>
          <a:bodyPr/>
          <a:lstStyle/>
          <a:p>
            <a:pPr>
              <a:defRPr/>
            </a:pPr>
            <a:r>
              <a:rPr lang="en-US" altLang="en-US" dirty="0" smtClean="0">
                <a:ea typeface="+mn-ea"/>
                <a:cs typeface="+mn-cs"/>
              </a:rPr>
              <a:t>The logic of the loop is such that the end condition has already been reached with the start condition.</a:t>
            </a:r>
          </a:p>
          <a:p>
            <a:pPr>
              <a:defRPr/>
            </a:pPr>
            <a:r>
              <a:rPr lang="en-US" altLang="en-US" b="1" dirty="0" smtClean="0">
                <a:ea typeface="+mn-ea"/>
                <a:cs typeface="+mn-cs"/>
              </a:rPr>
              <a:t>Example: </a:t>
            </a:r>
            <a:r>
              <a:rPr lang="en-US" altLang="en-US" sz="2000" dirty="0" smtClean="0">
                <a:latin typeface="Consolas" panose="020B0609020204030204" pitchFamily="49" charset="0"/>
                <a:ea typeface="+mn-ea"/>
                <a:cs typeface="Consolas" panose="020B0609020204030204" pitchFamily="49" charset="0"/>
              </a:rPr>
              <a:t>for_error.py</a:t>
            </a:r>
          </a:p>
          <a:p>
            <a:pPr>
              <a:buFontTx/>
              <a:buNone/>
              <a:defRPr/>
            </a:pPr>
            <a:r>
              <a:rPr lang="en-US" altLang="en-US" sz="1800" dirty="0" smtClean="0">
                <a:latin typeface="Consolas" panose="020B0609020204030204" pitchFamily="49" charset="0"/>
                <a:ea typeface="+mn-ea"/>
                <a:cs typeface="Consolas" panose="020B0609020204030204" pitchFamily="49" charset="0"/>
              </a:rPr>
              <a:t>   for i in range (5, 0, 1):</a:t>
            </a:r>
          </a:p>
          <a:p>
            <a:pPr lvl="1">
              <a:buFont typeface="Times New Roman" panose="02020603050405020304" pitchFamily="18" charset="0"/>
              <a:buNone/>
              <a:defRPr/>
            </a:pPr>
            <a:r>
              <a:rPr lang="en-US" altLang="en-US" sz="1800" dirty="0" smtClean="0">
                <a:latin typeface="Consolas" panose="020B0609020204030204" pitchFamily="49" charset="0"/>
                <a:ea typeface="+mn-ea"/>
                <a:cs typeface="Consolas" panose="020B0609020204030204" pitchFamily="49" charset="0"/>
              </a:rPr>
              <a:t>     total = total + i</a:t>
            </a:r>
          </a:p>
          <a:p>
            <a:pPr lvl="1">
              <a:buFont typeface="Times New Roman" panose="02020603050405020304" pitchFamily="18" charset="0"/>
              <a:buNone/>
              <a:defRPr/>
            </a:pPr>
            <a:r>
              <a:rPr lang="en-US" altLang="en-US" sz="1800" dirty="0" smtClean="0">
                <a:latin typeface="Consolas" panose="020B0609020204030204" pitchFamily="49" charset="0"/>
                <a:ea typeface="+mn-ea"/>
                <a:cs typeface="Consolas" panose="020B0609020204030204" pitchFamily="49" charset="0"/>
              </a:rPr>
              <a:t>     print("i = ", i, "\t total = ", total)</a:t>
            </a:r>
          </a:p>
          <a:p>
            <a:pPr marL="398463" lvl="1" indent="0">
              <a:buFont typeface="Times New Roman" panose="02020603050405020304" pitchFamily="18" charset="0"/>
              <a:buNone/>
              <a:defRPr/>
            </a:pPr>
            <a:r>
              <a:rPr lang="en-US" altLang="en-US" sz="1800" dirty="0" smtClean="0">
                <a:latin typeface="Consolas" panose="020B0609020204030204" pitchFamily="49" charset="0"/>
                <a:ea typeface="+mn-ea"/>
                <a:cs typeface="Consolas" panose="020B0609020204030204" pitchFamily="49" charset="0"/>
              </a:rPr>
              <a:t>print("Done!")</a:t>
            </a:r>
          </a:p>
          <a:p>
            <a:pPr>
              <a:defRPr/>
            </a:pPr>
            <a:endParaRPr lang="en-US" altLang="en-US" sz="1800" dirty="0" smtClean="0">
              <a:latin typeface="Arial" charset="0"/>
              <a:ea typeface="+mn-ea"/>
              <a:cs typeface="+mn-cs"/>
            </a:endParaRP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419600"/>
            <a:ext cx="54816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ea typeface="ＭＳ Ｐゴシック" panose="020B0600070205080204" pitchFamily="34" charset="-128"/>
              </a:rPr>
              <a:t>Loop Increments Need Not Be Limited To One</a:t>
            </a:r>
          </a:p>
        </p:txBody>
      </p:sp>
      <p:sp>
        <p:nvSpPr>
          <p:cNvPr id="47107" name="Rectangle 3"/>
          <p:cNvSpPr>
            <a:spLocks noGrp="1" noChangeArrowheads="1"/>
          </p:cNvSpPr>
          <p:nvPr>
            <p:ph idx="1"/>
          </p:nvPr>
        </p:nvSpPr>
        <p:spPr/>
        <p:txBody>
          <a:bodyPr/>
          <a:lstStyle/>
          <a:p>
            <a:r>
              <a:rPr lang="en-US" altLang="en-US" b="1" smtClean="0">
                <a:ea typeface="ＭＳ Ｐゴシック" panose="020B0600070205080204" pitchFamily="34" charset="-128"/>
              </a:rPr>
              <a:t>While: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while_increment5.py</a:t>
            </a:r>
          </a:p>
          <a:p>
            <a:pPr lvl="1">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 = 0</a:t>
            </a:r>
          </a:p>
          <a:p>
            <a:pPr lvl="1">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while (i &lt;= 100):</a:t>
            </a:r>
          </a:p>
          <a:p>
            <a:pPr lvl="1">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print("i =", i)</a:t>
            </a:r>
          </a:p>
          <a:p>
            <a:pPr lvl="1">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 = i + 5</a:t>
            </a:r>
          </a:p>
          <a:p>
            <a:pPr lvl="1">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print("Done!")</a:t>
            </a:r>
          </a:p>
          <a:p>
            <a:endParaRPr lang="en-US" altLang="en-US" smtClean="0">
              <a:latin typeface="Arial" panose="020B0604020202020204" pitchFamily="34" charset="0"/>
              <a:ea typeface="ＭＳ Ｐゴシック" panose="020B0600070205080204" pitchFamily="34" charset="-128"/>
            </a:endParaRPr>
          </a:p>
          <a:p>
            <a:r>
              <a:rPr lang="en-US" altLang="en-US" b="1" smtClean="0">
                <a:ea typeface="ＭＳ Ｐゴシック" panose="020B0600070205080204" pitchFamily="34" charset="-128"/>
              </a:rPr>
              <a:t>For: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for_increment5.py</a:t>
            </a:r>
          </a:p>
          <a:p>
            <a:pPr lvl="1">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for i in range (0, 105, 5):</a:t>
            </a:r>
          </a:p>
          <a:p>
            <a:pPr lvl="1">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print("i =", i)</a:t>
            </a:r>
          </a:p>
          <a:p>
            <a:pPr lvl="1">
              <a:buFont typeface="Times New Roman" panose="02020603050405020304" pitchFamily="18"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print("Done!")</a:t>
            </a:r>
          </a:p>
          <a:p>
            <a:endParaRPr lang="en-US" altLang="en-US" smtClean="0">
              <a:latin typeface="Arial" panose="020B0604020202020204" pitchFamily="34" charset="0"/>
              <a:ea typeface="ＭＳ Ｐゴシック" panose="020B0600070205080204" pitchFamily="34" charset="-128"/>
            </a:endParaRPr>
          </a:p>
        </p:txBody>
      </p:sp>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76400"/>
            <a:ext cx="1219200"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mtClean="0">
                <a:ea typeface="ＭＳ Ｐゴシック" panose="020B0600070205080204" pitchFamily="34" charset="-128"/>
              </a:rPr>
              <a:t>Sentinel Controlled Loops</a:t>
            </a:r>
          </a:p>
        </p:txBody>
      </p:sp>
      <p:sp>
        <p:nvSpPr>
          <p:cNvPr id="49155" name="Rectangle 3"/>
          <p:cNvSpPr>
            <a:spLocks noGrp="1" noChangeArrowheads="1"/>
          </p:cNvSpPr>
          <p:nvPr>
            <p:ph idx="1"/>
          </p:nvPr>
        </p:nvSpPr>
        <p:spPr/>
        <p:txBody>
          <a:bodyPr/>
          <a:lstStyle/>
          <a:p>
            <a:r>
              <a:rPr lang="en-US" altLang="en-US" smtClean="0">
                <a:ea typeface="ＭＳ Ｐゴシック" panose="020B0600070205080204" pitchFamily="34" charset="-128"/>
              </a:rPr>
              <a:t>The stopping condition for the loop occurs when the ‘sentinel’ value is reached.</a:t>
            </a:r>
            <a:endParaRPr lang="en-US" altLang="en-US" b="1" smtClean="0">
              <a:ea typeface="ＭＳ Ｐゴシック" panose="020B0600070205080204" pitchFamily="34" charset="-128"/>
            </a:endParaRPr>
          </a:p>
          <a:p>
            <a:r>
              <a:rPr lang="en-US" altLang="en-US" b="1" smtClean="0">
                <a:ea typeface="ＭＳ Ｐゴシック" panose="020B0600070205080204" pitchFamily="34" charset="-128"/>
              </a:rPr>
              <a:t>Program name</a:t>
            </a:r>
            <a:r>
              <a:rPr lang="en-US" altLang="en-US" smtClean="0">
                <a:ea typeface="ＭＳ Ｐゴシック" panose="020B0600070205080204" pitchFamily="34" charset="-128"/>
              </a:rPr>
              <a:t>: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sum.py</a:t>
            </a:r>
            <a:endParaRPr lang="en-CA" altLang="en-US" sz="2000" b="1" smtClean="0">
              <a:latin typeface="Consolas" panose="020B0609020204030204" pitchFamily="49" charset="0"/>
              <a:ea typeface="ＭＳ Ｐゴシック" panose="020B0600070205080204" pitchFamily="34" charset="-128"/>
              <a:cs typeface="Consolas" panose="020B0609020204030204" pitchFamily="49" charset="0"/>
            </a:endParaRPr>
          </a:p>
          <a:p>
            <a:pPr lvl="1">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total = 0</a:t>
            </a:r>
          </a:p>
          <a:p>
            <a:pPr lvl="1">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temp = 0</a:t>
            </a:r>
          </a:p>
          <a:p>
            <a:pPr lvl="1">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while(temp &gt;= 0):</a:t>
            </a:r>
          </a:p>
          <a:p>
            <a:pPr lvl="1">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temp = input ("Enter a non-negative integer (negative to end  </a:t>
            </a:r>
          </a:p>
          <a:p>
            <a:pPr lvl="1">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series): ")</a:t>
            </a:r>
          </a:p>
          <a:p>
            <a:pPr lvl="1">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temp = int(temp)</a:t>
            </a:r>
          </a:p>
          <a:p>
            <a:pPr lvl="1">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if (temp &gt;= 0):</a:t>
            </a:r>
          </a:p>
          <a:p>
            <a:pPr lvl="1">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total = total + temp</a:t>
            </a:r>
          </a:p>
          <a:p>
            <a:pPr lvl="1">
              <a:buFont typeface="Times New Roman" panose="02020603050405020304" pitchFamily="18" charset="0"/>
              <a:buNone/>
            </a:pPr>
            <a:endParaRPr lang="en-US" altLang="en-US" sz="1600" smtClean="0">
              <a:latin typeface="Consolas" panose="020B0609020204030204" pitchFamily="49" charset="0"/>
              <a:ea typeface="ＭＳ Ｐゴシック" panose="020B0600070205080204" pitchFamily="34" charset="-128"/>
              <a:cs typeface="Consolas" panose="020B0609020204030204" pitchFamily="49" charset="0"/>
            </a:endParaRPr>
          </a:p>
          <a:p>
            <a:pPr lvl="1">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print("Sum total of the series:", total)</a:t>
            </a:r>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867400"/>
            <a:ext cx="50958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6340475" y="5867400"/>
            <a:ext cx="266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Comic Sans MS" panose="030F0702030302020204" pitchFamily="66" charset="0"/>
              </a:rPr>
              <a:t>Q: What if the user just entered a single negative number?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mtClean="0">
                <a:ea typeface="ＭＳ Ｐゴシック" panose="020B0600070205080204" pitchFamily="34" charset="-128"/>
              </a:rPr>
              <a:t>Sentinel Controlled Loops (2)</a:t>
            </a:r>
          </a:p>
        </p:txBody>
      </p:sp>
      <p:sp>
        <p:nvSpPr>
          <p:cNvPr id="51203" name="Rectangle 3"/>
          <p:cNvSpPr>
            <a:spLocks noGrp="1" noChangeArrowheads="1"/>
          </p:cNvSpPr>
          <p:nvPr>
            <p:ph idx="1"/>
          </p:nvPr>
        </p:nvSpPr>
        <p:spPr/>
        <p:txBody>
          <a:bodyPr/>
          <a:lstStyle/>
          <a:p>
            <a:r>
              <a:rPr lang="en-US" altLang="en-US" smtClean="0">
                <a:ea typeface="ＭＳ Ｐゴシック" panose="020B0600070205080204" pitchFamily="34" charset="-128"/>
              </a:rPr>
              <a:t>Sentinel controlled loops are frequently used in conjunction with the error checking of input.</a:t>
            </a:r>
          </a:p>
          <a:p>
            <a:r>
              <a:rPr lang="en-US" altLang="en-US" smtClean="0">
                <a:ea typeface="ＭＳ Ｐゴシック" panose="020B0600070205080204" pitchFamily="34" charset="-128"/>
              </a:rPr>
              <a:t>Example (sentinel value is one of the valid menu selections, repeat while selection is not one of these selections)</a:t>
            </a:r>
          </a:p>
          <a:p>
            <a:pPr lvl="1">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selection = " "</a:t>
            </a:r>
          </a:p>
          <a:p>
            <a:pPr lvl="1">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while selection not in ("a", "A", "r",  "R", "m", "M", "q", "Q"):</a:t>
            </a:r>
          </a:p>
          <a:p>
            <a:pPr lvl="1">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print("Menu options")</a:t>
            </a:r>
          </a:p>
          <a:p>
            <a:pPr lvl="1">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print("(a)dd a new player to the game")</a:t>
            </a:r>
          </a:p>
          <a:p>
            <a:pPr lvl="1">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print("(r)emove a player from the game")</a:t>
            </a:r>
          </a:p>
          <a:p>
            <a:pPr lvl="1">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print("(m)odify player")</a:t>
            </a:r>
          </a:p>
          <a:p>
            <a:pPr lvl="1">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print("(q)uit game")</a:t>
            </a:r>
          </a:p>
          <a:p>
            <a:pPr lvl="1">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selection = input("Enter your selection: ")</a:t>
            </a:r>
          </a:p>
          <a:p>
            <a:pPr lvl="1">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if selection not in ("a", "A", "r",  "R", "m", "M", "q", "Q"):</a:t>
            </a:r>
          </a:p>
          <a:p>
            <a:pPr lvl="1">
              <a:buFont typeface="Times New Roman" panose="02020603050405020304" pitchFamily="18"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print("Please enter one of 'a', 'r', 'm' or 'q' ")</a:t>
            </a:r>
          </a:p>
          <a:p>
            <a:endParaRPr lang="en-US" altLang="en-US" sz="1800" smtClean="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mtClean="0">
                <a:ea typeface="ＭＳ Ｐゴシック" panose="020B0600070205080204" pitchFamily="34" charset="-128"/>
              </a:rPr>
              <a:t>Recap: What Looping Constructs Are Available In Python/When To Use Them</a:t>
            </a:r>
          </a:p>
        </p:txBody>
      </p:sp>
      <p:graphicFrame>
        <p:nvGraphicFramePr>
          <p:cNvPr id="487427" name="Group 3"/>
          <p:cNvGraphicFramePr>
            <a:graphicFrameLocks noGrp="1"/>
          </p:cNvGraphicFramePr>
          <p:nvPr>
            <p:ph idx="1"/>
          </p:nvPr>
        </p:nvGraphicFramePr>
        <p:xfrm>
          <a:off x="465138" y="1252538"/>
          <a:ext cx="8178800" cy="5173663"/>
        </p:xfrm>
        <a:graphic>
          <a:graphicData uri="http://schemas.openxmlformats.org/drawingml/2006/table">
            <a:tbl>
              <a:tblPr/>
              <a:tblGrid>
                <a:gridCol w="1579562">
                  <a:extLst>
                    <a:ext uri="{9D8B030D-6E8A-4147-A177-3AD203B41FA5}">
                      <a16:colId xmlns:a16="http://schemas.microsoft.com/office/drawing/2014/main" val="20000"/>
                    </a:ext>
                  </a:extLst>
                </a:gridCol>
                <a:gridCol w="6599238">
                  <a:extLst>
                    <a:ext uri="{9D8B030D-6E8A-4147-A177-3AD203B41FA5}">
                      <a16:colId xmlns:a16="http://schemas.microsoft.com/office/drawing/2014/main" val="20001"/>
                    </a:ext>
                  </a:extLst>
                </a:gridCol>
              </a:tblGrid>
              <a:tr h="577850">
                <a:tc>
                  <a:txBody>
                    <a:bodyPr/>
                    <a:lstStyle>
                      <a:lvl1pPr marL="889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88900" marR="0" lvl="0" indent="0" algn="l" defTabSz="914400" rtl="0" eaLnBrk="0" fontAlgn="base" latinLnBrk="0" hangingPunct="0">
                        <a:lnSpc>
                          <a:spcPct val="100000"/>
                        </a:lnSpc>
                        <a:spcBef>
                          <a:spcPct val="3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Construct</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marL="889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88900" marR="0" lvl="0" indent="0" algn="l" defTabSz="914400" rtl="0" eaLnBrk="0" fontAlgn="base" latinLnBrk="0" hangingPunct="0">
                        <a:lnSpc>
                          <a:spcPct val="100000"/>
                        </a:lnSpc>
                        <a:spcBef>
                          <a:spcPct val="3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When To Use</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955675">
                <a:tc>
                  <a:txBody>
                    <a:bodyPr/>
                    <a:lstStyle>
                      <a:lvl1pPr marL="889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88900" marR="0" lvl="0" indent="0" algn="l" defTabSz="914400" rtl="0" eaLnBrk="0" fontAlgn="base" latinLnBrk="0" hangingPunct="0">
                        <a:lnSpc>
                          <a:spcPct val="100000"/>
                        </a:lnSpc>
                        <a:spcBef>
                          <a:spcPct val="3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Pre-test loops</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89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88900" marR="0" lvl="0" indent="0" algn="l" defTabSz="914400" rtl="0" eaLnBrk="0" fontAlgn="base" latinLnBrk="0" hangingPunct="0">
                        <a:lnSpc>
                          <a:spcPct val="100000"/>
                        </a:lnSpc>
                        <a:spcBef>
                          <a:spcPct val="3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You want the stopping condition to be checked before the loop body is executed (typically used when you want a loop to execute zero or more times).</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lvl1pPr marL="355600" indent="-1778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355600" marR="0" lvl="0" indent="-177800" algn="l" defTabSz="914400" rtl="0" eaLnBrk="0" fontAlgn="base" latinLnBrk="0" hangingPunct="0">
                        <a:lnSpc>
                          <a:spcPct val="100000"/>
                        </a:lnSpc>
                        <a:spcBef>
                          <a:spcPct val="3000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onsolas" pitchFamily="49" charset="0"/>
                          <a:ea typeface="ＭＳ Ｐゴシック" pitchFamily="34" charset="-128"/>
                          <a:cs typeface="Consolas" pitchFamily="49" charset="0"/>
                        </a:rPr>
                        <a:t>While</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66700" indent="-1778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266700" marR="0" lvl="0" indent="-177800" algn="l" defTabSz="914400" rtl="0" eaLnBrk="0" fontAlgn="base" latinLnBrk="0" hangingPunct="0">
                        <a:lnSpc>
                          <a:spcPct val="100000"/>
                        </a:lnSpc>
                        <a:spcBef>
                          <a:spcPct val="3000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The most powerful looping construct: you can write a </a:t>
                      </a:r>
                      <a:r>
                        <a:rPr kumimoji="0" lang="ja-JP" altLang="en-US" sz="18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t>
                      </a:r>
                      <a:r>
                        <a:rPr kumimoji="0" lang="en-US" altLang="ja-JP" sz="18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while</a:t>
                      </a:r>
                      <a:r>
                        <a:rPr kumimoji="0" lang="ja-JP" altLang="en-US" sz="18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a:t>
                      </a:r>
                      <a:r>
                        <a:rPr kumimoji="0" lang="en-US" altLang="ja-JP" sz="18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 loop to mimic the behavior of any other type of loop.  In general it should be used when you want a pre-test loop which can be used for most any arbitrary stopping condition e.g., execute the loop as long as the user doesn’t enter a negative number.</a:t>
                      </a:r>
                      <a:endParaRPr kumimoji="0" lang="en-US" altLang="en-US" sz="18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87425">
                <a:tc>
                  <a:txBody>
                    <a:bodyPr/>
                    <a:lstStyle>
                      <a:lvl1pPr marL="355600" indent="-1778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355600" marR="0" lvl="0" indent="-177800" algn="l" defTabSz="914400" rtl="0" eaLnBrk="0" fontAlgn="base" latinLnBrk="0" hangingPunct="0">
                        <a:lnSpc>
                          <a:spcPct val="100000"/>
                        </a:lnSpc>
                        <a:spcBef>
                          <a:spcPct val="3000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onsolas" pitchFamily="49" charset="0"/>
                          <a:ea typeface="ＭＳ Ｐゴシック" pitchFamily="34" charset="-128"/>
                          <a:cs typeface="Consolas" pitchFamily="49" charset="0"/>
                        </a:rPr>
                        <a:t>For</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66700" indent="-1778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266700" marR="0" lvl="0" indent="-177800" algn="l" defTabSz="914400" rtl="0" eaLnBrk="0" fontAlgn="base" latinLnBrk="0" hangingPunct="0">
                        <a:lnSpc>
                          <a:spcPct val="100000"/>
                        </a:lnSpc>
                        <a:spcBef>
                          <a:spcPct val="3000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In Python it can be used to step through some sequence</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81113">
                <a:tc>
                  <a:txBody>
                    <a:bodyPr/>
                    <a:lstStyle>
                      <a:lvl1pPr marL="889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88900" marR="0" lvl="0" indent="0" algn="l" defTabSz="914400" rtl="0" eaLnBrk="0" fontAlgn="base" latinLnBrk="0" hangingPunct="0">
                        <a:lnSpc>
                          <a:spcPct val="100000"/>
                        </a:lnSpc>
                        <a:spcBef>
                          <a:spcPct val="3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Post-test: None in Python</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8900" eaLnBrk="0" hangingPunct="0">
                        <a:spcBef>
                          <a:spcPct val="30000"/>
                        </a:spcBef>
                        <a:defRPr sz="20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defRPr>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defRPr sz="1600">
                          <a:solidFill>
                            <a:schemeClr val="tx1"/>
                          </a:solidFill>
                          <a:latin typeface="Calibri" pitchFamily="34" charset="0"/>
                          <a:ea typeface="ＭＳ Ｐゴシック" pitchFamily="34" charset="-128"/>
                        </a:defRPr>
                      </a:lvl3pPr>
                      <a:lvl4pPr marL="1600200" indent="-228600" eaLnBrk="0" hangingPunct="0">
                        <a:spcBef>
                          <a:spcPct val="10000"/>
                        </a:spcBef>
                        <a:defRPr sz="1600">
                          <a:solidFill>
                            <a:schemeClr val="tx1"/>
                          </a:solidFill>
                          <a:latin typeface="Calibri" pitchFamily="34" charset="0"/>
                          <a:ea typeface="ＭＳ Ｐゴシック" pitchFamily="34" charset="-128"/>
                        </a:defRPr>
                      </a:lvl4pPr>
                      <a:lvl5pPr marL="2057400" indent="-228600" eaLnBrk="0" hangingPunct="0">
                        <a:spcBef>
                          <a:spcPct val="10000"/>
                        </a:spcBef>
                        <a:defRPr sz="1600">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sz="1600">
                          <a:solidFill>
                            <a:schemeClr val="tx1"/>
                          </a:solidFill>
                          <a:latin typeface="Calibri" pitchFamily="34" charset="0"/>
                          <a:ea typeface="ＭＳ Ｐゴシック" pitchFamily="34" charset="-128"/>
                        </a:defRPr>
                      </a:lvl9pPr>
                    </a:lstStyle>
                    <a:p>
                      <a:pPr marL="88900" marR="0" lvl="0" indent="0" algn="l" defTabSz="914400" rtl="0" eaLnBrk="0" fontAlgn="base" latinLnBrk="0" hangingPunct="0">
                        <a:lnSpc>
                          <a:spcPct val="100000"/>
                        </a:lnSpc>
                        <a:spcBef>
                          <a:spcPct val="3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You want to execute the body of the loop before checking the stopping condition (typically used to ensure that the body of the loop will execute at least once). The logic can be simulated with a </a:t>
                      </a:r>
                      <a:r>
                        <a:rPr kumimoji="0" lang="en-US" altLang="en-US" sz="1800" b="0" i="0" u="none" strike="noStrike" cap="none" normalizeH="0" baseline="0" smtClean="0">
                          <a:ln>
                            <a:noFill/>
                          </a:ln>
                          <a:solidFill>
                            <a:schemeClr val="tx1"/>
                          </a:solidFill>
                          <a:effectLst/>
                          <a:latin typeface="Consolas" pitchFamily="49" charset="0"/>
                          <a:ea typeface="ＭＳ Ｐゴシック" pitchFamily="34" charset="-128"/>
                          <a:cs typeface="Consolas" pitchFamily="49" charset="0"/>
                        </a:rPr>
                        <a:t>while</a:t>
                      </a:r>
                      <a:r>
                        <a:rPr kumimoji="0" lang="en-US" altLang="en-US" sz="20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 loop.</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ea typeface="ＭＳ Ｐゴシック" panose="020B0600070205080204" pitchFamily="34" charset="-128"/>
                <a:cs typeface="Times New Roman" panose="02020603050405020304" pitchFamily="18" charset="0"/>
              </a:rPr>
              <a:t>How To Determine If Loops Can Be Applied</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cs typeface="Times New Roman" panose="02020603050405020304" pitchFamily="18" charset="0"/>
              </a:rPr>
              <a:t>Something needs to occur multiple times (generally it will repeat itself as long as some condition has been met).</a:t>
            </a:r>
          </a:p>
          <a:p>
            <a:r>
              <a:rPr lang="en-US" altLang="en-US" smtClean="0">
                <a:ea typeface="ＭＳ Ｐゴシック" panose="020B0600070205080204" pitchFamily="34" charset="-128"/>
                <a:cs typeface="Times New Roman" panose="02020603050405020304" pitchFamily="18" charset="0"/>
              </a:rPr>
              <a:t>Example 1:</a:t>
            </a:r>
          </a:p>
        </p:txBody>
      </p:sp>
      <p:grpSp>
        <p:nvGrpSpPr>
          <p:cNvPr id="2" name="Group 25"/>
          <p:cNvGrpSpPr>
            <a:grpSpLocks/>
          </p:cNvGrpSpPr>
          <p:nvPr/>
        </p:nvGrpSpPr>
        <p:grpSpPr bwMode="auto">
          <a:xfrm>
            <a:off x="609600" y="2438400"/>
            <a:ext cx="2687638" cy="2971800"/>
            <a:chOff x="1174" y="2892"/>
            <a:chExt cx="2210" cy="2259"/>
          </a:xfrm>
        </p:grpSpPr>
        <p:grpSp>
          <p:nvGrpSpPr>
            <p:cNvPr id="8215" name="Group 23"/>
            <p:cNvGrpSpPr>
              <a:grpSpLocks/>
            </p:cNvGrpSpPr>
            <p:nvPr/>
          </p:nvGrpSpPr>
          <p:grpSpPr bwMode="auto">
            <a:xfrm>
              <a:off x="1174" y="2892"/>
              <a:ext cx="2210" cy="2259"/>
              <a:chOff x="182" y="1004"/>
              <a:chExt cx="2210" cy="2259"/>
            </a:xfrm>
          </p:grpSpPr>
          <p:pic>
            <p:nvPicPr>
              <p:cNvPr id="8217" name="Picture 14" descr="MC90008301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 y="1004"/>
                <a:ext cx="1693" cy="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8" name="Text Box 19"/>
              <p:cNvSpPr txBox="1">
                <a:spLocks noChangeArrowheads="1"/>
              </p:cNvSpPr>
              <p:nvPr/>
            </p:nvSpPr>
            <p:spPr bwMode="auto">
              <a:xfrm>
                <a:off x="200" y="3032"/>
                <a:ext cx="2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a:latin typeface="Arial" panose="020B0604020202020204" pitchFamily="34" charset="0"/>
                  </a:rPr>
                  <a:t>Re-running the entire program</a:t>
                </a:r>
              </a:p>
            </p:txBody>
          </p:sp>
        </p:grpSp>
        <p:sp>
          <p:nvSpPr>
            <p:cNvPr id="8216" name="Text Box 15"/>
            <p:cNvSpPr txBox="1">
              <a:spLocks noChangeArrowheads="1"/>
            </p:cNvSpPr>
            <p:nvPr/>
          </p:nvSpPr>
          <p:spPr bwMode="auto">
            <a:xfrm rot="-648256">
              <a:off x="1767" y="3357"/>
              <a:ext cx="433" cy="4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lnSpc>
                  <a:spcPct val="70000"/>
                </a:lnSpc>
                <a:spcBef>
                  <a:spcPct val="50000"/>
                </a:spcBef>
                <a:buFontTx/>
                <a:buNone/>
              </a:pPr>
              <a:r>
                <a:rPr lang="en-US" altLang="en-US" sz="1800" b="1">
                  <a:solidFill>
                    <a:srgbClr val="996600"/>
                  </a:solidFill>
                  <a:latin typeface="Chiller" panose="04020404031007020602" pitchFamily="82" charset="0"/>
                </a:rPr>
                <a:t>Play again?</a:t>
              </a:r>
            </a:p>
          </p:txBody>
        </p:sp>
      </p:grpSp>
      <p:sp>
        <p:nvSpPr>
          <p:cNvPr id="105492" name="Text Box 20"/>
          <p:cNvSpPr txBox="1">
            <a:spLocks noChangeArrowheads="1"/>
          </p:cNvSpPr>
          <p:nvPr/>
        </p:nvSpPr>
        <p:spPr bwMode="auto">
          <a:xfrm>
            <a:off x="4171950" y="6024563"/>
            <a:ext cx="39814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latin typeface="Comic Sans MS" panose="030F0702030302020204" pitchFamily="66" charset="0"/>
              </a:rPr>
              <a:t>While the player wants to play</a:t>
            </a:r>
          </a:p>
          <a:p>
            <a:pPr eaLnBrk="1" hangingPunct="1">
              <a:spcBef>
                <a:spcPct val="50000"/>
              </a:spcBef>
              <a:buFontTx/>
              <a:buNone/>
            </a:pPr>
            <a:r>
              <a:rPr lang="en-CA" altLang="en-US" sz="1800">
                <a:latin typeface="Comic Sans MS" panose="030F0702030302020204" pitchFamily="66" charset="0"/>
              </a:rPr>
              <a:t>     Run the game again</a:t>
            </a:r>
          </a:p>
        </p:txBody>
      </p:sp>
      <p:sp>
        <p:nvSpPr>
          <p:cNvPr id="105493" name="AutoShape 21"/>
          <p:cNvSpPr>
            <a:spLocks noChangeArrowheads="1"/>
          </p:cNvSpPr>
          <p:nvPr/>
        </p:nvSpPr>
        <p:spPr bwMode="auto">
          <a:xfrm>
            <a:off x="4743450" y="2528888"/>
            <a:ext cx="2360613" cy="9144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2000">
                <a:latin typeface="Arial" panose="020B0604020202020204" pitchFamily="34" charset="0"/>
              </a:rPr>
              <a:t>Play again?</a:t>
            </a:r>
          </a:p>
        </p:txBody>
      </p:sp>
      <p:sp>
        <p:nvSpPr>
          <p:cNvPr id="105494" name="Rectangle 22"/>
          <p:cNvSpPr>
            <a:spLocks noChangeArrowheads="1"/>
          </p:cNvSpPr>
          <p:nvPr/>
        </p:nvSpPr>
        <p:spPr bwMode="auto">
          <a:xfrm>
            <a:off x="4857750" y="3756025"/>
            <a:ext cx="2133600"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2000">
                <a:latin typeface="Arial" panose="020B0604020202020204" pitchFamily="34" charset="0"/>
              </a:rPr>
              <a:t>Run game again</a:t>
            </a:r>
          </a:p>
        </p:txBody>
      </p:sp>
      <p:grpSp>
        <p:nvGrpSpPr>
          <p:cNvPr id="5" name="Group 4"/>
          <p:cNvGrpSpPr>
            <a:grpSpLocks/>
          </p:cNvGrpSpPr>
          <p:nvPr/>
        </p:nvGrpSpPr>
        <p:grpSpPr bwMode="auto">
          <a:xfrm>
            <a:off x="5656263" y="3387725"/>
            <a:ext cx="306387" cy="368300"/>
            <a:chOff x="5656386" y="3387725"/>
            <a:chExt cx="306264" cy="368665"/>
          </a:xfrm>
        </p:grpSpPr>
        <p:cxnSp>
          <p:nvCxnSpPr>
            <p:cNvPr id="8213" name="AutoShape 23"/>
            <p:cNvCxnSpPr>
              <a:cxnSpLocks noChangeShapeType="1"/>
              <a:stCxn id="105493" idx="2"/>
              <a:endCxn id="105494" idx="0"/>
            </p:cNvCxnSpPr>
            <p:nvPr/>
          </p:nvCxnSpPr>
          <p:spPr bwMode="auto">
            <a:xfrm>
              <a:off x="5923757" y="3443288"/>
              <a:ext cx="793" cy="313102"/>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14" name="Text Box 26"/>
            <p:cNvSpPr txBox="1">
              <a:spLocks noChangeArrowheads="1"/>
            </p:cNvSpPr>
            <p:nvPr/>
          </p:nvSpPr>
          <p:spPr bwMode="auto">
            <a:xfrm>
              <a:off x="5656386" y="3387725"/>
              <a:ext cx="30626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Y</a:t>
              </a:r>
            </a:p>
          </p:txBody>
        </p:sp>
      </p:grpSp>
      <p:grpSp>
        <p:nvGrpSpPr>
          <p:cNvPr id="4" name="Group 3"/>
          <p:cNvGrpSpPr>
            <a:grpSpLocks/>
          </p:cNvGrpSpPr>
          <p:nvPr/>
        </p:nvGrpSpPr>
        <p:grpSpPr bwMode="auto">
          <a:xfrm>
            <a:off x="4057650" y="2971800"/>
            <a:ext cx="800100" cy="990600"/>
            <a:chOff x="4057244" y="2971801"/>
            <a:chExt cx="800505" cy="990600"/>
          </a:xfrm>
        </p:grpSpPr>
        <p:sp>
          <p:nvSpPr>
            <p:cNvPr id="8210" name="Line 27"/>
            <p:cNvSpPr>
              <a:spLocks noChangeShapeType="1"/>
            </p:cNvSpPr>
            <p:nvPr/>
          </p:nvSpPr>
          <p:spPr bwMode="auto">
            <a:xfrm flipH="1">
              <a:off x="4057244" y="3962401"/>
              <a:ext cx="80050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8211" name="Line 28"/>
            <p:cNvSpPr>
              <a:spLocks noChangeShapeType="1"/>
            </p:cNvSpPr>
            <p:nvPr/>
          </p:nvSpPr>
          <p:spPr bwMode="auto">
            <a:xfrm flipV="1">
              <a:off x="4057245" y="2971801"/>
              <a:ext cx="0" cy="990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8212" name="Line 29"/>
            <p:cNvSpPr>
              <a:spLocks noChangeShapeType="1"/>
            </p:cNvSpPr>
            <p:nvPr/>
          </p:nvSpPr>
          <p:spPr bwMode="auto">
            <a:xfrm>
              <a:off x="4057245" y="2971801"/>
              <a:ext cx="6858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grpSp>
      <p:grpSp>
        <p:nvGrpSpPr>
          <p:cNvPr id="9" name="Group 8"/>
          <p:cNvGrpSpPr>
            <a:grpSpLocks/>
          </p:cNvGrpSpPr>
          <p:nvPr/>
        </p:nvGrpSpPr>
        <p:grpSpPr bwMode="auto">
          <a:xfrm>
            <a:off x="4972050" y="2652713"/>
            <a:ext cx="3048000" cy="2466975"/>
            <a:chOff x="4972050" y="2652186"/>
            <a:chExt cx="3048000" cy="2467502"/>
          </a:xfrm>
        </p:grpSpPr>
        <p:sp>
          <p:nvSpPr>
            <p:cNvPr id="8205" name="Oval 25"/>
            <p:cNvSpPr>
              <a:spLocks noChangeArrowheads="1"/>
            </p:cNvSpPr>
            <p:nvPr/>
          </p:nvSpPr>
          <p:spPr bwMode="auto">
            <a:xfrm>
              <a:off x="4972050" y="4662488"/>
              <a:ext cx="1905000" cy="457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2000">
                  <a:latin typeface="Arial" panose="020B0604020202020204" pitchFamily="34" charset="0"/>
                </a:rPr>
                <a:t>END GAME</a:t>
              </a:r>
            </a:p>
          </p:txBody>
        </p:sp>
        <p:sp>
          <p:nvSpPr>
            <p:cNvPr id="8206" name="Text Box 30"/>
            <p:cNvSpPr txBox="1">
              <a:spLocks noChangeArrowheads="1"/>
            </p:cNvSpPr>
            <p:nvPr/>
          </p:nvSpPr>
          <p:spPr bwMode="auto">
            <a:xfrm>
              <a:off x="7181850" y="2652186"/>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N</a:t>
              </a:r>
            </a:p>
          </p:txBody>
        </p:sp>
        <p:sp>
          <p:nvSpPr>
            <p:cNvPr id="8207" name="Line 31"/>
            <p:cNvSpPr>
              <a:spLocks noChangeShapeType="1"/>
            </p:cNvSpPr>
            <p:nvPr/>
          </p:nvSpPr>
          <p:spPr bwMode="auto">
            <a:xfrm>
              <a:off x="7164016" y="2971802"/>
              <a:ext cx="85603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8208" name="Line 32"/>
            <p:cNvSpPr>
              <a:spLocks noChangeShapeType="1"/>
            </p:cNvSpPr>
            <p:nvPr/>
          </p:nvSpPr>
          <p:spPr bwMode="auto">
            <a:xfrm>
              <a:off x="8020050" y="2986088"/>
              <a:ext cx="0" cy="1905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8209" name="Line 33"/>
            <p:cNvSpPr>
              <a:spLocks noChangeShapeType="1"/>
            </p:cNvSpPr>
            <p:nvPr/>
          </p:nvSpPr>
          <p:spPr bwMode="auto">
            <a:xfrm flipH="1">
              <a:off x="6877050" y="4891088"/>
              <a:ext cx="11430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grpSp>
      <p:sp>
        <p:nvSpPr>
          <p:cNvPr id="8" name="TextBox 7"/>
          <p:cNvSpPr txBox="1">
            <a:spLocks noChangeArrowheads="1"/>
          </p:cNvSpPr>
          <p:nvPr/>
        </p:nvSpPr>
        <p:spPr bwMode="auto">
          <a:xfrm>
            <a:off x="4019550" y="2128838"/>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t>Flowchart</a:t>
            </a:r>
          </a:p>
        </p:txBody>
      </p:sp>
      <p:sp>
        <p:nvSpPr>
          <p:cNvPr id="29" name="TextBox 28"/>
          <p:cNvSpPr txBox="1">
            <a:spLocks noChangeArrowheads="1"/>
          </p:cNvSpPr>
          <p:nvPr/>
        </p:nvSpPr>
        <p:spPr bwMode="auto">
          <a:xfrm>
            <a:off x="4176713" y="5624513"/>
            <a:ext cx="163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t>Pseudo code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49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549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500"/>
                                        <p:tgtEl>
                                          <p:spTgt spid="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05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3" grpId="1" build="allAtOnce"/>
      <p:bldP spid="105492" grpId="0"/>
      <p:bldP spid="105493" grpId="0" animBg="1"/>
      <p:bldP spid="105494" grpId="0" animBg="1"/>
      <p:bldP spid="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60350"/>
            <a:ext cx="8229600" cy="730250"/>
          </a:xfrm>
        </p:spPr>
        <p:txBody>
          <a:bodyPr/>
          <a:lstStyle/>
          <a:p>
            <a:r>
              <a:rPr lang="en-US" altLang="en-US" smtClean="0">
                <a:ea typeface="ＭＳ Ｐゴシック" panose="020B0600070205080204" pitchFamily="34" charset="-128"/>
              </a:rPr>
              <a:t>The </a:t>
            </a:r>
            <a:r>
              <a:rPr lang="en-US" altLang="en-US" sz="2800" smtClean="0">
                <a:latin typeface="Consolas" panose="020B0609020204030204" pitchFamily="49" charset="0"/>
                <a:ea typeface="ＭＳ Ｐゴシック" panose="020B0600070205080204" pitchFamily="34" charset="-128"/>
                <a:cs typeface="Consolas" panose="020B0609020204030204" pitchFamily="49" charset="0"/>
              </a:rPr>
              <a:t>Break</a:t>
            </a:r>
            <a:r>
              <a:rPr lang="en-US" altLang="en-US" smtClean="0">
                <a:ea typeface="ＭＳ Ｐゴシック" panose="020B0600070205080204" pitchFamily="34" charset="-128"/>
              </a:rPr>
              <a:t> Instruction</a:t>
            </a:r>
          </a:p>
        </p:txBody>
      </p:sp>
      <p:sp>
        <p:nvSpPr>
          <p:cNvPr id="54275" name="Content Placeholder 2"/>
          <p:cNvSpPr>
            <a:spLocks noGrp="1"/>
          </p:cNvSpPr>
          <p:nvPr>
            <p:ph idx="1"/>
          </p:nvPr>
        </p:nvSpPr>
        <p:spPr>
          <a:xfrm>
            <a:off x="457200" y="1219200"/>
            <a:ext cx="8229600" cy="5486400"/>
          </a:xfrm>
        </p:spPr>
        <p:txBody>
          <a:bodyPr/>
          <a:lstStyle/>
          <a:p>
            <a:r>
              <a:rPr lang="en-US" altLang="en-US" smtClean="0">
                <a:ea typeface="ＭＳ Ｐゴシック" panose="020B0600070205080204" pitchFamily="34" charset="-128"/>
              </a:rPr>
              <a:t>It is used to terminate the repetition of a loop which is separate from the main Boolean expression (it’s another, separate Boolean expression).</a:t>
            </a:r>
          </a:p>
          <a:p>
            <a:r>
              <a:rPr lang="en-US" altLang="en-US" b="1" smtClean="0">
                <a:ea typeface="ＭＳ Ｐゴシック" panose="020B0600070205080204" pitchFamily="34" charset="-128"/>
              </a:rPr>
              <a:t>General structure</a:t>
            </a:r>
            <a:r>
              <a:rPr lang="en-US" altLang="en-US" smtClean="0">
                <a:ea typeface="ＭＳ Ｐゴシック" panose="020B0600070205080204" pitchFamily="34" charset="-128"/>
              </a:rPr>
              <a:t>:</a:t>
            </a:r>
          </a:p>
          <a:p>
            <a:pPr marL="40005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for (Condition 1):		while (Condition 1):</a:t>
            </a:r>
          </a:p>
          <a:p>
            <a:pPr marL="40005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if (Condition 2):            if (Condition 2):</a:t>
            </a:r>
          </a:p>
          <a:p>
            <a:pPr marL="40005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break		                break</a:t>
            </a:r>
          </a:p>
          <a:p>
            <a:r>
              <a:rPr lang="en-US" altLang="en-US" smtClean="0">
                <a:ea typeface="ＭＳ Ｐゴシック" panose="020B0600070205080204" pitchFamily="34" charset="-128"/>
                <a:cs typeface="Arial" panose="020B0604020202020204" pitchFamily="34" charset="0"/>
              </a:rPr>
              <a:t>Specific example (mostly for illustration purposes at this point):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break.py</a:t>
            </a:r>
          </a:p>
          <a:p>
            <a:endParaRPr lang="en-US" altLang="en-US" sz="2000" smtClean="0">
              <a:latin typeface="Arial" panose="020B0604020202020204" pitchFamily="34" charset="0"/>
              <a:ea typeface="ＭＳ Ｐゴシック" panose="020B0600070205080204" pitchFamily="34" charset="-128"/>
              <a:cs typeface="Arial" panose="020B0604020202020204" pitchFamily="34" charset="0"/>
            </a:endParaRPr>
          </a:p>
          <a:p>
            <a:pPr marL="40005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str1 = input("Enter a series of lower case alphabetic characters: ")</a:t>
            </a:r>
          </a:p>
          <a:p>
            <a:pPr marL="40005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for temp in str1:</a:t>
            </a:r>
          </a:p>
          <a:p>
            <a:pPr marL="40005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if (temp &lt; 'a') or (temp &gt; 'z'):</a:t>
            </a:r>
          </a:p>
          <a:p>
            <a:pPr marL="40005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break</a:t>
            </a:r>
          </a:p>
          <a:p>
            <a:pPr marL="40005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print(temp)</a:t>
            </a:r>
          </a:p>
          <a:p>
            <a:pPr marL="40005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print("Done")</a:t>
            </a: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946775"/>
            <a:ext cx="55149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480175" y="0"/>
            <a:ext cx="266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Comic Sans MS" panose="030F0702030302020204" pitchFamily="66" charset="0"/>
                <a:cs typeface="Times New Roman" panose="02020603050405020304" pitchFamily="18" charset="0"/>
              </a:rPr>
              <a:t>Q: What if the user just typed ‘abc’ and hit enter?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idx="4294967295"/>
          </p:nvPr>
        </p:nvSpPr>
        <p:spPr/>
        <p:txBody>
          <a:bodyPr/>
          <a:lstStyle/>
          <a:p>
            <a:r>
              <a:rPr lang="en-CA" altLang="en-US" smtClean="0">
                <a:ea typeface="ＭＳ Ｐゴシック" panose="020B0600070205080204" pitchFamily="34" charset="-128"/>
              </a:rPr>
              <a:t>The </a:t>
            </a:r>
            <a:r>
              <a:rPr lang="en-CA" altLang="en-US" sz="2800" smtClean="0">
                <a:latin typeface="Consolas" panose="020B0609020204030204" pitchFamily="49" charset="0"/>
                <a:ea typeface="ＭＳ Ｐゴシック" panose="020B0600070205080204" pitchFamily="34" charset="-128"/>
                <a:cs typeface="Consolas" panose="020B0609020204030204" pitchFamily="49" charset="0"/>
              </a:rPr>
              <a:t>Break</a:t>
            </a:r>
            <a:r>
              <a:rPr lang="en-CA" altLang="en-US" smtClean="0">
                <a:ea typeface="ＭＳ Ｐゴシック" panose="020B0600070205080204" pitchFamily="34" charset="-128"/>
              </a:rPr>
              <a:t> Should Be Rarely Used</a:t>
            </a:r>
          </a:p>
        </p:txBody>
      </p:sp>
      <p:sp>
        <p:nvSpPr>
          <p:cNvPr id="55299" name="Rectangle 3"/>
          <p:cNvSpPr>
            <a:spLocks noGrp="1"/>
          </p:cNvSpPr>
          <p:nvPr>
            <p:ph type="body" idx="4294967295"/>
          </p:nvPr>
        </p:nvSpPr>
        <p:spPr/>
        <p:txBody>
          <a:bodyPr/>
          <a:lstStyle/>
          <a:p>
            <a:r>
              <a:rPr lang="en-CA" altLang="en-US" smtClean="0">
                <a:ea typeface="ＭＳ Ｐゴシック" panose="020B0600070205080204" pitchFamily="34" charset="-128"/>
              </a:rPr>
              <a:t>Adding an extra exit point in a loop (aside from the Boolean expression in the while loop) may make it harder to trace execution (leads to ‘spaghetti’ programming).</a:t>
            </a:r>
          </a:p>
        </p:txBody>
      </p:sp>
      <p:grpSp>
        <p:nvGrpSpPr>
          <p:cNvPr id="4" name="Group 3"/>
          <p:cNvGrpSpPr>
            <a:grpSpLocks/>
          </p:cNvGrpSpPr>
          <p:nvPr/>
        </p:nvGrpSpPr>
        <p:grpSpPr bwMode="auto">
          <a:xfrm>
            <a:off x="381000" y="2819400"/>
            <a:ext cx="4800600" cy="4024313"/>
            <a:chOff x="381000" y="2819400"/>
            <a:chExt cx="4800600" cy="4024313"/>
          </a:xfrm>
        </p:grpSpPr>
        <p:sp>
          <p:nvSpPr>
            <p:cNvPr id="55302" name="AutoShape 4"/>
            <p:cNvSpPr>
              <a:spLocks noChangeArrowheads="1"/>
            </p:cNvSpPr>
            <p:nvPr/>
          </p:nvSpPr>
          <p:spPr bwMode="auto">
            <a:xfrm>
              <a:off x="1219200" y="2819400"/>
              <a:ext cx="2667000" cy="9906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1400">
                  <a:latin typeface="Arial" panose="020B0604020202020204" pitchFamily="34" charset="0"/>
                </a:rPr>
                <a:t>(while)</a:t>
              </a:r>
            </a:p>
            <a:p>
              <a:pPr algn="ctr" eaLnBrk="1" hangingPunct="1">
                <a:spcBef>
                  <a:spcPct val="0"/>
                </a:spcBef>
                <a:buFontTx/>
                <a:buNone/>
              </a:pPr>
              <a:r>
                <a:rPr lang="en-CA" altLang="en-US" sz="1400">
                  <a:latin typeface="Arial" panose="020B0604020202020204" pitchFamily="34" charset="0"/>
                </a:rPr>
                <a:t>Boolean met?</a:t>
              </a:r>
            </a:p>
          </p:txBody>
        </p:sp>
        <p:sp>
          <p:nvSpPr>
            <p:cNvPr id="55303" name="Rectangle 5"/>
            <p:cNvSpPr>
              <a:spLocks noChangeArrowheads="1"/>
            </p:cNvSpPr>
            <p:nvPr/>
          </p:nvSpPr>
          <p:spPr bwMode="auto">
            <a:xfrm>
              <a:off x="1447800" y="4267200"/>
              <a:ext cx="2209800"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1400">
                  <a:latin typeface="Arial" panose="020B0604020202020204" pitchFamily="34" charset="0"/>
                </a:rPr>
                <a:t>Instruction</a:t>
              </a:r>
            </a:p>
          </p:txBody>
        </p:sp>
        <p:cxnSp>
          <p:nvCxnSpPr>
            <p:cNvPr id="55304" name="AutoShape 7"/>
            <p:cNvCxnSpPr>
              <a:cxnSpLocks noChangeShapeType="1"/>
              <a:stCxn id="55302" idx="2"/>
              <a:endCxn id="55303" idx="0"/>
            </p:cNvCxnSpPr>
            <p:nvPr/>
          </p:nvCxnSpPr>
          <p:spPr bwMode="auto">
            <a:xfrm>
              <a:off x="2552700" y="3822700"/>
              <a:ext cx="0" cy="43180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5305" name="Text Box 8"/>
            <p:cNvSpPr txBox="1">
              <a:spLocks noChangeArrowheads="1"/>
            </p:cNvSpPr>
            <p:nvPr/>
          </p:nvSpPr>
          <p:spPr bwMode="auto">
            <a:xfrm>
              <a:off x="2209800" y="38862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Y</a:t>
              </a:r>
            </a:p>
          </p:txBody>
        </p:sp>
        <p:sp>
          <p:nvSpPr>
            <p:cNvPr id="55306" name="Text Box 14"/>
            <p:cNvSpPr txBox="1">
              <a:spLocks noChangeArrowheads="1"/>
            </p:cNvSpPr>
            <p:nvPr/>
          </p:nvSpPr>
          <p:spPr bwMode="auto">
            <a:xfrm>
              <a:off x="4191000" y="2971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N</a:t>
              </a:r>
            </a:p>
          </p:txBody>
        </p:sp>
        <p:sp>
          <p:nvSpPr>
            <p:cNvPr id="55307" name="Line 15"/>
            <p:cNvSpPr>
              <a:spLocks noChangeShapeType="1"/>
            </p:cNvSpPr>
            <p:nvPr/>
          </p:nvSpPr>
          <p:spPr bwMode="auto">
            <a:xfrm>
              <a:off x="3886200" y="3276600"/>
              <a:ext cx="1295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55308" name="Line 16"/>
            <p:cNvSpPr>
              <a:spLocks noChangeShapeType="1"/>
            </p:cNvSpPr>
            <p:nvPr/>
          </p:nvSpPr>
          <p:spPr bwMode="auto">
            <a:xfrm flipH="1">
              <a:off x="5105400" y="3276600"/>
              <a:ext cx="76200" cy="3429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55309" name="Line 17"/>
            <p:cNvSpPr>
              <a:spLocks noChangeShapeType="1"/>
            </p:cNvSpPr>
            <p:nvPr/>
          </p:nvSpPr>
          <p:spPr bwMode="auto">
            <a:xfrm flipH="1">
              <a:off x="3276600" y="6705600"/>
              <a:ext cx="18288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55310" name="Text Box 18"/>
            <p:cNvSpPr txBox="1">
              <a:spLocks noChangeArrowheads="1"/>
            </p:cNvSpPr>
            <p:nvPr/>
          </p:nvSpPr>
          <p:spPr bwMode="auto">
            <a:xfrm>
              <a:off x="1447800" y="64770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latin typeface="Arial" panose="020B0604020202020204" pitchFamily="34" charset="0"/>
                </a:rPr>
                <a:t>…rest of program</a:t>
              </a:r>
            </a:p>
          </p:txBody>
        </p:sp>
        <p:sp>
          <p:nvSpPr>
            <p:cNvPr id="55311" name="AutoShape 19"/>
            <p:cNvSpPr>
              <a:spLocks noChangeArrowheads="1"/>
            </p:cNvSpPr>
            <p:nvPr/>
          </p:nvSpPr>
          <p:spPr bwMode="auto">
            <a:xfrm>
              <a:off x="914400" y="5105400"/>
              <a:ext cx="3200400" cy="9144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1400">
                  <a:latin typeface="Arial" panose="020B0604020202020204" pitchFamily="34" charset="0"/>
                </a:rPr>
                <a:t>(If)</a:t>
              </a:r>
            </a:p>
            <a:p>
              <a:pPr algn="ctr" eaLnBrk="1" hangingPunct="1">
                <a:spcBef>
                  <a:spcPct val="0"/>
                </a:spcBef>
                <a:buFontTx/>
                <a:buNone/>
              </a:pPr>
              <a:r>
                <a:rPr lang="en-CA" altLang="en-US" sz="1400">
                  <a:latin typeface="Arial" panose="020B0604020202020204" pitchFamily="34" charset="0"/>
                </a:rPr>
                <a:t>Boolean met?</a:t>
              </a:r>
            </a:p>
          </p:txBody>
        </p:sp>
        <p:cxnSp>
          <p:nvCxnSpPr>
            <p:cNvPr id="55312" name="AutoShape 20"/>
            <p:cNvCxnSpPr>
              <a:cxnSpLocks noChangeShapeType="1"/>
              <a:endCxn id="55311" idx="0"/>
            </p:cNvCxnSpPr>
            <p:nvPr/>
          </p:nvCxnSpPr>
          <p:spPr bwMode="auto">
            <a:xfrm>
              <a:off x="2514600" y="4800600"/>
              <a:ext cx="0" cy="29210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5313" name="AutoShape 21"/>
            <p:cNvCxnSpPr>
              <a:cxnSpLocks noChangeShapeType="1"/>
            </p:cNvCxnSpPr>
            <p:nvPr/>
          </p:nvCxnSpPr>
          <p:spPr bwMode="auto">
            <a:xfrm>
              <a:off x="2514600" y="6019800"/>
              <a:ext cx="0" cy="43180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5314" name="Text Box 22"/>
            <p:cNvSpPr txBox="1">
              <a:spLocks noChangeArrowheads="1"/>
            </p:cNvSpPr>
            <p:nvPr/>
          </p:nvSpPr>
          <p:spPr bwMode="auto">
            <a:xfrm>
              <a:off x="2209800" y="60960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Y</a:t>
              </a:r>
            </a:p>
          </p:txBody>
        </p:sp>
        <p:sp>
          <p:nvSpPr>
            <p:cNvPr id="55315" name="Line 24"/>
            <p:cNvSpPr>
              <a:spLocks noChangeShapeType="1"/>
            </p:cNvSpPr>
            <p:nvPr/>
          </p:nvSpPr>
          <p:spPr bwMode="auto">
            <a:xfrm flipH="1">
              <a:off x="381000" y="5562600"/>
              <a:ext cx="457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55316" name="Line 25"/>
            <p:cNvSpPr>
              <a:spLocks noChangeShapeType="1"/>
            </p:cNvSpPr>
            <p:nvPr/>
          </p:nvSpPr>
          <p:spPr bwMode="auto">
            <a:xfrm flipV="1">
              <a:off x="381000" y="3124200"/>
              <a:ext cx="0" cy="2438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55317" name="Line 26"/>
            <p:cNvSpPr>
              <a:spLocks noChangeShapeType="1"/>
            </p:cNvSpPr>
            <p:nvPr/>
          </p:nvSpPr>
          <p:spPr bwMode="auto">
            <a:xfrm>
              <a:off x="381000" y="3124200"/>
              <a:ext cx="1219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55318" name="Text Box 27"/>
            <p:cNvSpPr txBox="1">
              <a:spLocks noChangeArrowheads="1"/>
            </p:cNvSpPr>
            <p:nvPr/>
          </p:nvSpPr>
          <p:spPr bwMode="auto">
            <a:xfrm>
              <a:off x="457200" y="51816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N</a:t>
              </a:r>
            </a:p>
          </p:txBody>
        </p:sp>
      </p:grpSp>
      <p:sp>
        <p:nvSpPr>
          <p:cNvPr id="3" name="TextBox 2"/>
          <p:cNvSpPr txBox="1">
            <a:spLocks noChangeArrowheads="1"/>
          </p:cNvSpPr>
          <p:nvPr/>
        </p:nvSpPr>
        <p:spPr bwMode="auto">
          <a:xfrm>
            <a:off x="6477000" y="4024313"/>
            <a:ext cx="25908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0000"/>
                </a:solidFill>
              </a:rPr>
              <a:t>JT: While adding a single break may not always result in ‘spaghetti’ it’s the beginning of a bad habit that may result in difficult to trace programs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ea typeface="ＭＳ Ｐゴシック" panose="020B0600070205080204" pitchFamily="34" charset="-128"/>
              </a:rPr>
              <a:t>An Alternate To Using A ‘</a:t>
            </a:r>
            <a:r>
              <a:rPr lang="en-US" altLang="ja-JP" smtClean="0">
                <a:latin typeface="Consolas" panose="020B0609020204030204" pitchFamily="49" charset="0"/>
                <a:ea typeface="ＭＳ Ｐゴシック" panose="020B0600070205080204" pitchFamily="34" charset="-128"/>
                <a:cs typeface="Consolas" panose="020B0609020204030204" pitchFamily="49" charset="0"/>
              </a:rPr>
              <a:t>Break</a:t>
            </a:r>
            <a:r>
              <a:rPr lang="en-US" altLang="en-US" smtClean="0">
                <a:ea typeface="ＭＳ Ｐゴシック" panose="020B0600070205080204" pitchFamily="34" charset="-128"/>
              </a:rPr>
              <a:t>’</a:t>
            </a:r>
          </a:p>
        </p:txBody>
      </p:sp>
      <p:sp>
        <p:nvSpPr>
          <p:cNvPr id="56323" name="Content Placeholder 2"/>
          <p:cNvSpPr>
            <a:spLocks noGrp="1"/>
          </p:cNvSpPr>
          <p:nvPr>
            <p:ph idx="1"/>
          </p:nvPr>
        </p:nvSpPr>
        <p:spPr/>
        <p:txBody>
          <a:bodyPr/>
          <a:lstStyle/>
          <a:p>
            <a:r>
              <a:rPr lang="en-US" altLang="en-US" smtClean="0">
                <a:ea typeface="ＭＳ Ｐゴシック" panose="020B0600070205080204" pitchFamily="34" charset="-128"/>
              </a:rPr>
              <a:t>Instead of an </a:t>
            </a:r>
            <a:r>
              <a:rPr lang="ja-JP" altLang="en-US" smtClean="0">
                <a:ea typeface="ＭＳ Ｐゴシック" panose="020B0600070205080204" pitchFamily="34" charset="-128"/>
              </a:rPr>
              <a:t>‘</a:t>
            </a:r>
            <a:r>
              <a:rPr lang="en-US" altLang="ja-JP" sz="2000" smtClean="0">
                <a:latin typeface="Consolas" panose="020B0609020204030204" pitchFamily="49" charset="0"/>
                <a:ea typeface="ＭＳ Ｐゴシック" panose="020B0600070205080204" pitchFamily="34" charset="-128"/>
                <a:cs typeface="Consolas" panose="020B0609020204030204" pitchFamily="49" charset="0"/>
              </a:rPr>
              <a:t>if</a:t>
            </a:r>
            <a:r>
              <a:rPr lang="ja-JP" altLang="en-US" smtClean="0">
                <a:ea typeface="ＭＳ Ｐゴシック" panose="020B0600070205080204" pitchFamily="34" charset="-128"/>
              </a:rPr>
              <a:t>’</a:t>
            </a:r>
            <a:r>
              <a:rPr lang="en-US" altLang="ja-JP" smtClean="0">
                <a:ea typeface="ＭＳ Ｐゴシック" panose="020B0600070205080204" pitchFamily="34" charset="-128"/>
              </a:rPr>
              <a:t> and </a:t>
            </a:r>
            <a:r>
              <a:rPr lang="ja-JP" altLang="en-US" smtClean="0">
                <a:ea typeface="ＭＳ Ｐゴシック" panose="020B0600070205080204" pitchFamily="34" charset="-128"/>
              </a:rPr>
              <a:t>‘</a:t>
            </a:r>
            <a:r>
              <a:rPr lang="en-US" altLang="ja-JP" sz="2000" smtClean="0">
                <a:latin typeface="Consolas" panose="020B0609020204030204" pitchFamily="49" charset="0"/>
                <a:ea typeface="ＭＳ Ｐゴシック" panose="020B0600070205080204" pitchFamily="34" charset="-128"/>
                <a:cs typeface="Consolas" panose="020B0609020204030204" pitchFamily="49" charset="0"/>
              </a:rPr>
              <a:t>break</a:t>
            </a:r>
            <a:r>
              <a:rPr lang="ja-JP" altLang="en-US" smtClean="0">
                <a:ea typeface="ＭＳ Ｐゴシック" panose="020B0600070205080204" pitchFamily="34" charset="-128"/>
              </a:rPr>
              <a:t>’</a:t>
            </a:r>
            <a:r>
              <a:rPr lang="en-US" altLang="ja-JP" smtClean="0">
                <a:ea typeface="ＭＳ Ｐゴシック" panose="020B0600070205080204" pitchFamily="34" charset="-128"/>
              </a:rPr>
              <a:t> inside the body of the loop</a:t>
            </a:r>
          </a:p>
          <a:p>
            <a:pPr>
              <a:buFontTx/>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while (BE1):</a:t>
            </a:r>
          </a:p>
          <a:p>
            <a:pPr>
              <a:buFontTx/>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if (BE2):</a:t>
            </a:r>
          </a:p>
          <a:p>
            <a:pPr>
              <a:buFontTx/>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break</a:t>
            </a:r>
          </a:p>
          <a:p>
            <a:endParaRPr lang="en-US" altLang="en-US" smtClean="0">
              <a:ea typeface="ＭＳ Ｐゴシック" panose="020B0600070205080204" pitchFamily="34" charset="-128"/>
            </a:endParaRPr>
          </a:p>
          <a:p>
            <a:pPr>
              <a:buFontTx/>
              <a:buNone/>
            </a:pPr>
            <a:endParaRPr lang="en-US" altLang="en-US" sz="1800" smtClean="0">
              <a:latin typeface="Consolas" panose="020B0609020204030204" pitchFamily="49" charset="0"/>
              <a:ea typeface="ＭＳ Ｐゴシック" panose="020B0600070205080204" pitchFamily="34" charset="-128"/>
              <a:cs typeface="Consolas" panose="020B0609020204030204" pitchFamily="49" charset="0"/>
            </a:endParaRPr>
          </a:p>
          <a:p>
            <a:pPr>
              <a:buFontTx/>
              <a:buNone/>
            </a:pPr>
            <a:endParaRPr lang="en-US" altLang="en-US" sz="1800" smtClean="0">
              <a:latin typeface="Consolas" panose="020B0609020204030204" pitchFamily="49" charset="0"/>
              <a:ea typeface="ＭＳ Ｐゴシック" panose="020B0600070205080204" pitchFamily="34" charset="-128"/>
              <a:cs typeface="Consolas" panose="020B0609020204030204" pitchFamily="49" charset="0"/>
            </a:endParaRPr>
          </a:p>
          <a:p>
            <a:pPr>
              <a:buFontTx/>
              <a:buNone/>
            </a:pPr>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4" name="TextBox 3"/>
          <p:cNvSpPr txBox="1">
            <a:spLocks noChangeArrowheads="1"/>
          </p:cNvSpPr>
          <p:nvPr/>
        </p:nvSpPr>
        <p:spPr bwMode="auto">
          <a:xfrm>
            <a:off x="450850" y="2762250"/>
            <a:ext cx="769302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575"/>
              </a:spcAft>
            </a:pPr>
            <a:r>
              <a:rPr lang="en-US" altLang="en-US">
                <a:cs typeface="Arial" panose="020B0604020202020204" pitchFamily="34" charset="0"/>
              </a:rPr>
              <a:t>Add the second Boolean expression as part of the loop</a:t>
            </a:r>
            <a:r>
              <a:rPr lang="ja-JP" altLang="en-US">
                <a:cs typeface="Arial" panose="020B0604020202020204" pitchFamily="34" charset="0"/>
              </a:rPr>
              <a:t>’</a:t>
            </a:r>
            <a:r>
              <a:rPr lang="en-US" altLang="ja-JP">
                <a:cs typeface="Arial" panose="020B0604020202020204" pitchFamily="34" charset="0"/>
              </a:rPr>
              <a:t>s main Boolean expression</a:t>
            </a:r>
          </a:p>
          <a:p>
            <a:pPr eaLnBrk="1" hangingPunct="1">
              <a:spcBef>
                <a:spcPct val="0"/>
              </a:spcBef>
              <a:buFontTx/>
              <a:buNone/>
            </a:pPr>
            <a:r>
              <a:rPr lang="en-US" altLang="en-US" sz="1400">
                <a:latin typeface="Consolas" panose="020B0609020204030204" pitchFamily="49" charset="0"/>
                <a:cs typeface="Consolas" panose="020B0609020204030204" pitchFamily="49" charset="0"/>
              </a:rPr>
              <a:t>     while (BE1) and not (BE2):</a:t>
            </a:r>
          </a:p>
          <a:p>
            <a:pPr eaLnBrk="1" hangingPunct="1">
              <a:spcBef>
                <a:spcPct val="0"/>
              </a:spcBef>
              <a:buFontTx/>
              <a:buNone/>
            </a:pPr>
            <a:endParaRPr lang="en-US" altLang="en-US" sz="140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ea typeface="ＭＳ Ｐゴシック" panose="020B0600070205080204" pitchFamily="34" charset="-128"/>
              </a:rPr>
              <a:t>Another Alternative To Using A ‘</a:t>
            </a:r>
            <a:r>
              <a:rPr lang="en-US" altLang="ja-JP" smtClean="0">
                <a:latin typeface="Consolas" panose="020B0609020204030204" pitchFamily="49" charset="0"/>
                <a:ea typeface="ＭＳ Ｐゴシック" panose="020B0600070205080204" pitchFamily="34" charset="-128"/>
                <a:cs typeface="Consolas" panose="020B0609020204030204" pitchFamily="49" charset="0"/>
              </a:rPr>
              <a:t>Break</a:t>
            </a:r>
            <a:r>
              <a:rPr lang="en-US" altLang="en-US" smtClean="0">
                <a:ea typeface="ＭＳ Ｐゴシック" panose="020B0600070205080204" pitchFamily="34" charset="-128"/>
              </a:rPr>
              <a:t>’</a:t>
            </a:r>
          </a:p>
        </p:txBody>
      </p:sp>
      <p:sp>
        <p:nvSpPr>
          <p:cNvPr id="57347" name="Content Placeholder 2"/>
          <p:cNvSpPr>
            <a:spLocks noGrp="1"/>
          </p:cNvSpPr>
          <p:nvPr>
            <p:ph idx="1"/>
          </p:nvPr>
        </p:nvSpPr>
        <p:spPr/>
        <p:txBody>
          <a:bodyPr/>
          <a:lstStyle/>
          <a:p>
            <a:r>
              <a:rPr lang="en-US" altLang="en-US" smtClean="0">
                <a:ea typeface="ＭＳ Ｐゴシック" panose="020B0600070205080204" pitchFamily="34" charset="-128"/>
                <a:cs typeface="Consolas" panose="020B0609020204030204" pitchFamily="49" charset="0"/>
              </a:rPr>
              <a:t>If the Boolean expressions become too complex consider using a </a:t>
            </a:r>
            <a:r>
              <a:rPr lang="ja-JP" altLang="en-US" smtClean="0">
                <a:ea typeface="ＭＳ Ｐゴシック" panose="020B0600070205080204" pitchFamily="34" charset="-128"/>
                <a:cs typeface="Consolas" panose="020B0609020204030204" pitchFamily="49" charset="0"/>
              </a:rPr>
              <a:t>‘</a:t>
            </a:r>
            <a:r>
              <a:rPr lang="en-US" altLang="ja-JP" sz="2000" smtClean="0">
                <a:latin typeface="Consolas" panose="020B0609020204030204" pitchFamily="49" charset="0"/>
                <a:ea typeface="ＭＳ Ｐゴシック" panose="020B0600070205080204" pitchFamily="34" charset="-128"/>
                <a:cs typeface="Consolas" panose="020B0609020204030204" pitchFamily="49" charset="0"/>
              </a:rPr>
              <a:t>flag</a:t>
            </a:r>
            <a:r>
              <a:rPr lang="ja-JP" altLang="en-US" smtClean="0">
                <a:ea typeface="ＭＳ Ｐゴシック" panose="020B0600070205080204" pitchFamily="34" charset="-128"/>
                <a:cs typeface="Consolas" panose="020B0609020204030204" pitchFamily="49" charset="0"/>
              </a:rPr>
              <a:t>’</a:t>
            </a:r>
            <a:endParaRPr lang="en-US" altLang="ja-JP" smtClean="0">
              <a:ea typeface="ＭＳ Ｐゴシック" panose="020B0600070205080204" pitchFamily="34" charset="-128"/>
              <a:cs typeface="Consolas" panose="020B0609020204030204" pitchFamily="49" charset="0"/>
            </a:endParaRPr>
          </a:p>
          <a:p>
            <a:pPr>
              <a:buFontTx/>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flag = true</a:t>
            </a:r>
          </a:p>
          <a:p>
            <a:pPr>
              <a:buFontTx/>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while (flag == true):</a:t>
            </a:r>
          </a:p>
          <a:p>
            <a:pPr>
              <a:buFontTx/>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if (BE1):</a:t>
            </a:r>
          </a:p>
          <a:p>
            <a:pPr>
              <a:buFontTx/>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flag == false</a:t>
            </a:r>
          </a:p>
          <a:p>
            <a:pPr>
              <a:buFontTx/>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if (BE2)</a:t>
            </a:r>
          </a:p>
          <a:p>
            <a:pPr>
              <a:buFontTx/>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flag == false</a:t>
            </a:r>
          </a:p>
          <a:p>
            <a:pPr>
              <a:buFontTx/>
              <a:buNone/>
            </a:pPr>
            <a:r>
              <a:rPr lang="en-US" altLang="en-US" sz="1800" b="1" smtClean="0">
                <a:solidFill>
                  <a:srgbClr val="00B0F0"/>
                </a:solidFill>
                <a:latin typeface="Consolas" panose="020B0609020204030204" pitchFamily="49" charset="0"/>
                <a:ea typeface="ＭＳ Ｐゴシック" panose="020B0600070205080204" pitchFamily="34" charset="-128"/>
                <a:cs typeface="Consolas" panose="020B0609020204030204" pitchFamily="49" charset="0"/>
              </a:rPr>
              <a:t>        # Otherwise the flag remains set to true</a:t>
            </a:r>
          </a:p>
          <a:p>
            <a:pPr>
              <a:buFontTx/>
              <a:buNone/>
            </a:pPr>
            <a:r>
              <a:rPr lang="en-US" altLang="en-US" sz="1800" b="1" smtClean="0">
                <a:solidFill>
                  <a:srgbClr val="00B0F0"/>
                </a:solidFill>
                <a:latin typeface="Consolas" panose="020B0609020204030204" pitchFamily="49" charset="0"/>
                <a:ea typeface="ＭＳ Ｐゴシック" panose="020B0600070205080204" pitchFamily="34" charset="-128"/>
                <a:cs typeface="Consolas" panose="020B0609020204030204" pitchFamily="49" charset="0"/>
              </a:rPr>
              <a:t>        # BE = A Boolean expression</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Both of these approaches still provide the advantage of a single exit point from the loop.</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CA" altLang="en-US" smtClean="0">
                <a:ea typeface="ＭＳ Ｐゴシック" panose="020B0600070205080204" pitchFamily="34" charset="-128"/>
              </a:rPr>
              <a:t>Nested Loops</a:t>
            </a:r>
          </a:p>
        </p:txBody>
      </p:sp>
      <p:sp>
        <p:nvSpPr>
          <p:cNvPr id="59395" name="Rectangle 3"/>
          <p:cNvSpPr>
            <a:spLocks noGrp="1" noChangeArrowheads="1"/>
          </p:cNvSpPr>
          <p:nvPr>
            <p:ph idx="1"/>
          </p:nvPr>
        </p:nvSpPr>
        <p:spPr/>
        <p:txBody>
          <a:bodyPr/>
          <a:lstStyle/>
          <a:p>
            <a:pPr>
              <a:lnSpc>
                <a:spcPct val="70000"/>
              </a:lnSpc>
            </a:pPr>
            <a:r>
              <a:rPr lang="en-CA" altLang="en-US" smtClean="0">
                <a:ea typeface="ＭＳ Ｐゴシック" panose="020B0600070205080204" pitchFamily="34" charset="-128"/>
              </a:rPr>
              <a:t>One loop executes inside of another loop(s).</a:t>
            </a:r>
          </a:p>
          <a:p>
            <a:pPr>
              <a:lnSpc>
                <a:spcPct val="70000"/>
              </a:lnSpc>
            </a:pPr>
            <a:r>
              <a:rPr lang="en-CA" altLang="en-US" b="1" smtClean="0">
                <a:ea typeface="ＭＳ Ｐゴシック" panose="020B0600070205080204" pitchFamily="34" charset="-128"/>
              </a:rPr>
              <a:t>Example structure</a:t>
            </a:r>
            <a:r>
              <a:rPr lang="en-CA" altLang="en-US" smtClean="0">
                <a:ea typeface="ＭＳ Ｐゴシック" panose="020B0600070205080204" pitchFamily="34" charset="-128"/>
              </a:rPr>
              <a:t>:</a:t>
            </a:r>
          </a:p>
          <a:p>
            <a:pPr>
              <a:lnSpc>
                <a:spcPct val="70000"/>
              </a:lnSpc>
            </a:pPr>
            <a:endParaRPr lang="en-CA" altLang="en-US" smtClean="0">
              <a:ea typeface="ＭＳ Ｐゴシック" panose="020B0600070205080204" pitchFamily="34" charset="-128"/>
            </a:endParaRPr>
          </a:p>
          <a:p>
            <a:pPr lvl="1">
              <a:lnSpc>
                <a:spcPct val="70000"/>
              </a:lnSpc>
              <a:spcBef>
                <a:spcPct val="30000"/>
              </a:spcBef>
              <a:buFont typeface="Times New Roman" panose="02020603050405020304" pitchFamily="18" charset="0"/>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Outer loop (runs n times)</a:t>
            </a:r>
          </a:p>
          <a:p>
            <a:pPr lvl="1">
              <a:lnSpc>
                <a:spcPct val="70000"/>
              </a:lnSpc>
              <a:spcBef>
                <a:spcPct val="30000"/>
              </a:spcBef>
              <a:buFont typeface="Times New Roman" panose="02020603050405020304" pitchFamily="18" charset="0"/>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    Inner loop (runs m times)</a:t>
            </a:r>
          </a:p>
          <a:p>
            <a:pPr lvl="1">
              <a:lnSpc>
                <a:spcPct val="70000"/>
              </a:lnSpc>
              <a:spcBef>
                <a:spcPct val="30000"/>
              </a:spcBef>
              <a:buFont typeface="Times New Roman" panose="02020603050405020304" pitchFamily="18" charset="0"/>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        Body of inner loop (runs n x m times)</a:t>
            </a:r>
          </a:p>
          <a:p>
            <a:pPr>
              <a:lnSpc>
                <a:spcPct val="70000"/>
              </a:lnSpc>
            </a:pPr>
            <a:endParaRPr lang="en-CA" altLang="en-US" sz="2000" smtClean="0">
              <a:ea typeface="ＭＳ Ｐゴシック" panose="020B0600070205080204" pitchFamily="34" charset="-128"/>
            </a:endParaRPr>
          </a:p>
          <a:p>
            <a:r>
              <a:rPr lang="en-CA" altLang="en-US" smtClean="0">
                <a:ea typeface="ＭＳ Ｐゴシック" panose="020B0600070205080204" pitchFamily="34" charset="-128"/>
              </a:rPr>
              <a:t> Program name</a:t>
            </a:r>
            <a:r>
              <a:rPr lang="en-US" altLang="en-US" smtClean="0">
                <a:ea typeface="ＭＳ Ｐゴシック" panose="020B0600070205080204" pitchFamily="34" charset="-128"/>
              </a:rPr>
              <a:t>:</a:t>
            </a:r>
            <a:r>
              <a:rPr lang="en-US" altLang="en-US" b="1" smtClean="0">
                <a:ea typeface="ＭＳ Ｐゴシック" panose="020B0600070205080204" pitchFamily="34" charset="-128"/>
              </a:rPr>
              <a:t>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nested.py</a:t>
            </a:r>
            <a:endParaRPr lang="en-CA" altLang="en-US" sz="2000" smtClean="0">
              <a:latin typeface="Consolas" panose="020B0609020204030204" pitchFamily="49" charset="0"/>
              <a:ea typeface="ＭＳ Ｐゴシック" panose="020B0600070205080204" pitchFamily="34" charset="-128"/>
              <a:cs typeface="Consolas" panose="020B0609020204030204" pitchFamily="49" charset="0"/>
            </a:endParaRPr>
          </a:p>
          <a:p>
            <a:pPr lvl="1">
              <a:lnSpc>
                <a:spcPct val="80000"/>
              </a:lnSpc>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i = 1</a:t>
            </a:r>
          </a:p>
          <a:p>
            <a:pPr lvl="1">
              <a:lnSpc>
                <a:spcPct val="80000"/>
              </a:lnSpc>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while (i &lt;= 2):</a:t>
            </a:r>
          </a:p>
          <a:p>
            <a:pPr lvl="1">
              <a:lnSpc>
                <a:spcPct val="80000"/>
              </a:lnSpc>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j = 1</a:t>
            </a:r>
          </a:p>
          <a:p>
            <a:pPr lvl="1">
              <a:lnSpc>
                <a:spcPct val="80000"/>
              </a:lnSpc>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while (j &lt;= 3):</a:t>
            </a:r>
          </a:p>
          <a:p>
            <a:pPr lvl="1">
              <a:lnSpc>
                <a:spcPct val="80000"/>
              </a:lnSpc>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print("i = ", i, " j = ", j)</a:t>
            </a:r>
          </a:p>
          <a:p>
            <a:pPr lvl="1">
              <a:lnSpc>
                <a:spcPct val="80000"/>
              </a:lnSpc>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j = j + 1</a:t>
            </a:r>
          </a:p>
          <a:p>
            <a:pPr lvl="1">
              <a:lnSpc>
                <a:spcPct val="80000"/>
              </a:lnSpc>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 = i + 1</a:t>
            </a:r>
          </a:p>
          <a:p>
            <a:pPr lvl="1">
              <a:lnSpc>
                <a:spcPct val="80000"/>
              </a:lnSpc>
              <a:buFont typeface="Arial" panose="020B0604020202020204" pitchFamily="34" charset="0"/>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print("Done!")</a:t>
            </a: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267200"/>
            <a:ext cx="25971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CA" altLang="en-US" smtClean="0">
                <a:ea typeface="ＭＳ Ｐゴシック" panose="020B0600070205080204" pitchFamily="34" charset="-128"/>
              </a:rPr>
              <a:t>Infinite Loops</a:t>
            </a:r>
          </a:p>
        </p:txBody>
      </p:sp>
      <p:sp>
        <p:nvSpPr>
          <p:cNvPr id="61443" name="Rectangle 3"/>
          <p:cNvSpPr>
            <a:spLocks noGrp="1" noChangeArrowheads="1"/>
          </p:cNvSpPr>
          <p:nvPr>
            <p:ph idx="1"/>
          </p:nvPr>
        </p:nvSpPr>
        <p:spPr/>
        <p:txBody>
          <a:bodyPr/>
          <a:lstStyle/>
          <a:p>
            <a:r>
              <a:rPr lang="en-CA" altLang="en-US" smtClean="0">
                <a:ea typeface="ＭＳ Ｐゴシック" panose="020B0600070205080204" pitchFamily="34" charset="-128"/>
              </a:rPr>
              <a:t>Infinite loops never end (the stopping condition is never met).</a:t>
            </a:r>
          </a:p>
          <a:p>
            <a:r>
              <a:rPr lang="en-CA" altLang="en-US" smtClean="0">
                <a:ea typeface="ＭＳ Ｐゴシック" panose="020B0600070205080204" pitchFamily="34" charset="-128"/>
              </a:rPr>
              <a:t>They can be caused by logical errors:</a:t>
            </a:r>
          </a:p>
          <a:p>
            <a:pPr lvl="1"/>
            <a:r>
              <a:rPr lang="en-CA" altLang="en-US" smtClean="0">
                <a:ea typeface="ＭＳ Ｐゴシック" panose="020B0600070205080204" pitchFamily="34" charset="-128"/>
              </a:rPr>
              <a:t>The loop control is never updated (Example 1 – below).</a:t>
            </a:r>
          </a:p>
          <a:p>
            <a:pPr lvl="1"/>
            <a:r>
              <a:rPr lang="en-CA" altLang="en-US" smtClean="0">
                <a:ea typeface="ＭＳ Ｐゴシック" panose="020B0600070205080204" pitchFamily="34" charset="-128"/>
              </a:rPr>
              <a:t>The updating of the loop control never brings it closer to the stopping condition (Example 2 – next slide).</a:t>
            </a:r>
          </a:p>
          <a:p>
            <a:r>
              <a:rPr lang="en-CA" altLang="en-US" b="1" smtClean="0">
                <a:ea typeface="ＭＳ Ｐゴシック" panose="020B0600070205080204" pitchFamily="34" charset="-128"/>
              </a:rPr>
              <a:t>Example 1</a:t>
            </a:r>
            <a:r>
              <a:rPr lang="en-CA" altLang="en-US" smtClean="0">
                <a:ea typeface="ＭＳ Ｐゴシック" panose="020B0600070205080204" pitchFamily="34" charset="-128"/>
              </a:rPr>
              <a:t>: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infinite1.py</a:t>
            </a:r>
            <a:endParaRPr lang="en-CA" altLang="en-US" sz="2000" b="1" smtClean="0">
              <a:latin typeface="Consolas" panose="020B0609020204030204" pitchFamily="49" charset="0"/>
              <a:ea typeface="ＭＳ Ｐゴシック" panose="020B0600070205080204" pitchFamily="34" charset="-128"/>
              <a:cs typeface="Consolas" panose="020B0609020204030204" pitchFamily="49" charset="0"/>
            </a:endParaRPr>
          </a:p>
          <a:p>
            <a:pPr>
              <a:spcBef>
                <a:spcPct val="10000"/>
              </a:spcBef>
              <a:buFontTx/>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 = 1</a:t>
            </a:r>
          </a:p>
          <a:p>
            <a:pPr>
              <a:spcBef>
                <a:spcPct val="10000"/>
              </a:spcBef>
              <a:buFontTx/>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while (i &lt;= 10):</a:t>
            </a:r>
          </a:p>
          <a:p>
            <a:pPr>
              <a:spcBef>
                <a:spcPct val="10000"/>
              </a:spcBef>
              <a:buFontTx/>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print("i = ", i)</a:t>
            </a:r>
          </a:p>
          <a:p>
            <a:pPr>
              <a:spcBef>
                <a:spcPct val="10000"/>
              </a:spcBef>
              <a:buFontTx/>
              <a:buNone/>
            </a:pPr>
            <a:r>
              <a:rPr lang="en-US" altLang="en-US" sz="1800" smtClean="0">
                <a:latin typeface="Consolas" panose="020B0609020204030204" pitchFamily="49" charset="0"/>
                <a:ea typeface="ＭＳ Ｐゴシック" panose="020B0600070205080204" pitchFamily="34" charset="-128"/>
                <a:cs typeface="Consolas" panose="020B0609020204030204" pitchFamily="49" charset="0"/>
              </a:rPr>
              <a:t>     i = i + 1</a:t>
            </a:r>
          </a:p>
          <a:p>
            <a:endParaRPr lang="en-CA" altLang="en-US" sz="2000" smtClean="0">
              <a:latin typeface="Arial" panose="020B0604020202020204" pitchFamily="34" charset="0"/>
              <a:ea typeface="ＭＳ Ｐゴシック" panose="020B0600070205080204" pitchFamily="34" charset="-128"/>
            </a:endParaRPr>
          </a:p>
        </p:txBody>
      </p:sp>
      <p:sp>
        <p:nvSpPr>
          <p:cNvPr id="475140" name="Text Box 4"/>
          <p:cNvSpPr txBox="1">
            <a:spLocks noChangeArrowheads="1"/>
          </p:cNvSpPr>
          <p:nvPr/>
        </p:nvSpPr>
        <p:spPr bwMode="auto">
          <a:xfrm>
            <a:off x="425450" y="6342063"/>
            <a:ext cx="8718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400">
                <a:latin typeface="Arial" panose="020B0604020202020204" pitchFamily="34" charset="0"/>
              </a:rPr>
              <a:t>To stop a program with an infinite loop in Unix simultaneously press the &lt;ctrl&gt; and the &lt;c&gt; keys</a:t>
            </a:r>
          </a:p>
        </p:txBody>
      </p:sp>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763" y="3962400"/>
            <a:ext cx="8477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51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0"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CA" altLang="en-US" smtClean="0">
                <a:ea typeface="ＭＳ Ｐゴシック" panose="020B0600070205080204" pitchFamily="34" charset="-128"/>
              </a:rPr>
              <a:t>Infinite Loops (2)</a:t>
            </a:r>
          </a:p>
        </p:txBody>
      </p:sp>
      <p:sp>
        <p:nvSpPr>
          <p:cNvPr id="63491" name="Rectangle 3"/>
          <p:cNvSpPr>
            <a:spLocks noGrp="1" noChangeArrowheads="1"/>
          </p:cNvSpPr>
          <p:nvPr>
            <p:ph idx="1"/>
          </p:nvPr>
        </p:nvSpPr>
        <p:spPr/>
        <p:txBody>
          <a:bodyPr/>
          <a:lstStyle/>
          <a:p>
            <a:r>
              <a:rPr lang="en-CA" altLang="en-US" b="1" smtClean="0">
                <a:ea typeface="ＭＳ Ｐゴシック" panose="020B0600070205080204" pitchFamily="34" charset="-128"/>
              </a:rPr>
              <a:t>Example 2</a:t>
            </a:r>
            <a:r>
              <a:rPr lang="en-US" altLang="en-US" smtClean="0">
                <a:ea typeface="ＭＳ Ｐゴシック" panose="020B0600070205080204" pitchFamily="34" charset="-128"/>
              </a:rPr>
              <a:t>:</a:t>
            </a:r>
            <a:r>
              <a:rPr lang="en-US" altLang="en-US" b="1" smtClean="0">
                <a:ea typeface="ＭＳ Ｐゴシック" panose="020B0600070205080204" pitchFamily="34" charset="-128"/>
              </a:rPr>
              <a:t>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infinite2.py</a:t>
            </a:r>
            <a:endParaRPr lang="en-CA" altLang="en-US" sz="2000" b="1" smtClean="0">
              <a:latin typeface="Consolas" panose="020B0609020204030204" pitchFamily="49" charset="0"/>
              <a:ea typeface="ＭＳ Ｐゴシック" panose="020B0600070205080204" pitchFamily="34" charset="-128"/>
              <a:cs typeface="Consolas" panose="020B0609020204030204" pitchFamily="49" charset="0"/>
            </a:endParaRPr>
          </a:p>
          <a:p>
            <a:endParaRPr lang="en-CA" altLang="en-US" sz="2000" smtClean="0">
              <a:latin typeface="Arial" panose="020B0604020202020204" pitchFamily="34" charset="0"/>
              <a:ea typeface="ＭＳ Ｐゴシック" panose="020B0600070205080204" pitchFamily="34" charset="-128"/>
            </a:endParaRPr>
          </a:p>
          <a:p>
            <a:pPr>
              <a:buFontTx/>
              <a:buNone/>
            </a:pP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     i = 10</a:t>
            </a:r>
          </a:p>
          <a:p>
            <a:pPr>
              <a:buFontTx/>
              <a:buNone/>
            </a:pPr>
            <a:r>
              <a:rPr lang="nn-NO" altLang="en-US" sz="1800" smtClean="0">
                <a:latin typeface="Consolas" panose="020B0609020204030204" pitchFamily="49" charset="0"/>
                <a:ea typeface="ＭＳ Ｐゴシック" panose="020B0600070205080204" pitchFamily="34" charset="-128"/>
                <a:cs typeface="Consolas" panose="020B0609020204030204" pitchFamily="49" charset="0"/>
              </a:rPr>
              <a:t>     while (i &gt; 0):</a:t>
            </a:r>
          </a:p>
          <a:p>
            <a:pPr>
              <a:buFontTx/>
              <a:buNone/>
            </a:pPr>
            <a:r>
              <a:rPr lang="nn-NO" altLang="en-US" sz="1800" smtClean="0">
                <a:latin typeface="Consolas" panose="020B0609020204030204" pitchFamily="49" charset="0"/>
                <a:ea typeface="ＭＳ Ｐゴシック" panose="020B0600070205080204" pitchFamily="34" charset="-128"/>
                <a:cs typeface="Consolas" panose="020B0609020204030204" pitchFamily="49" charset="0"/>
              </a:rPr>
              <a:t>         print("i = ",  i)</a:t>
            </a:r>
          </a:p>
          <a:p>
            <a:pPr>
              <a:buFontTx/>
              <a:buNone/>
            </a:pPr>
            <a:r>
              <a:rPr lang="nn-NO" altLang="en-US" sz="1800" smtClean="0">
                <a:latin typeface="Consolas" panose="020B0609020204030204" pitchFamily="49" charset="0"/>
                <a:ea typeface="ＭＳ Ｐゴシック" panose="020B0600070205080204" pitchFamily="34" charset="-128"/>
                <a:cs typeface="Consolas" panose="020B0609020204030204" pitchFamily="49" charset="0"/>
              </a:rPr>
              <a:t>         i = i + 1</a:t>
            </a:r>
          </a:p>
          <a:p>
            <a:pPr>
              <a:buFontTx/>
              <a:buNone/>
            </a:pPr>
            <a:r>
              <a:rPr lang="nn-NO" altLang="en-US" sz="1800" smtClean="0">
                <a:latin typeface="Consolas" panose="020B0609020204030204" pitchFamily="49" charset="0"/>
                <a:ea typeface="ＭＳ Ｐゴシック" panose="020B0600070205080204" pitchFamily="34" charset="-128"/>
                <a:cs typeface="Consolas" panose="020B0609020204030204" pitchFamily="49" charset="0"/>
              </a:rPr>
              <a:t>     print("Done!")</a:t>
            </a:r>
          </a:p>
          <a:p>
            <a:endParaRPr lang="en-CA" altLang="en-US" sz="1800" smtClean="0">
              <a:latin typeface="Arial" panose="020B0604020202020204" pitchFamily="34" charset="0"/>
              <a:ea typeface="ＭＳ Ｐゴシック" panose="020B0600070205080204" pitchFamily="34" charset="-128"/>
            </a:endParaRPr>
          </a:p>
        </p:txBody>
      </p:sp>
      <p:sp>
        <p:nvSpPr>
          <p:cNvPr id="477188" name="Text Box 4"/>
          <p:cNvSpPr txBox="1">
            <a:spLocks noChangeArrowheads="1"/>
          </p:cNvSpPr>
          <p:nvPr/>
        </p:nvSpPr>
        <p:spPr bwMode="auto">
          <a:xfrm>
            <a:off x="425450" y="6088063"/>
            <a:ext cx="8718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400">
                <a:latin typeface="Arial" panose="020B0604020202020204" pitchFamily="34" charset="0"/>
              </a:rPr>
              <a:t>To stop a program with an infinite loop in Unix simultaneously press the  &lt;ctrl&gt; and the &lt;c&gt; keys</a:t>
            </a:r>
          </a:p>
        </p:txBody>
      </p:sp>
      <p:pic>
        <p:nvPicPr>
          <p:cNvPr id="481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43200"/>
            <a:ext cx="11239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7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8"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mtClean="0">
                <a:ea typeface="ＭＳ Ｐゴシック" panose="020B0600070205080204" pitchFamily="34" charset="-128"/>
              </a:rPr>
              <a:t>Testing Loops</a:t>
            </a:r>
          </a:p>
        </p:txBody>
      </p:sp>
      <p:sp>
        <p:nvSpPr>
          <p:cNvPr id="65539" name="Rectangle 3"/>
          <p:cNvSpPr>
            <a:spLocks noGrp="1" noChangeArrowheads="1"/>
          </p:cNvSpPr>
          <p:nvPr>
            <p:ph idx="1"/>
          </p:nvPr>
        </p:nvSpPr>
        <p:spPr/>
        <p:txBody>
          <a:bodyPr/>
          <a:lstStyle/>
          <a:p>
            <a:r>
              <a:rPr lang="en-US" altLang="en-US" smtClean="0">
                <a:ea typeface="ＭＳ Ｐゴシック" panose="020B0600070205080204" pitchFamily="34" charset="-128"/>
              </a:rPr>
              <a:t>Make sure that the loop executes the proper number of times.</a:t>
            </a:r>
          </a:p>
          <a:p>
            <a:r>
              <a:rPr lang="en-US" altLang="en-US" smtClean="0">
                <a:ea typeface="ＭＳ Ｐゴシック" panose="020B0600070205080204" pitchFamily="34" charset="-128"/>
              </a:rPr>
              <a:t>Test conditions:</a:t>
            </a:r>
          </a:p>
          <a:p>
            <a:pPr marL="901700" lvl="1" indent="-381000">
              <a:buFontTx/>
              <a:buAutoNum type="arabicParenR"/>
            </a:pPr>
            <a:r>
              <a:rPr lang="en-US" altLang="en-US" smtClean="0">
                <a:ea typeface="ＭＳ Ｐゴシック" panose="020B0600070205080204" pitchFamily="34" charset="-128"/>
              </a:rPr>
              <a:t>Loop does not run</a:t>
            </a:r>
          </a:p>
          <a:p>
            <a:pPr marL="901700" lvl="1" indent="-381000">
              <a:buFontTx/>
              <a:buAutoNum type="arabicParenR"/>
            </a:pPr>
            <a:r>
              <a:rPr lang="en-US" altLang="en-US" smtClean="0">
                <a:ea typeface="ＭＳ Ｐゴシック" panose="020B0600070205080204" pitchFamily="34" charset="-128"/>
              </a:rPr>
              <a:t>Loop runs exactly once</a:t>
            </a:r>
          </a:p>
          <a:p>
            <a:pPr marL="901700" lvl="1" indent="-381000">
              <a:buFontTx/>
              <a:buAutoNum type="arabicParenR"/>
            </a:pPr>
            <a:r>
              <a:rPr lang="en-US" altLang="en-US" smtClean="0">
                <a:ea typeface="ＭＳ Ｐゴシック" panose="020B0600070205080204" pitchFamily="34" charset="-128"/>
              </a:rPr>
              <a:t>Loop runs exactly ‘</a:t>
            </a:r>
            <a:r>
              <a:rPr lang="en-US" altLang="ja-JP" sz="1800" smtClean="0">
                <a:latin typeface="Consolas" panose="020B0609020204030204" pitchFamily="49" charset="0"/>
                <a:ea typeface="ＭＳ Ｐゴシック" panose="020B0600070205080204" pitchFamily="34" charset="-128"/>
                <a:cs typeface="Consolas" panose="020B0609020204030204" pitchFamily="49" charset="0"/>
              </a:rPr>
              <a:t>n</a:t>
            </a:r>
            <a:r>
              <a:rPr lang="en-US" altLang="en-US" smtClean="0">
                <a:ea typeface="ＭＳ Ｐゴシック" panose="020B0600070205080204" pitchFamily="34" charset="-128"/>
              </a:rPr>
              <a:t>’</a:t>
            </a:r>
            <a:r>
              <a:rPr lang="en-US" altLang="ja-JP" smtClean="0">
                <a:ea typeface="ＭＳ Ｐゴシック" panose="020B0600070205080204" pitchFamily="34" charset="-128"/>
              </a:rPr>
              <a:t> times</a:t>
            </a: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mtClean="0">
                <a:ea typeface="ＭＳ Ｐゴシック" panose="020B0600070205080204" pitchFamily="34" charset="-128"/>
              </a:rPr>
              <a:t>Testing Loops: An Example</a:t>
            </a:r>
          </a:p>
        </p:txBody>
      </p:sp>
      <p:sp>
        <p:nvSpPr>
          <p:cNvPr id="67587" name="Rectangle 3"/>
          <p:cNvSpPr>
            <a:spLocks noGrp="1" noChangeArrowheads="1"/>
          </p:cNvSpPr>
          <p:nvPr>
            <p:ph idx="1"/>
          </p:nvPr>
        </p:nvSpPr>
        <p:spPr/>
        <p:txBody>
          <a:bodyPr/>
          <a:lstStyle/>
          <a:p>
            <a:pPr>
              <a:buFontTx/>
              <a:buNone/>
            </a:pPr>
            <a:r>
              <a:rPr lang="en-US" altLang="en-US" smtClean="0">
                <a:ea typeface="ＭＳ Ｐゴシック" panose="020B0600070205080204" pitchFamily="34" charset="-128"/>
                <a:cs typeface="Consolas" panose="020B0609020204030204" pitchFamily="49" charset="0"/>
              </a:rPr>
              <a:t>Program name:</a:t>
            </a:r>
            <a:r>
              <a:rPr lang="en-US" altLang="en-US" smtClean="0">
                <a:latin typeface="Consolas" panose="020B0609020204030204" pitchFamily="49" charset="0"/>
                <a:ea typeface="ＭＳ Ｐゴシック" panose="020B0600070205080204" pitchFamily="34" charset="-128"/>
                <a:cs typeface="Consolas" panose="020B0609020204030204" pitchFamily="49" charset="0"/>
              </a:rPr>
              <a:t> testing.py</a:t>
            </a:r>
          </a:p>
          <a:p>
            <a:pPr>
              <a:buFontTx/>
              <a:buNone/>
            </a:pPr>
            <a:endParaRPr lang="en-US" altLang="en-US" sz="1600" smtClean="0">
              <a:latin typeface="Consolas" panose="020B0609020204030204" pitchFamily="49" charset="0"/>
              <a:ea typeface="ＭＳ Ｐゴシック" panose="020B0600070205080204" pitchFamily="34" charset="-128"/>
              <a:cs typeface="Consolas" panose="020B0609020204030204" pitchFamily="49" charset="0"/>
            </a:endParaRPr>
          </a:p>
          <a:p>
            <a:pPr>
              <a:buFontTx/>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sum = 0</a:t>
            </a:r>
          </a:p>
          <a:p>
            <a:pPr>
              <a:buFontTx/>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i = 1</a:t>
            </a:r>
          </a:p>
          <a:p>
            <a:pPr>
              <a:buFontTx/>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last = 0</a:t>
            </a:r>
          </a:p>
          <a:p>
            <a:pPr>
              <a:buFontTx/>
              <a:buNone/>
            </a:pPr>
            <a:endParaRPr lang="en-US" altLang="en-US" sz="1600" smtClean="0">
              <a:latin typeface="Consolas" panose="020B0609020204030204" pitchFamily="49" charset="0"/>
              <a:ea typeface="ＭＳ Ｐゴシック" panose="020B0600070205080204" pitchFamily="34" charset="-128"/>
              <a:cs typeface="Consolas" panose="020B0609020204030204" pitchFamily="49" charset="0"/>
            </a:endParaRPr>
          </a:p>
          <a:p>
            <a:pPr>
              <a:buFontTx/>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last = int(input("Enter the last number in the sequence to sum : "))</a:t>
            </a:r>
          </a:p>
          <a:p>
            <a:pPr>
              <a:buFontTx/>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while (i &lt;= last):</a:t>
            </a:r>
          </a:p>
          <a:p>
            <a:pPr>
              <a:buFontTx/>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sum = sum + i</a:t>
            </a:r>
          </a:p>
          <a:p>
            <a:pPr>
              <a:buFontTx/>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print("i = ", i)</a:t>
            </a:r>
          </a:p>
          <a:p>
            <a:pPr>
              <a:buFontTx/>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i = i + 1</a:t>
            </a:r>
          </a:p>
          <a:p>
            <a:pPr>
              <a:buFontTx/>
              <a:buNone/>
            </a:pPr>
            <a:endParaRPr lang="en-US" altLang="en-US" sz="1600" smtClean="0">
              <a:latin typeface="Consolas" panose="020B0609020204030204" pitchFamily="49" charset="0"/>
              <a:ea typeface="ＭＳ Ｐゴシック" panose="020B0600070205080204" pitchFamily="34" charset="-128"/>
              <a:cs typeface="Consolas" panose="020B0609020204030204" pitchFamily="49" charset="0"/>
            </a:endParaRPr>
          </a:p>
          <a:p>
            <a:pPr>
              <a:buFontTx/>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print("sum =", sum)</a:t>
            </a:r>
          </a:p>
          <a:p>
            <a:pPr>
              <a:lnSpc>
                <a:spcPct val="70000"/>
              </a:lnSpc>
              <a:spcBef>
                <a:spcPct val="10000"/>
              </a:spcBef>
              <a:buFontTx/>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260350"/>
            <a:ext cx="8229600" cy="730250"/>
          </a:xfrm>
        </p:spPr>
        <p:txBody>
          <a:bodyPr/>
          <a:lstStyle/>
          <a:p>
            <a:r>
              <a:rPr lang="en-US" altLang="en-US" smtClean="0">
                <a:ea typeface="ＭＳ Ｐゴシック" panose="020B0600070205080204" pitchFamily="34" charset="-128"/>
              </a:rPr>
              <a:t>Extra Practice</a:t>
            </a:r>
          </a:p>
        </p:txBody>
      </p:sp>
      <p:sp>
        <p:nvSpPr>
          <p:cNvPr id="69635" name="Content Placeholder 2"/>
          <p:cNvSpPr>
            <a:spLocks noGrp="1"/>
          </p:cNvSpPr>
          <p:nvPr>
            <p:ph idx="1"/>
          </p:nvPr>
        </p:nvSpPr>
        <p:spPr/>
        <p:txBody>
          <a:bodyPr/>
          <a:lstStyle/>
          <a:p>
            <a:r>
              <a:rPr lang="en-US" altLang="en-US" smtClean="0">
                <a:ea typeface="ＭＳ Ｐゴシック" panose="020B0600070205080204" pitchFamily="34" charset="-128"/>
              </a:rPr>
              <a:t>Write a loop that will continue repeating if the user enters a value that is negative.</a:t>
            </a:r>
          </a:p>
          <a:p>
            <a:r>
              <a:rPr lang="en-US" altLang="en-US" smtClean="0">
                <a:ea typeface="ＭＳ Ｐゴシック" panose="020B0600070205080204" pitchFamily="34" charset="-128"/>
              </a:rPr>
              <a:t>Write a program that will prompt the user for number and an exponent. Using a loop  the program will calculate the value of the number raised to the exponent.</a:t>
            </a:r>
          </a:p>
          <a:p>
            <a:pPr lvl="1"/>
            <a:r>
              <a:rPr lang="en-US" altLang="en-US" smtClean="0">
                <a:ea typeface="ＭＳ Ｐゴシック" panose="020B0600070205080204" pitchFamily="34" charset="-128"/>
              </a:rPr>
              <a:t>To keep it simple you can limit the program to non-negative exponents.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r>
              <a:rPr lang="en-US" altLang="en-US" smtClean="0">
                <a:ea typeface="ＭＳ Ｐゴシック" panose="020B0600070205080204" pitchFamily="34" charset="-128"/>
                <a:cs typeface="Times New Roman" panose="02020603050405020304" pitchFamily="18" charset="0"/>
              </a:rPr>
              <a:t>How To Determine If Loops Can Be Applied (2)</a:t>
            </a:r>
            <a:endParaRPr lang="en-CA" altLang="en-US" smtClean="0">
              <a:ea typeface="ＭＳ Ｐゴシック" panose="020B0600070205080204" pitchFamily="34" charset="-128"/>
              <a:cs typeface="Times New Roman" panose="02020603050405020304" pitchFamily="18" charset="0"/>
            </a:endParaRPr>
          </a:p>
        </p:txBody>
      </p:sp>
      <p:sp>
        <p:nvSpPr>
          <p:cNvPr id="9219" name="Rectangle 3"/>
          <p:cNvSpPr>
            <a:spLocks noGrp="1"/>
          </p:cNvSpPr>
          <p:nvPr>
            <p:ph idx="1"/>
          </p:nvPr>
        </p:nvSpPr>
        <p:spPr>
          <a:xfrm>
            <a:off x="465138" y="1100138"/>
            <a:ext cx="8178800" cy="474662"/>
          </a:xfrm>
        </p:spPr>
        <p:txBody>
          <a:bodyPr/>
          <a:lstStyle/>
          <a:p>
            <a:r>
              <a:rPr lang="en-US" altLang="en-US" smtClean="0">
                <a:ea typeface="ＭＳ Ｐゴシック" panose="020B0600070205080204" pitchFamily="34" charset="-128"/>
                <a:cs typeface="Times New Roman" panose="02020603050405020304" pitchFamily="18" charset="0"/>
              </a:rPr>
              <a:t>Example 2:</a:t>
            </a:r>
            <a:endParaRPr lang="en-CA" altLang="en-US" smtClean="0">
              <a:ea typeface="ＭＳ Ｐゴシック" panose="020B0600070205080204" pitchFamily="34" charset="-128"/>
              <a:cs typeface="Times New Roman" panose="02020603050405020304" pitchFamily="18" charset="0"/>
            </a:endParaRPr>
          </a:p>
        </p:txBody>
      </p:sp>
      <p:grpSp>
        <p:nvGrpSpPr>
          <p:cNvPr id="2" name="Group 22"/>
          <p:cNvGrpSpPr>
            <a:grpSpLocks/>
          </p:cNvGrpSpPr>
          <p:nvPr/>
        </p:nvGrpSpPr>
        <p:grpSpPr bwMode="auto">
          <a:xfrm>
            <a:off x="723900" y="1724025"/>
            <a:ext cx="4305300" cy="1052513"/>
            <a:chOff x="528" y="1296"/>
            <a:chExt cx="2712" cy="663"/>
          </a:xfrm>
        </p:grpSpPr>
        <p:pic>
          <p:nvPicPr>
            <p:cNvPr id="9239" name="Picture 21"/>
            <p:cNvPicPr>
              <a:picLocks noChangeAspect="1" noChangeArrowheads="1"/>
            </p:cNvPicPr>
            <p:nvPr/>
          </p:nvPicPr>
          <p:blipFill>
            <a:blip r:embed="rId2">
              <a:extLst>
                <a:ext uri="{28A0092B-C50C-407E-A947-70E740481C1C}">
                  <a14:useLocalDpi xmlns:a14="http://schemas.microsoft.com/office/drawing/2010/main" val="0"/>
                </a:ext>
              </a:extLst>
            </a:blip>
            <a:srcRect l="38333" t="76172" r="38020" b="18750"/>
            <a:stretch>
              <a:fillRect/>
            </a:stretch>
          </p:blipFill>
          <p:spPr bwMode="auto">
            <a:xfrm>
              <a:off x="528" y="1296"/>
              <a:ext cx="2640"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0" name="Text Box 22"/>
            <p:cNvSpPr txBox="1">
              <a:spLocks noChangeArrowheads="1"/>
            </p:cNvSpPr>
            <p:nvPr/>
          </p:nvSpPr>
          <p:spPr bwMode="auto">
            <a:xfrm>
              <a:off x="528" y="1728"/>
              <a:ext cx="27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a:latin typeface="Arial" panose="020B0604020202020204" pitchFamily="34" charset="0"/>
                </a:rPr>
                <a:t>Re-running specific parts of the program</a:t>
              </a:r>
            </a:p>
          </p:txBody>
        </p:sp>
      </p:grpSp>
      <p:sp>
        <p:nvSpPr>
          <p:cNvPr id="106503" name="AutoShape 7"/>
          <p:cNvSpPr>
            <a:spLocks noChangeArrowheads="1"/>
          </p:cNvSpPr>
          <p:nvPr/>
        </p:nvSpPr>
        <p:spPr bwMode="auto">
          <a:xfrm>
            <a:off x="1373188" y="3706813"/>
            <a:ext cx="2360612" cy="9144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2000">
                <a:latin typeface="Arial" panose="020B0604020202020204" pitchFamily="34" charset="0"/>
              </a:rPr>
              <a:t>Invalid input?</a:t>
            </a:r>
          </a:p>
        </p:txBody>
      </p:sp>
      <p:sp>
        <p:nvSpPr>
          <p:cNvPr id="106504" name="Rectangle 8"/>
          <p:cNvSpPr>
            <a:spLocks noChangeArrowheads="1"/>
          </p:cNvSpPr>
          <p:nvPr/>
        </p:nvSpPr>
        <p:spPr bwMode="auto">
          <a:xfrm>
            <a:off x="1449388" y="4926013"/>
            <a:ext cx="2209800"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CA" altLang="en-US" sz="2000">
                <a:latin typeface="Arial" panose="020B0604020202020204" pitchFamily="34" charset="0"/>
              </a:rPr>
              <a:t>Ask for input again</a:t>
            </a:r>
          </a:p>
        </p:txBody>
      </p:sp>
      <p:grpSp>
        <p:nvGrpSpPr>
          <p:cNvPr id="3" name="Group 2"/>
          <p:cNvGrpSpPr>
            <a:grpSpLocks/>
          </p:cNvGrpSpPr>
          <p:nvPr/>
        </p:nvGrpSpPr>
        <p:grpSpPr bwMode="auto">
          <a:xfrm>
            <a:off x="2235200" y="4589463"/>
            <a:ext cx="317500" cy="365125"/>
            <a:chOff x="2386806" y="4739480"/>
            <a:chExt cx="317500" cy="366713"/>
          </a:xfrm>
        </p:grpSpPr>
        <p:cxnSp>
          <p:nvCxnSpPr>
            <p:cNvPr id="9237" name="AutoShape 10"/>
            <p:cNvCxnSpPr>
              <a:cxnSpLocks noChangeShapeType="1"/>
            </p:cNvCxnSpPr>
            <p:nvPr/>
          </p:nvCxnSpPr>
          <p:spPr bwMode="auto">
            <a:xfrm>
              <a:off x="2704306" y="4770437"/>
              <a:ext cx="0" cy="30480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238" name="Text Box 11"/>
            <p:cNvSpPr txBox="1">
              <a:spLocks noChangeArrowheads="1"/>
            </p:cNvSpPr>
            <p:nvPr/>
          </p:nvSpPr>
          <p:spPr bwMode="auto">
            <a:xfrm>
              <a:off x="2386806" y="473948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Y</a:t>
              </a:r>
            </a:p>
          </p:txBody>
        </p:sp>
      </p:grpSp>
      <p:grpSp>
        <p:nvGrpSpPr>
          <p:cNvPr id="4" name="Group 12"/>
          <p:cNvGrpSpPr>
            <a:grpSpLocks/>
          </p:cNvGrpSpPr>
          <p:nvPr/>
        </p:nvGrpSpPr>
        <p:grpSpPr bwMode="auto">
          <a:xfrm>
            <a:off x="763588" y="4164013"/>
            <a:ext cx="685800" cy="990600"/>
            <a:chOff x="2640" y="1728"/>
            <a:chExt cx="432" cy="624"/>
          </a:xfrm>
        </p:grpSpPr>
        <p:sp>
          <p:nvSpPr>
            <p:cNvPr id="9234" name="Line 13"/>
            <p:cNvSpPr>
              <a:spLocks noChangeShapeType="1"/>
            </p:cNvSpPr>
            <p:nvPr/>
          </p:nvSpPr>
          <p:spPr bwMode="auto">
            <a:xfrm flipH="1">
              <a:off x="2640" y="2352"/>
              <a:ext cx="43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9235" name="Line 14"/>
            <p:cNvSpPr>
              <a:spLocks noChangeShapeType="1"/>
            </p:cNvSpPr>
            <p:nvPr/>
          </p:nvSpPr>
          <p:spPr bwMode="auto">
            <a:xfrm flipV="1">
              <a:off x="2640" y="1728"/>
              <a:ext cx="0" cy="6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9236" name="Line 15"/>
            <p:cNvSpPr>
              <a:spLocks noChangeShapeType="1"/>
            </p:cNvSpPr>
            <p:nvPr/>
          </p:nvSpPr>
          <p:spPr bwMode="auto">
            <a:xfrm>
              <a:off x="2640" y="1728"/>
              <a:ext cx="43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grpSp>
      <p:grpSp>
        <p:nvGrpSpPr>
          <p:cNvPr id="5" name="Group 25"/>
          <p:cNvGrpSpPr>
            <a:grpSpLocks/>
          </p:cNvGrpSpPr>
          <p:nvPr/>
        </p:nvGrpSpPr>
        <p:grpSpPr bwMode="auto">
          <a:xfrm>
            <a:off x="2058988" y="3783013"/>
            <a:ext cx="2590800" cy="2759075"/>
            <a:chOff x="1392" y="2256"/>
            <a:chExt cx="1632" cy="1738"/>
          </a:xfrm>
        </p:grpSpPr>
        <p:sp>
          <p:nvSpPr>
            <p:cNvPr id="9229" name="Text Box 18"/>
            <p:cNvSpPr txBox="1">
              <a:spLocks noChangeArrowheads="1"/>
            </p:cNvSpPr>
            <p:nvPr/>
          </p:nvSpPr>
          <p:spPr bwMode="auto">
            <a:xfrm>
              <a:off x="2496" y="2256"/>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t>N</a:t>
              </a:r>
            </a:p>
          </p:txBody>
        </p:sp>
        <p:sp>
          <p:nvSpPr>
            <p:cNvPr id="9230" name="Line 19"/>
            <p:cNvSpPr>
              <a:spLocks noChangeShapeType="1"/>
            </p:cNvSpPr>
            <p:nvPr/>
          </p:nvSpPr>
          <p:spPr bwMode="auto">
            <a:xfrm>
              <a:off x="2448" y="2496"/>
              <a:ext cx="57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9231" name="Line 20"/>
            <p:cNvSpPr>
              <a:spLocks noChangeShapeType="1"/>
            </p:cNvSpPr>
            <p:nvPr/>
          </p:nvSpPr>
          <p:spPr bwMode="auto">
            <a:xfrm>
              <a:off x="3024" y="2496"/>
              <a:ext cx="0" cy="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9232" name="Line 21"/>
            <p:cNvSpPr>
              <a:spLocks noChangeShapeType="1"/>
            </p:cNvSpPr>
            <p:nvPr/>
          </p:nvSpPr>
          <p:spPr bwMode="auto">
            <a:xfrm flipH="1">
              <a:off x="2064" y="3696"/>
              <a:ext cx="96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a:p>
          </p:txBody>
        </p:sp>
        <p:sp>
          <p:nvSpPr>
            <p:cNvPr id="9233" name="Text Box 24"/>
            <p:cNvSpPr txBox="1">
              <a:spLocks noChangeArrowheads="1"/>
            </p:cNvSpPr>
            <p:nvPr/>
          </p:nvSpPr>
          <p:spPr bwMode="auto">
            <a:xfrm>
              <a:off x="1392" y="3552"/>
              <a:ext cx="76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2000">
                  <a:latin typeface="Arial" panose="020B0604020202020204" pitchFamily="34" charset="0"/>
                </a:rPr>
                <a:t>…rest of program</a:t>
              </a:r>
            </a:p>
          </p:txBody>
        </p:sp>
      </p:grpSp>
      <p:sp>
        <p:nvSpPr>
          <p:cNvPr id="106522" name="Text Box 26"/>
          <p:cNvSpPr txBox="1">
            <a:spLocks noChangeArrowheads="1"/>
          </p:cNvSpPr>
          <p:nvPr/>
        </p:nvSpPr>
        <p:spPr bwMode="auto">
          <a:xfrm>
            <a:off x="5372100" y="3706813"/>
            <a:ext cx="3581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CA" altLang="en-US" sz="1800">
                <a:latin typeface="Comic Sans MS" panose="030F0702030302020204" pitchFamily="66" charset="0"/>
              </a:rPr>
              <a:t>While input is invalid</a:t>
            </a:r>
          </a:p>
          <a:p>
            <a:pPr eaLnBrk="1" hangingPunct="1">
              <a:spcBef>
                <a:spcPct val="50000"/>
              </a:spcBef>
              <a:buFontTx/>
              <a:buNone/>
            </a:pPr>
            <a:r>
              <a:rPr lang="en-CA" altLang="en-US" sz="1800">
                <a:latin typeface="Comic Sans MS" panose="030F0702030302020204" pitchFamily="66" charset="0"/>
              </a:rPr>
              <a:t>     Prompt user for input</a:t>
            </a:r>
          </a:p>
        </p:txBody>
      </p:sp>
      <p:sp>
        <p:nvSpPr>
          <p:cNvPr id="23" name="TextBox 22"/>
          <p:cNvSpPr txBox="1">
            <a:spLocks noChangeArrowheads="1"/>
          </p:cNvSpPr>
          <p:nvPr/>
        </p:nvSpPr>
        <p:spPr bwMode="auto">
          <a:xfrm>
            <a:off x="723900" y="3197225"/>
            <a:ext cx="1449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t>Flowchart</a:t>
            </a:r>
          </a:p>
        </p:txBody>
      </p:sp>
      <p:sp>
        <p:nvSpPr>
          <p:cNvPr id="24" name="TextBox 23"/>
          <p:cNvSpPr txBox="1">
            <a:spLocks noChangeArrowheads="1"/>
          </p:cNvSpPr>
          <p:nvPr/>
        </p:nvSpPr>
        <p:spPr bwMode="auto">
          <a:xfrm>
            <a:off x="5219700" y="3197225"/>
            <a:ext cx="163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t>Pseudo code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5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650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6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animBg="1"/>
      <p:bldP spid="106504" grpId="0" animBg="1"/>
      <p:bldP spid="1065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fontScale="90000"/>
          </a:bodyPr>
          <a:lstStyle/>
          <a:p>
            <a:pPr>
              <a:defRPr/>
            </a:pPr>
            <a:r>
              <a:rPr lang="en-US" altLang="en-US" dirty="0" smtClean="0">
                <a:ea typeface="+mj-ea"/>
                <a:cs typeface="+mj-cs"/>
              </a:rPr>
              <a:t>Problem Solving: Using Loops For A More Complex Problem</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Write a program that will prompt the user for the birth month and the day of birth.</a:t>
            </a:r>
          </a:p>
          <a:p>
            <a:r>
              <a:rPr lang="en-US" altLang="en-US" smtClean="0">
                <a:ea typeface="ＭＳ Ｐゴシック" panose="020B0600070205080204" pitchFamily="34" charset="-128"/>
              </a:rPr>
              <a:t>The birth month must be a value from 1 – 12.</a:t>
            </a:r>
          </a:p>
          <a:p>
            <a:r>
              <a:rPr lang="en-US" altLang="en-US" smtClean="0">
                <a:ea typeface="ＭＳ Ｐゴシック" panose="020B0600070205080204" pitchFamily="34" charset="-128"/>
              </a:rPr>
              <a:t>The day of birth must be a number that is one or greater while the maximum value will be determined by the maximum days in a particular month.</a:t>
            </a:r>
          </a:p>
          <a:p>
            <a:endParaRPr lang="en-US" altLang="en-US" smtClean="0">
              <a:ea typeface="ＭＳ Ｐゴシック" panose="020B0600070205080204" pitchFamily="34" charset="-128"/>
            </a:endParaRPr>
          </a:p>
          <a:p>
            <a:pPr lvl="1"/>
            <a:r>
              <a:rPr lang="en-US" altLang="en-US" i="1" smtClean="0">
                <a:latin typeface="Times New Roman" panose="02020603050405020304" pitchFamily="18" charset="0"/>
                <a:ea typeface="ＭＳ Ｐゴシック" panose="020B0600070205080204" pitchFamily="34" charset="-128"/>
                <a:cs typeface="Times New Roman" panose="02020603050405020304" pitchFamily="18" charset="0"/>
              </a:rPr>
              <a:t>Thirty days hath September,</a:t>
            </a:r>
            <a:br>
              <a:rPr lang="en-US" altLang="en-US" i="1" smtClean="0">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i="1" smtClean="0">
                <a:latin typeface="Times New Roman" panose="02020603050405020304" pitchFamily="18" charset="0"/>
                <a:ea typeface="ＭＳ Ｐゴシック" panose="020B0600070205080204" pitchFamily="34" charset="-128"/>
                <a:cs typeface="Times New Roman" panose="02020603050405020304" pitchFamily="18" charset="0"/>
              </a:rPr>
              <a:t>April, June, and November:</a:t>
            </a:r>
            <a:br>
              <a:rPr lang="en-US" altLang="en-US" i="1" smtClean="0">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i="1" smtClean="0">
                <a:latin typeface="Times New Roman" panose="02020603050405020304" pitchFamily="18" charset="0"/>
                <a:ea typeface="ＭＳ Ｐゴシック" panose="020B0600070205080204" pitchFamily="34" charset="-128"/>
                <a:cs typeface="Times New Roman" panose="02020603050405020304" pitchFamily="18" charset="0"/>
              </a:rPr>
              <a:t>All the rest have thirty-one,</a:t>
            </a:r>
            <a:br>
              <a:rPr lang="en-US" altLang="en-US" i="1" smtClean="0">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i="1" smtClean="0">
                <a:latin typeface="Times New Roman" panose="02020603050405020304" pitchFamily="18" charset="0"/>
                <a:ea typeface="ＭＳ Ｐゴシック" panose="020B0600070205080204" pitchFamily="34" charset="-128"/>
                <a:cs typeface="Times New Roman" panose="02020603050405020304" pitchFamily="18" charset="0"/>
              </a:rPr>
              <a:t>Except for February,</a:t>
            </a:r>
            <a:br>
              <a:rPr lang="en-US" altLang="en-US" i="1" smtClean="0">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i="1" smtClean="0">
                <a:latin typeface="Times New Roman" panose="02020603050405020304" pitchFamily="18" charset="0"/>
                <a:ea typeface="ＭＳ Ｐゴシック" panose="020B0600070205080204" pitchFamily="34" charset="-128"/>
                <a:cs typeface="Times New Roman" panose="02020603050405020304" pitchFamily="18" charset="0"/>
              </a:rPr>
              <a:t>Which hath twenty-eight days clear,</a:t>
            </a:r>
            <a:br>
              <a:rPr lang="en-US" altLang="en-US" i="1" smtClean="0">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i="1" smtClean="0">
                <a:latin typeface="Times New Roman" panose="02020603050405020304" pitchFamily="18" charset="0"/>
                <a:ea typeface="ＭＳ Ｐゴシック" panose="020B0600070205080204" pitchFamily="34" charset="-128"/>
                <a:cs typeface="Times New Roman" panose="02020603050405020304" pitchFamily="18" charset="0"/>
              </a:rPr>
              <a:t>And twenty-nine in each leap year. </a:t>
            </a:r>
          </a:p>
          <a:p>
            <a:pPr lvl="2"/>
            <a:r>
              <a:rPr lang="en-US" altLang="en-US" sz="2000" i="1" smtClean="0">
                <a:latin typeface="Times New Roman" panose="02020603050405020304" pitchFamily="18" charset="0"/>
                <a:ea typeface="ＭＳ Ｐゴシック" panose="020B0600070205080204" pitchFamily="34" charset="-128"/>
                <a:cs typeface="Times New Roman" panose="02020603050405020304" pitchFamily="18" charset="0"/>
              </a:rPr>
              <a:t>[JT’s note: for this example you can assume that a day of birth of 29 is always valid for February] </a:t>
            </a:r>
            <a:endParaRPr lang="en-US" altLang="en-US" sz="2000" smtClean="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fontScale="90000"/>
          </a:bodyPr>
          <a:lstStyle/>
          <a:p>
            <a:pPr>
              <a:defRPr/>
            </a:pPr>
            <a:r>
              <a:rPr lang="en-US" altLang="en-US" dirty="0" smtClean="0">
                <a:ea typeface="+mj-ea"/>
                <a:cs typeface="+mj-cs"/>
              </a:rPr>
              <a:t>Problem Solving: Using Loops For A More Complex Problem (2)</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The program will prompt first for the month and repeat the prompt as long as the value is not within the valid range.</a:t>
            </a:r>
          </a:p>
          <a:p>
            <a:r>
              <a:rPr lang="en-US" altLang="en-US" smtClean="0">
                <a:ea typeface="ＭＳ Ｐゴシック" panose="020B0600070205080204" pitchFamily="34" charset="-128"/>
              </a:rPr>
              <a:t>Next the program will prompt for day of birth and repeatedly prompt for a value so long as day is valid for the particular month (see previous slide).</a:t>
            </a:r>
          </a:p>
          <a:p>
            <a:r>
              <a:rPr lang="en-US" altLang="en-US" smtClean="0">
                <a:ea typeface="ＭＳ Ｐゴシック" panose="020B0600070205080204" pitchFamily="34" charset="-128"/>
              </a:rPr>
              <a:t>After receiving a valid month and day the program will display the month of birth and the day of birth.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smtClean="0">
                <a:ea typeface="ＭＳ Ｐゴシック" panose="020B0600070205080204" pitchFamily="34" charset="-128"/>
              </a:rPr>
              <a:t>Pseudo Code</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A high level solution or algorithm that is not specified in a programming language.</a:t>
            </a:r>
          </a:p>
          <a:p>
            <a:r>
              <a:rPr lang="en-US" altLang="en-US" smtClean="0">
                <a:ea typeface="ＭＳ Ｐゴシック" panose="020B0600070205080204" pitchFamily="34" charset="-128"/>
              </a:rPr>
              <a:t>Instead English-like statements are used.</a:t>
            </a:r>
          </a:p>
          <a:p>
            <a:pPr lvl="1"/>
            <a:r>
              <a:rPr lang="en-US" altLang="en-US" smtClean="0">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sz="1800" smtClean="0">
                <a:latin typeface="Arial" panose="020B0604020202020204" pitchFamily="34" charset="0"/>
                <a:ea typeface="ＭＳ Ｐゴシック" panose="020B0600070205080204" pitchFamily="34" charset="-128"/>
                <a:cs typeface="Times New Roman" panose="02020603050405020304" pitchFamily="18" charset="0"/>
              </a:rPr>
              <a:t>A high-level description of the actions of a program or algorithm, using a mixture of English and informal programming language syntax</a:t>
            </a:r>
            <a:r>
              <a:rPr lang="en-US" altLang="en-US" smtClean="0">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smtClean="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ja-JP" sz="1800" smtClean="0">
                <a:latin typeface="Arial" panose="020B0604020202020204" pitchFamily="34" charset="0"/>
                <a:ea typeface="ＭＳ Ｐゴシック" panose="020B0600070205080204" pitchFamily="34" charset="-128"/>
                <a:cs typeface="Arial" panose="020B0604020202020204" pitchFamily="34" charset="0"/>
              </a:rPr>
              <a:t>– Python for Everyone (Horstmann, Necaise)</a:t>
            </a:r>
          </a:p>
          <a:p>
            <a:r>
              <a:rPr lang="en-US" altLang="en-US" smtClean="0">
                <a:ea typeface="ＭＳ Ｐゴシック" panose="020B0600070205080204" pitchFamily="34" charset="-128"/>
              </a:rPr>
              <a:t>Benefits: it allows the programmer to focus on the solution without spending a lot time worrying about details such as syntax.</a:t>
            </a:r>
          </a:p>
          <a:p>
            <a:r>
              <a:rPr lang="en-US" altLang="en-US" smtClean="0">
                <a:ea typeface="ＭＳ Ｐゴシック" panose="020B0600070205080204" pitchFamily="34" charset="-128"/>
              </a:rPr>
              <a:t>When the pseudo code solution has been created then those details can be handled separately when the solution is translated into an actual program.</a:t>
            </a:r>
          </a:p>
          <a:p>
            <a:r>
              <a:rPr lang="en-US" altLang="en-US" smtClean="0">
                <a:ea typeface="ＭＳ Ｐゴシック" panose="020B0600070205080204" pitchFamily="34" charset="-128"/>
              </a:rPr>
              <a:t>For difficult problems it may be beneficial to break the problem solving process into these steps.</a:t>
            </a:r>
          </a:p>
          <a:p>
            <a:pPr>
              <a:buFontTx/>
              <a:buNone/>
            </a:pP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smtClean="0">
                <a:ea typeface="ＭＳ Ｐゴシック" panose="020B0600070205080204" pitchFamily="34" charset="-128"/>
              </a:rPr>
              <a:t>A Pseudo Code Solution</a:t>
            </a:r>
          </a:p>
        </p:txBody>
      </p:sp>
      <p:sp>
        <p:nvSpPr>
          <p:cNvPr id="74755" name="Content Placeholder 2"/>
          <p:cNvSpPr>
            <a:spLocks noGrp="1"/>
          </p:cNvSpPr>
          <p:nvPr>
            <p:ph idx="1"/>
          </p:nvPr>
        </p:nvSpPr>
        <p:spPr/>
        <p:txBody>
          <a:bodyPr/>
          <a:lstStyle/>
          <a:p>
            <a:pPr marL="0" indent="0">
              <a:buFontTx/>
              <a:buNone/>
            </a:pPr>
            <a:r>
              <a:rPr lang="en-US" altLang="en-US" sz="2000" smtClean="0">
                <a:latin typeface="Comic Sans MS" panose="030F0702030302020204" pitchFamily="66" charset="0"/>
                <a:ea typeface="ＭＳ Ｐゴシック" panose="020B0600070205080204" pitchFamily="34" charset="-128"/>
              </a:rPr>
              <a:t>While (month is not between 1 and 12) do</a:t>
            </a:r>
          </a:p>
          <a:p>
            <a:pPr marL="0" indent="0">
              <a:buFontTx/>
              <a:buNone/>
            </a:pPr>
            <a:r>
              <a:rPr lang="en-US" altLang="en-US" sz="2000" smtClean="0">
                <a:latin typeface="Comic Sans MS" panose="030F0702030302020204" pitchFamily="66" charset="0"/>
                <a:ea typeface="ＭＳ Ｐゴシック" panose="020B0600070205080204" pitchFamily="34" charset="-128"/>
              </a:rPr>
              <a:t>     Prompt user for month</a:t>
            </a:r>
          </a:p>
          <a:p>
            <a:pPr marL="0" indent="0">
              <a:buFontTx/>
              <a:buNone/>
            </a:pPr>
            <a:r>
              <a:rPr lang="en-US" altLang="en-US" sz="2000" smtClean="0">
                <a:latin typeface="Comic Sans MS" panose="030F0702030302020204" pitchFamily="66" charset="0"/>
                <a:ea typeface="ＭＳ Ｐゴシック" panose="020B0600070205080204" pitchFamily="34" charset="-128"/>
              </a:rPr>
              <a:t>If (month is one with 31 days) then</a:t>
            </a:r>
          </a:p>
          <a:p>
            <a:pPr marL="0" indent="0">
              <a:buFontTx/>
              <a:buNone/>
            </a:pPr>
            <a:r>
              <a:rPr lang="en-US" altLang="en-US" sz="2000" smtClean="0">
                <a:latin typeface="Comic Sans MS" panose="030F0702030302020204" pitchFamily="66" charset="0"/>
                <a:ea typeface="ＭＳ Ｐゴシック" panose="020B0600070205080204" pitchFamily="34" charset="-128"/>
              </a:rPr>
              <a:t>     while (month is not between 1 and 31) do</a:t>
            </a:r>
          </a:p>
          <a:p>
            <a:pPr marL="0" indent="0">
              <a:buFontTx/>
              <a:buNone/>
            </a:pPr>
            <a:r>
              <a:rPr lang="en-US" altLang="en-US" sz="2000" smtClean="0">
                <a:latin typeface="Comic Sans MS" panose="030F0702030302020204" pitchFamily="66" charset="0"/>
                <a:ea typeface="ＭＳ Ｐゴシック" panose="020B0600070205080204" pitchFamily="34" charset="-128"/>
              </a:rPr>
              <a:t>          Prompt user for day</a:t>
            </a:r>
          </a:p>
          <a:p>
            <a:pPr marL="0" indent="0">
              <a:buFontTx/>
              <a:buNone/>
            </a:pPr>
            <a:r>
              <a:rPr lang="en-US" altLang="en-US" sz="2000" smtClean="0">
                <a:latin typeface="Comic Sans MS" panose="030F0702030302020204" pitchFamily="66" charset="0"/>
                <a:ea typeface="ＭＳ Ｐゴシック" panose="020B0600070205080204" pitchFamily="34" charset="-128"/>
              </a:rPr>
              <a:t>If (month is one with 30 days) then </a:t>
            </a:r>
          </a:p>
          <a:p>
            <a:pPr marL="0" indent="0">
              <a:buFontTx/>
              <a:buNone/>
            </a:pPr>
            <a:r>
              <a:rPr lang="en-US" altLang="en-US" sz="2000" smtClean="0">
                <a:latin typeface="Comic Sans MS" panose="030F0702030302020204" pitchFamily="66" charset="0"/>
                <a:ea typeface="ＭＳ Ｐゴシック" panose="020B0600070205080204" pitchFamily="34" charset="-128"/>
              </a:rPr>
              <a:t>     while (month is not between 1 and 30) do</a:t>
            </a:r>
          </a:p>
          <a:p>
            <a:pPr marL="0" indent="0">
              <a:buFontTx/>
              <a:buNone/>
            </a:pPr>
            <a:r>
              <a:rPr lang="en-US" altLang="en-US" sz="2000" smtClean="0">
                <a:latin typeface="Comic Sans MS" panose="030F0702030302020204" pitchFamily="66" charset="0"/>
                <a:ea typeface="ＭＳ Ｐゴシック" panose="020B0600070205080204" pitchFamily="34" charset="-128"/>
              </a:rPr>
              <a:t>          Prompt user for day</a:t>
            </a:r>
          </a:p>
          <a:p>
            <a:pPr marL="0" indent="0">
              <a:buFontTx/>
              <a:buNone/>
            </a:pPr>
            <a:r>
              <a:rPr lang="en-US" altLang="en-US" sz="2000" smtClean="0">
                <a:latin typeface="Comic Sans MS" panose="030F0702030302020204" pitchFamily="66" charset="0"/>
                <a:ea typeface="ＭＳ Ｐゴシック" panose="020B0600070205080204" pitchFamily="34" charset="-128"/>
              </a:rPr>
              <a:t>If (month has 29 days) then</a:t>
            </a:r>
          </a:p>
          <a:p>
            <a:pPr marL="0" indent="0">
              <a:buFontTx/>
              <a:buNone/>
            </a:pPr>
            <a:r>
              <a:rPr lang="en-US" altLang="en-US" sz="2000" smtClean="0">
                <a:latin typeface="Comic Sans MS" panose="030F0702030302020204" pitchFamily="66" charset="0"/>
                <a:ea typeface="ＭＳ Ｐゴシック" panose="020B0600070205080204" pitchFamily="34" charset="-128"/>
              </a:rPr>
              <a:t>     while (month is not between 1 and 29) do</a:t>
            </a:r>
          </a:p>
          <a:p>
            <a:pPr marL="0" indent="0">
              <a:buFontTx/>
              <a:buNone/>
            </a:pPr>
            <a:r>
              <a:rPr lang="en-US" altLang="en-US" sz="2000" smtClean="0">
                <a:latin typeface="Comic Sans MS" panose="030F0702030302020204" pitchFamily="66" charset="0"/>
                <a:ea typeface="ＭＳ Ｐゴシック" panose="020B0600070205080204" pitchFamily="34" charset="-128"/>
              </a:rPr>
              <a:t>          Prompt user for day</a:t>
            </a:r>
          </a:p>
          <a:p>
            <a:pPr marL="0" indent="0">
              <a:buFontTx/>
              <a:buNone/>
            </a:pPr>
            <a:r>
              <a:rPr lang="en-US" altLang="en-US" sz="2000" smtClean="0">
                <a:latin typeface="Comic Sans MS" panose="030F0702030302020204" pitchFamily="66" charset="0"/>
                <a:ea typeface="ＭＳ Ｐゴシック" panose="020B0600070205080204" pitchFamily="34" charset="-128"/>
              </a:rPr>
              <a:t>Show month and day of birth</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mtClean="0">
                <a:ea typeface="ＭＳ Ｐゴシック" panose="020B0600070205080204" pitchFamily="34" charset="-128"/>
              </a:rPr>
              <a:t>Program Code Solution</a:t>
            </a:r>
          </a:p>
        </p:txBody>
      </p:sp>
      <p:sp>
        <p:nvSpPr>
          <p:cNvPr id="75779" name="Content Placeholder 2"/>
          <p:cNvSpPr>
            <a:spLocks noGrp="1"/>
          </p:cNvSpPr>
          <p:nvPr>
            <p:ph idx="1"/>
          </p:nvPr>
        </p:nvSpPr>
        <p:spPr/>
        <p:txBody>
          <a:bodyPr/>
          <a:lstStyle/>
          <a:p>
            <a:r>
              <a:rPr lang="en-US" altLang="en-US" b="1" smtClean="0">
                <a:ea typeface="ＭＳ Ｐゴシック" panose="020B0600070205080204" pitchFamily="34" charset="-128"/>
              </a:rPr>
              <a:t>Program name</a:t>
            </a:r>
            <a:r>
              <a:rPr lang="en-US" altLang="en-US" smtClean="0">
                <a:ea typeface="ＭＳ Ｐゴシック" panose="020B0600070205080204" pitchFamily="34" charset="-128"/>
              </a:rPr>
              <a:t>: </a:t>
            </a: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calendar.py</a:t>
            </a:r>
          </a:p>
          <a:p>
            <a:pPr marL="34290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JAN = 1</a:t>
            </a:r>
          </a:p>
          <a:p>
            <a:pPr marL="34290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FEB = 2</a:t>
            </a:r>
          </a:p>
          <a:p>
            <a:pPr marL="34290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MAR = 3</a:t>
            </a:r>
          </a:p>
          <a:p>
            <a:pPr marL="34290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APR = 4</a:t>
            </a:r>
          </a:p>
          <a:p>
            <a:pPr marL="34290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MAY = 5</a:t>
            </a:r>
          </a:p>
          <a:p>
            <a:pPr marL="34290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JUN = 6</a:t>
            </a:r>
          </a:p>
          <a:p>
            <a:pPr marL="34290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JUL = 7</a:t>
            </a:r>
          </a:p>
          <a:p>
            <a:pPr marL="34290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AUG = 8</a:t>
            </a:r>
          </a:p>
          <a:p>
            <a:pPr marL="34290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SEP = 9</a:t>
            </a:r>
          </a:p>
          <a:p>
            <a:pPr marL="34290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OCT = 10</a:t>
            </a:r>
          </a:p>
          <a:p>
            <a:pPr marL="34290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NOV = 11</a:t>
            </a:r>
          </a:p>
          <a:p>
            <a:pPr marL="34290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DEC = 12</a:t>
            </a:r>
          </a:p>
          <a:p>
            <a:pPr marL="342900" lvl="1" indent="0">
              <a:buFont typeface="Arial" panose="020B0604020202020204" pitchFamily="34" charset="0"/>
              <a:buNone/>
            </a:pPr>
            <a:endParaRPr lang="en-US" altLang="en-US" sz="1600" smtClean="0">
              <a:latin typeface="Consolas" panose="020B0609020204030204" pitchFamily="49" charset="0"/>
              <a:ea typeface="ＭＳ Ｐゴシック" panose="020B0600070205080204" pitchFamily="34" charset="-128"/>
              <a:cs typeface="Consolas" panose="020B0609020204030204" pitchFamily="49"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ea typeface="ＭＳ Ｐゴシック" panose="020B0600070205080204" pitchFamily="34" charset="-128"/>
              </a:rPr>
              <a:t>Program Code Solution (2)</a:t>
            </a:r>
          </a:p>
        </p:txBody>
      </p:sp>
      <p:sp>
        <p:nvSpPr>
          <p:cNvPr id="76803" name="Content Placeholder 2"/>
          <p:cNvSpPr>
            <a:spLocks noGrp="1"/>
          </p:cNvSpPr>
          <p:nvPr>
            <p:ph idx="1"/>
          </p:nvPr>
        </p:nvSpPr>
        <p:spPr/>
        <p:txBody>
          <a:bodyPr/>
          <a:lstStyle/>
          <a:p>
            <a:pPr marL="342900" lvl="1" indent="0">
              <a:buFont typeface="Arial" panose="020B0604020202020204" pitchFamily="34" charset="0"/>
              <a:buNone/>
            </a:pPr>
            <a:r>
              <a:rPr lang="en-US" altLang="en-US" sz="1600" smtClean="0">
                <a:solidFill>
                  <a:srgbClr val="00B0F0"/>
                </a:solidFill>
                <a:latin typeface="Consolas" panose="020B0609020204030204" pitchFamily="49" charset="0"/>
                <a:ea typeface="ＭＳ Ｐゴシック" panose="020B0600070205080204" pitchFamily="34" charset="-128"/>
                <a:cs typeface="Consolas" panose="020B0609020204030204" pitchFamily="49" charset="0"/>
              </a:rPr>
              <a:t># Entering Month separate from day:                                                             </a:t>
            </a:r>
          </a:p>
          <a:p>
            <a:pPr marL="342900" lvl="1" indent="0">
              <a:buFont typeface="Arial" panose="020B0604020202020204" pitchFamily="34" charset="0"/>
              <a:buNone/>
            </a:pPr>
            <a:r>
              <a:rPr lang="en-US" altLang="en-US" sz="1600" smtClean="0">
                <a:solidFill>
                  <a:srgbClr val="00B0F0"/>
                </a:solidFill>
                <a:latin typeface="Consolas" panose="020B0609020204030204" pitchFamily="49" charset="0"/>
                <a:ea typeface="ＭＳ Ｐゴシック" panose="020B0600070205080204" pitchFamily="34" charset="-128"/>
                <a:cs typeface="Consolas" panose="020B0609020204030204" pitchFamily="49" charset="0"/>
              </a:rPr>
              <a:t># Once month value is entered it cannot be changed                                              </a:t>
            </a:r>
          </a:p>
          <a:p>
            <a:pPr marL="34290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month = -1</a:t>
            </a:r>
          </a:p>
          <a:p>
            <a:pPr marL="34290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while (month &lt; JAN) or (month &gt; DEC):</a:t>
            </a:r>
          </a:p>
          <a:p>
            <a:pPr marL="34290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month = int(input("Enter value for month (1 - 12): "))</a:t>
            </a:r>
          </a:p>
          <a:p>
            <a:pPr marL="34290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if (month &lt; JAN) or (month &gt; DEC):</a:t>
            </a:r>
          </a:p>
          <a:p>
            <a:pPr marL="34290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print("Month must be a value from 1 - 12")</a:t>
            </a:r>
          </a:p>
          <a:p>
            <a:pPr marL="342900" lvl="1" indent="0">
              <a:buFont typeface="Arial" panose="020B0604020202020204" pitchFamily="34" charset="0"/>
              <a:buNone/>
            </a:pPr>
            <a:endParaRPr lang="en-US" altLang="en-US" sz="1600" smtClean="0">
              <a:latin typeface="Consolas" panose="020B0609020204030204" pitchFamily="49" charset="0"/>
              <a:ea typeface="ＭＳ Ｐゴシック" panose="020B0600070205080204" pitchFamily="34" charset="-128"/>
              <a:cs typeface="Consolas" panose="020B0609020204030204" pitchFamily="49" charset="0"/>
            </a:endParaRPr>
          </a:p>
          <a:p>
            <a:pPr marL="342900" lvl="1" indent="0">
              <a:buFont typeface="Arial" panose="020B0604020202020204" pitchFamily="34" charset="0"/>
              <a:buNone/>
            </a:pPr>
            <a:r>
              <a:rPr lang="en-US" altLang="en-US" sz="1600" smtClean="0">
                <a:solidFill>
                  <a:srgbClr val="00B0F0"/>
                </a:solidFill>
                <a:latin typeface="Consolas" panose="020B0609020204030204" pitchFamily="49" charset="0"/>
                <a:ea typeface="ＭＳ Ｐゴシック" panose="020B0600070205080204" pitchFamily="34" charset="-128"/>
                <a:cs typeface="Consolas" panose="020B0609020204030204" pitchFamily="49" charset="0"/>
              </a:rPr>
              <a:t># Months with 31 days                                                                           </a:t>
            </a:r>
          </a:p>
          <a:p>
            <a:pPr marL="34290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if (month in (JAN,MAR,MAY,JUL,AUG,OCT,DEC)):</a:t>
            </a:r>
          </a:p>
          <a:p>
            <a:pPr marL="34290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day = -1</a:t>
            </a:r>
          </a:p>
          <a:p>
            <a:pPr marL="34290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while (day &lt; 1) or (day &gt; 31):</a:t>
            </a:r>
          </a:p>
          <a:p>
            <a:pPr marL="34290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day = int(input("Enter value for day (1 - 31): "))</a:t>
            </a:r>
          </a:p>
          <a:p>
            <a:pPr marL="34290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if (day &lt; 1) or (day &gt; 31):</a:t>
            </a:r>
          </a:p>
          <a:p>
            <a:pPr marL="342900" lvl="1" indent="0">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            print("Day must be a value from 1 - 31")</a:t>
            </a:r>
          </a:p>
          <a:p>
            <a:endParaRPr lang="en-US" altLang="en-US" sz="2000" smtClean="0">
              <a:latin typeface="Consolas" panose="020B0609020204030204" pitchFamily="49" charset="0"/>
              <a:ea typeface="ＭＳ Ｐゴシック" panose="020B0600070205080204" pitchFamily="34" charset="-128"/>
              <a:cs typeface="Consolas" panose="020B0609020204030204" pitchFamily="49" charset="0"/>
            </a:endParaRPr>
          </a:p>
          <a:p>
            <a:endParaRPr lang="en-US" altLang="en-US" smtClean="0">
              <a:ea typeface="ＭＳ Ｐゴシック" panose="020B0600070205080204" pitchFamily="34" charset="-128"/>
            </a:endParaRPr>
          </a:p>
        </p:txBody>
      </p:sp>
      <p:pic>
        <p:nvPicPr>
          <p:cNvPr id="139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556250"/>
            <a:ext cx="3581400" cy="107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805" name="TextBox 3"/>
          <p:cNvSpPr txBox="1">
            <a:spLocks noChangeArrowheads="1"/>
          </p:cNvSpPr>
          <p:nvPr/>
        </p:nvSpPr>
        <p:spPr bwMode="auto">
          <a:xfrm>
            <a:off x="1066800" y="64881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latin typeface="Consolas" panose="020B0609020204030204" pitchFamily="49" charset="0"/>
                <a:cs typeface="Consolas" panose="020B0609020204030204" pitchFamily="49"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9266"/>
                                        </p:tgtEl>
                                        <p:attrNameLst>
                                          <p:attrName>style.visibility</p:attrName>
                                        </p:attrNameLst>
                                      </p:cBhvr>
                                      <p:to>
                                        <p:strVal val="visible"/>
                                      </p:to>
                                    </p:set>
                                    <p:animEffect transition="in" filter="randombar(horizontal)">
                                      <p:cBhvr>
                                        <p:cTn id="7" dur="500"/>
                                        <p:tgtEl>
                                          <p:spTgt spid="139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mtClean="0">
                <a:ea typeface="ＭＳ Ｐゴシック" panose="020B0600070205080204" pitchFamily="34" charset="-128"/>
              </a:rPr>
              <a:t>Program Code Solution (3)</a:t>
            </a:r>
          </a:p>
        </p:txBody>
      </p:sp>
      <p:sp>
        <p:nvSpPr>
          <p:cNvPr id="77827" name="Content Placeholder 2"/>
          <p:cNvSpPr>
            <a:spLocks noGrp="1"/>
          </p:cNvSpPr>
          <p:nvPr>
            <p:ph idx="1"/>
          </p:nvPr>
        </p:nvSpPr>
        <p:spPr/>
        <p:txBody>
          <a:bodyPr/>
          <a:lstStyle/>
          <a:p>
            <a:pPr marL="342900" lvl="1" indent="0">
              <a:spcBef>
                <a:spcPct val="0"/>
              </a:spcBef>
              <a:buFont typeface="Arial" panose="020B0604020202020204" pitchFamily="34" charset="0"/>
              <a:buNone/>
            </a:pPr>
            <a:r>
              <a:rPr lang="en-US" altLang="en-US" smtClean="0">
                <a:ea typeface="ＭＳ Ｐゴシック" panose="020B0600070205080204" pitchFamily="34" charset="-128"/>
              </a:rPr>
              <a:t>elif (month in (APR,JUN,SEP,NOV)):</a:t>
            </a:r>
          </a:p>
          <a:p>
            <a:pPr marL="342900" lvl="1" indent="0">
              <a:spcBef>
                <a:spcPct val="0"/>
              </a:spcBef>
              <a:buFont typeface="Arial" panose="020B0604020202020204" pitchFamily="34" charset="0"/>
              <a:buNone/>
            </a:pPr>
            <a:r>
              <a:rPr lang="en-US" altLang="en-US" smtClean="0">
                <a:ea typeface="ＭＳ Ｐゴシック" panose="020B0600070205080204" pitchFamily="34" charset="-128"/>
              </a:rPr>
              <a:t>    day = -1</a:t>
            </a:r>
          </a:p>
          <a:p>
            <a:pPr marL="342900" lvl="1" indent="0">
              <a:spcBef>
                <a:spcPct val="0"/>
              </a:spcBef>
              <a:buFont typeface="Arial" panose="020B0604020202020204" pitchFamily="34" charset="0"/>
              <a:buNone/>
            </a:pPr>
            <a:r>
              <a:rPr lang="en-US" altLang="en-US" smtClean="0">
                <a:ea typeface="ＭＳ Ｐゴシック" panose="020B0600070205080204" pitchFamily="34" charset="-128"/>
              </a:rPr>
              <a:t>    while (day &lt; 1) or (day &gt; 30):</a:t>
            </a:r>
          </a:p>
          <a:p>
            <a:pPr marL="342900" lvl="1" indent="0">
              <a:spcBef>
                <a:spcPct val="0"/>
              </a:spcBef>
              <a:buFont typeface="Arial" panose="020B0604020202020204" pitchFamily="34" charset="0"/>
              <a:buNone/>
            </a:pPr>
            <a:r>
              <a:rPr lang="en-US" altLang="en-US" smtClean="0">
                <a:ea typeface="ＭＳ Ｐゴシック" panose="020B0600070205080204" pitchFamily="34" charset="-128"/>
              </a:rPr>
              <a:t>        day = int(input("Enter value for day (1 - 30): "))</a:t>
            </a:r>
          </a:p>
          <a:p>
            <a:pPr marL="342900" lvl="1" indent="0">
              <a:spcBef>
                <a:spcPct val="0"/>
              </a:spcBef>
              <a:buFont typeface="Arial" panose="020B0604020202020204" pitchFamily="34" charset="0"/>
              <a:buNone/>
            </a:pPr>
            <a:r>
              <a:rPr lang="en-US" altLang="en-US" smtClean="0">
                <a:ea typeface="ＭＳ Ｐゴシック" panose="020B0600070205080204" pitchFamily="34" charset="-128"/>
              </a:rPr>
              <a:t>        if (day &lt; 1) or (day &gt; 30):</a:t>
            </a:r>
          </a:p>
          <a:p>
            <a:pPr marL="342900" lvl="1" indent="0">
              <a:spcBef>
                <a:spcPct val="0"/>
              </a:spcBef>
              <a:buFont typeface="Arial" panose="020B0604020202020204" pitchFamily="34" charset="0"/>
              <a:buNone/>
            </a:pPr>
            <a:r>
              <a:rPr lang="en-US" altLang="en-US" smtClean="0">
                <a:ea typeface="ＭＳ Ｐゴシック" panose="020B0600070205080204" pitchFamily="34" charset="-128"/>
              </a:rPr>
              <a:t>            print("Day must be a value from 1 - 30")</a:t>
            </a:r>
          </a:p>
          <a:p>
            <a:pPr marL="342900" lvl="1" indent="0">
              <a:spcBef>
                <a:spcPct val="0"/>
              </a:spcBef>
              <a:buFont typeface="Arial" panose="020B0604020202020204" pitchFamily="34" charset="0"/>
              <a:buNone/>
            </a:pPr>
            <a:endParaRPr lang="en-US" altLang="en-US" smtClean="0">
              <a:ea typeface="ＭＳ Ｐゴシック" panose="020B0600070205080204" pitchFamily="34" charset="-128"/>
            </a:endParaRPr>
          </a:p>
          <a:p>
            <a:pPr marL="342900" lvl="1" indent="0">
              <a:spcBef>
                <a:spcPct val="0"/>
              </a:spcBef>
              <a:buFont typeface="Arial" panose="020B0604020202020204" pitchFamily="34" charset="0"/>
              <a:buNone/>
            </a:pPr>
            <a:r>
              <a:rPr lang="en-US" altLang="en-US" smtClean="0">
                <a:ea typeface="ＭＳ Ｐゴシック" panose="020B0600070205080204" pitchFamily="34" charset="-128"/>
              </a:rPr>
              <a:t>elif (month == FEB):</a:t>
            </a:r>
          </a:p>
          <a:p>
            <a:pPr marL="342900" lvl="1" indent="0">
              <a:spcBef>
                <a:spcPct val="0"/>
              </a:spcBef>
              <a:buFont typeface="Arial" panose="020B0604020202020204" pitchFamily="34" charset="0"/>
              <a:buNone/>
            </a:pPr>
            <a:r>
              <a:rPr lang="en-US" altLang="en-US" smtClean="0">
                <a:ea typeface="ＭＳ Ｐゴシック" panose="020B0600070205080204" pitchFamily="34" charset="-128"/>
              </a:rPr>
              <a:t>    day = -1</a:t>
            </a:r>
          </a:p>
          <a:p>
            <a:pPr marL="342900" lvl="1" indent="0">
              <a:spcBef>
                <a:spcPct val="0"/>
              </a:spcBef>
              <a:buFont typeface="Arial" panose="020B0604020202020204" pitchFamily="34" charset="0"/>
              <a:buNone/>
            </a:pPr>
            <a:r>
              <a:rPr lang="en-US" altLang="en-US" smtClean="0">
                <a:ea typeface="ＭＳ Ｐゴシック" panose="020B0600070205080204" pitchFamily="34" charset="-128"/>
              </a:rPr>
              <a:t>    while (day &lt; 1) or (day &gt; 29):</a:t>
            </a:r>
          </a:p>
          <a:p>
            <a:pPr marL="342900" lvl="1" indent="0">
              <a:spcBef>
                <a:spcPct val="0"/>
              </a:spcBef>
              <a:buFont typeface="Arial" panose="020B0604020202020204" pitchFamily="34" charset="0"/>
              <a:buNone/>
            </a:pPr>
            <a:r>
              <a:rPr lang="en-US" altLang="en-US" smtClean="0">
                <a:ea typeface="ＭＳ Ｐゴシック" panose="020B0600070205080204" pitchFamily="34" charset="-128"/>
              </a:rPr>
              <a:t>        day = int(input("Enter value for day (1 - 29): "))</a:t>
            </a:r>
          </a:p>
          <a:p>
            <a:pPr marL="342900" lvl="1" indent="0">
              <a:spcBef>
                <a:spcPct val="0"/>
              </a:spcBef>
              <a:buFont typeface="Arial" panose="020B0604020202020204" pitchFamily="34" charset="0"/>
              <a:buNone/>
            </a:pPr>
            <a:r>
              <a:rPr lang="en-US" altLang="en-US" smtClean="0">
                <a:ea typeface="ＭＳ Ｐゴシック" panose="020B0600070205080204" pitchFamily="34" charset="-128"/>
              </a:rPr>
              <a:t>        if (day &lt; 1) or (day &gt; 29):</a:t>
            </a:r>
          </a:p>
          <a:p>
            <a:pPr marL="342900" lvl="1" indent="0">
              <a:spcBef>
                <a:spcPct val="0"/>
              </a:spcBef>
              <a:buFont typeface="Arial" panose="020B0604020202020204" pitchFamily="34" charset="0"/>
              <a:buNone/>
            </a:pPr>
            <a:r>
              <a:rPr lang="en-US" altLang="en-US" smtClean="0">
                <a:ea typeface="ＭＳ Ｐゴシック" panose="020B0600070205080204" pitchFamily="34" charset="-128"/>
              </a:rPr>
              <a:t>            print("Day must be a value from 1 - 29")</a:t>
            </a:r>
          </a:p>
          <a:p>
            <a:pPr marL="342900" lvl="1" indent="0">
              <a:spcBef>
                <a:spcPct val="0"/>
              </a:spcBef>
              <a:buFont typeface="Arial" panose="020B0604020202020204" pitchFamily="34" charset="0"/>
              <a:buNone/>
            </a:pPr>
            <a:endParaRPr lang="en-US" altLang="en-US" smtClean="0">
              <a:ea typeface="ＭＳ Ｐゴシック" panose="020B0600070205080204" pitchFamily="34" charset="-128"/>
            </a:endParaRPr>
          </a:p>
          <a:p>
            <a:pPr marL="342900" lvl="1" indent="0">
              <a:spcBef>
                <a:spcPct val="0"/>
              </a:spcBef>
              <a:buFont typeface="Arial" panose="020B0604020202020204" pitchFamily="34" charset="0"/>
              <a:buNone/>
            </a:pPr>
            <a:r>
              <a:rPr lang="en-US" altLang="en-US" smtClean="0">
                <a:ea typeface="ＭＳ Ｐゴシック" panose="020B0600070205080204" pitchFamily="34" charset="-128"/>
              </a:rPr>
              <a:t>print()</a:t>
            </a:r>
          </a:p>
          <a:p>
            <a:pPr marL="342900" lvl="1" indent="0">
              <a:spcBef>
                <a:spcPct val="0"/>
              </a:spcBef>
              <a:buFont typeface="Arial" panose="020B0604020202020204" pitchFamily="34" charset="0"/>
              <a:buNone/>
            </a:pPr>
            <a:r>
              <a:rPr lang="en-US" altLang="en-US" smtClean="0">
                <a:ea typeface="ＭＳ Ｐゴシック" panose="020B0600070205080204" pitchFamily="34" charset="-128"/>
              </a:rPr>
              <a:t>print("Birth information")</a:t>
            </a:r>
          </a:p>
          <a:p>
            <a:pPr marL="342900" lvl="1" indent="0">
              <a:spcBef>
                <a:spcPct val="0"/>
              </a:spcBef>
              <a:buFont typeface="Arial" panose="020B0604020202020204" pitchFamily="34" charset="0"/>
              <a:buNone/>
            </a:pPr>
            <a:r>
              <a:rPr lang="en-US" altLang="en-US" smtClean="0">
                <a:ea typeface="ＭＳ Ｐゴシック" panose="020B0600070205080204" pitchFamily="34" charset="-128"/>
              </a:rPr>
              <a:t>print("Birth month: %d" %month)</a:t>
            </a:r>
          </a:p>
          <a:p>
            <a:pPr marL="342900" lvl="1" indent="0">
              <a:spcBef>
                <a:spcPct val="0"/>
              </a:spcBef>
              <a:buFont typeface="Arial" panose="020B0604020202020204" pitchFamily="34" charset="0"/>
              <a:buNone/>
            </a:pPr>
            <a:r>
              <a:rPr lang="en-US" altLang="en-US" smtClean="0">
                <a:ea typeface="ＭＳ Ｐゴシック" panose="020B0600070205080204" pitchFamily="34" charset="-128"/>
              </a:rPr>
              <a:t>print("Day of birth: %d" %day)</a:t>
            </a:r>
          </a:p>
          <a:p>
            <a:pPr marL="342900" lvl="1" indent="0">
              <a:spcBef>
                <a:spcPct val="0"/>
              </a:spcBef>
              <a:buFont typeface="Arial" panose="020B0604020202020204" pitchFamily="34" charset="0"/>
              <a:buNone/>
            </a:pPr>
            <a:endParaRPr lang="en-US" altLang="en-US" smtClean="0">
              <a:ea typeface="ＭＳ Ｐゴシック" panose="020B0600070205080204" pitchFamily="34" charset="-128"/>
            </a:endParaRPr>
          </a:p>
        </p:txBody>
      </p:sp>
      <p:pic>
        <p:nvPicPr>
          <p:cNvPr id="140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762000"/>
            <a:ext cx="338772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0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5105400"/>
            <a:ext cx="339725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randombar(horizontal)">
                                      <p:cBhvr>
                                        <p:cTn id="7" dur="500"/>
                                        <p:tgtEl>
                                          <p:spTgt spid="140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40291"/>
                                        </p:tgtEl>
                                        <p:attrNameLst>
                                          <p:attrName>style.visibility</p:attrName>
                                        </p:attrNameLst>
                                      </p:cBhvr>
                                      <p:to>
                                        <p:strVal val="visible"/>
                                      </p:to>
                                    </p:set>
                                    <p:animEffect transition="in" filter="randombar(horizontal)">
                                      <p:cBhvr>
                                        <p:cTn id="12" dur="500"/>
                                        <p:tgtEl>
                                          <p:spTgt spid="140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mtClean="0">
                <a:ea typeface="ＭＳ Ｐゴシック" panose="020B0600070205080204" pitchFamily="34" charset="-128"/>
              </a:rPr>
              <a:t>Example Of Using </a:t>
            </a:r>
            <a:r>
              <a:rPr lang="en-US" altLang="en-US" smtClean="0">
                <a:solidFill>
                  <a:srgbClr val="FF0000"/>
                </a:solidFill>
                <a:ea typeface="ＭＳ Ｐゴシック" panose="020B0600070205080204" pitchFamily="34" charset="-128"/>
              </a:rPr>
              <a:t>Named Constants</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Results in </a:t>
            </a:r>
            <a:r>
              <a:rPr lang="ja-JP" altLang="en-US" smtClean="0">
                <a:ea typeface="ＭＳ Ｐゴシック" panose="020B0600070205080204" pitchFamily="34" charset="-128"/>
              </a:rPr>
              <a:t>‘</a:t>
            </a:r>
            <a:r>
              <a:rPr lang="en-US" altLang="ja-JP" smtClean="0">
                <a:ea typeface="ＭＳ Ｐゴシック" panose="020B0600070205080204" pitchFamily="34" charset="-128"/>
              </a:rPr>
              <a:t>self documenting</a:t>
            </a:r>
            <a:r>
              <a:rPr lang="ja-JP" altLang="en-US" smtClean="0">
                <a:ea typeface="ＭＳ Ｐゴシック" panose="020B0600070205080204" pitchFamily="34" charset="-128"/>
              </a:rPr>
              <a:t>’</a:t>
            </a:r>
            <a:r>
              <a:rPr lang="en-US" altLang="ja-JP" smtClean="0">
                <a:ea typeface="ＭＳ Ｐゴシック" panose="020B0600070205080204" pitchFamily="34" charset="-128"/>
              </a:rPr>
              <a:t> code</a:t>
            </a:r>
          </a:p>
          <a:p>
            <a:r>
              <a:rPr lang="en-US" altLang="en-US" smtClean="0">
                <a:ea typeface="ＭＳ Ｐゴシック" panose="020B0600070205080204" pitchFamily="34" charset="-128"/>
              </a:rPr>
              <a:t>The program instructions provide clues as to how things work</a:t>
            </a:r>
          </a:p>
          <a:p>
            <a:r>
              <a:rPr lang="en-US" altLang="en-US" smtClean="0">
                <a:ea typeface="ＭＳ Ｐゴシック" panose="020B0600070205080204" pitchFamily="34" charset="-128"/>
              </a:rPr>
              <a:t>Makes the program smaller</a:t>
            </a:r>
          </a:p>
          <a:p>
            <a:r>
              <a:rPr lang="en-US" altLang="en-US" smtClean="0">
                <a:ea typeface="ＭＳ Ｐゴシック" panose="020B0600070205080204" pitchFamily="34" charset="-128"/>
              </a:rPr>
              <a:t>First version</a:t>
            </a:r>
          </a:p>
          <a:p>
            <a:endParaRPr lang="en-US" altLang="en-US" smtClean="0">
              <a:ea typeface="ＭＳ Ｐゴシック" panose="020B0600070205080204" pitchFamily="34" charset="-128"/>
            </a:endParaRPr>
          </a:p>
          <a:p>
            <a:pPr>
              <a:buFontTx/>
              <a:buNone/>
            </a:pPr>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Current version</a:t>
            </a:r>
          </a:p>
        </p:txBody>
      </p:sp>
      <p:grpSp>
        <p:nvGrpSpPr>
          <p:cNvPr id="4" name="Group 3"/>
          <p:cNvGrpSpPr>
            <a:grpSpLocks/>
          </p:cNvGrpSpPr>
          <p:nvPr/>
        </p:nvGrpSpPr>
        <p:grpSpPr bwMode="auto">
          <a:xfrm>
            <a:off x="762000" y="4419600"/>
            <a:ext cx="7381875" cy="1828800"/>
            <a:chOff x="838200" y="4267200"/>
            <a:chExt cx="7381406" cy="1828800"/>
          </a:xfrm>
        </p:grpSpPr>
        <p:pic>
          <p:nvPicPr>
            <p:cNvPr id="788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267200"/>
              <a:ext cx="1143000" cy="844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8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199" y="5257800"/>
              <a:ext cx="6238407"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8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997200"/>
            <a:ext cx="6732588"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82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mtClean="0">
                <a:ea typeface="ＭＳ Ｐゴシック" panose="020B0600070205080204" pitchFamily="34" charset="-128"/>
              </a:rPr>
              <a:t>Extra Practice</a:t>
            </a:r>
          </a:p>
        </p:txBody>
      </p:sp>
      <p:sp>
        <p:nvSpPr>
          <p:cNvPr id="79875" name="Content Placeholder 2"/>
          <p:cNvSpPr>
            <a:spLocks noGrp="1"/>
          </p:cNvSpPr>
          <p:nvPr>
            <p:ph idx="1"/>
          </p:nvPr>
        </p:nvSpPr>
        <p:spPr/>
        <p:txBody>
          <a:bodyPr/>
          <a:lstStyle/>
          <a:p>
            <a:r>
              <a:rPr lang="en-US" altLang="en-US" smtClean="0">
                <a:ea typeface="ＭＳ Ｐゴシック" panose="020B0600070205080204" pitchFamily="34" charset="-128"/>
              </a:rPr>
              <a:t>Modify the program so that the user can select a different month after a day has been entered.</a:t>
            </a:r>
          </a:p>
          <a:p>
            <a:pPr lvl="1"/>
            <a:r>
              <a:rPr lang="en-US" altLang="en-US" smtClean="0">
                <a:ea typeface="ＭＳ Ｐゴシック" panose="020B0600070205080204" pitchFamily="34" charset="-128"/>
              </a:rPr>
              <a:t>It will still prompt for and error check the month</a:t>
            </a:r>
          </a:p>
          <a:p>
            <a:pPr lvl="1"/>
            <a:r>
              <a:rPr lang="en-US" altLang="en-US" smtClean="0">
                <a:ea typeface="ＭＳ Ｐゴシック" panose="020B0600070205080204" pitchFamily="34" charset="-128"/>
              </a:rPr>
              <a:t>Next it will prompt for and error check the day</a:t>
            </a:r>
          </a:p>
          <a:p>
            <a:pPr lvl="1"/>
            <a:r>
              <a:rPr lang="en-US" altLang="en-US" smtClean="0">
                <a:ea typeface="ＭＳ Ｐゴシック" panose="020B0600070205080204" pitchFamily="34" charset="-128"/>
              </a:rPr>
              <a:t>If the combination is valid then the program will simply display the month/day.</a:t>
            </a:r>
          </a:p>
          <a:p>
            <a:pPr lvl="1"/>
            <a:r>
              <a:rPr lang="en-US" altLang="en-US" smtClean="0">
                <a:ea typeface="ＭＳ Ｐゴシック" panose="020B0600070205080204" pitchFamily="34" charset="-128"/>
              </a:rPr>
              <a:t>If the combination is not valid then the program will re-prompt for the month (repeat the process until a combination is valid).</a:t>
            </a:r>
          </a:p>
          <a:p>
            <a:r>
              <a:rPr lang="en-US" altLang="en-US" smtClean="0">
                <a:ea typeface="ＭＳ Ｐゴシック" panose="020B0600070205080204" pitchFamily="34" charset="-128"/>
              </a:rPr>
              <a:t>How does this change in the program requirements change the solution?</a:t>
            </a:r>
          </a:p>
          <a:p>
            <a:pPr lvl="1"/>
            <a:r>
              <a:rPr lang="en-US" altLang="en-US" smtClean="0">
                <a:ea typeface="ＭＳ Ｐゴシック" panose="020B0600070205080204" pitchFamily="34" charset="-128"/>
              </a:rPr>
              <a:t>Try modifying the pseudo code solution before producing a solution in Python.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mtClean="0">
                <a:ea typeface="ＭＳ Ｐゴシック" panose="020B0600070205080204" pitchFamily="34" charset="-128"/>
              </a:rPr>
              <a:t>User-Friendly Software (If There Is Time)</a:t>
            </a:r>
          </a:p>
        </p:txBody>
      </p:sp>
      <p:sp>
        <p:nvSpPr>
          <p:cNvPr id="97283" name="Rectangle 3"/>
          <p:cNvSpPr>
            <a:spLocks noGrp="1" noChangeArrowheads="1"/>
          </p:cNvSpPr>
          <p:nvPr>
            <p:ph idx="1"/>
          </p:nvPr>
        </p:nvSpPr>
        <p:spPr/>
        <p:txBody>
          <a:bodyPr/>
          <a:lstStyle/>
          <a:p>
            <a:r>
              <a:rPr lang="en-US" altLang="en-US" smtClean="0">
                <a:ea typeface="ＭＳ Ｐゴシック" panose="020B0600070205080204" pitchFamily="34" charset="-128"/>
              </a:rPr>
              <a:t>In today’s world it’s not just sufficient to create software that has implemented a given set of operations.</a:t>
            </a:r>
          </a:p>
          <a:p>
            <a:r>
              <a:rPr lang="en-US" altLang="en-US" smtClean="0">
                <a:ea typeface="ＭＳ Ｐゴシック" panose="020B0600070205080204" pitchFamily="34" charset="-128"/>
              </a:rPr>
              <a:t>If the person using the system cannot understand it or has troubles using common functions then the software or technology is useless.</a:t>
            </a:r>
          </a:p>
          <a:p>
            <a:r>
              <a:rPr lang="en-US" altLang="en-US" smtClean="0">
                <a:ea typeface="ＭＳ Ｐゴシック" panose="020B0600070205080204" pitchFamily="34" charset="-128"/>
              </a:rPr>
              <a:t>Reference course: If you’re interested in more information:</a:t>
            </a:r>
          </a:p>
          <a:p>
            <a:pPr lvl="1"/>
            <a:r>
              <a:rPr lang="en-US" altLang="en-US" smtClean="0">
                <a:latin typeface="Arial" panose="020B0604020202020204" pitchFamily="34" charset="0"/>
                <a:ea typeface="ＭＳ Ｐゴシック" panose="020B0600070205080204" pitchFamily="34" charset="-128"/>
                <a:hlinkClick r:id="rId2"/>
              </a:rPr>
              <a:t>http://pages.cpsc.ucalgary.ca/~tamj/2008/481W/index.html</a:t>
            </a:r>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CA" altLang="en-US" smtClean="0">
                <a:ea typeface="ＭＳ Ｐゴシック" panose="020B0600070205080204" pitchFamily="34" charset="-128"/>
              </a:rPr>
              <a:t>Basic Structure Of Loops</a:t>
            </a:r>
          </a:p>
        </p:txBody>
      </p:sp>
      <p:sp>
        <p:nvSpPr>
          <p:cNvPr id="390147" name="Rectangle 3"/>
          <p:cNvSpPr>
            <a:spLocks noGrp="1" noChangeArrowheads="1"/>
          </p:cNvSpPr>
          <p:nvPr>
            <p:ph idx="1"/>
          </p:nvPr>
        </p:nvSpPr>
        <p:spPr/>
        <p:txBody>
          <a:bodyPr/>
          <a:lstStyle/>
          <a:p>
            <a:pPr marL="0" indent="0">
              <a:buFontTx/>
              <a:buNone/>
              <a:tabLst>
                <a:tab pos="571500" algn="l"/>
              </a:tabLst>
            </a:pPr>
            <a:r>
              <a:rPr lang="en-CA" altLang="en-US" smtClean="0">
                <a:ea typeface="ＭＳ Ｐゴシック" panose="020B0600070205080204" pitchFamily="34" charset="-128"/>
              </a:rPr>
              <a:t>Whether or not a part of a program repeats is determined by a loop control (typically the control is just a variable).</a:t>
            </a:r>
          </a:p>
          <a:p>
            <a:pPr lvl="1" indent="-342900">
              <a:buFontTx/>
              <a:buChar char="•"/>
              <a:tabLst>
                <a:tab pos="571500" algn="l"/>
              </a:tabLst>
            </a:pPr>
            <a:r>
              <a:rPr lang="en-CA" altLang="en-US" smtClean="0">
                <a:ea typeface="ＭＳ Ｐゴシック" panose="020B0600070205080204" pitchFamily="34" charset="-128"/>
              </a:rPr>
              <a:t>Initialize the control to the starting value</a:t>
            </a:r>
          </a:p>
          <a:p>
            <a:pPr lvl="1" indent="-342900">
              <a:buFontTx/>
              <a:buChar char="•"/>
              <a:tabLst>
                <a:tab pos="571500" algn="l"/>
              </a:tabLst>
            </a:pPr>
            <a:r>
              <a:rPr lang="en-CA" altLang="en-US" smtClean="0">
                <a:ea typeface="ＭＳ Ｐゴシック" panose="020B0600070205080204" pitchFamily="34" charset="-128"/>
              </a:rPr>
              <a:t>Testing the control against a stopping condition (Boolean expression)</a:t>
            </a:r>
          </a:p>
          <a:p>
            <a:pPr lvl="1" indent="-342900">
              <a:buFontTx/>
              <a:buChar char="•"/>
              <a:tabLst>
                <a:tab pos="571500" algn="l"/>
              </a:tabLst>
            </a:pPr>
            <a:r>
              <a:rPr lang="en-CA" altLang="en-US" smtClean="0">
                <a:ea typeface="ＭＳ Ｐゴシック" panose="020B0600070205080204" pitchFamily="34" charset="-128"/>
              </a:rPr>
              <a:t>Executing the body of the loop (the part to be repeated)</a:t>
            </a:r>
          </a:p>
          <a:p>
            <a:pPr lvl="1" indent="-342900">
              <a:buFontTx/>
              <a:buChar char="•"/>
              <a:tabLst>
                <a:tab pos="571500" algn="l"/>
              </a:tabLst>
            </a:pPr>
            <a:r>
              <a:rPr lang="en-CA" altLang="en-US" smtClean="0">
                <a:ea typeface="ＭＳ Ｐゴシック" panose="020B0600070205080204" pitchFamily="34" charset="-128"/>
              </a:rPr>
              <a:t>Update the value of the control</a:t>
            </a:r>
          </a:p>
          <a:p>
            <a:pPr marL="0" indent="0">
              <a:tabLst>
                <a:tab pos="571500" algn="l"/>
              </a:tabLst>
            </a:pPr>
            <a:endParaRPr lang="en-CA" altLang="en-US"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0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0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0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0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90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bldLvl="2"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smtClean="0">
                <a:ea typeface="ＭＳ Ｐゴシック" panose="020B0600070205080204" pitchFamily="34" charset="-128"/>
              </a:rPr>
              <a:t>Not So Friendly Examples (If There Is Time)</a:t>
            </a:r>
          </a:p>
        </p:txBody>
      </p:sp>
      <p:pic>
        <p:nvPicPr>
          <p:cNvPr id="983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7963"/>
            <a:ext cx="335438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775" y="3251200"/>
            <a:ext cx="36242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950" y="4972050"/>
            <a:ext cx="31305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83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8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mtClean="0">
                <a:ea typeface="ＭＳ Ｐゴシック" panose="020B0600070205080204" pitchFamily="34" charset="-128"/>
              </a:rPr>
              <a:t>Some Rules (Of Thumb) For Designing Software (If There Is Time)</a:t>
            </a:r>
          </a:p>
        </p:txBody>
      </p:sp>
      <p:sp>
        <p:nvSpPr>
          <p:cNvPr id="82947" name="Rectangle 3"/>
          <p:cNvSpPr>
            <a:spLocks noGrp="1" noChangeArrowheads="1"/>
          </p:cNvSpPr>
          <p:nvPr>
            <p:ph idx="1"/>
          </p:nvPr>
        </p:nvSpPr>
        <p:spPr/>
        <p:txBody>
          <a:bodyPr/>
          <a:lstStyle/>
          <a:p>
            <a:r>
              <a:rPr lang="en-US" altLang="en-US" smtClean="0">
                <a:ea typeface="ＭＳ Ｐゴシック" panose="020B0600070205080204" pitchFamily="34" charset="-128"/>
              </a:rPr>
              <a:t>(The following list comes from Jakob Nielsen’s 10 usability heuristics from the book “</a:t>
            </a:r>
            <a:r>
              <a:rPr lang="en-US" altLang="ja-JP" i="1" smtClean="0">
                <a:ea typeface="ＭＳ Ｐゴシック" panose="020B0600070205080204" pitchFamily="34" charset="-128"/>
              </a:rPr>
              <a:t>Usability Engineering</a:t>
            </a:r>
            <a:r>
              <a:rPr lang="en-US" altLang="en-US" smtClean="0">
                <a:ea typeface="ＭＳ Ｐゴシック" panose="020B0600070205080204" pitchFamily="34" charset="-128"/>
              </a:rPr>
              <a:t>”</a:t>
            </a:r>
            <a:endParaRPr lang="en-US" altLang="ja-JP" smtClean="0">
              <a:ea typeface="ＭＳ Ｐゴシック" panose="020B0600070205080204" pitchFamily="34" charset="-128"/>
            </a:endParaRPr>
          </a:p>
          <a:p>
            <a:pPr marL="800100" lvl="1" indent="-234950">
              <a:buFont typeface="Times New Roman" panose="02020603050405020304" pitchFamily="18" charset="0"/>
              <a:buAutoNum type="arabicPeriod"/>
            </a:pPr>
            <a:r>
              <a:rPr lang="en-US" altLang="en-US" smtClean="0">
                <a:ea typeface="ＭＳ Ｐゴシック" panose="020B0600070205080204" pitchFamily="34" charset="-128"/>
              </a:rPr>
              <a:t>Minimize the user’s memory load</a:t>
            </a:r>
          </a:p>
          <a:p>
            <a:pPr marL="800100" lvl="1" indent="-234950">
              <a:buFont typeface="Times New Roman" panose="02020603050405020304" pitchFamily="18" charset="0"/>
              <a:buAutoNum type="arabicPeriod"/>
            </a:pPr>
            <a:r>
              <a:rPr lang="en-US" altLang="en-US" smtClean="0">
                <a:ea typeface="ＭＳ Ｐゴシック" panose="020B0600070205080204" pitchFamily="34" charset="-128"/>
              </a:rPr>
              <a:t>Be consistent</a:t>
            </a:r>
          </a:p>
          <a:p>
            <a:pPr marL="800100" lvl="1" indent="-234950">
              <a:buFont typeface="Times New Roman" panose="02020603050405020304" pitchFamily="18" charset="0"/>
              <a:buAutoNum type="arabicPeriod"/>
            </a:pPr>
            <a:r>
              <a:rPr lang="en-US" altLang="en-US" smtClean="0">
                <a:ea typeface="ＭＳ Ｐゴシック" panose="020B0600070205080204" pitchFamily="34" charset="-128"/>
              </a:rPr>
              <a:t>Provide feedback</a:t>
            </a:r>
          </a:p>
          <a:p>
            <a:pPr marL="800100" lvl="1" indent="-234950">
              <a:buFont typeface="Times New Roman" panose="02020603050405020304" pitchFamily="18" charset="0"/>
              <a:buAutoNum type="arabicPeriod"/>
            </a:pPr>
            <a:r>
              <a:rPr lang="en-US" altLang="en-US" smtClean="0">
                <a:ea typeface="ＭＳ Ｐゴシック" panose="020B0600070205080204" pitchFamily="34" charset="-128"/>
              </a:rPr>
              <a:t>Provide clearly marked exits</a:t>
            </a:r>
          </a:p>
          <a:p>
            <a:pPr marL="800100" lvl="1" indent="-234950">
              <a:buFont typeface="Times New Roman" panose="02020603050405020304" pitchFamily="18" charset="0"/>
              <a:buAutoNum type="arabicPeriod"/>
            </a:pPr>
            <a:r>
              <a:rPr lang="en-CA" altLang="en-US" smtClean="0">
                <a:ea typeface="ＭＳ Ｐゴシック" panose="020B0600070205080204" pitchFamily="34" charset="-128"/>
              </a:rPr>
              <a:t>Deal with errors in a helpful and </a:t>
            </a:r>
            <a:br>
              <a:rPr lang="en-CA" altLang="en-US" smtClean="0">
                <a:ea typeface="ＭＳ Ｐゴシック" panose="020B0600070205080204" pitchFamily="34" charset="-128"/>
              </a:rPr>
            </a:br>
            <a:r>
              <a:rPr lang="en-CA" altLang="en-US" smtClean="0">
                <a:ea typeface="ＭＳ Ｐゴシック" panose="020B0600070205080204" pitchFamily="34" charset="-128"/>
              </a:rPr>
              <a:t>positive manner</a:t>
            </a: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marL="533400" indent="-533400">
              <a:buFontTx/>
              <a:buAutoNum type="arabicPeriod"/>
            </a:pPr>
            <a:r>
              <a:rPr lang="en-US" altLang="en-US" smtClean="0">
                <a:ea typeface="ＭＳ Ｐゴシック" panose="020B0600070205080204" pitchFamily="34" charset="-128"/>
              </a:rPr>
              <a:t>Minimize The User’s Memory Load (If There Is Time)</a:t>
            </a:r>
          </a:p>
        </p:txBody>
      </p:sp>
      <p:sp>
        <p:nvSpPr>
          <p:cNvPr id="427011" name="Rectangle 3"/>
          <p:cNvSpPr>
            <a:spLocks noGrp="1" noChangeArrowheads="1"/>
          </p:cNvSpPr>
          <p:nvPr>
            <p:ph idx="1"/>
          </p:nvPr>
        </p:nvSpPr>
        <p:spPr/>
        <p:txBody>
          <a:bodyPr/>
          <a:lstStyle/>
          <a:p>
            <a:pPr>
              <a:spcBef>
                <a:spcPct val="50000"/>
              </a:spcBef>
            </a:pPr>
            <a:r>
              <a:rPr lang="en-US" altLang="en-US" smtClean="0">
                <a:ea typeface="ＭＳ Ｐゴシック" panose="020B0600070205080204" pitchFamily="34" charset="-128"/>
              </a:rPr>
              <a:t>Computers are good at ‘remembering’ large amounts of information.</a:t>
            </a:r>
          </a:p>
          <a:p>
            <a:pPr>
              <a:spcBef>
                <a:spcPct val="50000"/>
              </a:spcBef>
            </a:pPr>
            <a:r>
              <a:rPr lang="en-US" altLang="en-US" smtClean="0">
                <a:ea typeface="ＭＳ Ｐゴシック" panose="020B0600070205080204" pitchFamily="34" charset="-128"/>
              </a:rPr>
              <a:t>People are not so good remembering things.</a:t>
            </a:r>
          </a:p>
          <a:p>
            <a:pPr lvl="1">
              <a:spcBef>
                <a:spcPct val="50000"/>
              </a:spcBef>
            </a:pPr>
            <a:endParaRPr lang="en-US" altLang="en-US" smtClean="0">
              <a:latin typeface="Arial" panose="020B0604020202020204" pitchFamily="34" charset="0"/>
              <a:ea typeface="ＭＳ Ｐゴシック" panose="020B0600070205080204" pitchFamily="34" charset="-128"/>
            </a:endParaRPr>
          </a:p>
          <a:p>
            <a:pPr>
              <a:spcBef>
                <a:spcPct val="50000"/>
              </a:spcBef>
            </a:pPr>
            <a:endParaRPr lang="en-US" altLang="en-US" smtClean="0">
              <a:latin typeface="Arial" panose="020B0604020202020204" pitchFamily="34" charset="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83972" name="Slide Number Placeholder 1"/>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D07599A0-2167-4C6D-84AB-56B8ECDD63DA}" type="slidenum">
              <a:rPr lang="en-US" altLang="en-US" sz="900">
                <a:solidFill>
                  <a:srgbClr val="898989"/>
                </a:solidFill>
                <a:latin typeface="Arial" panose="020B0604020202020204" pitchFamily="34" charset="0"/>
              </a:rPr>
              <a:pPr eaLnBrk="1" hangingPunct="1">
                <a:spcBef>
                  <a:spcPct val="0"/>
                </a:spcBef>
                <a:buFontTx/>
                <a:buNone/>
              </a:pPr>
              <a:t>52</a:t>
            </a:fld>
            <a:endParaRPr lang="en-US" altLang="en-US" sz="900">
              <a:solidFill>
                <a:srgbClr val="89898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7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7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p:txBody>
          <a:bodyPr/>
          <a:lstStyle/>
          <a:p>
            <a:pPr marL="533400" indent="-533400">
              <a:buFontTx/>
              <a:buAutoNum type="arabicPeriod"/>
            </a:pPr>
            <a:r>
              <a:rPr lang="en-US" altLang="en-US" smtClean="0">
                <a:ea typeface="ＭＳ Ｐゴシック" panose="020B0600070205080204" pitchFamily="34" charset="-128"/>
              </a:rPr>
              <a:t>Minimize The User’s Memory Load (If There Is Time)</a:t>
            </a:r>
            <a:endParaRPr lang="en-CA" altLang="en-US" smtClean="0">
              <a:ea typeface="ＭＳ Ｐゴシック" panose="020B0600070205080204" pitchFamily="34" charset="-128"/>
            </a:endParaRPr>
          </a:p>
        </p:txBody>
      </p:sp>
      <p:sp>
        <p:nvSpPr>
          <p:cNvPr id="112643" name="Rectangle 3"/>
          <p:cNvSpPr>
            <a:spLocks noGrp="1"/>
          </p:cNvSpPr>
          <p:nvPr>
            <p:ph idx="1"/>
          </p:nvPr>
        </p:nvSpPr>
        <p:spPr/>
        <p:txBody>
          <a:bodyPr/>
          <a:lstStyle/>
          <a:p>
            <a:pPr>
              <a:spcBef>
                <a:spcPct val="50000"/>
              </a:spcBef>
            </a:pPr>
            <a:r>
              <a:rPr lang="en-US" altLang="en-US" smtClean="0">
                <a:ea typeface="ＭＳ Ｐゴシック" panose="020B0600070205080204" pitchFamily="34" charset="-128"/>
              </a:rPr>
              <a:t>To reduce the memory load of the user:</a:t>
            </a:r>
          </a:p>
          <a:p>
            <a:pPr lvl="1">
              <a:spcBef>
                <a:spcPct val="50000"/>
              </a:spcBef>
            </a:pPr>
            <a:r>
              <a:rPr lang="en-US" altLang="en-US" smtClean="0">
                <a:ea typeface="ＭＳ Ｐゴシック" panose="020B0600070205080204" pitchFamily="34" charset="-128"/>
              </a:rPr>
              <a:t>Describe required the input format, show examples of valid input, provide default inputs</a:t>
            </a:r>
          </a:p>
          <a:p>
            <a:pPr>
              <a:spcBef>
                <a:spcPct val="50000"/>
              </a:spcBef>
            </a:pPr>
            <a:r>
              <a:rPr lang="en-US" altLang="en-US" smtClean="0">
                <a:ea typeface="ＭＳ Ｐゴシック" panose="020B0600070205080204" pitchFamily="34" charset="-128"/>
              </a:rPr>
              <a:t>Examples:</a:t>
            </a:r>
          </a:p>
          <a:p>
            <a:endParaRPr lang="en-CA" altLang="en-US" smtClean="0">
              <a:ea typeface="ＭＳ Ｐゴシック" panose="020B0600070205080204" pitchFamily="34" charset="-128"/>
            </a:endParaRPr>
          </a:p>
        </p:txBody>
      </p:sp>
      <p:grpSp>
        <p:nvGrpSpPr>
          <p:cNvPr id="2" name="Group 3"/>
          <p:cNvGrpSpPr>
            <a:grpSpLocks/>
          </p:cNvGrpSpPr>
          <p:nvPr/>
        </p:nvGrpSpPr>
        <p:grpSpPr bwMode="auto">
          <a:xfrm>
            <a:off x="736600" y="2857500"/>
            <a:ext cx="1981200" cy="2090738"/>
            <a:chOff x="838200" y="3124200"/>
            <a:chExt cx="1981200" cy="2090401"/>
          </a:xfrm>
        </p:grpSpPr>
        <p:pic>
          <p:nvPicPr>
            <p:cNvPr id="850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67101"/>
              <a:ext cx="1905000" cy="174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85001" name="Text Box 6"/>
            <p:cNvSpPr txBox="1">
              <a:spLocks noChangeArrowheads="1"/>
            </p:cNvSpPr>
            <p:nvPr/>
          </p:nvSpPr>
          <p:spPr bwMode="auto">
            <a:xfrm>
              <a:off x="838200" y="3124200"/>
              <a:ext cx="1435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Example 1:</a:t>
              </a:r>
            </a:p>
          </p:txBody>
        </p:sp>
      </p:grpSp>
      <p:grpSp>
        <p:nvGrpSpPr>
          <p:cNvPr id="3" name="Group 10"/>
          <p:cNvGrpSpPr>
            <a:grpSpLocks/>
          </p:cNvGrpSpPr>
          <p:nvPr/>
        </p:nvGrpSpPr>
        <p:grpSpPr bwMode="auto">
          <a:xfrm>
            <a:off x="647700" y="5233988"/>
            <a:ext cx="5848350" cy="1016000"/>
            <a:chOff x="568" y="3480"/>
            <a:chExt cx="3684" cy="640"/>
          </a:xfrm>
        </p:grpSpPr>
        <p:sp>
          <p:nvSpPr>
            <p:cNvPr id="84998" name="Text Box 7"/>
            <p:cNvSpPr txBox="1">
              <a:spLocks noChangeArrowheads="1"/>
            </p:cNvSpPr>
            <p:nvPr/>
          </p:nvSpPr>
          <p:spPr bwMode="auto">
            <a:xfrm>
              <a:off x="568" y="3480"/>
              <a:ext cx="9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Example 2:</a:t>
              </a:r>
            </a:p>
          </p:txBody>
        </p:sp>
        <p:pic>
          <p:nvPicPr>
            <p:cNvPr id="84999" name="Picture 9"/>
            <p:cNvPicPr>
              <a:picLocks noChangeAspect="1" noChangeArrowheads="1"/>
            </p:cNvPicPr>
            <p:nvPr/>
          </p:nvPicPr>
          <p:blipFill>
            <a:blip r:embed="rId4">
              <a:extLst>
                <a:ext uri="{28A0092B-C50C-407E-A947-70E740481C1C}">
                  <a14:useLocalDpi xmlns:a14="http://schemas.microsoft.com/office/drawing/2010/main" val="0"/>
                </a:ext>
              </a:extLst>
            </a:blip>
            <a:srcRect l="48500" t="84555" r="25833" b="11444"/>
            <a:stretch>
              <a:fillRect/>
            </a:stretch>
          </p:blipFill>
          <p:spPr bwMode="auto">
            <a:xfrm>
              <a:off x="624" y="3696"/>
              <a:ext cx="3628"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title"/>
          </p:nvPr>
        </p:nvSpPr>
        <p:spPr/>
        <p:txBody>
          <a:bodyPr/>
          <a:lstStyle/>
          <a:p>
            <a:pPr marL="533400" indent="-533400">
              <a:buFontTx/>
              <a:buAutoNum type="arabicPeriod" startAt="2"/>
            </a:pPr>
            <a:r>
              <a:rPr lang="en-US" altLang="en-US" smtClean="0">
                <a:ea typeface="ＭＳ Ｐゴシック" panose="020B0600070205080204" pitchFamily="34" charset="-128"/>
              </a:rPr>
              <a:t>Be Consistent (If There Is Time)</a:t>
            </a:r>
          </a:p>
        </p:txBody>
      </p:sp>
      <p:sp>
        <p:nvSpPr>
          <p:cNvPr id="429058" name="Rectangle 2"/>
          <p:cNvSpPr>
            <a:spLocks noGrp="1" noChangeArrowheads="1"/>
          </p:cNvSpPr>
          <p:nvPr>
            <p:ph idx="1"/>
          </p:nvPr>
        </p:nvSpPr>
        <p:spPr/>
        <p:txBody>
          <a:bodyPr/>
          <a:lstStyle/>
          <a:p>
            <a:r>
              <a:rPr lang="en-US" altLang="en-US" smtClean="0">
                <a:ea typeface="ＭＳ Ｐゴシック" panose="020B0600070205080204" pitchFamily="34" charset="-128"/>
              </a:rPr>
              <a:t>Consistency of effects</a:t>
            </a:r>
          </a:p>
          <a:p>
            <a:pPr lvl="1"/>
            <a:r>
              <a:rPr lang="en-US" altLang="en-US" smtClean="0">
                <a:ea typeface="ＭＳ Ｐゴシック" panose="020B0600070205080204" pitchFamily="34" charset="-128"/>
              </a:rPr>
              <a:t>Same words, commands, actions will always have the same effect in equivalent situations</a:t>
            </a:r>
          </a:p>
          <a:p>
            <a:pPr lvl="1"/>
            <a:r>
              <a:rPr lang="en-US" altLang="en-US" smtClean="0">
                <a:ea typeface="ＭＳ Ｐゴシック" panose="020B0600070205080204" pitchFamily="34" charset="-128"/>
              </a:rPr>
              <a:t>Makes the system more predictable</a:t>
            </a:r>
          </a:p>
          <a:p>
            <a:pPr lvl="1"/>
            <a:r>
              <a:rPr lang="en-US" altLang="en-US" smtClean="0">
                <a:ea typeface="ＭＳ Ｐゴシック" panose="020B0600070205080204" pitchFamily="34" charset="-128"/>
              </a:rPr>
              <a:t>Reduces memory load </a:t>
            </a:r>
          </a:p>
          <a:p>
            <a:r>
              <a:rPr lang="en-US" altLang="en-US" smtClean="0">
                <a:ea typeface="ＭＳ Ｐゴシック" panose="020B0600070205080204" pitchFamily="34" charset="-128"/>
              </a:rPr>
              <a:t>Consistency of layout</a:t>
            </a:r>
          </a:p>
          <a:p>
            <a:pPr lvl="1"/>
            <a:r>
              <a:rPr lang="en-US" altLang="en-US" smtClean="0">
                <a:ea typeface="ＭＳ Ｐゴシック" panose="020B0600070205080204" pitchFamily="34" charset="-128"/>
              </a:rPr>
              <a:t>Allows experienced users to predict where things should be (matches expectations)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90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90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90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905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905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90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8" grpId="0" build="p" bldLvl="2"/>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marL="533400" indent="-533400">
              <a:buFontTx/>
              <a:buAutoNum type="arabicPeriod" startAt="2"/>
            </a:pPr>
            <a:r>
              <a:rPr lang="en-US" altLang="en-US" smtClean="0">
                <a:ea typeface="ＭＳ Ｐゴシック" panose="020B0600070205080204" pitchFamily="34" charset="-128"/>
              </a:rPr>
              <a:t>Be Consistent (If There Is Time)</a:t>
            </a:r>
          </a:p>
        </p:txBody>
      </p:sp>
      <p:sp>
        <p:nvSpPr>
          <p:cNvPr id="89091" name="Rectangle 3"/>
          <p:cNvSpPr>
            <a:spLocks noGrp="1" noChangeArrowheads="1"/>
          </p:cNvSpPr>
          <p:nvPr>
            <p:ph idx="1"/>
          </p:nvPr>
        </p:nvSpPr>
        <p:spPr/>
        <p:txBody>
          <a:bodyPr/>
          <a:lstStyle/>
          <a:p>
            <a:r>
              <a:rPr lang="en-US" altLang="en-US" smtClean="0">
                <a:ea typeface="ＭＳ Ｐゴシック" panose="020B0600070205080204" pitchFamily="34" charset="-128"/>
              </a:rPr>
              <a:t>Consistency of language and graphics</a:t>
            </a:r>
          </a:p>
          <a:p>
            <a:pPr lvl="1"/>
            <a:r>
              <a:rPr lang="en-US" altLang="en-US" smtClean="0">
                <a:ea typeface="ＭＳ Ｐゴシック" panose="020B0600070205080204" pitchFamily="34" charset="-128"/>
              </a:rPr>
              <a:t>Same information/controls in same location on all screens / dialog boxes forms follow boiler plate.</a:t>
            </a:r>
          </a:p>
          <a:p>
            <a:pPr lvl="1"/>
            <a:r>
              <a:rPr lang="en-US" altLang="en-US" smtClean="0">
                <a:ea typeface="ＭＳ Ｐゴシック" panose="020B0600070205080204" pitchFamily="34" charset="-128"/>
              </a:rPr>
              <a:t>Same visual appearance across the system (e.g. widgets).</a:t>
            </a:r>
          </a:p>
          <a:p>
            <a:pPr lvl="2">
              <a:buFontTx/>
              <a:buNone/>
            </a:pPr>
            <a:endParaRPr lang="en-US" altLang="en-US" sz="2000" smtClean="0">
              <a:ea typeface="ＭＳ Ｐゴシック" panose="020B0600070205080204" pitchFamily="34" charset="-128"/>
            </a:endParaRPr>
          </a:p>
          <a:p>
            <a:endParaRPr lang="en-US" altLang="en-US" sz="2000" smtClean="0">
              <a:ea typeface="ＭＳ Ｐゴシック" panose="020B0600070205080204" pitchFamily="34" charset="-128"/>
            </a:endParaRPr>
          </a:p>
        </p:txBody>
      </p:sp>
      <p:grpSp>
        <p:nvGrpSpPr>
          <p:cNvPr id="2" name="Group 7"/>
          <p:cNvGrpSpPr>
            <a:grpSpLocks/>
          </p:cNvGrpSpPr>
          <p:nvPr/>
        </p:nvGrpSpPr>
        <p:grpSpPr bwMode="auto">
          <a:xfrm>
            <a:off x="4584700" y="4584700"/>
            <a:ext cx="2046288" cy="1663700"/>
            <a:chOff x="4565528" y="5194554"/>
            <a:chExt cx="2044944" cy="1663446"/>
          </a:xfrm>
        </p:grpSpPr>
        <p:grpSp>
          <p:nvGrpSpPr>
            <p:cNvPr id="89109" name="Group 5"/>
            <p:cNvGrpSpPr>
              <a:grpSpLocks/>
            </p:cNvGrpSpPr>
            <p:nvPr/>
          </p:nvGrpSpPr>
          <p:grpSpPr bwMode="auto">
            <a:xfrm>
              <a:off x="5437188" y="6581775"/>
              <a:ext cx="301625" cy="276225"/>
              <a:chOff x="3552" y="2256"/>
              <a:chExt cx="317" cy="259"/>
            </a:xfrm>
          </p:grpSpPr>
          <p:sp>
            <p:nvSpPr>
              <p:cNvPr id="89111" name="Line 6"/>
              <p:cNvSpPr>
                <a:spLocks noChangeShapeType="1"/>
              </p:cNvSpPr>
              <p:nvPr/>
            </p:nvSpPr>
            <p:spPr bwMode="auto">
              <a:xfrm>
                <a:off x="3556" y="2266"/>
                <a:ext cx="283" cy="249"/>
              </a:xfrm>
              <a:prstGeom prst="line">
                <a:avLst/>
              </a:prstGeom>
              <a:noFill/>
              <a:ln w="127000">
                <a:solidFill>
                  <a:srgbClr val="00B05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sp>
            <p:nvSpPr>
              <p:cNvPr id="89112" name="Line 7"/>
              <p:cNvSpPr>
                <a:spLocks noChangeShapeType="1"/>
              </p:cNvSpPr>
              <p:nvPr/>
            </p:nvSpPr>
            <p:spPr bwMode="auto">
              <a:xfrm flipV="1">
                <a:off x="3552" y="2256"/>
                <a:ext cx="317" cy="248"/>
              </a:xfrm>
              <a:prstGeom prst="line">
                <a:avLst/>
              </a:prstGeom>
              <a:noFill/>
              <a:ln w="127000">
                <a:solidFill>
                  <a:srgbClr val="00B05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grpSp>
        <p:pic>
          <p:nvPicPr>
            <p:cNvPr id="89110" name="Picture 8"/>
            <p:cNvPicPr>
              <a:picLocks noChangeAspect="1" noChangeArrowheads="1"/>
            </p:cNvPicPr>
            <p:nvPr/>
          </p:nvPicPr>
          <p:blipFill>
            <a:blip r:embed="rId3">
              <a:extLst>
                <a:ext uri="{28A0092B-C50C-407E-A947-70E740481C1C}">
                  <a14:useLocalDpi xmlns:a14="http://schemas.microsoft.com/office/drawing/2010/main" val="0"/>
                </a:ext>
              </a:extLst>
            </a:blip>
            <a:srcRect l="22318" t="28299" r="53204" b="52310"/>
            <a:stretch>
              <a:fillRect/>
            </a:stretch>
          </p:blipFill>
          <p:spPr bwMode="auto">
            <a:xfrm>
              <a:off x="4565528" y="5194554"/>
              <a:ext cx="2044944"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4" name="Group 3"/>
          <p:cNvGrpSpPr>
            <a:grpSpLocks/>
          </p:cNvGrpSpPr>
          <p:nvPr/>
        </p:nvGrpSpPr>
        <p:grpSpPr bwMode="auto">
          <a:xfrm>
            <a:off x="4572000" y="2667000"/>
            <a:ext cx="2046288" cy="1563688"/>
            <a:chOff x="4552496" y="3276600"/>
            <a:chExt cx="2046270" cy="1563949"/>
          </a:xfrm>
        </p:grpSpPr>
        <p:grpSp>
          <p:nvGrpSpPr>
            <p:cNvPr id="89105" name="Group 15"/>
            <p:cNvGrpSpPr>
              <a:grpSpLocks/>
            </p:cNvGrpSpPr>
            <p:nvPr/>
          </p:nvGrpSpPr>
          <p:grpSpPr bwMode="auto">
            <a:xfrm>
              <a:off x="5365750" y="4678624"/>
              <a:ext cx="433387" cy="161925"/>
              <a:chOff x="2832" y="1968"/>
              <a:chExt cx="382" cy="192"/>
            </a:xfrm>
          </p:grpSpPr>
          <p:sp>
            <p:nvSpPr>
              <p:cNvPr id="89107" name="Line 16"/>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sp>
            <p:nvSpPr>
              <p:cNvPr id="89108" name="Line 17"/>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grpSp>
        <p:pic>
          <p:nvPicPr>
            <p:cNvPr id="89106" name="Picture 18"/>
            <p:cNvPicPr>
              <a:picLocks noChangeAspect="1" noChangeArrowheads="1"/>
            </p:cNvPicPr>
            <p:nvPr/>
          </p:nvPicPr>
          <p:blipFill>
            <a:blip r:embed="rId4">
              <a:extLst>
                <a:ext uri="{28A0092B-C50C-407E-A947-70E740481C1C}">
                  <a14:useLocalDpi xmlns:a14="http://schemas.microsoft.com/office/drawing/2010/main" val="0"/>
                </a:ext>
              </a:extLst>
            </a:blip>
            <a:srcRect l="25391" t="30273" r="49805" b="50081"/>
            <a:stretch>
              <a:fillRect/>
            </a:stretch>
          </p:blipFill>
          <p:spPr bwMode="auto">
            <a:xfrm>
              <a:off x="4552496" y="3276600"/>
              <a:ext cx="2046270" cy="12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6" name="Group 5"/>
          <p:cNvGrpSpPr>
            <a:grpSpLocks/>
          </p:cNvGrpSpPr>
          <p:nvPr/>
        </p:nvGrpSpPr>
        <p:grpSpPr bwMode="auto">
          <a:xfrm>
            <a:off x="1057275" y="4448175"/>
            <a:ext cx="2046288" cy="1630363"/>
            <a:chOff x="1037852" y="5058238"/>
            <a:chExt cx="2046270" cy="1629900"/>
          </a:xfrm>
        </p:grpSpPr>
        <p:grpSp>
          <p:nvGrpSpPr>
            <p:cNvPr id="89101" name="Group 20"/>
            <p:cNvGrpSpPr>
              <a:grpSpLocks/>
            </p:cNvGrpSpPr>
            <p:nvPr/>
          </p:nvGrpSpPr>
          <p:grpSpPr bwMode="auto">
            <a:xfrm>
              <a:off x="1835150" y="6526213"/>
              <a:ext cx="433387" cy="161925"/>
              <a:chOff x="2832" y="1968"/>
              <a:chExt cx="382" cy="192"/>
            </a:xfrm>
          </p:grpSpPr>
          <p:sp>
            <p:nvSpPr>
              <p:cNvPr id="89103" name="Line 21"/>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sp>
            <p:nvSpPr>
              <p:cNvPr id="89104" name="Line 22"/>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grpSp>
        <p:pic>
          <p:nvPicPr>
            <p:cNvPr id="89102" name="Picture 23"/>
            <p:cNvPicPr>
              <a:picLocks noChangeAspect="1" noChangeArrowheads="1"/>
            </p:cNvPicPr>
            <p:nvPr/>
          </p:nvPicPr>
          <p:blipFill>
            <a:blip r:embed="rId5">
              <a:extLst>
                <a:ext uri="{28A0092B-C50C-407E-A947-70E740481C1C}">
                  <a14:useLocalDpi xmlns:a14="http://schemas.microsoft.com/office/drawing/2010/main" val="0"/>
                </a:ext>
              </a:extLst>
            </a:blip>
            <a:srcRect l="26381" t="42822" r="49113" b="37370"/>
            <a:stretch>
              <a:fillRect/>
            </a:stretch>
          </p:blipFill>
          <p:spPr bwMode="auto">
            <a:xfrm>
              <a:off x="1037852" y="5058238"/>
              <a:ext cx="2046270" cy="132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8" name="Group 1"/>
          <p:cNvGrpSpPr>
            <a:grpSpLocks/>
          </p:cNvGrpSpPr>
          <p:nvPr/>
        </p:nvGrpSpPr>
        <p:grpSpPr bwMode="auto">
          <a:xfrm>
            <a:off x="1130300" y="2667000"/>
            <a:ext cx="1990725" cy="1563688"/>
            <a:chOff x="1111014" y="3276600"/>
            <a:chExt cx="1990571" cy="1563949"/>
          </a:xfrm>
        </p:grpSpPr>
        <p:grpSp>
          <p:nvGrpSpPr>
            <p:cNvPr id="89097" name="Group 10"/>
            <p:cNvGrpSpPr>
              <a:grpSpLocks/>
            </p:cNvGrpSpPr>
            <p:nvPr/>
          </p:nvGrpSpPr>
          <p:grpSpPr bwMode="auto">
            <a:xfrm>
              <a:off x="1763713" y="4678624"/>
              <a:ext cx="433387" cy="161925"/>
              <a:chOff x="2832" y="1968"/>
              <a:chExt cx="382" cy="192"/>
            </a:xfrm>
          </p:grpSpPr>
          <p:sp>
            <p:nvSpPr>
              <p:cNvPr id="89099" name="Line 11"/>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sp>
            <p:nvSpPr>
              <p:cNvPr id="89100" name="Line 12"/>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a:p>
            </p:txBody>
          </p:sp>
        </p:grpSp>
        <p:pic>
          <p:nvPicPr>
            <p:cNvPr id="89098" name="Picture 13"/>
            <p:cNvPicPr>
              <a:picLocks noChangeAspect="1" noChangeArrowheads="1"/>
            </p:cNvPicPr>
            <p:nvPr/>
          </p:nvPicPr>
          <p:blipFill>
            <a:blip r:embed="rId6">
              <a:extLst>
                <a:ext uri="{28A0092B-C50C-407E-A947-70E740481C1C}">
                  <a14:useLocalDpi xmlns:a14="http://schemas.microsoft.com/office/drawing/2010/main" val="0"/>
                </a:ext>
              </a:extLst>
            </a:blip>
            <a:srcRect l="13580" t="22607" r="61719" b="57910"/>
            <a:stretch>
              <a:fillRect/>
            </a:stretch>
          </p:blipFill>
          <p:spPr bwMode="auto">
            <a:xfrm>
              <a:off x="1111014" y="3276600"/>
              <a:ext cx="1990571" cy="125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sp>
        <p:nvSpPr>
          <p:cNvPr id="3" name="TextBox 2"/>
          <p:cNvSpPr txBox="1">
            <a:spLocks noChangeArrowheads="1"/>
          </p:cNvSpPr>
          <p:nvPr/>
        </p:nvSpPr>
        <p:spPr bwMode="auto">
          <a:xfrm>
            <a:off x="93663" y="6429375"/>
            <a:ext cx="1751012"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a:t>Images courteously of James Tam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marL="533400" indent="-533400">
              <a:buFontTx/>
              <a:buAutoNum type="arabicPeriod" startAt="2"/>
            </a:pPr>
            <a:r>
              <a:rPr lang="en-US" altLang="en-US" smtClean="0">
                <a:ea typeface="ＭＳ Ｐゴシック" panose="020B0600070205080204" pitchFamily="34" charset="-128"/>
              </a:rPr>
              <a:t>Be Consistent (If There Is Time)</a:t>
            </a:r>
          </a:p>
        </p:txBody>
      </p:sp>
      <p:pic>
        <p:nvPicPr>
          <p:cNvPr id="91139" name="Picture 6"/>
          <p:cNvPicPr>
            <a:picLocks noChangeAspect="1" noChangeArrowheads="1"/>
          </p:cNvPicPr>
          <p:nvPr/>
        </p:nvPicPr>
        <p:blipFill>
          <a:blip r:embed="rId2">
            <a:extLst>
              <a:ext uri="{28A0092B-C50C-407E-A947-70E740481C1C}">
                <a14:useLocalDpi xmlns:a14="http://schemas.microsoft.com/office/drawing/2010/main" val="0"/>
              </a:ext>
            </a:extLst>
          </a:blip>
          <a:srcRect l="42833" t="9471" r="26584" b="61111"/>
          <a:stretch>
            <a:fillRect/>
          </a:stretch>
        </p:blipFill>
        <p:spPr bwMode="auto">
          <a:xfrm>
            <a:off x="787400" y="1311275"/>
            <a:ext cx="69850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1140" name="Group 2"/>
          <p:cNvGrpSpPr>
            <a:grpSpLocks/>
          </p:cNvGrpSpPr>
          <p:nvPr/>
        </p:nvGrpSpPr>
        <p:grpSpPr bwMode="auto">
          <a:xfrm>
            <a:off x="2693988" y="2265363"/>
            <a:ext cx="6583362" cy="3678237"/>
            <a:chOff x="2542036" y="2404873"/>
            <a:chExt cx="6582937" cy="3678426"/>
          </a:xfrm>
        </p:grpSpPr>
        <p:sp>
          <p:nvSpPr>
            <p:cNvPr id="91141" name="Line 10"/>
            <p:cNvSpPr>
              <a:spLocks noChangeShapeType="1"/>
            </p:cNvSpPr>
            <p:nvPr/>
          </p:nvSpPr>
          <p:spPr bwMode="auto">
            <a:xfrm flipH="1" flipV="1">
              <a:off x="2542036" y="3251200"/>
              <a:ext cx="5223575"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91142" name="Line 11"/>
            <p:cNvSpPr>
              <a:spLocks noChangeShapeType="1"/>
            </p:cNvSpPr>
            <p:nvPr/>
          </p:nvSpPr>
          <p:spPr bwMode="auto">
            <a:xfrm flipH="1">
              <a:off x="2666998" y="3251200"/>
              <a:ext cx="5098615" cy="2832099"/>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91143" name="Text Box 12"/>
            <p:cNvSpPr txBox="1">
              <a:spLocks noChangeArrowheads="1"/>
            </p:cNvSpPr>
            <p:nvPr/>
          </p:nvSpPr>
          <p:spPr bwMode="auto">
            <a:xfrm>
              <a:off x="7765614" y="2404873"/>
              <a:ext cx="135935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solidFill>
                    <a:srgbClr val="FF0000"/>
                  </a:solidFill>
                  <a:latin typeface="Arial" panose="020B0604020202020204" pitchFamily="34" charset="0"/>
                </a:rPr>
                <a:t>This last option allows the user to proceed to the next question.</a:t>
              </a: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p:txBody>
          <a:bodyPr/>
          <a:lstStyle/>
          <a:p>
            <a:pPr marL="533400" indent="-533400">
              <a:buFontTx/>
              <a:buAutoNum type="arabicPeriod" startAt="3"/>
            </a:pPr>
            <a:r>
              <a:rPr lang="en-CA" altLang="en-US" smtClean="0">
                <a:ea typeface="ＭＳ Ｐゴシック" panose="020B0600070205080204" pitchFamily="34" charset="-128"/>
              </a:rPr>
              <a:t>Provide Feedback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92163" name="Rectangle 3"/>
          <p:cNvSpPr>
            <a:spLocks noGrp="1"/>
          </p:cNvSpPr>
          <p:nvPr>
            <p:ph idx="1"/>
          </p:nvPr>
        </p:nvSpPr>
        <p:spPr/>
        <p:txBody>
          <a:bodyPr/>
          <a:lstStyle/>
          <a:p>
            <a:r>
              <a:rPr lang="en-CA" altLang="en-US" smtClean="0">
                <a:ea typeface="ＭＳ Ｐゴシック" panose="020B0600070205080204" pitchFamily="34" charset="-128"/>
              </a:rPr>
              <a:t>Letting the user know:</a:t>
            </a:r>
          </a:p>
          <a:p>
            <a:pPr lvl="1"/>
            <a:r>
              <a:rPr lang="en-CA" altLang="en-US" smtClean="0">
                <a:ea typeface="ＭＳ Ｐゴシック" panose="020B0600070205080204" pitchFamily="34" charset="-128"/>
              </a:rPr>
              <a:t>What the program is currently doing: was the last command understood, has it finished with it’s current task, what task is it currently working on, how long will the current task take etc.</a:t>
            </a:r>
          </a:p>
          <a:p>
            <a:pPr>
              <a:buFontTx/>
              <a:buNone/>
            </a:pPr>
            <a:r>
              <a:rPr lang="en-CA" altLang="en-US" smtClean="0">
                <a:ea typeface="ＭＳ Ｐゴシック" panose="020B0600070205080204" pitchFamily="34" charset="-128"/>
              </a:rPr>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marL="533400" indent="-533400">
              <a:buFontTx/>
              <a:buAutoNum type="arabicPeriod" startAt="3"/>
            </a:pPr>
            <a:r>
              <a:rPr lang="en-CA" altLang="en-US" smtClean="0">
                <a:ea typeface="ＭＳ Ｐゴシック" panose="020B0600070205080204" pitchFamily="34" charset="-128"/>
              </a:rPr>
              <a:t>Provide Feedback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93187" name="Rectangle 3"/>
          <p:cNvSpPr>
            <a:spLocks noGrp="1" noChangeArrowheads="1"/>
          </p:cNvSpPr>
          <p:nvPr>
            <p:ph idx="1"/>
          </p:nvPr>
        </p:nvSpPr>
        <p:spPr/>
        <p:txBody>
          <a:bodyPr/>
          <a:lstStyle/>
          <a:p>
            <a:r>
              <a:rPr lang="en-CA" altLang="en-US" smtClean="0">
                <a:ea typeface="ＭＳ Ｐゴシック" panose="020B0600070205080204" pitchFamily="34" charset="-128"/>
              </a:rPr>
              <a:t>What is the program doing?</a:t>
            </a:r>
          </a:p>
        </p:txBody>
      </p:sp>
      <p:pic>
        <p:nvPicPr>
          <p:cNvPr id="93188"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463" y="1676400"/>
            <a:ext cx="73437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58782" name="Line 30"/>
          <p:cNvSpPr>
            <a:spLocks noChangeShapeType="1"/>
          </p:cNvSpPr>
          <p:nvPr/>
        </p:nvSpPr>
        <p:spPr bwMode="auto">
          <a:xfrm flipH="1" flipV="1">
            <a:off x="1131888" y="2287588"/>
            <a:ext cx="287337" cy="287337"/>
          </a:xfrm>
          <a:prstGeom prst="line">
            <a:avLst/>
          </a:prstGeom>
          <a:noFill/>
          <a:ln w="889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2075" tIns="46038" rIns="92075" bIns="46038">
            <a:spAutoFit/>
          </a:bodyPr>
          <a:lstStyle/>
          <a:p>
            <a:endParaRPr lang="en-CA"/>
          </a:p>
        </p:txBody>
      </p:sp>
      <p:sp>
        <p:nvSpPr>
          <p:cNvPr id="7" name="TextBox 6"/>
          <p:cNvSpPr txBox="1">
            <a:spLocks noChangeArrowheads="1"/>
          </p:cNvSpPr>
          <p:nvPr/>
        </p:nvSpPr>
        <p:spPr bwMode="auto">
          <a:xfrm>
            <a:off x="155575" y="6373813"/>
            <a:ext cx="25273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a:t>Outlook Express image courteously of James Tam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87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82" grpId="0" animBg="1"/>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title"/>
          </p:nvPr>
        </p:nvSpPr>
        <p:spPr/>
        <p:txBody>
          <a:bodyPr/>
          <a:lstStyle/>
          <a:p>
            <a:pPr marL="533400" indent="-533400">
              <a:buFontTx/>
              <a:buAutoNum type="arabicPeriod" startAt="3"/>
            </a:pPr>
            <a:r>
              <a:rPr lang="en-CA" altLang="en-US" smtClean="0">
                <a:ea typeface="ＭＳ Ｐゴシック" panose="020B0600070205080204" pitchFamily="34" charset="-128"/>
              </a:rPr>
              <a:t>Provide Feedback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95235" name="Rectangle 4"/>
          <p:cNvSpPr>
            <a:spLocks noGrp="1" noChangeArrowheads="1"/>
          </p:cNvSpPr>
          <p:nvPr>
            <p:ph idx="1"/>
          </p:nvPr>
        </p:nvSpPr>
        <p:spPr/>
        <p:txBody>
          <a:bodyPr/>
          <a:lstStyle/>
          <a:p>
            <a:r>
              <a:rPr lang="en-CA" altLang="en-US" smtClean="0">
                <a:ea typeface="ＭＳ Ｐゴシック" panose="020B0600070205080204" pitchFamily="34" charset="-128"/>
              </a:rPr>
              <a:t>The rather unfortunate effect on the (poor) recipient.</a:t>
            </a:r>
          </a:p>
        </p:txBody>
      </p:sp>
      <p:pic>
        <p:nvPicPr>
          <p:cNvPr id="95236" name="Picture 6"/>
          <p:cNvPicPr>
            <a:picLocks noChangeAspect="1" noChangeArrowheads="1"/>
          </p:cNvPicPr>
          <p:nvPr/>
        </p:nvPicPr>
        <p:blipFill>
          <a:blip r:embed="rId3">
            <a:extLst>
              <a:ext uri="{28A0092B-C50C-407E-A947-70E740481C1C}">
                <a14:useLocalDpi xmlns:a14="http://schemas.microsoft.com/office/drawing/2010/main" val="0"/>
              </a:ext>
            </a:extLst>
          </a:blip>
          <a:srcRect l="22435" t="4103" r="12891" b="57454"/>
          <a:stretch>
            <a:fillRect/>
          </a:stretch>
        </p:blipFill>
        <p:spPr bwMode="auto">
          <a:xfrm>
            <a:off x="838200" y="1625600"/>
            <a:ext cx="7864475"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 name="TextBox 5"/>
          <p:cNvSpPr txBox="1">
            <a:spLocks noChangeArrowheads="1"/>
          </p:cNvSpPr>
          <p:nvPr/>
        </p:nvSpPr>
        <p:spPr bwMode="auto">
          <a:xfrm>
            <a:off x="155575" y="6373813"/>
            <a:ext cx="25273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a:t>Outlook Express image courteously of James Tam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ea typeface="ＭＳ Ｐゴシック" panose="020B0600070205080204" pitchFamily="34" charset="-128"/>
              </a:rPr>
              <a:t>Types Of Loops</a:t>
            </a:r>
          </a:p>
        </p:txBody>
      </p:sp>
      <p:sp>
        <p:nvSpPr>
          <p:cNvPr id="392195" name="Rectangle 3"/>
          <p:cNvSpPr>
            <a:spLocks noGrp="1" noChangeArrowheads="1"/>
          </p:cNvSpPr>
          <p:nvPr>
            <p:ph idx="1"/>
          </p:nvPr>
        </p:nvSpPr>
        <p:spPr/>
        <p:txBody>
          <a:bodyPr/>
          <a:lstStyle/>
          <a:p>
            <a:pPr>
              <a:buFontTx/>
              <a:buAutoNum type="arabicPeriod"/>
              <a:tabLst>
                <a:tab pos="228600" algn="l"/>
              </a:tabLst>
            </a:pPr>
            <a:r>
              <a:rPr lang="en-US" altLang="en-US" smtClean="0">
                <a:ea typeface="ＭＳ Ｐゴシック" panose="020B0600070205080204" pitchFamily="34" charset="-128"/>
              </a:rPr>
              <a:t>Pre-test loops</a:t>
            </a:r>
          </a:p>
          <a:p>
            <a:pPr marL="685800" lvl="1">
              <a:tabLst>
                <a:tab pos="228600" algn="l"/>
              </a:tabLst>
            </a:pPr>
            <a:r>
              <a:rPr lang="en-US" altLang="en-US" smtClean="0">
                <a:ea typeface="ＭＳ Ｐゴシック" panose="020B0600070205080204" pitchFamily="34" charset="-128"/>
              </a:rPr>
              <a:t>Check the stopping condition </a:t>
            </a:r>
            <a:r>
              <a:rPr lang="en-US" altLang="en-US" i="1" smtClean="0">
                <a:ea typeface="ＭＳ Ｐゴシック" panose="020B0600070205080204" pitchFamily="34" charset="-128"/>
              </a:rPr>
              <a:t>before</a:t>
            </a:r>
            <a:r>
              <a:rPr lang="en-US" altLang="en-US" smtClean="0">
                <a:ea typeface="ＭＳ Ｐゴシック" panose="020B0600070205080204" pitchFamily="34" charset="-128"/>
              </a:rPr>
              <a:t> executing the body of the loop.</a:t>
            </a:r>
          </a:p>
          <a:p>
            <a:pPr marL="685800" lvl="1">
              <a:tabLst>
                <a:tab pos="228600" algn="l"/>
              </a:tabLst>
            </a:pPr>
            <a:r>
              <a:rPr lang="en-US" altLang="en-US" smtClean="0">
                <a:ea typeface="ＭＳ Ｐゴシック" panose="020B0600070205080204" pitchFamily="34" charset="-128"/>
              </a:rPr>
              <a:t>The loop executes </a:t>
            </a:r>
            <a:r>
              <a:rPr lang="en-US" altLang="en-US" i="1" smtClean="0">
                <a:ea typeface="ＭＳ Ｐゴシック" panose="020B0600070205080204" pitchFamily="34" charset="-128"/>
              </a:rPr>
              <a:t>zero or more</a:t>
            </a:r>
            <a:r>
              <a:rPr lang="en-US" altLang="en-US" smtClean="0">
                <a:ea typeface="ＭＳ Ｐゴシック" panose="020B0600070205080204" pitchFamily="34" charset="-128"/>
              </a:rPr>
              <a:t> times.</a:t>
            </a:r>
            <a:endParaRPr lang="en-US" altLang="en-US" sz="2400" smtClean="0">
              <a:ea typeface="ＭＳ Ｐゴシック" panose="020B0600070205080204" pitchFamily="34" charset="-128"/>
            </a:endParaRPr>
          </a:p>
          <a:p>
            <a:pPr>
              <a:buFontTx/>
              <a:buAutoNum type="arabicPeriod"/>
              <a:tabLst>
                <a:tab pos="228600" algn="l"/>
              </a:tabLst>
            </a:pPr>
            <a:r>
              <a:rPr lang="en-US" altLang="en-US" smtClean="0">
                <a:ea typeface="ＭＳ Ｐゴシック" panose="020B0600070205080204" pitchFamily="34" charset="-128"/>
              </a:rPr>
              <a:t>Post-test loops</a:t>
            </a:r>
          </a:p>
          <a:p>
            <a:pPr marL="685800" lvl="1">
              <a:tabLst>
                <a:tab pos="228600" algn="l"/>
              </a:tabLst>
            </a:pPr>
            <a:r>
              <a:rPr lang="en-US" altLang="en-US" smtClean="0">
                <a:ea typeface="ＭＳ Ｐゴシック" panose="020B0600070205080204" pitchFamily="34" charset="-128"/>
              </a:rPr>
              <a:t>Checking the stopping condition </a:t>
            </a:r>
            <a:r>
              <a:rPr lang="en-US" altLang="en-US" i="1" smtClean="0">
                <a:ea typeface="ＭＳ Ｐゴシック" panose="020B0600070205080204" pitchFamily="34" charset="-128"/>
              </a:rPr>
              <a:t>after</a:t>
            </a:r>
            <a:r>
              <a:rPr lang="en-US" altLang="en-US" smtClean="0">
                <a:ea typeface="ＭＳ Ｐゴシック" panose="020B0600070205080204" pitchFamily="34" charset="-128"/>
              </a:rPr>
              <a:t> executing the body of the loop.</a:t>
            </a:r>
          </a:p>
          <a:p>
            <a:pPr marL="685800" lvl="1">
              <a:tabLst>
                <a:tab pos="228600" algn="l"/>
              </a:tabLst>
            </a:pPr>
            <a:r>
              <a:rPr lang="en-US" altLang="en-US" smtClean="0">
                <a:ea typeface="ＭＳ Ｐゴシック" panose="020B0600070205080204" pitchFamily="34" charset="-128"/>
              </a:rPr>
              <a:t>The loop executes </a:t>
            </a:r>
            <a:r>
              <a:rPr lang="en-US" altLang="en-US" i="1" smtClean="0">
                <a:ea typeface="ＭＳ Ｐゴシック" panose="020B0600070205080204" pitchFamily="34" charset="-128"/>
              </a:rPr>
              <a:t>one or more</a:t>
            </a:r>
            <a:r>
              <a:rPr lang="en-US" altLang="en-US" smtClean="0">
                <a:ea typeface="ＭＳ Ｐゴシック" panose="020B0600070205080204" pitchFamily="34" charset="-128"/>
              </a:rPr>
              <a:t> times.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2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2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2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2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2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bldLvl="2"/>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marL="533400" indent="-533400">
              <a:buFontTx/>
              <a:buAutoNum type="arabicPeriod" startAt="3"/>
            </a:pPr>
            <a:r>
              <a:rPr lang="en-US" altLang="en-US" smtClean="0">
                <a:ea typeface="ＭＳ Ｐゴシック" panose="020B0600070205080204" pitchFamily="34" charset="-128"/>
              </a:rPr>
              <a:t>Provide Feedback (If There Is Time)</a:t>
            </a:r>
          </a:p>
        </p:txBody>
      </p:sp>
      <p:sp>
        <p:nvSpPr>
          <p:cNvPr id="434179" name="Rectangle 3"/>
          <p:cNvSpPr>
            <a:spLocks noGrp="1" noChangeArrowheads="1"/>
          </p:cNvSpPr>
          <p:nvPr>
            <p:ph idx="1"/>
          </p:nvPr>
        </p:nvSpPr>
        <p:spPr/>
        <p:txBody>
          <a:bodyPr/>
          <a:lstStyle/>
          <a:p>
            <a:r>
              <a:rPr lang="en-US" altLang="en-US" smtClean="0">
                <a:ea typeface="ＭＳ Ｐゴシック" panose="020B0600070205080204" pitchFamily="34" charset="-128"/>
              </a:rPr>
              <a:t>In terms of this course, feedback is appropriate for instructions that may not successfully execute</a:t>
            </a:r>
          </a:p>
          <a:p>
            <a:pPr lvl="1"/>
            <a:r>
              <a:rPr lang="en-US" altLang="en-US" smtClean="0">
                <a:ea typeface="ＭＳ Ｐゴシック" panose="020B0600070205080204" pitchFamily="34" charset="-128"/>
              </a:rPr>
              <a:t> what the program is doing (e.g., opening a file),</a:t>
            </a:r>
          </a:p>
          <a:p>
            <a:pPr lvl="1"/>
            <a:r>
              <a:rPr lang="en-US" altLang="en-US" smtClean="0">
                <a:ea typeface="ＭＳ Ｐゴシック" panose="020B0600070205080204" pitchFamily="34" charset="-128"/>
              </a:rPr>
              <a:t>what errors may have occurred (e.g., could not open file),</a:t>
            </a:r>
          </a:p>
          <a:p>
            <a:pPr lvl="1"/>
            <a:r>
              <a:rPr lang="en-US" altLang="en-US" smtClean="0">
                <a:ea typeface="ＭＳ Ｐゴシック" panose="020B0600070205080204" pitchFamily="34" charset="-128"/>
              </a:rPr>
              <a:t>and why (e.g., file “</a:t>
            </a:r>
            <a:r>
              <a:rPr lang="en-US" altLang="ja-JP" sz="1800" smtClean="0">
                <a:latin typeface="Consolas" panose="020B0609020204030204" pitchFamily="49" charset="0"/>
                <a:ea typeface="ＭＳ Ｐゴシック" panose="020B0600070205080204" pitchFamily="34" charset="-128"/>
                <a:cs typeface="Consolas" panose="020B0609020204030204" pitchFamily="49" charset="0"/>
              </a:rPr>
              <a:t>input.txt</a:t>
            </a:r>
            <a:r>
              <a:rPr lang="en-US" altLang="en-US" smtClean="0">
                <a:ea typeface="ＭＳ Ｐゴシック" panose="020B0600070205080204" pitchFamily="34" charset="-128"/>
              </a:rPr>
              <a:t>”</a:t>
            </a:r>
            <a:r>
              <a:rPr lang="en-US" altLang="ja-JP" smtClean="0">
                <a:ea typeface="ＭＳ Ｐゴシック" panose="020B0600070205080204" pitchFamily="34" charset="-128"/>
              </a:rPr>
              <a:t> could not be found)</a:t>
            </a:r>
          </a:p>
          <a:p>
            <a:r>
              <a:rPr lang="en-US" altLang="en-US" smtClean="0">
                <a:ea typeface="ＭＳ Ｐゴシック" panose="020B0600070205080204" pitchFamily="34" charset="-128"/>
              </a:rPr>
              <a:t>...it’s not hard to do and not only provides useful updates with the state of the program (“Is the program almost finished yet?”) but also some clues as to how to avoid the error (e.g., make sure that the input file is in the specified directory).</a:t>
            </a:r>
          </a:p>
          <a:p>
            <a:r>
              <a:rPr lang="en-US" altLang="en-US" smtClean="0">
                <a:ea typeface="ＭＳ Ｐゴシック" panose="020B0600070205080204" pitchFamily="34" charset="-128"/>
              </a:rPr>
              <a:t>At this point your program should at least be able to provide some rudimentary feedback</a:t>
            </a:r>
          </a:p>
          <a:p>
            <a:pPr lvl="1"/>
            <a:r>
              <a:rPr lang="en-US" altLang="en-US" smtClean="0">
                <a:ea typeface="ＭＳ Ｐゴシック" panose="020B0600070205080204" pitchFamily="34" charset="-128"/>
              </a:rPr>
              <a:t>E.g., if a negative value is entered for age then the program can remind the user what is a valid value (the valid value should likely be shown to the user as he or she enters the value):</a:t>
            </a:r>
          </a:p>
          <a:p>
            <a:pPr lvl="1">
              <a:buFont typeface="Arial" panose="020B0604020202020204" pitchFamily="34" charset="0"/>
              <a:buNone/>
            </a:pPr>
            <a:r>
              <a:rPr lang="en-US" altLang="en-US" sz="1600" smtClean="0">
                <a:latin typeface="Consolas" panose="020B0609020204030204" pitchFamily="49" charset="0"/>
                <a:ea typeface="ＭＳ Ｐゴシック" panose="020B0600070205080204" pitchFamily="34" charset="-128"/>
                <a:cs typeface="Consolas" panose="020B0609020204030204" pitchFamily="49" charset="0"/>
              </a:rPr>
              <a:t>age = int(input ("Enter age (0 – 114): "))</a:t>
            </a:r>
          </a:p>
          <a:p>
            <a:pPr lvl="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41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41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417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417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417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417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4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p:txBody>
          <a:bodyPr/>
          <a:lstStyle/>
          <a:p>
            <a:pPr marL="533400" indent="-533400">
              <a:buFontTx/>
              <a:buAutoNum type="arabicPeriod" startAt="4"/>
            </a:pPr>
            <a:r>
              <a:rPr lang="en-US" altLang="en-US" smtClean="0">
                <a:ea typeface="ＭＳ Ｐゴシック" panose="020B0600070205080204" pitchFamily="34" charset="-128"/>
              </a:rPr>
              <a:t>Provide Clearly Marked Exits (If There Is Time)</a:t>
            </a:r>
            <a:endParaRPr lang="en-CA" altLang="en-US" smtClean="0">
              <a:ea typeface="ＭＳ Ｐゴシック" panose="020B0600070205080204" pitchFamily="34" charset="-128"/>
            </a:endParaRPr>
          </a:p>
        </p:txBody>
      </p:sp>
      <p:sp>
        <p:nvSpPr>
          <p:cNvPr id="114691" name="Rectangle 3"/>
          <p:cNvSpPr>
            <a:spLocks noGrp="1"/>
          </p:cNvSpPr>
          <p:nvPr>
            <p:ph idx="1"/>
          </p:nvPr>
        </p:nvSpPr>
        <p:spPr/>
        <p:txBody>
          <a:bodyPr/>
          <a:lstStyle/>
          <a:p>
            <a:r>
              <a:rPr lang="en-CA" altLang="en-US" smtClean="0">
                <a:ea typeface="ＭＳ Ｐゴシック" panose="020B0600070205080204" pitchFamily="34" charset="-128"/>
              </a:rPr>
              <a:t>This should obviously mean that quitting the program should be self-evident (although this is not always the case with all programs!).</a:t>
            </a:r>
          </a:p>
          <a:p>
            <a:r>
              <a:rPr lang="en-CA" altLang="en-US" smtClean="0">
                <a:ea typeface="ＭＳ Ｐゴシック" panose="020B0600070205080204" pitchFamily="34" charset="-128"/>
              </a:rPr>
              <a:t>In a more subtle fashion it refers to providing the user the ability to reverse or take back past actions (e.g., the person was just experimenting with the program so it shouldn’t be ‘locked’ into mode that is difficult to exit).</a:t>
            </a:r>
          </a:p>
          <a:p>
            <a:r>
              <a:rPr lang="en-CA" altLang="en-US" smtClean="0">
                <a:ea typeface="ＭＳ Ｐゴシック" panose="020B0600070205080204" pitchFamily="34" charset="-128"/>
              </a:rPr>
              <a:t>Users should also be able to terminate lengthy operations as needed.</a:t>
            </a:r>
          </a:p>
          <a:p>
            <a:endParaRPr lang="en-CA" altLang="en-US"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marL="533400" indent="-533400">
              <a:buFontTx/>
              <a:buAutoNum type="arabicPeriod" startAt="4"/>
            </a:pPr>
            <a:r>
              <a:rPr lang="en-CA" altLang="en-US" smtClean="0">
                <a:ea typeface="ＭＳ Ｐゴシック" panose="020B0600070205080204" pitchFamily="34" charset="-128"/>
              </a:rPr>
              <a:t>Provide Clearly Marked Exits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448515" name="Rectangle 3"/>
          <p:cNvSpPr>
            <a:spLocks noGrp="1" noChangeArrowheads="1"/>
          </p:cNvSpPr>
          <p:nvPr>
            <p:ph idx="1"/>
          </p:nvPr>
        </p:nvSpPr>
        <p:spPr/>
        <p:txBody>
          <a:bodyPr/>
          <a:lstStyle/>
          <a:p>
            <a:r>
              <a:rPr lang="en-CA" altLang="en-US" smtClean="0">
                <a:ea typeface="ＭＳ Ｐゴシック" panose="020B0600070205080204" pitchFamily="34" charset="-128"/>
              </a:rPr>
              <a:t>This doesn’t just mean providing an exit from the program but the ability to ‘exit’ (take back) the current action.</a:t>
            </a:r>
          </a:p>
          <a:p>
            <a:pPr lvl="1"/>
            <a:r>
              <a:rPr lang="en-CA" altLang="en-US" smtClean="0">
                <a:ea typeface="ＭＳ Ｐゴシック" panose="020B0600070205080204" pitchFamily="34" charset="-128"/>
              </a:rPr>
              <a:t>Universal Undo/Redo</a:t>
            </a:r>
          </a:p>
          <a:p>
            <a:pPr lvl="2"/>
            <a:r>
              <a:rPr lang="en-CA" altLang="en-US" smtClean="0">
                <a:ea typeface="ＭＳ Ｐゴシック" panose="020B0600070205080204" pitchFamily="34" charset="-128"/>
              </a:rPr>
              <a:t>e.g., &lt;Ctrl&gt;-&lt;Z&gt; and &lt;Ctrl&gt;-&lt;Y&gt;</a:t>
            </a:r>
          </a:p>
          <a:p>
            <a:pPr lvl="1"/>
            <a:endParaRPr lang="en-CA" altLang="en-US" smtClean="0">
              <a:ea typeface="ＭＳ Ｐゴシック" panose="020B0600070205080204" pitchFamily="34" charset="-128"/>
            </a:endParaRPr>
          </a:p>
          <a:p>
            <a:pPr lvl="1"/>
            <a:r>
              <a:rPr lang="en-CA" altLang="en-US" smtClean="0">
                <a:ea typeface="ＭＳ Ｐゴシック" panose="020B0600070205080204" pitchFamily="34" charset="-128"/>
              </a:rPr>
              <a:t>Progress indicator &amp; Interrupt</a:t>
            </a:r>
          </a:p>
          <a:p>
            <a:pPr lvl="1"/>
            <a:r>
              <a:rPr lang="en-CA" altLang="en-US" sz="1800" smtClean="0">
                <a:ea typeface="ＭＳ Ｐゴシック" panose="020B0600070205080204" pitchFamily="34" charset="-128"/>
              </a:rPr>
              <a:t>Length operations</a:t>
            </a:r>
          </a:p>
          <a:p>
            <a:endParaRPr lang="en-CA" altLang="en-US" sz="2000" smtClean="0">
              <a:ea typeface="ＭＳ Ｐゴシック" panose="020B0600070205080204" pitchFamily="34" charset="-128"/>
            </a:endParaRPr>
          </a:p>
          <a:p>
            <a:endParaRPr lang="en-CA" altLang="en-US" sz="2000" smtClean="0">
              <a:ea typeface="ＭＳ Ｐゴシック" panose="020B0600070205080204" pitchFamily="34" charset="-128"/>
            </a:endParaRPr>
          </a:p>
        </p:txBody>
      </p:sp>
      <p:sp>
        <p:nvSpPr>
          <p:cNvPr id="99332" name="AutoShape 4" descr="vortal_pic_6035"/>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a:latin typeface="Arial" panose="020B0604020202020204" pitchFamily="34" charset="0"/>
            </a:endParaRPr>
          </a:p>
        </p:txBody>
      </p:sp>
      <p:sp>
        <p:nvSpPr>
          <p:cNvPr id="99333" name="AutoShape 5" descr="vortal_pic_6035"/>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a:latin typeface="Arial" panose="020B0604020202020204" pitchFamily="34" charset="0"/>
            </a:endParaRPr>
          </a:p>
        </p:txBody>
      </p:sp>
      <p:pic>
        <p:nvPicPr>
          <p:cNvPr id="4485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0" y="3810000"/>
            <a:ext cx="3182938"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2" name="TextBox 1"/>
          <p:cNvSpPr txBox="1">
            <a:spLocks noChangeArrowheads="1"/>
          </p:cNvSpPr>
          <p:nvPr/>
        </p:nvSpPr>
        <p:spPr bwMode="auto">
          <a:xfrm>
            <a:off x="15875" y="6408738"/>
            <a:ext cx="365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cs typeface="Arial" panose="020B0604020202020204" pitchFamily="34" charset="0"/>
              </a:rPr>
              <a:t>Image: From the </a:t>
            </a:r>
            <a:r>
              <a:rPr lang="ja-JP" altLang="en-US" sz="1400">
                <a:cs typeface="Arial" panose="020B0604020202020204" pitchFamily="34" charset="0"/>
              </a:rPr>
              <a:t>“</a:t>
            </a:r>
            <a:r>
              <a:rPr lang="en-US" altLang="ja-JP" sz="1400">
                <a:cs typeface="Arial" panose="020B0604020202020204" pitchFamily="34" charset="0"/>
              </a:rPr>
              <a:t>HCI Hall of Shame</a:t>
            </a:r>
            <a:r>
              <a:rPr lang="ja-JP" altLang="en-US" sz="1400">
                <a:cs typeface="Arial" panose="020B0604020202020204" pitchFamily="34" charset="0"/>
              </a:rPr>
              <a:t>”</a:t>
            </a:r>
            <a:endParaRPr lang="en-US" altLang="en-US" sz="140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85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851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851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851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485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bldLvl="2"/>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marL="533400" indent="-533400">
              <a:buFontTx/>
              <a:buAutoNum type="arabicPeriod" startAt="4"/>
            </a:pPr>
            <a:r>
              <a:rPr lang="en-CA" altLang="en-US" smtClean="0">
                <a:ea typeface="ＭＳ Ｐゴシック" panose="020B0600070205080204" pitchFamily="34" charset="-128"/>
              </a:rPr>
              <a:t>Provide Clearly Marked Exits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101379" name="Rectangle 3"/>
          <p:cNvSpPr>
            <a:spLocks noGrp="1" noChangeArrowheads="1"/>
          </p:cNvSpPr>
          <p:nvPr>
            <p:ph idx="1"/>
          </p:nvPr>
        </p:nvSpPr>
        <p:spPr/>
        <p:txBody>
          <a:bodyPr/>
          <a:lstStyle/>
          <a:p>
            <a:r>
              <a:rPr lang="en-CA" altLang="en-US" sz="2000" smtClean="0">
                <a:ea typeface="ＭＳ Ｐゴシック" panose="020B0600070205080204" pitchFamily="34" charset="-128"/>
              </a:rPr>
              <a:t>Restoring defaults</a:t>
            </a:r>
          </a:p>
          <a:p>
            <a:pPr lvl="1"/>
            <a:r>
              <a:rPr lang="en-CA" altLang="en-US" sz="1800" smtClean="0">
                <a:ea typeface="ＭＳ Ｐゴシック" panose="020B0600070205080204" pitchFamily="34" charset="-128"/>
              </a:rPr>
              <a:t>Getting back original settings</a:t>
            </a:r>
          </a:p>
          <a:p>
            <a:endParaRPr lang="en-CA" altLang="en-US" sz="2000" smtClean="0">
              <a:ea typeface="ＭＳ Ｐゴシック" panose="020B0600070205080204" pitchFamily="34" charset="-128"/>
            </a:endParaRPr>
          </a:p>
        </p:txBody>
      </p:sp>
      <p:sp>
        <p:nvSpPr>
          <p:cNvPr id="101380" name="AutoShape 4" descr="vortal_pic_6035"/>
          <p:cNvSpPr>
            <a:spLocks noChangeAspect="1" noChangeArrowheads="1"/>
          </p:cNvSpPr>
          <p:nvPr/>
        </p:nvSpPr>
        <p:spPr bwMode="auto">
          <a:xfrm>
            <a:off x="45339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a:latin typeface="Arial" panose="020B0604020202020204" pitchFamily="34" charset="0"/>
            </a:endParaRPr>
          </a:p>
        </p:txBody>
      </p:sp>
      <p:sp>
        <p:nvSpPr>
          <p:cNvPr id="101381" name="AutoShape 5" descr="vortal_pic_6035"/>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a:latin typeface="Arial" panose="020B0604020202020204" pitchFamily="34" charset="0"/>
            </a:endParaRPr>
          </a:p>
        </p:txBody>
      </p:sp>
      <p:pic>
        <p:nvPicPr>
          <p:cNvPr id="1013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828800"/>
            <a:ext cx="406717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3390900" y="2919413"/>
            <a:ext cx="5494338" cy="2643187"/>
            <a:chOff x="3276600" y="3224743"/>
            <a:chExt cx="5493694" cy="2642657"/>
          </a:xfrm>
        </p:grpSpPr>
        <p:sp>
          <p:nvSpPr>
            <p:cNvPr id="101389" name="TextBox 2"/>
            <p:cNvSpPr txBox="1">
              <a:spLocks noChangeArrowheads="1"/>
            </p:cNvSpPr>
            <p:nvPr/>
          </p:nvSpPr>
          <p:spPr bwMode="auto">
            <a:xfrm>
              <a:off x="6255694" y="3224743"/>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800" b="1">
                  <a:solidFill>
                    <a:srgbClr val="FF0000"/>
                  </a:solidFill>
                </a:rPr>
                <a:t>Allows for defaults to be quickly restored</a:t>
              </a:r>
            </a:p>
          </p:txBody>
        </p:sp>
        <p:cxnSp>
          <p:nvCxnSpPr>
            <p:cNvPr id="14" name="Straight Arrow Connector 13"/>
            <p:cNvCxnSpPr/>
            <p:nvPr/>
          </p:nvCxnSpPr>
          <p:spPr>
            <a:xfrm flipH="1">
              <a:off x="3276600" y="3581858"/>
              <a:ext cx="3123834" cy="22855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16"/>
          <p:cNvGrpSpPr>
            <a:grpSpLocks/>
          </p:cNvGrpSpPr>
          <p:nvPr/>
        </p:nvGrpSpPr>
        <p:grpSpPr bwMode="auto">
          <a:xfrm>
            <a:off x="2295525" y="1524000"/>
            <a:ext cx="5743575" cy="2778125"/>
            <a:chOff x="2028217" y="1676400"/>
            <a:chExt cx="5744183" cy="2778609"/>
          </a:xfrm>
        </p:grpSpPr>
        <p:sp>
          <p:nvSpPr>
            <p:cNvPr id="101386" name="TextBox 17"/>
            <p:cNvSpPr txBox="1">
              <a:spLocks noChangeArrowheads="1"/>
            </p:cNvSpPr>
            <p:nvPr/>
          </p:nvSpPr>
          <p:spPr bwMode="auto">
            <a:xfrm>
              <a:off x="5257800" y="1676400"/>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800" b="1">
                  <a:solidFill>
                    <a:srgbClr val="FF0000"/>
                  </a:solidFill>
                </a:rPr>
                <a:t>What option did I change?</a:t>
              </a:r>
            </a:p>
            <a:p>
              <a:pPr eaLnBrk="1" hangingPunct="1">
                <a:spcBef>
                  <a:spcPct val="0"/>
                </a:spcBef>
              </a:pPr>
              <a:r>
                <a:rPr lang="en-US" altLang="en-US" sz="1800" b="1">
                  <a:solidFill>
                    <a:srgbClr val="FF0000"/>
                  </a:solidFill>
                </a:rPr>
                <a:t>What was the original setting?</a:t>
              </a:r>
            </a:p>
          </p:txBody>
        </p:sp>
        <p:cxnSp>
          <p:nvCxnSpPr>
            <p:cNvPr id="19" name="Straight Arrow Connector 18"/>
            <p:cNvCxnSpPr>
              <a:stCxn id="101386" idx="1"/>
            </p:cNvCxnSpPr>
            <p:nvPr/>
          </p:nvCxnSpPr>
          <p:spPr>
            <a:xfrm flipH="1">
              <a:off x="2056795" y="2276580"/>
              <a:ext cx="3200739" cy="77165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1386" idx="1"/>
            </p:cNvCxnSpPr>
            <p:nvPr/>
          </p:nvCxnSpPr>
          <p:spPr>
            <a:xfrm flipH="1">
              <a:off x="2028217" y="2276580"/>
              <a:ext cx="3229317" cy="217842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1385" name="TextBox 3"/>
          <p:cNvSpPr txBox="1">
            <a:spLocks noChangeArrowheads="1"/>
          </p:cNvSpPr>
          <p:nvPr/>
        </p:nvSpPr>
        <p:spPr bwMode="auto">
          <a:xfrm>
            <a:off x="952500" y="6438900"/>
            <a:ext cx="6985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latin typeface="Arial" panose="020B0604020202020204" pitchFamily="34" charset="0"/>
              </a:rPr>
              <a:t>Image: Internet Explorer security settings curtesy  ofJames Tam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marL="533400" indent="-533400">
              <a:buFontTx/>
              <a:buAutoNum type="arabicPeriod" startAt="4"/>
            </a:pPr>
            <a:r>
              <a:rPr lang="en-US" altLang="en-US" smtClean="0">
                <a:ea typeface="ＭＳ Ｐゴシック" panose="020B0600070205080204" pitchFamily="34" charset="-128"/>
              </a:rPr>
              <a:t>Provide Clearly Marked Exits (If There Is Time)</a:t>
            </a:r>
          </a:p>
        </p:txBody>
      </p:sp>
      <p:pic>
        <p:nvPicPr>
          <p:cNvPr id="103427" name="Picture 4"/>
          <p:cNvPicPr>
            <a:picLocks noChangeAspect="1" noChangeArrowheads="1"/>
          </p:cNvPicPr>
          <p:nvPr/>
        </p:nvPicPr>
        <p:blipFill>
          <a:blip r:embed="rId2">
            <a:extLst>
              <a:ext uri="{28A0092B-C50C-407E-A947-70E740481C1C}">
                <a14:useLocalDpi xmlns:a14="http://schemas.microsoft.com/office/drawing/2010/main" val="0"/>
              </a:ext>
            </a:extLst>
          </a:blip>
          <a:srcRect l="42833" t="9471" r="26584" b="61111"/>
          <a:stretch>
            <a:fillRect/>
          </a:stretch>
        </p:blipFill>
        <p:spPr bwMode="auto">
          <a:xfrm>
            <a:off x="406400" y="1778000"/>
            <a:ext cx="6480175"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28" name="Group 13"/>
          <p:cNvGrpSpPr>
            <a:grpSpLocks/>
          </p:cNvGrpSpPr>
          <p:nvPr/>
        </p:nvGrpSpPr>
        <p:grpSpPr bwMode="auto">
          <a:xfrm>
            <a:off x="2159000" y="1055688"/>
            <a:ext cx="6688138" cy="5180012"/>
            <a:chOff x="1360" y="665"/>
            <a:chExt cx="4213" cy="3263"/>
          </a:xfrm>
        </p:grpSpPr>
        <p:sp>
          <p:nvSpPr>
            <p:cNvPr id="103430" name="Line 5"/>
            <p:cNvSpPr>
              <a:spLocks noChangeShapeType="1"/>
            </p:cNvSpPr>
            <p:nvPr/>
          </p:nvSpPr>
          <p:spPr bwMode="auto">
            <a:xfrm flipH="1">
              <a:off x="1376" y="848"/>
              <a:ext cx="2584" cy="1336"/>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03431" name="Line 6"/>
            <p:cNvSpPr>
              <a:spLocks noChangeShapeType="1"/>
            </p:cNvSpPr>
            <p:nvPr/>
          </p:nvSpPr>
          <p:spPr bwMode="auto">
            <a:xfrm flipH="1">
              <a:off x="1360" y="840"/>
              <a:ext cx="2624" cy="3088"/>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03432" name="Text Box 7"/>
            <p:cNvSpPr txBox="1">
              <a:spLocks noChangeArrowheads="1"/>
            </p:cNvSpPr>
            <p:nvPr/>
          </p:nvSpPr>
          <p:spPr bwMode="auto">
            <a:xfrm>
              <a:off x="3941" y="665"/>
              <a:ext cx="163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solidFill>
                    <a:srgbClr val="FF0000"/>
                  </a:solidFill>
                  <a:latin typeface="Arial" panose="020B0604020202020204" pitchFamily="34" charset="0"/>
                </a:rPr>
                <a:t>The user can skip or ‘exit’ any question</a:t>
              </a:r>
            </a:p>
          </p:txBody>
        </p:sp>
      </p:grpSp>
      <p:sp>
        <p:nvSpPr>
          <p:cNvPr id="103429" name="TextBox 9"/>
          <p:cNvSpPr txBox="1">
            <a:spLocks noChangeArrowheads="1"/>
          </p:cNvSpPr>
          <p:nvPr/>
        </p:nvSpPr>
        <p:spPr bwMode="auto">
          <a:xfrm>
            <a:off x="406400" y="6438900"/>
            <a:ext cx="6985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latin typeface="Arial" panose="020B0604020202020204" pitchFamily="34" charset="0"/>
              </a:rPr>
              <a:t>Image: An old CPSC 231 assignment curtesy of James Tam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p:txBody>
          <a:bodyPr/>
          <a:lstStyle/>
          <a:p>
            <a:pPr marL="533400" indent="-533400">
              <a:buFontTx/>
              <a:buAutoNum type="arabicPeriod" startAt="5"/>
            </a:pPr>
            <a:r>
              <a:rPr lang="en-CA" altLang="en-US" smtClean="0">
                <a:ea typeface="ＭＳ Ｐゴシック" panose="020B0600070205080204" pitchFamily="34" charset="-128"/>
              </a:rPr>
              <a:t>Deal With Errors In A Helpful And </a:t>
            </a:r>
            <a:br>
              <a:rPr lang="en-CA" altLang="en-US" smtClean="0">
                <a:ea typeface="ＭＳ Ｐゴシック" panose="020B0600070205080204" pitchFamily="34" charset="-128"/>
              </a:rPr>
            </a:br>
            <a:r>
              <a:rPr lang="en-CA" altLang="en-US" smtClean="0">
                <a:ea typeface="ＭＳ Ｐゴシック" panose="020B0600070205080204" pitchFamily="34" charset="-128"/>
              </a:rPr>
              <a:t>Positive Manner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104451" name="Rectangle 3"/>
          <p:cNvSpPr>
            <a:spLocks noGrp="1"/>
          </p:cNvSpPr>
          <p:nvPr>
            <p:ph idx="1"/>
          </p:nvPr>
        </p:nvSpPr>
        <p:spPr/>
        <p:txBody>
          <a:bodyPr/>
          <a:lstStyle/>
          <a:p>
            <a:r>
              <a:rPr lang="en-CA" altLang="en-US" smtClean="0">
                <a:ea typeface="ＭＳ Ｐゴシック" panose="020B0600070205080204" pitchFamily="34" charset="-128"/>
              </a:rPr>
              <a:t>(JT: with this the heuristic it states exactly what should be done).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marL="533400" indent="-533400"/>
            <a:r>
              <a:rPr lang="en-CA" altLang="en-US" smtClean="0">
                <a:ea typeface="ＭＳ Ｐゴシック" panose="020B0600070205080204" pitchFamily="34" charset="-128"/>
              </a:rPr>
              <a:t>Rules Of Thumb For Error Messages </a:t>
            </a:r>
            <a:r>
              <a:rPr lang="en-US" altLang="en-US" smtClean="0">
                <a:ea typeface="ＭＳ Ｐゴシック" panose="020B0600070205080204" pitchFamily="34" charset="-128"/>
              </a:rPr>
              <a:t>(If There Is Time)</a:t>
            </a:r>
            <a:endParaRPr lang="en-CA" altLang="en-US" smtClean="0">
              <a:ea typeface="ＭＳ Ｐゴシック" panose="020B0600070205080204" pitchFamily="34" charset="-128"/>
            </a:endParaRPr>
          </a:p>
        </p:txBody>
      </p:sp>
      <p:sp>
        <p:nvSpPr>
          <p:cNvPr id="453635" name="Rectangle 3"/>
          <p:cNvSpPr>
            <a:spLocks noGrp="1" noChangeArrowheads="1"/>
          </p:cNvSpPr>
          <p:nvPr>
            <p:ph idx="1"/>
          </p:nvPr>
        </p:nvSpPr>
        <p:spPr/>
        <p:txBody>
          <a:bodyPr/>
          <a:lstStyle/>
          <a:p>
            <a:pPr marL="457200" indent="-457200">
              <a:lnSpc>
                <a:spcPct val="60000"/>
              </a:lnSpc>
              <a:buFontTx/>
              <a:buAutoNum type="arabicPeriod"/>
            </a:pPr>
            <a:r>
              <a:rPr lang="en-US" altLang="en-US" smtClean="0">
                <a:ea typeface="ＭＳ Ｐゴシック" panose="020B0600070205080204" pitchFamily="34" charset="-128"/>
              </a:rPr>
              <a:t>Polite and non-intimidating</a:t>
            </a:r>
          </a:p>
          <a:p>
            <a:pPr marL="661988" lvl="1" indent="-381000"/>
            <a:r>
              <a:rPr lang="en-US" altLang="en-US" smtClean="0">
                <a:ea typeface="ＭＳ Ｐゴシック" panose="020B0600070205080204" pitchFamily="34" charset="-128"/>
              </a:rPr>
              <a:t>Don’t make people feel stupid</a:t>
            </a:r>
          </a:p>
          <a:p>
            <a:pPr marL="858838" lvl="2" indent="-342900">
              <a:buFont typeface="Times New Roman" panose="02020603050405020304" pitchFamily="18" charset="0"/>
              <a:buChar char="–"/>
            </a:pPr>
            <a:r>
              <a:rPr lang="en-US" altLang="en-US" sz="2000" smtClean="0">
                <a:latin typeface="Consolas" panose="020B0609020204030204" pitchFamily="49" charset="0"/>
                <a:ea typeface="ＭＳ Ｐゴシック" panose="020B0600070205080204" pitchFamily="34" charset="-128"/>
                <a:cs typeface="Consolas" panose="020B0609020204030204" pitchFamily="49" charset="0"/>
              </a:rPr>
              <a:t>Try again, bonehead!</a:t>
            </a:r>
          </a:p>
          <a:p>
            <a:pPr marL="858838" lvl="2" indent="-342900">
              <a:buFont typeface="Times New Roman" panose="02020603050405020304" pitchFamily="18" charset="0"/>
              <a:buChar char="–"/>
            </a:pPr>
            <a:endParaRPr lang="en-US" altLang="en-US" sz="2000" smtClean="0">
              <a:ea typeface="ＭＳ Ｐゴシック" panose="020B0600070205080204" pitchFamily="34" charset="-128"/>
            </a:endParaRPr>
          </a:p>
          <a:p>
            <a:pPr marL="457200" indent="-457200">
              <a:lnSpc>
                <a:spcPct val="60000"/>
              </a:lnSpc>
              <a:buFontTx/>
              <a:buAutoNum type="arabicPeriod"/>
            </a:pPr>
            <a:r>
              <a:rPr lang="en-US" altLang="en-US" smtClean="0">
                <a:ea typeface="ＭＳ Ｐゴシック" panose="020B0600070205080204" pitchFamily="34" charset="-128"/>
              </a:rPr>
              <a:t>Understandable</a:t>
            </a:r>
          </a:p>
          <a:p>
            <a:pPr marL="661988" lvl="1" indent="-381000"/>
            <a:r>
              <a:rPr lang="en-US" altLang="en-US" smtClean="0">
                <a:ea typeface="ＭＳ Ｐゴシック" panose="020B0600070205080204" pitchFamily="34" charset="-128"/>
              </a:rPr>
              <a:t>Error 25</a:t>
            </a:r>
          </a:p>
          <a:p>
            <a:pPr marL="457200" indent="-457200">
              <a:lnSpc>
                <a:spcPct val="60000"/>
              </a:lnSpc>
              <a:buFontTx/>
              <a:buAutoNum type="arabicPeriod"/>
            </a:pPr>
            <a:endParaRPr lang="en-US" altLang="en-US" sz="2000" smtClean="0">
              <a:ea typeface="ＭＳ Ｐゴシック" panose="020B0600070205080204" pitchFamily="34" charset="-128"/>
            </a:endParaRPr>
          </a:p>
          <a:p>
            <a:pPr marL="457200" indent="-457200">
              <a:lnSpc>
                <a:spcPct val="60000"/>
              </a:lnSpc>
              <a:buFontTx/>
              <a:buAutoNum type="arabicPeriod"/>
            </a:pPr>
            <a:r>
              <a:rPr lang="en-US" altLang="en-US" smtClean="0">
                <a:ea typeface="ＭＳ Ｐゴシック" panose="020B0600070205080204" pitchFamily="34" charset="-128"/>
              </a:rPr>
              <a:t>Specific</a:t>
            </a:r>
          </a:p>
          <a:p>
            <a:pPr marL="661988" lvl="1" indent="-381000"/>
            <a:r>
              <a:rPr lang="en-US" altLang="en-US" smtClean="0">
                <a:ea typeface="ＭＳ Ｐゴシック" panose="020B0600070205080204" pitchFamily="34" charset="-128"/>
              </a:rPr>
              <a:t>Cannot open this document</a:t>
            </a:r>
          </a:p>
          <a:p>
            <a:pPr marL="661988" lvl="1" indent="-381000"/>
            <a:r>
              <a:rPr lang="en-US" altLang="en-US" smtClean="0">
                <a:ea typeface="ＭＳ Ｐゴシック" panose="020B0600070205080204" pitchFamily="34" charset="-128"/>
              </a:rPr>
              <a:t>Cannot open “chapter 5” because the application “Microsoft Word” </a:t>
            </a:r>
            <a:br>
              <a:rPr lang="en-US" altLang="en-US" smtClean="0">
                <a:ea typeface="ＭＳ Ｐゴシック" panose="020B0600070205080204" pitchFamily="34" charset="-128"/>
              </a:rPr>
            </a:br>
            <a:r>
              <a:rPr lang="en-US" altLang="en-US" smtClean="0">
                <a:ea typeface="ＭＳ Ｐゴシック" panose="020B0600070205080204" pitchFamily="34" charset="-128"/>
              </a:rPr>
              <a:t>is not on your system</a:t>
            </a:r>
          </a:p>
          <a:p>
            <a:pPr marL="457200" indent="-457200">
              <a:lnSpc>
                <a:spcPct val="60000"/>
              </a:lnSpc>
              <a:buFontTx/>
              <a:buAutoNum type="arabicPeriod"/>
            </a:pPr>
            <a:endParaRPr lang="en-US" altLang="en-US" smtClean="0">
              <a:ea typeface="ＭＳ Ｐゴシック" panose="020B0600070205080204" pitchFamily="34" charset="-128"/>
            </a:endParaRPr>
          </a:p>
          <a:p>
            <a:pPr marL="457200" indent="-457200">
              <a:lnSpc>
                <a:spcPct val="60000"/>
              </a:lnSpc>
              <a:buFontTx/>
              <a:buAutoNum type="arabicPeriod"/>
            </a:pPr>
            <a:r>
              <a:rPr lang="en-US" altLang="en-US" smtClean="0">
                <a:ea typeface="ＭＳ Ｐゴシック" panose="020B0600070205080204" pitchFamily="34" charset="-128"/>
              </a:rPr>
              <a:t>Helpful</a:t>
            </a:r>
          </a:p>
          <a:p>
            <a:pPr marL="661988" lvl="1" indent="-381000"/>
            <a:r>
              <a:rPr lang="en-US" altLang="en-US" smtClean="0">
                <a:ea typeface="ＭＳ Ｐゴシック" panose="020B0600070205080204" pitchFamily="34" charset="-128"/>
              </a:rPr>
              <a:t>Cannot open “chapter 5” because the application “Microsoft Word” </a:t>
            </a:r>
            <a:br>
              <a:rPr lang="en-US" altLang="en-US" smtClean="0">
                <a:ea typeface="ＭＳ Ｐゴシック" panose="020B0600070205080204" pitchFamily="34" charset="-128"/>
              </a:rPr>
            </a:br>
            <a:r>
              <a:rPr lang="en-US" altLang="en-US" smtClean="0">
                <a:ea typeface="ＭＳ Ｐゴシック" panose="020B0600070205080204" pitchFamily="34" charset="-128"/>
              </a:rPr>
              <a:t>is not on your system.  Open it with “WordPad” instead?</a:t>
            </a:r>
          </a:p>
        </p:txBody>
      </p:sp>
      <p:grpSp>
        <p:nvGrpSpPr>
          <p:cNvPr id="5" name="Group 8"/>
          <p:cNvGrpSpPr>
            <a:grpSpLocks/>
          </p:cNvGrpSpPr>
          <p:nvPr/>
        </p:nvGrpSpPr>
        <p:grpSpPr bwMode="auto">
          <a:xfrm>
            <a:off x="4224338" y="1638300"/>
            <a:ext cx="2286000" cy="381000"/>
            <a:chOff x="3581400" y="1981200"/>
            <a:chExt cx="2286000" cy="381000"/>
          </a:xfrm>
        </p:grpSpPr>
        <p:sp>
          <p:nvSpPr>
            <p:cNvPr id="105494" name="TextBox 1"/>
            <p:cNvSpPr txBox="1">
              <a:spLocks noChangeArrowheads="1"/>
            </p:cNvSpPr>
            <p:nvPr/>
          </p:nvSpPr>
          <p:spPr bwMode="auto">
            <a:xfrm>
              <a:off x="4419600" y="1981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0000"/>
                  </a:solidFill>
                </a:rPr>
                <a:t>No</a:t>
              </a:r>
            </a:p>
          </p:txBody>
        </p:sp>
        <p:cxnSp>
          <p:nvCxnSpPr>
            <p:cNvPr id="4" name="Straight Arrow Connector 3"/>
            <p:cNvCxnSpPr>
              <a:stCxn id="105494" idx="1"/>
            </p:cNvCxnSpPr>
            <p:nvPr/>
          </p:nvCxnSpPr>
          <p:spPr>
            <a:xfrm flipH="1">
              <a:off x="3581400" y="2171700"/>
              <a:ext cx="838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9"/>
          <p:cNvGrpSpPr>
            <a:grpSpLocks/>
          </p:cNvGrpSpPr>
          <p:nvPr/>
        </p:nvGrpSpPr>
        <p:grpSpPr bwMode="auto">
          <a:xfrm>
            <a:off x="2100263" y="2641600"/>
            <a:ext cx="3838575" cy="381000"/>
            <a:chOff x="2057400" y="2819400"/>
            <a:chExt cx="3838903" cy="381000"/>
          </a:xfrm>
        </p:grpSpPr>
        <p:sp>
          <p:nvSpPr>
            <p:cNvPr id="105492"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0000"/>
                  </a:solidFill>
                </a:rPr>
                <a:t>Not</a:t>
              </a:r>
            </a:p>
          </p:txBody>
        </p:sp>
        <p:cxnSp>
          <p:nvCxnSpPr>
            <p:cNvPr id="8" name="Straight Arrow Connector 7"/>
            <p:cNvCxnSpPr>
              <a:stCxn id="105492"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4"/>
          <p:cNvGrpSpPr>
            <a:grpSpLocks/>
          </p:cNvGrpSpPr>
          <p:nvPr/>
        </p:nvGrpSpPr>
        <p:grpSpPr bwMode="auto">
          <a:xfrm>
            <a:off x="6045200" y="1793875"/>
            <a:ext cx="2895600" cy="1268413"/>
            <a:chOff x="346" y="2411"/>
            <a:chExt cx="2735" cy="1125"/>
          </a:xfrm>
        </p:grpSpPr>
        <p:pic>
          <p:nvPicPr>
            <p:cNvPr id="105490" name="Picture 5" descr="Help from D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 y="2411"/>
              <a:ext cx="2696"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91" name="Rectangle 6"/>
            <p:cNvSpPr>
              <a:spLocks noChangeArrowheads="1"/>
            </p:cNvSpPr>
            <p:nvPr/>
          </p:nvSpPr>
          <p:spPr bwMode="auto">
            <a:xfrm>
              <a:off x="346" y="3366"/>
              <a:ext cx="208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92075" bIns="46038"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CA" altLang="en-US" sz="1400">
                  <a:latin typeface="Arial" panose="020B0604020202020204" pitchFamily="34" charset="0"/>
                </a:rPr>
                <a:t>AutoCAD Mechanical</a:t>
              </a:r>
              <a:r>
                <a:rPr lang="en-CA" altLang="en-US">
                  <a:latin typeface="Times New Roman" panose="02020603050405020304" pitchFamily="18" charset="0"/>
                </a:rPr>
                <a:t> </a:t>
              </a:r>
            </a:p>
          </p:txBody>
        </p:sp>
      </p:grpSp>
      <p:sp>
        <p:nvSpPr>
          <p:cNvPr id="2" name="TextBox 1"/>
          <p:cNvSpPr txBox="1">
            <a:spLocks noChangeArrowheads="1"/>
          </p:cNvSpPr>
          <p:nvPr/>
        </p:nvSpPr>
        <p:spPr bwMode="auto">
          <a:xfrm>
            <a:off x="6019800" y="1147763"/>
            <a:ext cx="2362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t>So obvious it could never happen?</a:t>
            </a:r>
          </a:p>
        </p:txBody>
      </p:sp>
      <p:sp>
        <p:nvSpPr>
          <p:cNvPr id="3" name="Oval 2"/>
          <p:cNvSpPr/>
          <p:nvPr/>
        </p:nvSpPr>
        <p:spPr>
          <a:xfrm>
            <a:off x="8316913" y="2171700"/>
            <a:ext cx="304800" cy="174625"/>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grpSp>
        <p:nvGrpSpPr>
          <p:cNvPr id="16" name="Group 9"/>
          <p:cNvGrpSpPr>
            <a:grpSpLocks/>
          </p:cNvGrpSpPr>
          <p:nvPr/>
        </p:nvGrpSpPr>
        <p:grpSpPr bwMode="auto">
          <a:xfrm>
            <a:off x="4167188" y="3606800"/>
            <a:ext cx="3838575" cy="381000"/>
            <a:chOff x="2057400" y="2819400"/>
            <a:chExt cx="3838903" cy="381000"/>
          </a:xfrm>
        </p:grpSpPr>
        <p:sp>
          <p:nvSpPr>
            <p:cNvPr id="105488"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0000"/>
                  </a:solidFill>
                </a:rPr>
                <a:t>Why?</a:t>
              </a:r>
            </a:p>
          </p:txBody>
        </p:sp>
        <p:cxnSp>
          <p:nvCxnSpPr>
            <p:cNvPr id="18" name="Straight Arrow Connector 17"/>
            <p:cNvCxnSpPr>
              <a:stCxn id="105488"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9"/>
          <p:cNvGrpSpPr>
            <a:grpSpLocks/>
          </p:cNvGrpSpPr>
          <p:nvPr/>
        </p:nvGrpSpPr>
        <p:grpSpPr bwMode="auto">
          <a:xfrm>
            <a:off x="3595688" y="4254500"/>
            <a:ext cx="3838575" cy="381000"/>
            <a:chOff x="2057400" y="2819400"/>
            <a:chExt cx="3838903" cy="381000"/>
          </a:xfrm>
        </p:grpSpPr>
        <p:sp>
          <p:nvSpPr>
            <p:cNvPr id="105486"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0000"/>
                  </a:solidFill>
                </a:rPr>
                <a:t>Better</a:t>
              </a:r>
            </a:p>
          </p:txBody>
        </p:sp>
        <p:cxnSp>
          <p:nvCxnSpPr>
            <p:cNvPr id="21" name="Straight Arrow Connector 20"/>
            <p:cNvCxnSpPr>
              <a:stCxn id="105486"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a:grpSpLocks/>
          </p:cNvGrpSpPr>
          <p:nvPr/>
        </p:nvGrpSpPr>
        <p:grpSpPr bwMode="auto">
          <a:xfrm>
            <a:off x="4743450" y="5829300"/>
            <a:ext cx="4400550" cy="1003300"/>
            <a:chOff x="4743451" y="5829300"/>
            <a:chExt cx="4400549" cy="1003300"/>
          </a:xfrm>
        </p:grpSpPr>
        <p:sp>
          <p:nvSpPr>
            <p:cNvPr id="105484" name="TextBox 4"/>
            <p:cNvSpPr txBox="1">
              <a:spLocks noChangeArrowheads="1"/>
            </p:cNvSpPr>
            <p:nvPr/>
          </p:nvSpPr>
          <p:spPr bwMode="auto">
            <a:xfrm>
              <a:off x="6361363" y="5930900"/>
              <a:ext cx="278263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solidFill>
                    <a:srgbClr val="FF0000"/>
                  </a:solidFill>
                </a:rPr>
                <a:t>Even better: A potentially helpful suggestion</a:t>
              </a:r>
            </a:p>
          </p:txBody>
        </p:sp>
        <p:cxnSp>
          <p:nvCxnSpPr>
            <p:cNvPr id="24" name="Straight Arrow Connector 23"/>
            <p:cNvCxnSpPr>
              <a:stCxn id="105484" idx="1"/>
            </p:cNvCxnSpPr>
            <p:nvPr/>
          </p:nvCxnSpPr>
          <p:spPr bwMode="auto">
            <a:xfrm flipH="1" flipV="1">
              <a:off x="4743451" y="5829300"/>
              <a:ext cx="1617663" cy="5524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3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3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36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3635">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3635">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3635">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3635">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3635">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3635">
                                            <p:txEl>
                                              <p:pRg st="11" end="1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3635">
                                            <p:txEl>
                                              <p:pRg st="12" end="12"/>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build="p"/>
      <p:bldP spid="2" grpId="0"/>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smtClean="0">
                <a:ea typeface="ＭＳ Ｐゴシック" panose="020B0600070205080204" pitchFamily="34" charset="-128"/>
              </a:rPr>
              <a:t>Examples Of Bad Error Messages (If There Is Time)</a:t>
            </a:r>
          </a:p>
        </p:txBody>
      </p:sp>
      <p:pic>
        <p:nvPicPr>
          <p:cNvPr id="45062" name="Picture 4" descr="Should I be concer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1371600"/>
            <a:ext cx="362267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070" name="Picture 6" descr="Gee, than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588" y="3063875"/>
            <a:ext cx="41529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071" name="Picture 7" descr="Hm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4987925"/>
            <a:ext cx="41402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6478588"/>
            <a:ext cx="365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cs typeface="Arial" panose="020B0604020202020204" pitchFamily="34" charset="0"/>
              </a:rPr>
              <a:t>Images: From the </a:t>
            </a:r>
            <a:r>
              <a:rPr lang="ja-JP" altLang="en-US" sz="1400">
                <a:cs typeface="Arial" panose="020B0604020202020204" pitchFamily="34" charset="0"/>
              </a:rPr>
              <a:t>“</a:t>
            </a:r>
            <a:r>
              <a:rPr lang="en-US" altLang="ja-JP" sz="1400">
                <a:cs typeface="Arial" panose="020B0604020202020204" pitchFamily="34" charset="0"/>
              </a:rPr>
              <a:t>HCI Hall of Shame</a:t>
            </a:r>
            <a:r>
              <a:rPr lang="ja-JP" altLang="en-US" sz="1400">
                <a:cs typeface="Arial" panose="020B0604020202020204" pitchFamily="34" charset="0"/>
              </a:rPr>
              <a:t>”</a:t>
            </a:r>
            <a:endParaRPr lang="en-US" altLang="en-US" sz="140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20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1220788" y="5103813"/>
            <a:ext cx="7480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3600" b="1">
                <a:latin typeface="Comic Sans MS" panose="030F0702030302020204" pitchFamily="66" charset="0"/>
              </a:rPr>
              <a:t>“HIT ANY KEY TO CONTINUE”</a:t>
            </a:r>
          </a:p>
        </p:txBody>
      </p:sp>
      <p:pic>
        <p:nvPicPr>
          <p:cNvPr id="108547" name="Picture 5" descr="C:\Users\tamj\AppData\Local\Microsoft\Windows\Temporary Internet Files\Content.IE5\H2V5D7PC\MC9000787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04800"/>
            <a:ext cx="561975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Rectangle 2"/>
          <p:cNvSpPr>
            <a:spLocks noGrp="1" noChangeArrowheads="1"/>
          </p:cNvSpPr>
          <p:nvPr>
            <p:ph type="title"/>
          </p:nvPr>
        </p:nvSpPr>
        <p:spPr/>
        <p:txBody>
          <a:bodyPr/>
          <a:lstStyle/>
          <a:p>
            <a:r>
              <a:rPr lang="en-US" altLang="en-US" smtClean="0">
                <a:ea typeface="ＭＳ Ｐゴシック" panose="020B0600070205080204" pitchFamily="34" charset="-128"/>
              </a:rPr>
              <a:t> (If There Is Time)</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6" descr="C:\Users\tamj\Dropbox\231 fall 2014\DSC031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125538"/>
            <a:ext cx="7088187"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7363" y="4383088"/>
            <a:ext cx="3195637" cy="530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eaLnBrk="1" hangingPunct="1">
              <a:defRPr/>
            </a:pPr>
            <a:r>
              <a:rPr lang="en-US" altLang="ja-JP" sz="2400" smtClean="0">
                <a:latin typeface="Comic Sans MS" pitchFamily="66" charset="0"/>
                <a:cs typeface="Arial" pitchFamily="34" charset="0"/>
              </a:rPr>
              <a:t>THE </a:t>
            </a:r>
            <a:r>
              <a:rPr lang="ja-JP" altLang="en-US" sz="2400" smtClean="0">
                <a:latin typeface="Comic Sans MS" pitchFamily="66" charset="0"/>
                <a:cs typeface="Arial" pitchFamily="34" charset="0"/>
              </a:rPr>
              <a:t>“</a:t>
            </a:r>
            <a:r>
              <a:rPr lang="en-US" altLang="ja-JP" sz="2400" smtClean="0">
                <a:latin typeface="Comic Sans MS" pitchFamily="66" charset="0"/>
                <a:cs typeface="Arial" pitchFamily="34" charset="0"/>
              </a:rPr>
              <a:t>Any Key</a:t>
            </a:r>
            <a:r>
              <a:rPr lang="ja-JP" altLang="en-US" sz="2400" smtClean="0">
                <a:latin typeface="Comic Sans MS" pitchFamily="66" charset="0"/>
                <a:cs typeface="Arial" pitchFamily="34" charset="0"/>
              </a:rPr>
              <a:t>”</a:t>
            </a:r>
            <a:endParaRPr lang="en-US" altLang="en-US" sz="2400" smtClean="0">
              <a:latin typeface="Comic Sans MS" pitchFamily="66" charset="0"/>
              <a:cs typeface="Arial" pitchFamily="34" charset="0"/>
            </a:endParaRPr>
          </a:p>
        </p:txBody>
      </p:sp>
      <p:sp>
        <p:nvSpPr>
          <p:cNvPr id="110596" name="TextBox 3"/>
          <p:cNvSpPr txBox="1">
            <a:spLocks noChangeArrowheads="1"/>
          </p:cNvSpPr>
          <p:nvPr/>
        </p:nvSpPr>
        <p:spPr bwMode="auto">
          <a:xfrm>
            <a:off x="385763" y="6438900"/>
            <a:ext cx="25257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panose="020B0604020202020204" pitchFamily="34" charset="0"/>
              </a:rPr>
              <a:t>Image: Curtesy of James Tam</a:t>
            </a:r>
          </a:p>
        </p:txBody>
      </p:sp>
      <p:sp>
        <p:nvSpPr>
          <p:cNvPr id="110597" name="Rectangle 2"/>
          <p:cNvSpPr>
            <a:spLocks noGrp="1" noChangeArrowheads="1"/>
          </p:cNvSpPr>
          <p:nvPr>
            <p:ph type="title"/>
          </p:nvPr>
        </p:nvSpPr>
        <p:spPr/>
        <p:txBody>
          <a:bodyPr/>
          <a:lstStyle/>
          <a:p>
            <a:r>
              <a:rPr lang="en-US" altLang="en-US" smtClean="0">
                <a:ea typeface="ＭＳ Ｐゴシック" panose="020B0600070205080204" pitchFamily="34" charset="-128"/>
              </a:rPr>
              <a:t> (If There Is Time)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ea typeface="ＭＳ Ｐゴシック" panose="020B0600070205080204" pitchFamily="34" charset="-128"/>
              </a:rPr>
              <a:t>Pre-Test Loops</a:t>
            </a:r>
          </a:p>
        </p:txBody>
      </p:sp>
      <p:sp>
        <p:nvSpPr>
          <p:cNvPr id="393219" name="Rectangle 3"/>
          <p:cNvSpPr>
            <a:spLocks noGrp="1" noChangeArrowheads="1"/>
          </p:cNvSpPr>
          <p:nvPr>
            <p:ph idx="1"/>
          </p:nvPr>
        </p:nvSpPr>
        <p:spPr>
          <a:xfrm>
            <a:off x="384175" y="1092200"/>
            <a:ext cx="4633913" cy="5368925"/>
          </a:xfrm>
        </p:spPr>
        <p:txBody>
          <a:bodyPr/>
          <a:lstStyle/>
          <a:p>
            <a:pPr marL="457200" indent="-457200">
              <a:buFontTx/>
              <a:buAutoNum type="arabicPeriod"/>
              <a:tabLst>
                <a:tab pos="685800" algn="l"/>
              </a:tabLst>
            </a:pPr>
            <a:r>
              <a:rPr lang="en-US" altLang="en-US" smtClean="0">
                <a:ea typeface="ＭＳ Ｐゴシック" panose="020B0600070205080204" pitchFamily="34" charset="-128"/>
              </a:rPr>
              <a:t>Initialize loop control</a:t>
            </a:r>
          </a:p>
          <a:p>
            <a:pPr marL="457200" indent="-457200">
              <a:buFontTx/>
              <a:buAutoNum type="arabicPeriod"/>
              <a:tabLst>
                <a:tab pos="685800" algn="l"/>
              </a:tabLst>
            </a:pPr>
            <a:r>
              <a:rPr lang="en-US" altLang="en-US" smtClean="0">
                <a:ea typeface="ＭＳ Ｐゴシック" panose="020B0600070205080204" pitchFamily="34" charset="-128"/>
              </a:rPr>
              <a:t>Check if the repeating condition has been met</a:t>
            </a:r>
          </a:p>
          <a:p>
            <a:pPr marL="838200" lvl="1" indent="-381000">
              <a:buFontTx/>
              <a:buAutoNum type="alphaLcPeriod"/>
              <a:tabLst>
                <a:tab pos="685800" algn="l"/>
              </a:tabLst>
            </a:pPr>
            <a:r>
              <a:rPr lang="en-US" altLang="en-US" smtClean="0">
                <a:ea typeface="ＭＳ Ｐゴシック" panose="020B0600070205080204" pitchFamily="34" charset="-128"/>
              </a:rPr>
              <a:t>If it’s been met then go to Step 3</a:t>
            </a:r>
          </a:p>
          <a:p>
            <a:pPr marL="838200" lvl="1" indent="-381000">
              <a:buFontTx/>
              <a:buAutoNum type="alphaLcPeriod"/>
              <a:tabLst>
                <a:tab pos="685800" algn="l"/>
              </a:tabLst>
            </a:pPr>
            <a:r>
              <a:rPr lang="en-US" altLang="en-US" smtClean="0">
                <a:ea typeface="ＭＳ Ｐゴシック" panose="020B0600070205080204" pitchFamily="34" charset="-128"/>
              </a:rPr>
              <a:t>If it hasn’t been met then the loop ends </a:t>
            </a:r>
          </a:p>
          <a:p>
            <a:pPr marL="457200" indent="-457200">
              <a:buFontTx/>
              <a:buAutoNum type="arabicPeriod"/>
              <a:tabLst>
                <a:tab pos="685800" algn="l"/>
              </a:tabLst>
            </a:pPr>
            <a:r>
              <a:rPr lang="en-US" altLang="en-US" smtClean="0">
                <a:ea typeface="ＭＳ Ｐゴシック" panose="020B0600070205080204" pitchFamily="34" charset="-128"/>
              </a:rPr>
              <a:t>Execute the body of the loop (the part to be repeated)</a:t>
            </a:r>
          </a:p>
          <a:p>
            <a:pPr marL="457200" indent="-457200">
              <a:buFontTx/>
              <a:buAutoNum type="arabicPeriod"/>
              <a:tabLst>
                <a:tab pos="685800" algn="l"/>
              </a:tabLst>
            </a:pPr>
            <a:r>
              <a:rPr lang="en-US" altLang="en-US" smtClean="0">
                <a:ea typeface="ＭＳ Ｐゴシック" panose="020B0600070205080204" pitchFamily="34" charset="-128"/>
              </a:rPr>
              <a:t>Update the loop control</a:t>
            </a:r>
          </a:p>
          <a:p>
            <a:pPr marL="457200" indent="-457200">
              <a:buFontTx/>
              <a:buAutoNum type="arabicPeriod"/>
              <a:tabLst>
                <a:tab pos="685800" algn="l"/>
              </a:tabLst>
            </a:pPr>
            <a:r>
              <a:rPr lang="en-US" altLang="en-US" smtClean="0">
                <a:ea typeface="ＭＳ Ｐゴシック" panose="020B0600070205080204" pitchFamily="34" charset="-128"/>
              </a:rPr>
              <a:t>Go to step 2</a:t>
            </a:r>
          </a:p>
          <a:p>
            <a:pPr marL="457200" indent="-457200">
              <a:buFontTx/>
              <a:buAutoNum type="arabicPeriod"/>
              <a:tabLst>
                <a:tab pos="685800" algn="l"/>
              </a:tabLst>
            </a:pPr>
            <a:endParaRPr lang="en-US" altLang="en-US" smtClean="0">
              <a:ea typeface="ＭＳ Ｐゴシック" panose="020B0600070205080204" pitchFamily="34" charset="-128"/>
            </a:endParaRPr>
          </a:p>
        </p:txBody>
      </p:sp>
      <p:sp>
        <p:nvSpPr>
          <p:cNvPr id="393220" name="Rectangle 4"/>
          <p:cNvSpPr>
            <a:spLocks noChangeArrowheads="1"/>
          </p:cNvSpPr>
          <p:nvPr/>
        </p:nvSpPr>
        <p:spPr bwMode="auto">
          <a:xfrm>
            <a:off x="5822950" y="1254125"/>
            <a:ext cx="2063750" cy="3746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Initialize loop control</a:t>
            </a:r>
          </a:p>
        </p:txBody>
      </p:sp>
      <p:sp>
        <p:nvSpPr>
          <p:cNvPr id="393221" name="Rectangle 5"/>
          <p:cNvSpPr>
            <a:spLocks noChangeArrowheads="1"/>
          </p:cNvSpPr>
          <p:nvPr/>
        </p:nvSpPr>
        <p:spPr bwMode="auto">
          <a:xfrm>
            <a:off x="6221413" y="4117975"/>
            <a:ext cx="1455737" cy="3746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Execute body</a:t>
            </a:r>
          </a:p>
        </p:txBody>
      </p:sp>
      <p:grpSp>
        <p:nvGrpSpPr>
          <p:cNvPr id="2" name="Group 6"/>
          <p:cNvGrpSpPr>
            <a:grpSpLocks/>
          </p:cNvGrpSpPr>
          <p:nvPr/>
        </p:nvGrpSpPr>
        <p:grpSpPr bwMode="auto">
          <a:xfrm>
            <a:off x="5829300" y="1647825"/>
            <a:ext cx="2241550" cy="1765300"/>
            <a:chOff x="3672" y="1038"/>
            <a:chExt cx="1278" cy="1112"/>
          </a:xfrm>
        </p:grpSpPr>
        <p:sp>
          <p:nvSpPr>
            <p:cNvPr id="13335" name="AutoShape 7"/>
            <p:cNvSpPr>
              <a:spLocks noChangeArrowheads="1"/>
            </p:cNvSpPr>
            <p:nvPr/>
          </p:nvSpPr>
          <p:spPr bwMode="auto">
            <a:xfrm>
              <a:off x="3672" y="1452"/>
              <a:ext cx="1278" cy="698"/>
            </a:xfrm>
            <a:prstGeom prst="diamond">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Condition met?</a:t>
              </a:r>
            </a:p>
          </p:txBody>
        </p:sp>
        <p:cxnSp>
          <p:nvCxnSpPr>
            <p:cNvPr id="13336" name="AutoShape 8"/>
            <p:cNvCxnSpPr>
              <a:cxnSpLocks noChangeShapeType="1"/>
              <a:stCxn id="393220" idx="2"/>
              <a:endCxn id="13335" idx="0"/>
            </p:cNvCxnSpPr>
            <p:nvPr/>
          </p:nvCxnSpPr>
          <p:spPr bwMode="auto">
            <a:xfrm flipH="1">
              <a:off x="4311" y="1038"/>
              <a:ext cx="7" cy="402"/>
            </a:xfrm>
            <a:prstGeom prst="straightConnector1">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11" name="Group 10"/>
          <p:cNvGrpSpPr>
            <a:grpSpLocks/>
          </p:cNvGrpSpPr>
          <p:nvPr/>
        </p:nvGrpSpPr>
        <p:grpSpPr bwMode="auto">
          <a:xfrm>
            <a:off x="6176963" y="4492625"/>
            <a:ext cx="1546225" cy="869950"/>
            <a:chOff x="6176962" y="4492625"/>
            <a:chExt cx="1546225" cy="869950"/>
          </a:xfrm>
        </p:grpSpPr>
        <p:sp>
          <p:nvSpPr>
            <p:cNvPr id="13333" name="Rectangle 10"/>
            <p:cNvSpPr>
              <a:spLocks noChangeArrowheads="1"/>
            </p:cNvSpPr>
            <p:nvPr/>
          </p:nvSpPr>
          <p:spPr bwMode="auto">
            <a:xfrm>
              <a:off x="6176962" y="4987925"/>
              <a:ext cx="1546225" cy="3746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Update control</a:t>
              </a:r>
            </a:p>
          </p:txBody>
        </p:sp>
        <p:cxnSp>
          <p:nvCxnSpPr>
            <p:cNvPr id="13334" name="AutoShape 11"/>
            <p:cNvCxnSpPr>
              <a:cxnSpLocks noChangeShapeType="1"/>
              <a:stCxn id="393221" idx="2"/>
              <a:endCxn id="13333" idx="0"/>
            </p:cNvCxnSpPr>
            <p:nvPr/>
          </p:nvCxnSpPr>
          <p:spPr bwMode="auto">
            <a:xfrm>
              <a:off x="6950075" y="4492625"/>
              <a:ext cx="0" cy="495300"/>
            </a:xfrm>
            <a:prstGeom prst="straightConnector1">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4" name="Group 12"/>
          <p:cNvGrpSpPr>
            <a:grpSpLocks/>
          </p:cNvGrpSpPr>
          <p:nvPr/>
        </p:nvGrpSpPr>
        <p:grpSpPr bwMode="auto">
          <a:xfrm>
            <a:off x="6054725" y="2597150"/>
            <a:ext cx="2782888" cy="4241800"/>
            <a:chOff x="3683" y="1636"/>
            <a:chExt cx="1753" cy="2672"/>
          </a:xfrm>
        </p:grpSpPr>
        <p:sp>
          <p:nvSpPr>
            <p:cNvPr id="13328" name="Oval 13"/>
            <p:cNvSpPr>
              <a:spLocks noChangeArrowheads="1"/>
            </p:cNvSpPr>
            <p:nvPr/>
          </p:nvSpPr>
          <p:spPr bwMode="auto">
            <a:xfrm>
              <a:off x="3683" y="3790"/>
              <a:ext cx="1419" cy="518"/>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After the loop (done looping)</a:t>
              </a:r>
            </a:p>
          </p:txBody>
        </p:sp>
        <p:sp>
          <p:nvSpPr>
            <p:cNvPr id="13329" name="Line 14"/>
            <p:cNvSpPr>
              <a:spLocks noChangeShapeType="1"/>
            </p:cNvSpPr>
            <p:nvPr/>
          </p:nvSpPr>
          <p:spPr bwMode="auto">
            <a:xfrm>
              <a:off x="4940" y="1808"/>
              <a:ext cx="488" cy="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13330" name="Line 15"/>
            <p:cNvSpPr>
              <a:spLocks noChangeShapeType="1"/>
            </p:cNvSpPr>
            <p:nvPr/>
          </p:nvSpPr>
          <p:spPr bwMode="auto">
            <a:xfrm>
              <a:off x="5432" y="1800"/>
              <a:ext cx="0" cy="218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13331" name="Line 16"/>
            <p:cNvSpPr>
              <a:spLocks noChangeShapeType="1"/>
            </p:cNvSpPr>
            <p:nvPr/>
          </p:nvSpPr>
          <p:spPr bwMode="auto">
            <a:xfrm flipH="1">
              <a:off x="5084" y="3980"/>
              <a:ext cx="352" cy="0"/>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13332" name="Text Box 17"/>
            <p:cNvSpPr txBox="1">
              <a:spLocks noChangeArrowheads="1"/>
            </p:cNvSpPr>
            <p:nvPr/>
          </p:nvSpPr>
          <p:spPr bwMode="auto">
            <a:xfrm>
              <a:off x="5032" y="1636"/>
              <a:ext cx="36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200" b="1">
                  <a:latin typeface="Arial" panose="020B0604020202020204" pitchFamily="34" charset="0"/>
                </a:rPr>
                <a:t>No</a:t>
              </a:r>
            </a:p>
          </p:txBody>
        </p:sp>
      </p:grpSp>
      <p:grpSp>
        <p:nvGrpSpPr>
          <p:cNvPr id="5" name="Group 18"/>
          <p:cNvGrpSpPr>
            <a:grpSpLocks/>
          </p:cNvGrpSpPr>
          <p:nvPr/>
        </p:nvGrpSpPr>
        <p:grpSpPr bwMode="auto">
          <a:xfrm>
            <a:off x="6864350" y="3413125"/>
            <a:ext cx="571500" cy="704850"/>
            <a:chOff x="4324" y="2150"/>
            <a:chExt cx="360" cy="444"/>
          </a:xfrm>
        </p:grpSpPr>
        <p:cxnSp>
          <p:nvCxnSpPr>
            <p:cNvPr id="13326" name="AutoShape 19"/>
            <p:cNvCxnSpPr>
              <a:cxnSpLocks noChangeShapeType="1"/>
              <a:stCxn id="13335" idx="2"/>
              <a:endCxn id="393221" idx="0"/>
            </p:cNvCxnSpPr>
            <p:nvPr/>
          </p:nvCxnSpPr>
          <p:spPr bwMode="auto">
            <a:xfrm>
              <a:off x="4378" y="2150"/>
              <a:ext cx="0" cy="444"/>
            </a:xfrm>
            <a:prstGeom prst="straightConnector1">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13327" name="Text Box 20"/>
            <p:cNvSpPr txBox="1">
              <a:spLocks noChangeArrowheads="1"/>
            </p:cNvSpPr>
            <p:nvPr/>
          </p:nvSpPr>
          <p:spPr bwMode="auto">
            <a:xfrm>
              <a:off x="4324" y="2232"/>
              <a:ext cx="36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200" b="1">
                  <a:latin typeface="Arial" panose="020B0604020202020204" pitchFamily="34" charset="0"/>
                </a:rPr>
                <a:t>Yes</a:t>
              </a:r>
            </a:p>
          </p:txBody>
        </p:sp>
      </p:grpSp>
      <p:grpSp>
        <p:nvGrpSpPr>
          <p:cNvPr id="6" name="Group 21"/>
          <p:cNvGrpSpPr>
            <a:grpSpLocks/>
          </p:cNvGrpSpPr>
          <p:nvPr/>
        </p:nvGrpSpPr>
        <p:grpSpPr bwMode="auto">
          <a:xfrm>
            <a:off x="5091113" y="2852738"/>
            <a:ext cx="954087" cy="2354262"/>
            <a:chOff x="3207" y="1797"/>
            <a:chExt cx="601" cy="1483"/>
          </a:xfrm>
        </p:grpSpPr>
        <p:sp>
          <p:nvSpPr>
            <p:cNvPr id="13323" name="Line 22"/>
            <p:cNvSpPr>
              <a:spLocks noChangeShapeType="1"/>
            </p:cNvSpPr>
            <p:nvPr/>
          </p:nvSpPr>
          <p:spPr bwMode="auto">
            <a:xfrm flipH="1" flipV="1">
              <a:off x="3211" y="3278"/>
              <a:ext cx="597" cy="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13324" name="Line 23"/>
            <p:cNvSpPr>
              <a:spLocks noChangeShapeType="1"/>
            </p:cNvSpPr>
            <p:nvPr/>
          </p:nvSpPr>
          <p:spPr bwMode="auto">
            <a:xfrm flipH="1" flipV="1">
              <a:off x="3217" y="1802"/>
              <a:ext cx="0" cy="147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13325" name="Line 24"/>
            <p:cNvSpPr>
              <a:spLocks noChangeShapeType="1"/>
            </p:cNvSpPr>
            <p:nvPr/>
          </p:nvSpPr>
          <p:spPr bwMode="auto">
            <a:xfrm>
              <a:off x="3207" y="1797"/>
              <a:ext cx="444" cy="0"/>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32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321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3219">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3219">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3219">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322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3219">
                                            <p:txEl>
                                              <p:pRg st="5" end="5"/>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3219">
                                            <p:txEl>
                                              <p:pRg st="6" end="6"/>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bldLvl="2"/>
      <p:bldP spid="393220" grpId="0" animBg="1"/>
      <p:bldP spid="39322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CA" altLang="en-US" smtClean="0">
                <a:ea typeface="ＭＳ Ｐゴシック" panose="020B0600070205080204" pitchFamily="34" charset="-128"/>
              </a:rPr>
              <a:t>I’d Rather Deal With The ‘Any’ Key (If There Is Time)</a:t>
            </a:r>
          </a:p>
        </p:txBody>
      </p:sp>
      <p:sp>
        <p:nvSpPr>
          <p:cNvPr id="112643" name="Content Placeholder 2"/>
          <p:cNvSpPr>
            <a:spLocks noGrp="1"/>
          </p:cNvSpPr>
          <p:nvPr>
            <p:ph idx="1"/>
          </p:nvPr>
        </p:nvSpPr>
        <p:spPr/>
        <p:txBody>
          <a:bodyPr/>
          <a:lstStyle/>
          <a:p>
            <a:endParaRPr lang="en-CA" altLang="en-US" smtClean="0">
              <a:ea typeface="ＭＳ Ｐゴシック" panose="020B0600070205080204" pitchFamily="34" charset="-128"/>
            </a:endParaRPr>
          </a:p>
        </p:txBody>
      </p:sp>
      <p:pic>
        <p:nvPicPr>
          <p:cNvPr id="4" name="Picture 3" descr="keyboard failure"/>
          <p:cNvPicPr>
            <a:picLocks noChangeAspect="1" noChangeArrowheads="1"/>
          </p:cNvPicPr>
          <p:nvPr/>
        </p:nvPicPr>
        <p:blipFill>
          <a:blip r:embed="rId3">
            <a:extLst>
              <a:ext uri="{28A0092B-C50C-407E-A947-70E740481C1C}">
                <a14:useLocalDpi xmlns:a14="http://schemas.microsoft.com/office/drawing/2010/main" val="0"/>
              </a:ext>
            </a:extLst>
          </a:blip>
          <a:srcRect l="3156" r="3156"/>
          <a:stretch>
            <a:fillRect/>
          </a:stretch>
        </p:blipFill>
        <p:spPr bwMode="auto">
          <a:xfrm>
            <a:off x="465138" y="1100138"/>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Text Box 4"/>
          <p:cNvSpPr txBox="1">
            <a:spLocks noChangeArrowheads="1"/>
          </p:cNvSpPr>
          <p:nvPr/>
        </p:nvSpPr>
        <p:spPr bwMode="auto">
          <a:xfrm>
            <a:off x="0" y="6472238"/>
            <a:ext cx="586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200">
                <a:latin typeface="Arial" panose="020B0604020202020204" pitchFamily="34" charset="0"/>
              </a:rPr>
              <a:t>Picture courtesy of James Tam: An error message from a Dell desktop computer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CA" altLang="en-US" smtClean="0">
                <a:ea typeface="ＭＳ Ｐゴシック" panose="020B0600070205080204" pitchFamily="34" charset="-128"/>
              </a:rPr>
              <a:t>After This Section You Should Now Know</a:t>
            </a:r>
          </a:p>
        </p:txBody>
      </p:sp>
      <p:sp>
        <p:nvSpPr>
          <p:cNvPr id="114691" name="Rectangle 3"/>
          <p:cNvSpPr>
            <a:spLocks noGrp="1" noChangeArrowheads="1"/>
          </p:cNvSpPr>
          <p:nvPr>
            <p:ph idx="1"/>
          </p:nvPr>
        </p:nvSpPr>
        <p:spPr/>
        <p:txBody>
          <a:bodyPr/>
          <a:lstStyle/>
          <a:p>
            <a:pPr>
              <a:lnSpc>
                <a:spcPct val="90000"/>
              </a:lnSpc>
            </a:pPr>
            <a:r>
              <a:rPr lang="en-US" altLang="en-US" smtClean="0">
                <a:ea typeface="ＭＳ Ｐゴシック" panose="020B0600070205080204" pitchFamily="34" charset="-128"/>
              </a:rPr>
              <a:t>When and why are loops used in computer programs</a:t>
            </a:r>
          </a:p>
          <a:p>
            <a:pPr>
              <a:lnSpc>
                <a:spcPct val="90000"/>
              </a:lnSpc>
            </a:pPr>
            <a:r>
              <a:rPr lang="en-US" altLang="en-US" smtClean="0">
                <a:ea typeface="ＭＳ Ｐゴシック" panose="020B0600070205080204" pitchFamily="34" charset="-128"/>
              </a:rPr>
              <a:t>What is the difference between pre-test loops and post-test loops</a:t>
            </a:r>
          </a:p>
          <a:p>
            <a:pPr>
              <a:lnSpc>
                <a:spcPct val="90000"/>
              </a:lnSpc>
            </a:pPr>
            <a:r>
              <a:rPr lang="en-US" altLang="en-US" smtClean="0">
                <a:ea typeface="ＭＳ Ｐゴシック" panose="020B0600070205080204" pitchFamily="34" charset="-128"/>
              </a:rPr>
              <a:t>How to trace the execution of pre-test loops</a:t>
            </a:r>
          </a:p>
          <a:p>
            <a:pPr>
              <a:lnSpc>
                <a:spcPct val="90000"/>
              </a:lnSpc>
            </a:pPr>
            <a:r>
              <a:rPr lang="en-US" altLang="en-US" smtClean="0">
                <a:ea typeface="ＭＳ Ｐゴシック" panose="020B0600070205080204" pitchFamily="34" charset="-128"/>
              </a:rPr>
              <a:t>How to properly write the code for a loop in a program</a:t>
            </a:r>
          </a:p>
          <a:p>
            <a:pPr>
              <a:lnSpc>
                <a:spcPct val="90000"/>
              </a:lnSpc>
            </a:pPr>
            <a:r>
              <a:rPr lang="en-US" altLang="en-US" smtClean="0">
                <a:ea typeface="ＭＳ Ｐゴシック" panose="020B0600070205080204" pitchFamily="34" charset="-128"/>
              </a:rPr>
              <a:t>What are nested loops and how do you trace their execution</a:t>
            </a:r>
          </a:p>
          <a:p>
            <a:pPr>
              <a:lnSpc>
                <a:spcPct val="90000"/>
              </a:lnSpc>
            </a:pPr>
            <a:r>
              <a:rPr lang="en-US" altLang="en-US" smtClean="0">
                <a:ea typeface="ＭＳ Ｐゴシック" panose="020B0600070205080204" pitchFamily="34" charset="-128"/>
              </a:rPr>
              <a:t>How to test loops</a:t>
            </a:r>
          </a:p>
          <a:p>
            <a:pPr>
              <a:lnSpc>
                <a:spcPct val="90000"/>
              </a:lnSpc>
            </a:pPr>
            <a:r>
              <a:rPr lang="en-US" altLang="en-US" smtClean="0">
                <a:ea typeface="ＭＳ Ｐゴシック" panose="020B0600070205080204" pitchFamily="34" charset="-128"/>
              </a:rPr>
              <a:t>Some rules of thumb for interaction design (if there is time)</a:t>
            </a:r>
          </a:p>
          <a:p>
            <a:pPr marL="685800" lvl="1">
              <a:lnSpc>
                <a:spcPct val="90000"/>
              </a:lnSpc>
              <a:buFont typeface="Times New Roman" panose="02020603050405020304" pitchFamily="18" charset="0"/>
              <a:buAutoNum type="arabicPeriod"/>
            </a:pPr>
            <a:r>
              <a:rPr lang="en-US" altLang="en-US" smtClean="0">
                <a:ea typeface="ＭＳ Ｐゴシック" panose="020B0600070205080204" pitchFamily="34" charset="-128"/>
              </a:rPr>
              <a:t>Minimize the user’s memory load</a:t>
            </a:r>
          </a:p>
          <a:p>
            <a:pPr marL="685800" lvl="1">
              <a:lnSpc>
                <a:spcPct val="90000"/>
              </a:lnSpc>
              <a:buFont typeface="Times New Roman" panose="02020603050405020304" pitchFamily="18" charset="0"/>
              <a:buAutoNum type="arabicPeriod"/>
            </a:pPr>
            <a:r>
              <a:rPr lang="en-US" altLang="en-US" smtClean="0">
                <a:ea typeface="ＭＳ Ｐゴシック" panose="020B0600070205080204" pitchFamily="34" charset="-128"/>
              </a:rPr>
              <a:t>Be consistent</a:t>
            </a:r>
          </a:p>
          <a:p>
            <a:pPr marL="685800" lvl="1">
              <a:lnSpc>
                <a:spcPct val="90000"/>
              </a:lnSpc>
              <a:buFont typeface="Times New Roman" panose="02020603050405020304" pitchFamily="18" charset="0"/>
              <a:buAutoNum type="arabicPeriod"/>
            </a:pPr>
            <a:r>
              <a:rPr lang="en-US" altLang="en-US" smtClean="0">
                <a:ea typeface="ＭＳ Ｐゴシック" panose="020B0600070205080204" pitchFamily="34" charset="-128"/>
              </a:rPr>
              <a:t>Provide feedback</a:t>
            </a:r>
          </a:p>
          <a:p>
            <a:pPr marL="685800" lvl="1">
              <a:lnSpc>
                <a:spcPct val="90000"/>
              </a:lnSpc>
              <a:buFont typeface="Times New Roman" panose="02020603050405020304" pitchFamily="18" charset="0"/>
              <a:buAutoNum type="arabicPeriod"/>
            </a:pPr>
            <a:r>
              <a:rPr lang="en-US" altLang="en-US" smtClean="0">
                <a:ea typeface="ＭＳ Ｐゴシック" panose="020B0600070205080204" pitchFamily="34" charset="-128"/>
              </a:rPr>
              <a:t>Provide clearly marked exits</a:t>
            </a:r>
          </a:p>
          <a:p>
            <a:pPr marL="685800" lvl="1">
              <a:lnSpc>
                <a:spcPct val="90000"/>
              </a:lnSpc>
              <a:buFont typeface="Times New Roman" panose="02020603050405020304" pitchFamily="18" charset="0"/>
              <a:buAutoNum type="arabicPeriod"/>
            </a:pPr>
            <a:r>
              <a:rPr lang="en-CA" altLang="en-US" smtClean="0">
                <a:ea typeface="ＭＳ Ｐゴシック" panose="020B0600070205080204" pitchFamily="34" charset="-128"/>
              </a:rPr>
              <a:t>Deal with errors in a helpful and </a:t>
            </a:r>
            <a:br>
              <a:rPr lang="en-CA" altLang="en-US" smtClean="0">
                <a:ea typeface="ＭＳ Ｐゴシック" panose="020B0600070205080204" pitchFamily="34" charset="-128"/>
              </a:rPr>
            </a:br>
            <a:r>
              <a:rPr lang="en-CA" altLang="en-US" smtClean="0">
                <a:ea typeface="ＭＳ Ｐゴシック" panose="020B0600070205080204" pitchFamily="34" charset="-128"/>
              </a:rPr>
              <a:t>positive manner</a:t>
            </a: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ltLang="en-US" smtClean="0">
                <a:ea typeface="ＭＳ Ｐゴシック" panose="020B0600070205080204" pitchFamily="34" charset="-128"/>
              </a:rPr>
              <a:t>Copyright Notification</a:t>
            </a:r>
          </a:p>
        </p:txBody>
      </p:sp>
      <p:sp>
        <p:nvSpPr>
          <p:cNvPr id="116739" name="Content Placeholder 2"/>
          <p:cNvSpPr>
            <a:spLocks noGrp="1"/>
          </p:cNvSpPr>
          <p:nvPr>
            <p:ph idx="1"/>
          </p:nvPr>
        </p:nvSpPr>
        <p:spPr/>
        <p:txBody>
          <a:bodyPr/>
          <a:lstStyle/>
          <a:p>
            <a:r>
              <a:rPr lang="en-US" altLang="en-US" smtClean="0">
                <a:ea typeface="ＭＳ Ｐゴシック" panose="020B0600070205080204" pitchFamily="34" charset="-128"/>
              </a:rPr>
              <a:t>“Unless otherwise indicated, all images in this presentation are  used with permission from Microsoft.”</a:t>
            </a:r>
          </a:p>
        </p:txBody>
      </p:sp>
      <p:sp>
        <p:nvSpPr>
          <p:cNvPr id="116740"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6AAF8FCA-3C4F-4BC8-B240-DC8626A1E676}" type="slidenum">
              <a:rPr lang="en-US" altLang="en-US" sz="900">
                <a:solidFill>
                  <a:srgbClr val="898989"/>
                </a:solidFill>
                <a:latin typeface="Arial" panose="020B0604020202020204" pitchFamily="34" charset="0"/>
              </a:rPr>
              <a:pPr eaLnBrk="1" hangingPunct="1">
                <a:spcBef>
                  <a:spcPct val="0"/>
                </a:spcBef>
                <a:buFontTx/>
                <a:buNone/>
              </a:pPr>
              <a:t>72</a:t>
            </a:fld>
            <a:endParaRPr lang="en-US" altLang="en-US" sz="90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ea typeface="ＭＳ Ｐゴシック" panose="020B0600070205080204" pitchFamily="34" charset="-128"/>
              </a:rPr>
              <a:t>Post-Test Loops (Not Implemented In Python)</a:t>
            </a:r>
          </a:p>
        </p:txBody>
      </p:sp>
      <p:sp>
        <p:nvSpPr>
          <p:cNvPr id="394243" name="Rectangle 3"/>
          <p:cNvSpPr>
            <a:spLocks noGrp="1" noChangeArrowheads="1"/>
          </p:cNvSpPr>
          <p:nvPr>
            <p:ph idx="1"/>
          </p:nvPr>
        </p:nvSpPr>
        <p:spPr>
          <a:xfrm>
            <a:off x="465138" y="1100138"/>
            <a:ext cx="4565650" cy="5368925"/>
          </a:xfrm>
        </p:spPr>
        <p:txBody>
          <a:bodyPr/>
          <a:lstStyle/>
          <a:p>
            <a:pPr marL="457200" indent="-457200">
              <a:lnSpc>
                <a:spcPct val="80000"/>
              </a:lnSpc>
              <a:buFontTx/>
              <a:buAutoNum type="arabicPeriod"/>
              <a:tabLst>
                <a:tab pos="685800" algn="l"/>
              </a:tabLst>
            </a:pPr>
            <a:r>
              <a:rPr lang="en-US" altLang="en-US" smtClean="0">
                <a:ea typeface="ＭＳ Ｐゴシック" panose="020B0600070205080204" pitchFamily="34" charset="-128"/>
              </a:rPr>
              <a:t>Initialize loop control (sometimes not needed because initialization occurs when the control is updated)</a:t>
            </a:r>
          </a:p>
          <a:p>
            <a:pPr marL="457200" indent="-457200">
              <a:lnSpc>
                <a:spcPct val="80000"/>
              </a:lnSpc>
              <a:buFontTx/>
              <a:buAutoNum type="arabicPeriod"/>
              <a:tabLst>
                <a:tab pos="685800" algn="l"/>
              </a:tabLst>
            </a:pPr>
            <a:r>
              <a:rPr lang="en-US" altLang="en-US" smtClean="0">
                <a:ea typeface="ＭＳ Ｐゴシック" panose="020B0600070205080204" pitchFamily="34" charset="-128"/>
              </a:rPr>
              <a:t>Execute the body of the loop (the part to be repeated)</a:t>
            </a:r>
          </a:p>
          <a:p>
            <a:pPr marL="457200" indent="-457200">
              <a:lnSpc>
                <a:spcPct val="80000"/>
              </a:lnSpc>
              <a:buFontTx/>
              <a:buAutoNum type="arabicPeriod"/>
              <a:tabLst>
                <a:tab pos="685800" algn="l"/>
              </a:tabLst>
            </a:pPr>
            <a:r>
              <a:rPr lang="en-US" altLang="en-US" smtClean="0">
                <a:ea typeface="ＭＳ Ｐゴシック" panose="020B0600070205080204" pitchFamily="34" charset="-128"/>
              </a:rPr>
              <a:t>Update the loop control</a:t>
            </a:r>
          </a:p>
          <a:p>
            <a:pPr marL="457200" indent="-457200">
              <a:lnSpc>
                <a:spcPct val="80000"/>
              </a:lnSpc>
              <a:buFontTx/>
              <a:buAutoNum type="arabicPeriod"/>
              <a:tabLst>
                <a:tab pos="685800" algn="l"/>
              </a:tabLst>
            </a:pPr>
            <a:r>
              <a:rPr lang="en-US" altLang="en-US" smtClean="0">
                <a:ea typeface="ＭＳ Ｐゴシック" panose="020B0600070205080204" pitchFamily="34" charset="-128"/>
              </a:rPr>
              <a:t>Check if the repetition condition has been met</a:t>
            </a:r>
          </a:p>
          <a:p>
            <a:pPr marL="838200" lvl="1" indent="-381000">
              <a:lnSpc>
                <a:spcPct val="90000"/>
              </a:lnSpc>
              <a:buFontTx/>
              <a:buAutoNum type="alphaLcPeriod"/>
              <a:tabLst>
                <a:tab pos="685800" algn="l"/>
              </a:tabLst>
            </a:pPr>
            <a:r>
              <a:rPr lang="en-US" altLang="en-US" sz="2400" smtClean="0">
                <a:ea typeface="ＭＳ Ｐゴシック" panose="020B0600070205080204" pitchFamily="34" charset="-128"/>
              </a:rPr>
              <a:t>If the condition has been met then go through the loop again (go to Step 2)</a:t>
            </a:r>
          </a:p>
          <a:p>
            <a:pPr marL="838200" lvl="1" indent="-381000">
              <a:lnSpc>
                <a:spcPct val="90000"/>
              </a:lnSpc>
              <a:buFontTx/>
              <a:buAutoNum type="alphaLcPeriod"/>
              <a:tabLst>
                <a:tab pos="685800" algn="l"/>
              </a:tabLst>
            </a:pPr>
            <a:r>
              <a:rPr lang="en-US" altLang="en-US" sz="2400" smtClean="0">
                <a:ea typeface="ＭＳ Ｐゴシック" panose="020B0600070205080204" pitchFamily="34" charset="-128"/>
              </a:rPr>
              <a:t>If the condition hasn’t been met then the loop ends.</a:t>
            </a:r>
          </a:p>
          <a:p>
            <a:pPr marL="838200" lvl="1" indent="-381000">
              <a:lnSpc>
                <a:spcPct val="90000"/>
              </a:lnSpc>
              <a:buFontTx/>
              <a:buAutoNum type="alphaLcPeriod"/>
              <a:tabLst>
                <a:tab pos="685800" algn="l"/>
              </a:tabLst>
            </a:pPr>
            <a:endParaRPr lang="en-US" altLang="en-US" sz="2400" smtClean="0">
              <a:ea typeface="ＭＳ Ｐゴシック" panose="020B0600070205080204" pitchFamily="34" charset="-128"/>
            </a:endParaRPr>
          </a:p>
        </p:txBody>
      </p:sp>
      <p:sp>
        <p:nvSpPr>
          <p:cNvPr id="394244" name="Rectangle 4"/>
          <p:cNvSpPr>
            <a:spLocks noChangeArrowheads="1"/>
          </p:cNvSpPr>
          <p:nvPr/>
        </p:nvSpPr>
        <p:spPr bwMode="auto">
          <a:xfrm>
            <a:off x="6026150" y="1122363"/>
            <a:ext cx="2063750" cy="3746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Initialize loop control</a:t>
            </a:r>
          </a:p>
        </p:txBody>
      </p:sp>
      <p:grpSp>
        <p:nvGrpSpPr>
          <p:cNvPr id="2" name="Group 5"/>
          <p:cNvGrpSpPr>
            <a:grpSpLocks/>
          </p:cNvGrpSpPr>
          <p:nvPr/>
        </p:nvGrpSpPr>
        <p:grpSpPr bwMode="auto">
          <a:xfrm>
            <a:off x="6338888" y="1490663"/>
            <a:ext cx="1455737" cy="1358900"/>
            <a:chOff x="3831" y="1054"/>
            <a:chExt cx="917" cy="856"/>
          </a:xfrm>
        </p:grpSpPr>
        <p:sp>
          <p:nvSpPr>
            <p:cNvPr id="14358" name="Rectangle 6"/>
            <p:cNvSpPr>
              <a:spLocks noChangeArrowheads="1"/>
            </p:cNvSpPr>
            <p:nvPr/>
          </p:nvSpPr>
          <p:spPr bwMode="auto">
            <a:xfrm>
              <a:off x="3831" y="1674"/>
              <a:ext cx="917" cy="236"/>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Execute body</a:t>
              </a:r>
            </a:p>
          </p:txBody>
        </p:sp>
        <p:cxnSp>
          <p:nvCxnSpPr>
            <p:cNvPr id="14359" name="AutoShape 7"/>
            <p:cNvCxnSpPr>
              <a:cxnSpLocks noChangeShapeType="1"/>
              <a:stCxn id="394244" idx="2"/>
              <a:endCxn id="14358" idx="0"/>
            </p:cNvCxnSpPr>
            <p:nvPr/>
          </p:nvCxnSpPr>
          <p:spPr bwMode="auto">
            <a:xfrm>
              <a:off x="4284" y="1054"/>
              <a:ext cx="6" cy="620"/>
            </a:xfrm>
            <a:prstGeom prst="straightConnector1">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3" name="Group 7"/>
          <p:cNvGrpSpPr>
            <a:grpSpLocks/>
          </p:cNvGrpSpPr>
          <p:nvPr/>
        </p:nvGrpSpPr>
        <p:grpSpPr bwMode="auto">
          <a:xfrm>
            <a:off x="6286500" y="2841625"/>
            <a:ext cx="1546225" cy="915988"/>
            <a:chOff x="6286500" y="3044197"/>
            <a:chExt cx="1546225" cy="915028"/>
          </a:xfrm>
        </p:grpSpPr>
        <p:sp>
          <p:nvSpPr>
            <p:cNvPr id="14356" name="Rectangle 9"/>
            <p:cNvSpPr>
              <a:spLocks noChangeArrowheads="1"/>
            </p:cNvSpPr>
            <p:nvPr/>
          </p:nvSpPr>
          <p:spPr bwMode="auto">
            <a:xfrm>
              <a:off x="6286500" y="3584575"/>
              <a:ext cx="1546225" cy="3746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Update control</a:t>
              </a:r>
            </a:p>
          </p:txBody>
        </p:sp>
        <p:cxnSp>
          <p:nvCxnSpPr>
            <p:cNvPr id="14357" name="AutoShape 10"/>
            <p:cNvCxnSpPr>
              <a:cxnSpLocks noChangeShapeType="1"/>
              <a:stCxn id="14358" idx="2"/>
              <a:endCxn id="14356" idx="0"/>
            </p:cNvCxnSpPr>
            <p:nvPr/>
          </p:nvCxnSpPr>
          <p:spPr bwMode="auto">
            <a:xfrm flipH="1">
              <a:off x="7059613" y="3044197"/>
              <a:ext cx="7144" cy="540378"/>
            </a:xfrm>
            <a:prstGeom prst="straightConnector1">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4" name="Group 11"/>
          <p:cNvGrpSpPr>
            <a:grpSpLocks/>
          </p:cNvGrpSpPr>
          <p:nvPr/>
        </p:nvGrpSpPr>
        <p:grpSpPr bwMode="auto">
          <a:xfrm>
            <a:off x="5145088" y="2644775"/>
            <a:ext cx="1193800" cy="2138363"/>
            <a:chOff x="3079" y="1781"/>
            <a:chExt cx="752" cy="1347"/>
          </a:xfrm>
        </p:grpSpPr>
        <p:sp>
          <p:nvSpPr>
            <p:cNvPr id="14352" name="Text Box 12"/>
            <p:cNvSpPr txBox="1">
              <a:spLocks noChangeArrowheads="1"/>
            </p:cNvSpPr>
            <p:nvPr/>
          </p:nvSpPr>
          <p:spPr bwMode="auto">
            <a:xfrm>
              <a:off x="3152" y="2928"/>
              <a:ext cx="36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200" b="1">
                  <a:latin typeface="Arial" panose="020B0604020202020204" pitchFamily="34" charset="0"/>
                </a:rPr>
                <a:t>Yes</a:t>
              </a:r>
            </a:p>
          </p:txBody>
        </p:sp>
        <p:sp>
          <p:nvSpPr>
            <p:cNvPr id="14353" name="Line 13"/>
            <p:cNvSpPr>
              <a:spLocks noChangeShapeType="1"/>
            </p:cNvSpPr>
            <p:nvPr/>
          </p:nvSpPr>
          <p:spPr bwMode="auto">
            <a:xfrm flipH="1" flipV="1">
              <a:off x="3079" y="3118"/>
              <a:ext cx="597" cy="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14354" name="Line 14"/>
            <p:cNvSpPr>
              <a:spLocks noChangeShapeType="1"/>
            </p:cNvSpPr>
            <p:nvPr/>
          </p:nvSpPr>
          <p:spPr bwMode="auto">
            <a:xfrm flipH="1" flipV="1">
              <a:off x="3085" y="1786"/>
              <a:ext cx="8" cy="134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14355" name="Line 15"/>
            <p:cNvSpPr>
              <a:spLocks noChangeShapeType="1"/>
            </p:cNvSpPr>
            <p:nvPr/>
          </p:nvSpPr>
          <p:spPr bwMode="auto">
            <a:xfrm>
              <a:off x="3079" y="1781"/>
              <a:ext cx="752" cy="8"/>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grpSp>
      <p:grpSp>
        <p:nvGrpSpPr>
          <p:cNvPr id="5" name="Group 16"/>
          <p:cNvGrpSpPr>
            <a:grpSpLocks/>
          </p:cNvGrpSpPr>
          <p:nvPr/>
        </p:nvGrpSpPr>
        <p:grpSpPr bwMode="auto">
          <a:xfrm>
            <a:off x="6061075" y="3751263"/>
            <a:ext cx="2244725" cy="1574800"/>
            <a:chOff x="3656" y="2478"/>
            <a:chExt cx="1278" cy="992"/>
          </a:xfrm>
        </p:grpSpPr>
        <p:sp>
          <p:nvSpPr>
            <p:cNvPr id="14350" name="AutoShape 17"/>
            <p:cNvSpPr>
              <a:spLocks noChangeArrowheads="1"/>
            </p:cNvSpPr>
            <p:nvPr/>
          </p:nvSpPr>
          <p:spPr bwMode="auto">
            <a:xfrm>
              <a:off x="3656" y="2772"/>
              <a:ext cx="1278" cy="698"/>
            </a:xfrm>
            <a:prstGeom prst="diamond">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Condition met?</a:t>
              </a:r>
            </a:p>
          </p:txBody>
        </p:sp>
        <p:cxnSp>
          <p:nvCxnSpPr>
            <p:cNvPr id="14351" name="AutoShape 18"/>
            <p:cNvCxnSpPr>
              <a:cxnSpLocks noChangeShapeType="1"/>
              <a:endCxn id="14350" idx="0"/>
            </p:cNvCxnSpPr>
            <p:nvPr/>
          </p:nvCxnSpPr>
          <p:spPr bwMode="auto">
            <a:xfrm flipH="1">
              <a:off x="4295" y="2478"/>
              <a:ext cx="7" cy="282"/>
            </a:xfrm>
            <a:prstGeom prst="straightConnector1">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10" name="Group 9"/>
          <p:cNvGrpSpPr>
            <a:grpSpLocks/>
          </p:cNvGrpSpPr>
          <p:nvPr/>
        </p:nvGrpSpPr>
        <p:grpSpPr bwMode="auto">
          <a:xfrm>
            <a:off x="6026150" y="5326063"/>
            <a:ext cx="2252663" cy="1349375"/>
            <a:chOff x="6026150" y="5326063"/>
            <a:chExt cx="2252662" cy="1349780"/>
          </a:xfrm>
        </p:grpSpPr>
        <p:sp>
          <p:nvSpPr>
            <p:cNvPr id="14346" name="Oval 20"/>
            <p:cNvSpPr>
              <a:spLocks noChangeArrowheads="1"/>
            </p:cNvSpPr>
            <p:nvPr/>
          </p:nvSpPr>
          <p:spPr bwMode="auto">
            <a:xfrm>
              <a:off x="6026150" y="5853261"/>
              <a:ext cx="2252662" cy="82258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After the loop (done looping)</a:t>
              </a:r>
            </a:p>
          </p:txBody>
        </p:sp>
        <p:grpSp>
          <p:nvGrpSpPr>
            <p:cNvPr id="14347" name="Group 8"/>
            <p:cNvGrpSpPr>
              <a:grpSpLocks/>
            </p:cNvGrpSpPr>
            <p:nvPr/>
          </p:nvGrpSpPr>
          <p:grpSpPr bwMode="auto">
            <a:xfrm>
              <a:off x="7152481" y="5326063"/>
              <a:ext cx="603420" cy="527198"/>
              <a:chOff x="7152481" y="5326063"/>
              <a:chExt cx="603420" cy="527198"/>
            </a:xfrm>
          </p:grpSpPr>
          <p:sp>
            <p:nvSpPr>
              <p:cNvPr id="14348" name="Text Box 21"/>
              <p:cNvSpPr txBox="1">
                <a:spLocks noChangeArrowheads="1"/>
              </p:cNvSpPr>
              <p:nvPr/>
            </p:nvSpPr>
            <p:spPr bwMode="auto">
              <a:xfrm>
                <a:off x="7184401" y="5413560"/>
                <a:ext cx="571500" cy="28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200" b="1">
                    <a:latin typeface="Arial" panose="020B0604020202020204" pitchFamily="34" charset="0"/>
                  </a:rPr>
                  <a:t>No</a:t>
                </a:r>
              </a:p>
            </p:txBody>
          </p:sp>
          <p:cxnSp>
            <p:nvCxnSpPr>
              <p:cNvPr id="14349" name="AutoShape 22"/>
              <p:cNvCxnSpPr>
                <a:cxnSpLocks noChangeShapeType="1"/>
                <a:stCxn id="14350" idx="2"/>
                <a:endCxn id="14346" idx="0"/>
              </p:cNvCxnSpPr>
              <p:nvPr/>
            </p:nvCxnSpPr>
            <p:spPr bwMode="auto">
              <a:xfrm flipH="1">
                <a:off x="7152481" y="5326063"/>
                <a:ext cx="30957" cy="527198"/>
              </a:xfrm>
              <a:prstGeom prst="straightConnector1">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42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424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4243">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4243">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4243">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4243">
                                            <p:txEl>
                                              <p:pRg st="5" end="5"/>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bldLvl="2"/>
      <p:bldP spid="3942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ea typeface="ＭＳ Ｐゴシック" panose="020B0600070205080204" pitchFamily="34" charset="-128"/>
              </a:rPr>
              <a:t>Pre-Test Loops In Python</a:t>
            </a:r>
          </a:p>
        </p:txBody>
      </p:sp>
      <p:sp>
        <p:nvSpPr>
          <p:cNvPr id="395267" name="Rectangle 3"/>
          <p:cNvSpPr>
            <a:spLocks noGrp="1" noChangeArrowheads="1"/>
          </p:cNvSpPr>
          <p:nvPr>
            <p:ph idx="1"/>
          </p:nvPr>
        </p:nvSpPr>
        <p:spPr/>
        <p:txBody>
          <a:bodyPr/>
          <a:lstStyle/>
          <a:p>
            <a:pPr marL="457200" indent="-457200">
              <a:buFontTx/>
              <a:buAutoNum type="arabicPeriod"/>
            </a:pPr>
            <a:r>
              <a:rPr lang="en-US" altLang="en-US" smtClean="0">
                <a:latin typeface="Consolas" panose="020B0609020204030204" pitchFamily="49" charset="0"/>
                <a:ea typeface="ＭＳ Ｐゴシック" panose="020B0600070205080204" pitchFamily="34" charset="-128"/>
                <a:cs typeface="Consolas" panose="020B0609020204030204" pitchFamily="49" charset="0"/>
              </a:rPr>
              <a:t>While</a:t>
            </a:r>
          </a:p>
          <a:p>
            <a:pPr marL="457200" indent="-457200">
              <a:buFontTx/>
              <a:buAutoNum type="arabicPeriod"/>
            </a:pPr>
            <a:r>
              <a:rPr lang="en-US" altLang="en-US" smtClean="0">
                <a:latin typeface="Consolas" panose="020B0609020204030204" pitchFamily="49" charset="0"/>
                <a:ea typeface="ＭＳ Ｐゴシック" panose="020B0600070205080204" pitchFamily="34" charset="-128"/>
                <a:cs typeface="Consolas" panose="020B0609020204030204" pitchFamily="49" charset="0"/>
              </a:rPr>
              <a:t>For</a:t>
            </a:r>
          </a:p>
          <a:p>
            <a:pPr marL="457200" indent="-457200">
              <a:buFontTx/>
              <a:buAutoNum type="arabicPeriod"/>
            </a:pPr>
            <a:endParaRPr lang="en-US" altLang="en-US" smtClean="0">
              <a:ea typeface="ＭＳ Ｐゴシック" panose="020B0600070205080204" pitchFamily="34" charset="-128"/>
            </a:endParaRPr>
          </a:p>
          <a:p>
            <a:pPr marL="457200" indent="-457200">
              <a:buFontTx/>
              <a:buNone/>
            </a:pPr>
            <a:r>
              <a:rPr lang="en-US" altLang="en-US" b="1" smtClean="0">
                <a:ea typeface="ＭＳ Ｐゴシック" panose="020B0600070205080204" pitchFamily="34" charset="-128"/>
              </a:rPr>
              <a:t>Characteristics:</a:t>
            </a:r>
          </a:p>
          <a:p>
            <a:pPr marL="495300" lvl="1" indent="-381000">
              <a:buFontTx/>
              <a:buAutoNum type="arabicPeriod"/>
            </a:pPr>
            <a:r>
              <a:rPr lang="en-US" altLang="en-US" sz="2400" smtClean="0">
                <a:ea typeface="ＭＳ Ｐゴシック" panose="020B0600070205080204" pitchFamily="34" charset="-128"/>
              </a:rPr>
              <a:t>The stopping condition is checked </a:t>
            </a:r>
            <a:r>
              <a:rPr lang="en-US" altLang="en-US" sz="2400" i="1" smtClean="0">
                <a:ea typeface="ＭＳ Ｐゴシック" panose="020B0600070205080204" pitchFamily="34" charset="-128"/>
              </a:rPr>
              <a:t>before</a:t>
            </a:r>
            <a:r>
              <a:rPr lang="en-US" altLang="en-US" sz="2400" smtClean="0">
                <a:ea typeface="ＭＳ Ｐゴシック" panose="020B0600070205080204" pitchFamily="34" charset="-128"/>
              </a:rPr>
              <a:t> the body executes.</a:t>
            </a:r>
          </a:p>
          <a:p>
            <a:pPr marL="495300" lvl="1" indent="-381000">
              <a:buFontTx/>
              <a:buAutoNum type="arabicPeriod"/>
            </a:pPr>
            <a:r>
              <a:rPr lang="en-US" altLang="en-US" sz="2400" smtClean="0">
                <a:ea typeface="ＭＳ Ｐゴシック" panose="020B0600070205080204" pitchFamily="34" charset="-128"/>
              </a:rPr>
              <a:t>These types of loops execute zero or more times.</a:t>
            </a:r>
          </a:p>
          <a:p>
            <a:pPr marL="495300" lvl="1" indent="-381000">
              <a:buFontTx/>
              <a:buAutoNum type="arabicPeriod"/>
            </a:pP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5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5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52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52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5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7" grpId="0" build="p"/>
    </p:bldLst>
  </p:timing>
</p:sld>
</file>

<file path=ppt/theme/theme1.xml><?xml version="1.0" encoding="utf-8"?>
<a:theme xmlns:a="http://schemas.openxmlformats.org/drawingml/2006/main" name="evaluation_intro">
  <a:themeElements>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sm" len="sm"/>
          <a:tailEnd type="none"/>
        </a:ln>
        <a:effectLst/>
      </a:spPr>
      <a:bodyPr rtlCol="0" anchor="t" anchorCtr="0"/>
      <a:lstStyle>
        <a:defPPr algn="ctr">
          <a:defRPr sz="1600" dirty="0" smtClean="0"/>
        </a:defPPr>
      </a:lstStyle>
    </a:spDef>
    <a:lnDef>
      <a:spPr bwMode="auto">
        <a:noFill/>
        <a:ln w="38100" cap="flat" cmpd="sng" algn="ctr">
          <a:solidFill>
            <a:schemeClr val="tx1"/>
          </a:solidFill>
          <a:prstDash val="solid"/>
          <a:round/>
          <a:headEnd type="none" w="sm" len="sm"/>
          <a:tailEnd type="none"/>
        </a:ln>
        <a:effectLst/>
      </a:spPr>
      <a:bodyPr/>
      <a:lstStyle/>
    </a:lnDef>
    <a:txDef>
      <a:spPr>
        <a:noFill/>
        <a:ln w="0">
          <a:noFill/>
        </a:ln>
      </a:spPr>
      <a:bodyPr wrap="square" lIns="0" rtlCol="0">
        <a:noAutofit/>
      </a:bodyPr>
      <a:lstStyle>
        <a:defPPr>
          <a:defRPr sz="1800" dirty="0" smtClean="0"/>
        </a:defPPr>
      </a:lstStyle>
    </a:txDef>
  </a:objectDefaults>
  <a:extraClrSchemeLst>
    <a:extraClrScheme>
      <a:clrScheme name="evaluation_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aluation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valuation_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aluation_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aluation_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aluation_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valuation_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34525</TotalTime>
  <Pages>8</Pages>
  <Words>4488</Words>
  <Application>Microsoft Office PowerPoint</Application>
  <PresentationFormat>On-screen Show (4:3)</PresentationFormat>
  <Paragraphs>613</Paragraphs>
  <Slides>72</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ＭＳ Ｐゴシック</vt:lpstr>
      <vt:lpstr>Arial</vt:lpstr>
      <vt:lpstr>Calibri</vt:lpstr>
      <vt:lpstr>Chiller</vt:lpstr>
      <vt:lpstr>Comic Sans MS</vt:lpstr>
      <vt:lpstr>Consolas</vt:lpstr>
      <vt:lpstr>Times New Roman</vt:lpstr>
      <vt:lpstr>evaluation_intro</vt:lpstr>
      <vt:lpstr>CPSC 231:  Loops In Python</vt:lpstr>
      <vt:lpstr>Repetition: Computer View</vt:lpstr>
      <vt:lpstr>How To Determine If Loops Can Be Applied</vt:lpstr>
      <vt:lpstr>How To Determine If Loops Can Be Applied (2)</vt:lpstr>
      <vt:lpstr>Basic Structure Of Loops</vt:lpstr>
      <vt:lpstr>Types Of Loops</vt:lpstr>
      <vt:lpstr>Pre-Test Loops</vt:lpstr>
      <vt:lpstr>Post-Test Loops (Not Implemented In Python)</vt:lpstr>
      <vt:lpstr>Pre-Test Loops In Python</vt:lpstr>
      <vt:lpstr>Post-Loops In Python</vt:lpstr>
      <vt:lpstr>The While Loop</vt:lpstr>
      <vt:lpstr>The While Loop (2)</vt:lpstr>
      <vt:lpstr>The While Loop (2)</vt:lpstr>
      <vt:lpstr>Tracing The While Loop</vt:lpstr>
      <vt:lpstr>Countdown Loop</vt:lpstr>
      <vt:lpstr>Tracing The Count Down While Loop</vt:lpstr>
      <vt:lpstr>Common Mistakes: While Loops</vt:lpstr>
      <vt:lpstr>Practice Exercise</vt:lpstr>
      <vt:lpstr>The For Loop</vt:lpstr>
      <vt:lpstr>The For Loop</vt:lpstr>
      <vt:lpstr>Tracing The First For Loop Example</vt:lpstr>
      <vt:lpstr>Counting Down With A For Loop</vt:lpstr>
      <vt:lpstr>Tracing The Second For Loop Example</vt:lpstr>
      <vt:lpstr>For Loop: Stepping Through A Sequence Of Characters</vt:lpstr>
      <vt:lpstr>Erroneous For Loops</vt:lpstr>
      <vt:lpstr>Loop Increments Need Not Be Limited To One</vt:lpstr>
      <vt:lpstr>Sentinel Controlled Loops</vt:lpstr>
      <vt:lpstr>Sentinel Controlled Loops (2)</vt:lpstr>
      <vt:lpstr>Recap: What Looping Constructs Are Available In Python/When To Use Them</vt:lpstr>
      <vt:lpstr>The Break Instruction</vt:lpstr>
      <vt:lpstr>The Break Should Be Rarely Used</vt:lpstr>
      <vt:lpstr>An Alternate To Using A ‘Break’</vt:lpstr>
      <vt:lpstr>Another Alternative To Using A ‘Break’</vt:lpstr>
      <vt:lpstr>Nested Loops</vt:lpstr>
      <vt:lpstr>Infinite Loops</vt:lpstr>
      <vt:lpstr>Infinite Loops (2)</vt:lpstr>
      <vt:lpstr>Testing Loops</vt:lpstr>
      <vt:lpstr>Testing Loops: An Example</vt:lpstr>
      <vt:lpstr>Extra Practice</vt:lpstr>
      <vt:lpstr>Problem Solving: Using Loops For A More Complex Problem</vt:lpstr>
      <vt:lpstr>Problem Solving: Using Loops For A More Complex Problem (2)</vt:lpstr>
      <vt:lpstr>Pseudo Code</vt:lpstr>
      <vt:lpstr>A Pseudo Code Solution</vt:lpstr>
      <vt:lpstr>Program Code Solution</vt:lpstr>
      <vt:lpstr>Program Code Solution (2)</vt:lpstr>
      <vt:lpstr>Program Code Solution (3)</vt:lpstr>
      <vt:lpstr>Example Of Using Named Constants</vt:lpstr>
      <vt:lpstr>Extra Practice</vt:lpstr>
      <vt:lpstr>User-Friendly Software (If There Is Time)</vt:lpstr>
      <vt:lpstr>Not So Friendly Examples (If There Is Time)</vt:lpstr>
      <vt:lpstr>Some Rules (Of Thumb) For Designing Software (If There Is Time)</vt:lpstr>
      <vt:lpstr>Minimize The User’s Memory Load (If There Is Time)</vt:lpstr>
      <vt:lpstr>Minimize The User’s Memory Load (If There Is Time)</vt:lpstr>
      <vt:lpstr>Be Consistent (If There Is Time)</vt:lpstr>
      <vt:lpstr>Be Consistent (If There Is Time)</vt:lpstr>
      <vt:lpstr>Be Consistent (If There Is Time)</vt:lpstr>
      <vt:lpstr>Provide Feedback (If There Is Time)</vt:lpstr>
      <vt:lpstr>Provide Feedback (If There Is Time)</vt:lpstr>
      <vt:lpstr>Provide Feedback (If There Is Time)</vt:lpstr>
      <vt:lpstr>Provide Feedback (If There Is Time)</vt:lpstr>
      <vt:lpstr>Provide Clearly Marked Exits (If There Is Time)</vt:lpstr>
      <vt:lpstr>Provide Clearly Marked Exits (If There Is Time)</vt:lpstr>
      <vt:lpstr>Provide Clearly Marked Exits (If There Is Time)</vt:lpstr>
      <vt:lpstr>Provide Clearly Marked Exits (If There Is Time)</vt:lpstr>
      <vt:lpstr>Deal With Errors In A Helpful And  Positive Manner (If There Is Time)</vt:lpstr>
      <vt:lpstr>Rules Of Thumb For Error Messages (If There Is Time)</vt:lpstr>
      <vt:lpstr>Examples Of Bad Error Messages (If There Is Time)</vt:lpstr>
      <vt:lpstr> (If There Is Time)</vt:lpstr>
      <vt:lpstr> (If There Is Time)</vt:lpstr>
      <vt:lpstr>I’d Rather Deal With The ‘Any’ Key (If There Is Time)</vt:lpstr>
      <vt:lpstr>After This Section You Should Now Know</vt:lpstr>
      <vt:lpstr>Copyright Notification</vt:lpstr>
    </vt:vector>
  </TitlesOfParts>
  <Company>Department of Computer Science, University of Calgary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Repetition using loops</dc:title>
  <dc:subject>Introduction to Programming for Computer Science Majors</dc:subject>
  <dc:creator>James Tam</dc:creator>
  <cp:keywords>Python</cp:keywords>
  <cp:lastModifiedBy>James Tam</cp:lastModifiedBy>
  <cp:revision>3076</cp:revision>
  <cp:lastPrinted>2014-08-25T22:49:30Z</cp:lastPrinted>
  <dcterms:created xsi:type="dcterms:W3CDTF">1995-08-18T10:27:02Z</dcterms:created>
  <dcterms:modified xsi:type="dcterms:W3CDTF">2016-09-30T23:50:11Z</dcterms:modified>
  <cp:category>Course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