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1" r:id="rId15"/>
    <p:sldId id="282" r:id="rId16"/>
    <p:sldId id="279" r:id="rId17"/>
    <p:sldId id="280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25" autoAdjust="0"/>
    <p:restoredTop sz="95676" autoAdjust="0"/>
  </p:normalViewPr>
  <p:slideViewPr>
    <p:cSldViewPr>
      <p:cViewPr varScale="1">
        <p:scale>
          <a:sx n="92" d="100"/>
          <a:sy n="92" d="100"/>
        </p:scale>
        <p:origin x="45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728" y="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0F2953-6EC7-47CD-9CCB-E70743478A88}" type="datetimeFigureOut">
              <a:rPr lang="en-US"/>
              <a:pPr>
                <a:defRPr/>
              </a:pPr>
              <a:t>11/14/2016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Text files in  Python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80A650-D453-47E2-A97A-0A9A6D88B2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D329BE7-E051-42CE-AEC7-AE84E62BED9A}" type="datetimeFigureOut">
              <a:rPr lang="en-US"/>
              <a:pPr>
                <a:defRPr/>
              </a:pPr>
              <a:t>11/14/2016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B29EEA-1210-4C13-B39C-9508000F9C3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81A3246-10C0-4941-9DE3-370CA199DCAA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3686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6083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5AF4265-1F12-461C-9EB9-DAE239130EC0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608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001C6BF-2846-4841-A7AE-19ABC74C7A21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A73F068-F1EA-4136-8253-87EDEC484D6C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E05A0FE-80A0-40BA-A33C-EE9480C6F667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915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37891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09A49B8-53C2-46AC-AD7D-78A101BC3029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3789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D8A00C3-4024-46CF-94AE-DA3A1554A1DF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3891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39939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3DA0B7A-0F71-404C-9334-5D551165FFCE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3994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41919A9-404A-4DC7-9860-9EB483AF15F4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096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6C381A2-7909-456D-B1B0-365167563C68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198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00E568-6CBE-4C67-BF98-BD6EA3237EE2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301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3FB8FD4-DCEB-4993-994A-360DFE750D04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403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dirty="0" smtClean="0"/>
          </a:p>
          <a:p>
            <a:pPr defTabSz="896938"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B2EA273-D3A0-4C83-9A12-48B46E97D683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506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0C337A-3298-4438-9F23-AAFD5C05681E}" type="datetimeFigureOut">
              <a:rPr lang="en-US"/>
              <a:pPr>
                <a:defRPr/>
              </a:pPr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8A9635F-0251-41B1-9F54-BF40ECDC2C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681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3B957DF-4233-4426-A285-7261FED401FD}" type="datetimeFigureOut">
              <a:rPr lang="en-US"/>
              <a:pPr>
                <a:defRPr/>
              </a:pPr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A933820-3AB5-4FA3-9A2E-690C3596A5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311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13F65ED-640E-46D1-AAE4-935E2B41D74B}" type="datetimeFigureOut">
              <a:rPr lang="en-US"/>
              <a:pPr>
                <a:defRPr/>
              </a:pPr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FA01F36F-5B80-4C46-80FC-917635A84A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676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sz="1200" dirty="0" smtClean="0"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584341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132A356-F6E2-41DD-A59C-0D158AEBB6A4}" type="datetimeFigureOut">
              <a:rPr lang="en-US"/>
              <a:pPr>
                <a:defRPr/>
              </a:pPr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A80E122-A099-4DDD-AB41-E37E13E265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7567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E9212B4-54A3-49F8-830F-15189C9822AE}" type="datetimeFigureOut">
              <a:rPr lang="en-US"/>
              <a:pPr>
                <a:defRPr/>
              </a:pPr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2FEE60D2-6EF0-4829-8A02-8512EE4C68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379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BF6BBC8-B613-4889-9B04-220A4E84B152}" type="datetimeFigureOut">
              <a:rPr lang="en-US"/>
              <a:pPr>
                <a:defRPr/>
              </a:pPr>
              <a:t>11/14/2016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4C35A74E-D07B-42D7-9A70-7880FAD6BE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127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134405D-D989-4218-BB5A-02CAA84E9BF0}" type="datetimeFigureOut">
              <a:rPr lang="en-US"/>
              <a:pPr>
                <a:defRPr/>
              </a:pPr>
              <a:t>11/14/2016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36C3C017-3A3B-4270-8064-3BD341D326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4378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E280AB-761C-46A7-992B-06D8E08E1102}" type="datetimeFigureOut">
              <a:rPr lang="en-US"/>
              <a:pPr>
                <a:defRPr/>
              </a:pPr>
              <a:t>11/14/2016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3C27D71B-23E5-4C34-945F-25A7729C4D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04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F831F7A-7444-432F-AA6A-F0009CF23FCC}" type="datetimeFigureOut">
              <a:rPr lang="en-US"/>
              <a:pPr>
                <a:defRPr/>
              </a:pPr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8D29FE7-2B80-41CB-84DB-8E1B065FE4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171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1B5C475-E210-4783-AA4A-F10952776418}" type="datetimeFigureOut">
              <a:rPr lang="en-US"/>
              <a:pPr>
                <a:defRPr/>
              </a:pPr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48AFC904-6D93-4059-8D71-22CD1756FE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155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400" smtClean="0"/>
              <a:t>Introduction To Files In Python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79513" y="3830638"/>
            <a:ext cx="6734175" cy="17383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3200" smtClean="0"/>
              <a:t>In this section of notes you will learn how to read from and write to text 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 startAt="3"/>
            </a:pPr>
            <a:r>
              <a:rPr lang="en-US" altLang="en-US" smtClean="0">
                <a:ea typeface="Consolas" panose="020B0609020204030204" pitchFamily="49" charset="0"/>
                <a:cs typeface="Consolas" panose="020B0609020204030204" pitchFamily="49" charset="0"/>
              </a:rPr>
              <a:t>Writing To A File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 can use the ‘</a:t>
            </a:r>
            <a:r>
              <a:rPr lang="en-US" altLang="en-US" sz="20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write()</a:t>
            </a:r>
            <a:r>
              <a:rPr lang="en-US" altLang="en-US" smtClean="0"/>
              <a:t>’ function in conjunction with a file variable.</a:t>
            </a:r>
          </a:p>
          <a:p>
            <a:pPr eaLnBrk="1" hangingPunct="1"/>
            <a:r>
              <a:rPr lang="en-US" altLang="en-US" smtClean="0"/>
              <a:t>Note however that this function will ONLY take a string parameter (everything else must be converted to this type first). </a:t>
            </a:r>
          </a:p>
          <a:p>
            <a:pPr eaLnBrk="1" hangingPunct="1">
              <a:buFontTx/>
              <a:buNone/>
            </a:pPr>
            <a:endParaRPr lang="en-US" altLang="en-US" b="1" smtClean="0"/>
          </a:p>
          <a:p>
            <a:pPr eaLnBrk="1" hangingPunct="1">
              <a:buFontTx/>
              <a:buNone/>
            </a:pPr>
            <a:r>
              <a:rPr lang="en-US" altLang="en-US" b="1" smtClean="0"/>
              <a:t>Format:</a:t>
            </a:r>
          </a:p>
          <a:p>
            <a:pPr eaLnBrk="1" hangingPunct="1">
              <a:buFontTx/>
              <a:buNone/>
            </a:pPr>
            <a:r>
              <a:rPr lang="en-US" altLang="en-US" sz="1800" smtClean="0"/>
              <a:t>     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outputFile.write(temp)</a:t>
            </a:r>
          </a:p>
          <a:p>
            <a:pPr eaLnBrk="1" hangingPunct="1">
              <a:buFontTx/>
              <a:buNone/>
            </a:pPr>
            <a:endParaRPr lang="en-US" altLang="en-US" sz="1800" smtClean="0"/>
          </a:p>
          <a:p>
            <a:pPr eaLnBrk="1" hangingPunct="1">
              <a:buFontTx/>
              <a:buNone/>
            </a:pPr>
            <a:r>
              <a:rPr lang="en-US" altLang="en-US" b="1" smtClean="0"/>
              <a:t>Example:</a:t>
            </a:r>
          </a:p>
          <a:p>
            <a:pPr eaLnBrk="1" hangingPunct="1">
              <a:buFontTx/>
              <a:buNone/>
            </a:pP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# Assume that temp contains a string of characters.   </a:t>
            </a:r>
          </a:p>
          <a:p>
            <a:pPr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outputFile.write (temp)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Consolas" panose="020B0609020204030204" pitchFamily="49" charset="0"/>
                <a:cs typeface="Consolas" panose="020B0609020204030204" pitchFamily="49" charset="0"/>
              </a:rPr>
              <a:t>Writing To A File: Putting It All Together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mtClean="0"/>
              <a:t>Name of the online example: </a:t>
            </a:r>
            <a:r>
              <a:rPr lang="en-US" altLang="en-US" sz="20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grades2.py</a:t>
            </a:r>
          </a:p>
          <a:p>
            <a:pPr marL="0" indent="0"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mtClean="0"/>
              <a:t>Input file: “</a:t>
            </a:r>
            <a:r>
              <a:rPr lang="en-US" altLang="en-US" sz="20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letters.txt</a:t>
            </a:r>
            <a:r>
              <a:rPr lang="en-US" altLang="en-US" smtClean="0"/>
              <a:t>” (sample output file name: </a:t>
            </a:r>
            <a:r>
              <a:rPr lang="en-US" altLang="en-US" sz="20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gpa.txt</a:t>
            </a:r>
            <a:r>
              <a:rPr lang="en-US" altLang="en-US" smtClean="0"/>
              <a:t>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inputFileName = input("Enter the name of input file to read the 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       grades from: ")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outputFileName = input("Enter the name of the output file to 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       record the GPA's to: ")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endParaRPr lang="en-US" altLang="en-US" sz="16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 = open(inputFileName, "r")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 = open(outputFileName, "w")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print("Opening file", inputFileName, " for reading.")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print("Opening file", outputFileName, " for writing.")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 = 0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endParaRPr lang="en-US" altLang="en-US" sz="18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Writing To A File: Putting It All Together (2)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 line in inputFile: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if (line[0] == "A"):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gpa = 4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elif (line[0] == "B"):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gpa = 3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elif (line[0] == "C"):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gpa = 2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elif (line[0] == "D"):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gpa = 1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elif (line[0] == "F"):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gpa = 0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else: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gpa = -1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temp = str (gpa)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temp = temp + '\n'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print (line[0], '\t', gpa)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outputFile.write (temp)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Writing To A File: Putting It All Together (3)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inputFile.close ()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outputFile.close () 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 ("Completed reading of file", inputFileName)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 ("Completed writing to file", outputFileName)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Reading From Files: Commonly Used </a:t>
            </a:r>
            <a:r>
              <a:rPr lang="en-US" altLang="en-US" dirty="0" smtClean="0"/>
              <a:t>Algorithm (If There Is Time)</a:t>
            </a:r>
            <a:endParaRPr lang="en-US" altLang="en-US" dirty="0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Pseudo-code: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Read a line from a file as a string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While (string is not empty)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process the line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Read another line from the file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File Input: Alternate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dirty="0"/>
              <a:t>Name of the online example: 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grades3.py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inputFileName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= input ("Enter name of input file: ")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= open(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inputFileName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, "r")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print("Opening file",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inputFileName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, " for reading.")</a:t>
            </a:r>
          </a:p>
          <a:p>
            <a:pPr marL="342900" lvl="1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line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inputFile.readline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342900" lvl="1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while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(line != ""):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sys.stdout.write(line)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 line =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inputFile.readline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342900" lvl="1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inputFile.close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print("Completed reading of file",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inputFileName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 lvl="1">
              <a:buFont typeface="Arial" charset="0"/>
              <a:buChar char="–"/>
              <a:defRPr/>
            </a:pPr>
            <a:endParaRPr lang="en-US" altLang="en-US" sz="1600" dirty="0">
              <a:latin typeface="Consolas" pitchFamily="49" charset="0"/>
              <a:cs typeface="Consolas" pitchFamily="49" charset="0"/>
            </a:endParaRPr>
          </a:p>
          <a:p>
            <a:pPr lvl="1">
              <a:buFont typeface="Arial" charset="0"/>
              <a:buChar char="–"/>
              <a:defRPr/>
            </a:pPr>
            <a:endParaRPr lang="en-US" altLang="en-US" sz="1600" dirty="0">
              <a:latin typeface="Consolas" pitchFamily="49" charset="0"/>
              <a:cs typeface="Consolas" pitchFamily="49" charset="0"/>
            </a:endParaRPr>
          </a:p>
          <a:p>
            <a:pPr lvl="1">
              <a:buFont typeface="Arial" charset="0"/>
              <a:buChar char="–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 Processing: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Files can be used to store complex data given  that there exists a predefined format.</a:t>
            </a:r>
          </a:p>
          <a:p>
            <a:r>
              <a:rPr lang="en-US" altLang="en-US" smtClean="0"/>
              <a:t>Format of the example input file: ‘</a:t>
            </a:r>
            <a:r>
              <a:rPr lang="en-US" altLang="en-US" sz="20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employees.txt</a:t>
            </a:r>
            <a:r>
              <a:rPr lang="en-US" altLang="en-US" smtClean="0"/>
              <a:t>’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/>
              <a:t>&lt;</a:t>
            </a:r>
            <a:r>
              <a:rPr lang="en-US" altLang="en-US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Last name</a:t>
            </a:r>
            <a:r>
              <a:rPr lang="en-US" altLang="en-US" smtClean="0"/>
              <a:t>&gt;&lt;</a:t>
            </a: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en-US" altLang="en-US" smtClean="0"/>
              <a:t>&gt;&lt;</a:t>
            </a:r>
            <a:r>
              <a:rPr lang="en-US" altLang="en-US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First Name</a:t>
            </a:r>
            <a:r>
              <a:rPr lang="en-US" altLang="en-US" smtClean="0"/>
              <a:t>&gt;,&lt;</a:t>
            </a:r>
            <a:r>
              <a:rPr lang="en-US" altLang="en-US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Occupation</a:t>
            </a:r>
            <a:r>
              <a:rPr lang="en-US" altLang="en-US" smtClean="0"/>
              <a:t>&gt;,&lt;</a:t>
            </a:r>
            <a:r>
              <a:rPr lang="en-US" altLang="en-US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Income</a:t>
            </a:r>
            <a:r>
              <a:rPr lang="en-US" altLang="en-US" smtClean="0"/>
              <a:t>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Program: </a:t>
            </a: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data_processing.py</a:t>
            </a:r>
            <a:endParaRPr lang="en-US" altLang="en-US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 = open ("employees.txt", "r")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 ("Reading from file input.txt")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 line in inputFile: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name,job,income = line.split(',')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last,first = name.split()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income = int(income)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income = income + (income * BONUS)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print("Name: %s, %s\t\t\tJob: %s\t\tIncome $%.2f"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%(first,last,job,income))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 ("Completed reading of file input.txt")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inputFile.close()</a:t>
            </a:r>
          </a:p>
        </p:txBody>
      </p:sp>
      <p:sp>
        <p:nvSpPr>
          <p:cNvPr id="4" name="Rectangle 3"/>
          <p:cNvSpPr/>
          <p:nvPr/>
        </p:nvSpPr>
        <p:spPr>
          <a:xfrm>
            <a:off x="5943600" y="990600"/>
            <a:ext cx="2971800" cy="1447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b="1" dirty="0">
                <a:solidFill>
                  <a:schemeClr val="bg1"/>
                </a:solidFill>
              </a:rPr>
              <a:t># EMPLOYEES.TXT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Adama Lee,CAG,30000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Morris Heather,Heroine,0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Lee Bruce,JKD master,100000</a:t>
            </a:r>
          </a:p>
          <a:p>
            <a:pPr>
              <a:defRPr/>
            </a:pP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Error Handling With Exceptions</a:t>
            </a:r>
          </a:p>
        </p:txBody>
      </p:sp>
      <p:sp>
        <p:nvSpPr>
          <p:cNvPr id="797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altLang="en-US" smtClean="0"/>
              <a:t>Exceptions are used to deal with extraordinary errors (‘exceptional ones’).</a:t>
            </a:r>
          </a:p>
          <a:p>
            <a:r>
              <a:rPr lang="en-US" altLang="en-US" smtClean="0"/>
              <a:t>Typically these are fatal runtime errors (“crashes” program)s</a:t>
            </a:r>
          </a:p>
          <a:p>
            <a:r>
              <a:rPr lang="en-US" altLang="en-US" smtClean="0"/>
              <a:t>Example: trying to open a non-existent file</a:t>
            </a:r>
          </a:p>
          <a:p>
            <a:r>
              <a:rPr lang="en-US" altLang="en-US" smtClean="0"/>
              <a:t>Basic structure of handling exceptions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Try: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Attempt something where exception error may happen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Except: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React to the error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Else:  </a:t>
            </a:r>
            <a:r>
              <a:rPr lang="en-US" altLang="en-US" b="1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Not always needed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What to do if no error is encountered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Finally:  </a:t>
            </a:r>
            <a:r>
              <a:rPr lang="en-US" altLang="en-US" b="1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Not always needed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Actions that must always be performed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76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Exceptions: File Example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en-US" altLang="en-US" dirty="0" smtClean="0"/>
              <a:t>Name of the online example: 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file_exception.py</a:t>
            </a:r>
          </a:p>
          <a:p>
            <a:pPr>
              <a:lnSpc>
                <a:spcPct val="70000"/>
              </a:lnSpc>
            </a:pPr>
            <a:r>
              <a:rPr lang="en-US" altLang="en-US" dirty="0" smtClean="0"/>
              <a:t>Input file name: Most of the previous input files can be used e.g. “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input1.txt</a:t>
            </a:r>
            <a:r>
              <a:rPr lang="en-US" altLang="en-US" dirty="0" smtClean="0"/>
              <a:t>”</a:t>
            </a:r>
          </a:p>
          <a:p>
            <a:pPr>
              <a:lnSpc>
                <a:spcPct val="70000"/>
              </a:lnSpc>
            </a:pPr>
            <a:endParaRPr lang="en-US" altLang="en-US" sz="1800" dirty="0" smtClean="0"/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inputFileOK = False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while (inputFileOK == False):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try</a:t>
            </a:r>
            <a:r>
              <a:rPr lang="en-CA" sz="1800" dirty="0">
                <a:latin typeface="Consolas" panose="020B0609020204030204" pitchFamily="49" charset="0"/>
              </a:rPr>
              <a:t>: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 </a:t>
            </a:r>
            <a:r>
              <a:rPr lang="en-CA" sz="1800" dirty="0" err="1" smtClean="0">
                <a:latin typeface="Consolas" panose="020B0609020204030204" pitchFamily="49" charset="0"/>
              </a:rPr>
              <a:t>inputFileName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= input("Enter name of input file: ")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</a:rPr>
              <a:t>   </a:t>
            </a:r>
            <a:r>
              <a:rPr lang="en-CA" sz="1800" dirty="0" err="1" smtClean="0">
                <a:latin typeface="Consolas" panose="020B0609020204030204" pitchFamily="49" charset="0"/>
              </a:rPr>
              <a:t>inputFile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= open(</a:t>
            </a:r>
            <a:r>
              <a:rPr lang="en-CA" sz="1800" dirty="0" err="1">
                <a:latin typeface="Consolas" panose="020B0609020204030204" pitchFamily="49" charset="0"/>
              </a:rPr>
              <a:t>inputFileName</a:t>
            </a:r>
            <a:r>
              <a:rPr lang="en-CA" sz="1800" dirty="0">
                <a:latin typeface="Consolas" panose="020B0609020204030204" pitchFamily="49" charset="0"/>
              </a:rPr>
              <a:t>, "r")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 print</a:t>
            </a:r>
            <a:r>
              <a:rPr lang="en-CA" sz="1800" dirty="0">
                <a:latin typeface="Consolas" panose="020B0609020204030204" pitchFamily="49" charset="0"/>
              </a:rPr>
              <a:t>("Opening file" + </a:t>
            </a:r>
            <a:r>
              <a:rPr lang="en-CA" sz="1800" dirty="0" err="1">
                <a:latin typeface="Consolas" panose="020B0609020204030204" pitchFamily="49" charset="0"/>
              </a:rPr>
              <a:t>inputFileName</a:t>
            </a:r>
            <a:r>
              <a:rPr lang="en-CA" sz="1800" dirty="0">
                <a:latin typeface="Consolas" panose="020B0609020204030204" pitchFamily="49" charset="0"/>
              </a:rPr>
              <a:t>, " for 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  reading</a:t>
            </a:r>
            <a:r>
              <a:rPr lang="en-CA" sz="1800" dirty="0">
                <a:latin typeface="Consolas" panose="020B0609020204030204" pitchFamily="49" charset="0"/>
              </a:rPr>
              <a:t>.")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</a:rPr>
              <a:t>   inputFileOK </a:t>
            </a:r>
            <a:r>
              <a:rPr lang="en-CA" sz="1800" dirty="0">
                <a:latin typeface="Consolas" panose="020B0609020204030204" pitchFamily="49" charset="0"/>
              </a:rPr>
              <a:t>= True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</a:t>
            </a:r>
            <a:r>
              <a:rPr lang="en-CA" sz="1800" dirty="0">
                <a:latin typeface="Consolas" panose="020B0609020204030204" pitchFamily="49" charset="0"/>
              </a:rPr>
              <a:t>for line in </a:t>
            </a:r>
            <a:r>
              <a:rPr lang="en-CA" sz="1800" dirty="0" err="1">
                <a:latin typeface="Consolas" panose="020B0609020204030204" pitchFamily="49" charset="0"/>
              </a:rPr>
              <a:t>inputFile</a:t>
            </a:r>
            <a:r>
              <a:rPr lang="en-CA" sz="1800" dirty="0">
                <a:latin typeface="Consolas" panose="020B0609020204030204" pitchFamily="49" charset="0"/>
              </a:rPr>
              <a:t>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</a:t>
            </a:r>
            <a:r>
              <a:rPr lang="en-CA" sz="1800" dirty="0" err="1">
                <a:latin typeface="Consolas" panose="020B0609020204030204" pitchFamily="49" charset="0"/>
              </a:rPr>
              <a:t>sys.stdout.write</a:t>
            </a:r>
            <a:r>
              <a:rPr lang="en-CA" sz="1800" dirty="0">
                <a:latin typeface="Consolas" panose="020B0609020204030204" pitchFamily="49" charset="0"/>
              </a:rPr>
              <a:t>(line)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print("Completed reading of file", </a:t>
            </a:r>
            <a:r>
              <a:rPr lang="en-CA" sz="1800" dirty="0" err="1">
                <a:latin typeface="Consolas" panose="020B0609020204030204" pitchFamily="49" charset="0"/>
              </a:rPr>
              <a:t>inputFileName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You Need In Order To Read </a:t>
            </a:r>
            <a:br>
              <a:rPr lang="en-US" altLang="en-US" smtClean="0"/>
            </a:br>
            <a:r>
              <a:rPr lang="en-US" altLang="en-US" smtClean="0"/>
              <a:t>Information From A File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Open the file and associate the file with a file variable.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A command to read the information.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A command to close the file.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Exceptions: File Example (2)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# Still inside the body of the while loop (continued)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</a:t>
            </a:r>
            <a:r>
              <a:rPr lang="en-CA" sz="1800" dirty="0" err="1" smtClean="0">
                <a:latin typeface="Consolas" panose="020B0609020204030204" pitchFamily="49" charset="0"/>
              </a:rPr>
              <a:t>inputFile.close</a:t>
            </a:r>
            <a:r>
              <a:rPr lang="en-CA" sz="1800" dirty="0" smtClean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print("Closed file", </a:t>
            </a:r>
            <a:r>
              <a:rPr lang="en-CA" sz="1800" dirty="0" err="1" smtClean="0">
                <a:latin typeface="Consolas" panose="020B0609020204030204" pitchFamily="49" charset="0"/>
              </a:rPr>
              <a:t>inputFileName</a:t>
            </a:r>
            <a:r>
              <a:rPr lang="en-CA" sz="1800" dirty="0" smtClean="0">
                <a:latin typeface="Consolas" panose="020B0609020204030204" pitchFamily="49" charset="0"/>
              </a:rPr>
              <a:t>)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End of try-body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except </a:t>
            </a:r>
            <a:r>
              <a:rPr lang="en-CA" sz="1800" dirty="0" err="1" smtClean="0">
                <a:latin typeface="Consolas" panose="020B0609020204030204" pitchFamily="49" charset="0"/>
              </a:rPr>
              <a:t>IOError</a:t>
            </a:r>
            <a:r>
              <a:rPr lang="en-CA" sz="1800" dirty="0" smtClean="0">
                <a:latin typeface="Consolas" panose="020B0609020204030204" pitchFamily="49" charset="0"/>
              </a:rPr>
              <a:t>: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print("Error: File", </a:t>
            </a:r>
            <a:r>
              <a:rPr lang="en-CA" sz="1800" dirty="0" err="1" smtClean="0">
                <a:latin typeface="Consolas" panose="020B0609020204030204" pitchFamily="49" charset="0"/>
              </a:rPr>
              <a:t>inputFileName</a:t>
            </a:r>
            <a:r>
              <a:rPr lang="en-CA" sz="1800" dirty="0" smtClean="0">
                <a:latin typeface="Consolas" panose="020B0609020204030204" pitchFamily="49" charset="0"/>
              </a:rPr>
              <a:t>, "could not be 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</a:t>
            </a:r>
            <a:r>
              <a:rPr lang="en-CA" sz="1800" dirty="0" smtClean="0">
                <a:latin typeface="Consolas" panose="020B0609020204030204" pitchFamily="49" charset="0"/>
              </a:rPr>
              <a:t>opened")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else: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print("Successfully read information from file", 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</a:t>
            </a:r>
            <a:r>
              <a:rPr lang="en-CA" sz="1800" dirty="0" err="1" smtClean="0">
                <a:latin typeface="Consolas" panose="020B0609020204030204" pitchFamily="49" charset="0"/>
              </a:rPr>
              <a:t>inputFileName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finally: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print("Finished file input and output\n")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Exception Handling: Keyboard Input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Name of the online example: </a:t>
            </a:r>
            <a:r>
              <a:rPr lang="en-US" altLang="en-US" sz="20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exception_validation.py</a:t>
            </a:r>
          </a:p>
          <a:p>
            <a:endParaRPr lang="en-US" altLang="en-US" sz="2000" smtClean="0"/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inputOK = False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while (inputOK == False):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try: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num = input("Enter a number: ")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num = float(num)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except ValueError:    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Can’t convert to a number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print("Non-numeric type entered '%s'" %num)   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else:   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All characters are part of a number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inputOK = True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 = num * 2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print(num)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320925"/>
            <a:ext cx="23780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038475"/>
            <a:ext cx="25749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203825"/>
            <a:ext cx="5237163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 Should Now Know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to open a file for reading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to open a file a file for writing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The details of how information is read from and written to a file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to close a file and why it is good practice to do this explicitly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to read from a file of arbitrary size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Data storage and processing using files and string functions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exceptions can be used in conjunction with file input and with invalid keyboard/console input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alt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smtClean="0"/>
              <a:t>Opening Files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mtClean="0"/>
              <a:t>Prepares the file for reading:</a:t>
            </a:r>
          </a:p>
          <a:p>
            <a:pPr marL="723900" lvl="1" indent="-381000" eaLnBrk="1" hangingPunct="1">
              <a:lnSpc>
                <a:spcPct val="70000"/>
              </a:lnSpc>
              <a:buFontTx/>
              <a:buAutoNum type="alphaUcPeriod"/>
            </a:pPr>
            <a:r>
              <a:rPr lang="en-CA" altLang="en-US" smtClean="0"/>
              <a:t>Links the file variable with the physical file (references to the file variable are references to the physical file).</a:t>
            </a:r>
            <a:endParaRPr lang="en-US" altLang="en-US" smtClean="0"/>
          </a:p>
          <a:p>
            <a:pPr marL="723900" lvl="1" indent="-381000" eaLnBrk="1" hangingPunct="1">
              <a:lnSpc>
                <a:spcPct val="70000"/>
              </a:lnSpc>
              <a:buFontTx/>
              <a:buAutoNum type="alphaUcPeriod"/>
            </a:pPr>
            <a:r>
              <a:rPr lang="en-US" altLang="en-US" smtClean="0"/>
              <a:t>Positions the file pointer at the start of the file.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Format:</a:t>
            </a:r>
            <a:r>
              <a:rPr lang="en-US" altLang="en-US" baseline="300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en-US" altLang="en-US" b="1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file variable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 = open(&lt;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file name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"r")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endParaRPr lang="en-US" altLang="en-US" b="1" smtClean="0"/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Example:</a:t>
            </a:r>
            <a:endParaRPr lang="en-US" altLang="en-US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mtClean="0"/>
              <a:t>    (</a:t>
            </a:r>
            <a:r>
              <a:rPr lang="en-US" altLang="en-US" sz="2000" smtClean="0"/>
              <a:t>Constant file name)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2000" smtClean="0"/>
              <a:t>    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 = open("data.txt", "r")</a:t>
            </a:r>
          </a:p>
          <a:p>
            <a:pPr marL="1371600" lvl="3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smtClean="0"/>
              <a:t>OR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2000" smtClean="0"/>
              <a:t>    (Variable file name: entered by user at runtime)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filename = input("Enter name of input file: ")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inputFile = open(filename, "r")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0" y="6659563"/>
            <a:ext cx="7467600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aseline="30000">
                <a:latin typeface="Arial" panose="020B0604020202020204" pitchFamily="34" charset="0"/>
              </a:rPr>
              <a:t>1 Examples assume that the file is in the same directory/folder as the Python program.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lphaUcPeriod" startAt="2"/>
            </a:pPr>
            <a:r>
              <a:rPr lang="en-US" altLang="en-US" smtClean="0"/>
              <a:t>Positioning The File Pointer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1143000" y="1905000"/>
            <a:ext cx="26670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Arial" panose="020B0604020202020204" pitchFamily="34" charset="0"/>
              </a:rPr>
              <a:t> </a:t>
            </a: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en-US" sz="20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en-US" sz="20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C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en-US" sz="20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en-US" sz="20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1143000" y="1447800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letters.txt</a:t>
            </a:r>
          </a:p>
        </p:txBody>
      </p:sp>
      <p:sp>
        <p:nvSpPr>
          <p:cNvPr id="173062" name="Line 6"/>
          <p:cNvSpPr>
            <a:spLocks noChangeShapeType="1"/>
          </p:cNvSpPr>
          <p:nvPr/>
        </p:nvSpPr>
        <p:spPr bwMode="auto">
          <a:xfrm flipV="1">
            <a:off x="1295400" y="2209800"/>
            <a:ext cx="0" cy="457200"/>
          </a:xfrm>
          <a:prstGeom prst="line">
            <a:avLst/>
          </a:prstGeom>
          <a:noFill/>
          <a:ln w="101600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 startAt="2"/>
            </a:pPr>
            <a:r>
              <a:rPr lang="en-US" altLang="en-US" smtClean="0"/>
              <a:t>Reading Information From Files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Typically reading is done within the body of a loop</a:t>
            </a:r>
          </a:p>
          <a:p>
            <a:pPr eaLnBrk="1" hangingPunct="1"/>
            <a:r>
              <a:rPr lang="en-US" altLang="en-US" smtClean="0"/>
              <a:t>Each execution of the loop will read a line from file into a string</a:t>
            </a:r>
          </a:p>
          <a:p>
            <a:pPr eaLnBrk="1" hangingPunct="1">
              <a:buFontTx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Format: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 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variable to store a string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 in 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name of file variable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Do something with the string read from file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eaLnBrk="1" hangingPunct="1">
              <a:buFontTx/>
              <a:buNone/>
            </a:pPr>
            <a:endParaRPr lang="en-US" altLang="en-US" b="1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Example:</a:t>
            </a: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 line in inputFile: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print(line)  </a:t>
            </a:r>
            <a:r>
              <a:rPr lang="en-US" altLang="en-US" b="1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Echo file contents back onscreen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Closing The File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Although a file is automatically closed when your program ends it is still a good style to explicitly close your file as soon as the program is done with it.</a:t>
            </a:r>
          </a:p>
          <a:p>
            <a:pPr lvl="1"/>
            <a:r>
              <a:rPr lang="en-US" altLang="en-US" smtClean="0"/>
              <a:t>What if the program encounters a runtime error and crashes before it reaches the end? The input file may remain ‘locked’ an inaccessible state because it’s still open.</a:t>
            </a:r>
          </a:p>
          <a:p>
            <a:r>
              <a:rPr lang="en-US" altLang="en-US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Format</a:t>
            </a: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name of file variable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&gt;.&lt;close&gt;()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Example</a:t>
            </a: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inputFile.close()</a:t>
            </a:r>
          </a:p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Reading From Files: Putting It All Together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mtClean="0"/>
              <a:t>Name of the online example: </a:t>
            </a:r>
            <a:r>
              <a:rPr lang="en-US" altLang="en-US" sz="20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grades1.py</a:t>
            </a:r>
          </a:p>
          <a:p>
            <a:pPr marL="0" indent="0" eaLnBrk="1" hangingPunct="1">
              <a:buFontTx/>
              <a:buNone/>
            </a:pPr>
            <a:r>
              <a:rPr lang="en-US" altLang="en-US" smtClean="0"/>
              <a:t>Input files: </a:t>
            </a:r>
            <a:r>
              <a:rPr lang="en-US" altLang="en-US" sz="20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letters.txt or gpa.txt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altLang="en-US" sz="2800" smtClean="0"/>
          </a:p>
          <a:p>
            <a:pPr marL="0" indent="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inputFileName = input("Enter name of input file: ")</a:t>
            </a:r>
          </a:p>
          <a:p>
            <a:pPr marL="0" indent="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 = open(inputFileName, "r")</a:t>
            </a:r>
          </a:p>
          <a:p>
            <a:pPr marL="0" indent="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print("Opening file", inputFileName, " for reading.")</a:t>
            </a:r>
          </a:p>
          <a:p>
            <a:pPr marL="0" indent="0">
              <a:buFontTx/>
              <a:buNone/>
            </a:pPr>
            <a:endParaRPr lang="en-US" altLang="en-US" sz="18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 line in inputFile:</a:t>
            </a:r>
          </a:p>
          <a:p>
            <a:pPr marL="0" indent="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sys.stdout.write(line)</a:t>
            </a:r>
          </a:p>
          <a:p>
            <a:pPr marL="0" indent="0">
              <a:buFontTx/>
              <a:buNone/>
            </a:pPr>
            <a:endParaRPr lang="en-US" altLang="en-US" sz="18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Tx/>
              <a:buNone/>
            </a:pPr>
            <a:endParaRPr lang="en-US" altLang="en-US" sz="18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inputFile.close()</a:t>
            </a:r>
          </a:p>
          <a:p>
            <a:pPr marL="0" indent="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print("Completed reading of file", inputFileName)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latin typeface="+mn-lt"/>
              </a:rPr>
              <a:t>What You Need To Write Information To A File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Open the file and associate the file with a file variable (file is “locked” for writing).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A command to write the information.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A command to close the file.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smtClean="0"/>
              <a:t>Opening The File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 eaLnBrk="1" hangingPunct="1">
              <a:buFontTx/>
              <a:buNone/>
            </a:pPr>
            <a:r>
              <a:rPr lang="en-US" altLang="en-US" b="1" smtClean="0"/>
              <a:t>Format</a:t>
            </a:r>
            <a:r>
              <a:rPr lang="en-US" altLang="en-US" b="1" baseline="30000" smtClean="0"/>
              <a:t>1</a:t>
            </a:r>
            <a:r>
              <a:rPr lang="en-US" altLang="en-US" b="1" smtClean="0"/>
              <a:t>:</a:t>
            </a:r>
            <a:endParaRPr lang="en-US" altLang="en-US" smtClean="0"/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name of file variable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 = open(&lt;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file name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&gt;, "w")</a:t>
            </a:r>
          </a:p>
          <a:p>
            <a:pPr marL="457200" indent="-457200" eaLnBrk="1" hangingPunct="1">
              <a:buFontTx/>
              <a:buNone/>
            </a:pPr>
            <a:endParaRPr lang="en-US" altLang="en-US" sz="1800" smtClean="0"/>
          </a:p>
          <a:p>
            <a:pPr marL="457200" indent="-457200" eaLnBrk="1" hangingPunct="1">
              <a:buFontTx/>
              <a:buNone/>
            </a:pPr>
            <a:r>
              <a:rPr lang="en-US" altLang="en-US" b="1" smtClean="0"/>
              <a:t>Example:</a:t>
            </a:r>
            <a:endParaRPr lang="en-US" altLang="en-US" smtClean="0"/>
          </a:p>
          <a:p>
            <a:pPr marL="457200" indent="-457200" eaLnBrk="1" hangingPunct="1">
              <a:buFontTx/>
              <a:buNone/>
            </a:pPr>
            <a:r>
              <a:rPr lang="en-US" altLang="en-US" sz="2000" smtClean="0"/>
              <a:t>      (Constant file name) 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outputFile = open("gpa.txt", "w")</a:t>
            </a:r>
          </a:p>
          <a:p>
            <a:pPr marL="457200" indent="-457200" eaLnBrk="1" hangingPunct="1">
              <a:buFontTx/>
              <a:buNone/>
            </a:pPr>
            <a:endParaRPr lang="en-US" altLang="en-US" sz="1800" smtClean="0"/>
          </a:p>
          <a:p>
            <a:pPr marL="457200" indent="-457200" eaLnBrk="1" hangingPunct="1">
              <a:buFontTx/>
              <a:buNone/>
            </a:pPr>
            <a:r>
              <a:rPr lang="en-US" altLang="en-US" sz="2000" smtClean="0"/>
              <a:t>     (Variable file name: entered by user at runtime)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outputFileName = input("Enter the name of the output file   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          to record the GPA's to: ")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outputFile = open(outputFileName, "w")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/>
              <a:t> </a:t>
            </a:r>
          </a:p>
        </p:txBody>
      </p:sp>
      <p:sp>
        <p:nvSpPr>
          <p:cNvPr id="21508" name="TextBox 1"/>
          <p:cNvSpPr txBox="1">
            <a:spLocks noChangeArrowheads="1"/>
          </p:cNvSpPr>
          <p:nvPr/>
        </p:nvSpPr>
        <p:spPr bwMode="auto">
          <a:xfrm>
            <a:off x="5651500" y="0"/>
            <a:ext cx="3492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0" y="6553200"/>
            <a:ext cx="6858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1 Typically the file is created in the same directory/folder as the Python program.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35665</TotalTime>
  <Words>1498</Words>
  <Application>Microsoft Office PowerPoint</Application>
  <PresentationFormat>On-screen Show (4:3)</PresentationFormat>
  <Paragraphs>261</Paragraphs>
  <Slides>22</Slides>
  <Notes>13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</vt:lpstr>
      <vt:lpstr>Arial</vt:lpstr>
      <vt:lpstr>Consolas</vt:lpstr>
      <vt:lpstr>Times New Roman</vt:lpstr>
      <vt:lpstr>Office Theme</vt:lpstr>
      <vt:lpstr>Introduction To Files In Python</vt:lpstr>
      <vt:lpstr>What You Need In Order To Read  Information From A File</vt:lpstr>
      <vt:lpstr>Opening Files</vt:lpstr>
      <vt:lpstr>Positioning The File Pointer</vt:lpstr>
      <vt:lpstr>Reading Information From Files</vt:lpstr>
      <vt:lpstr>Closing The File</vt:lpstr>
      <vt:lpstr>Reading From Files: Putting It All Together</vt:lpstr>
      <vt:lpstr>What You Need To Write Information To A File</vt:lpstr>
      <vt:lpstr>Opening The File</vt:lpstr>
      <vt:lpstr>Writing To A File</vt:lpstr>
      <vt:lpstr>Writing To A File: Putting It All Together</vt:lpstr>
      <vt:lpstr>Writing To A File: Putting It All Together (2)</vt:lpstr>
      <vt:lpstr>Writing To A File: Putting It All Together (3)</vt:lpstr>
      <vt:lpstr>Reading From Files: Commonly Used Algorithm (If There Is Time)</vt:lpstr>
      <vt:lpstr>File Input: Alternate Implementation</vt:lpstr>
      <vt:lpstr>Data Processing: Files</vt:lpstr>
      <vt:lpstr>Example Program: data_processing.py</vt:lpstr>
      <vt:lpstr>Error Handling With Exceptions</vt:lpstr>
      <vt:lpstr>Exceptions: File Example</vt:lpstr>
      <vt:lpstr>Exceptions: File Example (2)</vt:lpstr>
      <vt:lpstr>Exception Handling: Keyboard Input</vt:lpstr>
      <vt:lpstr>You Should Now Know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files in Python</dc:title>
  <dc:creator>James Tam</dc:creator>
  <cp:keywords>Files;Storing information;Python;Text files</cp:keywords>
  <cp:lastModifiedBy>James Tam</cp:lastModifiedBy>
  <cp:revision>772</cp:revision>
  <dcterms:created xsi:type="dcterms:W3CDTF">2013-08-26T22:54:00Z</dcterms:created>
  <dcterms:modified xsi:type="dcterms:W3CDTF">2016-11-14T23:41:19Z</dcterms:modified>
</cp:coreProperties>
</file>