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8"/>
  </p:notesMasterIdLst>
  <p:handoutMasterIdLst>
    <p:handoutMasterId r:id="rId99"/>
  </p:handoutMasterIdLst>
  <p:sldIdLst>
    <p:sldId id="465" r:id="rId2"/>
    <p:sldId id="331" r:id="rId3"/>
    <p:sldId id="332" r:id="rId4"/>
    <p:sldId id="333" r:id="rId5"/>
    <p:sldId id="334" r:id="rId6"/>
    <p:sldId id="336" r:id="rId7"/>
    <p:sldId id="337" r:id="rId8"/>
    <p:sldId id="339" r:id="rId9"/>
    <p:sldId id="340" r:id="rId10"/>
    <p:sldId id="442" r:id="rId11"/>
    <p:sldId id="341" r:id="rId12"/>
    <p:sldId id="342" r:id="rId13"/>
    <p:sldId id="343" r:id="rId14"/>
    <p:sldId id="344" r:id="rId15"/>
    <p:sldId id="345" r:id="rId16"/>
    <p:sldId id="452" r:id="rId17"/>
    <p:sldId id="346" r:id="rId18"/>
    <p:sldId id="404" r:id="rId19"/>
    <p:sldId id="348" r:id="rId20"/>
    <p:sldId id="436" r:id="rId21"/>
    <p:sldId id="453" r:id="rId22"/>
    <p:sldId id="454" r:id="rId23"/>
    <p:sldId id="460" r:id="rId24"/>
    <p:sldId id="357" r:id="rId25"/>
    <p:sldId id="358" r:id="rId26"/>
    <p:sldId id="359" r:id="rId27"/>
    <p:sldId id="360" r:id="rId28"/>
    <p:sldId id="361" r:id="rId29"/>
    <p:sldId id="421" r:id="rId30"/>
    <p:sldId id="422" r:id="rId31"/>
    <p:sldId id="362" r:id="rId32"/>
    <p:sldId id="363" r:id="rId33"/>
    <p:sldId id="441" r:id="rId34"/>
    <p:sldId id="364" r:id="rId35"/>
    <p:sldId id="365" r:id="rId36"/>
    <p:sldId id="366" r:id="rId37"/>
    <p:sldId id="446" r:id="rId38"/>
    <p:sldId id="448" r:id="rId39"/>
    <p:sldId id="367" r:id="rId40"/>
    <p:sldId id="368" r:id="rId41"/>
    <p:sldId id="369" r:id="rId42"/>
    <p:sldId id="370" r:id="rId43"/>
    <p:sldId id="371" r:id="rId44"/>
    <p:sldId id="455" r:id="rId45"/>
    <p:sldId id="372" r:id="rId46"/>
    <p:sldId id="426" r:id="rId47"/>
    <p:sldId id="427" r:id="rId48"/>
    <p:sldId id="428" r:id="rId49"/>
    <p:sldId id="378" r:id="rId50"/>
    <p:sldId id="379" r:id="rId51"/>
    <p:sldId id="433" r:id="rId52"/>
    <p:sldId id="434" r:id="rId53"/>
    <p:sldId id="435" r:id="rId54"/>
    <p:sldId id="380" r:id="rId55"/>
    <p:sldId id="381" r:id="rId56"/>
    <p:sldId id="449" r:id="rId57"/>
    <p:sldId id="382" r:id="rId58"/>
    <p:sldId id="383" r:id="rId59"/>
    <p:sldId id="384" r:id="rId60"/>
    <p:sldId id="385" r:id="rId61"/>
    <p:sldId id="462" r:id="rId62"/>
    <p:sldId id="438" r:id="rId63"/>
    <p:sldId id="457" r:id="rId64"/>
    <p:sldId id="430" r:id="rId65"/>
    <p:sldId id="386" r:id="rId66"/>
    <p:sldId id="444" r:id="rId67"/>
    <p:sldId id="445" r:id="rId68"/>
    <p:sldId id="391" r:id="rId69"/>
    <p:sldId id="392" r:id="rId70"/>
    <p:sldId id="393" r:id="rId71"/>
    <p:sldId id="394" r:id="rId72"/>
    <p:sldId id="458" r:id="rId73"/>
    <p:sldId id="395" r:id="rId74"/>
    <p:sldId id="396" r:id="rId75"/>
    <p:sldId id="456" r:id="rId76"/>
    <p:sldId id="401" r:id="rId77"/>
    <p:sldId id="463" r:id="rId78"/>
    <p:sldId id="464" r:id="rId79"/>
    <p:sldId id="423" r:id="rId80"/>
    <p:sldId id="424" r:id="rId81"/>
    <p:sldId id="459" r:id="rId82"/>
    <p:sldId id="425" r:id="rId83"/>
    <p:sldId id="414" r:id="rId84"/>
    <p:sldId id="415" r:id="rId85"/>
    <p:sldId id="416" r:id="rId86"/>
    <p:sldId id="417" r:id="rId87"/>
    <p:sldId id="418" r:id="rId88"/>
    <p:sldId id="419" r:id="rId89"/>
    <p:sldId id="420" r:id="rId90"/>
    <p:sldId id="439" r:id="rId91"/>
    <p:sldId id="412" r:id="rId92"/>
    <p:sldId id="413" r:id="rId93"/>
    <p:sldId id="402" r:id="rId94"/>
    <p:sldId id="432" r:id="rId95"/>
    <p:sldId id="403" r:id="rId96"/>
    <p:sldId id="451" r:id="rId9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kern="1200">
        <a:solidFill>
          <a:schemeClr val="tx1"/>
        </a:solidFill>
        <a:latin typeface="Calibri"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68" autoAdjust="0"/>
    <p:restoredTop sz="80828" autoAdjust="0"/>
  </p:normalViewPr>
  <p:slideViewPr>
    <p:cSldViewPr>
      <p:cViewPr varScale="1">
        <p:scale>
          <a:sx n="91" d="100"/>
          <a:sy n="91" d="100"/>
        </p:scale>
        <p:origin x="-594" y="18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4" d="100"/>
          <a:sy n="84" d="100"/>
        </p:scale>
        <p:origin x="-788" y="254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handoutMaster" Target="handoutMasters/handout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D5ABCEED-7380-4148-84EA-26B881B78976}" type="datetimeFigureOut">
              <a:rPr lang="en-US" altLang="en-US"/>
              <a:pPr>
                <a:defRPr/>
              </a:pPr>
              <a:t>10/11/2016</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Decomposition/functions</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CAEAA0C-65DA-4DA6-9403-115FD08BDE78}" type="slidenum">
              <a:rPr lang="en-US" altLang="en-US"/>
              <a:pPr>
                <a:defRPr/>
              </a:pPr>
              <a:t>‹#›</a:t>
            </a:fld>
            <a:endParaRPr lang="en-US" altLang="en-US"/>
          </a:p>
        </p:txBody>
      </p:sp>
    </p:spTree>
    <p:extLst>
      <p:ext uri="{BB962C8B-B14F-4D97-AF65-F5344CB8AC3E}">
        <p14:creationId xmlns:p14="http://schemas.microsoft.com/office/powerpoint/2010/main" val="2533483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FF3B6440-B735-4E86-9CAE-7AD6D51CC159}" type="datetimeFigureOut">
              <a:rPr lang="en-US" altLang="en-US"/>
              <a:pPr>
                <a:defRPr/>
              </a:pPr>
              <a:t>10/11/2016</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E5DDD8C-F390-4C1E-8889-7F014B60A19F}" type="slidenum">
              <a:rPr lang="en-US" altLang="en-US"/>
              <a:pPr>
                <a:defRPr/>
              </a:pPr>
              <a:t>‹#›</a:t>
            </a:fld>
            <a:endParaRPr lang="en-US" altLang="en-US"/>
          </a:p>
        </p:txBody>
      </p:sp>
    </p:spTree>
    <p:extLst>
      <p:ext uri="{BB962C8B-B14F-4D97-AF65-F5344CB8AC3E}">
        <p14:creationId xmlns:p14="http://schemas.microsoft.com/office/powerpoint/2010/main" val="3154334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1200">
                <a:solidFill>
                  <a:schemeClr val="tx1"/>
                </a:solidFill>
                <a:latin typeface="Calibri" pitchFamily="34" charset="0"/>
                <a:ea typeface="ＭＳ Ｐゴシック" pitchFamily="34" charset="-128"/>
              </a:defRPr>
            </a:lvl1pPr>
            <a:lvl2pPr marL="742950" indent="-285750" defTabSz="950913">
              <a:defRPr sz="1200">
                <a:solidFill>
                  <a:schemeClr val="tx1"/>
                </a:solidFill>
                <a:latin typeface="Calibri" pitchFamily="34" charset="0"/>
                <a:ea typeface="ＭＳ Ｐゴシック" pitchFamily="34" charset="-128"/>
              </a:defRPr>
            </a:lvl2pPr>
            <a:lvl3pPr marL="1143000" indent="-228600" defTabSz="950913">
              <a:defRPr sz="1200">
                <a:solidFill>
                  <a:schemeClr val="tx1"/>
                </a:solidFill>
                <a:latin typeface="Calibri" pitchFamily="34" charset="0"/>
                <a:ea typeface="ＭＳ Ｐゴシック" pitchFamily="34" charset="-128"/>
              </a:defRPr>
            </a:lvl3pPr>
            <a:lvl4pPr marL="1600200" indent="-228600" defTabSz="950913">
              <a:defRPr sz="1200">
                <a:solidFill>
                  <a:schemeClr val="tx1"/>
                </a:solidFill>
                <a:latin typeface="Calibri" pitchFamily="34" charset="0"/>
                <a:ea typeface="ＭＳ Ｐゴシック" pitchFamily="34" charset="-128"/>
              </a:defRPr>
            </a:lvl4pPr>
            <a:lvl5pPr marL="2057400" indent="-228600" defTabSz="950913">
              <a:defRPr sz="1200">
                <a:solidFill>
                  <a:schemeClr val="tx1"/>
                </a:solidFill>
                <a:latin typeface="Calibri" pitchFamily="34" charset="0"/>
                <a:ea typeface="ＭＳ Ｐゴシック" pitchFamily="34" charset="-128"/>
              </a:defRPr>
            </a:lvl5pPr>
            <a:lvl6pPr marL="25146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EF01837C-61B1-4FA4-9240-2804EEDCF6AF}" type="slidenum">
              <a:rPr lang="en-US" altLang="en-US" sz="1000" smtClean="0">
                <a:latin typeface="Times New Roman" pitchFamily="18" charset="0"/>
              </a:rPr>
              <a:pPr eaLnBrk="0" hangingPunct="0"/>
              <a:t>1</a:t>
            </a:fld>
            <a:endParaRPr lang="en-US" altLang="en-US" sz="1000" smtClean="0">
              <a:latin typeface="Times New Roman" pitchFamily="18"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185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E41AC3E3-EDA5-4ABF-A71E-7F241E19968B}" type="slidenum">
              <a:rPr lang="en-US" altLang="en-US" sz="1300">
                <a:latin typeface="Times New Roman" pitchFamily="18" charset="0"/>
              </a:rPr>
              <a:pPr algn="r" eaLnBrk="1" hangingPunct="1"/>
              <a:t>12</a:t>
            </a:fld>
            <a:endParaRPr lang="en-US" altLang="en-US" sz="1300">
              <a:latin typeface="Times New Roman" pitchFamily="18" charset="0"/>
            </a:endParaRPr>
          </a:p>
        </p:txBody>
      </p:sp>
      <p:sp>
        <p:nvSpPr>
          <p:cNvPr id="12186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6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US" alt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288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F0EDAF86-9998-4D9D-B0DF-F9E5933E1D8E}" type="slidenum">
              <a:rPr lang="en-US" altLang="en-US" sz="1300">
                <a:latin typeface="Times New Roman" pitchFamily="18" charset="0"/>
              </a:rPr>
              <a:pPr algn="r" eaLnBrk="1" hangingPunct="1"/>
              <a:t>13</a:t>
            </a:fld>
            <a:endParaRPr lang="en-US" altLang="en-US" sz="1300">
              <a:latin typeface="Times New Roman" pitchFamily="18" charset="0"/>
            </a:endParaRPr>
          </a:p>
        </p:txBody>
      </p:sp>
      <p:sp>
        <p:nvSpPr>
          <p:cNvPr id="12288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390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D0C88C07-132B-4BDE-9330-5107B7D2013C}" type="slidenum">
              <a:rPr lang="en-US" altLang="en-US" sz="1300">
                <a:latin typeface="Times New Roman" pitchFamily="18" charset="0"/>
              </a:rPr>
              <a:pPr algn="r" eaLnBrk="1" hangingPunct="1"/>
              <a:t>14</a:t>
            </a:fld>
            <a:endParaRPr lang="en-US" altLang="en-US" sz="1300">
              <a:latin typeface="Times New Roman" pitchFamily="18" charset="0"/>
            </a:endParaRPr>
          </a:p>
        </p:txBody>
      </p:sp>
      <p:sp>
        <p:nvSpPr>
          <p:cNvPr id="12390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493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AD8F3AA6-9993-4376-9614-CD4B931CD7E0}" type="slidenum">
              <a:rPr lang="en-US" altLang="en-US" sz="1300">
                <a:latin typeface="Times New Roman" pitchFamily="18" charset="0"/>
              </a:rPr>
              <a:pPr algn="r" eaLnBrk="1" hangingPunct="1"/>
              <a:t>15</a:t>
            </a:fld>
            <a:endParaRPr lang="en-US" altLang="en-US" sz="1300">
              <a:latin typeface="Times New Roman" pitchFamily="18" charset="0"/>
            </a:endParaRPr>
          </a:p>
        </p:txBody>
      </p:sp>
      <p:sp>
        <p:nvSpPr>
          <p:cNvPr id="12493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595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C535E5C4-77DD-481E-B8EB-F9BB973DD1F4}" type="slidenum">
              <a:rPr lang="en-US" altLang="en-US" sz="1300">
                <a:latin typeface="Times New Roman" pitchFamily="18" charset="0"/>
              </a:rPr>
              <a:pPr algn="r" eaLnBrk="1" hangingPunct="1"/>
              <a:t>23</a:t>
            </a:fld>
            <a:endParaRPr lang="en-US" altLang="en-US" sz="1300">
              <a:latin typeface="Times New Roman" pitchFamily="18" charset="0"/>
            </a:endParaRPr>
          </a:p>
        </p:txBody>
      </p:sp>
      <p:sp>
        <p:nvSpPr>
          <p:cNvPr id="12595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697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0294C19E-84B9-4A0A-AEDF-78E49B91A02E}" type="slidenum">
              <a:rPr lang="en-US" altLang="en-US" sz="1300">
                <a:latin typeface="Times New Roman" pitchFamily="18" charset="0"/>
              </a:rPr>
              <a:pPr algn="r" eaLnBrk="1" hangingPunct="1"/>
              <a:t>24</a:t>
            </a:fld>
            <a:endParaRPr lang="en-US" altLang="en-US" sz="1300">
              <a:latin typeface="Times New Roman" pitchFamily="18" charset="0"/>
            </a:endParaRPr>
          </a:p>
        </p:txBody>
      </p:sp>
      <p:sp>
        <p:nvSpPr>
          <p:cNvPr id="12698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8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800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623079AD-5891-4408-99CC-57A046D12876}" type="slidenum">
              <a:rPr lang="en-US" altLang="en-US" sz="1300">
                <a:latin typeface="Times New Roman" pitchFamily="18" charset="0"/>
              </a:rPr>
              <a:pPr algn="r" eaLnBrk="1" hangingPunct="1"/>
              <a:t>26</a:t>
            </a:fld>
            <a:endParaRPr lang="en-US" altLang="en-US" sz="1300">
              <a:latin typeface="Times New Roman" pitchFamily="18" charset="0"/>
            </a:endParaRPr>
          </a:p>
        </p:txBody>
      </p:sp>
      <p:sp>
        <p:nvSpPr>
          <p:cNvPr id="12800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1300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Calibri" pitchFamily="34" charset="0"/>
                <a:ea typeface="ＭＳ Ｐゴシック" pitchFamily="34" charset="-128"/>
              </a:defRPr>
            </a:lvl1pPr>
            <a:lvl2pPr marL="742950" indent="-285750" defTabSz="933450">
              <a:defRPr sz="1200">
                <a:solidFill>
                  <a:schemeClr val="tx1"/>
                </a:solidFill>
                <a:latin typeface="Calibri" pitchFamily="34" charset="0"/>
                <a:ea typeface="ＭＳ Ｐゴシック" pitchFamily="34" charset="-128"/>
              </a:defRPr>
            </a:lvl2pPr>
            <a:lvl3pPr marL="1143000" indent="-228600" defTabSz="933450">
              <a:defRPr sz="1200">
                <a:solidFill>
                  <a:schemeClr val="tx1"/>
                </a:solidFill>
                <a:latin typeface="Calibri" pitchFamily="34" charset="0"/>
                <a:ea typeface="ＭＳ Ｐゴシック" pitchFamily="34" charset="-128"/>
              </a:defRPr>
            </a:lvl3pPr>
            <a:lvl4pPr marL="1600200" indent="-228600" defTabSz="933450">
              <a:defRPr sz="1200">
                <a:solidFill>
                  <a:schemeClr val="tx1"/>
                </a:solidFill>
                <a:latin typeface="Calibri" pitchFamily="34" charset="0"/>
                <a:ea typeface="ＭＳ Ｐゴシック" pitchFamily="34" charset="-128"/>
              </a:defRPr>
            </a:lvl4pPr>
            <a:lvl5pPr marL="2057400" indent="-228600" defTabSz="933450">
              <a:defRPr sz="1200">
                <a:solidFill>
                  <a:schemeClr val="tx1"/>
                </a:solidFill>
                <a:latin typeface="Calibri" pitchFamily="34" charset="0"/>
                <a:ea typeface="ＭＳ Ｐゴシック" pitchFamily="34" charset="-128"/>
              </a:defRPr>
            </a:lvl5pPr>
            <a:lvl6pPr marL="25146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FCE5D6C4-CB58-481E-8890-1F98D7091E6A}" type="slidenum">
              <a:rPr lang="en-US" altLang="en-US" sz="1000" smtClean="0">
                <a:latin typeface="Times New Roman" pitchFamily="18" charset="0"/>
              </a:rPr>
              <a:pPr eaLnBrk="0" hangingPunct="0"/>
              <a:t>28</a:t>
            </a:fld>
            <a:endParaRPr lang="en-US" altLang="en-US" sz="1000"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136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ＭＳ Ｐゴシック" pitchFamily="34" charset="-128"/>
              </a:defRPr>
            </a:lvl1pPr>
            <a:lvl2pPr marL="742950" indent="-285750">
              <a:defRPr sz="1200">
                <a:solidFill>
                  <a:schemeClr val="tx1"/>
                </a:solidFill>
                <a:latin typeface="Calibri" pitchFamily="34" charset="0"/>
                <a:ea typeface="ＭＳ Ｐゴシック" pitchFamily="34" charset="-128"/>
              </a:defRPr>
            </a:lvl2pPr>
            <a:lvl3pPr marL="1143000" indent="-228600">
              <a:defRPr sz="1200">
                <a:solidFill>
                  <a:schemeClr val="tx1"/>
                </a:solidFill>
                <a:latin typeface="Calibri" pitchFamily="34" charset="0"/>
                <a:ea typeface="ＭＳ Ｐゴシック" pitchFamily="34" charset="-128"/>
              </a:defRPr>
            </a:lvl3pPr>
            <a:lvl4pPr marL="1600200" indent="-228600">
              <a:defRPr sz="1200">
                <a:solidFill>
                  <a:schemeClr val="tx1"/>
                </a:solidFill>
                <a:latin typeface="Calibri" pitchFamily="34" charset="0"/>
                <a:ea typeface="ＭＳ Ｐゴシック" pitchFamily="34" charset="-128"/>
              </a:defRPr>
            </a:lvl4pPr>
            <a:lvl5pPr marL="2057400" indent="-228600">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fld id="{1402174F-80EF-497E-A26D-7DE4393DAD00}" type="slidenum">
              <a:rPr lang="en-US" altLang="en-US" smtClean="0"/>
              <a:pPr/>
              <a:t>2</a:t>
            </a:fld>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33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FB0A8D42-9712-446F-A0F2-B372DC155645}" type="slidenum">
              <a:rPr lang="en-US" altLang="en-US" smtClean="0"/>
              <a:pPr/>
              <a:t>41</a:t>
            </a:fld>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34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Calibri" pitchFamily="34" charset="0"/>
                <a:ea typeface="ＭＳ Ｐゴシック" pitchFamily="34" charset="-128"/>
              </a:defRPr>
            </a:lvl1pPr>
            <a:lvl2pPr marL="742950" indent="-285750" defTabSz="933450">
              <a:defRPr sz="1200">
                <a:solidFill>
                  <a:schemeClr val="tx1"/>
                </a:solidFill>
                <a:latin typeface="Calibri" pitchFamily="34" charset="0"/>
                <a:ea typeface="ＭＳ Ｐゴシック" pitchFamily="34" charset="-128"/>
              </a:defRPr>
            </a:lvl2pPr>
            <a:lvl3pPr marL="1143000" indent="-228600" defTabSz="933450">
              <a:defRPr sz="1200">
                <a:solidFill>
                  <a:schemeClr val="tx1"/>
                </a:solidFill>
                <a:latin typeface="Calibri" pitchFamily="34" charset="0"/>
                <a:ea typeface="ＭＳ Ｐゴシック" pitchFamily="34" charset="-128"/>
              </a:defRPr>
            </a:lvl3pPr>
            <a:lvl4pPr marL="1600200" indent="-228600" defTabSz="933450">
              <a:defRPr sz="1200">
                <a:solidFill>
                  <a:schemeClr val="tx1"/>
                </a:solidFill>
                <a:latin typeface="Calibri" pitchFamily="34" charset="0"/>
                <a:ea typeface="ＭＳ Ｐゴシック" pitchFamily="34" charset="-128"/>
              </a:defRPr>
            </a:lvl4pPr>
            <a:lvl5pPr marL="2057400" indent="-228600" defTabSz="933450">
              <a:defRPr sz="1200">
                <a:solidFill>
                  <a:schemeClr val="tx1"/>
                </a:solidFill>
                <a:latin typeface="Calibri" pitchFamily="34" charset="0"/>
                <a:ea typeface="ＭＳ Ｐゴシック" pitchFamily="34" charset="-128"/>
              </a:defRPr>
            </a:lvl5pPr>
            <a:lvl6pPr marL="25146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72236030-C300-490C-BE06-F2B919C3A912}" type="slidenum">
              <a:rPr lang="en-US" altLang="en-US" sz="1000" smtClean="0">
                <a:latin typeface="Times New Roman" pitchFamily="18" charset="0"/>
              </a:rPr>
              <a:pPr eaLnBrk="0" hangingPunct="0"/>
              <a:t>45</a:t>
            </a:fld>
            <a:endParaRPr lang="en-US" altLang="en-US" sz="1000"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altLang="en-US" dirty="0" smtClean="0"/>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39F0B1FB-EF78-4FA1-8DFA-9D0250A0FF74}" type="slidenum">
              <a:rPr lang="en-US" altLang="en-US" smtClean="0"/>
              <a:pPr/>
              <a:t>48</a:t>
            </a:fld>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None/>
            </a:pPr>
            <a:endParaRPr lang="en-US" alt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38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ＭＳ Ｐゴシック" pitchFamily="34" charset="-128"/>
              </a:defRPr>
            </a:lvl1pPr>
            <a:lvl2pPr marL="742950" indent="-285750">
              <a:defRPr sz="1200">
                <a:solidFill>
                  <a:schemeClr val="tx1"/>
                </a:solidFill>
                <a:latin typeface="Calibri" pitchFamily="34" charset="0"/>
                <a:ea typeface="ＭＳ Ｐゴシック" pitchFamily="34" charset="-128"/>
              </a:defRPr>
            </a:lvl2pPr>
            <a:lvl3pPr marL="1143000" indent="-228600">
              <a:defRPr sz="1200">
                <a:solidFill>
                  <a:schemeClr val="tx1"/>
                </a:solidFill>
                <a:latin typeface="Calibri" pitchFamily="34" charset="0"/>
                <a:ea typeface="ＭＳ Ｐゴシック" pitchFamily="34" charset="-128"/>
              </a:defRPr>
            </a:lvl3pPr>
            <a:lvl4pPr marL="1600200" indent="-228600">
              <a:defRPr sz="1200">
                <a:solidFill>
                  <a:schemeClr val="tx1"/>
                </a:solidFill>
                <a:latin typeface="Calibri" pitchFamily="34" charset="0"/>
                <a:ea typeface="ＭＳ Ｐゴシック" pitchFamily="34" charset="-128"/>
              </a:defRPr>
            </a:lvl4pPr>
            <a:lvl5pPr marL="2057400" indent="-228600">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fld id="{0924704A-48FE-4FEF-8B12-5F7E7BE4F8A6}" type="slidenum">
              <a:rPr lang="en-US" altLang="en-US" smtClean="0"/>
              <a:pPr/>
              <a:t>69</a:t>
            </a:fld>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41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ＭＳ Ｐゴシック" pitchFamily="34" charset="-128"/>
              </a:defRPr>
            </a:lvl1pPr>
            <a:lvl2pPr marL="742950" indent="-285750">
              <a:defRPr sz="1200">
                <a:solidFill>
                  <a:schemeClr val="tx1"/>
                </a:solidFill>
                <a:latin typeface="Calibri" pitchFamily="34" charset="0"/>
                <a:ea typeface="ＭＳ Ｐゴシック" pitchFamily="34" charset="-128"/>
              </a:defRPr>
            </a:lvl2pPr>
            <a:lvl3pPr marL="1143000" indent="-228600">
              <a:defRPr sz="1200">
                <a:solidFill>
                  <a:schemeClr val="tx1"/>
                </a:solidFill>
                <a:latin typeface="Calibri" pitchFamily="34" charset="0"/>
                <a:ea typeface="ＭＳ Ｐゴシック" pitchFamily="34" charset="-128"/>
              </a:defRPr>
            </a:lvl3pPr>
            <a:lvl4pPr marL="1600200" indent="-228600">
              <a:defRPr sz="1200">
                <a:solidFill>
                  <a:schemeClr val="tx1"/>
                </a:solidFill>
                <a:latin typeface="Calibri" pitchFamily="34" charset="0"/>
                <a:ea typeface="ＭＳ Ｐゴシック" pitchFamily="34" charset="-128"/>
              </a:defRPr>
            </a:lvl4pPr>
            <a:lvl5pPr marL="2057400" indent="-228600">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fld id="{B93424D9-5C33-44BA-8410-C999EAE6AF4C}" type="slidenum">
              <a:rPr lang="en-US" altLang="en-US" smtClean="0"/>
              <a:pPr/>
              <a:t>75</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US" dirty="0">
              <a:ea typeface="+mn-ea"/>
            </a:endParaRPr>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Calibri" pitchFamily="34" charset="0"/>
                <a:ea typeface="ＭＳ Ｐゴシック" pitchFamily="34" charset="-128"/>
              </a:defRPr>
            </a:lvl1pPr>
            <a:lvl2pPr marL="742950" indent="-285750" defTabSz="933450">
              <a:defRPr sz="1200">
                <a:solidFill>
                  <a:schemeClr val="tx1"/>
                </a:solidFill>
                <a:latin typeface="Calibri" pitchFamily="34" charset="0"/>
                <a:ea typeface="ＭＳ Ｐゴシック" pitchFamily="34" charset="-128"/>
              </a:defRPr>
            </a:lvl2pPr>
            <a:lvl3pPr marL="1143000" indent="-228600" defTabSz="933450">
              <a:defRPr sz="1200">
                <a:solidFill>
                  <a:schemeClr val="tx1"/>
                </a:solidFill>
                <a:latin typeface="Calibri" pitchFamily="34" charset="0"/>
                <a:ea typeface="ＭＳ Ｐゴシック" pitchFamily="34" charset="-128"/>
              </a:defRPr>
            </a:lvl3pPr>
            <a:lvl4pPr marL="1600200" indent="-228600" defTabSz="933450">
              <a:defRPr sz="1200">
                <a:solidFill>
                  <a:schemeClr val="tx1"/>
                </a:solidFill>
                <a:latin typeface="Calibri" pitchFamily="34" charset="0"/>
                <a:ea typeface="ＭＳ Ｐゴシック" pitchFamily="34" charset="-128"/>
              </a:defRPr>
            </a:lvl4pPr>
            <a:lvl5pPr marL="2057400" indent="-228600" defTabSz="933450">
              <a:defRPr sz="1200">
                <a:solidFill>
                  <a:schemeClr val="tx1"/>
                </a:solidFill>
                <a:latin typeface="Calibri" pitchFamily="34" charset="0"/>
                <a:ea typeface="ＭＳ Ｐゴシック" pitchFamily="34" charset="-128"/>
              </a:defRPr>
            </a:lvl5pPr>
            <a:lvl6pPr marL="25146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849896D1-9964-491A-91A7-45C876D40879}" type="slidenum">
              <a:rPr lang="en-US" altLang="en-US" sz="1000" smtClean="0">
                <a:latin typeface="Times New Roman" pitchFamily="18" charset="0"/>
              </a:rPr>
              <a:pPr eaLnBrk="0" hangingPunct="0"/>
              <a:t>4</a:t>
            </a:fld>
            <a:endParaRPr lang="en-US" altLang="en-US" sz="1000" smtClean="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US" dirty="0">
              <a:ea typeface="MS PGothic" pitchFamily="34" charset="-128"/>
            </a:endParaRPr>
          </a:p>
        </p:txBody>
      </p:sp>
      <p:sp>
        <p:nvSpPr>
          <p:cNvPr id="142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ＭＳ Ｐゴシック" pitchFamily="34" charset="-128"/>
              </a:defRPr>
            </a:lvl1pPr>
            <a:lvl2pPr marL="742950" indent="-285750">
              <a:defRPr sz="1200">
                <a:solidFill>
                  <a:schemeClr val="tx1"/>
                </a:solidFill>
                <a:latin typeface="Calibri" pitchFamily="34" charset="0"/>
                <a:ea typeface="ＭＳ Ｐゴシック" pitchFamily="34" charset="-128"/>
              </a:defRPr>
            </a:lvl2pPr>
            <a:lvl3pPr marL="1143000" indent="-228600">
              <a:defRPr sz="1200">
                <a:solidFill>
                  <a:schemeClr val="tx1"/>
                </a:solidFill>
                <a:latin typeface="Calibri" pitchFamily="34" charset="0"/>
                <a:ea typeface="ＭＳ Ｐゴシック" pitchFamily="34" charset="-128"/>
              </a:defRPr>
            </a:lvl3pPr>
            <a:lvl4pPr marL="1600200" indent="-228600">
              <a:defRPr sz="1200">
                <a:solidFill>
                  <a:schemeClr val="tx1"/>
                </a:solidFill>
                <a:latin typeface="Calibri" pitchFamily="34" charset="0"/>
                <a:ea typeface="ＭＳ Ｐゴシック" pitchFamily="34" charset="-128"/>
              </a:defRPr>
            </a:lvl4pPr>
            <a:lvl5pPr marL="2057400" indent="-228600">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fld id="{42BF231F-C11F-4DC6-BD2E-527FE02F2E22}" type="slidenum">
              <a:rPr lang="en-US" altLang="en-US" smtClean="0"/>
              <a:pPr/>
              <a:t>77</a:t>
            </a:fld>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endParaRPr lang="en-US" alt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4643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98455282-5915-4FCE-8DA5-EA30FD541731}" type="slidenum">
              <a:rPr lang="en-US" altLang="en-US" sz="1300">
                <a:latin typeface="Times New Roman" pitchFamily="18" charset="0"/>
              </a:rPr>
              <a:pPr algn="r" eaLnBrk="1" hangingPunct="1"/>
              <a:t>93</a:t>
            </a:fld>
            <a:endParaRPr lang="en-US" altLang="en-US" sz="1300">
              <a:latin typeface="Times New Roman" pitchFamily="18" charset="0"/>
            </a:endParaRPr>
          </a:p>
        </p:txBody>
      </p:sp>
      <p:sp>
        <p:nvSpPr>
          <p:cNvPr id="14643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7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571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2B7F4069-38AF-4FF8-B14B-D69659251089}" type="slidenum">
              <a:rPr lang="en-US" altLang="en-US" sz="1300">
                <a:latin typeface="Times New Roman" pitchFamily="18" charset="0"/>
              </a:rPr>
              <a:pPr algn="r" eaLnBrk="1" hangingPunct="1"/>
              <a:t>5</a:t>
            </a:fld>
            <a:endParaRPr lang="en-US" altLang="en-US" sz="1300">
              <a:latin typeface="Times New Roman" pitchFamily="18" charset="0"/>
            </a:endParaRPr>
          </a:p>
        </p:txBody>
      </p:sp>
      <p:sp>
        <p:nvSpPr>
          <p:cNvPr id="11571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a:p>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878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6DC2E62F-CE8F-438C-B159-80493BBDB86F}" type="slidenum">
              <a:rPr lang="en-US" altLang="en-US" sz="1300">
                <a:latin typeface="Times New Roman" pitchFamily="18" charset="0"/>
              </a:rPr>
              <a:pPr algn="r" eaLnBrk="1" hangingPunct="1"/>
              <a:t>9</a:t>
            </a:fld>
            <a:endParaRPr lang="en-US" altLang="en-US" sz="1300">
              <a:latin typeface="Times New Roman" pitchFamily="18" charset="0"/>
            </a:endParaRPr>
          </a:p>
        </p:txBody>
      </p:sp>
      <p:sp>
        <p:nvSpPr>
          <p:cNvPr id="11878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981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CFED09A5-6DB4-4FEB-8AF0-23558F83BFDD}" type="slidenum">
              <a:rPr lang="en-US" altLang="en-US" sz="1300">
                <a:latin typeface="Times New Roman" pitchFamily="18" charset="0"/>
              </a:rPr>
              <a:pPr algn="r" eaLnBrk="1" hangingPunct="1"/>
              <a:t>10</a:t>
            </a:fld>
            <a:endParaRPr lang="en-US" altLang="en-US" sz="1300">
              <a:latin typeface="Times New Roman" pitchFamily="18" charset="0"/>
            </a:endParaRPr>
          </a:p>
        </p:txBody>
      </p:sp>
      <p:sp>
        <p:nvSpPr>
          <p:cNvPr id="11981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083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30B2D9F4-D095-425F-8FC9-00A47804174B}" type="slidenum">
              <a:rPr lang="en-US" altLang="en-US" sz="1300">
                <a:latin typeface="Times New Roman" pitchFamily="18" charset="0"/>
              </a:rPr>
              <a:pPr algn="r" eaLnBrk="1" hangingPunct="1"/>
              <a:t>11</a:t>
            </a:fld>
            <a:endParaRPr lang="en-US" altLang="en-US" sz="1300">
              <a:latin typeface="Times New Roman" pitchFamily="18" charset="0"/>
            </a:endParaRPr>
          </a:p>
        </p:txBody>
      </p:sp>
      <p:sp>
        <p:nvSpPr>
          <p:cNvPr id="12083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buFontTx/>
              <a:buChar char="•"/>
            </a:pPr>
            <a:endParaRPr lang="en-CA"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Tree>
    <p:extLst>
      <p:ext uri="{BB962C8B-B14F-4D97-AF65-F5344CB8AC3E}">
        <p14:creationId xmlns:p14="http://schemas.microsoft.com/office/powerpoint/2010/main" val="428693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CDBE8AE3-5059-4446-AEA2-611E5F9D44B1}" type="datetimeFigureOut">
              <a:rPr lang="en-US" altLang="en-US"/>
              <a:pPr>
                <a:defRPr/>
              </a:pPr>
              <a:t>10/11/2016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7EDA4D93-942C-41D4-9A0B-729A8FEB247E}" type="slidenum">
              <a:rPr lang="en-US" altLang="en-US"/>
              <a:pPr>
                <a:defRPr/>
              </a:pPr>
              <a:t>‹#›</a:t>
            </a:fld>
            <a:endParaRPr lang="en-US" altLang="en-US"/>
          </a:p>
        </p:txBody>
      </p:sp>
    </p:spTree>
    <p:extLst>
      <p:ext uri="{BB962C8B-B14F-4D97-AF65-F5344CB8AC3E}">
        <p14:creationId xmlns:p14="http://schemas.microsoft.com/office/powerpoint/2010/main" val="386842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C8A8370-B399-4FE5-A500-C5666209F498}" type="datetimeFigureOut">
              <a:rPr lang="en-US" altLang="en-US"/>
              <a:pPr>
                <a:defRPr/>
              </a:pPr>
              <a:t>10/11/2016</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EE222FE-49C1-4801-9CC9-169EF7E7DC08}" type="slidenum">
              <a:rPr lang="en-US" altLang="en-US"/>
              <a:pPr>
                <a:defRPr/>
              </a:pPr>
              <a:t>‹#›</a:t>
            </a:fld>
            <a:endParaRPr lang="en-US" altLang="en-US"/>
          </a:p>
        </p:txBody>
      </p:sp>
    </p:spTree>
    <p:extLst>
      <p:ext uri="{BB962C8B-B14F-4D97-AF65-F5344CB8AC3E}">
        <p14:creationId xmlns:p14="http://schemas.microsoft.com/office/powerpoint/2010/main" val="6096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eaLnBrk="1" hangingPunct="1">
              <a:defRPr/>
            </a:pPr>
            <a:r>
              <a:rPr lang="en-US" sz="1200" dirty="0" smtClean="0">
                <a:ea typeface="+mn-ea"/>
                <a:cs typeface="Arial" charset="0"/>
              </a:rPr>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3620379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21B290D-ADF0-4B72-B452-74F90BDDEE35}" type="slidenum">
              <a:rPr lang="en-US" altLang="en-US"/>
              <a:pPr>
                <a:defRPr/>
              </a:pPr>
              <a:t>‹#›</a:t>
            </a:fld>
            <a:endParaRPr lang="en-US" altLang="en-US"/>
          </a:p>
        </p:txBody>
      </p:sp>
    </p:spTree>
    <p:extLst>
      <p:ext uri="{BB962C8B-B14F-4D97-AF65-F5344CB8AC3E}">
        <p14:creationId xmlns:p14="http://schemas.microsoft.com/office/powerpoint/2010/main" val="598472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EC440ABE-13C6-4071-BF75-8DC5AC2B550B}" type="slidenum">
              <a:rPr lang="en-US" altLang="en-US"/>
              <a:pPr>
                <a:defRPr/>
              </a:pPr>
              <a:t>‹#›</a:t>
            </a:fld>
            <a:endParaRPr lang="en-US" altLang="en-US"/>
          </a:p>
        </p:txBody>
      </p:sp>
    </p:spTree>
    <p:extLst>
      <p:ext uri="{BB962C8B-B14F-4D97-AF65-F5344CB8AC3E}">
        <p14:creationId xmlns:p14="http://schemas.microsoft.com/office/powerpoint/2010/main" val="4269860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A6FEC9D-1805-4C9A-BC82-C8A62FF4317A}" type="datetimeFigureOut">
              <a:rPr lang="en-US" altLang="en-US"/>
              <a:pPr>
                <a:defRPr/>
              </a:pPr>
              <a:t>10/11/2016</a:t>
            </a:fld>
            <a:endParaRPr lang="en-US" alt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5524B16-E9E0-44FF-92F8-9EFB0667DABC}" type="slidenum">
              <a:rPr lang="en-US" altLang="en-US"/>
              <a:pPr>
                <a:defRPr/>
              </a:pPr>
              <a:t>‹#›</a:t>
            </a:fld>
            <a:endParaRPr lang="en-US" altLang="en-US"/>
          </a:p>
        </p:txBody>
      </p:sp>
    </p:spTree>
    <p:extLst>
      <p:ext uri="{BB962C8B-B14F-4D97-AF65-F5344CB8AC3E}">
        <p14:creationId xmlns:p14="http://schemas.microsoft.com/office/powerpoint/2010/main" val="784690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DC498C3-BE7E-4EEA-A290-65BD0DFC9AE1}" type="datetimeFigureOut">
              <a:rPr lang="en-US" altLang="en-US"/>
              <a:pPr>
                <a:defRPr/>
              </a:pPr>
              <a:t>10/11/2016</a:t>
            </a:fld>
            <a:endParaRPr lang="en-US" alt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63F399C1-190E-4904-AD6C-5EE2B07A43E4}" type="slidenum">
              <a:rPr lang="en-US" altLang="en-US"/>
              <a:pPr>
                <a:defRPr/>
              </a:pPr>
              <a:t>‹#›</a:t>
            </a:fld>
            <a:endParaRPr lang="en-US" altLang="en-US"/>
          </a:p>
        </p:txBody>
      </p:sp>
    </p:spTree>
    <p:extLst>
      <p:ext uri="{BB962C8B-B14F-4D97-AF65-F5344CB8AC3E}">
        <p14:creationId xmlns:p14="http://schemas.microsoft.com/office/powerpoint/2010/main" val="2791448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D801BA8B-D695-4186-BE15-FEEF053D3737}" type="datetimeFigureOut">
              <a:rPr lang="en-US" altLang="en-US"/>
              <a:pPr>
                <a:defRPr/>
              </a:pPr>
              <a:t>10/11/2016</a:t>
            </a:fld>
            <a:endParaRPr lang="en-US" alt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DB3DE14F-8DDF-4EC5-B5C9-5F8ADCEEF30A}" type="slidenum">
              <a:rPr lang="en-US" altLang="en-US"/>
              <a:pPr>
                <a:defRPr/>
              </a:pPr>
              <a:t>‹#›</a:t>
            </a:fld>
            <a:endParaRPr lang="en-US" altLang="en-US"/>
          </a:p>
        </p:txBody>
      </p:sp>
    </p:spTree>
    <p:extLst>
      <p:ext uri="{BB962C8B-B14F-4D97-AF65-F5344CB8AC3E}">
        <p14:creationId xmlns:p14="http://schemas.microsoft.com/office/powerpoint/2010/main" val="311835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B7801757-C2B7-4B5F-B927-A98CBA5C6DA0}" type="datetimeFigureOut">
              <a:rPr lang="en-US" altLang="en-US"/>
              <a:pPr>
                <a:defRPr/>
              </a:pPr>
              <a:t>10/11/2016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B2C8B31C-123F-4967-A9D8-8CF8E80F927C}" type="slidenum">
              <a:rPr lang="en-US" altLang="en-US"/>
              <a:pPr>
                <a:defRPr/>
              </a:pPr>
              <a:t>‹#›</a:t>
            </a:fld>
            <a:endParaRPr lang="en-US" altLang="en-US"/>
          </a:p>
        </p:txBody>
      </p:sp>
    </p:spTree>
    <p:extLst>
      <p:ext uri="{BB962C8B-B14F-4D97-AF65-F5344CB8AC3E}">
        <p14:creationId xmlns:p14="http://schemas.microsoft.com/office/powerpoint/2010/main" val="30899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4FE098D-D121-4E5C-8A33-436C1E052B77}" type="datetimeFigureOut">
              <a:rPr lang="en-US" altLang="en-US"/>
              <a:pPr>
                <a:defRPr/>
              </a:pPr>
              <a:t>10/11/2016</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4309731D-5C77-4DAE-ACBE-1AE3EA03AA3B}" type="slidenum">
              <a:rPr lang="en-US" altLang="en-US"/>
              <a:pPr>
                <a:defRPr/>
              </a:pPr>
              <a:t>‹#›</a:t>
            </a:fld>
            <a:endParaRPr lang="en-US" altLang="en-US"/>
          </a:p>
        </p:txBody>
      </p:sp>
    </p:spTree>
    <p:extLst>
      <p:ext uri="{BB962C8B-B14F-4D97-AF65-F5344CB8AC3E}">
        <p14:creationId xmlns:p14="http://schemas.microsoft.com/office/powerpoint/2010/main" val="246644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r>
              <a:rPr lang="en-US"/>
              <a:t>James Tam</a:t>
            </a:r>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ＭＳ Ｐゴシック" panose="020B0600070205080204" pitchFamily="34" charset="-128"/>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ＭＳ Ｐゴシック" panose="020B0600070205080204" pitchFamily="34" charset="-128"/>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ＭＳ Ｐゴシック" panose="020B0600070205080204" pitchFamily="34" charset="-128"/>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2.w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wmf"/><Relationship Id="rId4" Type="http://schemas.openxmlformats.org/officeDocument/2006/relationships/image" Target="../media/image2.wm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1524000"/>
            <a:ext cx="7772400" cy="2076450"/>
          </a:xfrm>
        </p:spPr>
        <p:txBody>
          <a:bodyPr/>
          <a:lstStyle/>
          <a:p>
            <a:pPr eaLnBrk="1" hangingPunct="1"/>
            <a:r>
              <a:rPr lang="en-US" altLang="en-US" smtClean="0"/>
              <a:t>CPSC 231: </a:t>
            </a:r>
            <a:br>
              <a:rPr lang="en-US" altLang="en-US" smtClean="0"/>
            </a:br>
            <a:r>
              <a:rPr lang="en-US" altLang="en-US" smtClean="0"/>
              <a:t>Functions: Decomposition And Code Reuse</a:t>
            </a:r>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endParaRPr lang="en-CA" altLang="en-US" sz="1800" baseline="30000">
              <a:latin typeface="Arial" charset="0"/>
            </a:endParaRPr>
          </a:p>
        </p:txBody>
      </p:sp>
      <p:sp>
        <p:nvSpPr>
          <p:cNvPr id="13316" name="Text Box 9"/>
          <p:cNvSpPr txBox="1">
            <a:spLocks noChangeArrowheads="1"/>
          </p:cNvSpPr>
          <p:nvPr/>
        </p:nvSpPr>
        <p:spPr bwMode="auto">
          <a:xfrm>
            <a:off x="1239838" y="3617913"/>
            <a:ext cx="6769100" cy="255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marL="114300" indent="-1143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0" indent="0" eaLnBrk="1" hangingPunct="1"/>
            <a:r>
              <a:rPr lang="en-US" altLang="en-US" dirty="0" smtClean="0">
                <a:latin typeface="Arial" charset="0"/>
                <a:cs typeface="Arial" charset="0"/>
              </a:rPr>
              <a:t>You will learn </a:t>
            </a:r>
            <a:r>
              <a:rPr lang="en-US" altLang="en-US" dirty="0">
                <a:latin typeface="Arial" charset="0"/>
                <a:cs typeface="Arial" charset="0"/>
              </a:rPr>
              <a:t>how to write functions that can be used to: decompose large problems, and to reduce program size by creating reusable sections.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altLang="en-US" sz="3200" smtClean="0"/>
              <a:t>Example Problem</a:t>
            </a:r>
          </a:p>
        </p:txBody>
      </p:sp>
      <p:sp>
        <p:nvSpPr>
          <p:cNvPr id="115715" name="Rectangle 3"/>
          <p:cNvSpPr>
            <a:spLocks noGrp="1" noChangeArrowheads="1"/>
          </p:cNvSpPr>
          <p:nvPr>
            <p:ph type="body" idx="4294967295"/>
          </p:nvPr>
        </p:nvSpPr>
        <p:spPr/>
        <p:txBody>
          <a:bodyPr/>
          <a:lstStyle/>
          <a:p>
            <a:pPr eaLnBrk="1" hangingPunct="1"/>
            <a:r>
              <a:rPr lang="en-US" altLang="en-US" sz="2400" smtClean="0"/>
              <a:t>Design a program that will perform a simple interest calculation.</a:t>
            </a:r>
          </a:p>
          <a:p>
            <a:pPr eaLnBrk="1" hangingPunct="1"/>
            <a:r>
              <a:rPr lang="en-US" altLang="en-US" sz="2400" smtClean="0"/>
              <a:t>The program should </a:t>
            </a:r>
            <a:r>
              <a:rPr lang="en-US" altLang="en-US" sz="2400" i="1" smtClean="0"/>
              <a:t>prompt</a:t>
            </a:r>
            <a:r>
              <a:rPr lang="en-US" altLang="en-US" sz="2400" smtClean="0"/>
              <a:t> the user for the appropriate values, </a:t>
            </a:r>
            <a:r>
              <a:rPr lang="en-US" altLang="en-US" sz="2400" i="1" smtClean="0"/>
              <a:t>perform the calculation </a:t>
            </a:r>
            <a:r>
              <a:rPr lang="en-US" altLang="en-US" sz="2400" smtClean="0"/>
              <a:t>and </a:t>
            </a:r>
            <a:r>
              <a:rPr lang="en-US" altLang="en-US" sz="2400" i="1" smtClean="0"/>
              <a:t>display</a:t>
            </a:r>
            <a:r>
              <a:rPr lang="en-US" altLang="en-US" sz="2400" smtClean="0"/>
              <a:t> the values onscreen.</a:t>
            </a:r>
          </a:p>
          <a:p>
            <a:pPr eaLnBrk="1" hangingPunct="1"/>
            <a:r>
              <a:rPr lang="en-US" altLang="en-US" sz="2400" smtClean="0"/>
              <a:t>Action/verb list:</a:t>
            </a:r>
          </a:p>
          <a:p>
            <a:pPr marL="742950" lvl="1" indent="-285750" eaLnBrk="1" hangingPunct="1"/>
            <a:r>
              <a:rPr lang="en-US" altLang="en-US" sz="2000" smtClean="0"/>
              <a:t>Prompt</a:t>
            </a:r>
          </a:p>
          <a:p>
            <a:pPr marL="742950" lvl="1" indent="-285750" eaLnBrk="1" hangingPunct="1"/>
            <a:r>
              <a:rPr lang="en-US" altLang="en-US" sz="2000" smtClean="0"/>
              <a:t>Calculate</a:t>
            </a:r>
          </a:p>
          <a:p>
            <a:pPr marL="742950" lvl="1" indent="-285750" eaLnBrk="1" hangingPunct="1"/>
            <a:r>
              <a:rPr lang="en-US" altLang="en-US" sz="2000" smtClean="0"/>
              <a:t>Display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571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57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eaLnBrk="1" hangingPunct="1"/>
            <a:r>
              <a:rPr lang="en-CA" altLang="en-US" sz="3200" smtClean="0"/>
              <a:t>Top Down Approach:  Breaking A Programming Problem Down Into Parts (Functions)</a:t>
            </a:r>
          </a:p>
        </p:txBody>
      </p:sp>
      <p:sp>
        <p:nvSpPr>
          <p:cNvPr id="26658" name="Rectangle 34"/>
          <p:cNvSpPr>
            <a:spLocks noChangeArrowheads="1"/>
          </p:cNvSpPr>
          <p:nvPr/>
        </p:nvSpPr>
        <p:spPr bwMode="auto">
          <a:xfrm>
            <a:off x="3348038" y="1700213"/>
            <a:ext cx="2168525" cy="498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Calculate Interest</a:t>
            </a:r>
          </a:p>
        </p:txBody>
      </p:sp>
      <p:grpSp>
        <p:nvGrpSpPr>
          <p:cNvPr id="2" name="Group 41"/>
          <p:cNvGrpSpPr>
            <a:grpSpLocks/>
          </p:cNvGrpSpPr>
          <p:nvPr/>
        </p:nvGrpSpPr>
        <p:grpSpPr bwMode="auto">
          <a:xfrm>
            <a:off x="473075" y="2198688"/>
            <a:ext cx="3959225" cy="2663825"/>
            <a:chOff x="298" y="1385"/>
            <a:chExt cx="2494" cy="1678"/>
          </a:xfrm>
        </p:grpSpPr>
        <p:sp>
          <p:nvSpPr>
            <p:cNvPr id="23563" name="Rectangle 35"/>
            <p:cNvSpPr>
              <a:spLocks noChangeArrowheads="1"/>
            </p:cNvSpPr>
            <p:nvPr/>
          </p:nvSpPr>
          <p:spPr bwMode="auto">
            <a:xfrm>
              <a:off x="298" y="2749"/>
              <a:ext cx="1214"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Get information</a:t>
              </a:r>
            </a:p>
          </p:txBody>
        </p:sp>
        <p:cxnSp>
          <p:nvCxnSpPr>
            <p:cNvPr id="23564" name="AutoShape 38"/>
            <p:cNvCxnSpPr>
              <a:cxnSpLocks noChangeShapeType="1"/>
              <a:stCxn id="26658" idx="2"/>
              <a:endCxn id="23563" idx="0"/>
            </p:cNvCxnSpPr>
            <p:nvPr/>
          </p:nvCxnSpPr>
          <p:spPr bwMode="auto">
            <a:xfrm flipH="1">
              <a:off x="905" y="1385"/>
              <a:ext cx="1887"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3" name="Group 42"/>
          <p:cNvGrpSpPr>
            <a:grpSpLocks/>
          </p:cNvGrpSpPr>
          <p:nvPr/>
        </p:nvGrpSpPr>
        <p:grpSpPr bwMode="auto">
          <a:xfrm>
            <a:off x="3419475" y="2198688"/>
            <a:ext cx="1917700" cy="2663825"/>
            <a:chOff x="2154" y="1385"/>
            <a:chExt cx="1208" cy="1678"/>
          </a:xfrm>
        </p:grpSpPr>
        <p:sp>
          <p:nvSpPr>
            <p:cNvPr id="23561" name="Rectangle 36"/>
            <p:cNvSpPr>
              <a:spLocks noChangeArrowheads="1"/>
            </p:cNvSpPr>
            <p:nvPr/>
          </p:nvSpPr>
          <p:spPr bwMode="auto">
            <a:xfrm>
              <a:off x="2154" y="2749"/>
              <a:ext cx="1208"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Do calculations</a:t>
              </a:r>
            </a:p>
          </p:txBody>
        </p:sp>
        <p:cxnSp>
          <p:nvCxnSpPr>
            <p:cNvPr id="23562" name="AutoShape 39"/>
            <p:cNvCxnSpPr>
              <a:cxnSpLocks noChangeShapeType="1"/>
              <a:stCxn id="26658" idx="2"/>
              <a:endCxn id="23561" idx="0"/>
            </p:cNvCxnSpPr>
            <p:nvPr/>
          </p:nvCxnSpPr>
          <p:spPr bwMode="auto">
            <a:xfrm flipH="1">
              <a:off x="2758" y="1385"/>
              <a:ext cx="34"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4" name="Group 43"/>
          <p:cNvGrpSpPr>
            <a:grpSpLocks/>
          </p:cNvGrpSpPr>
          <p:nvPr/>
        </p:nvGrpSpPr>
        <p:grpSpPr bwMode="auto">
          <a:xfrm>
            <a:off x="4432300" y="2198688"/>
            <a:ext cx="3786188" cy="2663825"/>
            <a:chOff x="2792" y="1385"/>
            <a:chExt cx="2385" cy="1678"/>
          </a:xfrm>
        </p:grpSpPr>
        <p:sp>
          <p:nvSpPr>
            <p:cNvPr id="23559" name="Rectangle 37"/>
            <p:cNvSpPr>
              <a:spLocks noChangeArrowheads="1"/>
            </p:cNvSpPr>
            <p:nvPr/>
          </p:nvSpPr>
          <p:spPr bwMode="auto">
            <a:xfrm>
              <a:off x="4014" y="2749"/>
              <a:ext cx="1163"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Display results</a:t>
              </a:r>
            </a:p>
          </p:txBody>
        </p:sp>
        <p:cxnSp>
          <p:nvCxnSpPr>
            <p:cNvPr id="23560" name="AutoShape 40"/>
            <p:cNvCxnSpPr>
              <a:cxnSpLocks noChangeShapeType="1"/>
              <a:stCxn id="26658" idx="2"/>
              <a:endCxn id="23559" idx="0"/>
            </p:cNvCxnSpPr>
            <p:nvPr/>
          </p:nvCxnSpPr>
          <p:spPr bwMode="auto">
            <a:xfrm>
              <a:off x="2792" y="1385"/>
              <a:ext cx="1804"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5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CA" altLang="en-US" sz="3200" smtClean="0"/>
              <a:t>Things Needed In Order To Use Functions</a:t>
            </a:r>
          </a:p>
        </p:txBody>
      </p:sp>
      <p:sp>
        <p:nvSpPr>
          <p:cNvPr id="119811" name="Rectangle 3"/>
          <p:cNvSpPr>
            <a:spLocks noGrp="1" noChangeArrowheads="1"/>
          </p:cNvSpPr>
          <p:nvPr>
            <p:ph type="body" idx="4294967295"/>
          </p:nvPr>
        </p:nvSpPr>
        <p:spPr/>
        <p:txBody>
          <a:bodyPr/>
          <a:lstStyle/>
          <a:p>
            <a:pPr marL="114300" indent="-114300" eaLnBrk="1" hangingPunct="1"/>
            <a:r>
              <a:rPr lang="en-CA" altLang="en-US" sz="2400" smtClean="0"/>
              <a:t>Function definition</a:t>
            </a:r>
          </a:p>
          <a:p>
            <a:pPr marL="457200" lvl="1" eaLnBrk="1" hangingPunct="1"/>
            <a:r>
              <a:rPr lang="en-CA" altLang="en-US" sz="2000" smtClean="0"/>
              <a:t>Instructions that indicate what the function will do when it runs.</a:t>
            </a:r>
          </a:p>
          <a:p>
            <a:pPr marL="457200" lvl="1" eaLnBrk="1" hangingPunct="1"/>
            <a:endParaRPr lang="en-CA" altLang="en-US" sz="2400" smtClean="0"/>
          </a:p>
          <a:p>
            <a:pPr marL="114300" indent="-114300" eaLnBrk="1" hangingPunct="1"/>
            <a:r>
              <a:rPr lang="en-CA" altLang="en-US" sz="2400" smtClean="0"/>
              <a:t>Function call</a:t>
            </a:r>
          </a:p>
          <a:p>
            <a:pPr marL="457200" lvl="1" eaLnBrk="1" hangingPunct="1"/>
            <a:r>
              <a:rPr lang="en-CA" altLang="en-US" sz="2000" smtClean="0"/>
              <a:t>Actually running (executing) the function.</a:t>
            </a:r>
          </a:p>
          <a:p>
            <a:pPr marL="457200" lvl="1" eaLnBrk="1" hangingPunct="1"/>
            <a:r>
              <a:rPr lang="en-CA" altLang="en-US" sz="2000" smtClean="0"/>
              <a:t>You have already done this second part many times because up to this point you have been using functions that have already been defined by someone else e.g., </a:t>
            </a:r>
            <a:r>
              <a:rPr lang="en-CA" altLang="en-US" sz="2000" smtClean="0">
                <a:latin typeface="Consolas" pitchFamily="49" charset="0"/>
              </a:rPr>
              <a:t>print(), input()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981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981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9811">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98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pPr eaLnBrk="1" hangingPunct="1"/>
            <a:r>
              <a:rPr lang="en-CA" altLang="en-US" sz="3200" smtClean="0"/>
              <a:t>Functions (Basic Case: No Arguments)</a:t>
            </a:r>
          </a:p>
        </p:txBody>
      </p:sp>
      <p:sp>
        <p:nvSpPr>
          <p:cNvPr id="25603" name="AutoShape 5"/>
          <p:cNvSpPr>
            <a:spLocks noChangeArrowheads="1"/>
          </p:cNvSpPr>
          <p:nvPr/>
        </p:nvSpPr>
        <p:spPr bwMode="auto">
          <a:xfrm>
            <a:off x="3203575" y="1341438"/>
            <a:ext cx="2374900" cy="1066800"/>
          </a:xfrm>
          <a:prstGeom prst="irregularSeal1">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20000"/>
              </a:spcBef>
            </a:pPr>
            <a:r>
              <a:rPr lang="en-CA" altLang="en-US" sz="2000">
                <a:latin typeface="Arial" charset="0"/>
              </a:rPr>
              <a:t>Function call</a:t>
            </a:r>
          </a:p>
        </p:txBody>
      </p:sp>
      <p:sp>
        <p:nvSpPr>
          <p:cNvPr id="25604" name="AutoShape 6"/>
          <p:cNvSpPr>
            <a:spLocks noChangeArrowheads="1"/>
          </p:cNvSpPr>
          <p:nvPr/>
        </p:nvSpPr>
        <p:spPr bwMode="auto">
          <a:xfrm>
            <a:off x="3995738" y="2349500"/>
            <a:ext cx="762000" cy="1800225"/>
          </a:xfrm>
          <a:prstGeom prst="downArrow">
            <a:avLst>
              <a:gd name="adj1" fmla="val 50000"/>
              <a:gd name="adj2" fmla="val 59062"/>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grpSp>
        <p:nvGrpSpPr>
          <p:cNvPr id="25605" name="Group 19"/>
          <p:cNvGrpSpPr>
            <a:grpSpLocks/>
          </p:cNvGrpSpPr>
          <p:nvPr/>
        </p:nvGrpSpPr>
        <p:grpSpPr bwMode="auto">
          <a:xfrm>
            <a:off x="2411413" y="4149725"/>
            <a:ext cx="4038600" cy="1295400"/>
            <a:chOff x="1584" y="2592"/>
            <a:chExt cx="2544" cy="816"/>
          </a:xfrm>
        </p:grpSpPr>
        <p:sp>
          <p:nvSpPr>
            <p:cNvPr id="25606" name="Line 3"/>
            <p:cNvSpPr>
              <a:spLocks noChangeShapeType="1"/>
            </p:cNvSpPr>
            <p:nvPr/>
          </p:nvSpPr>
          <p:spPr bwMode="auto">
            <a:xfrm>
              <a:off x="1584" y="2592"/>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7" name="Line 4"/>
            <p:cNvSpPr>
              <a:spLocks noChangeShapeType="1"/>
            </p:cNvSpPr>
            <p:nvPr/>
          </p:nvSpPr>
          <p:spPr bwMode="auto">
            <a:xfrm>
              <a:off x="4128" y="2592"/>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8" name="Line 7"/>
            <p:cNvSpPr>
              <a:spLocks noChangeShapeType="1"/>
            </p:cNvSpPr>
            <p:nvPr/>
          </p:nvSpPr>
          <p:spPr bwMode="auto">
            <a:xfrm>
              <a:off x="1584" y="2592"/>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9" name="Line 17"/>
            <p:cNvSpPr>
              <a:spLocks noChangeShapeType="1"/>
            </p:cNvSpPr>
            <p:nvPr/>
          </p:nvSpPr>
          <p:spPr bwMode="auto">
            <a:xfrm>
              <a:off x="1584" y="3408"/>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10" name="Text Box 18"/>
            <p:cNvSpPr txBox="1">
              <a:spLocks noChangeArrowheads="1"/>
            </p:cNvSpPr>
            <p:nvPr/>
          </p:nvSpPr>
          <p:spPr bwMode="auto">
            <a:xfrm>
              <a:off x="1968" y="2880"/>
              <a:ext cx="182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CA" altLang="en-US" sz="2000">
                  <a:latin typeface="Arial" charset="0"/>
                </a:rPr>
                <a:t>Function definition</a:t>
              </a: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lstStyle/>
          <a:p>
            <a:pPr eaLnBrk="1" hangingPunct="1"/>
            <a:r>
              <a:rPr lang="en-CA" altLang="en-US" sz="3200" smtClean="0"/>
              <a:t>Defining A Function</a:t>
            </a:r>
          </a:p>
        </p:txBody>
      </p:sp>
      <p:sp>
        <p:nvSpPr>
          <p:cNvPr id="26627" name="Rectangle 3"/>
          <p:cNvSpPr>
            <a:spLocks noGrp="1" noChangeArrowheads="1"/>
          </p:cNvSpPr>
          <p:nvPr>
            <p:ph type="body" idx="4294967295"/>
          </p:nvPr>
        </p:nvSpPr>
        <p:spPr/>
        <p:txBody>
          <a:bodyPr/>
          <a:lstStyle/>
          <a:p>
            <a:pPr eaLnBrk="1" hangingPunct="1"/>
            <a:r>
              <a:rPr lang="en-CA" altLang="en-US" sz="2400" b="1" smtClean="0"/>
              <a:t>Format:</a:t>
            </a:r>
          </a:p>
          <a:p>
            <a:pPr eaLnBrk="1" hangingPunct="1">
              <a:buFontTx/>
              <a:buNone/>
            </a:pPr>
            <a:r>
              <a:rPr lang="en-CA" altLang="en-US" sz="1800" smtClean="0">
                <a:latin typeface="Consolas" pitchFamily="49" charset="0"/>
              </a:rPr>
              <a:t>    def </a:t>
            </a:r>
            <a:r>
              <a:rPr lang="en-CA" altLang="en-US" sz="1800" i="1" smtClean="0">
                <a:latin typeface="Consolas" pitchFamily="49" charset="0"/>
              </a:rPr>
              <a:t>&lt;function name&gt;</a:t>
            </a:r>
            <a:r>
              <a:rPr lang="en-CA" altLang="en-US" sz="1800" smtClean="0">
                <a:latin typeface="Consolas" pitchFamily="49" charset="0"/>
              </a:rPr>
              <a:t>():</a:t>
            </a:r>
          </a:p>
          <a:p>
            <a:pPr eaLnBrk="1" hangingPunct="1">
              <a:buFontTx/>
              <a:buNone/>
            </a:pPr>
            <a:r>
              <a:rPr lang="en-CA" altLang="en-US" sz="1800" smtClean="0">
                <a:latin typeface="Consolas" pitchFamily="49" charset="0"/>
              </a:rPr>
              <a:t>        body</a:t>
            </a:r>
            <a:r>
              <a:rPr lang="en-CA" altLang="en-US" sz="1800" baseline="30000" smtClean="0">
                <a:latin typeface="Consolas" pitchFamily="49" charset="0"/>
              </a:rPr>
              <a:t>1</a:t>
            </a:r>
          </a:p>
          <a:p>
            <a:pPr eaLnBrk="1" hangingPunct="1"/>
            <a:endParaRPr lang="en-CA" altLang="en-US" sz="1800" smtClean="0">
              <a:latin typeface="Arial" charset="0"/>
            </a:endParaRPr>
          </a:p>
          <a:p>
            <a:pPr eaLnBrk="1" hangingPunct="1"/>
            <a:r>
              <a:rPr lang="en-CA" altLang="en-US" sz="2400" b="1" smtClean="0"/>
              <a:t>Example:</a:t>
            </a:r>
          </a:p>
          <a:p>
            <a:pPr lvl="1">
              <a:buFont typeface="Times New Roman" pitchFamily="18" charset="0"/>
              <a:buNone/>
            </a:pPr>
            <a:r>
              <a:rPr lang="en-US" altLang="en-US" sz="1800" smtClean="0">
                <a:latin typeface="Consolas" pitchFamily="49" charset="0"/>
              </a:rPr>
              <a:t> def displayInstructions():</a:t>
            </a:r>
          </a:p>
          <a:p>
            <a:pPr lvl="1">
              <a:buFont typeface="Times New Roman" pitchFamily="18" charset="0"/>
              <a:buNone/>
            </a:pPr>
            <a:r>
              <a:rPr lang="en-US" altLang="en-US" sz="1800" smtClean="0">
                <a:latin typeface="Consolas" pitchFamily="49" charset="0"/>
              </a:rPr>
              <a:t>     print ("Displaying instructions on how to use the </a:t>
            </a:r>
          </a:p>
          <a:p>
            <a:pPr lvl="1">
              <a:buFont typeface="Times New Roman" pitchFamily="18" charset="0"/>
              <a:buNone/>
            </a:pPr>
            <a:r>
              <a:rPr lang="en-US" altLang="en-US" sz="1800" smtClean="0">
                <a:latin typeface="Consolas" pitchFamily="49" charset="0"/>
              </a:rPr>
              <a:t>       program")</a:t>
            </a:r>
          </a:p>
          <a:p>
            <a:pPr eaLnBrk="1" hangingPunct="1"/>
            <a:endParaRPr lang="en-CA" altLang="en-US" smtClean="0">
              <a:latin typeface="Arial" charset="0"/>
            </a:endParaRPr>
          </a:p>
        </p:txBody>
      </p:sp>
      <p:sp>
        <p:nvSpPr>
          <p:cNvPr id="26628" name="Text Box 4"/>
          <p:cNvSpPr txBox="1">
            <a:spLocks noChangeArrowheads="1"/>
          </p:cNvSpPr>
          <p:nvPr/>
        </p:nvSpPr>
        <p:spPr bwMode="auto">
          <a:xfrm>
            <a:off x="0" y="6234113"/>
            <a:ext cx="8763000"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400">
                <a:latin typeface="Arial" charset="0"/>
              </a:rPr>
              <a:t>1 Body = the instruction or group of instructions that execute when the function executes (when called).</a:t>
            </a:r>
          </a:p>
          <a:p>
            <a:pPr eaLnBrk="1" hangingPunct="1">
              <a:spcBef>
                <a:spcPct val="50000"/>
              </a:spcBef>
            </a:pPr>
            <a:r>
              <a:rPr lang="en-US" altLang="en-US" sz="1400">
                <a:latin typeface="Arial" charset="0"/>
              </a:rPr>
              <a:t>The rule in Python for specifying the body is to use indentation.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a:lstStyle/>
          <a:p>
            <a:pPr eaLnBrk="1" hangingPunct="1"/>
            <a:r>
              <a:rPr lang="en-CA" altLang="en-US" sz="3200" smtClean="0"/>
              <a:t>Calling A Function</a:t>
            </a:r>
          </a:p>
        </p:txBody>
      </p:sp>
      <p:sp>
        <p:nvSpPr>
          <p:cNvPr id="27651" name="Rectangle 3"/>
          <p:cNvSpPr>
            <a:spLocks noGrp="1" noChangeArrowheads="1"/>
          </p:cNvSpPr>
          <p:nvPr>
            <p:ph type="body" idx="4294967295"/>
          </p:nvPr>
        </p:nvSpPr>
        <p:spPr/>
        <p:txBody>
          <a:bodyPr/>
          <a:lstStyle/>
          <a:p>
            <a:pPr eaLnBrk="1" hangingPunct="1"/>
            <a:r>
              <a:rPr lang="en-CA" altLang="en-US" sz="2400" b="1" smtClean="0"/>
              <a:t>Format:</a:t>
            </a:r>
          </a:p>
          <a:p>
            <a:pPr eaLnBrk="1" hangingPunct="1">
              <a:buFontTx/>
              <a:buNone/>
            </a:pPr>
            <a:r>
              <a:rPr lang="en-CA" altLang="en-US" sz="2000" smtClean="0">
                <a:latin typeface="Consolas" pitchFamily="49" charset="0"/>
              </a:rPr>
              <a:t>     &lt;</a:t>
            </a:r>
            <a:r>
              <a:rPr lang="en-CA" altLang="en-US" sz="2000" i="1" smtClean="0">
                <a:latin typeface="Consolas" pitchFamily="49" charset="0"/>
              </a:rPr>
              <a:t>function name&gt;</a:t>
            </a:r>
            <a:r>
              <a:rPr lang="en-CA" altLang="en-US" sz="2000" smtClean="0">
                <a:latin typeface="Consolas" pitchFamily="49" charset="0"/>
              </a:rPr>
              <a:t>()</a:t>
            </a:r>
          </a:p>
          <a:p>
            <a:pPr eaLnBrk="1" hangingPunct="1"/>
            <a:endParaRPr lang="en-CA" altLang="en-US" sz="2400" smtClean="0"/>
          </a:p>
          <a:p>
            <a:pPr eaLnBrk="1" hangingPunct="1"/>
            <a:r>
              <a:rPr lang="en-CA" altLang="en-US" sz="2400" b="1" smtClean="0"/>
              <a:t>Example</a:t>
            </a:r>
            <a:r>
              <a:rPr lang="en-CA" altLang="en-US" sz="2400" smtClean="0"/>
              <a:t>:</a:t>
            </a:r>
          </a:p>
          <a:p>
            <a:pPr eaLnBrk="1" hangingPunct="1">
              <a:buFontTx/>
              <a:buNone/>
            </a:pPr>
            <a:r>
              <a:rPr lang="en-CA" altLang="en-US" sz="2000" smtClean="0">
                <a:latin typeface="Consolas" pitchFamily="49" charset="0"/>
              </a:rPr>
              <a:t>     displayInstructions()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Quick Recap: Starting Execution Point</a:t>
            </a:r>
          </a:p>
        </p:txBody>
      </p:sp>
      <p:sp>
        <p:nvSpPr>
          <p:cNvPr id="3" name="Content Placeholder 2"/>
          <p:cNvSpPr>
            <a:spLocks noGrp="1"/>
          </p:cNvSpPr>
          <p:nvPr>
            <p:ph idx="1"/>
          </p:nvPr>
        </p:nvSpPr>
        <p:spPr/>
        <p:txBody>
          <a:bodyPr/>
          <a:lstStyle/>
          <a:p>
            <a:r>
              <a:rPr lang="en-US" altLang="en-US" smtClean="0"/>
              <a:t>The program starts at the first executable instruction that is not indented.</a:t>
            </a:r>
          </a:p>
          <a:p>
            <a:r>
              <a:rPr lang="en-US" altLang="en-US" smtClean="0"/>
              <a:t>In the case of your programs thus far all statement have been un-indented (save loops/branches) so it’s just the first statement that is the starting execution point.</a:t>
            </a:r>
          </a:p>
          <a:p>
            <a:endParaRPr lang="en-US" altLang="en-US" smtClean="0"/>
          </a:p>
          <a:p>
            <a:endParaRPr lang="en-US" altLang="en-US" smtClean="0"/>
          </a:p>
          <a:p>
            <a:endParaRPr lang="en-US" altLang="en-US" smtClean="0"/>
          </a:p>
          <a:p>
            <a:r>
              <a:rPr lang="en-US" altLang="en-US" smtClean="0"/>
              <a:t>But note that the body of functions MUST be indented in Python.</a:t>
            </a:r>
          </a:p>
          <a:p>
            <a:endParaRPr lang="en-US" altLang="en-US" smtClean="0"/>
          </a:p>
        </p:txBody>
      </p:sp>
      <p:sp>
        <p:nvSpPr>
          <p:cNvPr id="4" name="Rectangle 3"/>
          <p:cNvSpPr/>
          <p:nvPr/>
        </p:nvSpPr>
        <p:spPr>
          <a:xfrm>
            <a:off x="990600" y="3200400"/>
            <a:ext cx="5257800" cy="10668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600" b="1" smtClean="0">
                <a:solidFill>
                  <a:schemeClr val="bg1"/>
                </a:solidFill>
                <a:latin typeface="Consolas" pitchFamily="49" charset="0"/>
                <a:cs typeface="Consolas" pitchFamily="49" charset="0"/>
              </a:rPr>
              <a:t>HUMAN_CAT_AGE_RATIO = 7</a:t>
            </a:r>
          </a:p>
          <a:p>
            <a:pPr eaLnBrk="1" hangingPunct="1">
              <a:defRPr/>
            </a:pPr>
            <a:r>
              <a:rPr lang="en-US" altLang="en-US" sz="1600" b="1" smtClean="0">
                <a:solidFill>
                  <a:schemeClr val="bg1"/>
                </a:solidFill>
                <a:latin typeface="Consolas" pitchFamily="49" charset="0"/>
                <a:cs typeface="Consolas" pitchFamily="49" charset="0"/>
              </a:rPr>
              <a:t>age = input("What is your age in years: ")</a:t>
            </a:r>
          </a:p>
          <a:p>
            <a:pPr eaLnBrk="1" hangingPunct="1">
              <a:defRPr/>
            </a:pPr>
            <a:r>
              <a:rPr lang="en-US" altLang="en-US" sz="1600" b="1" smtClean="0">
                <a:solidFill>
                  <a:schemeClr val="bg1"/>
                </a:solidFill>
                <a:latin typeface="Consolas" pitchFamily="49" charset="0"/>
                <a:cs typeface="Consolas" pitchFamily="49" charset="0"/>
              </a:rPr>
              <a:t>catAge = age * HUMAN_CAT_AGE_RATIO</a:t>
            </a:r>
          </a:p>
          <a:p>
            <a:pPr eaLnBrk="1" hangingPunct="1">
              <a:defRPr/>
            </a:pPr>
            <a:r>
              <a:rPr lang="en-US" altLang="en-US" sz="1600" b="1" smtClean="0">
                <a:solidFill>
                  <a:schemeClr val="bg1"/>
                </a:solidFill>
                <a:latin typeface="Consolas" pitchFamily="49" charset="0"/>
                <a:cs typeface="Consolas" pitchFamily="49" charset="0"/>
              </a:rPr>
              <a:t>…</a:t>
            </a:r>
          </a:p>
          <a:p>
            <a:pPr eaLnBrk="1" hangingPunct="1">
              <a:defRPr/>
            </a:pPr>
            <a:endParaRPr lang="en-US" altLang="en-US" sz="1200" b="1" smtClean="0">
              <a:solidFill>
                <a:schemeClr val="bg1"/>
              </a:solidFill>
              <a:latin typeface="Consolas" pitchFamily="49" charset="0"/>
              <a:cs typeface="Consolas"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a:defRPr/>
            </a:pPr>
            <a:r>
              <a:rPr lang="en-US" altLang="en-US" dirty="0" smtClean="0">
                <a:ea typeface="+mj-ea"/>
              </a:rPr>
              <a:t>Functions: An Example That Puts Together All The Parts Of The Easiest Case</a:t>
            </a:r>
          </a:p>
        </p:txBody>
      </p:sp>
      <p:sp>
        <p:nvSpPr>
          <p:cNvPr id="29699" name="Rectangle 3"/>
          <p:cNvSpPr>
            <a:spLocks noGrp="1" noChangeArrowheads="1"/>
          </p:cNvSpPr>
          <p:nvPr>
            <p:ph type="body" idx="1"/>
          </p:nvPr>
        </p:nvSpPr>
        <p:spPr/>
        <p:txBody>
          <a:bodyPr/>
          <a:lstStyle/>
          <a:p>
            <a:r>
              <a:rPr lang="en-US" altLang="en-US" smtClean="0"/>
              <a:t>Name of the example program:</a:t>
            </a:r>
            <a:r>
              <a:rPr lang="en-US" altLang="en-US" sz="2000" b="1" smtClean="0"/>
              <a:t> </a:t>
            </a:r>
            <a:r>
              <a:rPr lang="en-US" altLang="en-US" sz="2000" smtClean="0">
                <a:latin typeface="Consolas" pitchFamily="49" charset="0"/>
              </a:rPr>
              <a:t>firstExampleFunction.py</a:t>
            </a:r>
          </a:p>
          <a:p>
            <a:endParaRPr lang="en-US" altLang="en-US" sz="2000" smtClean="0">
              <a:latin typeface="Arial" charset="0"/>
            </a:endParaRPr>
          </a:p>
          <a:p>
            <a:pPr>
              <a:buFontTx/>
              <a:buNone/>
            </a:pPr>
            <a:r>
              <a:rPr lang="en-US" altLang="en-US" sz="1800" smtClean="0">
                <a:latin typeface="Consolas" pitchFamily="49" charset="0"/>
              </a:rPr>
              <a:t>def displayInstructions():</a:t>
            </a:r>
          </a:p>
          <a:p>
            <a:pPr>
              <a:buFontTx/>
              <a:buNone/>
            </a:pPr>
            <a:r>
              <a:rPr lang="en-US" altLang="en-US" sz="1800" smtClean="0">
                <a:latin typeface="Consolas" pitchFamily="49" charset="0"/>
              </a:rPr>
              <a:t>    print("Displaying instructions")</a:t>
            </a:r>
          </a:p>
          <a:p>
            <a:pPr>
              <a:buFontTx/>
              <a:buNone/>
            </a:pPr>
            <a:endParaRPr lang="en-US" altLang="en-US" sz="1800" smtClean="0">
              <a:latin typeface="Arial" charset="0"/>
            </a:endParaRPr>
          </a:p>
          <a:p>
            <a:pPr>
              <a:buFontTx/>
              <a:buNone/>
            </a:pPr>
            <a:endParaRPr lang="en-US" altLang="en-US" sz="1800" smtClean="0">
              <a:latin typeface="Arial" charset="0"/>
            </a:endParaRPr>
          </a:p>
          <a:p>
            <a:pPr>
              <a:buFontTx/>
              <a:buNone/>
            </a:pPr>
            <a:endParaRPr lang="en-US" altLang="en-US" sz="1800" smtClean="0">
              <a:latin typeface="Arial" charset="0"/>
            </a:endParaRPr>
          </a:p>
          <a:p>
            <a:pPr>
              <a:buFontTx/>
              <a:buNone/>
            </a:pPr>
            <a:endParaRPr lang="en-US" altLang="en-US" sz="1800" smtClean="0">
              <a:latin typeface="Arial" charset="0"/>
            </a:endParaRPr>
          </a:p>
          <a:p>
            <a:pPr>
              <a:buFontTx/>
              <a:buNone/>
            </a:pPr>
            <a:r>
              <a:rPr lang="en-US" altLang="en-US" sz="1800" b="1" smtClean="0">
                <a:solidFill>
                  <a:srgbClr val="00B0F0"/>
                </a:solidFill>
                <a:latin typeface="Consolas" pitchFamily="49" charset="0"/>
              </a:rPr>
              <a:t># Main body of code (starting execution point, not indented)</a:t>
            </a:r>
          </a:p>
          <a:p>
            <a:pPr>
              <a:buFontTx/>
              <a:buNone/>
            </a:pPr>
            <a:r>
              <a:rPr lang="en-US" altLang="en-US" sz="1800" smtClean="0">
                <a:latin typeface="Consolas" pitchFamily="49" charset="0"/>
              </a:rPr>
              <a:t>displayInstructions()</a:t>
            </a:r>
          </a:p>
          <a:p>
            <a:pPr>
              <a:buFontTx/>
              <a:buNone/>
            </a:pPr>
            <a:r>
              <a:rPr lang="en-US" altLang="en-US" sz="1800" smtClean="0">
                <a:latin typeface="Consolas" pitchFamily="49" charset="0"/>
              </a:rPr>
              <a:t>print("End of program")</a:t>
            </a:r>
          </a:p>
        </p:txBody>
      </p:sp>
      <p:grpSp>
        <p:nvGrpSpPr>
          <p:cNvPr id="5" name="Group 4"/>
          <p:cNvGrpSpPr>
            <a:grpSpLocks/>
          </p:cNvGrpSpPr>
          <p:nvPr/>
        </p:nvGrpSpPr>
        <p:grpSpPr bwMode="auto">
          <a:xfrm>
            <a:off x="3332163" y="2136775"/>
            <a:ext cx="5181600" cy="2246313"/>
            <a:chOff x="3581400" y="2168693"/>
            <a:chExt cx="5181600" cy="2627549"/>
          </a:xfrm>
        </p:grpSpPr>
        <p:sp>
          <p:nvSpPr>
            <p:cNvPr id="29708" name="Line 11"/>
            <p:cNvSpPr>
              <a:spLocks noChangeShapeType="1"/>
            </p:cNvSpPr>
            <p:nvPr/>
          </p:nvSpPr>
          <p:spPr bwMode="auto">
            <a:xfrm flipV="1">
              <a:off x="3581400" y="4789892"/>
              <a:ext cx="5181600" cy="6350"/>
            </a:xfrm>
            <a:prstGeom prst="line">
              <a:avLst/>
            </a:prstGeom>
            <a:noFill/>
            <a:ln w="25400">
              <a:solidFill>
                <a:srgbClr val="CC33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 name="Line 12"/>
            <p:cNvSpPr>
              <a:spLocks noChangeShapeType="1"/>
            </p:cNvSpPr>
            <p:nvPr/>
          </p:nvSpPr>
          <p:spPr bwMode="auto">
            <a:xfrm>
              <a:off x="8762999" y="2168693"/>
              <a:ext cx="1" cy="2621199"/>
            </a:xfrm>
            <a:prstGeom prst="line">
              <a:avLst/>
            </a:prstGeom>
            <a:noFill/>
            <a:ln w="25400">
              <a:solidFill>
                <a:srgbClr val="CC33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3" name="Line 16"/>
            <p:cNvSpPr>
              <a:spLocks noChangeShapeType="1"/>
            </p:cNvSpPr>
            <p:nvPr/>
          </p:nvSpPr>
          <p:spPr bwMode="auto">
            <a:xfrm flipH="1">
              <a:off x="3886199" y="2168693"/>
              <a:ext cx="4876800" cy="3175"/>
            </a:xfrm>
            <a:prstGeom prst="line">
              <a:avLst/>
            </a:prstGeom>
            <a:noFill/>
            <a:ln w="25400">
              <a:solidFill>
                <a:srgbClr val="CC33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sp>
        <p:nvSpPr>
          <p:cNvPr id="33812" name="Freeform 20"/>
          <p:cNvSpPr>
            <a:spLocks/>
          </p:cNvSpPr>
          <p:nvPr/>
        </p:nvSpPr>
        <p:spPr bwMode="auto">
          <a:xfrm>
            <a:off x="65088" y="2066925"/>
            <a:ext cx="474662" cy="314325"/>
          </a:xfrm>
          <a:custGeom>
            <a:avLst/>
            <a:gdLst>
              <a:gd name="T0" fmla="*/ 2147483647 w 227"/>
              <a:gd name="T1" fmla="*/ 0 h 181"/>
              <a:gd name="T2" fmla="*/ 0 w 227"/>
              <a:gd name="T3" fmla="*/ 2147483647 h 181"/>
              <a:gd name="T4" fmla="*/ 2147483647 w 227"/>
              <a:gd name="T5" fmla="*/ 2147483647 h 181"/>
              <a:gd name="T6" fmla="*/ 0 60000 65536"/>
              <a:gd name="T7" fmla="*/ 0 60000 65536"/>
              <a:gd name="T8" fmla="*/ 0 60000 65536"/>
              <a:gd name="T9" fmla="*/ 0 w 227"/>
              <a:gd name="T10" fmla="*/ 0 h 181"/>
              <a:gd name="T11" fmla="*/ 227 w 227"/>
              <a:gd name="T12" fmla="*/ 181 h 181"/>
            </a:gdLst>
            <a:ahLst/>
            <a:cxnLst>
              <a:cxn ang="T6">
                <a:pos x="T0" y="T1"/>
              </a:cxn>
              <a:cxn ang="T7">
                <a:pos x="T2" y="T3"/>
              </a:cxn>
              <a:cxn ang="T8">
                <a:pos x="T4" y="T5"/>
              </a:cxn>
            </a:cxnLst>
            <a:rect l="T9" t="T10" r="T11" b="T12"/>
            <a:pathLst>
              <a:path w="227" h="181">
                <a:moveTo>
                  <a:pt x="227" y="0"/>
                </a:moveTo>
                <a:cubicBezTo>
                  <a:pt x="113" y="30"/>
                  <a:pt x="0" y="61"/>
                  <a:pt x="0" y="91"/>
                </a:cubicBezTo>
                <a:cubicBezTo>
                  <a:pt x="0" y="121"/>
                  <a:pt x="113" y="151"/>
                  <a:pt x="227" y="181"/>
                </a:cubicBezTo>
              </a:path>
            </a:pathLst>
          </a:custGeom>
          <a:noFill/>
          <a:ln w="9525">
            <a:solidFill>
              <a:srgbClr val="CC3300"/>
            </a:solidFill>
            <a:round/>
            <a:headEnd/>
            <a:tailEnd type="triangle" w="med" len="med"/>
          </a:ln>
          <a:extLst>
            <a:ext uri="{909E8E84-426E-40DD-AFC4-6F175D3DCCD1}">
              <a14:hiddenFill xmlns:a14="http://schemas.microsoft.com/office/drawing/2010/main">
                <a:solidFill>
                  <a:srgbClr val="FFFFFF"/>
                </a:solidFill>
              </a14:hiddenFill>
            </a:ext>
          </a:extLst>
        </p:spPr>
        <p:txBody>
          <a:bodyPr lIns="0" tIns="0" rIns="0" bIns="0">
            <a:spAutoFit/>
          </a:bodyPr>
          <a:lstStyle/>
          <a:p>
            <a:endParaRPr lang="en-CA"/>
          </a:p>
        </p:txBody>
      </p:sp>
      <p:grpSp>
        <p:nvGrpSpPr>
          <p:cNvPr id="6" name="Group 5"/>
          <p:cNvGrpSpPr>
            <a:grpSpLocks/>
          </p:cNvGrpSpPr>
          <p:nvPr/>
        </p:nvGrpSpPr>
        <p:grpSpPr bwMode="auto">
          <a:xfrm>
            <a:off x="165100" y="2457450"/>
            <a:ext cx="825500" cy="2266950"/>
            <a:chOff x="165099" y="2456741"/>
            <a:chExt cx="825501" cy="2267659"/>
          </a:xfrm>
        </p:grpSpPr>
        <p:sp>
          <p:nvSpPr>
            <p:cNvPr id="29705" name="Line 13"/>
            <p:cNvSpPr>
              <a:spLocks noChangeShapeType="1"/>
            </p:cNvSpPr>
            <p:nvPr/>
          </p:nvSpPr>
          <p:spPr bwMode="auto">
            <a:xfrm>
              <a:off x="165100" y="2456741"/>
              <a:ext cx="825500" cy="0"/>
            </a:xfrm>
            <a:prstGeom prst="line">
              <a:avLst/>
            </a:prstGeom>
            <a:noFill/>
            <a:ln w="25400">
              <a:solidFill>
                <a:srgbClr val="CC33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9706" name="Line 14"/>
            <p:cNvSpPr>
              <a:spLocks noChangeShapeType="1"/>
            </p:cNvSpPr>
            <p:nvPr/>
          </p:nvSpPr>
          <p:spPr bwMode="auto">
            <a:xfrm>
              <a:off x="165099" y="2456741"/>
              <a:ext cx="3175" cy="2267659"/>
            </a:xfrm>
            <a:prstGeom prst="line">
              <a:avLst/>
            </a:prstGeom>
            <a:noFill/>
            <a:ln w="25400">
              <a:solidFill>
                <a:srgbClr val="CC33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9707" name="Line 15"/>
            <p:cNvSpPr>
              <a:spLocks noChangeShapeType="1"/>
            </p:cNvSpPr>
            <p:nvPr/>
          </p:nvSpPr>
          <p:spPr bwMode="auto">
            <a:xfrm>
              <a:off x="165099" y="4718414"/>
              <a:ext cx="268288" cy="0"/>
            </a:xfrm>
            <a:prstGeom prst="line">
              <a:avLst/>
            </a:prstGeom>
            <a:noFill/>
            <a:ln w="25400">
              <a:solidFill>
                <a:srgbClr val="CC33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pic>
        <p:nvPicPr>
          <p:cNvPr id="29709"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2514600"/>
            <a:ext cx="3400425" cy="354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9710"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2163" y="4870450"/>
            <a:ext cx="2362200" cy="323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381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nodeType="clickEffect">
                                  <p:stCondLst>
                                    <p:cond delay="0"/>
                                  </p:stCondLst>
                                  <p:childTnLst>
                                    <p:set>
                                      <p:cBhvr>
                                        <p:cTn id="15" dur="1" fill="hold">
                                          <p:stCondLst>
                                            <p:cond delay="0"/>
                                          </p:stCondLst>
                                        </p:cTn>
                                        <p:tgtEl>
                                          <p:spTgt spid="29709"/>
                                        </p:tgtEl>
                                        <p:attrNameLst>
                                          <p:attrName>style.visibility</p:attrName>
                                        </p:attrNameLst>
                                      </p:cBhvr>
                                      <p:to>
                                        <p:strVal val="visible"/>
                                      </p:to>
                                    </p:set>
                                    <p:animEffect transition="in" filter="blinds(horizontal)">
                                      <p:cBhvr>
                                        <p:cTn id="16" dur="500"/>
                                        <p:tgtEl>
                                          <p:spTgt spid="2970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nodeType="clickEffect">
                                  <p:stCondLst>
                                    <p:cond delay="0"/>
                                  </p:stCondLst>
                                  <p:childTnLst>
                                    <p:set>
                                      <p:cBhvr>
                                        <p:cTn id="25" dur="1" fill="hold">
                                          <p:stCondLst>
                                            <p:cond delay="0"/>
                                          </p:stCondLst>
                                        </p:cTn>
                                        <p:tgtEl>
                                          <p:spTgt spid="29710"/>
                                        </p:tgtEl>
                                        <p:attrNameLst>
                                          <p:attrName>style.visibility</p:attrName>
                                        </p:attrNameLst>
                                      </p:cBhvr>
                                      <p:to>
                                        <p:strVal val="visible"/>
                                      </p:to>
                                    </p:set>
                                    <p:animEffect transition="in" filter="blinds(horizontal)">
                                      <p:cBhvr>
                                        <p:cTn id="26" dur="500"/>
                                        <p:tgtEl>
                                          <p:spTgt spid="297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p:txBody>
          <a:bodyPr/>
          <a:lstStyle/>
          <a:p>
            <a:r>
              <a:rPr lang="en-US" altLang="en-US" smtClean="0"/>
              <a:t>Name of the example program:</a:t>
            </a:r>
            <a:r>
              <a:rPr lang="en-US" altLang="en-US" sz="2000" b="1" smtClean="0"/>
              <a:t> </a:t>
            </a:r>
            <a:r>
              <a:rPr lang="en-US" altLang="en-US" sz="2000" smtClean="0">
                <a:latin typeface="Consolas" pitchFamily="49" charset="0"/>
              </a:rPr>
              <a:t>firstExampleFunction.py</a:t>
            </a:r>
          </a:p>
          <a:p>
            <a:endParaRPr lang="en-US" altLang="en-US" sz="2000" smtClean="0">
              <a:latin typeface="Arial" charset="0"/>
            </a:endParaRPr>
          </a:p>
          <a:p>
            <a:pPr>
              <a:buFontTx/>
              <a:buNone/>
            </a:pPr>
            <a:r>
              <a:rPr lang="en-US" altLang="en-US" sz="1800" smtClean="0">
                <a:latin typeface="Consolas" pitchFamily="49" charset="0"/>
              </a:rPr>
              <a:t>def displayInstructions():</a:t>
            </a:r>
          </a:p>
          <a:p>
            <a:pPr>
              <a:buFontTx/>
              <a:buNone/>
            </a:pPr>
            <a:r>
              <a:rPr lang="en-US" altLang="en-US" sz="1800" smtClean="0">
                <a:latin typeface="Consolas" pitchFamily="49" charset="0"/>
              </a:rPr>
              <a:t>    print("Displaying instructions")</a:t>
            </a:r>
          </a:p>
          <a:p>
            <a:pPr>
              <a:buFontTx/>
              <a:buNone/>
            </a:pPr>
            <a:endParaRPr lang="en-US" altLang="en-US" sz="1800" smtClean="0">
              <a:latin typeface="Arial" charset="0"/>
            </a:endParaRPr>
          </a:p>
          <a:p>
            <a:pPr>
              <a:buFontTx/>
              <a:buNone/>
            </a:pPr>
            <a:endParaRPr lang="en-US" altLang="en-US" sz="1800" smtClean="0">
              <a:latin typeface="Arial" charset="0"/>
            </a:endParaRPr>
          </a:p>
          <a:p>
            <a:pPr>
              <a:buFontTx/>
              <a:buNone/>
            </a:pPr>
            <a:endParaRPr lang="en-US" altLang="en-US" sz="1800" smtClean="0">
              <a:latin typeface="Arial" charset="0"/>
            </a:endParaRPr>
          </a:p>
          <a:p>
            <a:pPr>
              <a:buFontTx/>
              <a:buNone/>
            </a:pPr>
            <a:endParaRPr lang="en-US" altLang="en-US" sz="1800" smtClean="0">
              <a:latin typeface="Arial" charset="0"/>
            </a:endParaRPr>
          </a:p>
          <a:p>
            <a:pPr>
              <a:buFontTx/>
              <a:buNone/>
            </a:pPr>
            <a:r>
              <a:rPr lang="en-US" altLang="en-US" sz="1800" b="1" smtClean="0">
                <a:solidFill>
                  <a:srgbClr val="00B0F0"/>
                </a:solidFill>
                <a:latin typeface="Consolas" pitchFamily="49" charset="0"/>
              </a:rPr>
              <a:t># Main body of code (starting execution point)</a:t>
            </a:r>
          </a:p>
          <a:p>
            <a:pPr>
              <a:buFontTx/>
              <a:buNone/>
            </a:pPr>
            <a:r>
              <a:rPr lang="en-US" altLang="en-US" sz="1800" smtClean="0">
                <a:latin typeface="Consolas" pitchFamily="49" charset="0"/>
              </a:rPr>
              <a:t>displayInstructions()</a:t>
            </a:r>
          </a:p>
          <a:p>
            <a:pPr>
              <a:buFontTx/>
              <a:buNone/>
            </a:pPr>
            <a:r>
              <a:rPr lang="en-US" altLang="en-US" sz="1800" smtClean="0">
                <a:latin typeface="Consolas" pitchFamily="49" charset="0"/>
              </a:rPr>
              <a:t>print("End of program")</a:t>
            </a:r>
          </a:p>
        </p:txBody>
      </p:sp>
      <p:sp>
        <p:nvSpPr>
          <p:cNvPr id="30723" name="Rectangle 2"/>
          <p:cNvSpPr>
            <a:spLocks noGrp="1" noChangeArrowheads="1"/>
          </p:cNvSpPr>
          <p:nvPr>
            <p:ph type="title"/>
          </p:nvPr>
        </p:nvSpPr>
        <p:spPr/>
        <p:txBody>
          <a:bodyPr>
            <a:normAutofit fontScale="90000"/>
          </a:bodyPr>
          <a:lstStyle/>
          <a:p>
            <a:pPr>
              <a:defRPr/>
            </a:pPr>
            <a:r>
              <a:rPr lang="en-US" altLang="en-US" dirty="0" smtClean="0">
                <a:ea typeface="+mj-ea"/>
              </a:rPr>
              <a:t>Functions: An Example That Puts Together All The Parts Of The Easiest Case</a:t>
            </a:r>
          </a:p>
        </p:txBody>
      </p:sp>
      <p:sp>
        <p:nvSpPr>
          <p:cNvPr id="30724" name="Rectangle 4"/>
          <p:cNvSpPr>
            <a:spLocks noChangeArrowheads="1"/>
          </p:cNvSpPr>
          <p:nvPr/>
        </p:nvSpPr>
        <p:spPr bwMode="auto">
          <a:xfrm>
            <a:off x="466725" y="1841500"/>
            <a:ext cx="4791075" cy="96202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0725" name="Line 5"/>
          <p:cNvSpPr>
            <a:spLocks noChangeShapeType="1"/>
          </p:cNvSpPr>
          <p:nvPr/>
        </p:nvSpPr>
        <p:spPr bwMode="auto">
          <a:xfrm flipH="1" flipV="1">
            <a:off x="5257800" y="2449513"/>
            <a:ext cx="1617663" cy="706437"/>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0726" name="Text Box 6"/>
          <p:cNvSpPr txBox="1">
            <a:spLocks noChangeArrowheads="1"/>
          </p:cNvSpPr>
          <p:nvPr/>
        </p:nvSpPr>
        <p:spPr bwMode="auto">
          <a:xfrm>
            <a:off x="6938963" y="3057525"/>
            <a:ext cx="16065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2000" b="1">
                <a:solidFill>
                  <a:srgbClr val="CC3300"/>
                </a:solidFill>
                <a:latin typeface="Arial" charset="0"/>
              </a:rPr>
              <a:t>Function definition</a:t>
            </a:r>
          </a:p>
        </p:txBody>
      </p:sp>
      <p:sp>
        <p:nvSpPr>
          <p:cNvPr id="30727" name="Rectangle 7"/>
          <p:cNvSpPr>
            <a:spLocks noChangeArrowheads="1"/>
          </p:cNvSpPr>
          <p:nvPr/>
        </p:nvSpPr>
        <p:spPr bwMode="auto">
          <a:xfrm>
            <a:off x="495300" y="4279900"/>
            <a:ext cx="2705100" cy="31432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0728" name="Line 8"/>
          <p:cNvSpPr>
            <a:spLocks noChangeShapeType="1"/>
          </p:cNvSpPr>
          <p:nvPr/>
        </p:nvSpPr>
        <p:spPr bwMode="auto">
          <a:xfrm flipH="1" flipV="1">
            <a:off x="3200400" y="4437063"/>
            <a:ext cx="3168650" cy="835025"/>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0729" name="Text Box 9"/>
          <p:cNvSpPr txBox="1">
            <a:spLocks noChangeArrowheads="1"/>
          </p:cNvSpPr>
          <p:nvPr/>
        </p:nvSpPr>
        <p:spPr bwMode="auto">
          <a:xfrm>
            <a:off x="6396038" y="5191125"/>
            <a:ext cx="15843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2000" b="1">
                <a:solidFill>
                  <a:srgbClr val="CC3300"/>
                </a:solidFill>
                <a:latin typeface="Arial" charset="0"/>
              </a:rPr>
              <a:t>Function call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smtClean="0"/>
              <a:t>Defining The Main Body Of Code As A Function</a:t>
            </a:r>
          </a:p>
        </p:txBody>
      </p:sp>
      <p:sp>
        <p:nvSpPr>
          <p:cNvPr id="31747" name="Rectangle 3"/>
          <p:cNvSpPr>
            <a:spLocks noGrp="1" noChangeArrowheads="1"/>
          </p:cNvSpPr>
          <p:nvPr>
            <p:ph type="body" idx="1"/>
          </p:nvPr>
        </p:nvSpPr>
        <p:spPr/>
        <p:txBody>
          <a:bodyPr/>
          <a:lstStyle/>
          <a:p>
            <a:r>
              <a:rPr lang="en-US" altLang="en-US" sz="2000" smtClean="0"/>
              <a:t>Rather than defining instructions outside of a function the main starting execution point can also be defined explicitly as a function.</a:t>
            </a:r>
          </a:p>
          <a:p>
            <a:r>
              <a:rPr lang="en-US" altLang="en-US" sz="2000" smtClean="0"/>
              <a:t>(The previous program rewritten to include an explicit start function) “</a:t>
            </a:r>
            <a:r>
              <a:rPr lang="en-US" altLang="ja-JP" sz="1800" smtClean="0">
                <a:latin typeface="Consolas" pitchFamily="49" charset="0"/>
              </a:rPr>
              <a:t>firstExampleFunction2.py</a:t>
            </a:r>
            <a:r>
              <a:rPr lang="en-US" altLang="en-US" sz="2000" smtClean="0"/>
              <a:t>”</a:t>
            </a:r>
            <a:endParaRPr lang="en-US" altLang="ja-JP" sz="2000" smtClean="0"/>
          </a:p>
          <a:p>
            <a:endParaRPr lang="en-US" altLang="en-US" sz="2000" smtClean="0"/>
          </a:p>
          <a:p>
            <a:pPr lvl="1">
              <a:buFont typeface="Times New Roman" pitchFamily="18" charset="0"/>
              <a:buNone/>
            </a:pPr>
            <a:r>
              <a:rPr lang="en-US" altLang="en-US" sz="1800" smtClean="0">
                <a:latin typeface="Consolas" pitchFamily="49" charset="0"/>
              </a:rPr>
              <a:t>def displayInstructions():</a:t>
            </a:r>
          </a:p>
          <a:p>
            <a:pPr lvl="1">
              <a:buFont typeface="Times New Roman" pitchFamily="18" charset="0"/>
              <a:buNone/>
            </a:pPr>
            <a:r>
              <a:rPr lang="en-US" altLang="en-US" sz="1800" smtClean="0">
                <a:latin typeface="Consolas" pitchFamily="49" charset="0"/>
              </a:rPr>
              <a:t>    print ("Displaying instructions")</a:t>
            </a:r>
          </a:p>
          <a:p>
            <a:pPr lvl="1">
              <a:buFont typeface="Times New Roman" pitchFamily="18" charset="0"/>
              <a:buNone/>
            </a:pPr>
            <a:endParaRPr lang="en-US" altLang="en-US" sz="1800" smtClean="0">
              <a:latin typeface="Consolas" pitchFamily="49" charset="0"/>
            </a:endParaRPr>
          </a:p>
          <a:p>
            <a:pPr lvl="1">
              <a:buFont typeface="Times New Roman" pitchFamily="18" charset="0"/>
              <a:buNone/>
            </a:pPr>
            <a:r>
              <a:rPr lang="en-US" altLang="en-US" sz="1800" smtClean="0">
                <a:latin typeface="Consolas" pitchFamily="49" charset="0"/>
              </a:rPr>
              <a:t>def start():</a:t>
            </a:r>
          </a:p>
          <a:p>
            <a:pPr lvl="2">
              <a:buFontTx/>
              <a:buNone/>
            </a:pPr>
            <a:r>
              <a:rPr lang="en-US" altLang="en-US" smtClean="0">
                <a:latin typeface="Consolas" pitchFamily="49" charset="0"/>
              </a:rPr>
              <a:t>  displayInstructions()</a:t>
            </a:r>
          </a:p>
          <a:p>
            <a:pPr lvl="2">
              <a:buFontTx/>
              <a:buNone/>
            </a:pPr>
            <a:r>
              <a:rPr lang="en-US" altLang="en-US" smtClean="0">
                <a:latin typeface="Consolas" pitchFamily="49" charset="0"/>
              </a:rPr>
              <a:t>  print("End of program</a:t>
            </a:r>
            <a:r>
              <a:rPr lang="en-US" altLang="en-US" sz="1600" smtClean="0">
                <a:latin typeface="Consolas" pitchFamily="49" charset="0"/>
              </a:rPr>
              <a:t>")</a:t>
            </a:r>
            <a:endParaRPr lang="en-US" altLang="en-US" smtClean="0">
              <a:latin typeface="Consolas" pitchFamily="49" charset="0"/>
            </a:endParaRPr>
          </a:p>
          <a:p>
            <a:pPr lvl="2">
              <a:buFontTx/>
              <a:buNone/>
            </a:pPr>
            <a:endParaRPr lang="en-US" altLang="en-US" smtClean="0">
              <a:latin typeface="Arial" charset="0"/>
            </a:endParaRPr>
          </a:p>
          <a:p>
            <a:r>
              <a:rPr lang="en-US" altLang="en-US" sz="2000" b="1" smtClean="0"/>
              <a:t>Important:</a:t>
            </a:r>
            <a:r>
              <a:rPr lang="en-US" altLang="en-US" sz="2000" smtClean="0"/>
              <a:t> If you explicitly define the starting function then do not forgot to explicitly call it!</a:t>
            </a:r>
          </a:p>
          <a:p>
            <a:pPr>
              <a:buFontTx/>
              <a:buNone/>
            </a:pPr>
            <a:endParaRPr lang="en-US" altLang="en-US" sz="2000" smtClean="0"/>
          </a:p>
          <a:p>
            <a:pPr lvl="1">
              <a:buFont typeface="Times New Roman" pitchFamily="18" charset="0"/>
              <a:buNone/>
            </a:pPr>
            <a:r>
              <a:rPr lang="en-US" altLang="en-US" sz="1800" smtClean="0">
                <a:latin typeface="Arial" charset="0"/>
              </a:rPr>
              <a:t>start ()</a:t>
            </a:r>
          </a:p>
        </p:txBody>
      </p:sp>
      <p:grpSp>
        <p:nvGrpSpPr>
          <p:cNvPr id="3" name="Group 2"/>
          <p:cNvGrpSpPr>
            <a:grpSpLocks/>
          </p:cNvGrpSpPr>
          <p:nvPr/>
        </p:nvGrpSpPr>
        <p:grpSpPr bwMode="auto">
          <a:xfrm>
            <a:off x="620713" y="5562600"/>
            <a:ext cx="7745412" cy="1108075"/>
            <a:chOff x="620713" y="5562600"/>
            <a:chExt cx="7745412" cy="1107996"/>
          </a:xfrm>
        </p:grpSpPr>
        <p:sp>
          <p:nvSpPr>
            <p:cNvPr id="31749" name="Rectangle 7"/>
            <p:cNvSpPr>
              <a:spLocks noChangeArrowheads="1"/>
            </p:cNvSpPr>
            <p:nvPr/>
          </p:nvSpPr>
          <p:spPr bwMode="auto">
            <a:xfrm>
              <a:off x="620713" y="6141904"/>
              <a:ext cx="1236662" cy="411296"/>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1750" name="Line 8"/>
            <p:cNvSpPr>
              <a:spLocks noChangeShapeType="1"/>
            </p:cNvSpPr>
            <p:nvPr/>
          </p:nvSpPr>
          <p:spPr bwMode="auto">
            <a:xfrm flipH="1">
              <a:off x="1844674" y="6116598"/>
              <a:ext cx="3794125" cy="29849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1751" name="Text Box 9"/>
            <p:cNvSpPr txBox="1">
              <a:spLocks noChangeArrowheads="1"/>
            </p:cNvSpPr>
            <p:nvPr/>
          </p:nvSpPr>
          <p:spPr bwMode="auto">
            <a:xfrm>
              <a:off x="5638800" y="5562600"/>
              <a:ext cx="2727325"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1800" b="1">
                  <a:solidFill>
                    <a:srgbClr val="CC3300"/>
                  </a:solidFill>
                  <a:latin typeface="Arial" charset="0"/>
                </a:rPr>
                <a:t>Don’t forget to start your program! Program starts at the first executable un-indented instruction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smtClean="0"/>
              <a:t>Example Programs</a:t>
            </a:r>
          </a:p>
        </p:txBody>
      </p:sp>
      <p:sp>
        <p:nvSpPr>
          <p:cNvPr id="14339" name="Rectangle 3"/>
          <p:cNvSpPr>
            <a:spLocks noGrp="1" noChangeArrowheads="1"/>
          </p:cNvSpPr>
          <p:nvPr>
            <p:ph type="body" idx="1"/>
          </p:nvPr>
        </p:nvSpPr>
        <p:spPr/>
        <p:txBody>
          <a:bodyPr/>
          <a:lstStyle/>
          <a:p>
            <a:r>
              <a:rPr lang="en-US" altLang="en-US" dirty="0" smtClean="0"/>
              <a:t>Location (via the WWW):</a:t>
            </a:r>
          </a:p>
          <a:p>
            <a:pPr lvl="1"/>
            <a:r>
              <a:rPr lang="en-US" altLang="en-US" sz="1400" dirty="0" smtClean="0">
                <a:latin typeface="Consolas" pitchFamily="49" charset="0"/>
              </a:rPr>
              <a:t>http://pages.cpsc.ucalgary.ca/~tamj/2016/231F/examples/decomposition</a:t>
            </a:r>
          </a:p>
          <a:p>
            <a:r>
              <a:rPr lang="en-US" altLang="en-US" dirty="0" smtClean="0"/>
              <a:t>Location (via the CPSC UNIX network):</a:t>
            </a:r>
          </a:p>
          <a:p>
            <a:pPr lvl="1"/>
            <a:r>
              <a:rPr lang="en-US" altLang="en-US" sz="1600" dirty="0" smtClean="0">
                <a:latin typeface="Consolas" pitchFamily="49" charset="0"/>
              </a:rPr>
              <a:t>/home/231/examples/decomposition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Stylistic Note</a:t>
            </a:r>
          </a:p>
        </p:txBody>
      </p:sp>
      <p:sp>
        <p:nvSpPr>
          <p:cNvPr id="32771" name="Content Placeholder 2"/>
          <p:cNvSpPr>
            <a:spLocks noGrp="1"/>
          </p:cNvSpPr>
          <p:nvPr>
            <p:ph idx="1"/>
          </p:nvPr>
        </p:nvSpPr>
        <p:spPr/>
        <p:txBody>
          <a:bodyPr/>
          <a:lstStyle/>
          <a:p>
            <a:r>
              <a:rPr lang="en-US" altLang="en-US" smtClean="0"/>
              <a:t>By convention the starting function is frequently named ‘</a:t>
            </a:r>
            <a:r>
              <a:rPr lang="en-US" altLang="ja-JP" sz="2000" smtClean="0">
                <a:latin typeface="Consolas" pitchFamily="49" charset="0"/>
              </a:rPr>
              <a:t>main()</a:t>
            </a:r>
            <a:r>
              <a:rPr lang="en-US" altLang="en-US" smtClean="0"/>
              <a:t>’</a:t>
            </a:r>
            <a:r>
              <a:rPr lang="en-US" altLang="ja-JP" smtClean="0"/>
              <a:t> or in my case </a:t>
            </a:r>
            <a:r>
              <a:rPr lang="en-US" altLang="en-US" smtClean="0"/>
              <a:t>‘</a:t>
            </a:r>
            <a:r>
              <a:rPr lang="en-US" altLang="ja-JP" smtClean="0"/>
              <a:t>start()</a:t>
            </a:r>
            <a:r>
              <a:rPr lang="en-US" altLang="en-US" smtClean="0"/>
              <a:t>’</a:t>
            </a:r>
            <a:r>
              <a:rPr lang="en-US" altLang="ja-JP" smtClean="0"/>
              <a:t>.</a:t>
            </a:r>
          </a:p>
          <a:p>
            <a:pPr marL="342900" lvl="1" indent="0">
              <a:buFont typeface="Arial" charset="0"/>
              <a:buNone/>
            </a:pPr>
            <a:r>
              <a:rPr lang="en-US" altLang="en-US" sz="1800" smtClean="0">
                <a:latin typeface="Consolas" pitchFamily="49" charset="0"/>
              </a:rPr>
              <a:t>def main():</a:t>
            </a:r>
          </a:p>
          <a:p>
            <a:r>
              <a:rPr lang="en-US" altLang="en-US" smtClean="0"/>
              <a:t>OR</a:t>
            </a:r>
          </a:p>
          <a:p>
            <a:pPr marL="342900" lvl="1" indent="0">
              <a:buFont typeface="Arial" charset="0"/>
              <a:buNone/>
            </a:pPr>
            <a:r>
              <a:rPr lang="en-US" altLang="en-US" sz="1800" smtClean="0">
                <a:latin typeface="Consolas" pitchFamily="49" charset="0"/>
              </a:rPr>
              <a:t>def start():</a:t>
            </a:r>
          </a:p>
          <a:p>
            <a:r>
              <a:rPr lang="en-US" altLang="en-US" smtClean="0"/>
              <a:t>This is done so the reader can quickly find the beginning execution point.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New Terminology</a:t>
            </a:r>
          </a:p>
        </p:txBody>
      </p:sp>
      <p:sp>
        <p:nvSpPr>
          <p:cNvPr id="35843" name="Content Placeholder 2"/>
          <p:cNvSpPr>
            <a:spLocks noGrp="1"/>
          </p:cNvSpPr>
          <p:nvPr>
            <p:ph idx="1"/>
          </p:nvPr>
        </p:nvSpPr>
        <p:spPr>
          <a:xfrm>
            <a:off x="533400" y="1143000"/>
            <a:ext cx="8229600" cy="5410200"/>
          </a:xfrm>
        </p:spPr>
        <p:txBody>
          <a:bodyPr/>
          <a:lstStyle/>
          <a:p>
            <a:r>
              <a:rPr lang="en-US" altLang="en-US" b="1" smtClean="0"/>
              <a:t>Local variables</a:t>
            </a:r>
            <a:r>
              <a:rPr lang="en-US" altLang="en-US" smtClean="0"/>
              <a:t>: are created within the body of a function (indented)</a:t>
            </a:r>
          </a:p>
          <a:p>
            <a:r>
              <a:rPr lang="en-US" altLang="en-US" b="1" smtClean="0"/>
              <a:t>Global constants</a:t>
            </a:r>
            <a:r>
              <a:rPr lang="en-US" altLang="en-US" smtClean="0"/>
              <a:t>: created outside the body of a function.</a:t>
            </a:r>
          </a:p>
          <a:p>
            <a:r>
              <a:rPr lang="en-US" altLang="en-US" smtClean="0"/>
              <a:t>(The significance of global vs. local is coming up shortly).</a:t>
            </a:r>
          </a:p>
        </p:txBody>
      </p:sp>
      <p:sp>
        <p:nvSpPr>
          <p:cNvPr id="4" name="Rectangle 3"/>
          <p:cNvSpPr/>
          <p:nvPr/>
        </p:nvSpPr>
        <p:spPr>
          <a:xfrm>
            <a:off x="806450" y="3500438"/>
            <a:ext cx="5975350" cy="13716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sz="1600" b="1" dirty="0">
                <a:solidFill>
                  <a:schemeClr val="bg1"/>
                </a:solidFill>
                <a:latin typeface="Consolas" panose="020B0609020204030204" pitchFamily="49" charset="0"/>
                <a:cs typeface="Consolas" panose="020B0609020204030204" pitchFamily="49" charset="0"/>
              </a:rPr>
              <a:t>HUMAN_CAT_AGE_RATIO = 7</a:t>
            </a:r>
          </a:p>
          <a:p>
            <a:pPr eaLnBrk="1" hangingPunct="1">
              <a:defRPr/>
            </a:pPr>
            <a:endParaRPr lang="en-US" sz="1600" b="1" dirty="0">
              <a:solidFill>
                <a:schemeClr val="bg1"/>
              </a:solidFill>
              <a:latin typeface="Consolas" panose="020B0609020204030204" pitchFamily="49" charset="0"/>
              <a:cs typeface="Consolas" panose="020B0609020204030204" pitchFamily="49" charset="0"/>
            </a:endParaRPr>
          </a:p>
          <a:p>
            <a:pPr eaLnBrk="1" hangingPunct="1">
              <a:defRPr/>
            </a:pPr>
            <a:r>
              <a:rPr lang="en-US" sz="1600" b="1" dirty="0">
                <a:solidFill>
                  <a:schemeClr val="bg1"/>
                </a:solidFill>
                <a:latin typeface="Consolas" panose="020B0609020204030204" pitchFamily="49" charset="0"/>
                <a:cs typeface="Consolas" panose="020B0609020204030204" pitchFamily="49" charset="0"/>
              </a:rPr>
              <a:t>def getInformation():</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age = input("What is your age in years: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catAge = age * HUMAN_CAT_AGE_RATIO</a:t>
            </a:r>
          </a:p>
          <a:p>
            <a:pPr eaLnBrk="1" hangingPunct="1">
              <a:defRPr/>
            </a:pPr>
            <a:endParaRPr lang="en-US" sz="1200" b="1" dirty="0">
              <a:solidFill>
                <a:schemeClr val="bg1"/>
              </a:solidFill>
              <a:latin typeface="Consolas" panose="020B0609020204030204" pitchFamily="49" charset="0"/>
              <a:cs typeface="Consolas" panose="020B0609020204030204" pitchFamily="49" charset="0"/>
            </a:endParaRPr>
          </a:p>
        </p:txBody>
      </p:sp>
      <p:grpSp>
        <p:nvGrpSpPr>
          <p:cNvPr id="9" name="Group 8"/>
          <p:cNvGrpSpPr>
            <a:grpSpLocks/>
          </p:cNvGrpSpPr>
          <p:nvPr/>
        </p:nvGrpSpPr>
        <p:grpSpPr bwMode="auto">
          <a:xfrm>
            <a:off x="3470275" y="2962275"/>
            <a:ext cx="5064125" cy="730250"/>
            <a:chOff x="3470275" y="2962147"/>
            <a:chExt cx="5064125" cy="730378"/>
          </a:xfrm>
        </p:grpSpPr>
        <p:sp>
          <p:nvSpPr>
            <p:cNvPr id="33802" name="TextBox 5"/>
            <p:cNvSpPr txBox="1">
              <a:spLocks noChangeArrowheads="1"/>
            </p:cNvSpPr>
            <p:nvPr/>
          </p:nvSpPr>
          <p:spPr bwMode="auto">
            <a:xfrm>
              <a:off x="7056137" y="2962147"/>
              <a:ext cx="14782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Global constant</a:t>
              </a:r>
            </a:p>
          </p:txBody>
        </p:sp>
        <p:cxnSp>
          <p:nvCxnSpPr>
            <p:cNvPr id="7" name="Straight Arrow Connector 6"/>
            <p:cNvCxnSpPr>
              <a:stCxn id="33802" idx="1"/>
            </p:cNvCxnSpPr>
            <p:nvPr/>
          </p:nvCxnSpPr>
          <p:spPr bwMode="auto">
            <a:xfrm flipH="1">
              <a:off x="3470275" y="3286054"/>
              <a:ext cx="3586163" cy="40647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4" name="Group 13"/>
          <p:cNvGrpSpPr>
            <a:grpSpLocks/>
          </p:cNvGrpSpPr>
          <p:nvPr/>
        </p:nvGrpSpPr>
        <p:grpSpPr bwMode="auto">
          <a:xfrm>
            <a:off x="5146675" y="4419600"/>
            <a:ext cx="3387725" cy="646113"/>
            <a:chOff x="5146676" y="4419600"/>
            <a:chExt cx="3387724" cy="646331"/>
          </a:xfrm>
        </p:grpSpPr>
        <p:sp>
          <p:nvSpPr>
            <p:cNvPr id="33799" name="TextBox 8"/>
            <p:cNvSpPr txBox="1">
              <a:spLocks noChangeArrowheads="1"/>
            </p:cNvSpPr>
            <p:nvPr/>
          </p:nvSpPr>
          <p:spPr bwMode="auto">
            <a:xfrm>
              <a:off x="7239000" y="4419600"/>
              <a:ext cx="1295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Local variables</a:t>
              </a:r>
            </a:p>
          </p:txBody>
        </p:sp>
        <p:cxnSp>
          <p:nvCxnSpPr>
            <p:cNvPr id="10" name="Straight Arrow Connector 9"/>
            <p:cNvCxnSpPr>
              <a:stCxn id="33799" idx="1"/>
            </p:cNvCxnSpPr>
            <p:nvPr/>
          </p:nvCxnSpPr>
          <p:spPr bwMode="auto">
            <a:xfrm flipH="1" flipV="1">
              <a:off x="6019801" y="4419600"/>
              <a:ext cx="1219200" cy="32395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33799" idx="1"/>
            </p:cNvCxnSpPr>
            <p:nvPr/>
          </p:nvCxnSpPr>
          <p:spPr bwMode="auto">
            <a:xfrm flipH="1" flipV="1">
              <a:off x="5146676" y="4699094"/>
              <a:ext cx="2092324" cy="4446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Creating Your Variables</a:t>
            </a:r>
          </a:p>
        </p:txBody>
      </p:sp>
      <p:sp>
        <p:nvSpPr>
          <p:cNvPr id="30723" name="Content Placeholder 2"/>
          <p:cNvSpPr>
            <a:spLocks noGrp="1"/>
          </p:cNvSpPr>
          <p:nvPr>
            <p:ph idx="1"/>
          </p:nvPr>
        </p:nvSpPr>
        <p:spPr/>
        <p:txBody>
          <a:bodyPr/>
          <a:lstStyle/>
          <a:p>
            <a:r>
              <a:rPr lang="en-US" altLang="en-US" smtClean="0"/>
              <a:t>Before: all statements (including the creation of a variables) occur outside of a function</a:t>
            </a:r>
          </a:p>
          <a:p>
            <a:endParaRPr lang="en-US" altLang="en-US" smtClean="0"/>
          </a:p>
          <a:p>
            <a:endParaRPr lang="en-US" altLang="en-US" smtClean="0"/>
          </a:p>
          <a:p>
            <a:endParaRPr lang="en-US" altLang="en-US" smtClean="0"/>
          </a:p>
          <a:p>
            <a:r>
              <a:rPr lang="en-US" altLang="en-US" smtClean="0"/>
              <a:t>Now that you have learned how to define functions, ALL your variables must be created with the body of a function.</a:t>
            </a:r>
          </a:p>
          <a:p>
            <a:r>
              <a:rPr lang="en-US" altLang="en-US" smtClean="0"/>
              <a:t>Constants can still be created outside of a function (more on this later).</a:t>
            </a:r>
          </a:p>
        </p:txBody>
      </p:sp>
      <p:sp>
        <p:nvSpPr>
          <p:cNvPr id="2" name="Rectangle 1"/>
          <p:cNvSpPr/>
          <p:nvPr/>
        </p:nvSpPr>
        <p:spPr>
          <a:xfrm>
            <a:off x="838200" y="1981200"/>
            <a:ext cx="5257800" cy="10668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600" b="1" smtClean="0">
                <a:solidFill>
                  <a:schemeClr val="bg1"/>
                </a:solidFill>
                <a:latin typeface="Consolas" pitchFamily="49" charset="0"/>
                <a:cs typeface="Consolas" pitchFamily="49" charset="0"/>
              </a:rPr>
              <a:t>HUMAN_CAT_AGE_RATIO = 7</a:t>
            </a:r>
          </a:p>
          <a:p>
            <a:pPr eaLnBrk="1" hangingPunct="1">
              <a:defRPr/>
            </a:pPr>
            <a:r>
              <a:rPr lang="en-US" altLang="en-US" sz="1600" b="1" smtClean="0">
                <a:solidFill>
                  <a:schemeClr val="bg1"/>
                </a:solidFill>
                <a:latin typeface="Consolas" pitchFamily="49" charset="0"/>
                <a:cs typeface="Consolas" pitchFamily="49" charset="0"/>
              </a:rPr>
              <a:t>age = input("What is your age in years: ")</a:t>
            </a:r>
          </a:p>
          <a:p>
            <a:pPr eaLnBrk="1" hangingPunct="1">
              <a:defRPr/>
            </a:pPr>
            <a:r>
              <a:rPr lang="en-US" altLang="en-US" sz="1600" b="1" smtClean="0">
                <a:solidFill>
                  <a:schemeClr val="bg1"/>
                </a:solidFill>
                <a:latin typeface="Consolas" pitchFamily="49" charset="0"/>
                <a:cs typeface="Consolas" pitchFamily="49" charset="0"/>
              </a:rPr>
              <a:t>catAge = age * HUMAN_CAT_AGE_RATIO</a:t>
            </a:r>
          </a:p>
          <a:p>
            <a:pPr eaLnBrk="1" hangingPunct="1">
              <a:defRPr/>
            </a:pPr>
            <a:r>
              <a:rPr lang="en-US" altLang="en-US" sz="1600" b="1" smtClean="0">
                <a:solidFill>
                  <a:schemeClr val="bg1"/>
                </a:solidFill>
                <a:latin typeface="Consolas" pitchFamily="49" charset="0"/>
                <a:cs typeface="Consolas" pitchFamily="49" charset="0"/>
              </a:rPr>
              <a:t>…</a:t>
            </a:r>
          </a:p>
          <a:p>
            <a:pPr eaLnBrk="1" hangingPunct="1">
              <a:defRPr/>
            </a:pPr>
            <a:endParaRPr lang="en-US" altLang="en-US" sz="1200" b="1" smtClean="0">
              <a:solidFill>
                <a:schemeClr val="bg1"/>
              </a:solidFill>
              <a:latin typeface="Consolas" pitchFamily="49" charset="0"/>
              <a:cs typeface="Consolas" pitchFamily="49" charset="0"/>
            </a:endParaRPr>
          </a:p>
        </p:txBody>
      </p:sp>
      <p:sp>
        <p:nvSpPr>
          <p:cNvPr id="5" name="Rectangle 4"/>
          <p:cNvSpPr/>
          <p:nvPr/>
        </p:nvSpPr>
        <p:spPr>
          <a:xfrm>
            <a:off x="838200" y="4953000"/>
            <a:ext cx="5459413" cy="13716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sz="1600" b="1" dirty="0">
                <a:solidFill>
                  <a:schemeClr val="bg1"/>
                </a:solidFill>
                <a:latin typeface="Consolas" panose="020B0609020204030204" pitchFamily="49" charset="0"/>
                <a:cs typeface="Consolas" panose="020B0609020204030204" pitchFamily="49" charset="0"/>
              </a:rPr>
              <a:t>HUMAN_CAT_AGE_RATIO = 7</a:t>
            </a:r>
          </a:p>
          <a:p>
            <a:pPr eaLnBrk="1" hangingPunct="1">
              <a:defRPr/>
            </a:pPr>
            <a:endParaRPr lang="en-US" sz="1600" b="1" dirty="0">
              <a:solidFill>
                <a:schemeClr val="bg1"/>
              </a:solidFill>
              <a:latin typeface="Consolas" panose="020B0609020204030204" pitchFamily="49" charset="0"/>
              <a:cs typeface="Consolas" panose="020B0609020204030204" pitchFamily="49" charset="0"/>
            </a:endParaRPr>
          </a:p>
          <a:p>
            <a:pPr eaLnBrk="1" hangingPunct="1">
              <a:defRPr/>
            </a:pPr>
            <a:r>
              <a:rPr lang="en-US" sz="1600" b="1" dirty="0">
                <a:solidFill>
                  <a:schemeClr val="bg1"/>
                </a:solidFill>
                <a:latin typeface="Consolas" panose="020B0609020204030204" pitchFamily="49" charset="0"/>
                <a:cs typeface="Consolas" panose="020B0609020204030204" pitchFamily="49" charset="0"/>
              </a:rPr>
              <a:t>def getInformation():</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age = input("What is your age in years: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catAge = age * HUMAN_CAT_AGE_RATIO</a:t>
            </a:r>
          </a:p>
          <a:p>
            <a:pPr eaLnBrk="1" hangingPunct="1">
              <a:defRPr/>
            </a:pPr>
            <a:endParaRPr lang="en-US" sz="1200" b="1" dirty="0">
              <a:solidFill>
                <a:schemeClr val="bg1"/>
              </a:solidFill>
            </a:endParaRPr>
          </a:p>
        </p:txBody>
      </p:sp>
      <p:grpSp>
        <p:nvGrpSpPr>
          <p:cNvPr id="9" name="Group 8"/>
          <p:cNvGrpSpPr>
            <a:grpSpLocks/>
          </p:cNvGrpSpPr>
          <p:nvPr/>
        </p:nvGrpSpPr>
        <p:grpSpPr bwMode="auto">
          <a:xfrm>
            <a:off x="3467100" y="4537075"/>
            <a:ext cx="4381500" cy="646113"/>
            <a:chOff x="3467100" y="4537421"/>
            <a:chExt cx="4381500" cy="646331"/>
          </a:xfrm>
        </p:grpSpPr>
        <p:sp>
          <p:nvSpPr>
            <p:cNvPr id="34827" name="TextBox 3"/>
            <p:cNvSpPr txBox="1">
              <a:spLocks noChangeArrowheads="1"/>
            </p:cNvSpPr>
            <p:nvPr/>
          </p:nvSpPr>
          <p:spPr bwMode="auto">
            <a:xfrm>
              <a:off x="5943600" y="4537421"/>
              <a:ext cx="1905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‘Outside’: OK for constants only</a:t>
              </a:r>
            </a:p>
          </p:txBody>
        </p:sp>
        <p:cxnSp>
          <p:nvCxnSpPr>
            <p:cNvPr id="7" name="Straight Arrow Connector 6"/>
            <p:cNvCxnSpPr/>
            <p:nvPr/>
          </p:nvCxnSpPr>
          <p:spPr>
            <a:xfrm flipH="1">
              <a:off x="3467100" y="4861380"/>
              <a:ext cx="2628900" cy="24455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6" name="Group 5"/>
          <p:cNvGrpSpPr>
            <a:grpSpLocks/>
          </p:cNvGrpSpPr>
          <p:nvPr/>
        </p:nvGrpSpPr>
        <p:grpSpPr bwMode="auto">
          <a:xfrm>
            <a:off x="5278438" y="5183188"/>
            <a:ext cx="3825875" cy="928687"/>
            <a:chOff x="5278183" y="5183188"/>
            <a:chExt cx="3825396" cy="928687"/>
          </a:xfrm>
        </p:grpSpPr>
        <p:sp>
          <p:nvSpPr>
            <p:cNvPr id="34824" name="TextBox 12"/>
            <p:cNvSpPr txBox="1">
              <a:spLocks noChangeArrowheads="1"/>
            </p:cNvSpPr>
            <p:nvPr/>
          </p:nvSpPr>
          <p:spPr bwMode="auto">
            <a:xfrm>
              <a:off x="7198700" y="5183188"/>
              <a:ext cx="1904879"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Inside function body: all variables must be here</a:t>
              </a:r>
            </a:p>
          </p:txBody>
        </p:sp>
        <p:cxnSp>
          <p:nvCxnSpPr>
            <p:cNvPr id="14" name="Straight Arrow Connector 13"/>
            <p:cNvCxnSpPr/>
            <p:nvPr/>
          </p:nvCxnSpPr>
          <p:spPr bwMode="auto">
            <a:xfrm flipH="1">
              <a:off x="6019452" y="5878513"/>
              <a:ext cx="1179365"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bwMode="auto">
            <a:xfrm flipH="1">
              <a:off x="5278183" y="5878513"/>
              <a:ext cx="1920635" cy="2333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P spid="2" grpId="0" animBg="1"/>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3"/>
          <p:cNvSpPr>
            <a:spLocks noGrp="1" noChangeArrowheads="1"/>
          </p:cNvSpPr>
          <p:nvPr>
            <p:ph type="body" idx="4294967295"/>
          </p:nvPr>
        </p:nvSpPr>
        <p:spPr/>
        <p:txBody>
          <a:bodyPr/>
          <a:lstStyle/>
          <a:p>
            <a:pPr marL="114300" indent="-114300" eaLnBrk="1" hangingPunct="1"/>
            <a:r>
              <a:rPr lang="en-US" altLang="en-US" sz="2400" smtClean="0"/>
              <a:t>Variables are memory locations that are used for the temporary storage of information.</a:t>
            </a:r>
          </a:p>
          <a:p>
            <a:pPr marL="114300" indent="-114300" eaLnBrk="1" hangingPunct="1">
              <a:buFontTx/>
              <a:buNone/>
            </a:pPr>
            <a:endParaRPr lang="en-US" altLang="en-US" sz="2400" smtClean="0"/>
          </a:p>
          <a:p>
            <a:pPr marL="114300" indent="-114300" eaLnBrk="1" hangingPunct="1">
              <a:buFontTx/>
              <a:buNone/>
            </a:pPr>
            <a:r>
              <a:rPr lang="en-US" altLang="en-US" sz="2000" smtClean="0">
                <a:latin typeface="Consolas" pitchFamily="49" charset="0"/>
              </a:rPr>
              <a:t> num = 888</a:t>
            </a:r>
          </a:p>
          <a:p>
            <a:pPr marL="114300" indent="-114300" eaLnBrk="1" hangingPunct="1"/>
            <a:endParaRPr lang="en-US" altLang="en-US" sz="2400" smtClean="0"/>
          </a:p>
          <a:p>
            <a:pPr marL="114300" indent="-114300" eaLnBrk="1" hangingPunct="1"/>
            <a:r>
              <a:rPr lang="en-US" altLang="en-US" sz="2400" smtClean="0"/>
              <a:t>Each variable uses up a portion of memory, if the program is large then many variables may have to be declared (a lot of memory may have to be allocated to store the contents of variables).</a:t>
            </a:r>
          </a:p>
          <a:p>
            <a:pPr marL="457200" lvl="1" indent="-114300" eaLnBrk="1" hangingPunct="1"/>
            <a:endParaRPr lang="en-US" altLang="en-US" sz="2000" smtClean="0"/>
          </a:p>
        </p:txBody>
      </p:sp>
      <p:sp>
        <p:nvSpPr>
          <p:cNvPr id="35843" name="Rectangle 2"/>
          <p:cNvSpPr>
            <a:spLocks noGrp="1" noChangeArrowheads="1"/>
          </p:cNvSpPr>
          <p:nvPr>
            <p:ph type="title" idx="4294967295"/>
          </p:nvPr>
        </p:nvSpPr>
        <p:spPr/>
        <p:txBody>
          <a:bodyPr/>
          <a:lstStyle/>
          <a:p>
            <a:pPr eaLnBrk="1" hangingPunct="1"/>
            <a:r>
              <a:rPr lang="en-US" altLang="en-US" sz="3200" smtClean="0"/>
              <a:t>What You Know: Declaring Variables</a:t>
            </a:r>
          </a:p>
        </p:txBody>
      </p:sp>
      <p:grpSp>
        <p:nvGrpSpPr>
          <p:cNvPr id="2" name="Group 4"/>
          <p:cNvGrpSpPr>
            <a:grpSpLocks/>
          </p:cNvGrpSpPr>
          <p:nvPr/>
        </p:nvGrpSpPr>
        <p:grpSpPr bwMode="auto">
          <a:xfrm>
            <a:off x="3505200" y="2547938"/>
            <a:ext cx="2011363" cy="636587"/>
            <a:chOff x="1420" y="1493"/>
            <a:chExt cx="1267" cy="401"/>
          </a:xfrm>
        </p:grpSpPr>
        <p:sp>
          <p:nvSpPr>
            <p:cNvPr id="35845" name="Rectangle 4"/>
            <p:cNvSpPr>
              <a:spLocks noChangeArrowheads="1"/>
            </p:cNvSpPr>
            <p:nvPr/>
          </p:nvSpPr>
          <p:spPr bwMode="auto">
            <a:xfrm>
              <a:off x="1785" y="1696"/>
              <a:ext cx="902" cy="19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888</a:t>
              </a:r>
            </a:p>
          </p:txBody>
        </p:sp>
        <p:sp>
          <p:nvSpPr>
            <p:cNvPr id="35846" name="Text Box 5"/>
            <p:cNvSpPr txBox="1">
              <a:spLocks noChangeArrowheads="1"/>
            </p:cNvSpPr>
            <p:nvPr/>
          </p:nvSpPr>
          <p:spPr bwMode="auto">
            <a:xfrm>
              <a:off x="1420" y="1720"/>
              <a:ext cx="4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num</a:t>
              </a:r>
            </a:p>
          </p:txBody>
        </p:sp>
        <p:sp>
          <p:nvSpPr>
            <p:cNvPr id="35847" name="Text Box 6"/>
            <p:cNvSpPr txBox="1">
              <a:spLocks noChangeArrowheads="1"/>
            </p:cNvSpPr>
            <p:nvPr/>
          </p:nvSpPr>
          <p:spPr bwMode="auto">
            <a:xfrm>
              <a:off x="1828" y="1493"/>
              <a:ext cx="8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029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0290">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029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0"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lstStyle/>
          <a:p>
            <a:pPr eaLnBrk="1" hangingPunct="1"/>
            <a:r>
              <a:rPr lang="en-US" altLang="en-US" sz="3200" smtClean="0"/>
              <a:t>What You Will Learn: What Is The Significance Of Being ‘Local’</a:t>
            </a:r>
          </a:p>
        </p:txBody>
      </p:sp>
      <p:sp>
        <p:nvSpPr>
          <p:cNvPr id="142339" name="Rectangle 3"/>
          <p:cNvSpPr>
            <a:spLocks noGrp="1" noChangeArrowheads="1"/>
          </p:cNvSpPr>
          <p:nvPr>
            <p:ph type="body" idx="4294967295"/>
          </p:nvPr>
        </p:nvSpPr>
        <p:spPr/>
        <p:txBody>
          <a:bodyPr/>
          <a:lstStyle/>
          <a:p>
            <a:pPr marL="114300" indent="-114300" eaLnBrk="1" hangingPunct="1"/>
            <a:r>
              <a:rPr lang="en-US" altLang="en-US" sz="2400" smtClean="0"/>
              <a:t>To minimize the amount of memory that is used to store the contents of variables only create variables when they are needed (“allocated”).</a:t>
            </a:r>
          </a:p>
          <a:p>
            <a:pPr marL="114300" indent="-114300" eaLnBrk="1" hangingPunct="1"/>
            <a:r>
              <a:rPr lang="en-US" altLang="en-US" sz="2400" smtClean="0"/>
              <a:t>When the memory for a variable is no longer needed it can be ‘freed up’ and reused (“de-allocated”).</a:t>
            </a:r>
          </a:p>
          <a:p>
            <a:pPr marL="114300" indent="-114300" eaLnBrk="1" hangingPunct="1"/>
            <a:r>
              <a:rPr lang="en-US" altLang="en-US" sz="2400" smtClean="0"/>
              <a:t>To design a program so that memory for variables is only allocated (reserved in memory) as needed and de-allocated when they are not (the memory is free up) variables should be declared as local to a function.</a:t>
            </a:r>
          </a:p>
          <a:p>
            <a:pPr marL="114300" indent="-114300" eaLnBrk="1" hangingPunct="1"/>
            <a:r>
              <a:rPr lang="en-US" altLang="en-US" sz="2400" smtClean="0"/>
              <a:t>(There’s an even better reason for making variables local coming up later ‘side effects’)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2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2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2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smtClean="0"/>
              <a:t>What You Will Learn: How To Work With Locals</a:t>
            </a:r>
          </a:p>
        </p:txBody>
      </p:sp>
      <p:grpSp>
        <p:nvGrpSpPr>
          <p:cNvPr id="2" name="Group 9"/>
          <p:cNvGrpSpPr>
            <a:grpSpLocks/>
          </p:cNvGrpSpPr>
          <p:nvPr/>
        </p:nvGrpSpPr>
        <p:grpSpPr bwMode="auto">
          <a:xfrm>
            <a:off x="463550" y="1381125"/>
            <a:ext cx="3240088" cy="1295400"/>
            <a:chOff x="748" y="3022"/>
            <a:chExt cx="2041" cy="816"/>
          </a:xfrm>
        </p:grpSpPr>
        <p:sp>
          <p:nvSpPr>
            <p:cNvPr id="37896" name="Line 4"/>
            <p:cNvSpPr>
              <a:spLocks noChangeShapeType="1"/>
            </p:cNvSpPr>
            <p:nvPr/>
          </p:nvSpPr>
          <p:spPr bwMode="auto">
            <a:xfrm>
              <a:off x="1156" y="3385"/>
              <a:ext cx="0" cy="45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37897" name="Text Box 5"/>
            <p:cNvSpPr txBox="1">
              <a:spLocks noChangeArrowheads="1"/>
            </p:cNvSpPr>
            <p:nvPr/>
          </p:nvSpPr>
          <p:spPr bwMode="auto">
            <a:xfrm>
              <a:off x="748" y="3022"/>
              <a:ext cx="2041"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Arial" charset="0"/>
                </a:rPr>
                <a:t>Function call (</a:t>
              </a:r>
              <a:r>
                <a:rPr lang="en-US" altLang="en-US" sz="1800" i="1">
                  <a:latin typeface="Arial" charset="0"/>
                </a:rPr>
                <a:t>local variables get allocated in memory</a:t>
              </a:r>
              <a:r>
                <a:rPr lang="en-US" altLang="en-US" sz="1800">
                  <a:latin typeface="Arial" charset="0"/>
                </a:rPr>
                <a:t>)</a:t>
              </a:r>
            </a:p>
          </p:txBody>
        </p:sp>
      </p:grpSp>
      <p:sp>
        <p:nvSpPr>
          <p:cNvPr id="204806" name="Text Box 6"/>
          <p:cNvSpPr txBox="1">
            <a:spLocks noChangeArrowheads="1"/>
          </p:cNvSpPr>
          <p:nvPr/>
        </p:nvSpPr>
        <p:spPr bwMode="auto">
          <a:xfrm>
            <a:off x="895350" y="2676525"/>
            <a:ext cx="5545138" cy="8334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t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Consolas" pitchFamily="49" charset="0"/>
              </a:rPr>
              <a:t>The program code in the function executes (the variables are used to store information needed for the function)</a:t>
            </a:r>
          </a:p>
        </p:txBody>
      </p:sp>
      <p:grpSp>
        <p:nvGrpSpPr>
          <p:cNvPr id="3" name="Group 10"/>
          <p:cNvGrpSpPr>
            <a:grpSpLocks/>
          </p:cNvGrpSpPr>
          <p:nvPr/>
        </p:nvGrpSpPr>
        <p:grpSpPr bwMode="auto">
          <a:xfrm>
            <a:off x="4927600" y="1381125"/>
            <a:ext cx="3240088" cy="1295400"/>
            <a:chOff x="3560" y="3022"/>
            <a:chExt cx="2041" cy="816"/>
          </a:xfrm>
        </p:grpSpPr>
        <p:sp>
          <p:nvSpPr>
            <p:cNvPr id="37894" name="Text Box 7"/>
            <p:cNvSpPr txBox="1">
              <a:spLocks noChangeArrowheads="1"/>
            </p:cNvSpPr>
            <p:nvPr/>
          </p:nvSpPr>
          <p:spPr bwMode="auto">
            <a:xfrm>
              <a:off x="3560" y="3022"/>
              <a:ext cx="2041"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Arial" charset="0"/>
                </a:rPr>
                <a:t>Function ends (</a:t>
              </a:r>
              <a:r>
                <a:rPr lang="en-US" altLang="en-US" sz="1800" i="1">
                  <a:latin typeface="Arial" charset="0"/>
                </a:rPr>
                <a:t>local variables get de-allocated in memory</a:t>
              </a:r>
              <a:r>
                <a:rPr lang="en-US" altLang="en-US" sz="1800">
                  <a:latin typeface="Arial" charset="0"/>
                </a:rPr>
                <a:t>)</a:t>
              </a:r>
            </a:p>
          </p:txBody>
        </p:sp>
        <p:sp>
          <p:nvSpPr>
            <p:cNvPr id="37895" name="Line 8"/>
            <p:cNvSpPr>
              <a:spLocks noChangeShapeType="1"/>
            </p:cNvSpPr>
            <p:nvPr/>
          </p:nvSpPr>
          <p:spPr bwMode="auto">
            <a:xfrm flipV="1">
              <a:off x="4332" y="3385"/>
              <a:ext cx="0" cy="45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0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p:txBody>
          <a:bodyPr/>
          <a:lstStyle/>
          <a:p>
            <a:pPr eaLnBrk="1" hangingPunct="1"/>
            <a:r>
              <a:rPr lang="en-US" altLang="en-US" sz="3200" smtClean="0"/>
              <a:t>Reminder: Where To Create Local Variables</a:t>
            </a:r>
          </a:p>
        </p:txBody>
      </p:sp>
      <p:sp>
        <p:nvSpPr>
          <p:cNvPr id="144387" name="Rectangle 3"/>
          <p:cNvSpPr>
            <a:spLocks noGrp="1" noChangeArrowheads="1"/>
          </p:cNvSpPr>
          <p:nvPr>
            <p:ph type="body" idx="4294967295"/>
          </p:nvPr>
        </p:nvSpPr>
        <p:spPr>
          <a:xfrm>
            <a:off x="381000" y="1371600"/>
            <a:ext cx="8229600" cy="4373563"/>
          </a:xfrm>
        </p:spPr>
        <p:txBody>
          <a:bodyPr/>
          <a:lstStyle/>
          <a:p>
            <a:pPr eaLnBrk="1" hangingPunct="1">
              <a:spcBef>
                <a:spcPct val="10000"/>
              </a:spcBef>
              <a:buFontTx/>
              <a:buNone/>
            </a:pPr>
            <a:r>
              <a:rPr lang="en-US" altLang="en-US" sz="2000" smtClean="0">
                <a:latin typeface="Consolas" pitchFamily="49" charset="0"/>
              </a:rPr>
              <a:t>def &lt;</a:t>
            </a:r>
            <a:r>
              <a:rPr lang="en-US" altLang="en-US" sz="2000" i="1" smtClean="0">
                <a:latin typeface="Consolas" pitchFamily="49" charset="0"/>
              </a:rPr>
              <a:t>function name</a:t>
            </a:r>
            <a:r>
              <a:rPr lang="en-US" altLang="en-US" sz="2000" smtClean="0">
                <a:latin typeface="Consolas" pitchFamily="49" charset="0"/>
              </a:rPr>
              <a:t>&gt;():</a:t>
            </a:r>
          </a:p>
          <a:p>
            <a:pPr eaLnBrk="1" hangingPunct="1">
              <a:spcBef>
                <a:spcPct val="10000"/>
              </a:spcBef>
            </a:pPr>
            <a:endParaRPr lang="en-US" altLang="en-US" sz="2000" smtClean="0">
              <a:latin typeface="Consolas" pitchFamily="49" charset="0"/>
            </a:endParaRPr>
          </a:p>
          <a:p>
            <a:pPr eaLnBrk="1" hangingPunct="1">
              <a:spcBef>
                <a:spcPct val="10000"/>
              </a:spcBef>
            </a:pPr>
            <a:endParaRPr lang="en-US" altLang="en-US" sz="2000" smtClean="0">
              <a:latin typeface="Consolas" pitchFamily="49" charset="0"/>
            </a:endParaRPr>
          </a:p>
          <a:p>
            <a:pPr eaLnBrk="1" hangingPunct="1">
              <a:spcBef>
                <a:spcPct val="10000"/>
              </a:spcBef>
            </a:pPr>
            <a:endParaRPr lang="en-US" altLang="en-US" sz="2000" smtClean="0">
              <a:latin typeface="Consolas" pitchFamily="49" charset="0"/>
            </a:endParaRPr>
          </a:p>
          <a:p>
            <a:pPr eaLnBrk="1" hangingPunct="1">
              <a:spcBef>
                <a:spcPct val="10000"/>
              </a:spcBef>
            </a:pPr>
            <a:endParaRPr lang="en-US" altLang="en-US" sz="2000" smtClean="0">
              <a:latin typeface="Consolas" pitchFamily="49" charset="0"/>
            </a:endParaRPr>
          </a:p>
          <a:p>
            <a:pPr eaLnBrk="1" hangingPunct="1">
              <a:spcBef>
                <a:spcPct val="10000"/>
              </a:spcBef>
            </a:pPr>
            <a:endParaRPr lang="en-US" altLang="en-US" sz="2000" smtClean="0">
              <a:latin typeface="Consolas" pitchFamily="49" charset="0"/>
            </a:endParaRPr>
          </a:p>
          <a:p>
            <a:pPr eaLnBrk="1" hangingPunct="1">
              <a:spcBef>
                <a:spcPct val="10000"/>
              </a:spcBef>
            </a:pPr>
            <a:endParaRPr lang="en-US" altLang="en-US" sz="2000" smtClean="0">
              <a:latin typeface="Consolas" pitchFamily="49" charset="0"/>
            </a:endParaRPr>
          </a:p>
          <a:p>
            <a:pPr eaLnBrk="1" hangingPunct="1">
              <a:spcBef>
                <a:spcPct val="10000"/>
              </a:spcBef>
            </a:pPr>
            <a:endParaRPr lang="en-US" altLang="en-US" sz="2000" smtClean="0">
              <a:latin typeface="Consolas" pitchFamily="49" charset="0"/>
            </a:endParaRPr>
          </a:p>
          <a:p>
            <a:pPr eaLnBrk="1" hangingPunct="1">
              <a:spcBef>
                <a:spcPct val="10000"/>
              </a:spcBef>
            </a:pPr>
            <a:endParaRPr lang="en-US" altLang="en-US" sz="2000" smtClean="0">
              <a:latin typeface="Consolas" pitchFamily="49" charset="0"/>
            </a:endParaRPr>
          </a:p>
          <a:p>
            <a:pPr eaLnBrk="1" hangingPunct="1">
              <a:spcBef>
                <a:spcPct val="10000"/>
              </a:spcBef>
              <a:buFontTx/>
              <a:buNone/>
            </a:pPr>
            <a:r>
              <a:rPr lang="en-US" altLang="en-US" sz="2000" b="1" smtClean="0">
                <a:latin typeface="Consolas" pitchFamily="49" charset="0"/>
              </a:rPr>
              <a:t>Example:</a:t>
            </a:r>
          </a:p>
          <a:p>
            <a:pPr>
              <a:spcBef>
                <a:spcPct val="10000"/>
              </a:spcBef>
              <a:buFontTx/>
              <a:buNone/>
            </a:pPr>
            <a:r>
              <a:rPr lang="pt-BR" altLang="en-US" sz="2000" smtClean="0">
                <a:latin typeface="Consolas" pitchFamily="49" charset="0"/>
              </a:rPr>
              <a:t>def fun():</a:t>
            </a:r>
          </a:p>
          <a:p>
            <a:pPr>
              <a:spcBef>
                <a:spcPct val="10000"/>
              </a:spcBef>
              <a:buFontTx/>
              <a:buNone/>
            </a:pPr>
            <a:r>
              <a:rPr lang="pt-BR" altLang="en-US" sz="2000" smtClean="0">
                <a:latin typeface="Consolas" pitchFamily="49" charset="0"/>
              </a:rPr>
              <a:t>    num1 = 1</a:t>
            </a:r>
          </a:p>
          <a:p>
            <a:pPr>
              <a:spcBef>
                <a:spcPct val="10000"/>
              </a:spcBef>
              <a:buFontTx/>
              <a:buNone/>
            </a:pPr>
            <a:r>
              <a:rPr lang="pt-BR" altLang="en-US" sz="2000" smtClean="0">
                <a:latin typeface="Consolas" pitchFamily="49" charset="0"/>
              </a:rPr>
              <a:t>    num2 = 2</a:t>
            </a:r>
          </a:p>
          <a:p>
            <a:pPr eaLnBrk="1" hangingPunct="1">
              <a:spcBef>
                <a:spcPct val="10000"/>
              </a:spcBef>
            </a:pPr>
            <a:endParaRPr lang="en-US" altLang="en-US" sz="1800" smtClean="0">
              <a:latin typeface="Consolas" pitchFamily="49" charset="0"/>
            </a:endParaRPr>
          </a:p>
        </p:txBody>
      </p:sp>
      <p:sp>
        <p:nvSpPr>
          <p:cNvPr id="144388" name="Text Box 4"/>
          <p:cNvSpPr txBox="1">
            <a:spLocks noChangeArrowheads="1"/>
          </p:cNvSpPr>
          <p:nvPr/>
        </p:nvSpPr>
        <p:spPr bwMode="auto">
          <a:xfrm>
            <a:off x="990600" y="1828800"/>
            <a:ext cx="2438400"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a:latin typeface="Consolas" pitchFamily="49" charset="0"/>
              </a:rPr>
              <a:t>Somewhere within the body of the function (indented part)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438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4387">
                                            <p:txEl>
                                              <p:pRg st="9" end="9"/>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4387">
                                            <p:txEl>
                                              <p:pRg st="10" end="1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4387">
                                            <p:txEl>
                                              <p:pRg st="11" end="1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438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P spid="14438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a:defRPr/>
            </a:pPr>
            <a:r>
              <a:rPr lang="en-US" altLang="en-US" dirty="0" smtClean="0">
                <a:ea typeface="+mj-ea"/>
              </a:rPr>
              <a:t>Working With Local Variables: Putting It All Together</a:t>
            </a:r>
          </a:p>
        </p:txBody>
      </p:sp>
      <p:sp>
        <p:nvSpPr>
          <p:cNvPr id="39939" name="Rectangle 3"/>
          <p:cNvSpPr>
            <a:spLocks noGrp="1" noChangeArrowheads="1"/>
          </p:cNvSpPr>
          <p:nvPr>
            <p:ph type="body" idx="1"/>
          </p:nvPr>
        </p:nvSpPr>
        <p:spPr/>
        <p:txBody>
          <a:bodyPr/>
          <a:lstStyle/>
          <a:p>
            <a:r>
              <a:rPr lang="en-US" altLang="en-US" smtClean="0"/>
              <a:t>Name of the example program:</a:t>
            </a:r>
            <a:r>
              <a:rPr lang="en-US" altLang="en-US" sz="3200" b="1" smtClean="0"/>
              <a:t> </a:t>
            </a:r>
            <a:r>
              <a:rPr lang="en-CA" altLang="en-US" sz="2000" smtClean="0">
                <a:latin typeface="Consolas" pitchFamily="49" charset="0"/>
              </a:rPr>
              <a:t>secondExampleFunction.py</a:t>
            </a:r>
            <a:endParaRPr lang="en-US" altLang="en-US" sz="2000" smtClean="0">
              <a:latin typeface="Consolas" pitchFamily="49" charset="0"/>
            </a:endParaRPr>
          </a:p>
          <a:p>
            <a:pPr eaLnBrk="1" hangingPunct="1">
              <a:spcBef>
                <a:spcPct val="10000"/>
              </a:spcBef>
            </a:pPr>
            <a:endParaRPr lang="en-CA" altLang="en-US" sz="2000" smtClean="0">
              <a:latin typeface="Arial" charset="0"/>
            </a:endParaRPr>
          </a:p>
          <a:p>
            <a:pPr>
              <a:buFontTx/>
              <a:buNone/>
            </a:pPr>
            <a:r>
              <a:rPr lang="en-US" altLang="en-US" sz="1800" smtClean="0">
                <a:latin typeface="Consolas" pitchFamily="49" charset="0"/>
              </a:rPr>
              <a:t>def fun():</a:t>
            </a:r>
          </a:p>
          <a:p>
            <a:pPr>
              <a:buFontTx/>
              <a:buNone/>
            </a:pPr>
            <a:r>
              <a:rPr lang="en-US" altLang="en-US" sz="1800" smtClean="0">
                <a:latin typeface="Consolas" pitchFamily="49" charset="0"/>
              </a:rPr>
              <a:t>    num1 = 1</a:t>
            </a:r>
          </a:p>
          <a:p>
            <a:pPr>
              <a:buFontTx/>
              <a:buNone/>
            </a:pPr>
            <a:r>
              <a:rPr lang="en-US" altLang="en-US" sz="1800" smtClean="0">
                <a:latin typeface="Consolas" pitchFamily="49" charset="0"/>
              </a:rPr>
              <a:t>    num2 = 2</a:t>
            </a:r>
          </a:p>
          <a:p>
            <a:pPr>
              <a:buFontTx/>
              <a:buNone/>
            </a:pPr>
            <a:r>
              <a:rPr lang="en-US" altLang="en-US" sz="1800" smtClean="0">
                <a:latin typeface="Consolas" pitchFamily="49" charset="0"/>
              </a:rPr>
              <a:t>    print(num1, " ", num2)</a:t>
            </a:r>
          </a:p>
          <a:p>
            <a:pPr>
              <a:buFontTx/>
              <a:buNone/>
            </a:pPr>
            <a:endParaRPr lang="en-US" altLang="en-US" sz="1800" smtClean="0">
              <a:latin typeface="Consolas" pitchFamily="49" charset="0"/>
            </a:endParaRPr>
          </a:p>
          <a:p>
            <a:pPr>
              <a:buFontTx/>
              <a:buNone/>
            </a:pPr>
            <a:r>
              <a:rPr lang="en-US" altLang="en-US" sz="1800" b="1" smtClean="0">
                <a:latin typeface="Consolas" pitchFamily="49" charset="0"/>
              </a:rPr>
              <a:t># start function</a:t>
            </a:r>
          </a:p>
          <a:p>
            <a:pPr>
              <a:buFontTx/>
              <a:buNone/>
            </a:pPr>
            <a:r>
              <a:rPr lang="en-US" altLang="en-US" sz="1800" smtClean="0">
                <a:latin typeface="Consolas" pitchFamily="49" charset="0"/>
              </a:rPr>
              <a:t>fun()</a:t>
            </a:r>
          </a:p>
          <a:p>
            <a:pPr>
              <a:buFontTx/>
              <a:buNone/>
            </a:pPr>
            <a:endParaRPr lang="en-US" altLang="en-US" sz="2000" smtClean="0">
              <a:latin typeface="Arial" charset="0"/>
            </a:endParaRPr>
          </a:p>
          <a:p>
            <a:pPr>
              <a:spcBef>
                <a:spcPct val="10000"/>
              </a:spcBef>
            </a:pPr>
            <a:endParaRPr lang="en-US" altLang="en-US" sz="1800" smtClean="0">
              <a:latin typeface="Arial" charset="0"/>
            </a:endParaRPr>
          </a:p>
        </p:txBody>
      </p:sp>
      <p:grpSp>
        <p:nvGrpSpPr>
          <p:cNvPr id="2" name="Group 7"/>
          <p:cNvGrpSpPr>
            <a:grpSpLocks/>
          </p:cNvGrpSpPr>
          <p:nvPr/>
        </p:nvGrpSpPr>
        <p:grpSpPr bwMode="auto">
          <a:xfrm>
            <a:off x="990600" y="2165350"/>
            <a:ext cx="5778500" cy="925513"/>
            <a:chOff x="488" y="1440"/>
            <a:chExt cx="3640" cy="583"/>
          </a:xfrm>
        </p:grpSpPr>
        <p:sp>
          <p:nvSpPr>
            <p:cNvPr id="39942" name="Rectangle 4"/>
            <p:cNvSpPr>
              <a:spLocks noChangeArrowheads="1"/>
            </p:cNvSpPr>
            <p:nvPr/>
          </p:nvSpPr>
          <p:spPr bwMode="auto">
            <a:xfrm>
              <a:off x="488" y="1568"/>
              <a:ext cx="720" cy="432"/>
            </a:xfrm>
            <a:prstGeom prst="rect">
              <a:avLst/>
            </a:prstGeom>
            <a:noFill/>
            <a:ln w="381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39943" name="Line 5"/>
            <p:cNvSpPr>
              <a:spLocks noChangeShapeType="1"/>
            </p:cNvSpPr>
            <p:nvPr/>
          </p:nvSpPr>
          <p:spPr bwMode="auto">
            <a:xfrm flipH="1">
              <a:off x="1208" y="1656"/>
              <a:ext cx="1688" cy="112"/>
            </a:xfrm>
            <a:prstGeom prst="line">
              <a:avLst/>
            </a:prstGeom>
            <a:noFill/>
            <a:ln w="381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39944" name="Text Box 6"/>
            <p:cNvSpPr txBox="1">
              <a:spLocks noChangeArrowheads="1"/>
            </p:cNvSpPr>
            <p:nvPr/>
          </p:nvSpPr>
          <p:spPr bwMode="auto">
            <a:xfrm>
              <a:off x="2864" y="1440"/>
              <a:ext cx="1264" cy="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a:solidFill>
                    <a:srgbClr val="FF0000"/>
                  </a:solidFill>
                  <a:latin typeface="Arial" charset="0"/>
                </a:rPr>
                <a:t>Variables that are local to function ‘</a:t>
              </a:r>
              <a:r>
                <a:rPr lang="en-US" altLang="ja-JP" sz="1800" b="1">
                  <a:solidFill>
                    <a:srgbClr val="FF0000"/>
                  </a:solidFill>
                  <a:latin typeface="Consolas" pitchFamily="49" charset="0"/>
                </a:rPr>
                <a:t>fun</a:t>
              </a:r>
              <a:r>
                <a:rPr lang="en-US" altLang="en-US" sz="1800" b="1">
                  <a:solidFill>
                    <a:srgbClr val="FF0000"/>
                  </a:solidFill>
                  <a:latin typeface="Arial" charset="0"/>
                </a:rPr>
                <a:t>’</a:t>
              </a:r>
            </a:p>
          </p:txBody>
        </p:sp>
      </p:grpSp>
      <p:pic>
        <p:nvPicPr>
          <p:cNvPr id="36872" name="Picture 8"/>
          <p:cNvPicPr>
            <a:picLocks noChangeAspect="1" noChangeArrowheads="1"/>
          </p:cNvPicPr>
          <p:nvPr/>
        </p:nvPicPr>
        <p:blipFill>
          <a:blip r:embed="rId3">
            <a:extLst>
              <a:ext uri="{28A0092B-C50C-407E-A947-70E740481C1C}">
                <a14:useLocalDpi xmlns:a14="http://schemas.microsoft.com/office/drawing/2010/main" val="0"/>
              </a:ext>
            </a:extLst>
          </a:blip>
          <a:srcRect l="1346"/>
          <a:stretch>
            <a:fillRect/>
          </a:stretch>
        </p:blipFill>
        <p:spPr bwMode="auto">
          <a:xfrm>
            <a:off x="2451100" y="4495800"/>
            <a:ext cx="6432550" cy="447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nodeType="clickEffect">
                                  <p:stCondLst>
                                    <p:cond delay="0"/>
                                  </p:stCondLst>
                                  <p:childTnLst>
                                    <p:set>
                                      <p:cBhvr>
                                        <p:cTn id="10" dur="1" fill="hold">
                                          <p:stCondLst>
                                            <p:cond delay="0"/>
                                          </p:stCondLst>
                                        </p:cTn>
                                        <p:tgtEl>
                                          <p:spTgt spid="36872"/>
                                        </p:tgtEl>
                                        <p:attrNameLst>
                                          <p:attrName>style.visibility</p:attrName>
                                        </p:attrNameLst>
                                      </p:cBhvr>
                                      <p:to>
                                        <p:strVal val="visible"/>
                                      </p:to>
                                    </p:set>
                                    <p:animEffect transition="in" filter="blinds(horizontal)">
                                      <p:cBhvr>
                                        <p:cTn id="11" dur="500"/>
                                        <p:tgtEl>
                                          <p:spTgt spid="368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smtClean="0"/>
              <a:t>Another Reason For Creating Local Variables</a:t>
            </a:r>
          </a:p>
        </p:txBody>
      </p:sp>
      <p:sp>
        <p:nvSpPr>
          <p:cNvPr id="150531" name="Rectangle 3"/>
          <p:cNvSpPr>
            <a:spLocks noGrp="1" noChangeArrowheads="1"/>
          </p:cNvSpPr>
          <p:nvPr>
            <p:ph type="body" idx="1"/>
          </p:nvPr>
        </p:nvSpPr>
        <p:spPr/>
        <p:txBody>
          <a:bodyPr/>
          <a:lstStyle/>
          <a:p>
            <a:r>
              <a:rPr lang="en-US" altLang="en-US" smtClean="0"/>
              <a:t>To minimize side effects (unexpected changes that have occurred to variables after a function has ended e.g., a variable storing the age of the user accidentally takes on a negative value).</a:t>
            </a:r>
          </a:p>
          <a:p>
            <a:r>
              <a:rPr lang="en-US" altLang="en-US" smtClean="0"/>
              <a:t>To visualize the potential problem: imagine if all variables could be accessed anywhere in the program (not local).</a:t>
            </a:r>
          </a:p>
        </p:txBody>
      </p:sp>
      <p:sp>
        <p:nvSpPr>
          <p:cNvPr id="150532" name="Rectangle 4"/>
          <p:cNvSpPr>
            <a:spLocks noChangeArrowheads="1"/>
          </p:cNvSpPr>
          <p:nvPr/>
        </p:nvSpPr>
        <p:spPr bwMode="auto">
          <a:xfrm>
            <a:off x="685800" y="3581400"/>
            <a:ext cx="7391400" cy="322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ctr" eaLnBrk="1" hangingPunct="1"/>
            <a:r>
              <a:rPr lang="en-US" altLang="en-US" sz="2000">
                <a:latin typeface="Arial" charset="0"/>
              </a:rPr>
              <a:t>Memory</a:t>
            </a:r>
          </a:p>
        </p:txBody>
      </p:sp>
      <p:sp>
        <p:nvSpPr>
          <p:cNvPr id="150533" name="Rectangle 5"/>
          <p:cNvSpPr>
            <a:spLocks noChangeArrowheads="1"/>
          </p:cNvSpPr>
          <p:nvPr/>
        </p:nvSpPr>
        <p:spPr bwMode="auto">
          <a:xfrm>
            <a:off x="876300" y="3695700"/>
            <a:ext cx="1435100" cy="149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ctr" eaLnBrk="1" hangingPunct="1"/>
            <a:r>
              <a:rPr lang="en-US" altLang="en-US" sz="1400">
                <a:latin typeface="Arial" charset="0"/>
              </a:rPr>
              <a:t>Fun1 ()</a:t>
            </a:r>
          </a:p>
        </p:txBody>
      </p:sp>
      <p:sp>
        <p:nvSpPr>
          <p:cNvPr id="150534" name="Rectangle 6"/>
          <p:cNvSpPr>
            <a:spLocks noChangeArrowheads="1"/>
          </p:cNvSpPr>
          <p:nvPr/>
        </p:nvSpPr>
        <p:spPr bwMode="auto">
          <a:xfrm>
            <a:off x="3594100" y="5067300"/>
            <a:ext cx="1435100" cy="1270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ctr" eaLnBrk="1" hangingPunct="1"/>
            <a:r>
              <a:rPr lang="en-US" altLang="en-US" sz="1400">
                <a:latin typeface="Arial" charset="0"/>
              </a:rPr>
              <a:t>Fun2 ()</a:t>
            </a:r>
          </a:p>
        </p:txBody>
      </p:sp>
      <p:sp>
        <p:nvSpPr>
          <p:cNvPr id="150535" name="Rectangle 7"/>
          <p:cNvSpPr>
            <a:spLocks noChangeArrowheads="1"/>
          </p:cNvSpPr>
          <p:nvPr/>
        </p:nvSpPr>
        <p:spPr bwMode="auto">
          <a:xfrm>
            <a:off x="6430963" y="3746500"/>
            <a:ext cx="1435100" cy="149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ctr" eaLnBrk="1" hangingPunct="1"/>
            <a:r>
              <a:rPr lang="en-US" altLang="en-US" sz="1400">
                <a:latin typeface="Arial" charset="0"/>
              </a:rPr>
              <a:t>Fun3 ()</a:t>
            </a:r>
          </a:p>
        </p:txBody>
      </p:sp>
      <p:grpSp>
        <p:nvGrpSpPr>
          <p:cNvPr id="2" name="Group 1"/>
          <p:cNvGrpSpPr>
            <a:grpSpLocks/>
          </p:cNvGrpSpPr>
          <p:nvPr/>
        </p:nvGrpSpPr>
        <p:grpSpPr bwMode="auto">
          <a:xfrm>
            <a:off x="3841750" y="3949700"/>
            <a:ext cx="996950" cy="368300"/>
            <a:chOff x="3780412" y="3949487"/>
            <a:chExt cx="996950" cy="368513"/>
          </a:xfrm>
        </p:grpSpPr>
        <p:sp>
          <p:nvSpPr>
            <p:cNvPr id="40975" name="Text Box 9"/>
            <p:cNvSpPr txBox="1">
              <a:spLocks noChangeArrowheads="1"/>
            </p:cNvSpPr>
            <p:nvPr/>
          </p:nvSpPr>
          <p:spPr bwMode="auto">
            <a:xfrm>
              <a:off x="3780412" y="3949487"/>
              <a:ext cx="9969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a:latin typeface="Arial" charset="0"/>
                </a:rPr>
                <a:t>variable</a:t>
              </a:r>
            </a:p>
          </p:txBody>
        </p:sp>
        <p:sp>
          <p:nvSpPr>
            <p:cNvPr id="40976" name="Rectangle 10"/>
            <p:cNvSpPr>
              <a:spLocks noChangeArrowheads="1"/>
            </p:cNvSpPr>
            <p:nvPr/>
          </p:nvSpPr>
          <p:spPr bwMode="auto">
            <a:xfrm>
              <a:off x="3780412" y="4000500"/>
              <a:ext cx="943988" cy="317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grpSp>
      <p:sp>
        <p:nvSpPr>
          <p:cNvPr id="150539" name="Line 11"/>
          <p:cNvSpPr>
            <a:spLocks noChangeShapeType="1"/>
          </p:cNvSpPr>
          <p:nvPr/>
        </p:nvSpPr>
        <p:spPr bwMode="auto">
          <a:xfrm flipV="1">
            <a:off x="1638300" y="4191000"/>
            <a:ext cx="2400300" cy="2921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50540" name="Text Box 12"/>
          <p:cNvSpPr txBox="1">
            <a:spLocks noChangeArrowheads="1"/>
          </p:cNvSpPr>
          <p:nvPr/>
        </p:nvSpPr>
        <p:spPr bwMode="auto">
          <a:xfrm>
            <a:off x="2844800" y="4013200"/>
            <a:ext cx="558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400">
                <a:latin typeface="Arial" charset="0"/>
              </a:rPr>
              <a:t>???</a:t>
            </a:r>
          </a:p>
        </p:txBody>
      </p:sp>
      <p:sp>
        <p:nvSpPr>
          <p:cNvPr id="150541" name="Line 13"/>
          <p:cNvSpPr>
            <a:spLocks noChangeShapeType="1"/>
          </p:cNvSpPr>
          <p:nvPr/>
        </p:nvSpPr>
        <p:spPr bwMode="auto">
          <a:xfrm flipH="1" flipV="1">
            <a:off x="4673600" y="4187825"/>
            <a:ext cx="17780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50542" name="Text Box 14"/>
          <p:cNvSpPr txBox="1">
            <a:spLocks noChangeArrowheads="1"/>
          </p:cNvSpPr>
          <p:nvPr/>
        </p:nvSpPr>
        <p:spPr bwMode="auto">
          <a:xfrm>
            <a:off x="5283200" y="4038600"/>
            <a:ext cx="558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400">
                <a:latin typeface="Arial" charset="0"/>
              </a:rPr>
              <a:t>???</a:t>
            </a:r>
          </a:p>
        </p:txBody>
      </p:sp>
      <p:sp>
        <p:nvSpPr>
          <p:cNvPr id="150543" name="Line 15"/>
          <p:cNvSpPr>
            <a:spLocks noChangeShapeType="1"/>
          </p:cNvSpPr>
          <p:nvPr/>
        </p:nvSpPr>
        <p:spPr bwMode="auto">
          <a:xfrm flipV="1">
            <a:off x="4267200" y="4279900"/>
            <a:ext cx="25400" cy="787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50544" name="Text Box 16"/>
          <p:cNvSpPr txBox="1">
            <a:spLocks noChangeArrowheads="1"/>
          </p:cNvSpPr>
          <p:nvPr/>
        </p:nvSpPr>
        <p:spPr bwMode="auto">
          <a:xfrm>
            <a:off x="4279900" y="4533900"/>
            <a:ext cx="558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400">
                <a:latin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05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05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053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05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053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053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053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054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054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5054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054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05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build="p"/>
      <p:bldP spid="150532" grpId="0" animBg="1"/>
      <p:bldP spid="150533" grpId="0" animBg="1"/>
      <p:bldP spid="150534" grpId="0" animBg="1"/>
      <p:bldP spid="150535" grpId="0" animBg="1"/>
      <p:bldP spid="150539" grpId="0" animBg="1"/>
      <p:bldP spid="150540" grpId="0"/>
      <p:bldP spid="150541" grpId="0" animBg="1"/>
      <p:bldP spid="150542" grpId="0"/>
      <p:bldP spid="150543" grpId="0" animBg="1"/>
      <p:bldP spid="15054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1676400"/>
          </a:xfrm>
        </p:spPr>
        <p:txBody>
          <a:bodyPr/>
          <a:lstStyle/>
          <a:p>
            <a:r>
              <a:rPr lang="en-US" altLang="en-US" smtClean="0"/>
              <a:t>Recall: local variables only exist for the duration of a function.</a:t>
            </a:r>
          </a:p>
          <a:p>
            <a:r>
              <a:rPr lang="en-US" altLang="en-US" smtClean="0"/>
              <a:t>After a function ends the local variables are no longer accessible.</a:t>
            </a:r>
          </a:p>
          <a:p>
            <a:r>
              <a:rPr lang="en-US" altLang="en-US" smtClean="0"/>
              <a:t>Benefit: reduces accidental changes to local variables.</a:t>
            </a:r>
          </a:p>
        </p:txBody>
      </p:sp>
      <p:sp>
        <p:nvSpPr>
          <p:cNvPr id="41987" name="Title 1"/>
          <p:cNvSpPr>
            <a:spLocks noGrp="1"/>
          </p:cNvSpPr>
          <p:nvPr>
            <p:ph type="title"/>
          </p:nvPr>
        </p:nvSpPr>
        <p:spPr/>
        <p:txBody>
          <a:bodyPr/>
          <a:lstStyle/>
          <a:p>
            <a:r>
              <a:rPr lang="en-US" altLang="en-US" smtClean="0"/>
              <a:t>Local Variables</a:t>
            </a:r>
          </a:p>
        </p:txBody>
      </p:sp>
      <p:sp>
        <p:nvSpPr>
          <p:cNvPr id="4" name="TextBox 3"/>
          <p:cNvSpPr txBox="1">
            <a:spLocks noChangeArrowheads="1"/>
          </p:cNvSpPr>
          <p:nvPr/>
        </p:nvSpPr>
        <p:spPr bwMode="auto">
          <a:xfrm>
            <a:off x="762000" y="3197225"/>
            <a:ext cx="152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a:latin typeface="Consolas" pitchFamily="49" charset="0"/>
              </a:rPr>
              <a:t>def fun():</a:t>
            </a:r>
          </a:p>
          <a:p>
            <a:pPr eaLnBrk="1" hangingPunct="1"/>
            <a:r>
              <a:rPr lang="en-US" altLang="en-US" sz="1600">
                <a:latin typeface="Consolas" pitchFamily="49" charset="0"/>
              </a:rPr>
              <a:t>    x = 7</a:t>
            </a:r>
          </a:p>
          <a:p>
            <a:pPr eaLnBrk="1" hangingPunct="1"/>
            <a:r>
              <a:rPr lang="en-US" altLang="en-US" sz="1600">
                <a:latin typeface="Consolas" pitchFamily="49" charset="0"/>
              </a:rPr>
              <a:t>    y = 13</a:t>
            </a:r>
          </a:p>
        </p:txBody>
      </p:sp>
      <p:sp>
        <p:nvSpPr>
          <p:cNvPr id="23" name="TextBox 22"/>
          <p:cNvSpPr txBox="1">
            <a:spLocks noChangeArrowheads="1"/>
          </p:cNvSpPr>
          <p:nvPr/>
        </p:nvSpPr>
        <p:spPr bwMode="auto">
          <a:xfrm>
            <a:off x="762000" y="5626100"/>
            <a:ext cx="2438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a:latin typeface="Consolas" pitchFamily="49" charset="0"/>
              </a:rPr>
              <a:t>def start():</a:t>
            </a:r>
          </a:p>
          <a:p>
            <a:pPr eaLnBrk="1" hangingPunct="1"/>
            <a:r>
              <a:rPr lang="en-US" altLang="en-US" sz="1600">
                <a:latin typeface="Consolas" pitchFamily="49" charset="0"/>
              </a:rPr>
              <a:t>   a = 1</a:t>
            </a:r>
          </a:p>
          <a:p>
            <a:pPr eaLnBrk="1" hangingPunct="1"/>
            <a:r>
              <a:rPr lang="en-US" altLang="en-US" sz="1600">
                <a:latin typeface="Consolas" pitchFamily="49" charset="0"/>
              </a:rPr>
              <a:t>   fun()</a:t>
            </a:r>
          </a:p>
          <a:p>
            <a:pPr eaLnBrk="1" hangingPunct="1"/>
            <a:r>
              <a:rPr lang="en-US" altLang="en-US" sz="1600" b="1">
                <a:solidFill>
                  <a:srgbClr val="00B0F0"/>
                </a:solidFill>
                <a:latin typeface="Consolas" pitchFamily="49" charset="0"/>
              </a:rPr>
              <a:t>   # x,y    </a:t>
            </a:r>
          </a:p>
          <a:p>
            <a:pPr eaLnBrk="1" hangingPunct="1"/>
            <a:r>
              <a:rPr lang="en-US" altLang="en-US" sz="1600" b="1">
                <a:solidFill>
                  <a:srgbClr val="00B0F0"/>
                </a:solidFill>
                <a:latin typeface="Consolas" pitchFamily="49" charset="0"/>
              </a:rPr>
              <a:t>   # inaccessible</a:t>
            </a:r>
          </a:p>
        </p:txBody>
      </p:sp>
      <p:sp>
        <p:nvSpPr>
          <p:cNvPr id="24" name="Text Box 6"/>
          <p:cNvSpPr txBox="1">
            <a:spLocks noChangeArrowheads="1"/>
          </p:cNvSpPr>
          <p:nvPr/>
        </p:nvSpPr>
        <p:spPr bwMode="auto">
          <a:xfrm>
            <a:off x="3471863" y="28670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38919" name="Group 24"/>
          <p:cNvGrpSpPr>
            <a:grpSpLocks/>
          </p:cNvGrpSpPr>
          <p:nvPr/>
        </p:nvGrpSpPr>
        <p:grpSpPr bwMode="auto">
          <a:xfrm>
            <a:off x="3829050" y="3214688"/>
            <a:ext cx="2309813" cy="1589087"/>
            <a:chOff x="3218894" y="3150591"/>
            <a:chExt cx="2309020" cy="1588532"/>
          </a:xfrm>
        </p:grpSpPr>
        <p:sp>
          <p:nvSpPr>
            <p:cNvPr id="41997" name="Rectangle 4"/>
            <p:cNvSpPr>
              <a:spLocks noChangeArrowheads="1"/>
            </p:cNvSpPr>
            <p:nvPr/>
          </p:nvSpPr>
          <p:spPr bwMode="auto">
            <a:xfrm>
              <a:off x="3798332" y="3720740"/>
              <a:ext cx="1431925"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7</a:t>
              </a:r>
            </a:p>
          </p:txBody>
        </p:sp>
        <p:sp>
          <p:nvSpPr>
            <p:cNvPr id="41998" name="Text Box 5"/>
            <p:cNvSpPr txBox="1">
              <a:spLocks noChangeArrowheads="1"/>
            </p:cNvSpPr>
            <p:nvPr/>
          </p:nvSpPr>
          <p:spPr bwMode="auto">
            <a:xfrm>
              <a:off x="3218894" y="3758840"/>
              <a:ext cx="647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x</a:t>
              </a:r>
            </a:p>
          </p:txBody>
        </p:sp>
        <p:sp>
          <p:nvSpPr>
            <p:cNvPr id="41999" name="Rectangle 4"/>
            <p:cNvSpPr>
              <a:spLocks noChangeArrowheads="1"/>
            </p:cNvSpPr>
            <p:nvPr/>
          </p:nvSpPr>
          <p:spPr bwMode="auto">
            <a:xfrm>
              <a:off x="3798332" y="4189151"/>
              <a:ext cx="1431925"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13</a:t>
              </a:r>
            </a:p>
          </p:txBody>
        </p:sp>
        <p:sp>
          <p:nvSpPr>
            <p:cNvPr id="42000" name="Text Box 5"/>
            <p:cNvSpPr txBox="1">
              <a:spLocks noChangeArrowheads="1"/>
            </p:cNvSpPr>
            <p:nvPr/>
          </p:nvSpPr>
          <p:spPr bwMode="auto">
            <a:xfrm>
              <a:off x="3218894" y="4223977"/>
              <a:ext cx="647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y</a:t>
              </a:r>
            </a:p>
          </p:txBody>
        </p:sp>
        <p:sp>
          <p:nvSpPr>
            <p:cNvPr id="30" name="Rectangle 29"/>
            <p:cNvSpPr/>
            <p:nvPr/>
          </p:nvSpPr>
          <p:spPr>
            <a:xfrm>
              <a:off x="3318873" y="3520349"/>
              <a:ext cx="2209041" cy="12187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42002" name="TextBox 30"/>
            <p:cNvSpPr txBox="1">
              <a:spLocks noChangeArrowheads="1"/>
            </p:cNvSpPr>
            <p:nvPr/>
          </p:nvSpPr>
          <p:spPr bwMode="auto">
            <a:xfrm>
              <a:off x="3318114" y="3150591"/>
              <a:ext cx="1752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fun</a:t>
              </a:r>
              <a:r>
                <a:rPr lang="en-US" altLang="en-US" sz="1800"/>
                <a:t>’</a:t>
              </a:r>
            </a:p>
          </p:txBody>
        </p:sp>
      </p:grpSp>
      <p:grpSp>
        <p:nvGrpSpPr>
          <p:cNvPr id="32" name="Group 31"/>
          <p:cNvGrpSpPr>
            <a:grpSpLocks/>
          </p:cNvGrpSpPr>
          <p:nvPr/>
        </p:nvGrpSpPr>
        <p:grpSpPr bwMode="auto">
          <a:xfrm>
            <a:off x="3829050" y="5578475"/>
            <a:ext cx="2309813" cy="1227138"/>
            <a:chOff x="3070710" y="5548536"/>
            <a:chExt cx="2309020" cy="1227378"/>
          </a:xfrm>
        </p:grpSpPr>
        <p:sp>
          <p:nvSpPr>
            <p:cNvPr id="41993" name="Rectangle 4"/>
            <p:cNvSpPr>
              <a:spLocks noChangeArrowheads="1"/>
            </p:cNvSpPr>
            <p:nvPr/>
          </p:nvSpPr>
          <p:spPr bwMode="auto">
            <a:xfrm>
              <a:off x="3650148" y="6118685"/>
              <a:ext cx="1431925"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1</a:t>
              </a:r>
            </a:p>
          </p:txBody>
        </p:sp>
        <p:sp>
          <p:nvSpPr>
            <p:cNvPr id="41994" name="Text Box 5"/>
            <p:cNvSpPr txBox="1">
              <a:spLocks noChangeArrowheads="1"/>
            </p:cNvSpPr>
            <p:nvPr/>
          </p:nvSpPr>
          <p:spPr bwMode="auto">
            <a:xfrm>
              <a:off x="3070710" y="6156785"/>
              <a:ext cx="647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sp>
          <p:nvSpPr>
            <p:cNvPr id="35" name="Rectangle 34"/>
            <p:cNvSpPr/>
            <p:nvPr/>
          </p:nvSpPr>
          <p:spPr>
            <a:xfrm>
              <a:off x="3170689" y="5918496"/>
              <a:ext cx="2209041" cy="8574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41996" name="TextBox 35"/>
            <p:cNvSpPr txBox="1">
              <a:spLocks noChangeArrowheads="1"/>
            </p:cNvSpPr>
            <p:nvPr/>
          </p:nvSpPr>
          <p:spPr bwMode="auto">
            <a:xfrm>
              <a:off x="3169930" y="5548536"/>
              <a:ext cx="1752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start</a:t>
              </a:r>
              <a:r>
                <a:rPr lang="en-US" altLang="en-US" sz="1800"/>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89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23" grpId="0"/>
      <p:bldP spid="2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mtClean="0"/>
              <a:t>Tip For Success: Reminder</a:t>
            </a:r>
          </a:p>
        </p:txBody>
      </p:sp>
      <p:sp>
        <p:nvSpPr>
          <p:cNvPr id="103427" name="Rectangle 3"/>
          <p:cNvSpPr>
            <a:spLocks noGrp="1" noChangeArrowheads="1"/>
          </p:cNvSpPr>
          <p:nvPr>
            <p:ph type="body" idx="1"/>
          </p:nvPr>
        </p:nvSpPr>
        <p:spPr/>
        <p:txBody>
          <a:bodyPr/>
          <a:lstStyle/>
          <a:p>
            <a:r>
              <a:rPr lang="en-US" altLang="en-US" smtClean="0"/>
              <a:t>Look through the examples and notes before class.</a:t>
            </a:r>
          </a:p>
          <a:p>
            <a:r>
              <a:rPr lang="en-US" altLang="en-US" smtClean="0"/>
              <a:t>This is especially important for this section because the execution of these programs will not be sequential order.</a:t>
            </a:r>
          </a:p>
          <a:p>
            <a:r>
              <a:rPr lang="en-US" altLang="en-US" smtClean="0"/>
              <a:t>Instead execution will appear to ‘jump around’ so it will be harder to follow the examples if you don’t do a little preparatory work.</a:t>
            </a:r>
          </a:p>
          <a:p>
            <a:endParaRPr lang="en-US" altLang="en-US" smtClean="0"/>
          </a:p>
          <a:p>
            <a:r>
              <a:rPr lang="en-US" altLang="en-US" smtClean="0"/>
              <a:t>Also it would be helpful to take notes that include greater detail:</a:t>
            </a:r>
          </a:p>
          <a:p>
            <a:pPr lvl="1"/>
            <a:r>
              <a:rPr lang="en-US" altLang="en-US" smtClean="0"/>
              <a:t>For example: Literally just sketching out the diagrams that I draw without the extra accompanying verbal description that I provide in class probably won’t be useful to study from later.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34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34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342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34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2"/>
          <p:cNvSpPr>
            <a:spLocks noGrp="1"/>
          </p:cNvSpPr>
          <p:nvPr>
            <p:ph idx="1"/>
          </p:nvPr>
        </p:nvSpPr>
        <p:spPr>
          <a:xfrm>
            <a:off x="457200" y="1143000"/>
            <a:ext cx="8229600" cy="1676400"/>
          </a:xfrm>
        </p:spPr>
        <p:txBody>
          <a:bodyPr/>
          <a:lstStyle/>
          <a:p>
            <a:r>
              <a:rPr lang="en-US" altLang="en-US" smtClean="0"/>
              <a:t>Recall: local variables only exist for the duration of a function.</a:t>
            </a:r>
          </a:p>
          <a:p>
            <a:r>
              <a:rPr lang="en-US" altLang="en-US" smtClean="0"/>
              <a:t>After a function ends the local variables are no longer accessible.</a:t>
            </a:r>
          </a:p>
          <a:p>
            <a:r>
              <a:rPr lang="en-US" altLang="en-US" smtClean="0"/>
              <a:t>Benefit: reduces accidental changes to local variables.</a:t>
            </a:r>
          </a:p>
        </p:txBody>
      </p:sp>
      <p:sp>
        <p:nvSpPr>
          <p:cNvPr id="43011" name="Title 1"/>
          <p:cNvSpPr>
            <a:spLocks noGrp="1"/>
          </p:cNvSpPr>
          <p:nvPr>
            <p:ph type="title"/>
          </p:nvPr>
        </p:nvSpPr>
        <p:spPr/>
        <p:txBody>
          <a:bodyPr/>
          <a:lstStyle/>
          <a:p>
            <a:r>
              <a:rPr lang="en-US" altLang="en-US" smtClean="0"/>
              <a:t>Local Variables</a:t>
            </a:r>
          </a:p>
        </p:txBody>
      </p:sp>
      <p:sp>
        <p:nvSpPr>
          <p:cNvPr id="43012" name="TextBox 3"/>
          <p:cNvSpPr txBox="1">
            <a:spLocks noChangeArrowheads="1"/>
          </p:cNvSpPr>
          <p:nvPr/>
        </p:nvSpPr>
        <p:spPr bwMode="auto">
          <a:xfrm>
            <a:off x="762000" y="3197225"/>
            <a:ext cx="152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a:latin typeface="Consolas" pitchFamily="49" charset="0"/>
              </a:rPr>
              <a:t>def fun():</a:t>
            </a:r>
          </a:p>
          <a:p>
            <a:pPr eaLnBrk="1" hangingPunct="1"/>
            <a:r>
              <a:rPr lang="en-US" altLang="en-US" sz="1600">
                <a:latin typeface="Consolas" pitchFamily="49" charset="0"/>
              </a:rPr>
              <a:t>    x = 7</a:t>
            </a:r>
          </a:p>
          <a:p>
            <a:pPr eaLnBrk="1" hangingPunct="1"/>
            <a:r>
              <a:rPr lang="en-US" altLang="en-US" sz="1600">
                <a:latin typeface="Consolas" pitchFamily="49" charset="0"/>
              </a:rPr>
              <a:t>    y = 13</a:t>
            </a:r>
          </a:p>
        </p:txBody>
      </p:sp>
      <p:sp>
        <p:nvSpPr>
          <p:cNvPr id="43013" name="Text Box 6"/>
          <p:cNvSpPr txBox="1">
            <a:spLocks noChangeArrowheads="1"/>
          </p:cNvSpPr>
          <p:nvPr/>
        </p:nvSpPr>
        <p:spPr bwMode="auto">
          <a:xfrm>
            <a:off x="3471863" y="28670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sp>
        <p:nvSpPr>
          <p:cNvPr id="43014" name="TextBox 11"/>
          <p:cNvSpPr txBox="1">
            <a:spLocks noChangeArrowheads="1"/>
          </p:cNvSpPr>
          <p:nvPr/>
        </p:nvSpPr>
        <p:spPr bwMode="auto">
          <a:xfrm>
            <a:off x="762000" y="5626100"/>
            <a:ext cx="2438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a:latin typeface="Consolas" pitchFamily="49" charset="0"/>
              </a:rPr>
              <a:t>def start():</a:t>
            </a:r>
          </a:p>
          <a:p>
            <a:pPr eaLnBrk="1" hangingPunct="1"/>
            <a:r>
              <a:rPr lang="en-US" altLang="en-US" sz="1600">
                <a:latin typeface="Consolas" pitchFamily="49" charset="0"/>
              </a:rPr>
              <a:t>   a = 1</a:t>
            </a:r>
          </a:p>
          <a:p>
            <a:pPr eaLnBrk="1" hangingPunct="1"/>
            <a:r>
              <a:rPr lang="en-US" altLang="en-US" sz="1600">
                <a:latin typeface="Consolas" pitchFamily="49" charset="0"/>
              </a:rPr>
              <a:t>   fun()</a:t>
            </a:r>
          </a:p>
          <a:p>
            <a:pPr eaLnBrk="1" hangingPunct="1"/>
            <a:r>
              <a:rPr lang="en-US" altLang="en-US" sz="1600" b="1">
                <a:solidFill>
                  <a:srgbClr val="00B0F0"/>
                </a:solidFill>
                <a:latin typeface="Consolas" pitchFamily="49" charset="0"/>
              </a:rPr>
              <a:t>   # x,y </a:t>
            </a:r>
          </a:p>
          <a:p>
            <a:pPr eaLnBrk="1" hangingPunct="1"/>
            <a:r>
              <a:rPr lang="en-US" altLang="en-US" sz="1600" b="1">
                <a:solidFill>
                  <a:srgbClr val="00B0F0"/>
                </a:solidFill>
                <a:latin typeface="Consolas" pitchFamily="49" charset="0"/>
              </a:rPr>
              <a:t>   # inaccessible</a:t>
            </a:r>
          </a:p>
        </p:txBody>
      </p:sp>
      <p:grpSp>
        <p:nvGrpSpPr>
          <p:cNvPr id="43015" name="Group 21"/>
          <p:cNvGrpSpPr>
            <a:grpSpLocks/>
          </p:cNvGrpSpPr>
          <p:nvPr/>
        </p:nvGrpSpPr>
        <p:grpSpPr bwMode="auto">
          <a:xfrm>
            <a:off x="3829050" y="3214688"/>
            <a:ext cx="2309813" cy="1589087"/>
            <a:chOff x="3218894" y="3150591"/>
            <a:chExt cx="2309020" cy="1588532"/>
          </a:xfrm>
        </p:grpSpPr>
        <p:sp>
          <p:nvSpPr>
            <p:cNvPr id="43026" name="Rectangle 4"/>
            <p:cNvSpPr>
              <a:spLocks noChangeArrowheads="1"/>
            </p:cNvSpPr>
            <p:nvPr/>
          </p:nvSpPr>
          <p:spPr bwMode="auto">
            <a:xfrm>
              <a:off x="3798332" y="3720740"/>
              <a:ext cx="1431925"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7</a:t>
              </a:r>
            </a:p>
          </p:txBody>
        </p:sp>
        <p:sp>
          <p:nvSpPr>
            <p:cNvPr id="43027" name="Text Box 5"/>
            <p:cNvSpPr txBox="1">
              <a:spLocks noChangeArrowheads="1"/>
            </p:cNvSpPr>
            <p:nvPr/>
          </p:nvSpPr>
          <p:spPr bwMode="auto">
            <a:xfrm>
              <a:off x="3218894" y="3758840"/>
              <a:ext cx="647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x</a:t>
              </a:r>
            </a:p>
          </p:txBody>
        </p:sp>
        <p:sp>
          <p:nvSpPr>
            <p:cNvPr id="43028" name="Rectangle 4"/>
            <p:cNvSpPr>
              <a:spLocks noChangeArrowheads="1"/>
            </p:cNvSpPr>
            <p:nvPr/>
          </p:nvSpPr>
          <p:spPr bwMode="auto">
            <a:xfrm>
              <a:off x="3798332" y="4189151"/>
              <a:ext cx="1431925"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13</a:t>
              </a:r>
            </a:p>
          </p:txBody>
        </p:sp>
        <p:sp>
          <p:nvSpPr>
            <p:cNvPr id="43029" name="Text Box 5"/>
            <p:cNvSpPr txBox="1">
              <a:spLocks noChangeArrowheads="1"/>
            </p:cNvSpPr>
            <p:nvPr/>
          </p:nvSpPr>
          <p:spPr bwMode="auto">
            <a:xfrm>
              <a:off x="3218894" y="4223977"/>
              <a:ext cx="647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y</a:t>
              </a:r>
            </a:p>
          </p:txBody>
        </p:sp>
        <p:sp>
          <p:nvSpPr>
            <p:cNvPr id="13" name="Rectangle 12"/>
            <p:cNvSpPr/>
            <p:nvPr/>
          </p:nvSpPr>
          <p:spPr>
            <a:xfrm>
              <a:off x="3318873" y="3520349"/>
              <a:ext cx="2209041" cy="12187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43031" name="TextBox 13"/>
            <p:cNvSpPr txBox="1">
              <a:spLocks noChangeArrowheads="1"/>
            </p:cNvSpPr>
            <p:nvPr/>
          </p:nvSpPr>
          <p:spPr bwMode="auto">
            <a:xfrm>
              <a:off x="3318114" y="3150591"/>
              <a:ext cx="1752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fun</a:t>
              </a:r>
              <a:r>
                <a:rPr lang="en-US" altLang="en-US" sz="1800"/>
                <a:t>’</a:t>
              </a:r>
            </a:p>
          </p:txBody>
        </p:sp>
      </p:grpSp>
      <p:grpSp>
        <p:nvGrpSpPr>
          <p:cNvPr id="43016" name="Group 20"/>
          <p:cNvGrpSpPr>
            <a:grpSpLocks/>
          </p:cNvGrpSpPr>
          <p:nvPr/>
        </p:nvGrpSpPr>
        <p:grpSpPr bwMode="auto">
          <a:xfrm>
            <a:off x="3829050" y="5578475"/>
            <a:ext cx="2309813" cy="1227138"/>
            <a:chOff x="3070710" y="5548536"/>
            <a:chExt cx="2309020" cy="1227378"/>
          </a:xfrm>
        </p:grpSpPr>
        <p:sp>
          <p:nvSpPr>
            <p:cNvPr id="43022" name="Rectangle 4"/>
            <p:cNvSpPr>
              <a:spLocks noChangeArrowheads="1"/>
            </p:cNvSpPr>
            <p:nvPr/>
          </p:nvSpPr>
          <p:spPr bwMode="auto">
            <a:xfrm>
              <a:off x="3650148" y="6118685"/>
              <a:ext cx="1431925"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1</a:t>
              </a:r>
            </a:p>
          </p:txBody>
        </p:sp>
        <p:sp>
          <p:nvSpPr>
            <p:cNvPr id="43023" name="Text Box 5"/>
            <p:cNvSpPr txBox="1">
              <a:spLocks noChangeArrowheads="1"/>
            </p:cNvSpPr>
            <p:nvPr/>
          </p:nvSpPr>
          <p:spPr bwMode="auto">
            <a:xfrm>
              <a:off x="3070710" y="6156785"/>
              <a:ext cx="647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sp>
          <p:nvSpPr>
            <p:cNvPr id="19" name="Rectangle 18"/>
            <p:cNvSpPr/>
            <p:nvPr/>
          </p:nvSpPr>
          <p:spPr>
            <a:xfrm>
              <a:off x="3170689" y="5918496"/>
              <a:ext cx="2209041" cy="8574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43025" name="TextBox 19"/>
            <p:cNvSpPr txBox="1">
              <a:spLocks noChangeArrowheads="1"/>
            </p:cNvSpPr>
            <p:nvPr/>
          </p:nvSpPr>
          <p:spPr bwMode="auto">
            <a:xfrm>
              <a:off x="3169930" y="5548536"/>
              <a:ext cx="1752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start</a:t>
              </a:r>
              <a:r>
                <a:rPr lang="en-US" altLang="en-US" sz="1800"/>
                <a:t>’</a:t>
              </a:r>
            </a:p>
          </p:txBody>
        </p:sp>
      </p:grpSp>
      <p:sp>
        <p:nvSpPr>
          <p:cNvPr id="5" name="Rectangle 4"/>
          <p:cNvSpPr/>
          <p:nvPr/>
        </p:nvSpPr>
        <p:spPr>
          <a:xfrm>
            <a:off x="762000" y="3076575"/>
            <a:ext cx="1447800" cy="995363"/>
          </a:xfrm>
          <a:prstGeom prst="rect">
            <a:avLst/>
          </a:prstGeom>
          <a:solidFill>
            <a:srgbClr val="FFFFCC">
              <a:alpha val="82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3" name="Rectangle 22"/>
          <p:cNvSpPr/>
          <p:nvPr/>
        </p:nvSpPr>
        <p:spPr>
          <a:xfrm>
            <a:off x="3829050" y="3197225"/>
            <a:ext cx="2609850" cy="1782763"/>
          </a:xfrm>
          <a:prstGeom prst="rect">
            <a:avLst/>
          </a:prstGeom>
          <a:solidFill>
            <a:srgbClr val="FFFFCC">
              <a:alpha val="82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grpSp>
        <p:nvGrpSpPr>
          <p:cNvPr id="8" name="Group 7"/>
          <p:cNvGrpSpPr>
            <a:grpSpLocks/>
          </p:cNvGrpSpPr>
          <p:nvPr/>
        </p:nvGrpSpPr>
        <p:grpSpPr bwMode="auto">
          <a:xfrm>
            <a:off x="4767263" y="4883150"/>
            <a:ext cx="2668587" cy="879475"/>
            <a:chOff x="4767263" y="4882383"/>
            <a:chExt cx="2668421" cy="880722"/>
          </a:xfrm>
        </p:grpSpPr>
        <p:cxnSp>
          <p:nvCxnSpPr>
            <p:cNvPr id="3" name="Straight Arrow Connector 2"/>
            <p:cNvCxnSpPr/>
            <p:nvPr/>
          </p:nvCxnSpPr>
          <p:spPr>
            <a:xfrm flipV="1">
              <a:off x="4767263" y="4882383"/>
              <a:ext cx="185725" cy="880722"/>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3021" name="TextBox 6"/>
            <p:cNvSpPr txBox="1">
              <a:spLocks noChangeArrowheads="1"/>
            </p:cNvSpPr>
            <p:nvPr/>
          </p:nvSpPr>
          <p:spPr bwMode="auto">
            <a:xfrm>
              <a:off x="4811390" y="5138078"/>
              <a:ext cx="26242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Not possible (good!)</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randombar(horizontal)">
                                      <p:cBhvr>
                                        <p:cTn id="12" dur="500"/>
                                        <p:tgtEl>
                                          <p:spTgt spid="2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a:defRPr/>
            </a:pPr>
            <a:r>
              <a:rPr lang="en-US" altLang="en-US" dirty="0" smtClean="0">
                <a:ea typeface="+mj-ea"/>
              </a:rPr>
              <a:t>New Problem: Local Variables Only Exist Inside A Function</a:t>
            </a:r>
          </a:p>
        </p:txBody>
      </p:sp>
      <p:sp>
        <p:nvSpPr>
          <p:cNvPr id="44035" name="Rectangle 3"/>
          <p:cNvSpPr>
            <a:spLocks noGrp="1" noChangeArrowheads="1"/>
          </p:cNvSpPr>
          <p:nvPr>
            <p:ph type="body" idx="1"/>
          </p:nvPr>
        </p:nvSpPr>
        <p:spPr>
          <a:xfrm>
            <a:off x="520700" y="1104900"/>
            <a:ext cx="8229600" cy="5410200"/>
          </a:xfrm>
        </p:spPr>
        <p:txBody>
          <a:bodyPr/>
          <a:lstStyle/>
          <a:p>
            <a:pPr>
              <a:buFontTx/>
              <a:buNone/>
            </a:pPr>
            <a:r>
              <a:rPr lang="en-US" altLang="en-US" sz="1600" smtClean="0">
                <a:latin typeface="Consolas" pitchFamily="49" charset="0"/>
              </a:rPr>
              <a:t>def display ():</a:t>
            </a:r>
          </a:p>
          <a:p>
            <a:pPr>
              <a:buFontTx/>
              <a:buNone/>
            </a:pPr>
            <a:r>
              <a:rPr lang="en-US" altLang="en-US" sz="1600" smtClean="0">
                <a:latin typeface="Consolas" pitchFamily="49" charset="0"/>
              </a:rPr>
              <a:t>    print ("")</a:t>
            </a:r>
          </a:p>
          <a:p>
            <a:pPr>
              <a:buFontTx/>
              <a:buNone/>
            </a:pPr>
            <a:r>
              <a:rPr lang="en-US" altLang="en-US" sz="1600" smtClean="0">
                <a:latin typeface="Consolas" pitchFamily="49" charset="0"/>
              </a:rPr>
              <a:t>    print ("Celsius value: ", celsius)</a:t>
            </a:r>
          </a:p>
          <a:p>
            <a:pPr>
              <a:buFontTx/>
              <a:buNone/>
            </a:pPr>
            <a:r>
              <a:rPr lang="en-US" altLang="en-US" sz="1600" smtClean="0">
                <a:latin typeface="Consolas" pitchFamily="49" charset="0"/>
              </a:rPr>
              <a:t>    print ("Fahrenheit value :", fahrenheit)</a:t>
            </a:r>
          </a:p>
          <a:p>
            <a:pPr>
              <a:buFontTx/>
              <a:buNone/>
            </a:pPr>
            <a:endParaRPr lang="en-US" altLang="en-US" sz="1600" smtClean="0">
              <a:latin typeface="Consolas" pitchFamily="49" charset="0"/>
            </a:endParaRPr>
          </a:p>
          <a:p>
            <a:pPr>
              <a:buFontTx/>
              <a:buNone/>
            </a:pPr>
            <a:r>
              <a:rPr lang="en-US" altLang="en-US" sz="1600" smtClean="0">
                <a:latin typeface="Consolas" pitchFamily="49" charset="0"/>
              </a:rPr>
              <a:t>def convert ():</a:t>
            </a:r>
          </a:p>
          <a:p>
            <a:pPr>
              <a:buFontTx/>
              <a:buNone/>
            </a:pPr>
            <a:r>
              <a:rPr lang="en-US" altLang="en-US" sz="1600" smtClean="0">
                <a:latin typeface="Consolas" pitchFamily="49" charset="0"/>
              </a:rPr>
              <a:t>    celsius = float(input ("Type in the celsius temperature: "))</a:t>
            </a:r>
          </a:p>
          <a:p>
            <a:pPr>
              <a:buFontTx/>
              <a:buNone/>
            </a:pPr>
            <a:r>
              <a:rPr lang="en-US" altLang="en-US" sz="1600" smtClean="0">
                <a:latin typeface="Consolas" pitchFamily="49" charset="0"/>
              </a:rPr>
              <a:t>    fahrenheit = celsius * 9 / 5 + 32</a:t>
            </a:r>
          </a:p>
          <a:p>
            <a:pPr>
              <a:buFontTx/>
              <a:buNone/>
            </a:pPr>
            <a:r>
              <a:rPr lang="en-US" altLang="en-US" sz="1600" smtClean="0">
                <a:latin typeface="Consolas" pitchFamily="49" charset="0"/>
              </a:rPr>
              <a:t>    display ()</a:t>
            </a:r>
          </a:p>
          <a:p>
            <a:endParaRPr lang="en-US" altLang="en-US" sz="1600" smtClean="0">
              <a:latin typeface="Consolas" pitchFamily="49" charset="0"/>
            </a:endParaRPr>
          </a:p>
        </p:txBody>
      </p:sp>
      <p:grpSp>
        <p:nvGrpSpPr>
          <p:cNvPr id="5" name="Group 4"/>
          <p:cNvGrpSpPr>
            <a:grpSpLocks/>
          </p:cNvGrpSpPr>
          <p:nvPr/>
        </p:nvGrpSpPr>
        <p:grpSpPr bwMode="auto">
          <a:xfrm>
            <a:off x="5476875" y="1828800"/>
            <a:ext cx="2832100" cy="592138"/>
            <a:chOff x="4724400" y="3200400"/>
            <a:chExt cx="2832100" cy="593003"/>
          </a:xfrm>
        </p:grpSpPr>
        <p:sp>
          <p:nvSpPr>
            <p:cNvPr id="44042" name="AutoShape 8"/>
            <p:cNvSpPr>
              <a:spLocks/>
            </p:cNvSpPr>
            <p:nvPr/>
          </p:nvSpPr>
          <p:spPr bwMode="auto">
            <a:xfrm>
              <a:off x="4724400" y="3200400"/>
              <a:ext cx="266700" cy="365125"/>
            </a:xfrm>
            <a:prstGeom prst="rightBrace">
              <a:avLst>
                <a:gd name="adj1" fmla="val 45635"/>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pPr eaLnBrk="1" hangingPunct="1"/>
              <a:endParaRPr lang="en-CA" altLang="en-US" sz="1400">
                <a:latin typeface="Arial" charset="0"/>
              </a:endParaRPr>
            </a:p>
          </p:txBody>
        </p:sp>
        <p:sp>
          <p:nvSpPr>
            <p:cNvPr id="44043" name="Text Box 9"/>
            <p:cNvSpPr txBox="1">
              <a:spLocks noChangeArrowheads="1"/>
            </p:cNvSpPr>
            <p:nvPr/>
          </p:nvSpPr>
          <p:spPr bwMode="auto">
            <a:xfrm>
              <a:off x="4991100" y="3205804"/>
              <a:ext cx="2565400" cy="587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What is ‘</a:t>
              </a:r>
              <a:r>
                <a:rPr lang="en-US" altLang="ja-JP" sz="1600" b="1">
                  <a:solidFill>
                    <a:srgbClr val="CC3300"/>
                  </a:solidFill>
                  <a:latin typeface="Consolas" pitchFamily="49" charset="0"/>
                </a:rPr>
                <a:t>celsius</a:t>
              </a:r>
              <a:r>
                <a:rPr lang="en-US" altLang="en-US" sz="1600" b="1">
                  <a:solidFill>
                    <a:srgbClr val="CC3300"/>
                  </a:solidFill>
                  <a:latin typeface="Arial" charset="0"/>
                </a:rPr>
                <a:t>’</a:t>
              </a:r>
              <a:r>
                <a:rPr lang="en-US" altLang="ja-JP" sz="1600" b="1">
                  <a:solidFill>
                    <a:srgbClr val="CC3300"/>
                  </a:solidFill>
                  <a:latin typeface="Arial" charset="0"/>
                </a:rPr>
                <a:t>??? What is </a:t>
              </a:r>
              <a:r>
                <a:rPr lang="en-US" altLang="en-US" sz="1600" b="1">
                  <a:solidFill>
                    <a:srgbClr val="CC3300"/>
                  </a:solidFill>
                  <a:latin typeface="Arial" charset="0"/>
                </a:rPr>
                <a:t>‘</a:t>
              </a:r>
              <a:r>
                <a:rPr lang="en-US" altLang="ja-JP" sz="1600" b="1">
                  <a:solidFill>
                    <a:srgbClr val="CC3300"/>
                  </a:solidFill>
                  <a:latin typeface="Consolas" pitchFamily="49" charset="0"/>
                </a:rPr>
                <a:t>fahrenheit</a:t>
              </a:r>
              <a:r>
                <a:rPr lang="en-US" altLang="en-US" sz="1600" b="1">
                  <a:solidFill>
                    <a:srgbClr val="CC3300"/>
                  </a:solidFill>
                  <a:latin typeface="Arial" charset="0"/>
                </a:rPr>
                <a:t>’</a:t>
              </a:r>
              <a:r>
                <a:rPr lang="en-US" altLang="ja-JP" sz="1600" b="1">
                  <a:solidFill>
                    <a:srgbClr val="CC3300"/>
                  </a:solidFill>
                  <a:latin typeface="Arial" charset="0"/>
                </a:rPr>
                <a:t>??? </a:t>
              </a:r>
              <a:endParaRPr lang="en-US" altLang="en-US" sz="1600" b="1">
                <a:solidFill>
                  <a:srgbClr val="CC3300"/>
                </a:solidFill>
                <a:latin typeface="Arial" charset="0"/>
              </a:endParaRPr>
            </a:p>
          </p:txBody>
        </p:sp>
      </p:grpSp>
      <p:sp>
        <p:nvSpPr>
          <p:cNvPr id="4" name="TextBox 3"/>
          <p:cNvSpPr txBox="1">
            <a:spLocks noChangeArrowheads="1"/>
          </p:cNvSpPr>
          <p:nvPr/>
        </p:nvSpPr>
        <p:spPr bwMode="auto">
          <a:xfrm>
            <a:off x="2092325" y="5194300"/>
            <a:ext cx="508635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400" b="1">
                <a:solidFill>
                  <a:srgbClr val="FF0000"/>
                </a:solidFill>
                <a:latin typeface="Arial" charset="0"/>
              </a:rPr>
              <a:t>New problem: How to access local variables outside of a function?</a:t>
            </a:r>
          </a:p>
        </p:txBody>
      </p:sp>
      <p:grpSp>
        <p:nvGrpSpPr>
          <p:cNvPr id="8" name="Group 7"/>
          <p:cNvGrpSpPr>
            <a:grpSpLocks/>
          </p:cNvGrpSpPr>
          <p:nvPr/>
        </p:nvGrpSpPr>
        <p:grpSpPr bwMode="auto">
          <a:xfrm>
            <a:off x="1905000" y="3006725"/>
            <a:ext cx="7178675" cy="1706563"/>
            <a:chOff x="1905001" y="3048001"/>
            <a:chExt cx="7178674" cy="1706873"/>
          </a:xfrm>
        </p:grpSpPr>
        <p:sp>
          <p:nvSpPr>
            <p:cNvPr id="44039" name="Text Box 6"/>
            <p:cNvSpPr txBox="1">
              <a:spLocks noChangeArrowheads="1"/>
            </p:cNvSpPr>
            <p:nvPr/>
          </p:nvSpPr>
          <p:spPr bwMode="auto">
            <a:xfrm>
              <a:off x="7077075" y="3429000"/>
              <a:ext cx="2006600" cy="1325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Variables </a:t>
              </a:r>
              <a:r>
                <a:rPr lang="en-US" altLang="en-US" sz="1600" b="1">
                  <a:solidFill>
                    <a:srgbClr val="CC3300"/>
                  </a:solidFill>
                  <a:latin typeface="Consolas" pitchFamily="49" charset="0"/>
                </a:rPr>
                <a:t>celsius</a:t>
              </a:r>
              <a:r>
                <a:rPr lang="en-US" altLang="en-US" sz="1600" b="1">
                  <a:solidFill>
                    <a:srgbClr val="CC3300"/>
                  </a:solidFill>
                  <a:latin typeface="Arial" charset="0"/>
                </a:rPr>
                <a:t> and </a:t>
              </a:r>
              <a:r>
                <a:rPr lang="en-US" altLang="en-US" sz="1600" b="1">
                  <a:solidFill>
                    <a:srgbClr val="CC3300"/>
                  </a:solidFill>
                  <a:latin typeface="Consolas" pitchFamily="49" charset="0"/>
                </a:rPr>
                <a:t>fahrenheit</a:t>
              </a:r>
              <a:r>
                <a:rPr lang="en-US" altLang="en-US" sz="1600" b="1">
                  <a:solidFill>
                    <a:srgbClr val="CC3300"/>
                  </a:solidFill>
                  <a:latin typeface="Arial" charset="0"/>
                </a:rPr>
                <a:t> are local to function ‘</a:t>
              </a:r>
              <a:r>
                <a:rPr lang="en-US" altLang="ja-JP" sz="1600" b="1">
                  <a:solidFill>
                    <a:srgbClr val="CC3300"/>
                  </a:solidFill>
                  <a:latin typeface="Consolas" pitchFamily="49" charset="0"/>
                </a:rPr>
                <a:t>convert()</a:t>
              </a:r>
              <a:r>
                <a:rPr lang="en-US" altLang="en-US" sz="1600" b="1">
                  <a:solidFill>
                    <a:srgbClr val="CC3300"/>
                  </a:solidFill>
                  <a:latin typeface="Arial" charset="0"/>
                </a:rPr>
                <a:t>’</a:t>
              </a:r>
            </a:p>
          </p:txBody>
        </p:sp>
        <p:cxnSp>
          <p:nvCxnSpPr>
            <p:cNvPr id="6" name="Straight Arrow Connector 5"/>
            <p:cNvCxnSpPr>
              <a:stCxn id="44039" idx="1"/>
            </p:cNvCxnSpPr>
            <p:nvPr/>
          </p:nvCxnSpPr>
          <p:spPr>
            <a:xfrm flipH="1" flipV="1">
              <a:off x="1905001" y="3048001"/>
              <a:ext cx="5172074" cy="104317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4039" idx="1"/>
            </p:cNvCxnSpPr>
            <p:nvPr/>
          </p:nvCxnSpPr>
          <p:spPr>
            <a:xfrm flipH="1" flipV="1">
              <a:off x="1920876" y="3422719"/>
              <a:ext cx="5156199" cy="66845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smtClean="0"/>
              <a:t>One Solution: Parameter Passing</a:t>
            </a:r>
          </a:p>
        </p:txBody>
      </p:sp>
      <p:sp>
        <p:nvSpPr>
          <p:cNvPr id="152579" name="Rectangle 3"/>
          <p:cNvSpPr>
            <a:spLocks noGrp="1" noChangeArrowheads="1"/>
          </p:cNvSpPr>
          <p:nvPr>
            <p:ph type="body" idx="1"/>
          </p:nvPr>
        </p:nvSpPr>
        <p:spPr/>
        <p:txBody>
          <a:bodyPr/>
          <a:lstStyle/>
          <a:p>
            <a:r>
              <a:rPr lang="en-US" altLang="en-US" smtClean="0"/>
              <a:t>Passes a copy of the contents of a variable as the function is called:</a:t>
            </a:r>
          </a:p>
        </p:txBody>
      </p:sp>
      <p:grpSp>
        <p:nvGrpSpPr>
          <p:cNvPr id="2" name="Group 4"/>
          <p:cNvGrpSpPr>
            <a:grpSpLocks/>
          </p:cNvGrpSpPr>
          <p:nvPr/>
        </p:nvGrpSpPr>
        <p:grpSpPr bwMode="auto">
          <a:xfrm>
            <a:off x="749300" y="1995488"/>
            <a:ext cx="2400300" cy="1562100"/>
            <a:chOff x="392" y="1120"/>
            <a:chExt cx="1512" cy="984"/>
          </a:xfrm>
        </p:grpSpPr>
        <p:sp>
          <p:nvSpPr>
            <p:cNvPr id="45068" name="Rectangle 5"/>
            <p:cNvSpPr>
              <a:spLocks noChangeArrowheads="1"/>
            </p:cNvSpPr>
            <p:nvPr/>
          </p:nvSpPr>
          <p:spPr bwMode="auto">
            <a:xfrm>
              <a:off x="392" y="1352"/>
              <a:ext cx="1512" cy="752"/>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eaLnBrk="1" hangingPunct="1"/>
              <a:endParaRPr lang="en-CA" altLang="en-US" sz="1400">
                <a:latin typeface="Arial" charset="0"/>
              </a:endParaRPr>
            </a:p>
          </p:txBody>
        </p:sp>
        <p:sp>
          <p:nvSpPr>
            <p:cNvPr id="45069" name="Text Box 6"/>
            <p:cNvSpPr txBox="1">
              <a:spLocks noChangeArrowheads="1"/>
            </p:cNvSpPr>
            <p:nvPr/>
          </p:nvSpPr>
          <p:spPr bwMode="auto">
            <a:xfrm>
              <a:off x="400" y="1120"/>
              <a:ext cx="7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a:latin typeface="Arial" charset="0"/>
                </a:rPr>
                <a:t>convert</a:t>
              </a:r>
            </a:p>
          </p:txBody>
        </p:sp>
        <p:sp>
          <p:nvSpPr>
            <p:cNvPr id="45070" name="Text Box 7"/>
            <p:cNvSpPr txBox="1">
              <a:spLocks noChangeArrowheads="1"/>
            </p:cNvSpPr>
            <p:nvPr/>
          </p:nvSpPr>
          <p:spPr bwMode="auto">
            <a:xfrm>
              <a:off x="464" y="1408"/>
              <a:ext cx="736" cy="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a:latin typeface="Arial" charset="0"/>
                </a:rPr>
                <a:t>celsius</a:t>
              </a:r>
            </a:p>
            <a:p>
              <a:pPr>
                <a:spcBef>
                  <a:spcPct val="50000"/>
                </a:spcBef>
              </a:pPr>
              <a:r>
                <a:rPr lang="en-US" altLang="en-US" sz="1600">
                  <a:latin typeface="Arial" charset="0"/>
                </a:rPr>
                <a:t>fahrenheit</a:t>
              </a:r>
            </a:p>
          </p:txBody>
        </p:sp>
      </p:grpSp>
      <p:grpSp>
        <p:nvGrpSpPr>
          <p:cNvPr id="3" name="Group 15"/>
          <p:cNvGrpSpPr>
            <a:grpSpLocks/>
          </p:cNvGrpSpPr>
          <p:nvPr/>
        </p:nvGrpSpPr>
        <p:grpSpPr bwMode="auto">
          <a:xfrm>
            <a:off x="1739900" y="3570288"/>
            <a:ext cx="3517900" cy="1422400"/>
            <a:chOff x="1016" y="2112"/>
            <a:chExt cx="2216" cy="896"/>
          </a:xfrm>
        </p:grpSpPr>
        <p:sp>
          <p:nvSpPr>
            <p:cNvPr id="45066" name="AutoShape 9"/>
            <p:cNvSpPr>
              <a:spLocks noChangeArrowheads="1"/>
            </p:cNvSpPr>
            <p:nvPr/>
          </p:nvSpPr>
          <p:spPr bwMode="auto">
            <a:xfrm>
              <a:off x="1016" y="2112"/>
              <a:ext cx="224" cy="896"/>
            </a:xfrm>
            <a:prstGeom prst="downArrow">
              <a:avLst>
                <a:gd name="adj1" fmla="val 50000"/>
                <a:gd name="adj2" fmla="val 100000"/>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eaLnBrk="1" hangingPunct="1"/>
              <a:endParaRPr lang="en-CA" altLang="en-US" sz="1400">
                <a:latin typeface="Arial" charset="0"/>
              </a:endParaRPr>
            </a:p>
          </p:txBody>
        </p:sp>
        <p:sp>
          <p:nvSpPr>
            <p:cNvPr id="45067" name="Text Box 10"/>
            <p:cNvSpPr txBox="1">
              <a:spLocks noChangeArrowheads="1"/>
            </p:cNvSpPr>
            <p:nvPr/>
          </p:nvSpPr>
          <p:spPr bwMode="auto">
            <a:xfrm>
              <a:off x="1232" y="2152"/>
              <a:ext cx="2000" cy="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latin typeface="Arial" charset="0"/>
                </a:rPr>
                <a:t>Parameter passing:</a:t>
              </a:r>
              <a:r>
                <a:rPr lang="en-US" altLang="en-US" sz="1600">
                  <a:latin typeface="Arial" charset="0"/>
                </a:rPr>
                <a:t> communicating information about local variables (via arguments) into a function</a:t>
              </a:r>
            </a:p>
          </p:txBody>
        </p:sp>
      </p:grpSp>
      <p:grpSp>
        <p:nvGrpSpPr>
          <p:cNvPr id="4" name="Group 11"/>
          <p:cNvGrpSpPr>
            <a:grpSpLocks/>
          </p:cNvGrpSpPr>
          <p:nvPr/>
        </p:nvGrpSpPr>
        <p:grpSpPr bwMode="auto">
          <a:xfrm>
            <a:off x="647700" y="4637088"/>
            <a:ext cx="3462338" cy="1562100"/>
            <a:chOff x="328" y="2784"/>
            <a:chExt cx="2181" cy="984"/>
          </a:xfrm>
        </p:grpSpPr>
        <p:sp>
          <p:nvSpPr>
            <p:cNvPr id="45063" name="Rectangle 12"/>
            <p:cNvSpPr>
              <a:spLocks noChangeArrowheads="1"/>
            </p:cNvSpPr>
            <p:nvPr/>
          </p:nvSpPr>
          <p:spPr bwMode="auto">
            <a:xfrm>
              <a:off x="336" y="3016"/>
              <a:ext cx="1984" cy="752"/>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45064" name="Text Box 13"/>
            <p:cNvSpPr txBox="1">
              <a:spLocks noChangeArrowheads="1"/>
            </p:cNvSpPr>
            <p:nvPr/>
          </p:nvSpPr>
          <p:spPr bwMode="auto">
            <a:xfrm>
              <a:off x="368" y="2784"/>
              <a:ext cx="7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a:latin typeface="Arial" charset="0"/>
                </a:rPr>
                <a:t>display</a:t>
              </a:r>
            </a:p>
          </p:txBody>
        </p:sp>
        <p:sp>
          <p:nvSpPr>
            <p:cNvPr id="45065" name="Text Box 14"/>
            <p:cNvSpPr txBox="1">
              <a:spLocks noChangeArrowheads="1"/>
            </p:cNvSpPr>
            <p:nvPr/>
          </p:nvSpPr>
          <p:spPr bwMode="auto">
            <a:xfrm>
              <a:off x="328" y="3032"/>
              <a:ext cx="2181" cy="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a:latin typeface="Consolas" pitchFamily="49" charset="0"/>
                </a:rPr>
                <a:t>Celsius</a:t>
              </a:r>
              <a:r>
                <a:rPr lang="en-US" altLang="en-US" sz="1600">
                  <a:latin typeface="Arial" charset="0"/>
                </a:rPr>
                <a:t>? I know that value!</a:t>
              </a:r>
            </a:p>
            <a:p>
              <a:pPr>
                <a:spcBef>
                  <a:spcPct val="50000"/>
                </a:spcBef>
              </a:pPr>
              <a:r>
                <a:rPr lang="en-US" altLang="en-US" sz="1600">
                  <a:latin typeface="Consolas" pitchFamily="49" charset="0"/>
                </a:rPr>
                <a:t>Fahrenheit</a:t>
              </a:r>
              <a:r>
                <a:rPr lang="en-US" altLang="en-US" sz="1600">
                  <a:latin typeface="Arial" charset="0"/>
                </a:rPr>
                <a:t>? I know that value!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z="3200" smtClean="0"/>
              <a:t>Parameter Passing: Past Usage</a:t>
            </a:r>
          </a:p>
        </p:txBody>
      </p:sp>
      <p:sp>
        <p:nvSpPr>
          <p:cNvPr id="3" name="Content Placeholder 2"/>
          <p:cNvSpPr>
            <a:spLocks noGrp="1"/>
          </p:cNvSpPr>
          <p:nvPr>
            <p:ph sz="half" idx="1"/>
          </p:nvPr>
        </p:nvSpPr>
        <p:spPr>
          <a:xfrm>
            <a:off x="457200" y="1295400"/>
            <a:ext cx="4038600" cy="4830763"/>
          </a:xfrm>
        </p:spPr>
        <p:txBody>
          <a:bodyPr/>
          <a:lstStyle/>
          <a:p>
            <a:r>
              <a:rPr lang="en-US" altLang="en-US" smtClean="0"/>
              <a:t>You did it this way so the function ‘knew’ what to display:</a:t>
            </a:r>
          </a:p>
          <a:p>
            <a:pPr marL="342900" lvl="1" indent="0">
              <a:buFont typeface="Arial" charset="0"/>
              <a:buNone/>
            </a:pPr>
            <a:r>
              <a:rPr lang="en-US" altLang="en-US" sz="2000" smtClean="0">
                <a:latin typeface="Consolas" pitchFamily="49" charset="0"/>
              </a:rPr>
              <a:t>age = 27</a:t>
            </a:r>
          </a:p>
          <a:p>
            <a:pPr marL="342900" lvl="1" indent="0">
              <a:buFont typeface="Arial" charset="0"/>
              <a:buNone/>
            </a:pPr>
            <a:r>
              <a:rPr lang="en-US" altLang="en-US" sz="2000" b="1" smtClean="0">
                <a:solidFill>
                  <a:srgbClr val="00B0F0"/>
                </a:solidFill>
                <a:latin typeface="Consolas" pitchFamily="49" charset="0"/>
              </a:rPr>
              <a:t># Pass copy of 27 to </a:t>
            </a:r>
          </a:p>
          <a:p>
            <a:pPr marL="342900" lvl="1" indent="0">
              <a:buFont typeface="Arial" charset="0"/>
              <a:buNone/>
            </a:pPr>
            <a:r>
              <a:rPr lang="en-US" altLang="en-US" sz="2000" b="1" smtClean="0">
                <a:solidFill>
                  <a:srgbClr val="00B0F0"/>
                </a:solidFill>
                <a:latin typeface="Consolas" pitchFamily="49" charset="0"/>
              </a:rPr>
              <a:t># print() function</a:t>
            </a:r>
          </a:p>
          <a:p>
            <a:pPr marL="342900" lvl="1" indent="0">
              <a:buFont typeface="Arial" charset="0"/>
              <a:buNone/>
            </a:pPr>
            <a:r>
              <a:rPr lang="en-US" altLang="en-US" sz="2000" smtClean="0">
                <a:latin typeface="Consolas" pitchFamily="49" charset="0"/>
              </a:rPr>
              <a:t>print(age)</a:t>
            </a:r>
          </a:p>
          <a:p>
            <a:pPr marL="342900" lvl="1" indent="0">
              <a:buFont typeface="Arial" charset="0"/>
              <a:buNone/>
            </a:pPr>
            <a:endParaRPr lang="en-US" altLang="en-US" sz="2000" smtClean="0">
              <a:latin typeface="Consolas" pitchFamily="49" charset="0"/>
            </a:endParaRPr>
          </a:p>
        </p:txBody>
      </p:sp>
      <p:sp>
        <p:nvSpPr>
          <p:cNvPr id="4" name="Content Placeholder 3"/>
          <p:cNvSpPr>
            <a:spLocks noGrp="1"/>
          </p:cNvSpPr>
          <p:nvPr>
            <p:ph sz="half" idx="2"/>
          </p:nvPr>
        </p:nvSpPr>
        <p:spPr>
          <a:xfrm>
            <a:off x="4648200" y="1295400"/>
            <a:ext cx="4038600" cy="4830763"/>
          </a:xfrm>
        </p:spPr>
        <p:txBody>
          <a:bodyPr/>
          <a:lstStyle/>
          <a:p>
            <a:r>
              <a:rPr lang="en-US" altLang="en-US" smtClean="0"/>
              <a:t>You wouldn’t do it this way:</a:t>
            </a:r>
          </a:p>
          <a:p>
            <a:pPr marL="342900" lvl="1" indent="0">
              <a:buFont typeface="Arial" charset="0"/>
              <a:buNone/>
            </a:pPr>
            <a:r>
              <a:rPr lang="en-US" altLang="en-US" sz="2000" smtClean="0">
                <a:latin typeface="Consolas" pitchFamily="49" charset="0"/>
              </a:rPr>
              <a:t>age = 27</a:t>
            </a:r>
          </a:p>
          <a:p>
            <a:pPr marL="342900" lvl="1" indent="0">
              <a:buFont typeface="Arial" charset="0"/>
              <a:buNone/>
            </a:pPr>
            <a:r>
              <a:rPr lang="en-US" altLang="en-US" sz="2000" b="1" smtClean="0">
                <a:solidFill>
                  <a:srgbClr val="00B0F0"/>
                </a:solidFill>
                <a:latin typeface="Consolas" pitchFamily="49" charset="0"/>
              </a:rPr>
              <a:t># Nothing passed to print</a:t>
            </a:r>
          </a:p>
          <a:p>
            <a:pPr marL="342900" lvl="1" indent="0">
              <a:buFont typeface="Arial" charset="0"/>
              <a:buNone/>
            </a:pPr>
            <a:r>
              <a:rPr lang="en-US" altLang="en-US" sz="2000" b="1" smtClean="0">
                <a:solidFill>
                  <a:srgbClr val="00B0F0"/>
                </a:solidFill>
                <a:latin typeface="Consolas" pitchFamily="49" charset="0"/>
              </a:rPr>
              <a:t># Function print() has </a:t>
            </a:r>
          </a:p>
          <a:p>
            <a:pPr marL="342900" lvl="1" indent="0">
              <a:buFont typeface="Arial" charset="0"/>
              <a:buNone/>
            </a:pPr>
            <a:r>
              <a:rPr lang="en-US" altLang="en-US" sz="2000" b="1" smtClean="0">
                <a:solidFill>
                  <a:srgbClr val="00B0F0"/>
                </a:solidFill>
                <a:latin typeface="Consolas" pitchFamily="49" charset="0"/>
              </a:rPr>
              <a:t># no access to contents</a:t>
            </a:r>
          </a:p>
          <a:p>
            <a:pPr marL="342900" lvl="1" indent="0">
              <a:buFont typeface="Arial" charset="0"/>
              <a:buNone/>
            </a:pPr>
            <a:r>
              <a:rPr lang="en-US" altLang="en-US" sz="2000" b="1" smtClean="0">
                <a:solidFill>
                  <a:srgbClr val="00B0F0"/>
                </a:solidFill>
                <a:latin typeface="Consolas" pitchFamily="49" charset="0"/>
              </a:rPr>
              <a:t># of ‘age’</a:t>
            </a:r>
          </a:p>
          <a:p>
            <a:pPr marL="342900" lvl="1" indent="0">
              <a:buFont typeface="Arial" charset="0"/>
              <a:buNone/>
            </a:pPr>
            <a:r>
              <a:rPr lang="en-US" altLang="en-US" sz="2000" smtClean="0">
                <a:latin typeface="Consolas" pitchFamily="49" charset="0"/>
              </a:rPr>
              <a:t>print()</a:t>
            </a:r>
          </a:p>
          <a:p>
            <a:pPr marL="342900" lvl="1" indent="0">
              <a:buFont typeface="Arial" charset="0"/>
              <a:buNone/>
            </a:pPr>
            <a:r>
              <a:rPr lang="en-US" altLang="en-US" sz="2000" b="1" smtClean="0">
                <a:solidFill>
                  <a:srgbClr val="00B0F0"/>
                </a:solidFill>
                <a:latin typeface="Consolas" pitchFamily="49" charset="0"/>
              </a:rPr>
              <a:t># Q: Why doesn’t it </a:t>
            </a:r>
          </a:p>
          <a:p>
            <a:pPr marL="342900" lvl="1" indent="0">
              <a:buFont typeface="Arial" charset="0"/>
              <a:buNone/>
            </a:pPr>
            <a:r>
              <a:rPr lang="en-US" altLang="en-US" sz="2000" b="1" smtClean="0">
                <a:solidFill>
                  <a:srgbClr val="00B0F0"/>
                </a:solidFill>
                <a:latin typeface="Consolas" pitchFamily="49" charset="0"/>
              </a:rPr>
              <a:t># print my age?!</a:t>
            </a:r>
          </a:p>
          <a:p>
            <a:pPr marL="342900" lvl="1" indent="0">
              <a:buFont typeface="Arial" charset="0"/>
              <a:buNone/>
            </a:pPr>
            <a:r>
              <a:rPr lang="en-US" altLang="en-US" sz="2000" b="1" smtClean="0">
                <a:solidFill>
                  <a:srgbClr val="00B0F0"/>
                </a:solidFill>
                <a:latin typeface="Consolas" pitchFamily="49" charset="0"/>
              </a:rPr>
              <a:t># A: Because you didn’t </a:t>
            </a:r>
          </a:p>
          <a:p>
            <a:pPr marL="342900" lvl="1" indent="0">
              <a:buFont typeface="Arial" charset="0"/>
              <a:buNone/>
            </a:pPr>
            <a:r>
              <a:rPr lang="en-US" altLang="en-US" sz="2000" b="1" smtClean="0">
                <a:solidFill>
                  <a:srgbClr val="00B0F0"/>
                </a:solidFill>
                <a:latin typeface="Consolas" pitchFamily="49" charset="0"/>
              </a:rPr>
              <a:t># tell it to!</a:t>
            </a:r>
          </a:p>
          <a:p>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smtClean="0"/>
              <a:t>Parameter Passing (Function Definition)</a:t>
            </a:r>
          </a:p>
        </p:txBody>
      </p:sp>
      <p:sp>
        <p:nvSpPr>
          <p:cNvPr id="47107" name="Rectangle 3"/>
          <p:cNvSpPr>
            <a:spLocks noGrp="1" noChangeArrowheads="1"/>
          </p:cNvSpPr>
          <p:nvPr>
            <p:ph type="body" idx="1"/>
          </p:nvPr>
        </p:nvSpPr>
        <p:spPr/>
        <p:txBody>
          <a:bodyPr/>
          <a:lstStyle/>
          <a:p>
            <a:r>
              <a:rPr lang="en-US" altLang="en-US" b="1" smtClean="0"/>
              <a:t>Format:</a:t>
            </a:r>
          </a:p>
          <a:p>
            <a:pPr lvl="1">
              <a:buFont typeface="Times New Roman" pitchFamily="18" charset="0"/>
              <a:buNone/>
            </a:pPr>
            <a:r>
              <a:rPr lang="en-US" altLang="en-US" sz="1800" smtClean="0">
                <a:latin typeface="Consolas" pitchFamily="49" charset="0"/>
              </a:rPr>
              <a:t>  def &lt;</a:t>
            </a:r>
            <a:r>
              <a:rPr lang="en-US" altLang="en-US" sz="1800" i="1" smtClean="0">
                <a:latin typeface="Consolas" pitchFamily="49" charset="0"/>
              </a:rPr>
              <a:t>function name</a:t>
            </a:r>
            <a:r>
              <a:rPr lang="en-US" altLang="en-US" sz="1800" smtClean="0">
                <a:latin typeface="Consolas" pitchFamily="49" charset="0"/>
              </a:rPr>
              <a:t>&gt;(&lt;</a:t>
            </a:r>
            <a:r>
              <a:rPr lang="en-US" altLang="en-US" sz="1800" i="1" smtClean="0">
                <a:latin typeface="Consolas" pitchFamily="49" charset="0"/>
              </a:rPr>
              <a:t>parameter 1</a:t>
            </a:r>
            <a:r>
              <a:rPr lang="en-US" altLang="en-US" sz="1800" smtClean="0">
                <a:latin typeface="Consolas" pitchFamily="49" charset="0"/>
              </a:rPr>
              <a:t>&gt;, &lt;</a:t>
            </a:r>
            <a:r>
              <a:rPr lang="en-US" altLang="en-US" sz="1800" i="1" smtClean="0">
                <a:latin typeface="Consolas" pitchFamily="49" charset="0"/>
              </a:rPr>
              <a:t>parameter 2</a:t>
            </a:r>
            <a:r>
              <a:rPr lang="en-US" altLang="en-US" sz="1800" smtClean="0">
                <a:latin typeface="Consolas" pitchFamily="49" charset="0"/>
              </a:rPr>
              <a:t>&gt;...</a:t>
            </a:r>
          </a:p>
          <a:p>
            <a:pPr lvl="1">
              <a:buFont typeface="Times New Roman" pitchFamily="18" charset="0"/>
              <a:buNone/>
            </a:pPr>
            <a:r>
              <a:rPr lang="en-US" altLang="en-US" sz="1800" smtClean="0">
                <a:latin typeface="Consolas" pitchFamily="49" charset="0"/>
              </a:rPr>
              <a:t>    &lt;parameter n-1&gt;, &lt;parameter n&gt;):</a:t>
            </a:r>
          </a:p>
          <a:p>
            <a:endParaRPr lang="en-US" altLang="en-US" smtClean="0"/>
          </a:p>
          <a:p>
            <a:r>
              <a:rPr lang="en-US" altLang="en-US" b="1" smtClean="0"/>
              <a:t>Example:</a:t>
            </a:r>
          </a:p>
          <a:p>
            <a:pPr lvl="1">
              <a:buFont typeface="Times New Roman" pitchFamily="18" charset="0"/>
              <a:buNone/>
            </a:pPr>
            <a:r>
              <a:rPr lang="en-US" altLang="en-US" sz="1800" smtClean="0">
                <a:latin typeface="Consolas" pitchFamily="49" charset="0"/>
              </a:rPr>
              <a:t>  def display(celsius, fahrenheit):</a:t>
            </a:r>
          </a:p>
          <a:p>
            <a:endParaRPr lang="en-US" altLang="en-US" sz="1800" smtClean="0">
              <a:latin typeface="Arial"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smtClean="0"/>
              <a:t>Parameter Passing (Function Call)</a:t>
            </a:r>
          </a:p>
        </p:txBody>
      </p:sp>
      <p:sp>
        <p:nvSpPr>
          <p:cNvPr id="48131" name="Rectangle 3"/>
          <p:cNvSpPr>
            <a:spLocks noGrp="1" noChangeArrowheads="1"/>
          </p:cNvSpPr>
          <p:nvPr>
            <p:ph type="body" idx="1"/>
          </p:nvPr>
        </p:nvSpPr>
        <p:spPr/>
        <p:txBody>
          <a:bodyPr/>
          <a:lstStyle/>
          <a:p>
            <a:r>
              <a:rPr lang="en-US" altLang="en-US" b="1" smtClean="0"/>
              <a:t>Format:</a:t>
            </a:r>
          </a:p>
          <a:p>
            <a:pPr lvl="1">
              <a:buFont typeface="Times New Roman" pitchFamily="18" charset="0"/>
              <a:buNone/>
            </a:pPr>
            <a:r>
              <a:rPr lang="en-US" altLang="en-US" sz="1800" smtClean="0">
                <a:latin typeface="Consolas" pitchFamily="49" charset="0"/>
              </a:rPr>
              <a:t> &lt;</a:t>
            </a:r>
            <a:r>
              <a:rPr lang="en-US" altLang="en-US" sz="1800" i="1" smtClean="0">
                <a:latin typeface="Consolas" pitchFamily="49" charset="0"/>
              </a:rPr>
              <a:t>function name</a:t>
            </a:r>
            <a:r>
              <a:rPr lang="en-US" altLang="en-US" sz="1800" smtClean="0">
                <a:latin typeface="Consolas" pitchFamily="49" charset="0"/>
              </a:rPr>
              <a:t>&gt;(&lt;</a:t>
            </a:r>
            <a:r>
              <a:rPr lang="en-US" altLang="en-US" sz="1800" i="1" smtClean="0">
                <a:latin typeface="Consolas" pitchFamily="49" charset="0"/>
              </a:rPr>
              <a:t>parameter 1</a:t>
            </a:r>
            <a:r>
              <a:rPr lang="en-US" altLang="en-US" sz="1800" smtClean="0">
                <a:latin typeface="Consolas" pitchFamily="49" charset="0"/>
              </a:rPr>
              <a:t>&gt;, &lt;</a:t>
            </a:r>
            <a:r>
              <a:rPr lang="en-US" altLang="en-US" sz="1800" i="1" smtClean="0">
                <a:latin typeface="Consolas" pitchFamily="49" charset="0"/>
              </a:rPr>
              <a:t>parameter 2</a:t>
            </a:r>
            <a:r>
              <a:rPr lang="en-US" altLang="en-US" sz="1800" smtClean="0">
                <a:latin typeface="Consolas" pitchFamily="49" charset="0"/>
              </a:rPr>
              <a:t>&gt;...</a:t>
            </a:r>
          </a:p>
          <a:p>
            <a:pPr lvl="1">
              <a:buFont typeface="Times New Roman" pitchFamily="18" charset="0"/>
              <a:buNone/>
            </a:pPr>
            <a:r>
              <a:rPr lang="en-US" altLang="en-US" sz="1800" smtClean="0">
                <a:latin typeface="Consolas" pitchFamily="49" charset="0"/>
              </a:rPr>
              <a:t>    &lt;</a:t>
            </a:r>
            <a:r>
              <a:rPr lang="en-US" altLang="en-US" sz="1800" i="1" smtClean="0">
                <a:latin typeface="Consolas" pitchFamily="49" charset="0"/>
              </a:rPr>
              <a:t>parameter n-1</a:t>
            </a:r>
            <a:r>
              <a:rPr lang="en-US" altLang="en-US" sz="1800" smtClean="0">
                <a:latin typeface="Consolas" pitchFamily="49" charset="0"/>
              </a:rPr>
              <a:t>&gt;, &lt;</a:t>
            </a:r>
            <a:r>
              <a:rPr lang="en-US" altLang="en-US" sz="1800" i="1" smtClean="0">
                <a:latin typeface="Consolas" pitchFamily="49" charset="0"/>
              </a:rPr>
              <a:t>parameter n</a:t>
            </a:r>
            <a:r>
              <a:rPr lang="en-US" altLang="en-US" sz="1800" smtClean="0">
                <a:latin typeface="Consolas" pitchFamily="49" charset="0"/>
              </a:rPr>
              <a:t>&gt;)</a:t>
            </a:r>
          </a:p>
          <a:p>
            <a:pPr lvl="1">
              <a:buFont typeface="Times New Roman" pitchFamily="18" charset="0"/>
              <a:buNone/>
            </a:pPr>
            <a:endParaRPr lang="en-US" altLang="en-US" sz="1800" smtClean="0">
              <a:latin typeface="Consolas" pitchFamily="49" charset="0"/>
            </a:endParaRPr>
          </a:p>
          <a:p>
            <a:r>
              <a:rPr lang="en-US" altLang="en-US" b="1" smtClean="0"/>
              <a:t>Example:</a:t>
            </a:r>
          </a:p>
          <a:p>
            <a:pPr lvl="1">
              <a:buFont typeface="Times New Roman" pitchFamily="18" charset="0"/>
              <a:buNone/>
            </a:pPr>
            <a:r>
              <a:rPr lang="en-US" altLang="en-US" sz="1800" smtClean="0">
                <a:latin typeface="Consolas" pitchFamily="49" charset="0"/>
              </a:rPr>
              <a:t>  display(celsius, fahrenheit)</a:t>
            </a:r>
          </a:p>
          <a:p>
            <a:endParaRPr lang="en-US" altLang="en-US" sz="1800" smtClean="0">
              <a:latin typeface="Arial"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smtClean="0"/>
              <a:t>Memory And Parameter Passing</a:t>
            </a:r>
          </a:p>
        </p:txBody>
      </p:sp>
      <p:sp>
        <p:nvSpPr>
          <p:cNvPr id="49155" name="Rectangle 3"/>
          <p:cNvSpPr>
            <a:spLocks noGrp="1" noChangeArrowheads="1"/>
          </p:cNvSpPr>
          <p:nvPr>
            <p:ph type="body" idx="1"/>
          </p:nvPr>
        </p:nvSpPr>
        <p:spPr/>
        <p:txBody>
          <a:bodyPr/>
          <a:lstStyle/>
          <a:p>
            <a:r>
              <a:rPr lang="en-US" altLang="en-US" smtClean="0"/>
              <a:t>Parameters passed as arguments into functions become variables in the local memory of that function.</a:t>
            </a:r>
          </a:p>
          <a:p>
            <a:endParaRPr lang="en-US" altLang="en-US" smtClean="0"/>
          </a:p>
          <a:p>
            <a:pPr lvl="1">
              <a:buFont typeface="Times New Roman" pitchFamily="18" charset="0"/>
              <a:buNone/>
            </a:pPr>
            <a:r>
              <a:rPr lang="en-US" altLang="en-US" sz="1800" smtClean="0">
                <a:latin typeface="Consolas" pitchFamily="49" charset="0"/>
              </a:rPr>
              <a:t>def fun(num1):</a:t>
            </a:r>
            <a:br>
              <a:rPr lang="en-US" altLang="en-US" sz="1800" smtClean="0">
                <a:latin typeface="Consolas" pitchFamily="49" charset="0"/>
              </a:rPr>
            </a:br>
            <a:r>
              <a:rPr lang="en-US" altLang="en-US" sz="1800" smtClean="0">
                <a:latin typeface="Consolas" pitchFamily="49" charset="0"/>
              </a:rPr>
              <a:t>   print(num1)</a:t>
            </a:r>
          </a:p>
          <a:p>
            <a:pPr lvl="1">
              <a:buFont typeface="Times New Roman" pitchFamily="18" charset="0"/>
              <a:buNone/>
            </a:pPr>
            <a:r>
              <a:rPr lang="en-US" altLang="en-US" sz="1800" smtClean="0">
                <a:latin typeface="Consolas" pitchFamily="49" charset="0"/>
              </a:rPr>
              <a:t>     num2 = 20</a:t>
            </a:r>
          </a:p>
          <a:p>
            <a:pPr lvl="1">
              <a:buFont typeface="Times New Roman" pitchFamily="18" charset="0"/>
              <a:buNone/>
            </a:pPr>
            <a:r>
              <a:rPr lang="en-US" altLang="en-US" sz="1800" smtClean="0">
                <a:latin typeface="Consolas" pitchFamily="49" charset="0"/>
              </a:rPr>
              <a:t>     print(num2)</a:t>
            </a:r>
          </a:p>
          <a:p>
            <a:pPr lvl="1">
              <a:buFont typeface="Times New Roman" pitchFamily="18" charset="0"/>
              <a:buNone/>
            </a:pPr>
            <a:endParaRPr lang="en-US" altLang="en-US" sz="1800" smtClean="0">
              <a:latin typeface="Consolas" pitchFamily="49" charset="0"/>
            </a:endParaRPr>
          </a:p>
          <a:p>
            <a:pPr lvl="1">
              <a:buFont typeface="Times New Roman" pitchFamily="18" charset="0"/>
              <a:buNone/>
            </a:pPr>
            <a:r>
              <a:rPr lang="en-US" altLang="en-US" sz="1800" smtClean="0">
                <a:latin typeface="Consolas" pitchFamily="49" charset="0"/>
              </a:rPr>
              <a:t>def start():</a:t>
            </a:r>
          </a:p>
          <a:p>
            <a:pPr lvl="1">
              <a:buFont typeface="Times New Roman" pitchFamily="18" charset="0"/>
              <a:buNone/>
            </a:pPr>
            <a:r>
              <a:rPr lang="en-US" altLang="en-US" sz="1800" smtClean="0">
                <a:latin typeface="Consolas" pitchFamily="49" charset="0"/>
              </a:rPr>
              <a:t>     num1 = 1</a:t>
            </a:r>
          </a:p>
          <a:p>
            <a:pPr lvl="1">
              <a:buFont typeface="Times New Roman" pitchFamily="18" charset="0"/>
              <a:buNone/>
            </a:pPr>
            <a:r>
              <a:rPr lang="en-US" altLang="en-US" sz="1800" smtClean="0">
                <a:latin typeface="Consolas" pitchFamily="49" charset="0"/>
              </a:rPr>
              <a:t>     fun(num1)</a:t>
            </a:r>
          </a:p>
          <a:p>
            <a:pPr lvl="1">
              <a:buFont typeface="Times New Roman" pitchFamily="18" charset="0"/>
              <a:buNone/>
            </a:pPr>
            <a:endParaRPr lang="en-US" altLang="en-US" sz="1800" smtClean="0">
              <a:latin typeface="Consolas" pitchFamily="49" charset="0"/>
            </a:endParaRPr>
          </a:p>
          <a:p>
            <a:pPr lvl="1">
              <a:buFont typeface="Times New Roman" pitchFamily="18" charset="0"/>
              <a:buNone/>
            </a:pPr>
            <a:r>
              <a:rPr lang="en-US" altLang="en-US" sz="1800" smtClean="0">
                <a:latin typeface="Consolas" pitchFamily="49" charset="0"/>
              </a:rPr>
              <a:t>start() </a:t>
            </a:r>
          </a:p>
        </p:txBody>
      </p:sp>
      <p:grpSp>
        <p:nvGrpSpPr>
          <p:cNvPr id="2" name="Group 4"/>
          <p:cNvGrpSpPr>
            <a:grpSpLocks/>
          </p:cNvGrpSpPr>
          <p:nvPr/>
        </p:nvGrpSpPr>
        <p:grpSpPr bwMode="auto">
          <a:xfrm>
            <a:off x="2552700" y="4457700"/>
            <a:ext cx="4394200" cy="1700213"/>
            <a:chOff x="1304" y="2704"/>
            <a:chExt cx="2768" cy="1071"/>
          </a:xfrm>
        </p:grpSpPr>
        <p:sp>
          <p:nvSpPr>
            <p:cNvPr id="49163" name="Line 5"/>
            <p:cNvSpPr>
              <a:spLocks noChangeShapeType="1"/>
            </p:cNvSpPr>
            <p:nvPr/>
          </p:nvSpPr>
          <p:spPr bwMode="auto">
            <a:xfrm flipH="1" flipV="1">
              <a:off x="1304" y="2704"/>
              <a:ext cx="1144" cy="928"/>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49164" name="Text Box 6"/>
            <p:cNvSpPr txBox="1">
              <a:spLocks noChangeArrowheads="1"/>
            </p:cNvSpPr>
            <p:nvPr/>
          </p:nvSpPr>
          <p:spPr bwMode="auto">
            <a:xfrm>
              <a:off x="2392" y="3544"/>
              <a:ext cx="16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a:solidFill>
                    <a:srgbClr val="FF0000"/>
                  </a:solidFill>
                  <a:latin typeface="Consolas" pitchFamily="49" charset="0"/>
                </a:rPr>
                <a:t>num1</a:t>
              </a:r>
              <a:r>
                <a:rPr lang="en-US" altLang="en-US" sz="1800" b="1">
                  <a:solidFill>
                    <a:srgbClr val="FF0000"/>
                  </a:solidFill>
                  <a:latin typeface="Arial" charset="0"/>
                </a:rPr>
                <a:t>: local to start</a:t>
              </a:r>
            </a:p>
          </p:txBody>
        </p:sp>
      </p:grpSp>
      <p:grpSp>
        <p:nvGrpSpPr>
          <p:cNvPr id="3" name="Group 7"/>
          <p:cNvGrpSpPr>
            <a:grpSpLocks/>
          </p:cNvGrpSpPr>
          <p:nvPr/>
        </p:nvGrpSpPr>
        <p:grpSpPr bwMode="auto">
          <a:xfrm>
            <a:off x="2552700" y="1955800"/>
            <a:ext cx="5156200" cy="571500"/>
            <a:chOff x="1448" y="1232"/>
            <a:chExt cx="3248" cy="360"/>
          </a:xfrm>
        </p:grpSpPr>
        <p:sp>
          <p:nvSpPr>
            <p:cNvPr id="49161" name="Line 8"/>
            <p:cNvSpPr>
              <a:spLocks noChangeShapeType="1"/>
            </p:cNvSpPr>
            <p:nvPr/>
          </p:nvSpPr>
          <p:spPr bwMode="auto">
            <a:xfrm flipH="1">
              <a:off x="1448" y="1352"/>
              <a:ext cx="792"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49162" name="Text Box 9"/>
            <p:cNvSpPr txBox="1">
              <a:spLocks noChangeArrowheads="1"/>
            </p:cNvSpPr>
            <p:nvPr/>
          </p:nvSpPr>
          <p:spPr bwMode="auto">
            <a:xfrm>
              <a:off x="2192" y="1232"/>
              <a:ext cx="25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a:solidFill>
                    <a:srgbClr val="FF0000"/>
                  </a:solidFill>
                  <a:latin typeface="Arial" charset="0"/>
                </a:rPr>
                <a:t>Parameter </a:t>
              </a:r>
              <a:r>
                <a:rPr lang="en-US" altLang="en-US" sz="1800" b="1">
                  <a:solidFill>
                    <a:srgbClr val="FF0000"/>
                  </a:solidFill>
                  <a:latin typeface="Consolas" pitchFamily="49" charset="0"/>
                </a:rPr>
                <a:t>num1</a:t>
              </a:r>
              <a:r>
                <a:rPr lang="en-US" altLang="en-US" sz="1800" b="1">
                  <a:solidFill>
                    <a:srgbClr val="FF0000"/>
                  </a:solidFill>
                  <a:latin typeface="Arial" charset="0"/>
                </a:rPr>
                <a:t>: local to fun</a:t>
              </a:r>
            </a:p>
          </p:txBody>
        </p:sp>
      </p:grpSp>
      <p:grpSp>
        <p:nvGrpSpPr>
          <p:cNvPr id="4" name="Group 10"/>
          <p:cNvGrpSpPr>
            <a:grpSpLocks/>
          </p:cNvGrpSpPr>
          <p:nvPr/>
        </p:nvGrpSpPr>
        <p:grpSpPr bwMode="auto">
          <a:xfrm>
            <a:off x="2667000" y="2527300"/>
            <a:ext cx="5207000" cy="571500"/>
            <a:chOff x="1400" y="1592"/>
            <a:chExt cx="3280" cy="360"/>
          </a:xfrm>
        </p:grpSpPr>
        <p:sp>
          <p:nvSpPr>
            <p:cNvPr id="49159" name="Line 11"/>
            <p:cNvSpPr>
              <a:spLocks noChangeShapeType="1"/>
            </p:cNvSpPr>
            <p:nvPr/>
          </p:nvSpPr>
          <p:spPr bwMode="auto">
            <a:xfrm flipH="1">
              <a:off x="1400" y="1712"/>
              <a:ext cx="792"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49160" name="Text Box 12"/>
            <p:cNvSpPr txBox="1">
              <a:spLocks noChangeArrowheads="1"/>
            </p:cNvSpPr>
            <p:nvPr/>
          </p:nvSpPr>
          <p:spPr bwMode="auto">
            <a:xfrm>
              <a:off x="2176" y="1592"/>
              <a:ext cx="25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a:solidFill>
                    <a:srgbClr val="FF0000"/>
                  </a:solidFill>
                  <a:latin typeface="Consolas" pitchFamily="49" charset="0"/>
                </a:rPr>
                <a:t>num2</a:t>
              </a:r>
              <a:r>
                <a:rPr lang="en-US" altLang="en-US" sz="1800" b="1">
                  <a:solidFill>
                    <a:srgbClr val="FF0000"/>
                  </a:solidFill>
                  <a:latin typeface="Arial" charset="0"/>
                </a:rPr>
                <a:t>: local to fun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smtClean="0"/>
              <a:t>Useful for visualizing the layout of function calls in a large and complex program.</a:t>
            </a:r>
          </a:p>
          <a:p>
            <a:r>
              <a:rPr lang="en-US" altLang="en-US" b="1" smtClean="0"/>
              <a:t>Format</a:t>
            </a:r>
            <a:r>
              <a:rPr lang="en-US" altLang="en-US" smtClean="0"/>
              <a:t>:</a:t>
            </a:r>
          </a:p>
          <a:p>
            <a:endParaRPr lang="en-US" altLang="en-US" smtClean="0"/>
          </a:p>
          <a:p>
            <a:endParaRPr lang="en-US" altLang="en-US" smtClean="0"/>
          </a:p>
          <a:p>
            <a:endParaRPr lang="en-US" altLang="en-US" smtClean="0"/>
          </a:p>
          <a:p>
            <a:endParaRPr lang="en-US" altLang="en-US" smtClean="0"/>
          </a:p>
          <a:p>
            <a:r>
              <a:rPr lang="en-US" altLang="en-US" b="1" smtClean="0"/>
              <a:t>Example</a:t>
            </a:r>
            <a:r>
              <a:rPr lang="en-US" altLang="en-US" smtClean="0"/>
              <a:t>:</a:t>
            </a:r>
          </a:p>
          <a:p>
            <a:pPr marL="342900" lvl="1" indent="0">
              <a:buFont typeface="Arial" charset="0"/>
              <a:buNone/>
            </a:pPr>
            <a:r>
              <a:rPr lang="en-US" altLang="en-US" sz="1800" smtClean="0">
                <a:latin typeface="Consolas" pitchFamily="49" charset="0"/>
              </a:rPr>
              <a:t>def start():</a:t>
            </a:r>
          </a:p>
          <a:p>
            <a:pPr marL="342900" lvl="1" indent="0">
              <a:buFont typeface="Arial" charset="0"/>
              <a:buNone/>
            </a:pPr>
            <a:r>
              <a:rPr lang="en-US" altLang="en-US" sz="1800" smtClean="0">
                <a:latin typeface="Consolas" pitchFamily="49" charset="0"/>
              </a:rPr>
              <a:t>    age = float(input())</a:t>
            </a:r>
          </a:p>
          <a:p>
            <a:pPr marL="342900" lvl="1" indent="0">
              <a:buFont typeface="Arial" charset="0"/>
              <a:buNone/>
            </a:pPr>
            <a:r>
              <a:rPr lang="en-US" altLang="en-US" sz="1800" smtClean="0">
                <a:latin typeface="Consolas" pitchFamily="49" charset="0"/>
              </a:rPr>
              <a:t>    print(age)</a:t>
            </a:r>
          </a:p>
        </p:txBody>
      </p:sp>
      <p:sp>
        <p:nvSpPr>
          <p:cNvPr id="50179" name="Title 1"/>
          <p:cNvSpPr>
            <a:spLocks noGrp="1"/>
          </p:cNvSpPr>
          <p:nvPr>
            <p:ph type="title"/>
          </p:nvPr>
        </p:nvSpPr>
        <p:spPr/>
        <p:txBody>
          <a:bodyPr/>
          <a:lstStyle/>
          <a:p>
            <a:r>
              <a:rPr lang="en-US" altLang="en-US" smtClean="0"/>
              <a:t>Structure Charts</a:t>
            </a:r>
          </a:p>
        </p:txBody>
      </p:sp>
      <p:grpSp>
        <p:nvGrpSpPr>
          <p:cNvPr id="8" name="Group 7"/>
          <p:cNvGrpSpPr>
            <a:grpSpLocks/>
          </p:cNvGrpSpPr>
          <p:nvPr/>
        </p:nvGrpSpPr>
        <p:grpSpPr bwMode="auto">
          <a:xfrm>
            <a:off x="685800" y="2362200"/>
            <a:ext cx="4595813" cy="1828800"/>
            <a:chOff x="685800" y="2362200"/>
            <a:chExt cx="4595813" cy="1828800"/>
          </a:xfrm>
        </p:grpSpPr>
        <p:sp>
          <p:nvSpPr>
            <p:cNvPr id="5" name="Rectangle 4"/>
            <p:cNvSpPr/>
            <p:nvPr/>
          </p:nvSpPr>
          <p:spPr>
            <a:xfrm>
              <a:off x="685800" y="3352800"/>
              <a:ext cx="15240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Function being called</a:t>
              </a:r>
            </a:p>
          </p:txBody>
        </p:sp>
        <p:sp>
          <p:nvSpPr>
            <p:cNvPr id="6" name="Rectangle 5"/>
            <p:cNvSpPr/>
            <p:nvPr/>
          </p:nvSpPr>
          <p:spPr>
            <a:xfrm>
              <a:off x="2233613" y="2362200"/>
              <a:ext cx="15240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Calling function</a:t>
              </a:r>
            </a:p>
          </p:txBody>
        </p:sp>
        <p:sp>
          <p:nvSpPr>
            <p:cNvPr id="7" name="Rectangle 6"/>
            <p:cNvSpPr/>
            <p:nvPr/>
          </p:nvSpPr>
          <p:spPr>
            <a:xfrm>
              <a:off x="3757613" y="3408363"/>
              <a:ext cx="1524000" cy="7826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Function being called</a:t>
              </a:r>
            </a:p>
          </p:txBody>
        </p:sp>
        <p:cxnSp>
          <p:nvCxnSpPr>
            <p:cNvPr id="9" name="Elbow Connector 8"/>
            <p:cNvCxnSpPr>
              <a:stCxn id="6" idx="2"/>
              <a:endCxn id="5" idx="0"/>
            </p:cNvCxnSpPr>
            <p:nvPr/>
          </p:nvCxnSpPr>
          <p:spPr>
            <a:xfrm rot="5400000">
              <a:off x="1993107" y="2350293"/>
              <a:ext cx="457200" cy="1547813"/>
            </a:xfrm>
            <a:prstGeom prst="bentConnector3">
              <a:avLst>
                <a:gd name="adj1" fmla="val 56383"/>
              </a:avLst>
            </a:prstGeom>
            <a:ln w="25400"/>
          </p:spPr>
          <p:style>
            <a:lnRef idx="1">
              <a:schemeClr val="accent1"/>
            </a:lnRef>
            <a:fillRef idx="0">
              <a:schemeClr val="accent1"/>
            </a:fillRef>
            <a:effectRef idx="0">
              <a:schemeClr val="accent1"/>
            </a:effectRef>
            <a:fontRef idx="minor">
              <a:schemeClr val="tx1"/>
            </a:fontRef>
          </p:style>
        </p:cxnSp>
        <p:cxnSp>
          <p:nvCxnSpPr>
            <p:cNvPr id="10" name="Elbow Connector 9"/>
            <p:cNvCxnSpPr>
              <a:stCxn id="7" idx="0"/>
              <a:endCxn id="6" idx="2"/>
            </p:cNvCxnSpPr>
            <p:nvPr/>
          </p:nvCxnSpPr>
          <p:spPr>
            <a:xfrm rot="16200000" flipV="1">
              <a:off x="3501231" y="2389982"/>
              <a:ext cx="512763" cy="152400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grpSp>
      <p:grpSp>
        <p:nvGrpSpPr>
          <p:cNvPr id="15" name="Group 14"/>
          <p:cNvGrpSpPr>
            <a:grpSpLocks/>
          </p:cNvGrpSpPr>
          <p:nvPr/>
        </p:nvGrpSpPr>
        <p:grpSpPr bwMode="auto">
          <a:xfrm>
            <a:off x="4743450" y="4530725"/>
            <a:ext cx="3657600" cy="2155825"/>
            <a:chOff x="4743451" y="4530320"/>
            <a:chExt cx="3657600" cy="2155825"/>
          </a:xfrm>
        </p:grpSpPr>
        <p:sp>
          <p:nvSpPr>
            <p:cNvPr id="16" name="Rectangle 15"/>
            <p:cNvSpPr/>
            <p:nvPr/>
          </p:nvSpPr>
          <p:spPr bwMode="auto">
            <a:xfrm>
              <a:off x="4743451" y="6152745"/>
              <a:ext cx="1119188"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input</a:t>
              </a:r>
            </a:p>
          </p:txBody>
        </p:sp>
        <p:sp>
          <p:nvSpPr>
            <p:cNvPr id="17" name="Rectangle 16"/>
            <p:cNvSpPr/>
            <p:nvPr/>
          </p:nvSpPr>
          <p:spPr bwMode="auto">
            <a:xfrm>
              <a:off x="5886451" y="4530320"/>
              <a:ext cx="2190750" cy="10985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18" name="Rectangle 17"/>
            <p:cNvSpPr/>
            <p:nvPr/>
          </p:nvSpPr>
          <p:spPr bwMode="auto">
            <a:xfrm>
              <a:off x="6038851" y="6151158"/>
              <a:ext cx="990600" cy="5318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float</a:t>
              </a:r>
            </a:p>
          </p:txBody>
        </p:sp>
        <p:cxnSp>
          <p:nvCxnSpPr>
            <p:cNvPr id="19" name="Elbow Connector 18"/>
            <p:cNvCxnSpPr>
              <a:stCxn id="17" idx="2"/>
              <a:endCxn id="16" idx="0"/>
            </p:cNvCxnSpPr>
            <p:nvPr/>
          </p:nvCxnSpPr>
          <p:spPr bwMode="auto">
            <a:xfrm rot="5400000">
              <a:off x="5880895" y="5051814"/>
              <a:ext cx="523875" cy="1677987"/>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8" idx="0"/>
              <a:endCxn id="17" idx="2"/>
            </p:cNvCxnSpPr>
            <p:nvPr/>
          </p:nvCxnSpPr>
          <p:spPr bwMode="auto">
            <a:xfrm rot="5400000" flipH="1" flipV="1">
              <a:off x="6496845" y="5666176"/>
              <a:ext cx="522288" cy="447675"/>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27" name="Rectangle 26"/>
            <p:cNvSpPr/>
            <p:nvPr/>
          </p:nvSpPr>
          <p:spPr bwMode="auto">
            <a:xfrm>
              <a:off x="7410451" y="6152745"/>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print</a:t>
              </a:r>
            </a:p>
          </p:txBody>
        </p:sp>
        <p:cxnSp>
          <p:nvCxnSpPr>
            <p:cNvPr id="29" name="Elbow Connector 28"/>
            <p:cNvCxnSpPr>
              <a:stCxn id="17" idx="2"/>
              <a:endCxn id="27" idx="0"/>
            </p:cNvCxnSpPr>
            <p:nvPr/>
          </p:nvCxnSpPr>
          <p:spPr bwMode="auto">
            <a:xfrm rot="16200000" flipH="1">
              <a:off x="7181851" y="5428845"/>
              <a:ext cx="523875" cy="923925"/>
            </a:xfrm>
            <a:prstGeom prst="bentConnector3">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38851" y="4968470"/>
              <a:ext cx="1085850" cy="52705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600" dirty="0">
                  <a:solidFill>
                    <a:schemeClr val="tx1"/>
                  </a:solidFill>
                  <a:latin typeface="Consolas" panose="020B0609020204030204" pitchFamily="49" charset="0"/>
                  <a:cs typeface="Consolas" panose="020B0609020204030204" pitchFamily="49" charset="0"/>
                </a:rPr>
                <a:t>age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t>Structure Chart: </a:t>
            </a:r>
            <a:r>
              <a:rPr lang="en-US" altLang="en-US" smtClean="0">
                <a:latin typeface="Consolas" pitchFamily="49" charset="0"/>
              </a:rPr>
              <a:t>temperature.py</a:t>
            </a:r>
            <a:r>
              <a:rPr lang="en-US" altLang="en-US" smtClean="0"/>
              <a:t> </a:t>
            </a:r>
          </a:p>
        </p:txBody>
      </p:sp>
      <p:sp>
        <p:nvSpPr>
          <p:cNvPr id="51203" name="Content Placeholder 2"/>
          <p:cNvSpPr>
            <a:spLocks noGrp="1"/>
          </p:cNvSpPr>
          <p:nvPr>
            <p:ph idx="1"/>
          </p:nvPr>
        </p:nvSpPr>
        <p:spPr>
          <a:xfrm>
            <a:off x="457200" y="1143000"/>
            <a:ext cx="8229600" cy="914400"/>
          </a:xfrm>
        </p:spPr>
        <p:txBody>
          <a:bodyPr/>
          <a:lstStyle/>
          <a:p>
            <a:r>
              <a:rPr lang="en-US" altLang="en-US" smtClean="0"/>
              <a:t>To reduce clutter most structure charts only show functions that were directly implemented by the programmer.</a:t>
            </a:r>
          </a:p>
        </p:txBody>
      </p:sp>
      <p:sp>
        <p:nvSpPr>
          <p:cNvPr id="4" name="Rectangle 3"/>
          <p:cNvSpPr/>
          <p:nvPr/>
        </p:nvSpPr>
        <p:spPr>
          <a:xfrm>
            <a:off x="1993900" y="3736975"/>
            <a:ext cx="1752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introduction</a:t>
            </a:r>
          </a:p>
        </p:txBody>
      </p:sp>
      <p:sp>
        <p:nvSpPr>
          <p:cNvPr id="5" name="Rectangle 4"/>
          <p:cNvSpPr/>
          <p:nvPr/>
        </p:nvSpPr>
        <p:spPr>
          <a:xfrm>
            <a:off x="3746500" y="2438400"/>
            <a:ext cx="15240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6" name="Rectangle 5"/>
          <p:cNvSpPr/>
          <p:nvPr/>
        </p:nvSpPr>
        <p:spPr>
          <a:xfrm>
            <a:off x="5765800" y="3657600"/>
            <a:ext cx="2616200" cy="12287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convert</a:t>
            </a:r>
          </a:p>
        </p:txBody>
      </p:sp>
      <p:cxnSp>
        <p:nvCxnSpPr>
          <p:cNvPr id="7" name="Elbow Connector 6"/>
          <p:cNvCxnSpPr>
            <a:stCxn id="5" idx="2"/>
            <a:endCxn id="4" idx="0"/>
          </p:cNvCxnSpPr>
          <p:nvPr/>
        </p:nvCxnSpPr>
        <p:spPr>
          <a:xfrm rot="5400000">
            <a:off x="3306762" y="2535238"/>
            <a:ext cx="765175" cy="1638300"/>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6" idx="0"/>
            <a:endCxn id="5" idx="2"/>
          </p:cNvCxnSpPr>
          <p:nvPr/>
        </p:nvCxnSpPr>
        <p:spPr>
          <a:xfrm rot="16200000" flipV="1">
            <a:off x="5448300" y="2032000"/>
            <a:ext cx="685800" cy="2565400"/>
          </a:xfrm>
          <a:prstGeom prst="bentConnector3">
            <a:avLst>
              <a:gd name="adj1" fmla="val 42908"/>
            </a:avLst>
          </a:prstGeom>
          <a:ln w="254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997325" y="6265863"/>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display</a:t>
            </a:r>
          </a:p>
        </p:txBody>
      </p:sp>
      <p:cxnSp>
        <p:nvCxnSpPr>
          <p:cNvPr id="10" name="Elbow Connector 9"/>
          <p:cNvCxnSpPr>
            <a:stCxn id="6" idx="2"/>
            <a:endCxn id="9" idx="0"/>
          </p:cNvCxnSpPr>
          <p:nvPr/>
        </p:nvCxnSpPr>
        <p:spPr>
          <a:xfrm rot="5400000">
            <a:off x="5093494" y="4285456"/>
            <a:ext cx="1379538" cy="2581275"/>
          </a:xfrm>
          <a:prstGeom prst="bentConnector3">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19800" y="4114800"/>
            <a:ext cx="1371600" cy="6096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600" dirty="0">
                <a:solidFill>
                  <a:schemeClr val="tx1"/>
                </a:solidFill>
                <a:latin typeface="Consolas" panose="020B0609020204030204" pitchFamily="49" charset="0"/>
                <a:cs typeface="Consolas" panose="020B0609020204030204" pitchFamily="49" charset="0"/>
              </a:rPr>
              <a:t>celsius</a:t>
            </a:r>
          </a:p>
          <a:p>
            <a:pPr eaLnBrk="1" hangingPunct="1">
              <a:defRPr/>
            </a:pPr>
            <a:r>
              <a:rPr lang="en-US" sz="1600" dirty="0">
                <a:solidFill>
                  <a:schemeClr val="tx1"/>
                </a:solidFill>
                <a:latin typeface="Consolas" panose="020B0609020204030204" pitchFamily="49" charset="0"/>
                <a:cs typeface="Consolas" panose="020B0609020204030204" pitchFamily="49" charset="0"/>
              </a:rPr>
              <a:t>fahrenheit</a:t>
            </a:r>
          </a:p>
        </p:txBody>
      </p:sp>
      <p:sp>
        <p:nvSpPr>
          <p:cNvPr id="51212" name="TextBox 19"/>
          <p:cNvSpPr txBox="1">
            <a:spLocks noChangeArrowheads="1"/>
          </p:cNvSpPr>
          <p:nvPr/>
        </p:nvSpPr>
        <p:spPr bwMode="auto">
          <a:xfrm>
            <a:off x="4495800" y="5256213"/>
            <a:ext cx="2590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Args(celsius,fahrenheit)</a:t>
            </a:r>
            <a:endParaRPr lang="en-US" altLang="en-US" sz="140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smtClean="0"/>
              <a:t>Parameter Passing: Putting It All Together</a:t>
            </a:r>
          </a:p>
        </p:txBody>
      </p:sp>
      <p:sp>
        <p:nvSpPr>
          <p:cNvPr id="52227" name="Rectangle 3"/>
          <p:cNvSpPr>
            <a:spLocks noGrp="1" noChangeArrowheads="1"/>
          </p:cNvSpPr>
          <p:nvPr>
            <p:ph type="body" idx="1"/>
          </p:nvPr>
        </p:nvSpPr>
        <p:spPr/>
        <p:txBody>
          <a:bodyPr/>
          <a:lstStyle/>
          <a:p>
            <a:pPr>
              <a:spcBef>
                <a:spcPct val="10000"/>
              </a:spcBef>
            </a:pPr>
            <a:r>
              <a:rPr lang="en-US" altLang="en-US" smtClean="0"/>
              <a:t>Name of the example program: </a:t>
            </a:r>
            <a:r>
              <a:rPr lang="en-US" altLang="en-US" smtClean="0">
                <a:latin typeface="Consolas" pitchFamily="49" charset="0"/>
              </a:rPr>
              <a:t>temperature.py</a:t>
            </a:r>
          </a:p>
          <a:p>
            <a:pPr>
              <a:spcBef>
                <a:spcPct val="10000"/>
              </a:spcBef>
            </a:pPr>
            <a:endParaRPr lang="en-US" altLang="en-US" sz="2000" smtClean="0">
              <a:latin typeface="Arial" charset="0"/>
            </a:endParaRPr>
          </a:p>
          <a:p>
            <a:pPr lvl="1">
              <a:buFont typeface="Times New Roman" pitchFamily="18" charset="0"/>
              <a:buNone/>
            </a:pPr>
            <a:r>
              <a:rPr lang="en-US" altLang="en-US" sz="1600" smtClean="0">
                <a:latin typeface="Consolas" pitchFamily="49" charset="0"/>
              </a:rPr>
              <a:t>def introduction ():</a:t>
            </a:r>
          </a:p>
          <a:p>
            <a:pPr lvl="1">
              <a:buFont typeface="Times New Roman" pitchFamily="18" charset="0"/>
              <a:buNone/>
            </a:pPr>
            <a:r>
              <a:rPr lang="en-US" altLang="en-US" sz="1600" smtClean="0">
                <a:latin typeface="Consolas" pitchFamily="49" charset="0"/>
              </a:rPr>
              <a:t>    print ("""</a:t>
            </a:r>
          </a:p>
          <a:p>
            <a:pPr lvl="1">
              <a:buFont typeface="Times New Roman" pitchFamily="18" charset="0"/>
              <a:buNone/>
            </a:pPr>
            <a:r>
              <a:rPr lang="en-US" altLang="en-US" sz="1600" smtClean="0">
                <a:latin typeface="Consolas" pitchFamily="49" charset="0"/>
              </a:rPr>
              <a:t>Celsius to Fahrenheit converter</a:t>
            </a:r>
          </a:p>
          <a:p>
            <a:pPr lvl="1">
              <a:buFont typeface="Times New Roman" pitchFamily="18" charset="0"/>
              <a:buNone/>
            </a:pPr>
            <a:r>
              <a:rPr lang="en-US" altLang="en-US" sz="1600" smtClean="0">
                <a:latin typeface="Consolas" pitchFamily="49" charset="0"/>
              </a:rPr>
              <a:t>-------------------------------</a:t>
            </a:r>
          </a:p>
          <a:p>
            <a:pPr lvl="1">
              <a:buFont typeface="Times New Roman" pitchFamily="18" charset="0"/>
              <a:buNone/>
            </a:pPr>
            <a:r>
              <a:rPr lang="en-US" altLang="en-US" sz="1600" smtClean="0">
                <a:latin typeface="Consolas" pitchFamily="49" charset="0"/>
              </a:rPr>
              <a:t>This program will convert a given Celsius temperature to an equivalent</a:t>
            </a:r>
          </a:p>
          <a:p>
            <a:pPr lvl="1">
              <a:buFont typeface="Times New Roman" pitchFamily="18" charset="0"/>
              <a:buNone/>
            </a:pPr>
            <a:r>
              <a:rPr lang="en-US" altLang="en-US" sz="1600" smtClean="0">
                <a:latin typeface="Consolas" pitchFamily="49" charset="0"/>
              </a:rPr>
              <a:t>Fahrenheit value.</a:t>
            </a:r>
          </a:p>
          <a:p>
            <a:pPr lvl="1">
              <a:buFont typeface="Times New Roman" pitchFamily="18" charset="0"/>
              <a:buNone/>
            </a:pPr>
            <a:endParaRPr lang="en-US" altLang="en-US" sz="1600" smtClean="0">
              <a:latin typeface="Consolas" pitchFamily="49" charset="0"/>
            </a:endParaRPr>
          </a:p>
          <a:p>
            <a:pPr lvl="1">
              <a:buFont typeface="Times New Roman" pitchFamily="18" charset="0"/>
              <a:buNone/>
            </a:pPr>
            <a:r>
              <a:rPr lang="en-US" altLang="en-US" sz="1600" smtClean="0">
                <a:latin typeface="Consolas" pitchFamily="49" charset="0"/>
              </a:rPr>
              <a:t>    """)</a:t>
            </a:r>
          </a:p>
        </p:txBody>
      </p:sp>
      <p:pic>
        <p:nvPicPr>
          <p:cNvPr id="522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5257800"/>
            <a:ext cx="81788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smtClean="0"/>
              <a:t>Solving Larger Problems</a:t>
            </a:r>
          </a:p>
        </p:txBody>
      </p:sp>
      <p:sp>
        <p:nvSpPr>
          <p:cNvPr id="104451" name="Rectangle 3"/>
          <p:cNvSpPr>
            <a:spLocks noGrp="1" noChangeArrowheads="1"/>
          </p:cNvSpPr>
          <p:nvPr>
            <p:ph type="body" idx="1"/>
          </p:nvPr>
        </p:nvSpPr>
        <p:spPr/>
        <p:txBody>
          <a:bodyPr/>
          <a:lstStyle/>
          <a:p>
            <a:r>
              <a:rPr lang="en-US" altLang="en-US" smtClean="0"/>
              <a:t>Sometimes you will have to write a program for a large and/or complex problem.</a:t>
            </a:r>
          </a:p>
          <a:p>
            <a:r>
              <a:rPr lang="en-US" altLang="en-US" smtClean="0"/>
              <a:t>One technique employed in this type of situation is the top down approach to design.</a:t>
            </a:r>
          </a:p>
          <a:p>
            <a:pPr lvl="1"/>
            <a:r>
              <a:rPr lang="en-US" altLang="en-US" smtClean="0"/>
              <a:t>The main advantage is that it reduces the complexity of the problem because you only have to work on it a portion at a time.</a:t>
            </a:r>
          </a:p>
          <a:p>
            <a:pPr lvl="1"/>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4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4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bldLvl="2"/>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smtClean="0"/>
              <a:t>Parameter Passing: Putting It All Together (2)</a:t>
            </a:r>
          </a:p>
        </p:txBody>
      </p:sp>
      <p:sp>
        <p:nvSpPr>
          <p:cNvPr id="53251" name="Rectangle 3"/>
          <p:cNvSpPr>
            <a:spLocks noGrp="1" noChangeArrowheads="1"/>
          </p:cNvSpPr>
          <p:nvPr>
            <p:ph type="body" idx="1"/>
          </p:nvPr>
        </p:nvSpPr>
        <p:spPr/>
        <p:txBody>
          <a:bodyPr/>
          <a:lstStyle/>
          <a:p>
            <a:pPr lvl="1">
              <a:buFont typeface="Times New Roman" pitchFamily="18" charset="0"/>
              <a:buNone/>
            </a:pPr>
            <a:r>
              <a:rPr lang="en-US" altLang="en-US" sz="1600" smtClean="0">
                <a:latin typeface="Consolas" pitchFamily="49" charset="0"/>
              </a:rPr>
              <a:t>def display (celsius, fahrenheit):</a:t>
            </a:r>
          </a:p>
          <a:p>
            <a:pPr lvl="1">
              <a:buFont typeface="Times New Roman" pitchFamily="18" charset="0"/>
              <a:buNone/>
            </a:pPr>
            <a:r>
              <a:rPr lang="en-US" altLang="en-US" sz="1600" smtClean="0">
                <a:latin typeface="Consolas" pitchFamily="49" charset="0"/>
              </a:rPr>
              <a:t>    print ("")</a:t>
            </a:r>
          </a:p>
          <a:p>
            <a:pPr lvl="1">
              <a:buFont typeface="Times New Roman" pitchFamily="18" charset="0"/>
              <a:buNone/>
            </a:pPr>
            <a:r>
              <a:rPr lang="en-US" altLang="en-US" sz="1600" smtClean="0">
                <a:latin typeface="Consolas" pitchFamily="49" charset="0"/>
              </a:rPr>
              <a:t>    print ("Celsius value: ", celsius)</a:t>
            </a:r>
          </a:p>
          <a:p>
            <a:pPr lvl="1">
              <a:buFont typeface="Times New Roman" pitchFamily="18" charset="0"/>
              <a:buNone/>
            </a:pPr>
            <a:r>
              <a:rPr lang="en-US" altLang="en-US" sz="1600" smtClean="0">
                <a:latin typeface="Consolas" pitchFamily="49" charset="0"/>
              </a:rPr>
              <a:t>    print ("Fahrenheit value:", fahrenheit)</a:t>
            </a:r>
          </a:p>
          <a:p>
            <a:pPr lvl="1">
              <a:buFont typeface="Times New Roman" pitchFamily="18" charset="0"/>
              <a:buNone/>
            </a:pPr>
            <a:endParaRPr lang="en-US" altLang="en-US" sz="1600" smtClean="0">
              <a:latin typeface="Consolas" pitchFamily="49" charset="0"/>
            </a:endParaRPr>
          </a:p>
          <a:p>
            <a:pPr lvl="1">
              <a:buFont typeface="Times New Roman" pitchFamily="18" charset="0"/>
              <a:buNone/>
            </a:pPr>
            <a:r>
              <a:rPr lang="en-US" altLang="en-US" sz="1600" smtClean="0">
                <a:latin typeface="Consolas" pitchFamily="49" charset="0"/>
              </a:rPr>
              <a:t>def convert ():</a:t>
            </a:r>
          </a:p>
          <a:p>
            <a:pPr lvl="1">
              <a:buFont typeface="Times New Roman" pitchFamily="18" charset="0"/>
              <a:buNone/>
            </a:pPr>
            <a:r>
              <a:rPr lang="en-US" altLang="en-US" sz="1600" smtClean="0">
                <a:latin typeface="Consolas" pitchFamily="49" charset="0"/>
              </a:rPr>
              <a:t>    celsius = float(input ("Type in the celsius temperature: "))</a:t>
            </a:r>
          </a:p>
          <a:p>
            <a:pPr lvl="1">
              <a:buFont typeface="Times New Roman" pitchFamily="18" charset="0"/>
              <a:buNone/>
            </a:pPr>
            <a:r>
              <a:rPr lang="en-US" altLang="en-US" sz="1600" smtClean="0">
                <a:latin typeface="Consolas" pitchFamily="49" charset="0"/>
              </a:rPr>
              <a:t>    fahrenheit = celsius * 9 / 5 + 32</a:t>
            </a:r>
          </a:p>
          <a:p>
            <a:pPr lvl="1">
              <a:buFont typeface="Times New Roman" pitchFamily="18" charset="0"/>
              <a:buNone/>
            </a:pPr>
            <a:r>
              <a:rPr lang="en-US" altLang="en-US" sz="1600" smtClean="0">
                <a:latin typeface="Consolas" pitchFamily="49" charset="0"/>
              </a:rPr>
              <a:t>    display (celsius, fahrenheit)</a:t>
            </a:r>
          </a:p>
          <a:p>
            <a:pPr lvl="1">
              <a:buFont typeface="Times New Roman" pitchFamily="18" charset="0"/>
              <a:buNone/>
            </a:pPr>
            <a:r>
              <a:rPr lang="en-US" altLang="en-US" sz="1600" smtClean="0">
                <a:latin typeface="Consolas" pitchFamily="49" charset="0"/>
              </a:rPr>
              <a:t>    </a:t>
            </a:r>
          </a:p>
          <a:p>
            <a:pPr lvl="1">
              <a:buFont typeface="Times New Roman" pitchFamily="18" charset="0"/>
              <a:buNone/>
            </a:pPr>
            <a:endParaRPr lang="en-US" altLang="en-US" sz="1600" smtClean="0">
              <a:latin typeface="Consolas" pitchFamily="49" charset="0"/>
            </a:endParaRPr>
          </a:p>
          <a:p>
            <a:pPr lvl="1">
              <a:buFont typeface="Times New Roman" pitchFamily="18" charset="0"/>
              <a:buNone/>
            </a:pPr>
            <a:r>
              <a:rPr lang="en-US" altLang="en-US" sz="1600" b="1" smtClean="0">
                <a:latin typeface="Consolas" pitchFamily="49" charset="0"/>
              </a:rPr>
              <a:t># start function</a:t>
            </a:r>
          </a:p>
          <a:p>
            <a:pPr lvl="1">
              <a:buFont typeface="Times New Roman" pitchFamily="18" charset="0"/>
              <a:buNone/>
            </a:pPr>
            <a:r>
              <a:rPr lang="en-US" altLang="en-US" sz="1600" smtClean="0">
                <a:latin typeface="Consolas" pitchFamily="49" charset="0"/>
              </a:rPr>
              <a:t>def start ():</a:t>
            </a:r>
          </a:p>
          <a:p>
            <a:pPr lvl="1">
              <a:buFont typeface="Times New Roman" pitchFamily="18" charset="0"/>
              <a:buNone/>
            </a:pPr>
            <a:r>
              <a:rPr lang="en-US" altLang="en-US" sz="1600" smtClean="0">
                <a:latin typeface="Consolas" pitchFamily="49" charset="0"/>
              </a:rPr>
              <a:t>    introduction ()</a:t>
            </a:r>
          </a:p>
          <a:p>
            <a:pPr lvl="1">
              <a:buFont typeface="Times New Roman" pitchFamily="18" charset="0"/>
              <a:buNone/>
            </a:pPr>
            <a:r>
              <a:rPr lang="en-US" altLang="en-US" sz="1600" smtClean="0">
                <a:latin typeface="Consolas" pitchFamily="49" charset="0"/>
              </a:rPr>
              <a:t>    convert ()</a:t>
            </a:r>
          </a:p>
          <a:p>
            <a:pPr lvl="1">
              <a:buFont typeface="Times New Roman" pitchFamily="18" charset="0"/>
              <a:buNone/>
            </a:pPr>
            <a:endParaRPr lang="en-US" altLang="en-US" sz="1600" smtClean="0">
              <a:latin typeface="Consolas" pitchFamily="49" charset="0"/>
            </a:endParaRPr>
          </a:p>
          <a:p>
            <a:pPr lvl="1">
              <a:buFont typeface="Times New Roman" pitchFamily="18" charset="0"/>
              <a:buNone/>
            </a:pPr>
            <a:r>
              <a:rPr lang="en-US" altLang="en-US" sz="1600" smtClean="0">
                <a:latin typeface="Consolas" pitchFamily="49" charset="0"/>
              </a:rPr>
              <a:t>start ()</a:t>
            </a:r>
          </a:p>
        </p:txBody>
      </p:sp>
      <p:pic>
        <p:nvPicPr>
          <p:cNvPr id="5325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2925" y="1219200"/>
            <a:ext cx="31877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325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2525713"/>
            <a:ext cx="4238625" cy="360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913" y="1163638"/>
            <a:ext cx="8229600" cy="5410200"/>
          </a:xfrm>
        </p:spPr>
        <p:txBody>
          <a:bodyPr/>
          <a:lstStyle/>
          <a:p>
            <a:r>
              <a:rPr lang="en-US" altLang="en-US" smtClean="0"/>
              <a:t>A parameter is copied into a local memory space.</a:t>
            </a:r>
          </a:p>
          <a:p>
            <a:endParaRPr lang="en-US" altLang="en-US" smtClean="0"/>
          </a:p>
          <a:p>
            <a:endParaRPr lang="en-US" altLang="en-US" smtClean="0"/>
          </a:p>
          <a:p>
            <a:endParaRPr lang="en-US" altLang="en-US" smtClean="0"/>
          </a:p>
          <a:p>
            <a:endParaRPr lang="en-US" altLang="en-US" smtClean="0"/>
          </a:p>
          <a:p>
            <a:endParaRPr lang="en-US" altLang="en-US" smtClean="0"/>
          </a:p>
          <a:p>
            <a:endParaRPr lang="en-US" altLang="en-US" smtClean="0"/>
          </a:p>
        </p:txBody>
      </p:sp>
      <p:sp>
        <p:nvSpPr>
          <p:cNvPr id="54275" name="Title 1"/>
          <p:cNvSpPr>
            <a:spLocks noGrp="1"/>
          </p:cNvSpPr>
          <p:nvPr>
            <p:ph type="title"/>
          </p:nvPr>
        </p:nvSpPr>
        <p:spPr/>
        <p:txBody>
          <a:bodyPr/>
          <a:lstStyle/>
          <a:p>
            <a:r>
              <a:rPr lang="en-US" altLang="en-US" smtClean="0"/>
              <a:t>Parameter Passing: Important Recap!</a:t>
            </a:r>
          </a:p>
        </p:txBody>
      </p:sp>
      <p:sp>
        <p:nvSpPr>
          <p:cNvPr id="4" name="Rectangle 3"/>
          <p:cNvSpPr>
            <a:spLocks noChangeArrowheads="1"/>
          </p:cNvSpPr>
          <p:nvPr/>
        </p:nvSpPr>
        <p:spPr bwMode="auto">
          <a:xfrm>
            <a:off x="717550" y="1752600"/>
            <a:ext cx="5683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1600" b="1">
                <a:latin typeface="Consolas" pitchFamily="49" charset="0"/>
              </a:rPr>
              <a:t># Inside function convert()</a:t>
            </a:r>
          </a:p>
          <a:p>
            <a:pPr eaLnBrk="1" hangingPunct="1"/>
            <a:r>
              <a:rPr lang="en-US" altLang="en-US" sz="1600">
                <a:latin typeface="Consolas" pitchFamily="49" charset="0"/>
              </a:rPr>
              <a:t>display(celsius, fahrenheit)   </a:t>
            </a:r>
            <a:r>
              <a:rPr lang="en-US" altLang="en-US" sz="1600">
                <a:solidFill>
                  <a:srgbClr val="FF0000"/>
                </a:solidFill>
                <a:latin typeface="Consolas" pitchFamily="49" charset="0"/>
              </a:rPr>
              <a:t> </a:t>
            </a:r>
            <a:r>
              <a:rPr lang="en-US" altLang="en-US" sz="1600" b="1">
                <a:solidFill>
                  <a:srgbClr val="00B0F0"/>
                </a:solidFill>
                <a:latin typeface="Consolas" pitchFamily="49" charset="0"/>
              </a:rPr>
              <a:t># Function call </a:t>
            </a:r>
          </a:p>
        </p:txBody>
      </p:sp>
      <p:sp>
        <p:nvSpPr>
          <p:cNvPr id="5" name="Rectangle 4"/>
          <p:cNvSpPr>
            <a:spLocks noChangeArrowheads="1"/>
          </p:cNvSpPr>
          <p:nvPr/>
        </p:nvSpPr>
        <p:spPr bwMode="auto">
          <a:xfrm>
            <a:off x="242888" y="2908300"/>
            <a:ext cx="659288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lvl="1" eaLnBrk="1" hangingPunct="1"/>
            <a:r>
              <a:rPr lang="en-US" altLang="en-US" sz="1600" b="1">
                <a:latin typeface="Consolas" pitchFamily="49" charset="0"/>
              </a:rPr>
              <a:t># Inside function display</a:t>
            </a:r>
          </a:p>
          <a:p>
            <a:pPr lvl="1" eaLnBrk="1" hangingPunct="1"/>
            <a:r>
              <a:rPr lang="en-US" altLang="en-US" sz="1600">
                <a:latin typeface="Consolas" pitchFamily="49" charset="0"/>
              </a:rPr>
              <a:t>def display(celsius, fahrenheit):   </a:t>
            </a:r>
            <a:r>
              <a:rPr lang="en-US" altLang="en-US" sz="1600" b="1">
                <a:solidFill>
                  <a:srgbClr val="00B0F0"/>
                </a:solidFill>
                <a:latin typeface="Consolas" pitchFamily="49" charset="0"/>
              </a:rPr>
              <a:t># Function </a:t>
            </a:r>
          </a:p>
          <a:p>
            <a:pPr lvl="1" eaLnBrk="1" hangingPunct="1"/>
            <a:r>
              <a:rPr lang="en-US" altLang="en-US" sz="1600" b="1">
                <a:solidFill>
                  <a:srgbClr val="00B0F0"/>
                </a:solidFill>
                <a:latin typeface="Consolas" pitchFamily="49" charset="0"/>
              </a:rPr>
              <a:t>				       # definition</a:t>
            </a:r>
          </a:p>
          <a:p>
            <a:pPr lvl="1" eaLnBrk="1" hangingPunct="1">
              <a:buFont typeface="Times New Roman" pitchFamily="18" charset="0"/>
              <a:buNone/>
            </a:pPr>
            <a:endParaRPr lang="en-US" altLang="en-US" sz="1600">
              <a:latin typeface="Consolas" pitchFamily="49" charset="0"/>
            </a:endParaRPr>
          </a:p>
        </p:txBody>
      </p:sp>
      <p:cxnSp>
        <p:nvCxnSpPr>
          <p:cNvPr id="7" name="Straight Arrow Connector 6"/>
          <p:cNvCxnSpPr>
            <a:cxnSpLocks noChangeShapeType="1"/>
          </p:cNvCxnSpPr>
          <p:nvPr/>
        </p:nvCxnSpPr>
        <p:spPr bwMode="auto">
          <a:xfrm>
            <a:off x="1955800" y="2184400"/>
            <a:ext cx="571500" cy="10795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cxnSp>
        <p:nvCxnSpPr>
          <p:cNvPr id="11" name="Straight Arrow Connector 10"/>
          <p:cNvCxnSpPr>
            <a:cxnSpLocks noChangeShapeType="1"/>
          </p:cNvCxnSpPr>
          <p:nvPr/>
        </p:nvCxnSpPr>
        <p:spPr bwMode="auto">
          <a:xfrm>
            <a:off x="2921000" y="2184400"/>
            <a:ext cx="584200" cy="10795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12" name="TextBox 11"/>
          <p:cNvSpPr txBox="1">
            <a:spLocks noChangeArrowheads="1"/>
          </p:cNvSpPr>
          <p:nvPr/>
        </p:nvSpPr>
        <p:spPr bwMode="auto">
          <a:xfrm>
            <a:off x="1041400" y="2600325"/>
            <a:ext cx="13398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latin typeface="Arial" charset="0"/>
              </a:rPr>
              <a:t>Make copy</a:t>
            </a:r>
          </a:p>
        </p:txBody>
      </p:sp>
      <p:sp>
        <p:nvSpPr>
          <p:cNvPr id="13" name="TextBox 12"/>
          <p:cNvSpPr txBox="1">
            <a:spLocks noChangeArrowheads="1"/>
          </p:cNvSpPr>
          <p:nvPr/>
        </p:nvSpPr>
        <p:spPr bwMode="auto">
          <a:xfrm>
            <a:off x="3352800" y="2576513"/>
            <a:ext cx="138430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latin typeface="Arial" charset="0"/>
              </a:rPr>
              <a:t>Make copy</a:t>
            </a:r>
          </a:p>
        </p:txBody>
      </p:sp>
      <p:grpSp>
        <p:nvGrpSpPr>
          <p:cNvPr id="20" name="Group 19"/>
          <p:cNvGrpSpPr>
            <a:grpSpLocks/>
          </p:cNvGrpSpPr>
          <p:nvPr/>
        </p:nvGrpSpPr>
        <p:grpSpPr bwMode="auto">
          <a:xfrm>
            <a:off x="6565900" y="1905000"/>
            <a:ext cx="700088" cy="636588"/>
            <a:chOff x="6566338" y="1904999"/>
            <a:chExt cx="700225" cy="636183"/>
          </a:xfrm>
        </p:grpSpPr>
        <p:pic>
          <p:nvPicPr>
            <p:cNvPr id="54312" name="Picture 10" descr="C:\Users\tamj\AppData\Local\Microsoft\Windows\Temporary Internet Files\Content.IE5\0WRJN1BJ\MC9004316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566338" y="1904999"/>
              <a:ext cx="636183" cy="63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6682249" y="2200086"/>
              <a:ext cx="584314" cy="190379"/>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p:txBody>
        </p:sp>
      </p:grpSp>
      <p:grpSp>
        <p:nvGrpSpPr>
          <p:cNvPr id="21" name="Group 20"/>
          <p:cNvGrpSpPr>
            <a:grpSpLocks/>
          </p:cNvGrpSpPr>
          <p:nvPr/>
        </p:nvGrpSpPr>
        <p:grpSpPr bwMode="auto">
          <a:xfrm>
            <a:off x="7956550" y="1163638"/>
            <a:ext cx="1108075" cy="1166812"/>
            <a:chOff x="7956663" y="1164135"/>
            <a:chExt cx="1107917" cy="1166965"/>
          </a:xfrm>
        </p:grpSpPr>
        <p:pic>
          <p:nvPicPr>
            <p:cNvPr id="54310" name="Picture 11" descr="C:\Users\tamj\AppData\Local\Microsoft\Windows\Temporary Internet Files\Content.IE5\94BCLD82\MC900150411[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663" y="1164135"/>
              <a:ext cx="1107917" cy="1166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p:cNvSpPr/>
            <p:nvPr/>
          </p:nvSpPr>
          <p:spPr>
            <a:xfrm>
              <a:off x="8370942" y="1651561"/>
              <a:ext cx="584117" cy="192113"/>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p:txBody>
        </p:sp>
      </p:grpSp>
      <p:grpSp>
        <p:nvGrpSpPr>
          <p:cNvPr id="23" name="Group 22"/>
          <p:cNvGrpSpPr>
            <a:grpSpLocks/>
          </p:cNvGrpSpPr>
          <p:nvPr/>
        </p:nvGrpSpPr>
        <p:grpSpPr bwMode="auto">
          <a:xfrm>
            <a:off x="8193088" y="2954338"/>
            <a:ext cx="762000" cy="635000"/>
            <a:chOff x="8192529" y="2953712"/>
            <a:chExt cx="762593" cy="636183"/>
          </a:xfrm>
        </p:grpSpPr>
        <p:pic>
          <p:nvPicPr>
            <p:cNvPr id="54308" name="Picture 10" descr="C:\Users\tamj\AppData\Local\Microsoft\Windows\Temporary Internet Files\Content.IE5\0WRJN1BJ\MC9004316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8192529" y="2953712"/>
              <a:ext cx="636183" cy="63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p:nvPr/>
          </p:nvSpPr>
          <p:spPr>
            <a:xfrm>
              <a:off x="8370467" y="3111167"/>
              <a:ext cx="584655" cy="440557"/>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a:p>
              <a:pPr algn="ctr" eaLnBrk="1" hangingPunct="1">
                <a:defRPr/>
              </a:pPr>
              <a:r>
                <a:rPr lang="en-US" sz="1600" dirty="0">
                  <a:solidFill>
                    <a:schemeClr val="tx1"/>
                  </a:solidFill>
                </a:rPr>
                <a:t>copy</a:t>
              </a:r>
            </a:p>
          </p:txBody>
        </p:sp>
      </p:grpSp>
      <p:grpSp>
        <p:nvGrpSpPr>
          <p:cNvPr id="6" name="Group 5"/>
          <p:cNvGrpSpPr>
            <a:grpSpLocks/>
          </p:cNvGrpSpPr>
          <p:nvPr/>
        </p:nvGrpSpPr>
        <p:grpSpPr bwMode="auto">
          <a:xfrm>
            <a:off x="6867525" y="2541588"/>
            <a:ext cx="1325563" cy="730250"/>
            <a:chOff x="6867525" y="2541588"/>
            <a:chExt cx="1325563" cy="730250"/>
          </a:xfrm>
        </p:grpSpPr>
        <p:cxnSp>
          <p:nvCxnSpPr>
            <p:cNvPr id="17" name="Curved Connector 16"/>
            <p:cNvCxnSpPr>
              <a:stCxn id="54312" idx="2"/>
              <a:endCxn id="54308" idx="3"/>
            </p:cNvCxnSpPr>
            <p:nvPr/>
          </p:nvCxnSpPr>
          <p:spPr bwMode="auto">
            <a:xfrm rot="16200000" flipH="1">
              <a:off x="7173119" y="2251869"/>
              <a:ext cx="730250" cy="1309688"/>
            </a:xfrm>
            <a:prstGeom prst="curvedConnector2">
              <a:avLst/>
            </a:prstGeom>
            <a:ln w="25400">
              <a:solidFill>
                <a:srgbClr val="3366FF"/>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4307" name="TextBox 23"/>
            <p:cNvSpPr txBox="1">
              <a:spLocks noChangeArrowheads="1"/>
            </p:cNvSpPr>
            <p:nvPr/>
          </p:nvSpPr>
          <p:spPr bwMode="auto">
            <a:xfrm>
              <a:off x="6867525" y="2864396"/>
              <a:ext cx="1220350" cy="369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t>Separate</a:t>
              </a:r>
            </a:p>
          </p:txBody>
        </p:sp>
      </p:grpSp>
      <p:sp>
        <p:nvSpPr>
          <p:cNvPr id="29" name="Text Box 6"/>
          <p:cNvSpPr txBox="1">
            <a:spLocks noChangeArrowheads="1"/>
          </p:cNvSpPr>
          <p:nvPr/>
        </p:nvSpPr>
        <p:spPr bwMode="auto">
          <a:xfrm>
            <a:off x="442913" y="3922713"/>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47" name="Group 46"/>
          <p:cNvGrpSpPr>
            <a:grpSpLocks/>
          </p:cNvGrpSpPr>
          <p:nvPr/>
        </p:nvGrpSpPr>
        <p:grpSpPr bwMode="auto">
          <a:xfrm>
            <a:off x="900113" y="4270375"/>
            <a:ext cx="2909887" cy="1597025"/>
            <a:chOff x="900146" y="4270497"/>
            <a:chExt cx="2909854" cy="1596903"/>
          </a:xfrm>
        </p:grpSpPr>
        <p:sp>
          <p:nvSpPr>
            <p:cNvPr id="54300" name="Rectangle 4"/>
            <p:cNvSpPr>
              <a:spLocks noChangeArrowheads="1"/>
            </p:cNvSpPr>
            <p:nvPr/>
          </p:nvSpPr>
          <p:spPr bwMode="auto">
            <a:xfrm>
              <a:off x="2527300" y="4829287"/>
              <a:ext cx="806450"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-34</a:t>
              </a:r>
            </a:p>
          </p:txBody>
        </p:sp>
        <p:sp>
          <p:nvSpPr>
            <p:cNvPr id="54301" name="Text Box 5"/>
            <p:cNvSpPr txBox="1">
              <a:spLocks noChangeArrowheads="1"/>
            </p:cNvSpPr>
            <p:nvPr/>
          </p:nvSpPr>
          <p:spPr bwMode="auto">
            <a:xfrm>
              <a:off x="900906" y="4884033"/>
              <a:ext cx="12045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celsius</a:t>
              </a:r>
            </a:p>
          </p:txBody>
        </p:sp>
        <p:sp>
          <p:nvSpPr>
            <p:cNvPr id="54302" name="Rectangle 4"/>
            <p:cNvSpPr>
              <a:spLocks noChangeArrowheads="1"/>
            </p:cNvSpPr>
            <p:nvPr/>
          </p:nvSpPr>
          <p:spPr bwMode="auto">
            <a:xfrm>
              <a:off x="2527300" y="5297916"/>
              <a:ext cx="806450"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-29.2</a:t>
              </a:r>
            </a:p>
          </p:txBody>
        </p:sp>
        <p:sp>
          <p:nvSpPr>
            <p:cNvPr id="54303" name="Text Box 5"/>
            <p:cNvSpPr txBox="1">
              <a:spLocks noChangeArrowheads="1"/>
            </p:cNvSpPr>
            <p:nvPr/>
          </p:nvSpPr>
          <p:spPr bwMode="auto">
            <a:xfrm>
              <a:off x="956949" y="5303985"/>
              <a:ext cx="14406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fahrenheit</a:t>
              </a:r>
            </a:p>
          </p:txBody>
        </p:sp>
        <p:sp>
          <p:nvSpPr>
            <p:cNvPr id="35" name="Rectangle 34"/>
            <p:cNvSpPr/>
            <p:nvPr/>
          </p:nvSpPr>
          <p:spPr bwMode="auto">
            <a:xfrm>
              <a:off x="900146" y="4640357"/>
              <a:ext cx="2909854" cy="12270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54305" name="TextBox 30"/>
            <p:cNvSpPr txBox="1">
              <a:spLocks noChangeArrowheads="1"/>
            </p:cNvSpPr>
            <p:nvPr/>
          </p:nvSpPr>
          <p:spPr bwMode="auto">
            <a:xfrm>
              <a:off x="900146" y="4270497"/>
              <a:ext cx="22105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convert</a:t>
              </a:r>
              <a:r>
                <a:rPr lang="en-US" altLang="en-US" sz="1800"/>
                <a:t>’</a:t>
              </a:r>
            </a:p>
          </p:txBody>
        </p:sp>
      </p:grpSp>
      <p:grpSp>
        <p:nvGrpSpPr>
          <p:cNvPr id="48" name="Group 47"/>
          <p:cNvGrpSpPr>
            <a:grpSpLocks/>
          </p:cNvGrpSpPr>
          <p:nvPr/>
        </p:nvGrpSpPr>
        <p:grpSpPr bwMode="auto">
          <a:xfrm>
            <a:off x="3067050" y="4227513"/>
            <a:ext cx="4460875" cy="1597025"/>
            <a:chOff x="3067050" y="4227634"/>
            <a:chExt cx="4460315" cy="1596903"/>
          </a:xfrm>
        </p:grpSpPr>
        <p:sp>
          <p:nvSpPr>
            <p:cNvPr id="54292" name="Rectangle 4"/>
            <p:cNvSpPr>
              <a:spLocks noChangeArrowheads="1"/>
            </p:cNvSpPr>
            <p:nvPr/>
          </p:nvSpPr>
          <p:spPr bwMode="auto">
            <a:xfrm>
              <a:off x="6244665" y="4786424"/>
              <a:ext cx="806450"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-34</a:t>
              </a:r>
            </a:p>
          </p:txBody>
        </p:sp>
        <p:sp>
          <p:nvSpPr>
            <p:cNvPr id="54293" name="Text Box 5"/>
            <p:cNvSpPr txBox="1">
              <a:spLocks noChangeArrowheads="1"/>
            </p:cNvSpPr>
            <p:nvPr/>
          </p:nvSpPr>
          <p:spPr bwMode="auto">
            <a:xfrm>
              <a:off x="4618271" y="4841170"/>
              <a:ext cx="12045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celsius</a:t>
              </a:r>
            </a:p>
          </p:txBody>
        </p:sp>
        <p:sp>
          <p:nvSpPr>
            <p:cNvPr id="54294" name="Rectangle 4"/>
            <p:cNvSpPr>
              <a:spLocks noChangeArrowheads="1"/>
            </p:cNvSpPr>
            <p:nvPr/>
          </p:nvSpPr>
          <p:spPr bwMode="auto">
            <a:xfrm>
              <a:off x="6244665" y="5255053"/>
              <a:ext cx="806450"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-29.2</a:t>
              </a:r>
            </a:p>
          </p:txBody>
        </p:sp>
        <p:sp>
          <p:nvSpPr>
            <p:cNvPr id="54295" name="Text Box 5"/>
            <p:cNvSpPr txBox="1">
              <a:spLocks noChangeArrowheads="1"/>
            </p:cNvSpPr>
            <p:nvPr/>
          </p:nvSpPr>
          <p:spPr bwMode="auto">
            <a:xfrm>
              <a:off x="4697037" y="5255053"/>
              <a:ext cx="14406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fahrenheit</a:t>
              </a:r>
            </a:p>
          </p:txBody>
        </p:sp>
        <p:sp>
          <p:nvSpPr>
            <p:cNvPr id="41" name="Rectangle 40"/>
            <p:cNvSpPr/>
            <p:nvPr/>
          </p:nvSpPr>
          <p:spPr bwMode="auto">
            <a:xfrm>
              <a:off x="4617843" y="4597493"/>
              <a:ext cx="2909522" cy="12270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54297" name="TextBox 30"/>
            <p:cNvSpPr txBox="1">
              <a:spLocks noChangeArrowheads="1"/>
            </p:cNvSpPr>
            <p:nvPr/>
          </p:nvSpPr>
          <p:spPr bwMode="auto">
            <a:xfrm>
              <a:off x="4617511" y="4227634"/>
              <a:ext cx="22105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display</a:t>
              </a:r>
              <a:r>
                <a:rPr lang="en-US" altLang="en-US" sz="1800"/>
                <a:t>’</a:t>
              </a:r>
            </a:p>
          </p:txBody>
        </p:sp>
        <p:cxnSp>
          <p:nvCxnSpPr>
            <p:cNvPr id="54298" name="Straight Arrow Connector 42"/>
            <p:cNvCxnSpPr>
              <a:cxnSpLocks noChangeShapeType="1"/>
            </p:cNvCxnSpPr>
            <p:nvPr/>
          </p:nvCxnSpPr>
          <p:spPr bwMode="auto">
            <a:xfrm>
              <a:off x="3067050" y="4979669"/>
              <a:ext cx="1701443" cy="6835"/>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cxnSp>
          <p:nvCxnSpPr>
            <p:cNvPr id="54299" name="Straight Arrow Connector 45"/>
            <p:cNvCxnSpPr>
              <a:cxnSpLocks noChangeShapeType="1"/>
            </p:cNvCxnSpPr>
            <p:nvPr/>
          </p:nvCxnSpPr>
          <p:spPr bwMode="auto">
            <a:xfrm flipV="1">
              <a:off x="3235663" y="5393552"/>
              <a:ext cx="1501437" cy="39445"/>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grpSp>
      <p:grpSp>
        <p:nvGrpSpPr>
          <p:cNvPr id="8" name="Group 7"/>
          <p:cNvGrpSpPr>
            <a:grpSpLocks/>
          </p:cNvGrpSpPr>
          <p:nvPr/>
        </p:nvGrpSpPr>
        <p:grpSpPr bwMode="auto">
          <a:xfrm>
            <a:off x="1677988" y="5532438"/>
            <a:ext cx="3740150" cy="1238250"/>
            <a:chOff x="1677988" y="5532438"/>
            <a:chExt cx="3740150" cy="1238250"/>
          </a:xfrm>
        </p:grpSpPr>
        <p:cxnSp>
          <p:nvCxnSpPr>
            <p:cNvPr id="53" name="Curved Connector 52"/>
            <p:cNvCxnSpPr>
              <a:stCxn id="54303" idx="2"/>
              <a:endCxn id="54295" idx="2"/>
            </p:cNvCxnSpPr>
            <p:nvPr/>
          </p:nvCxnSpPr>
          <p:spPr bwMode="auto">
            <a:xfrm rot="5400000" flipH="1" flipV="1">
              <a:off x="3523457" y="3686969"/>
              <a:ext cx="49212" cy="3740150"/>
            </a:xfrm>
            <a:prstGeom prst="curvedConnector3">
              <a:avLst>
                <a:gd name="adj1" fmla="val -2395533"/>
              </a:avLst>
            </a:prstGeom>
            <a:ln w="25400">
              <a:solidFill>
                <a:srgbClr val="3366FF"/>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4291" name="TextBox 53"/>
            <p:cNvSpPr txBox="1">
              <a:spLocks noChangeArrowheads="1"/>
            </p:cNvSpPr>
            <p:nvPr/>
          </p:nvSpPr>
          <p:spPr bwMode="auto">
            <a:xfrm>
              <a:off x="3067783" y="6401305"/>
              <a:ext cx="1219219" cy="369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t>Separate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53" presetClass="entr" presetSubtype="16"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Effect transition="in" filter="fade">
                                      <p:cBhvr>
                                        <p:cTn id="25" dur="500"/>
                                        <p:tgtEl>
                                          <p:spTgt spid="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nodeType="clickEffect">
                                  <p:stCondLst>
                                    <p:cond delay="0"/>
                                  </p:stCondLst>
                                  <p:childTnLst>
                                    <p:set>
                                      <p:cBhvr>
                                        <p:cTn id="37" dur="1" fill="hold">
                                          <p:stCondLst>
                                            <p:cond delay="0"/>
                                          </p:stCondLst>
                                        </p:cTn>
                                        <p:tgtEl>
                                          <p:spTgt spid="47"/>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wipe(up)">
                                      <p:cBhvr>
                                        <p:cTn id="46" dur="500"/>
                                        <p:tgtEl>
                                          <p:spTgt spid="7"/>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up)">
                                      <p:cBhvr>
                                        <p:cTn id="49" dur="500"/>
                                        <p:tgtEl>
                                          <p:spTgt spid="1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1" fill="hold" nodeType="click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wipe(up)">
                                      <p:cBhvr>
                                        <p:cTn id="54" dur="500"/>
                                        <p:tgtEl>
                                          <p:spTgt spid="11"/>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up)">
                                      <p:cBhvr>
                                        <p:cTn id="57" dur="500"/>
                                        <p:tgtEl>
                                          <p:spTgt spid="1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wipe(left)">
                                      <p:cBhvr>
                                        <p:cTn id="62" dur="2000"/>
                                        <p:tgtEl>
                                          <p:spTgt spid="48"/>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3" presetClass="entr" presetSubtype="16" fill="hold" nodeType="clickEffect">
                                  <p:stCondLst>
                                    <p:cond delay="0"/>
                                  </p:stCondLst>
                                  <p:childTnLst>
                                    <p:set>
                                      <p:cBhvr>
                                        <p:cTn id="66" dur="1" fill="hold">
                                          <p:stCondLst>
                                            <p:cond delay="0"/>
                                          </p:stCondLst>
                                        </p:cTn>
                                        <p:tgtEl>
                                          <p:spTgt spid="8"/>
                                        </p:tgtEl>
                                        <p:attrNameLst>
                                          <p:attrName>style.visibility</p:attrName>
                                        </p:attrNameLst>
                                      </p:cBhvr>
                                      <p:to>
                                        <p:strVal val="visible"/>
                                      </p:to>
                                    </p:set>
                                    <p:anim calcmode="lin" valueType="num">
                                      <p:cBhvr>
                                        <p:cTn id="67" dur="500" fill="hold"/>
                                        <p:tgtEl>
                                          <p:spTgt spid="8"/>
                                        </p:tgtEl>
                                        <p:attrNameLst>
                                          <p:attrName>ppt_w</p:attrName>
                                        </p:attrNameLst>
                                      </p:cBhvr>
                                      <p:tavLst>
                                        <p:tav tm="0">
                                          <p:val>
                                            <p:fltVal val="0"/>
                                          </p:val>
                                        </p:tav>
                                        <p:tav tm="100000">
                                          <p:val>
                                            <p:strVal val="#ppt_w"/>
                                          </p:val>
                                        </p:tav>
                                      </p:tavLst>
                                    </p:anim>
                                    <p:anim calcmode="lin" valueType="num">
                                      <p:cBhvr>
                                        <p:cTn id="68" dur="500" fill="hold"/>
                                        <p:tgtEl>
                                          <p:spTgt spid="8"/>
                                        </p:tgtEl>
                                        <p:attrNameLst>
                                          <p:attrName>ppt_h</p:attrName>
                                        </p:attrNameLst>
                                      </p:cBhvr>
                                      <p:tavLst>
                                        <p:tav tm="0">
                                          <p:val>
                                            <p:fltVal val="0"/>
                                          </p:val>
                                        </p:tav>
                                        <p:tav tm="100000">
                                          <p:val>
                                            <p:strVal val="#ppt_h"/>
                                          </p:val>
                                        </p:tav>
                                      </p:tavLst>
                                    </p:anim>
                                    <p:animEffect transition="in" filter="fade">
                                      <p:cBhvr>
                                        <p:cTn id="6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P spid="5" grpId="0"/>
      <p:bldP spid="12" grpId="0"/>
      <p:bldP spid="13" grpId="0"/>
      <p:bldP spid="29"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a:defRPr/>
            </a:pPr>
            <a:r>
              <a:rPr lang="en-US" altLang="en-US" dirty="0" smtClean="0">
                <a:ea typeface="+mj-ea"/>
              </a:rPr>
              <a:t>The Type And Number Of Parameters Must Match!</a:t>
            </a:r>
          </a:p>
        </p:txBody>
      </p:sp>
      <p:sp>
        <p:nvSpPr>
          <p:cNvPr id="55299" name="Rectangle 3"/>
          <p:cNvSpPr>
            <a:spLocks noGrp="1" noChangeArrowheads="1"/>
          </p:cNvSpPr>
          <p:nvPr>
            <p:ph type="body" idx="1"/>
          </p:nvPr>
        </p:nvSpPr>
        <p:spPr/>
        <p:txBody>
          <a:bodyPr/>
          <a:lstStyle/>
          <a:p>
            <a:r>
              <a:rPr lang="en-US" altLang="en-US" b="1" smtClean="0"/>
              <a:t>Correct </a:t>
            </a:r>
            <a:r>
              <a:rPr lang="en-US" altLang="en-US" b="1" smtClean="0">
                <a:sym typeface="Wingdings" pitchFamily="2" charset="2"/>
              </a:rPr>
              <a:t></a:t>
            </a:r>
            <a:r>
              <a:rPr lang="en-US" altLang="en-US" b="1" smtClean="0"/>
              <a:t>:</a:t>
            </a:r>
          </a:p>
          <a:p>
            <a:pPr>
              <a:buFontTx/>
              <a:buNone/>
            </a:pPr>
            <a:r>
              <a:rPr lang="pt-BR" altLang="en-US" sz="1600" smtClean="0">
                <a:latin typeface="Consolas" pitchFamily="49" charset="0"/>
              </a:rPr>
              <a:t>def fun1(num1, num2):</a:t>
            </a:r>
          </a:p>
          <a:p>
            <a:pPr>
              <a:buFontTx/>
              <a:buNone/>
            </a:pPr>
            <a:r>
              <a:rPr lang="pt-BR" altLang="en-US" sz="1600" smtClean="0">
                <a:latin typeface="Consolas" pitchFamily="49" charset="0"/>
              </a:rPr>
              <a:t>    print(num1, num2)</a:t>
            </a:r>
          </a:p>
          <a:p>
            <a:pPr>
              <a:buFontTx/>
              <a:buNone/>
            </a:pPr>
            <a:endParaRPr lang="pt-BR" altLang="en-US" sz="1600" smtClean="0">
              <a:latin typeface="Consolas" pitchFamily="49" charset="0"/>
            </a:endParaRPr>
          </a:p>
          <a:p>
            <a:pPr>
              <a:buFontTx/>
              <a:buNone/>
            </a:pPr>
            <a:r>
              <a:rPr lang="pt-BR" altLang="en-US" sz="1600" smtClean="0">
                <a:latin typeface="Consolas" pitchFamily="49" charset="0"/>
              </a:rPr>
              <a:t>def fun2(num1, str1):</a:t>
            </a:r>
          </a:p>
          <a:p>
            <a:pPr>
              <a:buFontTx/>
              <a:buNone/>
            </a:pPr>
            <a:r>
              <a:rPr lang="pt-BR" altLang="en-US" sz="1600" smtClean="0">
                <a:latin typeface="Consolas" pitchFamily="49" charset="0"/>
              </a:rPr>
              <a:t>    print(num1, str1)</a:t>
            </a:r>
          </a:p>
          <a:p>
            <a:pPr>
              <a:buFontTx/>
              <a:buNone/>
            </a:pPr>
            <a:endParaRPr lang="pt-BR" altLang="en-US" sz="1600" smtClean="0">
              <a:latin typeface="Consolas" pitchFamily="49" charset="0"/>
            </a:endParaRPr>
          </a:p>
          <a:p>
            <a:pPr>
              <a:buFontTx/>
              <a:buNone/>
            </a:pPr>
            <a:r>
              <a:rPr lang="pt-BR" altLang="en-US" sz="1600" b="1" smtClean="0">
                <a:latin typeface="Consolas" pitchFamily="49" charset="0"/>
              </a:rPr>
              <a:t># start</a:t>
            </a:r>
          </a:p>
          <a:p>
            <a:pPr>
              <a:buFontTx/>
              <a:buNone/>
            </a:pPr>
            <a:r>
              <a:rPr lang="pt-BR" altLang="en-US" sz="1600" smtClean="0">
                <a:latin typeface="Consolas" pitchFamily="49" charset="0"/>
              </a:rPr>
              <a:t>def start():</a:t>
            </a:r>
          </a:p>
          <a:p>
            <a:pPr>
              <a:buFontTx/>
              <a:buNone/>
            </a:pPr>
            <a:r>
              <a:rPr lang="pt-BR" altLang="en-US" sz="1600" smtClean="0">
                <a:latin typeface="Consolas" pitchFamily="49" charset="0"/>
              </a:rPr>
              <a:t>    num1 = 1</a:t>
            </a:r>
          </a:p>
          <a:p>
            <a:pPr>
              <a:buFontTx/>
              <a:buNone/>
            </a:pPr>
            <a:r>
              <a:rPr lang="pt-BR" altLang="en-US" sz="1600" smtClean="0">
                <a:latin typeface="Consolas" pitchFamily="49" charset="0"/>
              </a:rPr>
              <a:t>    num2 = 2</a:t>
            </a:r>
          </a:p>
          <a:p>
            <a:pPr>
              <a:buFontTx/>
              <a:buNone/>
            </a:pPr>
            <a:r>
              <a:rPr lang="pt-BR" altLang="en-US" sz="1600" smtClean="0">
                <a:latin typeface="Consolas" pitchFamily="49" charset="0"/>
              </a:rPr>
              <a:t>    str1 = "hello"</a:t>
            </a:r>
          </a:p>
          <a:p>
            <a:pPr>
              <a:buFontTx/>
              <a:buNone/>
            </a:pPr>
            <a:r>
              <a:rPr lang="pt-BR" altLang="en-US" sz="1600" smtClean="0">
                <a:latin typeface="Consolas" pitchFamily="49" charset="0"/>
              </a:rPr>
              <a:t>    fun1(num1, num2)</a:t>
            </a:r>
          </a:p>
          <a:p>
            <a:pPr>
              <a:buFontTx/>
              <a:buNone/>
            </a:pPr>
            <a:r>
              <a:rPr lang="pt-BR" altLang="en-US" sz="1600" smtClean="0">
                <a:latin typeface="Consolas" pitchFamily="49" charset="0"/>
              </a:rPr>
              <a:t>    fun2(num1, str1)</a:t>
            </a:r>
          </a:p>
          <a:p>
            <a:pPr>
              <a:buFontTx/>
              <a:buNone/>
            </a:pPr>
            <a:endParaRPr lang="pt-BR" altLang="en-US" sz="1600" smtClean="0">
              <a:latin typeface="Consolas" pitchFamily="49" charset="0"/>
            </a:endParaRPr>
          </a:p>
          <a:p>
            <a:pPr>
              <a:buFontTx/>
              <a:buNone/>
            </a:pPr>
            <a:r>
              <a:rPr lang="pt-BR" altLang="en-US" sz="1600" smtClean="0">
                <a:latin typeface="Consolas" pitchFamily="49" charset="0"/>
              </a:rPr>
              <a:t>start()</a:t>
            </a:r>
          </a:p>
          <a:p>
            <a:endParaRPr lang="en-US" altLang="en-US" sz="1800" smtClean="0">
              <a:latin typeface="Arial" charset="0"/>
            </a:endParaRPr>
          </a:p>
        </p:txBody>
      </p:sp>
      <p:grpSp>
        <p:nvGrpSpPr>
          <p:cNvPr id="4" name="Group 3"/>
          <p:cNvGrpSpPr>
            <a:grpSpLocks/>
          </p:cNvGrpSpPr>
          <p:nvPr/>
        </p:nvGrpSpPr>
        <p:grpSpPr bwMode="auto">
          <a:xfrm>
            <a:off x="2846388" y="1743075"/>
            <a:ext cx="5854700" cy="3178175"/>
            <a:chOff x="2952582" y="1752600"/>
            <a:chExt cx="5854701" cy="3178175"/>
          </a:xfrm>
        </p:grpSpPr>
        <p:sp>
          <p:nvSpPr>
            <p:cNvPr id="55306" name="Line 5"/>
            <p:cNvSpPr>
              <a:spLocks noChangeShapeType="1"/>
            </p:cNvSpPr>
            <p:nvPr/>
          </p:nvSpPr>
          <p:spPr bwMode="auto">
            <a:xfrm flipH="1">
              <a:off x="2952582" y="4918075"/>
              <a:ext cx="3732213" cy="127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7" name="Line 6"/>
            <p:cNvSpPr>
              <a:spLocks noChangeShapeType="1"/>
            </p:cNvSpPr>
            <p:nvPr/>
          </p:nvSpPr>
          <p:spPr bwMode="auto">
            <a:xfrm flipH="1" flipV="1">
              <a:off x="2995307" y="1752600"/>
              <a:ext cx="3679961"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8" name="Line 7"/>
            <p:cNvSpPr>
              <a:spLocks noChangeShapeType="1"/>
            </p:cNvSpPr>
            <p:nvPr/>
          </p:nvSpPr>
          <p:spPr bwMode="auto">
            <a:xfrm flipH="1">
              <a:off x="6675269" y="1752600"/>
              <a:ext cx="9525" cy="3160713"/>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9" name="Text Box 8"/>
            <p:cNvSpPr txBox="1">
              <a:spLocks noChangeArrowheads="1"/>
            </p:cNvSpPr>
            <p:nvPr/>
          </p:nvSpPr>
          <p:spPr bwMode="auto">
            <a:xfrm>
              <a:off x="6726070" y="1952625"/>
              <a:ext cx="2081213"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Two numeric parameters are passed into the call for ‘</a:t>
              </a:r>
              <a:r>
                <a:rPr lang="en-US" altLang="ja-JP" sz="1600" b="1">
                  <a:solidFill>
                    <a:srgbClr val="CC3300"/>
                  </a:solidFill>
                  <a:latin typeface="Consolas" pitchFamily="49" charset="0"/>
                </a:rPr>
                <a:t>fun1()</a:t>
              </a:r>
              <a:r>
                <a:rPr lang="en-US" altLang="en-US" sz="1600" b="1">
                  <a:solidFill>
                    <a:srgbClr val="CC3300"/>
                  </a:solidFill>
                  <a:latin typeface="Arial" charset="0"/>
                </a:rPr>
                <a:t>’</a:t>
              </a:r>
              <a:r>
                <a:rPr lang="en-US" altLang="ja-JP" sz="1600" b="1">
                  <a:solidFill>
                    <a:srgbClr val="CC3300"/>
                  </a:solidFill>
                  <a:latin typeface="Arial" charset="0"/>
                </a:rPr>
                <a:t> which matches the two parameters listed in the definition for function </a:t>
              </a:r>
              <a:r>
                <a:rPr lang="en-US" altLang="en-US" sz="1600" b="1">
                  <a:solidFill>
                    <a:srgbClr val="CC3300"/>
                  </a:solidFill>
                  <a:latin typeface="Arial" charset="0"/>
                </a:rPr>
                <a:t>‘</a:t>
              </a:r>
              <a:r>
                <a:rPr lang="en-US" altLang="ja-JP" sz="1600" b="1">
                  <a:solidFill>
                    <a:srgbClr val="CC3300"/>
                  </a:solidFill>
                  <a:latin typeface="Consolas" pitchFamily="49" charset="0"/>
                </a:rPr>
                <a:t>fun1()</a:t>
              </a:r>
              <a:r>
                <a:rPr lang="en-US" altLang="en-US" sz="1600" b="1">
                  <a:solidFill>
                    <a:srgbClr val="CC3300"/>
                  </a:solidFill>
                  <a:latin typeface="Arial" charset="0"/>
                </a:rPr>
                <a:t>’</a:t>
              </a:r>
            </a:p>
          </p:txBody>
        </p:sp>
      </p:grpSp>
      <p:grpSp>
        <p:nvGrpSpPr>
          <p:cNvPr id="5" name="Group 4"/>
          <p:cNvGrpSpPr>
            <a:grpSpLocks/>
          </p:cNvGrpSpPr>
          <p:nvPr/>
        </p:nvGrpSpPr>
        <p:grpSpPr bwMode="auto">
          <a:xfrm>
            <a:off x="2743200" y="2593975"/>
            <a:ext cx="3054350" cy="2670175"/>
            <a:chOff x="2857195" y="2593975"/>
            <a:chExt cx="3054655" cy="2670175"/>
          </a:xfrm>
        </p:grpSpPr>
        <p:sp>
          <p:nvSpPr>
            <p:cNvPr id="55302" name="Line 10"/>
            <p:cNvSpPr>
              <a:spLocks noChangeShapeType="1"/>
            </p:cNvSpPr>
            <p:nvPr/>
          </p:nvSpPr>
          <p:spPr bwMode="auto">
            <a:xfrm flipH="1">
              <a:off x="2995307" y="2593975"/>
              <a:ext cx="455919"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3" name="Line 11"/>
            <p:cNvSpPr>
              <a:spLocks noChangeShapeType="1"/>
            </p:cNvSpPr>
            <p:nvPr/>
          </p:nvSpPr>
          <p:spPr bwMode="auto">
            <a:xfrm flipH="1">
              <a:off x="3446462" y="2593975"/>
              <a:ext cx="4764" cy="2663825"/>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4" name="Line 12"/>
            <p:cNvSpPr>
              <a:spLocks noChangeShapeType="1"/>
            </p:cNvSpPr>
            <p:nvPr/>
          </p:nvSpPr>
          <p:spPr bwMode="auto">
            <a:xfrm flipH="1" flipV="1">
              <a:off x="2857195" y="5257800"/>
              <a:ext cx="589268" cy="635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5" name="Text Box 13"/>
            <p:cNvSpPr txBox="1">
              <a:spLocks noChangeArrowheads="1"/>
            </p:cNvSpPr>
            <p:nvPr/>
          </p:nvSpPr>
          <p:spPr bwMode="auto">
            <a:xfrm>
              <a:off x="3435350" y="2639472"/>
              <a:ext cx="2476500" cy="230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Consolas" pitchFamily="49" charset="0"/>
                </a:rPr>
                <a:t>Two parameters (a number and a string) are passed into the call for ‘fun2()’ which matches the type for the two parameters listed in the definition for function ‘fun2()’</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pPr>
              <a:defRPr/>
            </a:pPr>
            <a:r>
              <a:rPr lang="en-US" altLang="en-US" sz="2600" smtClean="0">
                <a:ea typeface="MS PGothic" pitchFamily="34" charset="-128"/>
              </a:rPr>
              <a:t>A Common Mistake: The Parameters</a:t>
            </a:r>
            <a:br>
              <a:rPr lang="en-US" altLang="en-US" sz="2600" smtClean="0">
                <a:ea typeface="MS PGothic" pitchFamily="34" charset="-128"/>
              </a:rPr>
            </a:br>
            <a:r>
              <a:rPr lang="en-US" altLang="en-US" sz="2600" smtClean="0">
                <a:ea typeface="MS PGothic" pitchFamily="34" charset="-128"/>
              </a:rPr>
              <a:t>Don’t Match</a:t>
            </a:r>
          </a:p>
        </p:txBody>
      </p:sp>
      <p:sp>
        <p:nvSpPr>
          <p:cNvPr id="56323" name="Rectangle 3"/>
          <p:cNvSpPr>
            <a:spLocks noGrp="1" noChangeArrowheads="1"/>
          </p:cNvSpPr>
          <p:nvPr>
            <p:ph type="body" idx="1"/>
          </p:nvPr>
        </p:nvSpPr>
        <p:spPr/>
        <p:txBody>
          <a:bodyPr/>
          <a:lstStyle/>
          <a:p>
            <a:r>
              <a:rPr lang="en-US" altLang="en-US" b="1" smtClean="0"/>
              <a:t>Incorrect </a:t>
            </a:r>
            <a:r>
              <a:rPr lang="en-US" altLang="en-US" b="1" smtClean="0">
                <a:sym typeface="Wingdings" pitchFamily="2" charset="2"/>
              </a:rPr>
              <a:t></a:t>
            </a:r>
            <a:r>
              <a:rPr lang="en-US" altLang="en-US" b="1" smtClean="0"/>
              <a:t>:</a:t>
            </a:r>
          </a:p>
          <a:p>
            <a:pPr>
              <a:buFontTx/>
              <a:buNone/>
            </a:pPr>
            <a:r>
              <a:rPr lang="pt-BR" altLang="en-US" sz="1600" smtClean="0">
                <a:latin typeface="Consolas" pitchFamily="49" charset="0"/>
              </a:rPr>
              <a:t>def fun1(num1):</a:t>
            </a:r>
          </a:p>
          <a:p>
            <a:pPr>
              <a:buFontTx/>
              <a:buNone/>
            </a:pPr>
            <a:r>
              <a:rPr lang="pt-BR" altLang="en-US" sz="1600" smtClean="0">
                <a:latin typeface="Consolas" pitchFamily="49" charset="0"/>
              </a:rPr>
              <a:t>    print(num1, num2)</a:t>
            </a:r>
          </a:p>
          <a:p>
            <a:pPr>
              <a:buFontTx/>
              <a:buNone/>
            </a:pPr>
            <a:endParaRPr lang="pt-BR" altLang="en-US" sz="1600" smtClean="0">
              <a:latin typeface="Consolas" pitchFamily="49" charset="0"/>
            </a:endParaRPr>
          </a:p>
          <a:p>
            <a:pPr>
              <a:buFontTx/>
              <a:buNone/>
            </a:pPr>
            <a:r>
              <a:rPr lang="pt-BR" altLang="en-US" sz="1600" smtClean="0">
                <a:latin typeface="Consolas" pitchFamily="49" charset="0"/>
              </a:rPr>
              <a:t>def fun2(num1, num2):</a:t>
            </a:r>
          </a:p>
          <a:p>
            <a:pPr>
              <a:buFontTx/>
              <a:buNone/>
            </a:pPr>
            <a:r>
              <a:rPr lang="pt-BR" altLang="en-US" sz="1600" smtClean="0">
                <a:latin typeface="Consolas" pitchFamily="49" charset="0"/>
              </a:rPr>
              <a:t>    num1 = num2 + 1</a:t>
            </a:r>
          </a:p>
          <a:p>
            <a:pPr>
              <a:buFontTx/>
              <a:buNone/>
            </a:pPr>
            <a:r>
              <a:rPr lang="pt-BR" altLang="en-US" sz="1600" smtClean="0">
                <a:latin typeface="Consolas" pitchFamily="49" charset="0"/>
              </a:rPr>
              <a:t>    print(num1, num2)</a:t>
            </a:r>
          </a:p>
          <a:p>
            <a:pPr>
              <a:buFontTx/>
              <a:buNone/>
            </a:pPr>
            <a:endParaRPr lang="pt-BR" altLang="en-US" sz="1600" smtClean="0">
              <a:latin typeface="Consolas" pitchFamily="49" charset="0"/>
            </a:endParaRPr>
          </a:p>
          <a:p>
            <a:pPr>
              <a:buFontTx/>
              <a:buNone/>
            </a:pPr>
            <a:r>
              <a:rPr lang="pt-BR" altLang="en-US" sz="1600" b="1" smtClean="0">
                <a:latin typeface="Consolas" pitchFamily="49" charset="0"/>
              </a:rPr>
              <a:t># start</a:t>
            </a:r>
          </a:p>
          <a:p>
            <a:pPr>
              <a:buFontTx/>
              <a:buNone/>
            </a:pPr>
            <a:r>
              <a:rPr lang="pt-BR" altLang="en-US" sz="1600" smtClean="0">
                <a:latin typeface="Consolas" pitchFamily="49" charset="0"/>
              </a:rPr>
              <a:t>def start():</a:t>
            </a:r>
          </a:p>
          <a:p>
            <a:pPr>
              <a:buFontTx/>
              <a:buNone/>
            </a:pPr>
            <a:r>
              <a:rPr lang="pt-BR" altLang="en-US" sz="1600" smtClean="0">
                <a:latin typeface="Consolas" pitchFamily="49" charset="0"/>
              </a:rPr>
              <a:t>    num1 = 1</a:t>
            </a:r>
          </a:p>
          <a:p>
            <a:pPr>
              <a:buFontTx/>
              <a:buNone/>
            </a:pPr>
            <a:r>
              <a:rPr lang="pt-BR" altLang="en-US" sz="1600" smtClean="0">
                <a:latin typeface="Consolas" pitchFamily="49" charset="0"/>
              </a:rPr>
              <a:t>    num2 = 2</a:t>
            </a:r>
          </a:p>
          <a:p>
            <a:pPr>
              <a:buFontTx/>
              <a:buNone/>
            </a:pPr>
            <a:r>
              <a:rPr lang="pt-BR" altLang="en-US" sz="1600" smtClean="0">
                <a:latin typeface="Consolas" pitchFamily="49" charset="0"/>
              </a:rPr>
              <a:t>    str1 = "hello"</a:t>
            </a:r>
          </a:p>
          <a:p>
            <a:pPr>
              <a:buFontTx/>
              <a:buNone/>
            </a:pPr>
            <a:r>
              <a:rPr lang="pt-BR" altLang="en-US" sz="1600" smtClean="0">
                <a:latin typeface="Consolas" pitchFamily="49" charset="0"/>
              </a:rPr>
              <a:t>    fun1(num1, num2)</a:t>
            </a:r>
          </a:p>
          <a:p>
            <a:pPr>
              <a:buFontTx/>
              <a:buNone/>
            </a:pPr>
            <a:r>
              <a:rPr lang="pt-BR" altLang="en-US" sz="1600" smtClean="0">
                <a:latin typeface="Consolas" pitchFamily="49" charset="0"/>
              </a:rPr>
              <a:t>    fun2(num1, str1)</a:t>
            </a:r>
          </a:p>
          <a:p>
            <a:pPr>
              <a:buFontTx/>
              <a:buNone/>
            </a:pPr>
            <a:endParaRPr lang="pt-BR" altLang="en-US" sz="1600" smtClean="0">
              <a:latin typeface="Consolas" pitchFamily="49" charset="0"/>
            </a:endParaRPr>
          </a:p>
          <a:p>
            <a:pPr>
              <a:buFontTx/>
              <a:buNone/>
            </a:pPr>
            <a:r>
              <a:rPr lang="pt-BR" altLang="en-US" sz="1600" smtClean="0">
                <a:latin typeface="Consolas" pitchFamily="49" charset="0"/>
              </a:rPr>
              <a:t>start()</a:t>
            </a:r>
            <a:endParaRPr lang="en-US" altLang="en-US" sz="1600" smtClean="0">
              <a:latin typeface="Consolas" pitchFamily="49" charset="0"/>
            </a:endParaRPr>
          </a:p>
        </p:txBody>
      </p:sp>
      <p:grpSp>
        <p:nvGrpSpPr>
          <p:cNvPr id="4" name="Group 3"/>
          <p:cNvGrpSpPr>
            <a:grpSpLocks/>
          </p:cNvGrpSpPr>
          <p:nvPr/>
        </p:nvGrpSpPr>
        <p:grpSpPr bwMode="auto">
          <a:xfrm>
            <a:off x="2209800" y="1758950"/>
            <a:ext cx="6472238" cy="3479800"/>
            <a:chOff x="2341561" y="1758950"/>
            <a:chExt cx="6472239" cy="3479800"/>
          </a:xfrm>
        </p:grpSpPr>
        <p:sp>
          <p:nvSpPr>
            <p:cNvPr id="56330" name="Line 5"/>
            <p:cNvSpPr>
              <a:spLocks noChangeShapeType="1"/>
            </p:cNvSpPr>
            <p:nvPr/>
          </p:nvSpPr>
          <p:spPr bwMode="auto">
            <a:xfrm flipH="1">
              <a:off x="2870200" y="5226050"/>
              <a:ext cx="3805238" cy="127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1" name="Line 6"/>
            <p:cNvSpPr>
              <a:spLocks noChangeShapeType="1"/>
            </p:cNvSpPr>
            <p:nvPr/>
          </p:nvSpPr>
          <p:spPr bwMode="auto">
            <a:xfrm flipH="1">
              <a:off x="2341561" y="1758950"/>
              <a:ext cx="4338638" cy="635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2" name="Line 7"/>
            <p:cNvSpPr>
              <a:spLocks noChangeShapeType="1"/>
            </p:cNvSpPr>
            <p:nvPr/>
          </p:nvSpPr>
          <p:spPr bwMode="auto">
            <a:xfrm flipH="1">
              <a:off x="6665912" y="1765300"/>
              <a:ext cx="14288" cy="3470275"/>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3" name="Text Box 8"/>
            <p:cNvSpPr txBox="1">
              <a:spLocks noChangeArrowheads="1"/>
            </p:cNvSpPr>
            <p:nvPr/>
          </p:nvSpPr>
          <p:spPr bwMode="auto">
            <a:xfrm>
              <a:off x="6680200" y="2273300"/>
              <a:ext cx="2133600"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Two numeric parameters are passed into the call for ‘</a:t>
              </a:r>
              <a:r>
                <a:rPr lang="en-US" altLang="ja-JP" sz="1600" b="1">
                  <a:solidFill>
                    <a:srgbClr val="CC3300"/>
                  </a:solidFill>
                  <a:latin typeface="Consolas" pitchFamily="49" charset="0"/>
                </a:rPr>
                <a:t>fun1()</a:t>
              </a:r>
              <a:r>
                <a:rPr lang="en-US" altLang="en-US" sz="1600" b="1">
                  <a:solidFill>
                    <a:srgbClr val="CC3300"/>
                  </a:solidFill>
                  <a:latin typeface="Arial" charset="0"/>
                </a:rPr>
                <a:t>’</a:t>
              </a:r>
              <a:r>
                <a:rPr lang="en-US" altLang="ja-JP" sz="1600" b="1">
                  <a:solidFill>
                    <a:srgbClr val="CC3300"/>
                  </a:solidFill>
                  <a:latin typeface="Arial" charset="0"/>
                </a:rPr>
                <a:t> but only one parameter is listed in the definition for function </a:t>
              </a:r>
              <a:r>
                <a:rPr lang="en-US" altLang="en-US" sz="1600" b="1">
                  <a:solidFill>
                    <a:srgbClr val="CC3300"/>
                  </a:solidFill>
                  <a:latin typeface="Arial" charset="0"/>
                </a:rPr>
                <a:t>‘</a:t>
              </a:r>
              <a:r>
                <a:rPr lang="en-US" altLang="ja-JP" sz="1600" b="1">
                  <a:solidFill>
                    <a:srgbClr val="CC3300"/>
                  </a:solidFill>
                  <a:latin typeface="Consolas" pitchFamily="49" charset="0"/>
                </a:rPr>
                <a:t>fun1()</a:t>
              </a:r>
              <a:r>
                <a:rPr lang="en-US" altLang="en-US" sz="1600" b="1">
                  <a:solidFill>
                    <a:srgbClr val="CC3300"/>
                  </a:solidFill>
                  <a:latin typeface="Arial" charset="0"/>
                </a:rPr>
                <a:t>’</a:t>
              </a:r>
            </a:p>
          </p:txBody>
        </p:sp>
      </p:grpSp>
      <p:grpSp>
        <p:nvGrpSpPr>
          <p:cNvPr id="5" name="Group 4"/>
          <p:cNvGrpSpPr>
            <a:grpSpLocks/>
          </p:cNvGrpSpPr>
          <p:nvPr/>
        </p:nvGrpSpPr>
        <p:grpSpPr bwMode="auto">
          <a:xfrm>
            <a:off x="2738438" y="2590800"/>
            <a:ext cx="3162300" cy="2900363"/>
            <a:chOff x="2819400" y="2590801"/>
            <a:chExt cx="3162976" cy="2900362"/>
          </a:xfrm>
        </p:grpSpPr>
        <p:sp>
          <p:nvSpPr>
            <p:cNvPr id="56326" name="Line 10"/>
            <p:cNvSpPr>
              <a:spLocks noChangeShapeType="1"/>
            </p:cNvSpPr>
            <p:nvPr/>
          </p:nvSpPr>
          <p:spPr bwMode="auto">
            <a:xfrm flipH="1">
              <a:off x="2919616" y="2593975"/>
              <a:ext cx="771525" cy="3175"/>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7" name="Line 11"/>
            <p:cNvSpPr>
              <a:spLocks noChangeShapeType="1"/>
            </p:cNvSpPr>
            <p:nvPr/>
          </p:nvSpPr>
          <p:spPr bwMode="auto">
            <a:xfrm flipH="1">
              <a:off x="3676852" y="2590801"/>
              <a:ext cx="15875" cy="28956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8" name="Line 12"/>
            <p:cNvSpPr>
              <a:spLocks noChangeShapeType="1"/>
            </p:cNvSpPr>
            <p:nvPr/>
          </p:nvSpPr>
          <p:spPr bwMode="auto">
            <a:xfrm flipH="1">
              <a:off x="2819400" y="5486400"/>
              <a:ext cx="873328" cy="4763"/>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9" name="Text Box 13"/>
            <p:cNvSpPr txBox="1">
              <a:spLocks noChangeArrowheads="1"/>
            </p:cNvSpPr>
            <p:nvPr/>
          </p:nvSpPr>
          <p:spPr bwMode="auto">
            <a:xfrm>
              <a:off x="3715426" y="2614612"/>
              <a:ext cx="2266950" cy="229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Two parameters (a number and a string) are passed into the call for ‘</a:t>
              </a:r>
              <a:r>
                <a:rPr lang="en-US" altLang="ja-JP" sz="1600" b="1">
                  <a:solidFill>
                    <a:srgbClr val="CC3300"/>
                  </a:solidFill>
                  <a:latin typeface="Consolas" pitchFamily="49" charset="0"/>
                </a:rPr>
                <a:t>fun2()</a:t>
              </a:r>
              <a:r>
                <a:rPr lang="en-US" altLang="en-US" sz="1600" b="1">
                  <a:solidFill>
                    <a:srgbClr val="CC3300"/>
                  </a:solidFill>
                  <a:latin typeface="Arial" charset="0"/>
                </a:rPr>
                <a:t>’</a:t>
              </a:r>
              <a:r>
                <a:rPr lang="en-US" altLang="ja-JP" sz="1600" b="1">
                  <a:solidFill>
                    <a:srgbClr val="CC3300"/>
                  </a:solidFill>
                  <a:latin typeface="Arial" charset="0"/>
                </a:rPr>
                <a:t> but in the definition of the function it</a:t>
              </a:r>
              <a:r>
                <a:rPr lang="en-US" altLang="en-US" sz="1600" b="1">
                  <a:solidFill>
                    <a:srgbClr val="CC3300"/>
                  </a:solidFill>
                  <a:latin typeface="Arial" charset="0"/>
                </a:rPr>
                <a:t>’</a:t>
              </a:r>
              <a:r>
                <a:rPr lang="en-US" altLang="ja-JP" sz="1600" b="1">
                  <a:solidFill>
                    <a:srgbClr val="CC3300"/>
                  </a:solidFill>
                  <a:latin typeface="Arial" charset="0"/>
                </a:rPr>
                <a:t>s expected that both parameters are numeric.</a:t>
              </a:r>
              <a:endParaRPr lang="en-US" altLang="en-US" sz="1600" b="1">
                <a:solidFill>
                  <a:srgbClr val="CC3300"/>
                </a:solidFill>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ltLang="en-US" smtClean="0"/>
              <a:t>Documenting Functions</a:t>
            </a:r>
          </a:p>
        </p:txBody>
      </p:sp>
      <p:sp>
        <p:nvSpPr>
          <p:cNvPr id="57347" name="Content Placeholder 2"/>
          <p:cNvSpPr>
            <a:spLocks noGrp="1"/>
          </p:cNvSpPr>
          <p:nvPr>
            <p:ph idx="1"/>
          </p:nvPr>
        </p:nvSpPr>
        <p:spPr/>
        <p:txBody>
          <a:bodyPr/>
          <a:lstStyle/>
          <a:p>
            <a:r>
              <a:rPr lang="en-US" altLang="en-US" smtClean="0"/>
              <a:t>Python doesn’t require the type to be specified in the parameter list.</a:t>
            </a:r>
          </a:p>
          <a:p>
            <a:r>
              <a:rPr lang="en-US" altLang="en-US" smtClean="0"/>
              <a:t>Therefore the number and type of parameters should be specified in the documentation for the function.</a:t>
            </a:r>
          </a:p>
          <a:p>
            <a:pPr lvl="1" eaLnBrk="1" hangingPunct="1">
              <a:spcBef>
                <a:spcPct val="0"/>
              </a:spcBef>
              <a:buFontTx/>
              <a:buNone/>
            </a:pPr>
            <a:r>
              <a:rPr lang="en-US" altLang="en-US" sz="1600" b="1" smtClean="0">
                <a:solidFill>
                  <a:srgbClr val="00B0F0"/>
                </a:solidFill>
                <a:latin typeface="Consolas" pitchFamily="49" charset="0"/>
              </a:rPr>
              <a:t># display(float,float)</a:t>
            </a:r>
          </a:p>
          <a:p>
            <a:pPr lvl="1" eaLnBrk="1" hangingPunct="1">
              <a:spcBef>
                <a:spcPct val="0"/>
              </a:spcBef>
              <a:buFontTx/>
              <a:buNone/>
            </a:pPr>
            <a:r>
              <a:rPr lang="en-US" altLang="en-US" sz="1600" smtClean="0">
                <a:latin typeface="Consolas" pitchFamily="49" charset="0"/>
              </a:rPr>
              <a:t>def display(celsius, fahrenheit):</a:t>
            </a:r>
            <a:endParaRPr lang="en-US" altLang="en-US" smtClean="0"/>
          </a:p>
          <a:p>
            <a:endParaRPr lang="en-US" altLang="en-US" smtClean="0"/>
          </a:p>
          <a:p>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734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73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normAutofit fontScale="90000"/>
          </a:bodyPr>
          <a:lstStyle/>
          <a:p>
            <a:pPr>
              <a:defRPr/>
            </a:pPr>
            <a:r>
              <a:rPr lang="en-US" altLang="en-US" dirty="0" smtClean="0">
                <a:ea typeface="+mj-ea"/>
              </a:rPr>
              <a:t>Yet Another Common Mistake: Not Declaring Parameters</a:t>
            </a:r>
          </a:p>
        </p:txBody>
      </p:sp>
      <p:sp>
        <p:nvSpPr>
          <p:cNvPr id="3" name="Content Placeholder 2"/>
          <p:cNvSpPr>
            <a:spLocks noGrp="1"/>
          </p:cNvSpPr>
          <p:nvPr>
            <p:ph idx="1"/>
          </p:nvPr>
        </p:nvSpPr>
        <p:spPr/>
        <p:txBody>
          <a:bodyPr/>
          <a:lstStyle/>
          <a:p>
            <a:pPr>
              <a:buFontTx/>
              <a:buNone/>
            </a:pPr>
            <a:r>
              <a:rPr lang="en-US" altLang="en-US" b="1" smtClean="0"/>
              <a:t>You wouldn’t do it this way with pre-created functions:</a:t>
            </a:r>
          </a:p>
          <a:p>
            <a:pPr lvl="1">
              <a:buFontTx/>
              <a:buNone/>
            </a:pPr>
            <a:r>
              <a:rPr lang="pt-BR" altLang="en-US" sz="1800" smtClean="0">
                <a:latin typeface="Consolas" pitchFamily="49" charset="0"/>
              </a:rPr>
              <a:t>def start():</a:t>
            </a:r>
          </a:p>
          <a:p>
            <a:pPr lvl="1">
              <a:buFontTx/>
              <a:buNone/>
            </a:pPr>
            <a:r>
              <a:rPr lang="pt-BR" altLang="en-US" sz="1800" smtClean="0">
                <a:latin typeface="Consolas" pitchFamily="49" charset="0"/>
              </a:rPr>
              <a:t>    print(num)</a:t>
            </a:r>
          </a:p>
          <a:p>
            <a:pPr>
              <a:buFontTx/>
              <a:buNone/>
            </a:pPr>
            <a:endParaRPr lang="en-US" altLang="en-US" b="1" smtClean="0"/>
          </a:p>
          <a:p>
            <a:pPr>
              <a:buFontTx/>
              <a:buNone/>
            </a:pPr>
            <a:r>
              <a:rPr lang="en-US" altLang="en-US" b="1" smtClean="0"/>
              <a:t>So why do it this way with functions that you define yourself:</a:t>
            </a:r>
            <a:endParaRPr lang="pt-BR" altLang="en-US" smtClean="0">
              <a:latin typeface="Arial" charset="0"/>
            </a:endParaRPr>
          </a:p>
          <a:p>
            <a:pPr lvl="1">
              <a:buFontTx/>
              <a:buNone/>
            </a:pPr>
            <a:r>
              <a:rPr lang="pt-BR" altLang="en-US" sz="1600" smtClean="0">
                <a:latin typeface="Arial" charset="0"/>
              </a:rPr>
              <a:t>Etc. (Assume </a:t>
            </a:r>
            <a:r>
              <a:rPr lang="pt-BR" altLang="en-US" sz="1600" smtClean="0">
                <a:latin typeface="Consolas" pitchFamily="49" charset="0"/>
              </a:rPr>
              <a:t>fun()</a:t>
            </a:r>
            <a:r>
              <a:rPr lang="pt-BR" altLang="en-US" sz="1600" smtClean="0">
                <a:latin typeface="Arial" charset="0"/>
              </a:rPr>
              <a:t> has been defined elsewhere in the program)</a:t>
            </a:r>
          </a:p>
          <a:p>
            <a:pPr lvl="1">
              <a:buFontTx/>
              <a:buNone/>
            </a:pPr>
            <a:endParaRPr lang="pt-BR" altLang="en-US" smtClean="0">
              <a:latin typeface="Arial" charset="0"/>
            </a:endParaRPr>
          </a:p>
          <a:p>
            <a:pPr lvl="1">
              <a:buFontTx/>
              <a:buNone/>
            </a:pPr>
            <a:r>
              <a:rPr lang="pt-BR" altLang="en-US" sz="1800" b="1" smtClean="0">
                <a:solidFill>
                  <a:srgbClr val="00B0F0"/>
                </a:solidFill>
                <a:latin typeface="Consolas" pitchFamily="49" charset="0"/>
              </a:rPr>
              <a:t># start</a:t>
            </a:r>
          </a:p>
          <a:p>
            <a:pPr lvl="1">
              <a:buFontTx/>
              <a:buNone/>
            </a:pPr>
            <a:r>
              <a:rPr lang="pt-BR" altLang="en-US" sz="1800" smtClean="0">
                <a:latin typeface="Consolas" pitchFamily="49" charset="0"/>
              </a:rPr>
              <a:t>def start():</a:t>
            </a:r>
          </a:p>
          <a:p>
            <a:pPr lvl="1">
              <a:buFontTx/>
              <a:buNone/>
            </a:pPr>
            <a:r>
              <a:rPr lang="pt-BR" altLang="en-US" sz="1800" smtClean="0">
                <a:latin typeface="Consolas" pitchFamily="49" charset="0"/>
              </a:rPr>
              <a:t>    fun(num)</a:t>
            </a:r>
          </a:p>
          <a:p>
            <a:pPr lvl="1">
              <a:buFontTx/>
              <a:buNone/>
            </a:pPr>
            <a:endParaRPr lang="pt-BR" altLang="en-US" sz="1800" smtClean="0">
              <a:latin typeface="Consolas" pitchFamily="49" charset="0"/>
            </a:endParaRPr>
          </a:p>
          <a:p>
            <a:pPr lvl="1">
              <a:buFontTx/>
              <a:buNone/>
            </a:pPr>
            <a:r>
              <a:rPr lang="pt-BR" altLang="en-US" sz="1800" smtClean="0">
                <a:latin typeface="Consolas" pitchFamily="49" charset="0"/>
              </a:rPr>
              <a:t>start()</a:t>
            </a:r>
            <a:endParaRPr lang="en-US" altLang="en-US" sz="1800" smtClean="0">
              <a:latin typeface="Consolas" pitchFamily="49" charset="0"/>
            </a:endParaRPr>
          </a:p>
          <a:p>
            <a:endParaRPr lang="en-US" altLang="en-US" sz="2000" smtClean="0"/>
          </a:p>
        </p:txBody>
      </p:sp>
      <p:grpSp>
        <p:nvGrpSpPr>
          <p:cNvPr id="10" name="Group 9"/>
          <p:cNvGrpSpPr>
            <a:grpSpLocks/>
          </p:cNvGrpSpPr>
          <p:nvPr/>
        </p:nvGrpSpPr>
        <p:grpSpPr bwMode="auto">
          <a:xfrm>
            <a:off x="2587625" y="1452563"/>
            <a:ext cx="2984500" cy="1139825"/>
            <a:chOff x="2000250" y="1488411"/>
            <a:chExt cx="2984500" cy="1140847"/>
          </a:xfrm>
        </p:grpSpPr>
        <p:cxnSp>
          <p:nvCxnSpPr>
            <p:cNvPr id="58377" name="Straight Arrow Connector 5"/>
            <p:cNvCxnSpPr>
              <a:cxnSpLocks noChangeShapeType="1"/>
            </p:cNvCxnSpPr>
            <p:nvPr/>
          </p:nvCxnSpPr>
          <p:spPr bwMode="auto">
            <a:xfrm flipH="1">
              <a:off x="2000250" y="1714500"/>
              <a:ext cx="850900" cy="4064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58378" name="Text Box 8"/>
            <p:cNvSpPr txBox="1">
              <a:spLocks noChangeArrowheads="1"/>
            </p:cNvSpPr>
            <p:nvPr/>
          </p:nvSpPr>
          <p:spPr bwMode="auto">
            <a:xfrm>
              <a:off x="2851150" y="1488411"/>
              <a:ext cx="2133600" cy="1140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What is ‘</a:t>
              </a:r>
              <a:r>
                <a:rPr lang="en-US" altLang="ja-JP" sz="1800" b="1">
                  <a:solidFill>
                    <a:srgbClr val="CC3300"/>
                  </a:solidFill>
                  <a:latin typeface="Consolas" pitchFamily="49" charset="0"/>
                </a:rPr>
                <a:t>num</a:t>
              </a:r>
              <a:r>
                <a:rPr lang="en-US" altLang="en-US" sz="1600" b="1">
                  <a:solidFill>
                    <a:srgbClr val="CC3300"/>
                  </a:solidFill>
                  <a:latin typeface="Arial" charset="0"/>
                </a:rPr>
                <a:t>’</a:t>
              </a:r>
              <a:r>
                <a:rPr lang="en-US" altLang="ja-JP" sz="1600" b="1">
                  <a:solidFill>
                    <a:srgbClr val="CC3300"/>
                  </a:solidFill>
                  <a:latin typeface="Arial" charset="0"/>
                </a:rPr>
                <a:t>? It has not been declared in function </a:t>
              </a:r>
              <a:r>
                <a:rPr lang="en-US" altLang="en-US" sz="1600" b="1">
                  <a:solidFill>
                    <a:srgbClr val="CC3300"/>
                  </a:solidFill>
                  <a:latin typeface="Arial" charset="0"/>
                </a:rPr>
                <a:t>‘</a:t>
              </a:r>
              <a:r>
                <a:rPr lang="en-US" altLang="ja-JP" sz="1800" b="1">
                  <a:solidFill>
                    <a:srgbClr val="CC3300"/>
                  </a:solidFill>
                  <a:latin typeface="Consolas" pitchFamily="49" charset="0"/>
                </a:rPr>
                <a:t>start()</a:t>
              </a:r>
              <a:r>
                <a:rPr lang="en-US" altLang="en-US" sz="1600" b="1">
                  <a:solidFill>
                    <a:srgbClr val="CC3300"/>
                  </a:solidFill>
                  <a:latin typeface="Arial" charset="0"/>
                </a:rPr>
                <a:t>’</a:t>
              </a:r>
            </a:p>
          </p:txBody>
        </p:sp>
      </p:grpSp>
      <p:grpSp>
        <p:nvGrpSpPr>
          <p:cNvPr id="6" name="Group 5"/>
          <p:cNvGrpSpPr>
            <a:grpSpLocks/>
          </p:cNvGrpSpPr>
          <p:nvPr/>
        </p:nvGrpSpPr>
        <p:grpSpPr bwMode="auto">
          <a:xfrm>
            <a:off x="2057400" y="4645025"/>
            <a:ext cx="2514600" cy="1793875"/>
            <a:chOff x="2362200" y="4619320"/>
            <a:chExt cx="2514600" cy="1794418"/>
          </a:xfrm>
        </p:grpSpPr>
        <p:cxnSp>
          <p:nvCxnSpPr>
            <p:cNvPr id="58375" name="Straight Arrow Connector 7"/>
            <p:cNvCxnSpPr>
              <a:cxnSpLocks noChangeShapeType="1"/>
            </p:cNvCxnSpPr>
            <p:nvPr/>
          </p:nvCxnSpPr>
          <p:spPr bwMode="auto">
            <a:xfrm flipH="1" flipV="1">
              <a:off x="2362200" y="4619320"/>
              <a:ext cx="425450" cy="79088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58376" name="Text Box 8"/>
            <p:cNvSpPr txBox="1">
              <a:spLocks noChangeArrowheads="1"/>
            </p:cNvSpPr>
            <p:nvPr/>
          </p:nvSpPr>
          <p:spPr bwMode="auto">
            <a:xfrm>
              <a:off x="2743200" y="5272391"/>
              <a:ext cx="2133600" cy="1141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What is ‘</a:t>
              </a:r>
              <a:r>
                <a:rPr lang="en-US" altLang="ja-JP" sz="1800" b="1">
                  <a:solidFill>
                    <a:srgbClr val="CC3300"/>
                  </a:solidFill>
                  <a:latin typeface="Consolas" pitchFamily="49" charset="0"/>
                </a:rPr>
                <a:t>num</a:t>
              </a:r>
              <a:r>
                <a:rPr lang="en-US" altLang="en-US" sz="1600" b="1">
                  <a:solidFill>
                    <a:srgbClr val="CC3300"/>
                  </a:solidFill>
                  <a:latin typeface="Arial" charset="0"/>
                </a:rPr>
                <a:t>’</a:t>
              </a:r>
              <a:r>
                <a:rPr lang="en-US" altLang="ja-JP" sz="1600" b="1">
                  <a:solidFill>
                    <a:srgbClr val="CC3300"/>
                  </a:solidFill>
                  <a:latin typeface="Arial" charset="0"/>
                </a:rPr>
                <a:t>? It has not been created in function </a:t>
              </a:r>
              <a:r>
                <a:rPr lang="en-US" altLang="en-US" sz="1600" b="1">
                  <a:solidFill>
                    <a:srgbClr val="CC3300"/>
                  </a:solidFill>
                  <a:latin typeface="Arial" charset="0"/>
                </a:rPr>
                <a:t>‘</a:t>
              </a:r>
              <a:r>
                <a:rPr lang="en-US" altLang="ja-JP" sz="1800" b="1">
                  <a:solidFill>
                    <a:srgbClr val="CC3300"/>
                  </a:solidFill>
                  <a:latin typeface="Consolas" pitchFamily="49" charset="0"/>
                </a:rPr>
                <a:t>start()</a:t>
              </a:r>
              <a:r>
                <a:rPr lang="en-US" altLang="en-US" sz="1600" b="1">
                  <a:solidFill>
                    <a:srgbClr val="CC3300"/>
                  </a:solidFill>
                  <a:latin typeface="Arial" charset="0"/>
                </a:rPr>
                <a:t>’</a:t>
              </a:r>
            </a:p>
          </p:txBody>
        </p:sp>
      </p:grpSp>
      <p:sp>
        <p:nvSpPr>
          <p:cNvPr id="2" name="TextBox 1"/>
          <p:cNvSpPr txBox="1">
            <a:spLocks noChangeArrowheads="1"/>
          </p:cNvSpPr>
          <p:nvPr/>
        </p:nvSpPr>
        <p:spPr bwMode="auto">
          <a:xfrm>
            <a:off x="4870450" y="3729038"/>
            <a:ext cx="371475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45720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lvl="1" eaLnBrk="1" hangingPunct="1"/>
            <a:r>
              <a:rPr lang="pt-BR" altLang="en-US" sz="1800" b="1">
                <a:solidFill>
                  <a:srgbClr val="00B0F0"/>
                </a:solidFill>
                <a:latin typeface="Consolas" pitchFamily="49" charset="0"/>
              </a:rPr>
              <a:t># start (corrected)</a:t>
            </a:r>
          </a:p>
          <a:p>
            <a:pPr lvl="1" eaLnBrk="1" hangingPunct="1"/>
            <a:r>
              <a:rPr lang="pt-BR" altLang="en-US" sz="1800">
                <a:latin typeface="Consolas" pitchFamily="49" charset="0"/>
              </a:rPr>
              <a:t>def start():</a:t>
            </a:r>
          </a:p>
          <a:p>
            <a:pPr lvl="1" eaLnBrk="1" hangingPunct="1"/>
            <a:r>
              <a:rPr lang="pt-BR" altLang="en-US" sz="1800">
                <a:latin typeface="Consolas" pitchFamily="49" charset="0"/>
              </a:rPr>
              <a:t>    num = &lt;Create first&gt;</a:t>
            </a:r>
          </a:p>
          <a:p>
            <a:pPr lvl="1" eaLnBrk="1" hangingPunct="1"/>
            <a:r>
              <a:rPr lang="pt-BR" altLang="en-US" sz="1800">
                <a:latin typeface="Consolas" pitchFamily="49" charset="0"/>
              </a:rPr>
              <a:t>    fun(num)</a:t>
            </a:r>
          </a:p>
          <a:p>
            <a:pPr lvl="1" eaLnBrk="1" hangingPunct="1"/>
            <a:endParaRPr lang="pt-BR" altLang="en-US" sz="1800">
              <a:latin typeface="Consolas" pitchFamily="49" charset="0"/>
            </a:endParaRPr>
          </a:p>
          <a:p>
            <a:pPr lvl="1" eaLnBrk="1" hangingPunct="1"/>
            <a:r>
              <a:rPr lang="pt-BR" altLang="en-US" sz="1800">
                <a:latin typeface="Consolas" pitchFamily="49" charset="0"/>
              </a:rPr>
              <a:t>start()</a:t>
            </a:r>
            <a:endParaRPr lang="en-US" altLang="en-US" sz="1800">
              <a:latin typeface="Consolas" pitchFamily="49" charset="0"/>
            </a:endParaRPr>
          </a:p>
          <a:p>
            <a:pPr eaLnBrk="1" hangingPunct="1"/>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p:txBody>
          <a:bodyPr/>
          <a:lstStyle/>
          <a:p>
            <a:r>
              <a:rPr lang="en-US" altLang="en-US" sz="3200" smtClean="0"/>
              <a:t>Scope</a:t>
            </a:r>
          </a:p>
        </p:txBody>
      </p:sp>
      <p:sp>
        <p:nvSpPr>
          <p:cNvPr id="622595" name="Rectangle 3"/>
          <p:cNvSpPr>
            <a:spLocks noGrp="1" noChangeArrowheads="1"/>
          </p:cNvSpPr>
          <p:nvPr>
            <p:ph type="body" idx="4294967295"/>
          </p:nvPr>
        </p:nvSpPr>
        <p:spPr/>
        <p:txBody>
          <a:bodyPr/>
          <a:lstStyle/>
          <a:p>
            <a:r>
              <a:rPr lang="en-US" altLang="en-US" sz="2400" smtClean="0"/>
              <a:t>The scope of an identifier (variable, constant) is where it may be accessed and used.</a:t>
            </a:r>
          </a:p>
          <a:p>
            <a:r>
              <a:rPr lang="en-US" altLang="en-US" sz="2400" smtClean="0"/>
              <a:t>In Python</a:t>
            </a:r>
            <a:r>
              <a:rPr lang="en-US" altLang="en-US" sz="2400" baseline="30000" smtClean="0"/>
              <a:t>1</a:t>
            </a:r>
            <a:r>
              <a:rPr lang="en-US" altLang="en-US" sz="2400" smtClean="0"/>
              <a:t>:</a:t>
            </a:r>
          </a:p>
          <a:p>
            <a:pPr lvl="1"/>
            <a:r>
              <a:rPr lang="en-US" altLang="en-US" sz="2000" smtClean="0"/>
              <a:t>An identifier comes into scope (becomes visible to the program and can be used) after it has been declared.</a:t>
            </a:r>
          </a:p>
          <a:p>
            <a:pPr lvl="1"/>
            <a:r>
              <a:rPr lang="en-US" altLang="en-US" sz="2000" smtClean="0"/>
              <a:t>An identifier goes out of scope (no longer visible so it can no longer be used) at the end of the indented block where the identifier has been declared.</a:t>
            </a:r>
          </a:p>
          <a:p>
            <a:pPr lvl="1">
              <a:buFont typeface="Times New Roman" pitchFamily="18" charset="0"/>
              <a:buNone/>
            </a:pPr>
            <a:endParaRPr lang="en-US" altLang="en-US" sz="1800" smtClean="0"/>
          </a:p>
        </p:txBody>
      </p:sp>
      <p:sp>
        <p:nvSpPr>
          <p:cNvPr id="622596" name="Text Box 4"/>
          <p:cNvSpPr txBox="1">
            <a:spLocks noChangeArrowheads="1"/>
          </p:cNvSpPr>
          <p:nvPr/>
        </p:nvSpPr>
        <p:spPr bwMode="auto">
          <a:xfrm>
            <a:off x="0" y="6340475"/>
            <a:ext cx="8331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400">
                <a:latin typeface="Arial" charset="0"/>
              </a:rPr>
              <a:t>1 The concept of scoping (limited visibility) applies to all programming languages. The rules for determining when identifiers come into and go out of scope will vary with a particular language.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25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225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2259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2259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225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2595" grpId="0" build="p" bldLvl="2"/>
      <p:bldP spid="622596"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p:txBody>
          <a:bodyPr/>
          <a:lstStyle/>
          <a:p>
            <a:r>
              <a:rPr lang="en-US" altLang="en-US" sz="3200" smtClean="0"/>
              <a:t>Scope: An Example</a:t>
            </a:r>
          </a:p>
        </p:txBody>
      </p:sp>
      <p:sp>
        <p:nvSpPr>
          <p:cNvPr id="60419" name="Rectangle 3"/>
          <p:cNvSpPr>
            <a:spLocks noGrp="1" noChangeArrowheads="1"/>
          </p:cNvSpPr>
          <p:nvPr>
            <p:ph type="body" idx="4294967295"/>
          </p:nvPr>
        </p:nvSpPr>
        <p:spPr/>
        <p:txBody>
          <a:bodyPr/>
          <a:lstStyle/>
          <a:p>
            <a:pPr lvl="1">
              <a:buFont typeface="Times New Roman" pitchFamily="18" charset="0"/>
              <a:buNone/>
            </a:pPr>
            <a:r>
              <a:rPr lang="en-US" altLang="en-US" sz="1800" smtClean="0"/>
              <a:t>		</a:t>
            </a:r>
            <a:r>
              <a:rPr lang="en-US" altLang="en-US" sz="1600" smtClean="0">
                <a:latin typeface="Consolas" pitchFamily="49" charset="0"/>
              </a:rPr>
              <a:t>def fun1():</a:t>
            </a:r>
          </a:p>
          <a:p>
            <a:pPr lvl="1">
              <a:buFont typeface="Times New Roman" pitchFamily="18" charset="0"/>
              <a:buNone/>
            </a:pPr>
            <a:r>
              <a:rPr lang="en-US" altLang="en-US" sz="1600" smtClean="0">
                <a:latin typeface="Consolas" pitchFamily="49" charset="0"/>
              </a:rPr>
              <a:t>         num = 10</a:t>
            </a:r>
          </a:p>
          <a:p>
            <a:pPr lvl="1">
              <a:buFont typeface="Times New Roman" pitchFamily="18" charset="0"/>
              <a:buNone/>
            </a:pPr>
            <a:r>
              <a:rPr lang="en-US" altLang="en-US" sz="1600" smtClean="0">
                <a:solidFill>
                  <a:srgbClr val="00B0F0"/>
                </a:solidFill>
                <a:latin typeface="Consolas" pitchFamily="49" charset="0"/>
              </a:rPr>
              <a:t>         # statement</a:t>
            </a:r>
          </a:p>
          <a:p>
            <a:pPr lvl="1">
              <a:buFont typeface="Times New Roman" pitchFamily="18" charset="0"/>
              <a:buNone/>
            </a:pPr>
            <a:r>
              <a:rPr lang="en-US" altLang="en-US" sz="1600" smtClean="0">
                <a:solidFill>
                  <a:srgbClr val="00B0F0"/>
                </a:solidFill>
                <a:latin typeface="Consolas" pitchFamily="49" charset="0"/>
              </a:rPr>
              <a:t>         # statement</a:t>
            </a:r>
          </a:p>
          <a:p>
            <a:pPr lvl="1">
              <a:buFont typeface="Times New Roman" pitchFamily="18" charset="0"/>
              <a:buNone/>
            </a:pPr>
            <a:r>
              <a:rPr lang="en-US" altLang="en-US" sz="1600" smtClean="0">
                <a:solidFill>
                  <a:srgbClr val="00B0F0"/>
                </a:solidFill>
                <a:latin typeface="Consolas" pitchFamily="49" charset="0"/>
              </a:rPr>
              <a:t>         # End of fun1</a:t>
            </a:r>
          </a:p>
          <a:p>
            <a:pPr lvl="1">
              <a:buFont typeface="Times New Roman" pitchFamily="18" charset="0"/>
              <a:buNone/>
            </a:pPr>
            <a:endParaRPr lang="en-US" altLang="en-US" sz="1600" smtClean="0">
              <a:latin typeface="Consolas" pitchFamily="49" charset="0"/>
            </a:endParaRPr>
          </a:p>
          <a:p>
            <a:pPr lvl="1">
              <a:buFont typeface="Times New Roman" pitchFamily="18" charset="0"/>
              <a:buNone/>
            </a:pPr>
            <a:endParaRPr lang="en-US" altLang="en-US" sz="1600" smtClean="0">
              <a:latin typeface="Consolas" pitchFamily="49" charset="0"/>
            </a:endParaRPr>
          </a:p>
          <a:p>
            <a:pPr lvl="1">
              <a:buFont typeface="Times New Roman" pitchFamily="18" charset="0"/>
              <a:buNone/>
            </a:pPr>
            <a:r>
              <a:rPr lang="en-US" altLang="en-US" sz="1600" smtClean="0">
                <a:latin typeface="Consolas" pitchFamily="49" charset="0"/>
              </a:rPr>
              <a:t>	   def fun2():</a:t>
            </a:r>
          </a:p>
          <a:p>
            <a:pPr lvl="1">
              <a:buFont typeface="Times New Roman" pitchFamily="18" charset="0"/>
              <a:buNone/>
            </a:pPr>
            <a:r>
              <a:rPr lang="en-US" altLang="en-US" sz="1600" smtClean="0">
                <a:latin typeface="Consolas" pitchFamily="49" charset="0"/>
              </a:rPr>
              <a:t>         print(num) </a:t>
            </a:r>
          </a:p>
          <a:p>
            <a:pPr lvl="1">
              <a:buFont typeface="Times New Roman" pitchFamily="18" charset="0"/>
              <a:buNone/>
            </a:pPr>
            <a:r>
              <a:rPr lang="en-US" altLang="en-US" sz="1600" smtClean="0">
                <a:latin typeface="Consolas" pitchFamily="49" charset="0"/>
              </a:rPr>
              <a:t>		     :      :</a:t>
            </a:r>
          </a:p>
        </p:txBody>
      </p:sp>
      <p:grpSp>
        <p:nvGrpSpPr>
          <p:cNvPr id="2" name="Group 36"/>
          <p:cNvGrpSpPr>
            <a:grpSpLocks/>
          </p:cNvGrpSpPr>
          <p:nvPr/>
        </p:nvGrpSpPr>
        <p:grpSpPr bwMode="auto">
          <a:xfrm>
            <a:off x="2832100" y="1652588"/>
            <a:ext cx="3987800" cy="825500"/>
            <a:chOff x="1712" y="720"/>
            <a:chExt cx="2512" cy="520"/>
          </a:xfrm>
        </p:grpSpPr>
        <p:sp>
          <p:nvSpPr>
            <p:cNvPr id="60435" name="Line 5"/>
            <p:cNvSpPr>
              <a:spLocks noChangeShapeType="1"/>
            </p:cNvSpPr>
            <p:nvPr/>
          </p:nvSpPr>
          <p:spPr bwMode="auto">
            <a:xfrm flipH="1" flipV="1">
              <a:off x="1712" y="976"/>
              <a:ext cx="1328" cy="8"/>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60436" name="Text Box 6"/>
            <p:cNvSpPr txBox="1">
              <a:spLocks noChangeArrowheads="1"/>
            </p:cNvSpPr>
            <p:nvPr/>
          </p:nvSpPr>
          <p:spPr bwMode="auto">
            <a:xfrm>
              <a:off x="3016" y="720"/>
              <a:ext cx="1208"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a:latin typeface="Arial" charset="0"/>
                </a:rPr>
                <a:t>‘</a:t>
              </a:r>
              <a:r>
                <a:rPr lang="en-US" altLang="ja-JP" sz="1600" b="1">
                  <a:latin typeface="Consolas" pitchFamily="49" charset="0"/>
                </a:rPr>
                <a:t>num</a:t>
              </a:r>
              <a:r>
                <a:rPr lang="en-US" altLang="en-US" sz="1600" b="1">
                  <a:latin typeface="Arial" charset="0"/>
                </a:rPr>
                <a:t>’</a:t>
              </a:r>
              <a:r>
                <a:rPr lang="en-US" altLang="ja-JP" sz="1600" b="1">
                  <a:latin typeface="Arial" charset="0"/>
                </a:rPr>
                <a:t> comes into scope (is visible and can be used)</a:t>
              </a:r>
              <a:endParaRPr lang="en-US" altLang="en-US" sz="1600" b="1">
                <a:latin typeface="Arial" charset="0"/>
              </a:endParaRPr>
            </a:p>
          </p:txBody>
        </p:sp>
      </p:grpSp>
      <p:grpSp>
        <p:nvGrpSpPr>
          <p:cNvPr id="3" name="Group 37"/>
          <p:cNvGrpSpPr>
            <a:grpSpLocks/>
          </p:cNvGrpSpPr>
          <p:nvPr/>
        </p:nvGrpSpPr>
        <p:grpSpPr bwMode="auto">
          <a:xfrm>
            <a:off x="3429000" y="2667000"/>
            <a:ext cx="4127500" cy="825500"/>
            <a:chOff x="1976" y="1384"/>
            <a:chExt cx="2600" cy="520"/>
          </a:xfrm>
        </p:grpSpPr>
        <p:sp>
          <p:nvSpPr>
            <p:cNvPr id="60433" name="Line 8"/>
            <p:cNvSpPr>
              <a:spLocks noChangeShapeType="1"/>
            </p:cNvSpPr>
            <p:nvPr/>
          </p:nvSpPr>
          <p:spPr bwMode="auto">
            <a:xfrm flipH="1">
              <a:off x="1976" y="1576"/>
              <a:ext cx="104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60434" name="Text Box 9"/>
            <p:cNvSpPr txBox="1">
              <a:spLocks noChangeArrowheads="1"/>
            </p:cNvSpPr>
            <p:nvPr/>
          </p:nvSpPr>
          <p:spPr bwMode="auto">
            <a:xfrm>
              <a:off x="2976" y="1384"/>
              <a:ext cx="1600"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a:latin typeface="Arial" charset="0"/>
                </a:rPr>
                <a:t>(End of function): ‘</a:t>
              </a:r>
              <a:r>
                <a:rPr lang="en-US" altLang="ja-JP" sz="1600" b="1">
                  <a:latin typeface="Consolas" pitchFamily="49" charset="0"/>
                </a:rPr>
                <a:t>num</a:t>
              </a:r>
              <a:r>
                <a:rPr lang="en-US" altLang="en-US" sz="1600" b="1">
                  <a:latin typeface="Consolas" pitchFamily="49" charset="0"/>
                </a:rPr>
                <a:t>’</a:t>
              </a:r>
              <a:r>
                <a:rPr lang="en-US" altLang="ja-JP" sz="1600" b="1">
                  <a:latin typeface="Arial" charset="0"/>
                </a:rPr>
                <a:t> goes out of scope, no longer accessible</a:t>
              </a:r>
              <a:endParaRPr lang="en-US" altLang="en-US" sz="1600" b="1">
                <a:latin typeface="Arial" charset="0"/>
              </a:endParaRPr>
            </a:p>
          </p:txBody>
        </p:sp>
      </p:grpSp>
      <p:grpSp>
        <p:nvGrpSpPr>
          <p:cNvPr id="4" name="Group 15"/>
          <p:cNvGrpSpPr>
            <a:grpSpLocks/>
          </p:cNvGrpSpPr>
          <p:nvPr/>
        </p:nvGrpSpPr>
        <p:grpSpPr bwMode="auto">
          <a:xfrm>
            <a:off x="252413" y="1892300"/>
            <a:ext cx="1638300" cy="1130300"/>
            <a:chOff x="120" y="936"/>
            <a:chExt cx="1032" cy="712"/>
          </a:xfrm>
        </p:grpSpPr>
        <p:sp>
          <p:nvSpPr>
            <p:cNvPr id="60429" name="Line 11"/>
            <p:cNvSpPr>
              <a:spLocks noChangeShapeType="1"/>
            </p:cNvSpPr>
            <p:nvPr/>
          </p:nvSpPr>
          <p:spPr bwMode="auto">
            <a:xfrm>
              <a:off x="736" y="1112"/>
              <a:ext cx="416"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0430" name="Line 12"/>
            <p:cNvSpPr>
              <a:spLocks noChangeShapeType="1"/>
            </p:cNvSpPr>
            <p:nvPr/>
          </p:nvSpPr>
          <p:spPr bwMode="auto">
            <a:xfrm>
              <a:off x="864" y="1648"/>
              <a:ext cx="28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0431" name="Line 13"/>
            <p:cNvSpPr>
              <a:spLocks noChangeShapeType="1"/>
            </p:cNvSpPr>
            <p:nvPr/>
          </p:nvSpPr>
          <p:spPr bwMode="auto">
            <a:xfrm flipV="1">
              <a:off x="880" y="1112"/>
              <a:ext cx="0" cy="5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0432" name="Text Box 14"/>
            <p:cNvSpPr txBox="1">
              <a:spLocks noChangeArrowheads="1"/>
            </p:cNvSpPr>
            <p:nvPr/>
          </p:nvSpPr>
          <p:spPr bwMode="auto">
            <a:xfrm>
              <a:off x="120" y="936"/>
              <a:ext cx="632"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a:latin typeface="Arial" charset="0"/>
                </a:rPr>
                <a:t>Scope of </a:t>
              </a:r>
              <a:r>
                <a:rPr lang="en-US" altLang="en-US" sz="1600" b="1">
                  <a:latin typeface="Consolas" pitchFamily="49" charset="0"/>
                </a:rPr>
                <a:t>num</a:t>
              </a:r>
            </a:p>
          </p:txBody>
        </p:sp>
      </p:grpSp>
      <p:grpSp>
        <p:nvGrpSpPr>
          <p:cNvPr id="5" name="Group 22"/>
          <p:cNvGrpSpPr>
            <a:grpSpLocks/>
          </p:cNvGrpSpPr>
          <p:nvPr/>
        </p:nvGrpSpPr>
        <p:grpSpPr bwMode="auto">
          <a:xfrm>
            <a:off x="22225" y="3200400"/>
            <a:ext cx="1443038" cy="2260600"/>
            <a:chOff x="110" y="2016"/>
            <a:chExt cx="909" cy="1424"/>
          </a:xfrm>
        </p:grpSpPr>
        <p:sp>
          <p:nvSpPr>
            <p:cNvPr id="60427" name="Text Box 20"/>
            <p:cNvSpPr txBox="1">
              <a:spLocks noChangeArrowheads="1"/>
            </p:cNvSpPr>
            <p:nvPr/>
          </p:nvSpPr>
          <p:spPr bwMode="auto">
            <a:xfrm>
              <a:off x="110" y="2468"/>
              <a:ext cx="680"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a:latin typeface="Consolas" pitchFamily="49" charset="0"/>
                </a:rPr>
                <a:t>Num</a:t>
              </a:r>
              <a:r>
                <a:rPr lang="en-US" altLang="en-US" sz="1600">
                  <a:latin typeface="Arial" charset="0"/>
                </a:rPr>
                <a:t> is no longer in scope</a:t>
              </a:r>
            </a:p>
          </p:txBody>
        </p:sp>
        <p:sp>
          <p:nvSpPr>
            <p:cNvPr id="60428" name="AutoShape 21"/>
            <p:cNvSpPr>
              <a:spLocks/>
            </p:cNvSpPr>
            <p:nvPr/>
          </p:nvSpPr>
          <p:spPr bwMode="auto">
            <a:xfrm rot="10800000">
              <a:off x="771" y="2016"/>
              <a:ext cx="248" cy="1424"/>
            </a:xfrm>
            <a:prstGeom prst="rightBrace">
              <a:avLst>
                <a:gd name="adj1" fmla="val 47849"/>
                <a:gd name="adj2" fmla="val 50000"/>
              </a:avLst>
            </a:prstGeom>
            <a:noFill/>
            <a:ln w="38100">
              <a:solidFill>
                <a:srgbClr val="B2B2B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grpSp>
      <p:grpSp>
        <p:nvGrpSpPr>
          <p:cNvPr id="6" name="Group 38"/>
          <p:cNvGrpSpPr>
            <a:grpSpLocks/>
          </p:cNvGrpSpPr>
          <p:nvPr/>
        </p:nvGrpSpPr>
        <p:grpSpPr bwMode="auto">
          <a:xfrm>
            <a:off x="2965450" y="3922713"/>
            <a:ext cx="4102100" cy="581025"/>
            <a:chOff x="1768" y="2216"/>
            <a:chExt cx="2584" cy="366"/>
          </a:xfrm>
        </p:grpSpPr>
        <p:sp>
          <p:nvSpPr>
            <p:cNvPr id="60425" name="Line 30"/>
            <p:cNvSpPr>
              <a:spLocks noChangeShapeType="1"/>
            </p:cNvSpPr>
            <p:nvPr/>
          </p:nvSpPr>
          <p:spPr bwMode="auto">
            <a:xfrm flipH="1" flipV="1">
              <a:off x="1768" y="2344"/>
              <a:ext cx="124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60426" name="Text Box 31"/>
            <p:cNvSpPr txBox="1">
              <a:spLocks noChangeArrowheads="1"/>
            </p:cNvSpPr>
            <p:nvPr/>
          </p:nvSpPr>
          <p:spPr bwMode="auto">
            <a:xfrm>
              <a:off x="3008" y="2216"/>
              <a:ext cx="1344"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a:latin typeface="Arial" charset="0"/>
                </a:rPr>
                <a:t>Error: ‘</a:t>
              </a:r>
              <a:r>
                <a:rPr lang="en-US" altLang="ja-JP" sz="1600" b="1">
                  <a:latin typeface="Consolas" pitchFamily="49" charset="0"/>
                </a:rPr>
                <a:t>num</a:t>
              </a:r>
              <a:r>
                <a:rPr lang="en-US" altLang="en-US" sz="1600" b="1">
                  <a:latin typeface="Consolas" pitchFamily="49" charset="0"/>
                </a:rPr>
                <a:t>’</a:t>
              </a:r>
              <a:r>
                <a:rPr lang="en-US" altLang="ja-JP" sz="1600" b="1">
                  <a:latin typeface="Arial" charset="0"/>
                </a:rPr>
                <a:t> is an unknown identifier</a:t>
              </a:r>
              <a:endParaRPr lang="en-US" altLang="en-US" sz="1600" b="1">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p:txBody>
          <a:bodyPr/>
          <a:lstStyle/>
          <a:p>
            <a:r>
              <a:rPr lang="en-US" altLang="en-US" sz="3200" smtClean="0"/>
              <a:t>Scope: A Variant Example</a:t>
            </a:r>
          </a:p>
        </p:txBody>
      </p:sp>
      <p:sp>
        <p:nvSpPr>
          <p:cNvPr id="61443" name="Rectangle 3"/>
          <p:cNvSpPr>
            <a:spLocks noGrp="1" noChangeArrowheads="1"/>
          </p:cNvSpPr>
          <p:nvPr>
            <p:ph type="body" idx="4294967295"/>
          </p:nvPr>
        </p:nvSpPr>
        <p:spPr/>
        <p:txBody>
          <a:bodyPr/>
          <a:lstStyle/>
          <a:p>
            <a:pPr lvl="1">
              <a:buFont typeface="Times New Roman" pitchFamily="18" charset="0"/>
              <a:buNone/>
            </a:pPr>
            <a:r>
              <a:rPr lang="en-US" altLang="en-US" sz="1600" smtClean="0">
                <a:latin typeface="Consolas" pitchFamily="49" charset="0"/>
              </a:rPr>
              <a:t>def fun1():</a:t>
            </a:r>
          </a:p>
          <a:p>
            <a:pPr lvl="1">
              <a:buFont typeface="Times New Roman" pitchFamily="18" charset="0"/>
              <a:buNone/>
            </a:pPr>
            <a:r>
              <a:rPr lang="en-US" altLang="en-US" sz="1600" smtClean="0">
                <a:latin typeface="Consolas" pitchFamily="49" charset="0"/>
              </a:rPr>
              <a:t>    num = 10</a:t>
            </a:r>
          </a:p>
          <a:p>
            <a:pPr lvl="1">
              <a:buFont typeface="Times New Roman" pitchFamily="18" charset="0"/>
              <a:buNone/>
            </a:pPr>
            <a:r>
              <a:rPr lang="en-US" altLang="en-US" sz="1600" b="1" smtClean="0">
                <a:solidFill>
                  <a:srgbClr val="00B0F0"/>
                </a:solidFill>
                <a:latin typeface="Consolas" pitchFamily="49" charset="0"/>
              </a:rPr>
              <a:t>    # statement</a:t>
            </a:r>
          </a:p>
          <a:p>
            <a:pPr lvl="1">
              <a:buFont typeface="Times New Roman" pitchFamily="18" charset="0"/>
              <a:buNone/>
            </a:pPr>
            <a:r>
              <a:rPr lang="en-US" altLang="en-US" sz="1600" b="1" smtClean="0">
                <a:solidFill>
                  <a:srgbClr val="00B0F0"/>
                </a:solidFill>
                <a:latin typeface="Consolas" pitchFamily="49" charset="0"/>
              </a:rPr>
              <a:t>    # statement</a:t>
            </a:r>
          </a:p>
          <a:p>
            <a:pPr lvl="1">
              <a:buFont typeface="Times New Roman" pitchFamily="18" charset="0"/>
              <a:buNone/>
            </a:pPr>
            <a:r>
              <a:rPr lang="en-US" altLang="en-US" sz="1600" b="1" smtClean="0">
                <a:solidFill>
                  <a:srgbClr val="00B0F0"/>
                </a:solidFill>
                <a:latin typeface="Consolas" pitchFamily="49" charset="0"/>
              </a:rPr>
              <a:t>    # End of fun1</a:t>
            </a:r>
          </a:p>
          <a:p>
            <a:pPr lvl="1">
              <a:buFont typeface="Times New Roman" pitchFamily="18" charset="0"/>
              <a:buNone/>
            </a:pPr>
            <a:endParaRPr lang="en-US" altLang="en-US" sz="1600" smtClean="0">
              <a:latin typeface="Consolas" pitchFamily="49" charset="0"/>
            </a:endParaRPr>
          </a:p>
          <a:p>
            <a:pPr lvl="1">
              <a:buFont typeface="Times New Roman" pitchFamily="18" charset="0"/>
              <a:buNone/>
            </a:pPr>
            <a:r>
              <a:rPr lang="en-US" altLang="en-US" sz="1600" smtClean="0">
                <a:latin typeface="Consolas" pitchFamily="49" charset="0"/>
              </a:rPr>
              <a:t>def fun2():</a:t>
            </a:r>
          </a:p>
          <a:p>
            <a:pPr lvl="1">
              <a:buFont typeface="Times New Roman" pitchFamily="18" charset="0"/>
              <a:buNone/>
            </a:pPr>
            <a:r>
              <a:rPr lang="en-US" altLang="en-US" sz="1600" smtClean="0">
                <a:latin typeface="Consolas" pitchFamily="49" charset="0"/>
              </a:rPr>
              <a:t>    fun1()</a:t>
            </a:r>
          </a:p>
          <a:p>
            <a:pPr lvl="1">
              <a:buFont typeface="Times New Roman" pitchFamily="18" charset="0"/>
              <a:buNone/>
            </a:pPr>
            <a:r>
              <a:rPr lang="en-US" altLang="en-US" sz="1600" smtClean="0">
                <a:latin typeface="Consolas" pitchFamily="49" charset="0"/>
              </a:rPr>
              <a:t>    num = 20</a:t>
            </a:r>
          </a:p>
          <a:p>
            <a:pPr lvl="1">
              <a:buFont typeface="Times New Roman" pitchFamily="18" charset="0"/>
              <a:buNone/>
            </a:pPr>
            <a:r>
              <a:rPr lang="en-US" altLang="en-US" sz="1600" smtClean="0">
                <a:latin typeface="Consolas" pitchFamily="49" charset="0"/>
              </a:rPr>
              <a:t>    :      :</a:t>
            </a:r>
          </a:p>
        </p:txBody>
      </p:sp>
      <p:grpSp>
        <p:nvGrpSpPr>
          <p:cNvPr id="2" name="Group 21"/>
          <p:cNvGrpSpPr>
            <a:grpSpLocks/>
          </p:cNvGrpSpPr>
          <p:nvPr/>
        </p:nvGrpSpPr>
        <p:grpSpPr bwMode="auto">
          <a:xfrm>
            <a:off x="2286000" y="3636963"/>
            <a:ext cx="4610100" cy="869950"/>
            <a:chOff x="1800" y="2040"/>
            <a:chExt cx="2904" cy="548"/>
          </a:xfrm>
        </p:grpSpPr>
        <p:sp>
          <p:nvSpPr>
            <p:cNvPr id="61445" name="Line 19"/>
            <p:cNvSpPr>
              <a:spLocks noChangeShapeType="1"/>
            </p:cNvSpPr>
            <p:nvPr/>
          </p:nvSpPr>
          <p:spPr bwMode="auto">
            <a:xfrm flipH="1" flipV="1">
              <a:off x="1800" y="2344"/>
              <a:ext cx="124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61446" name="Text Box 20"/>
            <p:cNvSpPr txBox="1">
              <a:spLocks noChangeArrowheads="1"/>
            </p:cNvSpPr>
            <p:nvPr/>
          </p:nvSpPr>
          <p:spPr bwMode="auto">
            <a:xfrm>
              <a:off x="3024" y="2040"/>
              <a:ext cx="1680" cy="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ts val="300"/>
                </a:spcBef>
                <a:buFont typeface="Arial" charset="0"/>
                <a:buChar char="•"/>
              </a:pPr>
              <a:r>
                <a:rPr lang="en-US" altLang="en-US" sz="1600" b="1">
                  <a:latin typeface="Arial" charset="0"/>
                </a:rPr>
                <a:t>What happens at this point?</a:t>
              </a:r>
            </a:p>
            <a:p>
              <a:pPr eaLnBrk="1" hangingPunct="1">
                <a:spcBef>
                  <a:spcPts val="300"/>
                </a:spcBef>
                <a:buFont typeface="Arial" charset="0"/>
                <a:buChar char="•"/>
              </a:pPr>
              <a:r>
                <a:rPr lang="en-US" altLang="en-US" sz="1600" b="1">
                  <a:latin typeface="Arial" charset="0"/>
                </a:rPr>
                <a:t>Why?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p:txBody>
          <a:bodyPr/>
          <a:lstStyle/>
          <a:p>
            <a:r>
              <a:rPr lang="en-US" altLang="en-US" sz="3200" smtClean="0"/>
              <a:t>New Problem: Results That Are Derived In One Function Only Exist While The Function Runs</a:t>
            </a:r>
          </a:p>
        </p:txBody>
      </p:sp>
      <p:sp>
        <p:nvSpPr>
          <p:cNvPr id="62467" name="Text Box 3"/>
          <p:cNvSpPr txBox="1">
            <a:spLocks noChangeArrowheads="1"/>
          </p:cNvSpPr>
          <p:nvPr/>
        </p:nvSpPr>
        <p:spPr bwMode="auto">
          <a:xfrm>
            <a:off x="482600" y="2146300"/>
            <a:ext cx="5308600" cy="709613"/>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latin typeface="Consolas" pitchFamily="49" charset="0"/>
              </a:rPr>
              <a:t>def calculateInterest(principle, rate, time):</a:t>
            </a:r>
          </a:p>
          <a:p>
            <a:pPr>
              <a:spcBef>
                <a:spcPct val="50000"/>
              </a:spcBef>
            </a:pPr>
            <a:r>
              <a:rPr lang="en-US" altLang="en-US" sz="1600" b="1">
                <a:latin typeface="Consolas" pitchFamily="49" charset="0"/>
              </a:rPr>
              <a:t>     </a:t>
            </a:r>
            <a:r>
              <a:rPr lang="en-US" altLang="en-US" sz="1600">
                <a:latin typeface="Consolas" pitchFamily="49" charset="0"/>
              </a:rPr>
              <a:t>interest = principle * rate * time</a:t>
            </a:r>
          </a:p>
        </p:txBody>
      </p:sp>
      <p:sp>
        <p:nvSpPr>
          <p:cNvPr id="626692" name="Text Box 4"/>
          <p:cNvSpPr txBox="1">
            <a:spLocks noChangeArrowheads="1"/>
          </p:cNvSpPr>
          <p:nvPr/>
        </p:nvSpPr>
        <p:spPr bwMode="auto">
          <a:xfrm>
            <a:off x="444500" y="3987800"/>
            <a:ext cx="4940300" cy="2562225"/>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00B0F0"/>
                </a:solidFill>
                <a:latin typeface="Arial" charset="0"/>
              </a:rPr>
              <a:t># start</a:t>
            </a:r>
          </a:p>
          <a:p>
            <a:pPr>
              <a:spcBef>
                <a:spcPct val="50000"/>
              </a:spcBef>
            </a:pPr>
            <a:r>
              <a:rPr lang="en-US" altLang="en-US" sz="1600">
                <a:latin typeface="Arial" charset="0"/>
              </a:rPr>
              <a:t>     principle = 100</a:t>
            </a:r>
          </a:p>
          <a:p>
            <a:pPr>
              <a:spcBef>
                <a:spcPct val="50000"/>
              </a:spcBef>
            </a:pPr>
            <a:r>
              <a:rPr lang="en-US" altLang="en-US" sz="1600">
                <a:latin typeface="Arial" charset="0"/>
              </a:rPr>
              <a:t>     rate = 0.1</a:t>
            </a:r>
          </a:p>
          <a:p>
            <a:pPr>
              <a:spcBef>
                <a:spcPct val="50000"/>
              </a:spcBef>
            </a:pPr>
            <a:r>
              <a:rPr lang="en-US" altLang="en-US" sz="1600">
                <a:latin typeface="Arial" charset="0"/>
              </a:rPr>
              <a:t>     time = 5</a:t>
            </a:r>
          </a:p>
          <a:p>
            <a:pPr>
              <a:spcBef>
                <a:spcPct val="50000"/>
              </a:spcBef>
            </a:pPr>
            <a:r>
              <a:rPr lang="en-US" altLang="en-US" sz="1600">
                <a:latin typeface="Arial" charset="0"/>
              </a:rPr>
              <a:t>     calculateInterest (principle, rate, time)</a:t>
            </a:r>
          </a:p>
          <a:p>
            <a:pPr>
              <a:spcBef>
                <a:spcPct val="50000"/>
              </a:spcBef>
            </a:pPr>
            <a:endParaRPr lang="en-US" altLang="en-US" sz="1600">
              <a:latin typeface="Arial" charset="0"/>
            </a:endParaRPr>
          </a:p>
          <a:p>
            <a:pPr>
              <a:spcBef>
                <a:spcPct val="50000"/>
              </a:spcBef>
            </a:pPr>
            <a:endParaRPr lang="en-US" altLang="en-US" sz="1600">
              <a:latin typeface="Arial" charset="0"/>
            </a:endParaRPr>
          </a:p>
        </p:txBody>
      </p:sp>
      <p:sp>
        <p:nvSpPr>
          <p:cNvPr id="626693" name="Text Box 5"/>
          <p:cNvSpPr txBox="1">
            <a:spLocks noChangeArrowheads="1"/>
          </p:cNvSpPr>
          <p:nvPr/>
        </p:nvSpPr>
        <p:spPr bwMode="auto">
          <a:xfrm>
            <a:off x="736600" y="5829300"/>
            <a:ext cx="41529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a:latin typeface="Arial" charset="0"/>
              </a:rPr>
              <a:t>print(“Interest earned $”, interest)</a:t>
            </a:r>
          </a:p>
        </p:txBody>
      </p:sp>
      <p:grpSp>
        <p:nvGrpSpPr>
          <p:cNvPr id="5" name="Group 4"/>
          <p:cNvGrpSpPr>
            <a:grpSpLocks/>
          </p:cNvGrpSpPr>
          <p:nvPr/>
        </p:nvGrpSpPr>
        <p:grpSpPr bwMode="auto">
          <a:xfrm>
            <a:off x="4159250" y="2690813"/>
            <a:ext cx="1689100" cy="2947987"/>
            <a:chOff x="4159250" y="2691049"/>
            <a:chExt cx="1689100" cy="2947751"/>
          </a:xfrm>
        </p:grpSpPr>
        <p:sp>
          <p:nvSpPr>
            <p:cNvPr id="62479" name="Line 7"/>
            <p:cNvSpPr>
              <a:spLocks noChangeShapeType="1"/>
            </p:cNvSpPr>
            <p:nvPr/>
          </p:nvSpPr>
          <p:spPr bwMode="auto">
            <a:xfrm>
              <a:off x="4159250" y="5638800"/>
              <a:ext cx="1689100" cy="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80" name="Line 8"/>
            <p:cNvSpPr>
              <a:spLocks noChangeShapeType="1"/>
            </p:cNvSpPr>
            <p:nvPr/>
          </p:nvSpPr>
          <p:spPr bwMode="auto">
            <a:xfrm flipV="1">
              <a:off x="5848350" y="2692400"/>
              <a:ext cx="0" cy="294640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81" name="Line 9"/>
            <p:cNvSpPr>
              <a:spLocks noChangeShapeType="1"/>
            </p:cNvSpPr>
            <p:nvPr/>
          </p:nvSpPr>
          <p:spPr bwMode="auto">
            <a:xfrm flipH="1">
              <a:off x="5003800" y="2691049"/>
              <a:ext cx="844550" cy="0"/>
            </a:xfrm>
            <a:prstGeom prst="line">
              <a:avLst/>
            </a:prstGeom>
            <a:noFill/>
            <a:ln w="381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sp>
        <p:nvSpPr>
          <p:cNvPr id="626698" name="AutoShape 10"/>
          <p:cNvSpPr>
            <a:spLocks noChangeArrowheads="1"/>
          </p:cNvSpPr>
          <p:nvPr/>
        </p:nvSpPr>
        <p:spPr bwMode="auto">
          <a:xfrm>
            <a:off x="2971800" y="1308100"/>
            <a:ext cx="2178050" cy="838200"/>
          </a:xfrm>
          <a:prstGeom prst="cloudCallout">
            <a:avLst>
              <a:gd name="adj1" fmla="val -115708"/>
              <a:gd name="adj2" fmla="val 105727"/>
            </a:avLst>
          </a:prstGeom>
          <a:solidFill>
            <a:srgbClr val="FFFFCC"/>
          </a:solidFill>
          <a:ln w="25400">
            <a:solidFill>
              <a:schemeClr val="tx1"/>
            </a:solidFill>
            <a:round/>
            <a:headEnd type="none" w="sm" len="sm"/>
            <a:tailEnd type="none" w="sm" len="sm"/>
          </a:ln>
        </p:spPr>
        <p:txBody>
          <a:bodyPr lIns="93600" tIns="46800" rIns="93600" bIns="46800"/>
          <a:lstStyle/>
          <a:p>
            <a:pPr algn="ctr"/>
            <a:r>
              <a:rPr lang="en-US" altLang="en-US" sz="1400" b="1">
                <a:latin typeface="Arial" charset="0"/>
              </a:rPr>
              <a:t>Stored locally</a:t>
            </a:r>
          </a:p>
          <a:p>
            <a:pPr algn="ctr"/>
            <a:r>
              <a:rPr lang="en-US" altLang="en-US" sz="1400">
                <a:latin typeface="Arial" charset="0"/>
              </a:rPr>
              <a:t>interest = 50</a:t>
            </a:r>
          </a:p>
        </p:txBody>
      </p:sp>
      <p:grpSp>
        <p:nvGrpSpPr>
          <p:cNvPr id="6" name="Group 5"/>
          <p:cNvGrpSpPr>
            <a:grpSpLocks/>
          </p:cNvGrpSpPr>
          <p:nvPr/>
        </p:nvGrpSpPr>
        <p:grpSpPr bwMode="auto">
          <a:xfrm>
            <a:off x="241300" y="2692400"/>
            <a:ext cx="825500" cy="3340100"/>
            <a:chOff x="241300" y="2692400"/>
            <a:chExt cx="825500" cy="3340100"/>
          </a:xfrm>
        </p:grpSpPr>
        <p:sp>
          <p:nvSpPr>
            <p:cNvPr id="62476" name="Line 12"/>
            <p:cNvSpPr>
              <a:spLocks noChangeShapeType="1"/>
            </p:cNvSpPr>
            <p:nvPr/>
          </p:nvSpPr>
          <p:spPr bwMode="auto">
            <a:xfrm flipH="1">
              <a:off x="254000" y="2692400"/>
              <a:ext cx="81280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77" name="Line 13"/>
            <p:cNvSpPr>
              <a:spLocks noChangeShapeType="1"/>
            </p:cNvSpPr>
            <p:nvPr/>
          </p:nvSpPr>
          <p:spPr bwMode="auto">
            <a:xfrm flipH="1">
              <a:off x="254000" y="2705100"/>
              <a:ext cx="12700" cy="33274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78" name="Line 14"/>
            <p:cNvSpPr>
              <a:spLocks noChangeShapeType="1"/>
            </p:cNvSpPr>
            <p:nvPr/>
          </p:nvSpPr>
          <p:spPr bwMode="auto">
            <a:xfrm>
              <a:off x="241300" y="6019800"/>
              <a:ext cx="495300" cy="127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2" name="Group 1"/>
          <p:cNvGrpSpPr>
            <a:grpSpLocks/>
          </p:cNvGrpSpPr>
          <p:nvPr/>
        </p:nvGrpSpPr>
        <p:grpSpPr bwMode="auto">
          <a:xfrm>
            <a:off x="3962400" y="5410200"/>
            <a:ext cx="4572000" cy="1192213"/>
            <a:chOff x="3962400" y="5410200"/>
            <a:chExt cx="4572000" cy="1192213"/>
          </a:xfrm>
        </p:grpSpPr>
        <p:sp>
          <p:nvSpPr>
            <p:cNvPr id="62474" name="AutoShape 16"/>
            <p:cNvSpPr>
              <a:spLocks noChangeArrowheads="1"/>
            </p:cNvSpPr>
            <p:nvPr/>
          </p:nvSpPr>
          <p:spPr bwMode="auto">
            <a:xfrm>
              <a:off x="3962400" y="5867400"/>
              <a:ext cx="2717800" cy="241300"/>
            </a:xfrm>
            <a:prstGeom prst="leftArrow">
              <a:avLst>
                <a:gd name="adj1" fmla="val 50000"/>
                <a:gd name="adj2" fmla="val 176300"/>
              </a:avLst>
            </a:prstGeom>
            <a:solidFill>
              <a:srgbClr val="CC33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2475" name="Text Box 17"/>
            <p:cNvSpPr txBox="1">
              <a:spLocks noChangeArrowheads="1"/>
            </p:cNvSpPr>
            <p:nvPr/>
          </p:nvSpPr>
          <p:spPr bwMode="auto">
            <a:xfrm>
              <a:off x="6654800" y="5410200"/>
              <a:ext cx="1879600"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Problem: </a:t>
              </a:r>
            </a:p>
            <a:p>
              <a:pPr>
                <a:spcBef>
                  <a:spcPct val="50000"/>
                </a:spcBef>
              </a:pPr>
              <a:r>
                <a:rPr lang="en-US" altLang="en-US" sz="1600">
                  <a:solidFill>
                    <a:srgbClr val="CC3300"/>
                  </a:solidFill>
                  <a:latin typeface="Arial" charset="0"/>
                </a:rPr>
                <a:t>Value stored in interest cannot be accessed here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66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26698"/>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up)">
                                      <p:cBhvr>
                                        <p:cTn id="20" dur="500"/>
                                        <p:tgtEl>
                                          <p:spTgt spid="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26693">
                                            <p:txEl>
                                              <p:pRg st="0" end="0"/>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692" grpId="0" animBg="1"/>
      <p:bldP spid="62669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eaLnBrk="1" hangingPunct="1"/>
            <a:r>
              <a:rPr lang="en-US" altLang="en-US" sz="3200" smtClean="0"/>
              <a:t>Top Down Design </a:t>
            </a:r>
          </a:p>
        </p:txBody>
      </p:sp>
      <p:sp>
        <p:nvSpPr>
          <p:cNvPr id="197635" name="Rectangle 3"/>
          <p:cNvSpPr>
            <a:spLocks noGrp="1" noChangeArrowheads="1"/>
          </p:cNvSpPr>
          <p:nvPr>
            <p:ph type="body" idx="4294967295"/>
          </p:nvPr>
        </p:nvSpPr>
        <p:spPr>
          <a:xfrm>
            <a:off x="457200" y="1295400"/>
            <a:ext cx="8229600" cy="4830763"/>
          </a:xfrm>
        </p:spPr>
        <p:txBody>
          <a:bodyPr/>
          <a:lstStyle/>
          <a:p>
            <a:pPr marL="457200" indent="-457200" eaLnBrk="1" hangingPunct="1">
              <a:buFontTx/>
              <a:buAutoNum type="arabicPeriod"/>
              <a:tabLst>
                <a:tab pos="3371850" algn="l"/>
              </a:tabLst>
            </a:pPr>
            <a:r>
              <a:rPr lang="en-US" altLang="en-US" sz="2400" smtClean="0"/>
              <a:t>Start by outlining the major parts (structure)</a:t>
            </a:r>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tabLst>
                <a:tab pos="3371850" algn="l"/>
              </a:tabLst>
            </a:pPr>
            <a:endParaRPr lang="en-US" altLang="en-US" sz="2400" smtClean="0"/>
          </a:p>
          <a:p>
            <a:pPr marL="457200" indent="-457200" eaLnBrk="1" hangingPunct="1">
              <a:buFontTx/>
              <a:buAutoNum type="arabicPeriod" startAt="2"/>
              <a:tabLst>
                <a:tab pos="3371850" algn="l"/>
              </a:tabLst>
            </a:pPr>
            <a:endParaRPr lang="en-US" altLang="en-US" sz="2400" smtClean="0"/>
          </a:p>
          <a:p>
            <a:pPr marL="457200" indent="-457200" eaLnBrk="1" hangingPunct="1">
              <a:buFontTx/>
              <a:buAutoNum type="arabicPeriod" startAt="2"/>
              <a:tabLst>
                <a:tab pos="3371850" algn="l"/>
              </a:tabLst>
            </a:pPr>
            <a:r>
              <a:rPr lang="en-US" altLang="en-US" sz="2400" smtClean="0"/>
              <a:t>Then implement the solution for each part</a:t>
            </a:r>
          </a:p>
        </p:txBody>
      </p:sp>
      <p:grpSp>
        <p:nvGrpSpPr>
          <p:cNvPr id="4" name="Group 3"/>
          <p:cNvGrpSpPr>
            <a:grpSpLocks/>
          </p:cNvGrpSpPr>
          <p:nvPr/>
        </p:nvGrpSpPr>
        <p:grpSpPr bwMode="auto">
          <a:xfrm>
            <a:off x="606425" y="1771650"/>
            <a:ext cx="8229600" cy="2224088"/>
            <a:chOff x="606425" y="1965781"/>
            <a:chExt cx="8229939" cy="2225219"/>
          </a:xfrm>
        </p:grpSpPr>
        <p:grpSp>
          <p:nvGrpSpPr>
            <p:cNvPr id="17418" name="Group 2"/>
            <p:cNvGrpSpPr>
              <a:grpSpLocks/>
            </p:cNvGrpSpPr>
            <p:nvPr/>
          </p:nvGrpSpPr>
          <p:grpSpPr bwMode="auto">
            <a:xfrm>
              <a:off x="606425" y="1965781"/>
              <a:ext cx="8192243" cy="2225219"/>
              <a:chOff x="606425" y="1965781"/>
              <a:chExt cx="8192243" cy="2225219"/>
            </a:xfrm>
          </p:grpSpPr>
          <p:sp>
            <p:nvSpPr>
              <p:cNvPr id="17422" name="Rectangle 4"/>
              <p:cNvSpPr>
                <a:spLocks noChangeArrowheads="1"/>
              </p:cNvSpPr>
              <p:nvPr/>
            </p:nvSpPr>
            <p:spPr bwMode="auto">
              <a:xfrm>
                <a:off x="4238625" y="1965781"/>
                <a:ext cx="2016125" cy="37941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algn="ctr"/>
                <a:r>
                  <a:rPr lang="en-US" altLang="en-US">
                    <a:latin typeface="Arial" charset="0"/>
                  </a:rPr>
                  <a:t>My autobiography</a:t>
                </a:r>
              </a:p>
            </p:txBody>
          </p:sp>
          <p:sp>
            <p:nvSpPr>
              <p:cNvPr id="17423" name="Rectangle 5"/>
              <p:cNvSpPr>
                <a:spLocks noChangeArrowheads="1"/>
              </p:cNvSpPr>
              <p:nvPr/>
            </p:nvSpPr>
            <p:spPr bwMode="auto">
              <a:xfrm>
                <a:off x="606425" y="3055144"/>
                <a:ext cx="2308225" cy="1135856"/>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r>
                  <a:rPr lang="en-US" altLang="en-US" sz="1600" b="1">
                    <a:latin typeface="Arial" charset="0"/>
                  </a:rPr>
                  <a:t>Chapter 1:</a:t>
                </a:r>
                <a:r>
                  <a:rPr lang="en-US" altLang="en-US" sz="1600">
                    <a:latin typeface="Arial" charset="0"/>
                  </a:rPr>
                  <a:t> </a:t>
                </a:r>
              </a:p>
              <a:p>
                <a:r>
                  <a:rPr lang="en-US" altLang="en-US" sz="1600">
                    <a:latin typeface="Arial" charset="0"/>
                  </a:rPr>
                  <a:t>The humble beginnings</a:t>
                </a:r>
              </a:p>
            </p:txBody>
          </p:sp>
          <p:sp>
            <p:nvSpPr>
              <p:cNvPr id="17424" name="Rectangle 6"/>
              <p:cNvSpPr>
                <a:spLocks noChangeArrowheads="1"/>
              </p:cNvSpPr>
              <p:nvPr/>
            </p:nvSpPr>
            <p:spPr bwMode="auto">
              <a:xfrm>
                <a:off x="3429000" y="3056900"/>
                <a:ext cx="2032000" cy="11341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endParaRPr lang="en-US" altLang="en-US" sz="1600" b="1">
                  <a:latin typeface="Arial" charset="0"/>
                </a:endParaRPr>
              </a:p>
              <a:p>
                <a:r>
                  <a:rPr lang="en-US" altLang="en-US" sz="1600" b="1">
                    <a:latin typeface="Arial" charset="0"/>
                  </a:rPr>
                  <a:t>Chapter 2:</a:t>
                </a:r>
                <a:r>
                  <a:rPr lang="en-US" altLang="en-US" sz="1600">
                    <a:latin typeface="Arial" charset="0"/>
                  </a:rPr>
                  <a:t> </a:t>
                </a:r>
              </a:p>
              <a:p>
                <a:r>
                  <a:rPr lang="en-US" altLang="en-US" sz="1600">
                    <a:latin typeface="Arial" charset="0"/>
                  </a:rPr>
                  <a:t>My rise to greatness</a:t>
                </a:r>
              </a:p>
            </p:txBody>
          </p:sp>
          <p:grpSp>
            <p:nvGrpSpPr>
              <p:cNvPr id="17425" name="Group 8"/>
              <p:cNvGrpSpPr>
                <a:grpSpLocks/>
              </p:cNvGrpSpPr>
              <p:nvPr/>
            </p:nvGrpSpPr>
            <p:grpSpPr bwMode="auto">
              <a:xfrm>
                <a:off x="2260543" y="2332831"/>
                <a:ext cx="5335587" cy="723900"/>
                <a:chOff x="1043" y="1385"/>
                <a:chExt cx="3361" cy="456"/>
              </a:xfrm>
            </p:grpSpPr>
            <p:sp>
              <p:nvSpPr>
                <p:cNvPr id="17430" name="Line 9"/>
                <p:cNvSpPr>
                  <a:spLocks noChangeShapeType="1"/>
                </p:cNvSpPr>
                <p:nvPr/>
              </p:nvSpPr>
              <p:spPr bwMode="auto">
                <a:xfrm>
                  <a:off x="1043" y="1606"/>
                  <a:ext cx="3361" cy="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nvGrpSpPr>
                <p:cNvPr id="17431" name="Group 10"/>
                <p:cNvGrpSpPr>
                  <a:grpSpLocks/>
                </p:cNvGrpSpPr>
                <p:nvPr/>
              </p:nvGrpSpPr>
              <p:grpSpPr bwMode="auto">
                <a:xfrm>
                  <a:off x="1045" y="1385"/>
                  <a:ext cx="3353" cy="456"/>
                  <a:chOff x="1045" y="1385"/>
                  <a:chExt cx="3353" cy="456"/>
                </a:xfrm>
              </p:grpSpPr>
              <p:sp>
                <p:nvSpPr>
                  <p:cNvPr id="17432" name="Line 11"/>
                  <p:cNvSpPr>
                    <a:spLocks noChangeShapeType="1"/>
                  </p:cNvSpPr>
                  <p:nvPr/>
                </p:nvSpPr>
                <p:spPr bwMode="auto">
                  <a:xfrm>
                    <a:off x="1045" y="1606"/>
                    <a:ext cx="0" cy="235"/>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3" name="Line 12"/>
                  <p:cNvSpPr>
                    <a:spLocks noChangeShapeType="1"/>
                  </p:cNvSpPr>
                  <p:nvPr/>
                </p:nvSpPr>
                <p:spPr bwMode="auto">
                  <a:xfrm>
                    <a:off x="2836" y="1609"/>
                    <a:ext cx="0" cy="23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4" name="Line 13"/>
                  <p:cNvSpPr>
                    <a:spLocks noChangeShapeType="1"/>
                  </p:cNvSpPr>
                  <p:nvPr/>
                </p:nvSpPr>
                <p:spPr bwMode="auto">
                  <a:xfrm>
                    <a:off x="4398" y="1609"/>
                    <a:ext cx="0" cy="22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5" name="Line 14"/>
                  <p:cNvSpPr>
                    <a:spLocks noChangeShapeType="1"/>
                  </p:cNvSpPr>
                  <p:nvPr/>
                </p:nvSpPr>
                <p:spPr bwMode="auto">
                  <a:xfrm flipH="1">
                    <a:off x="2835" y="1385"/>
                    <a:ext cx="1" cy="22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grpSp>
            <p:nvGrpSpPr>
              <p:cNvPr id="17426" name="Group 14"/>
              <p:cNvGrpSpPr>
                <a:grpSpLocks/>
              </p:cNvGrpSpPr>
              <p:nvPr/>
            </p:nvGrpSpPr>
            <p:grpSpPr bwMode="auto">
              <a:xfrm>
                <a:off x="5988049" y="2693986"/>
                <a:ext cx="390525" cy="727075"/>
                <a:chOff x="3567" y="1640"/>
                <a:chExt cx="246" cy="458"/>
              </a:xfrm>
            </p:grpSpPr>
            <p:sp>
              <p:nvSpPr>
                <p:cNvPr id="17428" name="Rectangle 7"/>
                <p:cNvSpPr>
                  <a:spLocks noChangeArrowheads="1"/>
                </p:cNvSpPr>
                <p:nvPr/>
              </p:nvSpPr>
              <p:spPr bwMode="auto">
                <a:xfrm>
                  <a:off x="3567" y="1886"/>
                  <a:ext cx="24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3600" tIns="46800" rIns="93600" bIns="46800" anchor="ctr">
                  <a:spAutoFit/>
                </a:bodyPr>
                <a:lstStyle/>
                <a:p>
                  <a:r>
                    <a:rPr lang="en-US" altLang="en-US" sz="1600" b="1">
                      <a:latin typeface="Arial" charset="0"/>
                    </a:rPr>
                    <a:t>…</a:t>
                  </a:r>
                </a:p>
              </p:txBody>
            </p:sp>
            <p:sp>
              <p:nvSpPr>
                <p:cNvPr id="17429" name="Line 16"/>
                <p:cNvSpPr>
                  <a:spLocks noChangeShapeType="1"/>
                </p:cNvSpPr>
                <p:nvPr/>
              </p:nvSpPr>
              <p:spPr bwMode="auto">
                <a:xfrm>
                  <a:off x="3664" y="1640"/>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17427" name="Rectangle 6"/>
              <p:cNvSpPr>
                <a:spLocks noChangeArrowheads="1"/>
              </p:cNvSpPr>
              <p:nvPr/>
            </p:nvSpPr>
            <p:spPr bwMode="auto">
              <a:xfrm>
                <a:off x="6993680" y="3036938"/>
                <a:ext cx="1804988" cy="115406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endParaRPr lang="en-US" altLang="en-US" sz="1600" b="1">
                  <a:latin typeface="Arial" charset="0"/>
                </a:endParaRPr>
              </a:p>
              <a:p>
                <a:r>
                  <a:rPr lang="en-US" altLang="en-US" sz="1600" b="1">
                    <a:latin typeface="Arial" charset="0"/>
                  </a:rPr>
                  <a:t>Chapter 7:</a:t>
                </a:r>
                <a:r>
                  <a:rPr lang="en-US" altLang="en-US" sz="1600">
                    <a:latin typeface="Arial" charset="0"/>
                  </a:rPr>
                  <a:t> </a:t>
                </a:r>
              </a:p>
              <a:p>
                <a:r>
                  <a:rPr lang="en-US" altLang="en-US" sz="1600">
                    <a:latin typeface="Arial" charset="0"/>
                  </a:rPr>
                  <a:t>The end of an era</a:t>
                </a:r>
              </a:p>
            </p:txBody>
          </p:sp>
        </p:grpSp>
        <p:pic>
          <p:nvPicPr>
            <p:cNvPr id="17419" name="Picture 22" descr="C:\Users\tamj\AppData\Local\Microsoft\Windows\Temporary Internet Files\Content.IE5\94BCLD82\MC90009805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48900" y="2997805"/>
              <a:ext cx="612100" cy="76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0" name="Picture 24" descr="C:\Users\tamj\AppData\Local\Microsoft\Windows\Temporary Internet Files\Content.IE5\LTBEVES8\MC90044540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92861" y="3036938"/>
              <a:ext cx="856152" cy="727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1" name="Picture 28" descr="C:\Users\tamj\AppData\Local\Microsoft\Windows\Temporary Internet Files\Content.IE5\0WRJN1BJ\MC900105224[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29600" y="3056900"/>
              <a:ext cx="606764" cy="563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Group 2"/>
          <p:cNvGrpSpPr>
            <a:grpSpLocks/>
          </p:cNvGrpSpPr>
          <p:nvPr/>
        </p:nvGrpSpPr>
        <p:grpSpPr bwMode="auto">
          <a:xfrm>
            <a:off x="606425" y="4800600"/>
            <a:ext cx="3629025" cy="2076450"/>
            <a:chOff x="606425" y="4800600"/>
            <a:chExt cx="3629025" cy="2076821"/>
          </a:xfrm>
        </p:grpSpPr>
        <p:grpSp>
          <p:nvGrpSpPr>
            <p:cNvPr id="17414" name="Group 18"/>
            <p:cNvGrpSpPr>
              <a:grpSpLocks/>
            </p:cNvGrpSpPr>
            <p:nvPr/>
          </p:nvGrpSpPr>
          <p:grpSpPr bwMode="auto">
            <a:xfrm>
              <a:off x="606425" y="4800600"/>
              <a:ext cx="3629025" cy="2057400"/>
              <a:chOff x="665" y="2806"/>
              <a:chExt cx="2286" cy="1296"/>
            </a:xfrm>
          </p:grpSpPr>
          <p:sp>
            <p:nvSpPr>
              <p:cNvPr id="17416" name="Rectangle 15"/>
              <p:cNvSpPr>
                <a:spLocks noChangeArrowheads="1"/>
              </p:cNvSpPr>
              <p:nvPr/>
            </p:nvSpPr>
            <p:spPr bwMode="auto">
              <a:xfrm>
                <a:off x="665" y="2806"/>
                <a:ext cx="2286" cy="1296"/>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lstStyle/>
              <a:p>
                <a:r>
                  <a:rPr lang="en-US" altLang="en-US" sz="1600" b="1">
                    <a:latin typeface="Arial" charset="0"/>
                  </a:rPr>
                  <a:t>Chapter 1: The humble beginnings</a:t>
                </a:r>
              </a:p>
              <a:p>
                <a:endParaRPr lang="en-US" altLang="en-US" sz="1400" b="1">
                  <a:latin typeface="Arial" charset="0"/>
                </a:endParaRPr>
              </a:p>
              <a:p>
                <a:r>
                  <a:rPr lang="en-US" altLang="en-US" sz="1400">
                    <a:latin typeface="Arial" charset="0"/>
                  </a:rPr>
                  <a:t>It all started ten and one score years ago </a:t>
                </a:r>
              </a:p>
              <a:p>
                <a:r>
                  <a:rPr lang="en-US" altLang="en-US" sz="1400">
                    <a:latin typeface="Arial" charset="0"/>
                  </a:rPr>
                  <a:t>with a log-shaped computer work station…  </a:t>
                </a:r>
              </a:p>
            </p:txBody>
          </p:sp>
          <p:pic>
            <p:nvPicPr>
              <p:cNvPr id="17417" name="Picture 20" descr="MPj0438847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6" y="3430"/>
                <a:ext cx="881"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5" name="Rectangle 1"/>
            <p:cNvSpPr>
              <a:spLocks noChangeArrowheads="1"/>
            </p:cNvSpPr>
            <p:nvPr/>
          </p:nvSpPr>
          <p:spPr bwMode="auto">
            <a:xfrm>
              <a:off x="719138" y="6631200"/>
              <a:ext cx="14484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spAutoFit/>
            </a:bodyPr>
            <a:lstStyle/>
            <a:p>
              <a:pPr eaLnBrk="1" hangingPunct="1"/>
              <a:r>
                <a:rPr lang="en-US" altLang="en-US" sz="1000"/>
                <a:t>Image copyright unknown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76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7635">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p:txBody>
          <a:bodyPr/>
          <a:lstStyle/>
          <a:p>
            <a:r>
              <a:rPr lang="en-US" altLang="en-US" sz="3200" smtClean="0"/>
              <a:t>Solution: Have The Function Return Values Back To The Caller</a:t>
            </a:r>
          </a:p>
        </p:txBody>
      </p:sp>
      <p:sp>
        <p:nvSpPr>
          <p:cNvPr id="627715" name="Text Box 3"/>
          <p:cNvSpPr txBox="1">
            <a:spLocks noChangeArrowheads="1"/>
          </p:cNvSpPr>
          <p:nvPr/>
        </p:nvSpPr>
        <p:spPr bwMode="auto">
          <a:xfrm>
            <a:off x="457200" y="1498600"/>
            <a:ext cx="5715000" cy="1079500"/>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latin typeface="Consolas" pitchFamily="49" charset="0"/>
              </a:rPr>
              <a:t>def calculateInterest(principle, rate, time):</a:t>
            </a:r>
          </a:p>
          <a:p>
            <a:pPr>
              <a:spcBef>
                <a:spcPct val="50000"/>
              </a:spcBef>
            </a:pPr>
            <a:r>
              <a:rPr lang="en-US" altLang="en-US" sz="1600" b="1">
                <a:latin typeface="Consolas" pitchFamily="49" charset="0"/>
              </a:rPr>
              <a:t>     </a:t>
            </a:r>
            <a:r>
              <a:rPr lang="en-US" altLang="en-US" sz="1600">
                <a:latin typeface="Consolas" pitchFamily="49" charset="0"/>
              </a:rPr>
              <a:t>interest = principle * rate * time</a:t>
            </a:r>
          </a:p>
          <a:p>
            <a:pPr>
              <a:spcBef>
                <a:spcPct val="50000"/>
              </a:spcBef>
            </a:pPr>
            <a:r>
              <a:rPr lang="en-US" altLang="en-US" sz="1600">
                <a:latin typeface="Consolas" pitchFamily="49" charset="0"/>
              </a:rPr>
              <a:t>     return(interest)</a:t>
            </a:r>
          </a:p>
        </p:txBody>
      </p:sp>
      <p:sp>
        <p:nvSpPr>
          <p:cNvPr id="627716" name="Text Box 4"/>
          <p:cNvSpPr txBox="1">
            <a:spLocks noChangeArrowheads="1"/>
          </p:cNvSpPr>
          <p:nvPr/>
        </p:nvSpPr>
        <p:spPr bwMode="auto">
          <a:xfrm>
            <a:off x="444500" y="3987800"/>
            <a:ext cx="5664200" cy="2925763"/>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latin typeface="Consolas" pitchFamily="49" charset="0"/>
              </a:rPr>
              <a:t># start</a:t>
            </a:r>
          </a:p>
          <a:p>
            <a:pPr>
              <a:spcBef>
                <a:spcPct val="50000"/>
              </a:spcBef>
            </a:pPr>
            <a:r>
              <a:rPr lang="en-US" altLang="en-US" sz="1600">
                <a:latin typeface="Consolas" pitchFamily="49" charset="0"/>
              </a:rPr>
              <a:t>     principle = 100</a:t>
            </a:r>
          </a:p>
          <a:p>
            <a:pPr>
              <a:spcBef>
                <a:spcPct val="50000"/>
              </a:spcBef>
            </a:pPr>
            <a:r>
              <a:rPr lang="en-US" altLang="en-US" sz="1600">
                <a:latin typeface="Consolas" pitchFamily="49" charset="0"/>
              </a:rPr>
              <a:t>     rate = 0.1</a:t>
            </a:r>
          </a:p>
          <a:p>
            <a:pPr>
              <a:spcBef>
                <a:spcPct val="50000"/>
              </a:spcBef>
            </a:pPr>
            <a:r>
              <a:rPr lang="en-US" altLang="en-US" sz="1600">
                <a:latin typeface="Consolas" pitchFamily="49" charset="0"/>
              </a:rPr>
              <a:t>     time = 5</a:t>
            </a:r>
          </a:p>
          <a:p>
            <a:pPr>
              <a:spcBef>
                <a:spcPct val="50000"/>
              </a:spcBef>
            </a:pPr>
            <a:r>
              <a:rPr lang="en-US" altLang="en-US" sz="1600">
                <a:latin typeface="Consolas" pitchFamily="49" charset="0"/>
              </a:rPr>
              <a:t>     interest = calculateInterest(principle, </a:t>
            </a:r>
          </a:p>
          <a:p>
            <a:pPr>
              <a:spcBef>
                <a:spcPct val="50000"/>
              </a:spcBef>
            </a:pPr>
            <a:r>
              <a:rPr lang="en-US" altLang="en-US" sz="1600">
                <a:latin typeface="Consolas" pitchFamily="49" charset="0"/>
              </a:rPr>
              <a:t>        rate, time)</a:t>
            </a:r>
          </a:p>
          <a:p>
            <a:pPr>
              <a:spcBef>
                <a:spcPct val="50000"/>
              </a:spcBef>
            </a:pPr>
            <a:endParaRPr lang="en-US" altLang="en-US" sz="1600">
              <a:latin typeface="Consolas" pitchFamily="49" charset="0"/>
            </a:endParaRPr>
          </a:p>
          <a:p>
            <a:pPr>
              <a:spcBef>
                <a:spcPct val="50000"/>
              </a:spcBef>
            </a:pPr>
            <a:endParaRPr lang="en-US" altLang="en-US" sz="1600">
              <a:latin typeface="Arial" charset="0"/>
            </a:endParaRPr>
          </a:p>
        </p:txBody>
      </p:sp>
      <p:sp>
        <p:nvSpPr>
          <p:cNvPr id="627717" name="Text Box 5"/>
          <p:cNvSpPr txBox="1">
            <a:spLocks noChangeArrowheads="1"/>
          </p:cNvSpPr>
          <p:nvPr/>
        </p:nvSpPr>
        <p:spPr bwMode="auto">
          <a:xfrm>
            <a:off x="1016000" y="6165850"/>
            <a:ext cx="50927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a:latin typeface="Consolas" pitchFamily="49" charset="0"/>
              </a:rPr>
              <a:t>print (“Interest earned $”, interest)</a:t>
            </a:r>
          </a:p>
        </p:txBody>
      </p:sp>
      <p:grpSp>
        <p:nvGrpSpPr>
          <p:cNvPr id="8" name="Group 7"/>
          <p:cNvGrpSpPr>
            <a:grpSpLocks/>
          </p:cNvGrpSpPr>
          <p:nvPr/>
        </p:nvGrpSpPr>
        <p:grpSpPr bwMode="auto">
          <a:xfrm>
            <a:off x="5408613" y="1663700"/>
            <a:ext cx="685800" cy="3975100"/>
            <a:chOff x="5408039" y="1663700"/>
            <a:chExt cx="685800" cy="3975100"/>
          </a:xfrm>
        </p:grpSpPr>
        <p:sp>
          <p:nvSpPr>
            <p:cNvPr id="63505" name="Line 7"/>
            <p:cNvSpPr>
              <a:spLocks noChangeShapeType="1"/>
            </p:cNvSpPr>
            <p:nvPr/>
          </p:nvSpPr>
          <p:spPr bwMode="auto">
            <a:xfrm>
              <a:off x="5408039" y="5638800"/>
              <a:ext cx="63500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6" name="Line 8"/>
            <p:cNvSpPr>
              <a:spLocks noChangeShapeType="1"/>
            </p:cNvSpPr>
            <p:nvPr/>
          </p:nvSpPr>
          <p:spPr bwMode="auto">
            <a:xfrm flipV="1">
              <a:off x="6043039" y="1663700"/>
              <a:ext cx="50800" cy="39751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7" name="Line 9"/>
            <p:cNvSpPr>
              <a:spLocks noChangeShapeType="1"/>
            </p:cNvSpPr>
            <p:nvPr/>
          </p:nvSpPr>
          <p:spPr bwMode="auto">
            <a:xfrm flipH="1">
              <a:off x="5499100" y="1663700"/>
              <a:ext cx="594739"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3" name="Group 10"/>
          <p:cNvGrpSpPr>
            <a:grpSpLocks/>
          </p:cNvGrpSpPr>
          <p:nvPr/>
        </p:nvGrpSpPr>
        <p:grpSpPr bwMode="auto">
          <a:xfrm>
            <a:off x="527050" y="2413000"/>
            <a:ext cx="584200" cy="3238500"/>
            <a:chOff x="144" y="1512"/>
            <a:chExt cx="368" cy="2040"/>
          </a:xfrm>
        </p:grpSpPr>
        <p:sp>
          <p:nvSpPr>
            <p:cNvPr id="63502" name="Line 11"/>
            <p:cNvSpPr>
              <a:spLocks noChangeShapeType="1"/>
            </p:cNvSpPr>
            <p:nvPr/>
          </p:nvSpPr>
          <p:spPr bwMode="auto">
            <a:xfrm flipH="1">
              <a:off x="152" y="1512"/>
              <a:ext cx="36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3" name="Line 12"/>
            <p:cNvSpPr>
              <a:spLocks noChangeShapeType="1"/>
            </p:cNvSpPr>
            <p:nvPr/>
          </p:nvSpPr>
          <p:spPr bwMode="auto">
            <a:xfrm flipH="1">
              <a:off x="144" y="1520"/>
              <a:ext cx="16" cy="2032"/>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4" name="Line 13"/>
            <p:cNvSpPr>
              <a:spLocks noChangeShapeType="1"/>
            </p:cNvSpPr>
            <p:nvPr/>
          </p:nvSpPr>
          <p:spPr bwMode="auto">
            <a:xfrm>
              <a:off x="144" y="3552"/>
              <a:ext cx="336"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2" name="Group 1"/>
          <p:cNvGrpSpPr>
            <a:grpSpLocks/>
          </p:cNvGrpSpPr>
          <p:nvPr/>
        </p:nvGrpSpPr>
        <p:grpSpPr bwMode="auto">
          <a:xfrm>
            <a:off x="4997450" y="1638300"/>
            <a:ext cx="3257550" cy="1079500"/>
            <a:chOff x="4997450" y="1638300"/>
            <a:chExt cx="3257550" cy="1079399"/>
          </a:xfrm>
        </p:grpSpPr>
        <p:sp>
          <p:nvSpPr>
            <p:cNvPr id="63500" name="AutoShape 15"/>
            <p:cNvSpPr>
              <a:spLocks noChangeArrowheads="1"/>
            </p:cNvSpPr>
            <p:nvPr/>
          </p:nvSpPr>
          <p:spPr bwMode="auto">
            <a:xfrm>
              <a:off x="4997450" y="1930400"/>
              <a:ext cx="1377950" cy="241300"/>
            </a:xfrm>
            <a:prstGeom prst="leftArrow">
              <a:avLst>
                <a:gd name="adj1" fmla="val 50000"/>
                <a:gd name="adj2" fmla="val 176313"/>
              </a:avLst>
            </a:prstGeom>
            <a:solidFill>
              <a:srgbClr val="CC33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3501" name="Text Box 16"/>
            <p:cNvSpPr txBox="1">
              <a:spLocks noChangeArrowheads="1"/>
            </p:cNvSpPr>
            <p:nvPr/>
          </p:nvSpPr>
          <p:spPr bwMode="auto">
            <a:xfrm>
              <a:off x="6375400" y="1638300"/>
              <a:ext cx="1879600" cy="1079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Variable ‘</a:t>
              </a:r>
              <a:r>
                <a:rPr lang="en-US" altLang="ja-JP" sz="1600" b="1">
                  <a:solidFill>
                    <a:srgbClr val="CC3300"/>
                  </a:solidFill>
                  <a:latin typeface="Consolas" pitchFamily="49" charset="0"/>
                </a:rPr>
                <a:t>interest</a:t>
              </a:r>
              <a:r>
                <a:rPr lang="en-US" altLang="en-US" sz="1600" b="1">
                  <a:solidFill>
                    <a:srgbClr val="CC3300"/>
                  </a:solidFill>
                  <a:latin typeface="Arial" charset="0"/>
                </a:rPr>
                <a:t>’</a:t>
              </a:r>
              <a:r>
                <a:rPr lang="en-US" altLang="ja-JP" sz="1600" b="1">
                  <a:solidFill>
                    <a:srgbClr val="CC3300"/>
                  </a:solidFill>
                  <a:latin typeface="Arial" charset="0"/>
                </a:rPr>
                <a:t> is still local to the function.</a:t>
              </a:r>
              <a:endParaRPr lang="en-US" altLang="en-US" sz="1600" b="1">
                <a:solidFill>
                  <a:srgbClr val="CC3300"/>
                </a:solidFill>
                <a:latin typeface="Arial" charset="0"/>
              </a:endParaRPr>
            </a:p>
          </p:txBody>
        </p:sp>
      </p:grpSp>
      <p:grpSp>
        <p:nvGrpSpPr>
          <p:cNvPr id="4" name="Group 3"/>
          <p:cNvGrpSpPr>
            <a:grpSpLocks/>
          </p:cNvGrpSpPr>
          <p:nvPr/>
        </p:nvGrpSpPr>
        <p:grpSpPr bwMode="auto">
          <a:xfrm>
            <a:off x="4749800" y="3436938"/>
            <a:ext cx="4256088" cy="1817687"/>
            <a:chOff x="4749800" y="3436938"/>
            <a:chExt cx="4256088" cy="1817687"/>
          </a:xfrm>
        </p:grpSpPr>
        <p:sp>
          <p:nvSpPr>
            <p:cNvPr id="63498" name="AutoShape 18"/>
            <p:cNvSpPr>
              <a:spLocks noChangeArrowheads="1"/>
            </p:cNvSpPr>
            <p:nvPr/>
          </p:nvSpPr>
          <p:spPr bwMode="auto">
            <a:xfrm rot="-1883604">
              <a:off x="4749800" y="4958383"/>
              <a:ext cx="1733329" cy="260948"/>
            </a:xfrm>
            <a:prstGeom prst="leftArrow">
              <a:avLst>
                <a:gd name="adj1" fmla="val 50000"/>
                <a:gd name="adj2" fmla="val 90226"/>
              </a:avLst>
            </a:prstGeom>
            <a:solidFill>
              <a:srgbClr val="CC33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3499" name="Text Box 19"/>
            <p:cNvSpPr txBox="1">
              <a:spLocks noChangeArrowheads="1"/>
            </p:cNvSpPr>
            <p:nvPr/>
          </p:nvSpPr>
          <p:spPr bwMode="auto">
            <a:xfrm>
              <a:off x="6324723" y="3436938"/>
              <a:ext cx="2681165" cy="181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The value stored in the variable ‘</a:t>
              </a:r>
              <a:r>
                <a:rPr lang="en-US" altLang="ja-JP" sz="1600" b="1">
                  <a:solidFill>
                    <a:srgbClr val="CC3300"/>
                  </a:solidFill>
                  <a:latin typeface="Consolas" pitchFamily="49" charset="0"/>
                </a:rPr>
                <a:t>interest</a:t>
              </a:r>
              <a:r>
                <a:rPr lang="en-US" altLang="en-US" sz="1600" b="1">
                  <a:solidFill>
                    <a:srgbClr val="CC3300"/>
                  </a:solidFill>
                  <a:latin typeface="Arial" charset="0"/>
                </a:rPr>
                <a:t>’</a:t>
              </a:r>
              <a:r>
                <a:rPr lang="en-US" altLang="ja-JP" sz="1600" b="1">
                  <a:solidFill>
                    <a:srgbClr val="CC3300"/>
                  </a:solidFill>
                  <a:latin typeface="Arial" charset="0"/>
                </a:rPr>
                <a:t> local to </a:t>
              </a:r>
              <a:r>
                <a:rPr lang="en-US" altLang="en-US" sz="1600" b="1">
                  <a:solidFill>
                    <a:srgbClr val="CC3300"/>
                  </a:solidFill>
                  <a:latin typeface="Arial" charset="0"/>
                </a:rPr>
                <a:t>‘</a:t>
              </a:r>
              <a:r>
                <a:rPr lang="en-US" altLang="ja-JP" sz="1600" b="1">
                  <a:solidFill>
                    <a:srgbClr val="CC3300"/>
                  </a:solidFill>
                  <a:latin typeface="Consolas" pitchFamily="49" charset="0"/>
                </a:rPr>
                <a:t>calculateInterest()</a:t>
              </a:r>
              <a:r>
                <a:rPr lang="en-US" altLang="en-US" sz="1600" b="1">
                  <a:solidFill>
                    <a:srgbClr val="CC3300"/>
                  </a:solidFill>
                  <a:latin typeface="Arial" charset="0"/>
                </a:rPr>
                <a:t>’</a:t>
              </a:r>
              <a:r>
                <a:rPr lang="en-US" altLang="ja-JP" sz="1600" b="1">
                  <a:solidFill>
                    <a:srgbClr val="CC3300"/>
                  </a:solidFill>
                  <a:latin typeface="Arial" charset="0"/>
                </a:rPr>
                <a:t> is passed back and stored in a variable that is local to the </a:t>
              </a:r>
              <a:r>
                <a:rPr lang="en-US" altLang="en-US" sz="1600" b="1">
                  <a:solidFill>
                    <a:srgbClr val="CC3300"/>
                  </a:solidFill>
                  <a:latin typeface="Arial" charset="0"/>
                </a:rPr>
                <a:t>“</a:t>
              </a:r>
              <a:r>
                <a:rPr lang="en-US" altLang="ja-JP" sz="1600" b="1">
                  <a:solidFill>
                    <a:srgbClr val="CC3300"/>
                  </a:solidFill>
                  <a:latin typeface="Arial" charset="0"/>
                </a:rPr>
                <a:t>start function</a:t>
              </a:r>
              <a:r>
                <a:rPr lang="en-US" altLang="en-US" sz="1600" b="1">
                  <a:solidFill>
                    <a:srgbClr val="CC3300"/>
                  </a:solidFill>
                  <a:latin typeface="Arial" charset="0"/>
                </a:rPr>
                <a:t>”</a:t>
              </a:r>
              <a:r>
                <a:rPr lang="en-US" altLang="ja-JP" sz="1600" b="1">
                  <a:solidFill>
                    <a:srgbClr val="CC3300"/>
                  </a:solidFill>
                  <a:latin typeface="Arial" charset="0"/>
                </a:rPr>
                <a:t>.</a:t>
              </a:r>
              <a:endParaRPr lang="en-US" altLang="en-US" sz="1600" b="1">
                <a:solidFill>
                  <a:srgbClr val="CC3300"/>
                </a:solidFill>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77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27715"/>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6277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7715" grpId="0" animBg="1"/>
      <p:bldP spid="627716"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914400"/>
          </a:xfrm>
        </p:spPr>
        <p:txBody>
          <a:bodyPr/>
          <a:lstStyle/>
          <a:p>
            <a:r>
              <a:rPr lang="en-US" altLang="en-US" smtClean="0"/>
              <a:t>Remember that local variables only exist for the duration of a function.</a:t>
            </a:r>
          </a:p>
        </p:txBody>
      </p:sp>
      <p:sp>
        <p:nvSpPr>
          <p:cNvPr id="64515" name="Title 1"/>
          <p:cNvSpPr>
            <a:spLocks noGrp="1"/>
          </p:cNvSpPr>
          <p:nvPr>
            <p:ph type="title"/>
          </p:nvPr>
        </p:nvSpPr>
        <p:spPr/>
        <p:txBody>
          <a:bodyPr/>
          <a:lstStyle/>
          <a:p>
            <a:r>
              <a:rPr lang="en-US" altLang="en-US" smtClean="0"/>
              <a:t>Function Return Values (1)</a:t>
            </a:r>
          </a:p>
        </p:txBody>
      </p:sp>
      <p:sp>
        <p:nvSpPr>
          <p:cNvPr id="4"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latin typeface="Consolas" pitchFamily="49" charset="0"/>
              </a:rPr>
              <a:t>def calculateArea():</a:t>
            </a:r>
          </a:p>
          <a:p>
            <a:pPr eaLnBrk="1" hangingPunct="1"/>
            <a:r>
              <a:rPr lang="en-US" altLang="en-US" sz="1800">
                <a:latin typeface="Consolas" pitchFamily="49" charset="0"/>
              </a:rPr>
              <a:t>    w = int(input())</a:t>
            </a:r>
          </a:p>
          <a:p>
            <a:pPr eaLnBrk="1" hangingPunct="1"/>
            <a:r>
              <a:rPr lang="en-US" altLang="en-US" sz="1800">
                <a:latin typeface="Consolas" pitchFamily="49" charset="0"/>
              </a:rPr>
              <a:t>    l = int(input())</a:t>
            </a:r>
          </a:p>
          <a:p>
            <a:pPr eaLnBrk="1" hangingPunct="1"/>
            <a:r>
              <a:rPr lang="en-US" altLang="en-US" sz="1800">
                <a:latin typeface="Consolas" pitchFamily="49" charset="0"/>
              </a:rPr>
              <a:t>    a = w * l</a:t>
            </a:r>
          </a:p>
        </p:txBody>
      </p:sp>
      <p:sp>
        <p:nvSpPr>
          <p:cNvPr id="23" name="TextBox 22"/>
          <p:cNvSpPr txBox="1">
            <a:spLocks noChangeArrowheads="1"/>
          </p:cNvSpPr>
          <p:nvPr/>
        </p:nvSpPr>
        <p:spPr bwMode="auto">
          <a:xfrm>
            <a:off x="287338" y="5619750"/>
            <a:ext cx="26844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latin typeface="Consolas" pitchFamily="49" charset="0"/>
              </a:rPr>
              <a:t>def main():</a:t>
            </a:r>
          </a:p>
          <a:p>
            <a:pPr eaLnBrk="1" hangingPunct="1"/>
            <a:r>
              <a:rPr lang="en-US" altLang="en-US" sz="1800">
                <a:latin typeface="Consolas" pitchFamily="49" charset="0"/>
              </a:rPr>
              <a:t>   calculateArea()</a:t>
            </a:r>
          </a:p>
          <a:p>
            <a:pPr eaLnBrk="1" hangingPunct="1"/>
            <a:r>
              <a:rPr lang="en-US" altLang="en-US" sz="1800">
                <a:latin typeface="Consolas" pitchFamily="49" charset="0"/>
              </a:rPr>
              <a:t>   print(area</a:t>
            </a:r>
            <a:r>
              <a:rPr lang="en-US" altLang="en-US" sz="1600">
                <a:latin typeface="Consolas" pitchFamily="49" charset="0"/>
              </a:rPr>
              <a:t>)</a:t>
            </a:r>
          </a:p>
        </p:txBody>
      </p:sp>
      <p:sp>
        <p:nvSpPr>
          <p:cNvPr id="24"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 name="Group 5"/>
          <p:cNvGrpSpPr>
            <a:grpSpLocks/>
          </p:cNvGrpSpPr>
          <p:nvPr/>
        </p:nvGrpSpPr>
        <p:grpSpPr bwMode="auto">
          <a:xfrm>
            <a:off x="3929063" y="5578475"/>
            <a:ext cx="2209800" cy="1227138"/>
            <a:chOff x="3928304" y="5578475"/>
            <a:chExt cx="2210559" cy="1227138"/>
          </a:xfrm>
        </p:grpSpPr>
        <p:sp>
          <p:nvSpPr>
            <p:cNvPr id="35" name="Rectangle 34"/>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4532"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grpSp>
        <p:nvGrpSpPr>
          <p:cNvPr id="2" name="Group 1"/>
          <p:cNvGrpSpPr>
            <a:grpSpLocks/>
          </p:cNvGrpSpPr>
          <p:nvPr/>
        </p:nvGrpSpPr>
        <p:grpSpPr bwMode="auto">
          <a:xfrm>
            <a:off x="3798888" y="3028950"/>
            <a:ext cx="2982912" cy="1924050"/>
            <a:chOff x="3798888" y="3028950"/>
            <a:chExt cx="2982912" cy="1924050"/>
          </a:xfrm>
        </p:grpSpPr>
        <p:grpSp>
          <p:nvGrpSpPr>
            <p:cNvPr id="64521" name="Group 4"/>
            <p:cNvGrpSpPr>
              <a:grpSpLocks/>
            </p:cNvGrpSpPr>
            <p:nvPr/>
          </p:nvGrpSpPr>
          <p:grpSpPr bwMode="auto">
            <a:xfrm>
              <a:off x="3798888" y="3028950"/>
              <a:ext cx="2982912" cy="1924050"/>
              <a:chOff x="3798285" y="3028606"/>
              <a:chExt cx="2339976" cy="1924393"/>
            </a:xfrm>
          </p:grpSpPr>
          <p:grpSp>
            <p:nvGrpSpPr>
              <p:cNvPr id="64523" name="Group 1"/>
              <p:cNvGrpSpPr>
                <a:grpSpLocks/>
              </p:cNvGrpSpPr>
              <p:nvPr/>
            </p:nvGrpSpPr>
            <p:grpSpPr bwMode="auto">
              <a:xfrm>
                <a:off x="3798285" y="3028606"/>
                <a:ext cx="2339976" cy="1924393"/>
                <a:chOff x="3798285" y="3028606"/>
                <a:chExt cx="2339976" cy="1924393"/>
              </a:xfrm>
            </p:grpSpPr>
            <p:sp>
              <p:nvSpPr>
                <p:cNvPr id="64525"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4526"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4527"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4528"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30" name="Rectangle 29"/>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4530"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4524"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4522"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23" grpId="0"/>
      <p:bldP spid="2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8" name="Group 25"/>
          <p:cNvGrpSpPr>
            <a:grpSpLocks/>
          </p:cNvGrpSpPr>
          <p:nvPr/>
        </p:nvGrpSpPr>
        <p:grpSpPr bwMode="auto">
          <a:xfrm>
            <a:off x="3798888" y="3028950"/>
            <a:ext cx="2982912" cy="1924050"/>
            <a:chOff x="3798888" y="3028950"/>
            <a:chExt cx="2982912" cy="1924050"/>
          </a:xfrm>
        </p:grpSpPr>
        <p:grpSp>
          <p:nvGrpSpPr>
            <p:cNvPr id="65552" name="Group 4"/>
            <p:cNvGrpSpPr>
              <a:grpSpLocks/>
            </p:cNvGrpSpPr>
            <p:nvPr/>
          </p:nvGrpSpPr>
          <p:grpSpPr bwMode="auto">
            <a:xfrm>
              <a:off x="3798888" y="3028950"/>
              <a:ext cx="2982912" cy="1924050"/>
              <a:chOff x="3798285" y="3028606"/>
              <a:chExt cx="2339976" cy="1924393"/>
            </a:xfrm>
          </p:grpSpPr>
          <p:grpSp>
            <p:nvGrpSpPr>
              <p:cNvPr id="65554" name="Group 1"/>
              <p:cNvGrpSpPr>
                <a:grpSpLocks/>
              </p:cNvGrpSpPr>
              <p:nvPr/>
            </p:nvGrpSpPr>
            <p:grpSpPr bwMode="auto">
              <a:xfrm>
                <a:off x="3798285" y="3028606"/>
                <a:ext cx="2339976" cy="1924393"/>
                <a:chOff x="3798285" y="3028606"/>
                <a:chExt cx="2339976" cy="1924393"/>
              </a:xfrm>
            </p:grpSpPr>
            <p:sp>
              <p:nvSpPr>
                <p:cNvPr id="65556"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5557"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5558"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5559"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37" name="Rectangle 36"/>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5561"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5555"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5553"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
        <p:nvSpPr>
          <p:cNvPr id="65539" name="Content Placeholder 2"/>
          <p:cNvSpPr>
            <a:spLocks noGrp="1"/>
          </p:cNvSpPr>
          <p:nvPr>
            <p:ph idx="1"/>
          </p:nvPr>
        </p:nvSpPr>
        <p:spPr>
          <a:xfrm>
            <a:off x="457200" y="1143000"/>
            <a:ext cx="8229600" cy="914400"/>
          </a:xfrm>
        </p:spPr>
        <p:txBody>
          <a:bodyPr/>
          <a:lstStyle/>
          <a:p>
            <a:r>
              <a:rPr lang="en-US" altLang="en-US" smtClean="0"/>
              <a:t>After a function has ended local variables are ‘gone’.</a:t>
            </a:r>
          </a:p>
        </p:txBody>
      </p:sp>
      <p:sp>
        <p:nvSpPr>
          <p:cNvPr id="65540" name="Title 1"/>
          <p:cNvSpPr>
            <a:spLocks noGrp="1"/>
          </p:cNvSpPr>
          <p:nvPr>
            <p:ph type="title"/>
          </p:nvPr>
        </p:nvSpPr>
        <p:spPr/>
        <p:txBody>
          <a:bodyPr/>
          <a:lstStyle/>
          <a:p>
            <a:r>
              <a:rPr lang="en-US" altLang="en-US" smtClean="0"/>
              <a:t>Function Return Values (2)</a:t>
            </a:r>
          </a:p>
        </p:txBody>
      </p:sp>
      <p:sp>
        <p:nvSpPr>
          <p:cNvPr id="65541"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latin typeface="Consolas" pitchFamily="49" charset="0"/>
              </a:rPr>
              <a:t>def calculateArea():</a:t>
            </a:r>
          </a:p>
          <a:p>
            <a:pPr eaLnBrk="1" hangingPunct="1"/>
            <a:r>
              <a:rPr lang="en-US" altLang="en-US" sz="1800">
                <a:latin typeface="Consolas" pitchFamily="49" charset="0"/>
              </a:rPr>
              <a:t>    w = int(input())</a:t>
            </a:r>
          </a:p>
          <a:p>
            <a:pPr eaLnBrk="1" hangingPunct="1"/>
            <a:r>
              <a:rPr lang="en-US" altLang="en-US" sz="1800">
                <a:latin typeface="Consolas" pitchFamily="49" charset="0"/>
              </a:rPr>
              <a:t>    l = int(input())</a:t>
            </a:r>
          </a:p>
          <a:p>
            <a:pPr eaLnBrk="1" hangingPunct="1"/>
            <a:r>
              <a:rPr lang="en-US" altLang="en-US" sz="1800">
                <a:latin typeface="Consolas" pitchFamily="49" charset="0"/>
              </a:rPr>
              <a:t>    a = w * l</a:t>
            </a:r>
          </a:p>
        </p:txBody>
      </p:sp>
      <p:sp>
        <p:nvSpPr>
          <p:cNvPr id="65542"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5543" name="Group 5"/>
          <p:cNvGrpSpPr>
            <a:grpSpLocks/>
          </p:cNvGrpSpPr>
          <p:nvPr/>
        </p:nvGrpSpPr>
        <p:grpSpPr bwMode="auto">
          <a:xfrm>
            <a:off x="3929063" y="5578475"/>
            <a:ext cx="2209800" cy="1227138"/>
            <a:chOff x="3928304" y="5578475"/>
            <a:chExt cx="2210559" cy="1227138"/>
          </a:xfrm>
        </p:grpSpPr>
        <p:sp>
          <p:nvSpPr>
            <p:cNvPr id="35" name="Rectangle 34"/>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5551"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sp>
        <p:nvSpPr>
          <p:cNvPr id="8" name="Rectangle 7"/>
          <p:cNvSpPr/>
          <p:nvPr/>
        </p:nvSpPr>
        <p:spPr>
          <a:xfrm>
            <a:off x="258763" y="3270250"/>
            <a:ext cx="2590800" cy="1163638"/>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2" name="Rectangle 21"/>
          <p:cNvSpPr/>
          <p:nvPr/>
        </p:nvSpPr>
        <p:spPr>
          <a:xfrm>
            <a:off x="3798888" y="2984500"/>
            <a:ext cx="3135312" cy="2125663"/>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grpSp>
        <p:nvGrpSpPr>
          <p:cNvPr id="14" name="Group 13"/>
          <p:cNvGrpSpPr>
            <a:grpSpLocks/>
          </p:cNvGrpSpPr>
          <p:nvPr/>
        </p:nvGrpSpPr>
        <p:grpSpPr bwMode="auto">
          <a:xfrm>
            <a:off x="4140200" y="4845050"/>
            <a:ext cx="1995488" cy="1781175"/>
            <a:chOff x="4140113" y="4845806"/>
            <a:chExt cx="1995507" cy="1780567"/>
          </a:xfrm>
        </p:grpSpPr>
        <p:cxnSp>
          <p:nvCxnSpPr>
            <p:cNvPr id="11" name="Straight Arrow Connector 10"/>
            <p:cNvCxnSpPr/>
            <p:nvPr/>
          </p:nvCxnSpPr>
          <p:spPr>
            <a:xfrm flipV="1">
              <a:off x="5808592" y="4845806"/>
              <a:ext cx="0" cy="1326697"/>
            </a:xfrm>
            <a:prstGeom prst="straightConnector1">
              <a:avLst/>
            </a:prstGeom>
            <a:ln w="25400">
              <a:solidFill>
                <a:schemeClr val="bg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5549" name="TextBox 12"/>
            <p:cNvSpPr txBox="1">
              <a:spLocks noChangeArrowheads="1"/>
            </p:cNvSpPr>
            <p:nvPr/>
          </p:nvSpPr>
          <p:spPr bwMode="auto">
            <a:xfrm>
              <a:off x="4140113" y="6042372"/>
              <a:ext cx="1995507" cy="584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a:solidFill>
                    <a:srgbClr val="A6A6A6"/>
                  </a:solidFill>
                  <a:latin typeface="Consolas" pitchFamily="49" charset="0"/>
                </a:rPr>
                <a:t>Area? (</a:t>
              </a:r>
              <a:r>
                <a:rPr lang="ja-JP" altLang="en-US" sz="1600">
                  <a:solidFill>
                    <a:srgbClr val="A6A6A6"/>
                  </a:solidFill>
                  <a:latin typeface="Consolas" pitchFamily="49" charset="0"/>
                </a:rPr>
                <a:t>‘</a:t>
              </a:r>
              <a:r>
                <a:rPr lang="en-US" altLang="ja-JP" sz="1600">
                  <a:solidFill>
                    <a:srgbClr val="A6A6A6"/>
                  </a:solidFill>
                  <a:latin typeface="Consolas" pitchFamily="49" charset="0"/>
                </a:rPr>
                <a:t>a</a:t>
              </a:r>
              <a:r>
                <a:rPr lang="ja-JP" altLang="en-US" sz="1600">
                  <a:solidFill>
                    <a:srgbClr val="A6A6A6"/>
                  </a:solidFill>
                  <a:latin typeface="Consolas" pitchFamily="49" charset="0"/>
                </a:rPr>
                <a:t>’</a:t>
              </a:r>
              <a:r>
                <a:rPr lang="en-US" altLang="ja-JP" sz="1600">
                  <a:solidFill>
                    <a:srgbClr val="A6A6A6"/>
                  </a:solidFill>
                  <a:latin typeface="Consolas" pitchFamily="49" charset="0"/>
                </a:rPr>
                <a:t> no longer exists)</a:t>
              </a:r>
              <a:endParaRPr lang="en-US" altLang="en-US" sz="1600">
                <a:solidFill>
                  <a:srgbClr val="A6A6A6"/>
                </a:solidFill>
                <a:latin typeface="Consolas" pitchFamily="49" charset="0"/>
              </a:endParaRPr>
            </a:p>
          </p:txBody>
        </p:sp>
      </p:grpSp>
      <p:sp>
        <p:nvSpPr>
          <p:cNvPr id="65547" name="TextBox 38"/>
          <p:cNvSpPr txBox="1">
            <a:spLocks noChangeArrowheads="1"/>
          </p:cNvSpPr>
          <p:nvPr/>
        </p:nvSpPr>
        <p:spPr bwMode="auto">
          <a:xfrm>
            <a:off x="287338" y="5619750"/>
            <a:ext cx="26844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latin typeface="Consolas" pitchFamily="49" charset="0"/>
              </a:rPr>
              <a:t>def main():</a:t>
            </a:r>
          </a:p>
          <a:p>
            <a:pPr eaLnBrk="1" hangingPunct="1"/>
            <a:r>
              <a:rPr lang="en-US" altLang="en-US" sz="1800">
                <a:latin typeface="Consolas" pitchFamily="49" charset="0"/>
              </a:rPr>
              <a:t>   calculateArea()</a:t>
            </a:r>
          </a:p>
          <a:p>
            <a:pPr eaLnBrk="1" hangingPunct="1"/>
            <a:r>
              <a:rPr lang="en-US" altLang="en-US" sz="1800">
                <a:latin typeface="Consolas" pitchFamily="49" charset="0"/>
              </a:rPr>
              <a:t>   print(area</a:t>
            </a:r>
            <a:r>
              <a:rPr lang="en-US" altLang="en-US" sz="1600">
                <a:latin typeface="Consolas"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2"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562" name="Group 34"/>
          <p:cNvGrpSpPr>
            <a:grpSpLocks/>
          </p:cNvGrpSpPr>
          <p:nvPr/>
        </p:nvGrpSpPr>
        <p:grpSpPr bwMode="auto">
          <a:xfrm>
            <a:off x="3798888" y="3028950"/>
            <a:ext cx="2982912" cy="1924050"/>
            <a:chOff x="3798888" y="3028950"/>
            <a:chExt cx="2982912" cy="1924050"/>
          </a:xfrm>
        </p:grpSpPr>
        <p:grpSp>
          <p:nvGrpSpPr>
            <p:cNvPr id="66581" name="Group 4"/>
            <p:cNvGrpSpPr>
              <a:grpSpLocks/>
            </p:cNvGrpSpPr>
            <p:nvPr/>
          </p:nvGrpSpPr>
          <p:grpSpPr bwMode="auto">
            <a:xfrm>
              <a:off x="3798888" y="3028950"/>
              <a:ext cx="2982912" cy="1924050"/>
              <a:chOff x="3798285" y="3028606"/>
              <a:chExt cx="2339976" cy="1924393"/>
            </a:xfrm>
          </p:grpSpPr>
          <p:grpSp>
            <p:nvGrpSpPr>
              <p:cNvPr id="66583" name="Group 1"/>
              <p:cNvGrpSpPr>
                <a:grpSpLocks/>
              </p:cNvGrpSpPr>
              <p:nvPr/>
            </p:nvGrpSpPr>
            <p:grpSpPr bwMode="auto">
              <a:xfrm>
                <a:off x="3798285" y="3028606"/>
                <a:ext cx="2339976" cy="1924393"/>
                <a:chOff x="3798285" y="3028606"/>
                <a:chExt cx="2339976" cy="1924393"/>
              </a:xfrm>
            </p:grpSpPr>
            <p:sp>
              <p:nvSpPr>
                <p:cNvPr id="66585"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6586"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6587"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6588"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47" name="Rectangle 46"/>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6590"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6584"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6582"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
        <p:nvSpPr>
          <p:cNvPr id="66563" name="Title 1"/>
          <p:cNvSpPr>
            <a:spLocks noGrp="1"/>
          </p:cNvSpPr>
          <p:nvPr>
            <p:ph type="title"/>
          </p:nvPr>
        </p:nvSpPr>
        <p:spPr/>
        <p:txBody>
          <a:bodyPr/>
          <a:lstStyle/>
          <a:p>
            <a:r>
              <a:rPr lang="en-US" altLang="en-US" smtClean="0"/>
              <a:t>Function Return Values (3)</a:t>
            </a:r>
          </a:p>
        </p:txBody>
      </p:sp>
      <p:sp>
        <p:nvSpPr>
          <p:cNvPr id="66564" name="Content Placeholder 2"/>
          <p:cNvSpPr>
            <a:spLocks noGrp="1"/>
          </p:cNvSpPr>
          <p:nvPr>
            <p:ph idx="1"/>
          </p:nvPr>
        </p:nvSpPr>
        <p:spPr/>
        <p:txBody>
          <a:bodyPr/>
          <a:lstStyle/>
          <a:p>
            <a:r>
              <a:rPr lang="en-US" altLang="en-US" smtClean="0"/>
              <a:t>Function return values communicate a copy of information out of a function (back to the caller) just as the function ends.</a:t>
            </a:r>
          </a:p>
        </p:txBody>
      </p:sp>
      <p:sp>
        <p:nvSpPr>
          <p:cNvPr id="66565"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latin typeface="Consolas" pitchFamily="49" charset="0"/>
              </a:rPr>
              <a:t>def calculateArea():</a:t>
            </a:r>
          </a:p>
          <a:p>
            <a:pPr eaLnBrk="1" hangingPunct="1"/>
            <a:r>
              <a:rPr lang="en-US" altLang="en-US" sz="1800">
                <a:latin typeface="Consolas" pitchFamily="49" charset="0"/>
              </a:rPr>
              <a:t>    w = int(input())</a:t>
            </a:r>
          </a:p>
          <a:p>
            <a:pPr eaLnBrk="1" hangingPunct="1"/>
            <a:r>
              <a:rPr lang="en-US" altLang="en-US" sz="1800">
                <a:latin typeface="Consolas" pitchFamily="49" charset="0"/>
              </a:rPr>
              <a:t>    l = int(input())</a:t>
            </a:r>
          </a:p>
          <a:p>
            <a:pPr eaLnBrk="1" hangingPunct="1"/>
            <a:r>
              <a:rPr lang="en-US" altLang="en-US" sz="1800">
                <a:latin typeface="Consolas" pitchFamily="49" charset="0"/>
              </a:rPr>
              <a:t>    a = w * l</a:t>
            </a:r>
          </a:p>
        </p:txBody>
      </p:sp>
      <p:sp>
        <p:nvSpPr>
          <p:cNvPr id="66566"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6567" name="Group 6"/>
          <p:cNvGrpSpPr>
            <a:grpSpLocks/>
          </p:cNvGrpSpPr>
          <p:nvPr/>
        </p:nvGrpSpPr>
        <p:grpSpPr bwMode="auto">
          <a:xfrm>
            <a:off x="3929063" y="5578475"/>
            <a:ext cx="2209800" cy="1227138"/>
            <a:chOff x="3928304" y="5578475"/>
            <a:chExt cx="2210559" cy="1227138"/>
          </a:xfrm>
        </p:grpSpPr>
        <p:sp>
          <p:nvSpPr>
            <p:cNvPr id="8" name="Rectangle 7"/>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6580"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sp>
        <p:nvSpPr>
          <p:cNvPr id="21" name="Rectangle 20"/>
          <p:cNvSpPr/>
          <p:nvPr/>
        </p:nvSpPr>
        <p:spPr>
          <a:xfrm>
            <a:off x="304800" y="3240088"/>
            <a:ext cx="2590800" cy="1428750"/>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2" name="Rectangle 21"/>
          <p:cNvSpPr/>
          <p:nvPr/>
        </p:nvSpPr>
        <p:spPr>
          <a:xfrm>
            <a:off x="3835400" y="3005138"/>
            <a:ext cx="3022600" cy="2125662"/>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cxnSp>
        <p:nvCxnSpPr>
          <p:cNvPr id="24" name="Straight Arrow Connector 23"/>
          <p:cNvCxnSpPr/>
          <p:nvPr/>
        </p:nvCxnSpPr>
        <p:spPr>
          <a:xfrm flipV="1">
            <a:off x="5808663" y="4845050"/>
            <a:ext cx="0" cy="1327150"/>
          </a:xfrm>
          <a:prstGeom prst="straightConnector1">
            <a:avLst/>
          </a:prstGeom>
          <a:ln w="25400">
            <a:solidFill>
              <a:schemeClr val="bg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6571" name="TextBox 25"/>
          <p:cNvSpPr txBox="1">
            <a:spLocks noChangeArrowheads="1"/>
          </p:cNvSpPr>
          <p:nvPr/>
        </p:nvSpPr>
        <p:spPr bwMode="auto">
          <a:xfrm>
            <a:off x="762000" y="429895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latin typeface="Consolas" pitchFamily="49" charset="0"/>
              </a:rPr>
              <a:t>return(a)</a:t>
            </a:r>
          </a:p>
        </p:txBody>
      </p:sp>
      <p:sp>
        <p:nvSpPr>
          <p:cNvPr id="66572" name="TextBox 26"/>
          <p:cNvSpPr txBox="1">
            <a:spLocks noChangeArrowheads="1"/>
          </p:cNvSpPr>
          <p:nvPr/>
        </p:nvSpPr>
        <p:spPr bwMode="auto">
          <a:xfrm>
            <a:off x="4035425" y="6207125"/>
            <a:ext cx="685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a:latin typeface="Consolas" pitchFamily="49" charset="0"/>
              </a:rPr>
              <a:t>area</a:t>
            </a:r>
          </a:p>
        </p:txBody>
      </p:sp>
      <p:sp>
        <p:nvSpPr>
          <p:cNvPr id="28" name="Rectangle 27"/>
          <p:cNvSpPr/>
          <p:nvPr/>
        </p:nvSpPr>
        <p:spPr>
          <a:xfrm>
            <a:off x="4657725" y="6042025"/>
            <a:ext cx="908050" cy="7635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grpSp>
        <p:nvGrpSpPr>
          <p:cNvPr id="42" name="Group 41"/>
          <p:cNvGrpSpPr>
            <a:grpSpLocks/>
          </p:cNvGrpSpPr>
          <p:nvPr/>
        </p:nvGrpSpPr>
        <p:grpSpPr bwMode="auto">
          <a:xfrm>
            <a:off x="5565775" y="4067175"/>
            <a:ext cx="3425825" cy="2357438"/>
            <a:chOff x="5565680" y="4068103"/>
            <a:chExt cx="3425920" cy="2356298"/>
          </a:xfrm>
        </p:grpSpPr>
        <p:cxnSp>
          <p:nvCxnSpPr>
            <p:cNvPr id="34" name="Curved Connector 33"/>
            <p:cNvCxnSpPr>
              <a:stCxn id="22" idx="3"/>
              <a:endCxn id="28" idx="3"/>
            </p:cNvCxnSpPr>
            <p:nvPr/>
          </p:nvCxnSpPr>
          <p:spPr>
            <a:xfrm flipH="1">
              <a:off x="5565680" y="4068103"/>
              <a:ext cx="1292261" cy="2356298"/>
            </a:xfrm>
            <a:prstGeom prst="curvedConnector3">
              <a:avLst>
                <a:gd name="adj1" fmla="val -1769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6553132" y="4923352"/>
              <a:ext cx="2438468" cy="1096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en-US" altLang="en-US" sz="1800" smtClean="0"/>
                <a:t>The return statement  passes back a copy of the value stored in </a:t>
              </a:r>
              <a:r>
                <a:rPr lang="ja-JP" altLang="en-US" sz="1800" smtClean="0"/>
                <a:t>‘</a:t>
              </a:r>
              <a:r>
                <a:rPr lang="en-US" altLang="ja-JP" sz="1800" smtClean="0">
                  <a:latin typeface="Consolas" pitchFamily="49" charset="0"/>
                  <a:cs typeface="Consolas" pitchFamily="49" charset="0"/>
                </a:rPr>
                <a:t>a</a:t>
              </a:r>
              <a:r>
                <a:rPr lang="ja-JP" altLang="en-US" sz="1800" smtClean="0"/>
                <a:t>’</a:t>
              </a:r>
              <a:endParaRPr lang="en-US" altLang="en-US" sz="1800" smtClean="0"/>
            </a:p>
          </p:txBody>
        </p:sp>
      </p:grpSp>
      <p:sp>
        <p:nvSpPr>
          <p:cNvPr id="39" name="TextBox 38"/>
          <p:cNvSpPr txBox="1">
            <a:spLocks noChangeArrowheads="1"/>
          </p:cNvSpPr>
          <p:nvPr/>
        </p:nvSpPr>
        <p:spPr bwMode="auto">
          <a:xfrm>
            <a:off x="4716463" y="6088063"/>
            <a:ext cx="82867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Copy of a’s data</a:t>
            </a:r>
          </a:p>
        </p:txBody>
      </p:sp>
      <p:sp>
        <p:nvSpPr>
          <p:cNvPr id="66576" name="TextBox 31"/>
          <p:cNvSpPr txBox="1">
            <a:spLocks noChangeArrowheads="1"/>
          </p:cNvSpPr>
          <p:nvPr/>
        </p:nvSpPr>
        <p:spPr bwMode="auto">
          <a:xfrm>
            <a:off x="0" y="5745163"/>
            <a:ext cx="34718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latin typeface="Consolas" pitchFamily="49" charset="0"/>
              </a:rPr>
              <a:t>def main():</a:t>
            </a:r>
          </a:p>
          <a:p>
            <a:pPr eaLnBrk="1" hangingPunct="1"/>
            <a:r>
              <a:rPr lang="en-US" altLang="en-US" sz="1800">
                <a:latin typeface="Consolas" pitchFamily="49" charset="0"/>
              </a:rPr>
              <a:t>   area = calculateArea()</a:t>
            </a:r>
          </a:p>
          <a:p>
            <a:pPr eaLnBrk="1" hangingPunct="1"/>
            <a:r>
              <a:rPr lang="en-US" altLang="en-US" sz="1800">
                <a:latin typeface="Consolas" pitchFamily="49" charset="0"/>
              </a:rPr>
              <a:t>   print(area</a:t>
            </a:r>
            <a:r>
              <a:rPr lang="en-US" altLang="en-US" sz="1600">
                <a:latin typeface="Consolas"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up)">
                                      <p:cBhvr>
                                        <p:cTn id="7" dur="500"/>
                                        <p:tgtEl>
                                          <p:spTgt spid="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barn(inVertical)">
                                      <p:cBhvr>
                                        <p:cTn id="1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p:txBody>
          <a:bodyPr/>
          <a:lstStyle/>
          <a:p>
            <a:r>
              <a:rPr lang="en-US" altLang="en-US" sz="3200" smtClean="0"/>
              <a:t>Using Return Values</a:t>
            </a:r>
          </a:p>
        </p:txBody>
      </p:sp>
      <p:sp>
        <p:nvSpPr>
          <p:cNvPr id="67587" name="Rectangle 3"/>
          <p:cNvSpPr>
            <a:spLocks noGrp="1" noChangeArrowheads="1"/>
          </p:cNvSpPr>
          <p:nvPr>
            <p:ph type="body" idx="4294967295"/>
          </p:nvPr>
        </p:nvSpPr>
        <p:spPr/>
        <p:txBody>
          <a:bodyPr/>
          <a:lstStyle/>
          <a:p>
            <a:r>
              <a:rPr lang="en-US" altLang="en-US" sz="2400" b="1" smtClean="0"/>
              <a:t>Format (Single value returned)</a:t>
            </a:r>
            <a:r>
              <a:rPr lang="en-US" altLang="en-US" sz="2400" b="1" baseline="30000" smtClean="0"/>
              <a:t>1</a:t>
            </a:r>
            <a:r>
              <a:rPr lang="en-US" altLang="en-US" sz="2400" b="1" smtClean="0"/>
              <a:t>:</a:t>
            </a:r>
          </a:p>
          <a:p>
            <a:pPr lvl="1">
              <a:buFont typeface="Times New Roman" pitchFamily="18" charset="0"/>
              <a:buNone/>
            </a:pPr>
            <a:r>
              <a:rPr lang="en-US" altLang="en-US" sz="1600" smtClean="0">
                <a:latin typeface="Consolas" pitchFamily="49" charset="0"/>
              </a:rPr>
              <a:t>  return(&lt;</a:t>
            </a:r>
            <a:r>
              <a:rPr lang="en-US" altLang="en-US" sz="1600" i="1" smtClean="0">
                <a:latin typeface="Consolas" pitchFamily="49" charset="0"/>
              </a:rPr>
              <a:t>value returned</a:t>
            </a:r>
            <a:r>
              <a:rPr lang="en-US" altLang="en-US" sz="1600" smtClean="0">
                <a:latin typeface="Consolas" pitchFamily="49" charset="0"/>
              </a:rPr>
              <a:t>&gt;)	               	</a:t>
            </a:r>
            <a:r>
              <a:rPr lang="en-US" altLang="en-US" sz="1600" smtClean="0">
                <a:solidFill>
                  <a:srgbClr val="00B0F0"/>
                </a:solidFill>
                <a:latin typeface="Consolas" pitchFamily="49" charset="0"/>
              </a:rPr>
              <a:t># Function definition</a:t>
            </a:r>
          </a:p>
          <a:p>
            <a:pPr lvl="1">
              <a:buFont typeface="Times New Roman" pitchFamily="18" charset="0"/>
              <a:buNone/>
            </a:pPr>
            <a:r>
              <a:rPr lang="en-US" altLang="en-US" sz="1600" smtClean="0">
                <a:latin typeface="Consolas" pitchFamily="49" charset="0"/>
              </a:rPr>
              <a:t>  &lt;</a:t>
            </a:r>
            <a:r>
              <a:rPr lang="en-US" altLang="en-US" sz="1600" i="1" smtClean="0">
                <a:latin typeface="Consolas" pitchFamily="49" charset="0"/>
              </a:rPr>
              <a:t>variable name</a:t>
            </a:r>
            <a:r>
              <a:rPr lang="en-US" altLang="en-US" sz="1600" smtClean="0">
                <a:latin typeface="Consolas" pitchFamily="49" charset="0"/>
              </a:rPr>
              <a:t>&gt; = &lt;</a:t>
            </a:r>
            <a:r>
              <a:rPr lang="en-US" altLang="en-US" sz="1600" i="1" smtClean="0">
                <a:latin typeface="Consolas" pitchFamily="49" charset="0"/>
              </a:rPr>
              <a:t>function name</a:t>
            </a:r>
            <a:r>
              <a:rPr lang="en-US" altLang="en-US" sz="1600" smtClean="0">
                <a:latin typeface="Consolas" pitchFamily="49" charset="0"/>
              </a:rPr>
              <a:t>&gt;()		</a:t>
            </a:r>
            <a:r>
              <a:rPr lang="en-US" altLang="en-US" sz="1600" smtClean="0">
                <a:solidFill>
                  <a:srgbClr val="00B0F0"/>
                </a:solidFill>
                <a:latin typeface="Consolas" pitchFamily="49" charset="0"/>
              </a:rPr>
              <a:t># Function call</a:t>
            </a:r>
          </a:p>
          <a:p>
            <a:endParaRPr lang="en-US" altLang="en-US" sz="1800" smtClean="0">
              <a:latin typeface="Arial" charset="0"/>
            </a:endParaRPr>
          </a:p>
          <a:p>
            <a:r>
              <a:rPr lang="en-US" altLang="en-US" sz="2400" b="1" smtClean="0"/>
              <a:t>Example (Single value returned)</a:t>
            </a:r>
            <a:r>
              <a:rPr lang="en-US" altLang="en-US" sz="2400" b="1" baseline="30000" smtClean="0"/>
              <a:t> 1</a:t>
            </a:r>
            <a:r>
              <a:rPr lang="en-US" altLang="en-US" sz="2400" b="1" smtClean="0"/>
              <a:t>:</a:t>
            </a:r>
          </a:p>
          <a:p>
            <a:pPr lvl="1">
              <a:spcBef>
                <a:spcPct val="50000"/>
              </a:spcBef>
              <a:buFont typeface="Times New Roman" pitchFamily="18" charset="0"/>
              <a:buNone/>
            </a:pPr>
            <a:r>
              <a:rPr lang="en-US" altLang="en-US" sz="1600" smtClean="0">
                <a:latin typeface="Consolas" pitchFamily="49" charset="0"/>
              </a:rPr>
              <a:t>   return(interest)				</a:t>
            </a:r>
            <a:r>
              <a:rPr lang="en-US" altLang="en-US" sz="1600" smtClean="0">
                <a:solidFill>
                  <a:srgbClr val="00B0F0"/>
                </a:solidFill>
                <a:latin typeface="Consolas" pitchFamily="49" charset="0"/>
              </a:rPr>
              <a:t># Function definition</a:t>
            </a:r>
          </a:p>
          <a:p>
            <a:pPr lvl="1">
              <a:spcBef>
                <a:spcPct val="50000"/>
              </a:spcBef>
              <a:buFont typeface="Arial" charset="0"/>
              <a:buNone/>
            </a:pPr>
            <a:r>
              <a:rPr lang="en-US" altLang="en-US" sz="1600" smtClean="0">
                <a:latin typeface="Consolas" pitchFamily="49" charset="0"/>
              </a:rPr>
              <a:t>   interest = calculateInterest               </a:t>
            </a:r>
            <a:r>
              <a:rPr lang="en-US" altLang="en-US" sz="1600" smtClean="0">
                <a:solidFill>
                  <a:srgbClr val="00B0F0"/>
                </a:solidFill>
                <a:latin typeface="Consolas" pitchFamily="49" charset="0"/>
              </a:rPr>
              <a:t># Function call</a:t>
            </a:r>
          </a:p>
          <a:p>
            <a:pPr lvl="1">
              <a:spcBef>
                <a:spcPct val="50000"/>
              </a:spcBef>
              <a:buFont typeface="Times New Roman" pitchFamily="18" charset="0"/>
              <a:buNone/>
            </a:pPr>
            <a:r>
              <a:rPr lang="en-US" altLang="en-US" sz="1600" smtClean="0">
                <a:latin typeface="Consolas" pitchFamily="49" charset="0"/>
              </a:rPr>
              <a:t>     (principle, rate, time) 	</a:t>
            </a:r>
            <a:endParaRPr lang="en-US" altLang="en-US" sz="1800" b="1" smtClean="0">
              <a:latin typeface="Arial" charset="0"/>
            </a:endParaRPr>
          </a:p>
        </p:txBody>
      </p:sp>
      <p:sp>
        <p:nvSpPr>
          <p:cNvPr id="67588" name="TextBox 1"/>
          <p:cNvSpPr txBox="1">
            <a:spLocks noChangeArrowheads="1"/>
          </p:cNvSpPr>
          <p:nvPr/>
        </p:nvSpPr>
        <p:spPr bwMode="auto">
          <a:xfrm>
            <a:off x="0" y="6208713"/>
            <a:ext cx="853122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aseline="30000"/>
              <a:t>1 Although bracketing the return value isn’t required when only a single value is returned it’s still recommended that you get in the habit of doing it because it is required for ‘multiple’ return values. The actual details about the difference between returning a single vs. ‘multiple’ values will be covered in the ‘composites’ section.</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p:txBody>
          <a:bodyPr/>
          <a:lstStyle/>
          <a:p>
            <a:r>
              <a:rPr lang="en-US" altLang="en-US" sz="3200" smtClean="0"/>
              <a:t>Using Return Values</a:t>
            </a:r>
          </a:p>
        </p:txBody>
      </p:sp>
      <p:sp>
        <p:nvSpPr>
          <p:cNvPr id="68611" name="Rectangle 3"/>
          <p:cNvSpPr>
            <a:spLocks noGrp="1" noChangeArrowheads="1"/>
          </p:cNvSpPr>
          <p:nvPr>
            <p:ph type="body" idx="4294967295"/>
          </p:nvPr>
        </p:nvSpPr>
        <p:spPr/>
        <p:txBody>
          <a:bodyPr/>
          <a:lstStyle/>
          <a:p>
            <a:r>
              <a:rPr lang="en-US" altLang="en-US" sz="2400" b="1" smtClean="0"/>
              <a:t>Format (Multiple values returned):</a:t>
            </a:r>
          </a:p>
          <a:p>
            <a:pPr lvl="1">
              <a:buFont typeface="Arial" charset="0"/>
              <a:buNone/>
            </a:pPr>
            <a:r>
              <a:rPr lang="en-US" altLang="en-US" sz="1600" smtClean="0">
                <a:solidFill>
                  <a:srgbClr val="00B0F0"/>
                </a:solidFill>
                <a:latin typeface="Consolas" pitchFamily="49" charset="0"/>
              </a:rPr>
              <a:t>  # Function definition  </a:t>
            </a:r>
          </a:p>
          <a:p>
            <a:pPr lvl="1">
              <a:buFont typeface="Times New Roman" pitchFamily="18" charset="0"/>
              <a:buNone/>
            </a:pPr>
            <a:r>
              <a:rPr lang="en-US" altLang="en-US" sz="1600" smtClean="0">
                <a:latin typeface="Consolas" pitchFamily="49" charset="0"/>
              </a:rPr>
              <a:t>  return(&lt;</a:t>
            </a:r>
            <a:r>
              <a:rPr lang="en-US" altLang="en-US" sz="1600" i="1" smtClean="0">
                <a:latin typeface="Consolas" pitchFamily="49" charset="0"/>
              </a:rPr>
              <a:t>value1</a:t>
            </a:r>
            <a:r>
              <a:rPr lang="en-US" altLang="en-US" sz="1600" smtClean="0">
                <a:latin typeface="Consolas" pitchFamily="49" charset="0"/>
              </a:rPr>
              <a:t>&gt;, &lt;</a:t>
            </a:r>
            <a:r>
              <a:rPr lang="en-US" altLang="en-US" sz="1600" i="1" smtClean="0">
                <a:latin typeface="Consolas" pitchFamily="49" charset="0"/>
              </a:rPr>
              <a:t>value 2</a:t>
            </a:r>
            <a:r>
              <a:rPr lang="en-US" altLang="en-US" sz="1600" smtClean="0">
                <a:latin typeface="Consolas" pitchFamily="49" charset="0"/>
              </a:rPr>
              <a:t>&gt;...)	 </a:t>
            </a:r>
          </a:p>
          <a:p>
            <a:pPr lvl="1">
              <a:buFont typeface="Times New Roman" pitchFamily="18" charset="0"/>
              <a:buNone/>
            </a:pPr>
            <a:endParaRPr lang="en-US" altLang="en-US" sz="1600" smtClean="0">
              <a:latin typeface="Consolas" pitchFamily="49" charset="0"/>
            </a:endParaRPr>
          </a:p>
          <a:p>
            <a:pPr lvl="1">
              <a:buFont typeface="Arial" charset="0"/>
              <a:buNone/>
            </a:pPr>
            <a:r>
              <a:rPr lang="en-US" altLang="en-US" sz="1600" smtClean="0">
                <a:solidFill>
                  <a:srgbClr val="00B0F0"/>
                </a:solidFill>
                <a:latin typeface="Consolas" pitchFamily="49" charset="0"/>
              </a:rPr>
              <a:t>  # Function call</a:t>
            </a:r>
          </a:p>
          <a:p>
            <a:pPr lvl="1">
              <a:buFont typeface="Times New Roman" pitchFamily="18" charset="0"/>
              <a:buNone/>
            </a:pPr>
            <a:r>
              <a:rPr lang="en-US" altLang="en-US" sz="1600" smtClean="0">
                <a:latin typeface="Consolas" pitchFamily="49" charset="0"/>
              </a:rPr>
              <a:t>  &lt;</a:t>
            </a:r>
            <a:r>
              <a:rPr lang="en-US" altLang="en-US" sz="1600" i="1" smtClean="0">
                <a:latin typeface="Consolas" pitchFamily="49" charset="0"/>
              </a:rPr>
              <a:t>variable 1</a:t>
            </a:r>
            <a:r>
              <a:rPr lang="en-US" altLang="en-US" sz="1600" smtClean="0">
                <a:latin typeface="Consolas" pitchFamily="49" charset="0"/>
              </a:rPr>
              <a:t>&gt;, &lt;variable 2&gt;... = &lt;</a:t>
            </a:r>
            <a:r>
              <a:rPr lang="en-US" altLang="en-US" sz="1600" i="1" smtClean="0">
                <a:latin typeface="Consolas" pitchFamily="49" charset="0"/>
              </a:rPr>
              <a:t>function name</a:t>
            </a:r>
            <a:r>
              <a:rPr lang="en-US" altLang="en-US" sz="1600" smtClean="0">
                <a:latin typeface="Consolas" pitchFamily="49" charset="0"/>
              </a:rPr>
              <a:t>&gt;()</a:t>
            </a:r>
          </a:p>
          <a:p>
            <a:pPr lvl="1">
              <a:buFont typeface="Times New Roman" pitchFamily="18" charset="0"/>
              <a:buNone/>
            </a:pPr>
            <a:endParaRPr lang="en-US" altLang="en-US" sz="1800" smtClean="0">
              <a:latin typeface="Arial" charset="0"/>
            </a:endParaRPr>
          </a:p>
          <a:p>
            <a:r>
              <a:rPr lang="en-US" altLang="en-US" sz="2400" b="1" smtClean="0"/>
              <a:t>Example (Multiple values returned):</a:t>
            </a:r>
          </a:p>
          <a:p>
            <a:pPr lvl="1">
              <a:spcBef>
                <a:spcPct val="50000"/>
              </a:spcBef>
              <a:buFont typeface="Arial" charset="0"/>
              <a:buNone/>
            </a:pPr>
            <a:r>
              <a:rPr lang="en-US" altLang="en-US" sz="1800" smtClean="0">
                <a:solidFill>
                  <a:srgbClr val="00B0F0"/>
                </a:solidFill>
                <a:latin typeface="Consolas" pitchFamily="49" charset="0"/>
              </a:rPr>
              <a:t>  </a:t>
            </a:r>
            <a:r>
              <a:rPr lang="en-US" altLang="en-US" sz="1600" smtClean="0">
                <a:solidFill>
                  <a:srgbClr val="00B0F0"/>
                </a:solidFill>
                <a:latin typeface="Consolas" pitchFamily="49" charset="0"/>
              </a:rPr>
              <a:t># Function definition</a:t>
            </a:r>
          </a:p>
          <a:p>
            <a:pPr lvl="1">
              <a:spcBef>
                <a:spcPct val="50000"/>
              </a:spcBef>
              <a:buFont typeface="Times New Roman" pitchFamily="18" charset="0"/>
              <a:buNone/>
            </a:pPr>
            <a:r>
              <a:rPr lang="en-US" altLang="en-US" sz="1600" smtClean="0">
                <a:latin typeface="Consolas" pitchFamily="49" charset="0"/>
              </a:rPr>
              <a:t>  return(principle, rate, time)</a:t>
            </a:r>
          </a:p>
          <a:p>
            <a:pPr lvl="1">
              <a:spcBef>
                <a:spcPct val="50000"/>
              </a:spcBef>
              <a:buFont typeface="Times New Roman" pitchFamily="18" charset="0"/>
              <a:buNone/>
            </a:pPr>
            <a:r>
              <a:rPr lang="en-US" altLang="en-US" sz="1600" smtClean="0">
                <a:latin typeface="Consolas" pitchFamily="49" charset="0"/>
              </a:rPr>
              <a:t>	</a:t>
            </a:r>
          </a:p>
          <a:p>
            <a:pPr lvl="1">
              <a:spcBef>
                <a:spcPct val="50000"/>
              </a:spcBef>
              <a:buFont typeface="Arial" charset="0"/>
              <a:buNone/>
            </a:pPr>
            <a:r>
              <a:rPr lang="en-US" altLang="en-US" sz="1600" smtClean="0">
                <a:solidFill>
                  <a:srgbClr val="00B0F0"/>
                </a:solidFill>
                <a:latin typeface="Consolas" pitchFamily="49" charset="0"/>
              </a:rPr>
              <a:t>  # Function call </a:t>
            </a:r>
          </a:p>
          <a:p>
            <a:pPr lvl="1">
              <a:spcBef>
                <a:spcPct val="50000"/>
              </a:spcBef>
              <a:buFont typeface="Times New Roman" pitchFamily="18" charset="0"/>
              <a:buNone/>
            </a:pPr>
            <a:r>
              <a:rPr lang="en-US" altLang="en-US" sz="1600" smtClean="0">
                <a:latin typeface="Consolas" pitchFamily="49" charset="0"/>
              </a:rPr>
              <a:t>  principle, rate, time = getInputs(principle, rate, time)</a:t>
            </a:r>
          </a:p>
          <a:p>
            <a:endParaRPr lang="en-US" altLang="en-US" sz="1600" smtClean="0">
              <a:latin typeface="Consolas" pitchFamily="49"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altLang="en-US" smtClean="0"/>
              <a:t>Structure Chart: </a:t>
            </a:r>
            <a:r>
              <a:rPr lang="en-US" altLang="en-US" smtClean="0">
                <a:latin typeface="Consolas" pitchFamily="49" charset="0"/>
              </a:rPr>
              <a:t>interest.py</a:t>
            </a:r>
            <a:r>
              <a:rPr lang="en-US" altLang="en-US" smtClean="0"/>
              <a:t> </a:t>
            </a:r>
          </a:p>
        </p:txBody>
      </p:sp>
      <p:sp>
        <p:nvSpPr>
          <p:cNvPr id="4" name="Rectangle 3"/>
          <p:cNvSpPr/>
          <p:nvPr/>
        </p:nvSpPr>
        <p:spPr>
          <a:xfrm>
            <a:off x="228600" y="3743325"/>
            <a:ext cx="1752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introduction</a:t>
            </a:r>
          </a:p>
        </p:txBody>
      </p:sp>
      <p:sp>
        <p:nvSpPr>
          <p:cNvPr id="5" name="Rectangle 4"/>
          <p:cNvSpPr/>
          <p:nvPr/>
        </p:nvSpPr>
        <p:spPr>
          <a:xfrm>
            <a:off x="3746500" y="1371600"/>
            <a:ext cx="1524000" cy="16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6" name="Rectangle 5"/>
          <p:cNvSpPr/>
          <p:nvPr/>
        </p:nvSpPr>
        <p:spPr>
          <a:xfrm>
            <a:off x="2362200" y="3913188"/>
            <a:ext cx="1536700" cy="14382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getInputs</a:t>
            </a:r>
          </a:p>
        </p:txBody>
      </p:sp>
      <p:cxnSp>
        <p:nvCxnSpPr>
          <p:cNvPr id="7" name="Elbow Connector 6"/>
          <p:cNvCxnSpPr>
            <a:stCxn id="5" idx="2"/>
            <a:endCxn id="4" idx="0"/>
          </p:cNvCxnSpPr>
          <p:nvPr/>
        </p:nvCxnSpPr>
        <p:spPr>
          <a:xfrm rot="5400000">
            <a:off x="2420937" y="1655763"/>
            <a:ext cx="771525" cy="3403600"/>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6" idx="0"/>
            <a:endCxn id="5" idx="2"/>
          </p:cNvCxnSpPr>
          <p:nvPr/>
        </p:nvCxnSpPr>
        <p:spPr>
          <a:xfrm rot="5400000" flipH="1" flipV="1">
            <a:off x="3348831" y="2753519"/>
            <a:ext cx="941388" cy="1377950"/>
          </a:xfrm>
          <a:prstGeom prst="bentConnector3">
            <a:avLst>
              <a:gd name="adj1" fmla="val 60338"/>
            </a:avLst>
          </a:prstGeom>
          <a:ln w="254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4360863" y="3903663"/>
            <a:ext cx="149225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calculate</a:t>
            </a:r>
          </a:p>
        </p:txBody>
      </p:sp>
      <p:cxnSp>
        <p:nvCxnSpPr>
          <p:cNvPr id="10" name="Elbow Connector 9"/>
          <p:cNvCxnSpPr>
            <a:stCxn id="5" idx="2"/>
            <a:endCxn id="9" idx="0"/>
          </p:cNvCxnSpPr>
          <p:nvPr/>
        </p:nvCxnSpPr>
        <p:spPr>
          <a:xfrm rot="16200000" flipH="1">
            <a:off x="4341812" y="3138488"/>
            <a:ext cx="931863" cy="598488"/>
          </a:xfrm>
          <a:prstGeom prst="bentConnector3">
            <a:avLst>
              <a:gd name="adj1" fmla="val 41647"/>
            </a:avLst>
          </a:prstGeom>
          <a:ln w="25400"/>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7467600" y="3733800"/>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display</a:t>
            </a:r>
          </a:p>
        </p:txBody>
      </p:sp>
      <p:cxnSp>
        <p:nvCxnSpPr>
          <p:cNvPr id="19" name="Elbow Connector 18"/>
          <p:cNvCxnSpPr>
            <a:stCxn id="5" idx="2"/>
            <a:endCxn id="18" idx="0"/>
          </p:cNvCxnSpPr>
          <p:nvPr/>
        </p:nvCxnSpPr>
        <p:spPr>
          <a:xfrm rot="16200000" flipH="1">
            <a:off x="5854700" y="1625600"/>
            <a:ext cx="762000" cy="345440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898900" y="1828800"/>
            <a:ext cx="1219200" cy="10668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principle</a:t>
            </a:r>
          </a:p>
          <a:p>
            <a:pPr eaLnBrk="1" hangingPunct="1">
              <a:defRPr/>
            </a:pPr>
            <a:r>
              <a:rPr lang="en-US" sz="1400" dirty="0">
                <a:solidFill>
                  <a:schemeClr val="tx1"/>
                </a:solidFill>
                <a:latin typeface="Consolas" panose="020B0609020204030204" pitchFamily="49" charset="0"/>
                <a:cs typeface="Consolas" panose="020B0609020204030204" pitchFamily="49" charset="0"/>
              </a:rPr>
              <a:t>rate</a:t>
            </a:r>
          </a:p>
          <a:p>
            <a:pPr eaLnBrk="1" hangingPunct="1">
              <a:defRPr/>
            </a:pPr>
            <a:r>
              <a:rPr lang="en-US" sz="1400" dirty="0">
                <a:solidFill>
                  <a:schemeClr val="tx1"/>
                </a:solidFill>
                <a:latin typeface="Consolas" panose="020B0609020204030204" pitchFamily="49" charset="0"/>
                <a:cs typeface="Consolas" panose="020B0609020204030204" pitchFamily="49" charset="0"/>
              </a:rPr>
              <a:t>time</a:t>
            </a:r>
          </a:p>
          <a:p>
            <a:pPr eaLnBrk="1" hangingPunct="1">
              <a:defRPr/>
            </a:pPr>
            <a:r>
              <a:rPr lang="en-US" sz="1400" dirty="0">
                <a:solidFill>
                  <a:schemeClr val="tx1"/>
                </a:solidFill>
                <a:latin typeface="Consolas" panose="020B0609020204030204" pitchFamily="49" charset="0"/>
                <a:cs typeface="Consolas" panose="020B0609020204030204" pitchFamily="49" charset="0"/>
              </a:rPr>
              <a:t>interest</a:t>
            </a:r>
          </a:p>
          <a:p>
            <a:pPr eaLnBrk="1" hangingPunct="1">
              <a:defRPr/>
            </a:pPr>
            <a:r>
              <a:rPr lang="en-US" sz="1400" dirty="0">
                <a:solidFill>
                  <a:schemeClr val="tx1"/>
                </a:solidFill>
                <a:latin typeface="Consolas" panose="020B0609020204030204" pitchFamily="49" charset="0"/>
                <a:cs typeface="Consolas" panose="020B0609020204030204" pitchFamily="49" charset="0"/>
              </a:rPr>
              <a:t>amount</a:t>
            </a:r>
          </a:p>
        </p:txBody>
      </p:sp>
      <p:sp>
        <p:nvSpPr>
          <p:cNvPr id="20" name="Rectangle 19"/>
          <p:cNvSpPr/>
          <p:nvPr/>
        </p:nvSpPr>
        <p:spPr>
          <a:xfrm>
            <a:off x="2514600" y="4403725"/>
            <a:ext cx="1219200" cy="7953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principle</a:t>
            </a:r>
          </a:p>
          <a:p>
            <a:pPr eaLnBrk="1" hangingPunct="1">
              <a:defRPr/>
            </a:pPr>
            <a:r>
              <a:rPr lang="en-US" sz="1400" dirty="0">
                <a:solidFill>
                  <a:schemeClr val="tx1"/>
                </a:solidFill>
                <a:latin typeface="Consolas" panose="020B0609020204030204" pitchFamily="49" charset="0"/>
                <a:cs typeface="Consolas" panose="020B0609020204030204" pitchFamily="49" charset="0"/>
              </a:rPr>
              <a:t>rate</a:t>
            </a:r>
          </a:p>
          <a:p>
            <a:pPr eaLnBrk="1" hangingPunct="1">
              <a:defRPr/>
            </a:pPr>
            <a:r>
              <a:rPr lang="en-US" sz="1400" dirty="0">
                <a:solidFill>
                  <a:schemeClr val="tx1"/>
                </a:solidFill>
                <a:latin typeface="Consolas" panose="020B0609020204030204" pitchFamily="49" charset="0"/>
                <a:cs typeface="Consolas" panose="020B0609020204030204" pitchFamily="49" charset="0"/>
              </a:rPr>
              <a:t>time</a:t>
            </a:r>
          </a:p>
        </p:txBody>
      </p:sp>
      <p:sp>
        <p:nvSpPr>
          <p:cNvPr id="21" name="Rectangle 20"/>
          <p:cNvSpPr/>
          <p:nvPr/>
        </p:nvSpPr>
        <p:spPr>
          <a:xfrm>
            <a:off x="4481513" y="4437063"/>
            <a:ext cx="12192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interest</a:t>
            </a:r>
          </a:p>
          <a:p>
            <a:pPr eaLnBrk="1" hangingPunct="1">
              <a:defRPr/>
            </a:pPr>
            <a:r>
              <a:rPr lang="en-US" sz="1400" dirty="0">
                <a:solidFill>
                  <a:schemeClr val="tx1"/>
                </a:solidFill>
                <a:latin typeface="Consolas" panose="020B0609020204030204" pitchFamily="49" charset="0"/>
                <a:cs typeface="Consolas" panose="020B0609020204030204" pitchFamily="49" charset="0"/>
              </a:rPr>
              <a:t>amount</a:t>
            </a:r>
          </a:p>
        </p:txBody>
      </p:sp>
      <p:sp>
        <p:nvSpPr>
          <p:cNvPr id="69647" name="TextBox 30"/>
          <p:cNvSpPr txBox="1">
            <a:spLocks noChangeArrowheads="1"/>
          </p:cNvSpPr>
          <p:nvPr/>
        </p:nvSpPr>
        <p:spPr bwMode="auto">
          <a:xfrm>
            <a:off x="2362200" y="5638800"/>
            <a:ext cx="2178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Return</a:t>
            </a:r>
          </a:p>
          <a:p>
            <a:pPr eaLnBrk="1" hangingPunct="1"/>
            <a:r>
              <a:rPr lang="en-US" altLang="en-US" sz="1200">
                <a:latin typeface="Consolas" pitchFamily="49" charset="0"/>
              </a:rPr>
              <a:t>(principle,rate,time)</a:t>
            </a:r>
          </a:p>
        </p:txBody>
      </p:sp>
      <p:sp>
        <p:nvSpPr>
          <p:cNvPr id="69648" name="TextBox 42"/>
          <p:cNvSpPr txBox="1">
            <a:spLocks noChangeArrowheads="1"/>
          </p:cNvSpPr>
          <p:nvPr/>
        </p:nvSpPr>
        <p:spPr bwMode="auto">
          <a:xfrm>
            <a:off x="5118100" y="3357563"/>
            <a:ext cx="2044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Args</a:t>
            </a:r>
          </a:p>
          <a:p>
            <a:pPr eaLnBrk="1" hangingPunct="1"/>
            <a:r>
              <a:rPr lang="en-US" altLang="en-US" sz="1200">
                <a:latin typeface="Consolas" pitchFamily="49" charset="0"/>
              </a:rPr>
              <a:t>(principle,rate,time)</a:t>
            </a:r>
          </a:p>
          <a:p>
            <a:pPr eaLnBrk="1" hangingPunct="1"/>
            <a:endParaRPr lang="en-US" altLang="en-US" sz="1200">
              <a:latin typeface="Consolas" pitchFamily="49" charset="0"/>
            </a:endParaRPr>
          </a:p>
        </p:txBody>
      </p:sp>
      <p:sp>
        <p:nvSpPr>
          <p:cNvPr id="68626" name="Down Arrow 68625"/>
          <p:cNvSpPr/>
          <p:nvPr/>
        </p:nvSpPr>
        <p:spPr>
          <a:xfrm>
            <a:off x="3048000" y="5424488"/>
            <a:ext cx="228600" cy="288925"/>
          </a:xfrm>
          <a:prstGeom prst="downArrow">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9650" name="TextBox 53"/>
          <p:cNvSpPr txBox="1">
            <a:spLocks noChangeArrowheads="1"/>
          </p:cNvSpPr>
          <p:nvPr/>
        </p:nvSpPr>
        <p:spPr bwMode="auto">
          <a:xfrm>
            <a:off x="4360863" y="5481638"/>
            <a:ext cx="2178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Return</a:t>
            </a:r>
          </a:p>
          <a:p>
            <a:pPr eaLnBrk="1" hangingPunct="1"/>
            <a:r>
              <a:rPr lang="en-US" altLang="en-US" sz="1200">
                <a:latin typeface="Consolas" pitchFamily="49" charset="0"/>
              </a:rPr>
              <a:t>(interest,amount)</a:t>
            </a:r>
          </a:p>
        </p:txBody>
      </p:sp>
      <p:sp>
        <p:nvSpPr>
          <p:cNvPr id="55" name="Down Arrow 54"/>
          <p:cNvSpPr/>
          <p:nvPr/>
        </p:nvSpPr>
        <p:spPr>
          <a:xfrm>
            <a:off x="5046663" y="5268913"/>
            <a:ext cx="228600" cy="287337"/>
          </a:xfrm>
          <a:prstGeom prst="downArrow">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9652" name="TextBox 55"/>
          <p:cNvSpPr txBox="1">
            <a:spLocks noChangeArrowheads="1"/>
          </p:cNvSpPr>
          <p:nvPr/>
        </p:nvSpPr>
        <p:spPr bwMode="auto">
          <a:xfrm>
            <a:off x="6940550" y="2717800"/>
            <a:ext cx="20447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Args</a:t>
            </a:r>
          </a:p>
          <a:p>
            <a:pPr eaLnBrk="1" hangingPunct="1"/>
            <a:r>
              <a:rPr lang="en-US" altLang="en-US" sz="1200">
                <a:latin typeface="Consolas" pitchFamily="49" charset="0"/>
              </a:rPr>
              <a:t>(principle,rate,time, interest,amount)</a:t>
            </a:r>
          </a:p>
          <a:p>
            <a:pPr eaLnBrk="1" hangingPunct="1"/>
            <a:endParaRPr lang="en-US" altLang="en-US" sz="1200">
              <a:latin typeface="Consolas" pitchFamily="49"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a:lstStyle/>
          <a:p>
            <a:r>
              <a:rPr lang="en-US" altLang="en-US" sz="3200" smtClean="0"/>
              <a:t>Using Return Values: Putting It All Together</a:t>
            </a:r>
          </a:p>
        </p:txBody>
      </p:sp>
      <p:sp>
        <p:nvSpPr>
          <p:cNvPr id="70659" name="Rectangle 3"/>
          <p:cNvSpPr>
            <a:spLocks noGrp="1" noChangeArrowheads="1"/>
          </p:cNvSpPr>
          <p:nvPr>
            <p:ph type="body" idx="4294967295"/>
          </p:nvPr>
        </p:nvSpPr>
        <p:spPr/>
        <p:txBody>
          <a:bodyPr/>
          <a:lstStyle/>
          <a:p>
            <a:pPr>
              <a:spcBef>
                <a:spcPct val="10000"/>
              </a:spcBef>
            </a:pPr>
            <a:r>
              <a:rPr lang="en-US" altLang="en-US" sz="2400" smtClean="0"/>
              <a:t>Name of the example program: </a:t>
            </a:r>
            <a:r>
              <a:rPr lang="en-US" altLang="en-US" sz="2000" smtClean="0">
                <a:latin typeface="Consolas" pitchFamily="49" charset="0"/>
              </a:rPr>
              <a:t>interest.py</a:t>
            </a:r>
          </a:p>
          <a:p>
            <a:pPr>
              <a:spcBef>
                <a:spcPct val="10000"/>
              </a:spcBef>
            </a:pPr>
            <a:endParaRPr lang="en-US" altLang="en-US" sz="2000" smtClean="0">
              <a:latin typeface="Arial" charset="0"/>
            </a:endParaRPr>
          </a:p>
          <a:p>
            <a:pPr marL="742950" lvl="1" indent="-285750">
              <a:buFont typeface="Times New Roman" pitchFamily="18" charset="0"/>
              <a:buNone/>
            </a:pPr>
            <a:r>
              <a:rPr lang="en-US" altLang="en-US" sz="1600" smtClean="0">
                <a:latin typeface="Consolas" pitchFamily="49" charset="0"/>
              </a:rPr>
              <a:t>def introduction():</a:t>
            </a:r>
          </a:p>
          <a:p>
            <a:pPr marL="742950" lvl="1" indent="-285750">
              <a:buFont typeface="Times New Roman" pitchFamily="18" charset="0"/>
              <a:buNone/>
            </a:pPr>
            <a:r>
              <a:rPr lang="en-US" altLang="en-US" sz="1600" smtClean="0">
                <a:latin typeface="Consolas" pitchFamily="49" charset="0"/>
              </a:rPr>
              <a:t>    print("""</a:t>
            </a:r>
          </a:p>
          <a:p>
            <a:pPr marL="742950" lvl="1" indent="-285750">
              <a:buFont typeface="Times New Roman" pitchFamily="18" charset="0"/>
              <a:buNone/>
            </a:pPr>
            <a:r>
              <a:rPr lang="en-US" altLang="en-US" sz="1600" smtClean="0">
                <a:latin typeface="Consolas" pitchFamily="49" charset="0"/>
              </a:rPr>
              <a:t>Simple interest calculator</a:t>
            </a:r>
          </a:p>
          <a:p>
            <a:pPr marL="742950" lvl="1" indent="-285750">
              <a:buFont typeface="Times New Roman" pitchFamily="18" charset="0"/>
              <a:buNone/>
            </a:pPr>
            <a:r>
              <a:rPr lang="en-US" altLang="en-US" sz="1600" smtClean="0">
                <a:latin typeface="Consolas" pitchFamily="49" charset="0"/>
              </a:rPr>
              <a:t>-------------------------------</a:t>
            </a:r>
          </a:p>
          <a:p>
            <a:pPr marL="742950" lvl="1" indent="-285750">
              <a:buFont typeface="Times New Roman" pitchFamily="18" charset="0"/>
              <a:buNone/>
            </a:pPr>
            <a:r>
              <a:rPr lang="en-US" altLang="en-US" sz="1600" smtClean="0">
                <a:latin typeface="Consolas" pitchFamily="49" charset="0"/>
              </a:rPr>
              <a:t>With given values for the principle, rate and time period this program</a:t>
            </a:r>
          </a:p>
          <a:p>
            <a:pPr marL="742950" lvl="1" indent="-285750">
              <a:buFont typeface="Times New Roman" pitchFamily="18" charset="0"/>
              <a:buNone/>
            </a:pPr>
            <a:r>
              <a:rPr lang="en-US" altLang="en-US" sz="1600" smtClean="0">
                <a:latin typeface="Consolas" pitchFamily="49" charset="0"/>
              </a:rPr>
              <a:t>will calculate the interest accrued as well as the new amount (principle</a:t>
            </a:r>
          </a:p>
          <a:p>
            <a:pPr marL="742950" lvl="1" indent="-285750">
              <a:buFont typeface="Times New Roman" pitchFamily="18" charset="0"/>
              <a:buNone/>
            </a:pPr>
            <a:r>
              <a:rPr lang="en-US" altLang="en-US" sz="1600" smtClean="0">
                <a:latin typeface="Consolas" pitchFamily="49" charset="0"/>
              </a:rPr>
              <a:t>plus interest).</a:t>
            </a:r>
          </a:p>
          <a:p>
            <a:pPr marL="742950" lvl="1" indent="-285750">
              <a:buFont typeface="Times New Roman" pitchFamily="18" charset="0"/>
              <a:buNone/>
            </a:pPr>
            <a:r>
              <a:rPr lang="en-US" altLang="en-US" sz="1600" smtClean="0">
                <a:latin typeface="Consolas" pitchFamily="49" charset="0"/>
              </a:rPr>
              <a:t>    """)</a:t>
            </a:r>
          </a:p>
        </p:txBody>
      </p:sp>
      <p:pic>
        <p:nvPicPr>
          <p:cNvPr id="7066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181600"/>
            <a:ext cx="8610600" cy="1254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p:txBody>
          <a:bodyPr/>
          <a:lstStyle/>
          <a:p>
            <a:r>
              <a:rPr lang="en-US" altLang="en-US" sz="3200" smtClean="0"/>
              <a:t>Using Return Values: Putting It All Together (2)</a:t>
            </a:r>
          </a:p>
        </p:txBody>
      </p:sp>
      <p:sp>
        <p:nvSpPr>
          <p:cNvPr id="71683" name="Rectangle 3"/>
          <p:cNvSpPr>
            <a:spLocks noGrp="1" noChangeArrowheads="1"/>
          </p:cNvSpPr>
          <p:nvPr>
            <p:ph type="body" idx="4294967295"/>
          </p:nvPr>
        </p:nvSpPr>
        <p:spPr/>
        <p:txBody>
          <a:bodyPr/>
          <a:lstStyle/>
          <a:p>
            <a:pPr>
              <a:buFontTx/>
              <a:buNone/>
            </a:pPr>
            <a:r>
              <a:rPr lang="en-US" altLang="en-US" sz="1600" smtClean="0">
                <a:latin typeface="Consolas" pitchFamily="49" charset="0"/>
              </a:rPr>
              <a:t>def getInputs():</a:t>
            </a:r>
          </a:p>
          <a:p>
            <a:pPr>
              <a:buFontTx/>
              <a:buNone/>
            </a:pPr>
            <a:r>
              <a:rPr lang="en-US" altLang="en-US" sz="1600" smtClean="0">
                <a:latin typeface="Consolas" pitchFamily="49" charset="0"/>
              </a:rPr>
              <a:t>    principle = float(input("Enter the original principle: "))</a:t>
            </a:r>
          </a:p>
          <a:p>
            <a:pPr>
              <a:buFontTx/>
              <a:buNone/>
            </a:pPr>
            <a:r>
              <a:rPr lang="en-US" altLang="en-US" sz="1600" smtClean="0">
                <a:latin typeface="Consolas" pitchFamily="49" charset="0"/>
              </a:rPr>
              <a:t>    rate = float(input("Enter the yearly interest rate %"))</a:t>
            </a:r>
          </a:p>
          <a:p>
            <a:pPr>
              <a:buFontTx/>
              <a:buNone/>
            </a:pPr>
            <a:r>
              <a:rPr lang="en-US" altLang="en-US" sz="1600" smtClean="0">
                <a:latin typeface="Consolas" pitchFamily="49" charset="0"/>
              </a:rPr>
              <a:t>    rate = rate / 100</a:t>
            </a:r>
          </a:p>
          <a:p>
            <a:pPr>
              <a:buFontTx/>
              <a:buNone/>
            </a:pPr>
            <a:r>
              <a:rPr lang="en-US" altLang="en-US" sz="1600" smtClean="0">
                <a:latin typeface="Consolas" pitchFamily="49" charset="0"/>
              </a:rPr>
              <a:t>    time = input("Enter the number of years that money will be invested:                </a:t>
            </a:r>
          </a:p>
          <a:p>
            <a:pPr>
              <a:buFontTx/>
              <a:buNone/>
            </a:pPr>
            <a:r>
              <a:rPr lang="en-US" altLang="en-US" sz="1600" smtClean="0">
                <a:latin typeface="Consolas" pitchFamily="49" charset="0"/>
              </a:rPr>
              <a:t>                       ")</a:t>
            </a:r>
          </a:p>
          <a:p>
            <a:pPr>
              <a:buFontTx/>
              <a:buNone/>
            </a:pPr>
            <a:r>
              <a:rPr lang="en-US" altLang="en-US" sz="1600" smtClean="0">
                <a:latin typeface="Consolas" pitchFamily="49" charset="0"/>
              </a:rPr>
              <a:t>    time = float(time)</a:t>
            </a:r>
          </a:p>
          <a:p>
            <a:pPr>
              <a:buFontTx/>
              <a:buNone/>
            </a:pPr>
            <a:r>
              <a:rPr lang="en-US" altLang="en-US" sz="1600" smtClean="0">
                <a:latin typeface="Consolas" pitchFamily="49" charset="0"/>
              </a:rPr>
              <a:t>    return(principle, rate, time)</a:t>
            </a:r>
          </a:p>
          <a:p>
            <a:pPr>
              <a:buFontTx/>
              <a:buNone/>
            </a:pPr>
            <a:endParaRPr lang="en-US" altLang="en-US" sz="1600" smtClean="0">
              <a:latin typeface="Consolas" pitchFamily="49" charset="0"/>
            </a:endParaRPr>
          </a:p>
          <a:p>
            <a:pPr>
              <a:buFontTx/>
              <a:buNone/>
            </a:pPr>
            <a:r>
              <a:rPr lang="en-US" altLang="en-US" sz="1600" smtClean="0">
                <a:latin typeface="Consolas" pitchFamily="49" charset="0"/>
              </a:rPr>
              <a:t>def calculate(principle, rate, time):</a:t>
            </a:r>
          </a:p>
          <a:p>
            <a:pPr>
              <a:buFontTx/>
              <a:buNone/>
            </a:pPr>
            <a:r>
              <a:rPr lang="en-US" altLang="en-US" sz="1600" smtClean="0">
                <a:latin typeface="Consolas" pitchFamily="49" charset="0"/>
              </a:rPr>
              <a:t>    interest = principle * rate * time</a:t>
            </a:r>
          </a:p>
          <a:p>
            <a:pPr>
              <a:buFontTx/>
              <a:buNone/>
            </a:pPr>
            <a:r>
              <a:rPr lang="en-US" altLang="en-US" sz="1600" smtClean="0">
                <a:latin typeface="Consolas" pitchFamily="49" charset="0"/>
              </a:rPr>
              <a:t>    amount = principle + interest</a:t>
            </a:r>
          </a:p>
          <a:p>
            <a:pPr>
              <a:buFontTx/>
              <a:buNone/>
            </a:pPr>
            <a:r>
              <a:rPr lang="en-US" altLang="en-US" sz="1600" smtClean="0">
                <a:latin typeface="Consolas" pitchFamily="49" charset="0"/>
              </a:rPr>
              <a:t>    return(interest, amount)</a:t>
            </a:r>
          </a:p>
        </p:txBody>
      </p:sp>
      <p:pic>
        <p:nvPicPr>
          <p:cNvPr id="716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5113" y="1143000"/>
            <a:ext cx="6215062"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p:txBody>
          <a:bodyPr/>
          <a:lstStyle/>
          <a:p>
            <a:r>
              <a:rPr lang="en-US" altLang="en-US" sz="3200" smtClean="0"/>
              <a:t>Using Return Values: Putting It All Together (3)</a:t>
            </a:r>
          </a:p>
        </p:txBody>
      </p:sp>
      <p:sp>
        <p:nvSpPr>
          <p:cNvPr id="72707" name="Rectangle 3"/>
          <p:cNvSpPr>
            <a:spLocks noGrp="1" noChangeArrowheads="1"/>
          </p:cNvSpPr>
          <p:nvPr>
            <p:ph type="body" idx="4294967295"/>
          </p:nvPr>
        </p:nvSpPr>
        <p:spPr/>
        <p:txBody>
          <a:bodyPr/>
          <a:lstStyle/>
          <a:p>
            <a:pPr>
              <a:buFontTx/>
              <a:buNone/>
            </a:pPr>
            <a:r>
              <a:rPr lang="en-US" altLang="en-US" sz="1600" smtClean="0">
                <a:latin typeface="Consolas" pitchFamily="49" charset="0"/>
              </a:rPr>
              <a:t>def display(principle, rate, time, interest, amount):</a:t>
            </a:r>
          </a:p>
          <a:p>
            <a:pPr>
              <a:buFontTx/>
              <a:buNone/>
            </a:pPr>
            <a:r>
              <a:rPr lang="en-US" altLang="en-US" sz="1600" smtClean="0">
                <a:latin typeface="Consolas" pitchFamily="49" charset="0"/>
              </a:rPr>
              <a:t>    temp = rate * 100</a:t>
            </a:r>
          </a:p>
          <a:p>
            <a:pPr>
              <a:buFontTx/>
              <a:buNone/>
            </a:pPr>
            <a:r>
              <a:rPr lang="en-US" altLang="en-US" sz="1600" smtClean="0">
                <a:latin typeface="Consolas" pitchFamily="49" charset="0"/>
              </a:rPr>
              <a:t>    print("")</a:t>
            </a:r>
          </a:p>
          <a:p>
            <a:pPr>
              <a:buFontTx/>
              <a:buNone/>
            </a:pPr>
            <a:r>
              <a:rPr lang="en-US" altLang="en-US" sz="1600" smtClean="0">
                <a:latin typeface="Consolas" pitchFamily="49" charset="0"/>
              </a:rPr>
              <a:t>    print("Investing $%.2f" %principle, "at a rate of %.2f" %temp, "%")</a:t>
            </a:r>
          </a:p>
          <a:p>
            <a:pPr>
              <a:buFontTx/>
              <a:buNone/>
            </a:pPr>
            <a:r>
              <a:rPr lang="en-US" altLang="en-US" sz="1600" smtClean="0">
                <a:latin typeface="Consolas" pitchFamily="49" charset="0"/>
              </a:rPr>
              <a:t>    print("Over a period of %.0f" %time, "years...")</a:t>
            </a:r>
          </a:p>
          <a:p>
            <a:pPr>
              <a:buFontTx/>
              <a:buNone/>
            </a:pPr>
            <a:r>
              <a:rPr lang="en-US" altLang="en-US" sz="1600" smtClean="0">
                <a:latin typeface="Consolas" pitchFamily="49" charset="0"/>
              </a:rPr>
              <a:t>    print("Interest accrued $", interest)</a:t>
            </a:r>
          </a:p>
          <a:p>
            <a:pPr>
              <a:buFontTx/>
              <a:buNone/>
            </a:pPr>
            <a:r>
              <a:rPr lang="en-US" altLang="en-US" sz="1600" smtClean="0">
                <a:latin typeface="Consolas" pitchFamily="49" charset="0"/>
              </a:rPr>
              <a:t>    print("Amount in your account $", amount)</a:t>
            </a:r>
          </a:p>
        </p:txBody>
      </p:sp>
      <p:pic>
        <p:nvPicPr>
          <p:cNvPr id="727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962400"/>
            <a:ext cx="82296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mtClean="0"/>
              <a:t>Procedural Programming</a:t>
            </a:r>
          </a:p>
        </p:txBody>
      </p:sp>
      <p:sp>
        <p:nvSpPr>
          <p:cNvPr id="109571" name="Rectangle 3"/>
          <p:cNvSpPr>
            <a:spLocks noGrp="1" noChangeArrowheads="1"/>
          </p:cNvSpPr>
          <p:nvPr>
            <p:ph type="body" idx="1"/>
          </p:nvPr>
        </p:nvSpPr>
        <p:spPr/>
        <p:txBody>
          <a:bodyPr/>
          <a:lstStyle/>
          <a:p>
            <a:r>
              <a:rPr lang="en-US" altLang="en-US" smtClean="0"/>
              <a:t>Applying the top down approach to programming.</a:t>
            </a:r>
          </a:p>
          <a:p>
            <a:r>
              <a:rPr lang="en-US" altLang="en-US" smtClean="0"/>
              <a:t>Rather than writing a program in one large collection of instructions the program is broken down into parts.</a:t>
            </a:r>
          </a:p>
          <a:p>
            <a:r>
              <a:rPr lang="en-US" altLang="en-US" smtClean="0"/>
              <a:t>Each of these parts are implemented in the form of procedures (also called “functions”, “procedures” or “methods” depending upon the programming language).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95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95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p:txBody>
          <a:bodyPr/>
          <a:lstStyle/>
          <a:p>
            <a:r>
              <a:rPr lang="en-US" altLang="en-US" sz="3200" smtClean="0"/>
              <a:t>Using Return Values: Putting It All Together (4)</a:t>
            </a:r>
          </a:p>
        </p:txBody>
      </p:sp>
      <p:sp>
        <p:nvSpPr>
          <p:cNvPr id="73731" name="Rectangle 3"/>
          <p:cNvSpPr>
            <a:spLocks noGrp="1" noChangeArrowheads="1"/>
          </p:cNvSpPr>
          <p:nvPr>
            <p:ph type="body" idx="4294967295"/>
          </p:nvPr>
        </p:nvSpPr>
        <p:spPr/>
        <p:txBody>
          <a:bodyPr/>
          <a:lstStyle/>
          <a:p>
            <a:pPr>
              <a:buFontTx/>
              <a:buNone/>
            </a:pPr>
            <a:r>
              <a:rPr lang="en-US" altLang="en-US" sz="1600" b="1" smtClean="0">
                <a:solidFill>
                  <a:srgbClr val="00B0F0"/>
                </a:solidFill>
                <a:latin typeface="Consolas" pitchFamily="49" charset="0"/>
              </a:rPr>
              <a:t># start function</a:t>
            </a:r>
          </a:p>
          <a:p>
            <a:pPr>
              <a:buFontTx/>
              <a:buNone/>
            </a:pPr>
            <a:r>
              <a:rPr lang="en-US" altLang="en-US" sz="1600" smtClean="0">
                <a:latin typeface="Consolas" pitchFamily="49" charset="0"/>
              </a:rPr>
              <a:t>def start():</a:t>
            </a:r>
          </a:p>
          <a:p>
            <a:pPr>
              <a:buFontTx/>
              <a:buNone/>
            </a:pPr>
            <a:r>
              <a:rPr lang="en-US" altLang="en-US" sz="1600" smtClean="0">
                <a:latin typeface="Consolas" pitchFamily="49" charset="0"/>
              </a:rPr>
              <a:t>    principle = 0</a:t>
            </a:r>
          </a:p>
          <a:p>
            <a:pPr>
              <a:buFontTx/>
              <a:buNone/>
            </a:pPr>
            <a:r>
              <a:rPr lang="en-US" altLang="en-US" sz="1600" smtClean="0">
                <a:latin typeface="Consolas" pitchFamily="49" charset="0"/>
              </a:rPr>
              <a:t>    rate = 0</a:t>
            </a:r>
          </a:p>
          <a:p>
            <a:pPr>
              <a:buFontTx/>
              <a:buNone/>
            </a:pPr>
            <a:r>
              <a:rPr lang="en-US" altLang="en-US" sz="1600" smtClean="0">
                <a:latin typeface="Consolas" pitchFamily="49" charset="0"/>
              </a:rPr>
              <a:t>    time = 0</a:t>
            </a:r>
          </a:p>
          <a:p>
            <a:pPr>
              <a:buFontTx/>
              <a:buNone/>
            </a:pPr>
            <a:r>
              <a:rPr lang="en-US" altLang="en-US" sz="1600" smtClean="0">
                <a:latin typeface="Consolas" pitchFamily="49" charset="0"/>
              </a:rPr>
              <a:t>    interest = 0</a:t>
            </a:r>
          </a:p>
          <a:p>
            <a:pPr>
              <a:buFontTx/>
              <a:buNone/>
            </a:pPr>
            <a:r>
              <a:rPr lang="en-US" altLang="en-US" sz="1600" smtClean="0">
                <a:latin typeface="Consolas" pitchFamily="49" charset="0"/>
              </a:rPr>
              <a:t>    amount = 0</a:t>
            </a:r>
          </a:p>
          <a:p>
            <a:pPr>
              <a:buFontTx/>
              <a:buNone/>
            </a:pPr>
            <a:endParaRPr lang="en-US" altLang="en-US" sz="1600" smtClean="0">
              <a:latin typeface="Consolas" pitchFamily="49" charset="0"/>
            </a:endParaRPr>
          </a:p>
          <a:p>
            <a:pPr>
              <a:buFontTx/>
              <a:buNone/>
            </a:pPr>
            <a:r>
              <a:rPr lang="en-US" altLang="en-US" sz="1600" smtClean="0">
                <a:latin typeface="Consolas" pitchFamily="49" charset="0"/>
              </a:rPr>
              <a:t>    introduction ()</a:t>
            </a:r>
          </a:p>
          <a:p>
            <a:pPr>
              <a:buFontTx/>
              <a:buNone/>
            </a:pPr>
            <a:r>
              <a:rPr lang="en-US" altLang="en-US" sz="1600" smtClean="0">
                <a:latin typeface="Consolas" pitchFamily="49" charset="0"/>
              </a:rPr>
              <a:t>    principle, rate, time = getInputs()</a:t>
            </a:r>
          </a:p>
          <a:p>
            <a:pPr>
              <a:buFontTx/>
              <a:buNone/>
            </a:pPr>
            <a:r>
              <a:rPr lang="en-US" altLang="en-US" sz="1600" smtClean="0">
                <a:latin typeface="Consolas" pitchFamily="49" charset="0"/>
              </a:rPr>
              <a:t>    interest, amount = calculate(principle, rate, time)</a:t>
            </a:r>
          </a:p>
          <a:p>
            <a:pPr>
              <a:buFontTx/>
              <a:buNone/>
            </a:pPr>
            <a:r>
              <a:rPr lang="en-US" altLang="en-US" sz="1600" smtClean="0">
                <a:latin typeface="Consolas" pitchFamily="49" charset="0"/>
              </a:rPr>
              <a:t>    display(principle, rate, time, interest, amount)</a:t>
            </a:r>
          </a:p>
          <a:p>
            <a:pPr>
              <a:buFontTx/>
              <a:buNone/>
            </a:pPr>
            <a:endParaRPr lang="en-US" altLang="en-US" sz="1600" smtClean="0">
              <a:latin typeface="Consolas" pitchFamily="49" charset="0"/>
            </a:endParaRPr>
          </a:p>
          <a:p>
            <a:pPr>
              <a:buFontTx/>
              <a:buNone/>
            </a:pPr>
            <a:r>
              <a:rPr lang="en-US" altLang="en-US" sz="1600" smtClean="0">
                <a:latin typeface="Consolas" pitchFamily="49" charset="0"/>
              </a:rPr>
              <a:t>start()</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en-US" altLang="en-US" smtClean="0"/>
              <a:t>Stylistic Note</a:t>
            </a:r>
          </a:p>
        </p:txBody>
      </p:sp>
      <p:sp>
        <p:nvSpPr>
          <p:cNvPr id="74755" name="Content Placeholder 2"/>
          <p:cNvSpPr>
            <a:spLocks noGrp="1"/>
          </p:cNvSpPr>
          <p:nvPr>
            <p:ph idx="1"/>
          </p:nvPr>
        </p:nvSpPr>
        <p:spPr/>
        <p:txBody>
          <a:bodyPr/>
          <a:lstStyle/>
          <a:p>
            <a:r>
              <a:rPr lang="en-US" altLang="en-US" smtClean="0"/>
              <a:t>Creating variables all at once at the start of a function.</a:t>
            </a:r>
          </a:p>
          <a:p>
            <a:pPr lvl="1">
              <a:buFontTx/>
              <a:buNone/>
            </a:pPr>
            <a:r>
              <a:rPr lang="en-US" altLang="en-US" sz="1600" smtClean="0">
                <a:latin typeface="Consolas" pitchFamily="49" charset="0"/>
              </a:rPr>
              <a:t>def start():</a:t>
            </a:r>
          </a:p>
          <a:p>
            <a:pPr lvl="1">
              <a:buFontTx/>
              <a:buNone/>
            </a:pPr>
            <a:r>
              <a:rPr lang="en-US" altLang="en-US" sz="1600" smtClean="0">
                <a:latin typeface="Consolas" pitchFamily="49" charset="0"/>
              </a:rPr>
              <a:t>    principle = 0</a:t>
            </a:r>
          </a:p>
          <a:p>
            <a:pPr lvl="1">
              <a:buFontTx/>
              <a:buNone/>
            </a:pPr>
            <a:r>
              <a:rPr lang="en-US" altLang="en-US" sz="1600" smtClean="0">
                <a:latin typeface="Consolas" pitchFamily="49" charset="0"/>
              </a:rPr>
              <a:t>    rate = 0</a:t>
            </a:r>
          </a:p>
          <a:p>
            <a:pPr lvl="1">
              <a:buFontTx/>
              <a:buNone/>
            </a:pPr>
            <a:r>
              <a:rPr lang="en-US" altLang="en-US" sz="1600" smtClean="0">
                <a:latin typeface="Consolas" pitchFamily="49" charset="0"/>
              </a:rPr>
              <a:t>    time = 0</a:t>
            </a:r>
          </a:p>
          <a:p>
            <a:pPr lvl="1">
              <a:buFontTx/>
              <a:buNone/>
            </a:pPr>
            <a:r>
              <a:rPr lang="en-US" altLang="en-US" sz="1600" smtClean="0">
                <a:latin typeface="Consolas" pitchFamily="49" charset="0"/>
              </a:rPr>
              <a:t>    interest = 0</a:t>
            </a:r>
          </a:p>
          <a:p>
            <a:pPr lvl="1">
              <a:buFontTx/>
              <a:buNone/>
            </a:pPr>
            <a:r>
              <a:rPr lang="en-US" altLang="en-US" sz="1600" smtClean="0">
                <a:latin typeface="Consolas" pitchFamily="49" charset="0"/>
              </a:rPr>
              <a:t>    amount = 0</a:t>
            </a:r>
          </a:p>
          <a:p>
            <a:pPr lvl="1">
              <a:buFontTx/>
              <a:buNone/>
            </a:pPr>
            <a:endParaRPr lang="en-US" altLang="en-US" sz="1600" smtClean="0">
              <a:latin typeface="Consolas" pitchFamily="49" charset="0"/>
            </a:endParaRPr>
          </a:p>
          <a:p>
            <a:pPr lvl="1">
              <a:buFontTx/>
              <a:buNone/>
            </a:pPr>
            <a:r>
              <a:rPr lang="en-US" altLang="en-US" sz="1600" smtClean="0">
                <a:latin typeface="Consolas" pitchFamily="49" charset="0"/>
              </a:rPr>
              <a:t>    introduction ()</a:t>
            </a:r>
          </a:p>
          <a:p>
            <a:pPr lvl="1">
              <a:buFontTx/>
              <a:buNone/>
            </a:pPr>
            <a:r>
              <a:rPr lang="en-US" altLang="en-US" sz="1600" smtClean="0">
                <a:latin typeface="Consolas" pitchFamily="49" charset="0"/>
              </a:rPr>
              <a:t>    principle, rate, time = getInputs()</a:t>
            </a:r>
          </a:p>
          <a:p>
            <a:pPr lvl="1">
              <a:buFontTx/>
              <a:buNone/>
            </a:pPr>
            <a:r>
              <a:rPr lang="en-US" altLang="en-US" sz="1600" smtClean="0">
                <a:latin typeface="Consolas" pitchFamily="49" charset="0"/>
              </a:rPr>
              <a:t>    interest, amount = calculate(principle, rate, time)</a:t>
            </a:r>
          </a:p>
          <a:p>
            <a:pPr lvl="1">
              <a:buFontTx/>
              <a:buNone/>
            </a:pPr>
            <a:r>
              <a:rPr lang="en-US" altLang="en-US" sz="1600" smtClean="0">
                <a:latin typeface="Consolas" pitchFamily="49" charset="0"/>
              </a:rPr>
              <a:t>    display(principle, rate, time, interest, amount)</a:t>
            </a:r>
          </a:p>
          <a:p>
            <a:pPr lvl="1">
              <a:buFontTx/>
              <a:buNone/>
            </a:pPr>
            <a:endParaRPr lang="en-US" altLang="en-US" sz="1600" smtClean="0">
              <a:latin typeface="Consolas" pitchFamily="49" charset="0"/>
            </a:endParaRPr>
          </a:p>
          <a:p>
            <a:pPr lvl="1">
              <a:buFontTx/>
              <a:buNone/>
            </a:pPr>
            <a:r>
              <a:rPr lang="en-US" altLang="en-US" sz="1600" smtClean="0">
                <a:latin typeface="Consolas" pitchFamily="49" charset="0"/>
              </a:rPr>
              <a:t>start()</a:t>
            </a:r>
          </a:p>
          <a:p>
            <a:endParaRPr lang="en-US" altLang="en-US" smtClean="0"/>
          </a:p>
        </p:txBody>
      </p:sp>
      <p:grpSp>
        <p:nvGrpSpPr>
          <p:cNvPr id="6" name="Group 5"/>
          <p:cNvGrpSpPr>
            <a:grpSpLocks/>
          </p:cNvGrpSpPr>
          <p:nvPr/>
        </p:nvGrpSpPr>
        <p:grpSpPr bwMode="auto">
          <a:xfrm>
            <a:off x="3009900" y="2019300"/>
            <a:ext cx="2462213" cy="1371600"/>
            <a:chOff x="3009900" y="2019300"/>
            <a:chExt cx="2461908" cy="1371600"/>
          </a:xfrm>
        </p:grpSpPr>
        <p:sp>
          <p:nvSpPr>
            <p:cNvPr id="4" name="Right Brace 3"/>
            <p:cNvSpPr/>
            <p:nvPr/>
          </p:nvSpPr>
          <p:spPr>
            <a:xfrm>
              <a:off x="3009900" y="2019300"/>
              <a:ext cx="304762" cy="1257300"/>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dirty="0">
                <a:solidFill>
                  <a:srgbClr val="FF0000"/>
                </a:solidFill>
              </a:endParaRPr>
            </a:p>
          </p:txBody>
        </p:sp>
        <p:sp>
          <p:nvSpPr>
            <p:cNvPr id="74758" name="TextBox 4"/>
            <p:cNvSpPr txBox="1">
              <a:spLocks noChangeArrowheads="1"/>
            </p:cNvSpPr>
            <p:nvPr/>
          </p:nvSpPr>
          <p:spPr bwMode="auto">
            <a:xfrm>
              <a:off x="3300108" y="2133600"/>
              <a:ext cx="217170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Not syntactically required but a stylistic approach</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tLang="en-US" smtClean="0"/>
              <a:t>Return And The End Of A Function</a:t>
            </a:r>
          </a:p>
        </p:txBody>
      </p:sp>
      <p:sp>
        <p:nvSpPr>
          <p:cNvPr id="75779" name="Content Placeholder 2"/>
          <p:cNvSpPr>
            <a:spLocks noGrp="1"/>
          </p:cNvSpPr>
          <p:nvPr>
            <p:ph idx="1"/>
          </p:nvPr>
        </p:nvSpPr>
        <p:spPr>
          <a:xfrm>
            <a:off x="457200" y="914400"/>
            <a:ext cx="8229600" cy="5410200"/>
          </a:xfrm>
        </p:spPr>
        <p:txBody>
          <a:bodyPr/>
          <a:lstStyle/>
          <a:p>
            <a:r>
              <a:rPr lang="en-US" altLang="en-US" smtClean="0"/>
              <a:t>A function will immediately end and return back to the caller if:</a:t>
            </a:r>
          </a:p>
          <a:p>
            <a:pPr marL="631825" lvl="1" indent="-288925">
              <a:buFont typeface="Calibri" pitchFamily="34" charset="0"/>
              <a:buAutoNum type="arabicPeriod"/>
            </a:pPr>
            <a:r>
              <a:rPr lang="en-US" altLang="en-US" smtClean="0"/>
              <a:t>A return statement is encountered (return can be empty </a:t>
            </a:r>
            <a:r>
              <a:rPr lang="ja-JP" altLang="en-US" smtClean="0"/>
              <a:t>“</a:t>
            </a:r>
            <a:r>
              <a:rPr lang="en-US" altLang="ja-JP" smtClean="0">
                <a:latin typeface="Consolas" pitchFamily="49" charset="0"/>
              </a:rPr>
              <a:t>None</a:t>
            </a:r>
            <a:r>
              <a:rPr lang="ja-JP" altLang="en-US" smtClean="0"/>
              <a:t>”</a:t>
            </a:r>
            <a:r>
              <a:rPr lang="en-US" altLang="ja-JP" smtClean="0"/>
              <a:t>)</a:t>
            </a:r>
          </a:p>
          <a:p>
            <a:pPr marL="631825" lvl="1" indent="-288925">
              <a:buFont typeface="Arial" charset="0"/>
              <a:buNone/>
            </a:pPr>
            <a:r>
              <a:rPr lang="en-US" altLang="en-US" sz="1800" smtClean="0">
                <a:latin typeface="Consolas" pitchFamily="49" charset="0"/>
              </a:rPr>
              <a:t>def convert(catAge):</a:t>
            </a:r>
          </a:p>
          <a:p>
            <a:pPr marL="631825" lvl="1" indent="-288925">
              <a:buFont typeface="Arial" charset="0"/>
              <a:buNone/>
            </a:pPr>
            <a:r>
              <a:rPr lang="en-US" altLang="en-US" sz="1800" smtClean="0">
                <a:latin typeface="Consolas" pitchFamily="49" charset="0"/>
              </a:rPr>
              <a:t>     if (catAge &lt; 0):</a:t>
            </a:r>
          </a:p>
          <a:p>
            <a:pPr marL="631825" lvl="1" indent="-288925">
              <a:buFont typeface="Arial" charset="0"/>
              <a:buNone/>
            </a:pPr>
            <a:r>
              <a:rPr lang="en-US" altLang="en-US" sz="1800" smtClean="0">
                <a:latin typeface="Consolas" pitchFamily="49" charset="0"/>
              </a:rPr>
              <a:t>         print(</a:t>
            </a:r>
            <a:r>
              <a:rPr lang="ja-JP" altLang="en-US" sz="1800" smtClean="0">
                <a:latin typeface="Consolas" pitchFamily="49" charset="0"/>
              </a:rPr>
              <a:t>“</a:t>
            </a:r>
            <a:r>
              <a:rPr lang="en-US" altLang="ja-JP" sz="1800" smtClean="0">
                <a:latin typeface="Consolas" pitchFamily="49" charset="0"/>
              </a:rPr>
              <a:t>Can</a:t>
            </a:r>
            <a:r>
              <a:rPr lang="ja-JP" altLang="en-US" sz="1800" smtClean="0">
                <a:latin typeface="Consolas" pitchFamily="49" charset="0"/>
              </a:rPr>
              <a:t>’</a:t>
            </a:r>
            <a:r>
              <a:rPr lang="en-US" altLang="ja-JP" sz="1800" smtClean="0">
                <a:latin typeface="Consolas" pitchFamily="49" charset="0"/>
              </a:rPr>
              <a:t>t convert negative age to human years</a:t>
            </a:r>
            <a:r>
              <a:rPr lang="ja-JP" altLang="en-US" sz="1800" smtClean="0">
                <a:latin typeface="Consolas" pitchFamily="49" charset="0"/>
              </a:rPr>
              <a:t>”</a:t>
            </a:r>
            <a:r>
              <a:rPr lang="en-US" altLang="ja-JP" sz="1800" smtClean="0">
                <a:latin typeface="Consolas" pitchFamily="49" charset="0"/>
              </a:rPr>
              <a:t>)</a:t>
            </a:r>
          </a:p>
          <a:p>
            <a:pPr marL="631825" lvl="1" indent="-288925">
              <a:buFont typeface="Arial" charset="0"/>
              <a:buNone/>
            </a:pPr>
            <a:r>
              <a:rPr lang="en-US" altLang="en-US" sz="1800" smtClean="0">
                <a:latin typeface="Consolas" pitchFamily="49" charset="0"/>
              </a:rPr>
              <a:t>         return()    </a:t>
            </a:r>
            <a:r>
              <a:rPr lang="en-US" altLang="en-US" sz="1800" b="1" smtClean="0">
                <a:solidFill>
                  <a:srgbClr val="00B0F0"/>
                </a:solidFill>
                <a:latin typeface="Consolas" pitchFamily="49" charset="0"/>
              </a:rPr>
              <a:t># Explicit return to caller (return </a:t>
            </a:r>
          </a:p>
          <a:p>
            <a:pPr marL="631825" lvl="1" indent="-288925">
              <a:buFont typeface="Arial" charset="0"/>
              <a:buNone/>
            </a:pPr>
            <a:r>
              <a:rPr lang="en-US" altLang="en-US" sz="1800" b="1" smtClean="0">
                <a:solidFill>
                  <a:srgbClr val="00B0F0"/>
                </a:solidFill>
                <a:latin typeface="Consolas" pitchFamily="49" charset="0"/>
              </a:rPr>
              <a:t>                     # statement)</a:t>
            </a:r>
          </a:p>
          <a:p>
            <a:pPr marL="631825" lvl="1" indent="-288925">
              <a:buFont typeface="Arial" charset="0"/>
              <a:buNone/>
            </a:pPr>
            <a:r>
              <a:rPr lang="en-US" altLang="en-US" sz="1800" smtClean="0">
                <a:latin typeface="Consolas" pitchFamily="49" charset="0"/>
              </a:rPr>
              <a:t>     else:</a:t>
            </a:r>
          </a:p>
          <a:p>
            <a:pPr marL="631825" lvl="1" indent="-288925">
              <a:buFont typeface="Arial" charset="0"/>
              <a:buNone/>
            </a:pPr>
            <a:r>
              <a:rPr lang="en-US" altLang="en-US" sz="1800" smtClean="0">
                <a:latin typeface="Consolas" pitchFamily="49" charset="0"/>
              </a:rPr>
              <a:t>         :	:</a:t>
            </a:r>
          </a:p>
          <a:p>
            <a:pPr marL="631825" lvl="1" indent="-288925">
              <a:buFont typeface="Arial" charset="0"/>
              <a:buNone/>
            </a:pPr>
            <a:endParaRPr lang="en-US" altLang="en-US" smtClean="0"/>
          </a:p>
          <a:p>
            <a:pPr marL="631825" lvl="1" indent="-288925">
              <a:buFont typeface="Calibri" pitchFamily="34" charset="0"/>
              <a:buAutoNum type="arabicPeriod" startAt="2"/>
            </a:pPr>
            <a:r>
              <a:rPr lang="en-US" altLang="en-US" smtClean="0"/>
              <a:t>There are no more statements in the function.</a:t>
            </a:r>
          </a:p>
          <a:p>
            <a:pPr marL="631825" lvl="1" indent="-288925">
              <a:buFont typeface="Arial" charset="0"/>
              <a:buNone/>
            </a:pPr>
            <a:r>
              <a:rPr lang="en-US" altLang="en-US" sz="1800" smtClean="0">
                <a:latin typeface="Consolas" pitchFamily="49" charset="0"/>
              </a:rPr>
              <a:t>def introduction():</a:t>
            </a:r>
          </a:p>
          <a:p>
            <a:pPr marL="631825" lvl="1" indent="-288925">
              <a:buFont typeface="Arial" charset="0"/>
              <a:buNone/>
            </a:pPr>
            <a:r>
              <a:rPr lang="en-US" altLang="en-US" sz="1800" smtClean="0">
                <a:latin typeface="Consolas" pitchFamily="49" charset="0"/>
              </a:rPr>
              <a:t>     print()</a:t>
            </a:r>
          </a:p>
          <a:p>
            <a:pPr marL="631825" lvl="1" indent="-288925">
              <a:buFont typeface="Arial" charset="0"/>
              <a:buNone/>
            </a:pPr>
            <a:r>
              <a:rPr lang="en-US" altLang="en-US" sz="1800" smtClean="0">
                <a:latin typeface="Consolas" pitchFamily="49" charset="0"/>
              </a:rPr>
              <a:t>     print("TAMCO INC. Investment simulation program")</a:t>
            </a:r>
          </a:p>
          <a:p>
            <a:pPr marL="631825" lvl="1" indent="-288925">
              <a:buFont typeface="Arial" charset="0"/>
              <a:buNone/>
            </a:pPr>
            <a:r>
              <a:rPr lang="en-US" altLang="en-US" sz="1800" smtClean="0">
                <a:latin typeface="Consolas" pitchFamily="49" charset="0"/>
              </a:rPr>
              <a:t>     print("All rights reserved")</a:t>
            </a:r>
          </a:p>
          <a:p>
            <a:pPr marL="631825" lvl="1" indent="-288925">
              <a:buFont typeface="Arial" charset="0"/>
              <a:buNone/>
            </a:pPr>
            <a:r>
              <a:rPr lang="en-US" altLang="en-US" sz="1800" smtClean="0">
                <a:latin typeface="Consolas" pitchFamily="49" charset="0"/>
              </a:rPr>
              <a:t>     print() </a:t>
            </a:r>
            <a:r>
              <a:rPr lang="en-US" altLang="en-US" sz="1800" b="1" smtClean="0">
                <a:solidFill>
                  <a:srgbClr val="00B0F0"/>
                </a:solidFill>
                <a:latin typeface="Consolas" pitchFamily="49" charset="0"/>
              </a:rPr>
              <a:t># Implicit return to caller (last statement)</a:t>
            </a:r>
            <a:endParaRPr lang="en-US" altLang="en-US" sz="1800" smtClean="0">
              <a:solidFill>
                <a:srgbClr val="00B0F0"/>
              </a:solidFill>
              <a:latin typeface="Consolas" pitchFamily="49" charset="0"/>
            </a:endParaRPr>
          </a:p>
          <a:p>
            <a:pPr marL="631825" lvl="1" indent="-288925">
              <a:buFont typeface="Arial" charset="0"/>
              <a:buNone/>
            </a:pPr>
            <a:endParaRPr lang="en-US" altLang="en-US" smtClean="0"/>
          </a:p>
          <a:p>
            <a:pPr marL="631825" lvl="1" indent="-288925">
              <a:buFont typeface="Arial" charset="0"/>
              <a:buNone/>
            </a:pPr>
            <a:r>
              <a:rPr lang="en-US" altLang="en-US" smtClean="0"/>
              <a:t>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en-US" altLang="en-US" smtClean="0"/>
              <a:t>Documenting Functions</a:t>
            </a:r>
          </a:p>
        </p:txBody>
      </p:sp>
      <p:sp>
        <p:nvSpPr>
          <p:cNvPr id="3" name="Content Placeholder 2"/>
          <p:cNvSpPr>
            <a:spLocks noGrp="1"/>
          </p:cNvSpPr>
          <p:nvPr>
            <p:ph idx="1"/>
          </p:nvPr>
        </p:nvSpPr>
        <p:spPr/>
        <p:txBody>
          <a:bodyPr/>
          <a:lstStyle/>
          <a:p>
            <a:pPr>
              <a:defRPr/>
            </a:pPr>
            <a:r>
              <a:rPr lang="en-US" dirty="0" smtClean="0">
                <a:ea typeface="+mn-ea"/>
              </a:rPr>
              <a:t>Similar to specifying the function arguments, the type of the return values should also be documented.</a:t>
            </a:r>
          </a:p>
          <a:p>
            <a:pPr>
              <a:defRPr/>
            </a:pPr>
            <a:r>
              <a:rPr lang="en-US" dirty="0" smtClean="0">
                <a:ea typeface="+mn-ea"/>
              </a:rPr>
              <a:t>Example:</a:t>
            </a:r>
          </a:p>
          <a:p>
            <a:pPr marL="342900" lvl="1" indent="0">
              <a:buFont typeface="Arial" charset="0"/>
              <a:buNone/>
              <a:defRPr/>
            </a:pPr>
            <a:r>
              <a:rPr lang="en-US" altLang="en-US" sz="1800" dirty="0" smtClean="0">
                <a:solidFill>
                  <a:srgbClr val="00B0F0"/>
                </a:solidFill>
                <a:latin typeface="Consolas" pitchFamily="49" charset="0"/>
                <a:ea typeface="+mn-ea"/>
                <a:cs typeface="Consolas" pitchFamily="49" charset="0"/>
              </a:rPr>
              <a:t># calculate</a:t>
            </a:r>
          </a:p>
          <a:p>
            <a:pPr marL="342900" lvl="1" indent="0">
              <a:buFont typeface="Arial" charset="0"/>
              <a:buNone/>
              <a:defRPr/>
            </a:pPr>
            <a:r>
              <a:rPr lang="en-US" altLang="en-US" sz="1800" dirty="0" smtClean="0">
                <a:solidFill>
                  <a:srgbClr val="00B0F0"/>
                </a:solidFill>
                <a:latin typeface="Consolas" pitchFamily="49" charset="0"/>
                <a:ea typeface="+mn-ea"/>
                <a:cs typeface="Consolas" pitchFamily="49" charset="0"/>
              </a:rPr>
              <a:t># returns(float,float)</a:t>
            </a:r>
          </a:p>
          <a:p>
            <a:pPr marL="342900" lvl="1" indent="0">
              <a:buFont typeface="Arial" charset="0"/>
              <a:buNone/>
              <a:defRPr/>
            </a:pPr>
            <a:r>
              <a:rPr lang="en-US" altLang="en-US" sz="1800" dirty="0" smtClean="0">
                <a:latin typeface="Consolas" pitchFamily="49" charset="0"/>
                <a:ea typeface="+mn-ea"/>
                <a:cs typeface="Consolas" pitchFamily="49" charset="0"/>
              </a:rPr>
              <a:t>def </a:t>
            </a:r>
            <a:r>
              <a:rPr lang="en-US" altLang="en-US" sz="1800" dirty="0">
                <a:latin typeface="Consolas" pitchFamily="49" charset="0"/>
                <a:ea typeface="+mn-ea"/>
                <a:cs typeface="Consolas" pitchFamily="49" charset="0"/>
              </a:rPr>
              <a:t>calculate(principle, rate, time):</a:t>
            </a:r>
          </a:p>
          <a:p>
            <a:pPr lvl="1">
              <a:defRPr/>
            </a:pPr>
            <a:endParaRPr lang="en-US" dirty="0">
              <a:ea typeface="+mn-ea"/>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normAutofit fontScale="90000"/>
          </a:bodyPr>
          <a:lstStyle/>
          <a:p>
            <a:pPr>
              <a:defRPr/>
            </a:pPr>
            <a:r>
              <a:rPr lang="en-US" altLang="en-US" dirty="0" smtClean="0">
                <a:ea typeface="+mj-ea"/>
              </a:rPr>
              <a:t>Another Common Mistake: </a:t>
            </a:r>
            <a:br>
              <a:rPr lang="en-US" altLang="en-US" dirty="0" smtClean="0">
                <a:ea typeface="+mj-ea"/>
              </a:rPr>
            </a:br>
            <a:r>
              <a:rPr lang="en-US" altLang="en-US" dirty="0" smtClean="0">
                <a:ea typeface="+mj-ea"/>
              </a:rPr>
              <a:t>Not Saving Return Values (Pre-Created Functions)</a:t>
            </a:r>
          </a:p>
        </p:txBody>
      </p:sp>
      <p:sp>
        <p:nvSpPr>
          <p:cNvPr id="77827" name="Content Placeholder 2"/>
          <p:cNvSpPr>
            <a:spLocks noGrp="1"/>
          </p:cNvSpPr>
          <p:nvPr>
            <p:ph idx="1"/>
          </p:nvPr>
        </p:nvSpPr>
        <p:spPr/>
        <p:txBody>
          <a:bodyPr/>
          <a:lstStyle/>
          <a:p>
            <a:r>
              <a:rPr lang="en-US" altLang="en-US" smtClean="0"/>
              <a:t>You would typically never use the </a:t>
            </a:r>
            <a:r>
              <a:rPr lang="en-US" altLang="en-US" smtClean="0">
                <a:latin typeface="Consolas" pitchFamily="49" charset="0"/>
              </a:rPr>
              <a:t>input()</a:t>
            </a:r>
            <a:r>
              <a:rPr lang="en-US" altLang="en-US" smtClean="0"/>
              <a:t> function this way</a:t>
            </a:r>
          </a:p>
          <a:p>
            <a:r>
              <a:rPr lang="en-US" altLang="en-US" smtClean="0"/>
              <a:t>(Function return value not stored)</a:t>
            </a:r>
          </a:p>
          <a:p>
            <a:pPr marL="342900" lvl="1" indent="0">
              <a:buFont typeface="Arial" charset="0"/>
              <a:buNone/>
            </a:pPr>
            <a:r>
              <a:rPr lang="en-US" altLang="en-US" smtClean="0">
                <a:latin typeface="Consolas" pitchFamily="49" charset="0"/>
              </a:rPr>
              <a:t>input(“Enter your name”)</a:t>
            </a:r>
          </a:p>
          <a:p>
            <a:pPr marL="342900" lvl="1" indent="0">
              <a:buFont typeface="Arial" charset="0"/>
              <a:buNone/>
            </a:pPr>
            <a:r>
              <a:rPr lang="en-US" altLang="en-US" smtClean="0">
                <a:latin typeface="Consolas" pitchFamily="49" charset="0"/>
              </a:rPr>
              <a:t>print(name)</a:t>
            </a:r>
          </a:p>
          <a:p>
            <a:endParaRPr lang="en-US" altLang="en-US" smtClean="0"/>
          </a:p>
          <a:p>
            <a:endParaRPr lang="en-US" altLang="en-US" smtClean="0"/>
          </a:p>
          <a:p>
            <a:r>
              <a:rPr lang="en-US" altLang="en-US" smtClean="0"/>
              <a:t>(Function return value should be stored)</a:t>
            </a:r>
          </a:p>
          <a:p>
            <a:pPr marL="342900" lvl="1" indent="0">
              <a:buFont typeface="Arial" charset="0"/>
              <a:buNone/>
            </a:pPr>
            <a:r>
              <a:rPr lang="en-US" altLang="en-US" smtClean="0">
                <a:latin typeface="Consolas" pitchFamily="49" charset="0"/>
              </a:rPr>
              <a:t>name = input(“Enter your name”)</a:t>
            </a:r>
          </a:p>
          <a:p>
            <a:pPr marL="342900" lvl="1" indent="0">
              <a:buFont typeface="Arial" charset="0"/>
              <a:buNone/>
            </a:pPr>
            <a:r>
              <a:rPr lang="en-US" altLang="en-US" smtClean="0">
                <a:latin typeface="Consolas" pitchFamily="49" charset="0"/>
              </a:rPr>
              <a:t>print(name)</a:t>
            </a:r>
          </a:p>
          <a:p>
            <a:endParaRPr lang="en-US" altLang="en-US"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p:txBody>
          <a:bodyPr/>
          <a:lstStyle/>
          <a:p>
            <a:r>
              <a:rPr lang="en-US" altLang="en-US" sz="3200" smtClean="0"/>
              <a:t>Yet Another Common Mistake: </a:t>
            </a:r>
            <a:br>
              <a:rPr lang="en-US" altLang="en-US" sz="3200" smtClean="0"/>
            </a:br>
            <a:r>
              <a:rPr lang="en-US" altLang="en-US" sz="3200" smtClean="0"/>
              <a:t>Not Saving Return Values (Your Functions)</a:t>
            </a:r>
          </a:p>
        </p:txBody>
      </p:sp>
      <p:sp>
        <p:nvSpPr>
          <p:cNvPr id="670723" name="Rectangle 3"/>
          <p:cNvSpPr>
            <a:spLocks noGrp="1" noChangeArrowheads="1"/>
          </p:cNvSpPr>
          <p:nvPr>
            <p:ph type="body" idx="4294967295"/>
          </p:nvPr>
        </p:nvSpPr>
        <p:spPr/>
        <p:txBody>
          <a:bodyPr/>
          <a:lstStyle/>
          <a:p>
            <a:r>
              <a:rPr lang="en-US" altLang="en-US" sz="2000" smtClean="0"/>
              <a:t>Just because a function returns a value does not automatically mean the return value will be usable by the caller of that function.</a:t>
            </a:r>
          </a:p>
          <a:p>
            <a:pPr lvl="1">
              <a:buFontTx/>
              <a:buNone/>
            </a:pPr>
            <a:r>
              <a:rPr lang="en-US" altLang="en-US" sz="1800" smtClean="0">
                <a:latin typeface="Consolas" pitchFamily="49" charset="0"/>
              </a:rPr>
              <a:t>def fun():</a:t>
            </a:r>
          </a:p>
          <a:p>
            <a:pPr lvl="1">
              <a:buFontTx/>
              <a:buNone/>
            </a:pPr>
            <a:r>
              <a:rPr lang="en-US" altLang="en-US" sz="1800" smtClean="0">
                <a:latin typeface="Consolas" pitchFamily="49" charset="0"/>
              </a:rPr>
              <a:t>    return(1)</a:t>
            </a:r>
          </a:p>
          <a:p>
            <a:endParaRPr lang="en-US" altLang="en-US" sz="2000" smtClean="0"/>
          </a:p>
          <a:p>
            <a:r>
              <a:rPr lang="en-US" altLang="en-US" sz="2000" smtClean="0"/>
              <a:t>Function return values must be explicitly saved by the caller of the function.</a:t>
            </a:r>
          </a:p>
        </p:txBody>
      </p:sp>
      <p:sp>
        <p:nvSpPr>
          <p:cNvPr id="670724" name="Rectangle 4"/>
          <p:cNvSpPr>
            <a:spLocks noChangeArrowheads="1"/>
          </p:cNvSpPr>
          <p:nvPr/>
        </p:nvSpPr>
        <p:spPr bwMode="auto">
          <a:xfrm>
            <a:off x="762000" y="3733800"/>
            <a:ext cx="67437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a:latin typeface="Consolas" pitchFamily="49" charset="0"/>
              </a:rPr>
              <a:t>def calculateArea(length,width):</a:t>
            </a:r>
          </a:p>
          <a:p>
            <a:pPr eaLnBrk="1" hangingPunct="1"/>
            <a:r>
              <a:rPr lang="en-US" altLang="en-US">
                <a:latin typeface="Consolas" pitchFamily="49" charset="0"/>
              </a:rPr>
              <a:t>    area = length * width</a:t>
            </a:r>
          </a:p>
          <a:p>
            <a:pPr eaLnBrk="1" hangingPunct="1"/>
            <a:r>
              <a:rPr lang="en-US" altLang="en-US">
                <a:latin typeface="Consolas" pitchFamily="49" charset="0"/>
              </a:rPr>
              <a:t>    return(area)</a:t>
            </a:r>
          </a:p>
          <a:p>
            <a:pPr eaLnBrk="1" hangingPunct="1"/>
            <a:endParaRPr lang="en-US" altLang="en-US">
              <a:latin typeface="Consolas" pitchFamily="49" charset="0"/>
            </a:endParaRPr>
          </a:p>
          <a:p>
            <a:pPr eaLnBrk="1" hangingPunct="1"/>
            <a:r>
              <a:rPr lang="en-US" altLang="en-US" b="1">
                <a:solidFill>
                  <a:srgbClr val="00B0F0"/>
                </a:solidFill>
                <a:latin typeface="Consolas" pitchFamily="49" charset="0"/>
              </a:rPr>
              <a:t># Start: error</a:t>
            </a:r>
          </a:p>
          <a:p>
            <a:pPr eaLnBrk="1" hangingPunct="1"/>
            <a:r>
              <a:rPr lang="en-US" altLang="en-US">
                <a:latin typeface="Consolas" pitchFamily="49" charset="0"/>
              </a:rPr>
              <a:t>area = 0</a:t>
            </a:r>
          </a:p>
          <a:p>
            <a:pPr eaLnBrk="1" hangingPunct="1"/>
            <a:r>
              <a:rPr lang="en-US" altLang="en-US">
                <a:latin typeface="Consolas" pitchFamily="49" charset="0"/>
              </a:rPr>
              <a:t>calculateArea(4,3)</a:t>
            </a:r>
          </a:p>
          <a:p>
            <a:pPr eaLnBrk="1" hangingPunct="1"/>
            <a:r>
              <a:rPr lang="en-US" altLang="en-US">
                <a:latin typeface="Consolas" pitchFamily="49" charset="0"/>
              </a:rPr>
              <a:t>print(area)</a:t>
            </a:r>
          </a:p>
        </p:txBody>
      </p:sp>
      <p:grpSp>
        <p:nvGrpSpPr>
          <p:cNvPr id="2" name="Group 5"/>
          <p:cNvGrpSpPr>
            <a:grpSpLocks/>
          </p:cNvGrpSpPr>
          <p:nvPr/>
        </p:nvGrpSpPr>
        <p:grpSpPr bwMode="auto">
          <a:xfrm>
            <a:off x="2616200" y="2438400"/>
            <a:ext cx="4591050" cy="581025"/>
            <a:chOff x="1200" y="1500"/>
            <a:chExt cx="2892" cy="366"/>
          </a:xfrm>
        </p:grpSpPr>
        <p:sp>
          <p:nvSpPr>
            <p:cNvPr id="78855" name="Line 6"/>
            <p:cNvSpPr>
              <a:spLocks noChangeShapeType="1"/>
            </p:cNvSpPr>
            <p:nvPr/>
          </p:nvSpPr>
          <p:spPr bwMode="auto">
            <a:xfrm flipH="1">
              <a:off x="1200" y="1631"/>
              <a:ext cx="504" cy="104"/>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78856" name="Text Box 7"/>
            <p:cNvSpPr txBox="1">
              <a:spLocks noChangeArrowheads="1"/>
            </p:cNvSpPr>
            <p:nvPr/>
          </p:nvSpPr>
          <p:spPr bwMode="auto">
            <a:xfrm>
              <a:off x="1692" y="1500"/>
              <a:ext cx="2400"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a:solidFill>
                    <a:srgbClr val="FF0000"/>
                  </a:solidFill>
                  <a:latin typeface="Arial" charset="0"/>
                </a:rPr>
                <a:t>This value has to be stored or used in some expression by the caller</a:t>
              </a:r>
            </a:p>
          </p:txBody>
        </p:sp>
      </p:grpSp>
      <p:sp>
        <p:nvSpPr>
          <p:cNvPr id="670728" name="Text Box 8"/>
          <p:cNvSpPr txBox="1">
            <a:spLocks noChangeArrowheads="1"/>
          </p:cNvSpPr>
          <p:nvPr/>
        </p:nvSpPr>
        <p:spPr bwMode="auto">
          <a:xfrm>
            <a:off x="3822700" y="4841875"/>
            <a:ext cx="3683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00B0F0"/>
                </a:solidFill>
                <a:latin typeface="Consolas" pitchFamily="49" charset="0"/>
              </a:rPr>
              <a:t># Start: fixed</a:t>
            </a:r>
          </a:p>
          <a:p>
            <a:pPr eaLnBrk="1" hangingPunct="1"/>
            <a:r>
              <a:rPr lang="en-US" altLang="en-US" sz="1800">
                <a:latin typeface="Consolas" pitchFamily="49" charset="0"/>
              </a:rPr>
              <a:t>area = 0</a:t>
            </a:r>
          </a:p>
          <a:p>
            <a:pPr eaLnBrk="1" hangingPunct="1"/>
            <a:r>
              <a:rPr lang="en-US" altLang="en-US" sz="1800">
                <a:latin typeface="Consolas" pitchFamily="49" charset="0"/>
              </a:rPr>
              <a:t>area = calculateArea (4,3)</a:t>
            </a:r>
          </a:p>
          <a:p>
            <a:pPr eaLnBrk="1" hangingPunct="1"/>
            <a:r>
              <a:rPr lang="en-US" altLang="en-US" sz="1800">
                <a:latin typeface="Consolas" pitchFamily="49" charset="0"/>
              </a:rPr>
              <a:t>print(area)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07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072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707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07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7072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70728"/>
                                        </p:tgtEl>
                                        <p:attrNameLst>
                                          <p:attrName>style.visibility</p:attrName>
                                        </p:attrNameLst>
                                      </p:cBhvr>
                                      <p:to>
                                        <p:strVal val="visible"/>
                                      </p:to>
                                    </p:set>
                                    <p:animEffect transition="in" filter="blinds(horizontal)">
                                      <p:cBhvr>
                                        <p:cTn id="27" dur="500"/>
                                        <p:tgtEl>
                                          <p:spTgt spid="6707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0723" grpId="0" build="p"/>
      <p:bldP spid="670724" grpId="0"/>
      <p:bldP spid="670728"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altLang="en-US" smtClean="0"/>
              <a:t>Parameter Passing Vs. Return Values</a:t>
            </a:r>
          </a:p>
        </p:txBody>
      </p:sp>
      <p:sp>
        <p:nvSpPr>
          <p:cNvPr id="3" name="Content Placeholder 2"/>
          <p:cNvSpPr>
            <a:spLocks noGrp="1"/>
          </p:cNvSpPr>
          <p:nvPr>
            <p:ph idx="1"/>
          </p:nvPr>
        </p:nvSpPr>
        <p:spPr/>
        <p:txBody>
          <a:bodyPr/>
          <a:lstStyle/>
          <a:p>
            <a:pPr>
              <a:defRPr/>
            </a:pPr>
            <a:r>
              <a:rPr lang="en-US" dirty="0" smtClean="0">
                <a:ea typeface="+mn-ea"/>
              </a:rPr>
              <a:t>Parameter passing is used to pass information INTO a function.</a:t>
            </a:r>
          </a:p>
          <a:p>
            <a:pPr lvl="1">
              <a:defRPr/>
            </a:pPr>
            <a:r>
              <a:rPr lang="en-US" dirty="0" smtClean="0">
                <a:ea typeface="+mn-ea"/>
              </a:rPr>
              <a:t>Parameters </a:t>
            </a:r>
            <a:r>
              <a:rPr lang="en-US" i="1" dirty="0" smtClean="0">
                <a:ea typeface="+mn-ea"/>
              </a:rPr>
              <a:t>are copied into variables </a:t>
            </a:r>
            <a:r>
              <a:rPr lang="en-US" dirty="0" smtClean="0">
                <a:ea typeface="+mn-ea"/>
              </a:rPr>
              <a:t>that are local to the function.</a:t>
            </a:r>
          </a:p>
          <a:p>
            <a:pPr lvl="1">
              <a:defRPr/>
            </a:pPr>
            <a:endParaRPr lang="en-US" dirty="0">
              <a:ea typeface="+mn-ea"/>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r>
              <a:rPr lang="en-US" sz="1800" dirty="0">
                <a:latin typeface="Consolas" panose="020B0609020204030204" pitchFamily="49" charset="0"/>
                <a:ea typeface="+mn-ea"/>
                <a:cs typeface="Consolas" panose="020B0609020204030204" pitchFamily="49" charset="0"/>
              </a:rPr>
              <a:t>d</a:t>
            </a:r>
            <a:r>
              <a:rPr lang="en-US" sz="1800" dirty="0" smtClean="0">
                <a:latin typeface="Consolas" panose="020B0609020204030204" pitchFamily="49" charset="0"/>
                <a:ea typeface="+mn-ea"/>
                <a:cs typeface="Consolas" panose="020B0609020204030204" pitchFamily="49" charset="0"/>
              </a:rPr>
              <a:t>ef start():</a:t>
            </a:r>
          </a:p>
          <a:p>
            <a:pPr marL="342900" lvl="1" indent="0">
              <a:buFont typeface="Arial" charset="0"/>
              <a:buNone/>
              <a:defRPr/>
            </a:pPr>
            <a:r>
              <a:rPr lang="en-US" sz="1800" dirty="0" smtClean="0">
                <a:latin typeface="Consolas" panose="020B0609020204030204" pitchFamily="49" charset="0"/>
                <a:ea typeface="+mn-ea"/>
                <a:cs typeface="Consolas" panose="020B0609020204030204" pitchFamily="49" charset="0"/>
              </a:rPr>
              <a:t>    num </a:t>
            </a:r>
            <a:r>
              <a:rPr lang="en-US" sz="1800" dirty="0">
                <a:latin typeface="Consolas" panose="020B0609020204030204" pitchFamily="49" charset="0"/>
                <a:ea typeface="+mn-ea"/>
                <a:cs typeface="Consolas" panose="020B0609020204030204" pitchFamily="49" charset="0"/>
              </a:rPr>
              <a:t>= int(input("Enter </a:t>
            </a:r>
            <a:r>
              <a:rPr lang="en-US" sz="1800" dirty="0" smtClean="0">
                <a:latin typeface="Consolas" panose="020B0609020204030204" pitchFamily="49" charset="0"/>
                <a:ea typeface="+mn-ea"/>
                <a:cs typeface="Consolas" panose="020B0609020204030204" pitchFamily="49" charset="0"/>
              </a:rPr>
              <a:t>number</a:t>
            </a:r>
            <a:r>
              <a:rPr lang="en-US" sz="1800" dirty="0">
                <a:latin typeface="Consolas" panose="020B0609020204030204" pitchFamily="49" charset="0"/>
                <a:ea typeface="+mn-ea"/>
                <a:cs typeface="Consolas" panose="020B0609020204030204" pitchFamily="49" charset="0"/>
              </a:rPr>
              <a:t>: "))</a:t>
            </a:r>
          </a:p>
          <a:p>
            <a:pPr marL="342900" lvl="1" indent="0">
              <a:buFont typeface="Arial" charset="0"/>
              <a:buNone/>
              <a:defRPr/>
            </a:pPr>
            <a:r>
              <a:rPr lang="en-US" sz="1800" dirty="0" smtClean="0">
                <a:latin typeface="Consolas" panose="020B0609020204030204" pitchFamily="49" charset="0"/>
                <a:ea typeface="+mn-ea"/>
                <a:cs typeface="Consolas" panose="020B0609020204030204" pitchFamily="49" charset="0"/>
              </a:rPr>
              <a:t>    absolute(num)</a:t>
            </a:r>
          </a:p>
          <a:p>
            <a:pPr lvl="1">
              <a:defRPr/>
            </a:pPr>
            <a:endParaRPr lang="en-US" dirty="0">
              <a:ea typeface="+mn-ea"/>
            </a:endParaRPr>
          </a:p>
        </p:txBody>
      </p:sp>
      <p:grpSp>
        <p:nvGrpSpPr>
          <p:cNvPr id="14" name="Group 13"/>
          <p:cNvGrpSpPr>
            <a:grpSpLocks/>
          </p:cNvGrpSpPr>
          <p:nvPr/>
        </p:nvGrpSpPr>
        <p:grpSpPr bwMode="auto">
          <a:xfrm>
            <a:off x="6057900" y="3432175"/>
            <a:ext cx="1981200" cy="838200"/>
            <a:chOff x="6057900" y="3432109"/>
            <a:chExt cx="1981200" cy="838200"/>
          </a:xfrm>
        </p:grpSpPr>
        <p:sp>
          <p:nvSpPr>
            <p:cNvPr id="4" name="Rectangle 3"/>
            <p:cNvSpPr/>
            <p:nvPr/>
          </p:nvSpPr>
          <p:spPr>
            <a:xfrm>
              <a:off x="6057900" y="3432109"/>
              <a:ext cx="19812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start</a:t>
              </a:r>
            </a:p>
          </p:txBody>
        </p:sp>
        <p:sp>
          <p:nvSpPr>
            <p:cNvPr id="79884" name="TextBox 4"/>
            <p:cNvSpPr txBox="1">
              <a:spLocks noChangeArrowheads="1"/>
            </p:cNvSpPr>
            <p:nvPr/>
          </p:nvSpPr>
          <p:spPr bwMode="auto">
            <a:xfrm>
              <a:off x="6134100" y="3851209"/>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6" name="Rectangle 5"/>
            <p:cNvSpPr/>
            <p:nvPr/>
          </p:nvSpPr>
          <p:spPr>
            <a:xfrm>
              <a:off x="6629400" y="3851209"/>
              <a:ext cx="533400" cy="3079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-10</a:t>
              </a:r>
            </a:p>
          </p:txBody>
        </p:sp>
      </p:grpSp>
      <p:sp>
        <p:nvSpPr>
          <p:cNvPr id="7" name="Rectangle 6"/>
          <p:cNvSpPr/>
          <p:nvPr/>
        </p:nvSpPr>
        <p:spPr>
          <a:xfrm>
            <a:off x="6057900" y="2211388"/>
            <a:ext cx="23241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absolute</a:t>
            </a:r>
          </a:p>
        </p:txBody>
      </p:sp>
      <p:grpSp>
        <p:nvGrpSpPr>
          <p:cNvPr id="15" name="Group 14"/>
          <p:cNvGrpSpPr>
            <a:grpSpLocks/>
          </p:cNvGrpSpPr>
          <p:nvPr/>
        </p:nvGrpSpPr>
        <p:grpSpPr bwMode="auto">
          <a:xfrm>
            <a:off x="6134100" y="2630488"/>
            <a:ext cx="1028700" cy="1220787"/>
            <a:chOff x="6134100" y="2630521"/>
            <a:chExt cx="1028700" cy="1220688"/>
          </a:xfrm>
        </p:grpSpPr>
        <p:sp>
          <p:nvSpPr>
            <p:cNvPr id="79880" name="TextBox 7"/>
            <p:cNvSpPr txBox="1">
              <a:spLocks noChangeArrowheads="1"/>
            </p:cNvSpPr>
            <p:nvPr/>
          </p:nvSpPr>
          <p:spPr bwMode="auto">
            <a:xfrm>
              <a:off x="6134100" y="2630521"/>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9" name="Rectangle 8"/>
            <p:cNvSpPr/>
            <p:nvPr/>
          </p:nvSpPr>
          <p:spPr>
            <a:xfrm>
              <a:off x="6629400" y="2630521"/>
              <a:ext cx="533400" cy="3079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-10</a:t>
              </a:r>
            </a:p>
          </p:txBody>
        </p:sp>
        <p:cxnSp>
          <p:nvCxnSpPr>
            <p:cNvPr id="11" name="Straight Arrow Connector 10"/>
            <p:cNvCxnSpPr>
              <a:stCxn id="6" idx="0"/>
              <a:endCxn id="9" idx="2"/>
            </p:cNvCxnSpPr>
            <p:nvPr/>
          </p:nvCxnSpPr>
          <p:spPr>
            <a:xfrm flipV="1">
              <a:off x="6896100" y="2938471"/>
              <a:ext cx="0" cy="912738"/>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13" name="TextBox 12"/>
          <p:cNvSpPr txBox="1">
            <a:spLocks noChangeArrowheads="1"/>
          </p:cNvSpPr>
          <p:nvPr/>
        </p:nvSpPr>
        <p:spPr bwMode="auto">
          <a:xfrm>
            <a:off x="896938" y="2220913"/>
            <a:ext cx="3581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0" lvl="1" eaLnBrk="1" hangingPunct="1"/>
            <a:r>
              <a:rPr lang="en-US" altLang="en-US" sz="1800">
                <a:latin typeface="Consolas" pitchFamily="49" charset="0"/>
              </a:rPr>
              <a:t>def absolute(num):</a:t>
            </a:r>
          </a:p>
          <a:p>
            <a:pPr marL="0" lvl="1" eaLnBrk="1" hangingPunct="1"/>
            <a:r>
              <a:rPr lang="en-US" altLang="en-US" sz="1800">
                <a:latin typeface="Consolas" pitchFamily="49" charset="0"/>
              </a:rPr>
              <a:t>    etc.</a:t>
            </a:r>
          </a:p>
          <a:p>
            <a:pPr eaLnBrk="1" hangingPunct="1"/>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down)">
                                      <p:cBhvr>
                                        <p:cTn id="1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r>
              <a:rPr lang="en-US" altLang="en-US" smtClean="0"/>
              <a:t>Parameter Passing Vs. Return Values</a:t>
            </a:r>
          </a:p>
        </p:txBody>
      </p:sp>
      <p:sp>
        <p:nvSpPr>
          <p:cNvPr id="3" name="Content Placeholder 2"/>
          <p:cNvSpPr>
            <a:spLocks noGrp="1"/>
          </p:cNvSpPr>
          <p:nvPr>
            <p:ph idx="1"/>
          </p:nvPr>
        </p:nvSpPr>
        <p:spPr/>
        <p:txBody>
          <a:bodyPr/>
          <a:lstStyle/>
          <a:p>
            <a:pPr>
              <a:defRPr/>
            </a:pPr>
            <a:r>
              <a:rPr lang="en-US" dirty="0" smtClean="0">
                <a:ea typeface="+mn-ea"/>
              </a:rPr>
              <a:t>Return values are used to communicate information OUT OF a function.</a:t>
            </a:r>
          </a:p>
          <a:p>
            <a:pPr lvl="1">
              <a:defRPr/>
            </a:pPr>
            <a:r>
              <a:rPr lang="en-US" dirty="0" smtClean="0">
                <a:ea typeface="+mn-ea"/>
              </a:rPr>
              <a:t>The return value must be stored in the caller of the function.</a:t>
            </a:r>
          </a:p>
          <a:p>
            <a:pPr lvl="1">
              <a:defRPr/>
            </a:pPr>
            <a:endParaRPr lang="en-US" dirty="0">
              <a:ea typeface="+mn-ea"/>
            </a:endParaRPr>
          </a:p>
          <a:p>
            <a:pPr lvl="1">
              <a:defRPr/>
            </a:pPr>
            <a:endParaRPr lang="en-US" dirty="0" smtClean="0">
              <a:ea typeface="+mn-ea"/>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lvl="1">
              <a:defRPr/>
            </a:pPr>
            <a:endParaRPr lang="en-US" dirty="0" smtClean="0">
              <a:ea typeface="+mn-ea"/>
            </a:endParaRPr>
          </a:p>
          <a:p>
            <a:pPr lvl="1">
              <a:defRPr/>
            </a:pPr>
            <a:endParaRPr lang="en-US" dirty="0">
              <a:ea typeface="+mn-ea"/>
            </a:endParaRPr>
          </a:p>
          <a:p>
            <a:pPr lvl="1">
              <a:defRPr/>
            </a:pPr>
            <a:endParaRPr lang="en-US" dirty="0">
              <a:ea typeface="+mn-ea"/>
            </a:endParaRPr>
          </a:p>
        </p:txBody>
      </p:sp>
      <p:grpSp>
        <p:nvGrpSpPr>
          <p:cNvPr id="18" name="Group 17"/>
          <p:cNvGrpSpPr>
            <a:grpSpLocks/>
          </p:cNvGrpSpPr>
          <p:nvPr/>
        </p:nvGrpSpPr>
        <p:grpSpPr bwMode="auto">
          <a:xfrm>
            <a:off x="5791200" y="4724400"/>
            <a:ext cx="2895600" cy="838200"/>
            <a:chOff x="5791200" y="4724400"/>
            <a:chExt cx="2895600" cy="838200"/>
          </a:xfrm>
        </p:grpSpPr>
        <p:sp>
          <p:nvSpPr>
            <p:cNvPr id="4" name="Rectangle 3"/>
            <p:cNvSpPr/>
            <p:nvPr/>
          </p:nvSpPr>
          <p:spPr>
            <a:xfrm>
              <a:off x="5791200" y="4724400"/>
              <a:ext cx="28956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start</a:t>
              </a:r>
            </a:p>
          </p:txBody>
        </p:sp>
        <p:sp>
          <p:nvSpPr>
            <p:cNvPr id="80921" name="TextBox 4"/>
            <p:cNvSpPr txBox="1">
              <a:spLocks noChangeArrowheads="1"/>
            </p:cNvSpPr>
            <p:nvPr/>
          </p:nvSpPr>
          <p:spPr bwMode="auto">
            <a:xfrm>
              <a:off x="5858483" y="5143499"/>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6" name="Rectangle 5"/>
            <p:cNvSpPr/>
            <p:nvPr/>
          </p:nvSpPr>
          <p:spPr>
            <a:xfrm>
              <a:off x="6353175" y="5143500"/>
              <a:ext cx="533400" cy="3079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3</a:t>
              </a:r>
            </a:p>
          </p:txBody>
        </p:sp>
      </p:grpSp>
      <p:sp>
        <p:nvSpPr>
          <p:cNvPr id="7" name="Rectangle 6"/>
          <p:cNvSpPr/>
          <p:nvPr/>
        </p:nvSpPr>
        <p:spPr>
          <a:xfrm>
            <a:off x="5715000" y="2667000"/>
            <a:ext cx="3124200" cy="914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square</a:t>
            </a:r>
          </a:p>
        </p:txBody>
      </p:sp>
      <p:grpSp>
        <p:nvGrpSpPr>
          <p:cNvPr id="20" name="Group 19"/>
          <p:cNvGrpSpPr>
            <a:grpSpLocks/>
          </p:cNvGrpSpPr>
          <p:nvPr/>
        </p:nvGrpSpPr>
        <p:grpSpPr bwMode="auto">
          <a:xfrm>
            <a:off x="7239000" y="3116263"/>
            <a:ext cx="1260475" cy="315912"/>
            <a:chOff x="7239000" y="3116505"/>
            <a:chExt cx="1259732" cy="315678"/>
          </a:xfrm>
        </p:grpSpPr>
        <p:sp>
          <p:nvSpPr>
            <p:cNvPr id="80918" name="TextBox 14"/>
            <p:cNvSpPr txBox="1">
              <a:spLocks noChangeArrowheads="1"/>
            </p:cNvSpPr>
            <p:nvPr/>
          </p:nvSpPr>
          <p:spPr bwMode="auto">
            <a:xfrm>
              <a:off x="7239000" y="3124406"/>
              <a:ext cx="838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result</a:t>
              </a:r>
            </a:p>
          </p:txBody>
        </p:sp>
        <p:sp>
          <p:nvSpPr>
            <p:cNvPr id="16" name="Rectangle 15"/>
            <p:cNvSpPr/>
            <p:nvPr/>
          </p:nvSpPr>
          <p:spPr>
            <a:xfrm>
              <a:off x="7965646" y="3116505"/>
              <a:ext cx="533086" cy="30774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9</a:t>
              </a:r>
            </a:p>
          </p:txBody>
        </p:sp>
      </p:grpSp>
      <p:sp>
        <p:nvSpPr>
          <p:cNvPr id="17" name="TextBox 16"/>
          <p:cNvSpPr txBox="1">
            <a:spLocks noChangeArrowheads="1"/>
          </p:cNvSpPr>
          <p:nvPr/>
        </p:nvSpPr>
        <p:spPr bwMode="auto">
          <a:xfrm>
            <a:off x="609600" y="2644775"/>
            <a:ext cx="403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0" lvl="1" eaLnBrk="1" hangingPunct="1"/>
            <a:r>
              <a:rPr lang="en-US" altLang="en-US" sz="1800">
                <a:latin typeface="Consolas" pitchFamily="49" charset="0"/>
              </a:rPr>
              <a:t>def square(num):</a:t>
            </a:r>
          </a:p>
          <a:p>
            <a:pPr marL="0" lvl="1" eaLnBrk="1" hangingPunct="1"/>
            <a:r>
              <a:rPr lang="en-US" altLang="en-US" sz="1800">
                <a:latin typeface="Consolas" pitchFamily="49" charset="0"/>
              </a:rPr>
              <a:t>    result = num * num</a:t>
            </a:r>
          </a:p>
          <a:p>
            <a:pPr marL="0" lvl="1" eaLnBrk="1" hangingPunct="1"/>
            <a:r>
              <a:rPr lang="en-US" altLang="en-US" sz="1800">
                <a:latin typeface="Consolas" pitchFamily="49" charset="0"/>
              </a:rPr>
              <a:t>    return(result)</a:t>
            </a:r>
          </a:p>
          <a:p>
            <a:pPr eaLnBrk="1" hangingPunct="1"/>
            <a:endParaRPr lang="en-US" altLang="en-US" sz="1800"/>
          </a:p>
        </p:txBody>
      </p:sp>
      <p:grpSp>
        <p:nvGrpSpPr>
          <p:cNvPr id="33" name="Group 32"/>
          <p:cNvGrpSpPr>
            <a:grpSpLocks/>
          </p:cNvGrpSpPr>
          <p:nvPr/>
        </p:nvGrpSpPr>
        <p:grpSpPr bwMode="auto">
          <a:xfrm>
            <a:off x="5443538" y="3086100"/>
            <a:ext cx="1404937" cy="2057400"/>
            <a:chOff x="5443841" y="3086510"/>
            <a:chExt cx="1405242" cy="2056989"/>
          </a:xfrm>
        </p:grpSpPr>
        <p:grpSp>
          <p:nvGrpSpPr>
            <p:cNvPr id="80913" name="Group 18"/>
            <p:cNvGrpSpPr>
              <a:grpSpLocks/>
            </p:cNvGrpSpPr>
            <p:nvPr/>
          </p:nvGrpSpPr>
          <p:grpSpPr bwMode="auto">
            <a:xfrm>
              <a:off x="5820383" y="3086510"/>
              <a:ext cx="1028700" cy="2056989"/>
              <a:chOff x="5820383" y="3086510"/>
              <a:chExt cx="1028700" cy="2056989"/>
            </a:xfrm>
          </p:grpSpPr>
          <p:sp>
            <p:nvSpPr>
              <p:cNvPr id="80915" name="TextBox 7"/>
              <p:cNvSpPr txBox="1">
                <a:spLocks noChangeArrowheads="1"/>
              </p:cNvSpPr>
              <p:nvPr/>
            </p:nvSpPr>
            <p:spPr bwMode="auto">
              <a:xfrm>
                <a:off x="5820383" y="3086510"/>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9" name="Rectangle 8"/>
              <p:cNvSpPr/>
              <p:nvPr/>
            </p:nvSpPr>
            <p:spPr>
              <a:xfrm>
                <a:off x="6315567" y="3086510"/>
                <a:ext cx="533516" cy="30791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3</a:t>
                </a:r>
              </a:p>
            </p:txBody>
          </p:sp>
          <p:cxnSp>
            <p:nvCxnSpPr>
              <p:cNvPr id="11" name="Straight Arrow Connector 10"/>
              <p:cNvCxnSpPr>
                <a:stCxn id="6" idx="0"/>
                <a:endCxn id="9" idx="2"/>
              </p:cNvCxnSpPr>
              <p:nvPr/>
            </p:nvCxnSpPr>
            <p:spPr>
              <a:xfrm flipH="1" flipV="1">
                <a:off x="6582325" y="3394423"/>
                <a:ext cx="38108" cy="1749076"/>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80914" name="TextBox 31"/>
            <p:cNvSpPr txBox="1">
              <a:spLocks noChangeArrowheads="1"/>
            </p:cNvSpPr>
            <p:nvPr/>
          </p:nvSpPr>
          <p:spPr bwMode="auto">
            <a:xfrm>
              <a:off x="5443841" y="4038600"/>
              <a:ext cx="12864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Parameter</a:t>
              </a:r>
            </a:p>
          </p:txBody>
        </p:sp>
      </p:grpSp>
      <p:grpSp>
        <p:nvGrpSpPr>
          <p:cNvPr id="35" name="Group 34"/>
          <p:cNvGrpSpPr>
            <a:grpSpLocks/>
          </p:cNvGrpSpPr>
          <p:nvPr/>
        </p:nvGrpSpPr>
        <p:grpSpPr bwMode="auto">
          <a:xfrm>
            <a:off x="7180263" y="3432175"/>
            <a:ext cx="1471612" cy="2019300"/>
            <a:chOff x="7180634" y="3432183"/>
            <a:chExt cx="1471714" cy="2019093"/>
          </a:xfrm>
        </p:grpSpPr>
        <p:grpSp>
          <p:nvGrpSpPr>
            <p:cNvPr id="80907" name="Group 30"/>
            <p:cNvGrpSpPr>
              <a:grpSpLocks/>
            </p:cNvGrpSpPr>
            <p:nvPr/>
          </p:nvGrpSpPr>
          <p:grpSpPr bwMode="auto">
            <a:xfrm>
              <a:off x="7180634" y="3432183"/>
              <a:ext cx="1259732" cy="2019093"/>
              <a:chOff x="7180634" y="3432183"/>
              <a:chExt cx="1259732" cy="2019093"/>
            </a:xfrm>
          </p:grpSpPr>
          <p:grpSp>
            <p:nvGrpSpPr>
              <p:cNvPr id="80909" name="Group 21"/>
              <p:cNvGrpSpPr>
                <a:grpSpLocks/>
              </p:cNvGrpSpPr>
              <p:nvPr/>
            </p:nvGrpSpPr>
            <p:grpSpPr bwMode="auto">
              <a:xfrm>
                <a:off x="7180634" y="5135598"/>
                <a:ext cx="1259732" cy="315678"/>
                <a:chOff x="7239000" y="3116505"/>
                <a:chExt cx="1259732" cy="315678"/>
              </a:xfrm>
            </p:grpSpPr>
            <p:sp>
              <p:nvSpPr>
                <p:cNvPr id="80911" name="TextBox 22"/>
                <p:cNvSpPr txBox="1">
                  <a:spLocks noChangeArrowheads="1"/>
                </p:cNvSpPr>
                <p:nvPr/>
              </p:nvSpPr>
              <p:spPr bwMode="auto">
                <a:xfrm>
                  <a:off x="7239000" y="3124406"/>
                  <a:ext cx="838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result</a:t>
                  </a:r>
                </a:p>
              </p:txBody>
            </p:sp>
            <p:sp>
              <p:nvSpPr>
                <p:cNvPr id="24" name="Rectangle 23"/>
                <p:cNvSpPr/>
                <p:nvPr/>
              </p:nvSpPr>
              <p:spPr>
                <a:xfrm>
                  <a:off x="7964537" y="3116303"/>
                  <a:ext cx="533437" cy="30794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9</a:t>
                  </a:r>
                </a:p>
              </p:txBody>
            </p:sp>
          </p:grpSp>
          <p:cxnSp>
            <p:nvCxnSpPr>
              <p:cNvPr id="28" name="Straight Arrow Connector 27"/>
              <p:cNvCxnSpPr>
                <a:endCxn id="24" idx="0"/>
              </p:cNvCxnSpPr>
              <p:nvPr/>
            </p:nvCxnSpPr>
            <p:spPr>
              <a:xfrm flipH="1">
                <a:off x="8172890" y="3432183"/>
                <a:ext cx="58742" cy="1703213"/>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80908" name="TextBox 33"/>
            <p:cNvSpPr txBox="1">
              <a:spLocks noChangeArrowheads="1"/>
            </p:cNvSpPr>
            <p:nvPr/>
          </p:nvSpPr>
          <p:spPr bwMode="auto">
            <a:xfrm>
              <a:off x="7811716" y="3960724"/>
              <a:ext cx="84063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Return value</a:t>
              </a:r>
            </a:p>
          </p:txBody>
        </p:sp>
      </p:grpSp>
      <p:sp>
        <p:nvSpPr>
          <p:cNvPr id="36" name="TextBox 35"/>
          <p:cNvSpPr txBox="1">
            <a:spLocks noChangeArrowheads="1"/>
          </p:cNvSpPr>
          <p:nvPr/>
        </p:nvSpPr>
        <p:spPr bwMode="auto">
          <a:xfrm>
            <a:off x="152400" y="4622800"/>
            <a:ext cx="55626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34290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lvl="1" eaLnBrk="1" hangingPunct="1"/>
            <a:r>
              <a:rPr lang="en-US" altLang="en-US" sz="1800">
                <a:latin typeface="Consolas" pitchFamily="49" charset="0"/>
              </a:rPr>
              <a:t>def start():</a:t>
            </a:r>
          </a:p>
          <a:p>
            <a:pPr lvl="1" eaLnBrk="1" hangingPunct="1"/>
            <a:r>
              <a:rPr lang="en-US" altLang="en-US" sz="1800">
                <a:latin typeface="Consolas" pitchFamily="49" charset="0"/>
              </a:rPr>
              <a:t>    num = int(input("Enter number: "))</a:t>
            </a:r>
          </a:p>
          <a:p>
            <a:pPr lvl="1" eaLnBrk="1" hangingPunct="1"/>
            <a:r>
              <a:rPr lang="en-US" altLang="en-US" sz="1800">
                <a:latin typeface="Consolas" pitchFamily="49" charset="0"/>
              </a:rPr>
              <a:t>    result = square(num)</a:t>
            </a:r>
          </a:p>
          <a:p>
            <a:pPr lvl="1" eaLnBrk="1" hangingPunct="1"/>
            <a:r>
              <a:rPr lang="en-US" altLang="en-US" sz="1800">
                <a:latin typeface="Consolas" pitchFamily="49" charset="0"/>
              </a:rPr>
              <a:t>    print(result)</a:t>
            </a:r>
          </a:p>
          <a:p>
            <a:pPr eaLnBrk="1" hangingPunct="1"/>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4" fill="hold" nodeType="click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wipe(down)">
                                      <p:cBhvr>
                                        <p:cTn id="31" dur="500"/>
                                        <p:tgtEl>
                                          <p:spTgt spid="3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nodeType="clickEffect">
                                  <p:stCondLst>
                                    <p:cond delay="0"/>
                                  </p:stCondLst>
                                  <p:childTnLst>
                                    <p:set>
                                      <p:cBhvr>
                                        <p:cTn id="39" dur="1" fill="hold">
                                          <p:stCondLst>
                                            <p:cond delay="0"/>
                                          </p:stCondLst>
                                        </p:cTn>
                                        <p:tgtEl>
                                          <p:spTgt spid="20"/>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1" fill="hold" nodeType="click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wipe(up)">
                                      <p:cBhvr>
                                        <p:cTn id="48" dur="500"/>
                                        <p:tgtEl>
                                          <p:spTgt spid="35"/>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build="p" bldLvl="2"/>
      <p:bldP spid="36" grpId="0" build="p" bldLvl="2"/>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p:txBody>
          <a:bodyPr/>
          <a:lstStyle/>
          <a:p>
            <a:r>
              <a:rPr lang="en-US" altLang="en-US" sz="3200" smtClean="0"/>
              <a:t>Global Scope</a:t>
            </a:r>
          </a:p>
        </p:txBody>
      </p:sp>
      <p:sp>
        <p:nvSpPr>
          <p:cNvPr id="673795" name="Rectangle 3"/>
          <p:cNvSpPr>
            <a:spLocks noGrp="1" noChangeArrowheads="1"/>
          </p:cNvSpPr>
          <p:nvPr>
            <p:ph type="body" idx="4294967295"/>
          </p:nvPr>
        </p:nvSpPr>
        <p:spPr/>
        <p:txBody>
          <a:bodyPr/>
          <a:lstStyle/>
          <a:p>
            <a:r>
              <a:rPr lang="en-US" altLang="en-US" sz="2400" smtClean="0"/>
              <a:t>Identifiers (constants or variables) that are declared within the body of a function have a local scope (the function).</a:t>
            </a:r>
          </a:p>
          <a:p>
            <a:pPr lvl="1">
              <a:buFont typeface="Times New Roman" pitchFamily="18" charset="0"/>
              <a:buNone/>
            </a:pPr>
            <a:r>
              <a:rPr lang="en-US" altLang="en-US" sz="1600" smtClean="0">
                <a:latin typeface="Consolas" pitchFamily="49" charset="0"/>
              </a:rPr>
              <a:t>def fun ():</a:t>
            </a:r>
          </a:p>
          <a:p>
            <a:pPr lvl="1">
              <a:buFont typeface="Times New Roman" pitchFamily="18" charset="0"/>
              <a:buNone/>
            </a:pPr>
            <a:r>
              <a:rPr lang="en-US" altLang="en-US" sz="1600" smtClean="0">
                <a:latin typeface="Consolas" pitchFamily="49" charset="0"/>
              </a:rPr>
              <a:t>    num = 12</a:t>
            </a:r>
          </a:p>
          <a:p>
            <a:pPr lvl="1">
              <a:buFont typeface="Times New Roman" pitchFamily="18" charset="0"/>
              <a:buNone/>
            </a:pPr>
            <a:r>
              <a:rPr lang="en-US" altLang="en-US" sz="1600" smtClean="0">
                <a:solidFill>
                  <a:srgbClr val="00B0F0"/>
                </a:solidFill>
                <a:latin typeface="Consolas" pitchFamily="49" charset="0"/>
              </a:rPr>
              <a:t>    # End of function fun</a:t>
            </a:r>
          </a:p>
          <a:p>
            <a:endParaRPr lang="en-US" altLang="en-US" sz="1800" smtClean="0">
              <a:latin typeface="Arial" charset="0"/>
            </a:endParaRPr>
          </a:p>
          <a:p>
            <a:r>
              <a:rPr lang="en-US" altLang="en-US" sz="2400" smtClean="0"/>
              <a:t>Identifiers (constants or variables) that are created outside the body of a function have a global scope (the program).</a:t>
            </a:r>
          </a:p>
          <a:p>
            <a:pPr lvl="1">
              <a:buFont typeface="Times New Roman" pitchFamily="18" charset="0"/>
              <a:buNone/>
            </a:pPr>
            <a:r>
              <a:rPr lang="en-US" altLang="en-US" sz="1600" smtClean="0">
                <a:latin typeface="Consolas" pitchFamily="49" charset="0"/>
              </a:rPr>
              <a:t>num = 12</a:t>
            </a:r>
          </a:p>
          <a:p>
            <a:pPr lvl="1">
              <a:buFont typeface="Times New Roman" pitchFamily="18" charset="0"/>
              <a:buNone/>
            </a:pPr>
            <a:r>
              <a:rPr lang="en-US" altLang="en-US" sz="1600" smtClean="0">
                <a:latin typeface="Consolas" pitchFamily="49" charset="0"/>
              </a:rPr>
              <a:t>def fun1 ():</a:t>
            </a:r>
          </a:p>
          <a:p>
            <a:pPr lvl="1">
              <a:buFont typeface="Times New Roman" pitchFamily="18" charset="0"/>
              <a:buNone/>
            </a:pPr>
            <a:r>
              <a:rPr lang="en-US" altLang="en-US" sz="1600" smtClean="0">
                <a:solidFill>
                  <a:srgbClr val="00B0F0"/>
                </a:solidFill>
                <a:latin typeface="Consolas" pitchFamily="49" charset="0"/>
              </a:rPr>
              <a:t>   # Instructions</a:t>
            </a:r>
          </a:p>
          <a:p>
            <a:pPr lvl="1">
              <a:buFont typeface="Times New Roman" pitchFamily="18" charset="0"/>
              <a:buNone/>
            </a:pPr>
            <a:endParaRPr lang="en-US" altLang="en-US" sz="1600" smtClean="0">
              <a:latin typeface="Consolas" pitchFamily="49" charset="0"/>
            </a:endParaRPr>
          </a:p>
          <a:p>
            <a:pPr lvl="1">
              <a:buFont typeface="Times New Roman" pitchFamily="18" charset="0"/>
              <a:buNone/>
            </a:pPr>
            <a:r>
              <a:rPr lang="en-US" altLang="en-US" sz="1600" smtClean="0">
                <a:latin typeface="Consolas" pitchFamily="49" charset="0"/>
              </a:rPr>
              <a:t>def fun2 ():</a:t>
            </a:r>
          </a:p>
          <a:p>
            <a:pPr lvl="1">
              <a:buFont typeface="Times New Roman" pitchFamily="18" charset="0"/>
              <a:buNone/>
            </a:pPr>
            <a:r>
              <a:rPr lang="en-US" altLang="en-US" sz="1600" smtClean="0">
                <a:solidFill>
                  <a:srgbClr val="00B0F0"/>
                </a:solidFill>
                <a:latin typeface="Consolas" pitchFamily="49" charset="0"/>
              </a:rPr>
              <a:t>   # Instructions</a:t>
            </a:r>
          </a:p>
          <a:p>
            <a:pPr lvl="1">
              <a:buFont typeface="Times New Roman" pitchFamily="18" charset="0"/>
              <a:buNone/>
            </a:pPr>
            <a:endParaRPr lang="en-US" altLang="en-US" sz="1600" smtClean="0">
              <a:latin typeface="Consolas" pitchFamily="49" charset="0"/>
            </a:endParaRPr>
          </a:p>
          <a:p>
            <a:pPr lvl="1">
              <a:buFont typeface="Times New Roman" pitchFamily="18" charset="0"/>
              <a:buNone/>
            </a:pPr>
            <a:r>
              <a:rPr lang="en-US" altLang="en-US" sz="1600" smtClean="0">
                <a:solidFill>
                  <a:srgbClr val="00B0F0"/>
                </a:solidFill>
                <a:latin typeface="Consolas" pitchFamily="49" charset="0"/>
              </a:rPr>
              <a:t># End of program </a:t>
            </a:r>
          </a:p>
        </p:txBody>
      </p:sp>
      <p:grpSp>
        <p:nvGrpSpPr>
          <p:cNvPr id="2" name="Group 8"/>
          <p:cNvGrpSpPr>
            <a:grpSpLocks/>
          </p:cNvGrpSpPr>
          <p:nvPr/>
        </p:nvGrpSpPr>
        <p:grpSpPr bwMode="auto">
          <a:xfrm>
            <a:off x="4191000" y="2576513"/>
            <a:ext cx="3949700" cy="685800"/>
            <a:chOff x="2040" y="1272"/>
            <a:chExt cx="2488" cy="432"/>
          </a:xfrm>
        </p:grpSpPr>
        <p:sp>
          <p:nvSpPr>
            <p:cNvPr id="81928" name="AutoShape 4"/>
            <p:cNvSpPr>
              <a:spLocks/>
            </p:cNvSpPr>
            <p:nvPr/>
          </p:nvSpPr>
          <p:spPr bwMode="auto">
            <a:xfrm>
              <a:off x="2040" y="1272"/>
              <a:ext cx="272" cy="432"/>
            </a:xfrm>
            <a:prstGeom prst="rightBrace">
              <a:avLst>
                <a:gd name="adj1" fmla="val 13235"/>
                <a:gd name="adj2" fmla="val 50000"/>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sp>
          <p:nvSpPr>
            <p:cNvPr id="81929" name="Text Box 5"/>
            <p:cNvSpPr txBox="1">
              <a:spLocks noChangeArrowheads="1"/>
            </p:cNvSpPr>
            <p:nvPr/>
          </p:nvSpPr>
          <p:spPr bwMode="auto">
            <a:xfrm>
              <a:off x="2296" y="1352"/>
              <a:ext cx="223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a:solidFill>
                    <a:srgbClr val="FF0000"/>
                  </a:solidFill>
                  <a:latin typeface="Arial" charset="0"/>
                </a:rPr>
                <a:t>Scope of </a:t>
              </a:r>
              <a:r>
                <a:rPr lang="en-US" altLang="en-US" sz="1800" b="1">
                  <a:solidFill>
                    <a:srgbClr val="FF0000"/>
                  </a:solidFill>
                  <a:latin typeface="Consolas" pitchFamily="49" charset="0"/>
                </a:rPr>
                <a:t>num</a:t>
              </a:r>
              <a:r>
                <a:rPr lang="en-US" altLang="en-US" sz="1800" b="1">
                  <a:solidFill>
                    <a:srgbClr val="FF0000"/>
                  </a:solidFill>
                  <a:latin typeface="Arial" charset="0"/>
                </a:rPr>
                <a:t> is the function</a:t>
              </a:r>
            </a:p>
          </p:txBody>
        </p:sp>
      </p:grpSp>
      <p:grpSp>
        <p:nvGrpSpPr>
          <p:cNvPr id="3" name="Group 9"/>
          <p:cNvGrpSpPr>
            <a:grpSpLocks/>
          </p:cNvGrpSpPr>
          <p:nvPr/>
        </p:nvGrpSpPr>
        <p:grpSpPr bwMode="auto">
          <a:xfrm>
            <a:off x="2819400" y="4684713"/>
            <a:ext cx="4495800" cy="1917700"/>
            <a:chOff x="1175" y="2711"/>
            <a:chExt cx="2832" cy="1208"/>
          </a:xfrm>
        </p:grpSpPr>
        <p:sp>
          <p:nvSpPr>
            <p:cNvPr id="81926" name="AutoShape 6"/>
            <p:cNvSpPr>
              <a:spLocks/>
            </p:cNvSpPr>
            <p:nvPr/>
          </p:nvSpPr>
          <p:spPr bwMode="auto">
            <a:xfrm>
              <a:off x="1175" y="2711"/>
              <a:ext cx="272" cy="1208"/>
            </a:xfrm>
            <a:prstGeom prst="rightBrace">
              <a:avLst>
                <a:gd name="adj1" fmla="val 37010"/>
                <a:gd name="adj2" fmla="val 50000"/>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sp>
          <p:nvSpPr>
            <p:cNvPr id="81927" name="Text Box 7"/>
            <p:cNvSpPr txBox="1">
              <a:spLocks noChangeArrowheads="1"/>
            </p:cNvSpPr>
            <p:nvPr/>
          </p:nvSpPr>
          <p:spPr bwMode="auto">
            <a:xfrm>
              <a:off x="1415" y="3196"/>
              <a:ext cx="25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a:solidFill>
                    <a:srgbClr val="FF0000"/>
                  </a:solidFill>
                  <a:latin typeface="Arial" charset="0"/>
                </a:rPr>
                <a:t>Scope of </a:t>
              </a:r>
              <a:r>
                <a:rPr lang="en-US" altLang="en-US" sz="1800" b="1">
                  <a:solidFill>
                    <a:srgbClr val="FF0000"/>
                  </a:solidFill>
                  <a:latin typeface="Consolas" pitchFamily="49" charset="0"/>
                </a:rPr>
                <a:t>num</a:t>
              </a:r>
              <a:r>
                <a:rPr lang="en-US" altLang="en-US" sz="1800" b="1">
                  <a:solidFill>
                    <a:srgbClr val="FF0000"/>
                  </a:solidFill>
                  <a:latin typeface="Arial" charset="0"/>
                </a:rPr>
                <a:t> is the entire program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37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37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7379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73795">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7379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73795">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73795">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73795">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73795">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73795">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73795">
                                            <p:txEl>
                                              <p:pRg st="13" end="13"/>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3795"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p:txBody>
          <a:bodyPr/>
          <a:lstStyle/>
          <a:p>
            <a:r>
              <a:rPr lang="en-US" altLang="en-US" sz="3200" smtClean="0"/>
              <a:t>Global Scope: An Example</a:t>
            </a:r>
          </a:p>
        </p:txBody>
      </p:sp>
      <p:sp>
        <p:nvSpPr>
          <p:cNvPr id="82947" name="Rectangle 3"/>
          <p:cNvSpPr>
            <a:spLocks noGrp="1" noChangeArrowheads="1"/>
          </p:cNvSpPr>
          <p:nvPr>
            <p:ph type="body" idx="4294967295"/>
          </p:nvPr>
        </p:nvSpPr>
        <p:spPr/>
        <p:txBody>
          <a:bodyPr/>
          <a:lstStyle/>
          <a:p>
            <a:r>
              <a:rPr lang="en-US" altLang="en-US" sz="2400" smtClean="0"/>
              <a:t>Name of the example program: </a:t>
            </a:r>
            <a:r>
              <a:rPr lang="en-US" altLang="en-US" sz="2000" smtClean="0">
                <a:latin typeface="Consolas" pitchFamily="49" charset="0"/>
              </a:rPr>
              <a:t>globalExample1.py</a:t>
            </a:r>
          </a:p>
          <a:p>
            <a:endParaRPr lang="en-US" altLang="en-US" sz="2000" smtClean="0">
              <a:latin typeface="Arial" charset="0"/>
            </a:endParaRPr>
          </a:p>
          <a:p>
            <a:pPr lvl="1">
              <a:buFont typeface="Times New Roman" pitchFamily="18" charset="0"/>
              <a:buNone/>
            </a:pPr>
            <a:r>
              <a:rPr lang="en-US" altLang="en-US" sz="1800" smtClean="0">
                <a:latin typeface="Consolas" pitchFamily="49" charset="0"/>
              </a:rPr>
              <a:t>num1 = 10</a:t>
            </a:r>
          </a:p>
          <a:p>
            <a:pPr lvl="1">
              <a:buFont typeface="Times New Roman" pitchFamily="18" charset="0"/>
              <a:buNone/>
            </a:pPr>
            <a:endParaRPr lang="en-US" altLang="en-US" sz="1800" smtClean="0">
              <a:latin typeface="Consolas" pitchFamily="49" charset="0"/>
            </a:endParaRPr>
          </a:p>
          <a:p>
            <a:pPr lvl="1">
              <a:buFont typeface="Times New Roman" pitchFamily="18" charset="0"/>
              <a:buNone/>
            </a:pPr>
            <a:r>
              <a:rPr lang="en-US" altLang="en-US" sz="1800" smtClean="0">
                <a:latin typeface="Consolas" pitchFamily="49" charset="0"/>
              </a:rPr>
              <a:t>def fun():</a:t>
            </a:r>
          </a:p>
          <a:p>
            <a:pPr lvl="1">
              <a:buFont typeface="Times New Roman" pitchFamily="18" charset="0"/>
              <a:buNone/>
            </a:pPr>
            <a:r>
              <a:rPr lang="en-US" altLang="en-US" sz="1800" smtClean="0">
                <a:latin typeface="Consolas" pitchFamily="49" charset="0"/>
              </a:rPr>
              <a:t>   print(num1)</a:t>
            </a:r>
          </a:p>
          <a:p>
            <a:pPr lvl="1">
              <a:buFont typeface="Times New Roman" pitchFamily="18" charset="0"/>
              <a:buNone/>
            </a:pPr>
            <a:endParaRPr lang="en-US" altLang="en-US" sz="1800" smtClean="0">
              <a:latin typeface="Consolas" pitchFamily="49" charset="0"/>
            </a:endParaRPr>
          </a:p>
          <a:p>
            <a:pPr lvl="1">
              <a:buFont typeface="Times New Roman" pitchFamily="18" charset="0"/>
              <a:buNone/>
            </a:pPr>
            <a:r>
              <a:rPr lang="en-US" altLang="en-US" sz="1800" smtClean="0">
                <a:latin typeface="Consolas" pitchFamily="49" charset="0"/>
              </a:rPr>
              <a:t>def start():</a:t>
            </a:r>
          </a:p>
          <a:p>
            <a:pPr lvl="1">
              <a:buFont typeface="Times New Roman" pitchFamily="18" charset="0"/>
              <a:buNone/>
            </a:pPr>
            <a:r>
              <a:rPr lang="en-US" altLang="en-US" sz="1800" smtClean="0">
                <a:latin typeface="Consolas" pitchFamily="49" charset="0"/>
              </a:rPr>
              <a:t>   fun()</a:t>
            </a:r>
          </a:p>
          <a:p>
            <a:pPr lvl="1">
              <a:buFont typeface="Times New Roman" pitchFamily="18" charset="0"/>
              <a:buNone/>
            </a:pPr>
            <a:r>
              <a:rPr lang="en-US" altLang="en-US" sz="1800" smtClean="0">
                <a:latin typeface="Consolas" pitchFamily="49" charset="0"/>
              </a:rPr>
              <a:t>   print(num2)</a:t>
            </a:r>
          </a:p>
          <a:p>
            <a:pPr lvl="1">
              <a:buFont typeface="Times New Roman" pitchFamily="18" charset="0"/>
              <a:buNone/>
            </a:pPr>
            <a:endParaRPr lang="en-US" altLang="en-US" sz="1800" smtClean="0">
              <a:latin typeface="Consolas" pitchFamily="49" charset="0"/>
            </a:endParaRPr>
          </a:p>
          <a:p>
            <a:pPr lvl="1">
              <a:buFont typeface="Times New Roman" pitchFamily="18" charset="0"/>
              <a:buNone/>
            </a:pPr>
            <a:r>
              <a:rPr lang="en-US" altLang="en-US" sz="1800" smtClean="0">
                <a:latin typeface="Consolas" pitchFamily="49" charset="0"/>
              </a:rPr>
              <a:t>num2 = 20</a:t>
            </a:r>
          </a:p>
          <a:p>
            <a:pPr lvl="1">
              <a:buFont typeface="Times New Roman" pitchFamily="18" charset="0"/>
              <a:buNone/>
            </a:pPr>
            <a:endParaRPr lang="en-US" altLang="en-US" sz="1800" smtClean="0">
              <a:latin typeface="Consolas" pitchFamily="49" charset="0"/>
            </a:endParaRPr>
          </a:p>
          <a:p>
            <a:pPr lvl="1">
              <a:buFont typeface="Times New Roman" pitchFamily="18" charset="0"/>
              <a:buNone/>
            </a:pPr>
            <a:r>
              <a:rPr lang="en-US" altLang="en-US" sz="1800" smtClean="0">
                <a:latin typeface="Consolas" pitchFamily="49" charset="0"/>
              </a:rPr>
              <a:t>start()</a:t>
            </a:r>
          </a:p>
          <a:p>
            <a:pPr lvl="1"/>
            <a:endParaRPr lang="en-US" altLang="en-US" sz="1800" smtClean="0">
              <a:latin typeface="Arial" charset="0"/>
            </a:endParaRPr>
          </a:p>
          <a:p>
            <a:pPr lvl="1">
              <a:buFont typeface="Times New Roman" pitchFamily="18" charset="0"/>
              <a:buNone/>
            </a:pPr>
            <a:endParaRPr lang="en-US" altLang="en-US" sz="1800" smtClean="0">
              <a:latin typeface="Arial" charset="0"/>
            </a:endParaRPr>
          </a:p>
        </p:txBody>
      </p:sp>
      <p:pic>
        <p:nvPicPr>
          <p:cNvPr id="82948" name="Picture 4"/>
          <p:cNvPicPr>
            <a:picLocks noChangeAspect="1" noChangeArrowheads="1"/>
          </p:cNvPicPr>
          <p:nvPr/>
        </p:nvPicPr>
        <p:blipFill>
          <a:blip r:embed="rId3">
            <a:extLst>
              <a:ext uri="{28A0092B-C50C-407E-A947-70E740481C1C}">
                <a14:useLocalDpi xmlns:a14="http://schemas.microsoft.com/office/drawing/2010/main" val="0"/>
              </a:ext>
            </a:extLst>
          </a:blip>
          <a:srcRect b="50000"/>
          <a:stretch>
            <a:fillRect/>
          </a:stretch>
        </p:blipFill>
        <p:spPr bwMode="auto">
          <a:xfrm>
            <a:off x="3124200" y="3429000"/>
            <a:ext cx="838200" cy="346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2949" name="Picture 4"/>
          <p:cNvPicPr>
            <a:picLocks noChangeAspect="1" noChangeArrowheads="1"/>
          </p:cNvPicPr>
          <p:nvPr/>
        </p:nvPicPr>
        <p:blipFill>
          <a:blip r:embed="rId3">
            <a:extLst>
              <a:ext uri="{28A0092B-C50C-407E-A947-70E740481C1C}">
                <a14:useLocalDpi xmlns:a14="http://schemas.microsoft.com/office/drawing/2010/main" val="0"/>
              </a:ext>
            </a:extLst>
          </a:blip>
          <a:srcRect t="50000"/>
          <a:stretch>
            <a:fillRect/>
          </a:stretch>
        </p:blipFill>
        <p:spPr bwMode="auto">
          <a:xfrm>
            <a:off x="3119438" y="4689475"/>
            <a:ext cx="838200" cy="346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p:txBody>
          <a:bodyPr/>
          <a:lstStyle/>
          <a:p>
            <a:r>
              <a:rPr lang="en-US" altLang="en-US" sz="3200" smtClean="0"/>
              <a:t>Procedural Programming</a:t>
            </a:r>
            <a:endParaRPr lang="en-CA" altLang="en-US" sz="3200" smtClean="0"/>
          </a:p>
        </p:txBody>
      </p:sp>
      <p:sp>
        <p:nvSpPr>
          <p:cNvPr id="19459" name="Rectangle 3"/>
          <p:cNvSpPr>
            <a:spLocks noChangeArrowheads="1"/>
          </p:cNvSpPr>
          <p:nvPr/>
        </p:nvSpPr>
        <p:spPr bwMode="auto">
          <a:xfrm>
            <a:off x="3668713" y="1347788"/>
            <a:ext cx="1636712"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Main tasks to be fulfilled by the program</a:t>
            </a:r>
            <a:endParaRPr lang="en-CA" altLang="en-US" sz="1600">
              <a:latin typeface="Arial" charset="0"/>
            </a:endParaRPr>
          </a:p>
        </p:txBody>
      </p:sp>
      <p:sp>
        <p:nvSpPr>
          <p:cNvPr id="19460" name="Rectangle 4"/>
          <p:cNvSpPr>
            <a:spLocks noChangeArrowheads="1"/>
          </p:cNvSpPr>
          <p:nvPr/>
        </p:nvSpPr>
        <p:spPr bwMode="auto">
          <a:xfrm>
            <a:off x="315913" y="2901950"/>
            <a:ext cx="1636712"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#1</a:t>
            </a:r>
            <a:endParaRPr lang="en-CA" altLang="en-US" sz="1600">
              <a:latin typeface="Arial" charset="0"/>
            </a:endParaRPr>
          </a:p>
        </p:txBody>
      </p:sp>
      <p:sp>
        <p:nvSpPr>
          <p:cNvPr id="19461" name="Rectangle 6"/>
          <p:cNvSpPr>
            <a:spLocks noChangeArrowheads="1"/>
          </p:cNvSpPr>
          <p:nvPr/>
        </p:nvSpPr>
        <p:spPr bwMode="auto">
          <a:xfrm>
            <a:off x="2532063" y="2881313"/>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#2</a:t>
            </a:r>
            <a:endParaRPr lang="en-CA" altLang="en-US" sz="1600">
              <a:latin typeface="Arial" charset="0"/>
            </a:endParaRPr>
          </a:p>
        </p:txBody>
      </p:sp>
      <p:sp>
        <p:nvSpPr>
          <p:cNvPr id="19462" name="Rectangle 7"/>
          <p:cNvSpPr>
            <a:spLocks noChangeArrowheads="1"/>
          </p:cNvSpPr>
          <p:nvPr/>
        </p:nvSpPr>
        <p:spPr bwMode="auto">
          <a:xfrm>
            <a:off x="4695825" y="2881313"/>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#3</a:t>
            </a:r>
            <a:endParaRPr lang="en-CA" altLang="en-US" sz="1600">
              <a:latin typeface="Arial" charset="0"/>
            </a:endParaRPr>
          </a:p>
        </p:txBody>
      </p:sp>
      <p:sp>
        <p:nvSpPr>
          <p:cNvPr id="19463" name="Rectangle 8"/>
          <p:cNvSpPr>
            <a:spLocks noChangeArrowheads="1"/>
          </p:cNvSpPr>
          <p:nvPr/>
        </p:nvSpPr>
        <p:spPr bwMode="auto">
          <a:xfrm>
            <a:off x="1588" y="4945063"/>
            <a:ext cx="1635125" cy="801687"/>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#1</a:t>
            </a:r>
            <a:endParaRPr lang="en-CA" altLang="en-US" sz="1600">
              <a:latin typeface="Arial" charset="0"/>
            </a:endParaRPr>
          </a:p>
        </p:txBody>
      </p:sp>
      <p:sp>
        <p:nvSpPr>
          <p:cNvPr id="19464" name="Rectangle 9"/>
          <p:cNvSpPr>
            <a:spLocks noChangeArrowheads="1"/>
          </p:cNvSpPr>
          <p:nvPr/>
        </p:nvSpPr>
        <p:spPr bwMode="auto">
          <a:xfrm>
            <a:off x="6716713" y="2851150"/>
            <a:ext cx="11176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type="none" w="sm" len="sm"/>
                <a:tailEnd/>
              </a14:hiddenLine>
            </a:ext>
          </a:extLst>
        </p:spPr>
        <p:txBody>
          <a:bodyPr/>
          <a:lstStyle/>
          <a:p>
            <a:pPr algn="ctr" eaLnBrk="1" hangingPunct="1"/>
            <a:r>
              <a:rPr lang="en-US" altLang="en-US" sz="1600">
                <a:latin typeface="Arial" charset="0"/>
              </a:rPr>
              <a:t>…Etc.</a:t>
            </a:r>
            <a:endParaRPr lang="en-CA" altLang="en-US" sz="1600">
              <a:latin typeface="Arial" charset="0"/>
            </a:endParaRPr>
          </a:p>
        </p:txBody>
      </p:sp>
      <p:cxnSp>
        <p:nvCxnSpPr>
          <p:cNvPr id="19465" name="Straight Connector 11"/>
          <p:cNvCxnSpPr>
            <a:cxnSpLocks noChangeShapeType="1"/>
            <a:stCxn id="19459" idx="2"/>
            <a:endCxn id="19460" idx="0"/>
          </p:cNvCxnSpPr>
          <p:nvPr/>
        </p:nvCxnSpPr>
        <p:spPr bwMode="auto">
          <a:xfrm rot="5400000">
            <a:off x="2436019" y="850107"/>
            <a:ext cx="750887" cy="33528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66" name="Straight Connector 13"/>
          <p:cNvCxnSpPr>
            <a:cxnSpLocks noChangeShapeType="1"/>
            <a:stCxn id="19459" idx="2"/>
            <a:endCxn id="19461" idx="0"/>
          </p:cNvCxnSpPr>
          <p:nvPr/>
        </p:nvCxnSpPr>
        <p:spPr bwMode="auto">
          <a:xfrm rot="5400000">
            <a:off x="3553619" y="1947069"/>
            <a:ext cx="730250" cy="1138238"/>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67" name="Straight Connector 15"/>
          <p:cNvCxnSpPr>
            <a:cxnSpLocks noChangeShapeType="1"/>
            <a:stCxn id="19459" idx="2"/>
            <a:endCxn id="19462" idx="0"/>
          </p:cNvCxnSpPr>
          <p:nvPr/>
        </p:nvCxnSpPr>
        <p:spPr bwMode="auto">
          <a:xfrm rot="16200000" flipH="1">
            <a:off x="4635501" y="2003425"/>
            <a:ext cx="730250" cy="10255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sp>
        <p:nvSpPr>
          <p:cNvPr id="19468" name="Rectangle 16"/>
          <p:cNvSpPr>
            <a:spLocks noChangeArrowheads="1"/>
          </p:cNvSpPr>
          <p:nvPr/>
        </p:nvSpPr>
        <p:spPr bwMode="auto">
          <a:xfrm>
            <a:off x="1809750" y="4954588"/>
            <a:ext cx="1636713"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#2</a:t>
            </a:r>
            <a:endParaRPr lang="en-CA" altLang="en-US" sz="1600">
              <a:latin typeface="Arial" charset="0"/>
            </a:endParaRPr>
          </a:p>
        </p:txBody>
      </p:sp>
      <p:sp>
        <p:nvSpPr>
          <p:cNvPr id="19469" name="Rectangle 17"/>
          <p:cNvSpPr>
            <a:spLocks noChangeArrowheads="1"/>
          </p:cNvSpPr>
          <p:nvPr/>
        </p:nvSpPr>
        <p:spPr bwMode="auto">
          <a:xfrm>
            <a:off x="3629025" y="4964113"/>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#3</a:t>
            </a:r>
            <a:endParaRPr lang="en-CA" altLang="en-US" sz="1600">
              <a:latin typeface="Arial" charset="0"/>
            </a:endParaRPr>
          </a:p>
        </p:txBody>
      </p:sp>
      <p:sp>
        <p:nvSpPr>
          <p:cNvPr id="19470" name="Rectangle 19"/>
          <p:cNvSpPr>
            <a:spLocks noChangeArrowheads="1"/>
          </p:cNvSpPr>
          <p:nvPr/>
        </p:nvSpPr>
        <p:spPr bwMode="auto">
          <a:xfrm>
            <a:off x="5386388" y="4924425"/>
            <a:ext cx="11176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type="none" w="sm" len="sm"/>
                <a:tailEnd/>
              </a14:hiddenLine>
            </a:ext>
          </a:extLst>
        </p:spPr>
        <p:txBody>
          <a:bodyPr/>
          <a:lstStyle/>
          <a:p>
            <a:pPr algn="ctr" eaLnBrk="1" hangingPunct="1"/>
            <a:r>
              <a:rPr lang="en-US" altLang="en-US" sz="1600">
                <a:latin typeface="Arial" charset="0"/>
              </a:rPr>
              <a:t>…Etc.</a:t>
            </a:r>
            <a:endParaRPr lang="en-CA" altLang="en-US" sz="1600">
              <a:latin typeface="Arial" charset="0"/>
            </a:endParaRPr>
          </a:p>
        </p:txBody>
      </p:sp>
      <p:cxnSp>
        <p:nvCxnSpPr>
          <p:cNvPr id="19471" name="Straight Connector 21"/>
          <p:cNvCxnSpPr>
            <a:cxnSpLocks noChangeShapeType="1"/>
            <a:stCxn id="19460" idx="2"/>
            <a:endCxn id="19463" idx="0"/>
          </p:cNvCxnSpPr>
          <p:nvPr/>
        </p:nvCxnSpPr>
        <p:spPr bwMode="auto">
          <a:xfrm rot="5400000">
            <a:off x="357188" y="4167187"/>
            <a:ext cx="1239838" cy="31591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2" name="Straight Connector 23"/>
          <p:cNvCxnSpPr>
            <a:cxnSpLocks noChangeShapeType="1"/>
            <a:stCxn id="19460" idx="2"/>
            <a:endCxn id="19468" idx="0"/>
          </p:cNvCxnSpPr>
          <p:nvPr/>
        </p:nvCxnSpPr>
        <p:spPr bwMode="auto">
          <a:xfrm rot="16200000" flipH="1">
            <a:off x="1256506" y="3583782"/>
            <a:ext cx="1249363" cy="149225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3" name="Straight Connector 25"/>
          <p:cNvCxnSpPr>
            <a:cxnSpLocks noChangeShapeType="1"/>
            <a:stCxn id="19460" idx="2"/>
            <a:endCxn id="19469" idx="0"/>
          </p:cNvCxnSpPr>
          <p:nvPr/>
        </p:nvCxnSpPr>
        <p:spPr bwMode="auto">
          <a:xfrm rot="16200000" flipH="1">
            <a:off x="2161382" y="2678906"/>
            <a:ext cx="1258888" cy="33115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4" name="Straight Connector 27"/>
          <p:cNvCxnSpPr>
            <a:cxnSpLocks noChangeShapeType="1"/>
            <a:stCxn id="19460" idx="2"/>
            <a:endCxn id="19470" idx="0"/>
          </p:cNvCxnSpPr>
          <p:nvPr/>
        </p:nvCxnSpPr>
        <p:spPr bwMode="auto">
          <a:xfrm rot="16200000" flipH="1">
            <a:off x="2930526" y="1909762"/>
            <a:ext cx="1219200" cy="48101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5" name="Straight Connector 29"/>
          <p:cNvCxnSpPr>
            <a:cxnSpLocks noChangeShapeType="1"/>
          </p:cNvCxnSpPr>
          <p:nvPr/>
        </p:nvCxnSpPr>
        <p:spPr bwMode="auto">
          <a:xfrm rot="10800000" flipV="1">
            <a:off x="3028950" y="3705225"/>
            <a:ext cx="295275" cy="28416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6" name="Straight Connector 36"/>
          <p:cNvCxnSpPr>
            <a:cxnSpLocks noChangeShapeType="1"/>
            <a:stCxn id="19461" idx="2"/>
          </p:cNvCxnSpPr>
          <p:nvPr/>
        </p:nvCxnSpPr>
        <p:spPr bwMode="auto">
          <a:xfrm rot="5400000">
            <a:off x="3133725" y="3824288"/>
            <a:ext cx="355600" cy="762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7" name="Straight Connector 39"/>
          <p:cNvCxnSpPr>
            <a:cxnSpLocks noChangeShapeType="1"/>
            <a:stCxn id="19461" idx="2"/>
          </p:cNvCxnSpPr>
          <p:nvPr/>
        </p:nvCxnSpPr>
        <p:spPr bwMode="auto">
          <a:xfrm rot="16200000" flipH="1">
            <a:off x="3275807" y="3758406"/>
            <a:ext cx="334962" cy="1873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8" name="Straight Connector 42"/>
          <p:cNvCxnSpPr>
            <a:cxnSpLocks noChangeShapeType="1"/>
            <a:stCxn id="19461" idx="2"/>
          </p:cNvCxnSpPr>
          <p:nvPr/>
        </p:nvCxnSpPr>
        <p:spPr bwMode="auto">
          <a:xfrm rot="16200000" flipH="1">
            <a:off x="3448050" y="3586163"/>
            <a:ext cx="274637" cy="471488"/>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9" name="Straight Connector 46"/>
          <p:cNvCxnSpPr>
            <a:cxnSpLocks noChangeShapeType="1"/>
          </p:cNvCxnSpPr>
          <p:nvPr/>
        </p:nvCxnSpPr>
        <p:spPr bwMode="auto">
          <a:xfrm rot="10800000" flipV="1">
            <a:off x="5224463" y="3684588"/>
            <a:ext cx="293687" cy="284162"/>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0" name="Straight Connector 47"/>
          <p:cNvCxnSpPr>
            <a:cxnSpLocks noChangeShapeType="1"/>
          </p:cNvCxnSpPr>
          <p:nvPr/>
        </p:nvCxnSpPr>
        <p:spPr bwMode="auto">
          <a:xfrm rot="5400000">
            <a:off x="5327650" y="3803650"/>
            <a:ext cx="355600" cy="762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1" name="Straight Connector 48"/>
          <p:cNvCxnSpPr>
            <a:cxnSpLocks noChangeShapeType="1"/>
          </p:cNvCxnSpPr>
          <p:nvPr/>
        </p:nvCxnSpPr>
        <p:spPr bwMode="auto">
          <a:xfrm rot="16200000" flipH="1">
            <a:off x="5470525" y="3736975"/>
            <a:ext cx="334963" cy="18891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2" name="Straight Connector 49"/>
          <p:cNvCxnSpPr>
            <a:cxnSpLocks noChangeShapeType="1"/>
          </p:cNvCxnSpPr>
          <p:nvPr/>
        </p:nvCxnSpPr>
        <p:spPr bwMode="auto">
          <a:xfrm rot="16200000" flipH="1">
            <a:off x="5642769" y="3564731"/>
            <a:ext cx="274638" cy="47307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sp>
        <p:nvSpPr>
          <p:cNvPr id="2" name="Rectangle 1"/>
          <p:cNvSpPr/>
          <p:nvPr/>
        </p:nvSpPr>
        <p:spPr>
          <a:xfrm>
            <a:off x="-76200" y="6019800"/>
            <a:ext cx="9220200" cy="8382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800" smtClean="0"/>
              <a:t>When  do you stop decomposing and start writing functions? No clear cut off but use the  </a:t>
            </a:r>
            <a:r>
              <a:rPr lang="ja-JP" altLang="en-US" sz="1800" smtClean="0"/>
              <a:t>“</a:t>
            </a:r>
            <a:r>
              <a:rPr lang="en-US" altLang="ja-JP" sz="1800" smtClean="0"/>
              <a:t>Good style</a:t>
            </a:r>
            <a:r>
              <a:rPr lang="ja-JP" altLang="en-US" sz="1800" smtClean="0"/>
              <a:t>”</a:t>
            </a:r>
            <a:r>
              <a:rPr lang="en-US" altLang="ja-JP" sz="1800" smtClean="0"/>
              <a:t> principles (later in these notes) as a guide e.g., a function should have one well defined task and not exceed a screen in length.</a:t>
            </a:r>
            <a:endParaRPr lang="en-US" altLang="en-US" sz="1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p:txBody>
          <a:bodyPr/>
          <a:lstStyle/>
          <a:p>
            <a:r>
              <a:rPr lang="en-US" altLang="en-US" sz="3200" smtClean="0"/>
              <a:t>Global Variables: General Characteristics</a:t>
            </a:r>
          </a:p>
        </p:txBody>
      </p:sp>
      <p:sp>
        <p:nvSpPr>
          <p:cNvPr id="675843" name="Rectangle 3"/>
          <p:cNvSpPr>
            <a:spLocks noGrp="1" noChangeArrowheads="1"/>
          </p:cNvSpPr>
          <p:nvPr>
            <p:ph type="body" idx="4294967295"/>
          </p:nvPr>
        </p:nvSpPr>
        <p:spPr/>
        <p:txBody>
          <a:bodyPr/>
          <a:lstStyle/>
          <a:p>
            <a:r>
              <a:rPr lang="en-US" altLang="en-US" sz="2400" smtClean="0"/>
              <a:t>You can access the contents of global variables anywhere in the program.</a:t>
            </a:r>
          </a:p>
          <a:p>
            <a:r>
              <a:rPr lang="en-US" altLang="en-US" sz="2400" smtClean="0"/>
              <a:t>In most programming languages you can also modify global variables anywhere as well.</a:t>
            </a:r>
          </a:p>
          <a:p>
            <a:pPr lvl="1"/>
            <a:r>
              <a:rPr lang="en-US" altLang="en-US" sz="2000" smtClean="0"/>
              <a:t>This is why the usage of global variables is regarded as bad programming style, they can be accidentally modified anywhere in the program.</a:t>
            </a:r>
          </a:p>
          <a:p>
            <a:pPr lvl="1"/>
            <a:r>
              <a:rPr lang="en-US" altLang="en-US" sz="2000" smtClean="0"/>
              <a:t>Changes in one part of the program can introduce unexpected side effects in another part of the program.</a:t>
            </a:r>
          </a:p>
          <a:p>
            <a:pPr lvl="1"/>
            <a:r>
              <a:rPr lang="en-US" altLang="en-US" sz="2000" smtClean="0"/>
              <a:t>So unless you have a compelling reason you should NOT be using global variables but instead you should pass values as parameters.</a:t>
            </a:r>
          </a:p>
          <a:p>
            <a:pPr lvl="2"/>
            <a:r>
              <a:rPr lang="en-US" altLang="en-US" sz="1600" smtClean="0"/>
              <a:t>Unless you are told otherwise using global variables can affect the style component of your assignment grade.</a:t>
            </a:r>
          </a:p>
          <a:p>
            <a:pPr lvl="2"/>
            <a:r>
              <a:rPr lang="en-US" altLang="en-US" sz="1600" smtClean="0"/>
              <a:t>Global constants are acceptable and are commonly used.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5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58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58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584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7584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7584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758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43" grpId="0" build="p" bldLvl="2"/>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idx="4294967295"/>
          </p:nvPr>
        </p:nvSpPr>
        <p:spPr/>
        <p:txBody>
          <a:bodyPr/>
          <a:lstStyle/>
          <a:p>
            <a:r>
              <a:rPr lang="en-US" altLang="en-US" sz="3200" smtClean="0"/>
              <a:t>Global Variables: Python Specific Characteristic</a:t>
            </a:r>
          </a:p>
        </p:txBody>
      </p:sp>
      <p:sp>
        <p:nvSpPr>
          <p:cNvPr id="84995" name="Rectangle 3"/>
          <p:cNvSpPr>
            <a:spLocks noGrp="1" noChangeArrowheads="1"/>
          </p:cNvSpPr>
          <p:nvPr>
            <p:ph type="body" idx="4294967295"/>
          </p:nvPr>
        </p:nvSpPr>
        <p:spPr/>
        <p:txBody>
          <a:bodyPr/>
          <a:lstStyle/>
          <a:p>
            <a:r>
              <a:rPr lang="en-US" altLang="en-US" sz="2400" smtClean="0"/>
              <a:t>Name of the example program:</a:t>
            </a:r>
            <a:r>
              <a:rPr lang="en-US" altLang="en-US" sz="2400" smtClean="0">
                <a:latin typeface="Arial" charset="0"/>
              </a:rPr>
              <a:t> </a:t>
            </a:r>
            <a:r>
              <a:rPr lang="en-US" altLang="en-US" sz="2400" smtClean="0">
                <a:latin typeface="Consolas" pitchFamily="49" charset="0"/>
              </a:rPr>
              <a:t>globalExample2.py</a:t>
            </a:r>
          </a:p>
          <a:p>
            <a:endParaRPr lang="en-US" altLang="en-US" smtClean="0">
              <a:latin typeface="Consolas" pitchFamily="49" charset="0"/>
            </a:endParaRPr>
          </a:p>
          <a:p>
            <a:pPr lvl="1">
              <a:buFont typeface="Times New Roman" pitchFamily="18" charset="0"/>
              <a:buNone/>
            </a:pPr>
            <a:r>
              <a:rPr lang="en-US" altLang="en-US" sz="1800" smtClean="0">
                <a:latin typeface="Consolas" pitchFamily="49" charset="0"/>
              </a:rPr>
              <a:t>num = 1</a:t>
            </a:r>
          </a:p>
          <a:p>
            <a:pPr lvl="1">
              <a:buFont typeface="Times New Roman" pitchFamily="18" charset="0"/>
              <a:buNone/>
            </a:pPr>
            <a:endParaRPr lang="en-US" altLang="en-US" sz="1800" smtClean="0">
              <a:latin typeface="Consolas" pitchFamily="49" charset="0"/>
            </a:endParaRPr>
          </a:p>
          <a:p>
            <a:pPr lvl="1">
              <a:buFont typeface="Times New Roman" pitchFamily="18" charset="0"/>
              <a:buNone/>
            </a:pPr>
            <a:r>
              <a:rPr lang="en-US" altLang="en-US" sz="1800" smtClean="0">
                <a:latin typeface="Consolas" pitchFamily="49" charset="0"/>
              </a:rPr>
              <a:t>def fun():</a:t>
            </a:r>
          </a:p>
          <a:p>
            <a:pPr lvl="1">
              <a:buFont typeface="Times New Roman" pitchFamily="18" charset="0"/>
              <a:buNone/>
            </a:pPr>
            <a:r>
              <a:rPr lang="en-US" altLang="en-US" sz="1800" smtClean="0">
                <a:latin typeface="Consolas" pitchFamily="49" charset="0"/>
              </a:rPr>
              <a:t>   num = 2</a:t>
            </a:r>
          </a:p>
          <a:p>
            <a:pPr lvl="1">
              <a:buFont typeface="Times New Roman" pitchFamily="18" charset="0"/>
              <a:buNone/>
            </a:pPr>
            <a:r>
              <a:rPr lang="en-US" altLang="en-US" sz="1800" smtClean="0">
                <a:latin typeface="Consolas" pitchFamily="49" charset="0"/>
              </a:rPr>
              <a:t>   print(num)</a:t>
            </a:r>
          </a:p>
          <a:p>
            <a:pPr lvl="1">
              <a:buFont typeface="Times New Roman" pitchFamily="18" charset="0"/>
              <a:buNone/>
            </a:pPr>
            <a:endParaRPr lang="en-US" altLang="en-US" sz="1800" smtClean="0">
              <a:latin typeface="Consolas" pitchFamily="49" charset="0"/>
            </a:endParaRPr>
          </a:p>
          <a:p>
            <a:pPr lvl="1">
              <a:buFont typeface="Times New Roman" pitchFamily="18" charset="0"/>
              <a:buNone/>
            </a:pPr>
            <a:r>
              <a:rPr lang="en-US" altLang="en-US" sz="1800" smtClean="0">
                <a:latin typeface="Consolas" pitchFamily="49" charset="0"/>
              </a:rPr>
              <a:t>def start():</a:t>
            </a:r>
          </a:p>
          <a:p>
            <a:pPr lvl="1">
              <a:buFont typeface="Times New Roman" pitchFamily="18" charset="0"/>
              <a:buNone/>
            </a:pPr>
            <a:r>
              <a:rPr lang="en-US" altLang="en-US" sz="1800" smtClean="0">
                <a:latin typeface="Consolas" pitchFamily="49" charset="0"/>
              </a:rPr>
              <a:t>   print(num)</a:t>
            </a:r>
          </a:p>
          <a:p>
            <a:pPr lvl="1">
              <a:buFont typeface="Times New Roman" pitchFamily="18" charset="0"/>
              <a:buNone/>
            </a:pPr>
            <a:r>
              <a:rPr lang="en-US" altLang="en-US" sz="1800" smtClean="0">
                <a:latin typeface="Consolas" pitchFamily="49" charset="0"/>
              </a:rPr>
              <a:t>   fun()</a:t>
            </a:r>
          </a:p>
          <a:p>
            <a:pPr lvl="1">
              <a:buFont typeface="Times New Roman" pitchFamily="18" charset="0"/>
              <a:buNone/>
            </a:pPr>
            <a:r>
              <a:rPr lang="en-US" altLang="en-US" sz="1800" smtClean="0">
                <a:latin typeface="Consolas" pitchFamily="49" charset="0"/>
              </a:rPr>
              <a:t>   print(num)</a:t>
            </a:r>
          </a:p>
          <a:p>
            <a:pPr lvl="1">
              <a:buFont typeface="Times New Roman" pitchFamily="18" charset="0"/>
              <a:buNone/>
            </a:pPr>
            <a:endParaRPr lang="en-US" altLang="en-US" sz="1800" smtClean="0">
              <a:latin typeface="Consolas" pitchFamily="49" charset="0"/>
            </a:endParaRPr>
          </a:p>
          <a:p>
            <a:pPr lvl="1">
              <a:buFont typeface="Times New Roman" pitchFamily="18" charset="0"/>
              <a:buNone/>
            </a:pPr>
            <a:r>
              <a:rPr lang="en-US" altLang="en-US" sz="1800" smtClean="0">
                <a:latin typeface="Consolas" pitchFamily="49" charset="0"/>
              </a:rPr>
              <a:t>start()</a:t>
            </a:r>
          </a:p>
          <a:p>
            <a:pPr lvl="1">
              <a:buFont typeface="Times New Roman" pitchFamily="18" charset="0"/>
              <a:buNone/>
            </a:pPr>
            <a:endParaRPr lang="en-US" altLang="en-US" sz="1800" smtClean="0">
              <a:latin typeface="Arial" charset="0"/>
            </a:endParaRPr>
          </a:p>
        </p:txBody>
      </p:sp>
      <p:pic>
        <p:nvPicPr>
          <p:cNvPr id="84996" name="Picture 4"/>
          <p:cNvPicPr>
            <a:picLocks noChangeAspect="1" noChangeArrowheads="1"/>
          </p:cNvPicPr>
          <p:nvPr/>
        </p:nvPicPr>
        <p:blipFill>
          <a:blip r:embed="rId3">
            <a:extLst>
              <a:ext uri="{28A0092B-C50C-407E-A947-70E740481C1C}">
                <a14:useLocalDpi xmlns:a14="http://schemas.microsoft.com/office/drawing/2010/main" val="0"/>
              </a:ext>
            </a:extLst>
          </a:blip>
          <a:srcRect l="11736" b="68759"/>
          <a:stretch>
            <a:fillRect/>
          </a:stretch>
        </p:blipFill>
        <p:spPr bwMode="auto">
          <a:xfrm>
            <a:off x="2971800" y="4935538"/>
            <a:ext cx="555625" cy="3000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4997" name="Picture 4"/>
          <p:cNvPicPr>
            <a:picLocks noChangeAspect="1" noChangeArrowheads="1"/>
          </p:cNvPicPr>
          <p:nvPr/>
        </p:nvPicPr>
        <p:blipFill>
          <a:blip r:embed="rId3">
            <a:extLst>
              <a:ext uri="{28A0092B-C50C-407E-A947-70E740481C1C}">
                <a14:useLocalDpi xmlns:a14="http://schemas.microsoft.com/office/drawing/2010/main" val="0"/>
              </a:ext>
            </a:extLst>
          </a:blip>
          <a:srcRect l="11736" t="34053" b="40668"/>
          <a:stretch>
            <a:fillRect/>
          </a:stretch>
        </p:blipFill>
        <p:spPr bwMode="auto">
          <a:xfrm>
            <a:off x="2895600" y="4024313"/>
            <a:ext cx="555625" cy="242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4998" name="TextBox 1"/>
          <p:cNvSpPr txBox="1">
            <a:spLocks noChangeArrowheads="1"/>
          </p:cNvSpPr>
          <p:nvPr/>
        </p:nvSpPr>
        <p:spPr bwMode="auto">
          <a:xfrm>
            <a:off x="3548063" y="4935538"/>
            <a:ext cx="1143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Global</a:t>
            </a:r>
          </a:p>
        </p:txBody>
      </p:sp>
      <p:pic>
        <p:nvPicPr>
          <p:cNvPr id="84999" name="Picture 4"/>
          <p:cNvPicPr>
            <a:picLocks noChangeAspect="1" noChangeArrowheads="1"/>
          </p:cNvPicPr>
          <p:nvPr/>
        </p:nvPicPr>
        <p:blipFill>
          <a:blip r:embed="rId3">
            <a:extLst>
              <a:ext uri="{28A0092B-C50C-407E-A947-70E740481C1C}">
                <a14:useLocalDpi xmlns:a14="http://schemas.microsoft.com/office/drawing/2010/main" val="0"/>
              </a:ext>
            </a:extLst>
          </a:blip>
          <a:srcRect l="11736" b="68759"/>
          <a:stretch>
            <a:fillRect/>
          </a:stretch>
        </p:blipFill>
        <p:spPr bwMode="auto">
          <a:xfrm>
            <a:off x="2971800" y="5638800"/>
            <a:ext cx="555625" cy="3000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5000" name="TextBox 8"/>
          <p:cNvSpPr txBox="1">
            <a:spLocks noChangeArrowheads="1"/>
          </p:cNvSpPr>
          <p:nvPr/>
        </p:nvSpPr>
        <p:spPr bwMode="auto">
          <a:xfrm>
            <a:off x="3548063" y="5638800"/>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Global</a:t>
            </a:r>
          </a:p>
        </p:txBody>
      </p:sp>
      <p:sp>
        <p:nvSpPr>
          <p:cNvPr id="85001" name="TextBox 9"/>
          <p:cNvSpPr txBox="1">
            <a:spLocks noChangeArrowheads="1"/>
          </p:cNvSpPr>
          <p:nvPr/>
        </p:nvSpPr>
        <p:spPr bwMode="auto">
          <a:xfrm>
            <a:off x="3548063" y="4024313"/>
            <a:ext cx="2852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Local created and displayed</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r>
              <a:rPr lang="en-US" altLang="en-US" smtClean="0"/>
              <a:t>Scoping Rules: Globals</a:t>
            </a:r>
          </a:p>
        </p:txBody>
      </p:sp>
      <p:sp>
        <p:nvSpPr>
          <p:cNvPr id="3" name="Content Placeholder 2"/>
          <p:cNvSpPr>
            <a:spLocks noGrp="1"/>
          </p:cNvSpPr>
          <p:nvPr>
            <p:ph idx="1"/>
          </p:nvPr>
        </p:nvSpPr>
        <p:spPr>
          <a:xfrm>
            <a:off x="457200" y="1143000"/>
            <a:ext cx="8229600" cy="1219200"/>
          </a:xfrm>
        </p:spPr>
        <p:txBody>
          <a:bodyPr/>
          <a:lstStyle/>
          <a:p>
            <a:r>
              <a:rPr lang="en-US" altLang="en-US" smtClean="0"/>
              <a:t>When an identifier is referenced (variable or constant) then:</a:t>
            </a:r>
          </a:p>
          <a:p>
            <a:pPr marL="800100" lvl="1" indent="-457200">
              <a:buFont typeface="Calibri" pitchFamily="34" charset="0"/>
              <a:buAutoNum type="arabicPeriod"/>
            </a:pPr>
            <a:r>
              <a:rPr lang="en-US" altLang="en-US" smtClean="0"/>
              <a:t>First look in the local scope for the creation of the identifier: if found here then stop looking and use this identifier</a:t>
            </a:r>
          </a:p>
          <a:p>
            <a:pPr marL="800100" lvl="1" indent="-457200">
              <a:buFont typeface="Calibri" pitchFamily="34" charset="0"/>
              <a:buAutoNum type="arabicPeriod"/>
            </a:pPr>
            <a:r>
              <a:rPr lang="en-US" altLang="en-US" smtClean="0"/>
              <a:t>If nothing exists at the local level then look globally</a:t>
            </a:r>
          </a:p>
        </p:txBody>
      </p:sp>
      <p:sp>
        <p:nvSpPr>
          <p:cNvPr id="4" name="TextBox 3"/>
          <p:cNvSpPr txBox="1">
            <a:spLocks noChangeArrowheads="1"/>
          </p:cNvSpPr>
          <p:nvPr/>
        </p:nvSpPr>
        <p:spPr bwMode="auto">
          <a:xfrm>
            <a:off x="898525" y="2933700"/>
            <a:ext cx="55626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endParaRPr lang="en-US" altLang="en-US" sz="1800">
              <a:latin typeface="Consolas" pitchFamily="49" charset="0"/>
            </a:endParaRPr>
          </a:p>
          <a:p>
            <a:pPr eaLnBrk="1" hangingPunct="1"/>
            <a:endParaRPr lang="en-US" altLang="en-US" sz="1800">
              <a:latin typeface="Consolas" pitchFamily="49" charset="0"/>
            </a:endParaRPr>
          </a:p>
          <a:p>
            <a:pPr eaLnBrk="1" hangingPunct="1"/>
            <a:endParaRPr lang="en-US" altLang="en-US" sz="1800">
              <a:latin typeface="Consolas" pitchFamily="49" charset="0"/>
            </a:endParaRPr>
          </a:p>
          <a:p>
            <a:pPr eaLnBrk="1" hangingPunct="1"/>
            <a:endParaRPr lang="en-US" altLang="en-US" sz="1800">
              <a:latin typeface="Consolas" pitchFamily="49" charset="0"/>
            </a:endParaRPr>
          </a:p>
          <a:p>
            <a:pPr eaLnBrk="1" hangingPunct="1"/>
            <a:endParaRPr lang="en-US" altLang="en-US" sz="1800">
              <a:latin typeface="Consolas" pitchFamily="49" charset="0"/>
            </a:endParaRPr>
          </a:p>
          <a:p>
            <a:pPr eaLnBrk="1" hangingPunct="1"/>
            <a:r>
              <a:rPr lang="en-US" altLang="en-US" sz="1800">
                <a:latin typeface="Consolas" pitchFamily="49" charset="0"/>
              </a:rPr>
              <a:t>def aFunction():</a:t>
            </a:r>
          </a:p>
          <a:p>
            <a:pPr eaLnBrk="1" hangingPunct="1"/>
            <a:endParaRPr lang="en-US" altLang="en-US" sz="1800">
              <a:latin typeface="Consolas" pitchFamily="49" charset="0"/>
            </a:endParaRPr>
          </a:p>
          <a:p>
            <a:pPr eaLnBrk="1" hangingPunct="1"/>
            <a:endParaRPr lang="en-US" altLang="en-US" sz="1800">
              <a:latin typeface="Consolas" pitchFamily="49" charset="0"/>
            </a:endParaRPr>
          </a:p>
          <a:p>
            <a:pPr eaLnBrk="1" hangingPunct="1"/>
            <a:r>
              <a:rPr lang="en-US" altLang="en-US" sz="1800">
                <a:latin typeface="Consolas" pitchFamily="49" charset="0"/>
              </a:rPr>
              <a:t>    print(num)</a:t>
            </a:r>
          </a:p>
          <a:p>
            <a:pPr eaLnBrk="1" hangingPunct="1"/>
            <a:endParaRPr lang="en-US" altLang="en-US" sz="1800">
              <a:latin typeface="Consolas" pitchFamily="49" charset="0"/>
            </a:endParaRPr>
          </a:p>
        </p:txBody>
      </p:sp>
      <p:grpSp>
        <p:nvGrpSpPr>
          <p:cNvPr id="24" name="Group 23"/>
          <p:cNvGrpSpPr>
            <a:grpSpLocks/>
          </p:cNvGrpSpPr>
          <p:nvPr/>
        </p:nvGrpSpPr>
        <p:grpSpPr bwMode="auto">
          <a:xfrm>
            <a:off x="2255838" y="5413375"/>
            <a:ext cx="2300287" cy="1406525"/>
            <a:chOff x="2256006" y="5413848"/>
            <a:chExt cx="2300592" cy="1406052"/>
          </a:xfrm>
        </p:grpSpPr>
        <p:sp>
          <p:nvSpPr>
            <p:cNvPr id="86030" name="TextBox 4"/>
            <p:cNvSpPr txBox="1">
              <a:spLocks noChangeArrowheads="1"/>
            </p:cNvSpPr>
            <p:nvPr/>
          </p:nvSpPr>
          <p:spPr bwMode="auto">
            <a:xfrm>
              <a:off x="3032598" y="6134100"/>
              <a:ext cx="152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Reference to an identifier</a:t>
              </a:r>
            </a:p>
          </p:txBody>
        </p:sp>
        <p:cxnSp>
          <p:nvCxnSpPr>
            <p:cNvPr id="7" name="Straight Arrow Connector 6"/>
            <p:cNvCxnSpPr/>
            <p:nvPr/>
          </p:nvCxnSpPr>
          <p:spPr>
            <a:xfrm flipH="1" flipV="1">
              <a:off x="2256006" y="5413848"/>
              <a:ext cx="852600" cy="87283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26" name="Group 25"/>
          <p:cNvGrpSpPr>
            <a:grpSpLocks/>
          </p:cNvGrpSpPr>
          <p:nvPr/>
        </p:nvGrpSpPr>
        <p:grpSpPr bwMode="auto">
          <a:xfrm>
            <a:off x="927100" y="2868613"/>
            <a:ext cx="6181725" cy="1233487"/>
            <a:chOff x="926560" y="2868440"/>
            <a:chExt cx="6182738" cy="1234402"/>
          </a:xfrm>
        </p:grpSpPr>
        <p:sp>
          <p:nvSpPr>
            <p:cNvPr id="86027" name="TextBox 10"/>
            <p:cNvSpPr txBox="1">
              <a:spLocks noChangeArrowheads="1"/>
            </p:cNvSpPr>
            <p:nvPr/>
          </p:nvSpPr>
          <p:spPr bwMode="auto">
            <a:xfrm>
              <a:off x="4556598" y="2868440"/>
              <a:ext cx="2552700" cy="408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buFont typeface="Calibri" pitchFamily="34" charset="0"/>
                <a:buAutoNum type="arabicPeriod" startAt="2"/>
              </a:pPr>
              <a:r>
                <a:rPr lang="en-US" altLang="en-US" sz="1800" b="1">
                  <a:solidFill>
                    <a:srgbClr val="FF0000"/>
                  </a:solidFill>
                </a:rPr>
                <a:t>Check globally</a:t>
              </a:r>
            </a:p>
          </p:txBody>
        </p:sp>
        <p:cxnSp>
          <p:nvCxnSpPr>
            <p:cNvPr id="12" name="Straight Arrow Connector 11"/>
            <p:cNvCxnSpPr>
              <a:stCxn id="86027" idx="1"/>
            </p:cNvCxnSpPr>
            <p:nvPr/>
          </p:nvCxnSpPr>
          <p:spPr>
            <a:xfrm flipH="1">
              <a:off x="2650868" y="3071791"/>
              <a:ext cx="1905312" cy="7419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26560" y="3691375"/>
              <a:ext cx="2815099" cy="411467"/>
            </a:xfrm>
            <a:prstGeom prst="rect">
              <a:avLst/>
            </a:prstGeom>
            <a:noFill/>
          </p:spPr>
          <p:txBody>
            <a:bodyPr/>
            <a:lstStyle/>
            <a:p>
              <a:pPr eaLnBrk="1" hangingPunct="1">
                <a:defRPr/>
              </a:pPr>
              <a:r>
                <a:rPr lang="en-US" dirty="0">
                  <a:solidFill>
                    <a:schemeClr val="bg1">
                      <a:lumMod val="65000"/>
                    </a:schemeClr>
                  </a:solidFill>
                  <a:latin typeface="Consolas" panose="020B0609020204030204" pitchFamily="49" charset="0"/>
                  <a:ea typeface="+mn-ea"/>
                  <a:cs typeface="Consolas" panose="020B0609020204030204" pitchFamily="49" charset="0"/>
                </a:rPr>
                <a:t>Num = &lt;value&gt; here?</a:t>
              </a:r>
            </a:p>
          </p:txBody>
        </p:sp>
      </p:grpSp>
      <p:grpSp>
        <p:nvGrpSpPr>
          <p:cNvPr id="25" name="Group 24"/>
          <p:cNvGrpSpPr>
            <a:grpSpLocks/>
          </p:cNvGrpSpPr>
          <p:nvPr/>
        </p:nvGrpSpPr>
        <p:grpSpPr bwMode="auto">
          <a:xfrm>
            <a:off x="1431925" y="3833813"/>
            <a:ext cx="6134100" cy="1317625"/>
            <a:chOff x="1432398" y="3834521"/>
            <a:chExt cx="6134100" cy="1317086"/>
          </a:xfrm>
        </p:grpSpPr>
        <p:sp>
          <p:nvSpPr>
            <p:cNvPr id="86024" name="TextBox 7"/>
            <p:cNvSpPr txBox="1">
              <a:spLocks noChangeArrowheads="1"/>
            </p:cNvSpPr>
            <p:nvPr/>
          </p:nvSpPr>
          <p:spPr bwMode="auto">
            <a:xfrm>
              <a:off x="5013798" y="3834521"/>
              <a:ext cx="2552700" cy="394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233363">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buFont typeface="Calibri" pitchFamily="34" charset="0"/>
                <a:buAutoNum type="arabicPeriod"/>
              </a:pPr>
              <a:r>
                <a:rPr lang="en-US" altLang="en-US" sz="1800" b="1">
                  <a:solidFill>
                    <a:srgbClr val="FF0000"/>
                  </a:solidFill>
                </a:rPr>
                <a:t>Check locally</a:t>
              </a:r>
            </a:p>
          </p:txBody>
        </p:sp>
        <p:cxnSp>
          <p:nvCxnSpPr>
            <p:cNvPr id="9" name="Straight Arrow Connector 8"/>
            <p:cNvCxnSpPr/>
            <p:nvPr/>
          </p:nvCxnSpPr>
          <p:spPr>
            <a:xfrm flipH="1">
              <a:off x="3108798" y="4058266"/>
              <a:ext cx="1981200" cy="87435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432398" y="4739026"/>
              <a:ext cx="2814638" cy="412581"/>
            </a:xfrm>
            <a:prstGeom prst="rect">
              <a:avLst/>
            </a:prstGeom>
            <a:noFill/>
          </p:spPr>
          <p:txBody>
            <a:bodyPr/>
            <a:lstStyle/>
            <a:p>
              <a:pPr eaLnBrk="1" hangingPunct="1">
                <a:defRPr/>
              </a:pPr>
              <a:r>
                <a:rPr lang="en-US" dirty="0">
                  <a:solidFill>
                    <a:schemeClr val="bg1">
                      <a:lumMod val="65000"/>
                    </a:schemeClr>
                  </a:solidFill>
                  <a:latin typeface="Consolas" panose="020B0609020204030204" pitchFamily="49" charset="0"/>
                  <a:ea typeface="+mn-ea"/>
                  <a:cs typeface="Consolas" panose="020B0609020204030204" pitchFamily="49" charset="0"/>
                </a:rPr>
                <a:t>Num = &lt;value&gt; here?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idx="4294967295"/>
          </p:nvPr>
        </p:nvSpPr>
        <p:spPr/>
        <p:txBody>
          <a:bodyPr/>
          <a:lstStyle/>
          <a:p>
            <a:r>
              <a:rPr lang="en-US" altLang="en-US" sz="3200" smtClean="0"/>
              <a:t>Python Globals: ‘Read’ But Not ‘Write’ Access</a:t>
            </a:r>
          </a:p>
        </p:txBody>
      </p:sp>
      <p:sp>
        <p:nvSpPr>
          <p:cNvPr id="678915" name="Rectangle 3"/>
          <p:cNvSpPr>
            <a:spLocks noGrp="1" noChangeArrowheads="1"/>
          </p:cNvSpPr>
          <p:nvPr>
            <p:ph type="body" idx="4294967295"/>
          </p:nvPr>
        </p:nvSpPr>
        <p:spPr/>
        <p:txBody>
          <a:bodyPr/>
          <a:lstStyle/>
          <a:p>
            <a:r>
              <a:rPr lang="en-US" altLang="en-US" sz="2400" smtClean="0"/>
              <a:t>By default global variables can be accessed globally (read access).</a:t>
            </a:r>
          </a:p>
          <a:p>
            <a:r>
              <a:rPr lang="en-US" altLang="en-US" sz="2400" smtClean="0"/>
              <a:t>Attempting to change the value of global variable will only create a new local variable by the same name (no write access to the global, only the local is changed).</a:t>
            </a:r>
            <a:endParaRPr lang="en-US" altLang="en-US" smtClean="0"/>
          </a:p>
          <a:p>
            <a:pPr lvl="1">
              <a:buFont typeface="Times New Roman" pitchFamily="18" charset="0"/>
              <a:buNone/>
            </a:pPr>
            <a:r>
              <a:rPr lang="en-US" altLang="en-US" sz="1800" smtClean="0">
                <a:latin typeface="Consolas" pitchFamily="49" charset="0"/>
              </a:rPr>
              <a:t>num = 1</a:t>
            </a:r>
          </a:p>
          <a:p>
            <a:pPr lvl="1">
              <a:buFont typeface="Times New Roman" pitchFamily="18" charset="0"/>
              <a:buNone/>
            </a:pPr>
            <a:endParaRPr lang="en-US" altLang="en-US" sz="1800" smtClean="0">
              <a:latin typeface="Consolas" pitchFamily="49" charset="0"/>
            </a:endParaRPr>
          </a:p>
          <a:p>
            <a:pPr lvl="1">
              <a:buFont typeface="Times New Roman" pitchFamily="18" charset="0"/>
              <a:buNone/>
            </a:pPr>
            <a:r>
              <a:rPr lang="en-US" altLang="en-US" sz="1800" smtClean="0">
                <a:latin typeface="Consolas" pitchFamily="49" charset="0"/>
              </a:rPr>
              <a:t>def fun():</a:t>
            </a:r>
          </a:p>
          <a:p>
            <a:pPr lvl="1">
              <a:buFont typeface="Times New Roman" pitchFamily="18" charset="0"/>
              <a:buNone/>
            </a:pPr>
            <a:r>
              <a:rPr lang="en-US" altLang="en-US" sz="1800" smtClean="0">
                <a:latin typeface="Consolas" pitchFamily="49" charset="0"/>
              </a:rPr>
              <a:t>   num = 2</a:t>
            </a:r>
          </a:p>
          <a:p>
            <a:pPr lvl="1">
              <a:buFont typeface="Times New Roman" pitchFamily="18" charset="0"/>
              <a:buNone/>
            </a:pPr>
            <a:r>
              <a:rPr lang="en-US" altLang="en-US" sz="1800" smtClean="0">
                <a:latin typeface="Consolas" pitchFamily="49" charset="0"/>
              </a:rPr>
              <a:t>   print(num)</a:t>
            </a:r>
            <a:endParaRPr lang="en-US" altLang="en-US" sz="1800" smtClean="0">
              <a:latin typeface="Arial" charset="0"/>
            </a:endParaRPr>
          </a:p>
          <a:p>
            <a:r>
              <a:rPr lang="en-US" altLang="en-US" sz="2400" smtClean="0"/>
              <a:t>Prefacing the name of a variable with the keyword ‘</a:t>
            </a:r>
            <a:r>
              <a:rPr lang="en-US" altLang="ja-JP" sz="2400" smtClean="0">
                <a:latin typeface="Consolas" pitchFamily="49" charset="0"/>
              </a:rPr>
              <a:t>global</a:t>
            </a:r>
            <a:r>
              <a:rPr lang="en-US" altLang="en-US" sz="2400" smtClean="0"/>
              <a:t>’</a:t>
            </a:r>
            <a:r>
              <a:rPr lang="en-US" altLang="ja-JP" sz="2400" smtClean="0"/>
              <a:t> in a function will indicate references in that function will refer to the global variable rather than creating a local one. </a:t>
            </a:r>
          </a:p>
          <a:p>
            <a:pPr lvl="1">
              <a:buFont typeface="Times New Roman" pitchFamily="18" charset="0"/>
              <a:buNone/>
            </a:pPr>
            <a:r>
              <a:rPr lang="en-US" altLang="en-US" sz="2000" smtClean="0">
                <a:latin typeface="Consolas" pitchFamily="49" charset="0"/>
              </a:rPr>
              <a:t>global &lt;</a:t>
            </a:r>
            <a:r>
              <a:rPr lang="en-US" altLang="en-US" sz="2000" i="1" smtClean="0">
                <a:latin typeface="Consolas" pitchFamily="49" charset="0"/>
              </a:rPr>
              <a:t>variable name</a:t>
            </a:r>
            <a:r>
              <a:rPr lang="en-US" altLang="en-US" sz="2000" smtClean="0">
                <a:latin typeface="Consolas" pitchFamily="49" charset="0"/>
              </a:rPr>
              <a:t>&gt;</a:t>
            </a:r>
          </a:p>
        </p:txBody>
      </p:sp>
      <p:grpSp>
        <p:nvGrpSpPr>
          <p:cNvPr id="4" name="Group 3"/>
          <p:cNvGrpSpPr>
            <a:grpSpLocks/>
          </p:cNvGrpSpPr>
          <p:nvPr/>
        </p:nvGrpSpPr>
        <p:grpSpPr bwMode="auto">
          <a:xfrm>
            <a:off x="1752600" y="3608388"/>
            <a:ext cx="3987800" cy="366712"/>
            <a:chOff x="1752600" y="3607644"/>
            <a:chExt cx="3987800" cy="366713"/>
          </a:xfrm>
        </p:grpSpPr>
        <p:sp>
          <p:nvSpPr>
            <p:cNvPr id="87048" name="Line 4"/>
            <p:cNvSpPr>
              <a:spLocks noChangeShapeType="1"/>
            </p:cNvSpPr>
            <p:nvPr/>
          </p:nvSpPr>
          <p:spPr bwMode="auto">
            <a:xfrm flipH="1" flipV="1">
              <a:off x="1752600" y="3754487"/>
              <a:ext cx="2260600" cy="36513"/>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87049" name="Text Box 6"/>
            <p:cNvSpPr txBox="1">
              <a:spLocks noChangeArrowheads="1"/>
            </p:cNvSpPr>
            <p:nvPr/>
          </p:nvSpPr>
          <p:spPr bwMode="auto">
            <a:xfrm>
              <a:off x="4013200" y="3607644"/>
              <a:ext cx="172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a:latin typeface="Arial" charset="0"/>
                </a:rPr>
                <a:t>Global num</a:t>
              </a:r>
            </a:p>
          </p:txBody>
        </p:sp>
      </p:grpSp>
      <p:grpSp>
        <p:nvGrpSpPr>
          <p:cNvPr id="3" name="Group 9"/>
          <p:cNvGrpSpPr>
            <a:grpSpLocks/>
          </p:cNvGrpSpPr>
          <p:nvPr/>
        </p:nvGrpSpPr>
        <p:grpSpPr bwMode="auto">
          <a:xfrm>
            <a:off x="2209800" y="4152900"/>
            <a:ext cx="3530600" cy="533400"/>
            <a:chOff x="1208" y="2200"/>
            <a:chExt cx="2224" cy="336"/>
          </a:xfrm>
        </p:grpSpPr>
        <p:sp>
          <p:nvSpPr>
            <p:cNvPr id="87046" name="Line 5"/>
            <p:cNvSpPr>
              <a:spLocks noChangeShapeType="1"/>
            </p:cNvSpPr>
            <p:nvPr/>
          </p:nvSpPr>
          <p:spPr bwMode="auto">
            <a:xfrm flipH="1">
              <a:off x="1208" y="2328"/>
              <a:ext cx="1136" cy="208"/>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87047" name="Text Box 7"/>
            <p:cNvSpPr txBox="1">
              <a:spLocks noChangeArrowheads="1"/>
            </p:cNvSpPr>
            <p:nvPr/>
          </p:nvSpPr>
          <p:spPr bwMode="auto">
            <a:xfrm>
              <a:off x="2344" y="2200"/>
              <a:ext cx="10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a:latin typeface="Arial" charset="0"/>
                </a:rPr>
                <a:t>Local num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89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891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7891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7891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7891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78915">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78915">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789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8915"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idx="4294967295"/>
          </p:nvPr>
        </p:nvSpPr>
        <p:spPr/>
        <p:txBody>
          <a:bodyPr/>
          <a:lstStyle/>
          <a:p>
            <a:r>
              <a:rPr lang="en-US" altLang="en-US" sz="3200" smtClean="0"/>
              <a:t>Globals: Another Example (‘Write’ Access Via The “</a:t>
            </a:r>
            <a:r>
              <a:rPr lang="en-US" altLang="ja-JP" sz="3200" smtClean="0">
                <a:latin typeface="Consolas" pitchFamily="49" charset="0"/>
              </a:rPr>
              <a:t>Global</a:t>
            </a:r>
            <a:r>
              <a:rPr lang="en-US" altLang="en-US" sz="3200" smtClean="0"/>
              <a:t>”</a:t>
            </a:r>
            <a:r>
              <a:rPr lang="en-US" altLang="ja-JP" sz="3200" smtClean="0"/>
              <a:t> Keyword)</a:t>
            </a:r>
            <a:endParaRPr lang="en-US" altLang="en-US" sz="3200" smtClean="0"/>
          </a:p>
        </p:txBody>
      </p:sp>
      <p:sp>
        <p:nvSpPr>
          <p:cNvPr id="88067" name="Rectangle 3"/>
          <p:cNvSpPr>
            <a:spLocks noGrp="1" noChangeArrowheads="1"/>
          </p:cNvSpPr>
          <p:nvPr>
            <p:ph type="body" idx="4294967295"/>
          </p:nvPr>
        </p:nvSpPr>
        <p:spPr/>
        <p:txBody>
          <a:bodyPr/>
          <a:lstStyle/>
          <a:p>
            <a:r>
              <a:rPr lang="en-US" altLang="en-US" sz="2400" smtClean="0"/>
              <a:t>Name of the example program: </a:t>
            </a:r>
            <a:r>
              <a:rPr lang="en-US" altLang="en-US" sz="2000" smtClean="0">
                <a:latin typeface="Consolas" pitchFamily="49" charset="0"/>
              </a:rPr>
              <a:t>globalExample3.py</a:t>
            </a:r>
            <a:endParaRPr lang="en-US" altLang="en-US" sz="2000" smtClean="0">
              <a:latin typeface="Arial" charset="0"/>
            </a:endParaRPr>
          </a:p>
          <a:p>
            <a:pPr lvl="1">
              <a:buFont typeface="Times New Roman" pitchFamily="18" charset="0"/>
              <a:buNone/>
            </a:pPr>
            <a:r>
              <a:rPr lang="en-US" altLang="en-US" sz="1800" smtClean="0">
                <a:latin typeface="Consolas" pitchFamily="49" charset="0"/>
              </a:rPr>
              <a:t>num = 1</a:t>
            </a:r>
          </a:p>
          <a:p>
            <a:pPr lvl="1">
              <a:buFont typeface="Times New Roman" pitchFamily="18" charset="0"/>
              <a:buNone/>
            </a:pPr>
            <a:endParaRPr lang="en-US" altLang="en-US" sz="1800" smtClean="0">
              <a:latin typeface="Consolas" pitchFamily="49" charset="0"/>
            </a:endParaRPr>
          </a:p>
          <a:p>
            <a:pPr lvl="1">
              <a:buFont typeface="Times New Roman" pitchFamily="18" charset="0"/>
              <a:buNone/>
            </a:pPr>
            <a:r>
              <a:rPr lang="en-US" altLang="en-US" sz="1800" smtClean="0">
                <a:latin typeface="Consolas" pitchFamily="49" charset="0"/>
              </a:rPr>
              <a:t>def fun():</a:t>
            </a:r>
          </a:p>
          <a:p>
            <a:pPr lvl="1">
              <a:buFont typeface="Times New Roman" pitchFamily="18" charset="0"/>
              <a:buNone/>
            </a:pPr>
            <a:r>
              <a:rPr lang="en-US" altLang="en-US" sz="1800" smtClean="0">
                <a:latin typeface="Consolas" pitchFamily="49" charset="0"/>
              </a:rPr>
              <a:t>   global num </a:t>
            </a:r>
          </a:p>
          <a:p>
            <a:pPr lvl="1">
              <a:buFont typeface="Times New Roman" pitchFamily="18" charset="0"/>
              <a:buNone/>
            </a:pPr>
            <a:r>
              <a:rPr lang="en-US" altLang="en-US" sz="1800" smtClean="0">
                <a:latin typeface="Consolas" pitchFamily="49" charset="0"/>
              </a:rPr>
              <a:t>   num = 2</a:t>
            </a:r>
          </a:p>
          <a:p>
            <a:pPr lvl="1">
              <a:buFont typeface="Times New Roman" pitchFamily="18" charset="0"/>
              <a:buNone/>
            </a:pPr>
            <a:r>
              <a:rPr lang="en-US" altLang="en-US" sz="1800" smtClean="0">
                <a:latin typeface="Consolas" pitchFamily="49" charset="0"/>
              </a:rPr>
              <a:t>   print(num)</a:t>
            </a:r>
          </a:p>
          <a:p>
            <a:pPr lvl="1">
              <a:buFont typeface="Times New Roman" pitchFamily="18" charset="0"/>
              <a:buNone/>
            </a:pPr>
            <a:endParaRPr lang="en-US" altLang="en-US" sz="1800" smtClean="0">
              <a:latin typeface="Consolas" pitchFamily="49" charset="0"/>
            </a:endParaRPr>
          </a:p>
          <a:p>
            <a:pPr lvl="1">
              <a:buFont typeface="Times New Roman" pitchFamily="18" charset="0"/>
              <a:buNone/>
            </a:pPr>
            <a:r>
              <a:rPr lang="en-US" altLang="en-US" sz="1800" smtClean="0">
                <a:latin typeface="Consolas" pitchFamily="49" charset="0"/>
              </a:rPr>
              <a:t>def start():</a:t>
            </a:r>
          </a:p>
          <a:p>
            <a:pPr lvl="1">
              <a:buFont typeface="Times New Roman" pitchFamily="18" charset="0"/>
              <a:buNone/>
            </a:pPr>
            <a:r>
              <a:rPr lang="en-US" altLang="en-US" sz="1800" smtClean="0">
                <a:latin typeface="Consolas" pitchFamily="49" charset="0"/>
              </a:rPr>
              <a:t>   print(num)</a:t>
            </a:r>
          </a:p>
          <a:p>
            <a:pPr lvl="1">
              <a:buFont typeface="Times New Roman" pitchFamily="18" charset="0"/>
              <a:buNone/>
            </a:pPr>
            <a:r>
              <a:rPr lang="en-US" altLang="en-US" sz="1800" smtClean="0">
                <a:latin typeface="Consolas" pitchFamily="49" charset="0"/>
              </a:rPr>
              <a:t>   fun()</a:t>
            </a:r>
          </a:p>
          <a:p>
            <a:pPr lvl="1">
              <a:buFont typeface="Times New Roman" pitchFamily="18" charset="0"/>
              <a:buNone/>
            </a:pPr>
            <a:r>
              <a:rPr lang="en-US" altLang="en-US" sz="1800" smtClean="0">
                <a:latin typeface="Consolas" pitchFamily="49" charset="0"/>
              </a:rPr>
              <a:t>   print(num)</a:t>
            </a:r>
          </a:p>
          <a:p>
            <a:pPr lvl="1">
              <a:buFont typeface="Times New Roman" pitchFamily="18" charset="0"/>
              <a:buNone/>
            </a:pPr>
            <a:endParaRPr lang="en-US" altLang="en-US" sz="1800" smtClean="0">
              <a:latin typeface="Consolas" pitchFamily="49" charset="0"/>
            </a:endParaRPr>
          </a:p>
          <a:p>
            <a:pPr lvl="1">
              <a:buFont typeface="Times New Roman" pitchFamily="18" charset="0"/>
              <a:buNone/>
            </a:pPr>
            <a:r>
              <a:rPr lang="en-US" altLang="en-US" sz="1800" smtClean="0">
                <a:latin typeface="Consolas" pitchFamily="49" charset="0"/>
              </a:rPr>
              <a:t>start()</a:t>
            </a:r>
          </a:p>
          <a:p>
            <a:pPr lvl="1">
              <a:buFont typeface="Times New Roman" pitchFamily="18" charset="0"/>
              <a:buNone/>
            </a:pPr>
            <a:endParaRPr lang="en-US" altLang="en-US" sz="1800" smtClean="0">
              <a:latin typeface="Consolas" pitchFamily="49" charset="0"/>
            </a:endParaRPr>
          </a:p>
        </p:txBody>
      </p:sp>
      <p:grpSp>
        <p:nvGrpSpPr>
          <p:cNvPr id="4" name="Group 3"/>
          <p:cNvGrpSpPr>
            <a:grpSpLocks/>
          </p:cNvGrpSpPr>
          <p:nvPr/>
        </p:nvGrpSpPr>
        <p:grpSpPr bwMode="auto">
          <a:xfrm>
            <a:off x="2921000" y="4645025"/>
            <a:ext cx="1577975" cy="373063"/>
            <a:chOff x="2921000" y="4645025"/>
            <a:chExt cx="1577975" cy="373063"/>
          </a:xfrm>
        </p:grpSpPr>
        <p:pic>
          <p:nvPicPr>
            <p:cNvPr id="88078" name="Picture 4"/>
            <p:cNvPicPr>
              <a:picLocks noChangeAspect="1" noChangeArrowheads="1"/>
            </p:cNvPicPr>
            <p:nvPr/>
          </p:nvPicPr>
          <p:blipFill>
            <a:blip r:embed="rId3">
              <a:extLst>
                <a:ext uri="{28A0092B-C50C-407E-A947-70E740481C1C}">
                  <a14:useLocalDpi xmlns:a14="http://schemas.microsoft.com/office/drawing/2010/main" val="0"/>
                </a:ext>
              </a:extLst>
            </a:blip>
            <a:srcRect l="16078" b="65622"/>
            <a:stretch>
              <a:fillRect/>
            </a:stretch>
          </p:blipFill>
          <p:spPr bwMode="auto">
            <a:xfrm>
              <a:off x="2921000" y="4645025"/>
              <a:ext cx="439738" cy="331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8079" name="TextBox 6"/>
            <p:cNvSpPr txBox="1">
              <a:spLocks noChangeArrowheads="1"/>
            </p:cNvSpPr>
            <p:nvPr/>
          </p:nvSpPr>
          <p:spPr bwMode="auto">
            <a:xfrm>
              <a:off x="3355975" y="4648200"/>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solidFill>
                    <a:srgbClr val="FF0000"/>
                  </a:solidFill>
                </a:rPr>
                <a:t>Global</a:t>
              </a:r>
            </a:p>
          </p:txBody>
        </p:sp>
      </p:grpSp>
      <p:grpSp>
        <p:nvGrpSpPr>
          <p:cNvPr id="2" name="Group 1"/>
          <p:cNvGrpSpPr>
            <a:grpSpLocks/>
          </p:cNvGrpSpPr>
          <p:nvPr/>
        </p:nvGrpSpPr>
        <p:grpSpPr bwMode="auto">
          <a:xfrm>
            <a:off x="2133600" y="2057400"/>
            <a:ext cx="3616325" cy="1200150"/>
            <a:chOff x="2133600" y="2057400"/>
            <a:chExt cx="3616325" cy="1200150"/>
          </a:xfrm>
        </p:grpSpPr>
        <p:cxnSp>
          <p:nvCxnSpPr>
            <p:cNvPr id="3" name="Straight Arrow Connector 2"/>
            <p:cNvCxnSpPr>
              <a:stCxn id="88077" idx="1"/>
            </p:cNvCxnSpPr>
            <p:nvPr/>
          </p:nvCxnSpPr>
          <p:spPr>
            <a:xfrm flipH="1">
              <a:off x="2133600" y="2657475"/>
              <a:ext cx="1114425" cy="4667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8077" name="TextBox 3"/>
            <p:cNvSpPr txBox="1">
              <a:spLocks noChangeArrowheads="1"/>
            </p:cNvSpPr>
            <p:nvPr/>
          </p:nvSpPr>
          <p:spPr bwMode="auto">
            <a:xfrm>
              <a:off x="3248025" y="2057400"/>
              <a:ext cx="25019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References to the name ‘</a:t>
              </a:r>
              <a:r>
                <a:rPr lang="en-US" altLang="ja-JP" sz="1800" b="1">
                  <a:solidFill>
                    <a:srgbClr val="FF0000"/>
                  </a:solidFill>
                  <a:latin typeface="Consolas" pitchFamily="49" charset="0"/>
                </a:rPr>
                <a:t>num</a:t>
              </a:r>
              <a:r>
                <a:rPr lang="en-US" altLang="en-US" sz="1800" b="1">
                  <a:solidFill>
                    <a:srgbClr val="FF0000"/>
                  </a:solidFill>
                </a:rPr>
                <a:t>’</a:t>
              </a:r>
              <a:r>
                <a:rPr lang="en-US" altLang="ja-JP" sz="1800" b="1">
                  <a:solidFill>
                    <a:srgbClr val="FF0000"/>
                  </a:solidFill>
                </a:rPr>
                <a:t> now affect the global variable, local variable not created</a:t>
              </a:r>
              <a:endParaRPr lang="en-US" altLang="en-US" sz="1800" b="1">
                <a:solidFill>
                  <a:srgbClr val="FF0000"/>
                </a:solidFill>
              </a:endParaRPr>
            </a:p>
          </p:txBody>
        </p:sp>
      </p:grpSp>
      <p:grpSp>
        <p:nvGrpSpPr>
          <p:cNvPr id="6" name="Group 5"/>
          <p:cNvGrpSpPr>
            <a:grpSpLocks/>
          </p:cNvGrpSpPr>
          <p:nvPr/>
        </p:nvGrpSpPr>
        <p:grpSpPr bwMode="auto">
          <a:xfrm>
            <a:off x="2921000" y="5359400"/>
            <a:ext cx="4546600" cy="369888"/>
            <a:chOff x="2921000" y="5359400"/>
            <a:chExt cx="4546600" cy="369332"/>
          </a:xfrm>
        </p:grpSpPr>
        <p:pic>
          <p:nvPicPr>
            <p:cNvPr id="88074" name="Picture 4"/>
            <p:cNvPicPr>
              <a:picLocks noChangeAspect="1" noChangeArrowheads="1"/>
            </p:cNvPicPr>
            <p:nvPr/>
          </p:nvPicPr>
          <p:blipFill>
            <a:blip r:embed="rId3">
              <a:extLst>
                <a:ext uri="{28A0092B-C50C-407E-A947-70E740481C1C}">
                  <a14:useLocalDpi xmlns:a14="http://schemas.microsoft.com/office/drawing/2010/main" val="0"/>
                </a:ext>
              </a:extLst>
            </a:blip>
            <a:srcRect l="16078" t="34572" b="32713"/>
            <a:stretch>
              <a:fillRect/>
            </a:stretch>
          </p:blipFill>
          <p:spPr bwMode="auto">
            <a:xfrm>
              <a:off x="2921000" y="5359400"/>
              <a:ext cx="439738" cy="315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8075" name="TextBox 13"/>
            <p:cNvSpPr txBox="1">
              <a:spLocks noChangeArrowheads="1"/>
            </p:cNvSpPr>
            <p:nvPr/>
          </p:nvSpPr>
          <p:spPr bwMode="auto">
            <a:xfrm>
              <a:off x="3371850" y="5359400"/>
              <a:ext cx="40957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solidFill>
                    <a:srgbClr val="FF0000"/>
                  </a:solidFill>
                </a:rPr>
                <a:t>Global still changed after ‘</a:t>
              </a:r>
              <a:r>
                <a:rPr lang="en-US" altLang="ja-JP" sz="1800">
                  <a:solidFill>
                    <a:srgbClr val="FF0000"/>
                  </a:solidFill>
                  <a:latin typeface="Consolas" pitchFamily="49" charset="0"/>
                </a:rPr>
                <a:t>fun()</a:t>
              </a:r>
              <a:r>
                <a:rPr lang="en-US" altLang="en-US" sz="1800">
                  <a:solidFill>
                    <a:srgbClr val="FF0000"/>
                  </a:solidFill>
                </a:rPr>
                <a:t>’</a:t>
              </a:r>
              <a:r>
                <a:rPr lang="en-US" altLang="ja-JP" sz="1800">
                  <a:solidFill>
                    <a:srgbClr val="FF0000"/>
                  </a:solidFill>
                </a:rPr>
                <a:t> is done</a:t>
              </a:r>
              <a:endParaRPr lang="en-US" altLang="en-US" sz="1800">
                <a:solidFill>
                  <a:srgbClr val="FF0000"/>
                </a:solidFill>
              </a:endParaRPr>
            </a:p>
          </p:txBody>
        </p:sp>
      </p:grpSp>
      <p:grpSp>
        <p:nvGrpSpPr>
          <p:cNvPr id="5" name="Group 4"/>
          <p:cNvGrpSpPr>
            <a:grpSpLocks/>
          </p:cNvGrpSpPr>
          <p:nvPr/>
        </p:nvGrpSpPr>
        <p:grpSpPr bwMode="auto">
          <a:xfrm>
            <a:off x="2895600" y="3698875"/>
            <a:ext cx="2185988" cy="374650"/>
            <a:chOff x="2895600" y="3698875"/>
            <a:chExt cx="2185988" cy="374650"/>
          </a:xfrm>
        </p:grpSpPr>
        <p:pic>
          <p:nvPicPr>
            <p:cNvPr id="88072" name="Picture 14"/>
            <p:cNvPicPr>
              <a:picLocks noChangeAspect="1" noChangeArrowheads="1"/>
            </p:cNvPicPr>
            <p:nvPr/>
          </p:nvPicPr>
          <p:blipFill>
            <a:blip r:embed="rId3">
              <a:extLst>
                <a:ext uri="{28A0092B-C50C-407E-A947-70E740481C1C}">
                  <a14:useLocalDpi xmlns:a14="http://schemas.microsoft.com/office/drawing/2010/main" val="0"/>
                </a:ext>
              </a:extLst>
            </a:blip>
            <a:srcRect l="16078" t="34572" b="32713"/>
            <a:stretch>
              <a:fillRect/>
            </a:stretch>
          </p:blipFill>
          <p:spPr bwMode="auto">
            <a:xfrm>
              <a:off x="2895600" y="3698875"/>
              <a:ext cx="439738" cy="315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8073" name="TextBox 15"/>
            <p:cNvSpPr txBox="1">
              <a:spLocks noChangeArrowheads="1"/>
            </p:cNvSpPr>
            <p:nvPr/>
          </p:nvSpPr>
          <p:spPr bwMode="auto">
            <a:xfrm>
              <a:off x="3371850" y="3705225"/>
              <a:ext cx="1709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solidFill>
                    <a:srgbClr val="FF0000"/>
                  </a:solidFill>
                </a:rPr>
                <a:t>Global changed</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p:txBody>
          <a:bodyPr/>
          <a:lstStyle/>
          <a:p>
            <a:r>
              <a:rPr lang="en-US" altLang="en-US" smtClean="0"/>
              <a:t>What Level To Declare Variables</a:t>
            </a:r>
          </a:p>
        </p:txBody>
      </p:sp>
      <p:sp>
        <p:nvSpPr>
          <p:cNvPr id="89091" name="Content Placeholder 2"/>
          <p:cNvSpPr>
            <a:spLocks noGrp="1"/>
          </p:cNvSpPr>
          <p:nvPr>
            <p:ph idx="1"/>
          </p:nvPr>
        </p:nvSpPr>
        <p:spPr>
          <a:xfrm>
            <a:off x="457200" y="1143000"/>
            <a:ext cx="8229600" cy="1752600"/>
          </a:xfrm>
        </p:spPr>
        <p:txBody>
          <a:bodyPr/>
          <a:lstStyle/>
          <a:p>
            <a:r>
              <a:rPr lang="en-US" altLang="en-US" smtClean="0"/>
              <a:t>Declare your variables as local to a function.</a:t>
            </a:r>
          </a:p>
          <a:p>
            <a:r>
              <a:rPr lang="en-US" altLang="en-US" smtClean="0"/>
              <a:t>When there are multiple levels of functions (a level is formed when one function calls another) then:</a:t>
            </a:r>
          </a:p>
          <a:p>
            <a:pPr lvl="1"/>
            <a:r>
              <a:rPr lang="en-US" altLang="en-US" smtClean="0"/>
              <a:t>A variable should be created at the lowest level possible</a:t>
            </a:r>
          </a:p>
        </p:txBody>
      </p:sp>
      <p:sp>
        <p:nvSpPr>
          <p:cNvPr id="4" name="Rectangle 3"/>
          <p:cNvSpPr/>
          <p:nvPr/>
        </p:nvSpPr>
        <p:spPr>
          <a:xfrm>
            <a:off x="1981200" y="3276600"/>
            <a:ext cx="1524000" cy="1066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fun1</a:t>
            </a:r>
          </a:p>
        </p:txBody>
      </p:sp>
      <p:sp>
        <p:nvSpPr>
          <p:cNvPr id="5" name="Rectangle 4"/>
          <p:cNvSpPr/>
          <p:nvPr/>
        </p:nvSpPr>
        <p:spPr>
          <a:xfrm>
            <a:off x="825500" y="5275263"/>
            <a:ext cx="153670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fun2</a:t>
            </a:r>
          </a:p>
        </p:txBody>
      </p:sp>
      <p:cxnSp>
        <p:nvCxnSpPr>
          <p:cNvPr id="6" name="Elbow Connector 5"/>
          <p:cNvCxnSpPr>
            <a:stCxn id="5" idx="0"/>
            <a:endCxn id="4" idx="2"/>
          </p:cNvCxnSpPr>
          <p:nvPr/>
        </p:nvCxnSpPr>
        <p:spPr>
          <a:xfrm rot="5400000" flipH="1" flipV="1">
            <a:off x="1702593" y="4234657"/>
            <a:ext cx="931863" cy="114935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2824163" y="5275263"/>
            <a:ext cx="149225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Fun3(x,y)</a:t>
            </a:r>
          </a:p>
        </p:txBody>
      </p:sp>
      <p:cxnSp>
        <p:nvCxnSpPr>
          <p:cNvPr id="8" name="Elbow Connector 7"/>
          <p:cNvCxnSpPr>
            <a:stCxn id="4" idx="2"/>
            <a:endCxn id="7" idx="0"/>
          </p:cNvCxnSpPr>
          <p:nvPr/>
        </p:nvCxnSpPr>
        <p:spPr>
          <a:xfrm rot="16200000" flipH="1">
            <a:off x="2690812" y="4395788"/>
            <a:ext cx="931863" cy="827088"/>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2133600" y="3581400"/>
            <a:ext cx="1219200" cy="61118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Need</a:t>
            </a:r>
          </a:p>
          <a:p>
            <a:pPr eaLnBrk="1" hangingPunct="1">
              <a:defRPr/>
            </a:pPr>
            <a:r>
              <a:rPr lang="en-US" sz="1400" dirty="0">
                <a:solidFill>
                  <a:schemeClr val="tx1"/>
                </a:solidFill>
                <a:latin typeface="Consolas" panose="020B0609020204030204" pitchFamily="49" charset="0"/>
                <a:cs typeface="Consolas" panose="020B0609020204030204" pitchFamily="49" charset="0"/>
              </a:rPr>
              <a:t>x,y here</a:t>
            </a:r>
          </a:p>
        </p:txBody>
      </p:sp>
      <p:sp>
        <p:nvSpPr>
          <p:cNvPr id="11" name="Rectangle 10"/>
          <p:cNvSpPr/>
          <p:nvPr/>
        </p:nvSpPr>
        <p:spPr>
          <a:xfrm>
            <a:off x="2944813" y="5764213"/>
            <a:ext cx="12192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x,y</a:t>
            </a:r>
          </a:p>
        </p:txBody>
      </p:sp>
      <p:sp>
        <p:nvSpPr>
          <p:cNvPr id="17" name="Rectangle 16"/>
          <p:cNvSpPr/>
          <p:nvPr/>
        </p:nvSpPr>
        <p:spPr>
          <a:xfrm>
            <a:off x="1014413" y="5764213"/>
            <a:ext cx="1219200" cy="693737"/>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Get and return x,y</a:t>
            </a:r>
          </a:p>
          <a:p>
            <a:pPr eaLnBrk="1" hangingPunct="1">
              <a:defRPr/>
            </a:pPr>
            <a:endParaRPr lang="en-US" sz="1400" dirty="0">
              <a:solidFill>
                <a:schemeClr val="tx1"/>
              </a:solidFill>
              <a:latin typeface="Consolas" panose="020B0609020204030204" pitchFamily="49" charset="0"/>
              <a:cs typeface="Consolas" panose="020B0609020204030204" pitchFamily="49" charset="0"/>
            </a:endParaRPr>
          </a:p>
        </p:txBody>
      </p:sp>
      <p:grpSp>
        <p:nvGrpSpPr>
          <p:cNvPr id="20" name="Group 19"/>
          <p:cNvGrpSpPr>
            <a:grpSpLocks/>
          </p:cNvGrpSpPr>
          <p:nvPr/>
        </p:nvGrpSpPr>
        <p:grpSpPr bwMode="auto">
          <a:xfrm>
            <a:off x="5245100" y="3276600"/>
            <a:ext cx="3490913" cy="3284538"/>
            <a:chOff x="5245100" y="3276599"/>
            <a:chExt cx="3490913" cy="3284539"/>
          </a:xfrm>
        </p:grpSpPr>
        <p:sp>
          <p:nvSpPr>
            <p:cNvPr id="40" name="Rectangle 39"/>
            <p:cNvSpPr/>
            <p:nvPr/>
          </p:nvSpPr>
          <p:spPr>
            <a:xfrm>
              <a:off x="7243763" y="5275263"/>
              <a:ext cx="149225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fun3</a:t>
              </a:r>
            </a:p>
          </p:txBody>
        </p:sp>
        <p:grpSp>
          <p:nvGrpSpPr>
            <p:cNvPr id="89104" name="Group 18"/>
            <p:cNvGrpSpPr>
              <a:grpSpLocks/>
            </p:cNvGrpSpPr>
            <p:nvPr/>
          </p:nvGrpSpPr>
          <p:grpSpPr bwMode="auto">
            <a:xfrm>
              <a:off x="5245100" y="3276599"/>
              <a:ext cx="2744788" cy="3284539"/>
              <a:chOff x="5245100" y="3276599"/>
              <a:chExt cx="2744788" cy="3284539"/>
            </a:xfrm>
          </p:grpSpPr>
          <p:sp>
            <p:nvSpPr>
              <p:cNvPr id="37" name="Rectangle 36"/>
              <p:cNvSpPr/>
              <p:nvPr/>
            </p:nvSpPr>
            <p:spPr>
              <a:xfrm>
                <a:off x="6400800" y="3276599"/>
                <a:ext cx="1524000" cy="1066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fun1</a:t>
                </a:r>
              </a:p>
            </p:txBody>
          </p:sp>
          <p:sp>
            <p:nvSpPr>
              <p:cNvPr id="38" name="Rectangle 37"/>
              <p:cNvSpPr/>
              <p:nvPr/>
            </p:nvSpPr>
            <p:spPr>
              <a:xfrm>
                <a:off x="5245100" y="5275263"/>
                <a:ext cx="153670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fun2</a:t>
                </a:r>
              </a:p>
            </p:txBody>
          </p:sp>
          <p:cxnSp>
            <p:nvCxnSpPr>
              <p:cNvPr id="39" name="Elbow Connector 38"/>
              <p:cNvCxnSpPr>
                <a:stCxn id="38" idx="0"/>
                <a:endCxn id="37" idx="2"/>
              </p:cNvCxnSpPr>
              <p:nvPr/>
            </p:nvCxnSpPr>
            <p:spPr>
              <a:xfrm rot="5400000" flipH="1" flipV="1">
                <a:off x="6122193" y="4234656"/>
                <a:ext cx="931863" cy="114935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cxnSp>
            <p:nvCxnSpPr>
              <p:cNvPr id="41" name="Elbow Connector 40"/>
              <p:cNvCxnSpPr>
                <a:stCxn id="37" idx="2"/>
                <a:endCxn id="40" idx="0"/>
              </p:cNvCxnSpPr>
              <p:nvPr/>
            </p:nvCxnSpPr>
            <p:spPr>
              <a:xfrm rot="16200000" flipH="1">
                <a:off x="7110412" y="4395787"/>
                <a:ext cx="931863" cy="827088"/>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grpSp>
      </p:grpSp>
      <p:sp>
        <p:nvSpPr>
          <p:cNvPr id="43" name="Rectangle 42"/>
          <p:cNvSpPr/>
          <p:nvPr/>
        </p:nvSpPr>
        <p:spPr>
          <a:xfrm>
            <a:off x="7380288" y="5764213"/>
            <a:ext cx="12192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y,z</a:t>
            </a:r>
          </a:p>
        </p:txBody>
      </p:sp>
      <p:sp>
        <p:nvSpPr>
          <p:cNvPr id="44" name="Rectangle 43"/>
          <p:cNvSpPr/>
          <p:nvPr/>
        </p:nvSpPr>
        <p:spPr>
          <a:xfrm>
            <a:off x="5434013" y="5764213"/>
            <a:ext cx="12192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x</a:t>
            </a:r>
          </a:p>
          <a:p>
            <a:pPr eaLnBrk="1" hangingPunct="1">
              <a:defRPr/>
            </a:pPr>
            <a:endParaRPr lang="en-US" sz="1400" dirty="0">
              <a:solidFill>
                <a:schemeClr val="tx1"/>
              </a:solidFill>
              <a:latin typeface="Consolas" panose="020B0609020204030204" pitchFamily="49" charset="0"/>
              <a:cs typeface="Consolas" panose="020B06090202040302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randombar(horizontal)">
                                      <p:cBhvr>
                                        <p:cTn id="12" dur="5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0"/>
                                          </p:stCondLst>
                                        </p:cTn>
                                        <p:tgtEl>
                                          <p:spTgt spid="20"/>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randombar(horizontal)">
                                      <p:cBhvr>
                                        <p:cTn id="26" dur="500"/>
                                        <p:tgtEl>
                                          <p:spTgt spid="4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randombar(horizontal)">
                                      <p:cBhvr>
                                        <p:cTn id="31"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7" grpId="0" animBg="1"/>
      <p:bldP spid="43" grpId="0" animBg="1"/>
      <p:bldP spid="44"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altLang="en-US" smtClean="0"/>
              <a:t>Documenting Functions</a:t>
            </a:r>
          </a:p>
        </p:txBody>
      </p:sp>
      <p:sp>
        <p:nvSpPr>
          <p:cNvPr id="3" name="Content Placeholder 2"/>
          <p:cNvSpPr>
            <a:spLocks noGrp="1"/>
          </p:cNvSpPr>
          <p:nvPr>
            <p:ph idx="1"/>
          </p:nvPr>
        </p:nvSpPr>
        <p:spPr/>
        <p:txBody>
          <a:bodyPr/>
          <a:lstStyle/>
          <a:p>
            <a:r>
              <a:rPr lang="en-US" altLang="en-US" smtClean="0"/>
              <a:t>(As previously mentioned the documentation should include)</a:t>
            </a:r>
          </a:p>
          <a:p>
            <a:pPr lvl="1"/>
            <a:r>
              <a:rPr lang="en-US" altLang="en-US" smtClean="0"/>
              <a:t>The type and number of arguments e.g., </a:t>
            </a:r>
            <a:r>
              <a:rPr lang="en-US" altLang="en-US" smtClean="0">
                <a:solidFill>
                  <a:srgbClr val="00B0F0"/>
                </a:solidFill>
              </a:rPr>
              <a:t># fun(int,string)</a:t>
            </a:r>
          </a:p>
          <a:p>
            <a:pPr lvl="1"/>
            <a:r>
              <a:rPr lang="en-US" altLang="en-US" smtClean="0"/>
              <a:t>The type and number of return values e.g., </a:t>
            </a:r>
            <a:r>
              <a:rPr lang="en-US" altLang="en-US" smtClean="0">
                <a:solidFill>
                  <a:srgbClr val="00B0F0"/>
                </a:solidFill>
              </a:rPr>
              <a:t># returns(float,float,int)</a:t>
            </a:r>
          </a:p>
          <a:p>
            <a:r>
              <a:rPr lang="en-US" altLang="en-US" smtClean="0"/>
              <a:t>Additional documentation</a:t>
            </a:r>
          </a:p>
          <a:p>
            <a:pPr lvl="1"/>
            <a:r>
              <a:rPr lang="en-US" altLang="en-US" smtClean="0"/>
              <a:t>Functions are a ‘mini’ program.</a:t>
            </a:r>
          </a:p>
          <a:p>
            <a:pPr lvl="1"/>
            <a:r>
              <a:rPr lang="en-US" altLang="en-US" smtClean="0"/>
              <a:t>Consequently the manner in which an entire program is documented should also repeated in a similar process for each function:</a:t>
            </a:r>
          </a:p>
          <a:p>
            <a:pPr lvl="2"/>
            <a:r>
              <a:rPr lang="en-US" altLang="en-US" smtClean="0"/>
              <a:t>Features list.</a:t>
            </a:r>
          </a:p>
          <a:p>
            <a:pPr lvl="2"/>
            <a:r>
              <a:rPr lang="en-US" altLang="en-US" smtClean="0"/>
              <a:t>Limitations, assumptions e.g., if a function will divide two parameters then the documentation should indicate that the function requires that the denominator is not zero.</a:t>
            </a:r>
          </a:p>
          <a:p>
            <a:pPr lvl="2"/>
            <a:r>
              <a:rPr lang="en-US" altLang="en-US" smtClean="0"/>
              <a:t>(Authorship and version number may or may not be necessary for the purposes of this class although they are often included in actual practice).</a:t>
            </a:r>
          </a:p>
          <a:p>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p:txBody>
          <a:bodyPr/>
          <a:lstStyle/>
          <a:p>
            <a:r>
              <a:rPr lang="en-US" altLang="en-US" dirty="0" smtClean="0"/>
              <a:t>Doc </a:t>
            </a:r>
            <a:r>
              <a:rPr lang="en-US" altLang="en-US" dirty="0" smtClean="0"/>
              <a:t>Strings (If There Is Time)</a:t>
            </a:r>
            <a:endParaRPr lang="en-US" altLang="en-US" dirty="0" smtClean="0"/>
          </a:p>
        </p:txBody>
      </p:sp>
      <p:sp>
        <p:nvSpPr>
          <p:cNvPr id="3" name="Content Placeholder 2"/>
          <p:cNvSpPr>
            <a:spLocks noGrp="1"/>
          </p:cNvSpPr>
          <p:nvPr>
            <p:ph idx="1"/>
          </p:nvPr>
        </p:nvSpPr>
        <p:spPr/>
        <p:txBody>
          <a:bodyPr/>
          <a:lstStyle/>
          <a:p>
            <a:pPr>
              <a:defRPr/>
            </a:pPr>
            <a:r>
              <a:rPr lang="en-US" dirty="0" smtClean="0">
                <a:ea typeface="MS PGothic" pitchFamily="34" charset="-128"/>
              </a:rPr>
              <a:t>A special form of documentation:</a:t>
            </a:r>
          </a:p>
          <a:p>
            <a:pPr lvl="1">
              <a:defRPr/>
            </a:pPr>
            <a:r>
              <a:rPr lang="en-US" b="1" dirty="0" smtClean="0">
                <a:ea typeface="MS PGothic" pitchFamily="34" charset="-128"/>
              </a:rPr>
              <a:t>Characteristic 1</a:t>
            </a:r>
            <a:r>
              <a:rPr lang="en-US" dirty="0" smtClean="0">
                <a:ea typeface="MS PGothic" pitchFamily="34" charset="-128"/>
              </a:rPr>
              <a:t>: It allows for documentation to span multiple lines</a:t>
            </a:r>
          </a:p>
          <a:p>
            <a:pPr lvl="1">
              <a:defRPr/>
            </a:pPr>
            <a:r>
              <a:rPr lang="en-US" dirty="0" smtClean="0">
                <a:ea typeface="MS PGothic" pitchFamily="34" charset="-128"/>
              </a:rPr>
              <a:t>Example:</a:t>
            </a:r>
          </a:p>
          <a:p>
            <a:pPr marL="571500" lvl="2" indent="0">
              <a:buFont typeface="Arial" charset="0"/>
              <a:buNone/>
              <a:defRPr/>
            </a:pPr>
            <a:r>
              <a:rPr lang="en-US" dirty="0" smtClean="0">
                <a:ea typeface="MS PGothic" pitchFamily="34" charset="-128"/>
              </a:rPr>
              <a:t>"""  (triple double quotes)</a:t>
            </a:r>
            <a:endParaRPr lang="en-US" dirty="0" smtClean="0">
              <a:latin typeface="Consolas" panose="020B0609020204030204" pitchFamily="49" charset="0"/>
              <a:ea typeface="MS PGothic" pitchFamily="34" charset="-128"/>
              <a:cs typeface="Consolas" panose="020B0609020204030204" pitchFamily="49" charset="0"/>
            </a:endParaRPr>
          </a:p>
          <a:p>
            <a:pPr marL="571500" lvl="2" indent="0">
              <a:buFont typeface="Arial" charset="0"/>
              <a:buNone/>
              <a:defRPr/>
            </a:pPr>
            <a:r>
              <a:rPr lang="en-US" dirty="0" smtClean="0">
                <a:latin typeface="Consolas" panose="020B0609020204030204" pitchFamily="49" charset="0"/>
                <a:ea typeface="MS PGothic" pitchFamily="34" charset="-128"/>
                <a:cs typeface="Consolas" panose="020B0609020204030204" pitchFamily="49" charset="0"/>
              </a:rPr>
              <a:t>function</a:t>
            </a:r>
            <a:r>
              <a:rPr lang="en-US" dirty="0">
                <a:latin typeface="Consolas" panose="020B0609020204030204" pitchFamily="49" charset="0"/>
                <a:ea typeface="MS PGothic" pitchFamily="34" charset="-128"/>
                <a:cs typeface="Consolas" panose="020B0609020204030204" pitchFamily="49" charset="0"/>
              </a:rPr>
              <a:t>: </a:t>
            </a:r>
            <a:r>
              <a:rPr lang="en-US" dirty="0" err="1" smtClean="0">
                <a:latin typeface="Consolas" panose="020B0609020204030204" pitchFamily="49" charset="0"/>
                <a:ea typeface="MS PGothic" pitchFamily="34" charset="-128"/>
                <a:cs typeface="Consolas" panose="020B0609020204030204" pitchFamily="49" charset="0"/>
              </a:rPr>
              <a:t>getInputs</a:t>
            </a:r>
            <a:endParaRPr lang="en-US" dirty="0">
              <a:latin typeface="Consolas" panose="020B0609020204030204" pitchFamily="49" charset="0"/>
              <a:ea typeface="MS PGothic" pitchFamily="34" charset="-128"/>
              <a:cs typeface="Consolas" panose="020B0609020204030204" pitchFamily="49" charset="0"/>
            </a:endParaRPr>
          </a:p>
          <a:p>
            <a:pPr marL="571500" lvl="2" indent="0">
              <a:buFont typeface="Arial" charset="0"/>
              <a:buNone/>
              <a:defRPr/>
            </a:pPr>
            <a:r>
              <a:rPr lang="en-US" dirty="0" smtClean="0">
                <a:latin typeface="Consolas" panose="020B0609020204030204" pitchFamily="49" charset="0"/>
                <a:ea typeface="MS PGothic" pitchFamily="34" charset="-128"/>
                <a:cs typeface="Consolas" panose="020B0609020204030204" pitchFamily="49" charset="0"/>
              </a:rPr>
              <a:t>@</a:t>
            </a:r>
            <a:r>
              <a:rPr lang="en-US" dirty="0" err="1" smtClean="0">
                <a:latin typeface="Consolas" panose="020B0609020204030204" pitchFamily="49" charset="0"/>
                <a:ea typeface="MS PGothic" pitchFamily="34" charset="-128"/>
                <a:cs typeface="Consolas" panose="020B0609020204030204" pitchFamily="49" charset="0"/>
              </a:rPr>
              <a:t>getInputs</a:t>
            </a:r>
            <a:r>
              <a:rPr lang="en-US" dirty="0" smtClean="0">
                <a:latin typeface="Consolas" panose="020B0609020204030204" pitchFamily="49" charset="0"/>
                <a:ea typeface="MS PGothic" pitchFamily="34" charset="-128"/>
                <a:cs typeface="Consolas" panose="020B0609020204030204" pitchFamily="49" charset="0"/>
              </a:rPr>
              <a:t>(none)</a:t>
            </a:r>
          </a:p>
          <a:p>
            <a:pPr marL="571500" lvl="2" indent="0">
              <a:buFont typeface="Arial" charset="0"/>
              <a:buNone/>
              <a:defRPr/>
            </a:pPr>
            <a:r>
              <a:rPr lang="en-US" dirty="0" smtClean="0">
                <a:latin typeface="Consolas" panose="020B0609020204030204" pitchFamily="49" charset="0"/>
                <a:ea typeface="MS PGothic" pitchFamily="34" charset="-128"/>
                <a:cs typeface="Consolas" panose="020B0609020204030204" pitchFamily="49" charset="0"/>
              </a:rPr>
              <a:t>@returns(</a:t>
            </a:r>
            <a:r>
              <a:rPr lang="en-US" dirty="0" err="1" smtClean="0">
                <a:latin typeface="Consolas" panose="020B0609020204030204" pitchFamily="49" charset="0"/>
                <a:ea typeface="MS PGothic" pitchFamily="34" charset="-128"/>
                <a:cs typeface="Consolas" panose="020B0609020204030204" pitchFamily="49" charset="0"/>
              </a:rPr>
              <a:t>float,float,int</a:t>
            </a:r>
            <a:r>
              <a:rPr lang="en-US" dirty="0" smtClean="0">
                <a:latin typeface="Consolas" panose="020B0609020204030204" pitchFamily="49" charset="0"/>
                <a:ea typeface="MS PGothic" pitchFamily="34" charset="-128"/>
                <a:cs typeface="Consolas" panose="020B0609020204030204" pitchFamily="49" charset="0"/>
              </a:rPr>
              <a:t>)</a:t>
            </a:r>
          </a:p>
          <a:p>
            <a:pPr marL="571500" lvl="2" indent="0">
              <a:buFont typeface="Arial" charset="0"/>
              <a:buNone/>
              <a:defRPr/>
            </a:pPr>
            <a:r>
              <a:rPr lang="en-US" dirty="0">
                <a:latin typeface="Consolas" panose="020B0609020204030204" pitchFamily="49" charset="0"/>
                <a:ea typeface="MS PGothic" pitchFamily="34" charset="-128"/>
                <a:cs typeface="Consolas" panose="020B0609020204030204" pitchFamily="49" charset="0"/>
              </a:rPr>
              <a:t>@</a:t>
            </a:r>
            <a:r>
              <a:rPr lang="en-US" dirty="0" smtClean="0">
                <a:latin typeface="Consolas" panose="020B0609020204030204" pitchFamily="49" charset="0"/>
                <a:ea typeface="MS PGothic" pitchFamily="34" charset="-128"/>
                <a:cs typeface="Consolas" panose="020B0609020204030204" pitchFamily="49" charset="0"/>
              </a:rPr>
              <a:t>Prompt </a:t>
            </a:r>
            <a:r>
              <a:rPr lang="en-US" dirty="0">
                <a:latin typeface="Consolas" panose="020B0609020204030204" pitchFamily="49" charset="0"/>
                <a:ea typeface="MS PGothic" pitchFamily="34" charset="-128"/>
                <a:cs typeface="Consolas" panose="020B0609020204030204" pitchFamily="49" charset="0"/>
              </a:rPr>
              <a:t>the user for the inputs to the operation: principle, rate, </a:t>
            </a:r>
            <a:r>
              <a:rPr lang="en-US" dirty="0" smtClean="0">
                <a:latin typeface="Consolas" panose="020B0609020204030204" pitchFamily="49" charset="0"/>
                <a:ea typeface="MS PGothic" pitchFamily="34" charset="-128"/>
                <a:cs typeface="Consolas" panose="020B0609020204030204" pitchFamily="49" charset="0"/>
              </a:rPr>
              <a:t>time</a:t>
            </a:r>
          </a:p>
          <a:p>
            <a:pPr marL="571500" lvl="2" indent="0">
              <a:buFont typeface="Arial" charset="0"/>
              <a:buNone/>
              <a:defRPr/>
            </a:pPr>
            <a:r>
              <a:rPr lang="en-US" dirty="0" smtClean="0">
                <a:latin typeface="Consolas" panose="020B0609020204030204" pitchFamily="49" charset="0"/>
                <a:ea typeface="MS PGothic" pitchFamily="34" charset="-128"/>
                <a:cs typeface="Consolas" panose="020B0609020204030204" pitchFamily="49" charset="0"/>
              </a:rPr>
              <a:t>"""</a:t>
            </a:r>
          </a:p>
          <a:p>
            <a:pPr marL="514350" lvl="2" indent="0">
              <a:buFont typeface="Arial" charset="0"/>
              <a:buNone/>
              <a:defRPr/>
            </a:pPr>
            <a:r>
              <a:rPr lang="en-US" dirty="0" err="1">
                <a:latin typeface="Consolas" panose="020B0609020204030204" pitchFamily="49" charset="0"/>
                <a:ea typeface="MS PGothic" pitchFamily="34" charset="-128"/>
                <a:cs typeface="Consolas" panose="020B0609020204030204" pitchFamily="49" charset="0"/>
              </a:rPr>
              <a:t>def</a:t>
            </a:r>
            <a:r>
              <a:rPr lang="en-US" dirty="0">
                <a:latin typeface="Consolas" panose="020B0609020204030204" pitchFamily="49" charset="0"/>
                <a:ea typeface="MS PGothic" pitchFamily="34" charset="-128"/>
                <a:cs typeface="Consolas" panose="020B0609020204030204" pitchFamily="49" charset="0"/>
              </a:rPr>
              <a:t> </a:t>
            </a:r>
            <a:r>
              <a:rPr lang="en-US" dirty="0" err="1" smtClean="0">
                <a:latin typeface="Consolas" panose="020B0609020204030204" pitchFamily="49" charset="0"/>
                <a:ea typeface="MS PGothic" pitchFamily="34" charset="-128"/>
                <a:cs typeface="Consolas" panose="020B0609020204030204" pitchFamily="49" charset="0"/>
              </a:rPr>
              <a:t>getInputs</a:t>
            </a:r>
            <a:r>
              <a:rPr lang="en-US" dirty="0" smtClean="0">
                <a:latin typeface="Consolas" panose="020B0609020204030204" pitchFamily="49" charset="0"/>
                <a:ea typeface="MS PGothic" pitchFamily="34" charset="-128"/>
                <a:cs typeface="Consolas" panose="020B0609020204030204" pitchFamily="49" charset="0"/>
              </a:rPr>
              <a:t>():</a:t>
            </a:r>
          </a:p>
          <a:p>
            <a:pPr marL="514350" lvl="2" indent="0">
              <a:buFont typeface="Arial" charset="0"/>
              <a:buNone/>
              <a:defRPr/>
            </a:pPr>
            <a:r>
              <a:rPr lang="en-US" dirty="0">
                <a:latin typeface="Consolas" panose="020B0609020204030204" pitchFamily="49" charset="0"/>
                <a:ea typeface="MS PGothic" pitchFamily="34" charset="-128"/>
                <a:cs typeface="Consolas" panose="020B0609020204030204" pitchFamily="49" charset="0"/>
              </a:rPr>
              <a:t> </a:t>
            </a:r>
            <a:r>
              <a:rPr lang="en-US" dirty="0" smtClean="0">
                <a:latin typeface="Consolas" panose="020B0609020204030204" pitchFamily="49" charset="0"/>
                <a:ea typeface="MS PGothic" pitchFamily="34" charset="-128"/>
                <a:cs typeface="Consolas" panose="020B0609020204030204" pitchFamily="49" charset="0"/>
              </a:rPr>
              <a:t>   ...</a:t>
            </a:r>
            <a:endParaRPr lang="en-US" dirty="0">
              <a:latin typeface="Consolas" panose="020B0609020204030204" pitchFamily="49" charset="0"/>
              <a:ea typeface="MS PGothic" pitchFamily="34" charset="-128"/>
              <a:cs typeface="Consolas" panose="020B0609020204030204" pitchFamily="49" charset="0"/>
            </a:endParaRPr>
          </a:p>
          <a:p>
            <a:pPr marL="514350" lvl="2" indent="0">
              <a:buFont typeface="Arial" charset="0"/>
              <a:buNone/>
              <a:defRPr/>
            </a:pPr>
            <a:r>
              <a:rPr lang="en-US" dirty="0" smtClean="0">
                <a:latin typeface="Consolas" panose="020B0609020204030204" pitchFamily="49" charset="0"/>
                <a:ea typeface="MS PGothic" pitchFamily="34" charset="-128"/>
                <a:cs typeface="Consolas" panose="020B0609020204030204" pitchFamily="49" charset="0"/>
              </a:rPr>
              <a:t>    return(principle</a:t>
            </a:r>
            <a:r>
              <a:rPr lang="en-US" dirty="0">
                <a:latin typeface="Consolas" panose="020B0609020204030204" pitchFamily="49" charset="0"/>
                <a:ea typeface="MS PGothic" pitchFamily="34" charset="-128"/>
                <a:cs typeface="Consolas" panose="020B0609020204030204" pitchFamily="49" charset="0"/>
              </a:rPr>
              <a:t>, rate, time)</a:t>
            </a:r>
            <a:endParaRPr lang="en-US" dirty="0" smtClean="0">
              <a:latin typeface="Consolas" panose="020B0609020204030204" pitchFamily="49" charset="0"/>
              <a:ea typeface="MS PGothic" pitchFamily="34" charset="-128"/>
              <a:cs typeface="Consolas" panose="020B0609020204030204" pitchFamily="49"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lstStyle/>
          <a:p>
            <a:r>
              <a:rPr lang="en-US" altLang="en-US" smtClean="0"/>
              <a:t>Doc Strings </a:t>
            </a:r>
            <a:r>
              <a:rPr lang="en-US" altLang="en-US" smtClean="0"/>
              <a:t>(If There Is Time, 2</a:t>
            </a:r>
            <a:r>
              <a:rPr lang="en-US" altLang="en-US" smtClean="0"/>
              <a:t>)</a:t>
            </a:r>
          </a:p>
        </p:txBody>
      </p:sp>
      <p:sp>
        <p:nvSpPr>
          <p:cNvPr id="3" name="Content Placeholder 2"/>
          <p:cNvSpPr>
            <a:spLocks noGrp="1"/>
          </p:cNvSpPr>
          <p:nvPr>
            <p:ph idx="1"/>
          </p:nvPr>
        </p:nvSpPr>
        <p:spPr/>
        <p:txBody>
          <a:bodyPr/>
          <a:lstStyle/>
          <a:p>
            <a:pPr lvl="1"/>
            <a:r>
              <a:rPr lang="en-US" altLang="en-US" b="1" smtClean="0"/>
              <a:t>Characteristic 2</a:t>
            </a:r>
            <a:r>
              <a:rPr lang="en-US" altLang="en-US" smtClean="0"/>
              <a:t>: it can provide help as the program is running in Python’s interactive mode.</a:t>
            </a:r>
          </a:p>
          <a:p>
            <a:pPr lvl="1"/>
            <a:r>
              <a:rPr lang="en-US" altLang="en-US" smtClean="0"/>
              <a:t>Example: program is stored in file called “</a:t>
            </a:r>
            <a:r>
              <a:rPr lang="en-US" altLang="en-US" smtClean="0">
                <a:latin typeface="Consolas" pitchFamily="49" charset="0"/>
              </a:rPr>
              <a:t>doc_strings.py</a:t>
            </a:r>
            <a:r>
              <a:rPr lang="en-US" altLang="en-US" smtClean="0"/>
              <a:t>”</a:t>
            </a:r>
          </a:p>
          <a:p>
            <a:pPr lvl="1"/>
            <a:r>
              <a:rPr lang="en-US" altLang="en-US" smtClean="0"/>
              <a:t>Interactive mode is invoked by typing “</a:t>
            </a:r>
            <a:r>
              <a:rPr lang="en-US" altLang="en-US" smtClean="0">
                <a:latin typeface="Consolas" pitchFamily="49" charset="0"/>
              </a:rPr>
              <a:t>python</a:t>
            </a:r>
            <a:r>
              <a:rPr lang="en-US" altLang="en-US" smtClean="0"/>
              <a:t>” at the command line (no program name) </a:t>
            </a:r>
          </a:p>
          <a:p>
            <a:pPr lvl="1"/>
            <a:endParaRPr lang="en-US" altLang="en-US" smtClean="0"/>
          </a:p>
          <a:p>
            <a:pPr lvl="1"/>
            <a:endParaRPr lang="en-US" altLang="en-US" smtClean="0"/>
          </a:p>
        </p:txBody>
      </p:sp>
      <p:grpSp>
        <p:nvGrpSpPr>
          <p:cNvPr id="7" name="Group 6"/>
          <p:cNvGrpSpPr>
            <a:grpSpLocks/>
          </p:cNvGrpSpPr>
          <p:nvPr/>
        </p:nvGrpSpPr>
        <p:grpSpPr bwMode="auto">
          <a:xfrm>
            <a:off x="0" y="2824163"/>
            <a:ext cx="4267200" cy="3117850"/>
            <a:chOff x="0" y="3320660"/>
            <a:chExt cx="4267200" cy="3117007"/>
          </a:xfrm>
        </p:grpSpPr>
        <p:sp>
          <p:nvSpPr>
            <p:cNvPr id="4" name="Rectangle 3"/>
            <p:cNvSpPr/>
            <p:nvPr/>
          </p:nvSpPr>
          <p:spPr>
            <a:xfrm>
              <a:off x="0" y="3695209"/>
              <a:ext cx="4267200" cy="274245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600" b="1" dirty="0">
                  <a:solidFill>
                    <a:schemeClr val="bg1"/>
                  </a:solidFill>
                  <a:latin typeface="Consolas" panose="020B0609020204030204" pitchFamily="49" charset="0"/>
                  <a:cs typeface="Consolas" panose="020B0609020204030204" pitchFamily="49" charset="0"/>
                </a:rPr>
                <a:t>"""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function: </a:t>
              </a:r>
              <a:r>
                <a:rPr lang="en-US" sz="1600" b="1" dirty="0" err="1">
                  <a:solidFill>
                    <a:schemeClr val="bg1"/>
                  </a:solidFill>
                  <a:latin typeface="Consolas" panose="020B0609020204030204" pitchFamily="49" charset="0"/>
                  <a:cs typeface="Consolas" panose="020B0609020204030204" pitchFamily="49" charset="0"/>
                </a:rPr>
                <a:t>getInputs</a:t>
              </a:r>
              <a:r>
                <a:rPr lang="en-US" sz="1600" b="1" dirty="0">
                  <a:solidFill>
                    <a:schemeClr val="bg1"/>
                  </a:solidFill>
                  <a:latin typeface="Consolas" panose="020B0609020204030204" pitchFamily="49" charset="0"/>
                  <a:cs typeface="Consolas" panose="020B0609020204030204" pitchFamily="49" charset="0"/>
                </a:rPr>
                <a:t>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a:t>
              </a:r>
              <a:r>
                <a:rPr lang="en-US" sz="1600" b="1" dirty="0" err="1">
                  <a:solidFill>
                    <a:schemeClr val="bg1"/>
                  </a:solidFill>
                  <a:latin typeface="Consolas" panose="020B0609020204030204" pitchFamily="49" charset="0"/>
                  <a:cs typeface="Consolas" panose="020B0609020204030204" pitchFamily="49" charset="0"/>
                </a:rPr>
                <a:t>getInputs</a:t>
              </a:r>
              <a:r>
                <a:rPr lang="en-US" sz="1600" b="1" dirty="0">
                  <a:solidFill>
                    <a:schemeClr val="bg1"/>
                  </a:solidFill>
                  <a:latin typeface="Consolas" panose="020B0609020204030204" pitchFamily="49" charset="0"/>
                  <a:cs typeface="Consolas" panose="020B0609020204030204" pitchFamily="49" charset="0"/>
                </a:rPr>
                <a:t>(none)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@returns(</a:t>
              </a:r>
              <a:r>
                <a:rPr lang="en-US" sz="1600" b="1" dirty="0" err="1">
                  <a:solidFill>
                    <a:schemeClr val="bg1"/>
                  </a:solidFill>
                  <a:latin typeface="Consolas" panose="020B0609020204030204" pitchFamily="49" charset="0"/>
                  <a:cs typeface="Consolas" panose="020B0609020204030204" pitchFamily="49" charset="0"/>
                </a:rPr>
                <a:t>float,float,int</a:t>
              </a:r>
              <a:r>
                <a:rPr lang="en-US" sz="1600" b="1" dirty="0">
                  <a:solidFill>
                    <a:schemeClr val="bg1"/>
                  </a:solidFill>
                  <a:latin typeface="Consolas" panose="020B0609020204030204" pitchFamily="49" charset="0"/>
                  <a:cs typeface="Consolas" panose="020B0609020204030204" pitchFamily="49" charset="0"/>
                </a:rPr>
                <a:t>)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@Prompt the user for the inputs to the operation: principle, rate, time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a:t>
              </a:r>
            </a:p>
            <a:p>
              <a:pPr eaLnBrk="1" hangingPunct="1">
                <a:defRPr/>
              </a:pPr>
              <a:r>
                <a:rPr lang="en-US" sz="1600" b="1" dirty="0" err="1">
                  <a:solidFill>
                    <a:schemeClr val="bg1"/>
                  </a:solidFill>
                  <a:latin typeface="Consolas" panose="020B0609020204030204" pitchFamily="49" charset="0"/>
                  <a:cs typeface="Consolas" panose="020B0609020204030204" pitchFamily="49" charset="0"/>
                </a:rPr>
                <a:t>def</a:t>
              </a:r>
              <a:r>
                <a:rPr lang="en-US" sz="1600" b="1" dirty="0">
                  <a:solidFill>
                    <a:schemeClr val="bg1"/>
                  </a:solidFill>
                  <a:latin typeface="Consolas" panose="020B0609020204030204" pitchFamily="49" charset="0"/>
                  <a:cs typeface="Consolas" panose="020B0609020204030204" pitchFamily="49" charset="0"/>
                </a:rPr>
                <a:t> </a:t>
              </a:r>
              <a:r>
                <a:rPr lang="en-US" sz="1600" b="1" dirty="0" err="1">
                  <a:solidFill>
                    <a:schemeClr val="bg1"/>
                  </a:solidFill>
                  <a:latin typeface="Consolas" panose="020B0609020204030204" pitchFamily="49" charset="0"/>
                  <a:cs typeface="Consolas" panose="020B0609020204030204" pitchFamily="49" charset="0"/>
                </a:rPr>
                <a:t>getInputs</a:t>
              </a:r>
              <a:r>
                <a:rPr lang="en-US" sz="1600" b="1" dirty="0">
                  <a:solidFill>
                    <a:schemeClr val="bg1"/>
                  </a:solidFill>
                  <a:latin typeface="Consolas" panose="020B0609020204030204" pitchFamily="49" charset="0"/>
                  <a:cs typeface="Consolas" panose="020B0609020204030204" pitchFamily="49" charset="0"/>
                </a:rPr>
                <a:t>():</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return(principle, rate, time)</a:t>
              </a:r>
            </a:p>
            <a:p>
              <a:pPr eaLnBrk="1" hangingPunct="1">
                <a:defRPr/>
              </a:pPr>
              <a:endParaRPr lang="en-US" dirty="0">
                <a:solidFill>
                  <a:schemeClr val="tx1"/>
                </a:solidFill>
              </a:endParaRPr>
            </a:p>
          </p:txBody>
        </p:sp>
        <p:sp>
          <p:nvSpPr>
            <p:cNvPr id="92172" name="Rectangle 4"/>
            <p:cNvSpPr>
              <a:spLocks noChangeArrowheads="1"/>
            </p:cNvSpPr>
            <p:nvPr/>
          </p:nvSpPr>
          <p:spPr bwMode="auto">
            <a:xfrm>
              <a:off x="0" y="3320660"/>
              <a:ext cx="18652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spAutoFit/>
            </a:bodyPr>
            <a:lstStyle/>
            <a:p>
              <a:pPr eaLnBrk="1" hangingPunct="1"/>
              <a:r>
                <a:rPr lang="en-US" altLang="en-US">
                  <a:latin typeface="Consolas" pitchFamily="49" charset="0"/>
                </a:rPr>
                <a:t>doc_strings.py</a:t>
              </a:r>
              <a:endParaRPr lang="en-US" altLang="en-US"/>
            </a:p>
          </p:txBody>
        </p:sp>
      </p:grpSp>
      <p:grpSp>
        <p:nvGrpSpPr>
          <p:cNvPr id="11" name="Group 10"/>
          <p:cNvGrpSpPr>
            <a:grpSpLocks/>
          </p:cNvGrpSpPr>
          <p:nvPr/>
        </p:nvGrpSpPr>
        <p:grpSpPr bwMode="auto">
          <a:xfrm>
            <a:off x="4811713" y="2600325"/>
            <a:ext cx="2681287" cy="517525"/>
            <a:chOff x="4812254" y="2600213"/>
            <a:chExt cx="2681343" cy="517257"/>
          </a:xfrm>
        </p:grpSpPr>
        <p:pic>
          <p:nvPicPr>
            <p:cNvPr id="92169" name="Picture 2"/>
            <p:cNvPicPr>
              <a:picLocks noChangeAspect="1" noChangeArrowheads="1"/>
            </p:cNvPicPr>
            <p:nvPr/>
          </p:nvPicPr>
          <p:blipFill>
            <a:blip r:embed="rId2">
              <a:extLst>
                <a:ext uri="{28A0092B-C50C-407E-A947-70E740481C1C}">
                  <a14:useLocalDpi xmlns:a14="http://schemas.microsoft.com/office/drawing/2010/main" val="0"/>
                </a:ext>
              </a:extLst>
            </a:blip>
            <a:srcRect r="68549" b="94348"/>
            <a:stretch>
              <a:fillRect/>
            </a:stretch>
          </p:blipFill>
          <p:spPr bwMode="auto">
            <a:xfrm>
              <a:off x="4812254" y="2900524"/>
              <a:ext cx="2279725" cy="2169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170" name="TextBox 9"/>
            <p:cNvSpPr txBox="1">
              <a:spLocks noChangeArrowheads="1"/>
            </p:cNvSpPr>
            <p:nvPr/>
          </p:nvSpPr>
          <p:spPr bwMode="auto">
            <a:xfrm>
              <a:off x="4826597" y="2600213"/>
              <a:ext cx="2667000" cy="260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Start interactive mode</a:t>
              </a:r>
            </a:p>
          </p:txBody>
        </p:sp>
      </p:grpSp>
      <p:grpSp>
        <p:nvGrpSpPr>
          <p:cNvPr id="13" name="Group 12"/>
          <p:cNvGrpSpPr>
            <a:grpSpLocks/>
          </p:cNvGrpSpPr>
          <p:nvPr/>
        </p:nvGrpSpPr>
        <p:grpSpPr bwMode="auto">
          <a:xfrm>
            <a:off x="4805363" y="3325813"/>
            <a:ext cx="4330700" cy="3524250"/>
            <a:chOff x="4805082" y="3326579"/>
            <a:chExt cx="4331746" cy="3523353"/>
          </a:xfrm>
        </p:grpSpPr>
        <p:pic>
          <p:nvPicPr>
            <p:cNvPr id="92167" name="Picture 2"/>
            <p:cNvPicPr>
              <a:picLocks noChangeAspect="1" noChangeArrowheads="1"/>
            </p:cNvPicPr>
            <p:nvPr/>
          </p:nvPicPr>
          <p:blipFill>
            <a:blip r:embed="rId2">
              <a:extLst>
                <a:ext uri="{28A0092B-C50C-407E-A947-70E740481C1C}">
                  <a14:useLocalDpi xmlns:a14="http://schemas.microsoft.com/office/drawing/2010/main" val="0"/>
                </a:ext>
              </a:extLst>
            </a:blip>
            <a:srcRect l="-37" t="17821" r="40375" b="211"/>
            <a:stretch>
              <a:fillRect/>
            </a:stretch>
          </p:blipFill>
          <p:spPr bwMode="auto">
            <a:xfrm>
              <a:off x="4812254" y="3703432"/>
              <a:ext cx="4324574" cy="3146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168" name="TextBox 11"/>
            <p:cNvSpPr txBox="1">
              <a:spLocks noChangeArrowheads="1"/>
            </p:cNvSpPr>
            <p:nvPr/>
          </p:nvSpPr>
          <p:spPr bwMode="auto">
            <a:xfrm>
              <a:off x="4805082" y="3326579"/>
              <a:ext cx="2667000" cy="260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Viewing help (doc string)</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p:txBody>
          <a:bodyPr/>
          <a:lstStyle/>
          <a:p>
            <a:r>
              <a:rPr lang="en-US" altLang="en-US" smtClean="0"/>
              <a:t>Boolean Functions</a:t>
            </a:r>
          </a:p>
        </p:txBody>
      </p:sp>
      <p:sp>
        <p:nvSpPr>
          <p:cNvPr id="3" name="Content Placeholder 2"/>
          <p:cNvSpPr>
            <a:spLocks noGrp="1"/>
          </p:cNvSpPr>
          <p:nvPr>
            <p:ph idx="1"/>
          </p:nvPr>
        </p:nvSpPr>
        <p:spPr/>
        <p:txBody>
          <a:bodyPr/>
          <a:lstStyle/>
          <a:p>
            <a:r>
              <a:rPr lang="en-US" altLang="en-US" smtClean="0"/>
              <a:t>Return a Boolean value (true/false): </a:t>
            </a:r>
            <a:r>
              <a:rPr lang="ja-JP" altLang="en-US" smtClean="0"/>
              <a:t>“</a:t>
            </a:r>
            <a:r>
              <a:rPr lang="en-US" altLang="ja-JP" smtClean="0"/>
              <a:t>Asks a question</a:t>
            </a:r>
            <a:r>
              <a:rPr lang="ja-JP" altLang="en-US" smtClean="0"/>
              <a:t>”</a:t>
            </a:r>
            <a:endParaRPr lang="en-US" altLang="ja-JP" smtClean="0"/>
          </a:p>
          <a:p>
            <a:r>
              <a:rPr lang="en-US" altLang="en-US" smtClean="0"/>
              <a:t>Typically the Boolean function will </a:t>
            </a:r>
            <a:r>
              <a:rPr lang="ja-JP" altLang="en-US" smtClean="0"/>
              <a:t>‘</a:t>
            </a:r>
            <a:r>
              <a:rPr lang="en-US" altLang="ja-JP" smtClean="0"/>
              <a:t>ask the question</a:t>
            </a:r>
            <a:r>
              <a:rPr lang="ja-JP" altLang="en-US" smtClean="0"/>
              <a:t>’</a:t>
            </a:r>
            <a:r>
              <a:rPr lang="en-US" altLang="ja-JP" smtClean="0"/>
              <a:t> about a parameter(s)</a:t>
            </a:r>
          </a:p>
          <a:p>
            <a:r>
              <a:rPr lang="en-US" altLang="en-US" smtClean="0"/>
              <a:t>Example:</a:t>
            </a:r>
          </a:p>
          <a:p>
            <a:pPr lvl="1"/>
            <a:r>
              <a:rPr lang="en-US" altLang="en-US" smtClean="0"/>
              <a:t>Is it true that the string can be converted to a number?</a:t>
            </a:r>
          </a:p>
          <a:p>
            <a:pPr lvl="1"/>
            <a:endParaRPr lang="en-US" altLang="en-US" smtClean="0"/>
          </a:p>
          <a:p>
            <a:pPr lvl="1">
              <a:buFont typeface="Arial" charset="0"/>
              <a:buNone/>
            </a:pPr>
            <a:r>
              <a:rPr lang="en-US" altLang="en-US" sz="1600" smtClean="0">
                <a:latin typeface="Consolas" pitchFamily="49" charset="0"/>
              </a:rPr>
              <a:t>aString = input("Enter age: ")</a:t>
            </a:r>
          </a:p>
          <a:p>
            <a:pPr lvl="1">
              <a:buFont typeface="Arial" charset="0"/>
              <a:buNone/>
            </a:pPr>
            <a:r>
              <a:rPr lang="en-US" altLang="en-US" sz="1600" smtClean="0">
                <a:latin typeface="Consolas" pitchFamily="49" charset="0"/>
              </a:rPr>
              <a:t>ageOK = isNum(aString)</a:t>
            </a:r>
          </a:p>
          <a:p>
            <a:pPr lvl="1">
              <a:buFont typeface="Arial" charset="0"/>
              <a:buNone/>
            </a:pPr>
            <a:r>
              <a:rPr lang="en-US" altLang="en-US" sz="1600" smtClean="0">
                <a:latin typeface="Consolas" pitchFamily="49" charset="0"/>
              </a:rPr>
              <a:t>if (ageOK != True):</a:t>
            </a:r>
          </a:p>
          <a:p>
            <a:pPr lvl="1">
              <a:buFont typeface="Arial" charset="0"/>
              <a:buNone/>
            </a:pPr>
            <a:r>
              <a:rPr lang="en-US" altLang="en-US" sz="1600" smtClean="0">
                <a:latin typeface="Consolas" pitchFamily="49" charset="0"/>
              </a:rPr>
              <a:t>   print("Age must be a numeric value")</a:t>
            </a:r>
          </a:p>
          <a:p>
            <a:pPr lvl="1">
              <a:buFont typeface="Arial" charset="0"/>
              <a:buNone/>
            </a:pPr>
            <a:r>
              <a:rPr lang="en-US" altLang="en-US" sz="1600" smtClean="0">
                <a:latin typeface="Consolas" pitchFamily="49" charset="0"/>
              </a:rPr>
              <a:t>else:</a:t>
            </a:r>
          </a:p>
          <a:p>
            <a:pPr lvl="1">
              <a:buFont typeface="Arial" charset="0"/>
              <a:buNone/>
            </a:pPr>
            <a:r>
              <a:rPr lang="en-US" altLang="en-US" sz="1600" b="1" smtClean="0">
                <a:solidFill>
                  <a:srgbClr val="00B0F0"/>
                </a:solidFill>
                <a:latin typeface="Consolas" pitchFamily="49" charset="0"/>
              </a:rPr>
              <a:t>   # OK to convert the string to a number</a:t>
            </a:r>
          </a:p>
          <a:p>
            <a:pPr lvl="1">
              <a:buFont typeface="Arial" charset="0"/>
              <a:buNone/>
            </a:pPr>
            <a:r>
              <a:rPr lang="en-US" altLang="en-US" sz="1600" smtClean="0">
                <a:latin typeface="Consolas" pitchFamily="49" charset="0"/>
              </a:rPr>
              <a:t>   age = int(aString)</a:t>
            </a:r>
          </a:p>
        </p:txBody>
      </p:sp>
      <p:grpSp>
        <p:nvGrpSpPr>
          <p:cNvPr id="8" name="Group 7"/>
          <p:cNvGrpSpPr>
            <a:grpSpLocks/>
          </p:cNvGrpSpPr>
          <p:nvPr/>
        </p:nvGrpSpPr>
        <p:grpSpPr bwMode="auto">
          <a:xfrm>
            <a:off x="3505200" y="3233738"/>
            <a:ext cx="5181600" cy="1077912"/>
            <a:chOff x="3505200" y="3233291"/>
            <a:chExt cx="5181600" cy="1077675"/>
          </a:xfrm>
        </p:grpSpPr>
        <p:cxnSp>
          <p:nvCxnSpPr>
            <p:cNvPr id="5" name="Straight Arrow Connector 4"/>
            <p:cNvCxnSpPr/>
            <p:nvPr/>
          </p:nvCxnSpPr>
          <p:spPr>
            <a:xfrm flipV="1">
              <a:off x="3505200" y="3504693"/>
              <a:ext cx="2743200" cy="45709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3190" name="TextBox 5"/>
            <p:cNvSpPr txBox="1">
              <a:spLocks noChangeArrowheads="1"/>
            </p:cNvSpPr>
            <p:nvPr/>
          </p:nvSpPr>
          <p:spPr bwMode="auto">
            <a:xfrm>
              <a:off x="6248400" y="3233291"/>
              <a:ext cx="2438400" cy="107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b="1">
                  <a:solidFill>
                    <a:srgbClr val="00B0F0"/>
                  </a:solidFill>
                  <a:latin typeface="Consolas" pitchFamily="49" charset="0"/>
                </a:rPr>
                <a:t># Boolean function</a:t>
              </a:r>
            </a:p>
            <a:p>
              <a:pPr eaLnBrk="1" hangingPunct="1"/>
              <a:r>
                <a:rPr lang="en-US" altLang="en-US" sz="1600">
                  <a:latin typeface="Consolas" pitchFamily="49" charset="0"/>
                </a:rPr>
                <a:t>def isNum(aString):</a:t>
              </a:r>
            </a:p>
            <a:p>
              <a:pPr eaLnBrk="1" hangingPunct="1"/>
              <a:r>
                <a:rPr lang="en-US" altLang="en-US" sz="1600" b="1">
                  <a:solidFill>
                    <a:srgbClr val="00B0F0"/>
                  </a:solidFill>
                  <a:latin typeface="Consolas" pitchFamily="49" charset="0"/>
                </a:rPr>
                <a:t>   # Returns (True</a:t>
              </a:r>
            </a:p>
            <a:p>
              <a:pPr eaLnBrk="1" hangingPunct="1"/>
              <a:r>
                <a:rPr lang="en-US" altLang="en-US" sz="1600" b="1">
                  <a:solidFill>
                    <a:srgbClr val="00B0F0"/>
                  </a:solidFill>
                  <a:latin typeface="Consolas" pitchFamily="49" charset="0"/>
                </a:rPr>
                <a:t>   # or False)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wipe(down)">
                                      <p:cBhvr>
                                        <p:cTn id="3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p:txBody>
          <a:bodyPr/>
          <a:lstStyle/>
          <a:p>
            <a:r>
              <a:rPr lang="en-US" altLang="en-US" sz="3200" smtClean="0"/>
              <a:t>Decomposing A Problem Into Functions</a:t>
            </a:r>
            <a:endParaRPr lang="en-CA" altLang="en-US" sz="3200" smtClean="0"/>
          </a:p>
        </p:txBody>
      </p:sp>
      <p:sp>
        <p:nvSpPr>
          <p:cNvPr id="113667" name="Content Placeholder 2"/>
          <p:cNvSpPr>
            <a:spLocks noGrp="1"/>
          </p:cNvSpPr>
          <p:nvPr>
            <p:ph idx="4294967295"/>
          </p:nvPr>
        </p:nvSpPr>
        <p:spPr/>
        <p:txBody>
          <a:bodyPr/>
          <a:lstStyle/>
          <a:p>
            <a:r>
              <a:rPr lang="en-US" altLang="en-US" sz="2400" smtClean="0"/>
              <a:t>Break down the program by what it does (described with </a:t>
            </a:r>
            <a:r>
              <a:rPr lang="en-US" altLang="en-US" sz="2400" i="1" smtClean="0"/>
              <a:t>actions/verbs or action phrases</a:t>
            </a:r>
            <a:r>
              <a:rPr lang="en-US" altLang="en-US" sz="2400" smtClean="0"/>
              <a:t>).</a:t>
            </a:r>
          </a:p>
          <a:p>
            <a:r>
              <a:rPr lang="en-US" altLang="en-US" sz="2400" smtClean="0"/>
              <a:t>Eventually the different parts of the program will be implemented as functions.</a:t>
            </a:r>
          </a:p>
          <a:p>
            <a:pPr>
              <a:buFontTx/>
              <a:buNone/>
            </a:pPr>
            <a:endParaRPr lang="en-CA" alt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ltLang="en-US" smtClean="0"/>
              <a:t>Good Style: Functions</a:t>
            </a:r>
          </a:p>
        </p:txBody>
      </p:sp>
      <p:sp>
        <p:nvSpPr>
          <p:cNvPr id="161795" name="Rectangle 3"/>
          <p:cNvSpPr>
            <a:spLocks noGrp="1" noChangeArrowheads="1"/>
          </p:cNvSpPr>
          <p:nvPr>
            <p:ph type="body" idx="1"/>
          </p:nvPr>
        </p:nvSpPr>
        <p:spPr/>
        <p:txBody>
          <a:bodyPr/>
          <a:lstStyle/>
          <a:p>
            <a:pPr marL="457200" indent="-457200">
              <a:buFontTx/>
              <a:buAutoNum type="arabicPeriod"/>
            </a:pPr>
            <a:r>
              <a:rPr lang="en-US" altLang="en-US" smtClean="0"/>
              <a:t>Each function should have one well defined task. If it doesn’t then this may be a sign that the function should be decomposed into multiple sub-functions.</a:t>
            </a:r>
          </a:p>
          <a:p>
            <a:pPr marL="803275" lvl="2" indent="-342900">
              <a:buFontTx/>
              <a:buAutoNum type="alphaLcParenR"/>
            </a:pPr>
            <a:r>
              <a:rPr lang="en-US" altLang="en-US" sz="2000" smtClean="0"/>
              <a:t>Clear function: A function that squares a number.</a:t>
            </a:r>
          </a:p>
          <a:p>
            <a:pPr marL="803275" lvl="2" indent="-342900">
              <a:buFontTx/>
              <a:buAutoNum type="alphaLcParenR"/>
            </a:pPr>
            <a:r>
              <a:rPr lang="en-US" altLang="en-US" sz="2000" smtClean="0"/>
              <a:t>Ambiguous function: A function that calculates the square and the cube of a number.</a:t>
            </a:r>
          </a:p>
          <a:p>
            <a:pPr marL="796925" lvl="3" indent="-107950"/>
            <a:r>
              <a:rPr lang="en-US" altLang="en-US" sz="1800" smtClean="0"/>
              <a:t>Writing a function that is too specific makes it less useful (in this case what if we wanted to perform one operation but not the other).</a:t>
            </a:r>
          </a:p>
          <a:p>
            <a:pPr marL="803275" lvl="2" indent="-342900"/>
            <a:r>
              <a:rPr lang="en-US" altLang="en-US" sz="2000" smtClean="0"/>
              <a:t>Also functions that perform multiple tasks can be harder to test.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1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17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17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17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17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5" grpId="0" build="p" bldLvl="4"/>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altLang="en-US" smtClean="0"/>
              <a:t>Good Style: Functions (2)</a:t>
            </a:r>
          </a:p>
        </p:txBody>
      </p:sp>
      <p:sp>
        <p:nvSpPr>
          <p:cNvPr id="3" name="Content Placeholder 2"/>
          <p:cNvSpPr>
            <a:spLocks noGrp="1"/>
          </p:cNvSpPr>
          <p:nvPr>
            <p:ph idx="1"/>
          </p:nvPr>
        </p:nvSpPr>
        <p:spPr/>
        <p:txBody>
          <a:bodyPr/>
          <a:lstStyle/>
          <a:p>
            <a:pPr marL="457200" indent="-457200">
              <a:buFont typeface="Calibri" pitchFamily="34" charset="0"/>
              <a:buAutoNum type="arabicPeriod" startAt="2"/>
            </a:pPr>
            <a:r>
              <a:rPr lang="en-US" altLang="en-US" smtClean="0"/>
              <a:t>(Related to the previous point). Functions should have a self descriptive action-oriented name (verb/action phrase or take the form of a question – the latter for functions that check if something is true): the name of the function should provide a clear indication to the reader what task is performed by the function.</a:t>
            </a:r>
          </a:p>
          <a:p>
            <a:pPr marL="631825" lvl="1" indent="-342900">
              <a:buFontTx/>
              <a:buAutoNum type="alphaLcParenR"/>
            </a:pPr>
            <a:r>
              <a:rPr lang="en-US" altLang="en-US" sz="1800" smtClean="0"/>
              <a:t>Good: </a:t>
            </a:r>
            <a:r>
              <a:rPr lang="en-US" altLang="en-US" sz="1800" smtClean="0">
                <a:latin typeface="Consolas" pitchFamily="49" charset="0"/>
              </a:rPr>
              <a:t>drawShape()</a:t>
            </a:r>
            <a:r>
              <a:rPr lang="en-US" altLang="en-US" sz="1800" smtClean="0"/>
              <a:t>, </a:t>
            </a:r>
            <a:r>
              <a:rPr lang="en-US" altLang="en-US" sz="1800" smtClean="0">
                <a:latin typeface="Consolas" pitchFamily="49" charset="0"/>
              </a:rPr>
              <a:t>toUpper()</a:t>
            </a:r>
          </a:p>
          <a:p>
            <a:pPr marL="631825" lvl="1" indent="-342900">
              <a:buFont typeface="Arial" charset="0"/>
              <a:buNone/>
            </a:pPr>
            <a:r>
              <a:rPr lang="en-US" altLang="en-US" sz="1800" smtClean="0">
                <a:latin typeface="Consolas" pitchFamily="49" charset="0"/>
              </a:rPr>
              <a:t>        isNum()</a:t>
            </a:r>
            <a:r>
              <a:rPr lang="en-US" altLang="en-US" sz="1800" smtClean="0">
                <a:latin typeface="Arial" charset="0"/>
              </a:rPr>
              <a:t>, </a:t>
            </a:r>
            <a:r>
              <a:rPr lang="en-US" altLang="en-US" sz="1800" smtClean="0">
                <a:latin typeface="Consolas" pitchFamily="49" charset="0"/>
              </a:rPr>
              <a:t>isUpper()</a:t>
            </a:r>
            <a:r>
              <a:rPr lang="en-US" altLang="en-US" sz="1800" smtClean="0">
                <a:latin typeface="Arial" charset="0"/>
              </a:rPr>
              <a:t>   </a:t>
            </a:r>
            <a:r>
              <a:rPr lang="en-US" altLang="en-US" sz="1800" smtClean="0">
                <a:solidFill>
                  <a:srgbClr val="00B0F0"/>
                </a:solidFill>
                <a:latin typeface="Arial" charset="0"/>
              </a:rPr>
              <a:t># Boolean functions: ask questions </a:t>
            </a:r>
            <a:endParaRPr lang="en-US" altLang="en-US" sz="1800" smtClean="0">
              <a:solidFill>
                <a:srgbClr val="00B0F0"/>
              </a:solidFill>
              <a:latin typeface="Consolas" pitchFamily="49" charset="0"/>
            </a:endParaRPr>
          </a:p>
          <a:p>
            <a:pPr marL="631825" lvl="1" indent="-342900">
              <a:buFontTx/>
              <a:buAutoNum type="alphaLcParenR"/>
            </a:pPr>
            <a:r>
              <a:rPr lang="en-US" altLang="en-US" sz="1800" smtClean="0"/>
              <a:t>Bad: </a:t>
            </a:r>
            <a:r>
              <a:rPr lang="en-US" altLang="en-US" sz="1800" smtClean="0">
                <a:latin typeface="Consolas" pitchFamily="49" charset="0"/>
              </a:rPr>
              <a:t>doIt()</a:t>
            </a:r>
            <a:r>
              <a:rPr lang="en-US" altLang="en-US" sz="1800" smtClean="0">
                <a:latin typeface="Arial" charset="0"/>
              </a:rPr>
              <a:t>, </a:t>
            </a:r>
            <a:r>
              <a:rPr lang="en-US" altLang="en-US" sz="1800" smtClean="0">
                <a:latin typeface="Consolas" pitchFamily="49" charset="0"/>
              </a:rPr>
              <a:t>go(), a()</a:t>
            </a:r>
          </a:p>
          <a:p>
            <a:pPr marL="457200" indent="-457200"/>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ltLang="en-US" smtClean="0"/>
              <a:t>Good Style: Functions (2)</a:t>
            </a:r>
          </a:p>
        </p:txBody>
      </p:sp>
      <p:sp>
        <p:nvSpPr>
          <p:cNvPr id="162819" name="Rectangle 3"/>
          <p:cNvSpPr>
            <a:spLocks noGrp="1" noChangeArrowheads="1"/>
          </p:cNvSpPr>
          <p:nvPr>
            <p:ph type="body" idx="1"/>
          </p:nvPr>
        </p:nvSpPr>
        <p:spPr/>
        <p:txBody>
          <a:bodyPr/>
          <a:lstStyle/>
          <a:p>
            <a:pPr marL="457200" indent="-457200">
              <a:buFont typeface="Calibri" pitchFamily="34" charset="0"/>
              <a:buAutoNum type="arabicPeriod" startAt="3"/>
            </a:pPr>
            <a:r>
              <a:rPr lang="en-US" altLang="en-US" smtClean="0"/>
              <a:t>Try to avoid writing functions that are longer than one screen in length.</a:t>
            </a:r>
          </a:p>
          <a:p>
            <a:pPr marL="803275" lvl="2" indent="-342900">
              <a:buFontTx/>
              <a:buAutoNum type="alphaLcParenR"/>
            </a:pPr>
            <a:r>
              <a:rPr lang="en-US" altLang="en-US" sz="2000" smtClean="0"/>
              <a:t>Tracing functions that span multiple screens is more difficult.</a:t>
            </a:r>
          </a:p>
          <a:p>
            <a:pPr marL="457200" indent="-457200">
              <a:buFontTx/>
              <a:buAutoNum type="arabicPeriod" startAt="4"/>
            </a:pPr>
            <a:r>
              <a:rPr lang="en-US" altLang="en-US" smtClean="0"/>
              <a:t>The conventions for naming variables should also be applied in the naming of functions.</a:t>
            </a:r>
          </a:p>
          <a:p>
            <a:pPr marL="838200" lvl="1" indent="-381000">
              <a:buFontTx/>
              <a:buAutoNum type="alphaLcParenR"/>
            </a:pPr>
            <a:r>
              <a:rPr lang="en-US" altLang="en-US" smtClean="0"/>
              <a:t>Lower case characters only.</a:t>
            </a:r>
          </a:p>
          <a:p>
            <a:pPr marL="838200" lvl="1" indent="-381000">
              <a:buFontTx/>
              <a:buAutoNum type="alphaLcParenR"/>
            </a:pPr>
            <a:r>
              <a:rPr lang="en-US" altLang="en-US" smtClean="0"/>
              <a:t>With functions that are named using multiple words capitalize the first letter of each word except the first (so called </a:t>
            </a:r>
            <a:r>
              <a:rPr lang="ja-JP" altLang="en-US" smtClean="0"/>
              <a:t>“</a:t>
            </a:r>
            <a:r>
              <a:rPr lang="en-US" altLang="ja-JP" smtClean="0"/>
              <a:t>camel case</a:t>
            </a:r>
            <a:r>
              <a:rPr lang="ja-JP" altLang="en-US" smtClean="0"/>
              <a:t>”</a:t>
            </a:r>
            <a:r>
              <a:rPr lang="en-US" altLang="ja-JP" smtClean="0"/>
              <a:t>) - most common approach or use the underscore (less common). Example: </a:t>
            </a:r>
            <a:r>
              <a:rPr lang="en-US" altLang="ja-JP" sz="1800" smtClean="0">
                <a:latin typeface="Consolas" pitchFamily="49" charset="0"/>
              </a:rPr>
              <a:t>toUpper()</a:t>
            </a:r>
          </a:p>
          <a:p>
            <a:pPr marL="838200" lvl="1" indent="-381000">
              <a:buFont typeface="Times New Roman" pitchFamily="18" charset="0"/>
              <a:buNone/>
            </a:pPr>
            <a:endParaRPr lang="en-US" altLang="en-US" smtClean="0"/>
          </a:p>
          <a:p>
            <a:pPr marL="838200" lvl="1" indent="-381000">
              <a:buFontTx/>
              <a:buAutoNum type="alphaLcParenR"/>
            </a:pPr>
            <a:endParaRPr lang="en-US" altLang="en-US" smtClean="0"/>
          </a:p>
          <a:p>
            <a:pPr marL="457200" indent="-457200"/>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28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28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28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28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bldLvl="3"/>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altLang="en-US" sz="3200" smtClean="0"/>
              <a:t>Functions Should Be Defined Before They Can Be Called!</a:t>
            </a:r>
          </a:p>
        </p:txBody>
      </p:sp>
      <p:sp>
        <p:nvSpPr>
          <p:cNvPr id="131075" name="Rectangle 3"/>
          <p:cNvSpPr>
            <a:spLocks noGrp="1" noChangeArrowheads="1"/>
          </p:cNvSpPr>
          <p:nvPr>
            <p:ph type="body" sz="half" idx="1"/>
          </p:nvPr>
        </p:nvSpPr>
        <p:spPr/>
        <p:txBody>
          <a:bodyPr/>
          <a:lstStyle/>
          <a:p>
            <a:r>
              <a:rPr lang="en-US" altLang="en-US" sz="2400" b="1" smtClean="0">
                <a:latin typeface="Consolas" pitchFamily="49" charset="0"/>
              </a:rPr>
              <a:t>Correct </a:t>
            </a:r>
            <a:r>
              <a:rPr lang="en-US" altLang="en-US" sz="2400" b="1" smtClean="0">
                <a:latin typeface="Consolas" pitchFamily="49" charset="0"/>
                <a:sym typeface="Wingdings" pitchFamily="2" charset="2"/>
              </a:rPr>
              <a:t></a:t>
            </a:r>
            <a:endParaRPr lang="en-US" altLang="en-US" sz="2400" b="1" smtClean="0">
              <a:latin typeface="Consolas" pitchFamily="49" charset="0"/>
            </a:endParaRPr>
          </a:p>
          <a:p>
            <a:pPr lvl="1">
              <a:buFont typeface="Times New Roman" pitchFamily="18" charset="0"/>
              <a:buNone/>
            </a:pPr>
            <a:r>
              <a:rPr lang="en-US" altLang="en-US" sz="1600" smtClean="0">
                <a:latin typeface="Consolas" pitchFamily="49" charset="0"/>
              </a:rPr>
              <a:t>def fun():</a:t>
            </a:r>
          </a:p>
          <a:p>
            <a:pPr lvl="1">
              <a:buFont typeface="Times New Roman" pitchFamily="18" charset="0"/>
              <a:buNone/>
            </a:pPr>
            <a:r>
              <a:rPr lang="en-US" altLang="en-US" sz="1600" smtClean="0">
                <a:latin typeface="Consolas" pitchFamily="49" charset="0"/>
              </a:rPr>
              <a:t>   print("Works")</a:t>
            </a:r>
          </a:p>
          <a:p>
            <a:pPr lvl="1">
              <a:buFont typeface="Times New Roman" pitchFamily="18" charset="0"/>
              <a:buNone/>
            </a:pPr>
            <a:endParaRPr lang="en-US" altLang="en-US" sz="1600" smtClean="0">
              <a:latin typeface="Consolas" pitchFamily="49" charset="0"/>
            </a:endParaRPr>
          </a:p>
          <a:p>
            <a:pPr lvl="1">
              <a:buFont typeface="Times New Roman" pitchFamily="18" charset="0"/>
              <a:buNone/>
            </a:pPr>
            <a:r>
              <a:rPr lang="en-US" altLang="en-US" sz="1600" b="1" smtClean="0">
                <a:latin typeface="Consolas" pitchFamily="49" charset="0"/>
              </a:rPr>
              <a:t># start</a:t>
            </a:r>
          </a:p>
          <a:p>
            <a:pPr lvl="1">
              <a:buFont typeface="Times New Roman" pitchFamily="18" charset="0"/>
              <a:buNone/>
            </a:pPr>
            <a:r>
              <a:rPr lang="en-US" altLang="en-US" sz="1600" smtClean="0">
                <a:latin typeface="Consolas" pitchFamily="49" charset="0"/>
              </a:rPr>
              <a:t>fun()</a:t>
            </a:r>
          </a:p>
          <a:p>
            <a:endParaRPr lang="en-US" altLang="en-US" sz="2000" smtClean="0">
              <a:latin typeface="Consolas" pitchFamily="49" charset="0"/>
            </a:endParaRPr>
          </a:p>
        </p:txBody>
      </p:sp>
      <p:sp>
        <p:nvSpPr>
          <p:cNvPr id="131076" name="Rectangle 4"/>
          <p:cNvSpPr>
            <a:spLocks noGrp="1" noChangeArrowheads="1"/>
          </p:cNvSpPr>
          <p:nvPr>
            <p:ph type="body" sz="half" idx="2"/>
          </p:nvPr>
        </p:nvSpPr>
        <p:spPr/>
        <p:txBody>
          <a:bodyPr/>
          <a:lstStyle/>
          <a:p>
            <a:r>
              <a:rPr lang="en-US" altLang="en-US" sz="2400" b="1" smtClean="0"/>
              <a:t>Incorrect </a:t>
            </a:r>
            <a:r>
              <a:rPr lang="en-US" altLang="en-US" sz="2400" b="1" smtClean="0">
                <a:sym typeface="Wingdings" pitchFamily="2" charset="2"/>
              </a:rPr>
              <a:t></a:t>
            </a:r>
            <a:endParaRPr lang="en-US" altLang="en-US" sz="2400" b="1" smtClean="0"/>
          </a:p>
          <a:p>
            <a:pPr lvl="1">
              <a:buFont typeface="Times New Roman" pitchFamily="18" charset="0"/>
              <a:buNone/>
            </a:pPr>
            <a:r>
              <a:rPr lang="en-US" altLang="en-US" sz="1600" b="1" smtClean="0">
                <a:latin typeface="Consolas" pitchFamily="49" charset="0"/>
              </a:rPr>
              <a:t># Start</a:t>
            </a:r>
          </a:p>
          <a:p>
            <a:pPr lvl="1">
              <a:buFont typeface="Times New Roman" pitchFamily="18" charset="0"/>
              <a:buNone/>
            </a:pPr>
            <a:r>
              <a:rPr lang="en-US" altLang="en-US" sz="1600" smtClean="0">
                <a:latin typeface="Consolas" pitchFamily="49" charset="0"/>
              </a:rPr>
              <a:t>fun()</a:t>
            </a:r>
          </a:p>
          <a:p>
            <a:pPr lvl="1">
              <a:buFont typeface="Times New Roman" pitchFamily="18" charset="0"/>
              <a:buNone/>
            </a:pPr>
            <a:endParaRPr lang="en-US" altLang="en-US" sz="1600" smtClean="0">
              <a:latin typeface="Consolas" pitchFamily="49" charset="0"/>
            </a:endParaRPr>
          </a:p>
          <a:p>
            <a:pPr lvl="1">
              <a:buFont typeface="Times New Roman" pitchFamily="18" charset="0"/>
              <a:buNone/>
            </a:pPr>
            <a:r>
              <a:rPr lang="en-US" altLang="en-US" sz="1600" smtClean="0">
                <a:latin typeface="Consolas" pitchFamily="49" charset="0"/>
              </a:rPr>
              <a:t>def fun():</a:t>
            </a:r>
          </a:p>
          <a:p>
            <a:pPr lvl="1">
              <a:buFont typeface="Times New Roman" pitchFamily="18" charset="0"/>
              <a:buNone/>
            </a:pPr>
            <a:r>
              <a:rPr lang="en-US" altLang="en-US" sz="1600" smtClean="0">
                <a:latin typeface="Consolas" pitchFamily="49" charset="0"/>
              </a:rPr>
              <a:t>   print("Doesn't work")</a:t>
            </a:r>
          </a:p>
          <a:p>
            <a:endParaRPr lang="en-US" altLang="en-US" sz="2000" smtClean="0">
              <a:latin typeface="Arial" charset="0"/>
            </a:endParaRPr>
          </a:p>
        </p:txBody>
      </p:sp>
      <p:grpSp>
        <p:nvGrpSpPr>
          <p:cNvPr id="2" name="Group 5"/>
          <p:cNvGrpSpPr>
            <a:grpSpLocks/>
          </p:cNvGrpSpPr>
          <p:nvPr/>
        </p:nvGrpSpPr>
        <p:grpSpPr bwMode="auto">
          <a:xfrm>
            <a:off x="2971800" y="2038350"/>
            <a:ext cx="1350963" cy="660400"/>
            <a:chOff x="1445" y="1042"/>
            <a:chExt cx="851" cy="416"/>
          </a:xfrm>
        </p:grpSpPr>
        <p:sp>
          <p:nvSpPr>
            <p:cNvPr id="97295" name="AutoShape 6"/>
            <p:cNvSpPr>
              <a:spLocks/>
            </p:cNvSpPr>
            <p:nvPr/>
          </p:nvSpPr>
          <p:spPr bwMode="auto">
            <a:xfrm>
              <a:off x="1445" y="1042"/>
              <a:ext cx="144" cy="408"/>
            </a:xfrm>
            <a:prstGeom prst="rightBrace">
              <a:avLst>
                <a:gd name="adj1" fmla="val 23611"/>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97296" name="Text Box 7"/>
            <p:cNvSpPr txBox="1">
              <a:spLocks noChangeArrowheads="1"/>
            </p:cNvSpPr>
            <p:nvPr/>
          </p:nvSpPr>
          <p:spPr bwMode="auto">
            <a:xfrm>
              <a:off x="1568" y="1088"/>
              <a:ext cx="728"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Function definition</a:t>
              </a:r>
            </a:p>
          </p:txBody>
        </p:sp>
      </p:grpSp>
      <p:grpSp>
        <p:nvGrpSpPr>
          <p:cNvPr id="3" name="Group 8"/>
          <p:cNvGrpSpPr>
            <a:grpSpLocks/>
          </p:cNvGrpSpPr>
          <p:nvPr/>
        </p:nvGrpSpPr>
        <p:grpSpPr bwMode="auto">
          <a:xfrm>
            <a:off x="1627188" y="3116263"/>
            <a:ext cx="1414462" cy="587375"/>
            <a:chOff x="837" y="1800"/>
            <a:chExt cx="891" cy="370"/>
          </a:xfrm>
        </p:grpSpPr>
        <p:sp>
          <p:nvSpPr>
            <p:cNvPr id="97293" name="AutoShape 9"/>
            <p:cNvSpPr>
              <a:spLocks/>
            </p:cNvSpPr>
            <p:nvPr/>
          </p:nvSpPr>
          <p:spPr bwMode="auto">
            <a:xfrm>
              <a:off x="837" y="1866"/>
              <a:ext cx="168" cy="208"/>
            </a:xfrm>
            <a:prstGeom prst="rightBrace">
              <a:avLst>
                <a:gd name="adj1" fmla="val 10317"/>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97294" name="Text Box 10"/>
            <p:cNvSpPr txBox="1">
              <a:spLocks noChangeArrowheads="1"/>
            </p:cNvSpPr>
            <p:nvPr/>
          </p:nvSpPr>
          <p:spPr bwMode="auto">
            <a:xfrm>
              <a:off x="1000" y="1800"/>
              <a:ext cx="728"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Function call</a:t>
              </a:r>
            </a:p>
          </p:txBody>
        </p:sp>
      </p:grpSp>
      <p:grpSp>
        <p:nvGrpSpPr>
          <p:cNvPr id="4" name="Group 11"/>
          <p:cNvGrpSpPr>
            <a:grpSpLocks/>
          </p:cNvGrpSpPr>
          <p:nvPr/>
        </p:nvGrpSpPr>
        <p:grpSpPr bwMode="auto">
          <a:xfrm>
            <a:off x="7848600" y="2833688"/>
            <a:ext cx="1350963" cy="660400"/>
            <a:chOff x="1445" y="1042"/>
            <a:chExt cx="851" cy="416"/>
          </a:xfrm>
        </p:grpSpPr>
        <p:sp>
          <p:nvSpPr>
            <p:cNvPr id="97291" name="AutoShape 12"/>
            <p:cNvSpPr>
              <a:spLocks/>
            </p:cNvSpPr>
            <p:nvPr/>
          </p:nvSpPr>
          <p:spPr bwMode="auto">
            <a:xfrm>
              <a:off x="1445" y="1042"/>
              <a:ext cx="144" cy="408"/>
            </a:xfrm>
            <a:prstGeom prst="rightBrace">
              <a:avLst>
                <a:gd name="adj1" fmla="val 23611"/>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97292" name="Text Box 13"/>
            <p:cNvSpPr txBox="1">
              <a:spLocks noChangeArrowheads="1"/>
            </p:cNvSpPr>
            <p:nvPr/>
          </p:nvSpPr>
          <p:spPr bwMode="auto">
            <a:xfrm>
              <a:off x="1568" y="1088"/>
              <a:ext cx="728"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Function definition</a:t>
              </a:r>
            </a:p>
          </p:txBody>
        </p:sp>
      </p:grpSp>
      <p:grpSp>
        <p:nvGrpSpPr>
          <p:cNvPr id="5" name="Group 14"/>
          <p:cNvGrpSpPr>
            <a:grpSpLocks/>
          </p:cNvGrpSpPr>
          <p:nvPr/>
        </p:nvGrpSpPr>
        <p:grpSpPr bwMode="auto">
          <a:xfrm>
            <a:off x="5959475" y="2068513"/>
            <a:ext cx="1414463" cy="587375"/>
            <a:chOff x="837" y="1800"/>
            <a:chExt cx="891" cy="370"/>
          </a:xfrm>
        </p:grpSpPr>
        <p:sp>
          <p:nvSpPr>
            <p:cNvPr id="97289" name="AutoShape 15"/>
            <p:cNvSpPr>
              <a:spLocks/>
            </p:cNvSpPr>
            <p:nvPr/>
          </p:nvSpPr>
          <p:spPr bwMode="auto">
            <a:xfrm>
              <a:off x="837" y="1866"/>
              <a:ext cx="168" cy="208"/>
            </a:xfrm>
            <a:prstGeom prst="rightBrace">
              <a:avLst>
                <a:gd name="adj1" fmla="val 10317"/>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97290" name="Text Box 16"/>
            <p:cNvSpPr txBox="1">
              <a:spLocks noChangeArrowheads="1"/>
            </p:cNvSpPr>
            <p:nvPr/>
          </p:nvSpPr>
          <p:spPr bwMode="auto">
            <a:xfrm>
              <a:off x="1000" y="1800"/>
              <a:ext cx="728"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Function call</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107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107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1075">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1075">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1076">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1076">
                                            <p:txEl>
                                              <p:pRg st="1" end="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1076">
                                            <p:txEl>
                                              <p:pRg st="2" end="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1076">
                                            <p:txEl>
                                              <p:pRg st="4" end="4"/>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1076">
                                            <p:txEl>
                                              <p:pRg st="5" end="5"/>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p:bldP spid="131076"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ltLang="en-US" smtClean="0"/>
              <a:t>Another Common Mistake</a:t>
            </a:r>
          </a:p>
        </p:txBody>
      </p:sp>
      <p:sp>
        <p:nvSpPr>
          <p:cNvPr id="98307" name="Rectangle 3"/>
          <p:cNvSpPr>
            <a:spLocks noGrp="1" noChangeArrowheads="1"/>
          </p:cNvSpPr>
          <p:nvPr>
            <p:ph type="body" idx="1"/>
          </p:nvPr>
        </p:nvSpPr>
        <p:spPr/>
        <p:txBody>
          <a:bodyPr/>
          <a:lstStyle/>
          <a:p>
            <a:r>
              <a:rPr lang="en-US" altLang="en-US" smtClean="0"/>
              <a:t>Forgetting the brackets during the function call:</a:t>
            </a:r>
          </a:p>
          <a:p>
            <a:pPr>
              <a:spcBef>
                <a:spcPct val="10000"/>
              </a:spcBef>
            </a:pPr>
            <a:endParaRPr lang="en-US" altLang="en-US" sz="2000" smtClean="0"/>
          </a:p>
          <a:p>
            <a:pPr>
              <a:spcBef>
                <a:spcPct val="10000"/>
              </a:spcBef>
              <a:buFontTx/>
              <a:buNone/>
            </a:pPr>
            <a:r>
              <a:rPr lang="en-US" altLang="en-US" sz="1800" smtClean="0">
                <a:latin typeface="Consolas" pitchFamily="49" charset="0"/>
              </a:rPr>
              <a:t>def fun():</a:t>
            </a:r>
          </a:p>
          <a:p>
            <a:pPr>
              <a:spcBef>
                <a:spcPct val="10000"/>
              </a:spcBef>
              <a:buFontTx/>
              <a:buNone/>
            </a:pPr>
            <a:r>
              <a:rPr lang="en-US" altLang="en-US" sz="1800" smtClean="0">
                <a:latin typeface="Consolas" pitchFamily="49" charset="0"/>
              </a:rPr>
              <a:t>    print("In fun")</a:t>
            </a:r>
          </a:p>
          <a:p>
            <a:pPr>
              <a:spcBef>
                <a:spcPct val="10000"/>
              </a:spcBef>
            </a:pPr>
            <a:endParaRPr lang="en-US" altLang="en-US" sz="1800" smtClean="0">
              <a:latin typeface="Consolas" pitchFamily="49" charset="0"/>
            </a:endParaRPr>
          </a:p>
          <a:p>
            <a:pPr>
              <a:spcBef>
                <a:spcPct val="10000"/>
              </a:spcBef>
              <a:buFontTx/>
              <a:buNone/>
            </a:pPr>
            <a:r>
              <a:rPr lang="en-US" altLang="en-US" sz="1800" b="1" smtClean="0">
                <a:solidFill>
                  <a:srgbClr val="00B0F0"/>
                </a:solidFill>
                <a:latin typeface="Consolas" pitchFamily="49" charset="0"/>
              </a:rPr>
              <a:t># start function</a:t>
            </a:r>
          </a:p>
          <a:p>
            <a:pPr>
              <a:spcBef>
                <a:spcPct val="10000"/>
              </a:spcBef>
              <a:buFontTx/>
              <a:buNone/>
            </a:pPr>
            <a:r>
              <a:rPr lang="en-US" altLang="en-US" sz="1800" smtClean="0">
                <a:latin typeface="Consolas" pitchFamily="49" charset="0"/>
              </a:rPr>
              <a:t>print("In start")</a:t>
            </a:r>
          </a:p>
          <a:p>
            <a:pPr>
              <a:spcBef>
                <a:spcPct val="10000"/>
              </a:spcBef>
              <a:buFontTx/>
              <a:buNone/>
            </a:pPr>
            <a:r>
              <a:rPr lang="en-US" altLang="en-US" sz="1800" smtClean="0">
                <a:latin typeface="Consolas" pitchFamily="49" charset="0"/>
              </a:rPr>
              <a:t>fun</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altLang="en-US" smtClean="0"/>
              <a:t>Another Common Mistake</a:t>
            </a:r>
          </a:p>
        </p:txBody>
      </p:sp>
      <p:sp>
        <p:nvSpPr>
          <p:cNvPr id="99331" name="Rectangle 3"/>
          <p:cNvSpPr>
            <a:spLocks noGrp="1" noChangeArrowheads="1"/>
          </p:cNvSpPr>
          <p:nvPr>
            <p:ph type="body" idx="1"/>
          </p:nvPr>
        </p:nvSpPr>
        <p:spPr/>
        <p:txBody>
          <a:bodyPr/>
          <a:lstStyle/>
          <a:p>
            <a:r>
              <a:rPr lang="en-US" altLang="en-US" smtClean="0"/>
              <a:t>Forgetting the brackets during the function call:</a:t>
            </a:r>
          </a:p>
          <a:p>
            <a:pPr>
              <a:spcBef>
                <a:spcPct val="10000"/>
              </a:spcBef>
            </a:pPr>
            <a:endParaRPr lang="en-US" altLang="en-US" sz="2000" smtClean="0"/>
          </a:p>
          <a:p>
            <a:pPr>
              <a:spcBef>
                <a:spcPct val="10000"/>
              </a:spcBef>
              <a:buFontTx/>
              <a:buNone/>
            </a:pPr>
            <a:r>
              <a:rPr lang="en-US" altLang="en-US" sz="1800" smtClean="0">
                <a:latin typeface="Consolas" pitchFamily="49" charset="0"/>
              </a:rPr>
              <a:t>def fun():</a:t>
            </a:r>
          </a:p>
          <a:p>
            <a:pPr>
              <a:spcBef>
                <a:spcPct val="10000"/>
              </a:spcBef>
              <a:buFontTx/>
              <a:buNone/>
            </a:pPr>
            <a:r>
              <a:rPr lang="en-US" altLang="en-US" sz="1800" smtClean="0">
                <a:latin typeface="Consolas" pitchFamily="49" charset="0"/>
              </a:rPr>
              <a:t>    print("In fun")</a:t>
            </a:r>
          </a:p>
          <a:p>
            <a:pPr>
              <a:spcBef>
                <a:spcPct val="10000"/>
              </a:spcBef>
            </a:pPr>
            <a:endParaRPr lang="en-US" altLang="en-US" sz="1800" smtClean="0">
              <a:latin typeface="Consolas" pitchFamily="49" charset="0"/>
            </a:endParaRPr>
          </a:p>
          <a:p>
            <a:pPr>
              <a:spcBef>
                <a:spcPct val="10000"/>
              </a:spcBef>
              <a:buFontTx/>
              <a:buNone/>
            </a:pPr>
            <a:r>
              <a:rPr lang="en-US" altLang="en-US" sz="1800" b="1" smtClean="0">
                <a:solidFill>
                  <a:srgbClr val="00B0F0"/>
                </a:solidFill>
                <a:latin typeface="Consolas" pitchFamily="49" charset="0"/>
              </a:rPr>
              <a:t># start function</a:t>
            </a:r>
          </a:p>
          <a:p>
            <a:pPr>
              <a:spcBef>
                <a:spcPct val="10000"/>
              </a:spcBef>
              <a:buFontTx/>
              <a:buNone/>
            </a:pPr>
            <a:r>
              <a:rPr lang="en-US" altLang="en-US" sz="1800" smtClean="0">
                <a:latin typeface="Consolas" pitchFamily="49" charset="0"/>
              </a:rPr>
              <a:t>print("In start")</a:t>
            </a:r>
          </a:p>
          <a:p>
            <a:pPr>
              <a:spcBef>
                <a:spcPct val="10000"/>
              </a:spcBef>
              <a:buFontTx/>
              <a:buNone/>
            </a:pPr>
            <a:r>
              <a:rPr lang="en-US" altLang="en-US" sz="1800" smtClean="0">
                <a:latin typeface="Consolas" pitchFamily="49" charset="0"/>
              </a:rPr>
              <a:t>fun</a:t>
            </a:r>
          </a:p>
        </p:txBody>
      </p:sp>
      <p:sp>
        <p:nvSpPr>
          <p:cNvPr id="99332" name="Text Box 4"/>
          <p:cNvSpPr txBox="1">
            <a:spLocks noChangeArrowheads="1"/>
          </p:cNvSpPr>
          <p:nvPr/>
        </p:nvSpPr>
        <p:spPr bwMode="auto">
          <a:xfrm>
            <a:off x="831850" y="3314700"/>
            <a:ext cx="54610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2000" b="1">
                <a:solidFill>
                  <a:srgbClr val="FF0000"/>
                </a:solidFill>
                <a:latin typeface="Consolas" pitchFamily="49" charset="0"/>
              </a:rPr>
              <a:t>()</a:t>
            </a:r>
          </a:p>
        </p:txBody>
      </p:sp>
      <p:sp>
        <p:nvSpPr>
          <p:cNvPr id="99333" name="Line 5"/>
          <p:cNvSpPr>
            <a:spLocks noChangeShapeType="1"/>
          </p:cNvSpPr>
          <p:nvPr/>
        </p:nvSpPr>
        <p:spPr bwMode="auto">
          <a:xfrm flipH="1" flipV="1">
            <a:off x="1066800" y="3644900"/>
            <a:ext cx="622300" cy="11938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99334" name="Text Box 6"/>
          <p:cNvSpPr txBox="1">
            <a:spLocks noChangeArrowheads="1"/>
          </p:cNvSpPr>
          <p:nvPr/>
        </p:nvSpPr>
        <p:spPr bwMode="auto">
          <a:xfrm>
            <a:off x="1612900" y="4851400"/>
            <a:ext cx="2806700"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The missing set of brackets do not produce a syntax/translation error</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ltLang="en-US" smtClean="0"/>
              <a:t>Another Common Problem: Indentation</a:t>
            </a:r>
          </a:p>
        </p:txBody>
      </p:sp>
      <p:sp>
        <p:nvSpPr>
          <p:cNvPr id="137219" name="Rectangle 3"/>
          <p:cNvSpPr>
            <a:spLocks noGrp="1" noChangeArrowheads="1"/>
          </p:cNvSpPr>
          <p:nvPr>
            <p:ph type="body" idx="1"/>
          </p:nvPr>
        </p:nvSpPr>
        <p:spPr/>
        <p:txBody>
          <a:bodyPr/>
          <a:lstStyle/>
          <a:p>
            <a:r>
              <a:rPr lang="en-US" altLang="en-US" smtClean="0"/>
              <a:t>Recall: In Python indentation indicates that statements are part of the body of a function.</a:t>
            </a:r>
          </a:p>
          <a:p>
            <a:r>
              <a:rPr lang="en-US" altLang="en-US" smtClean="0"/>
              <a:t>(In other programming languages the indentation is not a mandatory part of the language but indenting is considered good style because it makes the program easier to read).</a:t>
            </a:r>
          </a:p>
          <a:p>
            <a:r>
              <a:rPr lang="en-US" altLang="en-US" smtClean="0"/>
              <a:t>Forgetting to indent:</a:t>
            </a:r>
          </a:p>
          <a:p>
            <a:pPr lvl="1">
              <a:buFont typeface="Times New Roman" pitchFamily="18" charset="0"/>
              <a:buNone/>
            </a:pPr>
            <a:r>
              <a:rPr lang="en-US" altLang="en-US" sz="1800" smtClean="0">
                <a:latin typeface="Consolas" pitchFamily="49" charset="0"/>
              </a:rPr>
              <a:t>def start ():</a:t>
            </a:r>
          </a:p>
          <a:p>
            <a:pPr lvl="1">
              <a:buFont typeface="Times New Roman" pitchFamily="18" charset="0"/>
              <a:buNone/>
            </a:pPr>
            <a:r>
              <a:rPr lang="en-US" altLang="en-US" sz="1800" smtClean="0">
                <a:latin typeface="Consolas" pitchFamily="49" charset="0"/>
              </a:rPr>
              <a:t>print ("start</a:t>
            </a:r>
            <a:r>
              <a:rPr lang="en-US" altLang="en-US" sz="1800" smtClean="0">
                <a:latin typeface="Arial" charset="0"/>
              </a:rPr>
              <a:t>"</a:t>
            </a:r>
            <a:r>
              <a:rPr lang="en-US" altLang="en-US" sz="1800" smtClean="0">
                <a:latin typeface="Consolas" pitchFamily="49" charset="0"/>
              </a:rPr>
              <a:t>)</a:t>
            </a:r>
          </a:p>
          <a:p>
            <a:pPr lvl="1">
              <a:buFont typeface="Times New Roman" pitchFamily="18" charset="0"/>
              <a:buNone/>
            </a:pPr>
            <a:endParaRPr lang="en-US" altLang="en-US" sz="1800" smtClean="0">
              <a:latin typeface="Consolas" pitchFamily="49" charset="0"/>
            </a:endParaRPr>
          </a:p>
          <a:p>
            <a:pPr lvl="1">
              <a:buFont typeface="Times New Roman" pitchFamily="18" charset="0"/>
              <a:buNone/>
            </a:pPr>
            <a:r>
              <a:rPr lang="en-US" altLang="en-US" sz="1800" smtClean="0">
                <a:latin typeface="Consolas" pitchFamily="49" charset="0"/>
              </a:rPr>
              <a:t>start ()</a:t>
            </a:r>
          </a:p>
          <a:p>
            <a:pPr lvl="1">
              <a:buFont typeface="Times New Roman" pitchFamily="18" charset="0"/>
              <a:buNone/>
            </a:pPr>
            <a:endParaRPr lang="en-US" altLang="en-US" sz="1800" smtClean="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7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721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721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721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72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altLang="en-US" smtClean="0"/>
              <a:t>Another Common Problem: Indentation (2)</a:t>
            </a:r>
          </a:p>
        </p:txBody>
      </p:sp>
      <p:sp>
        <p:nvSpPr>
          <p:cNvPr id="101379" name="Rectangle 3"/>
          <p:cNvSpPr>
            <a:spLocks noGrp="1" noChangeArrowheads="1"/>
          </p:cNvSpPr>
          <p:nvPr>
            <p:ph type="body" idx="1"/>
          </p:nvPr>
        </p:nvSpPr>
        <p:spPr/>
        <p:txBody>
          <a:bodyPr/>
          <a:lstStyle/>
          <a:p>
            <a:r>
              <a:rPr lang="en-US" altLang="en-US" smtClean="0"/>
              <a:t>Inconsistent indentation:</a:t>
            </a:r>
          </a:p>
          <a:p>
            <a:pPr lvl="1">
              <a:buFont typeface="Times New Roman" pitchFamily="18" charset="0"/>
              <a:buNone/>
            </a:pPr>
            <a:r>
              <a:rPr lang="en-US" altLang="en-US" sz="1800" smtClean="0">
                <a:latin typeface="Consolas" pitchFamily="49" charset="0"/>
              </a:rPr>
              <a:t>def start():</a:t>
            </a:r>
          </a:p>
          <a:p>
            <a:pPr lvl="1">
              <a:buFont typeface="Times New Roman" pitchFamily="18" charset="0"/>
              <a:buNone/>
            </a:pPr>
            <a:r>
              <a:rPr lang="en-US" altLang="en-US" sz="1800" smtClean="0">
                <a:latin typeface="Consolas" pitchFamily="49" charset="0"/>
              </a:rPr>
              <a:t>  print("first")</a:t>
            </a:r>
          </a:p>
          <a:p>
            <a:pPr lvl="1">
              <a:buFont typeface="Arial" charset="0"/>
              <a:buNone/>
            </a:pPr>
            <a:r>
              <a:rPr lang="en-US" altLang="en-US" sz="1800" smtClean="0">
                <a:solidFill>
                  <a:srgbClr val="00B0F0"/>
                </a:solidFill>
                <a:latin typeface="Consolas" pitchFamily="49" charset="0"/>
              </a:rPr>
              <a:t>    # Error: Unless this is the body of branch or loop</a:t>
            </a:r>
          </a:p>
          <a:p>
            <a:pPr lvl="1">
              <a:buFont typeface="Times New Roman" pitchFamily="18" charset="0"/>
              <a:buNone/>
            </a:pPr>
            <a:r>
              <a:rPr lang="en-US" altLang="en-US" sz="1800" smtClean="0">
                <a:latin typeface="Consolas" pitchFamily="49" charset="0"/>
              </a:rPr>
              <a:t>    print("second")</a:t>
            </a:r>
          </a:p>
          <a:p>
            <a:pPr lvl="1">
              <a:buFont typeface="Times New Roman" pitchFamily="18" charset="0"/>
              <a:buNone/>
            </a:pPr>
            <a:endParaRPr lang="en-US" altLang="en-US" sz="1800" smtClean="0">
              <a:latin typeface="Consolas" pitchFamily="49" charset="0"/>
            </a:endParaRPr>
          </a:p>
          <a:p>
            <a:pPr lvl="1">
              <a:buFont typeface="Times New Roman" pitchFamily="18" charset="0"/>
              <a:buNone/>
            </a:pPr>
            <a:r>
              <a:rPr lang="en-US" altLang="en-US" sz="1800" smtClean="0">
                <a:latin typeface="Consolas" pitchFamily="49" charset="0"/>
              </a:rPr>
              <a:t>start()</a:t>
            </a:r>
          </a:p>
          <a:p>
            <a:endParaRPr lang="en-US" altLang="en-US" smtClean="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ltLang="en-US" sz="2900" smtClean="0"/>
              <a:t>Yet Another Problem: Creating ‘Empty’ Functions</a:t>
            </a:r>
          </a:p>
        </p:txBody>
      </p:sp>
      <p:sp>
        <p:nvSpPr>
          <p:cNvPr id="102403" name="Rectangle 3"/>
          <p:cNvSpPr>
            <a:spLocks noGrp="1" noChangeArrowheads="1"/>
          </p:cNvSpPr>
          <p:nvPr>
            <p:ph type="body" idx="1"/>
          </p:nvPr>
        </p:nvSpPr>
        <p:spPr/>
        <p:txBody>
          <a:bodyPr/>
          <a:lstStyle/>
          <a:p>
            <a:pPr>
              <a:buFontTx/>
              <a:buNone/>
            </a:pPr>
            <a:r>
              <a:rPr lang="en-US" altLang="en-US" sz="1800" smtClean="0">
                <a:latin typeface="Consolas" pitchFamily="49" charset="0"/>
              </a:rPr>
              <a:t>def start():</a:t>
            </a:r>
          </a:p>
          <a:p>
            <a:endParaRPr lang="en-US" altLang="en-US" sz="2000" smtClean="0">
              <a:latin typeface="Consolas" pitchFamily="49" charset="0"/>
            </a:endParaRPr>
          </a:p>
          <a:p>
            <a:endParaRPr lang="en-US" altLang="en-US" sz="2000" smtClean="0">
              <a:latin typeface="Consolas" pitchFamily="49" charset="0"/>
            </a:endParaRPr>
          </a:p>
          <a:p>
            <a:endParaRPr lang="en-US" altLang="en-US" sz="2000" smtClean="0">
              <a:latin typeface="Consolas" pitchFamily="49" charset="0"/>
            </a:endParaRPr>
          </a:p>
          <a:p>
            <a:endParaRPr lang="en-US" altLang="en-US" sz="2000" smtClean="0">
              <a:latin typeface="Consolas" pitchFamily="49" charset="0"/>
            </a:endParaRPr>
          </a:p>
          <a:p>
            <a:pPr>
              <a:buFontTx/>
              <a:buNone/>
            </a:pPr>
            <a:endParaRPr lang="en-US" altLang="en-US" sz="1800" b="1" smtClean="0">
              <a:solidFill>
                <a:srgbClr val="00B0F0"/>
              </a:solidFill>
              <a:latin typeface="Consolas" pitchFamily="49" charset="0"/>
            </a:endParaRPr>
          </a:p>
          <a:p>
            <a:pPr>
              <a:buFontTx/>
              <a:buNone/>
            </a:pPr>
            <a:r>
              <a:rPr lang="en-US" altLang="en-US" sz="1800" smtClean="0">
                <a:latin typeface="Consolas" pitchFamily="49" charset="0"/>
              </a:rPr>
              <a:t>start()</a:t>
            </a:r>
          </a:p>
        </p:txBody>
      </p:sp>
      <p:grpSp>
        <p:nvGrpSpPr>
          <p:cNvPr id="2" name="Group 4"/>
          <p:cNvGrpSpPr>
            <a:grpSpLocks/>
          </p:cNvGrpSpPr>
          <p:nvPr/>
        </p:nvGrpSpPr>
        <p:grpSpPr bwMode="auto">
          <a:xfrm>
            <a:off x="1371600" y="2620963"/>
            <a:ext cx="4686300" cy="1069975"/>
            <a:chOff x="672" y="1608"/>
            <a:chExt cx="2952" cy="674"/>
          </a:xfrm>
        </p:grpSpPr>
        <p:sp>
          <p:nvSpPr>
            <p:cNvPr id="102405" name="Line 5"/>
            <p:cNvSpPr>
              <a:spLocks noChangeShapeType="1"/>
            </p:cNvSpPr>
            <p:nvPr/>
          </p:nvSpPr>
          <p:spPr bwMode="auto">
            <a:xfrm flipH="1">
              <a:off x="672" y="1832"/>
              <a:ext cx="1296" cy="312"/>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02406" name="Text Box 6"/>
            <p:cNvSpPr txBox="1">
              <a:spLocks noChangeArrowheads="1"/>
            </p:cNvSpPr>
            <p:nvPr/>
          </p:nvSpPr>
          <p:spPr bwMode="auto">
            <a:xfrm>
              <a:off x="1944" y="1608"/>
              <a:ext cx="1680" cy="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Problem:</a:t>
              </a:r>
              <a:r>
                <a:rPr lang="en-US" altLang="en-US" sz="1600">
                  <a:solidFill>
                    <a:srgbClr val="FF0000"/>
                  </a:solidFill>
                  <a:latin typeface="Arial" charset="0"/>
                </a:rPr>
                <a:t> This statement appears to be a part of the body of the function but it is not indented???!!!</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normAutofit fontScale="90000"/>
          </a:bodyPr>
          <a:lstStyle/>
          <a:p>
            <a:pPr>
              <a:defRPr/>
            </a:pPr>
            <a:r>
              <a:rPr lang="en-US" altLang="en-US" sz="2600" smtClean="0">
                <a:ea typeface="MS PGothic" pitchFamily="34" charset="-128"/>
              </a:rPr>
              <a:t>Yet Another Problem: Creating ‘Empty’ </a:t>
            </a:r>
            <a:br>
              <a:rPr lang="en-US" altLang="en-US" sz="2600" smtClean="0">
                <a:ea typeface="MS PGothic" pitchFamily="34" charset="-128"/>
              </a:rPr>
            </a:br>
            <a:r>
              <a:rPr lang="en-US" altLang="en-US" sz="2600" smtClean="0">
                <a:ea typeface="MS PGothic" pitchFamily="34" charset="-128"/>
              </a:rPr>
              <a:t>Functions (2)</a:t>
            </a:r>
          </a:p>
        </p:txBody>
      </p:sp>
      <p:sp>
        <p:nvSpPr>
          <p:cNvPr id="103427" name="Rectangle 3"/>
          <p:cNvSpPr>
            <a:spLocks noGrp="1" noChangeArrowheads="1"/>
          </p:cNvSpPr>
          <p:nvPr>
            <p:ph type="body" idx="1"/>
          </p:nvPr>
        </p:nvSpPr>
        <p:spPr/>
        <p:txBody>
          <a:bodyPr/>
          <a:lstStyle/>
          <a:p>
            <a:pPr>
              <a:buFontTx/>
              <a:buNone/>
            </a:pPr>
            <a:r>
              <a:rPr lang="en-US" altLang="en-US" sz="1600" smtClean="0">
                <a:latin typeface="Consolas" pitchFamily="49" charset="0"/>
              </a:rPr>
              <a:t>def fun():</a:t>
            </a:r>
          </a:p>
          <a:p>
            <a:pPr>
              <a:buFontTx/>
              <a:buNone/>
            </a:pPr>
            <a:r>
              <a:rPr lang="en-US" altLang="en-US" sz="1600" smtClean="0">
                <a:latin typeface="Consolas" pitchFamily="49" charset="0"/>
              </a:rPr>
              <a:t>   print()</a:t>
            </a:r>
          </a:p>
          <a:p>
            <a:endParaRPr lang="en-US" altLang="en-US" sz="1600" smtClean="0">
              <a:latin typeface="Consolas" pitchFamily="49" charset="0"/>
            </a:endParaRPr>
          </a:p>
          <a:p>
            <a:endParaRPr lang="en-US" altLang="en-US" sz="1600" smtClean="0">
              <a:latin typeface="Consolas" pitchFamily="49" charset="0"/>
            </a:endParaRPr>
          </a:p>
          <a:p>
            <a:endParaRPr lang="en-US" altLang="en-US" sz="1600" smtClean="0">
              <a:latin typeface="Consolas" pitchFamily="49" charset="0"/>
            </a:endParaRPr>
          </a:p>
          <a:p>
            <a:endParaRPr lang="en-US" altLang="en-US" sz="1600" smtClean="0">
              <a:latin typeface="Consolas" pitchFamily="49" charset="0"/>
            </a:endParaRPr>
          </a:p>
          <a:p>
            <a:pPr>
              <a:buFontTx/>
              <a:buNone/>
            </a:pPr>
            <a:r>
              <a:rPr lang="en-US" altLang="en-US" sz="1600" b="1" smtClean="0">
                <a:solidFill>
                  <a:srgbClr val="00B0F0"/>
                </a:solidFill>
                <a:latin typeface="Consolas" pitchFamily="49" charset="0"/>
              </a:rPr>
              <a:t># start</a:t>
            </a:r>
          </a:p>
          <a:p>
            <a:pPr>
              <a:buFontTx/>
              <a:buNone/>
            </a:pPr>
            <a:r>
              <a:rPr lang="en-US" altLang="en-US" sz="1600" smtClean="0">
                <a:latin typeface="Consolas" pitchFamily="49" charset="0"/>
              </a:rPr>
              <a:t>fun()</a:t>
            </a:r>
          </a:p>
        </p:txBody>
      </p:sp>
      <p:sp>
        <p:nvSpPr>
          <p:cNvPr id="103428" name="Line 4"/>
          <p:cNvSpPr>
            <a:spLocks noChangeShapeType="1"/>
          </p:cNvSpPr>
          <p:nvPr/>
        </p:nvSpPr>
        <p:spPr bwMode="auto">
          <a:xfrm flipH="1" flipV="1">
            <a:off x="1422400" y="1676400"/>
            <a:ext cx="1651000" cy="10922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03429" name="Text Box 5"/>
          <p:cNvSpPr txBox="1">
            <a:spLocks noChangeArrowheads="1"/>
          </p:cNvSpPr>
          <p:nvPr/>
        </p:nvSpPr>
        <p:spPr bwMode="auto">
          <a:xfrm>
            <a:off x="3009900" y="2679700"/>
            <a:ext cx="13462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A function must have at least one statement</a:t>
            </a:r>
          </a:p>
        </p:txBody>
      </p:sp>
      <p:sp>
        <p:nvSpPr>
          <p:cNvPr id="139270" name="Text Box 6"/>
          <p:cNvSpPr txBox="1">
            <a:spLocks noChangeArrowheads="1"/>
          </p:cNvSpPr>
          <p:nvPr/>
        </p:nvSpPr>
        <p:spPr bwMode="auto">
          <a:xfrm>
            <a:off x="5638800" y="1092200"/>
            <a:ext cx="2400300"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a:latin typeface="Consolas" pitchFamily="49" charset="0"/>
              </a:rPr>
              <a:t>Alternative (writing an empty function: literally does nothing)</a:t>
            </a:r>
          </a:p>
          <a:p>
            <a:pPr eaLnBrk="1" hangingPunct="1">
              <a:spcBef>
                <a:spcPct val="50000"/>
              </a:spcBef>
            </a:pPr>
            <a:r>
              <a:rPr lang="en-US" altLang="en-US" sz="1600">
                <a:latin typeface="Consolas" pitchFamily="49" charset="0"/>
              </a:rPr>
              <a:t>def fun():</a:t>
            </a:r>
          </a:p>
          <a:p>
            <a:pPr eaLnBrk="1" hangingPunct="1">
              <a:spcBef>
                <a:spcPct val="50000"/>
              </a:spcBef>
            </a:pPr>
            <a:r>
              <a:rPr lang="en-US" altLang="en-US" sz="1600">
                <a:latin typeface="Consolas" pitchFamily="49" charset="0"/>
              </a:rPr>
              <a:t>    pass</a:t>
            </a:r>
          </a:p>
          <a:p>
            <a:pPr eaLnBrk="1" hangingPunct="1">
              <a:spcBef>
                <a:spcPct val="50000"/>
              </a:spcBef>
            </a:pPr>
            <a:endParaRPr lang="en-US" altLang="en-US" sz="1600">
              <a:latin typeface="Consolas" pitchFamily="49" charset="0"/>
            </a:endParaRPr>
          </a:p>
          <a:p>
            <a:pPr eaLnBrk="1" hangingPunct="1">
              <a:spcBef>
                <a:spcPct val="50000"/>
              </a:spcBef>
            </a:pPr>
            <a:r>
              <a:rPr lang="en-US" altLang="en-US" sz="1600" b="1">
                <a:solidFill>
                  <a:srgbClr val="00B0F0"/>
                </a:solidFill>
                <a:latin typeface="Consolas" pitchFamily="49" charset="0"/>
              </a:rPr>
              <a:t># start</a:t>
            </a:r>
          </a:p>
          <a:p>
            <a:pPr eaLnBrk="1" hangingPunct="1">
              <a:spcBef>
                <a:spcPct val="50000"/>
              </a:spcBef>
            </a:pPr>
            <a:r>
              <a:rPr lang="en-US" altLang="en-US" sz="1600">
                <a:latin typeface="Consolas" pitchFamily="49" charset="0"/>
              </a:rPr>
              <a:t>fun()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92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7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r>
              <a:rPr lang="en-US" altLang="en-US" sz="3200" smtClean="0"/>
              <a:t>Example Problem</a:t>
            </a:r>
          </a:p>
        </p:txBody>
      </p:sp>
      <p:sp>
        <p:nvSpPr>
          <p:cNvPr id="115715" name="Rectangle 3"/>
          <p:cNvSpPr>
            <a:spLocks noGrp="1" noChangeArrowheads="1"/>
          </p:cNvSpPr>
          <p:nvPr>
            <p:ph type="body" idx="4294967295"/>
          </p:nvPr>
        </p:nvSpPr>
        <p:spPr/>
        <p:txBody>
          <a:bodyPr/>
          <a:lstStyle/>
          <a:p>
            <a:pPr eaLnBrk="1" hangingPunct="1"/>
            <a:r>
              <a:rPr lang="en-US" altLang="en-US" sz="2400" smtClean="0"/>
              <a:t>Design a program that will perform a simple interest calculation.</a:t>
            </a:r>
          </a:p>
          <a:p>
            <a:pPr eaLnBrk="1" hangingPunct="1"/>
            <a:r>
              <a:rPr lang="en-US" altLang="en-US" sz="2400" smtClean="0"/>
              <a:t>The program should prompt the user for the appropriate values, perform the calculation and display the values onscreen.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p:txBody>
          <a:bodyPr/>
          <a:lstStyle/>
          <a:p>
            <a:r>
              <a:rPr lang="en-US" altLang="en-US" smtClean="0"/>
              <a:t>Testing Functions</a:t>
            </a:r>
          </a:p>
        </p:txBody>
      </p:sp>
      <p:sp>
        <p:nvSpPr>
          <p:cNvPr id="3" name="Content Placeholder 2"/>
          <p:cNvSpPr>
            <a:spLocks noGrp="1"/>
          </p:cNvSpPr>
          <p:nvPr>
            <p:ph idx="1"/>
          </p:nvPr>
        </p:nvSpPr>
        <p:spPr/>
        <p:txBody>
          <a:bodyPr/>
          <a:lstStyle/>
          <a:p>
            <a:r>
              <a:rPr lang="en-US" altLang="en-US" smtClean="0"/>
              <a:t>The correctness of a function should be verified. (“Does it do what it is supposed to do?”) </a:t>
            </a:r>
          </a:p>
          <a:p>
            <a:r>
              <a:rPr lang="en-US" altLang="en-US" smtClean="0"/>
              <a:t>Typically this is done by calling the function, passing in predetermined parameters and checking the result.</a:t>
            </a:r>
          </a:p>
          <a:p>
            <a:r>
              <a:rPr lang="en-US" altLang="en-US" smtClean="0"/>
              <a:t>Example: </a:t>
            </a:r>
            <a:r>
              <a:rPr lang="en-US" altLang="en-US" sz="2000" smtClean="0">
                <a:latin typeface="Consolas" pitchFamily="49" charset="0"/>
              </a:rPr>
              <a:t>absolute_test.py</a:t>
            </a:r>
          </a:p>
          <a:p>
            <a:pPr marL="342900" lvl="1" indent="0">
              <a:buFont typeface="Arial" charset="0"/>
              <a:buNone/>
            </a:pPr>
            <a:r>
              <a:rPr lang="en-US" altLang="en-US" sz="1800" smtClean="0">
                <a:latin typeface="Consolas" pitchFamily="49" charset="0"/>
              </a:rPr>
              <a:t>def absolute(number):</a:t>
            </a:r>
          </a:p>
          <a:p>
            <a:pPr marL="342900" lvl="1" indent="0">
              <a:buFont typeface="Arial" charset="0"/>
              <a:buNone/>
            </a:pPr>
            <a:r>
              <a:rPr lang="en-US" altLang="en-US" sz="1800" smtClean="0">
                <a:latin typeface="Consolas" pitchFamily="49" charset="0"/>
              </a:rPr>
              <a:t>    if (number &lt; 0):</a:t>
            </a:r>
          </a:p>
          <a:p>
            <a:pPr marL="342900" lvl="1" indent="0">
              <a:buFont typeface="Arial" charset="0"/>
              <a:buNone/>
            </a:pPr>
            <a:r>
              <a:rPr lang="en-US" altLang="en-US" sz="1800" smtClean="0">
                <a:latin typeface="Consolas" pitchFamily="49" charset="0"/>
              </a:rPr>
              <a:t>        result = number * -1</a:t>
            </a:r>
          </a:p>
          <a:p>
            <a:pPr marL="342900" lvl="1" indent="0">
              <a:buFont typeface="Arial" charset="0"/>
              <a:buNone/>
            </a:pPr>
            <a:r>
              <a:rPr lang="en-US" altLang="en-US" sz="1800" smtClean="0">
                <a:latin typeface="Consolas" pitchFamily="49" charset="0"/>
              </a:rPr>
              <a:t>    else:</a:t>
            </a:r>
          </a:p>
          <a:p>
            <a:pPr marL="342900" lvl="1" indent="0">
              <a:buFont typeface="Arial" charset="0"/>
              <a:buNone/>
            </a:pPr>
            <a:r>
              <a:rPr lang="en-US" altLang="en-US" sz="1800" smtClean="0">
                <a:latin typeface="Consolas" pitchFamily="49" charset="0"/>
              </a:rPr>
              <a:t>        result = number</a:t>
            </a:r>
          </a:p>
          <a:p>
            <a:pPr marL="342900" lvl="1" indent="0">
              <a:buFont typeface="Arial" charset="0"/>
              <a:buNone/>
            </a:pPr>
            <a:r>
              <a:rPr lang="en-US" altLang="en-US" sz="1800" smtClean="0">
                <a:latin typeface="Consolas" pitchFamily="49" charset="0"/>
              </a:rPr>
              <a:t>    return(result)</a:t>
            </a:r>
          </a:p>
          <a:p>
            <a:pPr marL="342900" lvl="1" indent="0">
              <a:buFont typeface="Arial" charset="0"/>
              <a:buNone/>
            </a:pPr>
            <a:endParaRPr lang="en-US" altLang="en-US" sz="1800" smtClean="0">
              <a:latin typeface="Consolas" pitchFamily="49" charset="0"/>
            </a:endParaRPr>
          </a:p>
          <a:p>
            <a:pPr marL="342900" lvl="1" indent="0">
              <a:buFont typeface="Arial" charset="0"/>
              <a:buNone/>
            </a:pPr>
            <a:r>
              <a:rPr lang="en-US" altLang="en-US" sz="1800" b="1" smtClean="0">
                <a:latin typeface="Consolas" pitchFamily="49" charset="0"/>
              </a:rPr>
              <a:t># Test cases</a:t>
            </a:r>
          </a:p>
          <a:p>
            <a:pPr marL="342900" lvl="1" indent="0">
              <a:buFont typeface="Arial" charset="0"/>
              <a:buNone/>
            </a:pPr>
            <a:r>
              <a:rPr lang="en-US" altLang="en-US" sz="1800" smtClean="0">
                <a:latin typeface="Consolas" pitchFamily="49" charset="0"/>
              </a:rPr>
              <a:t>print(absolute(-13))</a:t>
            </a:r>
          </a:p>
          <a:p>
            <a:pPr marL="342900" lvl="1" indent="0">
              <a:buFont typeface="Arial" charset="0"/>
              <a:buNone/>
            </a:pPr>
            <a:r>
              <a:rPr lang="en-US" altLang="en-US" sz="1800" smtClean="0">
                <a:latin typeface="Consolas" pitchFamily="49" charset="0"/>
              </a:rPr>
              <a:t>print(absolute(7))</a:t>
            </a:r>
          </a:p>
          <a:p>
            <a:endParaRPr lang="en-US" altLang="en-US" smtClean="0"/>
          </a:p>
          <a:p>
            <a:endParaRPr lang="en-US" altLang="en-US" smtClean="0"/>
          </a:p>
          <a:p>
            <a:endParaRPr lang="en-US" altLang="en-US" smtClean="0"/>
          </a:p>
        </p:txBody>
      </p:sp>
      <p:grpSp>
        <p:nvGrpSpPr>
          <p:cNvPr id="7" name="Group 6"/>
          <p:cNvGrpSpPr>
            <a:grpSpLocks/>
          </p:cNvGrpSpPr>
          <p:nvPr/>
        </p:nvGrpSpPr>
        <p:grpSpPr bwMode="auto">
          <a:xfrm>
            <a:off x="3276600" y="4191000"/>
            <a:ext cx="4343400" cy="1905000"/>
            <a:chOff x="3276600" y="4191000"/>
            <a:chExt cx="4343400" cy="1905000"/>
          </a:xfrm>
        </p:grpSpPr>
        <p:sp>
          <p:nvSpPr>
            <p:cNvPr id="4" name="Rectangle 3"/>
            <p:cNvSpPr/>
            <p:nvPr/>
          </p:nvSpPr>
          <p:spPr>
            <a:xfrm>
              <a:off x="5562600" y="4191000"/>
              <a:ext cx="2057400" cy="12192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dirty="0">
                  <a:solidFill>
                    <a:schemeClr val="tx1"/>
                  </a:solidFill>
                </a:rPr>
                <a:t>Expected results:</a:t>
              </a:r>
            </a:p>
            <a:p>
              <a:pPr eaLnBrk="1" hangingPunct="1">
                <a:defRPr/>
              </a:pPr>
              <a:r>
                <a:rPr lang="en-US" dirty="0">
                  <a:solidFill>
                    <a:schemeClr val="tx1"/>
                  </a:solidFill>
                </a:rPr>
                <a:t>13</a:t>
              </a:r>
            </a:p>
            <a:p>
              <a:pPr eaLnBrk="1" hangingPunct="1">
                <a:defRPr/>
              </a:pPr>
              <a:r>
                <a:rPr lang="en-US" dirty="0">
                  <a:solidFill>
                    <a:schemeClr val="tx1"/>
                  </a:solidFill>
                </a:rPr>
                <a:t>7</a:t>
              </a:r>
            </a:p>
          </p:txBody>
        </p:sp>
        <p:cxnSp>
          <p:nvCxnSpPr>
            <p:cNvPr id="6" name="Straight Connector 5"/>
            <p:cNvCxnSpPr>
              <a:stCxn id="4" idx="1"/>
            </p:cNvCxnSpPr>
            <p:nvPr/>
          </p:nvCxnSpPr>
          <p:spPr>
            <a:xfrm flipH="1">
              <a:off x="3276600" y="4800600"/>
              <a:ext cx="2286000" cy="129540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left)">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p:txBody>
          <a:bodyPr/>
          <a:lstStyle/>
          <a:p>
            <a:r>
              <a:rPr lang="en-US" altLang="en-US" smtClean="0"/>
              <a:t>Creating A Large Document</a:t>
            </a:r>
          </a:p>
        </p:txBody>
      </p:sp>
      <p:sp>
        <p:nvSpPr>
          <p:cNvPr id="105475" name="Content Placeholder 2"/>
          <p:cNvSpPr>
            <a:spLocks noGrp="1"/>
          </p:cNvSpPr>
          <p:nvPr>
            <p:ph idx="1"/>
          </p:nvPr>
        </p:nvSpPr>
        <p:spPr/>
        <p:txBody>
          <a:bodyPr/>
          <a:lstStyle/>
          <a:p>
            <a:r>
              <a:rPr lang="en-US" altLang="en-US" smtClean="0"/>
              <a:t>Recall: When creating a large document you should plan out the parts before doing any actual writing.</a:t>
            </a:r>
          </a:p>
        </p:txBody>
      </p:sp>
      <p:grpSp>
        <p:nvGrpSpPr>
          <p:cNvPr id="12" name="Group 11"/>
          <p:cNvGrpSpPr>
            <a:grpSpLocks/>
          </p:cNvGrpSpPr>
          <p:nvPr/>
        </p:nvGrpSpPr>
        <p:grpSpPr bwMode="auto">
          <a:xfrm>
            <a:off x="762000" y="2022475"/>
            <a:ext cx="6781800" cy="2185988"/>
            <a:chOff x="890081" y="2158638"/>
            <a:chExt cx="6781800" cy="2186408"/>
          </a:xfrm>
        </p:grpSpPr>
        <p:sp>
          <p:nvSpPr>
            <p:cNvPr id="5" name="TextBox 4"/>
            <p:cNvSpPr txBox="1"/>
            <p:nvPr/>
          </p:nvSpPr>
          <p:spPr>
            <a:xfrm>
              <a:off x="890081" y="2514306"/>
              <a:ext cx="1828800" cy="1600507"/>
            </a:xfrm>
            <a:prstGeom prst="rect">
              <a:avLst/>
            </a:prstGeom>
            <a:noFill/>
          </p:spPr>
          <p:txBody>
            <a:bodyPr>
              <a:spAutoFit/>
            </a:bodyPr>
            <a:lstStyle/>
            <a:p>
              <a:pPr eaLnBrk="1" hangingPunct="1">
                <a:defRPr/>
              </a:pPr>
              <a:r>
                <a:rPr lang="en-US" dirty="0">
                  <a:ea typeface="+mn-ea"/>
                  <a:cs typeface="Arial" charset="0"/>
                </a:rPr>
                <a:t>Chapter 1</a:t>
              </a:r>
            </a:p>
            <a:p>
              <a:pPr marL="285750" indent="-285750" eaLnBrk="1" hangingPunct="1">
                <a:buFont typeface="Arial" panose="020B0604020202020204" pitchFamily="34" charset="0"/>
                <a:buChar char="•"/>
                <a:defRPr/>
              </a:pPr>
              <a:r>
                <a:rPr lang="en-US" sz="1600" dirty="0">
                  <a:ea typeface="+mn-ea"/>
                  <a:cs typeface="Arial" charset="0"/>
                </a:rPr>
                <a:t>Introduction</a:t>
              </a:r>
            </a:p>
            <a:p>
              <a:pPr marL="285750" indent="-285750" eaLnBrk="1" hangingPunct="1">
                <a:buFont typeface="Arial" panose="020B0604020202020204" pitchFamily="34" charset="0"/>
                <a:buChar char="•"/>
                <a:defRPr/>
              </a:pPr>
              <a:r>
                <a:rPr lang="en-US" sz="1600" dirty="0">
                  <a:ea typeface="+mn-ea"/>
                  <a:cs typeface="Arial" charset="0"/>
                </a:rPr>
                <a:t>Section 1.1</a:t>
              </a:r>
            </a:p>
            <a:p>
              <a:pPr marL="285750" indent="-285750" eaLnBrk="1" hangingPunct="1">
                <a:buFont typeface="Arial" panose="020B0604020202020204" pitchFamily="34" charset="0"/>
                <a:buChar char="•"/>
                <a:defRPr/>
              </a:pPr>
              <a:r>
                <a:rPr lang="en-US" sz="1600" dirty="0">
                  <a:ea typeface="+mn-ea"/>
                  <a:cs typeface="Arial" charset="0"/>
                </a:rPr>
                <a:t>Section 1.2</a:t>
              </a:r>
            </a:p>
            <a:p>
              <a:pPr marL="285750" indent="-285750" eaLnBrk="1" hangingPunct="1">
                <a:buFont typeface="Arial" panose="020B0604020202020204" pitchFamily="34" charset="0"/>
                <a:buChar char="•"/>
                <a:defRPr/>
              </a:pPr>
              <a:r>
                <a:rPr lang="en-US" sz="1600" dirty="0">
                  <a:ea typeface="+mn-ea"/>
                  <a:cs typeface="Arial" charset="0"/>
                </a:rPr>
                <a:t>Section 1.3</a:t>
              </a:r>
            </a:p>
            <a:p>
              <a:pPr marL="285750" indent="-285750" eaLnBrk="1" hangingPunct="1">
                <a:buFont typeface="Arial" panose="020B0604020202020204" pitchFamily="34" charset="0"/>
                <a:buChar char="•"/>
                <a:defRPr/>
              </a:pPr>
              <a:r>
                <a:rPr lang="en-US" sz="1600" dirty="0">
                  <a:ea typeface="+mn-ea"/>
                  <a:cs typeface="Arial" charset="0"/>
                </a:rPr>
                <a:t>Conclusion</a:t>
              </a:r>
            </a:p>
          </p:txBody>
        </p:sp>
        <p:sp>
          <p:nvSpPr>
            <p:cNvPr id="6" name="TextBox 5"/>
            <p:cNvSpPr txBox="1"/>
            <p:nvPr/>
          </p:nvSpPr>
          <p:spPr>
            <a:xfrm>
              <a:off x="3390394" y="2498428"/>
              <a:ext cx="1828800" cy="1846618"/>
            </a:xfrm>
            <a:prstGeom prst="rect">
              <a:avLst/>
            </a:prstGeom>
            <a:noFill/>
          </p:spPr>
          <p:txBody>
            <a:bodyPr>
              <a:spAutoFit/>
            </a:bodyPr>
            <a:lstStyle/>
            <a:p>
              <a:pPr eaLnBrk="1" hangingPunct="1">
                <a:defRPr/>
              </a:pPr>
              <a:r>
                <a:rPr lang="en-US" dirty="0">
                  <a:ea typeface="+mn-ea"/>
                  <a:cs typeface="Arial" charset="0"/>
                </a:rPr>
                <a:t>Chapter 2</a:t>
              </a:r>
            </a:p>
            <a:p>
              <a:pPr marL="285750" indent="-285750" eaLnBrk="1" hangingPunct="1">
                <a:buFont typeface="Arial" panose="020B0604020202020204" pitchFamily="34" charset="0"/>
                <a:buChar char="•"/>
                <a:defRPr/>
              </a:pPr>
              <a:r>
                <a:rPr lang="en-US" sz="1600" dirty="0">
                  <a:ea typeface="+mn-ea"/>
                  <a:cs typeface="Arial" charset="0"/>
                </a:rPr>
                <a:t>Introduction</a:t>
              </a:r>
            </a:p>
            <a:p>
              <a:pPr marL="285750" indent="-285750" eaLnBrk="1" hangingPunct="1">
                <a:buFont typeface="Arial" panose="020B0604020202020204" pitchFamily="34" charset="0"/>
                <a:buChar char="•"/>
                <a:defRPr/>
              </a:pPr>
              <a:r>
                <a:rPr lang="en-US" sz="1600" dirty="0">
                  <a:ea typeface="+mn-ea"/>
                  <a:cs typeface="Arial" charset="0"/>
                </a:rPr>
                <a:t>Section 2.1</a:t>
              </a:r>
            </a:p>
            <a:p>
              <a:pPr marL="285750" indent="-285750" eaLnBrk="1" hangingPunct="1">
                <a:buFont typeface="Arial" panose="020B0604020202020204" pitchFamily="34" charset="0"/>
                <a:buChar char="•"/>
                <a:defRPr/>
              </a:pPr>
              <a:r>
                <a:rPr lang="en-US" sz="1600" dirty="0">
                  <a:ea typeface="+mn-ea"/>
                  <a:cs typeface="Arial" charset="0"/>
                </a:rPr>
                <a:t>Section 2.2</a:t>
              </a:r>
            </a:p>
            <a:p>
              <a:pPr marL="285750" indent="-285750" eaLnBrk="1" hangingPunct="1">
                <a:buFont typeface="Arial" panose="020B0604020202020204" pitchFamily="34" charset="0"/>
                <a:buChar char="•"/>
                <a:defRPr/>
              </a:pPr>
              <a:r>
                <a:rPr lang="en-US" sz="1600" dirty="0">
                  <a:ea typeface="+mn-ea"/>
                  <a:cs typeface="Arial" charset="0"/>
                </a:rPr>
                <a:t>Section 2.3</a:t>
              </a:r>
            </a:p>
            <a:p>
              <a:pPr marL="285750" indent="-285750" eaLnBrk="1" hangingPunct="1">
                <a:buFont typeface="Arial" panose="020B0604020202020204" pitchFamily="34" charset="0"/>
                <a:buChar char="•"/>
                <a:defRPr/>
              </a:pPr>
              <a:r>
                <a:rPr lang="en-US" sz="1600" dirty="0">
                  <a:ea typeface="+mn-ea"/>
                  <a:cs typeface="Arial" charset="0"/>
                </a:rPr>
                <a:t>Section 2.4</a:t>
              </a:r>
            </a:p>
            <a:p>
              <a:pPr marL="285750" indent="-285750" eaLnBrk="1" hangingPunct="1">
                <a:buFont typeface="Arial" panose="020B0604020202020204" pitchFamily="34" charset="0"/>
                <a:buChar char="•"/>
                <a:defRPr/>
              </a:pPr>
              <a:r>
                <a:rPr lang="en-US" sz="1600" dirty="0">
                  <a:ea typeface="+mn-ea"/>
                  <a:cs typeface="Arial" charset="0"/>
                </a:rPr>
                <a:t>Conclusion</a:t>
              </a:r>
            </a:p>
          </p:txBody>
        </p:sp>
        <p:sp>
          <p:nvSpPr>
            <p:cNvPr id="7" name="TextBox 6"/>
            <p:cNvSpPr txBox="1"/>
            <p:nvPr/>
          </p:nvSpPr>
          <p:spPr>
            <a:xfrm>
              <a:off x="5843081" y="2514306"/>
              <a:ext cx="1828800" cy="1354398"/>
            </a:xfrm>
            <a:prstGeom prst="rect">
              <a:avLst/>
            </a:prstGeom>
            <a:noFill/>
          </p:spPr>
          <p:txBody>
            <a:bodyPr>
              <a:spAutoFit/>
            </a:bodyPr>
            <a:lstStyle/>
            <a:p>
              <a:pPr eaLnBrk="1" hangingPunct="1">
                <a:defRPr/>
              </a:pPr>
              <a:r>
                <a:rPr lang="en-US" dirty="0">
                  <a:ea typeface="+mn-ea"/>
                  <a:cs typeface="Arial" charset="0"/>
                </a:rPr>
                <a:t>Chapter 3</a:t>
              </a:r>
            </a:p>
            <a:p>
              <a:pPr marL="285750" indent="-285750" eaLnBrk="1" hangingPunct="1">
                <a:buFont typeface="Arial" panose="020B0604020202020204" pitchFamily="34" charset="0"/>
                <a:buChar char="•"/>
                <a:defRPr/>
              </a:pPr>
              <a:r>
                <a:rPr lang="en-US" sz="1600" dirty="0">
                  <a:ea typeface="+mn-ea"/>
                  <a:cs typeface="Arial" charset="0"/>
                </a:rPr>
                <a:t>Introduction</a:t>
              </a:r>
            </a:p>
            <a:p>
              <a:pPr marL="285750" indent="-285750" eaLnBrk="1" hangingPunct="1">
                <a:buFont typeface="Arial" panose="020B0604020202020204" pitchFamily="34" charset="0"/>
                <a:buChar char="•"/>
                <a:defRPr/>
              </a:pPr>
              <a:r>
                <a:rPr lang="en-US" sz="1600" dirty="0">
                  <a:ea typeface="+mn-ea"/>
                  <a:cs typeface="Arial" charset="0"/>
                </a:rPr>
                <a:t>Section 3.1</a:t>
              </a:r>
            </a:p>
            <a:p>
              <a:pPr marL="285750" indent="-285750" eaLnBrk="1" hangingPunct="1">
                <a:buFont typeface="Arial" panose="020B0604020202020204" pitchFamily="34" charset="0"/>
                <a:buChar char="•"/>
                <a:defRPr/>
              </a:pPr>
              <a:r>
                <a:rPr lang="en-US" sz="1600" dirty="0">
                  <a:ea typeface="+mn-ea"/>
                  <a:cs typeface="Arial" charset="0"/>
                </a:rPr>
                <a:t>Section 3.2</a:t>
              </a:r>
            </a:p>
            <a:p>
              <a:pPr marL="285750" indent="-285750" eaLnBrk="1" hangingPunct="1">
                <a:buFont typeface="Arial" panose="020B0604020202020204" pitchFamily="34" charset="0"/>
                <a:buChar char="•"/>
                <a:defRPr/>
              </a:pPr>
              <a:r>
                <a:rPr lang="en-US" sz="1600" dirty="0">
                  <a:ea typeface="+mn-ea"/>
                  <a:cs typeface="Arial" charset="0"/>
                </a:rPr>
                <a:t>Conclusion</a:t>
              </a:r>
            </a:p>
          </p:txBody>
        </p:sp>
        <p:sp>
          <p:nvSpPr>
            <p:cNvPr id="105483" name="TextBox 9"/>
            <p:cNvSpPr txBox="1">
              <a:spLocks noChangeArrowheads="1"/>
            </p:cNvSpPr>
            <p:nvPr/>
          </p:nvSpPr>
          <p:spPr bwMode="auto">
            <a:xfrm>
              <a:off x="914400" y="2158638"/>
              <a:ext cx="45071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000" b="1"/>
                <a:t>Step 1: Outline all the parts (no writing)</a:t>
              </a:r>
            </a:p>
          </p:txBody>
        </p:sp>
      </p:grpSp>
      <p:grpSp>
        <p:nvGrpSpPr>
          <p:cNvPr id="13" name="Group 12"/>
          <p:cNvGrpSpPr>
            <a:grpSpLocks/>
          </p:cNvGrpSpPr>
          <p:nvPr/>
        </p:nvGrpSpPr>
        <p:grpSpPr bwMode="auto">
          <a:xfrm>
            <a:off x="782638" y="4495800"/>
            <a:ext cx="4506912" cy="1809750"/>
            <a:chOff x="948447" y="4495800"/>
            <a:chExt cx="4507150" cy="1809637"/>
          </a:xfrm>
        </p:grpSpPr>
        <p:sp>
          <p:nvSpPr>
            <p:cNvPr id="105478" name="TextBox 7"/>
            <p:cNvSpPr txBox="1">
              <a:spLocks noChangeArrowheads="1"/>
            </p:cNvSpPr>
            <p:nvPr/>
          </p:nvSpPr>
          <p:spPr bwMode="auto">
            <a:xfrm>
              <a:off x="1066800" y="5197441"/>
              <a:ext cx="18288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Section 1.1</a:t>
              </a:r>
            </a:p>
            <a:p>
              <a:pPr eaLnBrk="1" hangingPunct="1"/>
              <a:r>
                <a:rPr lang="en-US" altLang="en-US" sz="1600"/>
                <a:t>It all started seven and two score years ago…</a:t>
              </a:r>
            </a:p>
          </p:txBody>
        </p:sp>
        <p:sp>
          <p:nvSpPr>
            <p:cNvPr id="105479" name="TextBox 10"/>
            <p:cNvSpPr txBox="1">
              <a:spLocks noChangeArrowheads="1"/>
            </p:cNvSpPr>
            <p:nvPr/>
          </p:nvSpPr>
          <p:spPr bwMode="auto">
            <a:xfrm>
              <a:off x="948447" y="4495800"/>
              <a:ext cx="450715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000" b="1"/>
                <a:t>Step 2: After all parts outlined, now commence writing one part at a time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p:nvPr>
        </p:nvSpPr>
        <p:spPr/>
        <p:txBody>
          <a:bodyPr/>
          <a:lstStyle/>
          <a:p>
            <a:r>
              <a:rPr lang="en-US" altLang="en-US" smtClean="0"/>
              <a:t>Creating A Large Program</a:t>
            </a:r>
          </a:p>
        </p:txBody>
      </p:sp>
      <p:sp>
        <p:nvSpPr>
          <p:cNvPr id="106499" name="Content Placeholder 2"/>
          <p:cNvSpPr>
            <a:spLocks noGrp="1"/>
          </p:cNvSpPr>
          <p:nvPr>
            <p:ph idx="1"/>
          </p:nvPr>
        </p:nvSpPr>
        <p:spPr/>
        <p:txBody>
          <a:bodyPr/>
          <a:lstStyle/>
          <a:p>
            <a:r>
              <a:rPr lang="en-US" altLang="en-US" smtClean="0"/>
              <a:t>When writing a large program you should plan out the parts before doing any actual writing.</a:t>
            </a:r>
          </a:p>
          <a:p>
            <a:endParaRPr lang="en-US" altLang="en-US" smtClean="0"/>
          </a:p>
        </p:txBody>
      </p:sp>
      <p:grpSp>
        <p:nvGrpSpPr>
          <p:cNvPr id="33" name="Group 32"/>
          <p:cNvGrpSpPr>
            <a:grpSpLocks/>
          </p:cNvGrpSpPr>
          <p:nvPr/>
        </p:nvGrpSpPr>
        <p:grpSpPr bwMode="auto">
          <a:xfrm>
            <a:off x="762000" y="2022475"/>
            <a:ext cx="8305800" cy="941388"/>
            <a:chOff x="761999" y="2022666"/>
            <a:chExt cx="8305800" cy="940737"/>
          </a:xfrm>
        </p:grpSpPr>
        <p:sp>
          <p:nvSpPr>
            <p:cNvPr id="106505" name="TextBox 26"/>
            <p:cNvSpPr txBox="1">
              <a:spLocks noChangeArrowheads="1"/>
            </p:cNvSpPr>
            <p:nvPr/>
          </p:nvSpPr>
          <p:spPr bwMode="auto">
            <a:xfrm>
              <a:off x="786318" y="2022666"/>
              <a:ext cx="80528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000" b="1"/>
                <a:t>Step 1: Calculate interest (write empty ‘skeleton’ functions)</a:t>
              </a:r>
            </a:p>
          </p:txBody>
        </p:sp>
        <p:sp>
          <p:nvSpPr>
            <p:cNvPr id="106506" name="TextBox 27"/>
            <p:cNvSpPr txBox="1">
              <a:spLocks noChangeArrowheads="1"/>
            </p:cNvSpPr>
            <p:nvPr/>
          </p:nvSpPr>
          <p:spPr bwMode="auto">
            <a:xfrm>
              <a:off x="761999" y="2378628"/>
              <a:ext cx="289560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a:latin typeface="Consolas" pitchFamily="49" charset="0"/>
                </a:rPr>
                <a:t>def getInformation():</a:t>
              </a:r>
            </a:p>
            <a:p>
              <a:pPr eaLnBrk="1" hangingPunct="1"/>
              <a:r>
                <a:rPr lang="en-US" altLang="en-US" sz="1600">
                  <a:latin typeface="Consolas" pitchFamily="49" charset="0"/>
                </a:rPr>
                <a:t>    pass</a:t>
              </a:r>
            </a:p>
          </p:txBody>
        </p:sp>
        <p:sp>
          <p:nvSpPr>
            <p:cNvPr id="106507" name="TextBox 28"/>
            <p:cNvSpPr txBox="1">
              <a:spLocks noChangeArrowheads="1"/>
            </p:cNvSpPr>
            <p:nvPr/>
          </p:nvSpPr>
          <p:spPr bwMode="auto">
            <a:xfrm>
              <a:off x="3585891" y="2362846"/>
              <a:ext cx="289560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a:latin typeface="Consolas" pitchFamily="49" charset="0"/>
                </a:rPr>
                <a:t>def doCalculations():</a:t>
              </a:r>
            </a:p>
            <a:p>
              <a:pPr eaLnBrk="1" hangingPunct="1"/>
              <a:r>
                <a:rPr lang="en-US" altLang="en-US" sz="1600">
                  <a:latin typeface="Consolas" pitchFamily="49" charset="0"/>
                </a:rPr>
                <a:t>    pass</a:t>
              </a:r>
            </a:p>
          </p:txBody>
        </p:sp>
        <p:sp>
          <p:nvSpPr>
            <p:cNvPr id="106508" name="TextBox 29"/>
            <p:cNvSpPr txBox="1">
              <a:spLocks noChangeArrowheads="1"/>
            </p:cNvSpPr>
            <p:nvPr/>
          </p:nvSpPr>
          <p:spPr bwMode="auto">
            <a:xfrm>
              <a:off x="6400800" y="2362845"/>
              <a:ext cx="266699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a:latin typeface="Consolas" pitchFamily="49" charset="0"/>
                </a:rPr>
                <a:t>def displayResults():</a:t>
              </a:r>
            </a:p>
            <a:p>
              <a:pPr eaLnBrk="1" hangingPunct="1"/>
              <a:r>
                <a:rPr lang="en-US" altLang="en-US" sz="1600">
                  <a:latin typeface="Consolas" pitchFamily="49" charset="0"/>
                </a:rPr>
                <a:t>    pass</a:t>
              </a:r>
            </a:p>
          </p:txBody>
        </p:sp>
      </p:grpSp>
      <p:grpSp>
        <p:nvGrpSpPr>
          <p:cNvPr id="2" name="Group 1"/>
          <p:cNvGrpSpPr>
            <a:grpSpLocks/>
          </p:cNvGrpSpPr>
          <p:nvPr/>
        </p:nvGrpSpPr>
        <p:grpSpPr bwMode="auto">
          <a:xfrm>
            <a:off x="785813" y="3429000"/>
            <a:ext cx="6626225" cy="2030413"/>
            <a:chOff x="785813" y="3429000"/>
            <a:chExt cx="6626225" cy="2031026"/>
          </a:xfrm>
        </p:grpSpPr>
        <p:sp>
          <p:nvSpPr>
            <p:cNvPr id="106503" name="TextBox 31"/>
            <p:cNvSpPr txBox="1">
              <a:spLocks noChangeArrowheads="1"/>
            </p:cNvSpPr>
            <p:nvPr/>
          </p:nvSpPr>
          <p:spPr bwMode="auto">
            <a:xfrm>
              <a:off x="785813" y="3429000"/>
              <a:ext cx="6626225" cy="70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000" b="1"/>
                <a:t>Step 2: All functions outlined, write function bodies one-at-a-time (test before writing next function)</a:t>
              </a:r>
            </a:p>
          </p:txBody>
        </p:sp>
        <p:sp>
          <p:nvSpPr>
            <p:cNvPr id="106504" name="TextBox 33"/>
            <p:cNvSpPr txBox="1">
              <a:spLocks noChangeArrowheads="1"/>
            </p:cNvSpPr>
            <p:nvPr/>
          </p:nvSpPr>
          <p:spPr bwMode="auto">
            <a:xfrm>
              <a:off x="802026" y="4136587"/>
              <a:ext cx="4303374"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a:latin typeface="Consolas" pitchFamily="49" charset="0"/>
                </a:rPr>
                <a:t>def getInformation():</a:t>
              </a:r>
            </a:p>
            <a:p>
              <a:pPr eaLnBrk="1" hangingPunct="1"/>
              <a:r>
                <a:rPr lang="en-US" altLang="en-US" sz="1600">
                  <a:latin typeface="Consolas" pitchFamily="49" charset="0"/>
                </a:rPr>
                <a:t>    principle = int(input())</a:t>
              </a:r>
            </a:p>
            <a:p>
              <a:pPr eaLnBrk="1" hangingPunct="1"/>
              <a:r>
                <a:rPr lang="en-US" altLang="en-US" sz="1600">
                  <a:latin typeface="Consolas" pitchFamily="49" charset="0"/>
                </a:rPr>
                <a:t>    interest = int(input())</a:t>
              </a:r>
            </a:p>
            <a:p>
              <a:pPr eaLnBrk="1" hangingPunct="1"/>
              <a:r>
                <a:rPr lang="en-US" altLang="en-US" sz="1600">
                  <a:latin typeface="Consolas" pitchFamily="49" charset="0"/>
                </a:rPr>
                <a:t>    time = int(input())</a:t>
              </a:r>
            </a:p>
            <a:p>
              <a:pPr eaLnBrk="1" hangingPunct="1"/>
              <a:r>
                <a:rPr lang="en-US" altLang="en-US" sz="1600">
                  <a:latin typeface="Consolas" pitchFamily="49" charset="0"/>
                </a:rPr>
                <a:t>    return(principle,interest,time)</a:t>
              </a:r>
            </a:p>
          </p:txBody>
        </p:sp>
      </p:grpSp>
      <p:sp>
        <p:nvSpPr>
          <p:cNvPr id="4" name="TextBox 3"/>
          <p:cNvSpPr txBox="1">
            <a:spLocks noChangeArrowheads="1"/>
          </p:cNvSpPr>
          <p:nvPr/>
        </p:nvSpPr>
        <p:spPr bwMode="auto">
          <a:xfrm>
            <a:off x="5410200" y="5181600"/>
            <a:ext cx="3706813" cy="140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a:solidFill>
                  <a:srgbClr val="00B0F0"/>
                </a:solidFill>
                <a:latin typeface="Consolas" pitchFamily="49" charset="0"/>
              </a:rPr>
              <a:t># Simple test: check inputs</a:t>
            </a:r>
          </a:p>
          <a:p>
            <a:pPr eaLnBrk="1" hangingPunct="1"/>
            <a:r>
              <a:rPr lang="en-US" altLang="en-US" sz="1600">
                <a:solidFill>
                  <a:srgbClr val="00B0F0"/>
                </a:solidFill>
                <a:latin typeface="Consolas" pitchFamily="49" charset="0"/>
              </a:rPr>
              <a:t># properly read and </a:t>
            </a:r>
          </a:p>
          <a:p>
            <a:pPr eaLnBrk="1" hangingPunct="1"/>
            <a:r>
              <a:rPr lang="en-US" altLang="en-US" sz="1600">
                <a:solidFill>
                  <a:srgbClr val="00B0F0"/>
                </a:solidFill>
                <a:latin typeface="Consolas" pitchFamily="49" charset="0"/>
              </a:rPr>
              <a:t># returned</a:t>
            </a:r>
          </a:p>
          <a:p>
            <a:pPr eaLnBrk="1" hangingPunct="1"/>
            <a:r>
              <a:rPr lang="en-US" altLang="en-US" sz="1600">
                <a:latin typeface="Consolas" pitchFamily="49" charset="0"/>
              </a:rPr>
              <a:t>p,r,t = getInformation()</a:t>
            </a:r>
          </a:p>
          <a:p>
            <a:pPr eaLnBrk="1" hangingPunct="1"/>
            <a:r>
              <a:rPr lang="en-US" altLang="en-US" sz="1600">
                <a:latin typeface="Consolas" pitchFamily="49" charset="0"/>
              </a:rPr>
              <a:t>print(p,r,t)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randombar(horizont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idx="4294967295"/>
          </p:nvPr>
        </p:nvSpPr>
        <p:spPr/>
        <p:txBody>
          <a:bodyPr/>
          <a:lstStyle/>
          <a:p>
            <a:pPr eaLnBrk="1" hangingPunct="1"/>
            <a:r>
              <a:rPr lang="en-US" altLang="en-US" sz="3200" smtClean="0"/>
              <a:t>Why Employ Problem Decomposition And Modular Design (1)</a:t>
            </a:r>
          </a:p>
        </p:txBody>
      </p:sp>
      <p:sp>
        <p:nvSpPr>
          <p:cNvPr id="241667" name="Rectangle 3"/>
          <p:cNvSpPr>
            <a:spLocks noGrp="1" noChangeArrowheads="1"/>
          </p:cNvSpPr>
          <p:nvPr>
            <p:ph type="body" idx="4294967295"/>
          </p:nvPr>
        </p:nvSpPr>
        <p:spPr/>
        <p:txBody>
          <a:bodyPr/>
          <a:lstStyle/>
          <a:p>
            <a:pPr eaLnBrk="1" hangingPunct="1">
              <a:lnSpc>
                <a:spcPct val="90000"/>
              </a:lnSpc>
            </a:pPr>
            <a:r>
              <a:rPr lang="en-CA" altLang="en-US" sz="2400" smtClean="0"/>
              <a:t>Drawback</a:t>
            </a:r>
          </a:p>
          <a:p>
            <a:pPr marL="635000" lvl="1" indent="-177800" eaLnBrk="1" hangingPunct="1">
              <a:lnSpc>
                <a:spcPct val="90000"/>
              </a:lnSpc>
            </a:pPr>
            <a:r>
              <a:rPr lang="en-CA" altLang="en-US" sz="2000" smtClean="0"/>
              <a:t>Complexity – understanding and setting up inter-function communication may appear daunting at first.</a:t>
            </a:r>
          </a:p>
          <a:p>
            <a:pPr marL="635000" lvl="1" indent="-177800" eaLnBrk="1" hangingPunct="1">
              <a:lnSpc>
                <a:spcPct val="90000"/>
              </a:lnSpc>
            </a:pPr>
            <a:r>
              <a:rPr lang="en-CA" altLang="en-US" sz="2000" smtClean="0"/>
              <a:t>Tracing the program may appear harder as execution appears to “jump” around between functions.</a:t>
            </a:r>
          </a:p>
          <a:p>
            <a:pPr marL="635000" lvl="1" indent="-177800" eaLnBrk="1" hangingPunct="1">
              <a:lnSpc>
                <a:spcPct val="90000"/>
              </a:lnSpc>
            </a:pPr>
            <a:endParaRPr lang="en-CA" altLang="en-US" sz="2000" smtClean="0"/>
          </a:p>
          <a:p>
            <a:pPr marL="635000" lvl="1" indent="-177800" eaLnBrk="1" hangingPunct="1">
              <a:lnSpc>
                <a:spcPct val="90000"/>
              </a:lnSpc>
            </a:pPr>
            <a:r>
              <a:rPr lang="en-CA" altLang="en-US" sz="2000" smtClean="0"/>
              <a:t>These are ‘one time’ costs: once you learn the basic principles of functions with one language then most languages will be similar.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1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16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16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16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7" grpId="0" build="p" bldLvl="2"/>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p:txBody>
          <a:bodyPr>
            <a:normAutofit fontScale="90000"/>
          </a:bodyPr>
          <a:lstStyle/>
          <a:p>
            <a:pPr>
              <a:defRPr/>
            </a:pPr>
            <a:r>
              <a:rPr lang="en-US" altLang="en-US" dirty="0" smtClean="0">
                <a:ea typeface="+mj-ea"/>
              </a:rPr>
              <a:t>Why Employ Problem Decomposition And Modular Design (2)</a:t>
            </a:r>
          </a:p>
        </p:txBody>
      </p:sp>
      <p:sp>
        <p:nvSpPr>
          <p:cNvPr id="106499" name="Content Placeholder 2"/>
          <p:cNvSpPr>
            <a:spLocks noGrp="1"/>
          </p:cNvSpPr>
          <p:nvPr>
            <p:ph idx="1"/>
          </p:nvPr>
        </p:nvSpPr>
        <p:spPr/>
        <p:txBody>
          <a:bodyPr/>
          <a:lstStyle/>
          <a:p>
            <a:pPr eaLnBrk="1" hangingPunct="1">
              <a:lnSpc>
                <a:spcPct val="90000"/>
              </a:lnSpc>
            </a:pPr>
            <a:r>
              <a:rPr lang="en-CA" altLang="en-US" smtClean="0"/>
              <a:t>Benefit</a:t>
            </a:r>
          </a:p>
          <a:p>
            <a:pPr marL="635000" lvl="1" indent="-177800" eaLnBrk="1" hangingPunct="1">
              <a:lnSpc>
                <a:spcPct val="90000"/>
              </a:lnSpc>
            </a:pPr>
            <a:r>
              <a:rPr lang="en-CA" altLang="en-US" smtClean="0"/>
              <a:t>Solution is easier to visualize and create (decompose the problem so only one part of a time must be dealt with).</a:t>
            </a:r>
          </a:p>
          <a:p>
            <a:pPr marL="635000" lvl="1" indent="-177800" eaLnBrk="1" hangingPunct="1">
              <a:lnSpc>
                <a:spcPct val="90000"/>
              </a:lnSpc>
            </a:pPr>
            <a:r>
              <a:rPr lang="en-CA" altLang="en-US" smtClean="0"/>
              <a:t>Easier to test the program:</a:t>
            </a:r>
          </a:p>
          <a:p>
            <a:pPr marL="806450" lvl="2" indent="-177800" eaLnBrk="1" hangingPunct="1">
              <a:lnSpc>
                <a:spcPct val="90000"/>
              </a:lnSpc>
            </a:pPr>
            <a:r>
              <a:rPr lang="en-CA" altLang="en-US" smtClean="0"/>
              <a:t>Test one feature/function at a time</a:t>
            </a:r>
          </a:p>
          <a:p>
            <a:pPr marL="806450" lvl="2" indent="-177800" eaLnBrk="1" hangingPunct="1">
              <a:lnSpc>
                <a:spcPct val="90000"/>
              </a:lnSpc>
            </a:pPr>
            <a:r>
              <a:rPr lang="en-CA" altLang="en-US" smtClean="0"/>
              <a:t>(Testing  multiple features increases complexity)</a:t>
            </a:r>
          </a:p>
          <a:p>
            <a:pPr marL="635000" lvl="1" indent="-177800" eaLnBrk="1" hangingPunct="1">
              <a:lnSpc>
                <a:spcPct val="90000"/>
              </a:lnSpc>
            </a:pPr>
            <a:r>
              <a:rPr lang="en-CA" altLang="en-US" smtClean="0"/>
              <a:t>Easier to maintain (if functions are independent changes in one function can have a minimal impact on other functions, if the code for a function is used multiple times then updates only have to be made once).</a:t>
            </a:r>
          </a:p>
          <a:p>
            <a:pPr marL="635000" lvl="1" indent="-177800" eaLnBrk="1" hangingPunct="1">
              <a:lnSpc>
                <a:spcPct val="90000"/>
              </a:lnSpc>
            </a:pPr>
            <a:r>
              <a:rPr lang="en-CA" altLang="en-US" smtClean="0"/>
              <a:t>Less redundancy, smaller program size (especially if the function is used many times throughout the program).</a:t>
            </a:r>
          </a:p>
          <a:p>
            <a:pPr marL="635000" lvl="1" indent="-177800" eaLnBrk="1" hangingPunct="1">
              <a:lnSpc>
                <a:spcPct val="90000"/>
              </a:lnSpc>
            </a:pPr>
            <a:r>
              <a:rPr lang="en-CA" altLang="en-US" smtClean="0"/>
              <a:t>Smaller programs size: if the function is called many times rather than repeating the same code, the function need only be defined once and then can be called many times.</a:t>
            </a:r>
            <a:endParaRPr lang="en-US" altLang="en-US" smtClean="0"/>
          </a:p>
          <a:p>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64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649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649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649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649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6499">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64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bldLvl="2"/>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CA" altLang="en-US" smtClean="0"/>
              <a:t>After This Section You Should Now Know</a:t>
            </a:r>
          </a:p>
        </p:txBody>
      </p:sp>
      <p:sp>
        <p:nvSpPr>
          <p:cNvPr id="109571" name="Rectangle 3"/>
          <p:cNvSpPr>
            <a:spLocks noGrp="1" noChangeArrowheads="1"/>
          </p:cNvSpPr>
          <p:nvPr>
            <p:ph type="body" idx="1"/>
          </p:nvPr>
        </p:nvSpPr>
        <p:spPr>
          <a:xfrm>
            <a:off x="357188" y="1152525"/>
            <a:ext cx="8178800" cy="5524500"/>
          </a:xfrm>
        </p:spPr>
        <p:txBody>
          <a:bodyPr/>
          <a:lstStyle/>
          <a:p>
            <a:pPr>
              <a:lnSpc>
                <a:spcPct val="90000"/>
              </a:lnSpc>
            </a:pPr>
            <a:r>
              <a:rPr lang="en-US" altLang="en-US" smtClean="0"/>
              <a:t>How and why the top down approach can be used to decompose problems</a:t>
            </a:r>
          </a:p>
          <a:p>
            <a:pPr marL="685800" lvl="1">
              <a:lnSpc>
                <a:spcPct val="90000"/>
              </a:lnSpc>
            </a:pPr>
            <a:r>
              <a:rPr lang="en-US" altLang="en-US" smtClean="0"/>
              <a:t>What is procedural programming</a:t>
            </a:r>
          </a:p>
          <a:p>
            <a:pPr>
              <a:lnSpc>
                <a:spcPct val="90000"/>
              </a:lnSpc>
            </a:pPr>
            <a:r>
              <a:rPr lang="en-US" altLang="en-US" smtClean="0"/>
              <a:t>How to write the definition for a function</a:t>
            </a:r>
          </a:p>
          <a:p>
            <a:pPr>
              <a:lnSpc>
                <a:spcPct val="90000"/>
              </a:lnSpc>
            </a:pPr>
            <a:r>
              <a:rPr lang="en-US" altLang="en-US" smtClean="0"/>
              <a:t>How to write a function call</a:t>
            </a:r>
          </a:p>
          <a:p>
            <a:pPr>
              <a:lnSpc>
                <a:spcPct val="90000"/>
              </a:lnSpc>
            </a:pPr>
            <a:r>
              <a:rPr lang="en-US" altLang="en-US" smtClean="0"/>
              <a:t>How and why to declare variables locally</a:t>
            </a:r>
          </a:p>
          <a:p>
            <a:pPr>
              <a:lnSpc>
                <a:spcPct val="90000"/>
              </a:lnSpc>
            </a:pPr>
            <a:r>
              <a:rPr lang="en-US" altLang="en-US" smtClean="0"/>
              <a:t>How to pass information to functions via parameters</a:t>
            </a:r>
          </a:p>
          <a:p>
            <a:pPr>
              <a:lnSpc>
                <a:spcPct val="90000"/>
              </a:lnSpc>
            </a:pPr>
            <a:r>
              <a:rPr lang="en-US" altLang="en-US" smtClean="0"/>
              <a:t>How and why to return values from a function</a:t>
            </a:r>
          </a:p>
          <a:p>
            <a:pPr>
              <a:lnSpc>
                <a:spcPct val="90000"/>
              </a:lnSpc>
            </a:pPr>
            <a:r>
              <a:rPr lang="en-US" altLang="en-US" smtClean="0"/>
              <a:t>What is a Boolean function</a:t>
            </a:r>
          </a:p>
          <a:p>
            <a:pPr>
              <a:lnSpc>
                <a:spcPct val="90000"/>
              </a:lnSpc>
            </a:pPr>
            <a:r>
              <a:rPr lang="en-US" altLang="en-US" smtClean="0"/>
              <a:t>What is the difference between a local and a global variable.</a:t>
            </a:r>
            <a:endParaRPr lang="en-CA" altLang="en-US" smtClean="0"/>
          </a:p>
          <a:p>
            <a:pPr>
              <a:lnSpc>
                <a:spcPct val="90000"/>
              </a:lnSpc>
            </a:pPr>
            <a:r>
              <a:rPr lang="en-CA" altLang="en-US" smtClean="0"/>
              <a:t>How to document a function</a:t>
            </a:r>
            <a:endParaRPr lang="en-US" altLang="en-US" smtClean="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altLang="en-US" smtClean="0"/>
              <a:t>Copyright Notification</a:t>
            </a:r>
          </a:p>
        </p:txBody>
      </p:sp>
      <p:sp>
        <p:nvSpPr>
          <p:cNvPr id="110595" name="Content Placeholder 2"/>
          <p:cNvSpPr>
            <a:spLocks noGrp="1"/>
          </p:cNvSpPr>
          <p:nvPr>
            <p:ph idx="1"/>
          </p:nvPr>
        </p:nvSpPr>
        <p:spPr/>
        <p:txBody>
          <a:bodyPr/>
          <a:lstStyle/>
          <a:p>
            <a:r>
              <a:rPr lang="en-US" altLang="en-US" smtClean="0"/>
              <a:t>“Unless otherwise indicated, all images in this presentation are  used with permission from Microsoft.”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25000</TotalTime>
  <Words>6667</Words>
  <Application>Microsoft Office PowerPoint</Application>
  <PresentationFormat>On-screen Show (4:3)</PresentationFormat>
  <Paragraphs>1242</Paragraphs>
  <Slides>96</Slides>
  <Notes>35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96</vt:i4>
      </vt:variant>
    </vt:vector>
  </HeadingPairs>
  <TitlesOfParts>
    <vt:vector size="104" baseType="lpstr">
      <vt:lpstr>MS PGothic</vt:lpstr>
      <vt:lpstr>MS PGothic</vt:lpstr>
      <vt:lpstr>Arial</vt:lpstr>
      <vt:lpstr>Calibri</vt:lpstr>
      <vt:lpstr>Consolas</vt:lpstr>
      <vt:lpstr>Times New Roman</vt:lpstr>
      <vt:lpstr>Wingdings</vt:lpstr>
      <vt:lpstr>Office Theme</vt:lpstr>
      <vt:lpstr>CPSC 231:  Functions: Decomposition And Code Reuse</vt:lpstr>
      <vt:lpstr>Example Programs</vt:lpstr>
      <vt:lpstr>Tip For Success: Reminder</vt:lpstr>
      <vt:lpstr>Solving Larger Problems</vt:lpstr>
      <vt:lpstr>Top Down Design </vt:lpstr>
      <vt:lpstr>Procedural Programming</vt:lpstr>
      <vt:lpstr>Procedural Programming</vt:lpstr>
      <vt:lpstr>Decomposing A Problem Into Functions</vt:lpstr>
      <vt:lpstr>Example Problem</vt:lpstr>
      <vt:lpstr>Example Problem</vt:lpstr>
      <vt:lpstr>Top Down Approach:  Breaking A Programming Problem Down Into Parts (Functions)</vt:lpstr>
      <vt:lpstr>Things Needed In Order To Use Functions</vt:lpstr>
      <vt:lpstr>Functions (Basic Case: No Arguments)</vt:lpstr>
      <vt:lpstr>Defining A Function</vt:lpstr>
      <vt:lpstr>Calling A Function</vt:lpstr>
      <vt:lpstr>Quick Recap: Starting Execution Point</vt:lpstr>
      <vt:lpstr>Functions: An Example That Puts Together All The Parts Of The Easiest Case</vt:lpstr>
      <vt:lpstr>Functions: An Example That Puts Together All The Parts Of The Easiest Case</vt:lpstr>
      <vt:lpstr>Defining The Main Body Of Code As A Function</vt:lpstr>
      <vt:lpstr>Stylistic Note</vt:lpstr>
      <vt:lpstr>New Terminology</vt:lpstr>
      <vt:lpstr>Creating Your Variables</vt:lpstr>
      <vt:lpstr>What You Know: Declaring Variables</vt:lpstr>
      <vt:lpstr>What You Will Learn: What Is The Significance Of Being ‘Local’</vt:lpstr>
      <vt:lpstr>What You Will Learn: How To Work With Locals</vt:lpstr>
      <vt:lpstr>Reminder: Where To Create Local Variables</vt:lpstr>
      <vt:lpstr>Working With Local Variables: Putting It All Together</vt:lpstr>
      <vt:lpstr>Another Reason For Creating Local Variables</vt:lpstr>
      <vt:lpstr>Local Variables</vt:lpstr>
      <vt:lpstr>Local Variables</vt:lpstr>
      <vt:lpstr>New Problem: Local Variables Only Exist Inside A Function</vt:lpstr>
      <vt:lpstr>One Solution: Parameter Passing</vt:lpstr>
      <vt:lpstr>Parameter Passing: Past Usage</vt:lpstr>
      <vt:lpstr>Parameter Passing (Function Definition)</vt:lpstr>
      <vt:lpstr>Parameter Passing (Function Call)</vt:lpstr>
      <vt:lpstr>Memory And Parameter Passing</vt:lpstr>
      <vt:lpstr>Structure Charts</vt:lpstr>
      <vt:lpstr>Structure Chart: temperature.py </vt:lpstr>
      <vt:lpstr>Parameter Passing: Putting It All Together</vt:lpstr>
      <vt:lpstr>Parameter Passing: Putting It All Together (2)</vt:lpstr>
      <vt:lpstr>Parameter Passing: Important Recap!</vt:lpstr>
      <vt:lpstr>The Type And Number Of Parameters Must Match!</vt:lpstr>
      <vt:lpstr>A Common Mistake: The Parameters Don’t Match</vt:lpstr>
      <vt:lpstr>Documenting Functions</vt:lpstr>
      <vt:lpstr>Yet Another Common Mistake: Not Declaring Parameters</vt:lpstr>
      <vt:lpstr>Scope</vt:lpstr>
      <vt:lpstr>Scope: An Example</vt:lpstr>
      <vt:lpstr>Scope: A Variant Example</vt:lpstr>
      <vt:lpstr>New Problem: Results That Are Derived In One Function Only Exist While The Function Runs</vt:lpstr>
      <vt:lpstr>Solution: Have The Function Return Values Back To The Caller</vt:lpstr>
      <vt:lpstr>Function Return Values (1)</vt:lpstr>
      <vt:lpstr>Function Return Values (2)</vt:lpstr>
      <vt:lpstr>Function Return Values (3)</vt:lpstr>
      <vt:lpstr>Using Return Values</vt:lpstr>
      <vt:lpstr>Using Return Values</vt:lpstr>
      <vt:lpstr>Structure Chart: interest.py </vt:lpstr>
      <vt:lpstr>Using Return Values: Putting It All Together</vt:lpstr>
      <vt:lpstr>Using Return Values: Putting It All Together (2)</vt:lpstr>
      <vt:lpstr>Using Return Values: Putting It All Together (3)</vt:lpstr>
      <vt:lpstr>Using Return Values: Putting It All Together (4)</vt:lpstr>
      <vt:lpstr>Stylistic Note</vt:lpstr>
      <vt:lpstr>Return And The End Of A Function</vt:lpstr>
      <vt:lpstr>Documenting Functions</vt:lpstr>
      <vt:lpstr>Another Common Mistake:  Not Saving Return Values (Pre-Created Functions)</vt:lpstr>
      <vt:lpstr>Yet Another Common Mistake:  Not Saving Return Values (Your Functions)</vt:lpstr>
      <vt:lpstr>Parameter Passing Vs. Return Values</vt:lpstr>
      <vt:lpstr>Parameter Passing Vs. Return Values</vt:lpstr>
      <vt:lpstr>Global Scope</vt:lpstr>
      <vt:lpstr>Global Scope: An Example</vt:lpstr>
      <vt:lpstr>Global Variables: General Characteristics</vt:lpstr>
      <vt:lpstr>Global Variables: Python Specific Characteristic</vt:lpstr>
      <vt:lpstr>Scoping Rules: Globals</vt:lpstr>
      <vt:lpstr>Python Globals: ‘Read’ But Not ‘Write’ Access</vt:lpstr>
      <vt:lpstr>Globals: Another Example (‘Write’ Access Via The “Global” Keyword)</vt:lpstr>
      <vt:lpstr>What Level To Declare Variables</vt:lpstr>
      <vt:lpstr>Documenting Functions</vt:lpstr>
      <vt:lpstr>Doc Strings (If There Is Time)</vt:lpstr>
      <vt:lpstr>Doc Strings (If There Is Time, 2)</vt:lpstr>
      <vt:lpstr>Boolean Functions</vt:lpstr>
      <vt:lpstr>Good Style: Functions</vt:lpstr>
      <vt:lpstr>Good Style: Functions (2)</vt:lpstr>
      <vt:lpstr>Good Style: Functions (2)</vt:lpstr>
      <vt:lpstr>Functions Should Be Defined Before They Can Be Called!</vt:lpstr>
      <vt:lpstr>Another Common Mistake</vt:lpstr>
      <vt:lpstr>Another Common Mistake</vt:lpstr>
      <vt:lpstr>Another Common Problem: Indentation</vt:lpstr>
      <vt:lpstr>Another Common Problem: Indentation (2)</vt:lpstr>
      <vt:lpstr>Yet Another Problem: Creating ‘Empty’ Functions</vt:lpstr>
      <vt:lpstr>Yet Another Problem: Creating ‘Empty’  Functions (2)</vt:lpstr>
      <vt:lpstr>Testing Functions</vt:lpstr>
      <vt:lpstr>Creating A Large Document</vt:lpstr>
      <vt:lpstr>Creating A Large Program</vt:lpstr>
      <vt:lpstr>Why Employ Problem Decomposition And Modular Design (1)</vt:lpstr>
      <vt:lpstr>Why Employ Problem Decomposition And Modular Design (2)</vt:lpstr>
      <vt:lpstr>After This Section You Should Now Know</vt:lpstr>
      <vt:lpstr>Copyright Notification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decomposition using functions</dc:title>
  <dc:creator>James Tam</dc:creator>
  <cp:keywords>functions;decomposition;breaking things down;arguments;return values;scope;local variables;globals;global variables</cp:keywords>
  <cp:lastModifiedBy>James Tam</cp:lastModifiedBy>
  <cp:revision>585</cp:revision>
  <dcterms:created xsi:type="dcterms:W3CDTF">2013-08-26T22:54:00Z</dcterms:created>
  <dcterms:modified xsi:type="dcterms:W3CDTF">2016-10-11T20:31:54Z</dcterms:modified>
</cp:coreProperties>
</file>