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78"/>
  </p:notesMasterIdLst>
  <p:handoutMasterIdLst>
    <p:handoutMasterId r:id="rId79"/>
  </p:handoutMasterIdLst>
  <p:sldIdLst>
    <p:sldId id="1025" r:id="rId2"/>
    <p:sldId id="869" r:id="rId3"/>
    <p:sldId id="870" r:id="rId4"/>
    <p:sldId id="871" r:id="rId5"/>
    <p:sldId id="872" r:id="rId6"/>
    <p:sldId id="873" r:id="rId7"/>
    <p:sldId id="874" r:id="rId8"/>
    <p:sldId id="875" r:id="rId9"/>
    <p:sldId id="876" r:id="rId10"/>
    <p:sldId id="877" r:id="rId11"/>
    <p:sldId id="878" r:id="rId12"/>
    <p:sldId id="879" r:id="rId13"/>
    <p:sldId id="880" r:id="rId14"/>
    <p:sldId id="881" r:id="rId15"/>
    <p:sldId id="882" r:id="rId16"/>
    <p:sldId id="883" r:id="rId17"/>
    <p:sldId id="1022" r:id="rId18"/>
    <p:sldId id="885" r:id="rId19"/>
    <p:sldId id="886" r:id="rId20"/>
    <p:sldId id="887" r:id="rId21"/>
    <p:sldId id="888" r:id="rId22"/>
    <p:sldId id="889" r:id="rId23"/>
    <p:sldId id="890" r:id="rId24"/>
    <p:sldId id="891" r:id="rId25"/>
    <p:sldId id="892" r:id="rId26"/>
    <p:sldId id="893" r:id="rId27"/>
    <p:sldId id="894" r:id="rId28"/>
    <p:sldId id="895" r:id="rId29"/>
    <p:sldId id="896" r:id="rId30"/>
    <p:sldId id="897" r:id="rId31"/>
    <p:sldId id="898" r:id="rId32"/>
    <p:sldId id="899" r:id="rId33"/>
    <p:sldId id="900" r:id="rId34"/>
    <p:sldId id="901" r:id="rId35"/>
    <p:sldId id="902" r:id="rId36"/>
    <p:sldId id="903" r:id="rId37"/>
    <p:sldId id="904" r:id="rId38"/>
    <p:sldId id="905" r:id="rId39"/>
    <p:sldId id="906" r:id="rId40"/>
    <p:sldId id="907" r:id="rId41"/>
    <p:sldId id="908" r:id="rId42"/>
    <p:sldId id="909" r:id="rId43"/>
    <p:sldId id="910" r:id="rId44"/>
    <p:sldId id="911" r:id="rId45"/>
    <p:sldId id="912" r:id="rId46"/>
    <p:sldId id="913" r:id="rId47"/>
    <p:sldId id="914" r:id="rId48"/>
    <p:sldId id="915" r:id="rId49"/>
    <p:sldId id="916" r:id="rId50"/>
    <p:sldId id="917" r:id="rId51"/>
    <p:sldId id="918" r:id="rId52"/>
    <p:sldId id="919" r:id="rId53"/>
    <p:sldId id="920" r:id="rId54"/>
    <p:sldId id="921" r:id="rId55"/>
    <p:sldId id="922" r:id="rId56"/>
    <p:sldId id="923" r:id="rId57"/>
    <p:sldId id="924" r:id="rId58"/>
    <p:sldId id="925" r:id="rId59"/>
    <p:sldId id="926" r:id="rId60"/>
    <p:sldId id="927" r:id="rId61"/>
    <p:sldId id="928" r:id="rId62"/>
    <p:sldId id="929" r:id="rId63"/>
    <p:sldId id="930" r:id="rId64"/>
    <p:sldId id="931" r:id="rId65"/>
    <p:sldId id="932" r:id="rId66"/>
    <p:sldId id="933" r:id="rId67"/>
    <p:sldId id="934" r:id="rId68"/>
    <p:sldId id="1023" r:id="rId69"/>
    <p:sldId id="1024" r:id="rId70"/>
    <p:sldId id="937" r:id="rId71"/>
    <p:sldId id="938" r:id="rId72"/>
    <p:sldId id="939" r:id="rId73"/>
    <p:sldId id="940" r:id="rId74"/>
    <p:sldId id="941" r:id="rId75"/>
    <p:sldId id="942" r:id="rId76"/>
    <p:sldId id="1018" r:id="rId77"/>
  </p:sldIdLst>
  <p:sldSz cx="9144000" cy="6858000" type="screen4x3"/>
  <p:notesSz cx="7010400" cy="9296400"/>
  <p:defaultTextStyle>
    <a:defPPr>
      <a:defRPr lang="en-US"/>
    </a:defPPr>
    <a:lvl1pPr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1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1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FFFFCC"/>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4259" autoAdjust="0"/>
  </p:normalViewPr>
  <p:slideViewPr>
    <p:cSldViewPr snapToGrid="0">
      <p:cViewPr varScale="1">
        <p:scale>
          <a:sx n="80" d="100"/>
          <a:sy n="80" d="100"/>
        </p:scale>
        <p:origin x="5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212" y="-1044"/>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ea typeface="+mn-ea"/>
                <a:cs typeface="+mn-cs"/>
              </a:defRPr>
            </a:lvl1pPr>
          </a:lstStyle>
          <a:p>
            <a:pPr>
              <a:defRPr/>
            </a:pPr>
            <a:endParaRPr lang="en-US"/>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ea typeface="+mn-ea"/>
                <a:cs typeface="+mn-cs"/>
              </a:defRPr>
            </a:lvl1pPr>
          </a:lstStyle>
          <a:p>
            <a:pPr>
              <a:defRPr/>
            </a:pPr>
            <a:endParaRPr lang="en-US"/>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dirty="0" smtClean="0">
                <a:latin typeface="Arial" charset="0"/>
                <a:ea typeface="+mn-ea"/>
                <a:cs typeface="+mn-cs"/>
              </a:defRPr>
            </a:lvl1pPr>
          </a:lstStyle>
          <a:p>
            <a:pPr>
              <a:defRPr/>
            </a:pPr>
            <a:r>
              <a:rPr lang="en-US"/>
              <a:t>Branching and making </a:t>
            </a:r>
            <a:r>
              <a:rPr lang="en-US" err="1"/>
              <a:t>decions</a:t>
            </a:r>
            <a:endParaRPr lang="en-US"/>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fld id="{C4BD0D69-FD40-4614-8ED8-EC203C0DDE4E}" type="slidenum">
              <a:rPr lang="en-US" altLang="en-US"/>
              <a:pPr/>
              <a:t>‹#›</a:t>
            </a:fld>
            <a:endParaRPr lang="en-US" altLang="en-US"/>
          </a:p>
        </p:txBody>
      </p:sp>
    </p:spTree>
    <p:extLst>
      <p:ext uri="{BB962C8B-B14F-4D97-AF65-F5344CB8AC3E}">
        <p14:creationId xmlns:p14="http://schemas.microsoft.com/office/powerpoint/2010/main" val="119117103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ea typeface="+mn-ea"/>
                <a:cs typeface="+mn-cs"/>
              </a:defRPr>
            </a:lvl1pPr>
          </a:lstStyle>
          <a:p>
            <a:pPr>
              <a:defRPr/>
            </a:pPr>
            <a:endParaRPr lang="en-US"/>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ea typeface="+mn-ea"/>
                <a:cs typeface="+mn-cs"/>
              </a:defRPr>
            </a:lvl1pPr>
          </a:lstStyle>
          <a:p>
            <a:pPr>
              <a:defRPr/>
            </a:pPr>
            <a:endParaRPr lang="en-US"/>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fld id="{1EA6677B-2DAB-4DCC-A86A-F7F0F8DD4460}" type="slidenum">
              <a:rPr lang="en-US" altLang="en-US"/>
              <a:pPr/>
              <a:t>‹#›</a:t>
            </a:fld>
            <a:endParaRPr lang="en-US" altLang="en-US"/>
          </a:p>
        </p:txBody>
      </p:sp>
      <p:sp>
        <p:nvSpPr>
          <p:cNvPr id="14342"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ea typeface="ＭＳ Ｐゴシック" panose="020B0600070205080204" pitchFamily="34" charset="-128"/>
              </a:defRPr>
            </a:lvl1pPr>
            <a:lvl2pPr marL="742950" indent="-285750" defTabSz="901700" eaLnBrk="0" hangingPunct="0">
              <a:defRPr sz="1400">
                <a:solidFill>
                  <a:schemeClr val="tx1"/>
                </a:solidFill>
                <a:latin typeface="Arial" panose="020B0604020202020204" pitchFamily="34" charset="0"/>
                <a:ea typeface="ＭＳ Ｐゴシック" panose="020B0600070205080204" pitchFamily="34" charset="-128"/>
              </a:defRPr>
            </a:lvl2pPr>
            <a:lvl3pPr marL="1143000" indent="-228600" defTabSz="901700" eaLnBrk="0" hangingPunct="0">
              <a:defRPr sz="1400">
                <a:solidFill>
                  <a:schemeClr val="tx1"/>
                </a:solidFill>
                <a:latin typeface="Arial" panose="020B0604020202020204" pitchFamily="34" charset="0"/>
                <a:ea typeface="ＭＳ Ｐゴシック" panose="020B0600070205080204" pitchFamily="34" charset="-128"/>
              </a:defRPr>
            </a:lvl3pPr>
            <a:lvl4pPr marL="1600200" indent="-228600" defTabSz="901700" eaLnBrk="0" hangingPunct="0">
              <a:defRPr sz="1400">
                <a:solidFill>
                  <a:schemeClr val="tx1"/>
                </a:solidFill>
                <a:latin typeface="Arial" panose="020B0604020202020204" pitchFamily="34" charset="0"/>
                <a:ea typeface="ＭＳ Ｐゴシック" panose="020B0600070205080204" pitchFamily="34" charset="-128"/>
              </a:defRPr>
            </a:lvl4pPr>
            <a:lvl5pPr marL="2057400" indent="-228600" defTabSz="901700" eaLnBrk="0" hangingPunct="0">
              <a:defRPr sz="1400">
                <a:solidFill>
                  <a:schemeClr val="tx1"/>
                </a:solidFill>
                <a:latin typeface="Arial" panose="020B0604020202020204" pitchFamily="34" charset="0"/>
                <a:ea typeface="ＭＳ Ｐゴシック" panose="020B0600070205080204" pitchFamily="34" charset="-128"/>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algn="ctr">
              <a:lnSpc>
                <a:spcPct val="90000"/>
              </a:lnSpc>
            </a:pPr>
            <a:r>
              <a:rPr lang="en-US" altLang="en-US" sz="1200"/>
              <a:t>Page </a:t>
            </a:r>
            <a:fld id="{61724E73-F4A3-492F-94FF-9B4325E9C044}" type="slidenum">
              <a:rPr lang="en-US" altLang="en-US" sz="1200"/>
              <a:pPr algn="ctr">
                <a:lnSpc>
                  <a:spcPct val="90000"/>
                </a:lnSpc>
              </a:pPr>
              <a:t>‹#›</a:t>
            </a:fld>
            <a:endParaRPr lang="en-US" altLang="en-US" sz="1200"/>
          </a:p>
        </p:txBody>
      </p:sp>
      <p:sp>
        <p:nvSpPr>
          <p:cNvPr id="80903"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1349577669"/>
      </p:ext>
    </p:extLst>
  </p:cSld>
  <p:clrMap bg1="lt1" tx1="dk1" bg2="lt2" tx2="dk2" accent1="accent1" accent2="accent2" accent3="accent3" accent4="accent4" accent5="accent5" accent6="accent6" hlink="hlink" folHlink="folHlink"/>
  <p:hf hdr="0" ftr="0" dt="0"/>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ＭＳ Ｐゴシック" charset="0"/>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5"/>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defTabSz="933450" eaLnBrk="0" hangingPunct="0">
              <a:spcBef>
                <a:spcPct val="30000"/>
              </a:spcBef>
              <a:defRPr sz="1200">
                <a:solidFill>
                  <a:schemeClr val="tx1"/>
                </a:solidFill>
                <a:latin typeface="Calibri" panose="020F0502020204030204" pitchFamily="34" charset="0"/>
              </a:defRPr>
            </a:lvl1pPr>
            <a:lvl2pPr marL="742950" indent="-285750" algn="l" defTabSz="933450" eaLnBrk="0" hangingPunct="0">
              <a:spcBef>
                <a:spcPct val="30000"/>
              </a:spcBef>
              <a:defRPr sz="1200">
                <a:solidFill>
                  <a:schemeClr val="tx1"/>
                </a:solidFill>
                <a:latin typeface="Calibri" panose="020F0502020204030204" pitchFamily="34" charset="0"/>
              </a:defRPr>
            </a:lvl2pPr>
            <a:lvl3pPr marL="1143000" indent="-228600" algn="l" defTabSz="933450" eaLnBrk="0" hangingPunct="0">
              <a:spcBef>
                <a:spcPct val="30000"/>
              </a:spcBef>
              <a:defRPr sz="1200">
                <a:solidFill>
                  <a:schemeClr val="tx1"/>
                </a:solidFill>
                <a:latin typeface="Calibri" panose="020F0502020204030204" pitchFamily="34" charset="0"/>
              </a:defRPr>
            </a:lvl3pPr>
            <a:lvl4pPr marL="1600200" indent="-228600" algn="l" defTabSz="933450" eaLnBrk="0" hangingPunct="0">
              <a:spcBef>
                <a:spcPct val="30000"/>
              </a:spcBef>
              <a:defRPr sz="1200">
                <a:solidFill>
                  <a:schemeClr val="tx1"/>
                </a:solidFill>
                <a:latin typeface="Calibri" panose="020F0502020204030204" pitchFamily="34" charset="0"/>
              </a:defRPr>
            </a:lvl4pPr>
            <a:lvl5pPr marL="2057400" indent="-228600" algn="l" defTabSz="933450" eaLnBrk="0" hangingPunct="0">
              <a:spcBef>
                <a:spcPct val="30000"/>
              </a:spcBef>
              <a:defRPr sz="1200">
                <a:solidFill>
                  <a:schemeClr val="tx1"/>
                </a:solidFill>
                <a:latin typeface="Calibri" panose="020F0502020204030204" pitchFamily="34" charset="0"/>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defRPr>
            </a:lvl9pPr>
          </a:lstStyle>
          <a:p>
            <a:pPr algn="r">
              <a:spcBef>
                <a:spcPct val="0"/>
              </a:spcBef>
            </a:pPr>
            <a:fld id="{3A03D8A0-386D-4F12-97A6-90825291D810}" type="slidenum">
              <a:rPr lang="en-US" altLang="en-US" sz="1000">
                <a:latin typeface="Times New Roman" panose="02020603050405020304" pitchFamily="18" charset="0"/>
              </a:rPr>
              <a:pPr algn="r">
                <a:spcBef>
                  <a:spcPct val="0"/>
                </a:spcBef>
              </a:pPr>
              <a:t>1</a:t>
            </a:fld>
            <a:endParaRPr lang="en-US" altLang="en-US" sz="1000">
              <a:latin typeface="Times New Roman" panose="02020603050405020304" pitchFamily="18" charset="0"/>
            </a:endParaRPr>
          </a:p>
        </p:txBody>
      </p:sp>
      <p:sp>
        <p:nvSpPr>
          <p:cNvPr id="9113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4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smtClean="0"/>
          </a:p>
        </p:txBody>
      </p:sp>
    </p:spTree>
    <p:extLst>
      <p:ext uri="{BB962C8B-B14F-4D97-AF65-F5344CB8AC3E}">
        <p14:creationId xmlns:p14="http://schemas.microsoft.com/office/powerpoint/2010/main" val="2066661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911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44B37AA0-36E7-40D6-8DBF-210E57E15E9D}" type="slidenum">
              <a:rPr lang="en-US" altLang="en-US" sz="1000">
                <a:latin typeface="Times New Roman" panose="02020603050405020304" pitchFamily="18" charset="0"/>
              </a:rPr>
              <a:pPr>
                <a:lnSpc>
                  <a:spcPct val="100000"/>
                </a:lnSpc>
                <a:spcBef>
                  <a:spcPct val="0"/>
                </a:spcBef>
              </a:pPr>
              <a:t>17</a:t>
            </a:fld>
            <a:endParaRPr lang="en-US" altLang="en-US" sz="1000">
              <a:latin typeface="Times New Roman" panose="02020603050405020304" pitchFamily="18" charset="0"/>
            </a:endParaRPr>
          </a:p>
        </p:txBody>
      </p:sp>
    </p:spTree>
    <p:extLst>
      <p:ext uri="{BB962C8B-B14F-4D97-AF65-F5344CB8AC3E}">
        <p14:creationId xmlns:p14="http://schemas.microsoft.com/office/powerpoint/2010/main" val="1541665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TextEdit="1"/>
          </p:cNvSpPr>
          <p:nvPr>
            <p:ph type="sldImg"/>
          </p:nvPr>
        </p:nvSpPr>
        <p:spPr>
          <a:xfrm>
            <a:off x="1193800" y="703263"/>
            <a:ext cx="4630738" cy="3471862"/>
          </a:xfrm>
          <a:ln/>
        </p:spPr>
      </p:sp>
      <p:sp>
        <p:nvSpPr>
          <p:cNvPr id="921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37528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TextEdit="1"/>
          </p:cNvSpPr>
          <p:nvPr>
            <p:ph type="sldImg"/>
          </p:nvPr>
        </p:nvSpPr>
        <p:spPr>
          <a:xfrm>
            <a:off x="1193800" y="703263"/>
            <a:ext cx="4630738" cy="3471862"/>
          </a:xfrm>
          <a:ln/>
        </p:spPr>
      </p:sp>
      <p:sp>
        <p:nvSpPr>
          <p:cNvPr id="931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65700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TextEdit="1"/>
          </p:cNvSpPr>
          <p:nvPr>
            <p:ph type="sldImg"/>
          </p:nvPr>
        </p:nvSpPr>
        <p:spPr>
          <a:xfrm>
            <a:off x="1193800" y="703263"/>
            <a:ext cx="4630738" cy="3471862"/>
          </a:xfrm>
          <a:ln/>
        </p:spPr>
      </p:sp>
      <p:sp>
        <p:nvSpPr>
          <p:cNvPr id="942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7757426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TextEdit="1"/>
          </p:cNvSpPr>
          <p:nvPr>
            <p:ph type="sldImg"/>
          </p:nvPr>
        </p:nvSpPr>
        <p:spPr>
          <a:xfrm>
            <a:off x="1193800" y="703263"/>
            <a:ext cx="4630738" cy="3471862"/>
          </a:xfrm>
          <a:ln/>
        </p:spPr>
      </p:sp>
      <p:sp>
        <p:nvSpPr>
          <p:cNvPr id="952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021707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TextEdit="1"/>
          </p:cNvSpPr>
          <p:nvPr>
            <p:ph type="sldImg"/>
          </p:nvPr>
        </p:nvSpPr>
        <p:spPr>
          <a:xfrm>
            <a:off x="1193800" y="703263"/>
            <a:ext cx="4630738" cy="3471862"/>
          </a:xfrm>
          <a:ln/>
        </p:spPr>
      </p:sp>
      <p:sp>
        <p:nvSpPr>
          <p:cNvPr id="962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0863395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TextEdit="1"/>
          </p:cNvSpPr>
          <p:nvPr>
            <p:ph type="sldImg"/>
          </p:nvPr>
        </p:nvSpPr>
        <p:spPr>
          <a:xfrm>
            <a:off x="1193800" y="703263"/>
            <a:ext cx="4630738" cy="3471862"/>
          </a:xfrm>
          <a:ln/>
        </p:spPr>
      </p:sp>
      <p:sp>
        <p:nvSpPr>
          <p:cNvPr id="9728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871968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Rot="1" noChangeAspect="1" noTextEdit="1"/>
          </p:cNvSpPr>
          <p:nvPr>
            <p:ph type="sldImg"/>
          </p:nvPr>
        </p:nvSpPr>
        <p:spPr>
          <a:xfrm>
            <a:off x="1193800" y="703263"/>
            <a:ext cx="4630738" cy="3471862"/>
          </a:xfrm>
          <a:ln/>
        </p:spPr>
      </p:sp>
      <p:sp>
        <p:nvSpPr>
          <p:cNvPr id="9830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208794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FF6B920B-78D6-44F6-A838-89E15C725BA9}" type="slidenum">
              <a:rPr lang="en-US" altLang="en-US" sz="1000" i="1">
                <a:latin typeface="Times New Roman" panose="02020603050405020304" pitchFamily="18" charset="0"/>
              </a:rPr>
              <a:pPr algn="r">
                <a:lnSpc>
                  <a:spcPct val="100000"/>
                </a:lnSpc>
                <a:spcBef>
                  <a:spcPct val="0"/>
                </a:spcBef>
              </a:pPr>
              <a:t>30</a:t>
            </a:fld>
            <a:endParaRPr lang="en-US" altLang="en-US" sz="1000" i="1">
              <a:latin typeface="Times New Roman" panose="02020603050405020304" pitchFamily="18" charset="0"/>
            </a:endParaRPr>
          </a:p>
        </p:txBody>
      </p:sp>
      <p:sp>
        <p:nvSpPr>
          <p:cNvPr id="99331" name="Rectangle 2"/>
          <p:cNvSpPr>
            <a:spLocks noGrp="1" noRot="1" noChangeAspect="1" noChangeArrowheads="1" noTextEdit="1"/>
          </p:cNvSpPr>
          <p:nvPr>
            <p:ph type="sldImg"/>
          </p:nvPr>
        </p:nvSpPr>
        <p:spPr>
          <a:xfrm>
            <a:off x="1192213" y="703263"/>
            <a:ext cx="4630737" cy="3471862"/>
          </a:xfrm>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Char char="•"/>
            </a:pPr>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3798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9C86DF75-447F-475E-A29B-D061D38D783C}" type="slidenum">
              <a:rPr lang="en-US" altLang="en-US" sz="1000" i="1">
                <a:latin typeface="Times New Roman" panose="02020603050405020304" pitchFamily="18" charset="0"/>
              </a:rPr>
              <a:pPr algn="r">
                <a:lnSpc>
                  <a:spcPct val="100000"/>
                </a:lnSpc>
                <a:spcBef>
                  <a:spcPct val="0"/>
                </a:spcBef>
              </a:pPr>
              <a:t>33</a:t>
            </a:fld>
            <a:endParaRPr lang="en-US" altLang="en-US" sz="1000" i="1">
              <a:latin typeface="Times New Roman" panose="02020603050405020304" pitchFamily="18" charset="0"/>
            </a:endParaRPr>
          </a:p>
        </p:txBody>
      </p:sp>
      <p:sp>
        <p:nvSpPr>
          <p:cNvPr id="100355" name="Rectangle 2"/>
          <p:cNvSpPr>
            <a:spLocks noGrp="1" noRot="1" noChangeAspect="1" noChangeArrowheads="1" noTextEdit="1"/>
          </p:cNvSpPr>
          <p:nvPr>
            <p:ph type="sldImg"/>
          </p:nvPr>
        </p:nvSpPr>
        <p:spPr>
          <a:xfrm>
            <a:off x="1192213" y="703263"/>
            <a:ext cx="4630737" cy="3471862"/>
          </a:xfrm>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buFontTx/>
              <a:buChar char="•"/>
            </a:pPr>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552834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a:xfrm>
            <a:off x="1193800" y="703263"/>
            <a:ext cx="4630738" cy="3471862"/>
          </a:xfrm>
          <a:ln/>
        </p:spPr>
      </p:sp>
      <p:sp>
        <p:nvSpPr>
          <p:cNvPr id="829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8640822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1" tIns="0" rIns="19081" bIns="0" anchor="b"/>
          <a:lstStyle>
            <a:lvl1pPr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35038"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35038"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gn="r">
              <a:lnSpc>
                <a:spcPct val="100000"/>
              </a:lnSpc>
              <a:spcBef>
                <a:spcPct val="0"/>
              </a:spcBef>
            </a:pPr>
            <a:fld id="{A699CA7C-3518-404F-AF70-FBE0AD91DBA8}" type="slidenum">
              <a:rPr lang="en-US" altLang="en-US" sz="1000" i="1">
                <a:latin typeface="Times New Roman" panose="02020603050405020304" pitchFamily="18" charset="0"/>
              </a:rPr>
              <a:pPr algn="r">
                <a:lnSpc>
                  <a:spcPct val="100000"/>
                </a:lnSpc>
                <a:spcBef>
                  <a:spcPct val="0"/>
                </a:spcBef>
              </a:pPr>
              <a:t>35</a:t>
            </a:fld>
            <a:endParaRPr lang="en-US" altLang="en-US" sz="1000" i="1">
              <a:latin typeface="Times New Roman" panose="02020603050405020304" pitchFamily="18" charset="0"/>
            </a:endParaRPr>
          </a:p>
        </p:txBody>
      </p:sp>
      <p:sp>
        <p:nvSpPr>
          <p:cNvPr id="101379" name="Rectangle 2"/>
          <p:cNvSpPr>
            <a:spLocks noGrp="1" noRot="1" noChangeAspect="1" noChangeArrowheads="1" noTextEdit="1"/>
          </p:cNvSpPr>
          <p:nvPr>
            <p:ph type="sldImg"/>
          </p:nvPr>
        </p:nvSpPr>
        <p:spPr>
          <a:xfrm>
            <a:off x="1192213" y="703263"/>
            <a:ext cx="4630737" cy="3471862"/>
          </a:xfrm>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19" tIns="47706" rIns="93819" bIns="47706"/>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409959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TextEdit="1"/>
          </p:cNvSpPr>
          <p:nvPr>
            <p:ph type="sldImg"/>
          </p:nvPr>
        </p:nvSpPr>
        <p:spPr>
          <a:xfrm>
            <a:off x="1192213" y="703263"/>
            <a:ext cx="4630737" cy="3471862"/>
          </a:xfrm>
          <a:ln/>
        </p:spPr>
      </p:sp>
      <p:sp>
        <p:nvSpPr>
          <p:cNvPr id="10240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684196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TextEdit="1"/>
          </p:cNvSpPr>
          <p:nvPr>
            <p:ph type="sldImg"/>
          </p:nvPr>
        </p:nvSpPr>
        <p:spPr>
          <a:xfrm>
            <a:off x="1193800" y="703263"/>
            <a:ext cx="4630738" cy="3471862"/>
          </a:xfrm>
          <a:ln/>
        </p:spPr>
      </p:sp>
      <p:sp>
        <p:nvSpPr>
          <p:cNvPr id="10342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3560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TextEdit="1"/>
          </p:cNvSpPr>
          <p:nvPr>
            <p:ph type="sldImg"/>
          </p:nvPr>
        </p:nvSpPr>
        <p:spPr>
          <a:xfrm>
            <a:off x="1190625" y="701675"/>
            <a:ext cx="4630738" cy="3473450"/>
          </a:xfrm>
          <a:ln/>
        </p:spPr>
      </p:sp>
      <p:sp>
        <p:nvSpPr>
          <p:cNvPr id="10445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2810762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TextEdit="1"/>
          </p:cNvSpPr>
          <p:nvPr>
            <p:ph type="sldImg"/>
          </p:nvPr>
        </p:nvSpPr>
        <p:spPr>
          <a:xfrm>
            <a:off x="1193800" y="703263"/>
            <a:ext cx="4630738" cy="3471862"/>
          </a:xfrm>
          <a:ln/>
        </p:spPr>
      </p:sp>
      <p:sp>
        <p:nvSpPr>
          <p:cNvPr id="10547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1622305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TextEdit="1"/>
          </p:cNvSpPr>
          <p:nvPr>
            <p:ph type="sldImg"/>
          </p:nvPr>
        </p:nvSpPr>
        <p:spPr>
          <a:xfrm>
            <a:off x="1193800" y="703263"/>
            <a:ext cx="4630738" cy="3471862"/>
          </a:xfrm>
          <a:ln/>
        </p:spPr>
      </p:sp>
      <p:sp>
        <p:nvSpPr>
          <p:cNvPr id="10649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3972020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TextEdit="1"/>
          </p:cNvSpPr>
          <p:nvPr>
            <p:ph type="sldImg"/>
          </p:nvPr>
        </p:nvSpPr>
        <p:spPr>
          <a:xfrm>
            <a:off x="1193800" y="703263"/>
            <a:ext cx="4630738" cy="3471862"/>
          </a:xfrm>
          <a:ln/>
        </p:spPr>
      </p:sp>
      <p:sp>
        <p:nvSpPr>
          <p:cNvPr id="10752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2608368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TextEdit="1"/>
          </p:cNvSpPr>
          <p:nvPr>
            <p:ph type="sldImg"/>
          </p:nvPr>
        </p:nvSpPr>
        <p:spPr>
          <a:xfrm>
            <a:off x="1193800" y="703263"/>
            <a:ext cx="4630738" cy="3471862"/>
          </a:xfrm>
          <a:ln/>
        </p:spPr>
      </p:sp>
      <p:sp>
        <p:nvSpPr>
          <p:cNvPr id="10854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8008545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TextEdit="1"/>
          </p:cNvSpPr>
          <p:nvPr>
            <p:ph type="sldImg"/>
          </p:nvPr>
        </p:nvSpPr>
        <p:spPr>
          <a:xfrm>
            <a:off x="1190625" y="701675"/>
            <a:ext cx="4630738" cy="3473450"/>
          </a:xfrm>
          <a:ln/>
        </p:spPr>
      </p:sp>
      <p:sp>
        <p:nvSpPr>
          <p:cNvPr id="1095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2768287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Rot="1" noChangeAspect="1" noTextEdit="1"/>
          </p:cNvSpPr>
          <p:nvPr>
            <p:ph type="sldImg"/>
          </p:nvPr>
        </p:nvSpPr>
        <p:spPr>
          <a:xfrm>
            <a:off x="1193800" y="703263"/>
            <a:ext cx="4630738" cy="3471862"/>
          </a:xfrm>
          <a:ln/>
        </p:spPr>
      </p:sp>
      <p:sp>
        <p:nvSpPr>
          <p:cNvPr id="1105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8274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93800" y="703263"/>
            <a:ext cx="4630738" cy="3471862"/>
          </a:xfrm>
          <a:ln/>
        </p:spPr>
      </p:sp>
      <p:sp>
        <p:nvSpPr>
          <p:cNvPr id="8397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157413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TextEdit="1"/>
          </p:cNvSpPr>
          <p:nvPr>
            <p:ph type="sldImg"/>
          </p:nvPr>
        </p:nvSpPr>
        <p:spPr>
          <a:xfrm>
            <a:off x="1193800" y="703263"/>
            <a:ext cx="4630738" cy="3471862"/>
          </a:xfrm>
          <a:ln/>
        </p:spPr>
      </p:sp>
      <p:sp>
        <p:nvSpPr>
          <p:cNvPr id="1116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3352546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Rot="1" noChangeAspect="1" noTextEdit="1"/>
          </p:cNvSpPr>
          <p:nvPr>
            <p:ph type="sldImg"/>
          </p:nvPr>
        </p:nvSpPr>
        <p:spPr>
          <a:xfrm>
            <a:off x="1193800" y="703263"/>
            <a:ext cx="4630738" cy="3471862"/>
          </a:xfrm>
          <a:ln/>
        </p:spPr>
      </p:sp>
      <p:sp>
        <p:nvSpPr>
          <p:cNvPr id="1126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9118246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TextEdit="1"/>
          </p:cNvSpPr>
          <p:nvPr>
            <p:ph type="sldImg"/>
          </p:nvPr>
        </p:nvSpPr>
        <p:spPr>
          <a:xfrm>
            <a:off x="1193800" y="703263"/>
            <a:ext cx="4630738" cy="3471862"/>
          </a:xfrm>
          <a:ln/>
        </p:spPr>
      </p:sp>
      <p:sp>
        <p:nvSpPr>
          <p:cNvPr id="1136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7778061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TextEdit="1"/>
          </p:cNvSpPr>
          <p:nvPr>
            <p:ph type="sldImg"/>
          </p:nvPr>
        </p:nvSpPr>
        <p:spPr>
          <a:xfrm>
            <a:off x="1193800" y="703263"/>
            <a:ext cx="4630738" cy="3471862"/>
          </a:xfrm>
          <a:ln/>
        </p:spPr>
      </p:sp>
      <p:sp>
        <p:nvSpPr>
          <p:cNvPr id="1146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7558040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TextEdit="1"/>
          </p:cNvSpPr>
          <p:nvPr>
            <p:ph type="sldImg"/>
          </p:nvPr>
        </p:nvSpPr>
        <p:spPr>
          <a:xfrm>
            <a:off x="1193800" y="703263"/>
            <a:ext cx="4630738" cy="3471862"/>
          </a:xfrm>
          <a:ln/>
        </p:spPr>
      </p:sp>
      <p:sp>
        <p:nvSpPr>
          <p:cNvPr id="11571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8287731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Rot="1" noChangeAspect="1" noTextEdit="1"/>
          </p:cNvSpPr>
          <p:nvPr>
            <p:ph type="sldImg"/>
          </p:nvPr>
        </p:nvSpPr>
        <p:spPr>
          <a:xfrm>
            <a:off x="1193800" y="703263"/>
            <a:ext cx="4630738" cy="3471862"/>
          </a:xfrm>
          <a:ln/>
        </p:spPr>
      </p:sp>
      <p:sp>
        <p:nvSpPr>
          <p:cNvPr id="11673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18810277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TextEdit="1"/>
          </p:cNvSpPr>
          <p:nvPr>
            <p:ph type="sldImg"/>
          </p:nvPr>
        </p:nvSpPr>
        <p:spPr>
          <a:xfrm>
            <a:off x="1193800" y="703263"/>
            <a:ext cx="4630738" cy="3471862"/>
          </a:xfrm>
          <a:ln/>
        </p:spPr>
      </p:sp>
      <p:sp>
        <p:nvSpPr>
          <p:cNvPr id="11776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33031747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TextEdit="1"/>
          </p:cNvSpPr>
          <p:nvPr>
            <p:ph type="sldImg"/>
          </p:nvPr>
        </p:nvSpPr>
        <p:spPr>
          <a:xfrm>
            <a:off x="1193800" y="703263"/>
            <a:ext cx="4630738" cy="3471862"/>
          </a:xfrm>
          <a:ln/>
        </p:spPr>
      </p:sp>
      <p:sp>
        <p:nvSpPr>
          <p:cNvPr id="11878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0020902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TextEdit="1"/>
          </p:cNvSpPr>
          <p:nvPr>
            <p:ph type="sldImg"/>
          </p:nvPr>
        </p:nvSpPr>
        <p:spPr>
          <a:xfrm>
            <a:off x="1193800" y="703263"/>
            <a:ext cx="4630738" cy="3471862"/>
          </a:xfrm>
          <a:ln/>
        </p:spPr>
      </p:sp>
      <p:sp>
        <p:nvSpPr>
          <p:cNvPr id="11981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3840533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TextEdit="1"/>
          </p:cNvSpPr>
          <p:nvPr>
            <p:ph type="sldImg"/>
          </p:nvPr>
        </p:nvSpPr>
        <p:spPr>
          <a:xfrm>
            <a:off x="1193800" y="703263"/>
            <a:ext cx="4630738" cy="3471862"/>
          </a:xfrm>
          <a:ln/>
        </p:spPr>
      </p:sp>
      <p:sp>
        <p:nvSpPr>
          <p:cNvPr id="12083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459985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TextEdit="1"/>
          </p:cNvSpPr>
          <p:nvPr>
            <p:ph type="sldImg"/>
          </p:nvPr>
        </p:nvSpPr>
        <p:spPr>
          <a:xfrm>
            <a:off x="1193800" y="703263"/>
            <a:ext cx="4630738" cy="3471862"/>
          </a:xfrm>
          <a:ln/>
        </p:spPr>
      </p:sp>
      <p:sp>
        <p:nvSpPr>
          <p:cNvPr id="84995"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25547617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TextEdit="1"/>
          </p:cNvSpPr>
          <p:nvPr>
            <p:ph type="sldImg"/>
          </p:nvPr>
        </p:nvSpPr>
        <p:spPr>
          <a:xfrm>
            <a:off x="1193800" y="703263"/>
            <a:ext cx="4630738" cy="3471862"/>
          </a:xfrm>
          <a:ln/>
        </p:spPr>
      </p:sp>
      <p:sp>
        <p:nvSpPr>
          <p:cNvPr id="12185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633648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ln/>
        </p:spPr>
      </p:sp>
      <p:sp>
        <p:nvSpPr>
          <p:cNvPr id="1228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Calibri" panose="020F0502020204030204" pitchFamily="34" charset="0"/>
              <a:ea typeface="ＭＳ Ｐゴシック" panose="020B0600070205080204" pitchFamily="34" charset="-128"/>
            </a:endParaRPr>
          </a:p>
        </p:txBody>
      </p:sp>
      <p:sp>
        <p:nvSpPr>
          <p:cNvPr id="1228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0C30C26A-B5C2-4483-9CF4-6F6632D98E09}"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63</a:t>
            </a:fld>
            <a:endParaRPr lang="en-US" altLang="en-US" sz="10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648879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Calibri" panose="020F0502020204030204" pitchFamily="34" charset="0"/>
              <a:ea typeface="ＭＳ Ｐゴシック" panose="020B0600070205080204" pitchFamily="34" charset="-128"/>
            </a:endParaRP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A9780EA8-B20B-4DD4-BCAF-008A01776577}"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65</a:t>
            </a:fld>
            <a:endParaRPr lang="en-US" altLang="en-US" sz="10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8659039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a typeface="ＭＳ Ｐゴシック" panose="020B0600070205080204" pitchFamily="34" charset="-128"/>
            </a:endParaRP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lnSpc>
                <a:spcPct val="100000"/>
              </a:lnSpc>
              <a:spcBef>
                <a:spcPct val="0"/>
              </a:spcBef>
            </a:pPr>
            <a:fld id="{67EF1D64-58B5-40A0-8E81-9CE5B9F3673C}" type="slidenum">
              <a:rPr lang="en-US" altLang="en-US" sz="1000">
                <a:latin typeface="Times New Roman" panose="02020603050405020304" pitchFamily="18" charset="0"/>
              </a:rPr>
              <a:pPr>
                <a:lnSpc>
                  <a:spcPct val="100000"/>
                </a:lnSpc>
                <a:spcBef>
                  <a:spcPct val="0"/>
                </a:spcBef>
              </a:pPr>
              <a:t>68</a:t>
            </a:fld>
            <a:endParaRPr lang="en-US" altLang="en-US" sz="1000">
              <a:latin typeface="Times New Roman" panose="02020603050405020304" pitchFamily="18" charset="0"/>
            </a:endParaRPr>
          </a:p>
        </p:txBody>
      </p:sp>
    </p:spTree>
    <p:extLst>
      <p:ext uri="{BB962C8B-B14F-4D97-AF65-F5344CB8AC3E}">
        <p14:creationId xmlns:p14="http://schemas.microsoft.com/office/powerpoint/2010/main" val="264807869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a:ln/>
        </p:spPr>
      </p:sp>
      <p:sp>
        <p:nvSpPr>
          <p:cNvPr id="1259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Calibri" panose="020F0502020204030204" pitchFamily="34" charset="0"/>
              <a:ea typeface="ＭＳ Ｐゴシック" panose="020B0600070205080204" pitchFamily="34" charset="-128"/>
            </a:endParaRPr>
          </a:p>
        </p:txBody>
      </p:sp>
      <p:sp>
        <p:nvSpPr>
          <p:cNvPr id="1259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5188977D-516E-40B0-8955-C4FE6A1300E8}"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70</a:t>
            </a:fld>
            <a:endParaRPr lang="en-US" altLang="en-US" sz="10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7457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TextEdit="1"/>
          </p:cNvSpPr>
          <p:nvPr>
            <p:ph type="sldImg"/>
          </p:nvPr>
        </p:nvSpPr>
        <p:spPr>
          <a:xfrm>
            <a:off x="1190625" y="701675"/>
            <a:ext cx="4630738" cy="3473450"/>
          </a:xfrm>
          <a:ln/>
        </p:spPr>
      </p:sp>
      <p:sp>
        <p:nvSpPr>
          <p:cNvPr id="86019"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Char char="•"/>
            </a:pPr>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520382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TextEdit="1"/>
          </p:cNvSpPr>
          <p:nvPr>
            <p:ph type="sldImg"/>
          </p:nvPr>
        </p:nvSpPr>
        <p:spPr>
          <a:xfrm>
            <a:off x="1193800" y="703263"/>
            <a:ext cx="4630738" cy="3471862"/>
          </a:xfrm>
          <a:ln/>
        </p:spPr>
      </p:sp>
      <p:sp>
        <p:nvSpPr>
          <p:cNvPr id="87043"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14249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93800" y="703263"/>
            <a:ext cx="4630738" cy="3471862"/>
          </a:xfrm>
          <a:ln/>
        </p:spPr>
      </p:sp>
      <p:sp>
        <p:nvSpPr>
          <p:cNvPr id="88067"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CA" altLang="en-US" dirty="0"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11558296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TextEdit="1"/>
          </p:cNvSpPr>
          <p:nvPr>
            <p:ph type="sldImg"/>
          </p:nvPr>
        </p:nvSpPr>
        <p:spPr>
          <a:ln/>
        </p:spPr>
      </p:sp>
      <p:sp>
        <p:nvSpPr>
          <p:cNvPr id="89091"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Calibri" panose="020F0502020204030204" pitchFamily="34" charset="0"/>
              <a:ea typeface="ＭＳ Ｐゴシック" panose="020B0600070205080204" pitchFamily="34" charset="-128"/>
            </a:endParaRPr>
          </a:p>
        </p:txBody>
      </p:sp>
    </p:spTree>
    <p:extLst>
      <p:ext uri="{BB962C8B-B14F-4D97-AF65-F5344CB8AC3E}">
        <p14:creationId xmlns:p14="http://schemas.microsoft.com/office/powerpoint/2010/main" val="3043033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eaLnBrk="1" hangingPunct="1">
              <a:buFontTx/>
              <a:buChar char="•"/>
            </a:pPr>
            <a:endParaRPr lang="en-US" altLang="en-US" dirty="0" smtClean="0"/>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1pPr>
            <a:lvl2pPr marL="742950" indent="-28575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2pPr>
            <a:lvl3pPr marL="11430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3pPr>
            <a:lvl4pPr marL="16002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4pPr>
            <a:lvl5pPr marL="2057400" indent="-228600" defTabSz="952500" eaLnBrk="0" hangingPunct="0">
              <a:lnSpc>
                <a:spcPct val="90000"/>
              </a:lnSpc>
              <a:spcBef>
                <a:spcPct val="40000"/>
              </a:spcBef>
              <a:defRPr sz="1200">
                <a:solidFill>
                  <a:schemeClr val="tx1"/>
                </a:solidFill>
                <a:latin typeface="Arial" panose="020B0604020202020204" pitchFamily="34" charset="0"/>
                <a:ea typeface="ＭＳ Ｐゴシック" panose="020B0600070205080204" pitchFamily="34" charset="-128"/>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eaLnBrk="1" hangingPunct="1">
              <a:lnSpc>
                <a:spcPct val="100000"/>
              </a:lnSpc>
              <a:spcBef>
                <a:spcPct val="0"/>
              </a:spcBef>
            </a:pPr>
            <a:fld id="{D091FBA2-4364-4874-AD61-1BA5C9AD718E}" type="slidenum">
              <a:rPr lang="en-US" altLang="en-US" sz="1000">
                <a:latin typeface="Calibri" panose="020F0502020204030204" pitchFamily="34" charset="0"/>
                <a:cs typeface="Arial" panose="020B0604020202020204" pitchFamily="34" charset="0"/>
              </a:rPr>
              <a:pPr eaLnBrk="1" hangingPunct="1">
                <a:lnSpc>
                  <a:spcPct val="100000"/>
                </a:lnSpc>
                <a:spcBef>
                  <a:spcPct val="0"/>
                </a:spcBef>
              </a:pPr>
              <a:t>16</a:t>
            </a:fld>
            <a:endParaRPr lang="en-US" altLang="en-US" sz="100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67471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ea typeface="+mn-ea"/>
            </a:endParaRPr>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18107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166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8990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139247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69689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99802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9735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3332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4794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9952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7705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65138" y="1100138"/>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9" name="Rectangle 6"/>
          <p:cNvSpPr>
            <a:spLocks noChangeArrowheads="1"/>
          </p:cNvSpPr>
          <p:nvPr/>
        </p:nvSpPr>
        <p:spPr bwMode="auto">
          <a:xfrm>
            <a:off x="8164513"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ea typeface="+mn-ea"/>
              </a:rPr>
              <a:t>James Tam</a:t>
            </a:r>
          </a:p>
        </p:txBody>
      </p:sp>
    </p:spTree>
  </p:cSld>
  <p:clrMap bg1="lt1" tx1="dk1" bg2="lt2" tx2="dk2" accent1="accent1" accent2="accent2" accent3="accent3" accent4="accent4" accent5="accent5" accent6="accent6" hlink="hlink" folHlink="folHlink"/>
  <p:sldLayoutIdLst>
    <p:sldLayoutId id="2147484699" r:id="rId1"/>
    <p:sldLayoutId id="2147484689" r:id="rId2"/>
    <p:sldLayoutId id="2147484690" r:id="rId3"/>
    <p:sldLayoutId id="2147484691" r:id="rId4"/>
    <p:sldLayoutId id="2147484692" r:id="rId5"/>
    <p:sldLayoutId id="2147484693" r:id="rId6"/>
    <p:sldLayoutId id="2147484694" r:id="rId7"/>
    <p:sldLayoutId id="2147484695" r:id="rId8"/>
    <p:sldLayoutId id="2147484696" r:id="rId9"/>
    <p:sldLayoutId id="2147484697" r:id="rId10"/>
    <p:sldLayoutId id="2147484698" r:id="rId11"/>
  </p:sldLayoutIdLst>
  <p:timing>
    <p:tnLst>
      <p:par>
        <p:cTn id="1" dur="indefinite" restart="never" nodeType="tmRoot"/>
      </p:par>
    </p:tnLst>
  </p:timing>
  <p:hf hdr="0" ftr="0" dt="0"/>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ＭＳ Ｐゴシック" charset="0"/>
          <a:cs typeface="ＭＳ Ｐゴシック" charset="0"/>
        </a:defRPr>
      </a:lvl1pPr>
      <a:lvl2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ea typeface="ＭＳ Ｐゴシック" charset="0"/>
          <a:cs typeface="ＭＳ Ｐゴシック"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ＭＳ Ｐゴシック" charset="0"/>
          <a:cs typeface="ＭＳ Ｐゴシック" charset="0"/>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ea typeface="ＭＳ Ｐゴシック"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ea typeface="ＭＳ Ｐゴシック"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ea typeface="ＭＳ Ｐゴシック"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image" Target="../media/image19.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n-US" altLang="en-US" sz="3600" smtClean="0"/>
              <a:t>Making Decisions In Python</a:t>
            </a:r>
            <a:endParaRPr lang="en-US" altLang="en-US" sz="3600" smtClean="0">
              <a:ea typeface="Calibri" panose="020F0502020204030204" pitchFamily="34" charset="0"/>
              <a:cs typeface="Calibri" panose="020F0502020204030204" pitchFamily="34" charset="0"/>
            </a:endParaRPr>
          </a:p>
        </p:txBody>
      </p:sp>
      <p:sp>
        <p:nvSpPr>
          <p:cNvPr id="13315"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lgn="l"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lgn="l"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lgn="l"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lgn="l"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endParaRPr lang="en-CA" altLang="en-US" sz="1800" baseline="30000">
              <a:latin typeface="Arial" panose="020B0604020202020204" pitchFamily="34" charset="0"/>
            </a:endParaRPr>
          </a:p>
        </p:txBody>
      </p:sp>
      <p:sp>
        <p:nvSpPr>
          <p:cNvPr id="3076" name="Text Box 9"/>
          <p:cNvSpPr txBox="1">
            <a:spLocks noChangeArrowheads="1"/>
          </p:cNvSpPr>
          <p:nvPr/>
        </p:nvSpPr>
        <p:spPr bwMode="auto">
          <a:xfrm>
            <a:off x="1239838" y="3617913"/>
            <a:ext cx="6769100" cy="1201737"/>
          </a:xfrm>
          <a:prstGeom prst="rect">
            <a:avLst/>
          </a:prstGeom>
          <a:noFill/>
          <a:ln>
            <a:noFill/>
          </a:ln>
          <a:extLst/>
        </p:spPr>
        <p:txBody>
          <a:bodyPr lIns="92075" tIns="46038" rIns="92075" bIns="46038">
            <a:spAutoFit/>
          </a:bodyPr>
          <a:lstStyle>
            <a:lvl1pPr marL="114300" indent="-1143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marL="0" indent="0" algn="l">
              <a:spcBef>
                <a:spcPct val="50000"/>
              </a:spcBef>
              <a:defRPr/>
            </a:pPr>
            <a:r>
              <a:rPr lang="en-US" sz="2400" dirty="0">
                <a:latin typeface="+mn-lt"/>
              </a:rPr>
              <a:t>In this section of notes you will learn how to have your programs choose between alternative courses of action.</a:t>
            </a:r>
          </a:p>
        </p:txBody>
      </p:sp>
    </p:spTree>
    <p:extLst>
      <p:ext uri="{BB962C8B-B14F-4D97-AF65-F5344CB8AC3E}">
        <p14:creationId xmlns:p14="http://schemas.microsoft.com/office/powerpoint/2010/main" val="338791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The ‘</a:t>
            </a:r>
            <a:r>
              <a:rPr lang="en-US" altLang="ja-JP" sz="28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a:t>
            </a:r>
            <a:r>
              <a:rPr lang="en-US" altLang="ja-JP" smtClean="0">
                <a:ea typeface="ＭＳ Ｐゴシック" panose="020B0600070205080204" pitchFamily="34" charset="-128"/>
              </a:rPr>
              <a:t> Construct (2)</a:t>
            </a:r>
            <a:endParaRPr lang="en-US" altLang="en-US" smtClean="0">
              <a:ea typeface="ＭＳ Ｐゴシック" panose="020B0600070205080204" pitchFamily="34" charset="-128"/>
            </a:endParaRPr>
          </a:p>
        </p:txBody>
      </p:sp>
      <p:sp>
        <p:nvSpPr>
          <p:cNvPr id="12291" name="Rectangle 3"/>
          <p:cNvSpPr>
            <a:spLocks noGrp="1"/>
          </p:cNvSpPr>
          <p:nvPr>
            <p:ph type="body" idx="4294967295"/>
          </p:nvPr>
        </p:nvSpPr>
        <p:spPr/>
        <p:txBody>
          <a:bodyPr/>
          <a:lstStyle/>
          <a:p>
            <a:pPr eaLnBrk="1" hangingPunct="1"/>
            <a:r>
              <a:rPr lang="en-US" altLang="en-US" b="1" smtClean="0">
                <a:ea typeface="ＭＳ Ｐゴシック" panose="020B0600070205080204" pitchFamily="34" charset="-128"/>
              </a:rPr>
              <a:t>Example (</a:t>
            </a:r>
            <a:r>
              <a:rPr lang="en-US" altLang="en-US" smtClean="0">
                <a:latin typeface="Consolas" panose="020B0609020204030204" pitchFamily="49" charset="0"/>
                <a:ea typeface="ＭＳ Ｐゴシック" panose="020B0600070205080204" pitchFamily="34" charset="-128"/>
              </a:rPr>
              <a:t>if1.py</a:t>
            </a:r>
            <a:r>
              <a:rPr lang="en-US" altLang="en-US" b="1" smtClean="0">
                <a:ea typeface="ＭＳ Ｐゴシック" panose="020B0600070205080204" pitchFamily="34" charset="-128"/>
              </a:rPr>
              <a: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age = int(input("Age: "))</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print("You are an adult")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idx="4294967295"/>
          </p:nvPr>
        </p:nvSpPr>
        <p:spPr/>
        <p:txBody>
          <a:bodyPr/>
          <a:lstStyle/>
          <a:p>
            <a:pPr eaLnBrk="1" hangingPunct="1"/>
            <a:r>
              <a:rPr lang="en-CA" altLang="en-US" smtClean="0">
                <a:ea typeface="ＭＳ Ｐゴシック" panose="020B0600070205080204" pitchFamily="34" charset="-128"/>
              </a:rPr>
              <a:t>Allowable </a:t>
            </a:r>
            <a:r>
              <a:rPr lang="en-CA" altLang="en-US" smtClean="0">
                <a:solidFill>
                  <a:srgbClr val="FF0000"/>
                </a:solidFill>
                <a:ea typeface="ＭＳ Ｐゴシック" panose="020B0600070205080204" pitchFamily="34" charset="-128"/>
              </a:rPr>
              <a:t>Operands</a:t>
            </a:r>
            <a:r>
              <a:rPr lang="en-CA" altLang="en-US" smtClean="0">
                <a:ea typeface="ＭＳ Ｐゴシック" panose="020B0600070205080204" pitchFamily="34" charset="-128"/>
              </a:rPr>
              <a:t> For Boolean Expressions</a:t>
            </a:r>
          </a:p>
        </p:txBody>
      </p:sp>
      <p:sp>
        <p:nvSpPr>
          <p:cNvPr id="23555" name="Rectangle 3"/>
          <p:cNvSpPr>
            <a:spLocks noGrp="1"/>
          </p:cNvSpPr>
          <p:nvPr>
            <p:ph type="body" idx="4294967295"/>
          </p:nvPr>
        </p:nvSpPr>
        <p:spPr/>
        <p:txBody>
          <a:bodyPr/>
          <a:lstStyle/>
          <a:p>
            <a:pPr eaLnBrk="1" hangingPunct="1">
              <a:buFont typeface="Arial" charset="0"/>
              <a:buNone/>
              <a:defRPr/>
            </a:pPr>
            <a:r>
              <a:rPr lang="en-CA" altLang="en-US" b="1" dirty="0" smtClean="0">
                <a:ea typeface="+mn-ea"/>
                <a:cs typeface="+mn-cs"/>
              </a:rPr>
              <a:t>Format</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if (</a:t>
            </a:r>
            <a:r>
              <a:rPr lang="en-CA" altLang="en-US" sz="1800" b="1" dirty="0" smtClean="0">
                <a:solidFill>
                  <a:srgbClr val="FF0000"/>
                </a:solidFill>
                <a:latin typeface="Consolas" pitchFamily="49" charset="0"/>
                <a:ea typeface="+mn-ea"/>
                <a:cs typeface="Consolas" pitchFamily="49" charset="0"/>
              </a:rPr>
              <a:t>operand</a:t>
            </a:r>
            <a:r>
              <a:rPr lang="en-CA" altLang="en-US" sz="1800" b="1" dirty="0" smtClean="0">
                <a:latin typeface="Consolas" pitchFamily="49" charset="0"/>
                <a:ea typeface="+mn-ea"/>
                <a:cs typeface="Consolas" pitchFamily="49" charset="0"/>
              </a:rPr>
              <a:t> </a:t>
            </a:r>
            <a:r>
              <a:rPr lang="en-CA" altLang="en-US" sz="1800" dirty="0" smtClean="0">
                <a:latin typeface="Consolas" pitchFamily="49" charset="0"/>
                <a:ea typeface="+mn-ea"/>
                <a:cs typeface="Consolas" pitchFamily="49" charset="0"/>
              </a:rPr>
              <a:t>    relational operator    </a:t>
            </a:r>
            <a:r>
              <a:rPr lang="en-CA" altLang="en-US" sz="1800" b="1" dirty="0" smtClean="0">
                <a:solidFill>
                  <a:srgbClr val="FF0000"/>
                </a:solidFill>
                <a:latin typeface="Consolas" pitchFamily="49" charset="0"/>
                <a:ea typeface="+mn-ea"/>
                <a:cs typeface="Consolas" pitchFamily="49" charset="0"/>
              </a:rPr>
              <a:t>operand</a:t>
            </a:r>
            <a:r>
              <a:rPr lang="en-CA" altLang="en-US" sz="1800" dirty="0" smtClean="0">
                <a:latin typeface="Consolas" pitchFamily="49" charset="0"/>
                <a:ea typeface="+mn-ea"/>
                <a:cs typeface="Consolas" pitchFamily="49" charset="0"/>
              </a:rPr>
              <a:t>)</a:t>
            </a:r>
            <a:r>
              <a:rPr lang="en-CA" altLang="en-US" sz="2400" dirty="0" smtClean="0">
                <a:ea typeface="+mn-ea"/>
              </a:rPr>
              <a:t>: </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b="1" dirty="0" smtClean="0">
                <a:ea typeface="+mn-ea"/>
                <a:cs typeface="+mn-cs"/>
              </a:rPr>
              <a:t>Example</a:t>
            </a:r>
            <a:r>
              <a:rPr lang="en-CA" altLang="en-US" dirty="0" smtClean="0">
                <a:ea typeface="+mn-ea"/>
                <a:cs typeface="+mn-cs"/>
              </a:rPr>
              <a:t>:</a:t>
            </a:r>
          </a:p>
          <a:p>
            <a:pPr lvl="1" eaLnBrk="1" hangingPunct="1">
              <a:buFont typeface="Arial" charset="0"/>
              <a:buNone/>
              <a:defRPr/>
            </a:pPr>
            <a:r>
              <a:rPr lang="en-CA" altLang="en-US" sz="1800" dirty="0" smtClean="0">
                <a:latin typeface="Consolas" pitchFamily="49" charset="0"/>
                <a:ea typeface="+mn-ea"/>
                <a:cs typeface="Consolas" pitchFamily="49" charset="0"/>
              </a:rPr>
              <a:t>if (</a:t>
            </a:r>
            <a:r>
              <a:rPr lang="en-CA" altLang="en-US" sz="1800" b="1" dirty="0" smtClean="0">
                <a:solidFill>
                  <a:srgbClr val="FF0000"/>
                </a:solidFill>
                <a:latin typeface="Consolas" pitchFamily="49" charset="0"/>
                <a:ea typeface="+mn-ea"/>
                <a:cs typeface="Consolas" pitchFamily="49" charset="0"/>
              </a:rPr>
              <a:t>age</a:t>
            </a:r>
            <a:r>
              <a:rPr lang="en-CA" altLang="en-US" sz="1800" dirty="0" smtClean="0">
                <a:latin typeface="Consolas" pitchFamily="49" charset="0"/>
                <a:ea typeface="+mn-ea"/>
                <a:cs typeface="Consolas" pitchFamily="49" charset="0"/>
              </a:rPr>
              <a:t> &gt;= </a:t>
            </a:r>
            <a:r>
              <a:rPr lang="en-CA" altLang="en-US" sz="1800" b="1" dirty="0" smtClean="0">
                <a:solidFill>
                  <a:srgbClr val="FF0000"/>
                </a:solidFill>
                <a:latin typeface="Consolas" pitchFamily="49" charset="0"/>
                <a:ea typeface="+mn-ea"/>
                <a:cs typeface="Consolas" pitchFamily="49" charset="0"/>
              </a:rPr>
              <a:t>18</a:t>
            </a:r>
            <a:r>
              <a:rPr lang="en-CA" altLang="en-US" sz="1800" dirty="0" smtClean="0">
                <a:latin typeface="Consolas" pitchFamily="49" charset="0"/>
                <a:ea typeface="+mn-ea"/>
                <a:cs typeface="Consolas" pitchFamily="49" charset="0"/>
              </a:rPr>
              <a:t>):</a:t>
            </a:r>
          </a:p>
          <a:p>
            <a:pPr lvl="1" eaLnBrk="1" hangingPunct="1">
              <a:buFont typeface="Arial" charset="0"/>
              <a:buNone/>
              <a:defRPr/>
            </a:pPr>
            <a:endParaRPr lang="en-CA" altLang="en-US" sz="2400" dirty="0" smtClean="0">
              <a:ea typeface="+mn-ea"/>
            </a:endParaRPr>
          </a:p>
          <a:p>
            <a:pPr eaLnBrk="1" hangingPunct="1">
              <a:buFont typeface="Arial" charset="0"/>
              <a:buNone/>
              <a:defRPr/>
            </a:pPr>
            <a:r>
              <a:rPr lang="en-CA" altLang="en-US" dirty="0" smtClean="0">
                <a:ea typeface="+mn-ea"/>
                <a:cs typeface="+mn-cs"/>
              </a:rPr>
              <a:t>Some operand types</a:t>
            </a:r>
          </a:p>
          <a:p>
            <a:pPr lvl="1" eaLnBrk="1" hangingPunct="1">
              <a:buFontTx/>
              <a:buChar char="•"/>
              <a:defRPr/>
            </a:pPr>
            <a:r>
              <a:rPr lang="en-CA" altLang="en-US" dirty="0" smtClean="0">
                <a:ea typeface="+mn-ea"/>
              </a:rPr>
              <a:t>integer</a:t>
            </a:r>
          </a:p>
          <a:p>
            <a:pPr lvl="1" eaLnBrk="1" hangingPunct="1">
              <a:buFontTx/>
              <a:buChar char="•"/>
              <a:defRPr/>
            </a:pPr>
            <a:r>
              <a:rPr lang="en-CA" altLang="en-US" dirty="0" smtClean="0">
                <a:ea typeface="+mn-ea"/>
              </a:rPr>
              <a:t>floats (~real)</a:t>
            </a:r>
          </a:p>
          <a:p>
            <a:pPr lvl="1" eaLnBrk="1" hangingPunct="1">
              <a:buFontTx/>
              <a:buChar char="•"/>
              <a:defRPr/>
            </a:pPr>
            <a:r>
              <a:rPr lang="en-CA" altLang="en-US" dirty="0" smtClean="0">
                <a:ea typeface="+mn-ea"/>
              </a:rPr>
              <a:t>String</a:t>
            </a:r>
          </a:p>
          <a:p>
            <a:pPr lvl="1" eaLnBrk="1" hangingPunct="1">
              <a:buFontTx/>
              <a:buChar char="•"/>
              <a:defRPr/>
            </a:pPr>
            <a:r>
              <a:rPr lang="en-CA" altLang="en-US" dirty="0" smtClean="0">
                <a:ea typeface="+mn-ea"/>
              </a:rPr>
              <a:t>Boolean (True or False)</a:t>
            </a:r>
          </a:p>
          <a:p>
            <a:pPr lvl="1" eaLnBrk="1" hangingPunct="1">
              <a:buFontTx/>
              <a:buChar char="•"/>
              <a:defRPr/>
            </a:pPr>
            <a:endParaRPr lang="en-CA" altLang="en-US" sz="1600" dirty="0" smtClean="0">
              <a:ea typeface="+mn-ea"/>
            </a:endParaRPr>
          </a:p>
          <a:p>
            <a:pPr marL="0" indent="0" eaLnBrk="1" hangingPunct="1">
              <a:buFont typeface="Arial" charset="0"/>
              <a:buNone/>
              <a:defRPr/>
            </a:pPr>
            <a:r>
              <a:rPr lang="en-CA" altLang="en-US" sz="1600" dirty="0" smtClean="0">
                <a:ea typeface="+mn-ea"/>
                <a:cs typeface="+mn-cs"/>
              </a:rPr>
              <a:t>Make sure that you are comparing operands of the same type or at the very least they must be comparable!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idx="4294967295"/>
          </p:nvPr>
        </p:nvSpPr>
        <p:spPr/>
        <p:txBody>
          <a:bodyPr/>
          <a:lstStyle/>
          <a:p>
            <a:pPr eaLnBrk="1" hangingPunct="1"/>
            <a:r>
              <a:rPr lang="en-CA" altLang="en-US" smtClean="0">
                <a:ea typeface="ＭＳ Ｐゴシック" panose="020B0600070205080204" pitchFamily="34" charset="-128"/>
              </a:rPr>
              <a:t>Allowable </a:t>
            </a:r>
            <a:r>
              <a:rPr lang="en-CA" altLang="en-US" smtClean="0">
                <a:solidFill>
                  <a:srgbClr val="FF0000"/>
                </a:solidFill>
                <a:ea typeface="ＭＳ Ｐゴシック" panose="020B0600070205080204" pitchFamily="34" charset="-128"/>
              </a:rPr>
              <a:t>Relational Operators</a:t>
            </a:r>
            <a:r>
              <a:rPr lang="en-CA" altLang="en-US" smtClean="0">
                <a:ea typeface="ＭＳ Ｐゴシック" panose="020B0600070205080204" pitchFamily="34" charset="-128"/>
              </a:rPr>
              <a:t> For Boolean Expressions</a:t>
            </a:r>
          </a:p>
        </p:txBody>
      </p:sp>
      <p:sp>
        <p:nvSpPr>
          <p:cNvPr id="14339" name="Rectangle 3"/>
          <p:cNvSpPr>
            <a:spLocks noGrp="1"/>
          </p:cNvSpPr>
          <p:nvPr>
            <p:ph type="body" idx="4294967295"/>
          </p:nvPr>
        </p:nvSpPr>
        <p:spPr/>
        <p:txBody>
          <a:bodyPr/>
          <a:lstStyle/>
          <a:p>
            <a:pPr eaLnBrk="1" hangingPunct="1">
              <a:lnSpc>
                <a:spcPct val="75000"/>
              </a:lnSpc>
              <a:spcBef>
                <a:spcPct val="80000"/>
              </a:spcBef>
              <a:buFontTx/>
              <a:buNone/>
              <a:tabLst>
                <a:tab pos="6629400" algn="l"/>
              </a:tabLst>
            </a:pPr>
            <a:r>
              <a:rPr lang="en-CA" altLang="en-US" sz="2000" smtClean="0">
                <a:latin typeface="Consolas" panose="020B0609020204030204" pitchFamily="49" charset="0"/>
                <a:ea typeface="ＭＳ Ｐゴシック" panose="020B0600070205080204" pitchFamily="34" charset="-128"/>
              </a:rPr>
              <a:t>if (operand    </a:t>
            </a:r>
            <a:r>
              <a:rPr lang="en-CA" altLang="en-US" sz="2000" i="1" smtClean="0">
                <a:latin typeface="Consolas" panose="020B0609020204030204" pitchFamily="49" charset="0"/>
                <a:ea typeface="ＭＳ Ｐゴシック" panose="020B0600070205080204" pitchFamily="34" charset="-128"/>
              </a:rPr>
              <a:t> </a:t>
            </a:r>
            <a:r>
              <a:rPr lang="en-CA" altLang="en-US" sz="2000" b="1" smtClean="0">
                <a:solidFill>
                  <a:srgbClr val="FF0000"/>
                </a:solidFill>
                <a:latin typeface="Consolas" panose="020B0609020204030204" pitchFamily="49" charset="0"/>
                <a:ea typeface="ＭＳ Ｐゴシック" panose="020B0600070205080204" pitchFamily="34" charset="-128"/>
              </a:rPr>
              <a:t>relational operator</a:t>
            </a:r>
            <a:r>
              <a:rPr lang="en-CA" altLang="en-US" sz="2000" smtClean="0">
                <a:latin typeface="Consolas" panose="020B0609020204030204" pitchFamily="49" charset="0"/>
                <a:ea typeface="ＭＳ Ｐゴシック" panose="020B0600070205080204" pitchFamily="34" charset="-128"/>
              </a:rPr>
              <a:t>    operand) then</a:t>
            </a:r>
          </a:p>
          <a:p>
            <a:pPr eaLnBrk="1" hangingPunct="1">
              <a:lnSpc>
                <a:spcPct val="75000"/>
              </a:lnSpc>
              <a:spcBef>
                <a:spcPct val="80000"/>
              </a:spcBef>
              <a:tabLst>
                <a:tab pos="6629400" algn="l"/>
              </a:tabLst>
            </a:pPr>
            <a:endParaRPr lang="en-CA" altLang="en-US" sz="2000" smtClean="0">
              <a:latin typeface="Arial" panose="020B0604020202020204" pitchFamily="34" charset="0"/>
              <a:ea typeface="ＭＳ Ｐゴシック" panose="020B0600070205080204" pitchFamily="34" charset="-128"/>
            </a:endParaRPr>
          </a:p>
          <a:p>
            <a:pPr eaLnBrk="1" hangingPunct="1">
              <a:spcBef>
                <a:spcPct val="50000"/>
              </a:spcBef>
              <a:buFontTx/>
              <a:buNone/>
              <a:tabLst>
                <a:tab pos="6629400" algn="l"/>
              </a:tabLst>
            </a:pPr>
            <a:r>
              <a:rPr lang="en-CA" altLang="en-US" sz="1800" smtClean="0">
                <a:latin typeface="Arial" panose="020B0604020202020204" pitchFamily="34" charset="0"/>
                <a:ea typeface="ＭＳ Ｐゴシック" panose="020B0600070205080204" pitchFamily="34" charset="-128"/>
              </a:rPr>
              <a:t>Python                 Mathematical               </a:t>
            </a:r>
          </a:p>
          <a:p>
            <a:pPr eaLnBrk="1" hangingPunct="1">
              <a:spcBef>
                <a:spcPct val="50000"/>
              </a:spcBef>
              <a:buFontTx/>
              <a:buNone/>
              <a:tabLst>
                <a:tab pos="6629400" algn="l"/>
              </a:tabLst>
            </a:pPr>
            <a:r>
              <a:rPr lang="en-CA" altLang="en-US" sz="1800" u="sng" smtClean="0">
                <a:latin typeface="Arial" panose="020B0604020202020204" pitchFamily="34" charset="0"/>
                <a:ea typeface="ＭＳ Ｐゴシック" panose="020B0600070205080204" pitchFamily="34" charset="-128"/>
              </a:rPr>
              <a:t>operator               equivalent              Meaning                               Example                                      </a:t>
            </a:r>
          </a:p>
          <a:p>
            <a:pPr eaLnBrk="1" hangingPunct="1">
              <a:lnSpc>
                <a:spcPct val="70000"/>
              </a:lnSpc>
              <a:spcBef>
                <a:spcPct val="70000"/>
              </a:spcBef>
              <a:buFontTx/>
              <a:buNone/>
              <a:tabLst>
                <a:tab pos="6629400" algn="l"/>
              </a:tabLst>
            </a:pPr>
            <a:r>
              <a:rPr lang="en-CA" altLang="en-US" sz="1800" b="1" smtClean="0">
                <a:solidFill>
                  <a:srgbClr val="FF0000"/>
                </a:solidFill>
                <a:latin typeface="Arial" panose="020B0604020202020204" pitchFamily="34" charset="0"/>
                <a:ea typeface="ＭＳ Ｐゴシック" panose="020B0600070205080204" pitchFamily="34" charset="-128"/>
              </a:rPr>
              <a:t>&lt;</a:t>
            </a:r>
            <a:r>
              <a:rPr lang="en-CA" altLang="en-US" sz="1800" smtClean="0">
                <a:solidFill>
                  <a:srgbClr val="FF0000"/>
                </a:solidFill>
                <a:latin typeface="Arial" panose="020B0604020202020204" pitchFamily="34" charset="0"/>
                <a:ea typeface="ＭＳ Ｐゴシック" panose="020B0600070205080204" pitchFamily="34" charset="-128"/>
              </a:rPr>
              <a:t> </a:t>
            </a:r>
            <a:r>
              <a:rPr lang="en-CA" altLang="en-US" sz="1800" smtClean="0">
                <a:latin typeface="Arial" panose="020B0604020202020204" pitchFamily="34" charset="0"/>
                <a:ea typeface="ＭＳ Ｐゴシック" panose="020B0600070205080204" pitchFamily="34" charset="-128"/>
              </a:rPr>
              <a:t>                         &lt;                             Less than	5 </a:t>
            </a:r>
            <a:r>
              <a:rPr lang="en-CA" altLang="en-US" sz="1800" b="1" smtClean="0">
                <a:solidFill>
                  <a:srgbClr val="FF0000"/>
                </a:solidFill>
                <a:latin typeface="Arial" panose="020B0604020202020204" pitchFamily="34" charset="0"/>
                <a:ea typeface="ＭＳ Ｐゴシック" panose="020B0600070205080204" pitchFamily="34" charset="-128"/>
              </a:rPr>
              <a:t>&lt;</a:t>
            </a:r>
            <a:r>
              <a:rPr lang="en-CA" altLang="en-US" sz="180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smtClean="0">
                <a:solidFill>
                  <a:srgbClr val="FF0000"/>
                </a:solidFill>
                <a:latin typeface="Arial" panose="020B0604020202020204" pitchFamily="34" charset="0"/>
                <a:ea typeface="ＭＳ Ｐゴシック" panose="020B0600070205080204" pitchFamily="34" charset="-128"/>
              </a:rPr>
              <a:t>&gt;</a:t>
            </a:r>
            <a:r>
              <a:rPr lang="en-CA" altLang="en-US" sz="1800" smtClean="0">
                <a:solidFill>
                  <a:srgbClr val="FF0000"/>
                </a:solidFill>
                <a:latin typeface="Arial" panose="020B0604020202020204" pitchFamily="34" charset="0"/>
                <a:ea typeface="ＭＳ Ｐゴシック" panose="020B0600070205080204" pitchFamily="34" charset="-128"/>
              </a:rPr>
              <a:t> </a:t>
            </a:r>
            <a:r>
              <a:rPr lang="en-CA" altLang="en-US" sz="1800" smtClean="0">
                <a:latin typeface="Arial" panose="020B0604020202020204" pitchFamily="34" charset="0"/>
                <a:ea typeface="ＭＳ Ｐゴシック" panose="020B0600070205080204" pitchFamily="34" charset="-128"/>
              </a:rPr>
              <a:t>                         &gt;                             Greater than	5 </a:t>
            </a:r>
            <a:r>
              <a:rPr lang="en-CA" altLang="en-US" sz="1800" b="1" smtClean="0">
                <a:solidFill>
                  <a:srgbClr val="FF0000"/>
                </a:solidFill>
                <a:latin typeface="Arial" panose="020B0604020202020204" pitchFamily="34" charset="0"/>
                <a:ea typeface="ＭＳ Ｐゴシック" panose="020B0600070205080204" pitchFamily="34" charset="-128"/>
              </a:rPr>
              <a:t>&gt;</a:t>
            </a:r>
            <a:r>
              <a:rPr lang="en-CA" altLang="en-US" sz="180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smtClean="0">
                <a:solidFill>
                  <a:srgbClr val="FF0000"/>
                </a:solidFill>
                <a:latin typeface="Arial" panose="020B0604020202020204" pitchFamily="34" charset="0"/>
                <a:ea typeface="ＭＳ Ｐゴシック" panose="020B0600070205080204" pitchFamily="34" charset="-128"/>
              </a:rPr>
              <a:t>==</a:t>
            </a:r>
            <a:r>
              <a:rPr lang="en-CA" altLang="en-US" sz="1800" smtClean="0">
                <a:solidFill>
                  <a:srgbClr val="FF0000"/>
                </a:solidFill>
                <a:latin typeface="Arial" panose="020B0604020202020204" pitchFamily="34" charset="0"/>
                <a:ea typeface="ＭＳ Ｐゴシック" panose="020B0600070205080204" pitchFamily="34" charset="-128"/>
              </a:rPr>
              <a:t>  </a:t>
            </a:r>
            <a:r>
              <a:rPr lang="en-CA" altLang="en-US" sz="1800" smtClean="0">
                <a:latin typeface="Arial" panose="020B0604020202020204" pitchFamily="34" charset="0"/>
                <a:ea typeface="ＭＳ Ｐゴシック" panose="020B0600070205080204" pitchFamily="34" charset="-128"/>
              </a:rPr>
              <a:t>                      =                             Equal to	5 </a:t>
            </a:r>
            <a:r>
              <a:rPr lang="en-CA" altLang="en-US" sz="1800" b="1" smtClean="0">
                <a:solidFill>
                  <a:srgbClr val="FF0000"/>
                </a:solidFill>
                <a:latin typeface="Arial" panose="020B0604020202020204" pitchFamily="34" charset="0"/>
                <a:ea typeface="ＭＳ Ｐゴシック" panose="020B0600070205080204" pitchFamily="34" charset="-128"/>
              </a:rPr>
              <a:t>==</a:t>
            </a:r>
            <a:r>
              <a:rPr lang="en-CA" altLang="en-US" sz="1800" smtClean="0">
                <a:latin typeface="Arial" panose="020B0604020202020204" pitchFamily="34" charset="0"/>
                <a:ea typeface="ＭＳ Ｐゴシック" panose="020B0600070205080204" pitchFamily="34" charset="-128"/>
              </a:rPr>
              <a:t> 3</a:t>
            </a:r>
          </a:p>
          <a:p>
            <a:pPr eaLnBrk="1" hangingPunct="1">
              <a:lnSpc>
                <a:spcPct val="70000"/>
              </a:lnSpc>
              <a:spcBef>
                <a:spcPct val="70000"/>
              </a:spcBef>
              <a:buFont typeface="Wingdings" panose="05000000000000000000" pitchFamily="2" charset="2"/>
              <a:buNone/>
              <a:tabLst>
                <a:tab pos="6629400" algn="l"/>
              </a:tabLst>
            </a:pPr>
            <a:r>
              <a:rPr lang="en-CA" altLang="en-US" sz="1800" b="1"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smtClean="0">
                <a:latin typeface="Arial" panose="020B0604020202020204" pitchFamily="34" charset="0"/>
                <a:ea typeface="ＭＳ Ｐゴシック" panose="020B0600070205080204" pitchFamily="34" charset="-128"/>
                <a:cs typeface="Times New Roman" panose="02020603050405020304" pitchFamily="18" charset="0"/>
              </a:rPr>
              <a:t>                        ≤                             Less than or equal to	5 </a:t>
            </a:r>
            <a:r>
              <a:rPr lang="en-CA" altLang="en-US" sz="1800" b="1"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&lt;=</a:t>
            </a:r>
            <a:r>
              <a:rPr lang="en-CA" altLang="en-US" sz="180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smtClean="0">
                <a:latin typeface="Arial" panose="020B0604020202020204" pitchFamily="34" charset="0"/>
                <a:ea typeface="ＭＳ Ｐゴシック" panose="020B0600070205080204" pitchFamily="34" charset="-128"/>
                <a:cs typeface="Times New Roman" panose="02020603050405020304" pitchFamily="18" charset="0"/>
              </a:rPr>
              <a:t>5</a:t>
            </a:r>
          </a:p>
          <a:p>
            <a:pPr eaLnBrk="1" hangingPunct="1">
              <a:lnSpc>
                <a:spcPct val="70000"/>
              </a:lnSpc>
              <a:spcBef>
                <a:spcPct val="70000"/>
              </a:spcBef>
              <a:buFont typeface="Wingdings" panose="05000000000000000000" pitchFamily="2" charset="2"/>
              <a:buNone/>
              <a:tabLst>
                <a:tab pos="6629400" algn="l"/>
              </a:tabLst>
            </a:pPr>
            <a:r>
              <a:rPr lang="en-CA" altLang="en-US" sz="1800" b="1"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smtClean="0">
                <a:latin typeface="Arial" panose="020B0604020202020204" pitchFamily="34" charset="0"/>
                <a:ea typeface="ＭＳ Ｐゴシック" panose="020B0600070205080204" pitchFamily="34" charset="-128"/>
                <a:cs typeface="Times New Roman" panose="02020603050405020304" pitchFamily="18" charset="0"/>
              </a:rPr>
              <a:t>                       ≥                             Greater than or equal to	5 </a:t>
            </a:r>
            <a:r>
              <a:rPr lang="en-CA" altLang="en-US" sz="1800" b="1"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&gt;=</a:t>
            </a:r>
            <a:r>
              <a:rPr lang="en-CA" altLang="en-US" sz="1800" smtClean="0">
                <a:latin typeface="Arial" panose="020B0604020202020204" pitchFamily="34" charset="0"/>
                <a:ea typeface="ＭＳ Ｐゴシック" panose="020B0600070205080204" pitchFamily="34" charset="-128"/>
                <a:cs typeface="Times New Roman" panose="02020603050405020304" pitchFamily="18" charset="0"/>
              </a:rPr>
              <a:t> 4</a:t>
            </a:r>
          </a:p>
          <a:p>
            <a:pPr eaLnBrk="1" hangingPunct="1">
              <a:lnSpc>
                <a:spcPct val="70000"/>
              </a:lnSpc>
              <a:spcBef>
                <a:spcPct val="70000"/>
              </a:spcBef>
              <a:buFont typeface="Wingdings" panose="05000000000000000000" pitchFamily="2" charset="2"/>
              <a:buNone/>
              <a:tabLst>
                <a:tab pos="6629400" algn="l"/>
              </a:tabLst>
            </a:pPr>
            <a:r>
              <a:rPr lang="en-CA" altLang="en-US" sz="1800" b="1"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 </a:t>
            </a:r>
            <a:r>
              <a:rPr lang="en-CA" altLang="en-US" sz="1800" smtClean="0">
                <a:latin typeface="Arial" panose="020B0604020202020204" pitchFamily="34" charset="0"/>
                <a:ea typeface="ＭＳ Ｐゴシック" panose="020B0600070205080204" pitchFamily="34" charset="-128"/>
                <a:cs typeface="Times New Roman" panose="02020603050405020304" pitchFamily="18" charset="0"/>
              </a:rPr>
              <a:t>                        ≠                             Not equal to	x </a:t>
            </a:r>
            <a:r>
              <a:rPr lang="en-CA" altLang="en-US" sz="1800" b="1" smtClean="0">
                <a:solidFill>
                  <a:srgbClr val="FF0000"/>
                </a:solidFill>
                <a:latin typeface="Arial" panose="020B0604020202020204" pitchFamily="34" charset="0"/>
                <a:ea typeface="ＭＳ Ｐゴシック" panose="020B0600070205080204" pitchFamily="34" charset="-128"/>
                <a:cs typeface="Times New Roman" panose="02020603050405020304" pitchFamily="18" charset="0"/>
              </a:rPr>
              <a:t>!=</a:t>
            </a:r>
            <a:r>
              <a:rPr lang="en-CA" altLang="en-US" sz="1800" smtClean="0">
                <a:latin typeface="Arial" panose="020B0604020202020204" pitchFamily="34" charset="0"/>
                <a:ea typeface="ＭＳ Ｐゴシック" panose="020B0600070205080204" pitchFamily="34" charset="-128"/>
                <a:cs typeface="Times New Roman" panose="02020603050405020304" pitchFamily="18" charset="0"/>
              </a:rPr>
              <a:t> 5</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ea typeface="ＭＳ Ｐゴシック" panose="020B0600070205080204" pitchFamily="34" charset="-128"/>
              </a:rPr>
              <a:t>Note On Indenting</a:t>
            </a:r>
          </a:p>
        </p:txBody>
      </p:sp>
      <p:sp>
        <p:nvSpPr>
          <p:cNvPr id="3" name="Content Placeholder 2"/>
          <p:cNvSpPr>
            <a:spLocks noGrp="1"/>
          </p:cNvSpPr>
          <p:nvPr>
            <p:ph idx="1"/>
          </p:nvPr>
        </p:nvSpPr>
        <p:spPr/>
        <p:txBody>
          <a:bodyPr/>
          <a:lstStyle/>
          <a:p>
            <a:r>
              <a:rPr lang="en-US" altLang="en-US" smtClean="0">
                <a:ea typeface="ＭＳ Ｐゴシック" panose="020B0600070205080204" pitchFamily="34" charset="-128"/>
              </a:rPr>
              <a:t>Indenting can make it easy to see structure (good style)</a:t>
            </a:r>
          </a:p>
          <a:p>
            <a:endParaRPr lang="en-US" altLang="en-US" smtClean="0">
              <a:ea typeface="ＭＳ Ｐゴシック" panose="020B0600070205080204" pitchFamily="34" charset="-128"/>
            </a:endParaRPr>
          </a:p>
          <a:p>
            <a:endParaRPr lang="en-US" altLang="en-US" smtClean="0">
              <a:ea typeface="ＭＳ Ｐゴシック" panose="020B0600070205080204" pitchFamily="34" charset="-128"/>
            </a:endParaRPr>
          </a:p>
          <a:p>
            <a:endParaRPr lang="en-US" altLang="en-US" smtClean="0">
              <a:ea typeface="ＭＳ Ｐゴシック" panose="020B0600070205080204" pitchFamily="34" charset="-128"/>
            </a:endParaRPr>
          </a:p>
          <a:p>
            <a:endParaRPr lang="en-US" altLang="en-US" smtClean="0">
              <a:ea typeface="ＭＳ Ｐゴシック" panose="020B0600070205080204" pitchFamily="34" charset="-128"/>
            </a:endParaRPr>
          </a:p>
        </p:txBody>
      </p:sp>
      <p:grpSp>
        <p:nvGrpSpPr>
          <p:cNvPr id="4" name="Group 3"/>
          <p:cNvGrpSpPr>
            <a:grpSpLocks/>
          </p:cNvGrpSpPr>
          <p:nvPr/>
        </p:nvGrpSpPr>
        <p:grpSpPr bwMode="auto">
          <a:xfrm>
            <a:off x="765175" y="1684338"/>
            <a:ext cx="6791325" cy="4294187"/>
            <a:chOff x="765243" y="1683603"/>
            <a:chExt cx="6791765" cy="4294922"/>
          </a:xfrm>
        </p:grpSpPr>
        <p:pic>
          <p:nvPicPr>
            <p:cNvPr id="153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2520" y="2514600"/>
              <a:ext cx="6694488" cy="3463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5367" name="TextBox 1"/>
            <p:cNvSpPr txBox="1">
              <a:spLocks noChangeArrowheads="1"/>
            </p:cNvSpPr>
            <p:nvPr/>
          </p:nvSpPr>
          <p:spPr bwMode="auto">
            <a:xfrm>
              <a:off x="765243" y="1683603"/>
              <a:ext cx="548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a:cs typeface="Arial" panose="020B0604020202020204" pitchFamily="34" charset="0"/>
                </a:rPr>
                <a:t>Notes </a:t>
              </a:r>
              <a:r>
                <a:rPr lang="ja-JP" altLang="en-US" b="1">
                  <a:cs typeface="Arial" panose="020B0604020202020204" pitchFamily="34" charset="0"/>
                </a:rPr>
                <a:t>‘</a:t>
              </a:r>
              <a:r>
                <a:rPr lang="en-US" altLang="ja-JP" b="1">
                  <a:cs typeface="Arial" panose="020B0604020202020204" pitchFamily="34" charset="0"/>
                </a:rPr>
                <a:t>Introduction to computers</a:t>
              </a:r>
              <a:r>
                <a:rPr lang="ja-JP" altLang="en-US" b="1">
                  <a:cs typeface="Arial" panose="020B0604020202020204" pitchFamily="34" charset="0"/>
                </a:rPr>
                <a:t>’</a:t>
              </a:r>
              <a:r>
                <a:rPr lang="en-US" altLang="ja-JP" b="1">
                  <a:cs typeface="Arial" panose="020B0604020202020204" pitchFamily="34" charset="0"/>
                </a:rPr>
                <a:t> CPSC 203, 217, 231</a:t>
              </a:r>
              <a:endParaRPr lang="en-US" altLang="en-US" b="1">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ea typeface="ＭＳ Ｐゴシック" panose="020B0600070205080204" pitchFamily="34" charset="-128"/>
              </a:rPr>
              <a:t>Note On Indenting (2)</a:t>
            </a:r>
          </a:p>
        </p:txBody>
      </p:sp>
      <p:sp>
        <p:nvSpPr>
          <p:cNvPr id="16387" name="Content Placeholder 2"/>
          <p:cNvSpPr>
            <a:spLocks noGrp="1"/>
          </p:cNvSpPr>
          <p:nvPr>
            <p:ph idx="1"/>
          </p:nvPr>
        </p:nvSpPr>
        <p:spPr/>
        <p:txBody>
          <a:bodyPr/>
          <a:lstStyle/>
          <a:p>
            <a:r>
              <a:rPr lang="en-US" altLang="en-US" smtClean="0">
                <a:ea typeface="ＭＳ Ｐゴシック" panose="020B0600070205080204" pitchFamily="34" charset="-128"/>
              </a:rPr>
              <a:t>In Python indenting is mandatory in order to determine which statements are part of a body (syntactically required in Python).</a:t>
            </a:r>
          </a:p>
          <a:p>
            <a:endParaRPr lang="en-US" altLang="en-US" smtClean="0">
              <a:ea typeface="ＭＳ Ｐゴシック" panose="020B0600070205080204" pitchFamily="34" charset="-128"/>
            </a:endParaRPr>
          </a:p>
        </p:txBody>
      </p:sp>
      <p:sp>
        <p:nvSpPr>
          <p:cNvPr id="4" name="Rectangle 3"/>
          <p:cNvSpPr>
            <a:spLocks noChangeArrowheads="1"/>
          </p:cNvSpPr>
          <p:nvPr/>
        </p:nvSpPr>
        <p:spPr bwMode="auto">
          <a:xfrm>
            <a:off x="685800" y="2362200"/>
            <a:ext cx="45720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CA" altLang="en-US" sz="1600" b="1">
                <a:latin typeface="Consolas" panose="020B0609020204030204" pitchFamily="49" charset="0"/>
              </a:rPr>
              <a:t># Single statement body </a:t>
            </a:r>
          </a:p>
          <a:p>
            <a:pPr eaLnBrk="1" hangingPunct="1">
              <a:spcBef>
                <a:spcPct val="0"/>
              </a:spcBef>
              <a:buFontTx/>
              <a:buNone/>
            </a:pPr>
            <a:r>
              <a:rPr lang="en-CA" altLang="en-US" sz="1600">
                <a:latin typeface="Consolas" panose="020B0609020204030204" pitchFamily="49" charset="0"/>
              </a:rPr>
              <a:t>if (num == 1):</a:t>
            </a:r>
          </a:p>
          <a:p>
            <a:pPr eaLnBrk="1" hangingPunct="1">
              <a:spcBef>
                <a:spcPct val="0"/>
              </a:spcBef>
              <a:buFontTx/>
              <a:buNone/>
            </a:pPr>
            <a:r>
              <a:rPr lang="en-CA" altLang="en-US" sz="1600">
                <a:latin typeface="Consolas" panose="020B0609020204030204" pitchFamily="49" charset="0"/>
              </a:rPr>
              <a:t>    print("Body of the if")</a:t>
            </a:r>
            <a:endParaRPr lang="en-CA" altLang="en-US" sz="1600" b="1">
              <a:latin typeface="Consolas" panose="020B0609020204030204" pitchFamily="49" charset="0"/>
            </a:endParaRPr>
          </a:p>
          <a:p>
            <a:pPr eaLnBrk="1" hangingPunct="1">
              <a:spcBef>
                <a:spcPct val="0"/>
              </a:spcBef>
              <a:buFontTx/>
              <a:buNone/>
            </a:pPr>
            <a:r>
              <a:rPr lang="en-CA" altLang="en-US" sz="1600">
                <a:latin typeface="Consolas" panose="020B0609020204030204" pitchFamily="49" charset="0"/>
              </a:rPr>
              <a:t>print("After body")</a:t>
            </a:r>
            <a:endParaRPr lang="en-US" altLang="en-US" sz="1600">
              <a:latin typeface="Consolas" panose="020B0609020204030204" pitchFamily="49" charset="0"/>
            </a:endParaRPr>
          </a:p>
        </p:txBody>
      </p:sp>
      <p:sp>
        <p:nvSpPr>
          <p:cNvPr id="5" name="Rectangle 4"/>
          <p:cNvSpPr>
            <a:spLocks noChangeArrowheads="1"/>
          </p:cNvSpPr>
          <p:nvPr/>
        </p:nvSpPr>
        <p:spPr bwMode="auto">
          <a:xfrm>
            <a:off x="685800" y="3582988"/>
            <a:ext cx="6705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marL="0" lvl="1" eaLnBrk="1" hangingPunct="1">
              <a:spcBef>
                <a:spcPct val="0"/>
              </a:spcBef>
              <a:buSzTx/>
              <a:buFont typeface="Arial" panose="020B0604020202020204" pitchFamily="34" charset="0"/>
              <a:buNone/>
            </a:pPr>
            <a:r>
              <a:rPr lang="en-US" altLang="en-US" sz="1600" b="1">
                <a:latin typeface="Consolas" panose="020B0609020204030204" pitchFamily="49" charset="0"/>
              </a:rPr>
              <a:t># Multi-statement body (program ‘if2.py’)</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taxCredit = 0</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taxRate = 0.2</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income = float(input("What is your annual income: "))</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if (income &lt; 10000):</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     print("Eligible for social assistance")</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     taxCredit = 100</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tax = (income * taxRate) – taxCredit</a:t>
            </a:r>
          </a:p>
          <a:p>
            <a:pPr marL="0" lvl="1" eaLnBrk="1" hangingPunct="1">
              <a:spcBef>
                <a:spcPct val="0"/>
              </a:spcBef>
              <a:buSzTx/>
              <a:buFont typeface="Arial" panose="020B0604020202020204" pitchFamily="34" charset="0"/>
              <a:buNone/>
            </a:pPr>
            <a:r>
              <a:rPr lang="en-US" altLang="en-US" sz="1600">
                <a:latin typeface="Consolas" panose="020B0609020204030204" pitchFamily="49" charset="0"/>
              </a:rPr>
              <a:t>print("Tax owed $%.2f" %(tax))</a:t>
            </a:r>
          </a:p>
        </p:txBody>
      </p:sp>
      <p:pic>
        <p:nvPicPr>
          <p:cNvPr id="266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3" y="5791200"/>
            <a:ext cx="4298950" cy="604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631" name="Picture 7"/>
          <p:cNvPicPr>
            <a:picLocks noChangeAspect="1" noChangeArrowheads="1"/>
          </p:cNvPicPr>
          <p:nvPr/>
        </p:nvPicPr>
        <p:blipFill>
          <a:blip r:embed="rId3">
            <a:extLst>
              <a:ext uri="{28A0092B-C50C-407E-A947-70E740481C1C}">
                <a14:useLocalDpi xmlns:a14="http://schemas.microsoft.com/office/drawing/2010/main" val="0"/>
              </a:ext>
            </a:extLst>
          </a:blip>
          <a:srcRect t="7596"/>
          <a:stretch>
            <a:fillRect/>
          </a:stretch>
        </p:blipFill>
        <p:spPr bwMode="auto">
          <a:xfrm>
            <a:off x="2692400" y="6396038"/>
            <a:ext cx="4724400" cy="403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66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66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Common Mistake</a:t>
            </a:r>
          </a:p>
        </p:txBody>
      </p:sp>
      <p:sp>
        <p:nvSpPr>
          <p:cNvPr id="216067"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Do not confuse the equality operator '</a:t>
            </a:r>
            <a:r>
              <a:rPr lang="en-US" altLang="en-US" sz="2000" smtClean="0">
                <a:latin typeface="Consolas" panose="020B0609020204030204" pitchFamily="49" charset="0"/>
                <a:ea typeface="ＭＳ Ｐゴシック" panose="020B0600070205080204" pitchFamily="34" charset="-128"/>
              </a:rPr>
              <a:t>==</a:t>
            </a:r>
            <a:r>
              <a:rPr lang="en-US" altLang="en-US" smtClean="0">
                <a:ea typeface="ＭＳ Ｐゴシック" panose="020B0600070205080204" pitchFamily="34" charset="-128"/>
              </a:rPr>
              <a:t>' with the assignment operator '</a:t>
            </a:r>
            <a:r>
              <a:rPr lang="en-US" altLang="en-US" sz="2000" smtClean="0">
                <a:latin typeface="Consolas" panose="020B0609020204030204" pitchFamily="49" charset="0"/>
                <a:ea typeface="ＭＳ Ｐゴシック" panose="020B0600070205080204" pitchFamily="34" charset="-128"/>
              </a:rPr>
              <a:t>=</a:t>
            </a:r>
            <a:r>
              <a:rPr lang="en-US" altLang="en-US" smtClean="0">
                <a:ea typeface="ＭＳ Ｐゴシック" panose="020B0600070205080204" pitchFamily="34" charset="-128"/>
              </a:rPr>
              <a:t>'.</a:t>
            </a:r>
          </a:p>
          <a:p>
            <a:pPr eaLnBrk="1" hangingPunct="1"/>
            <a:r>
              <a:rPr lang="en-US" altLang="en-US" b="1" smtClean="0">
                <a:ea typeface="ＭＳ Ｐゴシック" panose="020B0600070205080204" pitchFamily="34" charset="-128"/>
              </a:rPr>
              <a:t>Example</a:t>
            </a:r>
            <a:r>
              <a:rPr lang="en-US" altLang="en-US" smtClean="0">
                <a:ea typeface="ＭＳ Ｐゴシック" panose="020B0600070205080204" pitchFamily="34" charset="-128"/>
              </a:rPr>
              <a:t> (</a:t>
            </a:r>
            <a:r>
              <a:rPr lang="en-US" altLang="en-US" b="1" smtClean="0">
                <a:ea typeface="ＭＳ Ｐゴシック" panose="020B0600070205080204" pitchFamily="34" charset="-128"/>
              </a:rPr>
              <a:t>Python syntax error)</a:t>
            </a:r>
            <a:r>
              <a:rPr lang="en-US" altLang="en-US" baseline="30000" smtClean="0">
                <a:ea typeface="ＭＳ Ｐゴシック" panose="020B0600070205080204" pitchFamily="34" charset="-128"/>
              </a:rPr>
              <a:t>1</a:t>
            </a:r>
            <a:r>
              <a:rPr lang="en-US" altLang="en-US"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(num = 1):   </a:t>
            </a:r>
            <a:r>
              <a:rPr lang="en-US" altLang="en-US" sz="1800" smtClean="0">
                <a:solidFill>
                  <a:srgbClr val="00B0F0"/>
                </a:solidFill>
                <a:latin typeface="Consolas" panose="020B0609020204030204" pitchFamily="49" charset="0"/>
                <a:ea typeface="ＭＳ Ｐゴシック" panose="020B0600070205080204" pitchFamily="34" charset="-128"/>
              </a:rPr>
              <a:t># </a:t>
            </a:r>
            <a:r>
              <a:rPr lang="en-US" altLang="en-US" smtClean="0">
                <a:solidFill>
                  <a:srgbClr val="00B0F0"/>
                </a:solidFill>
                <a:ea typeface="ＭＳ Ｐゴシック" panose="020B0600070205080204" pitchFamily="34" charset="-128"/>
              </a:rPr>
              <a:t>Not the same as    </a:t>
            </a:r>
            <a:r>
              <a:rPr lang="en-US" altLang="en-US" sz="1800" smtClean="0">
                <a:latin typeface="Consolas" panose="020B0609020204030204" pitchFamily="49" charset="0"/>
                <a:ea typeface="ＭＳ Ｐゴシック" panose="020B0600070205080204" pitchFamily="34" charset="-128"/>
              </a:rPr>
              <a:t>if (num == 1):</a:t>
            </a:r>
          </a:p>
          <a:p>
            <a:pPr marL="349250" lvl="1" indent="0" eaLnBrk="1" hangingPunct="1">
              <a:buFont typeface="Arial" panose="020B0604020202020204" pitchFamily="34" charset="0"/>
              <a:buNone/>
            </a:pPr>
            <a:endParaRPr lang="en-US" altLang="en-US" sz="1800" smtClean="0">
              <a:latin typeface="Arial" panose="020B0604020202020204" pitchFamily="34" charset="0"/>
              <a:ea typeface="ＭＳ Ｐゴシック" panose="020B0600070205080204" pitchFamily="34" charset="-128"/>
            </a:endParaRPr>
          </a:p>
          <a:p>
            <a:pPr marL="349250" lvl="1" indent="0" eaLnBrk="1" hangingPunct="1">
              <a:buFont typeface="Arial" panose="020B0604020202020204" pitchFamily="34" charset="0"/>
              <a:buNone/>
            </a:pPr>
            <a:r>
              <a:rPr lang="en-US" altLang="en-US" smtClean="0">
                <a:latin typeface="Arial" panose="020B0604020202020204" pitchFamily="34" charset="0"/>
                <a:ea typeface="ＭＳ Ｐゴシック" panose="020B0600070205080204" pitchFamily="34" charset="-128"/>
                <a:cs typeface="Arial" panose="020B0604020202020204" pitchFamily="34" charset="0"/>
              </a:rPr>
              <a:t>To be extra safe some programmers put unnamed constants on the left hand side of an equality operator (which always/almost always results in a syntax error rather than a logic error if the assignment operator is used in place of the equality operator).</a:t>
            </a:r>
          </a:p>
          <a:p>
            <a:pPr eaLnBrk="1" hangingPunct="1"/>
            <a:r>
              <a:rPr lang="en-US" altLang="en-US" smtClean="0">
                <a:ea typeface="ＭＳ Ｐゴシック" panose="020B0600070205080204" pitchFamily="34" charset="-128"/>
              </a:rPr>
              <a:t>Usually (always?) a syntax error:</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(1 = num)</a:t>
            </a:r>
          </a:p>
          <a:p>
            <a:pPr eaLnBrk="1" hangingPunct="1"/>
            <a:endParaRPr lang="en-US" altLang="en-US" sz="1800" smtClean="0">
              <a:latin typeface="Arial" panose="020B0604020202020204" pitchFamily="34" charset="0"/>
              <a:ea typeface="ＭＳ Ｐゴシック" panose="020B0600070205080204" pitchFamily="34" charset="-128"/>
            </a:endParaRPr>
          </a:p>
        </p:txBody>
      </p:sp>
      <p:sp>
        <p:nvSpPr>
          <p:cNvPr id="216068" name="Text Box 4"/>
          <p:cNvSpPr txBox="1">
            <a:spLocks noChangeArrowheads="1"/>
          </p:cNvSpPr>
          <p:nvPr/>
        </p:nvSpPr>
        <p:spPr bwMode="auto">
          <a:xfrm>
            <a:off x="0" y="5886450"/>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17475" indent="-117475"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a:t>1 This not a syntax error in all programming languages so don’t get complacent and assume that the language will automatically “take care of things” for you.</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60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60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606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606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606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606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build="p" bldLvl="2"/>
      <p:bldP spid="21606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260350"/>
            <a:ext cx="8229600" cy="730250"/>
          </a:xfrm>
        </p:spPr>
        <p:txBody>
          <a:bodyPr/>
          <a:lstStyle/>
          <a:p>
            <a:pPr eaLnBrk="1" hangingPunct="1"/>
            <a:r>
              <a:rPr lang="en-US" altLang="en-US" smtClean="0">
                <a:ea typeface="ＭＳ Ｐゴシック" panose="020B0600070205080204" pitchFamily="34" charset="-128"/>
              </a:rPr>
              <a:t>A Similar Mistake</a:t>
            </a:r>
          </a:p>
        </p:txBody>
      </p:sp>
      <p:sp>
        <p:nvSpPr>
          <p:cNvPr id="18435" name="Content Placeholder 2"/>
          <p:cNvSpPr>
            <a:spLocks noGrp="1"/>
          </p:cNvSpPr>
          <p:nvPr>
            <p:ph idx="1"/>
          </p:nvPr>
        </p:nvSpPr>
        <p:spPr/>
        <p:txBody>
          <a:bodyPr/>
          <a:lstStyle/>
          <a:p>
            <a:pPr eaLnBrk="1" hangingPunct="1"/>
            <a:r>
              <a:rPr lang="en-US" altLang="en-US" b="1" smtClean="0">
                <a:ea typeface="ＭＳ Ｐゴシック" panose="020B0600070205080204" pitchFamily="34" charset="-128"/>
              </a:rPr>
              <a:t>Example</a:t>
            </a:r>
            <a:r>
              <a:rPr lang="en-US" altLang="en-US" smtClean="0">
                <a:ea typeface="ＭＳ Ｐゴシック" panose="020B0600070205080204" pitchFamily="34" charset="-128"/>
              </a:rPr>
              <a:t> (</a:t>
            </a:r>
            <a:r>
              <a:rPr lang="en-US" altLang="en-US" b="1" smtClean="0">
                <a:ea typeface="ＭＳ Ｐゴシック" panose="020B0600070205080204" pitchFamily="34" charset="-128"/>
              </a:rPr>
              <a:t>Python logic error)</a:t>
            </a:r>
            <a:r>
              <a:rPr lang="en-US" altLang="en-US" smtClean="0">
                <a:ea typeface="ＭＳ Ｐゴシック" panose="020B0600070205080204" pitchFamily="34" charset="-128"/>
              </a:rPr>
              <a:t>:</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num == 1   </a:t>
            </a:r>
            <a:r>
              <a:rPr lang="en-US" altLang="en-US" smtClean="0">
                <a:ea typeface="ＭＳ Ｐゴシック" panose="020B0600070205080204" pitchFamily="34" charset="-128"/>
              </a:rPr>
              <a:t>Not the same as    </a:t>
            </a:r>
            <a:r>
              <a:rPr lang="en-US" altLang="en-US" sz="1800" smtClean="0">
                <a:latin typeface="Consolas" panose="020B0609020204030204" pitchFamily="49" charset="0"/>
                <a:ea typeface="ＭＳ Ｐゴシック" panose="020B0600070205080204" pitchFamily="34" charset="-128"/>
              </a:rPr>
              <a:t>num = 1</a:t>
            </a:r>
          </a:p>
          <a:p>
            <a:pPr eaLnBrk="1" hangingPunct="1"/>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ea typeface="ＭＳ Ｐゴシック" panose="020B0600070205080204" pitchFamily="34" charset="-128"/>
              </a:rPr>
              <a:t>An Application Of Branches</a:t>
            </a:r>
          </a:p>
        </p:txBody>
      </p:sp>
      <p:sp>
        <p:nvSpPr>
          <p:cNvPr id="19459" name="Content Placeholder 2"/>
          <p:cNvSpPr>
            <a:spLocks noGrp="1"/>
          </p:cNvSpPr>
          <p:nvPr>
            <p:ph idx="1"/>
          </p:nvPr>
        </p:nvSpPr>
        <p:spPr/>
        <p:txBody>
          <a:bodyPr/>
          <a:lstStyle/>
          <a:p>
            <a:pPr eaLnBrk="1" hangingPunct="1"/>
            <a:r>
              <a:rPr lang="en-US" altLang="en-US" smtClean="0">
                <a:ea typeface="ＭＳ Ｐゴシック" panose="020B0600070205080204" pitchFamily="34" charset="-128"/>
              </a:rPr>
              <a:t>Branching statements can be used to check the validity of data (if the data is correct or if the data is a value that’s allowed by the program).</a:t>
            </a:r>
          </a:p>
          <a:p>
            <a:pPr eaLnBrk="1" hangingPunct="1"/>
            <a:r>
              <a:rPr lang="en-US" altLang="en-US" b="1" smtClean="0">
                <a:ea typeface="ＭＳ Ｐゴシック" panose="020B0600070205080204" pitchFamily="34" charset="-128"/>
              </a:rPr>
              <a:t>General structure</a:t>
            </a:r>
            <a:r>
              <a:rPr lang="en-US" altLang="en-US" smtClean="0">
                <a:ea typeface="ＭＳ Ｐゴシック" panose="020B0600070205080204" pitchFamily="34" charset="-128"/>
              </a:rPr>
              <a: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(error condition has occurred)</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React to the error (at least display an error message)</a:t>
            </a:r>
          </a:p>
          <a:p>
            <a:pPr eaLnBrk="1" hangingPunct="1"/>
            <a:r>
              <a:rPr lang="en-US" altLang="en-US" b="1" smtClean="0">
                <a:ea typeface="ＭＳ Ｐゴシック" panose="020B0600070205080204" pitchFamily="34" charset="-128"/>
              </a:rPr>
              <a:t>Example</a:t>
            </a:r>
            <a:r>
              <a:rPr lang="en-US" altLang="en-US" smtClean="0">
                <a:ea typeface="ＭＳ Ｐゴシック" panose="020B0600070205080204" pitchFamily="34" charset="-128"/>
              </a:rPr>
              <a: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(age &lt; 0):</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print("Age cannot be a negative value")</a:t>
            </a:r>
          </a:p>
        </p:txBody>
      </p:sp>
      <p:sp>
        <p:nvSpPr>
          <p:cNvPr id="5" name="Text Box 4"/>
          <p:cNvSpPr txBox="1">
            <a:spLocks noChangeArrowheads="1"/>
          </p:cNvSpPr>
          <p:nvPr/>
        </p:nvSpPr>
        <p:spPr bwMode="auto">
          <a:xfrm>
            <a:off x="0" y="5638800"/>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a:latin typeface="Arial" panose="020B0604020202020204" pitchFamily="34" charset="0"/>
              </a:rPr>
              <a:t>JT’s tip: if data can only take on a certain value (or range) do not automatically assume that it will be valid. Check the validity of range before proceeding onto the rest of the program.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With An ‘</a:t>
            </a:r>
            <a:r>
              <a:rPr lang="en-US" altLang="ja-JP" sz="28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a:t>
            </a:r>
            <a:r>
              <a:rPr lang="en-US" altLang="ja-JP" smtClean="0">
                <a:ea typeface="ＭＳ Ｐゴシック" panose="020B0600070205080204" pitchFamily="34" charset="-128"/>
              </a:rPr>
              <a:t>: Summary</a:t>
            </a:r>
            <a:endParaRPr lang="en-US" altLang="en-US" smtClean="0">
              <a:ea typeface="ＭＳ Ｐゴシック" panose="020B0600070205080204" pitchFamily="34" charset="-128"/>
            </a:endParaRPr>
          </a:p>
        </p:txBody>
      </p:sp>
      <p:sp>
        <p:nvSpPr>
          <p:cNvPr id="20483"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Used when a question (Boolean expression) evaluates only to a true or false value (Boolean):</a:t>
            </a:r>
          </a:p>
          <a:p>
            <a:pPr lvl="1" eaLnBrk="1" hangingPunct="1"/>
            <a:r>
              <a:rPr lang="en-US" altLang="en-US" smtClean="0">
                <a:ea typeface="ＭＳ Ｐゴシック" panose="020B0600070205080204" pitchFamily="34" charset="-128"/>
              </a:rPr>
              <a:t>If the question evaluates to true then the program reacts differently. It will execute the body after which it proceeds to the remainder of the program (which follows the if construct).</a:t>
            </a:r>
          </a:p>
          <a:p>
            <a:pPr lvl="1" eaLnBrk="1" hangingPunct="1"/>
            <a:r>
              <a:rPr lang="en-US" altLang="en-US" smtClean="0">
                <a:ea typeface="ＭＳ Ｐゴシック" panose="020B0600070205080204" pitchFamily="34" charset="-128"/>
              </a:rPr>
              <a:t>If the question evaluates to false then the program doesn’t react differently. It just executes the remainder of the program (which follows the if construct).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With An ‘</a:t>
            </a:r>
            <a:r>
              <a:rPr lang="en-US" altLang="ja-JP" sz="2800" smtClean="0">
                <a:solidFill>
                  <a:srgbClr val="FF0000"/>
                </a:solidFill>
                <a:latin typeface="Consolas" panose="020B0609020204030204" pitchFamily="49" charset="0"/>
                <a:ea typeface="ＭＳ Ｐゴシック" panose="020B0600070205080204" pitchFamily="34" charset="-128"/>
              </a:rPr>
              <a:t>If</a:t>
            </a:r>
            <a:r>
              <a:rPr lang="en-US" altLang="ja-JP" sz="2800" smtClean="0">
                <a:latin typeface="Consolas" panose="020B0609020204030204" pitchFamily="49" charset="0"/>
                <a:ea typeface="ＭＳ Ｐゴシック" panose="020B0600070205080204" pitchFamily="34" charset="-128"/>
              </a:rPr>
              <a:t>-</a:t>
            </a:r>
            <a:r>
              <a:rPr lang="en-US" altLang="ja-JP" sz="2800" smtClean="0">
                <a:solidFill>
                  <a:srgbClr val="92D050"/>
                </a:solidFill>
                <a:latin typeface="Consolas" panose="020B0609020204030204" pitchFamily="49" charset="0"/>
                <a:ea typeface="ＭＳ Ｐゴシック" panose="020B0600070205080204" pitchFamily="34" charset="-128"/>
              </a:rPr>
              <a:t>Else</a:t>
            </a:r>
            <a:r>
              <a:rPr lang="en-US" altLang="en-US" smtClean="0">
                <a:ea typeface="ＭＳ Ｐゴシック" panose="020B0600070205080204" pitchFamily="34" charset="-128"/>
              </a:rPr>
              <a:t>’</a:t>
            </a:r>
          </a:p>
        </p:txBody>
      </p:sp>
      <p:sp>
        <p:nvSpPr>
          <p:cNvPr id="132099" name="AutoShape 3"/>
          <p:cNvSpPr>
            <a:spLocks noChangeArrowheads="1"/>
          </p:cNvSpPr>
          <p:nvPr/>
        </p:nvSpPr>
        <p:spPr bwMode="auto">
          <a:xfrm>
            <a:off x="1036638" y="1704975"/>
            <a:ext cx="2308225"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Question?</a:t>
            </a:r>
          </a:p>
        </p:txBody>
      </p:sp>
      <p:grpSp>
        <p:nvGrpSpPr>
          <p:cNvPr id="4" name="Group 3"/>
          <p:cNvGrpSpPr>
            <a:grpSpLocks/>
          </p:cNvGrpSpPr>
          <p:nvPr/>
        </p:nvGrpSpPr>
        <p:grpSpPr bwMode="auto">
          <a:xfrm>
            <a:off x="3349625" y="1765300"/>
            <a:ext cx="3957638" cy="661988"/>
            <a:chOff x="3349726" y="1765300"/>
            <a:chExt cx="3957537" cy="661988"/>
          </a:xfrm>
        </p:grpSpPr>
        <p:sp>
          <p:nvSpPr>
            <p:cNvPr id="21520" name="Line 5"/>
            <p:cNvSpPr>
              <a:spLocks noChangeShapeType="1"/>
            </p:cNvSpPr>
            <p:nvPr/>
          </p:nvSpPr>
          <p:spPr bwMode="auto">
            <a:xfrm>
              <a:off x="3349726" y="2038130"/>
              <a:ext cx="1473487" cy="657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21521" name="Rectangle 6"/>
            <p:cNvSpPr>
              <a:spLocks noChangeArrowheads="1"/>
            </p:cNvSpPr>
            <p:nvPr/>
          </p:nvSpPr>
          <p:spPr bwMode="auto">
            <a:xfrm>
              <a:off x="4823214" y="1778000"/>
              <a:ext cx="2484049"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Execute a statement</a:t>
              </a:r>
            </a:p>
            <a:p>
              <a:pPr>
                <a:spcBef>
                  <a:spcPct val="0"/>
                </a:spcBef>
                <a:buFontTx/>
                <a:buNone/>
              </a:pPr>
              <a:r>
                <a:rPr lang="en-US" altLang="en-US" sz="1400">
                  <a:latin typeface="Arial" panose="020B0604020202020204" pitchFamily="34" charset="0"/>
                </a:rPr>
                <a:t>or statements (if body)</a:t>
              </a:r>
            </a:p>
          </p:txBody>
        </p:sp>
        <p:sp>
          <p:nvSpPr>
            <p:cNvPr id="21522" name="Text Box 7"/>
            <p:cNvSpPr txBox="1">
              <a:spLocks noChangeArrowheads="1"/>
            </p:cNvSpPr>
            <p:nvPr/>
          </p:nvSpPr>
          <p:spPr bwMode="auto">
            <a:xfrm>
              <a:off x="3822638" y="1765300"/>
              <a:ext cx="596962"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a:solidFill>
                    <a:srgbClr val="FF0000"/>
                  </a:solidFill>
                  <a:latin typeface="Arial" panose="020B0604020202020204" pitchFamily="34" charset="0"/>
                </a:rPr>
                <a:t>True</a:t>
              </a:r>
            </a:p>
          </p:txBody>
        </p:sp>
      </p:grpSp>
      <p:grpSp>
        <p:nvGrpSpPr>
          <p:cNvPr id="7" name="Group 6"/>
          <p:cNvGrpSpPr>
            <a:grpSpLocks/>
          </p:cNvGrpSpPr>
          <p:nvPr/>
        </p:nvGrpSpPr>
        <p:grpSpPr bwMode="auto">
          <a:xfrm>
            <a:off x="749300" y="2381250"/>
            <a:ext cx="2792413" cy="1811338"/>
            <a:chOff x="749300" y="2381250"/>
            <a:chExt cx="2792413" cy="1811338"/>
          </a:xfrm>
        </p:grpSpPr>
        <p:grpSp>
          <p:nvGrpSpPr>
            <p:cNvPr id="21516" name="Group 5"/>
            <p:cNvGrpSpPr>
              <a:grpSpLocks/>
            </p:cNvGrpSpPr>
            <p:nvPr/>
          </p:nvGrpSpPr>
          <p:grpSpPr bwMode="auto">
            <a:xfrm>
              <a:off x="1612900" y="2381250"/>
              <a:ext cx="665163" cy="1143000"/>
              <a:chOff x="1612900" y="2381250"/>
              <a:chExt cx="665163" cy="1143000"/>
            </a:xfrm>
          </p:grpSpPr>
          <p:sp>
            <p:nvSpPr>
              <p:cNvPr id="21518" name="Line 10"/>
              <p:cNvSpPr>
                <a:spLocks noChangeShapeType="1"/>
              </p:cNvSpPr>
              <p:nvPr/>
            </p:nvSpPr>
            <p:spPr bwMode="auto">
              <a:xfrm flipH="1">
                <a:off x="2178050" y="2381250"/>
                <a:ext cx="19050" cy="1143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21519" name="Text Box 11"/>
              <p:cNvSpPr txBox="1">
                <a:spLocks noChangeArrowheads="1"/>
              </p:cNvSpPr>
              <p:nvPr/>
            </p:nvSpPr>
            <p:spPr bwMode="auto">
              <a:xfrm>
                <a:off x="1612900" y="2781300"/>
                <a:ext cx="66516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b="1">
                    <a:solidFill>
                      <a:srgbClr val="92D050"/>
                    </a:solidFill>
                    <a:latin typeface="Arial" panose="020B0604020202020204" pitchFamily="34" charset="0"/>
                  </a:rPr>
                  <a:t>False</a:t>
                </a:r>
              </a:p>
            </p:txBody>
          </p:sp>
        </p:grpSp>
        <p:sp>
          <p:nvSpPr>
            <p:cNvPr id="21517" name="Rectangle 12"/>
            <p:cNvSpPr>
              <a:spLocks noChangeArrowheads="1"/>
            </p:cNvSpPr>
            <p:nvPr/>
          </p:nvSpPr>
          <p:spPr bwMode="auto">
            <a:xfrm>
              <a:off x="749300" y="3543300"/>
              <a:ext cx="2792413"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Execute a statement</a:t>
              </a:r>
            </a:p>
            <a:p>
              <a:pPr>
                <a:spcBef>
                  <a:spcPct val="0"/>
                </a:spcBef>
                <a:buFontTx/>
                <a:buNone/>
              </a:pPr>
              <a:r>
                <a:rPr lang="en-US" altLang="en-US" sz="1400">
                  <a:latin typeface="Arial" panose="020B0604020202020204" pitchFamily="34" charset="0"/>
                </a:rPr>
                <a:t>or statements (else body)</a:t>
              </a:r>
            </a:p>
          </p:txBody>
        </p:sp>
      </p:grpSp>
      <p:grpSp>
        <p:nvGrpSpPr>
          <p:cNvPr id="9" name="Group 8"/>
          <p:cNvGrpSpPr>
            <a:grpSpLocks/>
          </p:cNvGrpSpPr>
          <p:nvPr/>
        </p:nvGrpSpPr>
        <p:grpSpPr bwMode="auto">
          <a:xfrm>
            <a:off x="1447800" y="2427288"/>
            <a:ext cx="4578350" cy="3798887"/>
            <a:chOff x="1447800" y="2427288"/>
            <a:chExt cx="4578350" cy="3798887"/>
          </a:xfrm>
        </p:grpSpPr>
        <p:sp>
          <p:nvSpPr>
            <p:cNvPr id="21512" name="Rectangle 14"/>
            <p:cNvSpPr>
              <a:spLocks noChangeArrowheads="1"/>
            </p:cNvSpPr>
            <p:nvPr/>
          </p:nvSpPr>
          <p:spPr bwMode="auto">
            <a:xfrm>
              <a:off x="1447800" y="55467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Remainder of </a:t>
              </a:r>
            </a:p>
            <a:p>
              <a:pPr>
                <a:spcBef>
                  <a:spcPct val="0"/>
                </a:spcBef>
                <a:buFontTx/>
                <a:buNone/>
              </a:pPr>
              <a:r>
                <a:rPr lang="en-US" altLang="en-US" sz="1400">
                  <a:latin typeface="Arial" panose="020B0604020202020204" pitchFamily="34" charset="0"/>
                </a:rPr>
                <a:t>the program</a:t>
              </a:r>
            </a:p>
          </p:txBody>
        </p:sp>
        <p:sp>
          <p:nvSpPr>
            <p:cNvPr id="21513" name="Line 15"/>
            <p:cNvSpPr>
              <a:spLocks noChangeShapeType="1"/>
            </p:cNvSpPr>
            <p:nvPr/>
          </p:nvSpPr>
          <p:spPr bwMode="auto">
            <a:xfrm flipH="1">
              <a:off x="3108325" y="5880100"/>
              <a:ext cx="2917825" cy="127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21514" name="Line 16"/>
            <p:cNvSpPr>
              <a:spLocks noChangeShapeType="1"/>
            </p:cNvSpPr>
            <p:nvPr/>
          </p:nvSpPr>
          <p:spPr bwMode="auto">
            <a:xfrm flipH="1">
              <a:off x="6013450" y="2427288"/>
              <a:ext cx="12700" cy="346551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a:p>
          </p:txBody>
        </p:sp>
        <p:sp>
          <p:nvSpPr>
            <p:cNvPr id="21515" name="Line 17"/>
            <p:cNvSpPr>
              <a:spLocks noChangeShapeType="1"/>
            </p:cNvSpPr>
            <p:nvPr/>
          </p:nvSpPr>
          <p:spPr bwMode="auto">
            <a:xfrm>
              <a:off x="2190750" y="4216400"/>
              <a:ext cx="12700" cy="1327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60350"/>
            <a:ext cx="8229600" cy="730250"/>
          </a:xfrm>
        </p:spPr>
        <p:txBody>
          <a:bodyPr/>
          <a:lstStyle/>
          <a:p>
            <a:pPr eaLnBrk="1" hangingPunct="1"/>
            <a:r>
              <a:rPr lang="en-US" altLang="en-US" smtClean="0">
                <a:ea typeface="ＭＳ Ｐゴシック" panose="020B0600070205080204" pitchFamily="34" charset="-128"/>
              </a:rPr>
              <a:t>Programming: Decision Making Is Branching</a:t>
            </a:r>
          </a:p>
        </p:txBody>
      </p:sp>
      <p:sp>
        <p:nvSpPr>
          <p:cNvPr id="3" name="Content Placeholder 2"/>
          <p:cNvSpPr>
            <a:spLocks noGrp="1"/>
          </p:cNvSpPr>
          <p:nvPr>
            <p:ph idx="1"/>
          </p:nvPr>
        </p:nvSpPr>
        <p:spPr/>
        <p:txBody>
          <a:bodyPr/>
          <a:lstStyle/>
          <a:p>
            <a:pPr eaLnBrk="1" hangingPunct="1"/>
            <a:r>
              <a:rPr lang="en-US" altLang="en-US" dirty="0" smtClean="0">
                <a:ea typeface="ＭＳ Ｐゴシック" panose="020B0600070205080204" pitchFamily="34" charset="-128"/>
              </a:rPr>
              <a:t>Decision making is choosing among alternates (branches).</a:t>
            </a:r>
          </a:p>
          <a:p>
            <a:pPr eaLnBrk="1" hangingPunct="1"/>
            <a:r>
              <a:rPr lang="en-US" altLang="en-US" dirty="0" smtClean="0">
                <a:ea typeface="ＭＳ Ｐゴシック" panose="020B0600070205080204" pitchFamily="34" charset="-128"/>
              </a:rPr>
              <a:t>Why is it needed?</a:t>
            </a:r>
          </a:p>
          <a:p>
            <a:pPr marL="561975" lvl="1" eaLnBrk="1" hangingPunct="1"/>
            <a:r>
              <a:rPr lang="en-US" altLang="en-US" dirty="0" smtClean="0">
                <a:ea typeface="ＭＳ Ｐゴシック" panose="020B0600070205080204" pitchFamily="34" charset="-128"/>
              </a:rPr>
              <a:t>When alternative courses of action are possible and each action may produce a different result.</a:t>
            </a:r>
          </a:p>
          <a:p>
            <a:pPr eaLnBrk="1" hangingPunct="1"/>
            <a:r>
              <a:rPr lang="en-US" altLang="en-US" dirty="0" smtClean="0">
                <a:ea typeface="ＭＳ Ｐゴシック" panose="020B0600070205080204" pitchFamily="34" charset="-128"/>
              </a:rPr>
              <a:t>In terms of a computer program the choices are stated in the form of a question that only yield a binary answer (is it true or false that the user made a particular selection).</a:t>
            </a:r>
          </a:p>
          <a:p>
            <a:pPr marL="561975" lvl="1" eaLnBrk="1" hangingPunct="1"/>
            <a:r>
              <a:rPr lang="en-US" altLang="en-US" dirty="0" smtClean="0">
                <a:ea typeface="ＭＳ Ｐゴシック" panose="020B0600070205080204" pitchFamily="34" charset="-128"/>
              </a:rPr>
              <a:t>Although the approach is very simple, modeling decisions in this fashion is a very useful and powerful tool.</a:t>
            </a:r>
          </a:p>
          <a:p>
            <a:pPr eaLnBrk="1" hangingPunct="1"/>
            <a:endParaRPr lang="en-US" altLang="en-US" dirty="0"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body" idx="4294967295"/>
          </p:nvPr>
        </p:nvSpPr>
        <p:spPr/>
        <p:txBody>
          <a:bodyPr/>
          <a:lstStyle/>
          <a:p>
            <a:pPr eaLnBrk="1" hangingPunct="1"/>
            <a:r>
              <a:rPr lang="en-US" altLang="en-US" smtClean="0">
                <a:ea typeface="ＭＳ Ｐゴシック" panose="020B0600070205080204" pitchFamily="34" charset="-128"/>
              </a:rPr>
              <a:t>Decision making: checking if a condition is true (in which case something should be done) but unlike ‘</a:t>
            </a:r>
            <a:r>
              <a:rPr lang="en-US" altLang="ja-JP" sz="20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a:t>
            </a:r>
            <a:r>
              <a:rPr lang="en-US" altLang="ja-JP" smtClean="0">
                <a:ea typeface="ＭＳ Ｐゴシック" panose="020B0600070205080204" pitchFamily="34" charset="-128"/>
              </a:rPr>
              <a:t> </a:t>
            </a:r>
            <a:r>
              <a:rPr lang="en-US" altLang="ja-JP" i="1" smtClean="0">
                <a:ea typeface="ＭＳ Ｐゴシック" panose="020B0600070205080204" pitchFamily="34" charset="-128"/>
              </a:rPr>
              <a:t>also reacting if the condition is not true (false).</a:t>
            </a:r>
            <a:endParaRPr lang="en-CA" altLang="ja-JP" i="1" smtClean="0">
              <a:ea typeface="ＭＳ Ｐゴシック" panose="020B0600070205080204" pitchFamily="34" charset="-128"/>
            </a:endParaRPr>
          </a:p>
          <a:p>
            <a:pPr eaLnBrk="1" hangingPunct="1"/>
            <a:r>
              <a:rPr lang="en-CA" altLang="en-US" b="1" smtClean="0">
                <a:ea typeface="ＭＳ Ｐゴシック" panose="020B0600070205080204" pitchFamily="34" charset="-128"/>
              </a:rPr>
              <a:t>Format:</a:t>
            </a:r>
          </a:p>
          <a:p>
            <a:pPr eaLnBrk="1" hangingPunct="1">
              <a:buFontTx/>
              <a:buNone/>
            </a:pPr>
            <a:r>
              <a:rPr lang="en-CA" altLang="en-US" sz="1800" smtClean="0">
                <a:latin typeface="Consolas" panose="020B0609020204030204" pitchFamily="49" charset="0"/>
                <a:ea typeface="ＭＳ Ｐゴシック" panose="020B0600070205080204" pitchFamily="34" charset="-128"/>
              </a:rPr>
              <a:t>     if (</a:t>
            </a:r>
            <a:r>
              <a:rPr lang="en-CA" altLang="en-US" sz="1800" i="1" smtClean="0">
                <a:latin typeface="Consolas" panose="020B0609020204030204" pitchFamily="49" charset="0"/>
                <a:ea typeface="ＭＳ Ｐゴシック" panose="020B0600070205080204" pitchFamily="34" charset="-128"/>
              </a:rPr>
              <a:t>operand  relational operator  operand</a:t>
            </a:r>
            <a:r>
              <a:rPr lang="en-CA" altLang="en-US" sz="1800" smtClean="0">
                <a:latin typeface="Consolas" panose="020B0609020204030204" pitchFamily="49" charset="0"/>
                <a:ea typeface="ＭＳ Ｐゴシック" panose="020B0600070205080204" pitchFamily="34" charset="-128"/>
              </a:rPr>
              <a:t>):</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body of 'if'</a:t>
            </a:r>
          </a:p>
          <a:p>
            <a:pPr eaLnBrk="1" hangingPunct="1">
              <a:buFontTx/>
              <a:buNone/>
            </a:pPr>
            <a:r>
              <a:rPr lang="en-CA" altLang="en-US" sz="1800" smtClean="0">
                <a:latin typeface="Consolas" panose="020B0609020204030204" pitchFamily="49" charset="0"/>
                <a:ea typeface="ＭＳ Ｐゴシック" panose="020B0600070205080204" pitchFamily="34" charset="-128"/>
              </a:rPr>
              <a:t>     else:</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body of 'else'</a:t>
            </a:r>
            <a:endParaRPr lang="en-CA" altLang="en-US" sz="1800" b="1" i="1" smtClean="0">
              <a:latin typeface="Consolas" panose="020B0609020204030204" pitchFamily="49" charset="0"/>
              <a:ea typeface="ＭＳ Ｐゴシック" panose="020B0600070205080204" pitchFamily="34" charset="-128"/>
            </a:endParaRPr>
          </a:p>
          <a:p>
            <a:pPr eaLnBrk="1" hangingPunct="1">
              <a:buFontTx/>
              <a:buNone/>
            </a:pPr>
            <a:r>
              <a:rPr lang="en-CA" altLang="en-US" sz="1800" i="1" smtClean="0">
                <a:latin typeface="Consolas" panose="020B0609020204030204" pitchFamily="49" charset="0"/>
                <a:ea typeface="ＭＳ Ｐゴシック" panose="020B0600070205080204" pitchFamily="34" charset="-128"/>
              </a:rPr>
              <a:t>     additional statements</a:t>
            </a:r>
            <a:endParaRPr lang="en-CA" altLang="en-US" sz="1800" b="1" i="1" smtClean="0">
              <a:latin typeface="Consolas" panose="020B0609020204030204" pitchFamily="49" charset="0"/>
              <a:ea typeface="ＭＳ Ｐゴシック" panose="020B0600070205080204" pitchFamily="34" charset="-128"/>
            </a:endParaRPr>
          </a:p>
        </p:txBody>
      </p:sp>
      <p:sp>
        <p:nvSpPr>
          <p:cNvPr id="22531" name="Rectangle 3"/>
          <p:cNvSpPr>
            <a:spLocks noGrp="1"/>
          </p:cNvSpPr>
          <p:nvPr>
            <p:ph type="title" idx="4294967295"/>
          </p:nvPr>
        </p:nvSpPr>
        <p:spPr/>
        <p:txBody>
          <a:bodyPr/>
          <a:lstStyle/>
          <a:p>
            <a:pPr eaLnBrk="1" hangingPunct="1"/>
            <a:r>
              <a:rPr lang="en-CA" altLang="en-US" smtClean="0">
                <a:ea typeface="ＭＳ Ｐゴシック" panose="020B0600070205080204" pitchFamily="34" charset="-128"/>
              </a:rPr>
              <a:t>The </a:t>
            </a:r>
            <a:r>
              <a:rPr lang="en-CA" altLang="en-US" sz="2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Construct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Program name: </a:t>
            </a:r>
            <a:r>
              <a:rPr lang="en-CA" altLang="en-US" sz="2000" smtClean="0">
                <a:latin typeface="Consolas" panose="020B0609020204030204" pitchFamily="49" charset="0"/>
                <a:ea typeface="ＭＳ Ｐゴシック" panose="020B0600070205080204" pitchFamily="34" charset="-128"/>
              </a:rPr>
              <a:t>if_else1.py</a:t>
            </a:r>
          </a:p>
          <a:p>
            <a:pPr eaLnBrk="1" hangingPunct="1"/>
            <a:r>
              <a:rPr lang="en-CA" altLang="en-US" b="1"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(age &lt; 18):</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print("Tell me more about yourself")</a:t>
            </a:r>
            <a:endParaRPr lang="en-CA" altLang="en-US" sz="1800" smtClean="0">
              <a:latin typeface="Consolas" panose="020B0609020204030204" pitchFamily="49" charset="0"/>
              <a:ea typeface="ＭＳ Ｐゴシック" panose="020B0600070205080204" pitchFamily="34" charset="-128"/>
            </a:endParaRPr>
          </a:p>
        </p:txBody>
      </p:sp>
      <p:pic>
        <p:nvPicPr>
          <p:cNvPr id="307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267200"/>
            <a:ext cx="4343400" cy="239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6" name="Rectangle 2"/>
          <p:cNvSpPr>
            <a:spLocks noGrp="1"/>
          </p:cNvSpPr>
          <p:nvPr>
            <p:ph type="title" idx="4294967295"/>
          </p:nvPr>
        </p:nvSpPr>
        <p:spPr/>
        <p:txBody>
          <a:bodyPr/>
          <a:lstStyle/>
          <a:p>
            <a:pPr eaLnBrk="1" hangingPunct="1"/>
            <a:r>
              <a:rPr lang="en-CA" altLang="en-US" sz="2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Construct (2)</a:t>
            </a:r>
          </a:p>
        </p:txBody>
      </p:sp>
      <p:grpSp>
        <p:nvGrpSpPr>
          <p:cNvPr id="2" name="Group 5"/>
          <p:cNvGrpSpPr>
            <a:grpSpLocks/>
          </p:cNvGrpSpPr>
          <p:nvPr/>
        </p:nvGrpSpPr>
        <p:grpSpPr bwMode="auto">
          <a:xfrm>
            <a:off x="2965450" y="5573713"/>
            <a:ext cx="1600200" cy="369887"/>
            <a:chOff x="2965315" y="5574268"/>
            <a:chExt cx="1600200" cy="369332"/>
          </a:xfrm>
        </p:grpSpPr>
        <p:cxnSp>
          <p:nvCxnSpPr>
            <p:cNvPr id="3" name="Straight Arrow Connector 2"/>
            <p:cNvCxnSpPr/>
            <p:nvPr/>
          </p:nvCxnSpPr>
          <p:spPr>
            <a:xfrm flipH="1">
              <a:off x="2965315" y="5759726"/>
              <a:ext cx="381000"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563" name="TextBox 3"/>
            <p:cNvSpPr txBox="1">
              <a:spLocks noChangeArrowheads="1"/>
            </p:cNvSpPr>
            <p:nvPr/>
          </p:nvSpPr>
          <p:spPr bwMode="auto">
            <a:xfrm>
              <a:off x="3346315" y="5574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solidFill>
                    <a:schemeClr val="bg1"/>
                  </a:solidFill>
                </a:rPr>
                <a:t>Else case</a:t>
              </a:r>
            </a:p>
          </p:txBody>
        </p:sp>
      </p:grpSp>
      <p:grpSp>
        <p:nvGrpSpPr>
          <p:cNvPr id="4" name="Group 4"/>
          <p:cNvGrpSpPr>
            <a:grpSpLocks/>
          </p:cNvGrpSpPr>
          <p:nvPr/>
        </p:nvGrpSpPr>
        <p:grpSpPr bwMode="auto">
          <a:xfrm>
            <a:off x="2927350" y="4430713"/>
            <a:ext cx="1600200" cy="369887"/>
            <a:chOff x="2927215" y="4431268"/>
            <a:chExt cx="1600200" cy="369332"/>
          </a:xfrm>
        </p:grpSpPr>
        <p:cxnSp>
          <p:nvCxnSpPr>
            <p:cNvPr id="10" name="Straight Arrow Connector 9"/>
            <p:cNvCxnSpPr/>
            <p:nvPr/>
          </p:nvCxnSpPr>
          <p:spPr>
            <a:xfrm flipH="1">
              <a:off x="2927215" y="4616726"/>
              <a:ext cx="381000" cy="0"/>
            </a:xfrm>
            <a:prstGeom prst="straightConnector1">
              <a:avLst/>
            </a:prstGeom>
            <a:ln w="254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3561" name="TextBox 10"/>
            <p:cNvSpPr txBox="1">
              <a:spLocks noChangeArrowheads="1"/>
            </p:cNvSpPr>
            <p:nvPr/>
          </p:nvSpPr>
          <p:spPr bwMode="auto">
            <a:xfrm>
              <a:off x="3308215" y="4431268"/>
              <a:ext cx="1219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b="1">
                  <a:solidFill>
                    <a:schemeClr val="bg1"/>
                  </a:solidFill>
                </a:rPr>
                <a:t>If case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1+#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1+#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idx="4294967295"/>
          </p:nvPr>
        </p:nvSpPr>
        <p:spPr/>
        <p:txBody>
          <a:bodyPr/>
          <a:lstStyle/>
          <a:p>
            <a:pPr eaLnBrk="1" hangingPunct="1"/>
            <a:r>
              <a:rPr lang="en-CA" altLang="en-US" sz="2800" smtClean="0">
                <a:ea typeface="ＭＳ Ｐゴシック" panose="020B0600070205080204" pitchFamily="34" charset="-128"/>
              </a:rPr>
              <a:t>Lesson: Read Things The Way </a:t>
            </a:r>
            <a:r>
              <a:rPr lang="en-CA" altLang="en-US" sz="2800" i="1" smtClean="0">
                <a:ea typeface="ＭＳ Ｐゴシック" panose="020B0600070205080204" pitchFamily="34" charset="-128"/>
              </a:rPr>
              <a:t>They’re Actually Stated</a:t>
            </a:r>
            <a:r>
              <a:rPr lang="en-CA" altLang="en-US" sz="2800" smtClean="0">
                <a:ea typeface="ＭＳ Ｐゴシック" panose="020B0600070205080204" pitchFamily="34" charset="-128"/>
              </a:rPr>
              <a:t> (Instead of How You Think They’re Stated)</a:t>
            </a:r>
            <a:endParaRPr lang="en-US" altLang="en-US" sz="2800" smtClean="0">
              <a:ea typeface="ＭＳ Ｐゴシック" panose="020B0600070205080204" pitchFamily="34" charset="-128"/>
            </a:endParaRPr>
          </a:p>
        </p:txBody>
      </p:sp>
      <p:sp>
        <p:nvSpPr>
          <p:cNvPr id="24579" name="Rectangle 3"/>
          <p:cNvSpPr>
            <a:spLocks noGrp="1"/>
          </p:cNvSpPr>
          <p:nvPr>
            <p:ph type="body" idx="4294967295"/>
          </p:nvPr>
        </p:nvSpPr>
        <p:spPr/>
        <p:txBody>
          <a:bodyPr/>
          <a:lstStyle/>
          <a:p>
            <a:pPr marL="0" indent="0" eaLnBrk="1" hangingPunct="1">
              <a:buFontTx/>
              <a:buNone/>
            </a:pPr>
            <a:r>
              <a:rPr lang="en-US" altLang="en-US" smtClean="0">
                <a:latin typeface="Comic Sans MS" panose="030F0702030302020204" pitchFamily="66" charset="0"/>
                <a:ea typeface="ＭＳ Ｐゴシック" panose="020B0600070205080204" pitchFamily="34" charset="-128"/>
                <a:cs typeface="Arial" panose="020B0604020202020204" pitchFamily="34" charset="0"/>
              </a:rPr>
              <a:t>You this read wrong</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idx="4294967295"/>
          </p:nvPr>
        </p:nvSpPr>
        <p:spPr/>
        <p:txBody>
          <a:bodyPr/>
          <a:lstStyle/>
          <a:p>
            <a:pPr eaLnBrk="1" hangingPunct="1"/>
            <a:r>
              <a:rPr lang="en-CA" altLang="en-US" sz="2800" smtClean="0">
                <a:ea typeface="ＭＳ Ｐゴシック" panose="020B0600070205080204" pitchFamily="34" charset="-128"/>
              </a:rPr>
              <a:t>Lesson: Read Things The Way </a:t>
            </a:r>
            <a:r>
              <a:rPr lang="en-CA" altLang="en-US" sz="2800" i="1" smtClean="0">
                <a:ea typeface="ＭＳ Ｐゴシック" panose="020B0600070205080204" pitchFamily="34" charset="-128"/>
              </a:rPr>
              <a:t>They’re Actually Stated</a:t>
            </a:r>
            <a:r>
              <a:rPr lang="en-CA" altLang="en-US" sz="2800" smtClean="0">
                <a:ea typeface="ＭＳ Ｐゴシック" panose="020B0600070205080204" pitchFamily="34" charset="-128"/>
              </a:rPr>
              <a:t> (Instead of How You Think They’re Stated)</a:t>
            </a:r>
          </a:p>
        </p:txBody>
      </p:sp>
      <p:sp>
        <p:nvSpPr>
          <p:cNvPr id="25603"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Example: Actual Code (previous version &lt;=2012)</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print("Tell me more about yourself")</a:t>
            </a:r>
            <a:endParaRPr lang="en-CA" altLang="en-US" sz="180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CA" altLang="en-US" sz="1600" b="1" smtClean="0">
              <a:latin typeface="Arial" panose="020B0604020202020204" pitchFamily="34" charset="0"/>
              <a:ea typeface="ＭＳ Ｐゴシック" panose="020B0600070205080204" pitchFamily="34" charset="-128"/>
            </a:endParaRPr>
          </a:p>
        </p:txBody>
      </p:sp>
      <p:sp>
        <p:nvSpPr>
          <p:cNvPr id="25604" name="Text Box 6"/>
          <p:cNvSpPr txBox="1">
            <a:spLocks noChangeArrowheads="1"/>
          </p:cNvSpPr>
          <p:nvPr/>
        </p:nvSpPr>
        <p:spPr bwMode="auto">
          <a:xfrm>
            <a:off x="304800" y="4267200"/>
            <a:ext cx="8610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b="1">
                <a:solidFill>
                  <a:srgbClr val="FF0000"/>
                </a:solidFill>
                <a:latin typeface="Arial" panose="020B0604020202020204" pitchFamily="34" charset="0"/>
              </a:rPr>
              <a:t>JT’s note: </a:t>
            </a:r>
            <a:r>
              <a:rPr lang="en-US" altLang="en-US" sz="2000">
                <a:solidFill>
                  <a:srgbClr val="FF0000"/>
                </a:solidFill>
                <a:latin typeface="Arial" panose="020B0604020202020204" pitchFamily="34" charset="0"/>
              </a:rPr>
              <a:t>this version of the program is logically equivalent (does the same thing) as the version you just saw. For practice trace by hand both versions to convince yourself that this is the case. Then run both versions to verify.</a:t>
            </a:r>
            <a:endParaRPr lang="en-US" altLang="en-US" sz="2000" b="1">
              <a:solidFill>
                <a:srgbClr val="FF0000"/>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idx="4294967295"/>
          </p:nvPr>
        </p:nvSpPr>
        <p:spPr/>
        <p:txBody>
          <a:bodyPr/>
          <a:lstStyle/>
          <a:p>
            <a:pPr eaLnBrk="1" hangingPunct="1"/>
            <a:r>
              <a:rPr lang="en-CA" altLang="en-US" sz="2800" smtClean="0">
                <a:ea typeface="ＭＳ Ｐゴシック" panose="020B0600070205080204" pitchFamily="34" charset="-128"/>
              </a:rPr>
              <a:t>Lesson: Read Things The Way They’re Actually Stated (Instead of How You Think They’re Stated)</a:t>
            </a:r>
          </a:p>
        </p:txBody>
      </p:sp>
      <p:sp>
        <p:nvSpPr>
          <p:cNvPr id="26627"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Example: </a:t>
            </a:r>
            <a:r>
              <a:rPr lang="en-CA" altLang="en-US" smtClean="0">
                <a:ea typeface="ＭＳ Ｐゴシック" panose="020B0600070205080204" pitchFamily="34" charset="-128"/>
              </a:rPr>
              <a:t>How some students interpreted the code (optical illusion?)</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(age &gt;= 18):</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print("Adult")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print("Not an adult")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print("Tell me more about yourself")</a:t>
            </a:r>
            <a:endParaRPr lang="en-CA" altLang="en-US" sz="1800" smtClean="0">
              <a:latin typeface="Consolas" panose="020B0609020204030204" pitchFamily="49" charset="0"/>
              <a:ea typeface="ＭＳ Ｐゴシック" panose="020B0600070205080204" pitchFamily="34" charset="-128"/>
            </a:endParaRPr>
          </a:p>
        </p:txBody>
      </p:sp>
      <p:grpSp>
        <p:nvGrpSpPr>
          <p:cNvPr id="2" name="Group 4"/>
          <p:cNvGrpSpPr>
            <a:grpSpLocks/>
          </p:cNvGrpSpPr>
          <p:nvPr/>
        </p:nvGrpSpPr>
        <p:grpSpPr bwMode="auto">
          <a:xfrm>
            <a:off x="2667000" y="3379788"/>
            <a:ext cx="4775200" cy="2733675"/>
            <a:chOff x="1792" y="2200"/>
            <a:chExt cx="3008" cy="1722"/>
          </a:xfrm>
        </p:grpSpPr>
        <p:sp>
          <p:nvSpPr>
            <p:cNvPr id="26630" name="Line 5"/>
            <p:cNvSpPr>
              <a:spLocks noChangeShapeType="1"/>
            </p:cNvSpPr>
            <p:nvPr/>
          </p:nvSpPr>
          <p:spPr bwMode="auto">
            <a:xfrm flipH="1" flipV="1">
              <a:off x="1792" y="2200"/>
              <a:ext cx="696" cy="592"/>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CA"/>
            </a:p>
          </p:txBody>
        </p:sp>
        <p:sp>
          <p:nvSpPr>
            <p:cNvPr id="26631" name="Text Box 6"/>
            <p:cNvSpPr txBox="1">
              <a:spLocks noChangeArrowheads="1"/>
            </p:cNvSpPr>
            <p:nvPr/>
          </p:nvSpPr>
          <p:spPr bwMode="auto">
            <a:xfrm>
              <a:off x="2416" y="2712"/>
              <a:ext cx="2384" cy="1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2000" b="1">
                  <a:solidFill>
                    <a:srgbClr val="FF0000"/>
                  </a:solidFill>
                  <a:latin typeface="Arial" panose="020B0604020202020204" pitchFamily="34" charset="0"/>
                </a:rPr>
                <a:t>JT’s tip: </a:t>
              </a:r>
              <a:r>
                <a:rPr lang="en-US" altLang="en-US" sz="2000">
                  <a:solidFill>
                    <a:srgbClr val="FF0000"/>
                  </a:solidFill>
                  <a:latin typeface="Arial" panose="020B0604020202020204" pitchFamily="34" charset="0"/>
                </a:rPr>
                <a:t>one way of making sure you read the program code the way it actually is written rather than how you think it should be is to take breaks from writing/editing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idx="4294967295"/>
          </p:nvPr>
        </p:nvSpPr>
        <p:spPr/>
        <p:txBody>
          <a:bodyPr/>
          <a:lstStyle/>
          <a:p>
            <a:pPr eaLnBrk="1" hangingPunct="1"/>
            <a:r>
              <a:rPr lang="en-CA" altLang="en-US" sz="2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Example</a:t>
            </a:r>
          </a:p>
        </p:txBody>
      </p:sp>
      <p:sp>
        <p:nvSpPr>
          <p:cNvPr id="27651"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Program name: </a:t>
            </a:r>
            <a:r>
              <a:rPr lang="en-CA" altLang="en-US" sz="2000" smtClean="0">
                <a:latin typeface="Consolas" panose="020B0609020204030204" pitchFamily="49" charset="0"/>
                <a:ea typeface="ＭＳ Ｐゴシック" panose="020B0600070205080204" pitchFamily="34" charset="-128"/>
              </a:rPr>
              <a:t>if_else2.py</a:t>
            </a:r>
          </a:p>
          <a:p>
            <a:pPr eaLnBrk="1" hangingPunct="1"/>
            <a:r>
              <a:rPr lang="en-CA" altLang="en-US" b="1" smtClean="0">
                <a:ea typeface="ＭＳ Ｐゴシック" panose="020B0600070205080204" pitchFamily="34" charset="-128"/>
              </a:rPr>
              <a:t>Partial example:</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if (income &lt; 10000):</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    print("Eligible for social assistance")</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    taxCredit = 100</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    taxRate = 0.1</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    print("Not eligible for social assistance")</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    taxRate = 0.2</a:t>
            </a:r>
          </a:p>
          <a:p>
            <a:pPr lvl="1" eaLnBrk="1" hangingPunct="1">
              <a:buFont typeface="Arial" panose="020B0604020202020204" pitchFamily="34" charset="0"/>
              <a:buNone/>
            </a:pPr>
            <a:r>
              <a:rPr lang="en-US" altLang="en-US" sz="1600" smtClean="0">
                <a:latin typeface="Consolas" panose="020B0609020204030204" pitchFamily="49" charset="0"/>
                <a:ea typeface="ＭＳ Ｐゴシック" panose="020B0600070205080204" pitchFamily="34" charset="-128"/>
              </a:rPr>
              <a:t>tax = (income * taxRate) - taxCredit</a:t>
            </a:r>
            <a:endParaRPr lang="en-CA" altLang="en-US" sz="1600" smtClean="0">
              <a:latin typeface="Consolas" panose="020B0609020204030204" pitchFamily="49" charset="0"/>
              <a:ea typeface="ＭＳ Ｐゴシック" panose="020B0600070205080204" pitchFamily="34" charset="-128"/>
            </a:endParaRPr>
          </a:p>
        </p:txBody>
      </p:sp>
      <p:pic>
        <p:nvPicPr>
          <p:cNvPr id="31746" name="Picture 2"/>
          <p:cNvPicPr>
            <a:picLocks noChangeAspect="1" noChangeArrowheads="1"/>
          </p:cNvPicPr>
          <p:nvPr/>
        </p:nvPicPr>
        <p:blipFill>
          <a:blip r:embed="rId3">
            <a:extLst>
              <a:ext uri="{28A0092B-C50C-407E-A947-70E740481C1C}">
                <a14:useLocalDpi xmlns:a14="http://schemas.microsoft.com/office/drawing/2010/main" val="0"/>
              </a:ext>
            </a:extLst>
          </a:blip>
          <a:srcRect b="55536"/>
          <a:stretch>
            <a:fillRect/>
          </a:stretch>
        </p:blipFill>
        <p:spPr bwMode="auto">
          <a:xfrm>
            <a:off x="857250" y="4800600"/>
            <a:ext cx="448786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54643"/>
          <a:stretch>
            <a:fillRect/>
          </a:stretch>
        </p:blipFill>
        <p:spPr bwMode="auto">
          <a:xfrm>
            <a:off x="1600200" y="5943600"/>
            <a:ext cx="40608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Quick Summary: </a:t>
            </a:r>
            <a:r>
              <a:rPr lang="en-US" altLang="en-US" sz="28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 Vs. </a:t>
            </a:r>
            <a:r>
              <a:rPr lang="en-US" altLang="en-US" sz="2800" smtClean="0">
                <a:latin typeface="Consolas" panose="020B0609020204030204" pitchFamily="49" charset="0"/>
                <a:ea typeface="ＭＳ Ｐゴシック" panose="020B0600070205080204" pitchFamily="34" charset="-128"/>
              </a:rPr>
              <a:t>If-Else</a:t>
            </a:r>
          </a:p>
        </p:txBody>
      </p:sp>
      <p:sp>
        <p:nvSpPr>
          <p:cNvPr id="144387"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If:</a:t>
            </a:r>
          </a:p>
          <a:p>
            <a:pPr lvl="1" eaLnBrk="1" hangingPunct="1"/>
            <a:r>
              <a:rPr lang="en-US" altLang="en-US" smtClean="0">
                <a:ea typeface="ＭＳ Ｐゴシック" panose="020B0600070205080204" pitchFamily="34" charset="-128"/>
              </a:rPr>
              <a:t>Evaluate a Boolean expression (ask a question).</a:t>
            </a:r>
          </a:p>
          <a:p>
            <a:pPr lvl="1" eaLnBrk="1" hangingPunct="1"/>
            <a:r>
              <a:rPr lang="en-US" altLang="en-US" smtClean="0">
                <a:ea typeface="ＭＳ Ｐゴシック" panose="020B0600070205080204" pitchFamily="34" charset="-128"/>
              </a:rPr>
              <a:t>If the expression evaluates to true then execute the ‘body’ of the </a:t>
            </a:r>
            <a:r>
              <a:rPr lang="en-US" altLang="en-US" sz="18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a:t>
            </a:r>
          </a:p>
          <a:p>
            <a:pPr lvl="1" eaLnBrk="1" hangingPunct="1"/>
            <a:r>
              <a:rPr lang="en-US" altLang="en-US" smtClean="0">
                <a:ea typeface="ＭＳ Ｐゴシック" panose="020B0600070205080204" pitchFamily="34" charset="-128"/>
              </a:rPr>
              <a:t>No additional action is taken when the expression evaluates to false.</a:t>
            </a:r>
          </a:p>
          <a:p>
            <a:pPr lvl="1" eaLnBrk="1" hangingPunct="1"/>
            <a:r>
              <a:rPr lang="en-US" altLang="en-US" smtClean="0">
                <a:ea typeface="ＭＳ Ｐゴシック" panose="020B0600070205080204" pitchFamily="34" charset="-128"/>
              </a:rPr>
              <a:t>Use when your program is supposed to react differently only when the answer to a question is true (and do nothing different if it’s false).</a:t>
            </a:r>
          </a:p>
          <a:p>
            <a:pPr eaLnBrk="1" hangingPunct="1"/>
            <a:r>
              <a:rPr lang="en-US" altLang="en-US" smtClean="0">
                <a:ea typeface="ＭＳ Ｐゴシック" panose="020B0600070205080204" pitchFamily="34" charset="-128"/>
              </a:rPr>
              <a:t>If-Else:</a:t>
            </a:r>
          </a:p>
          <a:p>
            <a:pPr lvl="1" eaLnBrk="1" hangingPunct="1"/>
            <a:r>
              <a:rPr lang="en-US" altLang="en-US" smtClean="0">
                <a:ea typeface="ＭＳ Ｐゴシック" panose="020B0600070205080204" pitchFamily="34" charset="-128"/>
              </a:rPr>
              <a:t>Evaluate a Boolean expression (ask a question).</a:t>
            </a:r>
          </a:p>
          <a:p>
            <a:pPr lvl="1" eaLnBrk="1" hangingPunct="1"/>
            <a:r>
              <a:rPr lang="en-US" altLang="en-US" smtClean="0">
                <a:ea typeface="ＭＳ Ｐゴシック" panose="020B0600070205080204" pitchFamily="34" charset="-128"/>
              </a:rPr>
              <a:t>If the expression evaluates to true then execute the ‘body’ of the </a:t>
            </a:r>
            <a:r>
              <a:rPr lang="en-US" altLang="en-US" sz="18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a:t>
            </a:r>
          </a:p>
          <a:p>
            <a:pPr lvl="1" eaLnBrk="1" hangingPunct="1"/>
            <a:r>
              <a:rPr lang="en-US" altLang="en-US" smtClean="0">
                <a:ea typeface="ＭＳ Ｐゴシック" panose="020B0600070205080204" pitchFamily="34" charset="-128"/>
              </a:rPr>
              <a:t>If the expression evaluates to false then execute the ‘body’ of the </a:t>
            </a:r>
            <a:r>
              <a:rPr lang="en-US" altLang="en-US" sz="1800" smtClean="0">
                <a:latin typeface="Consolas" panose="020B0609020204030204" pitchFamily="49" charset="0"/>
                <a:ea typeface="ＭＳ Ｐゴシック" panose="020B0600070205080204" pitchFamily="34" charset="-128"/>
              </a:rPr>
              <a:t>else</a:t>
            </a:r>
            <a:r>
              <a:rPr lang="en-US" altLang="en-US" smtClean="0">
                <a:ea typeface="ＭＳ Ｐゴシック" panose="020B0600070205080204" pitchFamily="34" charset="-128"/>
              </a:rPr>
              <a:t>.</a:t>
            </a:r>
          </a:p>
          <a:p>
            <a:pPr lvl="1" eaLnBrk="1" hangingPunct="1"/>
            <a:r>
              <a:rPr lang="en-US" altLang="en-US" smtClean="0">
                <a:ea typeface="ＭＳ Ｐゴシック" panose="020B0600070205080204" pitchFamily="34" charset="-128"/>
              </a:rPr>
              <a:t>That is: </a:t>
            </a:r>
            <a:r>
              <a:rPr lang="en-US" altLang="en-US" i="1" smtClean="0">
                <a:ea typeface="ＭＳ Ｐゴシック" panose="020B0600070205080204" pitchFamily="34" charset="-128"/>
              </a:rPr>
              <a:t>Use when your program is supposed to react differently for both the true and the false cases</a:t>
            </a:r>
            <a:r>
              <a:rPr lang="en-US" altLang="en-US" smtClean="0">
                <a:ea typeface="ＭＳ Ｐゴシック" panose="020B0600070205080204" pitchFamily="34" charset="-128"/>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438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438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438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438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438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4387">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4387">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4387">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4387">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438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8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Logical Operations</a:t>
            </a:r>
          </a:p>
        </p:txBody>
      </p:sp>
      <p:sp>
        <p:nvSpPr>
          <p:cNvPr id="147459"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There are many logical operations but the three most commonly used in computer programs include:</a:t>
            </a:r>
          </a:p>
          <a:p>
            <a:pPr lvl="1" eaLnBrk="1" hangingPunct="1"/>
            <a:r>
              <a:rPr lang="en-US" altLang="en-US" smtClean="0">
                <a:ea typeface="ＭＳ Ｐゴシック" panose="020B0600070205080204" pitchFamily="34" charset="-128"/>
              </a:rPr>
              <a:t>Logical AND</a:t>
            </a:r>
          </a:p>
          <a:p>
            <a:pPr lvl="1" eaLnBrk="1" hangingPunct="1"/>
            <a:r>
              <a:rPr lang="en-US" altLang="en-US" smtClean="0">
                <a:ea typeface="ＭＳ Ｐゴシック" panose="020B0600070205080204" pitchFamily="34" charset="-128"/>
              </a:rPr>
              <a:t>Logical OR</a:t>
            </a:r>
          </a:p>
          <a:p>
            <a:pPr lvl="1" eaLnBrk="1" hangingPunct="1"/>
            <a:r>
              <a:rPr lang="en-US" altLang="en-US" smtClean="0">
                <a:ea typeface="ＭＳ Ｐゴシック" panose="020B0600070205080204" pitchFamily="34" charset="-128"/>
              </a:rPr>
              <a:t>Logical 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7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74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745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7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9" grpId="0" build="p" bldLvl="2"/>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Logical AND</a:t>
            </a:r>
          </a:p>
        </p:txBody>
      </p:sp>
      <p:sp>
        <p:nvSpPr>
          <p:cNvPr id="148483" name="Rectangle 3"/>
          <p:cNvSpPr>
            <a:spLocks noGrp="1"/>
          </p:cNvSpPr>
          <p:nvPr>
            <p:ph type="body" sz="half" idx="4294967295"/>
          </p:nvPr>
        </p:nvSpPr>
        <p:spPr>
          <a:xfrm>
            <a:off x="436563" y="1006475"/>
            <a:ext cx="8050212" cy="4876800"/>
          </a:xfrm>
        </p:spPr>
        <p:txBody>
          <a:bodyPr/>
          <a:lstStyle/>
          <a:p>
            <a:pPr eaLnBrk="1" hangingPunct="1"/>
            <a:r>
              <a:rPr lang="en-US" altLang="en-US" smtClean="0">
                <a:ea typeface="ＭＳ Ｐゴシック" panose="020B0600070205080204" pitchFamily="34" charset="-128"/>
              </a:rPr>
              <a:t>The popular usage of the logical AND applies when </a:t>
            </a:r>
            <a:r>
              <a:rPr lang="en-US" altLang="en-US" i="1" smtClean="0">
                <a:ea typeface="ＭＳ Ｐゴシック" panose="020B0600070205080204" pitchFamily="34" charset="-128"/>
              </a:rPr>
              <a:t>ALL</a:t>
            </a:r>
            <a:r>
              <a:rPr lang="en-US" altLang="en-US" smtClean="0">
                <a:ea typeface="ＭＳ Ｐゴシック" panose="020B0600070205080204" pitchFamily="34" charset="-128"/>
              </a:rPr>
              <a:t> conditions must be met.</a:t>
            </a:r>
          </a:p>
          <a:p>
            <a:pPr eaLnBrk="1" hangingPunct="1"/>
            <a:r>
              <a:rPr lang="en-US" altLang="en-US" smtClean="0">
                <a:ea typeface="ＭＳ Ｐゴシック" panose="020B0600070205080204" pitchFamily="34" charset="-128"/>
              </a:rPr>
              <a:t>Example: </a:t>
            </a:r>
          </a:p>
          <a:p>
            <a:pPr lvl="1" eaLnBrk="1" hangingPunct="1"/>
            <a:r>
              <a:rPr lang="en-US" altLang="en-US" sz="1800" smtClean="0">
                <a:latin typeface="Arial" panose="020B0604020202020204" pitchFamily="34" charset="0"/>
                <a:ea typeface="ＭＳ Ｐゴシック" panose="020B0600070205080204" pitchFamily="34" charset="-128"/>
              </a:rPr>
              <a:t>Pick up your son AND pick up your daughter after school today.</a:t>
            </a:r>
          </a:p>
          <a:p>
            <a:pPr lvl="1" eaLnBrk="1" hangingPunct="1"/>
            <a:endParaRPr lang="en-US" altLang="en-US" sz="1800" smtClean="0">
              <a:ea typeface="ＭＳ Ｐゴシック" panose="020B0600070205080204" pitchFamily="34" charset="-128"/>
            </a:endParaRPr>
          </a:p>
          <a:p>
            <a:pPr lvl="1" eaLnBrk="1" hangingPunct="1"/>
            <a:endParaRPr lang="en-US" altLang="en-US" sz="1800" smtClean="0">
              <a:ea typeface="ＭＳ Ｐゴシック" panose="020B0600070205080204" pitchFamily="34" charset="-128"/>
            </a:endParaRPr>
          </a:p>
          <a:p>
            <a:pPr eaLnBrk="1" hangingPunct="1"/>
            <a:r>
              <a:rPr lang="en-US" altLang="en-US" smtClean="0">
                <a:ea typeface="ＭＳ Ｐゴシック" panose="020B0600070205080204" pitchFamily="34" charset="-128"/>
              </a:rPr>
              <a:t>Logical AND can be specified more formally in the form of a truth table.</a:t>
            </a:r>
          </a:p>
        </p:txBody>
      </p:sp>
      <p:grpSp>
        <p:nvGrpSpPr>
          <p:cNvPr id="2" name="Group 4"/>
          <p:cNvGrpSpPr>
            <a:grpSpLocks/>
          </p:cNvGrpSpPr>
          <p:nvPr/>
        </p:nvGrpSpPr>
        <p:grpSpPr bwMode="auto">
          <a:xfrm>
            <a:off x="982663" y="2584450"/>
            <a:ext cx="4254500" cy="690563"/>
            <a:chOff x="604" y="1564"/>
            <a:chExt cx="2680" cy="435"/>
          </a:xfrm>
        </p:grpSpPr>
        <p:grpSp>
          <p:nvGrpSpPr>
            <p:cNvPr id="30754" name="Group 5"/>
            <p:cNvGrpSpPr>
              <a:grpSpLocks/>
            </p:cNvGrpSpPr>
            <p:nvPr/>
          </p:nvGrpSpPr>
          <p:grpSpPr bwMode="auto">
            <a:xfrm>
              <a:off x="604" y="1564"/>
              <a:ext cx="1004" cy="411"/>
              <a:chOff x="604" y="1564"/>
              <a:chExt cx="1004" cy="411"/>
            </a:xfrm>
          </p:grpSpPr>
          <p:sp>
            <p:nvSpPr>
              <p:cNvPr id="30758" name="AutoShape 6"/>
              <p:cNvSpPr>
                <a:spLocks/>
              </p:cNvSpPr>
              <p:nvPr/>
            </p:nvSpPr>
            <p:spPr bwMode="auto">
              <a:xfrm rot="5400000">
                <a:off x="988" y="1180"/>
                <a:ext cx="216" cy="984"/>
              </a:xfrm>
              <a:prstGeom prst="rightBrace">
                <a:avLst>
                  <a:gd name="adj1" fmla="val 37963"/>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30759" name="Text Box 7"/>
              <p:cNvSpPr txBox="1">
                <a:spLocks noChangeArrowheads="1"/>
              </p:cNvSpPr>
              <p:nvPr/>
            </p:nvSpPr>
            <p:spPr bwMode="auto">
              <a:xfrm>
                <a:off x="704" y="1744"/>
                <a:ext cx="9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Condition I</a:t>
                </a:r>
              </a:p>
            </p:txBody>
          </p:sp>
        </p:grpSp>
        <p:grpSp>
          <p:nvGrpSpPr>
            <p:cNvPr id="30755" name="Group 8"/>
            <p:cNvGrpSpPr>
              <a:grpSpLocks/>
            </p:cNvGrpSpPr>
            <p:nvPr/>
          </p:nvGrpSpPr>
          <p:grpSpPr bwMode="auto">
            <a:xfrm>
              <a:off x="2036" y="1588"/>
              <a:ext cx="1248" cy="411"/>
              <a:chOff x="2036" y="1588"/>
              <a:chExt cx="1248" cy="411"/>
            </a:xfrm>
          </p:grpSpPr>
          <p:sp>
            <p:nvSpPr>
              <p:cNvPr id="30756" name="AutoShape 9"/>
              <p:cNvSpPr>
                <a:spLocks/>
              </p:cNvSpPr>
              <p:nvPr/>
            </p:nvSpPr>
            <p:spPr bwMode="auto">
              <a:xfrm rot="5400000">
                <a:off x="2552" y="1072"/>
                <a:ext cx="216" cy="1248"/>
              </a:xfrm>
              <a:prstGeom prst="rightBrace">
                <a:avLst>
                  <a:gd name="adj1" fmla="val 48148"/>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30757" name="Text Box 10"/>
              <p:cNvSpPr txBox="1">
                <a:spLocks noChangeArrowheads="1"/>
              </p:cNvSpPr>
              <p:nvPr/>
            </p:nvSpPr>
            <p:spPr bwMode="auto">
              <a:xfrm>
                <a:off x="2216" y="1768"/>
                <a:ext cx="96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Condition II</a:t>
                </a:r>
              </a:p>
            </p:txBody>
          </p:sp>
        </p:grpSp>
      </p:grpSp>
      <p:graphicFrame>
        <p:nvGraphicFramePr>
          <p:cNvPr id="148521" name="Group 41"/>
          <p:cNvGraphicFramePr>
            <a:graphicFrameLocks noGrp="1"/>
          </p:cNvGraphicFramePr>
          <p:nvPr>
            <p:ph sz="half" idx="4294967295"/>
          </p:nvPr>
        </p:nvGraphicFramePr>
        <p:xfrm>
          <a:off x="671513" y="4102100"/>
          <a:ext cx="6018213" cy="2193948"/>
        </p:xfrm>
        <a:graphic>
          <a:graphicData uri="http://schemas.openxmlformats.org/drawingml/2006/table">
            <a:tbl>
              <a:tblPr/>
              <a:tblGrid>
                <a:gridCol w="2008188"/>
                <a:gridCol w="2001837"/>
                <a:gridCol w="2008188"/>
              </a:tblGrid>
              <a:tr h="365654">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 (AND)</a:t>
                      </a:r>
                    </a:p>
                  </a:txBody>
                  <a:tcPr marT="45669" marB="4566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5654">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marT="45669" marB="4566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848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848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8483">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485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Logical AND: Three Input Truth Table</a:t>
            </a:r>
          </a:p>
        </p:txBody>
      </p:sp>
      <p:graphicFrame>
        <p:nvGraphicFramePr>
          <p:cNvPr id="149507"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916113"/>
                <a:gridCol w="1981200"/>
                <a:gridCol w="1981200"/>
                <a:gridCol w="2351087"/>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AND C2 AND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9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idx="4294967295"/>
          </p:nvPr>
        </p:nvSpPr>
        <p:spPr/>
        <p:txBody>
          <a:bodyPr/>
          <a:lstStyle/>
          <a:p>
            <a:pPr eaLnBrk="1" hangingPunct="1"/>
            <a:r>
              <a:rPr lang="en-US" altLang="en-US" dirty="0" smtClean="0">
                <a:ea typeface="ＭＳ Ｐゴシック" panose="020B0600070205080204" pitchFamily="34" charset="-128"/>
              </a:rPr>
              <a:t>High Level View Of Decision Making For The Computer</a:t>
            </a:r>
          </a:p>
        </p:txBody>
      </p:sp>
      <p:grpSp>
        <p:nvGrpSpPr>
          <p:cNvPr id="2" name="Group 3"/>
          <p:cNvGrpSpPr>
            <a:grpSpLocks/>
          </p:cNvGrpSpPr>
          <p:nvPr/>
        </p:nvGrpSpPr>
        <p:grpSpPr bwMode="auto">
          <a:xfrm>
            <a:off x="2057400" y="1752600"/>
            <a:ext cx="5384800" cy="1792288"/>
            <a:chOff x="1416" y="648"/>
            <a:chExt cx="3392" cy="1129"/>
          </a:xfrm>
        </p:grpSpPr>
        <p:pic>
          <p:nvPicPr>
            <p:cNvPr id="5143" name="Picture 4" descr="sblade100-1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6" y="1018"/>
              <a:ext cx="646"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4" name="AutoShape 5"/>
            <p:cNvSpPr>
              <a:spLocks noChangeArrowheads="1"/>
            </p:cNvSpPr>
            <p:nvPr/>
          </p:nvSpPr>
          <p:spPr bwMode="auto">
            <a:xfrm>
              <a:off x="2968" y="648"/>
              <a:ext cx="1840" cy="808"/>
            </a:xfrm>
            <a:prstGeom prst="cloudCallout">
              <a:avLst>
                <a:gd name="adj1" fmla="val -98750"/>
                <a:gd name="adj2" fmla="val 1695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a:latin typeface="Arial" panose="020B0604020202020204" pitchFamily="34" charset="0"/>
                </a:rPr>
                <a:t>Is income below $10,000?</a:t>
              </a:r>
            </a:p>
          </p:txBody>
        </p:sp>
      </p:grpSp>
      <p:grpSp>
        <p:nvGrpSpPr>
          <p:cNvPr id="3" name="Group 6"/>
          <p:cNvGrpSpPr>
            <a:grpSpLocks/>
          </p:cNvGrpSpPr>
          <p:nvPr/>
        </p:nvGrpSpPr>
        <p:grpSpPr bwMode="auto">
          <a:xfrm>
            <a:off x="0" y="3454400"/>
            <a:ext cx="2527300" cy="2606675"/>
            <a:chOff x="120" y="1720"/>
            <a:chExt cx="1592" cy="1642"/>
          </a:xfrm>
        </p:grpSpPr>
        <p:grpSp>
          <p:nvGrpSpPr>
            <p:cNvPr id="5139" name="Group 7"/>
            <p:cNvGrpSpPr>
              <a:grpSpLocks/>
            </p:cNvGrpSpPr>
            <p:nvPr/>
          </p:nvGrpSpPr>
          <p:grpSpPr bwMode="auto">
            <a:xfrm>
              <a:off x="908" y="1720"/>
              <a:ext cx="804" cy="429"/>
              <a:chOff x="908" y="1720"/>
              <a:chExt cx="804" cy="429"/>
            </a:xfrm>
          </p:grpSpPr>
          <p:sp>
            <p:nvSpPr>
              <p:cNvPr id="5141" name="Line 8"/>
              <p:cNvSpPr>
                <a:spLocks noChangeShapeType="1"/>
              </p:cNvSpPr>
              <p:nvPr/>
            </p:nvSpPr>
            <p:spPr bwMode="auto">
              <a:xfrm flipH="1">
                <a:off x="908" y="1728"/>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142" name="Text Box 9"/>
              <p:cNvSpPr txBox="1">
                <a:spLocks noChangeArrowheads="1"/>
              </p:cNvSpPr>
              <p:nvPr/>
            </p:nvSpPr>
            <p:spPr bwMode="auto">
              <a:xfrm>
                <a:off x="944" y="1720"/>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a:latin typeface="Arial" panose="020B0604020202020204" pitchFamily="34" charset="0"/>
                  </a:rPr>
                  <a:t>True</a:t>
                </a:r>
              </a:p>
            </p:txBody>
          </p:sp>
        </p:grpSp>
        <p:sp>
          <p:nvSpPr>
            <p:cNvPr id="5140" name="Text Box 10"/>
            <p:cNvSpPr txBox="1">
              <a:spLocks noChangeArrowheads="1"/>
            </p:cNvSpPr>
            <p:nvPr/>
          </p:nvSpPr>
          <p:spPr bwMode="auto">
            <a:xfrm>
              <a:off x="120" y="2056"/>
              <a:ext cx="1024" cy="1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marL="114300" indent="-1143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pPr>
              <a:r>
                <a:rPr lang="en-CA" altLang="en-US" sz="2000">
                  <a:latin typeface="Arial" panose="020B0604020202020204" pitchFamily="34" charset="0"/>
                </a:rPr>
                <a:t>Nominal income deduction</a:t>
              </a:r>
            </a:p>
            <a:p>
              <a:pPr>
                <a:spcBef>
                  <a:spcPct val="50000"/>
                </a:spcBef>
              </a:pPr>
              <a:r>
                <a:rPr lang="en-CA" altLang="en-US" sz="2000">
                  <a:latin typeface="Arial" panose="020B0604020202020204" pitchFamily="34" charset="0"/>
                </a:rPr>
                <a:t>Eligible for social assistance</a:t>
              </a:r>
            </a:p>
          </p:txBody>
        </p:sp>
      </p:grpSp>
      <p:grpSp>
        <p:nvGrpSpPr>
          <p:cNvPr id="5" name="Group 11"/>
          <p:cNvGrpSpPr>
            <a:grpSpLocks/>
          </p:cNvGrpSpPr>
          <p:nvPr/>
        </p:nvGrpSpPr>
        <p:grpSpPr bwMode="auto">
          <a:xfrm>
            <a:off x="2540000" y="3378200"/>
            <a:ext cx="6210300" cy="1741488"/>
            <a:chOff x="1720" y="1672"/>
            <a:chExt cx="3912" cy="1097"/>
          </a:xfrm>
        </p:grpSpPr>
        <p:sp>
          <p:nvSpPr>
            <p:cNvPr id="5135" name="Text Box 12"/>
            <p:cNvSpPr txBox="1">
              <a:spLocks noChangeArrowheads="1"/>
            </p:cNvSpPr>
            <p:nvPr/>
          </p:nvSpPr>
          <p:spPr bwMode="auto">
            <a:xfrm>
              <a:off x="2000" y="1728"/>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a:latin typeface="Arial" panose="020B0604020202020204" pitchFamily="34" charset="0"/>
                </a:rPr>
                <a:t>False</a:t>
              </a:r>
            </a:p>
          </p:txBody>
        </p:sp>
        <p:pic>
          <p:nvPicPr>
            <p:cNvPr id="5136" name="Picture 13" descr="sblade100-1s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2010"/>
              <a:ext cx="646" cy="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7" name="Line 14"/>
            <p:cNvSpPr>
              <a:spLocks noChangeShapeType="1"/>
            </p:cNvSpPr>
            <p:nvPr/>
          </p:nvSpPr>
          <p:spPr bwMode="auto">
            <a:xfrm>
              <a:off x="1720" y="1744"/>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138" name="AutoShape 15"/>
            <p:cNvSpPr>
              <a:spLocks noChangeArrowheads="1"/>
            </p:cNvSpPr>
            <p:nvPr/>
          </p:nvSpPr>
          <p:spPr bwMode="auto">
            <a:xfrm>
              <a:off x="3792" y="1672"/>
              <a:ext cx="1840" cy="808"/>
            </a:xfrm>
            <a:prstGeom prst="cloudCallout">
              <a:avLst>
                <a:gd name="adj1" fmla="val -96574"/>
                <a:gd name="adj2" fmla="val 17944"/>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2000" b="1">
                  <a:latin typeface="Arial" panose="020B0604020202020204" pitchFamily="34" charset="0"/>
                </a:rPr>
                <a:t>Is income between $10K - $20K?</a:t>
              </a:r>
            </a:p>
          </p:txBody>
        </p:sp>
      </p:grpSp>
      <p:grpSp>
        <p:nvGrpSpPr>
          <p:cNvPr id="6" name="Group 16"/>
          <p:cNvGrpSpPr>
            <a:grpSpLocks/>
          </p:cNvGrpSpPr>
          <p:nvPr/>
        </p:nvGrpSpPr>
        <p:grpSpPr bwMode="auto">
          <a:xfrm>
            <a:off x="2171700" y="5054600"/>
            <a:ext cx="1955800" cy="1320800"/>
            <a:chOff x="1488" y="2728"/>
            <a:chExt cx="1232" cy="832"/>
          </a:xfrm>
        </p:grpSpPr>
        <p:sp>
          <p:nvSpPr>
            <p:cNvPr id="5132" name="Line 17"/>
            <p:cNvSpPr>
              <a:spLocks noChangeShapeType="1"/>
            </p:cNvSpPr>
            <p:nvPr/>
          </p:nvSpPr>
          <p:spPr bwMode="auto">
            <a:xfrm flipH="1">
              <a:off x="1852" y="2736"/>
              <a:ext cx="804" cy="421"/>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133" name="Text Box 18"/>
            <p:cNvSpPr txBox="1">
              <a:spLocks noChangeArrowheads="1"/>
            </p:cNvSpPr>
            <p:nvPr/>
          </p:nvSpPr>
          <p:spPr bwMode="auto">
            <a:xfrm>
              <a:off x="1888" y="2728"/>
              <a:ext cx="4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a:latin typeface="Arial" panose="020B0604020202020204" pitchFamily="34" charset="0"/>
                </a:rPr>
                <a:t>True</a:t>
              </a:r>
            </a:p>
          </p:txBody>
        </p:sp>
        <p:sp>
          <p:nvSpPr>
            <p:cNvPr id="5134" name="Text Box 19"/>
            <p:cNvSpPr txBox="1">
              <a:spLocks noChangeArrowheads="1"/>
            </p:cNvSpPr>
            <p:nvPr/>
          </p:nvSpPr>
          <p:spPr bwMode="auto">
            <a:xfrm>
              <a:off x="1488" y="3118"/>
              <a:ext cx="1232"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a:latin typeface="Arial" panose="020B0604020202020204" pitchFamily="34" charset="0"/>
                </a:rPr>
                <a:t>Income tax = 20%</a:t>
              </a:r>
            </a:p>
          </p:txBody>
        </p:sp>
      </p:grpSp>
      <p:grpSp>
        <p:nvGrpSpPr>
          <p:cNvPr id="7" name="Group 20"/>
          <p:cNvGrpSpPr>
            <a:grpSpLocks/>
          </p:cNvGrpSpPr>
          <p:nvPr/>
        </p:nvGrpSpPr>
        <p:grpSpPr bwMode="auto">
          <a:xfrm>
            <a:off x="4038600" y="5067300"/>
            <a:ext cx="1524000" cy="1003300"/>
            <a:chOff x="2664" y="2736"/>
            <a:chExt cx="960" cy="632"/>
          </a:xfrm>
        </p:grpSpPr>
        <p:sp>
          <p:nvSpPr>
            <p:cNvPr id="5129" name="Text Box 21"/>
            <p:cNvSpPr txBox="1">
              <a:spLocks noChangeArrowheads="1"/>
            </p:cNvSpPr>
            <p:nvPr/>
          </p:nvSpPr>
          <p:spPr bwMode="auto">
            <a:xfrm>
              <a:off x="2944" y="2736"/>
              <a:ext cx="66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a:latin typeface="Arial" panose="020B0604020202020204" pitchFamily="34" charset="0"/>
                </a:rPr>
                <a:t>False</a:t>
              </a:r>
            </a:p>
          </p:txBody>
        </p:sp>
        <p:sp>
          <p:nvSpPr>
            <p:cNvPr id="5130" name="Line 22"/>
            <p:cNvSpPr>
              <a:spLocks noChangeShapeType="1"/>
            </p:cNvSpPr>
            <p:nvPr/>
          </p:nvSpPr>
          <p:spPr bwMode="auto">
            <a:xfrm>
              <a:off x="2664" y="2752"/>
              <a:ext cx="642" cy="387"/>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131" name="Text Box 23"/>
            <p:cNvSpPr txBox="1">
              <a:spLocks noChangeArrowheads="1"/>
            </p:cNvSpPr>
            <p:nvPr/>
          </p:nvSpPr>
          <p:spPr bwMode="auto">
            <a:xfrm>
              <a:off x="3232" y="3118"/>
              <a:ext cx="39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2000">
                  <a:latin typeface="Arial" panose="020B0604020202020204" pitchFamily="34" charset="0"/>
                </a:rPr>
                <a:t>etc.</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p:txBody>
          <a:bodyPr/>
          <a:lstStyle/>
          <a:p>
            <a:pPr eaLnBrk="1" hangingPunct="1"/>
            <a:r>
              <a:rPr lang="en-US" altLang="en-US" smtClean="0">
                <a:ea typeface="ＭＳ Ｐゴシック" panose="020B0600070205080204" pitchFamily="34" charset="-128"/>
              </a:rPr>
              <a:t>Evaluating Logical AND Expressions</a:t>
            </a:r>
          </a:p>
        </p:txBody>
      </p:sp>
      <p:sp>
        <p:nvSpPr>
          <p:cNvPr id="733187" name="Rectangle 3"/>
          <p:cNvSpPr>
            <a:spLocks noGrp="1" noChangeArrowheads="1"/>
          </p:cNvSpPr>
          <p:nvPr>
            <p:ph type="body" idx="4294967295"/>
          </p:nvPr>
        </p:nvSpPr>
        <p:spPr/>
        <p:txBody>
          <a:bodyPr/>
          <a:lstStyle/>
          <a:p>
            <a:pPr eaLnBrk="1" hangingPunct="1"/>
            <a:r>
              <a:rPr lang="en-US" altLang="en-US" smtClean="0">
                <a:ea typeface="ＭＳ Ｐゴシック" panose="020B0600070205080204" pitchFamily="34" charset="-128"/>
              </a:rPr>
              <a:t>True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True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True</a:t>
            </a:r>
          </a:p>
          <a:p>
            <a:pPr eaLnBrk="1" hangingPunct="1"/>
            <a:r>
              <a:rPr lang="en-US" altLang="en-US" smtClean="0">
                <a:ea typeface="ＭＳ Ｐゴシック" panose="020B0600070205080204" pitchFamily="34" charset="-128"/>
              </a:rPr>
              <a:t>False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True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True</a:t>
            </a:r>
          </a:p>
          <a:p>
            <a:pPr eaLnBrk="1" hangingPunct="1"/>
            <a:r>
              <a:rPr lang="en-US" altLang="en-US" smtClean="0">
                <a:ea typeface="ＭＳ Ｐゴシック" panose="020B0600070205080204" pitchFamily="34" charset="-128"/>
              </a:rPr>
              <a:t>True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True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True </a:t>
            </a:r>
            <a:r>
              <a:rPr lang="en-US" altLang="en-US" b="1" smtClean="0">
                <a:ea typeface="ＭＳ Ｐゴシック" panose="020B0600070205080204" pitchFamily="34" charset="-128"/>
              </a:rPr>
              <a:t>AND</a:t>
            </a:r>
            <a:r>
              <a:rPr lang="en-US" altLang="en-US" smtClean="0">
                <a:ea typeface="ＭＳ Ｐゴシック" panose="020B0600070205080204" pitchFamily="34" charset="-128"/>
              </a:rPr>
              <a:t> False</a:t>
            </a:r>
          </a:p>
          <a:p>
            <a:pPr eaLnBrk="1" hangingPunct="1"/>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31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31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31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318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idx="4294967295"/>
          </p:nvPr>
        </p:nvSpPr>
        <p:spPr>
          <a:xfrm>
            <a:off x="457200" y="274638"/>
            <a:ext cx="8229600" cy="1020762"/>
          </a:xfrm>
        </p:spPr>
        <p:txBody>
          <a:bodyPr/>
          <a:lstStyle/>
          <a:p>
            <a:pPr eaLnBrk="1" hangingPunct="1"/>
            <a:r>
              <a:rPr lang="en-US" altLang="en-US" smtClean="0">
                <a:ea typeface="ＭＳ Ｐゴシック" panose="020B0600070205080204" pitchFamily="34" charset="-128"/>
              </a:rPr>
              <a:t>Logical OR</a:t>
            </a:r>
          </a:p>
        </p:txBody>
      </p:sp>
      <p:sp>
        <p:nvSpPr>
          <p:cNvPr id="152579" name="Rectangle 3"/>
          <p:cNvSpPr>
            <a:spLocks noGrp="1"/>
          </p:cNvSpPr>
          <p:nvPr>
            <p:ph type="body" sz="half" idx="4294967295"/>
          </p:nvPr>
        </p:nvSpPr>
        <p:spPr>
          <a:xfrm>
            <a:off x="457200" y="1371600"/>
            <a:ext cx="8050213" cy="5105400"/>
          </a:xfrm>
        </p:spPr>
        <p:txBody>
          <a:bodyPr/>
          <a:lstStyle/>
          <a:p>
            <a:pPr eaLnBrk="1" hangingPunct="1"/>
            <a:r>
              <a:rPr lang="en-US" altLang="en-US" smtClean="0">
                <a:ea typeface="ＭＳ Ｐゴシック" panose="020B0600070205080204" pitchFamily="34" charset="-128"/>
              </a:rPr>
              <a:t>The correct everyday usage of the logical OR applies when </a:t>
            </a:r>
            <a:r>
              <a:rPr lang="en-US" altLang="en-US" i="1" smtClean="0">
                <a:ea typeface="ＭＳ Ｐゴシック" panose="020B0600070205080204" pitchFamily="34" charset="-128"/>
              </a:rPr>
              <a:t>ATLEAST</a:t>
            </a:r>
            <a:r>
              <a:rPr lang="en-US" altLang="en-US" smtClean="0">
                <a:ea typeface="ＭＳ Ｐゴシック" panose="020B0600070205080204" pitchFamily="34" charset="-128"/>
              </a:rPr>
              <a:t> one condition must be met.</a:t>
            </a:r>
          </a:p>
          <a:p>
            <a:pPr eaLnBrk="1" hangingPunct="1"/>
            <a:r>
              <a:rPr lang="en-US" altLang="en-US" smtClean="0">
                <a:ea typeface="ＭＳ Ｐゴシック" panose="020B0600070205080204" pitchFamily="34" charset="-128"/>
              </a:rPr>
              <a:t>Example:</a:t>
            </a:r>
          </a:p>
          <a:p>
            <a:pPr lvl="1" eaLnBrk="1" hangingPunct="1"/>
            <a:r>
              <a:rPr lang="en-US" altLang="en-US" sz="1800" smtClean="0">
                <a:latin typeface="Arial" panose="020B0604020202020204" pitchFamily="34" charset="0"/>
                <a:ea typeface="ＭＳ Ｐゴシック" panose="020B0600070205080204" pitchFamily="34" charset="-128"/>
              </a:rPr>
              <a:t>You are using additional recommended resources for this course: the online textbook OR the paper textbook available in the bookstore.</a:t>
            </a:r>
          </a:p>
          <a:p>
            <a:pPr lvl="1" eaLnBrk="1" hangingPunct="1"/>
            <a:endParaRPr lang="en-US" altLang="en-US" sz="1800" smtClean="0">
              <a:latin typeface="Arial" panose="020B0604020202020204" pitchFamily="34" charset="0"/>
              <a:ea typeface="ＭＳ Ｐゴシック" panose="020B0600070205080204" pitchFamily="34" charset="-128"/>
            </a:endParaRPr>
          </a:p>
          <a:p>
            <a:pPr lvl="1" eaLnBrk="1" hangingPunct="1"/>
            <a:endParaRPr lang="en-US" altLang="en-US" sz="1800" smtClean="0">
              <a:ea typeface="ＭＳ Ｐゴシック" panose="020B0600070205080204" pitchFamily="34" charset="-128"/>
            </a:endParaRPr>
          </a:p>
          <a:p>
            <a:pPr eaLnBrk="1" hangingPunct="1"/>
            <a:r>
              <a:rPr lang="en-US" altLang="en-US" sz="1800" smtClean="0">
                <a:ea typeface="ＭＳ Ｐゴシック" panose="020B0600070205080204" pitchFamily="34" charset="-128"/>
              </a:rPr>
              <a:t>Similar to AND, logical OR can be specified more formally in the form of a truth table.</a:t>
            </a:r>
          </a:p>
          <a:p>
            <a:pPr eaLnBrk="1" hangingPunct="1"/>
            <a:endParaRPr lang="en-US" altLang="en-US" smtClean="0">
              <a:ea typeface="ＭＳ Ｐゴシック" panose="020B0600070205080204" pitchFamily="34" charset="-128"/>
            </a:endParaRPr>
          </a:p>
          <a:p>
            <a:pPr eaLnBrk="1" hangingPunct="1"/>
            <a:endParaRPr lang="en-US" altLang="en-US" sz="2000" smtClean="0">
              <a:ea typeface="ＭＳ Ｐゴシック" panose="020B0600070205080204" pitchFamily="34" charset="-128"/>
            </a:endParaRPr>
          </a:p>
        </p:txBody>
      </p:sp>
      <p:grpSp>
        <p:nvGrpSpPr>
          <p:cNvPr id="2" name="Group 4"/>
          <p:cNvGrpSpPr>
            <a:grpSpLocks/>
          </p:cNvGrpSpPr>
          <p:nvPr/>
        </p:nvGrpSpPr>
        <p:grpSpPr bwMode="auto">
          <a:xfrm>
            <a:off x="852488" y="3216275"/>
            <a:ext cx="3952875" cy="690563"/>
            <a:chOff x="540" y="1804"/>
            <a:chExt cx="2490" cy="435"/>
          </a:xfrm>
        </p:grpSpPr>
        <p:grpSp>
          <p:nvGrpSpPr>
            <p:cNvPr id="33826" name="Group 5"/>
            <p:cNvGrpSpPr>
              <a:grpSpLocks/>
            </p:cNvGrpSpPr>
            <p:nvPr/>
          </p:nvGrpSpPr>
          <p:grpSpPr bwMode="auto">
            <a:xfrm>
              <a:off x="540" y="1804"/>
              <a:ext cx="1004" cy="411"/>
              <a:chOff x="604" y="1564"/>
              <a:chExt cx="1004" cy="411"/>
            </a:xfrm>
          </p:grpSpPr>
          <p:sp>
            <p:nvSpPr>
              <p:cNvPr id="33830" name="AutoShape 6"/>
              <p:cNvSpPr>
                <a:spLocks/>
              </p:cNvSpPr>
              <p:nvPr/>
            </p:nvSpPr>
            <p:spPr bwMode="auto">
              <a:xfrm rot="5400000">
                <a:off x="988" y="1180"/>
                <a:ext cx="216" cy="984"/>
              </a:xfrm>
              <a:prstGeom prst="rightBrace">
                <a:avLst>
                  <a:gd name="adj1" fmla="val 37963"/>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33831" name="Text Box 7"/>
              <p:cNvSpPr txBox="1">
                <a:spLocks noChangeArrowheads="1"/>
              </p:cNvSpPr>
              <p:nvPr/>
            </p:nvSpPr>
            <p:spPr bwMode="auto">
              <a:xfrm>
                <a:off x="704" y="1744"/>
                <a:ext cx="9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Condition I</a:t>
                </a:r>
              </a:p>
            </p:txBody>
          </p:sp>
        </p:grpSp>
        <p:grpSp>
          <p:nvGrpSpPr>
            <p:cNvPr id="33827" name="Group 8"/>
            <p:cNvGrpSpPr>
              <a:grpSpLocks/>
            </p:cNvGrpSpPr>
            <p:nvPr/>
          </p:nvGrpSpPr>
          <p:grpSpPr bwMode="auto">
            <a:xfrm>
              <a:off x="2049" y="1828"/>
              <a:ext cx="981" cy="411"/>
              <a:chOff x="2049" y="1828"/>
              <a:chExt cx="981" cy="411"/>
            </a:xfrm>
          </p:grpSpPr>
          <p:sp>
            <p:nvSpPr>
              <p:cNvPr id="33828" name="AutoShape 9"/>
              <p:cNvSpPr>
                <a:spLocks/>
              </p:cNvSpPr>
              <p:nvPr/>
            </p:nvSpPr>
            <p:spPr bwMode="auto">
              <a:xfrm rot="5400000">
                <a:off x="2416" y="1472"/>
                <a:ext cx="216" cy="928"/>
              </a:xfrm>
              <a:prstGeom prst="rightBrace">
                <a:avLst>
                  <a:gd name="adj1" fmla="val 35802"/>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33829" name="Text Box 10"/>
              <p:cNvSpPr txBox="1">
                <a:spLocks noChangeArrowheads="1"/>
              </p:cNvSpPr>
              <p:nvPr/>
            </p:nvSpPr>
            <p:spPr bwMode="auto">
              <a:xfrm>
                <a:off x="2049" y="2008"/>
                <a:ext cx="98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Condition II</a:t>
                </a:r>
              </a:p>
            </p:txBody>
          </p:sp>
        </p:grpSp>
      </p:grpSp>
      <p:graphicFrame>
        <p:nvGraphicFramePr>
          <p:cNvPr id="152587" name="Group 11"/>
          <p:cNvGraphicFramePr>
            <a:graphicFrameLocks noGrp="1"/>
          </p:cNvGraphicFramePr>
          <p:nvPr>
            <p:ph sz="half" idx="4294967295"/>
          </p:nvPr>
        </p:nvGraphicFramePr>
        <p:xfrm>
          <a:off x="788988" y="4495800"/>
          <a:ext cx="4267200" cy="2219325"/>
        </p:xfrm>
        <a:graphic>
          <a:graphicData uri="http://schemas.openxmlformats.org/drawingml/2006/table">
            <a:tbl>
              <a:tblPr/>
              <a:tblGrid>
                <a:gridCol w="1423988"/>
                <a:gridCol w="1419225"/>
                <a:gridCol w="1423987"/>
              </a:tblGrid>
              <a:tr h="323850">
                <a:tc gridSpan="3">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905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38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57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2579">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2579">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1525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eaLnBrk="1" hangingPunct="1"/>
            <a:r>
              <a:rPr lang="en-US" altLang="en-US" smtClean="0">
                <a:ea typeface="ＭＳ Ｐゴシック" panose="020B0600070205080204" pitchFamily="34" charset="-128"/>
              </a:rPr>
              <a:t>Logical OR: Three Input Truth Table</a:t>
            </a:r>
          </a:p>
        </p:txBody>
      </p:sp>
      <p:graphicFrame>
        <p:nvGraphicFramePr>
          <p:cNvPr id="153603" name="Group 3"/>
          <p:cNvGraphicFramePr>
            <a:graphicFrameLocks noGrp="1"/>
          </p:cNvGraphicFramePr>
          <p:nvPr>
            <p:ph idx="4294967295"/>
          </p:nvPr>
        </p:nvGraphicFramePr>
        <p:xfrm>
          <a:off x="457200" y="1600200"/>
          <a:ext cx="8229600" cy="4876802"/>
        </p:xfrm>
        <a:graphic>
          <a:graphicData uri="http://schemas.openxmlformats.org/drawingml/2006/table">
            <a:tbl>
              <a:tblPr/>
              <a:tblGrid>
                <a:gridCol w="1801813"/>
                <a:gridCol w="1943100"/>
                <a:gridCol w="1928812"/>
                <a:gridCol w="2555875"/>
              </a:tblGrid>
              <a:tr h="571500">
                <a:tc gridSpan="4">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C1 OR C2 OR C3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1"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477838">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6250">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7942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eaLnBrk="1" hangingPunct="1"/>
            <a:r>
              <a:rPr lang="en-US" altLang="en-US" smtClean="0">
                <a:ea typeface="ＭＳ Ｐゴシック" panose="020B0600070205080204" pitchFamily="34" charset="-128"/>
              </a:rPr>
              <a:t>Evaluating Logical OR Expressions</a:t>
            </a:r>
          </a:p>
        </p:txBody>
      </p:sp>
      <p:sp>
        <p:nvSpPr>
          <p:cNvPr id="738307" name="Rectangle 3"/>
          <p:cNvSpPr>
            <a:spLocks noGrp="1" noChangeArrowheads="1"/>
          </p:cNvSpPr>
          <p:nvPr>
            <p:ph type="body" idx="4294967295"/>
          </p:nvPr>
        </p:nvSpPr>
        <p:spPr/>
        <p:txBody>
          <a:bodyPr/>
          <a:lstStyle/>
          <a:p>
            <a:pPr eaLnBrk="1" hangingPunct="1"/>
            <a:r>
              <a:rPr lang="en-US" altLang="en-US" smtClean="0">
                <a:ea typeface="ＭＳ Ｐゴシック" panose="020B0600070205080204" pitchFamily="34" charset="-128"/>
              </a:rPr>
              <a:t>True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a:t>
            </a:r>
          </a:p>
          <a:p>
            <a:pPr eaLnBrk="1" hangingPunct="1"/>
            <a:r>
              <a:rPr lang="en-US" altLang="en-US" smtClean="0">
                <a:ea typeface="ＭＳ Ｐゴシック" panose="020B0600070205080204" pitchFamily="34" charset="-128"/>
              </a:rPr>
              <a:t>False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a:t>
            </a:r>
          </a:p>
          <a:p>
            <a:pPr eaLnBrk="1" hangingPunct="1"/>
            <a:r>
              <a:rPr lang="en-US" altLang="en-US" smtClean="0">
                <a:ea typeface="ＭＳ Ｐゴシック" panose="020B0600070205080204" pitchFamily="34" charset="-128"/>
              </a:rPr>
              <a:t>False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False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False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a:t>
            </a:r>
          </a:p>
          <a:p>
            <a:pPr eaLnBrk="1" hangingPunct="1"/>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383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383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383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8307"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Logical NOT</a:t>
            </a:r>
          </a:p>
        </p:txBody>
      </p:sp>
      <p:sp>
        <p:nvSpPr>
          <p:cNvPr id="156675" name="Rectangle 3"/>
          <p:cNvSpPr>
            <a:spLocks noGrp="1"/>
          </p:cNvSpPr>
          <p:nvPr>
            <p:ph type="body" sz="half" idx="4294967295"/>
          </p:nvPr>
        </p:nvSpPr>
        <p:spPr>
          <a:xfrm>
            <a:off x="457200" y="1600200"/>
            <a:ext cx="8050213" cy="4876800"/>
          </a:xfrm>
        </p:spPr>
        <p:txBody>
          <a:bodyPr/>
          <a:lstStyle/>
          <a:p>
            <a:pPr eaLnBrk="1" hangingPunct="1">
              <a:defRPr/>
            </a:pPr>
            <a:r>
              <a:rPr lang="en-US" dirty="0" smtClean="0">
                <a:ea typeface="+mn-ea"/>
                <a:cs typeface="+mn-cs"/>
              </a:rPr>
              <a:t>The everyday usage of logical NOT negates (or reverses) a statement.</a:t>
            </a:r>
          </a:p>
          <a:p>
            <a:pPr eaLnBrk="1" hangingPunct="1">
              <a:defRPr/>
            </a:pPr>
            <a:r>
              <a:rPr lang="en-US" dirty="0" smtClean="0">
                <a:ea typeface="+mn-ea"/>
                <a:cs typeface="+mn-cs"/>
              </a:rPr>
              <a:t>Example:</a:t>
            </a:r>
          </a:p>
          <a:p>
            <a:pPr lvl="1" eaLnBrk="1" hangingPunct="1">
              <a:buFont typeface="Times New Roman" charset="0"/>
              <a:buChar char="-"/>
              <a:defRPr/>
            </a:pPr>
            <a:r>
              <a:rPr lang="en-US" dirty="0" smtClean="0">
                <a:latin typeface="Arial" charset="0"/>
                <a:ea typeface="+mn-ea"/>
              </a:rPr>
              <a:t>I am finding this class quite stimulating and exciting</a:t>
            </a:r>
            <a:endParaRPr lang="en-US" sz="1800" dirty="0" smtClean="0">
              <a:latin typeface="Arial" charset="0"/>
              <a:ea typeface="+mn-ea"/>
            </a:endParaRPr>
          </a:p>
          <a:p>
            <a:pPr marL="0" indent="0" eaLnBrk="1" hangingPunct="1">
              <a:buFont typeface="Arial" charset="0"/>
              <a:buNone/>
              <a:defRPr/>
            </a:pPr>
            <a:endParaRPr lang="en-US" dirty="0" smtClean="0">
              <a:ea typeface="+mn-ea"/>
              <a:cs typeface="+mn-cs"/>
            </a:endParaRPr>
          </a:p>
          <a:p>
            <a:pPr eaLnBrk="1" hangingPunct="1">
              <a:defRPr/>
            </a:pPr>
            <a:endParaRPr lang="en-US" dirty="0" smtClean="0">
              <a:ea typeface="+mn-ea"/>
              <a:cs typeface="+mn-cs"/>
            </a:endParaRPr>
          </a:p>
          <a:p>
            <a:pPr eaLnBrk="1" hangingPunct="1">
              <a:defRPr/>
            </a:pPr>
            <a:r>
              <a:rPr lang="en-US" dirty="0" smtClean="0">
                <a:ea typeface="+mn-ea"/>
                <a:cs typeface="+mn-cs"/>
              </a:rPr>
              <a:t>The truth table for logical NOT is quite simple:</a:t>
            </a:r>
          </a:p>
          <a:p>
            <a:pPr eaLnBrk="1" hangingPunct="1">
              <a:defRPr/>
            </a:pPr>
            <a:endParaRPr lang="en-US" sz="2000" dirty="0" smtClean="0">
              <a:ea typeface="+mn-ea"/>
              <a:cs typeface="+mn-cs"/>
            </a:endParaRPr>
          </a:p>
        </p:txBody>
      </p:sp>
      <p:graphicFrame>
        <p:nvGraphicFramePr>
          <p:cNvPr id="156698" name="Group 26"/>
          <p:cNvGraphicFramePr>
            <a:graphicFrameLocks noGrp="1"/>
          </p:cNvGraphicFramePr>
          <p:nvPr>
            <p:ph sz="half" idx="4294967295"/>
          </p:nvPr>
        </p:nvGraphicFramePr>
        <p:xfrm>
          <a:off x="836613" y="4800600"/>
          <a:ext cx="2289175" cy="1817688"/>
        </p:xfrm>
        <a:graphic>
          <a:graphicData uri="http://schemas.openxmlformats.org/drawingml/2006/table">
            <a:tbl>
              <a:tblPr/>
              <a:tblGrid>
                <a:gridCol w="1145382"/>
                <a:gridCol w="1143793"/>
              </a:tblGrid>
              <a:tr h="365745">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 Truth table</a:t>
                      </a:r>
                    </a:p>
                  </a:txBody>
                  <a:tcPr marL="91503" marR="91503" marT="45706" marB="4570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85785">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S</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1" i="0" u="none" strike="noStrike" cap="none" normalizeH="0" baseline="0" dirty="0" smtClean="0">
                          <a:ln>
                            <a:noFill/>
                          </a:ln>
                          <a:solidFill>
                            <a:schemeClr val="tx1"/>
                          </a:solidFill>
                          <a:effectLst/>
                          <a:latin typeface="Arial" charset="0"/>
                        </a:rPr>
                        <a:t>Not S</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3079">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True</a:t>
                      </a:r>
                    </a:p>
                  </a:txBody>
                  <a:tcPr marL="91503" marR="91503" marT="45706" marB="4570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CA" sz="1800" b="0" i="0" u="none" strike="noStrike" cap="none" normalizeH="0" baseline="0" dirty="0" smtClean="0">
                          <a:ln>
                            <a:noFill/>
                          </a:ln>
                          <a:solidFill>
                            <a:schemeClr val="tx1"/>
                          </a:solidFill>
                          <a:effectLst/>
                          <a:latin typeface="Arial" charset="0"/>
                        </a:rPr>
                        <a:t>False</a:t>
                      </a:r>
                    </a:p>
                  </a:txBody>
                  <a:tcPr marL="91503" marR="91503" marT="45706" marB="4570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3" name="Group 1"/>
          <p:cNvGrpSpPr>
            <a:grpSpLocks/>
          </p:cNvGrpSpPr>
          <p:nvPr/>
        </p:nvGrpSpPr>
        <p:grpSpPr bwMode="auto">
          <a:xfrm>
            <a:off x="1176338" y="3197225"/>
            <a:ext cx="4997450" cy="668338"/>
            <a:chOff x="1066800" y="3124200"/>
            <a:chExt cx="4997450" cy="667781"/>
          </a:xfrm>
        </p:grpSpPr>
        <p:sp>
          <p:nvSpPr>
            <p:cNvPr id="36890" name="AutoShape 21"/>
            <p:cNvSpPr>
              <a:spLocks/>
            </p:cNvSpPr>
            <p:nvPr/>
          </p:nvSpPr>
          <p:spPr bwMode="auto">
            <a:xfrm rot="5400000">
              <a:off x="3394075" y="796925"/>
              <a:ext cx="342900" cy="4997450"/>
            </a:xfrm>
            <a:prstGeom prst="rightBrace">
              <a:avLst>
                <a:gd name="adj1" fmla="val 121451"/>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36891" name="Text Box 22"/>
            <p:cNvSpPr txBox="1">
              <a:spLocks noChangeArrowheads="1"/>
            </p:cNvSpPr>
            <p:nvPr/>
          </p:nvSpPr>
          <p:spPr bwMode="auto">
            <a:xfrm>
              <a:off x="1600200" y="3422649"/>
              <a:ext cx="3810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Statement (logical condition)</a:t>
              </a:r>
            </a:p>
          </p:txBody>
        </p:sp>
      </p:grpSp>
      <p:grpSp>
        <p:nvGrpSpPr>
          <p:cNvPr id="4" name="Group 2"/>
          <p:cNvGrpSpPr>
            <a:grpSpLocks/>
          </p:cNvGrpSpPr>
          <p:nvPr/>
        </p:nvGrpSpPr>
        <p:grpSpPr bwMode="auto">
          <a:xfrm>
            <a:off x="6353175" y="3222625"/>
            <a:ext cx="3122613" cy="989013"/>
            <a:chOff x="5720555" y="3124200"/>
            <a:chExt cx="3122613" cy="989231"/>
          </a:xfrm>
        </p:grpSpPr>
        <p:sp>
          <p:nvSpPr>
            <p:cNvPr id="36888" name="AutoShape 24"/>
            <p:cNvSpPr>
              <a:spLocks/>
            </p:cNvSpPr>
            <p:nvPr/>
          </p:nvSpPr>
          <p:spPr bwMode="auto">
            <a:xfrm rot="5400000">
              <a:off x="6780212" y="2965450"/>
              <a:ext cx="342900" cy="660400"/>
            </a:xfrm>
            <a:prstGeom prst="rightBrace">
              <a:avLst>
                <a:gd name="adj1" fmla="val 16049"/>
                <a:gd name="adj2" fmla="val 50000"/>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36889" name="Text Box 25"/>
            <p:cNvSpPr txBox="1">
              <a:spLocks noChangeArrowheads="1"/>
            </p:cNvSpPr>
            <p:nvPr/>
          </p:nvSpPr>
          <p:spPr bwMode="auto">
            <a:xfrm>
              <a:off x="5720555" y="3467100"/>
              <a:ext cx="31226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solidFill>
                    <a:srgbClr val="FF0000"/>
                  </a:solidFill>
                  <a:latin typeface="Arial" panose="020B0604020202020204" pitchFamily="34" charset="0"/>
                </a:rPr>
                <a:t>Negation of the statement/condition</a:t>
              </a:r>
            </a:p>
          </p:txBody>
        </p:sp>
      </p:grpSp>
      <p:sp>
        <p:nvSpPr>
          <p:cNvPr id="2" name="Rectangle 1"/>
          <p:cNvSpPr>
            <a:spLocks noChangeArrowheads="1"/>
          </p:cNvSpPr>
          <p:nvPr/>
        </p:nvSpPr>
        <p:spPr bwMode="auto">
          <a:xfrm>
            <a:off x="6350000" y="2870200"/>
            <a:ext cx="1752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lvl="1" eaLnBrk="1" hangingPunct="1">
              <a:spcBef>
                <a:spcPct val="0"/>
              </a:spcBef>
              <a:buSzTx/>
              <a:buFontTx/>
              <a:buNone/>
            </a:pPr>
            <a:r>
              <a:rPr lang="en-US" altLang="en-US">
                <a:latin typeface="Arial" panose="020B0604020202020204" pitchFamily="34" charset="0"/>
              </a:rPr>
              <a:t>.....</a:t>
            </a:r>
            <a:r>
              <a:rPr lang="en-US" altLang="en-US" i="1">
                <a:latin typeface="Arial" panose="020B0604020202020204" pitchFamily="34" charset="0"/>
              </a:rPr>
              <a:t>NOT!!!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667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667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6675">
                                            <p:txEl>
                                              <p:pRg st="5" end="5"/>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1566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build="p"/>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pPr eaLnBrk="1" hangingPunct="1"/>
            <a:r>
              <a:rPr lang="en-US" altLang="en-US" smtClean="0">
                <a:ea typeface="ＭＳ Ｐゴシック" panose="020B0600070205080204" pitchFamily="34" charset="-128"/>
              </a:rPr>
              <a:t>Evaluating More Complex Logical Expressions</a:t>
            </a:r>
          </a:p>
        </p:txBody>
      </p:sp>
      <p:sp>
        <p:nvSpPr>
          <p:cNvPr id="750595" name="Rectangle 3"/>
          <p:cNvSpPr>
            <a:spLocks noGrp="1" noChangeArrowheads="1"/>
          </p:cNvSpPr>
          <p:nvPr>
            <p:ph type="body" idx="4294967295"/>
          </p:nvPr>
        </p:nvSpPr>
        <p:spPr/>
        <p:txBody>
          <a:bodyPr/>
          <a:lstStyle/>
          <a:p>
            <a:pPr eaLnBrk="1" hangingPunct="1"/>
            <a:r>
              <a:rPr lang="en-US" altLang="en-US" smtClean="0">
                <a:ea typeface="ＭＳ Ｐゴシック" panose="020B0600070205080204" pitchFamily="34" charset="-128"/>
              </a:rPr>
              <a:t>True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 </a:t>
            </a:r>
            <a:r>
              <a:rPr lang="en-US" altLang="en-US" b="1" smtClean="0">
                <a:latin typeface="Arial" panose="020B0604020202020204" pitchFamily="34" charset="0"/>
                <a:ea typeface="ＭＳ Ｐゴシック" panose="020B0600070205080204" pitchFamily="34" charset="-128"/>
              </a:rPr>
              <a:t>AND</a:t>
            </a:r>
            <a:r>
              <a:rPr lang="en-US" altLang="en-US" smtClean="0">
                <a:ea typeface="ＭＳ Ｐゴシック" panose="020B0600070205080204" pitchFamily="34" charset="-128"/>
              </a:rPr>
              <a:t> True</a:t>
            </a:r>
          </a:p>
          <a:p>
            <a:pPr eaLnBrk="1" hangingPunct="1"/>
            <a:r>
              <a:rPr lang="en-US" altLang="en-US" b="1" smtClean="0">
                <a:latin typeface="Arial" panose="020B0604020202020204" pitchFamily="34" charset="0"/>
                <a:ea typeface="ＭＳ Ｐゴシック" panose="020B0600070205080204" pitchFamily="34" charset="-128"/>
              </a:rPr>
              <a:t>NOT</a:t>
            </a:r>
            <a:r>
              <a:rPr lang="en-US" altLang="en-US" smtClean="0">
                <a:ea typeface="ＭＳ Ｐゴシック" panose="020B0600070205080204" pitchFamily="34" charset="-128"/>
              </a:rPr>
              <a:t> (False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True</a:t>
            </a:r>
          </a:p>
          <a:p>
            <a:pPr eaLnBrk="1" hangingPunct="1"/>
            <a:r>
              <a:rPr lang="en-US" altLang="en-US" smtClean="0">
                <a:ea typeface="ＭＳ Ｐゴシック" panose="020B0600070205080204" pitchFamily="34" charset="-128"/>
              </a:rPr>
              <a:t>(False </a:t>
            </a:r>
            <a:r>
              <a:rPr lang="en-US" altLang="en-US" b="1" smtClean="0">
                <a:latin typeface="Arial" panose="020B0604020202020204" pitchFamily="34" charset="0"/>
                <a:ea typeface="ＭＳ Ｐゴシック" panose="020B0600070205080204" pitchFamily="34" charset="-128"/>
              </a:rPr>
              <a:t>AND</a:t>
            </a:r>
            <a:r>
              <a:rPr lang="en-US" altLang="en-US" smtClean="0">
                <a:ea typeface="ＭＳ Ｐゴシック" panose="020B0600070205080204" pitchFamily="34" charset="-128"/>
              </a:rPr>
              <a:t> False) </a:t>
            </a:r>
            <a:r>
              <a:rPr lang="en-US" altLang="en-US" b="1" smtClean="0">
                <a:latin typeface="Arial" panose="020B0604020202020204" pitchFamily="34" charset="0"/>
                <a:ea typeface="ＭＳ Ｐゴシック" panose="020B0600070205080204" pitchFamily="34" charset="-128"/>
              </a:rPr>
              <a:t>OR</a:t>
            </a:r>
            <a:r>
              <a:rPr lang="en-US" altLang="en-US" smtClean="0">
                <a:ea typeface="ＭＳ Ｐゴシック" panose="020B0600070205080204" pitchFamily="34" charset="-128"/>
              </a:rPr>
              <a:t> (False </a:t>
            </a:r>
            <a:r>
              <a:rPr lang="en-US" altLang="en-US" b="1" smtClean="0">
                <a:latin typeface="Arial" panose="020B0604020202020204" pitchFamily="34" charset="0"/>
                <a:ea typeface="ＭＳ Ｐゴシック" panose="020B0600070205080204" pitchFamily="34" charset="-128"/>
              </a:rPr>
              <a:t>AND</a:t>
            </a:r>
            <a:r>
              <a:rPr lang="en-US" altLang="en-US" smtClean="0">
                <a:ea typeface="ＭＳ Ｐゴシック" panose="020B0600070205080204" pitchFamily="34" charset="-128"/>
              </a:rPr>
              <a:t> True)</a:t>
            </a:r>
          </a:p>
          <a:p>
            <a:pPr eaLnBrk="1" hangingPunct="1"/>
            <a:r>
              <a:rPr lang="en-US" altLang="en-US" b="1" smtClean="0">
                <a:latin typeface="Arial" panose="020B0604020202020204" pitchFamily="34" charset="0"/>
                <a:ea typeface="ＭＳ Ｐゴシック" panose="020B0600070205080204" pitchFamily="34" charset="-128"/>
              </a:rPr>
              <a:t>NOT NOT NOT NOT</a:t>
            </a:r>
            <a:r>
              <a:rPr lang="en-US" altLang="en-US" smtClean="0">
                <a:ea typeface="ＭＳ Ｐゴシック" panose="020B0600070205080204" pitchFamily="34" charset="-128"/>
              </a:rPr>
              <a:t> True</a:t>
            </a:r>
          </a:p>
          <a:p>
            <a:pPr eaLnBrk="1" hangingPunct="1"/>
            <a:r>
              <a:rPr lang="en-US" altLang="en-US" b="1" smtClean="0">
                <a:latin typeface="Arial" panose="020B0604020202020204" pitchFamily="34" charset="0"/>
                <a:ea typeface="ＭＳ Ｐゴシック" panose="020B0600070205080204" pitchFamily="34" charset="-128"/>
              </a:rPr>
              <a:t>NOT NOT NOT</a:t>
            </a:r>
            <a:r>
              <a:rPr lang="en-US" altLang="en-US" smtClean="0">
                <a:ea typeface="ＭＳ Ｐゴシック" panose="020B0600070205080204" pitchFamily="34" charset="-128"/>
              </a:rPr>
              <a:t> False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05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05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5059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5059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505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0595"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57200" y="260350"/>
            <a:ext cx="8229600" cy="730250"/>
          </a:xfrm>
        </p:spPr>
        <p:txBody>
          <a:bodyPr/>
          <a:lstStyle/>
          <a:p>
            <a:pPr eaLnBrk="1" hangingPunct="1"/>
            <a:r>
              <a:rPr lang="en-US" altLang="en-US" smtClean="0">
                <a:ea typeface="ＭＳ Ｐゴシック" panose="020B0600070205080204" pitchFamily="34" charset="-128"/>
              </a:rPr>
              <a:t>Extra Practice</a:t>
            </a:r>
          </a:p>
        </p:txBody>
      </p:sp>
      <p:sp>
        <p:nvSpPr>
          <p:cNvPr id="38915" name="Content Placeholder 2"/>
          <p:cNvSpPr>
            <a:spLocks noGrp="1"/>
          </p:cNvSpPr>
          <p:nvPr>
            <p:ph idx="1"/>
          </p:nvPr>
        </p:nvSpPr>
        <p:spPr>
          <a:xfrm>
            <a:off x="457200" y="1219200"/>
            <a:ext cx="8229600" cy="2133600"/>
          </a:xfrm>
        </p:spPr>
        <p:txBody>
          <a:bodyPr/>
          <a:lstStyle/>
          <a:p>
            <a:pPr eaLnBrk="1" hangingPunct="1"/>
            <a:r>
              <a:rPr lang="en-US" altLang="en-US" smtClean="0">
                <a:ea typeface="ＭＳ Ｐゴシック" panose="020B0600070205080204" pitchFamily="34" charset="-128"/>
              </a:rPr>
              <a:t>(From “Starting out with Python (2</a:t>
            </a:r>
            <a:r>
              <a:rPr lang="en-US" altLang="en-US" baseline="30000" smtClean="0">
                <a:ea typeface="ＭＳ Ｐゴシック" panose="020B0600070205080204" pitchFamily="34" charset="-128"/>
              </a:rPr>
              <a:t>nd</a:t>
            </a:r>
            <a:r>
              <a:rPr lang="en-US" altLang="en-US" smtClean="0">
                <a:ea typeface="ＭＳ Ｐゴシック" panose="020B0600070205080204" pitchFamily="34" charset="-128"/>
              </a:rPr>
              <a:t> Edition)” by Tony Gaddis)</a:t>
            </a:r>
          </a:p>
          <a:p>
            <a:pPr marL="333375" lvl="1" indent="0" eaLnBrk="1" hangingPunct="1">
              <a:buFont typeface="Arial" panose="020B0604020202020204" pitchFamily="34" charset="0"/>
              <a:buNone/>
            </a:pPr>
            <a:r>
              <a:rPr lang="en-US" altLang="en-US" smtClean="0">
                <a:latin typeface="Arial" panose="020B0604020202020204" pitchFamily="34" charset="0"/>
                <a:ea typeface="ＭＳ Ｐゴシック" panose="020B0600070205080204" pitchFamily="34" charset="-128"/>
                <a:cs typeface="Arial" panose="020B0604020202020204" pitchFamily="34" charset="0"/>
              </a:rPr>
              <a:t>Assume the variables a = 2, b = 4, c = 6</a:t>
            </a:r>
          </a:p>
          <a:p>
            <a:pPr marL="333375" lvl="1" indent="0" eaLnBrk="1" hangingPunct="1">
              <a:buFont typeface="Arial" panose="020B0604020202020204" pitchFamily="34" charset="0"/>
              <a:buNone/>
            </a:pPr>
            <a:r>
              <a:rPr lang="en-US" altLang="en-US" smtClean="0">
                <a:latin typeface="Arial" panose="020B0604020202020204" pitchFamily="34" charset="0"/>
                <a:ea typeface="ＭＳ Ｐゴシック" panose="020B0600070205080204" pitchFamily="34" charset="-128"/>
                <a:cs typeface="Arial" panose="020B0604020202020204" pitchFamily="34" charset="0"/>
              </a:rPr>
              <a:t>For each of the following conditions  indicate whether the final value is true or false.</a:t>
            </a:r>
          </a:p>
          <a:p>
            <a:pPr eaLnBrk="1" hangingPunct="1"/>
            <a:endParaRPr lang="en-US" altLang="en-US" smtClean="0">
              <a:ea typeface="ＭＳ Ｐゴシック" panose="020B0600070205080204" pitchFamily="34" charset="-128"/>
            </a:endParaRPr>
          </a:p>
        </p:txBody>
      </p:sp>
      <p:graphicFrame>
        <p:nvGraphicFramePr>
          <p:cNvPr id="4" name="Table 3"/>
          <p:cNvGraphicFramePr>
            <a:graphicFrameLocks noGrp="1"/>
          </p:cNvGraphicFramePr>
          <p:nvPr/>
        </p:nvGraphicFramePr>
        <p:xfrm>
          <a:off x="914400" y="2819400"/>
          <a:ext cx="5334000" cy="2193948"/>
        </p:xfrm>
        <a:graphic>
          <a:graphicData uri="http://schemas.openxmlformats.org/drawingml/2006/table">
            <a:tbl>
              <a:tblPr firstRow="1" bandRow="1">
                <a:tableStyleId>{5C22544A-7EE6-4342-B048-85BDC9FD1C3A}</a:tableStyleId>
              </a:tblPr>
              <a:tblGrid>
                <a:gridCol w="2667000"/>
                <a:gridCol w="2667000"/>
              </a:tblGrid>
              <a:tr h="365654">
                <a:tc>
                  <a:txBody>
                    <a:bodyPr/>
                    <a:lstStyle/>
                    <a:p>
                      <a:r>
                        <a:rPr lang="en-US" sz="1800" dirty="0" smtClean="0">
                          <a:latin typeface="Arial" pitchFamily="34" charset="0"/>
                        </a:rPr>
                        <a:t>Expression</a:t>
                      </a:r>
                      <a:endParaRPr lang="en-US" sz="1800" dirty="0">
                        <a:latin typeface="Arial" pitchFamily="34" charset="0"/>
                      </a:endParaRPr>
                    </a:p>
                  </a:txBody>
                  <a:tcPr marT="45669" marB="45669"/>
                </a:tc>
                <a:tc>
                  <a:txBody>
                    <a:bodyPr/>
                    <a:lstStyle/>
                    <a:p>
                      <a:r>
                        <a:rPr lang="en-US" sz="1800" dirty="0" smtClean="0">
                          <a:latin typeface="Arial" pitchFamily="34" charset="0"/>
                        </a:rPr>
                        <a:t>Final result </a:t>
                      </a:r>
                      <a:endParaRPr lang="en-US" sz="1800" dirty="0">
                        <a:latin typeface="Arial" pitchFamily="34" charset="0"/>
                      </a:endParaRPr>
                    </a:p>
                  </a:txBody>
                  <a:tcPr marT="45669" marB="45669"/>
                </a:tc>
              </a:tr>
              <a:tr h="365654">
                <a:tc>
                  <a:txBody>
                    <a:bodyPr/>
                    <a:lstStyle/>
                    <a:p>
                      <a:r>
                        <a:rPr lang="en-US" sz="1800" dirty="0" smtClean="0">
                          <a:latin typeface="Arial" pitchFamily="34" charset="0"/>
                        </a:rPr>
                        <a:t>a</a:t>
                      </a:r>
                      <a:r>
                        <a:rPr lang="en-US" sz="1800" baseline="0" dirty="0" smtClean="0">
                          <a:latin typeface="Arial" pitchFamily="34" charset="0"/>
                        </a:rPr>
                        <a:t> == 4 or b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tr>
              <a:tr h="365654">
                <a:tc>
                  <a:txBody>
                    <a:bodyPr/>
                    <a:lstStyle/>
                    <a:p>
                      <a:r>
                        <a:rPr lang="en-US" sz="1800" dirty="0" smtClean="0">
                          <a:latin typeface="Arial" pitchFamily="34" charset="0"/>
                        </a:rPr>
                        <a:t>6 &lt;=</a:t>
                      </a:r>
                      <a:r>
                        <a:rPr lang="en-US" sz="1800" baseline="0" dirty="0" smtClean="0">
                          <a:latin typeface="Arial" pitchFamily="34" charset="0"/>
                        </a:rPr>
                        <a:t> c and a &gt;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tr>
              <a:tr h="365654">
                <a:tc>
                  <a:txBody>
                    <a:bodyPr/>
                    <a:lstStyle/>
                    <a:p>
                      <a:r>
                        <a:rPr lang="en-US" sz="1800" dirty="0" smtClean="0">
                          <a:latin typeface="Arial" pitchFamily="34" charset="0"/>
                        </a:rPr>
                        <a:t>1 != b and c </a:t>
                      </a:r>
                      <a:r>
                        <a:rPr lang="en-US" sz="1800" baseline="0" dirty="0" smtClean="0">
                          <a:latin typeface="Arial" pitchFamily="34" charset="0"/>
                        </a:rPr>
                        <a:t> != 3</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tr>
              <a:tr h="365654">
                <a:tc>
                  <a:txBody>
                    <a:bodyPr/>
                    <a:lstStyle/>
                    <a:p>
                      <a:r>
                        <a:rPr lang="en-US" sz="1800" dirty="0" smtClean="0">
                          <a:latin typeface="Arial" pitchFamily="34" charset="0"/>
                        </a:rPr>
                        <a:t>a &gt;-1 or a &lt;= b</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tr>
              <a:tr h="365654">
                <a:tc>
                  <a:txBody>
                    <a:bodyPr/>
                    <a:lstStyle/>
                    <a:p>
                      <a:r>
                        <a:rPr lang="en-US" sz="1800" dirty="0" smtClean="0">
                          <a:latin typeface="Arial" pitchFamily="34" charset="0"/>
                        </a:rPr>
                        <a:t>not (a &gt; 2)</a:t>
                      </a:r>
                      <a:endParaRPr lang="en-US" sz="1800" dirty="0">
                        <a:latin typeface="Arial" pitchFamily="34" charset="0"/>
                      </a:endParaRPr>
                    </a:p>
                  </a:txBody>
                  <a:tcPr marT="45669" marB="45669"/>
                </a:tc>
                <a:tc>
                  <a:txBody>
                    <a:bodyPr/>
                    <a:lstStyle/>
                    <a:p>
                      <a:endParaRPr lang="en-US" sz="1800" dirty="0">
                        <a:latin typeface="Arial" pitchFamily="34" charset="0"/>
                      </a:endParaRPr>
                    </a:p>
                  </a:txBody>
                  <a:tcPr marT="45669" marB="45669"/>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Logic Can Be Used In Conjunction With Branching</a:t>
            </a:r>
          </a:p>
        </p:txBody>
      </p:sp>
      <p:sp>
        <p:nvSpPr>
          <p:cNvPr id="159747"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Typically the logical operators AND, OR are used with multiple conditions/Boolean expressions:</a:t>
            </a:r>
          </a:p>
          <a:p>
            <a:pPr lvl="1" eaLnBrk="1" hangingPunct="1"/>
            <a:r>
              <a:rPr lang="en-US" altLang="en-US" smtClean="0">
                <a:ea typeface="ＭＳ Ｐゴシック" panose="020B0600070205080204" pitchFamily="34" charset="-128"/>
              </a:rPr>
              <a:t>If multiple conditions </a:t>
            </a:r>
            <a:r>
              <a:rPr lang="en-US" altLang="en-US" i="1" smtClean="0">
                <a:ea typeface="ＭＳ Ｐゴシック" panose="020B0600070205080204" pitchFamily="34" charset="-128"/>
              </a:rPr>
              <a:t>must all be met</a:t>
            </a:r>
            <a:r>
              <a:rPr lang="en-US" altLang="en-US" smtClean="0">
                <a:ea typeface="ＭＳ Ｐゴシック" panose="020B0600070205080204" pitchFamily="34" charset="-128"/>
              </a:rPr>
              <a:t> before the body will execute. (AND)</a:t>
            </a:r>
          </a:p>
          <a:p>
            <a:pPr lvl="1" eaLnBrk="1" hangingPunct="1"/>
            <a:r>
              <a:rPr lang="en-US" altLang="en-US" smtClean="0">
                <a:ea typeface="ＭＳ Ｐゴシック" panose="020B0600070205080204" pitchFamily="34" charset="-128"/>
              </a:rPr>
              <a:t>If </a:t>
            </a:r>
            <a:r>
              <a:rPr lang="en-US" altLang="en-US" i="1" smtClean="0">
                <a:ea typeface="ＭＳ Ｐゴシック" panose="020B0600070205080204" pitchFamily="34" charset="-128"/>
              </a:rPr>
              <a:t>at least one condition</a:t>
            </a:r>
            <a:r>
              <a:rPr lang="en-US" altLang="en-US" smtClean="0">
                <a:ea typeface="ＭＳ Ｐゴシック" panose="020B0600070205080204" pitchFamily="34" charset="-128"/>
              </a:rPr>
              <a:t> must be met before the body will execute. (OR)</a:t>
            </a:r>
          </a:p>
          <a:p>
            <a:pPr eaLnBrk="1" hangingPunct="1"/>
            <a:r>
              <a:rPr lang="en-US" altLang="en-US" smtClean="0">
                <a:ea typeface="ＭＳ Ｐゴシック" panose="020B0600070205080204" pitchFamily="34" charset="-128"/>
              </a:rPr>
              <a:t>The logical NOT operator can be used to check for inequality (not equal to).</a:t>
            </a:r>
          </a:p>
          <a:p>
            <a:pPr lvl="1" eaLnBrk="1" hangingPunct="1"/>
            <a:r>
              <a:rPr lang="en-US" altLang="en-US" smtClean="0">
                <a:ea typeface="ＭＳ Ｐゴシック" panose="020B0600070205080204" pitchFamily="34" charset="-128"/>
              </a:rPr>
              <a:t>E.g., If it’s true that the user </a:t>
            </a:r>
            <a:r>
              <a:rPr lang="en-US" altLang="en-US" i="1" smtClean="0">
                <a:ea typeface="ＭＳ Ｐゴシック" panose="020B0600070205080204" pitchFamily="34" charset="-128"/>
              </a:rPr>
              <a:t>did not</a:t>
            </a:r>
            <a:r>
              <a:rPr lang="en-US" altLang="en-US" smtClean="0">
                <a:ea typeface="ＭＳ Ｐゴシック" panose="020B0600070205080204" pitchFamily="34" charset="-128"/>
              </a:rPr>
              <a:t> enter an invalid value the program can proceed.</a:t>
            </a:r>
          </a:p>
          <a:p>
            <a:pPr eaLnBrk="1" hangingPunct="1"/>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974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97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974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974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idx="4294967295"/>
          </p:nvPr>
        </p:nvSpPr>
        <p:spPr/>
        <p:txBody>
          <a:bodyPr/>
          <a:lstStyle/>
          <a:p>
            <a:pPr eaLnBrk="1" hangingPunct="1"/>
            <a:r>
              <a:rPr lang="en-CA" altLang="en-US" smtClean="0">
                <a:ea typeface="ＭＳ Ｐゴシック" panose="020B0600070205080204" pitchFamily="34" charset="-128"/>
              </a:rPr>
              <a:t>Decision-Making With Multiple Boolean Expressions (Connected With </a:t>
            </a:r>
            <a:r>
              <a:rPr lang="en-CA" altLang="en-US" smtClean="0">
                <a:solidFill>
                  <a:srgbClr val="FF0000"/>
                </a:solidFill>
                <a:ea typeface="ＭＳ Ｐゴシック" panose="020B0600070205080204" pitchFamily="34" charset="-128"/>
              </a:rPr>
              <a:t>Logic</a:t>
            </a:r>
            <a:r>
              <a:rPr lang="en-CA" altLang="en-US" smtClean="0">
                <a:ea typeface="ＭＳ Ｐゴシック" panose="020B0600070205080204" pitchFamily="34" charset="-128"/>
              </a:rPr>
              <a:t>)</a:t>
            </a:r>
          </a:p>
        </p:txBody>
      </p:sp>
      <p:sp>
        <p:nvSpPr>
          <p:cNvPr id="40963"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Format: </a:t>
            </a:r>
          </a:p>
          <a:p>
            <a:pPr eaLnBrk="1" hangingPunct="1">
              <a:buFontTx/>
              <a:buNone/>
            </a:pPr>
            <a:r>
              <a:rPr lang="en-CA" altLang="en-US" sz="1600" smtClean="0">
                <a:latin typeface="Consolas" panose="020B0609020204030204" pitchFamily="49" charset="0"/>
                <a:ea typeface="ＭＳ Ｐゴシック" panose="020B0600070205080204" pitchFamily="34" charset="-128"/>
              </a:rPr>
              <a:t>     if (</a:t>
            </a:r>
            <a:r>
              <a:rPr lang="en-CA" altLang="en-US" sz="1600" i="1" smtClean="0">
                <a:latin typeface="Consolas" panose="020B0609020204030204" pitchFamily="49" charset="0"/>
                <a:ea typeface="ＭＳ Ｐゴシック" panose="020B0600070205080204" pitchFamily="34" charset="-128"/>
              </a:rPr>
              <a:t>Boolean expression</a:t>
            </a:r>
            <a:r>
              <a:rPr lang="en-CA" altLang="en-US" sz="1600" smtClean="0">
                <a:latin typeface="Consolas" panose="020B0609020204030204" pitchFamily="49" charset="0"/>
                <a:ea typeface="ＭＳ Ｐゴシック" panose="020B0600070205080204" pitchFamily="34" charset="-128"/>
              </a:rPr>
              <a:t>) </a:t>
            </a:r>
            <a:r>
              <a:rPr lang="en-CA" altLang="en-US" sz="1600" b="1" i="1" smtClean="0">
                <a:solidFill>
                  <a:srgbClr val="FF0000"/>
                </a:solidFill>
                <a:latin typeface="Consolas" panose="020B0609020204030204" pitchFamily="49" charset="0"/>
                <a:ea typeface="ＭＳ Ｐゴシック" panose="020B0600070205080204" pitchFamily="34" charset="-128"/>
              </a:rPr>
              <a:t>logical operator</a:t>
            </a:r>
            <a:r>
              <a:rPr lang="en-CA" altLang="en-US" sz="1600" smtClean="0">
                <a:solidFill>
                  <a:srgbClr val="FF0000"/>
                </a:solidFill>
                <a:latin typeface="Consolas" panose="020B0609020204030204" pitchFamily="49" charset="0"/>
                <a:ea typeface="ＭＳ Ｐゴシック" panose="020B0600070205080204" pitchFamily="34" charset="-128"/>
              </a:rPr>
              <a:t> </a:t>
            </a:r>
            <a:r>
              <a:rPr lang="en-CA" altLang="en-US" sz="1600" smtClean="0">
                <a:latin typeface="Consolas" panose="020B0609020204030204" pitchFamily="49" charset="0"/>
                <a:ea typeface="ＭＳ Ｐゴシック" panose="020B0600070205080204" pitchFamily="34" charset="-128"/>
              </a:rPr>
              <a:t>(</a:t>
            </a:r>
            <a:r>
              <a:rPr lang="en-CA" altLang="en-US" sz="1600" i="1" smtClean="0">
                <a:latin typeface="Consolas" panose="020B0609020204030204" pitchFamily="49" charset="0"/>
                <a:ea typeface="ＭＳ Ｐゴシック" panose="020B0600070205080204" pitchFamily="34" charset="-128"/>
              </a:rPr>
              <a:t>Boolean expression</a:t>
            </a:r>
            <a:r>
              <a:rPr lang="en-CA" altLang="en-US" sz="1600" smtClean="0">
                <a:latin typeface="Consolas" panose="020B0609020204030204" pitchFamily="49" charset="0"/>
                <a:ea typeface="ＭＳ Ｐゴシック" panose="020B0600070205080204" pitchFamily="34" charset="-128"/>
              </a:rPr>
              <a:t>):</a:t>
            </a:r>
          </a:p>
          <a:p>
            <a:pPr eaLnBrk="1" hangingPunct="1">
              <a:buFontTx/>
              <a:buNone/>
            </a:pPr>
            <a:r>
              <a:rPr lang="en-CA" altLang="en-US" sz="1600" smtClean="0">
                <a:latin typeface="Consolas" panose="020B0609020204030204" pitchFamily="49" charset="0"/>
                <a:ea typeface="ＭＳ Ｐゴシック" panose="020B0600070205080204" pitchFamily="34" charset="-128"/>
              </a:rPr>
              <a:t>        </a:t>
            </a:r>
            <a:r>
              <a:rPr lang="en-CA" altLang="en-US" sz="1600" i="1" smtClean="0">
                <a:latin typeface="Consolas" panose="020B0609020204030204" pitchFamily="49" charset="0"/>
                <a:ea typeface="ＭＳ Ｐゴシック" panose="020B0600070205080204" pitchFamily="34" charset="-128"/>
              </a:rPr>
              <a:t>body</a:t>
            </a:r>
            <a:endParaRPr lang="en-CA" altLang="en-US" sz="1600" b="1" i="1" smtClean="0">
              <a:latin typeface="Consolas" panose="020B0609020204030204" pitchFamily="49" charset="0"/>
              <a:ea typeface="ＭＳ Ｐゴシック" panose="020B0600070205080204" pitchFamily="34" charset="-128"/>
            </a:endParaRPr>
          </a:p>
          <a:p>
            <a:pPr eaLnBrk="1" hangingPunct="1"/>
            <a:r>
              <a:rPr lang="en-CA" altLang="en-US" b="1" smtClean="0">
                <a:ea typeface="ＭＳ Ｐゴシック" panose="020B0600070205080204" pitchFamily="34" charset="-128"/>
              </a:rPr>
              <a:t>Example: </a:t>
            </a:r>
            <a:r>
              <a:rPr lang="en-CA" altLang="en-US" sz="2000" smtClean="0">
                <a:latin typeface="Consolas" panose="020B0609020204030204" pitchFamily="49" charset="0"/>
                <a:ea typeface="ＭＳ Ｐゴシック" panose="020B0600070205080204" pitchFamily="34" charset="-128"/>
              </a:rPr>
              <a:t>if_and_positive.py</a:t>
            </a:r>
          </a:p>
          <a:p>
            <a:pPr eaLnBrk="1" hangingPunct="1">
              <a:buFontTx/>
              <a:buNone/>
            </a:pPr>
            <a:r>
              <a:rPr lang="en-CA" altLang="en-US" sz="1600" smtClean="0">
                <a:latin typeface="Consolas" panose="020B0609020204030204" pitchFamily="49" charset="0"/>
                <a:ea typeface="ＭＳ Ｐゴシック" panose="020B0600070205080204" pitchFamily="34" charset="-128"/>
              </a:rPr>
              <a:t>     if (x &gt; 0) </a:t>
            </a:r>
            <a:r>
              <a:rPr lang="en-CA" altLang="en-US" sz="1600" b="1" smtClean="0">
                <a:solidFill>
                  <a:srgbClr val="FF0000"/>
                </a:solidFill>
                <a:latin typeface="Consolas" panose="020B0609020204030204" pitchFamily="49" charset="0"/>
                <a:ea typeface="ＭＳ Ｐゴシック" panose="020B0600070205080204" pitchFamily="34" charset="-128"/>
              </a:rPr>
              <a:t>and</a:t>
            </a:r>
            <a:r>
              <a:rPr lang="en-CA" altLang="en-US" sz="1600" smtClean="0">
                <a:latin typeface="Consolas" panose="020B0609020204030204" pitchFamily="49" charset="0"/>
                <a:ea typeface="ＭＳ Ｐゴシック" panose="020B0600070205080204" pitchFamily="34" charset="-128"/>
              </a:rPr>
              <a:t> (y &gt; 0):</a:t>
            </a:r>
          </a:p>
          <a:p>
            <a:pPr eaLnBrk="1" hangingPunct="1">
              <a:buFontTx/>
              <a:buNone/>
            </a:pPr>
            <a:r>
              <a:rPr lang="en-CA" altLang="en-US" sz="1600" smtClean="0">
                <a:latin typeface="Consolas" panose="020B0609020204030204" pitchFamily="49" charset="0"/>
                <a:ea typeface="ＭＳ Ｐゴシック" panose="020B0600070205080204" pitchFamily="34" charset="-128"/>
              </a:rPr>
              <a:t>        print("All numbers positive") </a:t>
            </a:r>
          </a:p>
        </p:txBody>
      </p:sp>
      <p:pic>
        <p:nvPicPr>
          <p:cNvPr id="32770" name="Picture 2"/>
          <p:cNvPicPr>
            <a:picLocks noChangeAspect="1" noChangeArrowheads="1"/>
          </p:cNvPicPr>
          <p:nvPr/>
        </p:nvPicPr>
        <p:blipFill>
          <a:blip r:embed="rId3">
            <a:extLst>
              <a:ext uri="{28A0092B-C50C-407E-A947-70E740481C1C}">
                <a14:useLocalDpi xmlns:a14="http://schemas.microsoft.com/office/drawing/2010/main" val="0"/>
              </a:ext>
            </a:extLst>
          </a:blip>
          <a:srcRect b="72304"/>
          <a:stretch>
            <a:fillRect/>
          </a:stretch>
        </p:blipFill>
        <p:spPr bwMode="auto">
          <a:xfrm>
            <a:off x="808038" y="3733800"/>
            <a:ext cx="4754562"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t="28384" b="44925"/>
          <a:stretch>
            <a:fillRect/>
          </a:stretch>
        </p:blipFill>
        <p:spPr bwMode="auto">
          <a:xfrm>
            <a:off x="1371600" y="4800600"/>
            <a:ext cx="4754563" cy="81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t="54068" b="10982"/>
          <a:stretch>
            <a:fillRect/>
          </a:stretch>
        </p:blipFill>
        <p:spPr bwMode="auto">
          <a:xfrm>
            <a:off x="2057400" y="5783263"/>
            <a:ext cx="47545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277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Forming Compound Boolean Expressions With The “</a:t>
            </a:r>
            <a:r>
              <a:rPr lang="en-US" altLang="ja-JP" smtClean="0">
                <a:solidFill>
                  <a:srgbClr val="FF0000"/>
                </a:solidFill>
                <a:ea typeface="ＭＳ Ｐゴシック" panose="020B0600070205080204" pitchFamily="34" charset="-128"/>
              </a:rPr>
              <a:t>OR</a:t>
            </a:r>
            <a:r>
              <a:rPr lang="en-US" altLang="en-US" smtClean="0">
                <a:ea typeface="ＭＳ Ｐゴシック" panose="020B0600070205080204" pitchFamily="34" charset="-128"/>
              </a:rPr>
              <a:t>”</a:t>
            </a:r>
            <a:r>
              <a:rPr lang="en-US" altLang="ja-JP" smtClean="0">
                <a:ea typeface="ＭＳ Ｐゴシック" panose="020B0600070205080204" pitchFamily="34" charset="-128"/>
              </a:rPr>
              <a:t> Operator</a:t>
            </a:r>
            <a:endParaRPr lang="en-US" altLang="en-US" smtClean="0">
              <a:ea typeface="ＭＳ Ｐゴシック" panose="020B0600070205080204" pitchFamily="34" charset="-128"/>
            </a:endParaRPr>
          </a:p>
        </p:txBody>
      </p:sp>
      <p:sp>
        <p:nvSpPr>
          <p:cNvPr id="41987" name="Rectangle 3"/>
          <p:cNvSpPr>
            <a:spLocks noGrp="1"/>
          </p:cNvSpPr>
          <p:nvPr>
            <p:ph type="body" idx="4294967295"/>
          </p:nvPr>
        </p:nvSpPr>
        <p:spPr/>
        <p:txBody>
          <a:bodyPr/>
          <a:lstStyle/>
          <a:p>
            <a:pPr eaLnBrk="1" hangingPunct="1"/>
            <a:r>
              <a:rPr lang="en-US" altLang="en-US" b="1" smtClean="0">
                <a:ea typeface="ＭＳ Ｐゴシック" panose="020B0600070205080204" pitchFamily="34" charset="-128"/>
              </a:rPr>
              <a:t>Format:</a:t>
            </a:r>
          </a:p>
          <a:p>
            <a:pPr eaLnBrk="1" hangingPunct="1">
              <a:buFontTx/>
              <a:buNone/>
            </a:pPr>
            <a:r>
              <a:rPr lang="en-US" altLang="en-US" sz="1800" smtClean="0">
                <a:latin typeface="Consolas" panose="020B0609020204030204" pitchFamily="49" charset="0"/>
                <a:ea typeface="ＭＳ Ｐゴシック" panose="020B0600070205080204" pitchFamily="34" charset="-128"/>
              </a:rPr>
              <a:t>     if (</a:t>
            </a:r>
            <a:r>
              <a:rPr lang="en-US" altLang="en-US" sz="1800" i="1" smtClean="0">
                <a:latin typeface="Consolas" panose="020B0609020204030204" pitchFamily="49" charset="0"/>
                <a:ea typeface="ＭＳ Ｐゴシック" panose="020B0600070205080204" pitchFamily="34" charset="-128"/>
              </a:rPr>
              <a:t>Boolean expression</a:t>
            </a:r>
            <a:r>
              <a:rPr lang="en-US" altLang="en-US" sz="1800" smtClean="0">
                <a:latin typeface="Consolas" panose="020B0609020204030204" pitchFamily="49" charset="0"/>
                <a:ea typeface="ＭＳ Ｐゴシック" panose="020B0600070205080204" pitchFamily="34" charset="-128"/>
              </a:rPr>
              <a:t>) </a:t>
            </a:r>
            <a:r>
              <a:rPr lang="en-US" altLang="en-US" sz="1800" b="1" smtClean="0">
                <a:solidFill>
                  <a:srgbClr val="FF0000"/>
                </a:solidFill>
                <a:latin typeface="Consolas" panose="020B0609020204030204" pitchFamily="49" charset="0"/>
                <a:ea typeface="ＭＳ Ｐゴシック" panose="020B0600070205080204" pitchFamily="34" charset="-128"/>
              </a:rPr>
              <a:t>or</a:t>
            </a:r>
            <a:r>
              <a:rPr lang="en-US" altLang="en-US" sz="1800" smtClean="0">
                <a:latin typeface="Consolas" panose="020B0609020204030204" pitchFamily="49" charset="0"/>
                <a:ea typeface="ＭＳ Ｐゴシック" panose="020B0600070205080204" pitchFamily="34" charset="-128"/>
              </a:rPr>
              <a:t> (</a:t>
            </a:r>
            <a:r>
              <a:rPr lang="en-US" altLang="en-US" sz="1800" i="1" smtClean="0">
                <a:latin typeface="Consolas" panose="020B0609020204030204" pitchFamily="49" charset="0"/>
                <a:ea typeface="ＭＳ Ｐゴシック" panose="020B0600070205080204" pitchFamily="34" charset="-128"/>
              </a:rPr>
              <a:t>Boolean expression</a:t>
            </a:r>
            <a:r>
              <a:rPr lang="en-US" altLang="en-US" sz="1800" smtClean="0">
                <a:latin typeface="Consolas" panose="020B0609020204030204" pitchFamily="49" charset="0"/>
                <a:ea typeface="ＭＳ Ｐゴシック" panose="020B0600070205080204" pitchFamily="34" charset="-128"/>
              </a:rPr>
              <a:t>):</a:t>
            </a:r>
          </a:p>
          <a:p>
            <a:pPr eaLnBrk="1" hangingPunct="1">
              <a:buFontTx/>
              <a:buNone/>
            </a:pPr>
            <a:r>
              <a:rPr lang="en-US" altLang="en-US" sz="1800" i="1" smtClean="0">
                <a:latin typeface="Consolas" panose="020B0609020204030204" pitchFamily="49" charset="0"/>
                <a:ea typeface="ＭＳ Ｐゴシック" panose="020B0600070205080204" pitchFamily="34" charset="-128"/>
              </a:rPr>
              <a:t>         body</a:t>
            </a:r>
            <a:endParaRPr lang="en-US" altLang="en-US" sz="1800" b="1" i="1" smtClean="0">
              <a:latin typeface="Consolas" panose="020B0609020204030204" pitchFamily="49" charset="0"/>
              <a:ea typeface="ＭＳ Ｐゴシック" panose="020B0600070205080204" pitchFamily="34" charset="-128"/>
            </a:endParaRPr>
          </a:p>
          <a:p>
            <a:pPr eaLnBrk="1" hangingPunct="1"/>
            <a:r>
              <a:rPr lang="en-US" altLang="en-US" b="1" smtClean="0">
                <a:ea typeface="ＭＳ Ｐゴシック" panose="020B0600070205080204" pitchFamily="34" charset="-128"/>
              </a:rPr>
              <a:t>Name of the online example: </a:t>
            </a:r>
            <a:r>
              <a:rPr lang="en-US" altLang="en-US" sz="2000" smtClean="0">
                <a:latin typeface="Consolas" panose="020B0609020204030204" pitchFamily="49" charset="0"/>
                <a:ea typeface="ＭＳ Ｐゴシック" panose="020B0600070205080204" pitchFamily="34" charset="-128"/>
              </a:rPr>
              <a:t>if_or_hiring.py</a:t>
            </a:r>
            <a:endParaRPr lang="en-US" altLang="en-US" b="1" smtClean="0">
              <a:ea typeface="ＭＳ Ｐゴシック" panose="020B0600070205080204" pitchFamily="34" charset="-128"/>
            </a:endParaRP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gpa = float(input("Grade point (0-4.0): "))</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yearsJobExperience = int(input("Number of years of job experience: "))</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(gpa &gt; 3.7) </a:t>
            </a:r>
            <a:r>
              <a:rPr lang="en-US" altLang="en-US" sz="1800" b="1" smtClean="0">
                <a:solidFill>
                  <a:srgbClr val="FF0000"/>
                </a:solidFill>
                <a:latin typeface="Consolas" panose="020B0609020204030204" pitchFamily="49" charset="0"/>
                <a:ea typeface="ＭＳ Ｐゴシック" panose="020B0600070205080204" pitchFamily="34" charset="-128"/>
              </a:rPr>
              <a:t>or</a:t>
            </a:r>
            <a:r>
              <a:rPr lang="en-US" altLang="en-US" sz="1800" smtClean="0">
                <a:latin typeface="Consolas" panose="020B0609020204030204" pitchFamily="49" charset="0"/>
                <a:ea typeface="ＭＳ Ｐゴシック" panose="020B0600070205080204" pitchFamily="34" charset="-128"/>
              </a:rPr>
              <a:t> (yearsJobExperience &gt; 5):</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print("You are hired")</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print("Insufficient qualifications")</a:t>
            </a:r>
          </a:p>
          <a:p>
            <a:pPr eaLnBrk="1" hangingPunct="1">
              <a:buFontTx/>
              <a:buNone/>
            </a:pPr>
            <a:endParaRPr lang="en-US" altLang="en-US" sz="1800" smtClean="0">
              <a:latin typeface="Arial" panose="020B0604020202020204" pitchFamily="34" charset="0"/>
              <a:ea typeface="ＭＳ Ｐゴシック" panose="020B0600070205080204" pitchFamily="34" charset="-128"/>
            </a:endParaRPr>
          </a:p>
          <a:p>
            <a:pPr eaLnBrk="1" hangingPunct="1"/>
            <a:endParaRPr lang="en-US" altLang="en-US" sz="1800" smtClean="0">
              <a:latin typeface="Arial" panose="020B0604020202020204" pitchFamily="34" charset="0"/>
              <a:ea typeface="ＭＳ Ｐゴシック" panose="020B0600070205080204" pitchFamily="34" charset="-128"/>
            </a:endParaRPr>
          </a:p>
        </p:txBody>
      </p:sp>
      <p:pic>
        <p:nvPicPr>
          <p:cNvPr id="522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5473700"/>
            <a:ext cx="3200400"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9600" y="5486400"/>
            <a:ext cx="32004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6"/>
          <p:cNvPicPr>
            <a:picLocks noChangeAspect="1" noChangeArrowheads="1"/>
          </p:cNvPicPr>
          <p:nvPr/>
        </p:nvPicPr>
        <p:blipFill>
          <a:blip r:embed="rId5">
            <a:extLst>
              <a:ext uri="{28A0092B-C50C-407E-A947-70E740481C1C}">
                <a14:useLocalDpi xmlns:a14="http://schemas.microsoft.com/office/drawing/2010/main" val="0"/>
              </a:ext>
            </a:extLst>
          </a:blip>
          <a:srcRect r="3384"/>
          <a:stretch>
            <a:fillRect/>
          </a:stretch>
        </p:blipFill>
        <p:spPr bwMode="auto">
          <a:xfrm>
            <a:off x="838200" y="6159500"/>
            <a:ext cx="3190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1"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4200" y="6170613"/>
            <a:ext cx="3136900"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22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60350"/>
            <a:ext cx="8229600" cy="730250"/>
          </a:xfrm>
        </p:spPr>
        <p:txBody>
          <a:bodyPr/>
          <a:lstStyle/>
          <a:p>
            <a:r>
              <a:rPr lang="en-US" altLang="en-US" smtClean="0">
                <a:ea typeface="ＭＳ Ｐゴシック" panose="020B0600070205080204" pitchFamily="34" charset="-128"/>
              </a:rPr>
              <a:t>How To Determine If Branching Can Be Applied</a:t>
            </a:r>
          </a:p>
        </p:txBody>
      </p:sp>
      <p:sp>
        <p:nvSpPr>
          <p:cNvPr id="3" name="Content Placeholder 2"/>
          <p:cNvSpPr>
            <a:spLocks noGrp="1"/>
          </p:cNvSpPr>
          <p:nvPr>
            <p:ph idx="1"/>
          </p:nvPr>
        </p:nvSpPr>
        <p:spPr/>
        <p:txBody>
          <a:bodyPr/>
          <a:lstStyle/>
          <a:p>
            <a:r>
              <a:rPr lang="en-US" altLang="en-US" dirty="0" smtClean="0">
                <a:ea typeface="ＭＳ Ｐゴシック" panose="020B0600070205080204" pitchFamily="34" charset="-128"/>
              </a:rPr>
              <a:t>Under certain circumstances or conditions events will occur (the program reacts in a certain way if certain conditions have been met).</a:t>
            </a:r>
          </a:p>
          <a:p>
            <a:pPr lvl="1"/>
            <a:r>
              <a:rPr lang="en-US" altLang="en-US" dirty="0" smtClean="0">
                <a:ea typeface="ＭＳ Ｐゴシック" panose="020B0600070205080204" pitchFamily="34" charset="-128"/>
              </a:rPr>
              <a:t>The branch determines if the event occurred and reacts accordingly.</a:t>
            </a:r>
          </a:p>
          <a:p>
            <a:r>
              <a:rPr lang="en-US" altLang="en-US" smtClean="0">
                <a:ea typeface="ＭＳ Ｐゴシック" panose="020B0600070205080204" pitchFamily="34" charset="-128"/>
              </a:rPr>
              <a:t>Examples:</a:t>
            </a:r>
          </a:p>
          <a:p>
            <a:pPr lvl="1"/>
            <a:r>
              <a:rPr lang="en-US" altLang="en-US" dirty="0" smtClean="0">
                <a:ea typeface="ＭＳ Ｐゴシック" panose="020B0600070205080204" pitchFamily="34" charset="-128"/>
              </a:rPr>
              <a:t>If users who don’t meet the age requirement of the website he/she will not be allowed to sign up (conversely if users do meet the age requirement he/she will be allowed to sign up).</a:t>
            </a:r>
          </a:p>
          <a:p>
            <a:pPr lvl="1"/>
            <a:r>
              <a:rPr lang="en-US" altLang="en-US" dirty="0" smtClean="0">
                <a:ea typeface="ＭＳ Ｐゴシック" panose="020B0600070205080204" pitchFamily="34" charset="-128"/>
              </a:rPr>
              <a:t>If an employee is deemed as too inexperienced and too expensive to keep on staff then he/she will be laid off.</a:t>
            </a:r>
          </a:p>
          <a:p>
            <a:pPr lvl="1"/>
            <a:r>
              <a:rPr lang="en-US" altLang="en-US" dirty="0" smtClean="0">
                <a:ea typeface="ＭＳ Ｐゴシック" panose="020B0600070205080204" pitchFamily="34" charset="-128"/>
              </a:rPr>
              <a:t>If a person clicks on a link on a website for a particular location then a video will play showing tourist ‘hot spots’ for that location. </a:t>
            </a:r>
          </a:p>
          <a:p>
            <a:pPr lvl="1"/>
            <a:r>
              <a:rPr lang="en-US" altLang="en-US" dirty="0" smtClean="0">
                <a:ea typeface="ＭＳ Ｐゴシック" panose="020B0600070205080204" pitchFamily="34" charset="-128"/>
              </a:rPr>
              <a:t>If a user enters invalid age information (say negative values or values greater than 114) then the program will display an error message.</a:t>
            </a:r>
          </a:p>
        </p:txBody>
      </p:sp>
      <p:sp>
        <p:nvSpPr>
          <p:cNvPr id="6148" name="Slide Number Placeholder 1"/>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a:solidFill>
                  <a:srgbClr val="898989"/>
                </a:solidFill>
                <a:latin typeface="Arial" panose="020B0604020202020204" pitchFamily="34" charset="0"/>
              </a:rPr>
              <a:t>slide </a:t>
            </a:r>
            <a:fld id="{95B6D7CA-D941-43FC-879E-E35A098D3686}" type="slidenum">
              <a:rPr lang="en-US" altLang="en-US" sz="900">
                <a:solidFill>
                  <a:srgbClr val="898989"/>
                </a:solidFill>
                <a:latin typeface="Arial" panose="020B0604020202020204" pitchFamily="34" charset="0"/>
              </a:rPr>
              <a:pPr eaLnBrk="1" hangingPunct="1">
                <a:spcBef>
                  <a:spcPct val="0"/>
                </a:spcBef>
                <a:buFontTx/>
                <a:buNone/>
              </a:pPr>
              <a:t>4</a:t>
            </a:fld>
            <a:endParaRPr lang="en-US" altLang="en-US" sz="9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Forming Compound Boolean Expressions With The “</a:t>
            </a:r>
            <a:r>
              <a:rPr lang="en-US" altLang="ja-JP" smtClean="0">
                <a:solidFill>
                  <a:srgbClr val="FF0000"/>
                </a:solidFill>
                <a:ea typeface="ＭＳ Ｐゴシック" panose="020B0600070205080204" pitchFamily="34" charset="-128"/>
              </a:rPr>
              <a:t>AND</a:t>
            </a:r>
            <a:r>
              <a:rPr lang="en-US" altLang="en-US" smtClean="0">
                <a:ea typeface="ＭＳ Ｐゴシック" panose="020B0600070205080204" pitchFamily="34" charset="-128"/>
              </a:rPr>
              <a:t>”</a:t>
            </a:r>
            <a:r>
              <a:rPr lang="en-US" altLang="ja-JP" smtClean="0">
                <a:ea typeface="ＭＳ Ｐゴシック" panose="020B0600070205080204" pitchFamily="34" charset="-128"/>
              </a:rPr>
              <a:t> Operator</a:t>
            </a:r>
            <a:endParaRPr lang="en-US" altLang="en-US" smtClean="0">
              <a:ea typeface="ＭＳ Ｐゴシック" panose="020B0600070205080204" pitchFamily="34" charset="-128"/>
            </a:endParaRPr>
          </a:p>
        </p:txBody>
      </p:sp>
      <p:sp>
        <p:nvSpPr>
          <p:cNvPr id="43011" name="Rectangle 3"/>
          <p:cNvSpPr>
            <a:spLocks noGrp="1"/>
          </p:cNvSpPr>
          <p:nvPr>
            <p:ph type="body" idx="4294967295"/>
          </p:nvPr>
        </p:nvSpPr>
        <p:spPr/>
        <p:txBody>
          <a:bodyPr/>
          <a:lstStyle/>
          <a:p>
            <a:pPr eaLnBrk="1" hangingPunct="1"/>
            <a:r>
              <a:rPr lang="en-US" altLang="en-US" b="1" smtClean="0">
                <a:ea typeface="ＭＳ Ｐゴシック" panose="020B0600070205080204" pitchFamily="34" charset="-128"/>
              </a:rPr>
              <a:t>Format:</a:t>
            </a:r>
          </a:p>
          <a:p>
            <a:pPr eaLnBrk="1" hangingPunct="1">
              <a:buFontTx/>
              <a:buNone/>
            </a:pPr>
            <a:r>
              <a:rPr lang="en-US" altLang="en-US" sz="1800" smtClean="0">
                <a:latin typeface="Consolas" panose="020B0609020204030204" pitchFamily="49" charset="0"/>
                <a:ea typeface="ＭＳ Ｐゴシック" panose="020B0600070205080204" pitchFamily="34" charset="-128"/>
              </a:rPr>
              <a:t>   if (</a:t>
            </a:r>
            <a:r>
              <a:rPr lang="en-US" altLang="en-US" sz="1800" i="1" smtClean="0">
                <a:latin typeface="Consolas" panose="020B0609020204030204" pitchFamily="49" charset="0"/>
                <a:ea typeface="ＭＳ Ｐゴシック" panose="020B0600070205080204" pitchFamily="34" charset="-128"/>
              </a:rPr>
              <a:t>Boolean expression</a:t>
            </a:r>
            <a:r>
              <a:rPr lang="en-US" altLang="en-US" sz="1800" smtClean="0">
                <a:latin typeface="Consolas" panose="020B0609020204030204" pitchFamily="49" charset="0"/>
                <a:ea typeface="ＭＳ Ｐゴシック" panose="020B0600070205080204" pitchFamily="34" charset="-128"/>
              </a:rPr>
              <a:t>) </a:t>
            </a:r>
            <a:r>
              <a:rPr lang="en-US" altLang="en-US" sz="1800" b="1" smtClean="0">
                <a:solidFill>
                  <a:srgbClr val="FF0000"/>
                </a:solidFill>
                <a:latin typeface="Consolas" panose="020B0609020204030204" pitchFamily="49" charset="0"/>
                <a:ea typeface="ＭＳ Ｐゴシック" panose="020B0600070205080204" pitchFamily="34" charset="-128"/>
              </a:rPr>
              <a:t>and</a:t>
            </a:r>
            <a:r>
              <a:rPr lang="en-US" altLang="en-US" sz="1800" smtClean="0">
                <a:latin typeface="Consolas" panose="020B0609020204030204" pitchFamily="49" charset="0"/>
                <a:ea typeface="ＭＳ Ｐゴシック" panose="020B0600070205080204" pitchFamily="34" charset="-128"/>
              </a:rPr>
              <a:t> (</a:t>
            </a:r>
            <a:r>
              <a:rPr lang="en-US" altLang="en-US" sz="1800" i="1" smtClean="0">
                <a:latin typeface="Consolas" panose="020B0609020204030204" pitchFamily="49" charset="0"/>
                <a:ea typeface="ＭＳ Ｐゴシック" panose="020B0600070205080204" pitchFamily="34" charset="-128"/>
              </a:rPr>
              <a:t>Boolean expression</a:t>
            </a:r>
            <a:r>
              <a:rPr lang="en-US" altLang="en-US" sz="1800" smtClean="0">
                <a:latin typeface="Consolas" panose="020B0609020204030204" pitchFamily="49" charset="0"/>
                <a:ea typeface="ＭＳ Ｐゴシック" panose="020B0600070205080204" pitchFamily="34" charset="-128"/>
              </a:rPr>
              <a:t>):</a:t>
            </a:r>
          </a:p>
          <a:p>
            <a:pPr eaLnBrk="1" hangingPunct="1">
              <a:buFontTx/>
              <a:buNone/>
            </a:pPr>
            <a:r>
              <a:rPr lang="en-US" altLang="en-US" sz="1800" smtClean="0">
                <a:latin typeface="Consolas" panose="020B0609020204030204" pitchFamily="49" charset="0"/>
                <a:ea typeface="ＭＳ Ｐゴシック" panose="020B0600070205080204" pitchFamily="34" charset="-128"/>
              </a:rPr>
              <a:t>         </a:t>
            </a:r>
            <a:r>
              <a:rPr lang="en-US" altLang="en-US" sz="1800" i="1" smtClean="0">
                <a:latin typeface="Consolas" panose="020B0609020204030204" pitchFamily="49" charset="0"/>
                <a:ea typeface="ＭＳ Ｐゴシック" panose="020B0600070205080204" pitchFamily="34" charset="-128"/>
              </a:rPr>
              <a:t>body</a:t>
            </a:r>
            <a:endParaRPr lang="en-US" altLang="en-US" sz="1800" b="1" i="1" smtClean="0">
              <a:latin typeface="Consolas" panose="020B0609020204030204" pitchFamily="49" charset="0"/>
              <a:ea typeface="ＭＳ Ｐゴシック" panose="020B0600070205080204" pitchFamily="34" charset="-128"/>
            </a:endParaRPr>
          </a:p>
          <a:p>
            <a:pPr eaLnBrk="1" hangingPunct="1"/>
            <a:r>
              <a:rPr lang="en-US" altLang="en-US" b="1" smtClean="0">
                <a:ea typeface="ＭＳ Ｐゴシック" panose="020B0600070205080204" pitchFamily="34" charset="-128"/>
              </a:rPr>
              <a:t>Name of the online example: </a:t>
            </a:r>
            <a:r>
              <a:rPr lang="en-US" altLang="en-US" sz="2000" smtClean="0">
                <a:latin typeface="Consolas" panose="020B0609020204030204" pitchFamily="49" charset="0"/>
                <a:ea typeface="ＭＳ Ｐゴシック" panose="020B0600070205080204" pitchFamily="34" charset="-128"/>
              </a:rPr>
              <a:t>if_and_firing.py</a:t>
            </a:r>
            <a:endParaRPr lang="en-US" altLang="en-US" b="1" smtClean="0">
              <a:ea typeface="ＭＳ Ｐゴシック" panose="020B0600070205080204" pitchFamily="34" charset="-128"/>
            </a:endParaRP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yearsOnJob = int(input("Number of years of job experience: </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salary = int(input("Annual salary: "))</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(yearsOnJob &lt;= 2) </a:t>
            </a:r>
            <a:r>
              <a:rPr lang="en-US" altLang="en-US" sz="1800" b="1" smtClean="0">
                <a:solidFill>
                  <a:srgbClr val="FF0000"/>
                </a:solidFill>
                <a:latin typeface="Consolas" panose="020B0609020204030204" pitchFamily="49" charset="0"/>
                <a:ea typeface="ＭＳ Ｐゴシック" panose="020B0600070205080204" pitchFamily="34" charset="-128"/>
              </a:rPr>
              <a:t>and</a:t>
            </a:r>
            <a:r>
              <a:rPr lang="en-US" altLang="en-US" sz="1800" smtClean="0">
                <a:latin typeface="Consolas" panose="020B0609020204030204" pitchFamily="49" charset="0"/>
                <a:ea typeface="ＭＳ Ｐゴシック" panose="020B0600070205080204" pitchFamily="34" charset="-128"/>
              </a:rPr>
              <a:t> (salary &gt; 50000):</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print("You are fired")</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marL="349250" lvl="1" indent="0"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print("You are retained")</a:t>
            </a:r>
          </a:p>
          <a:p>
            <a:pPr eaLnBrk="1" hangingPunct="1"/>
            <a:endParaRPr lang="en-US" altLang="en-US" smtClean="0">
              <a:ea typeface="ＭＳ Ｐゴシック" panose="020B0600070205080204" pitchFamily="34" charset="-128"/>
            </a:endParaRPr>
          </a:p>
        </p:txBody>
      </p:sp>
      <p:pic>
        <p:nvPicPr>
          <p:cNvPr id="532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410200"/>
            <a:ext cx="3733800"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5410200"/>
            <a:ext cx="3836988"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013" y="6118225"/>
            <a:ext cx="3760787"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5"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6130925"/>
            <a:ext cx="3836988"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25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325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325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32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Quick Summary: Using Multiple Expressions</a:t>
            </a:r>
          </a:p>
        </p:txBody>
      </p:sp>
      <p:sp>
        <p:nvSpPr>
          <p:cNvPr id="167939" name="Rectangle 3"/>
          <p:cNvSpPr>
            <a:spLocks noGrp="1"/>
          </p:cNvSpPr>
          <p:nvPr>
            <p:ph type="body" idx="4294967295"/>
          </p:nvPr>
        </p:nvSpPr>
        <p:spPr/>
        <p:txBody>
          <a:bodyPr/>
          <a:lstStyle/>
          <a:p>
            <a:pPr marL="117475" indent="-117475" eaLnBrk="1" hangingPunct="1">
              <a:tabLst>
                <a:tab pos="117475" algn="l"/>
              </a:tabLst>
            </a:pPr>
            <a:r>
              <a:rPr lang="en-US" altLang="en-US" smtClean="0">
                <a:ea typeface="ＭＳ Ｐゴシック" panose="020B0600070205080204" pitchFamily="34" charset="-128"/>
              </a:rPr>
              <a:t>Use multiple expressions when multiple questions must be asked and the result of expressions are related:</a:t>
            </a:r>
          </a:p>
          <a:p>
            <a:pPr marL="117475" indent="-117475" eaLnBrk="1" hangingPunct="1">
              <a:tabLst>
                <a:tab pos="117475" algn="l"/>
              </a:tabLst>
            </a:pPr>
            <a:r>
              <a:rPr lang="en-US" altLang="en-US" smtClean="0">
                <a:ea typeface="ＭＳ Ｐゴシック" panose="020B0600070205080204" pitchFamily="34" charset="-128"/>
              </a:rPr>
              <a:t>AND (strict: all must apply):</a:t>
            </a:r>
          </a:p>
          <a:p>
            <a:pPr marL="288925" lvl="2" indent="-117475" eaLnBrk="1" hangingPunct="1">
              <a:tabLst>
                <a:tab pos="117475" algn="l"/>
              </a:tabLst>
            </a:pPr>
            <a:r>
              <a:rPr lang="en-US" altLang="en-US" sz="2000" smtClean="0">
                <a:ea typeface="ＭＳ Ｐゴシック" panose="020B0600070205080204" pitchFamily="34" charset="-128"/>
              </a:rPr>
              <a:t>All Boolean expressions must evaluate to true before the entire expression is true.	</a:t>
            </a:r>
          </a:p>
          <a:p>
            <a:pPr marL="288925" lvl="2" indent="-117475" eaLnBrk="1" hangingPunct="1">
              <a:tabLst>
                <a:tab pos="117475" algn="l"/>
              </a:tabLst>
            </a:pPr>
            <a:r>
              <a:rPr lang="en-US" altLang="en-US" sz="2000" smtClean="0">
                <a:ea typeface="ＭＳ Ｐゴシック" panose="020B0600070205080204" pitchFamily="34" charset="-128"/>
              </a:rPr>
              <a:t>If any expression is false then whole expression evaluates to false.</a:t>
            </a:r>
          </a:p>
          <a:p>
            <a:pPr marL="117475" indent="-117475" eaLnBrk="1" hangingPunct="1">
              <a:tabLst>
                <a:tab pos="117475" algn="l"/>
              </a:tabLst>
            </a:pPr>
            <a:r>
              <a:rPr lang="en-US" altLang="en-US" smtClean="0">
                <a:ea typeface="ＭＳ Ｐゴシック" panose="020B0600070205080204" pitchFamily="34" charset="-128"/>
              </a:rPr>
              <a:t>OR (at least one must apply):</a:t>
            </a:r>
          </a:p>
          <a:p>
            <a:pPr marL="288925" lvl="2" indent="-117475" eaLnBrk="1" hangingPunct="1">
              <a:tabLst>
                <a:tab pos="117475" algn="l"/>
              </a:tabLst>
            </a:pPr>
            <a:r>
              <a:rPr lang="en-US" altLang="en-US" sz="2000" smtClean="0">
                <a:ea typeface="ＭＳ Ｐゴシック" panose="020B0600070205080204" pitchFamily="34" charset="-128"/>
              </a:rPr>
              <a:t>If any Boolean expression evaluates to true then the entire expression evaluates to true.</a:t>
            </a:r>
          </a:p>
          <a:p>
            <a:pPr marL="288925" lvl="2" indent="-117475" eaLnBrk="1" hangingPunct="1">
              <a:tabLst>
                <a:tab pos="117475" algn="l"/>
              </a:tabLst>
            </a:pPr>
            <a:r>
              <a:rPr lang="en-US" altLang="en-US" sz="2000" smtClean="0">
                <a:ea typeface="ＭＳ Ｐゴシック" panose="020B0600070205080204" pitchFamily="34" charset="-128"/>
              </a:rPr>
              <a:t>All Boolean expressions must evaluate to false before the entire expression is false.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7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793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793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79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793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793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7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39"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p:cNvSpPr>
          <p:nvPr>
            <p:ph type="body" idx="4294967295"/>
          </p:nvPr>
        </p:nvSpPr>
        <p:spPr>
          <a:xfrm>
            <a:off x="533400" y="1550988"/>
            <a:ext cx="8229600" cy="4876800"/>
          </a:xfrm>
        </p:spPr>
        <p:txBody>
          <a:bodyPr/>
          <a:lstStyle/>
          <a:p>
            <a:pPr eaLnBrk="1" hangingPunct="1"/>
            <a:r>
              <a:rPr lang="en-CA" altLang="en-US" smtClean="0">
                <a:ea typeface="ＭＳ Ｐゴシック" panose="020B0600070205080204" pitchFamily="34" charset="-128"/>
              </a:rPr>
              <a:t>Decision making is dependent.</a:t>
            </a:r>
          </a:p>
          <a:p>
            <a:pPr eaLnBrk="1" hangingPunct="1"/>
            <a:r>
              <a:rPr lang="en-CA" altLang="en-US" smtClean="0">
                <a:ea typeface="ＭＳ Ｐゴシック" panose="020B0600070205080204" pitchFamily="34" charset="-128"/>
              </a:rPr>
              <a:t>The first decision must evaluate to true (“gate keeper”) before successive decisions are even considered for evaluation.</a:t>
            </a:r>
          </a:p>
          <a:p>
            <a:pPr eaLnBrk="1" hangingPunct="1"/>
            <a:endParaRPr lang="en-US" altLang="en-US" smtClean="0">
              <a:ea typeface="ＭＳ Ｐゴシック" panose="020B0600070205080204" pitchFamily="34" charset="-128"/>
            </a:endParaRPr>
          </a:p>
        </p:txBody>
      </p:sp>
      <p:sp>
        <p:nvSpPr>
          <p:cNvPr id="45059" name="Rectangle 2"/>
          <p:cNvSpPr>
            <a:spLocks noGrp="1"/>
          </p:cNvSpPr>
          <p:nvPr>
            <p:ph type="title" idx="4294967295"/>
          </p:nvPr>
        </p:nvSpPr>
        <p:spPr/>
        <p:txBody>
          <a:bodyPr/>
          <a:lstStyle/>
          <a:p>
            <a:pPr eaLnBrk="1" hangingPunct="1"/>
            <a:r>
              <a:rPr lang="en-US" altLang="en-US" smtClean="0">
                <a:solidFill>
                  <a:srgbClr val="FF0000"/>
                </a:solidFill>
                <a:ea typeface="ＭＳ Ｐゴシック" panose="020B0600070205080204" pitchFamily="34" charset="-128"/>
              </a:rPr>
              <a:t>Nested</a:t>
            </a:r>
            <a:r>
              <a:rPr lang="en-US" altLang="en-US" smtClean="0">
                <a:ea typeface="ＭＳ Ｐゴシック" panose="020B0600070205080204" pitchFamily="34" charset="-128"/>
              </a:rPr>
              <a:t> Decision  Making</a:t>
            </a:r>
          </a:p>
        </p:txBody>
      </p:sp>
      <p:sp>
        <p:nvSpPr>
          <p:cNvPr id="169988" name="AutoShape 4"/>
          <p:cNvSpPr>
            <a:spLocks noChangeArrowheads="1"/>
          </p:cNvSpPr>
          <p:nvPr/>
        </p:nvSpPr>
        <p:spPr bwMode="auto">
          <a:xfrm>
            <a:off x="-15875" y="3324225"/>
            <a:ext cx="2914650" cy="903288"/>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Question 1?</a:t>
            </a:r>
          </a:p>
        </p:txBody>
      </p:sp>
      <p:grpSp>
        <p:nvGrpSpPr>
          <p:cNvPr id="7" name="Group 6"/>
          <p:cNvGrpSpPr>
            <a:grpSpLocks/>
          </p:cNvGrpSpPr>
          <p:nvPr/>
        </p:nvGrpSpPr>
        <p:grpSpPr bwMode="auto">
          <a:xfrm>
            <a:off x="2913063" y="3243263"/>
            <a:ext cx="3700462" cy="1008062"/>
            <a:chOff x="2913582" y="3243263"/>
            <a:chExt cx="3699943" cy="1008062"/>
          </a:xfrm>
        </p:grpSpPr>
        <p:sp>
          <p:nvSpPr>
            <p:cNvPr id="45076" name="Line 7"/>
            <p:cNvSpPr>
              <a:spLocks noChangeShapeType="1"/>
            </p:cNvSpPr>
            <p:nvPr/>
          </p:nvSpPr>
          <p:spPr bwMode="auto">
            <a:xfrm>
              <a:off x="2913582" y="3752957"/>
              <a:ext cx="622065"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5077" name="Text Box 8"/>
            <p:cNvSpPr txBox="1">
              <a:spLocks noChangeArrowheads="1"/>
            </p:cNvSpPr>
            <p:nvPr/>
          </p:nvSpPr>
          <p:spPr bwMode="auto">
            <a:xfrm>
              <a:off x="2913582" y="3517908"/>
              <a:ext cx="539448" cy="219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sp>
          <p:nvSpPr>
            <p:cNvPr id="45078" name="AutoShape 9"/>
            <p:cNvSpPr>
              <a:spLocks noChangeArrowheads="1"/>
            </p:cNvSpPr>
            <p:nvPr/>
          </p:nvSpPr>
          <p:spPr bwMode="auto">
            <a:xfrm>
              <a:off x="3516722" y="3243263"/>
              <a:ext cx="3096803" cy="1008062"/>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a:solidFill>
                    <a:srgbClr val="FF0000"/>
                  </a:solidFill>
                  <a:latin typeface="Arial" panose="020B0604020202020204" pitchFamily="34" charset="0"/>
                </a:rPr>
                <a:t>Question 2?</a:t>
              </a:r>
            </a:p>
          </p:txBody>
        </p:sp>
      </p:grpSp>
      <p:grpSp>
        <p:nvGrpSpPr>
          <p:cNvPr id="8" name="Group 7"/>
          <p:cNvGrpSpPr>
            <a:grpSpLocks/>
          </p:cNvGrpSpPr>
          <p:nvPr/>
        </p:nvGrpSpPr>
        <p:grpSpPr bwMode="auto">
          <a:xfrm>
            <a:off x="6634163" y="3408363"/>
            <a:ext cx="2214562" cy="679450"/>
            <a:chOff x="6634163" y="3408363"/>
            <a:chExt cx="2214562" cy="679450"/>
          </a:xfrm>
        </p:grpSpPr>
        <p:sp>
          <p:nvSpPr>
            <p:cNvPr id="45073" name="Line 11"/>
            <p:cNvSpPr>
              <a:spLocks noChangeShapeType="1"/>
            </p:cNvSpPr>
            <p:nvPr/>
          </p:nvSpPr>
          <p:spPr bwMode="auto">
            <a:xfrm flipV="1">
              <a:off x="6634163" y="3723967"/>
              <a:ext cx="680506" cy="13282"/>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5074" name="Text Box 12"/>
            <p:cNvSpPr txBox="1">
              <a:spLocks noChangeArrowheads="1"/>
            </p:cNvSpPr>
            <p:nvPr/>
          </p:nvSpPr>
          <p:spPr bwMode="auto">
            <a:xfrm>
              <a:off x="6720328" y="3484890"/>
              <a:ext cx="508176"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sp>
          <p:nvSpPr>
            <p:cNvPr id="45075" name="Rectangle 13"/>
            <p:cNvSpPr>
              <a:spLocks noChangeArrowheads="1"/>
            </p:cNvSpPr>
            <p:nvPr/>
          </p:nvSpPr>
          <p:spPr bwMode="auto">
            <a:xfrm>
              <a:off x="7314669" y="3408363"/>
              <a:ext cx="1534056"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Statement or</a:t>
              </a:r>
            </a:p>
            <a:p>
              <a:pPr>
                <a:spcBef>
                  <a:spcPct val="0"/>
                </a:spcBef>
                <a:buFontTx/>
                <a:buNone/>
              </a:pPr>
              <a:r>
                <a:rPr lang="en-US" altLang="en-US" sz="1400">
                  <a:latin typeface="Arial" panose="020B0604020202020204" pitchFamily="34" charset="0"/>
                </a:rPr>
                <a:t>statements</a:t>
              </a:r>
            </a:p>
          </p:txBody>
        </p:sp>
      </p:grpSp>
      <p:grpSp>
        <p:nvGrpSpPr>
          <p:cNvPr id="10" name="Group 9"/>
          <p:cNvGrpSpPr>
            <a:grpSpLocks/>
          </p:cNvGrpSpPr>
          <p:nvPr/>
        </p:nvGrpSpPr>
        <p:grpSpPr bwMode="auto">
          <a:xfrm>
            <a:off x="887413" y="4086225"/>
            <a:ext cx="6864350" cy="2105025"/>
            <a:chOff x="887413" y="4086225"/>
            <a:chExt cx="6864350" cy="2105025"/>
          </a:xfrm>
        </p:grpSpPr>
        <p:sp>
          <p:nvSpPr>
            <p:cNvPr id="45070" name="Rectangle 15"/>
            <p:cNvSpPr>
              <a:spLocks noChangeArrowheads="1"/>
            </p:cNvSpPr>
            <p:nvPr/>
          </p:nvSpPr>
          <p:spPr bwMode="auto">
            <a:xfrm>
              <a:off x="887413" y="5511800"/>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Remainder of </a:t>
              </a:r>
            </a:p>
            <a:p>
              <a:pPr>
                <a:spcBef>
                  <a:spcPct val="0"/>
                </a:spcBef>
                <a:buFontTx/>
                <a:buNone/>
              </a:pPr>
              <a:r>
                <a:rPr lang="en-US" altLang="en-US" sz="1400">
                  <a:latin typeface="Arial" panose="020B0604020202020204" pitchFamily="34" charset="0"/>
                </a:rPr>
                <a:t>the program</a:t>
              </a:r>
            </a:p>
          </p:txBody>
        </p:sp>
        <p:sp>
          <p:nvSpPr>
            <p:cNvPr id="45071" name="Line 16"/>
            <p:cNvSpPr>
              <a:spLocks noChangeShapeType="1"/>
            </p:cNvSpPr>
            <p:nvPr/>
          </p:nvSpPr>
          <p:spPr bwMode="auto">
            <a:xfrm flipH="1">
              <a:off x="2557463" y="5781675"/>
              <a:ext cx="5175250" cy="190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5072" name="Line 17"/>
            <p:cNvSpPr>
              <a:spLocks noChangeShapeType="1"/>
            </p:cNvSpPr>
            <p:nvPr/>
          </p:nvSpPr>
          <p:spPr bwMode="auto">
            <a:xfrm flipV="1">
              <a:off x="7745413" y="4086225"/>
              <a:ext cx="6350" cy="168910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9" name="Group 8"/>
          <p:cNvGrpSpPr>
            <a:grpSpLocks/>
          </p:cNvGrpSpPr>
          <p:nvPr/>
        </p:nvGrpSpPr>
        <p:grpSpPr bwMode="auto">
          <a:xfrm>
            <a:off x="887413" y="4243388"/>
            <a:ext cx="4183062" cy="1538287"/>
            <a:chOff x="887413" y="4243388"/>
            <a:chExt cx="4183062" cy="1538287"/>
          </a:xfrm>
        </p:grpSpPr>
        <p:sp>
          <p:nvSpPr>
            <p:cNvPr id="45066" name="Line 19"/>
            <p:cNvSpPr>
              <a:spLocks noChangeShapeType="1"/>
            </p:cNvSpPr>
            <p:nvPr/>
          </p:nvSpPr>
          <p:spPr bwMode="auto">
            <a:xfrm flipH="1">
              <a:off x="1446200" y="4243388"/>
              <a:ext cx="25399" cy="1268483"/>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5067" name="Text Box 20"/>
            <p:cNvSpPr txBox="1">
              <a:spLocks noChangeArrowheads="1"/>
            </p:cNvSpPr>
            <p:nvPr/>
          </p:nvSpPr>
          <p:spPr bwMode="auto">
            <a:xfrm>
              <a:off x="887413" y="4687771"/>
              <a:ext cx="558787" cy="27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sp>
          <p:nvSpPr>
            <p:cNvPr id="45068" name="Line 21"/>
            <p:cNvSpPr>
              <a:spLocks noChangeShapeType="1"/>
            </p:cNvSpPr>
            <p:nvPr/>
          </p:nvSpPr>
          <p:spPr bwMode="auto">
            <a:xfrm flipH="1">
              <a:off x="5054600" y="4245378"/>
              <a:ext cx="15875" cy="1536297"/>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5069" name="Text Box 22"/>
            <p:cNvSpPr txBox="1">
              <a:spLocks noChangeArrowheads="1"/>
            </p:cNvSpPr>
            <p:nvPr/>
          </p:nvSpPr>
          <p:spPr bwMode="auto">
            <a:xfrm>
              <a:off x="4495814" y="4838346"/>
              <a:ext cx="558787" cy="274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9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9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998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build="p"/>
      <p:bldP spid="16998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p:cNvSpPr>
          <p:nvPr>
            <p:ph type="body" idx="4294967295"/>
          </p:nvPr>
        </p:nvSpPr>
        <p:spPr>
          <a:xfrm>
            <a:off x="457200" y="1600200"/>
            <a:ext cx="8229600" cy="2971800"/>
          </a:xfrm>
        </p:spPr>
        <p:txBody>
          <a:bodyPr/>
          <a:lstStyle/>
          <a:p>
            <a:pPr eaLnBrk="1" hangingPunct="1"/>
            <a:r>
              <a:rPr lang="en-CA" altLang="en-US" smtClean="0">
                <a:ea typeface="ＭＳ Ｐゴシック" panose="020B0600070205080204" pitchFamily="34" charset="-128"/>
              </a:rPr>
              <a:t>One decision is made inside another.</a:t>
            </a:r>
          </a:p>
          <a:p>
            <a:pPr eaLnBrk="1" hangingPunct="1"/>
            <a:r>
              <a:rPr lang="en-CA" altLang="en-US" smtClean="0">
                <a:ea typeface="ＭＳ Ｐゴシック" panose="020B0600070205080204" pitchFamily="34" charset="-128"/>
              </a:rPr>
              <a:t>Outer decisions must evaluate to true before inner decisions are even considered for evaluation.</a:t>
            </a:r>
            <a:endParaRPr lang="en-CA" altLang="en-US" b="1" smtClean="0">
              <a:ea typeface="ＭＳ Ｐゴシック" panose="020B0600070205080204" pitchFamily="34" charset="-128"/>
            </a:endParaRPr>
          </a:p>
          <a:p>
            <a:pPr eaLnBrk="1" hangingPunct="1">
              <a:lnSpc>
                <a:spcPct val="70000"/>
              </a:lnSpc>
            </a:pPr>
            <a:r>
              <a:rPr lang="en-CA" altLang="en-US" b="1" smtClean="0">
                <a:ea typeface="ＭＳ Ｐゴシック" panose="020B0600070205080204" pitchFamily="34" charset="-128"/>
              </a:rPr>
              <a:t>Format:</a:t>
            </a:r>
          </a:p>
          <a:p>
            <a:pPr eaLnBrk="1" hangingPunct="1">
              <a:lnSpc>
                <a:spcPct val="70000"/>
              </a:lnSpc>
              <a:buFontTx/>
              <a:buNone/>
            </a:pPr>
            <a:r>
              <a:rPr lang="en-CA" altLang="en-US" sz="2000" smtClean="0">
                <a:latin typeface="Consolas" panose="020B0609020204030204" pitchFamily="49" charset="0"/>
                <a:ea typeface="ＭＳ Ｐゴシック" panose="020B0600070205080204" pitchFamily="34" charset="-128"/>
              </a:rPr>
              <a:t>     if (</a:t>
            </a:r>
            <a:r>
              <a:rPr lang="en-CA" altLang="en-US" sz="2000" i="1" smtClean="0">
                <a:latin typeface="Consolas" panose="020B0609020204030204" pitchFamily="49" charset="0"/>
                <a:ea typeface="ＭＳ Ｐゴシック" panose="020B0600070205080204" pitchFamily="34" charset="-128"/>
              </a:rPr>
              <a:t>Boolean expression</a:t>
            </a:r>
            <a:r>
              <a:rPr lang="en-CA" altLang="en-US" sz="2000" smtClean="0">
                <a:latin typeface="Consolas" panose="020B0609020204030204" pitchFamily="49" charset="0"/>
                <a:ea typeface="ＭＳ Ｐゴシック" panose="020B0600070205080204" pitchFamily="34" charset="-128"/>
              </a:rPr>
              <a:t>):</a:t>
            </a:r>
          </a:p>
          <a:p>
            <a:pPr eaLnBrk="1" hangingPunct="1">
              <a:lnSpc>
                <a:spcPct val="70000"/>
              </a:lnSpc>
              <a:buFontTx/>
              <a:buNone/>
            </a:pPr>
            <a:endParaRPr lang="en-CA" altLang="en-US" sz="2000" smtClean="0">
              <a:latin typeface="Consolas" panose="020B0609020204030204" pitchFamily="49" charset="0"/>
              <a:ea typeface="ＭＳ Ｐゴシック" panose="020B0600070205080204" pitchFamily="34" charset="-128"/>
            </a:endParaRPr>
          </a:p>
          <a:p>
            <a:pPr eaLnBrk="1" hangingPunct="1">
              <a:lnSpc>
                <a:spcPct val="70000"/>
              </a:lnSpc>
              <a:buFontTx/>
              <a:buNone/>
            </a:pPr>
            <a:r>
              <a:rPr lang="en-CA" altLang="en-US" sz="2000" smtClean="0">
                <a:latin typeface="Consolas" panose="020B0609020204030204" pitchFamily="49" charset="0"/>
                <a:ea typeface="ＭＳ Ｐゴシック" panose="020B0600070205080204" pitchFamily="34" charset="-128"/>
              </a:rPr>
              <a:t>         </a:t>
            </a:r>
            <a:r>
              <a:rPr lang="en-CA" altLang="en-US" sz="2000" smtClean="0">
                <a:solidFill>
                  <a:srgbClr val="FF0000"/>
                </a:solidFill>
                <a:latin typeface="Consolas" panose="020B0609020204030204" pitchFamily="49" charset="0"/>
                <a:ea typeface="ＭＳ Ｐゴシック" panose="020B0600070205080204" pitchFamily="34" charset="-128"/>
              </a:rPr>
              <a:t>if</a:t>
            </a:r>
            <a:r>
              <a:rPr lang="en-CA" altLang="en-US" sz="2000" smtClean="0">
                <a:latin typeface="Consolas" panose="020B0609020204030204" pitchFamily="49" charset="0"/>
                <a:ea typeface="ＭＳ Ｐゴシック" panose="020B0600070205080204" pitchFamily="34" charset="-128"/>
              </a:rPr>
              <a:t> (</a:t>
            </a:r>
            <a:r>
              <a:rPr lang="en-CA" altLang="en-US" sz="2000" i="1" smtClean="0">
                <a:latin typeface="Consolas" panose="020B0609020204030204" pitchFamily="49" charset="0"/>
                <a:ea typeface="ＭＳ Ｐゴシック" panose="020B0600070205080204" pitchFamily="34" charset="-128"/>
              </a:rPr>
              <a:t>Boolean expression</a:t>
            </a:r>
            <a:r>
              <a:rPr lang="en-CA" altLang="en-US" sz="2000" smtClean="0">
                <a:latin typeface="Consolas" panose="020B0609020204030204" pitchFamily="49" charset="0"/>
                <a:ea typeface="ＭＳ Ｐゴシック" panose="020B0600070205080204" pitchFamily="34" charset="-128"/>
              </a:rPr>
              <a:t>):</a:t>
            </a:r>
          </a:p>
          <a:p>
            <a:pPr eaLnBrk="1" hangingPunct="1">
              <a:lnSpc>
                <a:spcPct val="70000"/>
              </a:lnSpc>
              <a:buFontTx/>
              <a:buNone/>
            </a:pPr>
            <a:endParaRPr lang="en-CA" altLang="en-US" sz="2000" smtClean="0">
              <a:latin typeface="Consolas" panose="020B0609020204030204" pitchFamily="49" charset="0"/>
              <a:ea typeface="ＭＳ Ｐゴシック" panose="020B0600070205080204" pitchFamily="34" charset="-128"/>
            </a:endParaRPr>
          </a:p>
          <a:p>
            <a:pPr eaLnBrk="1" hangingPunct="1">
              <a:lnSpc>
                <a:spcPct val="70000"/>
              </a:lnSpc>
              <a:buFontTx/>
              <a:buNone/>
            </a:pPr>
            <a:r>
              <a:rPr lang="en-CA" altLang="en-US" sz="2000" smtClean="0">
                <a:latin typeface="Consolas" panose="020B0609020204030204" pitchFamily="49" charset="0"/>
                <a:ea typeface="ＭＳ Ｐゴシック" panose="020B0600070205080204" pitchFamily="34" charset="-128"/>
              </a:rPr>
              <a:t>             body</a:t>
            </a:r>
          </a:p>
          <a:p>
            <a:pPr eaLnBrk="1" hangingPunct="1">
              <a:lnSpc>
                <a:spcPct val="70000"/>
              </a:lnSpc>
              <a:buFontTx/>
              <a:buNone/>
            </a:pPr>
            <a:endParaRPr lang="en-CA" altLang="en-US" smtClean="0">
              <a:latin typeface="Arial" panose="020B0604020202020204" pitchFamily="34" charset="0"/>
              <a:ea typeface="ＭＳ Ｐゴシック" panose="020B0600070205080204" pitchFamily="34" charset="-128"/>
            </a:endParaRPr>
          </a:p>
        </p:txBody>
      </p:sp>
      <p:grpSp>
        <p:nvGrpSpPr>
          <p:cNvPr id="4" name="Group 3"/>
          <p:cNvGrpSpPr>
            <a:grpSpLocks/>
          </p:cNvGrpSpPr>
          <p:nvPr/>
        </p:nvGrpSpPr>
        <p:grpSpPr bwMode="auto">
          <a:xfrm>
            <a:off x="1746250" y="3717925"/>
            <a:ext cx="6737350" cy="1212850"/>
            <a:chOff x="1687513" y="3481963"/>
            <a:chExt cx="6737350" cy="1212850"/>
          </a:xfrm>
        </p:grpSpPr>
        <p:sp>
          <p:nvSpPr>
            <p:cNvPr id="46090" name="Line 4"/>
            <p:cNvSpPr>
              <a:spLocks noChangeShapeType="1"/>
            </p:cNvSpPr>
            <p:nvPr/>
          </p:nvSpPr>
          <p:spPr bwMode="auto">
            <a:xfrm flipH="1">
              <a:off x="5135563" y="3811315"/>
              <a:ext cx="1358900" cy="0"/>
            </a:xfrm>
            <a:prstGeom prst="line">
              <a:avLst/>
            </a:prstGeom>
            <a:noFill/>
            <a:ln w="50800">
              <a:solidFill>
                <a:srgbClr val="9933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6091" name="Text Box 5"/>
            <p:cNvSpPr txBox="1">
              <a:spLocks noChangeArrowheads="1"/>
            </p:cNvSpPr>
            <p:nvPr/>
          </p:nvSpPr>
          <p:spPr bwMode="auto">
            <a:xfrm>
              <a:off x="6469063" y="3534241"/>
              <a:ext cx="1955800" cy="554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993300"/>
                  </a:solidFill>
                  <a:latin typeface="Arial" panose="020B0604020202020204" pitchFamily="34" charset="0"/>
                </a:rPr>
                <a:t>Outer body</a:t>
              </a:r>
            </a:p>
          </p:txBody>
        </p:sp>
        <p:sp>
          <p:nvSpPr>
            <p:cNvPr id="46092" name="Rectangle 6"/>
            <p:cNvSpPr>
              <a:spLocks noChangeArrowheads="1"/>
            </p:cNvSpPr>
            <p:nvPr/>
          </p:nvSpPr>
          <p:spPr bwMode="auto">
            <a:xfrm>
              <a:off x="1687513" y="3481963"/>
              <a:ext cx="3448050" cy="1212850"/>
            </a:xfrm>
            <a:prstGeom prst="rect">
              <a:avLst/>
            </a:prstGeom>
            <a:solidFill>
              <a:srgbClr val="FF0000">
                <a:alpha val="20000"/>
              </a:srgbClr>
            </a:solidFill>
            <a:ln w="50800">
              <a:solidFill>
                <a:srgbClr val="993300"/>
              </a:solidFill>
              <a:miter lim="800000"/>
              <a:headEnd type="none" w="sm" len="sm"/>
              <a:tailEnd type="none" w="sm" len="sm"/>
            </a:ln>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grpSp>
      <p:sp>
        <p:nvSpPr>
          <p:cNvPr id="46084" name="Rectangle 7"/>
          <p:cNvSpPr>
            <a:spLocks noGrp="1"/>
          </p:cNvSpPr>
          <p:nvPr>
            <p:ph type="title" idx="4294967295"/>
          </p:nvPr>
        </p:nvSpPr>
        <p:spPr/>
        <p:txBody>
          <a:bodyPr/>
          <a:lstStyle/>
          <a:p>
            <a:pPr eaLnBrk="1" hangingPunct="1"/>
            <a:r>
              <a:rPr lang="en-CA" altLang="en-US" smtClean="0">
                <a:solidFill>
                  <a:srgbClr val="FF0000"/>
                </a:solidFill>
                <a:ea typeface="ＭＳ Ｐゴシック" panose="020B0600070205080204" pitchFamily="34" charset="-128"/>
              </a:rPr>
              <a:t>Nested</a:t>
            </a:r>
            <a:r>
              <a:rPr lang="en-CA" altLang="en-US" smtClean="0">
                <a:ea typeface="ＭＳ Ｐゴシック" panose="020B0600070205080204" pitchFamily="34" charset="-128"/>
              </a:rPr>
              <a:t> Decision Making</a:t>
            </a:r>
          </a:p>
        </p:txBody>
      </p:sp>
      <p:grpSp>
        <p:nvGrpSpPr>
          <p:cNvPr id="5" name="Group 4"/>
          <p:cNvGrpSpPr>
            <a:grpSpLocks/>
          </p:cNvGrpSpPr>
          <p:nvPr/>
        </p:nvGrpSpPr>
        <p:grpSpPr bwMode="auto">
          <a:xfrm>
            <a:off x="2286000" y="4435475"/>
            <a:ext cx="6249988" cy="396875"/>
            <a:chOff x="2286371" y="4206740"/>
            <a:chExt cx="6248941" cy="397213"/>
          </a:xfrm>
        </p:grpSpPr>
        <p:sp>
          <p:nvSpPr>
            <p:cNvPr id="46087" name="Rectangle 9"/>
            <p:cNvSpPr>
              <a:spLocks noChangeArrowheads="1"/>
            </p:cNvSpPr>
            <p:nvPr/>
          </p:nvSpPr>
          <p:spPr bwMode="auto">
            <a:xfrm>
              <a:off x="2286371" y="4206740"/>
              <a:ext cx="990229" cy="381000"/>
            </a:xfrm>
            <a:prstGeom prst="rect">
              <a:avLst/>
            </a:prstGeom>
            <a:solidFill>
              <a:srgbClr val="FF0000">
                <a:alpha val="20000"/>
              </a:srgbClr>
            </a:solidFill>
            <a:ln w="38100">
              <a:solidFill>
                <a:srgbClr val="993300"/>
              </a:solidFill>
              <a:miter lim="800000"/>
              <a:headEnd type="none" w="sm" len="sm"/>
              <a:tailEnd type="none" w="sm" len="sm"/>
            </a:ln>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46088" name="Line 10"/>
            <p:cNvSpPr>
              <a:spLocks noChangeShapeType="1"/>
            </p:cNvSpPr>
            <p:nvPr/>
          </p:nvSpPr>
          <p:spPr bwMode="auto">
            <a:xfrm flipH="1" flipV="1">
              <a:off x="3276600" y="4397240"/>
              <a:ext cx="3302912" cy="38438"/>
            </a:xfrm>
            <a:prstGeom prst="line">
              <a:avLst/>
            </a:prstGeom>
            <a:noFill/>
            <a:ln w="38100">
              <a:solidFill>
                <a:srgbClr val="9933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46089" name="Text Box 11"/>
            <p:cNvSpPr txBox="1">
              <a:spLocks noChangeArrowheads="1"/>
            </p:cNvSpPr>
            <p:nvPr/>
          </p:nvSpPr>
          <p:spPr bwMode="auto">
            <a:xfrm>
              <a:off x="6579512" y="4267403"/>
              <a:ext cx="1955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993300"/>
                  </a:solidFill>
                  <a:latin typeface="Arial" panose="020B0604020202020204" pitchFamily="34" charset="0"/>
                </a:rPr>
                <a:t>Inner body</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203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203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203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203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2034">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2034">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p:txBody>
          <a:bodyPr/>
          <a:lstStyle/>
          <a:p>
            <a:pPr eaLnBrk="1" hangingPunct="1"/>
            <a:r>
              <a:rPr lang="en-CA" altLang="en-US" smtClean="0">
                <a:solidFill>
                  <a:srgbClr val="FF0000"/>
                </a:solidFill>
                <a:ea typeface="ＭＳ Ｐゴシック" panose="020B0600070205080204" pitchFamily="34" charset="-128"/>
              </a:rPr>
              <a:t>Nested</a:t>
            </a:r>
            <a:r>
              <a:rPr lang="en-CA" altLang="en-US" smtClean="0">
                <a:ea typeface="ＭＳ Ｐゴシック" panose="020B0600070205080204" pitchFamily="34" charset="-128"/>
              </a:rPr>
              <a:t> Decision Making (2)</a:t>
            </a:r>
            <a:endParaRPr lang="en-US" altLang="en-US" smtClean="0">
              <a:ea typeface="ＭＳ Ｐゴシック" panose="020B0600070205080204" pitchFamily="34" charset="-128"/>
            </a:endParaRPr>
          </a:p>
        </p:txBody>
      </p:sp>
      <p:sp>
        <p:nvSpPr>
          <p:cNvPr id="47107"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Partial example: </a:t>
            </a:r>
            <a:r>
              <a:rPr lang="en-CA" altLang="en-US" sz="2000" smtClean="0">
                <a:latin typeface="Consolas" panose="020B0609020204030204" pitchFamily="49" charset="0"/>
                <a:ea typeface="ＭＳ Ｐゴシック" panose="020B0600070205080204" pitchFamily="34" charset="-128"/>
              </a:rPr>
              <a:t>nesting.py</a:t>
            </a:r>
            <a:endParaRPr lang="en-CA" altLang="en-US" b="1" smtClean="0">
              <a:ea typeface="ＭＳ Ｐゴシック" panose="020B0600070205080204" pitchFamily="34" charset="-128"/>
            </a:endParaRPr>
          </a:p>
          <a:p>
            <a:pPr eaLnBrk="1" hangingPunct="1">
              <a:buFontTx/>
              <a:buNone/>
            </a:pPr>
            <a:r>
              <a:rPr lang="en-US" altLang="en-US" sz="1800" smtClean="0">
                <a:latin typeface="Consolas" panose="020B0609020204030204" pitchFamily="49" charset="0"/>
                <a:ea typeface="ＭＳ Ｐゴシック" panose="020B0600070205080204" pitchFamily="34" charset="-128"/>
              </a:rPr>
              <a:t>     if (income &lt; 10000):</a:t>
            </a:r>
          </a:p>
          <a:p>
            <a:pPr eaLnBrk="1" hangingPunct="1">
              <a:buFontTx/>
              <a:buNone/>
            </a:pPr>
            <a:r>
              <a:rPr lang="en-US" altLang="en-US" sz="1800" smtClean="0">
                <a:latin typeface="Consolas" panose="020B0609020204030204" pitchFamily="49" charset="0"/>
                <a:ea typeface="ＭＳ Ｐゴシック" panose="020B0600070205080204" pitchFamily="34" charset="-128"/>
              </a:rPr>
              <a:t>         </a:t>
            </a:r>
            <a:r>
              <a:rPr lang="en-US" altLang="en-US" sz="1800" smtClean="0">
                <a:solidFill>
                  <a:srgbClr val="FF0000"/>
                </a:solidFill>
                <a:latin typeface="Consolas" panose="020B0609020204030204" pitchFamily="49" charset="0"/>
                <a:ea typeface="ＭＳ Ｐゴシック" panose="020B0600070205080204" pitchFamily="34" charset="-128"/>
              </a:rPr>
              <a:t>if</a:t>
            </a:r>
            <a:r>
              <a:rPr lang="en-US" altLang="en-US" sz="1800" smtClean="0">
                <a:latin typeface="Consolas" panose="020B0609020204030204" pitchFamily="49" charset="0"/>
                <a:ea typeface="ＭＳ Ｐゴシック" panose="020B0600070205080204" pitchFamily="34" charset="-128"/>
              </a:rPr>
              <a:t> (citizen == 'y'):</a:t>
            </a:r>
          </a:p>
          <a:p>
            <a:pPr eaLnBrk="1" hangingPunct="1">
              <a:buFontTx/>
              <a:buNone/>
            </a:pPr>
            <a:r>
              <a:rPr lang="en-US" altLang="en-US" sz="1800" smtClean="0">
                <a:latin typeface="Consolas" panose="020B0609020204030204" pitchFamily="49" charset="0"/>
                <a:ea typeface="ＭＳ Ｐゴシック" panose="020B0600070205080204" pitchFamily="34" charset="-128"/>
              </a:rPr>
              <a:t>             print("This person can receive social assistance")</a:t>
            </a:r>
          </a:p>
          <a:p>
            <a:pPr eaLnBrk="1" hangingPunct="1">
              <a:buFontTx/>
              <a:buNone/>
            </a:pPr>
            <a:r>
              <a:rPr lang="en-US" altLang="en-US" sz="1800" smtClean="0">
                <a:latin typeface="Consolas" panose="020B0609020204030204" pitchFamily="49" charset="0"/>
                <a:ea typeface="ＭＳ Ｐゴシック" panose="020B0600070205080204" pitchFamily="34" charset="-128"/>
              </a:rPr>
              <a:t>             taxCredit = 100</a:t>
            </a:r>
          </a:p>
          <a:p>
            <a:pPr eaLnBrk="1" hangingPunct="1">
              <a:buFontTx/>
              <a:buNone/>
            </a:pPr>
            <a:r>
              <a:rPr lang="en-CA" altLang="en-US" sz="1800" smtClean="0">
                <a:latin typeface="Consolas" panose="020B0609020204030204" pitchFamily="49" charset="0"/>
                <a:ea typeface="ＭＳ Ｐゴシック" panose="020B0600070205080204" pitchFamily="34" charset="-128"/>
              </a:rPr>
              <a:t>     tax = (income * TAX_RATE) - taxCredit</a:t>
            </a:r>
          </a:p>
          <a:p>
            <a:pPr eaLnBrk="1" hangingPunct="1"/>
            <a:endParaRPr lang="en-US" altLang="en-US" sz="1800" smtClean="0">
              <a:latin typeface="Arial" panose="020B0604020202020204" pitchFamily="34" charset="0"/>
              <a:ea typeface="ＭＳ Ｐゴシック" panose="020B0600070205080204" pitchFamily="34" charset="-128"/>
            </a:endParaRPr>
          </a:p>
        </p:txBody>
      </p:sp>
      <p:pic>
        <p:nvPicPr>
          <p:cNvPr id="573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810000"/>
            <a:ext cx="44973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4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1988" y="4572000"/>
            <a:ext cx="274320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5410200"/>
            <a:ext cx="2971800" cy="112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73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734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73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Question</a:t>
            </a:r>
          </a:p>
        </p:txBody>
      </p:sp>
      <p:sp>
        <p:nvSpPr>
          <p:cNvPr id="48131"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What’s the difference between employing nested decision making and a logical AND?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pPr eaLnBrk="1" hangingPunct="1"/>
            <a:r>
              <a:rPr lang="en-CA" altLang="en-US" smtClean="0">
                <a:ea typeface="ＭＳ Ｐゴシック" panose="020B0600070205080204" pitchFamily="34" charset="-128"/>
              </a:rPr>
              <a:t>Decision-Making With Multiple Alternatives/Questions</a:t>
            </a:r>
          </a:p>
        </p:txBody>
      </p:sp>
      <p:sp>
        <p:nvSpPr>
          <p:cNvPr id="177155" name="Rectangle 3"/>
          <p:cNvSpPr>
            <a:spLocks noGrp="1"/>
          </p:cNvSpPr>
          <p:nvPr>
            <p:ph type="body" idx="4294967295"/>
          </p:nvPr>
        </p:nvSpPr>
        <p:spPr/>
        <p:txBody>
          <a:bodyPr/>
          <a:lstStyle/>
          <a:p>
            <a:pPr marL="292100" indent="-292100" eaLnBrk="1" hangingPunct="1">
              <a:tabLst>
                <a:tab pos="457200" algn="l"/>
              </a:tabLst>
            </a:pPr>
            <a:r>
              <a:rPr lang="en-CA" altLang="en-US" smtClean="0">
                <a:latin typeface="Consolas" panose="020B0609020204030204" pitchFamily="49" charset="0"/>
                <a:ea typeface="ＭＳ Ｐゴシック" panose="020B0600070205080204" pitchFamily="34" charset="-128"/>
              </a:rPr>
              <a:t>IF</a:t>
            </a:r>
            <a:r>
              <a:rPr lang="en-CA" altLang="en-US" smtClean="0">
                <a:ea typeface="ＭＳ Ｐゴシック" panose="020B0600070205080204" pitchFamily="34" charset="-128"/>
              </a:rPr>
              <a:t> (single question)</a:t>
            </a:r>
          </a:p>
          <a:p>
            <a:pPr marL="685800" lvl="1" indent="-336550" eaLnBrk="1" hangingPunct="1">
              <a:tabLst>
                <a:tab pos="457200" algn="l"/>
              </a:tabLst>
            </a:pPr>
            <a:r>
              <a:rPr lang="en-CA" altLang="en-US" smtClean="0">
                <a:ea typeface="ＭＳ Ｐゴシック" panose="020B0600070205080204" pitchFamily="34" charset="-128"/>
              </a:rPr>
              <a:t>Checks a condition and executes a body if the condition is true</a:t>
            </a:r>
          </a:p>
          <a:p>
            <a:pPr marL="292100" indent="-292100" eaLnBrk="1" hangingPunct="1">
              <a:tabLst>
                <a:tab pos="457200" algn="l"/>
              </a:tabLst>
            </a:pPr>
            <a:r>
              <a:rPr lang="en-CA" altLang="en-US"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(single question)</a:t>
            </a:r>
          </a:p>
          <a:p>
            <a:pPr marL="685800" lvl="1" indent="-336550" eaLnBrk="1" hangingPunct="1">
              <a:tabLst>
                <a:tab pos="457200" algn="l"/>
              </a:tabLst>
            </a:pPr>
            <a:r>
              <a:rPr lang="en-CA" altLang="en-US" smtClean="0">
                <a:ea typeface="ＭＳ Ｐゴシック" panose="020B0600070205080204" pitchFamily="34" charset="-128"/>
              </a:rPr>
              <a:t>Checks a condition and executes one body of code if the condition is true and another body if the condition is false</a:t>
            </a:r>
          </a:p>
          <a:p>
            <a:pPr marL="292100" indent="-292100" eaLnBrk="1" hangingPunct="1">
              <a:tabLst>
                <a:tab pos="457200" algn="l"/>
              </a:tabLst>
            </a:pPr>
            <a:r>
              <a:rPr lang="en-CA" altLang="en-US" smtClean="0">
                <a:ea typeface="ＭＳ Ｐゴシック" panose="020B0600070205080204" pitchFamily="34" charset="-128"/>
              </a:rPr>
              <a:t>Approaches for multiple (two or more) questions</a:t>
            </a:r>
          </a:p>
          <a:p>
            <a:pPr marL="685800" lvl="1" indent="-336550" eaLnBrk="1" hangingPunct="1">
              <a:tabLst>
                <a:tab pos="457200" algn="l"/>
              </a:tabLst>
            </a:pPr>
            <a:r>
              <a:rPr lang="en-CA" altLang="en-US" b="1" smtClean="0">
                <a:solidFill>
                  <a:srgbClr val="FF0000"/>
                </a:solidFill>
                <a:ea typeface="ＭＳ Ｐゴシック" panose="020B0600070205080204" pitchFamily="34" charset="-128"/>
              </a:rPr>
              <a:t>Multiple IF's</a:t>
            </a:r>
          </a:p>
          <a:p>
            <a:pPr marL="685800" lvl="1" indent="-336550" eaLnBrk="1" hangingPunct="1">
              <a:tabLst>
                <a:tab pos="457200" algn="l"/>
              </a:tabLst>
            </a:pPr>
            <a:r>
              <a:rPr lang="en-CA" altLang="en-US" b="1" smtClean="0">
                <a:solidFill>
                  <a:srgbClr val="92D050"/>
                </a:solidFill>
                <a:ea typeface="ＭＳ Ｐゴシック" panose="020B0600070205080204" pitchFamily="34" charset="-128"/>
              </a:rPr>
              <a:t>IF-ELIF-ELSE</a:t>
            </a:r>
          </a:p>
          <a:p>
            <a:pPr marL="292100" indent="-292100" eaLnBrk="1" hangingPunct="1">
              <a:buFontTx/>
              <a:buNone/>
              <a:tabLst>
                <a:tab pos="457200" algn="l"/>
              </a:tabLst>
            </a:pPr>
            <a:endParaRPr lang="en-CA" altLang="en-US"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715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71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71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715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71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71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With </a:t>
            </a:r>
            <a:r>
              <a:rPr lang="en-US" altLang="en-US" smtClean="0">
                <a:solidFill>
                  <a:srgbClr val="FF0000"/>
                </a:solidFill>
                <a:ea typeface="ＭＳ Ｐゴシック" panose="020B0600070205080204" pitchFamily="34" charset="-128"/>
              </a:rPr>
              <a:t>Multiple </a:t>
            </a:r>
            <a:r>
              <a:rPr lang="en-US" altLang="en-US" sz="2800" smtClean="0">
                <a:solidFill>
                  <a:srgbClr val="FF0000"/>
                </a:solidFill>
                <a:latin typeface="Consolas" panose="020B0609020204030204" pitchFamily="49" charset="0"/>
                <a:ea typeface="ＭＳ Ｐゴシック" panose="020B0600070205080204" pitchFamily="34" charset="-128"/>
              </a:rPr>
              <a:t>If</a:t>
            </a:r>
            <a:r>
              <a:rPr lang="en-US" altLang="en-US" smtClean="0">
                <a:solidFill>
                  <a:srgbClr val="FF0000"/>
                </a:solidFill>
                <a:ea typeface="ＭＳ Ｐゴシック" panose="020B0600070205080204" pitchFamily="34" charset="-128"/>
              </a:rPr>
              <a:t>’s</a:t>
            </a:r>
          </a:p>
        </p:txBody>
      </p:sp>
      <p:sp>
        <p:nvSpPr>
          <p:cNvPr id="179203" name="AutoShape 3"/>
          <p:cNvSpPr>
            <a:spLocks noChangeArrowheads="1"/>
          </p:cNvSpPr>
          <p:nvPr/>
        </p:nvSpPr>
        <p:spPr bwMode="auto">
          <a:xfrm>
            <a:off x="431800" y="1104900"/>
            <a:ext cx="2657475"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a:solidFill>
                  <a:srgbClr val="FF0000"/>
                </a:solidFill>
                <a:latin typeface="Arial" panose="020B0604020202020204" pitchFamily="34" charset="0"/>
              </a:rPr>
              <a:t>Question?</a:t>
            </a:r>
          </a:p>
        </p:txBody>
      </p:sp>
      <p:grpSp>
        <p:nvGrpSpPr>
          <p:cNvPr id="3" name="Group 2"/>
          <p:cNvGrpSpPr>
            <a:grpSpLocks/>
          </p:cNvGrpSpPr>
          <p:nvPr/>
        </p:nvGrpSpPr>
        <p:grpSpPr bwMode="auto">
          <a:xfrm>
            <a:off x="1035050" y="1841500"/>
            <a:ext cx="1533525" cy="1146175"/>
            <a:chOff x="1035050" y="1841500"/>
            <a:chExt cx="1533525" cy="1146175"/>
          </a:xfrm>
        </p:grpSpPr>
        <p:sp>
          <p:nvSpPr>
            <p:cNvPr id="50202" name="Line 5"/>
            <p:cNvSpPr>
              <a:spLocks noChangeShapeType="1"/>
            </p:cNvSpPr>
            <p:nvPr/>
          </p:nvSpPr>
          <p:spPr bwMode="auto">
            <a:xfrm flipH="1">
              <a:off x="1784350" y="1841500"/>
              <a:ext cx="6350" cy="4699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50203" name="Group 6"/>
            <p:cNvGrpSpPr>
              <a:grpSpLocks/>
            </p:cNvGrpSpPr>
            <p:nvPr/>
          </p:nvGrpSpPr>
          <p:grpSpPr bwMode="auto">
            <a:xfrm>
              <a:off x="1035050" y="1892300"/>
              <a:ext cx="1533525" cy="1095375"/>
              <a:chOff x="652" y="1192"/>
              <a:chExt cx="966" cy="690"/>
            </a:xfrm>
          </p:grpSpPr>
          <p:sp>
            <p:nvSpPr>
              <p:cNvPr id="50204" name="Text Box 7"/>
              <p:cNvSpPr txBox="1">
                <a:spLocks noChangeArrowheads="1"/>
              </p:cNvSpPr>
              <p:nvPr/>
            </p:nvSpPr>
            <p:spPr bwMode="auto">
              <a:xfrm>
                <a:off x="760" y="1192"/>
                <a:ext cx="352"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sp>
            <p:nvSpPr>
              <p:cNvPr id="50205" name="Rectangle 8"/>
              <p:cNvSpPr>
                <a:spLocks noChangeArrowheads="1"/>
              </p:cNvSpPr>
              <p:nvPr/>
            </p:nvSpPr>
            <p:spPr bwMode="auto">
              <a:xfrm>
                <a:off x="652" y="1454"/>
                <a:ext cx="966" cy="42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Statement or</a:t>
                </a:r>
              </a:p>
              <a:p>
                <a:pPr>
                  <a:spcBef>
                    <a:spcPct val="0"/>
                  </a:spcBef>
                  <a:buFontTx/>
                  <a:buNone/>
                </a:pPr>
                <a:r>
                  <a:rPr lang="en-US" altLang="en-US" sz="1400">
                    <a:latin typeface="Arial" panose="020B0604020202020204" pitchFamily="34" charset="0"/>
                  </a:rPr>
                  <a:t>statements</a:t>
                </a:r>
              </a:p>
            </p:txBody>
          </p:sp>
        </p:grpSp>
      </p:grpSp>
      <p:grpSp>
        <p:nvGrpSpPr>
          <p:cNvPr id="11" name="Group 10"/>
          <p:cNvGrpSpPr>
            <a:grpSpLocks/>
          </p:cNvGrpSpPr>
          <p:nvPr/>
        </p:nvGrpSpPr>
        <p:grpSpPr bwMode="auto">
          <a:xfrm>
            <a:off x="996950" y="4254500"/>
            <a:ext cx="1533525" cy="1158875"/>
            <a:chOff x="996950" y="4254500"/>
            <a:chExt cx="1533525" cy="1158875"/>
          </a:xfrm>
        </p:grpSpPr>
        <p:sp>
          <p:nvSpPr>
            <p:cNvPr id="50199" name="Line 10"/>
            <p:cNvSpPr>
              <a:spLocks noChangeShapeType="1"/>
            </p:cNvSpPr>
            <p:nvPr/>
          </p:nvSpPr>
          <p:spPr bwMode="auto">
            <a:xfrm>
              <a:off x="1752600" y="4254500"/>
              <a:ext cx="6350" cy="4635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0200" name="Text Box 11"/>
            <p:cNvSpPr txBox="1">
              <a:spLocks noChangeArrowheads="1"/>
            </p:cNvSpPr>
            <p:nvPr/>
          </p:nvSpPr>
          <p:spPr bwMode="auto">
            <a:xfrm>
              <a:off x="1279524" y="4318000"/>
              <a:ext cx="522288" cy="27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sp>
          <p:nvSpPr>
            <p:cNvPr id="50201" name="Rectangle 12"/>
            <p:cNvSpPr>
              <a:spLocks noChangeArrowheads="1"/>
            </p:cNvSpPr>
            <p:nvPr/>
          </p:nvSpPr>
          <p:spPr bwMode="auto">
            <a:xfrm>
              <a:off x="996950" y="47339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Statement or</a:t>
              </a:r>
            </a:p>
            <a:p>
              <a:pPr>
                <a:spcBef>
                  <a:spcPct val="0"/>
                </a:spcBef>
                <a:buFontTx/>
                <a:buNone/>
              </a:pPr>
              <a:r>
                <a:rPr lang="en-US" altLang="en-US" sz="1400">
                  <a:latin typeface="Arial" panose="020B0604020202020204" pitchFamily="34" charset="0"/>
                </a:rPr>
                <a:t>statements</a:t>
              </a:r>
            </a:p>
          </p:txBody>
        </p:sp>
      </p:grpSp>
      <p:grpSp>
        <p:nvGrpSpPr>
          <p:cNvPr id="9" name="Group 8"/>
          <p:cNvGrpSpPr>
            <a:grpSpLocks/>
          </p:cNvGrpSpPr>
          <p:nvPr/>
        </p:nvGrpSpPr>
        <p:grpSpPr bwMode="auto">
          <a:xfrm>
            <a:off x="431800" y="2990850"/>
            <a:ext cx="2667000" cy="1238250"/>
            <a:chOff x="431800" y="2990850"/>
            <a:chExt cx="2667000" cy="1238250"/>
          </a:xfrm>
        </p:grpSpPr>
        <p:sp>
          <p:nvSpPr>
            <p:cNvPr id="50197" name="AutoShape 14"/>
            <p:cNvSpPr>
              <a:spLocks noChangeArrowheads="1"/>
            </p:cNvSpPr>
            <p:nvPr/>
          </p:nvSpPr>
          <p:spPr bwMode="auto">
            <a:xfrm>
              <a:off x="431800" y="3429000"/>
              <a:ext cx="2667000" cy="8001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a:solidFill>
                    <a:srgbClr val="FF0000"/>
                  </a:solidFill>
                  <a:latin typeface="Arial" panose="020B0604020202020204" pitchFamily="34" charset="0"/>
                </a:rPr>
                <a:t>Question?</a:t>
              </a:r>
            </a:p>
          </p:txBody>
        </p:sp>
        <p:sp>
          <p:nvSpPr>
            <p:cNvPr id="50198" name="Line 15"/>
            <p:cNvSpPr>
              <a:spLocks noChangeShapeType="1"/>
            </p:cNvSpPr>
            <p:nvPr/>
          </p:nvSpPr>
          <p:spPr bwMode="auto">
            <a:xfrm flipH="1">
              <a:off x="1760536" y="2990850"/>
              <a:ext cx="4762" cy="4381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12" name="Group 11"/>
          <p:cNvGrpSpPr>
            <a:grpSpLocks/>
          </p:cNvGrpSpPr>
          <p:nvPr/>
        </p:nvGrpSpPr>
        <p:grpSpPr bwMode="auto">
          <a:xfrm>
            <a:off x="895350" y="5429250"/>
            <a:ext cx="1660525" cy="1216025"/>
            <a:chOff x="895350" y="5429250"/>
            <a:chExt cx="1660525" cy="1216025"/>
          </a:xfrm>
        </p:grpSpPr>
        <p:sp>
          <p:nvSpPr>
            <p:cNvPr id="50195" name="Rectangle 17"/>
            <p:cNvSpPr>
              <a:spLocks noChangeArrowheads="1"/>
            </p:cNvSpPr>
            <p:nvPr/>
          </p:nvSpPr>
          <p:spPr bwMode="auto">
            <a:xfrm>
              <a:off x="895350" y="59658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Remainder of </a:t>
              </a:r>
            </a:p>
            <a:p>
              <a:pPr>
                <a:spcBef>
                  <a:spcPct val="0"/>
                </a:spcBef>
                <a:buFontTx/>
                <a:buNone/>
              </a:pPr>
              <a:r>
                <a:rPr lang="en-US" altLang="en-US" sz="1400">
                  <a:latin typeface="Arial" panose="020B0604020202020204" pitchFamily="34" charset="0"/>
                </a:rPr>
                <a:t>the program</a:t>
              </a:r>
            </a:p>
          </p:txBody>
        </p:sp>
        <p:sp>
          <p:nvSpPr>
            <p:cNvPr id="50196" name="Line 18"/>
            <p:cNvSpPr>
              <a:spLocks noChangeShapeType="1"/>
            </p:cNvSpPr>
            <p:nvPr/>
          </p:nvSpPr>
          <p:spPr bwMode="auto">
            <a:xfrm>
              <a:off x="1746250" y="5429250"/>
              <a:ext cx="6350" cy="536575"/>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10" name="Group 9"/>
          <p:cNvGrpSpPr>
            <a:grpSpLocks/>
          </p:cNvGrpSpPr>
          <p:nvPr/>
        </p:nvGrpSpPr>
        <p:grpSpPr bwMode="auto">
          <a:xfrm>
            <a:off x="2971800" y="1466850"/>
            <a:ext cx="1800225" cy="2282825"/>
            <a:chOff x="2971799" y="1466850"/>
            <a:chExt cx="1800226" cy="2282824"/>
          </a:xfrm>
        </p:grpSpPr>
        <p:sp>
          <p:nvSpPr>
            <p:cNvPr id="50191" name="Line 20"/>
            <p:cNvSpPr>
              <a:spLocks noChangeShapeType="1"/>
            </p:cNvSpPr>
            <p:nvPr/>
          </p:nvSpPr>
          <p:spPr bwMode="auto">
            <a:xfrm flipH="1">
              <a:off x="2971799" y="3736974"/>
              <a:ext cx="1749425" cy="12699"/>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lstStyle/>
            <a:p>
              <a:endParaRPr lang="en-CA"/>
            </a:p>
          </p:txBody>
        </p:sp>
        <p:sp>
          <p:nvSpPr>
            <p:cNvPr id="50192" name="Text Box 21"/>
            <p:cNvSpPr txBox="1">
              <a:spLocks noChangeArrowheads="1"/>
            </p:cNvSpPr>
            <p:nvPr/>
          </p:nvSpPr>
          <p:spPr bwMode="auto">
            <a:xfrm>
              <a:off x="3747243" y="1473200"/>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sp>
          <p:nvSpPr>
            <p:cNvPr id="50193" name="Line 22"/>
            <p:cNvSpPr>
              <a:spLocks noChangeShapeType="1"/>
            </p:cNvSpPr>
            <p:nvPr/>
          </p:nvSpPr>
          <p:spPr bwMode="auto">
            <a:xfrm flipV="1">
              <a:off x="4721225" y="1473199"/>
              <a:ext cx="50800" cy="2276475"/>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a:p>
          </p:txBody>
        </p:sp>
        <p:sp>
          <p:nvSpPr>
            <p:cNvPr id="50194" name="Line 23"/>
            <p:cNvSpPr>
              <a:spLocks noChangeShapeType="1"/>
            </p:cNvSpPr>
            <p:nvPr/>
          </p:nvSpPr>
          <p:spPr bwMode="auto">
            <a:xfrm flipH="1" flipV="1">
              <a:off x="3173362" y="1466850"/>
              <a:ext cx="1598663"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lstStyle/>
            <a:p>
              <a:endParaRPr lang="en-CA"/>
            </a:p>
          </p:txBody>
        </p:sp>
      </p:grpSp>
      <p:grpSp>
        <p:nvGrpSpPr>
          <p:cNvPr id="15" name="Group 14"/>
          <p:cNvGrpSpPr>
            <a:grpSpLocks/>
          </p:cNvGrpSpPr>
          <p:nvPr/>
        </p:nvGrpSpPr>
        <p:grpSpPr bwMode="auto">
          <a:xfrm>
            <a:off x="2559050" y="3933825"/>
            <a:ext cx="2162175" cy="2343150"/>
            <a:chOff x="2559050" y="3933825"/>
            <a:chExt cx="2162174" cy="2343150"/>
          </a:xfrm>
        </p:grpSpPr>
        <p:sp>
          <p:nvSpPr>
            <p:cNvPr id="50187" name="Line 25"/>
            <p:cNvSpPr>
              <a:spLocks noChangeShapeType="1"/>
            </p:cNvSpPr>
            <p:nvPr/>
          </p:nvSpPr>
          <p:spPr bwMode="auto">
            <a:xfrm flipH="1" flipV="1">
              <a:off x="2559050" y="6257925"/>
              <a:ext cx="2117724"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0188" name="Line 26"/>
            <p:cNvSpPr>
              <a:spLocks noChangeShapeType="1"/>
            </p:cNvSpPr>
            <p:nvPr/>
          </p:nvSpPr>
          <p:spPr bwMode="auto">
            <a:xfrm flipV="1">
              <a:off x="4676774" y="3933825"/>
              <a:ext cx="44450" cy="234315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0189" name="Line 27"/>
            <p:cNvSpPr>
              <a:spLocks noChangeShapeType="1"/>
            </p:cNvSpPr>
            <p:nvPr/>
          </p:nvSpPr>
          <p:spPr bwMode="auto">
            <a:xfrm flipH="1" flipV="1">
              <a:off x="2895600" y="3940175"/>
              <a:ext cx="1825624"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0190" name="Text Box 28"/>
            <p:cNvSpPr txBox="1">
              <a:spLocks noChangeArrowheads="1"/>
            </p:cNvSpPr>
            <p:nvPr/>
          </p:nvSpPr>
          <p:spPr bwMode="auto">
            <a:xfrm>
              <a:off x="3263900" y="3959225"/>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92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0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idx="4294967295"/>
          </p:nvPr>
        </p:nvSpPr>
        <p:spPr/>
        <p:txBody>
          <a:bodyPr/>
          <a:lstStyle/>
          <a:p>
            <a:pPr eaLnBrk="1" hangingPunct="1"/>
            <a:r>
              <a:rPr lang="en-CA" altLang="en-US" smtClean="0">
                <a:solidFill>
                  <a:srgbClr val="FF0000"/>
                </a:solidFill>
                <a:ea typeface="ＭＳ Ｐゴシック" panose="020B0600070205080204" pitchFamily="34" charset="-128"/>
              </a:rPr>
              <a:t>Multiple </a:t>
            </a:r>
            <a:r>
              <a:rPr lang="en-CA" altLang="en-US" sz="2800" smtClean="0">
                <a:solidFill>
                  <a:srgbClr val="FF0000"/>
                </a:solidFill>
                <a:latin typeface="Consolas" panose="020B0609020204030204" pitchFamily="49" charset="0"/>
                <a:ea typeface="ＭＳ Ｐゴシック" panose="020B0600070205080204" pitchFamily="34" charset="-128"/>
              </a:rPr>
              <a:t>If</a:t>
            </a:r>
            <a:r>
              <a:rPr lang="en-CA" altLang="en-US" smtClean="0">
                <a:solidFill>
                  <a:srgbClr val="FF0000"/>
                </a:solidFill>
                <a:ea typeface="ＭＳ Ｐゴシック" panose="020B0600070205080204" pitchFamily="34" charset="-128"/>
              </a:rPr>
              <a:t>'s</a:t>
            </a:r>
            <a:r>
              <a:rPr lang="en-CA" altLang="en-US" smtClean="0">
                <a:ea typeface="ＭＳ Ｐゴシック" panose="020B0600070205080204" pitchFamily="34" charset="-128"/>
              </a:rPr>
              <a:t>: Non-Exclusive Conditions</a:t>
            </a:r>
          </a:p>
        </p:txBody>
      </p:sp>
      <p:sp>
        <p:nvSpPr>
          <p:cNvPr id="51203" name="Rectangle 3"/>
          <p:cNvSpPr>
            <a:spLocks noGrp="1"/>
          </p:cNvSpPr>
          <p:nvPr>
            <p:ph type="body" idx="4294967295"/>
          </p:nvPr>
        </p:nvSpPr>
        <p:spPr/>
        <p:txBody>
          <a:bodyPr/>
          <a:lstStyle/>
          <a:p>
            <a:pPr eaLnBrk="1" hangingPunct="1"/>
            <a:r>
              <a:rPr lang="en-CA" altLang="en-US" smtClean="0">
                <a:ea typeface="ＭＳ Ｐゴシック" panose="020B0600070205080204" pitchFamily="34" charset="-128"/>
              </a:rPr>
              <a:t>Any, all or none of the conditions may be true (independent)</a:t>
            </a:r>
          </a:p>
          <a:p>
            <a:pPr eaLnBrk="1" hangingPunct="1"/>
            <a:r>
              <a:rPr lang="en-CA" altLang="en-US" smtClean="0">
                <a:ea typeface="ＭＳ Ｐゴシック" panose="020B0600070205080204" pitchFamily="34" charset="-128"/>
              </a:rPr>
              <a:t>Employ when a series of independent questions will be asked</a:t>
            </a:r>
          </a:p>
          <a:p>
            <a:pPr eaLnBrk="1" hangingPunct="1"/>
            <a:r>
              <a:rPr lang="en-CA" altLang="en-US" b="1" smtClean="0">
                <a:ea typeface="ＭＳ Ｐゴシック" panose="020B0600070205080204" pitchFamily="34" charset="-128"/>
              </a:rPr>
              <a:t>Format:</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Boolean expression 1</a:t>
            </a:r>
            <a:r>
              <a:rPr lang="en-CA" altLang="en-US" sz="1800" smtClean="0">
                <a:latin typeface="Consolas" panose="020B0609020204030204" pitchFamily="49" charset="0"/>
                <a:ea typeface="ＭＳ Ｐゴシック" panose="020B0600070205080204" pitchFamily="34" charset="-128"/>
              </a:rPr>
              <a:t>):</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body 1</a:t>
            </a:r>
            <a:endParaRPr lang="en-CA" altLang="en-US" sz="1800" b="1" i="1" smtClean="0">
              <a:latin typeface="Consolas" panose="020B0609020204030204" pitchFamily="49" charset="0"/>
              <a:ea typeface="ＭＳ Ｐゴシック" panose="020B0600070205080204" pitchFamily="34" charset="-128"/>
            </a:endParaRP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Boolean expression 2</a:t>
            </a:r>
            <a:r>
              <a:rPr lang="en-CA" altLang="en-US" sz="1800" smtClean="0">
                <a:latin typeface="Consolas" panose="020B0609020204030204" pitchFamily="49" charset="0"/>
                <a:ea typeface="ＭＳ Ｐゴシック" panose="020B0600070205080204" pitchFamily="34" charset="-128"/>
              </a:rPr>
              <a:t>):</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body 2</a:t>
            </a:r>
            <a:endParaRPr lang="en-CA" altLang="en-US" sz="1800" b="1" i="1" smtClean="0">
              <a:latin typeface="Consolas" panose="020B0609020204030204" pitchFamily="49" charset="0"/>
              <a:ea typeface="ＭＳ Ｐゴシック" panose="020B0600070205080204" pitchFamily="34" charset="-128"/>
            </a:endParaRP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statements after the conditions</a:t>
            </a:r>
            <a:endParaRPr lang="en-CA" altLang="en-US" sz="1800" b="1" i="1" smtClean="0">
              <a:latin typeface="Consolas" panose="020B0609020204030204" pitchFamily="49"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idx="4294967295"/>
          </p:nvPr>
        </p:nvSpPr>
        <p:spPr/>
        <p:txBody>
          <a:bodyPr/>
          <a:lstStyle/>
          <a:p>
            <a:pPr eaLnBrk="1" hangingPunct="1"/>
            <a:r>
              <a:rPr lang="en-CA" altLang="en-US" smtClean="0">
                <a:solidFill>
                  <a:srgbClr val="FF0000"/>
                </a:solidFill>
                <a:ea typeface="ＭＳ Ｐゴシック" panose="020B0600070205080204" pitchFamily="34" charset="-128"/>
              </a:rPr>
              <a:t>Multiple </a:t>
            </a:r>
            <a:r>
              <a:rPr lang="en-CA" altLang="en-US" sz="2800" smtClean="0">
                <a:solidFill>
                  <a:srgbClr val="FF0000"/>
                </a:solidFill>
                <a:latin typeface="Consolas" panose="020B0609020204030204" pitchFamily="49" charset="0"/>
                <a:ea typeface="ＭＳ Ｐゴシック" panose="020B0600070205080204" pitchFamily="34" charset="-128"/>
              </a:rPr>
              <a:t>If</a:t>
            </a:r>
            <a:r>
              <a:rPr lang="en-CA" altLang="en-US" smtClean="0">
                <a:solidFill>
                  <a:srgbClr val="FF0000"/>
                </a:solidFill>
                <a:ea typeface="ＭＳ Ｐゴシック" panose="020B0600070205080204" pitchFamily="34" charset="-128"/>
              </a:rPr>
              <a:t>'s</a:t>
            </a:r>
            <a:r>
              <a:rPr lang="en-CA" altLang="en-US" smtClean="0">
                <a:ea typeface="ＭＳ Ｐゴシック" panose="020B0600070205080204" pitchFamily="34" charset="-128"/>
              </a:rPr>
              <a:t>: Non-Exclusive Conditions (Example)</a:t>
            </a:r>
          </a:p>
        </p:txBody>
      </p:sp>
      <p:sp>
        <p:nvSpPr>
          <p:cNvPr id="52227"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Example:</a:t>
            </a:r>
            <a:endParaRPr lang="en-CA" altLang="en-US" smtClean="0">
              <a:ea typeface="ＭＳ Ｐゴシック" panose="020B0600070205080204" pitchFamily="34" charset="-128"/>
            </a:endParaRPr>
          </a:p>
          <a:p>
            <a:pPr lvl="1" eaLnBrk="1" hangingPunct="1">
              <a:buFont typeface="Arial" panose="020B0604020202020204" pitchFamily="34" charset="0"/>
              <a:buNone/>
            </a:pP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smtClean="0">
                <a:latin typeface="Consolas" panose="020B0609020204030204" pitchFamily="49" charset="0"/>
                <a:ea typeface="ＭＳ Ｐゴシック" panose="020B0600070205080204" pitchFamily="34" charset="-128"/>
              </a:rPr>
              <a:t> (ableAge &gt; 0):</a:t>
            </a:r>
          </a:p>
          <a:p>
            <a:pPr lvl="1" eaLnBrk="1" hangingPunct="1">
              <a:buFont typeface="Arial" panose="020B0604020202020204" pitchFamily="34" charset="0"/>
              <a:buNone/>
            </a:pPr>
            <a:r>
              <a:rPr lang="en-CA" altLang="en-US" sz="1800" smtClean="0">
                <a:latin typeface="Consolas" panose="020B0609020204030204" pitchFamily="49" charset="0"/>
                <a:ea typeface="ＭＳ Ｐゴシック" panose="020B0600070205080204" pitchFamily="34" charset="-128"/>
              </a:rPr>
              <a:t>     print("Happy birthday!")</a:t>
            </a:r>
            <a:endParaRPr lang="en-CA" altLang="en-US" sz="1800" b="1"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smtClean="0">
                <a:latin typeface="Consolas" panose="020B0609020204030204" pitchFamily="49" charset="0"/>
                <a:ea typeface="ＭＳ Ｐゴシック" panose="020B0600070205080204" pitchFamily="34" charset="-128"/>
              </a:rPr>
              <a:t> (bakerAge &gt; 0):</a:t>
            </a:r>
          </a:p>
          <a:p>
            <a:pPr lvl="1" eaLnBrk="1" hangingPunct="1">
              <a:buFont typeface="Arial" panose="020B0604020202020204" pitchFamily="34" charset="0"/>
              <a:buNone/>
            </a:pPr>
            <a:r>
              <a:rPr lang="en-CA" altLang="en-US" sz="1800" smtClean="0">
                <a:latin typeface="Consolas" panose="020B0609020204030204" pitchFamily="49" charset="0"/>
                <a:ea typeface="ＭＳ Ｐゴシック" panose="020B0600070205080204" pitchFamily="34" charset="-128"/>
              </a:rPr>
              <a:t>     print("Happy birthday!")</a:t>
            </a:r>
          </a:p>
          <a:p>
            <a:pPr lvl="1" eaLnBrk="1" hangingPunct="1">
              <a:buFont typeface="Arial" panose="020B0604020202020204" pitchFamily="34" charset="0"/>
              <a:buNone/>
            </a:pP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smtClean="0">
                <a:latin typeface="Consolas" panose="020B0609020204030204" pitchFamily="49" charset="0"/>
                <a:ea typeface="ＭＳ Ｐゴシック" panose="020B0600070205080204" pitchFamily="34" charset="-128"/>
              </a:rPr>
              <a:t> (foxtrotAge &gt; 0):</a:t>
            </a:r>
          </a:p>
          <a:p>
            <a:pPr lvl="1" eaLnBrk="1" hangingPunct="1">
              <a:buFont typeface="Arial" panose="020B0604020202020204" pitchFamily="34" charset="0"/>
              <a:buNone/>
            </a:pPr>
            <a:r>
              <a:rPr lang="en-CA" altLang="en-US" sz="1800" smtClean="0">
                <a:latin typeface="Consolas" panose="020B0609020204030204" pitchFamily="49" charset="0"/>
                <a:ea typeface="ＭＳ Ｐゴシック" panose="020B0600070205080204" pitchFamily="34" charset="-128"/>
              </a:rPr>
              <a:t>     print("Happy birthday!")</a:t>
            </a:r>
            <a:endParaRPr lang="en-CA" altLang="en-US" sz="1800" b="1"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endParaRPr lang="en-CA" altLang="en-US" sz="1800" b="1" smtClean="0">
              <a:latin typeface="Consolas" panose="020B0609020204030204" pitchFamily="49"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idx="4294967295"/>
          </p:nvPr>
        </p:nvSpPr>
        <p:spPr/>
        <p:txBody>
          <a:bodyPr/>
          <a:lstStyle/>
          <a:p>
            <a:pPr eaLnBrk="1" hangingPunct="1"/>
            <a:r>
              <a:rPr lang="en-CA" altLang="en-US" smtClean="0">
                <a:ea typeface="ＭＳ Ｐゴシック" panose="020B0600070205080204" pitchFamily="34" charset="-128"/>
              </a:rPr>
              <a:t>Decision-Making In Programming (Python)</a:t>
            </a:r>
          </a:p>
        </p:txBody>
      </p:sp>
      <p:sp>
        <p:nvSpPr>
          <p:cNvPr id="113667" name="Rectangle 3"/>
          <p:cNvSpPr>
            <a:spLocks noGrp="1"/>
          </p:cNvSpPr>
          <p:nvPr>
            <p:ph type="body" idx="4294967295"/>
          </p:nvPr>
        </p:nvSpPr>
        <p:spPr/>
        <p:txBody>
          <a:bodyPr/>
          <a:lstStyle/>
          <a:p>
            <a:pPr eaLnBrk="1" hangingPunct="1"/>
            <a:r>
              <a:rPr lang="en-CA" altLang="en-US" smtClean="0">
                <a:ea typeface="ＭＳ Ｐゴシック" panose="020B0600070205080204" pitchFamily="34" charset="-128"/>
              </a:rPr>
              <a:t>Decisions are questions with answers that are either true or false (Boolean expressions) e.g., Is it true that the variable ‘</a:t>
            </a:r>
            <a:r>
              <a:rPr lang="en-CA" altLang="ja-JP" smtClean="0">
                <a:latin typeface="Consolas" panose="020B0609020204030204" pitchFamily="49" charset="0"/>
                <a:ea typeface="ＭＳ Ｐゴシック" panose="020B0600070205080204" pitchFamily="34" charset="-128"/>
              </a:rPr>
              <a:t>num</a:t>
            </a:r>
            <a:r>
              <a:rPr lang="en-CA" altLang="en-US" smtClean="0">
                <a:ea typeface="ＭＳ Ｐゴシック" panose="020B0600070205080204" pitchFamily="34" charset="-128"/>
              </a:rPr>
              <a:t>’</a:t>
            </a:r>
            <a:r>
              <a:rPr lang="en-CA" altLang="ja-JP" smtClean="0">
                <a:ea typeface="ＭＳ Ｐゴシック" panose="020B0600070205080204" pitchFamily="34" charset="-128"/>
              </a:rPr>
              <a:t> is positive?</a:t>
            </a:r>
          </a:p>
          <a:p>
            <a:pPr eaLnBrk="1" hangingPunct="1"/>
            <a:r>
              <a:rPr lang="en-CA" altLang="en-US" smtClean="0">
                <a:ea typeface="ＭＳ Ｐゴシック" panose="020B0600070205080204" pitchFamily="34" charset="-128"/>
              </a:rPr>
              <a:t>The program may branch one way or another depending upon the answer to the question (the result of the Boolean expression).</a:t>
            </a:r>
          </a:p>
          <a:p>
            <a:pPr eaLnBrk="1" hangingPunct="1"/>
            <a:r>
              <a:rPr lang="en-CA" altLang="en-US" smtClean="0">
                <a:ea typeface="ＭＳ Ｐゴシック" panose="020B0600070205080204" pitchFamily="34" charset="-128"/>
              </a:rPr>
              <a:t>Decision making/branching constructs (mechanisms) in Python: </a:t>
            </a:r>
          </a:p>
          <a:p>
            <a:pPr lvl="1" eaLnBrk="1" hangingPunct="1"/>
            <a:r>
              <a:rPr lang="en-CA" altLang="en-US" sz="1800" smtClean="0">
                <a:latin typeface="Consolas" panose="020B0609020204030204" pitchFamily="49" charset="0"/>
                <a:ea typeface="ＭＳ Ｐゴシック" panose="020B0600070205080204" pitchFamily="34" charset="-128"/>
              </a:rPr>
              <a:t>If</a:t>
            </a:r>
            <a:r>
              <a:rPr lang="en-CA" altLang="en-US" smtClean="0">
                <a:ea typeface="ＭＳ Ｐゴシック" panose="020B0600070205080204" pitchFamily="34" charset="-128"/>
              </a:rPr>
              <a:t> (reacts differently only for true case)</a:t>
            </a:r>
          </a:p>
          <a:p>
            <a:pPr lvl="1" eaLnBrk="1" hangingPunct="1"/>
            <a:r>
              <a:rPr lang="en-CA" altLang="en-US" sz="1800" smtClean="0">
                <a:latin typeface="Consolas" panose="020B0609020204030204" pitchFamily="49" charset="0"/>
                <a:ea typeface="ＭＳ Ｐゴシック" panose="020B0600070205080204" pitchFamily="34" charset="-128"/>
              </a:rPr>
              <a:t>If-else</a:t>
            </a:r>
            <a:r>
              <a:rPr lang="en-CA" altLang="en-US" smtClean="0">
                <a:ea typeface="ＭＳ Ｐゴシック" panose="020B0600070205080204" pitchFamily="34" charset="-128"/>
              </a:rPr>
              <a:t> (reacts differently for the true or false cases)</a:t>
            </a:r>
          </a:p>
          <a:p>
            <a:pPr lvl="1" eaLnBrk="1" hangingPunct="1"/>
            <a:r>
              <a:rPr lang="en-CA" altLang="en-US" sz="1800" smtClean="0">
                <a:latin typeface="Consolas" panose="020B0609020204030204" pitchFamily="49" charset="0"/>
                <a:ea typeface="ＭＳ Ｐゴシック" panose="020B0600070205080204" pitchFamily="34" charset="-128"/>
              </a:rPr>
              <a:t>If-elif-else</a:t>
            </a:r>
            <a:r>
              <a:rPr lang="en-CA" altLang="en-US" smtClean="0">
                <a:ea typeface="ＭＳ Ｐゴシック" panose="020B0600070205080204" pitchFamily="34" charset="-128"/>
              </a:rPr>
              <a:t> (multiple cases possible but only one case can apply, if one case is true then it’s false that the other cases apply)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366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366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366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36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idx="4294967295"/>
          </p:nvPr>
        </p:nvSpPr>
        <p:spPr/>
        <p:txBody>
          <a:bodyPr/>
          <a:lstStyle/>
          <a:p>
            <a:pPr eaLnBrk="1" hangingPunct="1"/>
            <a:r>
              <a:rPr lang="en-CA" altLang="en-US" smtClean="0">
                <a:solidFill>
                  <a:srgbClr val="FF0000"/>
                </a:solidFill>
                <a:ea typeface="ＭＳ Ｐゴシック" panose="020B0600070205080204" pitchFamily="34" charset="-128"/>
              </a:rPr>
              <a:t>Multiple </a:t>
            </a:r>
            <a:r>
              <a:rPr lang="en-CA" altLang="en-US" sz="2800" smtClean="0">
                <a:solidFill>
                  <a:srgbClr val="FF0000"/>
                </a:solidFill>
                <a:latin typeface="Consolas" panose="020B0609020204030204" pitchFamily="49" charset="0"/>
                <a:ea typeface="ＭＳ Ｐゴシック" panose="020B0600070205080204" pitchFamily="34" charset="-128"/>
              </a:rPr>
              <a:t>If</a:t>
            </a:r>
            <a:r>
              <a:rPr lang="en-CA" altLang="en-US" smtClean="0">
                <a:solidFill>
                  <a:srgbClr val="FF0000"/>
                </a:solidFill>
                <a:ea typeface="ＭＳ Ｐゴシック" panose="020B0600070205080204" pitchFamily="34" charset="-128"/>
              </a:rPr>
              <a:t>'s</a:t>
            </a:r>
            <a:r>
              <a:rPr lang="en-CA" altLang="en-US" smtClean="0">
                <a:ea typeface="ＭＳ Ｐゴシック" panose="020B0600070205080204" pitchFamily="34" charset="-128"/>
              </a:rPr>
              <a:t>:</a:t>
            </a:r>
            <a:r>
              <a:rPr lang="en-CA" altLang="en-US" smtClean="0">
                <a:solidFill>
                  <a:srgbClr val="FF0000"/>
                </a:solidFill>
                <a:ea typeface="ＭＳ Ｐゴシック" panose="020B0600070205080204" pitchFamily="34" charset="-128"/>
              </a:rPr>
              <a:t> </a:t>
            </a:r>
            <a:r>
              <a:rPr lang="en-CA" altLang="en-US" smtClean="0">
                <a:ea typeface="ＭＳ Ｐゴシック" panose="020B0600070205080204" pitchFamily="34" charset="-128"/>
              </a:rPr>
              <a:t>Mutually Exclusive Conditions</a:t>
            </a:r>
          </a:p>
        </p:txBody>
      </p:sp>
      <p:sp>
        <p:nvSpPr>
          <p:cNvPr id="53251" name="Rectangle 3"/>
          <p:cNvSpPr>
            <a:spLocks noGrp="1"/>
          </p:cNvSpPr>
          <p:nvPr>
            <p:ph type="body" idx="4294967295"/>
          </p:nvPr>
        </p:nvSpPr>
        <p:spPr/>
        <p:txBody>
          <a:bodyPr/>
          <a:lstStyle/>
          <a:p>
            <a:pPr eaLnBrk="1" hangingPunct="1">
              <a:lnSpc>
                <a:spcPct val="80000"/>
              </a:lnSpc>
            </a:pPr>
            <a:r>
              <a:rPr lang="en-CA" altLang="en-US" sz="2000" smtClean="0">
                <a:ea typeface="ＭＳ Ｐゴシック" panose="020B0600070205080204" pitchFamily="34" charset="-128"/>
              </a:rPr>
              <a:t>At most </a:t>
            </a:r>
            <a:r>
              <a:rPr lang="en-CA" altLang="en-US" sz="2000" i="1" smtClean="0">
                <a:ea typeface="ＭＳ Ｐゴシック" panose="020B0600070205080204" pitchFamily="34" charset="-128"/>
              </a:rPr>
              <a:t>only one</a:t>
            </a:r>
            <a:r>
              <a:rPr lang="en-CA" altLang="en-US" sz="2000" smtClean="0">
                <a:ea typeface="ＭＳ Ｐゴシック" panose="020B0600070205080204" pitchFamily="34" charset="-128"/>
              </a:rPr>
              <a:t> of many conditions can be true</a:t>
            </a:r>
          </a:p>
          <a:p>
            <a:pPr eaLnBrk="1" hangingPunct="1">
              <a:lnSpc>
                <a:spcPct val="80000"/>
              </a:lnSpc>
            </a:pPr>
            <a:r>
              <a:rPr lang="en-CA" altLang="en-US" sz="2000" smtClean="0">
                <a:ea typeface="ＭＳ Ｐゴシック" panose="020B0600070205080204" pitchFamily="34" charset="-128"/>
              </a:rPr>
              <a:t>Can be implemented through multiple </a:t>
            </a:r>
            <a:r>
              <a:rPr lang="en-CA" altLang="en-US" sz="1800" smtClean="0">
                <a:latin typeface="Consolas" panose="020B0609020204030204" pitchFamily="49" charset="0"/>
                <a:ea typeface="ＭＳ Ｐゴシック" panose="020B0600070205080204" pitchFamily="34" charset="-128"/>
              </a:rPr>
              <a:t>if</a:t>
            </a:r>
            <a:r>
              <a:rPr lang="en-CA" altLang="en-US" sz="2000" smtClean="0">
                <a:ea typeface="ＭＳ Ｐゴシック" panose="020B0600070205080204" pitchFamily="34" charset="-128"/>
              </a:rPr>
              <a:t>'s</a:t>
            </a:r>
          </a:p>
          <a:p>
            <a:pPr eaLnBrk="1" hangingPunct="1"/>
            <a:r>
              <a:rPr lang="en-CA" altLang="en-US" sz="2000" b="1" smtClean="0">
                <a:ea typeface="ＭＳ Ｐゴシック" panose="020B0600070205080204" pitchFamily="34" charset="-128"/>
              </a:rPr>
              <a:t>Example</a:t>
            </a:r>
            <a:r>
              <a:rPr lang="en-CA" altLang="en-US" sz="2000" smtClean="0">
                <a:ea typeface="ＭＳ Ｐゴシック" panose="020B0600070205080204" pitchFamily="34" charset="-128"/>
              </a:rPr>
              <a:t>: The name of the complete online program is: “</a:t>
            </a:r>
            <a:r>
              <a:rPr lang="en-CA" altLang="ja-JP" sz="1600" smtClean="0">
                <a:latin typeface="Consolas" panose="020B0609020204030204" pitchFamily="49" charset="0"/>
                <a:ea typeface="ＭＳ Ｐゴシック" panose="020B0600070205080204" pitchFamily="34" charset="-128"/>
              </a:rPr>
              <a:t>grades</a:t>
            </a:r>
            <a:r>
              <a:rPr lang="en-CA" altLang="ja-JP" sz="2000" smtClean="0">
                <a:latin typeface="Consolas" panose="020B0609020204030204" pitchFamily="49" charset="0"/>
                <a:ea typeface="ＭＳ Ｐゴシック" panose="020B0600070205080204" pitchFamily="34" charset="-128"/>
              </a:rPr>
              <a:t>_</a:t>
            </a:r>
            <a:r>
              <a:rPr lang="en-CA" altLang="ja-JP" sz="1600" smtClean="0">
                <a:latin typeface="Consolas" panose="020B0609020204030204" pitchFamily="49" charset="0"/>
                <a:ea typeface="ＭＳ Ｐゴシック" panose="020B0600070205080204" pitchFamily="34" charset="-128"/>
              </a:rPr>
              <a:t>inefficient.py</a:t>
            </a:r>
            <a:r>
              <a:rPr lang="en-CA" altLang="en-US" sz="2000" smtClean="0">
                <a:ea typeface="ＭＳ Ｐゴシック" panose="020B0600070205080204" pitchFamily="34" charset="-128"/>
              </a:rPr>
              <a:t>”</a:t>
            </a:r>
            <a:endParaRPr lang="en-CA" altLang="ja-JP" sz="2000" smtClean="0">
              <a:ea typeface="ＭＳ Ｐゴシック" panose="020B0600070205080204" pitchFamily="34" charset="-128"/>
            </a:endParaRPr>
          </a:p>
          <a:p>
            <a:pPr eaLnBrk="1" hangingPunct="1">
              <a:lnSpc>
                <a:spcPct val="70000"/>
              </a:lnSpc>
              <a:spcBef>
                <a:spcPct val="70000"/>
              </a:spcBef>
              <a:buFontTx/>
              <a:buNone/>
            </a:pPr>
            <a:r>
              <a:rPr lang="en-CA" altLang="en-US" sz="1800" smtClean="0">
                <a:latin typeface="Arial" panose="020B0604020202020204" pitchFamily="34" charset="0"/>
                <a:ea typeface="ＭＳ Ｐゴシック" panose="020B0600070205080204" pitchFamily="34" charset="-128"/>
              </a:rPr>
              <a:t>   </a:t>
            </a:r>
            <a:r>
              <a:rPr lang="en-CA" altLang="en-US" sz="1800" b="1" smtClean="0">
                <a:latin typeface="Arial" panose="020B0604020202020204" pitchFamily="34"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b="1" smtClean="0">
                <a:latin typeface="Consolas" panose="020B0609020204030204" pitchFamily="49" charset="0"/>
                <a:ea typeface="ＭＳ Ｐゴシック" panose="020B0600070205080204" pitchFamily="34" charset="-128"/>
              </a:rPr>
              <a:t> </a:t>
            </a:r>
            <a:r>
              <a:rPr lang="en-CA" altLang="en-US" sz="1800" smtClean="0">
                <a:latin typeface="Consolas" panose="020B0609020204030204" pitchFamily="49" charset="0"/>
                <a:ea typeface="ＭＳ Ｐゴシック" panose="020B0600070205080204" pitchFamily="34" charset="-128"/>
              </a:rPr>
              <a:t>(gpa == 4):</a:t>
            </a: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letter = 'A'</a:t>
            </a:r>
            <a:endParaRPr lang="en-CA" altLang="en-US" sz="1800" b="1" smtClean="0">
              <a:latin typeface="Consolas" panose="020B0609020204030204" pitchFamily="49" charset="0"/>
              <a:ea typeface="ＭＳ Ｐゴシック" panose="020B0600070205080204" pitchFamily="34" charset="-128"/>
            </a:endParaRP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b="1" smtClean="0">
                <a:latin typeface="Consolas" panose="020B0609020204030204" pitchFamily="49"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b="1" smtClean="0">
                <a:latin typeface="Consolas" panose="020B0609020204030204" pitchFamily="49" charset="0"/>
                <a:ea typeface="ＭＳ Ｐゴシック" panose="020B0600070205080204" pitchFamily="34" charset="-128"/>
              </a:rPr>
              <a:t> </a:t>
            </a:r>
            <a:r>
              <a:rPr lang="en-CA" altLang="en-US" sz="1800" smtClean="0">
                <a:latin typeface="Consolas" panose="020B0609020204030204" pitchFamily="49" charset="0"/>
                <a:ea typeface="ＭＳ Ｐゴシック" panose="020B0600070205080204" pitchFamily="34" charset="-128"/>
              </a:rPr>
              <a:t>(gpa == 3):</a:t>
            </a: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letter = 'B'</a:t>
            </a:r>
            <a:endParaRPr lang="en-CA" altLang="en-US" sz="1800" b="1" smtClean="0">
              <a:latin typeface="Consolas" panose="020B0609020204030204" pitchFamily="49" charset="0"/>
              <a:ea typeface="ＭＳ Ｐゴシック" panose="020B0600070205080204" pitchFamily="34" charset="-128"/>
            </a:endParaRPr>
          </a:p>
          <a:p>
            <a:pPr eaLnBrk="1" hangingPunct="1">
              <a:lnSpc>
                <a:spcPct val="70000"/>
              </a:lnSpc>
              <a:spcBef>
                <a:spcPct val="70000"/>
              </a:spcBef>
              <a:buFontTx/>
              <a:buNone/>
            </a:pPr>
            <a:r>
              <a:rPr lang="en-CA" altLang="en-US" sz="1800" b="1" smtClean="0">
                <a:latin typeface="Consolas" panose="020B0609020204030204" pitchFamily="49"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b="1" smtClean="0">
                <a:latin typeface="Consolas" panose="020B0609020204030204" pitchFamily="49" charset="0"/>
                <a:ea typeface="ＭＳ Ｐゴシック" panose="020B0600070205080204" pitchFamily="34" charset="-128"/>
              </a:rPr>
              <a:t> </a:t>
            </a:r>
            <a:r>
              <a:rPr lang="en-CA" altLang="en-US" sz="1800" smtClean="0">
                <a:latin typeface="Consolas" panose="020B0609020204030204" pitchFamily="49" charset="0"/>
                <a:ea typeface="ＭＳ Ｐゴシック" panose="020B0600070205080204" pitchFamily="34" charset="-128"/>
              </a:rPr>
              <a:t>(gpa == 2):</a:t>
            </a: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letter = 'C'</a:t>
            </a:r>
            <a:endParaRPr lang="en-CA" altLang="en-US" sz="1800" b="1" smtClean="0">
              <a:latin typeface="Consolas" panose="020B0609020204030204" pitchFamily="49" charset="0"/>
              <a:ea typeface="ＭＳ Ｐゴシック" panose="020B0600070205080204" pitchFamily="34" charset="-128"/>
            </a:endParaRP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smtClean="0">
                <a:latin typeface="Consolas" panose="020B0609020204030204" pitchFamily="49" charset="0"/>
                <a:ea typeface="ＭＳ Ｐゴシック" panose="020B0600070205080204" pitchFamily="34" charset="-128"/>
              </a:rPr>
              <a:t> (gpa == 1):</a:t>
            </a: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letter = 'D'</a:t>
            </a:r>
            <a:endParaRPr lang="en-CA" altLang="en-US" sz="1800" b="1" smtClean="0">
              <a:latin typeface="Consolas" panose="020B0609020204030204" pitchFamily="49" charset="0"/>
              <a:ea typeface="ＭＳ Ｐゴシック" panose="020B0600070205080204" pitchFamily="34" charset="-128"/>
            </a:endParaRPr>
          </a:p>
          <a:p>
            <a:pPr eaLnBrk="1" hangingPunct="1">
              <a:lnSpc>
                <a:spcPct val="70000"/>
              </a:lnSpc>
              <a:spcBef>
                <a:spcPct val="70000"/>
              </a:spcBef>
              <a:buFontTx/>
              <a:buNone/>
            </a:pPr>
            <a:r>
              <a:rPr lang="en-CA" altLang="en-US" sz="1800" b="1" smtClean="0">
                <a:latin typeface="Consolas" panose="020B0609020204030204" pitchFamily="49" charset="0"/>
                <a:ea typeface="ＭＳ Ｐゴシック" panose="020B0600070205080204" pitchFamily="34" charset="-128"/>
              </a:rPr>
              <a:t>  </a:t>
            </a:r>
            <a:r>
              <a:rPr lang="en-CA" altLang="en-US" sz="1800" b="1" smtClean="0">
                <a:solidFill>
                  <a:srgbClr val="FF0000"/>
                </a:solidFill>
                <a:latin typeface="Consolas" panose="020B0609020204030204" pitchFamily="49" charset="0"/>
                <a:ea typeface="ＭＳ Ｐゴシック" panose="020B0600070205080204" pitchFamily="34" charset="-128"/>
              </a:rPr>
              <a:t>if</a:t>
            </a:r>
            <a:r>
              <a:rPr lang="en-CA" altLang="en-US" sz="1800" b="1" smtClean="0">
                <a:latin typeface="Consolas" panose="020B0609020204030204" pitchFamily="49" charset="0"/>
                <a:ea typeface="ＭＳ Ｐゴシック" panose="020B0600070205080204" pitchFamily="34" charset="-128"/>
              </a:rPr>
              <a:t> </a:t>
            </a:r>
            <a:r>
              <a:rPr lang="en-CA" altLang="en-US" sz="1800" smtClean="0">
                <a:latin typeface="Consolas" panose="020B0609020204030204" pitchFamily="49" charset="0"/>
                <a:ea typeface="ＭＳ Ｐゴシック" panose="020B0600070205080204" pitchFamily="34" charset="-128"/>
              </a:rPr>
              <a:t>(gpa == 0):</a:t>
            </a:r>
          </a:p>
          <a:p>
            <a:pPr eaLnBrk="1" hangingPunct="1">
              <a:lnSpc>
                <a:spcPct val="70000"/>
              </a:lnSpc>
              <a:spcBef>
                <a:spcPct val="70000"/>
              </a:spcBef>
              <a:buFontTx/>
              <a:buNone/>
            </a:pPr>
            <a:r>
              <a:rPr lang="en-CA" altLang="en-US" sz="1800" smtClean="0">
                <a:latin typeface="Consolas" panose="020B0609020204030204" pitchFamily="49" charset="0"/>
                <a:ea typeface="ＭＳ Ｐゴシック" panose="020B0600070205080204" pitchFamily="34" charset="-128"/>
              </a:rPr>
              <a:t>      letter = 'F'</a:t>
            </a:r>
            <a:endParaRPr lang="en-CA" altLang="en-US" sz="1800" b="1" smtClean="0">
              <a:latin typeface="Consolas" panose="020B0609020204030204" pitchFamily="49" charset="0"/>
              <a:ea typeface="ＭＳ Ｐゴシック" panose="020B0600070205080204" pitchFamily="34" charset="-128"/>
            </a:endParaRPr>
          </a:p>
        </p:txBody>
      </p:sp>
      <p:grpSp>
        <p:nvGrpSpPr>
          <p:cNvPr id="3" name="Group 2"/>
          <p:cNvGrpSpPr>
            <a:grpSpLocks/>
          </p:cNvGrpSpPr>
          <p:nvPr/>
        </p:nvGrpSpPr>
        <p:grpSpPr bwMode="auto">
          <a:xfrm>
            <a:off x="5257800" y="1225550"/>
            <a:ext cx="3856038" cy="587375"/>
            <a:chOff x="5257800" y="1711324"/>
            <a:chExt cx="3856036" cy="587375"/>
          </a:xfrm>
        </p:grpSpPr>
        <p:sp>
          <p:nvSpPr>
            <p:cNvPr id="53254" name="Line 5"/>
            <p:cNvSpPr>
              <a:spLocks noChangeShapeType="1"/>
            </p:cNvSpPr>
            <p:nvPr/>
          </p:nvSpPr>
          <p:spPr bwMode="auto">
            <a:xfrm flipH="1" flipV="1">
              <a:off x="5791200" y="1814512"/>
              <a:ext cx="1436586" cy="1905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3255" name="Line 6"/>
            <p:cNvSpPr>
              <a:spLocks noChangeShapeType="1"/>
            </p:cNvSpPr>
            <p:nvPr/>
          </p:nvSpPr>
          <p:spPr bwMode="auto">
            <a:xfrm flipH="1">
              <a:off x="5257800" y="2017712"/>
              <a:ext cx="1974850" cy="10160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3256" name="Text Box 7"/>
            <p:cNvSpPr txBox="1">
              <a:spLocks noChangeArrowheads="1"/>
            </p:cNvSpPr>
            <p:nvPr/>
          </p:nvSpPr>
          <p:spPr bwMode="auto">
            <a:xfrm>
              <a:off x="7064374" y="1711324"/>
              <a:ext cx="2049462"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CA" altLang="en-US" sz="1600" b="1">
                  <a:solidFill>
                    <a:srgbClr val="FF0000"/>
                  </a:solidFill>
                  <a:latin typeface="Arial" panose="020B0604020202020204" pitchFamily="34" charset="0"/>
                </a:rPr>
                <a:t>Inefficient combination!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With </a:t>
            </a:r>
            <a:r>
              <a:rPr lang="en-US" altLang="en-US" sz="2800" smtClean="0">
                <a:solidFill>
                  <a:srgbClr val="92D050"/>
                </a:solidFill>
                <a:latin typeface="Consolas" panose="020B0609020204030204" pitchFamily="49" charset="0"/>
                <a:ea typeface="ＭＳ Ｐゴシック" panose="020B0600070205080204" pitchFamily="34" charset="-128"/>
              </a:rPr>
              <a:t>If-Elif-Else</a:t>
            </a:r>
          </a:p>
        </p:txBody>
      </p:sp>
      <p:sp>
        <p:nvSpPr>
          <p:cNvPr id="187395" name="AutoShape 3"/>
          <p:cNvSpPr>
            <a:spLocks noChangeArrowheads="1"/>
          </p:cNvSpPr>
          <p:nvPr/>
        </p:nvSpPr>
        <p:spPr bwMode="auto">
          <a:xfrm>
            <a:off x="304800" y="1133475"/>
            <a:ext cx="2697163" cy="67945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a:solidFill>
                  <a:srgbClr val="92D050"/>
                </a:solidFill>
                <a:latin typeface="Arial" panose="020B0604020202020204" pitchFamily="34" charset="0"/>
              </a:rPr>
              <a:t>Question?</a:t>
            </a:r>
          </a:p>
        </p:txBody>
      </p:sp>
      <p:grpSp>
        <p:nvGrpSpPr>
          <p:cNvPr id="8" name="Group 7"/>
          <p:cNvGrpSpPr>
            <a:grpSpLocks/>
          </p:cNvGrpSpPr>
          <p:nvPr/>
        </p:nvGrpSpPr>
        <p:grpSpPr bwMode="auto">
          <a:xfrm>
            <a:off x="3035300" y="1165225"/>
            <a:ext cx="2873375" cy="679450"/>
            <a:chOff x="3035300" y="1165225"/>
            <a:chExt cx="2873375" cy="679450"/>
          </a:xfrm>
        </p:grpSpPr>
        <p:sp>
          <p:nvSpPr>
            <p:cNvPr id="54301" name="Line 5"/>
            <p:cNvSpPr>
              <a:spLocks noChangeShapeType="1"/>
            </p:cNvSpPr>
            <p:nvPr/>
          </p:nvSpPr>
          <p:spPr bwMode="auto">
            <a:xfrm>
              <a:off x="3035300" y="1473200"/>
              <a:ext cx="1339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4302" name="Text Box 6"/>
            <p:cNvSpPr txBox="1">
              <a:spLocks noChangeArrowheads="1"/>
            </p:cNvSpPr>
            <p:nvPr/>
          </p:nvSpPr>
          <p:spPr bwMode="auto">
            <a:xfrm>
              <a:off x="3403600" y="11811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sp>
          <p:nvSpPr>
            <p:cNvPr id="54303" name="Rectangle 7"/>
            <p:cNvSpPr>
              <a:spLocks noChangeArrowheads="1"/>
            </p:cNvSpPr>
            <p:nvPr/>
          </p:nvSpPr>
          <p:spPr bwMode="auto">
            <a:xfrm>
              <a:off x="4375150" y="11652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Statement or</a:t>
              </a:r>
            </a:p>
            <a:p>
              <a:pPr>
                <a:spcBef>
                  <a:spcPct val="0"/>
                </a:spcBef>
                <a:buFontTx/>
                <a:buNone/>
              </a:pPr>
              <a:r>
                <a:rPr lang="en-US" altLang="en-US" sz="1400">
                  <a:latin typeface="Arial" panose="020B0604020202020204" pitchFamily="34" charset="0"/>
                </a:rPr>
                <a:t>statements</a:t>
              </a:r>
            </a:p>
          </p:txBody>
        </p:sp>
      </p:grpSp>
      <p:grpSp>
        <p:nvGrpSpPr>
          <p:cNvPr id="11" name="Group 10"/>
          <p:cNvGrpSpPr>
            <a:grpSpLocks/>
          </p:cNvGrpSpPr>
          <p:nvPr/>
        </p:nvGrpSpPr>
        <p:grpSpPr bwMode="auto">
          <a:xfrm>
            <a:off x="228600" y="1812925"/>
            <a:ext cx="2667000" cy="1584325"/>
            <a:chOff x="228600" y="1812249"/>
            <a:chExt cx="2667000" cy="1584548"/>
          </a:xfrm>
        </p:grpSpPr>
        <p:grpSp>
          <p:nvGrpSpPr>
            <p:cNvPr id="54297" name="Group 9"/>
            <p:cNvGrpSpPr>
              <a:grpSpLocks/>
            </p:cNvGrpSpPr>
            <p:nvPr/>
          </p:nvGrpSpPr>
          <p:grpSpPr bwMode="auto">
            <a:xfrm>
              <a:off x="228600" y="2149475"/>
              <a:ext cx="2667000" cy="1247322"/>
              <a:chOff x="228600" y="2149475"/>
              <a:chExt cx="2667000" cy="1247322"/>
            </a:xfrm>
          </p:grpSpPr>
          <p:sp>
            <p:nvSpPr>
              <p:cNvPr id="54299" name="Text Box 10"/>
              <p:cNvSpPr txBox="1">
                <a:spLocks noChangeArrowheads="1"/>
              </p:cNvSpPr>
              <p:nvPr/>
            </p:nvSpPr>
            <p:spPr bwMode="auto">
              <a:xfrm>
                <a:off x="985298" y="2149475"/>
                <a:ext cx="584021" cy="27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sp>
            <p:nvSpPr>
              <p:cNvPr id="54300" name="AutoShape 11"/>
              <p:cNvSpPr>
                <a:spLocks noChangeArrowheads="1"/>
              </p:cNvSpPr>
              <p:nvPr/>
            </p:nvSpPr>
            <p:spPr bwMode="auto">
              <a:xfrm>
                <a:off x="228600" y="2780751"/>
                <a:ext cx="2667000" cy="616046"/>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a:solidFill>
                      <a:srgbClr val="92D050"/>
                    </a:solidFill>
                    <a:latin typeface="Arial" panose="020B0604020202020204" pitchFamily="34" charset="0"/>
                  </a:rPr>
                  <a:t>Question?</a:t>
                </a:r>
              </a:p>
            </p:txBody>
          </p:sp>
        </p:grpSp>
        <p:sp>
          <p:nvSpPr>
            <p:cNvPr id="54298" name="Line 12"/>
            <p:cNvSpPr>
              <a:spLocks noChangeShapeType="1"/>
            </p:cNvSpPr>
            <p:nvPr/>
          </p:nvSpPr>
          <p:spPr bwMode="auto">
            <a:xfrm flipH="1">
              <a:off x="1582214" y="1812249"/>
              <a:ext cx="12700" cy="8890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9" name="Group 8"/>
          <p:cNvGrpSpPr>
            <a:grpSpLocks/>
          </p:cNvGrpSpPr>
          <p:nvPr/>
        </p:nvGrpSpPr>
        <p:grpSpPr bwMode="auto">
          <a:xfrm>
            <a:off x="931863" y="1466850"/>
            <a:ext cx="7805737" cy="5075238"/>
            <a:chOff x="931863" y="1466850"/>
            <a:chExt cx="7805737" cy="5075238"/>
          </a:xfrm>
        </p:grpSpPr>
        <p:sp>
          <p:nvSpPr>
            <p:cNvPr id="54293" name="Rectangle 14"/>
            <p:cNvSpPr>
              <a:spLocks noChangeArrowheads="1"/>
            </p:cNvSpPr>
            <p:nvPr/>
          </p:nvSpPr>
          <p:spPr bwMode="auto">
            <a:xfrm>
              <a:off x="931863" y="5892800"/>
              <a:ext cx="1638300" cy="649288"/>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Remainder of </a:t>
              </a:r>
            </a:p>
            <a:p>
              <a:pPr>
                <a:spcBef>
                  <a:spcPct val="0"/>
                </a:spcBef>
                <a:buFontTx/>
                <a:buNone/>
              </a:pPr>
              <a:r>
                <a:rPr lang="en-US" altLang="en-US" sz="1400">
                  <a:latin typeface="Arial" panose="020B0604020202020204" pitchFamily="34" charset="0"/>
                </a:rPr>
                <a:t>the program</a:t>
              </a:r>
            </a:p>
          </p:txBody>
        </p:sp>
        <p:sp>
          <p:nvSpPr>
            <p:cNvPr id="54294" name="Line 15"/>
            <p:cNvSpPr>
              <a:spLocks noChangeShapeType="1"/>
            </p:cNvSpPr>
            <p:nvPr/>
          </p:nvSpPr>
          <p:spPr bwMode="auto">
            <a:xfrm flipV="1">
              <a:off x="8667750" y="1466850"/>
              <a:ext cx="69850" cy="498475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4295" name="Line 16"/>
            <p:cNvSpPr>
              <a:spLocks noChangeShapeType="1"/>
            </p:cNvSpPr>
            <p:nvPr/>
          </p:nvSpPr>
          <p:spPr bwMode="auto">
            <a:xfrm flipH="1" flipV="1">
              <a:off x="5930900" y="1479550"/>
              <a:ext cx="279400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4296" name="Line 17"/>
            <p:cNvSpPr>
              <a:spLocks noChangeShapeType="1"/>
            </p:cNvSpPr>
            <p:nvPr/>
          </p:nvSpPr>
          <p:spPr bwMode="auto">
            <a:xfrm flipH="1" flipV="1">
              <a:off x="2578100" y="6445250"/>
              <a:ext cx="6121400" cy="190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nvGrpSpPr>
          <p:cNvPr id="14" name="Group 13"/>
          <p:cNvGrpSpPr>
            <a:grpSpLocks/>
          </p:cNvGrpSpPr>
          <p:nvPr/>
        </p:nvGrpSpPr>
        <p:grpSpPr bwMode="auto">
          <a:xfrm>
            <a:off x="828675" y="3441700"/>
            <a:ext cx="1533525" cy="1498600"/>
            <a:chOff x="828151" y="3442021"/>
            <a:chExt cx="1533525" cy="1497603"/>
          </a:xfrm>
        </p:grpSpPr>
        <p:sp>
          <p:nvSpPr>
            <p:cNvPr id="54290" name="Line 19"/>
            <p:cNvSpPr>
              <a:spLocks noChangeShapeType="1"/>
            </p:cNvSpPr>
            <p:nvPr/>
          </p:nvSpPr>
          <p:spPr bwMode="auto">
            <a:xfrm>
              <a:off x="1582214" y="3442021"/>
              <a:ext cx="0" cy="83185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lstStyle/>
            <a:p>
              <a:endParaRPr lang="en-CA"/>
            </a:p>
          </p:txBody>
        </p:sp>
        <p:sp>
          <p:nvSpPr>
            <p:cNvPr id="54291" name="Rectangle 20"/>
            <p:cNvSpPr>
              <a:spLocks noChangeArrowheads="1"/>
            </p:cNvSpPr>
            <p:nvPr/>
          </p:nvSpPr>
          <p:spPr bwMode="auto">
            <a:xfrm>
              <a:off x="828151" y="4260174"/>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Statement or</a:t>
              </a:r>
            </a:p>
            <a:p>
              <a:pPr>
                <a:spcBef>
                  <a:spcPct val="0"/>
                </a:spcBef>
                <a:buFontTx/>
                <a:buNone/>
              </a:pPr>
              <a:r>
                <a:rPr lang="en-US" altLang="en-US" sz="1400">
                  <a:latin typeface="Arial" panose="020B0604020202020204" pitchFamily="34" charset="0"/>
                </a:rPr>
                <a:t>statements</a:t>
              </a:r>
            </a:p>
          </p:txBody>
        </p:sp>
        <p:sp>
          <p:nvSpPr>
            <p:cNvPr id="54292" name="Text Box 21"/>
            <p:cNvSpPr txBox="1">
              <a:spLocks noChangeArrowheads="1"/>
            </p:cNvSpPr>
            <p:nvPr/>
          </p:nvSpPr>
          <p:spPr bwMode="auto">
            <a:xfrm>
              <a:off x="1006475" y="3679825"/>
              <a:ext cx="5842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grpSp>
      <p:sp>
        <p:nvSpPr>
          <p:cNvPr id="187414" name="Line 22"/>
          <p:cNvSpPr>
            <a:spLocks noChangeShapeType="1"/>
          </p:cNvSpPr>
          <p:nvPr/>
        </p:nvSpPr>
        <p:spPr bwMode="auto">
          <a:xfrm>
            <a:off x="1620838" y="4940300"/>
            <a:ext cx="0" cy="9525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nvGrpSpPr>
          <p:cNvPr id="12" name="Group 11"/>
          <p:cNvGrpSpPr>
            <a:grpSpLocks/>
          </p:cNvGrpSpPr>
          <p:nvPr/>
        </p:nvGrpSpPr>
        <p:grpSpPr bwMode="auto">
          <a:xfrm>
            <a:off x="2965450" y="2740025"/>
            <a:ext cx="2879725" cy="679450"/>
            <a:chOff x="2965450" y="2740025"/>
            <a:chExt cx="2879725" cy="679450"/>
          </a:xfrm>
        </p:grpSpPr>
        <p:sp>
          <p:nvSpPr>
            <p:cNvPr id="54287" name="Line 24"/>
            <p:cNvSpPr>
              <a:spLocks noChangeShapeType="1"/>
            </p:cNvSpPr>
            <p:nvPr/>
          </p:nvSpPr>
          <p:spPr bwMode="auto">
            <a:xfrm>
              <a:off x="2965450" y="3067050"/>
              <a:ext cx="1339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4288" name="Text Box 25"/>
            <p:cNvSpPr txBox="1">
              <a:spLocks noChangeArrowheads="1"/>
            </p:cNvSpPr>
            <p:nvPr/>
          </p:nvSpPr>
          <p:spPr bwMode="auto">
            <a:xfrm>
              <a:off x="334010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sp>
          <p:nvSpPr>
            <p:cNvPr id="54289" name="Rectangle 26"/>
            <p:cNvSpPr>
              <a:spLocks noChangeArrowheads="1"/>
            </p:cNvSpPr>
            <p:nvPr/>
          </p:nvSpPr>
          <p:spPr bwMode="auto">
            <a:xfrm>
              <a:off x="4311650" y="2740025"/>
              <a:ext cx="1533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Statement or</a:t>
              </a:r>
            </a:p>
            <a:p>
              <a:pPr>
                <a:spcBef>
                  <a:spcPct val="0"/>
                </a:spcBef>
                <a:buFontTx/>
                <a:buNone/>
              </a:pPr>
              <a:r>
                <a:rPr lang="en-US" altLang="en-US" sz="1400">
                  <a:latin typeface="Arial" panose="020B0604020202020204" pitchFamily="34" charset="0"/>
                </a:rPr>
                <a:t>statements</a:t>
              </a:r>
            </a:p>
          </p:txBody>
        </p:sp>
      </p:grpSp>
      <p:grpSp>
        <p:nvGrpSpPr>
          <p:cNvPr id="13" name="Group 12"/>
          <p:cNvGrpSpPr>
            <a:grpSpLocks/>
          </p:cNvGrpSpPr>
          <p:nvPr/>
        </p:nvGrpSpPr>
        <p:grpSpPr bwMode="auto">
          <a:xfrm>
            <a:off x="2597150" y="3054350"/>
            <a:ext cx="5054600" cy="3073400"/>
            <a:chOff x="2597150" y="3054350"/>
            <a:chExt cx="5054600" cy="3073400"/>
          </a:xfrm>
        </p:grpSpPr>
        <p:sp>
          <p:nvSpPr>
            <p:cNvPr id="54284" name="Line 28"/>
            <p:cNvSpPr>
              <a:spLocks noChangeShapeType="1"/>
            </p:cNvSpPr>
            <p:nvPr/>
          </p:nvSpPr>
          <p:spPr bwMode="auto">
            <a:xfrm flipH="1" flipV="1">
              <a:off x="5867400" y="3054350"/>
              <a:ext cx="1784350" cy="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4285" name="Line 29"/>
            <p:cNvSpPr>
              <a:spLocks noChangeShapeType="1"/>
            </p:cNvSpPr>
            <p:nvPr/>
          </p:nvSpPr>
          <p:spPr bwMode="auto">
            <a:xfrm flipV="1">
              <a:off x="7620000" y="3054350"/>
              <a:ext cx="31750" cy="3073400"/>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4286" name="Line 30"/>
            <p:cNvSpPr>
              <a:spLocks noChangeShapeType="1"/>
            </p:cNvSpPr>
            <p:nvPr/>
          </p:nvSpPr>
          <p:spPr bwMode="auto">
            <a:xfrm flipH="1" flipV="1">
              <a:off x="2597150" y="6115050"/>
              <a:ext cx="5022850" cy="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739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74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animBg="1"/>
      <p:bldP spid="18741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pPr eaLnBrk="1" hangingPunct="1"/>
            <a:r>
              <a:rPr lang="en-CA" altLang="en-US" smtClean="0">
                <a:ea typeface="ＭＳ Ｐゴシック" panose="020B0600070205080204" pitchFamily="34" charset="-128"/>
              </a:rPr>
              <a:t>Multiple </a:t>
            </a:r>
            <a:r>
              <a:rPr lang="en-CA" altLang="en-US" sz="2800" smtClean="0">
                <a:solidFill>
                  <a:srgbClr val="92D050"/>
                </a:solidFill>
                <a:latin typeface="Consolas" panose="020B0609020204030204" pitchFamily="49" charset="0"/>
                <a:ea typeface="ＭＳ Ｐゴシック" panose="020B0600070205080204" pitchFamily="34" charset="-128"/>
              </a:rPr>
              <a:t>If-Elif-Else</a:t>
            </a:r>
            <a:r>
              <a:rPr lang="en-CA" altLang="en-US" smtClean="0">
                <a:ea typeface="ＭＳ Ｐゴシック" panose="020B0600070205080204" pitchFamily="34" charset="-128"/>
              </a:rPr>
              <a:t>: Use With Mutually Exclusive Conditions</a:t>
            </a:r>
          </a:p>
        </p:txBody>
      </p:sp>
      <p:sp>
        <p:nvSpPr>
          <p:cNvPr id="55299" name="Rectangle 3"/>
          <p:cNvSpPr>
            <a:spLocks noGrp="1"/>
          </p:cNvSpPr>
          <p:nvPr>
            <p:ph type="body" idx="4294967295"/>
          </p:nvPr>
        </p:nvSpPr>
        <p:spPr/>
        <p:txBody>
          <a:bodyPr/>
          <a:lstStyle/>
          <a:p>
            <a:pPr eaLnBrk="1" hangingPunct="1"/>
            <a:r>
              <a:rPr lang="en-CA" altLang="en-US" b="1" smtClean="0">
                <a:ea typeface="ＭＳ Ｐゴシック" panose="020B0600070205080204" pitchFamily="34" charset="-128"/>
              </a:rPr>
              <a:t>Format:</a:t>
            </a:r>
          </a:p>
          <a:p>
            <a:pPr eaLnBrk="1" hangingPunct="1">
              <a:buFontTx/>
              <a:buNone/>
            </a:pPr>
            <a:r>
              <a:rPr lang="en-CA" altLang="en-US" sz="1800" smtClean="0">
                <a:solidFill>
                  <a:srgbClr val="92D050"/>
                </a:solidFill>
                <a:latin typeface="Consolas" panose="020B0609020204030204" pitchFamily="49" charset="0"/>
                <a:ea typeface="ＭＳ Ｐゴシック" panose="020B0600070205080204" pitchFamily="34" charset="-128"/>
              </a:rPr>
              <a:t>     </a:t>
            </a:r>
            <a:r>
              <a:rPr lang="en-CA" altLang="en-US" sz="1800" b="1" smtClean="0">
                <a:solidFill>
                  <a:srgbClr val="92D050"/>
                </a:solidFill>
                <a:latin typeface="Consolas" panose="020B0609020204030204" pitchFamily="49" charset="0"/>
                <a:ea typeface="ＭＳ Ｐゴシック" panose="020B0600070205080204" pitchFamily="34" charset="-128"/>
              </a:rPr>
              <a:t>if</a:t>
            </a:r>
            <a:r>
              <a:rPr lang="en-CA" altLang="en-US" sz="1800" smtClean="0">
                <a:solidFill>
                  <a:srgbClr val="92D050"/>
                </a:solidFill>
                <a:latin typeface="Consolas" panose="020B0609020204030204" pitchFamily="49" charset="0"/>
                <a:ea typeface="ＭＳ Ｐゴシック" panose="020B0600070205080204" pitchFamily="34" charset="-128"/>
              </a:rPr>
              <a:t> </a:t>
            </a:r>
            <a:r>
              <a:rPr lang="en-CA" altLang="en-US" sz="1800" smtClean="0">
                <a:latin typeface="Consolas" panose="020B0609020204030204" pitchFamily="49" charset="0"/>
                <a:ea typeface="ＭＳ Ｐゴシック" panose="020B0600070205080204" pitchFamily="34" charset="-128"/>
              </a:rPr>
              <a:t>(</a:t>
            </a:r>
            <a:r>
              <a:rPr lang="en-CA" altLang="en-US" sz="1800" i="1" smtClean="0">
                <a:latin typeface="Consolas" panose="020B0609020204030204" pitchFamily="49" charset="0"/>
                <a:ea typeface="ＭＳ Ｐゴシック" panose="020B0600070205080204" pitchFamily="34" charset="-128"/>
              </a:rPr>
              <a:t>Boolean expression 1</a:t>
            </a:r>
            <a:r>
              <a:rPr lang="en-CA" altLang="en-US" sz="1800" smtClean="0">
                <a:latin typeface="Consolas" panose="020B0609020204030204" pitchFamily="49" charset="0"/>
                <a:ea typeface="ＭＳ Ｐゴシック" panose="020B0600070205080204" pitchFamily="34" charset="-128"/>
              </a:rPr>
              <a:t>):</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r>
              <a:rPr lang="en-CA" altLang="en-US" sz="1800" i="1" smtClean="0">
                <a:latin typeface="Consolas" panose="020B0609020204030204" pitchFamily="49" charset="0"/>
                <a:ea typeface="ＭＳ Ｐゴシック" panose="020B0600070205080204" pitchFamily="34" charset="-128"/>
              </a:rPr>
              <a:t>body 1</a:t>
            </a:r>
          </a:p>
          <a:p>
            <a:pPr eaLnBrk="1" hangingPunct="1">
              <a:buFontTx/>
              <a:buNone/>
            </a:pPr>
            <a:r>
              <a:rPr lang="en-CA" altLang="en-US" sz="1800" smtClean="0">
                <a:solidFill>
                  <a:srgbClr val="92D050"/>
                </a:solidFill>
                <a:latin typeface="Consolas" panose="020B0609020204030204" pitchFamily="49" charset="0"/>
                <a:ea typeface="ＭＳ Ｐゴシック" panose="020B0600070205080204" pitchFamily="34" charset="-128"/>
              </a:rPr>
              <a:t>     </a:t>
            </a:r>
            <a:r>
              <a:rPr lang="en-CA" altLang="en-US" sz="1800" b="1" smtClean="0">
                <a:solidFill>
                  <a:srgbClr val="92D050"/>
                </a:solidFill>
                <a:latin typeface="Consolas" panose="020B0609020204030204" pitchFamily="49" charset="0"/>
                <a:ea typeface="ＭＳ Ｐゴシック" panose="020B0600070205080204" pitchFamily="34" charset="-128"/>
              </a:rPr>
              <a:t>elif</a:t>
            </a:r>
            <a:r>
              <a:rPr lang="en-CA" altLang="en-US" sz="1800" smtClean="0">
                <a:solidFill>
                  <a:srgbClr val="92D050"/>
                </a:solidFill>
                <a:latin typeface="Consolas" panose="020B0609020204030204" pitchFamily="49" charset="0"/>
                <a:ea typeface="ＭＳ Ｐゴシック" panose="020B0600070205080204" pitchFamily="34" charset="-128"/>
              </a:rPr>
              <a:t> </a:t>
            </a:r>
            <a:r>
              <a:rPr lang="en-CA" altLang="en-US" sz="1800" smtClean="0">
                <a:latin typeface="Consolas" panose="020B0609020204030204" pitchFamily="49" charset="0"/>
                <a:ea typeface="ＭＳ Ｐゴシック" panose="020B0600070205080204" pitchFamily="34" charset="-128"/>
              </a:rPr>
              <a:t>(</a:t>
            </a:r>
            <a:r>
              <a:rPr lang="en-CA" altLang="en-US" sz="1800" i="1" smtClean="0">
                <a:latin typeface="Consolas" panose="020B0609020204030204" pitchFamily="49" charset="0"/>
                <a:ea typeface="ＭＳ Ｐゴシック" panose="020B0600070205080204" pitchFamily="34" charset="-128"/>
              </a:rPr>
              <a:t>Boolean expression 2</a:t>
            </a:r>
            <a:r>
              <a:rPr lang="en-CA" altLang="en-US" sz="1800" smtClean="0">
                <a:latin typeface="Consolas" panose="020B0609020204030204" pitchFamily="49" charset="0"/>
                <a:ea typeface="ＭＳ Ｐゴシック" panose="020B0600070205080204" pitchFamily="34" charset="-128"/>
              </a:rPr>
              <a:t>):</a:t>
            </a:r>
          </a:p>
          <a:p>
            <a:pPr eaLnBrk="1" hangingPunct="1">
              <a:buFontTx/>
              <a:buNone/>
            </a:pPr>
            <a:r>
              <a:rPr lang="en-CA" altLang="en-US" sz="1800" i="1" smtClean="0">
                <a:latin typeface="Consolas" panose="020B0609020204030204" pitchFamily="49" charset="0"/>
                <a:ea typeface="ＭＳ Ｐゴシック" panose="020B0600070205080204" pitchFamily="34" charset="-128"/>
              </a:rPr>
              <a:t>          body 2</a:t>
            </a:r>
          </a:p>
          <a:p>
            <a:pPr eaLnBrk="1" hangingPunct="1">
              <a:buFontTx/>
              <a:buNone/>
            </a:pPr>
            <a:r>
              <a:rPr lang="en-CA" altLang="en-US" sz="1800" smtClean="0">
                <a:latin typeface="Consolas" panose="020B0609020204030204" pitchFamily="49" charset="0"/>
                <a:ea typeface="ＭＳ Ｐゴシック" panose="020B0600070205080204" pitchFamily="34" charset="-128"/>
              </a:rPr>
              <a:t>               :</a:t>
            </a:r>
          </a:p>
          <a:p>
            <a:pPr eaLnBrk="1" hangingPunct="1">
              <a:buFontTx/>
              <a:buNone/>
            </a:pPr>
            <a:r>
              <a:rPr lang="en-CA" altLang="en-US" sz="1800" smtClean="0">
                <a:solidFill>
                  <a:srgbClr val="92D050"/>
                </a:solidFill>
                <a:latin typeface="Consolas" panose="020B0609020204030204" pitchFamily="49" charset="0"/>
                <a:ea typeface="ＭＳ Ｐゴシック" panose="020B0600070205080204" pitchFamily="34" charset="-128"/>
              </a:rPr>
              <a:t>     </a:t>
            </a:r>
            <a:r>
              <a:rPr lang="en-CA" altLang="en-US" sz="1800" b="1" smtClean="0">
                <a:solidFill>
                  <a:srgbClr val="92D050"/>
                </a:solidFill>
                <a:latin typeface="Consolas" panose="020B0609020204030204" pitchFamily="49" charset="0"/>
                <a:ea typeface="ＭＳ Ｐゴシック" panose="020B0600070205080204" pitchFamily="34" charset="-128"/>
              </a:rPr>
              <a:t>else</a:t>
            </a:r>
          </a:p>
          <a:p>
            <a:pPr eaLnBrk="1" hangingPunct="1">
              <a:buFontTx/>
              <a:buNone/>
            </a:pPr>
            <a:r>
              <a:rPr lang="en-CA" altLang="en-US" sz="1800" i="1" smtClean="0">
                <a:latin typeface="Consolas" panose="020B0609020204030204" pitchFamily="49" charset="0"/>
                <a:ea typeface="ＭＳ Ｐゴシック" panose="020B0600070205080204" pitchFamily="34" charset="-128"/>
              </a:rPr>
              <a:t>          body n</a:t>
            </a:r>
            <a:endParaRPr lang="en-CA" altLang="en-US" sz="1800" b="1" i="1" smtClean="0">
              <a:latin typeface="Consolas" panose="020B0609020204030204" pitchFamily="49" charset="0"/>
              <a:ea typeface="ＭＳ Ｐゴシック" panose="020B0600070205080204" pitchFamily="34" charset="-128"/>
            </a:endParaRPr>
          </a:p>
          <a:p>
            <a:pPr eaLnBrk="1" hangingPunct="1">
              <a:buFontTx/>
              <a:buNone/>
            </a:pPr>
            <a:r>
              <a:rPr lang="en-CA" altLang="en-US" sz="1800" i="1" smtClean="0">
                <a:latin typeface="Consolas" panose="020B0609020204030204" pitchFamily="49" charset="0"/>
                <a:ea typeface="ＭＳ Ｐゴシック" panose="020B0600070205080204" pitchFamily="34" charset="-128"/>
              </a:rPr>
              <a:t>     statements after the conditions</a:t>
            </a:r>
            <a:endParaRPr lang="en-CA" altLang="en-US" sz="1800" b="1" i="1" smtClean="0">
              <a:latin typeface="Consolas" panose="020B0609020204030204" pitchFamily="49" charset="0"/>
              <a:ea typeface="ＭＳ Ｐゴシック" panose="020B0600070205080204" pitchFamily="34" charset="-128"/>
            </a:endParaRPr>
          </a:p>
        </p:txBody>
      </p:sp>
      <p:sp>
        <p:nvSpPr>
          <p:cNvPr id="2" name="TextBox 1"/>
          <p:cNvSpPr txBox="1">
            <a:spLocks noChangeArrowheads="1"/>
          </p:cNvSpPr>
          <p:nvPr/>
        </p:nvSpPr>
        <p:spPr bwMode="auto">
          <a:xfrm>
            <a:off x="5440363" y="2090738"/>
            <a:ext cx="35052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b="1">
                <a:cs typeface="Arial" panose="020B0604020202020204" pitchFamily="34" charset="0"/>
              </a:rPr>
              <a:t>Mutually exclusive</a:t>
            </a:r>
          </a:p>
          <a:p>
            <a:pPr eaLnBrk="1" hangingPunct="1">
              <a:spcBef>
                <a:spcPct val="0"/>
              </a:spcBef>
            </a:pPr>
            <a:r>
              <a:rPr lang="en-US" altLang="en-US" sz="2000">
                <a:cs typeface="Arial" panose="020B0604020202020204" pitchFamily="34" charset="0"/>
              </a:rPr>
              <a:t>One condition evaluating to true excludes other conditions from being true</a:t>
            </a:r>
          </a:p>
          <a:p>
            <a:pPr eaLnBrk="1" hangingPunct="1">
              <a:spcBef>
                <a:spcPct val="0"/>
              </a:spcBef>
            </a:pPr>
            <a:r>
              <a:rPr lang="en-US" altLang="en-US" sz="2000">
                <a:cs typeface="Arial" panose="020B0604020202020204" pitchFamily="34" charset="0"/>
              </a:rPr>
              <a:t>Example: having your current location as </a:t>
            </a:r>
            <a:r>
              <a:rPr lang="ja-JP" altLang="en-US" sz="2000">
                <a:cs typeface="Arial" panose="020B0604020202020204" pitchFamily="34" charset="0"/>
              </a:rPr>
              <a:t>‘</a:t>
            </a:r>
            <a:r>
              <a:rPr lang="en-US" altLang="ja-JP" sz="2000">
                <a:cs typeface="Arial" panose="020B0604020202020204" pitchFamily="34" charset="0"/>
              </a:rPr>
              <a:t>Calgary</a:t>
            </a:r>
            <a:r>
              <a:rPr lang="ja-JP" altLang="en-US" sz="2000">
                <a:cs typeface="Arial" panose="020B0604020202020204" pitchFamily="34" charset="0"/>
              </a:rPr>
              <a:t>’</a:t>
            </a:r>
            <a:r>
              <a:rPr lang="en-US" altLang="ja-JP" sz="2000">
                <a:cs typeface="Arial" panose="020B0604020202020204" pitchFamily="34" charset="0"/>
              </a:rPr>
              <a:t> excludes the possibility of the current location as </a:t>
            </a:r>
            <a:r>
              <a:rPr lang="ja-JP" altLang="en-US" sz="2000">
                <a:cs typeface="Arial" panose="020B0604020202020204" pitchFamily="34" charset="0"/>
              </a:rPr>
              <a:t>‘</a:t>
            </a:r>
            <a:r>
              <a:rPr lang="en-US" altLang="ja-JP" sz="2000">
                <a:cs typeface="Arial" panose="020B0604020202020204" pitchFamily="34" charset="0"/>
              </a:rPr>
              <a:t>Edmonton</a:t>
            </a:r>
            <a:r>
              <a:rPr lang="ja-JP" altLang="en-US" sz="2000">
                <a:cs typeface="Arial" panose="020B0604020202020204" pitchFamily="34" charset="0"/>
              </a:rPr>
              <a:t>’</a:t>
            </a:r>
            <a:r>
              <a:rPr lang="en-US" altLang="ja-JP" sz="2000">
                <a:cs typeface="Arial" panose="020B0604020202020204" pitchFamily="34" charset="0"/>
              </a:rPr>
              <a:t>, </a:t>
            </a:r>
            <a:r>
              <a:rPr lang="ja-JP" altLang="en-US" sz="2000">
                <a:cs typeface="Arial" panose="020B0604020202020204" pitchFamily="34" charset="0"/>
              </a:rPr>
              <a:t>‘</a:t>
            </a:r>
            <a:r>
              <a:rPr lang="en-US" altLang="ja-JP" sz="2000">
                <a:cs typeface="Arial" panose="020B0604020202020204" pitchFamily="34" charset="0"/>
              </a:rPr>
              <a:t>Toronto</a:t>
            </a:r>
            <a:r>
              <a:rPr lang="ja-JP" altLang="en-US" sz="2000">
                <a:cs typeface="Arial" panose="020B0604020202020204" pitchFamily="34" charset="0"/>
              </a:rPr>
              <a:t>’</a:t>
            </a:r>
            <a:r>
              <a:rPr lang="en-US" altLang="ja-JP" sz="2000">
                <a:cs typeface="Arial" panose="020B0604020202020204" pitchFamily="34" charset="0"/>
              </a:rPr>
              <a:t>, </a:t>
            </a:r>
            <a:r>
              <a:rPr lang="ja-JP" altLang="en-US" sz="2000">
                <a:cs typeface="Arial" panose="020B0604020202020204" pitchFamily="34" charset="0"/>
              </a:rPr>
              <a:t>‘</a:t>
            </a:r>
            <a:r>
              <a:rPr lang="en-US" altLang="ja-JP" sz="2000">
                <a:cs typeface="Arial" panose="020B0604020202020204" pitchFamily="34" charset="0"/>
              </a:rPr>
              <a:t>Medicine Hat</a:t>
            </a:r>
            <a:r>
              <a:rPr lang="ja-JP" altLang="en-US" sz="2000">
                <a:cs typeface="Arial" panose="020B0604020202020204" pitchFamily="34" charset="0"/>
              </a:rPr>
              <a:t>’</a:t>
            </a:r>
            <a:endParaRPr lang="en-US" altLang="en-US" sz="200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idx="4294967295"/>
          </p:nvPr>
        </p:nvSpPr>
        <p:spPr>
          <a:xfrm>
            <a:off x="457200" y="274638"/>
            <a:ext cx="8229600" cy="792162"/>
          </a:xfrm>
        </p:spPr>
        <p:txBody>
          <a:bodyPr/>
          <a:lstStyle/>
          <a:p>
            <a:pPr eaLnBrk="1" hangingPunct="1"/>
            <a:r>
              <a:rPr lang="en-CA" altLang="en-US" sz="2800" smtClean="0">
                <a:solidFill>
                  <a:srgbClr val="92D050"/>
                </a:solidFill>
                <a:latin typeface="Consolas" panose="020B0609020204030204" pitchFamily="49" charset="0"/>
                <a:ea typeface="ＭＳ Ｐゴシック" panose="020B0600070205080204" pitchFamily="34" charset="-128"/>
              </a:rPr>
              <a:t>If-Elif-Else</a:t>
            </a:r>
            <a:r>
              <a:rPr lang="en-CA" altLang="en-US" sz="2800" smtClean="0">
                <a:ea typeface="ＭＳ Ｐゴシック" panose="020B0600070205080204" pitchFamily="34" charset="-128"/>
              </a:rPr>
              <a:t>: Mutually Exclusive  Conditions (Example)</a:t>
            </a:r>
          </a:p>
        </p:txBody>
      </p:sp>
      <p:sp>
        <p:nvSpPr>
          <p:cNvPr id="56323" name="Rectangle 3"/>
          <p:cNvSpPr>
            <a:spLocks noGrp="1"/>
          </p:cNvSpPr>
          <p:nvPr>
            <p:ph type="body" idx="4294967295"/>
          </p:nvPr>
        </p:nvSpPr>
        <p:spPr>
          <a:xfrm>
            <a:off x="482600" y="1219200"/>
            <a:ext cx="8178800" cy="5562600"/>
          </a:xfrm>
        </p:spPr>
        <p:txBody>
          <a:bodyPr/>
          <a:lstStyle/>
          <a:p>
            <a:pPr eaLnBrk="1" hangingPunct="1"/>
            <a:r>
              <a:rPr lang="en-CA" altLang="en-US" sz="2000" b="1" smtClean="0">
                <a:ea typeface="ＭＳ Ｐゴシック" panose="020B0600070205080204" pitchFamily="34" charset="-128"/>
              </a:rPr>
              <a:t>Example</a:t>
            </a:r>
            <a:r>
              <a:rPr lang="en-CA" altLang="en-US" sz="2000" smtClean="0">
                <a:ea typeface="ＭＳ Ｐゴシック" panose="020B0600070205080204" pitchFamily="34" charset="-128"/>
              </a:rPr>
              <a:t>: The name of the complete online program is: “</a:t>
            </a:r>
            <a:r>
              <a:rPr lang="en-CA" altLang="ja-JP" sz="1600" smtClean="0">
                <a:latin typeface="Consolas" panose="020B0609020204030204" pitchFamily="49" charset="0"/>
                <a:ea typeface="ＭＳ Ｐゴシック" panose="020B0600070205080204" pitchFamily="34" charset="-128"/>
              </a:rPr>
              <a:t>grades_efficient.py</a:t>
            </a:r>
            <a:r>
              <a:rPr lang="en-CA" altLang="en-US" sz="2000" smtClean="0">
                <a:ea typeface="ＭＳ Ｐゴシック" panose="020B0600070205080204" pitchFamily="34" charset="-128"/>
              </a:rPr>
              <a:t>”</a:t>
            </a:r>
            <a:endParaRPr lang="en-CA" altLang="ja-JP" sz="1600" smtClean="0">
              <a:ea typeface="ＭＳ Ｐゴシック" panose="020B0600070205080204" pitchFamily="34" charset="-128"/>
            </a:endParaRPr>
          </a:p>
          <a:p>
            <a:pPr lvl="1" eaLnBrk="1" hangingPunct="1">
              <a:buFont typeface="Arial" panose="020B0604020202020204" pitchFamily="34" charset="0"/>
              <a:buNone/>
            </a:pPr>
            <a:r>
              <a:rPr lang="en-CA" altLang="en-US" sz="1600" smtClean="0">
                <a:solidFill>
                  <a:srgbClr val="FF0000"/>
                </a:solidFill>
                <a:latin typeface="Consolas" panose="020B0609020204030204" pitchFamily="49" charset="0"/>
                <a:ea typeface="ＭＳ Ｐゴシック" panose="020B0600070205080204" pitchFamily="34" charset="-128"/>
              </a:rPr>
              <a:t> </a:t>
            </a:r>
            <a:r>
              <a:rPr lang="en-CA" altLang="en-US" sz="1600" b="1" smtClean="0">
                <a:solidFill>
                  <a:srgbClr val="92D050"/>
                </a:solidFill>
                <a:latin typeface="Consolas" panose="020B0609020204030204" pitchFamily="49" charset="0"/>
                <a:ea typeface="ＭＳ Ｐゴシック" panose="020B0600070205080204" pitchFamily="34" charset="-128"/>
              </a:rPr>
              <a:t>if</a:t>
            </a:r>
            <a:r>
              <a:rPr lang="en-CA" altLang="en-US" sz="1600" smtClean="0">
                <a:solidFill>
                  <a:srgbClr val="FF0000"/>
                </a:solidFill>
                <a:latin typeface="Consolas" panose="020B0609020204030204" pitchFamily="49" charset="0"/>
                <a:ea typeface="ＭＳ Ｐゴシック" panose="020B0600070205080204" pitchFamily="34" charset="-128"/>
              </a:rPr>
              <a:t> </a:t>
            </a:r>
            <a:r>
              <a:rPr lang="en-CA" altLang="en-US" sz="1600" smtClean="0">
                <a:latin typeface="Consolas" panose="020B0609020204030204" pitchFamily="49" charset="0"/>
                <a:ea typeface="ＭＳ Ｐゴシック" panose="020B0600070205080204" pitchFamily="34" charset="-128"/>
              </a:rPr>
              <a:t>(gpa == 4):</a:t>
            </a:r>
          </a:p>
          <a:p>
            <a:pPr lvl="1" eaLnBrk="1" hangingPunct="1">
              <a:buFont typeface="Arial" panose="020B0604020202020204" pitchFamily="34" charset="0"/>
              <a:buNone/>
            </a:pPr>
            <a:r>
              <a:rPr lang="en-CA" altLang="en-US" sz="1600" smtClean="0">
                <a:latin typeface="Consolas" panose="020B0609020204030204" pitchFamily="49" charset="0"/>
                <a:ea typeface="ＭＳ Ｐゴシック" panose="020B0600070205080204" pitchFamily="34" charset="-128"/>
              </a:rPr>
              <a:t>     letter = 'A'</a:t>
            </a:r>
          </a:p>
          <a:p>
            <a:pPr lvl="1" eaLnBrk="1" hangingPunct="1">
              <a:buFont typeface="Arial" panose="020B0604020202020204" pitchFamily="34" charset="0"/>
              <a:buNone/>
            </a:pPr>
            <a:endParaRPr lang="en-CA" altLang="en-US" sz="160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smtClean="0">
                <a:solidFill>
                  <a:srgbClr val="92D050"/>
                </a:solidFill>
                <a:latin typeface="Consolas" panose="020B0609020204030204" pitchFamily="49" charset="0"/>
                <a:ea typeface="ＭＳ Ｐゴシック" panose="020B0600070205080204" pitchFamily="34" charset="-128"/>
              </a:rPr>
              <a:t> elif </a:t>
            </a:r>
            <a:r>
              <a:rPr lang="en-CA" altLang="en-US" sz="1600" smtClean="0">
                <a:latin typeface="Consolas" panose="020B0609020204030204" pitchFamily="49" charset="0"/>
                <a:ea typeface="ＭＳ Ｐゴシック" panose="020B0600070205080204" pitchFamily="34" charset="-128"/>
              </a:rPr>
              <a:t>(gpa == 3):</a:t>
            </a:r>
          </a:p>
          <a:p>
            <a:pPr lvl="1" eaLnBrk="1" hangingPunct="1">
              <a:buFont typeface="Arial" panose="020B0604020202020204" pitchFamily="34" charset="0"/>
              <a:buNone/>
            </a:pPr>
            <a:r>
              <a:rPr lang="en-CA" altLang="en-US" sz="1600" smtClean="0">
                <a:latin typeface="Consolas" panose="020B0609020204030204" pitchFamily="49" charset="0"/>
                <a:ea typeface="ＭＳ Ｐゴシック" panose="020B0600070205080204" pitchFamily="34" charset="-128"/>
              </a:rPr>
              <a:t>     letter = 'B'</a:t>
            </a:r>
          </a:p>
          <a:p>
            <a:pPr lvl="1" eaLnBrk="1" hangingPunct="1">
              <a:buFont typeface="Arial" panose="020B0604020202020204" pitchFamily="34" charset="0"/>
              <a:buNone/>
            </a:pPr>
            <a:endParaRPr lang="en-CA" altLang="en-US" sz="160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smtClean="0">
                <a:solidFill>
                  <a:srgbClr val="92D050"/>
                </a:solidFill>
                <a:latin typeface="Consolas" panose="020B0609020204030204" pitchFamily="49" charset="0"/>
                <a:ea typeface="ＭＳ Ｐゴシック" panose="020B0600070205080204" pitchFamily="34" charset="-128"/>
              </a:rPr>
              <a:t> elif </a:t>
            </a:r>
            <a:r>
              <a:rPr lang="en-CA" altLang="en-US" sz="1600" smtClean="0">
                <a:latin typeface="Consolas" panose="020B0609020204030204" pitchFamily="49" charset="0"/>
                <a:ea typeface="ＭＳ Ｐゴシック" panose="020B0600070205080204" pitchFamily="34" charset="-128"/>
              </a:rPr>
              <a:t>(gpa == 2):</a:t>
            </a:r>
          </a:p>
          <a:p>
            <a:pPr lvl="1" eaLnBrk="1" hangingPunct="1">
              <a:buFont typeface="Arial" panose="020B0604020202020204" pitchFamily="34" charset="0"/>
              <a:buNone/>
            </a:pPr>
            <a:r>
              <a:rPr lang="en-CA" altLang="en-US" sz="1600" smtClean="0">
                <a:latin typeface="Consolas" panose="020B0609020204030204" pitchFamily="49" charset="0"/>
                <a:ea typeface="ＭＳ Ｐゴシック" panose="020B0600070205080204" pitchFamily="34" charset="-128"/>
              </a:rPr>
              <a:t>     letter = 'C'</a:t>
            </a:r>
          </a:p>
          <a:p>
            <a:pPr lvl="1" eaLnBrk="1" hangingPunct="1">
              <a:buFont typeface="Arial" panose="020B0604020202020204" pitchFamily="34" charset="0"/>
              <a:buNone/>
            </a:pPr>
            <a:endParaRPr lang="en-CA" altLang="en-US" sz="160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smtClean="0">
                <a:solidFill>
                  <a:srgbClr val="92D050"/>
                </a:solidFill>
                <a:latin typeface="Consolas" panose="020B0609020204030204" pitchFamily="49" charset="0"/>
                <a:ea typeface="ＭＳ Ｐゴシック" panose="020B0600070205080204" pitchFamily="34" charset="-128"/>
              </a:rPr>
              <a:t> elif </a:t>
            </a:r>
            <a:r>
              <a:rPr lang="en-CA" altLang="en-US" sz="1600" smtClean="0">
                <a:latin typeface="Consolas" panose="020B0609020204030204" pitchFamily="49" charset="0"/>
                <a:ea typeface="ＭＳ Ｐゴシック" panose="020B0600070205080204" pitchFamily="34" charset="-128"/>
              </a:rPr>
              <a:t>(gpa == 1):</a:t>
            </a:r>
          </a:p>
          <a:p>
            <a:pPr lvl="1" eaLnBrk="1" hangingPunct="1">
              <a:buFont typeface="Arial" panose="020B0604020202020204" pitchFamily="34" charset="0"/>
              <a:buNone/>
            </a:pPr>
            <a:r>
              <a:rPr lang="en-CA" altLang="en-US" sz="1600" smtClean="0">
                <a:latin typeface="Consolas" panose="020B0609020204030204" pitchFamily="49" charset="0"/>
                <a:ea typeface="ＭＳ Ｐゴシック" panose="020B0600070205080204" pitchFamily="34" charset="-128"/>
              </a:rPr>
              <a:t>     letter = 'D'</a:t>
            </a:r>
          </a:p>
          <a:p>
            <a:pPr lvl="1" eaLnBrk="1" hangingPunct="1">
              <a:buFont typeface="Arial" panose="020B0604020202020204" pitchFamily="34" charset="0"/>
              <a:buNone/>
            </a:pPr>
            <a:endParaRPr lang="en-CA" altLang="en-US" sz="160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smtClean="0">
                <a:solidFill>
                  <a:srgbClr val="92D050"/>
                </a:solidFill>
                <a:latin typeface="Consolas" panose="020B0609020204030204" pitchFamily="49" charset="0"/>
                <a:ea typeface="ＭＳ Ｐゴシック" panose="020B0600070205080204" pitchFamily="34" charset="-128"/>
              </a:rPr>
              <a:t> elif </a:t>
            </a:r>
            <a:r>
              <a:rPr lang="en-CA" altLang="en-US" sz="1600" smtClean="0">
                <a:latin typeface="Consolas" panose="020B0609020204030204" pitchFamily="49" charset="0"/>
                <a:ea typeface="ＭＳ Ｐゴシック" panose="020B0600070205080204" pitchFamily="34" charset="-128"/>
              </a:rPr>
              <a:t>(gpa == 0):</a:t>
            </a:r>
          </a:p>
          <a:p>
            <a:pPr lvl="1" eaLnBrk="1" hangingPunct="1">
              <a:buFont typeface="Arial" panose="020B0604020202020204" pitchFamily="34" charset="0"/>
              <a:buNone/>
            </a:pPr>
            <a:r>
              <a:rPr lang="en-CA" altLang="en-US" sz="1600" smtClean="0">
                <a:latin typeface="Consolas" panose="020B0609020204030204" pitchFamily="49" charset="0"/>
                <a:ea typeface="ＭＳ Ｐゴシック" panose="020B0600070205080204" pitchFamily="34" charset="-128"/>
              </a:rPr>
              <a:t>     letter = 'F'</a:t>
            </a:r>
          </a:p>
          <a:p>
            <a:pPr lvl="1" eaLnBrk="1" hangingPunct="1">
              <a:buFont typeface="Arial" panose="020B0604020202020204" pitchFamily="34" charset="0"/>
              <a:buNone/>
            </a:pPr>
            <a:endParaRPr lang="en-CA" altLang="en-US" sz="1600" smtClean="0">
              <a:latin typeface="Consolas" panose="020B0609020204030204" pitchFamily="49" charset="0"/>
              <a:ea typeface="ＭＳ Ｐゴシック" panose="020B0600070205080204" pitchFamily="34" charset="-128"/>
            </a:endParaRPr>
          </a:p>
          <a:p>
            <a:pPr lvl="1" eaLnBrk="1" hangingPunct="1">
              <a:buFont typeface="Arial" panose="020B0604020202020204" pitchFamily="34" charset="0"/>
              <a:buNone/>
            </a:pPr>
            <a:r>
              <a:rPr lang="en-CA" altLang="en-US" sz="1600" b="1" smtClean="0">
                <a:solidFill>
                  <a:srgbClr val="92D050"/>
                </a:solidFill>
                <a:latin typeface="Consolas" panose="020B0609020204030204" pitchFamily="49" charset="0"/>
                <a:ea typeface="ＭＳ Ｐゴシック" panose="020B0600070205080204" pitchFamily="34" charset="-128"/>
              </a:rPr>
              <a:t> else</a:t>
            </a:r>
            <a:r>
              <a:rPr lang="en-CA" altLang="en-US" sz="1600"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CA" altLang="en-US" sz="1600" smtClean="0">
                <a:latin typeface="Consolas" panose="020B0609020204030204" pitchFamily="49" charset="0"/>
                <a:ea typeface="ＭＳ Ｐゴシック" panose="020B0600070205080204" pitchFamily="34" charset="-128"/>
              </a:rPr>
              <a:t>     print("GPA must be one of '4', </a:t>
            </a:r>
            <a:r>
              <a:rPr lang="en-CA" altLang="en-US" sz="1600" smtClean="0">
                <a:latin typeface="Arial" panose="020B0604020202020204" pitchFamily="34" charset="0"/>
                <a:ea typeface="ＭＳ Ｐゴシック" panose="020B0600070205080204" pitchFamily="34" charset="-128"/>
              </a:rPr>
              <a:t>'3', '2', '1' or '1'“)</a:t>
            </a:r>
          </a:p>
        </p:txBody>
      </p:sp>
      <p:grpSp>
        <p:nvGrpSpPr>
          <p:cNvPr id="2" name="Group 1"/>
          <p:cNvGrpSpPr>
            <a:grpSpLocks/>
          </p:cNvGrpSpPr>
          <p:nvPr/>
        </p:nvGrpSpPr>
        <p:grpSpPr bwMode="auto">
          <a:xfrm>
            <a:off x="2849563" y="1981200"/>
            <a:ext cx="4381500" cy="3886200"/>
            <a:chOff x="2849563" y="1981200"/>
            <a:chExt cx="4381500" cy="3886200"/>
          </a:xfrm>
        </p:grpSpPr>
        <p:sp>
          <p:nvSpPr>
            <p:cNvPr id="56329" name="AutoShape 5"/>
            <p:cNvSpPr>
              <a:spLocks/>
            </p:cNvSpPr>
            <p:nvPr/>
          </p:nvSpPr>
          <p:spPr bwMode="auto">
            <a:xfrm>
              <a:off x="2849563" y="1981200"/>
              <a:ext cx="1498600" cy="3886200"/>
            </a:xfrm>
            <a:prstGeom prst="rightBrace">
              <a:avLst>
                <a:gd name="adj1" fmla="val 21610"/>
                <a:gd name="adj2" fmla="val 50000"/>
              </a:avLst>
            </a:prstGeom>
            <a:noFill/>
            <a:ln w="50800">
              <a:solidFill>
                <a:srgbClr val="92D05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endParaRPr lang="en-US" altLang="en-US" sz="1400">
                <a:latin typeface="Arial" panose="020B0604020202020204" pitchFamily="34" charset="0"/>
              </a:endParaRPr>
            </a:p>
          </p:txBody>
        </p:sp>
        <p:sp>
          <p:nvSpPr>
            <p:cNvPr id="56330" name="Text Box 6"/>
            <p:cNvSpPr txBox="1">
              <a:spLocks noChangeArrowheads="1"/>
            </p:cNvSpPr>
            <p:nvPr/>
          </p:nvSpPr>
          <p:spPr bwMode="auto">
            <a:xfrm>
              <a:off x="4271963" y="3187700"/>
              <a:ext cx="2959100"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800" b="1">
                  <a:solidFill>
                    <a:srgbClr val="92D050"/>
                  </a:solidFill>
                  <a:latin typeface="Arial" panose="020B0604020202020204" pitchFamily="34" charset="0"/>
                </a:rPr>
                <a:t>This approach is more efficient when at most only one condition can be true.</a:t>
              </a:r>
            </a:p>
          </p:txBody>
        </p:sp>
      </p:grpSp>
      <p:grpSp>
        <p:nvGrpSpPr>
          <p:cNvPr id="3" name="Group 2"/>
          <p:cNvGrpSpPr>
            <a:grpSpLocks/>
          </p:cNvGrpSpPr>
          <p:nvPr/>
        </p:nvGrpSpPr>
        <p:grpSpPr bwMode="auto">
          <a:xfrm>
            <a:off x="3614738" y="4357688"/>
            <a:ext cx="5246687" cy="1847850"/>
            <a:chOff x="3614736" y="4356984"/>
            <a:chExt cx="5246689" cy="1848554"/>
          </a:xfrm>
        </p:grpSpPr>
        <p:sp>
          <p:nvSpPr>
            <p:cNvPr id="56327" name="Line 8"/>
            <p:cNvSpPr>
              <a:spLocks noChangeShapeType="1"/>
            </p:cNvSpPr>
            <p:nvPr/>
          </p:nvSpPr>
          <p:spPr bwMode="auto">
            <a:xfrm flipH="1">
              <a:off x="3614736" y="5448300"/>
              <a:ext cx="1970465" cy="757238"/>
            </a:xfrm>
            <a:prstGeom prst="line">
              <a:avLst/>
            </a:prstGeom>
            <a:noFill/>
            <a:ln w="50800">
              <a:solidFill>
                <a:srgbClr val="92D05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56328" name="Text Box 9"/>
            <p:cNvSpPr txBox="1">
              <a:spLocks noChangeArrowheads="1"/>
            </p:cNvSpPr>
            <p:nvPr/>
          </p:nvSpPr>
          <p:spPr bwMode="auto">
            <a:xfrm>
              <a:off x="5585202" y="4356984"/>
              <a:ext cx="3276223" cy="1846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type="none" w="sm" len="sm"/>
                  <a:tailEnd type="none" w="sm" len="sm"/>
                </a14:hiddenLine>
              </a:ext>
            </a:extLst>
          </p:spPr>
          <p:txBody>
            <a:bodyPr lIns="93600" tIns="46800" rIns="93600" bIns="46800"/>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ts val="600"/>
                </a:spcBef>
                <a:buFontTx/>
                <a:buNone/>
              </a:pPr>
              <a:r>
                <a:rPr lang="en-US" altLang="en-US" sz="1800" b="1" u="sng">
                  <a:solidFill>
                    <a:srgbClr val="92D050"/>
                  </a:solidFill>
                  <a:latin typeface="Arial" panose="020B0604020202020204" pitchFamily="34" charset="0"/>
                </a:rPr>
                <a:t>Extra benefit:</a:t>
              </a:r>
            </a:p>
            <a:p>
              <a:pPr>
                <a:spcBef>
                  <a:spcPts val="600"/>
                </a:spcBef>
                <a:buFontTx/>
                <a:buNone/>
              </a:pPr>
              <a:r>
                <a:rPr lang="en-US" altLang="en-US" sz="1800" b="1">
                  <a:solidFill>
                    <a:srgbClr val="92D050"/>
                  </a:solidFill>
                  <a:latin typeface="Arial" panose="020B0604020202020204" pitchFamily="34" charset="0"/>
                </a:rPr>
                <a:t>The body of the else executes only when all the Boolean expressions are false. (Useful for error checking/handling).</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a:xfrm>
            <a:off x="457200" y="260350"/>
            <a:ext cx="8229600" cy="730250"/>
          </a:xfrm>
        </p:spPr>
        <p:txBody>
          <a:bodyPr/>
          <a:lstStyle/>
          <a:p>
            <a:r>
              <a:rPr lang="en-US" altLang="en-US" smtClean="0">
                <a:ea typeface="ＭＳ Ｐゴシック" panose="020B0600070205080204" pitchFamily="34" charset="-128"/>
              </a:rPr>
              <a:t>When To Use </a:t>
            </a:r>
            <a:r>
              <a:rPr lang="en-US" altLang="en-US" sz="2800" smtClean="0">
                <a:latin typeface="Consolas" panose="020B0609020204030204" pitchFamily="49" charset="0"/>
                <a:ea typeface="ＭＳ Ｐゴシック" panose="020B0600070205080204" pitchFamily="34" charset="-128"/>
              </a:rPr>
              <a:t>Multiple-If</a:t>
            </a:r>
            <a:r>
              <a:rPr lang="en-US" altLang="en-US" smtClean="0">
                <a:ea typeface="ＭＳ Ｐゴシック" panose="020B0600070205080204" pitchFamily="34" charset="-128"/>
              </a:rPr>
              <a:t>’s</a:t>
            </a:r>
          </a:p>
        </p:txBody>
      </p:sp>
      <p:sp>
        <p:nvSpPr>
          <p:cNvPr id="3" name="Content Placeholder 2"/>
          <p:cNvSpPr>
            <a:spLocks noGrp="1"/>
          </p:cNvSpPr>
          <p:nvPr>
            <p:ph idx="1"/>
          </p:nvPr>
        </p:nvSpPr>
        <p:spPr/>
        <p:txBody>
          <a:bodyPr/>
          <a:lstStyle/>
          <a:p>
            <a:r>
              <a:rPr lang="en-US" altLang="en-US" smtClean="0">
                <a:ea typeface="ＭＳ Ｐゴシック" panose="020B0600070205080204" pitchFamily="34" charset="-128"/>
              </a:rPr>
              <a:t>When all conditions must be checked (more than one Boolean expressions for each ‘if’ can be true).</a:t>
            </a:r>
          </a:p>
          <a:p>
            <a:pPr lvl="1"/>
            <a:r>
              <a:rPr lang="en-US" altLang="en-US" smtClean="0">
                <a:ea typeface="ＭＳ Ｐゴシック" panose="020B0600070205080204" pitchFamily="34" charset="-128"/>
              </a:rPr>
              <a:t>Non-exclusive conditions</a:t>
            </a:r>
          </a:p>
          <a:p>
            <a:r>
              <a:rPr lang="en-US" altLang="en-US" smtClean="0">
                <a:ea typeface="ＭＳ Ｐゴシック" panose="020B0600070205080204" pitchFamily="34" charset="-128"/>
              </a:rPr>
              <a:t>Example:</a:t>
            </a:r>
          </a:p>
          <a:p>
            <a:pPr lvl="1"/>
            <a:r>
              <a:rPr lang="en-US" altLang="en-US" smtClean="0">
                <a:ea typeface="ＭＳ Ｐゴシック" panose="020B0600070205080204" pitchFamily="34" charset="-128"/>
              </a:rPr>
              <a:t>Some survey questions:</a:t>
            </a:r>
          </a:p>
          <a:p>
            <a:pPr lvl="2"/>
            <a:r>
              <a:rPr lang="en-US" altLang="en-US" smtClean="0">
                <a:ea typeface="ＭＳ Ｐゴシック" panose="020B0600070205080204" pitchFamily="34" charset="-128"/>
              </a:rPr>
              <a:t>When all the questions must be asked</a:t>
            </a:r>
          </a:p>
          <a:p>
            <a:pPr lvl="2"/>
            <a:r>
              <a:rPr lang="en-US" altLang="en-US" smtClean="0">
                <a:ea typeface="ＭＳ Ｐゴシック" panose="020B0600070205080204" pitchFamily="34" charset="-128"/>
              </a:rPr>
              <a:t>The answers to previous questions will not affect the asking of later questions</a:t>
            </a:r>
          </a:p>
          <a:p>
            <a:pPr lvl="3"/>
            <a:r>
              <a:rPr lang="en-US" altLang="en-US" smtClean="0">
                <a:ea typeface="ＭＳ Ｐゴシック" panose="020B0600070205080204" pitchFamily="34" charset="-128"/>
              </a:rPr>
              <a:t>E.g., </a:t>
            </a:r>
          </a:p>
          <a:p>
            <a:pPr lvl="3"/>
            <a:r>
              <a:rPr lang="en-US" altLang="en-US" smtClean="0">
                <a:ea typeface="ＭＳ Ｐゴシック" panose="020B0600070205080204" pitchFamily="34" charset="-128"/>
              </a:rPr>
              <a:t>Q1: What is your gender?</a:t>
            </a:r>
          </a:p>
          <a:p>
            <a:pPr lvl="3"/>
            <a:r>
              <a:rPr lang="en-US" altLang="en-US" smtClean="0">
                <a:ea typeface="ＭＳ Ｐゴシック" panose="020B0600070205080204" pitchFamily="34" charset="-128"/>
              </a:rPr>
              <a:t>Q2: What is your age?</a:t>
            </a:r>
          </a:p>
          <a:p>
            <a:pPr lvl="2"/>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457200" y="260350"/>
            <a:ext cx="8229600" cy="730250"/>
          </a:xfrm>
        </p:spPr>
        <p:txBody>
          <a:bodyPr/>
          <a:lstStyle/>
          <a:p>
            <a:r>
              <a:rPr lang="en-US" altLang="en-US" smtClean="0">
                <a:ea typeface="ＭＳ Ｐゴシック" panose="020B0600070205080204" pitchFamily="34" charset="-128"/>
              </a:rPr>
              <a:t>When To </a:t>
            </a:r>
            <a:r>
              <a:rPr lang="en-US" altLang="en-US" sz="2800" smtClean="0">
                <a:ea typeface="ＭＳ Ｐゴシック" panose="020B0600070205080204" pitchFamily="34" charset="-128"/>
              </a:rPr>
              <a:t>Use </a:t>
            </a:r>
            <a:r>
              <a:rPr lang="en-CA" altLang="en-US" sz="2800" smtClean="0">
                <a:latin typeface="Consolas" panose="020B0609020204030204" pitchFamily="49" charset="0"/>
                <a:ea typeface="ＭＳ Ｐゴシック" panose="020B0600070205080204" pitchFamily="34" charset="-128"/>
              </a:rPr>
              <a:t>If, Else-If's</a:t>
            </a:r>
            <a:endParaRPr lang="en-US" altLang="en-US" sz="2800" smtClean="0">
              <a:latin typeface="Consolas" panose="020B0609020204030204" pitchFamily="49" charset="0"/>
              <a:ea typeface="ＭＳ Ｐゴシック" panose="020B0600070205080204" pitchFamily="34" charset="-128"/>
            </a:endParaRPr>
          </a:p>
        </p:txBody>
      </p:sp>
      <p:sp>
        <p:nvSpPr>
          <p:cNvPr id="3" name="Content Placeholder 2"/>
          <p:cNvSpPr>
            <a:spLocks noGrp="1"/>
          </p:cNvSpPr>
          <p:nvPr>
            <p:ph idx="1"/>
          </p:nvPr>
        </p:nvSpPr>
        <p:spPr/>
        <p:txBody>
          <a:bodyPr/>
          <a:lstStyle/>
          <a:p>
            <a:r>
              <a:rPr lang="en-US" altLang="en-US" smtClean="0">
                <a:ea typeface="ＭＳ Ｐゴシック" panose="020B0600070205080204" pitchFamily="34" charset="-128"/>
              </a:rPr>
              <a:t>When all conditions may be checked but at most only one Boolean expression can evaluate to true.</a:t>
            </a:r>
          </a:p>
          <a:p>
            <a:pPr lvl="1"/>
            <a:r>
              <a:rPr lang="en-US" altLang="en-US" smtClean="0">
                <a:ea typeface="ＭＳ Ｐゴシック" panose="020B0600070205080204" pitchFamily="34" charset="-128"/>
              </a:rPr>
              <a:t>Exclusive conditions</a:t>
            </a:r>
          </a:p>
          <a:p>
            <a:r>
              <a:rPr lang="en-US" altLang="en-US" smtClean="0">
                <a:ea typeface="ＭＳ Ｐゴシック" panose="020B0600070205080204" pitchFamily="34" charset="-128"/>
              </a:rPr>
              <a:t>Example:</a:t>
            </a:r>
          </a:p>
          <a:p>
            <a:pPr lvl="1"/>
            <a:r>
              <a:rPr lang="en-US" altLang="en-US" smtClean="0">
                <a:ea typeface="ＭＳ Ｐゴシック" panose="020B0600070205080204" pitchFamily="34" charset="-128"/>
              </a:rPr>
              <a:t>Survey questions:</a:t>
            </a:r>
          </a:p>
          <a:p>
            <a:pPr lvl="2"/>
            <a:r>
              <a:rPr lang="en-US" altLang="en-US" smtClean="0">
                <a:ea typeface="ＭＳ Ｐゴシック" panose="020B0600070205080204" pitchFamily="34" charset="-128"/>
              </a:rPr>
              <a:t>When only some of the questions will be asked</a:t>
            </a:r>
          </a:p>
          <a:p>
            <a:pPr lvl="2"/>
            <a:r>
              <a:rPr lang="en-US" altLang="en-US" smtClean="0">
                <a:ea typeface="ＭＳ Ｐゴシック" panose="020B0600070205080204" pitchFamily="34" charset="-128"/>
              </a:rPr>
              <a:t>The answers to previous questions WILL affect the asking of later questions</a:t>
            </a:r>
          </a:p>
          <a:p>
            <a:pPr lvl="3"/>
            <a:r>
              <a:rPr lang="en-US" altLang="en-US" smtClean="0">
                <a:ea typeface="ＭＳ Ｐゴシック" panose="020B0600070205080204" pitchFamily="34" charset="-128"/>
              </a:rPr>
              <a:t>E.g., </a:t>
            </a:r>
          </a:p>
          <a:p>
            <a:pPr lvl="3"/>
            <a:r>
              <a:rPr lang="en-US" altLang="en-US" smtClean="0">
                <a:ea typeface="ＭＳ Ｐゴシック" panose="020B0600070205080204" pitchFamily="34" charset="-128"/>
              </a:rPr>
              <a:t>Q1: Are you an immigrant?</a:t>
            </a:r>
          </a:p>
          <a:p>
            <a:pPr lvl="3"/>
            <a:r>
              <a:rPr lang="en-US" altLang="en-US" smtClean="0">
                <a:ea typeface="ＭＳ Ｐゴシック" panose="020B0600070205080204" pitchFamily="34" charset="-128"/>
              </a:rPr>
              <a:t>Q2 (ask only if the person answered ‘no’ to the previous): In what Canadian city were you born?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60350"/>
            <a:ext cx="8229600" cy="730250"/>
          </a:xfrm>
        </p:spPr>
        <p:txBody>
          <a:bodyPr/>
          <a:lstStyle/>
          <a:p>
            <a:pPr eaLnBrk="1" hangingPunct="1"/>
            <a:r>
              <a:rPr lang="en-US" altLang="en-US" smtClean="0">
                <a:ea typeface="ＭＳ Ｐゴシック" panose="020B0600070205080204" pitchFamily="34" charset="-128"/>
              </a:rPr>
              <a:t>Extra Practice</a:t>
            </a:r>
          </a:p>
        </p:txBody>
      </p:sp>
      <p:sp>
        <p:nvSpPr>
          <p:cNvPr id="59395" name="Content Placeholder 2"/>
          <p:cNvSpPr>
            <a:spLocks noGrp="1"/>
          </p:cNvSpPr>
          <p:nvPr>
            <p:ph idx="1"/>
          </p:nvPr>
        </p:nvSpPr>
        <p:spPr/>
        <p:txBody>
          <a:bodyPr/>
          <a:lstStyle/>
          <a:p>
            <a:pPr eaLnBrk="1" hangingPunct="1"/>
            <a:r>
              <a:rPr lang="en-US" altLang="en-US" smtClean="0">
                <a:ea typeface="ＭＳ Ｐゴシック" panose="020B0600070205080204" pitchFamily="34" charset="-128"/>
              </a:rPr>
              <a:t>(From “Starting out with Python” by Tony Gaddis).</a:t>
            </a:r>
          </a:p>
          <a:p>
            <a:pPr eaLnBrk="1" hangingPunct="1"/>
            <a:endParaRPr lang="en-US" altLang="en-US" smtClean="0">
              <a:ea typeface="ＭＳ Ｐゴシック" panose="020B0600070205080204" pitchFamily="34" charset="-128"/>
            </a:endParaRPr>
          </a:p>
          <a:p>
            <a:pPr marL="333375" lvl="1" indent="0" eaLnBrk="1" hangingPunct="1">
              <a:buFont typeface="Arial" panose="020B0604020202020204" pitchFamily="34" charset="0"/>
              <a:buNone/>
            </a:pPr>
            <a:r>
              <a:rPr lang="en-US" altLang="en-US" smtClean="0">
                <a:latin typeface="Arial" panose="020B0604020202020204" pitchFamily="34" charset="0"/>
                <a:ea typeface="ＭＳ Ｐゴシック" panose="020B0600070205080204" pitchFamily="34" charset="-128"/>
                <a:cs typeface="Arial" panose="020B0604020202020204" pitchFamily="34" charset="0"/>
              </a:rPr>
              <a:t>Write a program that prompts the user to enter a number within the range of 1 through 10. The program should display the Roman numeral version of that number. If the number is outside the range of 1 through 10, the program should display an error message. </a:t>
            </a:r>
          </a:p>
          <a:p>
            <a:pPr marL="333375" lvl="1" indent="0" eaLnBrk="1" hangingPunct="1">
              <a:buFont typeface="Arial" panose="020B0604020202020204" pitchFamily="34" charset="0"/>
              <a:buNone/>
            </a:pPr>
            <a:r>
              <a:rPr lang="en-US" altLang="en-US" smtClean="0">
                <a:latin typeface="Arial" panose="020B0604020202020204" pitchFamily="34" charset="0"/>
                <a:ea typeface="ＭＳ Ｐゴシック" panose="020B0600070205080204" pitchFamily="34" charset="-128"/>
                <a:cs typeface="Arial" panose="020B0604020202020204" pitchFamily="34" charset="0"/>
              </a:rPr>
              <a:t>The table on the next slide shows the Roman numerals for the numbers 1 through 10</a:t>
            </a:r>
            <a:r>
              <a:rPr lang="en-US" altLang="en-US" sz="1600" smtClean="0">
                <a:latin typeface="Arial" panose="020B0604020202020204" pitchFamily="34" charset="0"/>
                <a:ea typeface="ＭＳ Ｐゴシック" panose="020B0600070205080204" pitchFamily="34" charset="-128"/>
                <a:cs typeface="Arial" panose="020B0604020202020204" pitchFamily="34" charset="0"/>
              </a:rPr>
              <a:t>.</a:t>
            </a:r>
          </a:p>
          <a:p>
            <a:pPr eaLnBrk="1" hangingPunct="1"/>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457200" y="260350"/>
            <a:ext cx="8229600" cy="730250"/>
          </a:xfrm>
        </p:spPr>
        <p:txBody>
          <a:bodyPr/>
          <a:lstStyle/>
          <a:p>
            <a:pPr eaLnBrk="1" hangingPunct="1"/>
            <a:r>
              <a:rPr lang="en-US" altLang="en-US" smtClean="0">
                <a:ea typeface="ＭＳ Ｐゴシック" panose="020B0600070205080204" pitchFamily="34" charset="-128"/>
              </a:rPr>
              <a:t>Extra Practice (2)</a:t>
            </a:r>
          </a:p>
        </p:txBody>
      </p:sp>
      <p:graphicFrame>
        <p:nvGraphicFramePr>
          <p:cNvPr id="4" name="Table 3"/>
          <p:cNvGraphicFramePr>
            <a:graphicFrameLocks noGrp="1"/>
          </p:cNvGraphicFramePr>
          <p:nvPr/>
        </p:nvGraphicFramePr>
        <p:xfrm>
          <a:off x="1219200" y="1295400"/>
          <a:ext cx="7010400" cy="4724401"/>
        </p:xfrm>
        <a:graphic>
          <a:graphicData uri="http://schemas.openxmlformats.org/drawingml/2006/table">
            <a:tbl>
              <a:tblPr firstRow="1" bandRow="1">
                <a:tableStyleId>{5C22544A-7EE6-4342-B048-85BDC9FD1C3A}</a:tableStyleId>
              </a:tblPr>
              <a:tblGrid>
                <a:gridCol w="3505200"/>
                <a:gridCol w="3505200"/>
              </a:tblGrid>
              <a:tr h="429491">
                <a:tc>
                  <a:txBody>
                    <a:bodyPr/>
                    <a:lstStyle/>
                    <a:p>
                      <a:r>
                        <a:rPr lang="en-US" sz="2000" baseline="0" dirty="0" smtClean="0">
                          <a:latin typeface="Arial" pitchFamily="34" charset="0"/>
                        </a:rPr>
                        <a:t>Number</a:t>
                      </a:r>
                      <a:endParaRPr lang="en-US" sz="2000" baseline="0" dirty="0">
                        <a:latin typeface="Arial" pitchFamily="34" charset="0"/>
                      </a:endParaRPr>
                    </a:p>
                  </a:txBody>
                  <a:tcPr/>
                </a:tc>
                <a:tc>
                  <a:txBody>
                    <a:bodyPr/>
                    <a:lstStyle/>
                    <a:p>
                      <a:r>
                        <a:rPr lang="en-US" sz="2000" baseline="0" dirty="0" smtClean="0">
                          <a:latin typeface="Arial" pitchFamily="34" charset="0"/>
                        </a:rPr>
                        <a:t>Roman Numeral</a:t>
                      </a:r>
                      <a:endParaRPr lang="en-US" sz="2000" baseline="0" dirty="0">
                        <a:latin typeface="Arial" pitchFamily="34" charset="0"/>
                      </a:endParaRPr>
                    </a:p>
                  </a:txBody>
                  <a:tcPr/>
                </a:tc>
              </a:tr>
              <a:tr h="429491">
                <a:tc>
                  <a:txBody>
                    <a:bodyPr/>
                    <a:lstStyle/>
                    <a:p>
                      <a:r>
                        <a:rPr lang="en-US" sz="2000" baseline="0" dirty="0" smtClean="0">
                          <a:latin typeface="Arial" pitchFamily="34" charset="0"/>
                        </a:rPr>
                        <a:t>1</a:t>
                      </a:r>
                      <a:endParaRPr lang="en-US" sz="2000" baseline="0" dirty="0">
                        <a:latin typeface="Arial" pitchFamily="34" charset="0"/>
                      </a:endParaRPr>
                    </a:p>
                  </a:txBody>
                  <a:tcPr/>
                </a:tc>
                <a:tc>
                  <a:txBody>
                    <a:bodyPr/>
                    <a:lstStyle/>
                    <a:p>
                      <a:r>
                        <a:rPr lang="en-US" sz="2000" baseline="0" dirty="0" smtClean="0">
                          <a:latin typeface="Arial" pitchFamily="34" charset="0"/>
                        </a:rPr>
                        <a:t>I</a:t>
                      </a:r>
                      <a:endParaRPr lang="en-US" sz="2000" baseline="0" dirty="0">
                        <a:latin typeface="Arial" pitchFamily="34" charset="0"/>
                      </a:endParaRPr>
                    </a:p>
                  </a:txBody>
                  <a:tcPr/>
                </a:tc>
              </a:tr>
              <a:tr h="429491">
                <a:tc>
                  <a:txBody>
                    <a:bodyPr/>
                    <a:lstStyle/>
                    <a:p>
                      <a:r>
                        <a:rPr lang="en-US" sz="2000" baseline="0" dirty="0" smtClean="0">
                          <a:latin typeface="Arial" pitchFamily="34" charset="0"/>
                        </a:rPr>
                        <a:t>2</a:t>
                      </a:r>
                      <a:endParaRPr lang="en-US" sz="2000" baseline="0" dirty="0">
                        <a:latin typeface="Arial" pitchFamily="34" charset="0"/>
                      </a:endParaRPr>
                    </a:p>
                  </a:txBody>
                  <a:tcPr/>
                </a:tc>
                <a:tc>
                  <a:txBody>
                    <a:bodyPr/>
                    <a:lstStyle/>
                    <a:p>
                      <a:r>
                        <a:rPr lang="en-US" sz="2000" baseline="0" dirty="0" smtClean="0">
                          <a:latin typeface="Arial" pitchFamily="34" charset="0"/>
                        </a:rPr>
                        <a:t>II</a:t>
                      </a:r>
                      <a:endParaRPr lang="en-US" sz="2000" baseline="0" dirty="0">
                        <a:latin typeface="Arial" pitchFamily="34" charset="0"/>
                      </a:endParaRPr>
                    </a:p>
                  </a:txBody>
                  <a:tcPr/>
                </a:tc>
              </a:tr>
              <a:tr h="429491">
                <a:tc>
                  <a:txBody>
                    <a:bodyPr/>
                    <a:lstStyle/>
                    <a:p>
                      <a:r>
                        <a:rPr lang="en-US" sz="2000" baseline="0" dirty="0" smtClean="0">
                          <a:latin typeface="Arial" pitchFamily="34" charset="0"/>
                        </a:rPr>
                        <a:t>3</a:t>
                      </a:r>
                    </a:p>
                  </a:txBody>
                  <a:tcPr/>
                </a:tc>
                <a:tc>
                  <a:txBody>
                    <a:bodyPr/>
                    <a:lstStyle/>
                    <a:p>
                      <a:r>
                        <a:rPr lang="en-US" sz="2000" baseline="0" dirty="0" smtClean="0">
                          <a:latin typeface="Arial" pitchFamily="34" charset="0"/>
                        </a:rPr>
                        <a:t>III</a:t>
                      </a:r>
                      <a:endParaRPr lang="en-US" sz="2000" baseline="0" dirty="0">
                        <a:latin typeface="Arial" pitchFamily="34" charset="0"/>
                      </a:endParaRPr>
                    </a:p>
                  </a:txBody>
                  <a:tcPr/>
                </a:tc>
              </a:tr>
              <a:tr h="429491">
                <a:tc>
                  <a:txBody>
                    <a:bodyPr/>
                    <a:lstStyle/>
                    <a:p>
                      <a:r>
                        <a:rPr lang="en-US" sz="2000" baseline="0" dirty="0" smtClean="0">
                          <a:latin typeface="Arial" pitchFamily="34" charset="0"/>
                        </a:rPr>
                        <a:t>4</a:t>
                      </a:r>
                      <a:endParaRPr lang="en-US" sz="2000" baseline="0" dirty="0">
                        <a:latin typeface="Arial" pitchFamily="34" charset="0"/>
                      </a:endParaRPr>
                    </a:p>
                  </a:txBody>
                  <a:tcPr/>
                </a:tc>
                <a:tc>
                  <a:txBody>
                    <a:bodyPr/>
                    <a:lstStyle/>
                    <a:p>
                      <a:r>
                        <a:rPr lang="en-US" sz="2000" baseline="0" dirty="0" smtClean="0">
                          <a:latin typeface="Arial" pitchFamily="34" charset="0"/>
                        </a:rPr>
                        <a:t>IV</a:t>
                      </a:r>
                      <a:endParaRPr lang="en-US" sz="2000" baseline="0" dirty="0">
                        <a:latin typeface="Arial" pitchFamily="34" charset="0"/>
                      </a:endParaRPr>
                    </a:p>
                  </a:txBody>
                  <a:tcPr/>
                </a:tc>
              </a:tr>
              <a:tr h="429491">
                <a:tc>
                  <a:txBody>
                    <a:bodyPr/>
                    <a:lstStyle/>
                    <a:p>
                      <a:r>
                        <a:rPr lang="en-US" sz="2000" baseline="0" dirty="0" smtClean="0">
                          <a:latin typeface="Arial" pitchFamily="34" charset="0"/>
                        </a:rPr>
                        <a:t>5</a:t>
                      </a:r>
                      <a:endParaRPr lang="en-US" sz="2000" baseline="0" dirty="0">
                        <a:latin typeface="Arial" pitchFamily="34" charset="0"/>
                      </a:endParaRPr>
                    </a:p>
                  </a:txBody>
                  <a:tcPr/>
                </a:tc>
                <a:tc>
                  <a:txBody>
                    <a:bodyPr/>
                    <a:lstStyle/>
                    <a:p>
                      <a:r>
                        <a:rPr lang="en-US" sz="2000" baseline="0" dirty="0" smtClean="0">
                          <a:latin typeface="Arial" pitchFamily="34" charset="0"/>
                        </a:rPr>
                        <a:t>V</a:t>
                      </a:r>
                      <a:endParaRPr lang="en-US" sz="2000" baseline="0" dirty="0">
                        <a:latin typeface="Arial" pitchFamily="34" charset="0"/>
                      </a:endParaRPr>
                    </a:p>
                  </a:txBody>
                  <a:tcPr/>
                </a:tc>
              </a:tr>
              <a:tr h="429491">
                <a:tc>
                  <a:txBody>
                    <a:bodyPr/>
                    <a:lstStyle/>
                    <a:p>
                      <a:r>
                        <a:rPr lang="en-US" sz="2000" baseline="0" dirty="0" smtClean="0">
                          <a:latin typeface="Arial" pitchFamily="34" charset="0"/>
                        </a:rPr>
                        <a:t>6</a:t>
                      </a:r>
                      <a:endParaRPr lang="en-US" sz="2000" baseline="0" dirty="0">
                        <a:latin typeface="Arial" pitchFamily="34" charset="0"/>
                      </a:endParaRPr>
                    </a:p>
                  </a:txBody>
                  <a:tcPr/>
                </a:tc>
                <a:tc>
                  <a:txBody>
                    <a:bodyPr/>
                    <a:lstStyle/>
                    <a:p>
                      <a:r>
                        <a:rPr lang="en-US" sz="2000" baseline="0" dirty="0" smtClean="0">
                          <a:latin typeface="Arial" pitchFamily="34" charset="0"/>
                        </a:rPr>
                        <a:t>VI</a:t>
                      </a:r>
                      <a:endParaRPr lang="en-US" sz="2000" baseline="0" dirty="0">
                        <a:latin typeface="Arial" pitchFamily="34" charset="0"/>
                      </a:endParaRPr>
                    </a:p>
                  </a:txBody>
                  <a:tcPr/>
                </a:tc>
              </a:tr>
              <a:tr h="429491">
                <a:tc>
                  <a:txBody>
                    <a:bodyPr/>
                    <a:lstStyle/>
                    <a:p>
                      <a:r>
                        <a:rPr lang="en-US" sz="2000" baseline="0" dirty="0" smtClean="0">
                          <a:latin typeface="Arial" pitchFamily="34" charset="0"/>
                        </a:rPr>
                        <a:t>7</a:t>
                      </a:r>
                      <a:endParaRPr lang="en-US" sz="2000" baseline="0" dirty="0">
                        <a:latin typeface="Arial" pitchFamily="34" charset="0"/>
                      </a:endParaRPr>
                    </a:p>
                  </a:txBody>
                  <a:tcPr/>
                </a:tc>
                <a:tc>
                  <a:txBody>
                    <a:bodyPr/>
                    <a:lstStyle/>
                    <a:p>
                      <a:r>
                        <a:rPr lang="en-US" sz="2000" baseline="0" dirty="0" smtClean="0">
                          <a:latin typeface="Arial" pitchFamily="34" charset="0"/>
                        </a:rPr>
                        <a:t>VII</a:t>
                      </a:r>
                      <a:endParaRPr lang="en-US" sz="2000" baseline="0" dirty="0">
                        <a:latin typeface="Arial" pitchFamily="34" charset="0"/>
                      </a:endParaRPr>
                    </a:p>
                  </a:txBody>
                  <a:tcPr/>
                </a:tc>
              </a:tr>
              <a:tr h="429491">
                <a:tc>
                  <a:txBody>
                    <a:bodyPr/>
                    <a:lstStyle/>
                    <a:p>
                      <a:r>
                        <a:rPr lang="en-US" sz="2000" baseline="0" dirty="0" smtClean="0">
                          <a:latin typeface="Arial" pitchFamily="34" charset="0"/>
                        </a:rPr>
                        <a:t>8</a:t>
                      </a:r>
                      <a:endParaRPr lang="en-US" sz="2000" baseline="0" dirty="0">
                        <a:latin typeface="Arial" pitchFamily="34" charset="0"/>
                      </a:endParaRPr>
                    </a:p>
                  </a:txBody>
                  <a:tcPr/>
                </a:tc>
                <a:tc>
                  <a:txBody>
                    <a:bodyPr/>
                    <a:lstStyle/>
                    <a:p>
                      <a:r>
                        <a:rPr lang="en-US" sz="2000" baseline="0" dirty="0" smtClean="0">
                          <a:latin typeface="Arial" pitchFamily="34" charset="0"/>
                        </a:rPr>
                        <a:t>VIII</a:t>
                      </a:r>
                      <a:endParaRPr lang="en-US" sz="2000" baseline="0" dirty="0">
                        <a:latin typeface="Arial" pitchFamily="34" charset="0"/>
                      </a:endParaRPr>
                    </a:p>
                  </a:txBody>
                  <a:tcPr/>
                </a:tc>
              </a:tr>
              <a:tr h="429491">
                <a:tc>
                  <a:txBody>
                    <a:bodyPr/>
                    <a:lstStyle/>
                    <a:p>
                      <a:r>
                        <a:rPr lang="en-US" sz="2000" baseline="0" dirty="0" smtClean="0">
                          <a:latin typeface="Arial" pitchFamily="34" charset="0"/>
                        </a:rPr>
                        <a:t>9</a:t>
                      </a:r>
                      <a:endParaRPr lang="en-US" sz="2000" baseline="0" dirty="0">
                        <a:latin typeface="Arial" pitchFamily="34" charset="0"/>
                      </a:endParaRPr>
                    </a:p>
                  </a:txBody>
                  <a:tcPr/>
                </a:tc>
                <a:tc>
                  <a:txBody>
                    <a:bodyPr/>
                    <a:lstStyle/>
                    <a:p>
                      <a:r>
                        <a:rPr lang="en-US" sz="2000" baseline="0" dirty="0" smtClean="0">
                          <a:latin typeface="Arial" pitchFamily="34" charset="0"/>
                        </a:rPr>
                        <a:t>IX</a:t>
                      </a:r>
                    </a:p>
                  </a:txBody>
                  <a:tcPr/>
                </a:tc>
              </a:tr>
              <a:tr h="429491">
                <a:tc>
                  <a:txBody>
                    <a:bodyPr/>
                    <a:lstStyle/>
                    <a:p>
                      <a:r>
                        <a:rPr lang="en-US" sz="2000" baseline="0" dirty="0" smtClean="0">
                          <a:latin typeface="Arial" pitchFamily="34" charset="0"/>
                        </a:rPr>
                        <a:t>10</a:t>
                      </a:r>
                      <a:endParaRPr lang="en-US" sz="2000" baseline="0" dirty="0">
                        <a:latin typeface="Arial" pitchFamily="34" charset="0"/>
                      </a:endParaRPr>
                    </a:p>
                  </a:txBody>
                  <a:tcPr/>
                </a:tc>
                <a:tc>
                  <a:txBody>
                    <a:bodyPr/>
                    <a:lstStyle/>
                    <a:p>
                      <a:r>
                        <a:rPr lang="en-US" sz="2000" baseline="0" dirty="0" smtClean="0">
                          <a:latin typeface="Arial" pitchFamily="34" charset="0"/>
                        </a:rPr>
                        <a:t>X</a:t>
                      </a:r>
                      <a:endParaRPr lang="en-US" sz="2000" baseline="0" dirty="0">
                        <a:latin typeface="Arial"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Recap: What Decision Making Mechanisms Are Available /When To Use Them</a:t>
            </a:r>
          </a:p>
        </p:txBody>
      </p:sp>
      <p:graphicFrame>
        <p:nvGraphicFramePr>
          <p:cNvPr id="193539" name="Group 3"/>
          <p:cNvGraphicFramePr>
            <a:graphicFrameLocks noGrp="1"/>
          </p:cNvGraphicFramePr>
          <p:nvPr>
            <p:ph sz="half" idx="4294967295"/>
          </p:nvPr>
        </p:nvGraphicFramePr>
        <p:xfrm>
          <a:off x="242888" y="1343025"/>
          <a:ext cx="8686800" cy="5280026"/>
        </p:xfrm>
        <a:graphic>
          <a:graphicData uri="http://schemas.openxmlformats.org/drawingml/2006/table">
            <a:tbl>
              <a:tblPr/>
              <a:tblGrid>
                <a:gridCol w="1843087"/>
                <a:gridCol w="6843713"/>
              </a:tblGrid>
              <a:tr h="536575">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Mechanism</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When To Use</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r>
              <a:tr h="7032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If</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Evaluate a Boolean expression and execute some code (body) if it’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s true</a:t>
                      </a:r>
                      <a:endPar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0080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If-else</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Evaluate a Boolean expression and execute some code (first body: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if</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 if it</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s true, execute alternate code (second body: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else</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 if it’s false</a:t>
                      </a:r>
                      <a:endPar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Multiple if</a:t>
                      </a:r>
                      <a:r>
                        <a:rPr kumimoji="0" lang="ja-JP"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a:t>
                      </a:r>
                      <a:r>
                        <a:rPr kumimoji="0" lang="en-US" altLang="ja-JP"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s</a:t>
                      </a:r>
                      <a:endPar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endParaRP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Multiple Boolean expressions need to be evaluated with the answer for each expression being independent of the answers for the others (non-exclusive).  Separate instructions (bodies) can be executed for each expression.</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719262">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If-elif-else</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Multiple Boolean expressions need to be evaluated but zero or at most only one of them can be true (mutually exclusive).  Zero bodies or exactly one body will execute. Also it allows for a separate body (</a:t>
                      </a: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else</a:t>
                      </a: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-case) to execute when all the </a:t>
                      </a: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if</a:t>
                      </a:r>
                      <a:r>
                        <a:rPr kumimoji="0" lang="en-US" altLang="en-US" sz="18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a:t>
                      </a:r>
                      <a:r>
                        <a:rPr kumimoji="0" lang="en-US" altLang="en-US" sz="2000" b="0" i="0" u="none" strike="noStrike" cap="none" normalizeH="0" baseline="0" smtClean="0">
                          <a:ln>
                            <a:noFill/>
                          </a:ln>
                          <a:solidFill>
                            <a:schemeClr val="tx1"/>
                          </a:solidFill>
                          <a:effectLst/>
                          <a:latin typeface="Consolas" pitchFamily="49" charset="0"/>
                          <a:ea typeface="ＭＳ Ｐゴシック" pitchFamily="34" charset="-128"/>
                          <a:cs typeface="Consolas" pitchFamily="49" charset="0"/>
                        </a:rPr>
                        <a:t>elif</a:t>
                      </a: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 Boolean expressions are false. </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Recap: When To Use Compound And Nested Decision Making</a:t>
            </a:r>
          </a:p>
        </p:txBody>
      </p:sp>
      <p:graphicFrame>
        <p:nvGraphicFramePr>
          <p:cNvPr id="195587" name="Group 3"/>
          <p:cNvGraphicFramePr>
            <a:graphicFrameLocks noGrp="1"/>
          </p:cNvGraphicFramePr>
          <p:nvPr>
            <p:ph idx="4294967295"/>
          </p:nvPr>
        </p:nvGraphicFramePr>
        <p:xfrm>
          <a:off x="457200" y="1676400"/>
          <a:ext cx="8178800" cy="3368676"/>
        </p:xfrm>
        <a:graphic>
          <a:graphicData uri="http://schemas.openxmlformats.org/drawingml/2006/table">
            <a:tbl>
              <a:tblPr/>
              <a:tblGrid>
                <a:gridCol w="1905000"/>
                <a:gridCol w="6273800"/>
              </a:tblGrid>
              <a:tr h="742950">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Mechanism</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1"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When To Use</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DDDDDD"/>
                    </a:solidFill>
                  </a:tcPr>
                </a:tc>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Compound decision making</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There may have to be more than one condition to be considered before the body can execute. All expressions must evaluate to true (AND) or at least one expression must evaluate to true (OR).</a:t>
                      </a: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312863">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Nested decision making</a:t>
                      </a:r>
                    </a:p>
                  </a:txBody>
                  <a:tcPr marL="93600" marR="93600" marT="46802" marB="4680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eaLnBrk="0" hangingPunct="0">
                        <a:spcBef>
                          <a:spcPct val="30000"/>
                        </a:spcBef>
                        <a:defRPr sz="2000">
                          <a:solidFill>
                            <a:schemeClr val="tx1"/>
                          </a:solidFill>
                          <a:latin typeface="Calibri" pitchFamily="34" charset="0"/>
                          <a:ea typeface="ＭＳ Ｐゴシック" pitchFamily="34" charset="-128"/>
                        </a:defRPr>
                      </a:lvl1pPr>
                      <a:lvl2pPr marL="742950" indent="-285750" eaLnBrk="0" hangingPunct="0">
                        <a:spcBef>
                          <a:spcPct val="10000"/>
                        </a:spcBef>
                        <a:buSzPct val="100000"/>
                        <a:buFont typeface="Times New Roman" pitchFamily="18" charset="0"/>
                        <a:defRPr>
                          <a:solidFill>
                            <a:schemeClr val="tx1"/>
                          </a:solidFill>
                          <a:latin typeface="Calibri" pitchFamily="34" charset="0"/>
                          <a:ea typeface="ＭＳ Ｐゴシック" pitchFamily="34" charset="-128"/>
                        </a:defRPr>
                      </a:lvl2pPr>
                      <a:lvl3pPr marL="1143000" indent="-228600" eaLnBrk="0" hangingPunct="0">
                        <a:lnSpc>
                          <a:spcPct val="90000"/>
                        </a:lnSpc>
                        <a:spcBef>
                          <a:spcPct val="10000"/>
                        </a:spcBef>
                        <a:buSzPct val="100000"/>
                        <a:defRPr sz="1600">
                          <a:solidFill>
                            <a:schemeClr val="tx1"/>
                          </a:solidFill>
                          <a:latin typeface="Calibri" pitchFamily="34" charset="0"/>
                          <a:ea typeface="ＭＳ Ｐゴシック" pitchFamily="34" charset="-128"/>
                        </a:defRPr>
                      </a:lvl3pPr>
                      <a:lvl4pPr marL="1600200" indent="-228600" eaLnBrk="0" hangingPunct="0">
                        <a:spcBef>
                          <a:spcPct val="10000"/>
                        </a:spcBef>
                        <a:defRPr sz="1600">
                          <a:solidFill>
                            <a:schemeClr val="tx1"/>
                          </a:solidFill>
                          <a:latin typeface="Calibri" pitchFamily="34" charset="0"/>
                          <a:ea typeface="ＭＳ Ｐゴシック" pitchFamily="34" charset="-128"/>
                        </a:defRPr>
                      </a:lvl4pPr>
                      <a:lvl5pPr marL="2057400" indent="-228600" eaLnBrk="0" hangingPunct="0">
                        <a:spcBef>
                          <a:spcPct val="10000"/>
                        </a:spcBef>
                        <a:defRPr sz="1600">
                          <a:solidFill>
                            <a:schemeClr val="tx1"/>
                          </a:solidFill>
                          <a:latin typeface="Calibri" pitchFamily="34" charset="0"/>
                          <a:ea typeface="ＭＳ Ｐゴシック" pitchFamily="34" charset="-128"/>
                        </a:defRPr>
                      </a:lvl5pPr>
                      <a:lvl6pPr marL="25146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6pPr>
                      <a:lvl7pPr marL="29718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7pPr>
                      <a:lvl8pPr marL="34290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8pPr>
                      <a:lvl9pPr marL="3886200" indent="-228600" eaLnBrk="0" fontAlgn="base" hangingPunct="0">
                        <a:spcBef>
                          <a:spcPct val="10000"/>
                        </a:spcBef>
                        <a:spcAft>
                          <a:spcPct val="0"/>
                        </a:spcAft>
                        <a:defRPr sz="1600">
                          <a:solidFill>
                            <a:schemeClr val="tx1"/>
                          </a:solidFill>
                          <a:latin typeface="Calibri"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The outer Boolean expression (</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gate keeper</a:t>
                      </a:r>
                      <a:r>
                        <a:rPr kumimoji="0" lang="ja-JP"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a:t>
                      </a:r>
                      <a:r>
                        <a:rPr kumimoji="0" lang="en-US" altLang="ja-JP"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rPr>
                        <a:t>) must be true before the inner expression will even be evaluated. (Inner Boolean expression is part of the body of the outer Boolean expression).</a:t>
                      </a:r>
                      <a:endParaRPr kumimoji="0" lang="en-US" altLang="en-US" sz="2000" b="0" i="0" u="none" strike="noStrike" cap="none" normalizeH="0" baseline="0" smtClean="0">
                        <a:ln>
                          <a:noFill/>
                        </a:ln>
                        <a:solidFill>
                          <a:schemeClr val="tx1"/>
                        </a:solidFill>
                        <a:effectLst/>
                        <a:latin typeface="Arial" pitchFamily="34" charset="0"/>
                        <a:ea typeface="ＭＳ Ｐゴシック" pitchFamily="34" charset="-128"/>
                        <a:cs typeface="Arial" pitchFamily="34" charset="0"/>
                      </a:endParaRPr>
                    </a:p>
                  </a:txBody>
                  <a:tcPr marL="93600" marR="93600" marT="46802" marB="46802"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With An ‘</a:t>
            </a:r>
            <a:r>
              <a:rPr lang="en-US" altLang="ja-JP" smtClean="0">
                <a:solidFill>
                  <a:srgbClr val="FF0000"/>
                </a:solidFill>
                <a:ea typeface="ＭＳ Ｐゴシック" panose="020B0600070205080204" pitchFamily="34" charset="-128"/>
              </a:rPr>
              <a:t>If</a:t>
            </a:r>
            <a:r>
              <a:rPr lang="en-US" altLang="en-US" smtClean="0">
                <a:ea typeface="ＭＳ Ｐゴシック" panose="020B0600070205080204" pitchFamily="34" charset="-128"/>
              </a:rPr>
              <a:t>’</a:t>
            </a:r>
          </a:p>
        </p:txBody>
      </p:sp>
      <p:sp>
        <p:nvSpPr>
          <p:cNvPr id="115715" name="AutoShape 3"/>
          <p:cNvSpPr>
            <a:spLocks noChangeArrowheads="1"/>
          </p:cNvSpPr>
          <p:nvPr/>
        </p:nvSpPr>
        <p:spPr bwMode="auto">
          <a:xfrm>
            <a:off x="869950" y="1676400"/>
            <a:ext cx="2641600" cy="736600"/>
          </a:xfrm>
          <a:prstGeom prst="diamond">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b="1">
                <a:solidFill>
                  <a:srgbClr val="FF0000"/>
                </a:solidFill>
                <a:latin typeface="Arial" panose="020B0604020202020204" pitchFamily="34" charset="0"/>
              </a:rPr>
              <a:t>Question?</a:t>
            </a:r>
          </a:p>
        </p:txBody>
      </p:sp>
      <p:grpSp>
        <p:nvGrpSpPr>
          <p:cNvPr id="5" name="Group 4"/>
          <p:cNvGrpSpPr>
            <a:grpSpLocks/>
          </p:cNvGrpSpPr>
          <p:nvPr/>
        </p:nvGrpSpPr>
        <p:grpSpPr bwMode="auto">
          <a:xfrm>
            <a:off x="3535363" y="1770063"/>
            <a:ext cx="3743325" cy="679450"/>
            <a:chOff x="3534809" y="1770063"/>
            <a:chExt cx="3743325" cy="679450"/>
          </a:xfrm>
        </p:grpSpPr>
        <p:sp>
          <p:nvSpPr>
            <p:cNvPr id="8206" name="Line 5"/>
            <p:cNvSpPr>
              <a:spLocks noChangeShapeType="1"/>
            </p:cNvSpPr>
            <p:nvPr/>
          </p:nvSpPr>
          <p:spPr bwMode="auto">
            <a:xfrm>
              <a:off x="3534809" y="2041526"/>
              <a:ext cx="1454150" cy="158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8207" name="Rectangle 6"/>
            <p:cNvSpPr>
              <a:spLocks noChangeArrowheads="1"/>
            </p:cNvSpPr>
            <p:nvPr/>
          </p:nvSpPr>
          <p:spPr bwMode="auto">
            <a:xfrm>
              <a:off x="4969909" y="1770063"/>
              <a:ext cx="23082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Execute a statement</a:t>
              </a:r>
            </a:p>
            <a:p>
              <a:pPr>
                <a:spcBef>
                  <a:spcPct val="0"/>
                </a:spcBef>
                <a:buFontTx/>
                <a:buNone/>
              </a:pPr>
              <a:r>
                <a:rPr lang="en-US" altLang="en-US" sz="1400">
                  <a:latin typeface="Arial" panose="020B0604020202020204" pitchFamily="34" charset="0"/>
                </a:rPr>
                <a:t>or statements</a:t>
              </a:r>
            </a:p>
          </p:txBody>
        </p:sp>
        <p:sp>
          <p:nvSpPr>
            <p:cNvPr id="8208" name="Text Box 7"/>
            <p:cNvSpPr txBox="1">
              <a:spLocks noChangeArrowheads="1"/>
            </p:cNvSpPr>
            <p:nvPr/>
          </p:nvSpPr>
          <p:spPr bwMode="auto">
            <a:xfrm>
              <a:off x="3979309" y="1773238"/>
              <a:ext cx="5080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True</a:t>
              </a:r>
            </a:p>
          </p:txBody>
        </p:sp>
      </p:grpSp>
      <p:grpSp>
        <p:nvGrpSpPr>
          <p:cNvPr id="7" name="Group 6"/>
          <p:cNvGrpSpPr>
            <a:grpSpLocks/>
          </p:cNvGrpSpPr>
          <p:nvPr/>
        </p:nvGrpSpPr>
        <p:grpSpPr bwMode="auto">
          <a:xfrm>
            <a:off x="1655763" y="2400300"/>
            <a:ext cx="558800" cy="927100"/>
            <a:chOff x="1656270" y="2400300"/>
            <a:chExt cx="558800" cy="927100"/>
          </a:xfrm>
        </p:grpSpPr>
        <p:sp>
          <p:nvSpPr>
            <p:cNvPr id="8204" name="Line 9"/>
            <p:cNvSpPr>
              <a:spLocks noChangeShapeType="1"/>
            </p:cNvSpPr>
            <p:nvPr/>
          </p:nvSpPr>
          <p:spPr bwMode="auto">
            <a:xfrm flipH="1">
              <a:off x="2185988" y="2400300"/>
              <a:ext cx="4763" cy="927100"/>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8205" name="Text Box 10"/>
            <p:cNvSpPr txBox="1">
              <a:spLocks noChangeArrowheads="1"/>
            </p:cNvSpPr>
            <p:nvPr/>
          </p:nvSpPr>
          <p:spPr bwMode="auto">
            <a:xfrm>
              <a:off x="1656270" y="2755900"/>
              <a:ext cx="5588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50000"/>
                </a:spcBef>
                <a:buFontTx/>
                <a:buNone/>
              </a:pPr>
              <a:r>
                <a:rPr lang="en-US" altLang="en-US" sz="1200">
                  <a:latin typeface="Arial" panose="020B0604020202020204" pitchFamily="34" charset="0"/>
                </a:rPr>
                <a:t>False</a:t>
              </a:r>
            </a:p>
          </p:txBody>
        </p:sp>
      </p:grpSp>
      <p:grpSp>
        <p:nvGrpSpPr>
          <p:cNvPr id="6" name="Group 5"/>
          <p:cNvGrpSpPr>
            <a:grpSpLocks/>
          </p:cNvGrpSpPr>
          <p:nvPr/>
        </p:nvGrpSpPr>
        <p:grpSpPr bwMode="auto">
          <a:xfrm>
            <a:off x="1327150" y="2449513"/>
            <a:ext cx="4535488" cy="1579562"/>
            <a:chOff x="1327150" y="2449513"/>
            <a:chExt cx="4535488" cy="1579562"/>
          </a:xfrm>
        </p:grpSpPr>
        <p:sp>
          <p:nvSpPr>
            <p:cNvPr id="8200" name="Rectangle 12"/>
            <p:cNvSpPr>
              <a:spLocks noChangeArrowheads="1"/>
            </p:cNvSpPr>
            <p:nvPr/>
          </p:nvSpPr>
          <p:spPr bwMode="auto">
            <a:xfrm>
              <a:off x="1327150" y="3349625"/>
              <a:ext cx="1660525" cy="679450"/>
            </a:xfrm>
            <a:prstGeom prst="rect">
              <a:avLst/>
            </a:prstGeom>
            <a:noFill/>
            <a:ln w="381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US" altLang="en-US" sz="1400">
                  <a:latin typeface="Arial" panose="020B0604020202020204" pitchFamily="34" charset="0"/>
                </a:rPr>
                <a:t>Remainder of </a:t>
              </a:r>
            </a:p>
            <a:p>
              <a:pPr>
                <a:spcBef>
                  <a:spcPct val="0"/>
                </a:spcBef>
                <a:buFontTx/>
                <a:buNone/>
              </a:pPr>
              <a:r>
                <a:rPr lang="en-US" altLang="en-US" sz="1400">
                  <a:latin typeface="Arial" panose="020B0604020202020204" pitchFamily="34" charset="0"/>
                </a:rPr>
                <a:t>the program</a:t>
              </a:r>
            </a:p>
          </p:txBody>
        </p:sp>
        <p:grpSp>
          <p:nvGrpSpPr>
            <p:cNvPr id="8201" name="Group 13"/>
            <p:cNvGrpSpPr>
              <a:grpSpLocks/>
            </p:cNvGrpSpPr>
            <p:nvPr/>
          </p:nvGrpSpPr>
          <p:grpSpPr bwMode="auto">
            <a:xfrm>
              <a:off x="2979738" y="2449513"/>
              <a:ext cx="2882900" cy="1257300"/>
              <a:chOff x="1920" y="1544"/>
              <a:chExt cx="1816" cy="792"/>
            </a:xfrm>
          </p:grpSpPr>
          <p:sp>
            <p:nvSpPr>
              <p:cNvPr id="8202" name="Line 14"/>
              <p:cNvSpPr>
                <a:spLocks noChangeShapeType="1"/>
              </p:cNvSpPr>
              <p:nvPr/>
            </p:nvSpPr>
            <p:spPr bwMode="auto">
              <a:xfrm flipH="1">
                <a:off x="1920" y="2328"/>
                <a:ext cx="1816" cy="8"/>
              </a:xfrm>
              <a:prstGeom prst="line">
                <a:avLst/>
              </a:prstGeom>
              <a:noFill/>
              <a:ln w="508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8203" name="Line 15"/>
              <p:cNvSpPr>
                <a:spLocks noChangeShapeType="1"/>
              </p:cNvSpPr>
              <p:nvPr/>
            </p:nvSpPr>
            <p:spPr bwMode="auto">
              <a:xfrm>
                <a:off x="3728" y="1544"/>
                <a:ext cx="0" cy="792"/>
              </a:xfrm>
              <a:prstGeom prst="line">
                <a:avLst/>
              </a:prstGeom>
              <a:noFill/>
              <a:ln w="508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Testing Decision Making Constructs</a:t>
            </a:r>
          </a:p>
        </p:txBody>
      </p:sp>
      <p:sp>
        <p:nvSpPr>
          <p:cNvPr id="63491" name="Rectangle 3"/>
          <p:cNvSpPr>
            <a:spLocks noGrp="1"/>
          </p:cNvSpPr>
          <p:nvPr>
            <p:ph type="body" idx="4294967295"/>
          </p:nvPr>
        </p:nvSpPr>
        <p:spPr/>
        <p:txBody>
          <a:bodyPr/>
          <a:lstStyle/>
          <a:p>
            <a:pPr marL="117475" indent="-117475" eaLnBrk="1" hangingPunct="1"/>
            <a:r>
              <a:rPr lang="en-US" altLang="en-US" smtClean="0">
                <a:ea typeface="ＭＳ Ｐゴシック" panose="020B0600070205080204" pitchFamily="34" charset="-128"/>
              </a:rPr>
              <a:t>Make sure that the body of each decision making mechanism executes when it should.</a:t>
            </a:r>
          </a:p>
          <a:p>
            <a:pPr marL="117475" indent="-117475" eaLnBrk="1" hangingPunct="1"/>
            <a:r>
              <a:rPr lang="en-US" altLang="en-US" smtClean="0">
                <a:ea typeface="ＭＳ Ｐゴシック" panose="020B0600070205080204" pitchFamily="34" charset="-128"/>
              </a:rPr>
              <a:t>Test:</a:t>
            </a:r>
          </a:p>
          <a:p>
            <a:pPr lvl="1" indent="-338138" eaLnBrk="1" hangingPunct="1">
              <a:buFontTx/>
              <a:buAutoNum type="arabicParenR"/>
            </a:pPr>
            <a:r>
              <a:rPr lang="en-US" altLang="en-US" sz="2400" smtClean="0">
                <a:ea typeface="ＭＳ Ｐゴシック" panose="020B0600070205080204" pitchFamily="34" charset="-128"/>
              </a:rPr>
              <a:t>Obvious true cases</a:t>
            </a:r>
          </a:p>
          <a:p>
            <a:pPr lvl="1" indent="-338138" eaLnBrk="1" hangingPunct="1">
              <a:buFontTx/>
              <a:buAutoNum type="arabicParenR"/>
            </a:pPr>
            <a:r>
              <a:rPr lang="en-US" altLang="en-US" sz="2400" smtClean="0">
                <a:ea typeface="ＭＳ Ｐゴシック" panose="020B0600070205080204" pitchFamily="34" charset="-128"/>
              </a:rPr>
              <a:t>Obvious false cases</a:t>
            </a:r>
          </a:p>
          <a:p>
            <a:pPr lvl="1" indent="-338138" eaLnBrk="1" hangingPunct="1">
              <a:buFontTx/>
              <a:buAutoNum type="arabicParenR"/>
            </a:pPr>
            <a:r>
              <a:rPr lang="en-US" altLang="en-US" sz="2400" smtClean="0">
                <a:ea typeface="ＭＳ Ｐゴシック" panose="020B0600070205080204" pitchFamily="34" charset="-128"/>
              </a:rPr>
              <a:t>Boundary cases</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Testing Decisions: An Example</a:t>
            </a:r>
          </a:p>
        </p:txBody>
      </p:sp>
      <p:sp>
        <p:nvSpPr>
          <p:cNvPr id="64515" name="Rectangle 3"/>
          <p:cNvSpPr>
            <a:spLocks noGrp="1"/>
          </p:cNvSpPr>
          <p:nvPr>
            <p:ph type="body" idx="4294967295"/>
          </p:nvPr>
        </p:nvSpPr>
        <p:spPr/>
        <p:txBody>
          <a:bodyPr/>
          <a:lstStyle/>
          <a:p>
            <a:pPr eaLnBrk="1" hangingPunct="1">
              <a:buFontTx/>
              <a:buNone/>
            </a:pPr>
            <a:r>
              <a:rPr lang="en-US" altLang="en-US" b="1" smtClean="0">
                <a:ea typeface="ＭＳ Ｐゴシック" panose="020B0600070205080204" pitchFamily="34" charset="-128"/>
              </a:rPr>
              <a:t>Program name</a:t>
            </a:r>
            <a:r>
              <a:rPr lang="en-US" altLang="en-US" smtClean="0">
                <a:ea typeface="ＭＳ Ｐゴシック" panose="020B0600070205080204" pitchFamily="34" charset="-128"/>
              </a:rPr>
              <a:t>: first_</a:t>
            </a:r>
            <a:r>
              <a:rPr lang="en-US" altLang="en-US" sz="2000" smtClean="0">
                <a:latin typeface="Consolas" panose="020B0609020204030204" pitchFamily="49" charset="0"/>
                <a:ea typeface="ＭＳ Ｐゴシック" panose="020B0600070205080204" pitchFamily="34" charset="-128"/>
              </a:rPr>
              <a:t>test_example.py</a:t>
            </a:r>
          </a:p>
          <a:p>
            <a:pPr eaLnBrk="1" hangingPunct="1">
              <a:buFontTx/>
              <a:buNone/>
            </a:pPr>
            <a:r>
              <a:rPr lang="en-US" altLang="en-US" sz="1800" smtClean="0">
                <a:latin typeface="Consolas" panose="020B0609020204030204" pitchFamily="49" charset="0"/>
                <a:ea typeface="ＭＳ Ｐゴシック" panose="020B0600070205080204" pitchFamily="34" charset="-128"/>
              </a:rPr>
              <a:t>num = int(input("Type in a value for num: "))</a:t>
            </a:r>
          </a:p>
          <a:p>
            <a:pPr eaLnBrk="1" hangingPunct="1">
              <a:buFontTx/>
              <a:buNone/>
            </a:pPr>
            <a:r>
              <a:rPr lang="en-US" altLang="en-US" sz="1800" smtClean="0">
                <a:latin typeface="Consolas" panose="020B0609020204030204" pitchFamily="49" charset="0"/>
                <a:ea typeface="ＭＳ Ｐゴシック" panose="020B0600070205080204" pitchFamily="34" charset="-128"/>
              </a:rPr>
              <a:t>if (num &gt;= 0):</a:t>
            </a:r>
          </a:p>
          <a:p>
            <a:pPr eaLnBrk="1" hangingPunct="1">
              <a:buFontTx/>
              <a:buNone/>
            </a:pPr>
            <a:r>
              <a:rPr lang="en-US" altLang="en-US" sz="1800" smtClean="0">
                <a:latin typeface="Consolas" panose="020B0609020204030204" pitchFamily="49" charset="0"/>
                <a:ea typeface="ＭＳ Ｐゴシック" panose="020B0600070205080204" pitchFamily="34" charset="-128"/>
              </a:rPr>
              <a:t>    print("Num is non-negative. ")</a:t>
            </a:r>
          </a:p>
          <a:p>
            <a:pPr eaLnBrk="1" hangingPunct="1">
              <a:buFontTx/>
              <a:buNone/>
            </a:pPr>
            <a:r>
              <a:rPr lang="en-US" altLang="en-US" sz="1800" smtClean="0">
                <a:latin typeface="Consolas" panose="020B0609020204030204" pitchFamily="49" charset="0"/>
                <a:ea typeface="ＭＳ Ｐゴシック" panose="020B0600070205080204" pitchFamily="34" charset="-128"/>
              </a:rPr>
              <a:t>else:</a:t>
            </a:r>
          </a:p>
          <a:p>
            <a:pPr eaLnBrk="1" hangingPunct="1">
              <a:buFontTx/>
              <a:buNone/>
            </a:pPr>
            <a:r>
              <a:rPr lang="en-US" altLang="en-US" sz="1800" smtClean="0">
                <a:latin typeface="Consolas" panose="020B0609020204030204" pitchFamily="49" charset="0"/>
                <a:ea typeface="ＭＳ Ｐゴシック" panose="020B0600070205080204" pitchFamily="34" charset="-128"/>
              </a:rPr>
              <a:t>    print("Num is negative. ")</a:t>
            </a:r>
          </a:p>
          <a:p>
            <a:pPr eaLnBrk="1" hangingPunct="1"/>
            <a:endParaRPr lang="en-US" altLang="en-US" sz="1800" smtClean="0">
              <a:latin typeface="Consolas" panose="020B0609020204030204" pitchFamily="49" charset="0"/>
              <a:ea typeface="ＭＳ Ｐゴシック" panose="020B0600070205080204" pitchFamily="34" charset="-128"/>
            </a:endParaRPr>
          </a:p>
          <a:p>
            <a:pPr eaLnBrk="1" hangingPunct="1"/>
            <a:endParaRPr lang="en-US" altLang="en-US" sz="2000" smtClean="0">
              <a:latin typeface="Consolas" panose="020B0609020204030204" pitchFamily="49"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Lesson: Avoid Using A Float When An Integer Will Do</a:t>
            </a:r>
          </a:p>
        </p:txBody>
      </p:sp>
      <p:sp>
        <p:nvSpPr>
          <p:cNvPr id="65539" name="Rectangle 3"/>
          <p:cNvSpPr>
            <a:spLocks noGrp="1"/>
          </p:cNvSpPr>
          <p:nvPr>
            <p:ph type="body" idx="4294967295"/>
          </p:nvPr>
        </p:nvSpPr>
        <p:spPr/>
        <p:txBody>
          <a:bodyPr/>
          <a:lstStyle/>
          <a:p>
            <a:pPr eaLnBrk="1" hangingPunct="1">
              <a:buFontTx/>
              <a:buNone/>
            </a:pPr>
            <a:r>
              <a:rPr lang="en-US" altLang="en-US" b="1" smtClean="0">
                <a:ea typeface="ＭＳ Ｐゴシック" panose="020B0600070205080204" pitchFamily="34" charset="-128"/>
              </a:rPr>
              <a:t>Program name: </a:t>
            </a:r>
            <a:r>
              <a:rPr lang="en-US" altLang="en-US" sz="2000" smtClean="0">
                <a:latin typeface="Consolas" panose="020B0609020204030204" pitchFamily="49" charset="0"/>
                <a:ea typeface="ＭＳ Ｐゴシック" panose="020B0600070205080204" pitchFamily="34" charset="-128"/>
              </a:rPr>
              <a:t>real_test.py</a:t>
            </a:r>
          </a:p>
          <a:p>
            <a:pPr eaLnBrk="1" hangingPunct="1">
              <a:buFontTx/>
              <a:buNone/>
            </a:pPr>
            <a:r>
              <a:rPr lang="en-US" altLang="en-US" sz="1800" smtClean="0">
                <a:latin typeface="Consolas" panose="020B0609020204030204" pitchFamily="49" charset="0"/>
                <a:ea typeface="ＭＳ Ｐゴシック" panose="020B0600070205080204" pitchFamily="34" charset="-128"/>
              </a:rPr>
              <a:t>num = 1.0 - 0.55</a:t>
            </a:r>
          </a:p>
          <a:p>
            <a:pPr eaLnBrk="1" hangingPunct="1">
              <a:buFontTx/>
              <a:buNone/>
            </a:pPr>
            <a:r>
              <a:rPr lang="en-US" altLang="en-US" sz="1800" smtClean="0">
                <a:latin typeface="Consolas" panose="020B0609020204030204" pitchFamily="49" charset="0"/>
                <a:ea typeface="ＭＳ Ｐゴシック" panose="020B0600070205080204" pitchFamily="34" charset="-128"/>
              </a:rPr>
              <a:t>if (num == 0.45):</a:t>
            </a:r>
          </a:p>
          <a:p>
            <a:pPr eaLnBrk="1" hangingPunct="1">
              <a:buFontTx/>
              <a:buNone/>
            </a:pPr>
            <a:r>
              <a:rPr lang="en-US" altLang="en-US" sz="1800" smtClean="0">
                <a:latin typeface="Consolas" panose="020B0609020204030204" pitchFamily="49" charset="0"/>
                <a:ea typeface="ＭＳ Ｐゴシック" panose="020B0600070205080204" pitchFamily="34" charset="-128"/>
              </a:rPr>
              <a:t>    print("Forty five")</a:t>
            </a:r>
          </a:p>
          <a:p>
            <a:pPr eaLnBrk="1" hangingPunct="1">
              <a:buFontTx/>
              <a:buNone/>
            </a:pPr>
            <a:r>
              <a:rPr lang="en-US" altLang="en-US" sz="1800" smtClean="0">
                <a:latin typeface="Consolas" panose="020B0609020204030204" pitchFamily="49" charset="0"/>
                <a:ea typeface="ＭＳ Ｐゴシック" panose="020B0600070205080204" pitchFamily="34" charset="-128"/>
              </a:rPr>
              <a:t>else:</a:t>
            </a:r>
          </a:p>
          <a:p>
            <a:pPr eaLnBrk="1" hangingPunct="1">
              <a:buFontTx/>
              <a:buNone/>
            </a:pPr>
            <a:r>
              <a:rPr lang="en-US" altLang="en-US" sz="1800" smtClean="0">
                <a:latin typeface="Consolas" panose="020B0609020204030204" pitchFamily="49" charset="0"/>
                <a:ea typeface="ＭＳ Ｐゴシック" panose="020B0600070205080204" pitchFamily="34" charset="-128"/>
              </a:rPr>
              <a:t>    print("Not forty five")</a:t>
            </a:r>
          </a:p>
        </p:txBody>
      </p:sp>
      <p:pic>
        <p:nvPicPr>
          <p:cNvPr id="7578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525" y="4038600"/>
            <a:ext cx="76771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57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p:txBody>
          <a:bodyPr/>
          <a:lstStyle/>
          <a:p>
            <a:r>
              <a:rPr lang="en-US" altLang="en-US" smtClean="0">
                <a:ea typeface="ＭＳ Ｐゴシック" panose="020B0600070205080204" pitchFamily="34" charset="-128"/>
              </a:rPr>
              <a:t>Epsilon</a:t>
            </a:r>
          </a:p>
        </p:txBody>
      </p:sp>
      <p:sp>
        <p:nvSpPr>
          <p:cNvPr id="3" name="Content Placeholder 2"/>
          <p:cNvSpPr>
            <a:spLocks noGrp="1"/>
          </p:cNvSpPr>
          <p:nvPr>
            <p:ph idx="1"/>
          </p:nvPr>
        </p:nvSpPr>
        <p:spPr/>
        <p:txBody>
          <a:bodyPr/>
          <a:lstStyle/>
          <a:p>
            <a:r>
              <a:rPr lang="en-US" altLang="en-US" smtClean="0">
                <a:ea typeface="ＭＳ Ｐゴシック" panose="020B0600070205080204" pitchFamily="34" charset="-128"/>
              </a:rPr>
              <a:t>Because floating point numbers are only approximations of real numbers when performing a comparison “</a:t>
            </a:r>
            <a:r>
              <a:rPr lang="en-CA" altLang="ja-JP" smtClean="0">
                <a:ea typeface="ＭＳ Ｐゴシック" panose="020B0600070205080204" pitchFamily="34" charset="-128"/>
              </a:rPr>
              <a:t>seeing if two numbers are </a:t>
            </a:r>
            <a:r>
              <a:rPr lang="en-CA" altLang="en-US" smtClean="0">
                <a:ea typeface="ＭＳ Ｐゴシック" panose="020B0600070205080204" pitchFamily="34" charset="-128"/>
              </a:rPr>
              <a:t>‘</a:t>
            </a:r>
            <a:r>
              <a:rPr lang="en-CA" altLang="ja-JP" smtClean="0">
                <a:ea typeface="ＭＳ Ｐゴシック" panose="020B0600070205080204" pitchFamily="34" charset="-128"/>
              </a:rPr>
              <a:t>close</a:t>
            </a:r>
            <a:r>
              <a:rPr lang="en-CA" altLang="en-US" smtClean="0">
                <a:ea typeface="ＭＳ Ｐゴシック" panose="020B0600070205080204" pitchFamily="34" charset="-128"/>
              </a:rPr>
              <a:t>’</a:t>
            </a:r>
            <a:r>
              <a:rPr lang="en-CA" altLang="ja-JP" smtClean="0">
                <a:ea typeface="ＭＳ Ｐゴシック" panose="020B0600070205080204" pitchFamily="34" charset="-128"/>
              </a:rPr>
              <a:t> to each other</a:t>
            </a:r>
            <a:r>
              <a:rPr lang="en-CA" altLang="en-US" smtClean="0">
                <a:ea typeface="ＭＳ Ｐゴシック" panose="020B0600070205080204" pitchFamily="34" charset="-128"/>
              </a:rPr>
              <a:t>”</a:t>
            </a:r>
            <a:r>
              <a:rPr lang="en-CA" altLang="ja-JP" smtClean="0">
                <a:ea typeface="ＭＳ Ｐゴシック" panose="020B0600070205080204" pitchFamily="34" charset="-128"/>
              </a:rPr>
              <a:t> sometimes an Epsilon is used instead of zero.</a:t>
            </a:r>
          </a:p>
          <a:p>
            <a:r>
              <a:rPr lang="en-CA" altLang="en-US" smtClean="0">
                <a:ea typeface="ＭＳ Ｐゴシック" panose="020B0600070205080204" pitchFamily="34" charset="-128"/>
              </a:rPr>
              <a:t>Epsilon is a very small number.</a:t>
            </a:r>
          </a:p>
          <a:p>
            <a:r>
              <a:rPr lang="en-CA" altLang="en-US" smtClean="0">
                <a:ea typeface="ＭＳ Ｐゴシック" panose="020B0600070205080204" pitchFamily="34" charset="-128"/>
              </a:rPr>
              <a:t>If the absolute difference between the numbers is less than the Epsilon then the numbers are pretty close to each other (likely equal).</a:t>
            </a:r>
          </a:p>
          <a:p>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itle 1"/>
          <p:cNvSpPr>
            <a:spLocks noGrp="1"/>
          </p:cNvSpPr>
          <p:nvPr>
            <p:ph type="title"/>
          </p:nvPr>
        </p:nvSpPr>
        <p:spPr/>
        <p:txBody>
          <a:bodyPr/>
          <a:lstStyle/>
          <a:p>
            <a:r>
              <a:rPr lang="en-US" altLang="en-US" smtClean="0">
                <a:ea typeface="ＭＳ Ｐゴシック" panose="020B0600070205080204" pitchFamily="34" charset="-128"/>
              </a:rPr>
              <a:t>Not Using Epsilon: Floating Point Error</a:t>
            </a:r>
          </a:p>
        </p:txBody>
      </p:sp>
      <p:sp>
        <p:nvSpPr>
          <p:cNvPr id="67587" name="Content Placeholder 2"/>
          <p:cNvSpPr>
            <a:spLocks noGrp="1"/>
          </p:cNvSpPr>
          <p:nvPr>
            <p:ph idx="1"/>
          </p:nvPr>
        </p:nvSpPr>
        <p:spPr/>
        <p:txBody>
          <a:bodyPr/>
          <a:lstStyle/>
          <a:p>
            <a:pPr marL="0" indent="0">
              <a:buFontTx/>
              <a:buNone/>
            </a:pPr>
            <a:r>
              <a:rPr lang="en-US" altLang="en-US" b="1" smtClean="0">
                <a:ea typeface="ＭＳ Ｐゴシック" panose="020B0600070205080204" pitchFamily="34" charset="-128"/>
              </a:rPr>
              <a:t>Example name</a:t>
            </a:r>
            <a:r>
              <a:rPr lang="en-US" altLang="en-US" smtClean="0">
                <a:ea typeface="ＭＳ Ｐゴシック" panose="020B0600070205080204" pitchFamily="34" charset="-128"/>
              </a:rPr>
              <a:t>: </a:t>
            </a:r>
            <a:r>
              <a:rPr lang="en-US" altLang="en-US" sz="2000" smtClean="0">
                <a:latin typeface="Consolas" panose="020B0609020204030204" pitchFamily="49" charset="0"/>
                <a:ea typeface="ＭＳ Ｐゴシック" panose="020B0600070205080204" pitchFamily="34" charset="-128"/>
              </a:rPr>
              <a:t>no_epsilon.py</a:t>
            </a:r>
          </a:p>
          <a:p>
            <a:pPr marL="0" indent="0">
              <a:buFontTx/>
              <a:buNone/>
            </a:pPr>
            <a:r>
              <a:rPr lang="en-US" altLang="en-US" sz="1800" smtClean="0">
                <a:latin typeface="Consolas" panose="020B0609020204030204" pitchFamily="49" charset="0"/>
                <a:ea typeface="ＭＳ Ｐゴシック" panose="020B0600070205080204" pitchFamily="34" charset="-128"/>
              </a:rPr>
              <a:t>a = 0.15 + 0.15</a:t>
            </a:r>
          </a:p>
          <a:p>
            <a:pPr marL="0" indent="0">
              <a:buFontTx/>
              <a:buNone/>
            </a:pPr>
            <a:r>
              <a:rPr lang="en-US" altLang="en-US" sz="1800" smtClean="0">
                <a:latin typeface="Consolas" panose="020B0609020204030204" pitchFamily="49" charset="0"/>
                <a:ea typeface="ＭＳ Ｐゴシック" panose="020B0600070205080204" pitchFamily="34" charset="-128"/>
              </a:rPr>
              <a:t>b = 0.2 + 0.1</a:t>
            </a:r>
          </a:p>
          <a:p>
            <a:pPr marL="0" indent="0">
              <a:buFontTx/>
              <a:buNone/>
            </a:pPr>
            <a:r>
              <a:rPr lang="en-US" altLang="en-US" sz="1800" smtClean="0">
                <a:latin typeface="Consolas" panose="020B0609020204030204" pitchFamily="49" charset="0"/>
                <a:ea typeface="ＭＳ Ｐゴシック" panose="020B0600070205080204" pitchFamily="34" charset="-128"/>
              </a:rPr>
              <a:t>if (a == b):</a:t>
            </a:r>
          </a:p>
          <a:p>
            <a:pPr marL="0" indent="0">
              <a:buFontTx/>
              <a:buNone/>
            </a:pPr>
            <a:r>
              <a:rPr lang="en-US" altLang="en-US" sz="1800" smtClean="0">
                <a:latin typeface="Consolas" panose="020B0609020204030204" pitchFamily="49" charset="0"/>
                <a:ea typeface="ＭＳ Ｐゴシック" panose="020B0600070205080204" pitchFamily="34" charset="-128"/>
              </a:rPr>
              <a:t>   print("Equal")</a:t>
            </a:r>
          </a:p>
          <a:p>
            <a:pPr marL="0" indent="0">
              <a:buFontTx/>
              <a:buNone/>
            </a:pPr>
            <a:r>
              <a:rPr lang="en-US" altLang="en-US" sz="1800" smtClean="0">
                <a:latin typeface="Consolas" panose="020B0609020204030204" pitchFamily="49" charset="0"/>
                <a:ea typeface="ＭＳ Ｐゴシック" panose="020B0600070205080204" pitchFamily="34" charset="-128"/>
              </a:rPr>
              <a:t>else:</a:t>
            </a:r>
          </a:p>
          <a:p>
            <a:pPr marL="0" indent="0">
              <a:buFontTx/>
              <a:buNone/>
            </a:pPr>
            <a:r>
              <a:rPr lang="en-US" altLang="en-US" sz="1800" smtClean="0">
                <a:latin typeface="Consolas" panose="020B0609020204030204" pitchFamily="49" charset="0"/>
                <a:ea typeface="ＭＳ Ｐゴシック" panose="020B0600070205080204" pitchFamily="34" charset="-128"/>
              </a:rPr>
              <a:t>    print("Not equal")</a:t>
            </a:r>
          </a:p>
        </p:txBody>
      </p:sp>
      <p:pic>
        <p:nvPicPr>
          <p:cNvPr id="7782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675" y="3927475"/>
            <a:ext cx="3746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78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p:txBody>
          <a:bodyPr/>
          <a:lstStyle/>
          <a:p>
            <a:r>
              <a:rPr lang="en-US" altLang="en-US" smtClean="0">
                <a:ea typeface="ＭＳ Ｐゴシック" panose="020B0600070205080204" pitchFamily="34" charset="-128"/>
              </a:rPr>
              <a:t>Using Epsilon: Better Approach</a:t>
            </a:r>
          </a:p>
        </p:txBody>
      </p:sp>
      <p:sp>
        <p:nvSpPr>
          <p:cNvPr id="68611" name="Content Placeholder 2"/>
          <p:cNvSpPr>
            <a:spLocks noGrp="1"/>
          </p:cNvSpPr>
          <p:nvPr>
            <p:ph idx="1"/>
          </p:nvPr>
        </p:nvSpPr>
        <p:spPr/>
        <p:txBody>
          <a:bodyPr/>
          <a:lstStyle/>
          <a:p>
            <a:pPr marL="0" indent="0">
              <a:buFontTx/>
              <a:buNone/>
            </a:pPr>
            <a:r>
              <a:rPr lang="en-US" altLang="en-US" sz="2000" b="1" smtClean="0">
                <a:ea typeface="ＭＳ Ｐゴシック" panose="020B0600070205080204" pitchFamily="34" charset="-128"/>
              </a:rPr>
              <a:t>Example name</a:t>
            </a:r>
            <a:r>
              <a:rPr lang="en-US" altLang="en-US" sz="2000" smtClean="0">
                <a:ea typeface="ＭＳ Ｐゴシック" panose="020B0600070205080204" pitchFamily="34" charset="-128"/>
              </a:rPr>
              <a:t>: </a:t>
            </a:r>
            <a:r>
              <a:rPr lang="en-US" altLang="en-US" sz="1800" smtClean="0">
                <a:latin typeface="Consolas" panose="020B0609020204030204" pitchFamily="49" charset="0"/>
                <a:ea typeface="ＭＳ Ｐゴシック" panose="020B0600070205080204" pitchFamily="34" charset="-128"/>
              </a:rPr>
              <a:t>employing_epsilon.py</a:t>
            </a:r>
            <a:endParaRPr lang="en-US" altLang="en-US" sz="2000" smtClean="0">
              <a:latin typeface="Consolas" panose="020B0609020204030204" pitchFamily="49" charset="0"/>
              <a:ea typeface="ＭＳ Ｐゴシック" panose="020B0600070205080204" pitchFamily="34" charset="-128"/>
            </a:endParaRPr>
          </a:p>
          <a:p>
            <a:pPr marL="0" indent="0">
              <a:buFontTx/>
              <a:buNone/>
            </a:pPr>
            <a:r>
              <a:rPr lang="en-US" altLang="en-US" sz="1800" smtClean="0">
                <a:latin typeface="Consolas" panose="020B0609020204030204" pitchFamily="49" charset="0"/>
                <a:ea typeface="ＭＳ Ｐゴシック" panose="020B0600070205080204" pitchFamily="34" charset="-128"/>
              </a:rPr>
              <a:t>EPSILON = 0.00001</a:t>
            </a:r>
          </a:p>
          <a:p>
            <a:pPr marL="0" indent="0">
              <a:buFontTx/>
              <a:buNone/>
            </a:pPr>
            <a:r>
              <a:rPr lang="en-US" altLang="en-US" sz="1800" smtClean="0">
                <a:latin typeface="Consolas" panose="020B0609020204030204" pitchFamily="49" charset="0"/>
                <a:ea typeface="ＭＳ Ｐゴシック" panose="020B0600070205080204" pitchFamily="34" charset="-128"/>
              </a:rPr>
              <a:t>a = 0.15 + 0.15</a:t>
            </a:r>
          </a:p>
          <a:p>
            <a:pPr marL="0" indent="0">
              <a:buFontTx/>
              <a:buNone/>
            </a:pPr>
            <a:r>
              <a:rPr lang="en-US" altLang="en-US" sz="1800" smtClean="0">
                <a:latin typeface="Consolas" panose="020B0609020204030204" pitchFamily="49" charset="0"/>
                <a:ea typeface="ＭＳ Ｐゴシック" panose="020B0600070205080204" pitchFamily="34" charset="-128"/>
              </a:rPr>
              <a:t>b = 0.2 + 0.1</a:t>
            </a:r>
          </a:p>
          <a:p>
            <a:pPr marL="0" indent="0">
              <a:buFontTx/>
              <a:buNone/>
            </a:pPr>
            <a:r>
              <a:rPr lang="en-US" altLang="en-US" sz="1800" smtClean="0">
                <a:latin typeface="Consolas" panose="020B0609020204030204" pitchFamily="49" charset="0"/>
                <a:ea typeface="ＭＳ Ｐゴシック" panose="020B0600070205080204" pitchFamily="34" charset="-128"/>
              </a:rPr>
              <a:t>if (abs((a - b)/b) &lt; EPSILON):</a:t>
            </a:r>
          </a:p>
          <a:p>
            <a:pPr marL="0" indent="0">
              <a:buFontTx/>
              <a:buNone/>
            </a:pPr>
            <a:r>
              <a:rPr lang="en-US" altLang="en-US" sz="1800" smtClean="0">
                <a:latin typeface="Consolas" panose="020B0609020204030204" pitchFamily="49" charset="0"/>
                <a:ea typeface="ＭＳ Ｐゴシック" panose="020B0600070205080204" pitchFamily="34" charset="-128"/>
              </a:rPr>
              <a:t>   print("Equal: the different is less than a small number")</a:t>
            </a:r>
          </a:p>
          <a:p>
            <a:pPr marL="0" indent="0">
              <a:buFontTx/>
              <a:buNone/>
            </a:pPr>
            <a:r>
              <a:rPr lang="en-US" altLang="en-US" sz="1800" smtClean="0">
                <a:latin typeface="Consolas" panose="020B0609020204030204" pitchFamily="49" charset="0"/>
                <a:ea typeface="ＭＳ Ｐゴシック" panose="020B0600070205080204" pitchFamily="34" charset="-128"/>
              </a:rPr>
              <a:t>else:</a:t>
            </a:r>
          </a:p>
          <a:p>
            <a:pPr marL="0" indent="0">
              <a:buFontTx/>
              <a:buNone/>
            </a:pPr>
            <a:r>
              <a:rPr lang="en-US" altLang="en-US" sz="1800" smtClean="0">
                <a:latin typeface="Consolas" panose="020B0609020204030204" pitchFamily="49" charset="0"/>
                <a:ea typeface="ＭＳ Ｐゴシック" panose="020B0600070205080204" pitchFamily="34" charset="-128"/>
              </a:rPr>
              <a:t>    print("Not equal")</a:t>
            </a:r>
          </a:p>
        </p:txBody>
      </p:sp>
      <p:pic>
        <p:nvPicPr>
          <p:cNvPr id="78855" name="Picture 7"/>
          <p:cNvPicPr>
            <a:picLocks noChangeAspect="1" noChangeArrowheads="1"/>
          </p:cNvPicPr>
          <p:nvPr/>
        </p:nvPicPr>
        <p:blipFill>
          <a:blip r:embed="rId3">
            <a:extLst>
              <a:ext uri="{28A0092B-C50C-407E-A947-70E740481C1C}">
                <a14:useLocalDpi xmlns:a14="http://schemas.microsoft.com/office/drawing/2010/main" val="0"/>
              </a:ext>
            </a:extLst>
          </a:blip>
          <a:srcRect t="9492" b="13911"/>
          <a:stretch>
            <a:fillRect/>
          </a:stretch>
        </p:blipFill>
        <p:spPr bwMode="auto">
          <a:xfrm>
            <a:off x="-22225" y="4114800"/>
            <a:ext cx="9013825" cy="250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p:cNvSpPr>
            <a:spLocks noGrp="1"/>
          </p:cNvSpPr>
          <p:nvPr>
            <p:ph type="title"/>
          </p:nvPr>
        </p:nvSpPr>
        <p:spPr>
          <a:xfrm>
            <a:off x="457200" y="260350"/>
            <a:ext cx="8229600" cy="730250"/>
          </a:xfrm>
        </p:spPr>
        <p:txBody>
          <a:bodyPr/>
          <a:lstStyle/>
          <a:p>
            <a:pPr eaLnBrk="1" hangingPunct="1"/>
            <a:r>
              <a:rPr lang="en-US" altLang="en-US" smtClean="0">
                <a:ea typeface="ＭＳ Ｐゴシック" panose="020B0600070205080204" pitchFamily="34" charset="-128"/>
              </a:rPr>
              <a:t>Extra Practice</a:t>
            </a:r>
          </a:p>
        </p:txBody>
      </p:sp>
      <p:sp>
        <p:nvSpPr>
          <p:cNvPr id="69635" name="Content Placeholder 2"/>
          <p:cNvSpPr>
            <a:spLocks noGrp="1"/>
          </p:cNvSpPr>
          <p:nvPr>
            <p:ph idx="1"/>
          </p:nvPr>
        </p:nvSpPr>
        <p:spPr/>
        <p:txBody>
          <a:bodyPr/>
          <a:lstStyle/>
          <a:p>
            <a:pPr eaLnBrk="1" hangingPunct="1"/>
            <a:r>
              <a:rPr lang="en-US" altLang="en-US" smtClean="0">
                <a:ea typeface="ＭＳ Ｐゴシック" panose="020B0600070205080204" pitchFamily="34" charset="-128"/>
              </a:rPr>
              <a:t>(From “Starting out with Python” by Tony Gaddis)</a:t>
            </a:r>
          </a:p>
          <a:p>
            <a:pPr eaLnBrk="1" hangingPunct="1"/>
            <a:endParaRPr lang="en-US" altLang="en-US" smtClean="0">
              <a:ea typeface="ＭＳ Ｐゴシック" panose="020B0600070205080204" pitchFamily="34" charset="-128"/>
            </a:endParaRPr>
          </a:p>
          <a:p>
            <a:pPr marL="333375" lvl="1" indent="0" eaLnBrk="1" hangingPunct="1">
              <a:buFont typeface="Arial" panose="020B0604020202020204" pitchFamily="34" charset="0"/>
              <a:buNone/>
            </a:pPr>
            <a:r>
              <a:rPr lang="en-US" altLang="en-US" smtClean="0">
                <a:latin typeface="Arial" panose="020B0604020202020204" pitchFamily="34" charset="0"/>
                <a:ea typeface="ＭＳ Ｐゴシック" panose="020B0600070205080204" pitchFamily="34" charset="-128"/>
                <a:cs typeface="Arial" panose="020B0604020202020204" pitchFamily="34" charset="0"/>
              </a:rPr>
              <a:t>The following code contains several nested if-else statements. Unfortunately it was written without proper alignment and indentation. Rewrite the code and use the proper conventions of alignment and indentation.</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p:cNvSpPr>
            <a:spLocks noGrp="1"/>
          </p:cNvSpPr>
          <p:nvPr>
            <p:ph type="title"/>
          </p:nvPr>
        </p:nvSpPr>
        <p:spPr>
          <a:xfrm>
            <a:off x="457200" y="274638"/>
            <a:ext cx="8229600" cy="944562"/>
          </a:xfrm>
        </p:spPr>
        <p:txBody>
          <a:bodyPr/>
          <a:lstStyle/>
          <a:p>
            <a:r>
              <a:rPr lang="en-US" altLang="en-US" smtClean="0">
                <a:ea typeface="ＭＳ Ｐゴシック" panose="020B0600070205080204" pitchFamily="34" charset="-128"/>
              </a:rPr>
              <a:t>Extra Practice (2)</a:t>
            </a:r>
          </a:p>
        </p:txBody>
      </p:sp>
      <p:sp>
        <p:nvSpPr>
          <p:cNvPr id="215043" name="Content Placeholder 3"/>
          <p:cNvSpPr>
            <a:spLocks noGrp="1"/>
          </p:cNvSpPr>
          <p:nvPr>
            <p:ph sz="half" idx="2"/>
          </p:nvPr>
        </p:nvSpPr>
        <p:spPr>
          <a:xfrm>
            <a:off x="533400" y="1246188"/>
            <a:ext cx="4040188" cy="1828800"/>
          </a:xfrm>
        </p:spPr>
        <p:txBody>
          <a:bodyPr/>
          <a:lstStyle/>
          <a:p>
            <a:pPr marL="0" indent="0">
              <a:buFontTx/>
              <a:buNone/>
              <a:defRPr/>
            </a:pPr>
            <a:r>
              <a:rPr lang="en-US" altLang="en-US" sz="1800" dirty="0" smtClean="0">
                <a:solidFill>
                  <a:schemeClr val="bg1">
                    <a:lumMod val="75000"/>
                  </a:schemeClr>
                </a:solidFill>
                <a:latin typeface="Consolas" pitchFamily="49" charset="0"/>
                <a:ea typeface="ＭＳ Ｐゴシック" pitchFamily="34" charset="-128"/>
                <a:cs typeface="Consolas" pitchFamily="49" charset="0"/>
              </a:rPr>
              <a:t># Grade cut-offs</a:t>
            </a:r>
          </a:p>
          <a:p>
            <a:pPr marL="0" indent="0">
              <a:buFontTx/>
              <a:buNone/>
              <a:defRPr/>
            </a:pPr>
            <a:r>
              <a:rPr lang="en-US" altLang="en-US" sz="1800" dirty="0" smtClean="0">
                <a:latin typeface="Consolas" pitchFamily="49" charset="0"/>
                <a:ea typeface="ＭＳ Ｐゴシック" pitchFamily="34" charset="-128"/>
                <a:cs typeface="Consolas" pitchFamily="49" charset="0"/>
              </a:rPr>
              <a:t>A_SCORE = 90</a:t>
            </a:r>
          </a:p>
          <a:p>
            <a:pPr marL="0" indent="0">
              <a:buFontTx/>
              <a:buNone/>
              <a:defRPr/>
            </a:pPr>
            <a:r>
              <a:rPr lang="en-US" altLang="en-US" sz="1800" dirty="0" smtClean="0">
                <a:latin typeface="Consolas" pitchFamily="49" charset="0"/>
                <a:ea typeface="ＭＳ Ｐゴシック" pitchFamily="34" charset="-128"/>
                <a:cs typeface="Consolas" pitchFamily="49" charset="0"/>
              </a:rPr>
              <a:t>B_SCORE = 80</a:t>
            </a:r>
          </a:p>
          <a:p>
            <a:pPr marL="0" indent="0">
              <a:buFontTx/>
              <a:buNone/>
              <a:defRPr/>
            </a:pPr>
            <a:r>
              <a:rPr lang="en-US" altLang="en-US" sz="1800" dirty="0" smtClean="0">
                <a:latin typeface="Consolas" pitchFamily="49" charset="0"/>
                <a:ea typeface="ＭＳ Ｐゴシック" pitchFamily="34" charset="-128"/>
                <a:cs typeface="Consolas" pitchFamily="49" charset="0"/>
              </a:rPr>
              <a:t>C_SCORE = 70</a:t>
            </a:r>
          </a:p>
          <a:p>
            <a:pPr marL="0" indent="0">
              <a:buFontTx/>
              <a:buNone/>
              <a:defRPr/>
            </a:pPr>
            <a:r>
              <a:rPr lang="en-US" altLang="en-US" sz="1800" dirty="0" smtClean="0">
                <a:latin typeface="Consolas" pitchFamily="49" charset="0"/>
                <a:ea typeface="ＭＳ Ｐゴシック" pitchFamily="34" charset="-128"/>
                <a:cs typeface="Consolas" pitchFamily="49" charset="0"/>
              </a:rPr>
              <a:t>D_SCORE = 60</a:t>
            </a:r>
          </a:p>
        </p:txBody>
      </p:sp>
      <p:sp>
        <p:nvSpPr>
          <p:cNvPr id="6" name="Content Placeholder 5"/>
          <p:cNvSpPr>
            <a:spLocks noGrp="1"/>
          </p:cNvSpPr>
          <p:nvPr>
            <p:ph sz="quarter" idx="4"/>
          </p:nvPr>
        </p:nvSpPr>
        <p:spPr>
          <a:xfrm>
            <a:off x="4721225" y="1246188"/>
            <a:ext cx="4041775" cy="4602162"/>
          </a:xfrm>
        </p:spPr>
        <p:txBody>
          <a:bodyPr/>
          <a:lstStyle/>
          <a:p>
            <a:pPr marL="0" indent="0" eaLnBrk="1" hangingPunct="1">
              <a:buFont typeface="Arial" charset="0"/>
              <a:buNone/>
              <a:defRPr/>
            </a:pPr>
            <a:r>
              <a:rPr lang="en-US" altLang="en-US" sz="1800" dirty="0">
                <a:latin typeface="Consolas" pitchFamily="49" charset="0"/>
                <a:ea typeface="+mn-ea"/>
                <a:cs typeface="Consolas" pitchFamily="49" charset="0"/>
              </a:rPr>
              <a:t>if (score &gt;= A_SCORE):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A")</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B_SCORE):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B")</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C_SCORE):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C")</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if (score &gt;= D_SCORE):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D")</a:t>
            </a:r>
          </a:p>
          <a:p>
            <a:pPr marL="0" indent="0" eaLnBrk="1" hangingPunct="1">
              <a:buFont typeface="Arial" charset="0"/>
              <a:buNone/>
              <a:defRPr/>
            </a:pPr>
            <a:r>
              <a:rPr lang="en-US" altLang="en-US" sz="1800" dirty="0">
                <a:latin typeface="Consolas" pitchFamily="49" charset="0"/>
                <a:ea typeface="+mn-ea"/>
                <a:cs typeface="Consolas" pitchFamily="49" charset="0"/>
              </a:rPr>
              <a:t>else:</a:t>
            </a:r>
          </a:p>
          <a:p>
            <a:pPr marL="0" indent="0" eaLnBrk="1" hangingPunct="1">
              <a:buFont typeface="Arial" charset="0"/>
              <a:buNone/>
              <a:defRPr/>
            </a:pPr>
            <a:r>
              <a:rPr lang="en-US" altLang="en-US" sz="1800" dirty="0">
                <a:latin typeface="Consolas" pitchFamily="49" charset="0"/>
                <a:ea typeface="+mn-ea"/>
                <a:cs typeface="Consolas" pitchFamily="49" charset="0"/>
              </a:rPr>
              <a:t>print("Your grade is F")</a:t>
            </a:r>
          </a:p>
          <a:p>
            <a:pPr marL="0" indent="0" eaLnBrk="1" hangingPunct="1">
              <a:buFont typeface="Arial" charset="0"/>
              <a:buNone/>
              <a:defRPr/>
            </a:pPr>
            <a:endParaRPr lang="en-US" altLang="en-US" sz="1800" dirty="0">
              <a:latin typeface="Consolas" pitchFamily="49" charset="0"/>
              <a:ea typeface="+mn-ea"/>
              <a:cs typeface="Consolas" pitchFamily="49" charset="0"/>
            </a:endParaRPr>
          </a:p>
          <a:p>
            <a:pPr>
              <a:defRPr/>
            </a:pPr>
            <a:endParaRPr lang="en-US" sz="1800" dirty="0">
              <a:ea typeface="+mn-ea"/>
              <a:cs typeface="+mn-cs"/>
            </a:endParaRPr>
          </a:p>
        </p:txBody>
      </p:sp>
      <p:sp>
        <p:nvSpPr>
          <p:cNvPr id="7" name="Rectangle 6"/>
          <p:cNvSpPr>
            <a:spLocks noChangeArrowheads="1"/>
          </p:cNvSpPr>
          <p:nvPr/>
        </p:nvSpPr>
        <p:spPr bwMode="auto">
          <a:xfrm>
            <a:off x="609600" y="4370388"/>
            <a:ext cx="2971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400" b="1">
                <a:solidFill>
                  <a:srgbClr val="FF0000"/>
                </a:solidFill>
                <a:latin typeface="Arial" panose="020B0604020202020204" pitchFamily="34" charset="0"/>
              </a:rPr>
              <a:t>Common student question: If there isn’t a pre-created solution then how do I know  if I “got this right”?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le 1"/>
          <p:cNvSpPr>
            <a:spLocks noGrp="1"/>
          </p:cNvSpPr>
          <p:nvPr>
            <p:ph type="title"/>
          </p:nvPr>
        </p:nvSpPr>
        <p:spPr/>
        <p:txBody>
          <a:bodyPr/>
          <a:lstStyle/>
          <a:p>
            <a:r>
              <a:rPr lang="en-US" altLang="en-US" smtClean="0">
                <a:ea typeface="ＭＳ Ｐゴシック" panose="020B0600070205080204" pitchFamily="34" charset="-128"/>
              </a:rPr>
              <a:t>Rule Of Thumb: Branches</a:t>
            </a:r>
          </a:p>
        </p:txBody>
      </p:sp>
      <p:sp>
        <p:nvSpPr>
          <p:cNvPr id="71683" name="Content Placeholder 2"/>
          <p:cNvSpPr>
            <a:spLocks noGrp="1"/>
          </p:cNvSpPr>
          <p:nvPr>
            <p:ph idx="1"/>
          </p:nvPr>
        </p:nvSpPr>
        <p:spPr/>
        <p:txBody>
          <a:bodyPr/>
          <a:lstStyle/>
          <a:p>
            <a:r>
              <a:rPr lang="en-US" altLang="en-US" smtClean="0">
                <a:ea typeface="ＭＳ Ｐゴシック" panose="020B0600070205080204" pitchFamily="34" charset="-128"/>
              </a:rPr>
              <a:t>Be careful that your earlier cases don’t include the later cases if each case is supposed to be handled separately and exclusively.</a:t>
            </a:r>
          </a:p>
          <a:p>
            <a:endParaRPr lang="en-US" altLang="en-US" smtClean="0">
              <a:ea typeface="ＭＳ Ｐゴシック" panose="020B0600070205080204" pitchFamily="34" charset="-128"/>
            </a:endParaRPr>
          </a:p>
        </p:txBody>
      </p:sp>
      <p:sp>
        <p:nvSpPr>
          <p:cNvPr id="5" name="Text Box 4"/>
          <p:cNvSpPr txBox="1">
            <a:spLocks noChangeArrowheads="1"/>
          </p:cNvSpPr>
          <p:nvPr/>
        </p:nvSpPr>
        <p:spPr bwMode="auto">
          <a:xfrm>
            <a:off x="635000" y="2387600"/>
            <a:ext cx="27432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Example 1</a:t>
            </a:r>
          </a:p>
          <a:p>
            <a:pPr eaLnBrk="1" hangingPunct="1">
              <a:spcBef>
                <a:spcPct val="50000"/>
              </a:spcBef>
              <a:buFontTx/>
              <a:buNone/>
            </a:pPr>
            <a:r>
              <a:rPr lang="en-US" altLang="en-US" sz="1800">
                <a:latin typeface="Consolas" panose="020B0609020204030204" pitchFamily="49" charset="0"/>
              </a:rPr>
              <a:t>if (num &gt;= 0):</a:t>
            </a:r>
          </a:p>
          <a:p>
            <a:pPr eaLnBrk="1" hangingPunct="1">
              <a:spcBef>
                <a:spcPct val="50000"/>
              </a:spcBef>
              <a:buFontTx/>
              <a:buNone/>
            </a:pPr>
            <a:r>
              <a:rPr lang="en-US" altLang="en-US" sz="1800">
                <a:latin typeface="Consolas" panose="020B0609020204030204" pitchFamily="49" charset="0"/>
              </a:rPr>
              <a:t>elif (num &gt;= 10):</a:t>
            </a:r>
          </a:p>
          <a:p>
            <a:pPr eaLnBrk="1" hangingPunct="1">
              <a:spcBef>
                <a:spcPct val="50000"/>
              </a:spcBef>
              <a:buFontTx/>
              <a:buNone/>
            </a:pPr>
            <a:r>
              <a:rPr lang="en-US" altLang="en-US" sz="1800">
                <a:latin typeface="Consolas" panose="020B0609020204030204" pitchFamily="49" charset="0"/>
              </a:rPr>
              <a:t>elif (num &gt;= 100):</a:t>
            </a:r>
          </a:p>
        </p:txBody>
      </p:sp>
      <p:sp>
        <p:nvSpPr>
          <p:cNvPr id="6" name="Text Box 5"/>
          <p:cNvSpPr txBox="1">
            <a:spLocks noChangeArrowheads="1"/>
          </p:cNvSpPr>
          <p:nvPr/>
        </p:nvSpPr>
        <p:spPr bwMode="auto">
          <a:xfrm>
            <a:off x="4445000" y="2387600"/>
            <a:ext cx="2590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50000"/>
              </a:spcBef>
              <a:buFontTx/>
              <a:buNone/>
            </a:pPr>
            <a:r>
              <a:rPr lang="en-US" altLang="en-US" sz="1800" b="1">
                <a:latin typeface="Arial" panose="020B0604020202020204" pitchFamily="34" charset="0"/>
              </a:rPr>
              <a:t>Example 2</a:t>
            </a:r>
          </a:p>
          <a:p>
            <a:pPr eaLnBrk="1" hangingPunct="1">
              <a:spcBef>
                <a:spcPct val="50000"/>
              </a:spcBef>
              <a:buFontTx/>
              <a:buNone/>
            </a:pPr>
            <a:r>
              <a:rPr lang="en-US" altLang="en-US" sz="1800">
                <a:latin typeface="Consolas" panose="020B0609020204030204" pitchFamily="49" charset="0"/>
              </a:rPr>
              <a:t>if (num &gt;= 100):</a:t>
            </a:r>
          </a:p>
          <a:p>
            <a:pPr eaLnBrk="1" hangingPunct="1">
              <a:spcBef>
                <a:spcPct val="50000"/>
              </a:spcBef>
              <a:buFontTx/>
              <a:buNone/>
            </a:pPr>
            <a:r>
              <a:rPr lang="en-US" altLang="en-US" sz="1800">
                <a:latin typeface="Consolas" panose="020B0609020204030204" pitchFamily="49" charset="0"/>
              </a:rPr>
              <a:t>elif (num &gt;= 10):</a:t>
            </a:r>
          </a:p>
          <a:p>
            <a:pPr eaLnBrk="1" hangingPunct="1">
              <a:spcBef>
                <a:spcPct val="50000"/>
              </a:spcBef>
              <a:buFontTx/>
              <a:buNone/>
            </a:pPr>
            <a:r>
              <a:rPr lang="en-US" altLang="en-US" sz="1800">
                <a:latin typeface="Consolas" panose="020B0609020204030204" pitchFamily="49" charset="0"/>
              </a:rPr>
              <a:t>elif (num &gt;= 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r>
              <a:rPr lang="en-US" altLang="en-US" smtClean="0">
                <a:ea typeface="ＭＳ Ｐゴシック" panose="020B0600070205080204" pitchFamily="34" charset="-128"/>
              </a:rPr>
              <a:t>Extra Practice: Grades</a:t>
            </a:r>
          </a:p>
        </p:txBody>
      </p:sp>
      <p:sp>
        <p:nvSpPr>
          <p:cNvPr id="72707" name="Content Placeholder 2"/>
          <p:cNvSpPr>
            <a:spLocks noGrp="1"/>
          </p:cNvSpPr>
          <p:nvPr>
            <p:ph idx="1"/>
          </p:nvPr>
        </p:nvSpPr>
        <p:spPr/>
        <p:txBody>
          <a:bodyPr/>
          <a:lstStyle/>
          <a:p>
            <a:r>
              <a:rPr lang="en-US" altLang="en-US" smtClean="0">
                <a:ea typeface="ＭＳ Ｐゴシック" panose="020B0600070205080204" pitchFamily="34" charset="-128"/>
              </a:rPr>
              <a:t>Write a program that converts percentages to one of the following letter grades: </a:t>
            </a:r>
            <a:r>
              <a:rPr lang="en-US" altLang="en-US" sz="2000" smtClean="0">
                <a:latin typeface="Arial" panose="020B0604020202020204" pitchFamily="34" charset="0"/>
                <a:ea typeface="ＭＳ Ｐゴシック" panose="020B0600070205080204" pitchFamily="34" charset="-128"/>
              </a:rPr>
              <a:t>A (90 – 100%), B (80 – 89%), C (70 – 79%), D (60 – 69%), F (0 – 59%).</a:t>
            </a:r>
          </a:p>
          <a:p>
            <a:endParaRPr lang="en-US" altLang="en-US" smtClean="0">
              <a:ea typeface="ＭＳ Ｐゴシック" panose="020B0600070205080204" pitchFamily="34" charset="-128"/>
            </a:endParaRPr>
          </a:p>
        </p:txBody>
      </p:sp>
      <p:sp>
        <p:nvSpPr>
          <p:cNvPr id="5" name="Rectangle 3"/>
          <p:cNvSpPr txBox="1">
            <a:spLocks/>
          </p:cNvSpPr>
          <p:nvPr/>
        </p:nvSpPr>
        <p:spPr bwMode="auto">
          <a:xfrm>
            <a:off x="838200" y="2514600"/>
            <a:ext cx="6248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b="1">
                <a:latin typeface="Consolas" panose="020B0609020204030204" pitchFamily="49" charset="0"/>
              </a:rPr>
              <a:t># First approach</a:t>
            </a:r>
          </a:p>
          <a:p>
            <a:pPr eaLnBrk="1" hangingPunct="1">
              <a:spcBef>
                <a:spcPct val="20000"/>
              </a:spcBef>
              <a:buFontTx/>
              <a:buNone/>
            </a:pPr>
            <a:r>
              <a:rPr lang="en-US" altLang="en-US" sz="1800">
                <a:latin typeface="Consolas" panose="020B0609020204030204" pitchFamily="49" charset="0"/>
              </a:rPr>
              <a:t>if (percentage &lt;= 100) or (percentage &gt;= 90):</a:t>
            </a:r>
          </a:p>
          <a:p>
            <a:pPr eaLnBrk="1" hangingPunct="1">
              <a:spcBef>
                <a:spcPct val="20000"/>
              </a:spcBef>
              <a:buFontTx/>
              <a:buNone/>
            </a:pPr>
            <a:r>
              <a:rPr lang="en-US" altLang="en-US" sz="1800">
                <a:latin typeface="Consolas" panose="020B0609020204030204" pitchFamily="49" charset="0"/>
              </a:rPr>
              <a:t>    letter = 'A'</a:t>
            </a:r>
          </a:p>
          <a:p>
            <a:pPr eaLnBrk="1" hangingPunct="1">
              <a:spcBef>
                <a:spcPct val="20000"/>
              </a:spcBef>
              <a:buFontTx/>
              <a:buNone/>
            </a:pPr>
            <a:r>
              <a:rPr lang="en-US" altLang="en-US" sz="1800">
                <a:latin typeface="Consolas" panose="020B0609020204030204" pitchFamily="49" charset="0"/>
              </a:rPr>
              <a:t>elif (percentage &lt;= 89) or (percentage &gt;= 80):</a:t>
            </a:r>
          </a:p>
          <a:p>
            <a:pPr eaLnBrk="1" hangingPunct="1">
              <a:spcBef>
                <a:spcPct val="20000"/>
              </a:spcBef>
              <a:buFontTx/>
              <a:buNone/>
            </a:pPr>
            <a:r>
              <a:rPr lang="en-US" altLang="en-US" sz="1800">
                <a:latin typeface="Consolas" panose="020B0609020204030204" pitchFamily="49" charset="0"/>
              </a:rPr>
              <a:t>    letter = 'B'</a:t>
            </a:r>
          </a:p>
          <a:p>
            <a:pPr eaLnBrk="1" hangingPunct="1">
              <a:spcBef>
                <a:spcPct val="20000"/>
              </a:spcBef>
              <a:buFontTx/>
              <a:buNone/>
            </a:pPr>
            <a:r>
              <a:rPr lang="en-US" altLang="en-US" sz="1800">
                <a:latin typeface="Consolas" panose="020B0609020204030204" pitchFamily="49" charset="0"/>
              </a:rPr>
              <a:t>Etc.</a:t>
            </a:r>
          </a:p>
        </p:txBody>
      </p:sp>
      <p:sp>
        <p:nvSpPr>
          <p:cNvPr id="6" name="Rectangle 3"/>
          <p:cNvSpPr txBox="1">
            <a:spLocks/>
          </p:cNvSpPr>
          <p:nvPr/>
        </p:nvSpPr>
        <p:spPr bwMode="auto">
          <a:xfrm>
            <a:off x="838200" y="4711700"/>
            <a:ext cx="6248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20000"/>
              </a:spcBef>
              <a:buFontTx/>
              <a:buNone/>
            </a:pPr>
            <a:r>
              <a:rPr lang="en-US" altLang="en-US" sz="1800" b="1">
                <a:latin typeface="Consolas" panose="020B0609020204030204" pitchFamily="49" charset="0"/>
              </a:rPr>
              <a:t># Second approach</a:t>
            </a:r>
          </a:p>
          <a:p>
            <a:pPr eaLnBrk="1" hangingPunct="1">
              <a:spcBef>
                <a:spcPct val="20000"/>
              </a:spcBef>
              <a:buFontTx/>
              <a:buNone/>
            </a:pPr>
            <a:r>
              <a:rPr lang="en-US" altLang="en-US" sz="1800">
                <a:latin typeface="Consolas" panose="020B0609020204030204" pitchFamily="49" charset="0"/>
              </a:rPr>
              <a:t>if (percentage &lt;= 100) and (percentage &gt;= 90):</a:t>
            </a:r>
          </a:p>
          <a:p>
            <a:pPr eaLnBrk="1" hangingPunct="1">
              <a:spcBef>
                <a:spcPct val="20000"/>
              </a:spcBef>
              <a:buFontTx/>
              <a:buNone/>
            </a:pPr>
            <a:r>
              <a:rPr lang="en-US" altLang="en-US" sz="1800">
                <a:latin typeface="Consolas" panose="020B0609020204030204" pitchFamily="49" charset="0"/>
              </a:rPr>
              <a:t>    letter = 'A'</a:t>
            </a:r>
          </a:p>
          <a:p>
            <a:pPr eaLnBrk="1" hangingPunct="1">
              <a:spcBef>
                <a:spcPct val="20000"/>
              </a:spcBef>
              <a:buFontTx/>
              <a:buNone/>
            </a:pPr>
            <a:r>
              <a:rPr lang="en-US" altLang="en-US" sz="1800">
                <a:latin typeface="Consolas" panose="020B0609020204030204" pitchFamily="49" charset="0"/>
              </a:rPr>
              <a:t>elif (percentage &lt;= 89) and (percentage &gt;= 80):</a:t>
            </a:r>
          </a:p>
          <a:p>
            <a:pPr eaLnBrk="1" hangingPunct="1">
              <a:spcBef>
                <a:spcPct val="20000"/>
              </a:spcBef>
              <a:buFontTx/>
              <a:buNone/>
            </a:pPr>
            <a:r>
              <a:rPr lang="en-US" altLang="en-US" sz="1800">
                <a:latin typeface="Consolas" panose="020B0609020204030204" pitchFamily="49" charset="0"/>
              </a:rPr>
              <a:t>    letter = 'B'</a:t>
            </a:r>
          </a:p>
          <a:p>
            <a:pPr eaLnBrk="1" hangingPunct="1">
              <a:spcBef>
                <a:spcPct val="20000"/>
              </a:spcBef>
              <a:buFontTx/>
              <a:buNone/>
            </a:pPr>
            <a:r>
              <a:rPr lang="en-US" altLang="en-US" sz="1800">
                <a:latin typeface="Consolas" panose="020B0609020204030204" pitchFamily="49" charset="0"/>
              </a:rPr>
              <a:t>Etc.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Terminology</a:t>
            </a:r>
          </a:p>
        </p:txBody>
      </p:sp>
      <p:sp>
        <p:nvSpPr>
          <p:cNvPr id="9219"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The ‘body’ of a branch is the part of the program that will execute when the Boolean expression evaluates to true.</a:t>
            </a:r>
          </a:p>
        </p:txBody>
      </p:sp>
      <p:sp>
        <p:nvSpPr>
          <p:cNvPr id="2" name="TextBox 1"/>
          <p:cNvSpPr txBox="1">
            <a:spLocks noChangeArrowheads="1"/>
          </p:cNvSpPr>
          <p:nvPr/>
        </p:nvSpPr>
        <p:spPr bwMode="auto">
          <a:xfrm>
            <a:off x="3238500" y="2586038"/>
            <a:ext cx="2362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a:latin typeface="Arial" panose="020B0604020202020204" pitchFamily="34" charset="0"/>
              </a:rPr>
              <a:t>Travel website</a:t>
            </a:r>
          </a:p>
        </p:txBody>
      </p:sp>
      <p:grpSp>
        <p:nvGrpSpPr>
          <p:cNvPr id="4" name="Group 218117"/>
          <p:cNvGrpSpPr>
            <a:grpSpLocks/>
          </p:cNvGrpSpPr>
          <p:nvPr/>
        </p:nvGrpSpPr>
        <p:grpSpPr bwMode="auto">
          <a:xfrm>
            <a:off x="849313" y="4324350"/>
            <a:ext cx="3176587" cy="1782763"/>
            <a:chOff x="823747" y="4323711"/>
            <a:chExt cx="3176753" cy="1783795"/>
          </a:xfrm>
        </p:grpSpPr>
        <p:pic>
          <p:nvPicPr>
            <p:cNvPr id="9233"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4693043"/>
              <a:ext cx="1885950"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4" name="TextBox 19"/>
            <p:cNvSpPr txBox="1">
              <a:spLocks noChangeArrowheads="1"/>
            </p:cNvSpPr>
            <p:nvPr/>
          </p:nvSpPr>
          <p:spPr bwMode="auto">
            <a:xfrm>
              <a:off x="823747" y="4323711"/>
              <a:ext cx="3176753" cy="33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600">
                  <a:latin typeface="Arial" panose="020B0604020202020204" pitchFamily="34" charset="0"/>
                </a:rPr>
                <a:t>Body: show video for Abu Dhabi</a:t>
              </a:r>
            </a:p>
          </p:txBody>
        </p:sp>
      </p:grpSp>
      <p:grpSp>
        <p:nvGrpSpPr>
          <p:cNvPr id="5" name="Group 6"/>
          <p:cNvGrpSpPr>
            <a:grpSpLocks/>
          </p:cNvGrpSpPr>
          <p:nvPr/>
        </p:nvGrpSpPr>
        <p:grpSpPr bwMode="auto">
          <a:xfrm>
            <a:off x="5340350" y="4311650"/>
            <a:ext cx="3536950" cy="1720850"/>
            <a:chOff x="5340350" y="4311650"/>
            <a:chExt cx="3536950" cy="1720727"/>
          </a:xfrm>
        </p:grpSpPr>
        <p:pic>
          <p:nvPicPr>
            <p:cNvPr id="9231" name="Picture 13"/>
            <p:cNvPicPr>
              <a:picLocks noChangeAspect="1" noChangeArrowheads="1"/>
            </p:cNvPicPr>
            <p:nvPr/>
          </p:nvPicPr>
          <p:blipFill>
            <a:blip r:embed="rId3">
              <a:extLst>
                <a:ext uri="{28A0092B-C50C-407E-A947-70E740481C1C}">
                  <a14:useLocalDpi xmlns:a14="http://schemas.microsoft.com/office/drawing/2010/main" val="0"/>
                </a:ext>
              </a:extLst>
            </a:blip>
            <a:srcRect t="15834" b="10197"/>
            <a:stretch>
              <a:fillRect/>
            </a:stretch>
          </p:blipFill>
          <p:spPr bwMode="auto">
            <a:xfrm>
              <a:off x="5429600" y="4662904"/>
              <a:ext cx="2468769" cy="13694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2" name="TextBox 30"/>
            <p:cNvSpPr txBox="1">
              <a:spLocks noChangeArrowheads="1"/>
            </p:cNvSpPr>
            <p:nvPr/>
          </p:nvSpPr>
          <p:spPr bwMode="auto">
            <a:xfrm>
              <a:off x="5340350" y="4311650"/>
              <a:ext cx="35369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600">
                  <a:latin typeface="Arial" panose="020B0604020202020204" pitchFamily="34" charset="0"/>
                </a:rPr>
                <a:t>Body: show video for Lethbridge</a:t>
              </a:r>
            </a:p>
          </p:txBody>
        </p:sp>
      </p:grpSp>
      <p:grpSp>
        <p:nvGrpSpPr>
          <p:cNvPr id="6" name="Group 20"/>
          <p:cNvGrpSpPr>
            <a:grpSpLocks/>
          </p:cNvGrpSpPr>
          <p:nvPr/>
        </p:nvGrpSpPr>
        <p:grpSpPr bwMode="auto">
          <a:xfrm>
            <a:off x="1492250" y="3048000"/>
            <a:ext cx="2736850" cy="1276350"/>
            <a:chOff x="1492250" y="3048000"/>
            <a:chExt cx="2736850" cy="1276350"/>
          </a:xfrm>
        </p:grpSpPr>
        <p:sp>
          <p:nvSpPr>
            <p:cNvPr id="9229" name="TextBox 14"/>
            <p:cNvSpPr txBox="1">
              <a:spLocks noChangeArrowheads="1"/>
            </p:cNvSpPr>
            <p:nvPr/>
          </p:nvSpPr>
          <p:spPr bwMode="auto">
            <a:xfrm>
              <a:off x="1492250" y="3048000"/>
              <a:ext cx="188973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Click link for Middle East? (T/F)</a:t>
              </a:r>
            </a:p>
          </p:txBody>
        </p:sp>
        <p:cxnSp>
          <p:nvCxnSpPr>
            <p:cNvPr id="22" name="Straight Arrow Connector 21"/>
            <p:cNvCxnSpPr/>
            <p:nvPr/>
          </p:nvCxnSpPr>
          <p:spPr bwMode="auto">
            <a:xfrm flipH="1">
              <a:off x="2019300" y="3048000"/>
              <a:ext cx="2209800" cy="127635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 name="Rectangle 2"/>
          <p:cNvSpPr>
            <a:spLocks noChangeArrowheads="1"/>
          </p:cNvSpPr>
          <p:nvPr/>
        </p:nvSpPr>
        <p:spPr bwMode="auto">
          <a:xfrm>
            <a:off x="-46038" y="6488113"/>
            <a:ext cx="24336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400">
                <a:latin typeface="Arial" panose="020B0604020202020204" pitchFamily="34" charset="0"/>
              </a:rPr>
              <a:t>Images: courtesy of James Tam</a:t>
            </a:r>
          </a:p>
        </p:txBody>
      </p:sp>
      <p:grpSp>
        <p:nvGrpSpPr>
          <p:cNvPr id="7" name="Group 22"/>
          <p:cNvGrpSpPr>
            <a:grpSpLocks/>
          </p:cNvGrpSpPr>
          <p:nvPr/>
        </p:nvGrpSpPr>
        <p:grpSpPr bwMode="auto">
          <a:xfrm>
            <a:off x="4419600" y="3048000"/>
            <a:ext cx="3429000" cy="1295400"/>
            <a:chOff x="4419600" y="3048000"/>
            <a:chExt cx="3429000" cy="1295400"/>
          </a:xfrm>
        </p:grpSpPr>
        <p:sp>
          <p:nvSpPr>
            <p:cNvPr id="9227" name="TextBox 17"/>
            <p:cNvSpPr txBox="1">
              <a:spLocks noChangeArrowheads="1"/>
            </p:cNvSpPr>
            <p:nvPr/>
          </p:nvSpPr>
          <p:spPr bwMode="auto">
            <a:xfrm>
              <a:off x="5959322" y="3048000"/>
              <a:ext cx="188927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1800">
                  <a:latin typeface="Arial" panose="020B0604020202020204" pitchFamily="34" charset="0"/>
                </a:rPr>
                <a:t>Click on link for North America? (T/F)</a:t>
              </a:r>
            </a:p>
          </p:txBody>
        </p:sp>
        <p:cxnSp>
          <p:nvCxnSpPr>
            <p:cNvPr id="18" name="Straight Arrow Connector 17"/>
            <p:cNvCxnSpPr>
              <a:stCxn id="2" idx="2"/>
            </p:cNvCxnSpPr>
            <p:nvPr/>
          </p:nvCxnSpPr>
          <p:spPr bwMode="auto">
            <a:xfrm>
              <a:off x="4419600" y="3048000"/>
              <a:ext cx="2514600" cy="1295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1"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500"/>
                                        <p:tgtEl>
                                          <p:spTgt spid="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500"/>
                                        <p:tgtEl>
                                          <p:spTgt spid="4"/>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1"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wipe(up)">
                                      <p:cBhvr>
                                        <p:cTn id="26" dur="500"/>
                                        <p:tgtEl>
                                          <p:spTgt spid="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Checking Matches</a:t>
            </a:r>
          </a:p>
        </p:txBody>
      </p:sp>
      <p:sp>
        <p:nvSpPr>
          <p:cNvPr id="73731" name="Rectangle 3"/>
          <p:cNvSpPr>
            <a:spLocks noGrp="1"/>
          </p:cNvSpPr>
          <p:nvPr>
            <p:ph type="body" idx="4294967295"/>
          </p:nvPr>
        </p:nvSpPr>
        <p:spPr/>
        <p:txBody>
          <a:bodyPr/>
          <a:lstStyle/>
          <a:p>
            <a:pPr eaLnBrk="1" hangingPunct="1">
              <a:lnSpc>
                <a:spcPct val="90000"/>
              </a:lnSpc>
            </a:pPr>
            <a:r>
              <a:rPr lang="en-US" altLang="en-US" smtClean="0">
                <a:ea typeface="ＭＳ Ｐゴシック" panose="020B0600070205080204" pitchFamily="34" charset="-128"/>
              </a:rPr>
              <a:t>Python provides a quick way of checking for matches within a set.</a:t>
            </a:r>
          </a:p>
          <a:p>
            <a:pPr lvl="1" eaLnBrk="1" hangingPunct="1">
              <a:lnSpc>
                <a:spcPct val="90000"/>
              </a:lnSpc>
            </a:pPr>
            <a:r>
              <a:rPr lang="en-US" altLang="en-US" smtClean="0">
                <a:ea typeface="ＭＳ Ｐゴシック" panose="020B0600070205080204" pitchFamily="34" charset="-128"/>
              </a:rPr>
              <a:t>E.g., for a menu driven program the user’s response is one of the values in the set of valid responses.</a:t>
            </a:r>
          </a:p>
          <a:p>
            <a:pPr lvl="1" eaLnBrk="1" hangingPunct="1">
              <a:lnSpc>
                <a:spcPct val="90000"/>
              </a:lnSpc>
            </a:pPr>
            <a:endParaRPr lang="en-US" altLang="en-US" sz="2400" smtClean="0">
              <a:ea typeface="ＭＳ Ｐゴシック" panose="020B0600070205080204" pitchFamily="34" charset="-128"/>
            </a:endParaRPr>
          </a:p>
          <a:p>
            <a:pPr eaLnBrk="1" hangingPunct="1">
              <a:lnSpc>
                <a:spcPct val="90000"/>
              </a:lnSpc>
              <a:buFontTx/>
              <a:buNone/>
            </a:pPr>
            <a:r>
              <a:rPr lang="en-US" altLang="en-US" b="1" smtClean="0">
                <a:ea typeface="ＭＳ Ｐゴシック" panose="020B0600070205080204" pitchFamily="34" charset="-128"/>
              </a:rPr>
              <a:t>Format:</a:t>
            </a:r>
          </a:p>
          <a:p>
            <a:pPr lvl="1" eaLnBrk="1" hangingPunct="1">
              <a:lnSpc>
                <a:spcPct val="90000"/>
              </a:lnSpc>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(Strings)</a:t>
            </a:r>
          </a:p>
          <a:p>
            <a:pPr lvl="1" eaLnBrk="1" hangingPunct="1">
              <a:lnSpc>
                <a:spcPct val="90000"/>
              </a:lnSpc>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&lt;string variable&gt; in ("&lt;</a:t>
            </a:r>
            <a:r>
              <a:rPr lang="en-US" altLang="en-US" sz="1800" i="1" smtClean="0">
                <a:latin typeface="Consolas" panose="020B0609020204030204" pitchFamily="49" charset="0"/>
                <a:ea typeface="ＭＳ Ｐゴシック" panose="020B0600070205080204" pitchFamily="34" charset="-128"/>
              </a:rPr>
              <a:t>string</a:t>
            </a:r>
            <a:r>
              <a:rPr lang="en-US" altLang="en-US" sz="1800" i="1" baseline="-25000" smtClean="0">
                <a:latin typeface="Consolas" panose="020B0609020204030204" pitchFamily="49" charset="0"/>
                <a:ea typeface="ＭＳ Ｐゴシック" panose="020B0600070205080204" pitchFamily="34" charset="-128"/>
              </a:rPr>
              <a:t>1</a:t>
            </a:r>
            <a:r>
              <a:rPr lang="en-US" altLang="en-US" sz="1800" smtClean="0">
                <a:latin typeface="Consolas" panose="020B0609020204030204" pitchFamily="49" charset="0"/>
                <a:ea typeface="ＭＳ Ｐゴシック" panose="020B0600070205080204" pitchFamily="34" charset="-128"/>
              </a:rPr>
              <a:t>&gt; &lt;</a:t>
            </a:r>
            <a:r>
              <a:rPr lang="en-US" altLang="en-US" sz="1800" i="1" smtClean="0">
                <a:latin typeface="Consolas" panose="020B0609020204030204" pitchFamily="49" charset="0"/>
                <a:ea typeface="ＭＳ Ｐゴシック" panose="020B0600070205080204" pitchFamily="34" charset="-128"/>
              </a:rPr>
              <a:t>string</a:t>
            </a:r>
            <a:r>
              <a:rPr lang="en-US" altLang="en-US" sz="1800" i="1" baseline="-25000" smtClean="0">
                <a:latin typeface="Consolas" panose="020B0609020204030204" pitchFamily="49" charset="0"/>
                <a:ea typeface="ＭＳ Ｐゴシック" panose="020B0600070205080204" pitchFamily="34" charset="-128"/>
              </a:rPr>
              <a:t>2</a:t>
            </a:r>
            <a:r>
              <a:rPr lang="en-US" altLang="en-US" sz="1800" smtClean="0">
                <a:latin typeface="Consolas" panose="020B0609020204030204" pitchFamily="49" charset="0"/>
                <a:ea typeface="ＭＳ Ｐゴシック" panose="020B0600070205080204" pitchFamily="34" charset="-128"/>
              </a:rPr>
              <a:t>&gt;...&lt;</a:t>
            </a:r>
            <a:r>
              <a:rPr lang="en-US" altLang="en-US" sz="1800" i="1" smtClean="0">
                <a:latin typeface="Consolas" panose="020B0609020204030204" pitchFamily="49" charset="0"/>
                <a:ea typeface="ＭＳ Ｐゴシック" panose="020B0600070205080204" pitchFamily="34" charset="-128"/>
              </a:rPr>
              <a:t>string</a:t>
            </a:r>
            <a:r>
              <a:rPr lang="en-US" altLang="en-US" sz="1800" i="1" baseline="-25000" smtClean="0">
                <a:latin typeface="Consolas" panose="020B0609020204030204" pitchFamily="49" charset="0"/>
                <a:ea typeface="ＭＳ Ｐゴシック" panose="020B0600070205080204" pitchFamily="34" charset="-128"/>
              </a:rPr>
              <a:t>n</a:t>
            </a:r>
            <a:r>
              <a:rPr lang="en-US" altLang="en-US" sz="1800" smtClean="0">
                <a:latin typeface="Consolas" panose="020B0609020204030204" pitchFamily="49" charset="0"/>
                <a:ea typeface="ＭＳ Ｐゴシック" panose="020B0600070205080204" pitchFamily="34" charset="-128"/>
              </a:rPr>
              <a:t>&gt;"):</a:t>
            </a:r>
          </a:p>
          <a:p>
            <a:pPr lvl="1" eaLnBrk="1" hangingPunct="1">
              <a:lnSpc>
                <a:spcPct val="90000"/>
              </a:lnSpc>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a:t>
            </a:r>
            <a:r>
              <a:rPr lang="en-US" altLang="en-US" sz="1800" i="1" smtClean="0">
                <a:latin typeface="Consolas" panose="020B0609020204030204" pitchFamily="49" charset="0"/>
                <a:ea typeface="ＭＳ Ｐゴシック" panose="020B0600070205080204" pitchFamily="34" charset="-128"/>
              </a:rPr>
              <a:t>body</a:t>
            </a:r>
          </a:p>
          <a:p>
            <a:pPr lvl="1" eaLnBrk="1" hangingPunct="1">
              <a:lnSpc>
                <a:spcPct val="90000"/>
              </a:lnSpc>
              <a:buFont typeface="Arial" panose="020B0604020202020204" pitchFamily="34" charset="0"/>
              <a:buNone/>
            </a:pPr>
            <a:endParaRPr lang="en-US" altLang="en-US" sz="2400" smtClean="0">
              <a:latin typeface="Arial" panose="020B0604020202020204" pitchFamily="34" charset="0"/>
              <a:ea typeface="ＭＳ Ｐゴシック" panose="020B0600070205080204" pitchFamily="34" charset="-128"/>
            </a:endParaRPr>
          </a:p>
          <a:p>
            <a:pPr lvl="1" eaLnBrk="1" hangingPunct="1">
              <a:lnSpc>
                <a:spcPct val="90000"/>
              </a:lnSpc>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(Numeric)</a:t>
            </a:r>
          </a:p>
          <a:p>
            <a:pPr lvl="1" eaLnBrk="1" hangingPunct="1">
              <a:lnSpc>
                <a:spcPct val="90000"/>
              </a:lnSpc>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&lt;numeric variable&gt; in (&lt;</a:t>
            </a:r>
            <a:r>
              <a:rPr lang="en-US" altLang="en-US" sz="1800" i="1" smtClean="0">
                <a:latin typeface="Consolas" panose="020B0609020204030204" pitchFamily="49" charset="0"/>
                <a:ea typeface="ＭＳ Ｐゴシック" panose="020B0600070205080204" pitchFamily="34" charset="-128"/>
              </a:rPr>
              <a:t>number</a:t>
            </a:r>
            <a:r>
              <a:rPr lang="en-US" altLang="en-US" sz="1800" i="1" baseline="-25000" smtClean="0">
                <a:latin typeface="Consolas" panose="020B0609020204030204" pitchFamily="49" charset="0"/>
                <a:ea typeface="ＭＳ Ｐゴシック" panose="020B0600070205080204" pitchFamily="34" charset="-128"/>
              </a:rPr>
              <a:t>1</a:t>
            </a:r>
            <a:r>
              <a:rPr lang="en-US" altLang="en-US" sz="1800" smtClean="0">
                <a:latin typeface="Consolas" panose="020B0609020204030204" pitchFamily="49" charset="0"/>
                <a:ea typeface="ＭＳ Ｐゴシック" panose="020B0600070205080204" pitchFamily="34" charset="-128"/>
              </a:rPr>
              <a:t>&gt;</a:t>
            </a:r>
            <a:r>
              <a:rPr lang="en-US" altLang="en-US" sz="1800" i="1" smtClean="0">
                <a:latin typeface="Consolas" panose="020B0609020204030204" pitchFamily="49" charset="0"/>
                <a:ea typeface="ＭＳ Ｐゴシック" panose="020B0600070205080204" pitchFamily="34" charset="-128"/>
              </a:rPr>
              <a:t>,</a:t>
            </a:r>
            <a:r>
              <a:rPr lang="en-US" altLang="en-US" sz="1800" smtClean="0">
                <a:latin typeface="Consolas" panose="020B0609020204030204" pitchFamily="49" charset="0"/>
                <a:ea typeface="ＭＳ Ｐゴシック" panose="020B0600070205080204" pitchFamily="34" charset="-128"/>
              </a:rPr>
              <a:t> &lt;</a:t>
            </a:r>
            <a:r>
              <a:rPr lang="en-US" altLang="en-US" sz="1800" i="1" smtClean="0">
                <a:latin typeface="Consolas" panose="020B0609020204030204" pitchFamily="49" charset="0"/>
                <a:ea typeface="ＭＳ Ｐゴシック" panose="020B0600070205080204" pitchFamily="34" charset="-128"/>
              </a:rPr>
              <a:t>number</a:t>
            </a:r>
            <a:r>
              <a:rPr lang="en-US" altLang="en-US" sz="1800" i="1" baseline="-25000" smtClean="0">
                <a:latin typeface="Consolas" panose="020B0609020204030204" pitchFamily="49" charset="0"/>
                <a:ea typeface="ＭＳ Ｐゴシック" panose="020B0600070205080204" pitchFamily="34" charset="-128"/>
              </a:rPr>
              <a:t>2</a:t>
            </a:r>
            <a:r>
              <a:rPr lang="en-US" altLang="en-US" sz="1800" smtClean="0">
                <a:latin typeface="Consolas" panose="020B0609020204030204" pitchFamily="49" charset="0"/>
                <a:ea typeface="ＭＳ Ｐゴシック" panose="020B0600070205080204" pitchFamily="34" charset="-128"/>
              </a:rPr>
              <a:t>&gt;</a:t>
            </a:r>
            <a:r>
              <a:rPr lang="en-US" altLang="en-US" sz="1800" i="1" smtClean="0">
                <a:latin typeface="Consolas" panose="020B0609020204030204" pitchFamily="49" charset="0"/>
                <a:ea typeface="ＭＳ Ｐゴシック" panose="020B0600070205080204" pitchFamily="34" charset="-128"/>
              </a:rPr>
              <a:t>,</a:t>
            </a:r>
            <a:r>
              <a:rPr lang="en-US" altLang="en-US" sz="1800" smtClean="0">
                <a:latin typeface="Consolas" panose="020B0609020204030204" pitchFamily="49" charset="0"/>
                <a:ea typeface="ＭＳ Ｐゴシック" panose="020B0600070205080204" pitchFamily="34" charset="-128"/>
              </a:rPr>
              <a:t>...&lt;</a:t>
            </a:r>
            <a:r>
              <a:rPr lang="en-US" altLang="en-US" sz="1800" i="1" smtClean="0">
                <a:latin typeface="Consolas" panose="020B0609020204030204" pitchFamily="49" charset="0"/>
                <a:ea typeface="ＭＳ Ｐゴシック" panose="020B0600070205080204" pitchFamily="34" charset="-128"/>
              </a:rPr>
              <a:t>number</a:t>
            </a:r>
            <a:r>
              <a:rPr lang="en-US" altLang="en-US" sz="1800" i="1" baseline="-25000" smtClean="0">
                <a:latin typeface="Consolas" panose="020B0609020204030204" pitchFamily="49" charset="0"/>
                <a:ea typeface="ＭＳ Ｐゴシック" panose="020B0600070205080204" pitchFamily="34" charset="-128"/>
              </a:rPr>
              <a:t>n</a:t>
            </a:r>
            <a:r>
              <a:rPr lang="en-US" altLang="en-US" sz="1800" smtClean="0">
                <a:latin typeface="Consolas" panose="020B0609020204030204" pitchFamily="49" charset="0"/>
                <a:ea typeface="ＭＳ Ｐゴシック" panose="020B0600070205080204" pitchFamily="34" charset="-128"/>
              </a:rPr>
              <a:t>&gt;):</a:t>
            </a:r>
          </a:p>
          <a:p>
            <a:pPr lvl="1" eaLnBrk="1" hangingPunct="1">
              <a:lnSpc>
                <a:spcPct val="90000"/>
              </a:lnSpc>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a:t>
            </a:r>
            <a:r>
              <a:rPr lang="en-US" altLang="en-US" sz="1800" i="1" smtClean="0">
                <a:latin typeface="Consolas" panose="020B0609020204030204" pitchFamily="49" charset="0"/>
                <a:ea typeface="ＭＳ Ｐゴシック" panose="020B0600070205080204" pitchFamily="34" charset="-128"/>
              </a:rPr>
              <a:t>body</a:t>
            </a:r>
          </a:p>
          <a:p>
            <a:pPr lvl="1" eaLnBrk="1" hangingPunct="1">
              <a:lnSpc>
                <a:spcPct val="90000"/>
              </a:lnSpc>
              <a:buFont typeface="Arial" panose="020B0604020202020204" pitchFamily="34" charset="0"/>
              <a:buNone/>
            </a:pPr>
            <a:endParaRPr lang="en-US" altLang="en-US" sz="240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Decision Making: Checking Matches (2)</a:t>
            </a:r>
          </a:p>
        </p:txBody>
      </p:sp>
      <p:sp>
        <p:nvSpPr>
          <p:cNvPr id="74755" name="Rectangle 3"/>
          <p:cNvSpPr>
            <a:spLocks noGrp="1"/>
          </p:cNvSpPr>
          <p:nvPr>
            <p:ph type="body" idx="4294967295"/>
          </p:nvPr>
        </p:nvSpPr>
        <p:spPr/>
        <p:txBody>
          <a:bodyPr/>
          <a:lstStyle/>
          <a:p>
            <a:pPr eaLnBrk="1" hangingPunct="1">
              <a:buFontTx/>
              <a:buNone/>
            </a:pPr>
            <a:r>
              <a:rPr lang="en-US" altLang="en-US" b="1" smtClean="0">
                <a:ea typeface="ＭＳ Ｐゴシック" panose="020B0600070205080204" pitchFamily="34" charset="-128"/>
              </a:rPr>
              <a:t>Example</a:t>
            </a:r>
            <a:r>
              <a:rPr lang="en-US" altLang="en-US" smtClean="0">
                <a:ea typeface="ＭＳ Ｐゴシック" panose="020B0600070205080204" pitchFamily="34" charset="-128"/>
              </a:rPr>
              <a:t>:</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(String):</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answer in ("userName1 userName2 userName3"):</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print("User name already taken")</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print("User name is allowed")</a:t>
            </a:r>
          </a:p>
          <a:p>
            <a:pPr lvl="1" eaLnBrk="1" hangingPunct="1">
              <a:buFont typeface="Arial" panose="020B0604020202020204" pitchFamily="34" charset="0"/>
              <a:buNone/>
            </a:pPr>
            <a:endParaRPr lang="en-US" altLang="en-US" sz="1800" smtClean="0">
              <a:latin typeface="Arial" panose="020B0604020202020204" pitchFamily="34" charset="0"/>
              <a:ea typeface="ＭＳ Ｐゴシック" panose="020B0600070205080204" pitchFamily="34" charset="-128"/>
            </a:endParaRP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(Numeric):</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num in (1, 2, 3):</a:t>
            </a:r>
          </a:p>
          <a:p>
            <a:pPr lvl="1" eaLnBrk="1" hangingPunct="1">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print("in set“)</a:t>
            </a:r>
          </a:p>
          <a:p>
            <a:pPr lvl="1" eaLnBrk="1" hangingPunct="1">
              <a:buFont typeface="Arial" panose="020B0604020202020204" pitchFamily="34" charset="0"/>
              <a:buNone/>
            </a:pPr>
            <a:endParaRPr lang="en-US" altLang="en-US" sz="1800" smtClean="0">
              <a:latin typeface="Arial" panose="020B0604020202020204" pitchFamily="34" charset="0"/>
              <a:ea typeface="ＭＳ Ｐゴシック" panose="020B0600070205080204" pitchFamily="34" charset="-128"/>
            </a:endParaRPr>
          </a:p>
          <a:p>
            <a:pPr eaLnBrk="1" hangingPunct="1">
              <a:buFontTx/>
              <a:buNone/>
            </a:pPr>
            <a:endParaRPr lang="en-US" altLang="en-US" sz="1800" smtClean="0">
              <a:latin typeface="Arial" panose="020B0604020202020204" pitchFamily="34" charset="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le 1"/>
          <p:cNvSpPr>
            <a:spLocks noGrp="1"/>
          </p:cNvSpPr>
          <p:nvPr>
            <p:ph type="title"/>
          </p:nvPr>
        </p:nvSpPr>
        <p:spPr/>
        <p:txBody>
          <a:bodyPr/>
          <a:lstStyle/>
          <a:p>
            <a:r>
              <a:rPr lang="en-US" altLang="en-US" smtClean="0">
                <a:ea typeface="ＭＳ Ｐゴシック" panose="020B0600070205080204" pitchFamily="34" charset="-128"/>
              </a:rPr>
              <a:t>Checking Matches: Another Example</a:t>
            </a:r>
          </a:p>
        </p:txBody>
      </p:sp>
      <p:sp>
        <p:nvSpPr>
          <p:cNvPr id="75779" name="Content Placeholder 2"/>
          <p:cNvSpPr>
            <a:spLocks noGrp="1"/>
          </p:cNvSpPr>
          <p:nvPr>
            <p:ph idx="1"/>
          </p:nvPr>
        </p:nvSpPr>
        <p:spPr/>
        <p:txBody>
          <a:bodyPr/>
          <a:lstStyle/>
          <a:p>
            <a:r>
              <a:rPr lang="en-US" altLang="en-US" b="1" smtClean="0">
                <a:ea typeface="ＭＳ Ｐゴシック" panose="020B0600070205080204" pitchFamily="34" charset="-128"/>
              </a:rPr>
              <a:t>Complete example</a:t>
            </a:r>
            <a:r>
              <a:rPr lang="en-US" altLang="en-US" smtClean="0">
                <a:ea typeface="ＭＳ Ｐゴシック" panose="020B0600070205080204" pitchFamily="34" charset="-128"/>
              </a:rPr>
              <a:t>: </a:t>
            </a:r>
            <a:r>
              <a:rPr lang="en-US" altLang="en-US" sz="2000" smtClean="0">
                <a:latin typeface="Consolas" panose="020B0609020204030204" pitchFamily="49" charset="0"/>
                <a:ea typeface="ＭＳ Ｐゴシック" panose="020B0600070205080204" pitchFamily="34" charset="-128"/>
              </a:rPr>
              <a:t>user_names.py</a:t>
            </a:r>
            <a:endParaRPr lang="en-US" altLang="en-US" smtClean="0">
              <a:ea typeface="ＭＳ Ｐゴシック" panose="020B0600070205080204" pitchFamily="34" charset="-128"/>
            </a:endParaRP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userNames = ""</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print("User names already been taken [%s]" %userNames)</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userName = input("Enter a user name: ")</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(userName in userNames):</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print("Name %s has already been taken" %userName)</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userNames = userNames + userName + " "</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a:t>
            </a:r>
          </a:p>
          <a:p>
            <a:pPr marL="342900" lvl="1" indent="0">
              <a:buFont typeface="Arial" panose="020B0604020202020204" pitchFamily="34" charset="0"/>
              <a:buNone/>
            </a:pPr>
            <a:endParaRPr lang="en-US" altLang="en-US"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altLang="en-US" smtClean="0">
                <a:ea typeface="ＭＳ Ｐゴシック" panose="020B0600070205080204" pitchFamily="34" charset="-128"/>
              </a:rPr>
              <a:t>Checking Matches: Another Example (2)</a:t>
            </a:r>
          </a:p>
        </p:txBody>
      </p:sp>
      <p:sp>
        <p:nvSpPr>
          <p:cNvPr id="76803" name="Content Placeholder 2"/>
          <p:cNvSpPr>
            <a:spLocks noGrp="1"/>
          </p:cNvSpPr>
          <p:nvPr>
            <p:ph idx="1"/>
          </p:nvPr>
        </p:nvSpPr>
        <p:spPr/>
        <p:txBody>
          <a:bodyPr/>
          <a:lstStyle/>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print("User names already been taken [%s]" %userNames)</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userName = input("Enter a user name: ")</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if (userName in userNames):</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print("Name %s has already been taken" %userName)</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else:</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     userNames = userNames + userName + " "</a:t>
            </a: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a:t>
            </a:r>
          </a:p>
          <a:p>
            <a:pPr marL="342900" lvl="1" indent="0">
              <a:buFont typeface="Arial" panose="020B0604020202020204" pitchFamily="34" charset="0"/>
              <a:buNone/>
            </a:pPr>
            <a:endParaRPr lang="en-US" altLang="en-US" sz="1800" smtClean="0">
              <a:latin typeface="Consolas" panose="020B0609020204030204" pitchFamily="49" charset="0"/>
              <a:ea typeface="ＭＳ Ｐゴシック" panose="020B0600070205080204" pitchFamily="34" charset="-128"/>
            </a:endParaRPr>
          </a:p>
          <a:p>
            <a:pPr marL="342900" lvl="1" indent="0">
              <a:buFont typeface="Arial" panose="020B0604020202020204" pitchFamily="34" charset="0"/>
              <a:buNone/>
            </a:pPr>
            <a:r>
              <a:rPr lang="en-US" altLang="en-US" sz="1800" smtClean="0">
                <a:latin typeface="Consolas" panose="020B0609020204030204" pitchFamily="49" charset="0"/>
                <a:ea typeface="ＭＳ Ｐゴシック" panose="020B0600070205080204" pitchFamily="34" charset="-128"/>
              </a:rPr>
              <a:t>print("Set of user name [%s]" %userNames)</a:t>
            </a:r>
          </a:p>
        </p:txBody>
      </p:sp>
      <p:pic>
        <p:nvPicPr>
          <p:cNvPr id="6" name="Picture 4"/>
          <p:cNvPicPr>
            <a:picLocks noChangeAspect="1" noChangeArrowheads="1"/>
          </p:cNvPicPr>
          <p:nvPr/>
        </p:nvPicPr>
        <p:blipFill>
          <a:blip r:embed="rId2">
            <a:extLst>
              <a:ext uri="{28A0092B-C50C-407E-A947-70E740481C1C}">
                <a14:useLocalDpi xmlns:a14="http://schemas.microsoft.com/office/drawing/2010/main" val="0"/>
              </a:ext>
            </a:extLst>
          </a:blip>
          <a:srcRect l="475" t="3600"/>
          <a:stretch>
            <a:fillRect/>
          </a:stretch>
        </p:blipFill>
        <p:spPr bwMode="auto">
          <a:xfrm>
            <a:off x="49213" y="4191000"/>
            <a:ext cx="5354637" cy="129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l="1176" t="2469"/>
          <a:stretch>
            <a:fillRect/>
          </a:stretch>
        </p:blipFill>
        <p:spPr bwMode="auto">
          <a:xfrm>
            <a:off x="4267200" y="5334000"/>
            <a:ext cx="4724400" cy="14208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p:cNvSpPr>
            <a:spLocks noGrp="1"/>
          </p:cNvSpPr>
          <p:nvPr>
            <p:ph type="title"/>
          </p:nvPr>
        </p:nvSpPr>
        <p:spPr/>
        <p:txBody>
          <a:bodyPr/>
          <a:lstStyle/>
          <a:p>
            <a:r>
              <a:rPr lang="en-CA" altLang="en-US" smtClean="0">
                <a:ea typeface="ＭＳ Ｐゴシック" panose="020B0600070205080204" pitchFamily="34" charset="-128"/>
              </a:rPr>
              <a:t>After This Section You Should Now Know</a:t>
            </a:r>
            <a:endParaRPr lang="en-US" altLang="en-US" smtClean="0">
              <a:ea typeface="ＭＳ Ｐゴシック" panose="020B0600070205080204" pitchFamily="34" charset="-128"/>
            </a:endParaRPr>
          </a:p>
        </p:txBody>
      </p:sp>
      <p:sp>
        <p:nvSpPr>
          <p:cNvPr id="77827" name="Content Placeholder 2"/>
          <p:cNvSpPr>
            <a:spLocks noGrp="1"/>
          </p:cNvSpPr>
          <p:nvPr>
            <p:ph idx="1"/>
          </p:nvPr>
        </p:nvSpPr>
        <p:spPr/>
        <p:txBody>
          <a:bodyPr/>
          <a:lstStyle/>
          <a:p>
            <a:pPr eaLnBrk="1" hangingPunct="1"/>
            <a:r>
              <a:rPr lang="en-US" altLang="en-US" smtClean="0">
                <a:ea typeface="ＭＳ Ｐゴシック" panose="020B0600070205080204" pitchFamily="34" charset="-128"/>
              </a:rPr>
              <a:t>What are the three decision making constructs available in Python: </a:t>
            </a:r>
          </a:p>
          <a:p>
            <a:pPr lvl="1" eaLnBrk="1" hangingPunct="1"/>
            <a:r>
              <a:rPr lang="en-US" altLang="en-US" sz="1800" smtClean="0">
                <a:latin typeface="Consolas" panose="020B0609020204030204" pitchFamily="49" charset="0"/>
                <a:ea typeface="ＭＳ Ｐゴシック" panose="020B0600070205080204" pitchFamily="34" charset="-128"/>
              </a:rPr>
              <a:t>If</a:t>
            </a:r>
          </a:p>
          <a:p>
            <a:pPr lvl="1" eaLnBrk="1" hangingPunct="1"/>
            <a:r>
              <a:rPr lang="en-US" altLang="en-US" sz="1800" smtClean="0">
                <a:latin typeface="Consolas" panose="020B0609020204030204" pitchFamily="49" charset="0"/>
                <a:ea typeface="ＭＳ Ｐゴシック" panose="020B0600070205080204" pitchFamily="34" charset="-128"/>
              </a:rPr>
              <a:t>If-else</a:t>
            </a:r>
          </a:p>
          <a:p>
            <a:pPr lvl="1" eaLnBrk="1" hangingPunct="1"/>
            <a:r>
              <a:rPr lang="en-US" altLang="en-US" sz="1800" smtClean="0">
                <a:latin typeface="Consolas" panose="020B0609020204030204" pitchFamily="49" charset="0"/>
                <a:ea typeface="ＭＳ Ｐゴシック" panose="020B0600070205080204" pitchFamily="34" charset="-128"/>
              </a:rPr>
              <a:t>If-elif-else</a:t>
            </a:r>
          </a:p>
          <a:p>
            <a:pPr lvl="1" eaLnBrk="1" hangingPunct="1"/>
            <a:r>
              <a:rPr lang="en-US" altLang="en-US" smtClean="0">
                <a:ea typeface="ＭＳ Ｐゴシック" panose="020B0600070205080204" pitchFamily="34" charset="-128"/>
              </a:rPr>
              <a:t>How does each one work</a:t>
            </a:r>
          </a:p>
          <a:p>
            <a:pPr lvl="1" eaLnBrk="1" hangingPunct="1"/>
            <a:r>
              <a:rPr lang="en-US" altLang="en-US" smtClean="0">
                <a:ea typeface="ＭＳ Ｐゴシック" panose="020B0600070205080204" pitchFamily="34" charset="-128"/>
              </a:rPr>
              <a:t>When should each one be used</a:t>
            </a:r>
          </a:p>
          <a:p>
            <a:pPr eaLnBrk="1" hangingPunct="1"/>
            <a:r>
              <a:rPr lang="en-CA" altLang="en-US" smtClean="0">
                <a:ea typeface="ＭＳ Ｐゴシック" panose="020B0600070205080204" pitchFamily="34" charset="-128"/>
              </a:rPr>
              <a:t>Three logical operations: </a:t>
            </a:r>
          </a:p>
          <a:p>
            <a:pPr lvl="1" eaLnBrk="1" hangingPunct="1"/>
            <a:r>
              <a:rPr lang="en-CA" altLang="en-US" smtClean="0">
                <a:ea typeface="ＭＳ Ｐゴシック" panose="020B0600070205080204" pitchFamily="34" charset="-128"/>
              </a:rPr>
              <a:t>AND</a:t>
            </a:r>
          </a:p>
          <a:p>
            <a:pPr lvl="1" eaLnBrk="1" hangingPunct="1"/>
            <a:r>
              <a:rPr lang="en-CA" altLang="en-US" smtClean="0">
                <a:ea typeface="ＭＳ Ｐゴシック" panose="020B0600070205080204" pitchFamily="34" charset="-128"/>
              </a:rPr>
              <a:t>OR</a:t>
            </a:r>
          </a:p>
          <a:p>
            <a:pPr lvl="1" eaLnBrk="1" hangingPunct="1"/>
            <a:r>
              <a:rPr lang="en-CA" altLang="en-US" smtClean="0">
                <a:ea typeface="ＭＳ Ｐゴシック" panose="020B0600070205080204" pitchFamily="34" charset="-128"/>
              </a:rPr>
              <a:t>NOT</a:t>
            </a:r>
            <a:endParaRPr lang="en-US" altLang="en-US" smtClean="0">
              <a:ea typeface="ＭＳ Ｐゴシック" panose="020B0600070205080204" pitchFamily="34" charset="-128"/>
            </a:endParaRPr>
          </a:p>
          <a:p>
            <a:pPr eaLnBrk="1" hangingPunct="1"/>
            <a:r>
              <a:rPr lang="en-US" altLang="en-US" smtClean="0">
                <a:ea typeface="ＭＳ Ｐゴシック" panose="020B0600070205080204" pitchFamily="34" charset="-128"/>
              </a:rPr>
              <a:t>How to evaluate and use decision making constructs:</a:t>
            </a:r>
          </a:p>
          <a:p>
            <a:pPr lvl="1" eaLnBrk="1" hangingPunct="1"/>
            <a:r>
              <a:rPr lang="en-US" altLang="en-US" smtClean="0">
                <a:ea typeface="ＭＳ Ｐゴシック" panose="020B0600070205080204" pitchFamily="34" charset="-128"/>
              </a:rPr>
              <a:t>Tracing the execution of simple decision making constructs</a:t>
            </a:r>
          </a:p>
          <a:p>
            <a:pPr lvl="1" eaLnBrk="1" hangingPunct="1"/>
            <a:r>
              <a:rPr lang="en-US" altLang="en-US" smtClean="0">
                <a:ea typeface="ＭＳ Ｐゴシック" panose="020B0600070205080204" pitchFamily="34" charset="-128"/>
              </a:rPr>
              <a:t>How to evaluate nested and compound decision making constructs and when to use them</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p:cNvSpPr>
            <a:spLocks noGrp="1"/>
          </p:cNvSpPr>
          <p:nvPr>
            <p:ph type="title"/>
          </p:nvPr>
        </p:nvSpPr>
        <p:spPr/>
        <p:txBody>
          <a:bodyPr/>
          <a:lstStyle/>
          <a:p>
            <a:r>
              <a:rPr lang="en-CA" altLang="en-US" smtClean="0">
                <a:ea typeface="ＭＳ Ｐゴシック" panose="020B0600070205080204" pitchFamily="34" charset="-128"/>
              </a:rPr>
              <a:t>After This Section You Should Now Know (2)</a:t>
            </a:r>
            <a:endParaRPr lang="en-US" altLang="en-US" smtClean="0">
              <a:ea typeface="ＭＳ Ｐゴシック" panose="020B0600070205080204" pitchFamily="34" charset="-128"/>
            </a:endParaRPr>
          </a:p>
        </p:txBody>
      </p:sp>
      <p:sp>
        <p:nvSpPr>
          <p:cNvPr id="3" name="Content Placeholder 2"/>
          <p:cNvSpPr>
            <a:spLocks noGrp="1"/>
          </p:cNvSpPr>
          <p:nvPr>
            <p:ph idx="1"/>
          </p:nvPr>
        </p:nvSpPr>
        <p:spPr/>
        <p:txBody>
          <a:bodyPr/>
          <a:lstStyle/>
          <a:p>
            <a:pPr marL="228600" lvl="1" eaLnBrk="1" hangingPunct="1">
              <a:buFont typeface="Arial" charset="0"/>
              <a:buChar char="•"/>
              <a:defRPr/>
            </a:pPr>
            <a:r>
              <a:rPr lang="en-US" altLang="en-US" sz="2400" dirty="0">
                <a:ea typeface="+mn-ea"/>
              </a:rPr>
              <a:t>How the bodies of the decision making constructs are defined:</a:t>
            </a:r>
          </a:p>
          <a:p>
            <a:pPr lvl="1" eaLnBrk="1" hangingPunct="1">
              <a:buFont typeface="Times New Roman" charset="0"/>
              <a:buChar char="-"/>
              <a:defRPr/>
            </a:pPr>
            <a:r>
              <a:rPr lang="en-US" altLang="en-US" dirty="0">
                <a:ea typeface="+mn-ea"/>
              </a:rPr>
              <a:t>What is the body of </a:t>
            </a:r>
            <a:r>
              <a:rPr lang="en-US" altLang="en-US" dirty="0" smtClean="0">
                <a:ea typeface="+mn-ea"/>
              </a:rPr>
              <a:t>a decision </a:t>
            </a:r>
            <a:r>
              <a:rPr lang="en-US" altLang="en-US" dirty="0">
                <a:ea typeface="+mn-ea"/>
              </a:rPr>
              <a:t>making construct</a:t>
            </a:r>
          </a:p>
          <a:p>
            <a:pPr lvl="1" eaLnBrk="1" hangingPunct="1">
              <a:buFont typeface="Times New Roman" charset="0"/>
              <a:buChar char="-"/>
              <a:defRPr/>
            </a:pPr>
            <a:r>
              <a:rPr lang="en-US" altLang="en-US" dirty="0">
                <a:ea typeface="+mn-ea"/>
              </a:rPr>
              <a:t>What is the difference between decision making constructs with simple bodies and those with compound bodies</a:t>
            </a:r>
          </a:p>
          <a:p>
            <a:pPr eaLnBrk="1" hangingPunct="1">
              <a:defRPr/>
            </a:pPr>
            <a:r>
              <a:rPr lang="en-US" altLang="en-US" dirty="0">
                <a:ea typeface="+mn-ea"/>
                <a:cs typeface="+mn-cs"/>
              </a:rPr>
              <a:t>What is an operand </a:t>
            </a:r>
          </a:p>
          <a:p>
            <a:pPr eaLnBrk="1" hangingPunct="1">
              <a:defRPr/>
            </a:pPr>
            <a:r>
              <a:rPr lang="en-US" altLang="en-US" dirty="0">
                <a:ea typeface="+mn-ea"/>
                <a:cs typeface="+mn-cs"/>
              </a:rPr>
              <a:t>What is a relational operator</a:t>
            </a:r>
          </a:p>
          <a:p>
            <a:pPr eaLnBrk="1" hangingPunct="1">
              <a:defRPr/>
            </a:pPr>
            <a:r>
              <a:rPr lang="en-US" altLang="en-US" dirty="0">
                <a:ea typeface="+mn-ea"/>
                <a:cs typeface="+mn-cs"/>
              </a:rPr>
              <a:t>What is a Boolean expression</a:t>
            </a:r>
          </a:p>
          <a:p>
            <a:pPr eaLnBrk="1" hangingPunct="1">
              <a:defRPr/>
            </a:pPr>
            <a:r>
              <a:rPr lang="en-US" altLang="en-US" dirty="0">
                <a:ea typeface="+mn-ea"/>
                <a:cs typeface="+mn-cs"/>
              </a:rPr>
              <a:t>How multiple expressions are evaluated and how the different logical operators work</a:t>
            </a:r>
          </a:p>
          <a:p>
            <a:pPr eaLnBrk="1" hangingPunct="1">
              <a:defRPr/>
            </a:pPr>
            <a:r>
              <a:rPr lang="en-US" altLang="en-US" dirty="0">
                <a:ea typeface="+mn-ea"/>
                <a:cs typeface="+mn-cs"/>
              </a:rPr>
              <a:t>How to test decision making </a:t>
            </a:r>
            <a:r>
              <a:rPr lang="en-US" altLang="en-US" dirty="0" smtClean="0">
                <a:ea typeface="+mn-ea"/>
                <a:cs typeface="+mn-cs"/>
              </a:rPr>
              <a:t>constructs</a:t>
            </a:r>
            <a:endParaRPr lang="en-US" altLang="en-US" dirty="0">
              <a:ea typeface="+mn-ea"/>
              <a:cs typeface="+mn-cs"/>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p:cNvSpPr>
            <a:spLocks noGrp="1"/>
          </p:cNvSpPr>
          <p:nvPr>
            <p:ph type="title"/>
          </p:nvPr>
        </p:nvSpPr>
        <p:spPr/>
        <p:txBody>
          <a:bodyPr/>
          <a:lstStyle/>
          <a:p>
            <a:r>
              <a:rPr lang="en-US" altLang="en-US" smtClean="0">
                <a:ea typeface="ＭＳ Ｐゴシック" panose="020B0600070205080204" pitchFamily="34" charset="-128"/>
              </a:rPr>
              <a:t>Copyright Notification</a:t>
            </a:r>
          </a:p>
        </p:txBody>
      </p:sp>
      <p:sp>
        <p:nvSpPr>
          <p:cNvPr id="79875" name="Content Placeholder 2"/>
          <p:cNvSpPr>
            <a:spLocks noGrp="1"/>
          </p:cNvSpPr>
          <p:nvPr>
            <p:ph idx="1"/>
          </p:nvPr>
        </p:nvSpPr>
        <p:spPr/>
        <p:txBody>
          <a:bodyPr/>
          <a:lstStyle/>
          <a:p>
            <a:r>
              <a:rPr lang="en-US" altLang="en-US" smtClean="0">
                <a:ea typeface="ＭＳ Ｐゴシック" panose="020B0600070205080204" pitchFamily="34" charset="-128"/>
              </a:rPr>
              <a:t>“Unless otherwise indicated, all images in this presentation are  used with permission from Microsoft.”</a:t>
            </a:r>
          </a:p>
        </p:txBody>
      </p:sp>
      <p:sp>
        <p:nvSpPr>
          <p:cNvPr id="79876"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900">
                <a:solidFill>
                  <a:srgbClr val="898989"/>
                </a:solidFill>
                <a:latin typeface="Arial" panose="020B0604020202020204" pitchFamily="34" charset="0"/>
              </a:rPr>
              <a:t>slide </a:t>
            </a:r>
            <a:fld id="{5D2171E3-1DB1-4C7D-9D12-69C3A48F8168}" type="slidenum">
              <a:rPr lang="en-US" altLang="en-US" sz="900">
                <a:solidFill>
                  <a:srgbClr val="898989"/>
                </a:solidFill>
                <a:latin typeface="Arial" panose="020B0604020202020204" pitchFamily="34" charset="0"/>
              </a:rPr>
              <a:pPr eaLnBrk="1" hangingPunct="1">
                <a:spcBef>
                  <a:spcPct val="0"/>
                </a:spcBef>
                <a:buFontTx/>
                <a:buNone/>
              </a:pPr>
              <a:t>76</a:t>
            </a:fld>
            <a:endParaRPr lang="en-US" altLang="en-US" sz="900">
              <a:solidFill>
                <a:srgbClr val="898989"/>
              </a:solidFill>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Terminology</a:t>
            </a:r>
          </a:p>
        </p:txBody>
      </p:sp>
      <p:sp>
        <p:nvSpPr>
          <p:cNvPr id="10243" name="Rectangle 3"/>
          <p:cNvSpPr>
            <a:spLocks noGrp="1"/>
          </p:cNvSpPr>
          <p:nvPr>
            <p:ph type="body" idx="4294967295"/>
          </p:nvPr>
        </p:nvSpPr>
        <p:spPr/>
        <p:txBody>
          <a:bodyPr/>
          <a:lstStyle/>
          <a:p>
            <a:pPr eaLnBrk="1" hangingPunct="1"/>
            <a:r>
              <a:rPr lang="en-US" altLang="en-US" b="1" smtClean="0">
                <a:solidFill>
                  <a:srgbClr val="92D050"/>
                </a:solidFill>
                <a:ea typeface="ＭＳ Ｐゴシック" panose="020B0600070205080204" pitchFamily="34" charset="-128"/>
              </a:rPr>
              <a:t>Operator/Operation</a:t>
            </a:r>
            <a:r>
              <a:rPr lang="en-US" altLang="en-US" smtClean="0">
                <a:ea typeface="ＭＳ Ｐゴシック" panose="020B0600070205080204" pitchFamily="34" charset="-128"/>
              </a:rPr>
              <a:t>: action being performed</a:t>
            </a:r>
          </a:p>
          <a:p>
            <a:pPr eaLnBrk="1" hangingPunct="1"/>
            <a:r>
              <a:rPr lang="en-US" altLang="en-US" b="1" smtClean="0">
                <a:solidFill>
                  <a:srgbClr val="FF0000"/>
                </a:solidFill>
                <a:ea typeface="ＭＳ Ｐゴシック" panose="020B0600070205080204" pitchFamily="34" charset="-128"/>
              </a:rPr>
              <a:t>Operand</a:t>
            </a:r>
            <a:r>
              <a:rPr lang="en-US" altLang="en-US" smtClean="0">
                <a:ea typeface="ＭＳ Ｐゴシック" panose="020B0600070205080204" pitchFamily="34" charset="-128"/>
              </a:rPr>
              <a:t>: the item or items on which the operation is being performed.</a:t>
            </a:r>
          </a:p>
        </p:txBody>
      </p:sp>
      <p:sp>
        <p:nvSpPr>
          <p:cNvPr id="2" name="TextBox 1"/>
          <p:cNvSpPr txBox="1">
            <a:spLocks noChangeArrowheads="1"/>
          </p:cNvSpPr>
          <p:nvPr/>
        </p:nvSpPr>
        <p:spPr bwMode="auto">
          <a:xfrm>
            <a:off x="790575" y="2895600"/>
            <a:ext cx="21812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en-US" altLang="en-US" sz="2000" b="1">
                <a:latin typeface="Arial" panose="020B0604020202020204" pitchFamily="34" charset="0"/>
              </a:rPr>
              <a:t>Examples:</a:t>
            </a:r>
          </a:p>
          <a:p>
            <a:pPr eaLnBrk="1" hangingPunct="1">
              <a:spcBef>
                <a:spcPct val="0"/>
              </a:spcBef>
              <a:buFontTx/>
              <a:buNone/>
            </a:pPr>
            <a:r>
              <a:rPr lang="en-US" altLang="en-US" sz="2000" b="1">
                <a:solidFill>
                  <a:srgbClr val="FF0000"/>
                </a:solidFill>
                <a:latin typeface="Consolas" panose="020B0609020204030204" pitchFamily="49" charset="0"/>
              </a:rPr>
              <a:t>2</a:t>
            </a:r>
            <a:r>
              <a:rPr lang="en-US" altLang="en-US" sz="2000">
                <a:latin typeface="Consolas" panose="020B0609020204030204" pitchFamily="49" charset="0"/>
              </a:rPr>
              <a:t> </a:t>
            </a:r>
            <a:r>
              <a:rPr lang="en-US" altLang="en-US" sz="2000" b="1">
                <a:solidFill>
                  <a:srgbClr val="92D050"/>
                </a:solidFill>
                <a:latin typeface="Consolas" panose="020B0609020204030204" pitchFamily="49" charset="0"/>
              </a:rPr>
              <a:t>+</a:t>
            </a:r>
            <a:r>
              <a:rPr lang="en-US" altLang="en-US" sz="2000">
                <a:latin typeface="Consolas" panose="020B0609020204030204" pitchFamily="49" charset="0"/>
              </a:rPr>
              <a:t> </a:t>
            </a:r>
            <a:r>
              <a:rPr lang="en-US" altLang="en-US" sz="2000" b="1">
                <a:solidFill>
                  <a:srgbClr val="FF0000"/>
                </a:solidFill>
                <a:latin typeface="Consolas" panose="020B0609020204030204" pitchFamily="49" charset="0"/>
              </a:rPr>
              <a:t>3</a:t>
            </a:r>
          </a:p>
          <a:p>
            <a:pPr eaLnBrk="1" hangingPunct="1">
              <a:spcBef>
                <a:spcPct val="0"/>
              </a:spcBef>
              <a:buFontTx/>
              <a:buNone/>
            </a:pPr>
            <a:r>
              <a:rPr lang="en-US" altLang="en-US" sz="2000" b="1">
                <a:solidFill>
                  <a:srgbClr val="FF0000"/>
                </a:solidFill>
                <a:latin typeface="Consolas" panose="020B0609020204030204" pitchFamily="49" charset="0"/>
              </a:rPr>
              <a:t>2</a:t>
            </a:r>
            <a:r>
              <a:rPr lang="en-US" altLang="en-US" sz="2000">
                <a:latin typeface="Consolas" panose="020B0609020204030204" pitchFamily="49" charset="0"/>
              </a:rPr>
              <a:t> </a:t>
            </a:r>
            <a:r>
              <a:rPr lang="en-US" altLang="en-US" sz="2000" b="1">
                <a:solidFill>
                  <a:srgbClr val="92D050"/>
                </a:solidFill>
                <a:latin typeface="Consolas" panose="020B0609020204030204" pitchFamily="49" charset="0"/>
              </a:rPr>
              <a:t>*</a:t>
            </a:r>
            <a:r>
              <a:rPr lang="en-US" altLang="en-US" sz="2000">
                <a:latin typeface="Consolas" panose="020B0609020204030204" pitchFamily="49" charset="0"/>
              </a:rPr>
              <a:t> (</a:t>
            </a:r>
            <a:r>
              <a:rPr lang="en-US" altLang="en-US" sz="2000" b="1">
                <a:solidFill>
                  <a:srgbClr val="92D050"/>
                </a:solidFill>
                <a:latin typeface="Consolas" panose="020B0609020204030204" pitchFamily="49" charset="0"/>
              </a:rPr>
              <a:t>-</a:t>
            </a:r>
            <a:r>
              <a:rPr lang="en-US" altLang="en-US" sz="2000" b="1">
                <a:solidFill>
                  <a:srgbClr val="FF0000"/>
                </a:solidFill>
                <a:latin typeface="Consolas" panose="020B0609020204030204" pitchFamily="49" charset="0"/>
              </a:rPr>
              <a:t>3</a:t>
            </a:r>
            <a:r>
              <a:rPr lang="en-US" altLang="en-US" sz="2000">
                <a:latin typeface="Consolas" panose="020B0609020204030204"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p:txBody>
          <a:bodyPr/>
          <a:lstStyle/>
          <a:p>
            <a:pPr eaLnBrk="1" hangingPunct="1"/>
            <a:r>
              <a:rPr lang="en-US" altLang="en-US" smtClean="0">
                <a:ea typeface="ＭＳ Ｐゴシック" panose="020B0600070205080204" pitchFamily="34" charset="-128"/>
              </a:rPr>
              <a:t>The ‘</a:t>
            </a:r>
            <a:r>
              <a:rPr lang="en-US" altLang="ja-JP" sz="2800" smtClean="0">
                <a:latin typeface="Consolas" panose="020B0609020204030204" pitchFamily="49" charset="0"/>
                <a:ea typeface="ＭＳ Ｐゴシック" panose="020B0600070205080204" pitchFamily="34" charset="-128"/>
              </a:rPr>
              <a:t>If</a:t>
            </a:r>
            <a:r>
              <a:rPr lang="en-US" altLang="en-US" smtClean="0">
                <a:ea typeface="ＭＳ Ｐゴシック" panose="020B0600070205080204" pitchFamily="34" charset="-128"/>
              </a:rPr>
              <a:t>’</a:t>
            </a:r>
            <a:r>
              <a:rPr lang="en-US" altLang="ja-JP" smtClean="0">
                <a:ea typeface="ＭＳ Ｐゴシック" panose="020B0600070205080204" pitchFamily="34" charset="-128"/>
              </a:rPr>
              <a:t> Construct</a:t>
            </a:r>
            <a:endParaRPr lang="en-US" altLang="en-US" smtClean="0">
              <a:ea typeface="ＭＳ Ｐゴシック" panose="020B0600070205080204" pitchFamily="34" charset="-128"/>
            </a:endParaRPr>
          </a:p>
        </p:txBody>
      </p:sp>
      <p:sp>
        <p:nvSpPr>
          <p:cNvPr id="11267" name="Rectangle 3"/>
          <p:cNvSpPr>
            <a:spLocks noGrp="1"/>
          </p:cNvSpPr>
          <p:nvPr>
            <p:ph type="body" idx="4294967295"/>
          </p:nvPr>
        </p:nvSpPr>
        <p:spPr/>
        <p:txBody>
          <a:bodyPr/>
          <a:lstStyle/>
          <a:p>
            <a:pPr eaLnBrk="1" hangingPunct="1"/>
            <a:r>
              <a:rPr lang="en-US" altLang="en-US" smtClean="0">
                <a:ea typeface="ＭＳ Ｐゴシック" panose="020B0600070205080204" pitchFamily="34" charset="-128"/>
              </a:rPr>
              <a:t>Decision making: checking if a condition is true (in which case something should be done).</a:t>
            </a:r>
          </a:p>
          <a:p>
            <a:pPr eaLnBrk="1" hangingPunct="1"/>
            <a:r>
              <a:rPr lang="en-US" altLang="en-US" b="1" smtClean="0">
                <a:ea typeface="ＭＳ Ｐゴシック" panose="020B0600070205080204" pitchFamily="34" charset="-128"/>
              </a:rPr>
              <a:t>Format:</a:t>
            </a:r>
          </a:p>
          <a:p>
            <a:pPr eaLnBrk="1" hangingPunct="1">
              <a:buFontTx/>
              <a:buNone/>
            </a:pPr>
            <a:r>
              <a:rPr lang="en-US" altLang="en-US" sz="2000" smtClean="0">
                <a:latin typeface="Consolas" panose="020B0609020204030204" pitchFamily="49" charset="0"/>
                <a:ea typeface="ＭＳ Ｐゴシック" panose="020B0600070205080204" pitchFamily="34" charset="-128"/>
              </a:rPr>
              <a:t>   (General format)</a:t>
            </a:r>
          </a:p>
          <a:p>
            <a:pPr lvl="1" eaLnBrk="1" hangingPunct="1">
              <a:buFont typeface="Arial" panose="020B0604020202020204" pitchFamily="34" charset="0"/>
              <a:buNone/>
            </a:pPr>
            <a:r>
              <a:rPr lang="en-US" altLang="en-US" smtClean="0">
                <a:latin typeface="Consolas" panose="020B0609020204030204" pitchFamily="49" charset="0"/>
                <a:ea typeface="ＭＳ Ｐゴシック" panose="020B0600070205080204" pitchFamily="34" charset="-128"/>
              </a:rPr>
              <a:t>  if (</a:t>
            </a:r>
            <a:r>
              <a:rPr lang="en-US" altLang="en-US" i="1" smtClean="0">
                <a:latin typeface="Consolas" panose="020B0609020204030204" pitchFamily="49" charset="0"/>
                <a:ea typeface="ＭＳ Ｐゴシック" panose="020B0600070205080204" pitchFamily="34" charset="-128"/>
              </a:rPr>
              <a:t>Boolean expression</a:t>
            </a:r>
            <a:r>
              <a:rPr lang="en-US" altLang="en-US" smtClean="0">
                <a:latin typeface="Consolas" panose="020B0609020204030204" pitchFamily="49" charset="0"/>
                <a:ea typeface="ＭＳ Ｐゴシック" panose="020B0600070205080204" pitchFamily="34" charset="-128"/>
              </a:rPr>
              <a:t>):</a:t>
            </a:r>
          </a:p>
          <a:p>
            <a:pPr lvl="1" eaLnBrk="1" hangingPunct="1">
              <a:buFont typeface="Arial" panose="020B0604020202020204" pitchFamily="34" charset="0"/>
              <a:buNone/>
            </a:pPr>
            <a:r>
              <a:rPr lang="en-US" altLang="en-US" smtClean="0">
                <a:latin typeface="Consolas" panose="020B0609020204030204" pitchFamily="49" charset="0"/>
                <a:ea typeface="ＭＳ Ｐゴシック" panose="020B0600070205080204" pitchFamily="34" charset="-128"/>
              </a:rPr>
              <a:t>      </a:t>
            </a:r>
            <a:r>
              <a:rPr lang="en-US" altLang="en-US" i="1" smtClean="0">
                <a:latin typeface="Consolas" panose="020B0609020204030204" pitchFamily="49" charset="0"/>
                <a:ea typeface="ＭＳ Ｐゴシック" panose="020B0600070205080204" pitchFamily="34" charset="-128"/>
              </a:rPr>
              <a:t>body</a:t>
            </a:r>
          </a:p>
          <a:p>
            <a:pPr eaLnBrk="1" hangingPunct="1">
              <a:buFontTx/>
              <a:buNone/>
            </a:pPr>
            <a:r>
              <a:rPr lang="en-US" altLang="en-US" sz="2000" smtClean="0">
                <a:latin typeface="Consolas" panose="020B0609020204030204" pitchFamily="49" charset="0"/>
                <a:ea typeface="ＭＳ Ｐゴシック" panose="020B0600070205080204" pitchFamily="34" charset="-128"/>
              </a:rPr>
              <a:t>   (Detailed structure)</a:t>
            </a:r>
          </a:p>
          <a:p>
            <a:pPr eaLnBrk="1" hangingPunct="1">
              <a:buFontTx/>
              <a:buNone/>
            </a:pPr>
            <a:r>
              <a:rPr lang="en-US" altLang="en-US" sz="2000" smtClean="0">
                <a:latin typeface="Consolas" panose="020B0609020204030204" pitchFamily="49" charset="0"/>
                <a:ea typeface="ＭＳ Ｐゴシック" panose="020B0600070205080204" pitchFamily="34" charset="-128"/>
              </a:rPr>
              <a:t>   if (&lt;</a:t>
            </a:r>
            <a:r>
              <a:rPr lang="en-US" altLang="en-US" sz="2000" i="1" smtClean="0">
                <a:latin typeface="Consolas" panose="020B0609020204030204" pitchFamily="49" charset="0"/>
                <a:ea typeface="ＭＳ Ｐゴシック" panose="020B0600070205080204" pitchFamily="34" charset="-128"/>
              </a:rPr>
              <a:t>operand&gt; &lt;relational operator&gt; &lt;operand&gt;</a:t>
            </a:r>
            <a:r>
              <a:rPr lang="en-US" altLang="en-US" sz="2000" smtClean="0">
                <a:latin typeface="Consolas" panose="020B0609020204030204" pitchFamily="49" charset="0"/>
                <a:ea typeface="ＭＳ Ｐゴシック" panose="020B0600070205080204" pitchFamily="34" charset="-128"/>
              </a:rPr>
              <a:t>):</a:t>
            </a:r>
          </a:p>
          <a:p>
            <a:pPr eaLnBrk="1" hangingPunct="1">
              <a:spcBef>
                <a:spcPct val="10000"/>
              </a:spcBef>
              <a:buFontTx/>
              <a:buNone/>
            </a:pPr>
            <a:r>
              <a:rPr lang="en-US" altLang="en-US" sz="2000" smtClean="0">
                <a:latin typeface="Consolas" panose="020B0609020204030204" pitchFamily="49" charset="0"/>
                <a:ea typeface="ＭＳ Ｐゴシック" panose="020B0600070205080204" pitchFamily="34" charset="-128"/>
              </a:rPr>
              <a:t>        </a:t>
            </a:r>
            <a:r>
              <a:rPr lang="en-US" altLang="en-US" sz="2000" i="1" smtClean="0">
                <a:latin typeface="Consolas" panose="020B0609020204030204" pitchFamily="49" charset="0"/>
                <a:ea typeface="ＭＳ Ｐゴシック" panose="020B0600070205080204" pitchFamily="34" charset="-128"/>
              </a:rPr>
              <a:t>body</a:t>
            </a:r>
          </a:p>
        </p:txBody>
      </p:sp>
      <p:grpSp>
        <p:nvGrpSpPr>
          <p:cNvPr id="5" name="Group 4"/>
          <p:cNvGrpSpPr>
            <a:grpSpLocks/>
          </p:cNvGrpSpPr>
          <p:nvPr/>
        </p:nvGrpSpPr>
        <p:grpSpPr bwMode="auto">
          <a:xfrm>
            <a:off x="1066800" y="4597400"/>
            <a:ext cx="2727325" cy="1316038"/>
            <a:chOff x="1066800" y="4953000"/>
            <a:chExt cx="2727325" cy="1316444"/>
          </a:xfrm>
        </p:grpSpPr>
        <p:sp>
          <p:nvSpPr>
            <p:cNvPr id="11276" name="Line 10"/>
            <p:cNvSpPr>
              <a:spLocks noChangeShapeType="1"/>
            </p:cNvSpPr>
            <p:nvPr/>
          </p:nvSpPr>
          <p:spPr bwMode="auto">
            <a:xfrm flipV="1">
              <a:off x="1438275" y="4953000"/>
              <a:ext cx="390525" cy="757238"/>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1277" name="Rectangle 11"/>
            <p:cNvSpPr>
              <a:spLocks noChangeArrowheads="1"/>
            </p:cNvSpPr>
            <p:nvPr/>
          </p:nvSpPr>
          <p:spPr bwMode="auto">
            <a:xfrm>
              <a:off x="1066800" y="5620932"/>
              <a:ext cx="2727325" cy="64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a:solidFill>
                    <a:srgbClr val="FF0000"/>
                  </a:solidFill>
                  <a:latin typeface="Arial" panose="020B0604020202020204" pitchFamily="34" charset="0"/>
                </a:rPr>
                <a:t>Note: Indenting the body is mandatory!</a:t>
              </a:r>
            </a:p>
          </p:txBody>
        </p:sp>
      </p:grpSp>
      <p:grpSp>
        <p:nvGrpSpPr>
          <p:cNvPr id="7" name="Group 6"/>
          <p:cNvGrpSpPr>
            <a:grpSpLocks/>
          </p:cNvGrpSpPr>
          <p:nvPr/>
        </p:nvGrpSpPr>
        <p:grpSpPr bwMode="auto">
          <a:xfrm>
            <a:off x="1633538" y="3127375"/>
            <a:ext cx="6991350" cy="1066800"/>
            <a:chOff x="1633538" y="3573834"/>
            <a:chExt cx="6991017" cy="1066800"/>
          </a:xfrm>
        </p:grpSpPr>
        <p:sp>
          <p:nvSpPr>
            <p:cNvPr id="11271" name="Line 5"/>
            <p:cNvSpPr>
              <a:spLocks noChangeShapeType="1"/>
            </p:cNvSpPr>
            <p:nvPr/>
          </p:nvSpPr>
          <p:spPr bwMode="auto">
            <a:xfrm flipH="1">
              <a:off x="4349074" y="4000077"/>
              <a:ext cx="1904999" cy="640557"/>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1272" name="Line 6"/>
            <p:cNvSpPr>
              <a:spLocks noChangeShapeType="1"/>
            </p:cNvSpPr>
            <p:nvPr/>
          </p:nvSpPr>
          <p:spPr bwMode="auto">
            <a:xfrm flipH="1" flipV="1">
              <a:off x="3852184" y="3642617"/>
              <a:ext cx="2401889" cy="357460"/>
            </a:xfrm>
            <a:prstGeom prst="line">
              <a:avLst/>
            </a:prstGeom>
            <a:noFill/>
            <a:ln w="25400">
              <a:solidFill>
                <a:srgbClr val="FF0000"/>
              </a:solidFill>
              <a:round/>
              <a:headEnd type="none" w="sm" len="sm"/>
              <a:tailEnd type="triangl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1273" name="Rectangle 7"/>
            <p:cNvSpPr>
              <a:spLocks noChangeArrowheads="1"/>
            </p:cNvSpPr>
            <p:nvPr/>
          </p:nvSpPr>
          <p:spPr bwMode="auto">
            <a:xfrm>
              <a:off x="6242619" y="3814320"/>
              <a:ext cx="2381936" cy="371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3600" tIns="46800" rIns="93600" bIns="46800" anchor="ctr">
              <a:spAutoFit/>
            </a:bodyPr>
            <a:lstStyle>
              <a:lvl1pPr eaLnBrk="0" hangingPunct="0">
                <a:spcBef>
                  <a:spcPct val="30000"/>
                </a:spcBef>
                <a:buChar char="•"/>
                <a:defRPr sz="2400">
                  <a:solidFill>
                    <a:schemeClr val="tx1"/>
                  </a:solidFill>
                  <a:latin typeface="Calibri" panose="020F0502020204030204" pitchFamily="34" charset="0"/>
                  <a:ea typeface="ＭＳ Ｐゴシック" panose="020B0600070205080204" pitchFamily="34" charset="-128"/>
                </a:defRPr>
              </a:lvl1pPr>
              <a:lvl2pPr marL="742950" indent="-285750" eaLnBrk="0" hangingPunct="0">
                <a:spcBef>
                  <a:spcPct val="10000"/>
                </a:spcBef>
                <a:buSzPct val="100000"/>
                <a:buFont typeface="Times New Roman" panose="02020603050405020304" pitchFamily="18" charset="0"/>
                <a:buChar char="-"/>
                <a:defRPr sz="2000">
                  <a:solidFill>
                    <a:schemeClr val="tx1"/>
                  </a:solidFill>
                  <a:latin typeface="Calibri" panose="020F0502020204030204" pitchFamily="34" charset="0"/>
                  <a:ea typeface="ＭＳ Ｐゴシック" panose="020B0600070205080204" pitchFamily="34" charset="-128"/>
                </a:defRPr>
              </a:lvl2pPr>
              <a:lvl3pPr marL="1143000" indent="-228600" eaLnBrk="0" hangingPunct="0">
                <a:lnSpc>
                  <a:spcPct val="90000"/>
                </a:lnSpc>
                <a:spcBef>
                  <a:spcPct val="10000"/>
                </a:spcBef>
                <a:buSzPct val="100000"/>
                <a:buChar char="•"/>
                <a:defRPr>
                  <a:solidFill>
                    <a:schemeClr val="tx1"/>
                  </a:solidFill>
                  <a:latin typeface="Calibri" panose="020F0502020204030204" pitchFamily="34" charset="0"/>
                  <a:ea typeface="ＭＳ Ｐゴシック" panose="020B0600070205080204" pitchFamily="34" charset="-128"/>
                </a:defRPr>
              </a:lvl3pPr>
              <a:lvl4pPr marL="16002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4pPr>
              <a:lvl5pPr marL="2057400" indent="-228600" eaLnBrk="0" hangingPunct="0">
                <a:spcBef>
                  <a:spcPct val="10000"/>
                </a:spcBef>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10000"/>
                </a:spcBef>
                <a:spcAft>
                  <a:spcPct val="0"/>
                </a:spcAft>
                <a:defRPr>
                  <a:solidFill>
                    <a:schemeClr val="tx1"/>
                  </a:solidFill>
                  <a:latin typeface="Calibri" panose="020F0502020204030204" pitchFamily="34" charset="0"/>
                  <a:ea typeface="ＭＳ Ｐゴシック" panose="020B0600070205080204" pitchFamily="34" charset="-128"/>
                </a:defRPr>
              </a:lvl9pPr>
            </a:lstStyle>
            <a:p>
              <a:pPr>
                <a:spcBef>
                  <a:spcPct val="0"/>
                </a:spcBef>
                <a:buFontTx/>
                <a:buNone/>
              </a:pPr>
              <a:r>
                <a:rPr lang="en-CA" altLang="en-US" sz="1400" b="1">
                  <a:solidFill>
                    <a:srgbClr val="FF0000"/>
                  </a:solidFill>
                  <a:latin typeface="Arial" panose="020B0604020202020204" pitchFamily="34" charset="0"/>
                </a:rPr>
                <a:t>Boolean expression</a:t>
              </a:r>
            </a:p>
          </p:txBody>
        </p:sp>
        <p:sp>
          <p:nvSpPr>
            <p:cNvPr id="11274" name="Line 8"/>
            <p:cNvSpPr>
              <a:spLocks noChangeShapeType="1"/>
            </p:cNvSpPr>
            <p:nvPr/>
          </p:nvSpPr>
          <p:spPr bwMode="auto">
            <a:xfrm flipV="1">
              <a:off x="1828800" y="3573834"/>
              <a:ext cx="2291674"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sp>
          <p:nvSpPr>
            <p:cNvPr id="11275" name="Line 8"/>
            <p:cNvSpPr>
              <a:spLocks noChangeShapeType="1"/>
            </p:cNvSpPr>
            <p:nvPr/>
          </p:nvSpPr>
          <p:spPr bwMode="auto">
            <a:xfrm flipV="1">
              <a:off x="1633538" y="4640634"/>
              <a:ext cx="5453062" cy="0"/>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lIns="93600" tIns="46800" rIns="93600" bIns="46800">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34506</TotalTime>
  <Pages>8</Pages>
  <Words>4850</Words>
  <Application>Microsoft Office PowerPoint</Application>
  <PresentationFormat>On-screen Show (4:3)</PresentationFormat>
  <Paragraphs>799</Paragraphs>
  <Slides>76</Slides>
  <Notes>44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76</vt:i4>
      </vt:variant>
    </vt:vector>
  </HeadingPairs>
  <TitlesOfParts>
    <vt:vector size="84" baseType="lpstr">
      <vt:lpstr>ＭＳ Ｐゴシック</vt:lpstr>
      <vt:lpstr>Arial</vt:lpstr>
      <vt:lpstr>Calibri</vt:lpstr>
      <vt:lpstr>Comic Sans MS</vt:lpstr>
      <vt:lpstr>Consolas</vt:lpstr>
      <vt:lpstr>Times New Roman</vt:lpstr>
      <vt:lpstr>Wingdings</vt:lpstr>
      <vt:lpstr>evaluation_intro</vt:lpstr>
      <vt:lpstr>Making Decisions In Python</vt:lpstr>
      <vt:lpstr>Programming: Decision Making Is Branching</vt:lpstr>
      <vt:lpstr>High Level View Of Decision Making For The Computer</vt:lpstr>
      <vt:lpstr>How To Determine If Branching Can Be Applied</vt:lpstr>
      <vt:lpstr>Decision-Making In Programming (Python)</vt:lpstr>
      <vt:lpstr>Decision Making With An ‘If’</vt:lpstr>
      <vt:lpstr>Terminology</vt:lpstr>
      <vt:lpstr>Terminology</vt:lpstr>
      <vt:lpstr>The ‘If’ Construct</vt:lpstr>
      <vt:lpstr>The ‘If’ Construct (2)</vt:lpstr>
      <vt:lpstr>Allowable Operands For Boolean Expressions</vt:lpstr>
      <vt:lpstr>Allowable Relational Operators For Boolean Expressions</vt:lpstr>
      <vt:lpstr>Note On Indenting</vt:lpstr>
      <vt:lpstr>Note On Indenting (2)</vt:lpstr>
      <vt:lpstr>Common Mistake</vt:lpstr>
      <vt:lpstr>A Similar Mistake</vt:lpstr>
      <vt:lpstr>An Application Of Branches</vt:lpstr>
      <vt:lpstr>Decision Making With An ‘If’: Summary</vt:lpstr>
      <vt:lpstr>Decision Making With An ‘If-Else’</vt:lpstr>
      <vt:lpstr>The If-Else Construct</vt:lpstr>
      <vt:lpstr>If-Else Construct (2)</vt:lpstr>
      <vt:lpstr>Lesson: Read Things The Way They’re Actually Stated (Instead of How You Think They’re Stated)</vt:lpstr>
      <vt:lpstr>Lesson: Read Things The Way They’re Actually Stated (Instead of How You Think They’re Stated)</vt:lpstr>
      <vt:lpstr>Lesson: Read Things The Way They’re Actually Stated (Instead of How You Think They’re Stated)</vt:lpstr>
      <vt:lpstr>If-Else Example</vt:lpstr>
      <vt:lpstr>Quick Summary: If Vs. If-Else</vt:lpstr>
      <vt:lpstr>Logical Operations</vt:lpstr>
      <vt:lpstr>Logical AND</vt:lpstr>
      <vt:lpstr>Logical AND: Three Input Truth Table</vt:lpstr>
      <vt:lpstr>Evaluating Logical AND Expressions</vt:lpstr>
      <vt:lpstr>Logical OR</vt:lpstr>
      <vt:lpstr>Logical OR: Three Input Truth Table</vt:lpstr>
      <vt:lpstr>Evaluating Logical OR Expressions</vt:lpstr>
      <vt:lpstr>Logical NOT</vt:lpstr>
      <vt:lpstr>Evaluating More Complex Logical Expressions</vt:lpstr>
      <vt:lpstr>Extra Practice</vt:lpstr>
      <vt:lpstr>Logic Can Be Used In Conjunction With Branching</vt:lpstr>
      <vt:lpstr>Decision-Making With Multiple Boolean Expressions (Connected With Logic)</vt:lpstr>
      <vt:lpstr>Forming Compound Boolean Expressions With The “OR” Operator</vt:lpstr>
      <vt:lpstr>Forming Compound Boolean Expressions With The “AND” Operator</vt:lpstr>
      <vt:lpstr>Quick Summary: Using Multiple Expressions</vt:lpstr>
      <vt:lpstr>Nested Decision  Making</vt:lpstr>
      <vt:lpstr>Nested Decision Making</vt:lpstr>
      <vt:lpstr>Nested Decision Making (2)</vt:lpstr>
      <vt:lpstr>Question</vt:lpstr>
      <vt:lpstr>Decision-Making With Multiple Alternatives/Questions</vt:lpstr>
      <vt:lpstr>Decision Making With Multiple If’s</vt:lpstr>
      <vt:lpstr>Multiple If's: Non-Exclusive Conditions</vt:lpstr>
      <vt:lpstr>Multiple If's: Non-Exclusive Conditions (Example)</vt:lpstr>
      <vt:lpstr>Multiple If's: Mutually Exclusive Conditions</vt:lpstr>
      <vt:lpstr>Decision Making With If-Elif-Else</vt:lpstr>
      <vt:lpstr>Multiple If-Elif-Else: Use With Mutually Exclusive Conditions</vt:lpstr>
      <vt:lpstr>If-Elif-Else: Mutually Exclusive  Conditions (Example)</vt:lpstr>
      <vt:lpstr>When To Use Multiple-If’s</vt:lpstr>
      <vt:lpstr>When To Use If, Else-If's</vt:lpstr>
      <vt:lpstr>Extra Practice</vt:lpstr>
      <vt:lpstr>Extra Practice (2)</vt:lpstr>
      <vt:lpstr>Recap: What Decision Making Mechanisms Are Available /When To Use Them</vt:lpstr>
      <vt:lpstr>Recap: When To Use Compound And Nested Decision Making</vt:lpstr>
      <vt:lpstr>Testing Decision Making Constructs</vt:lpstr>
      <vt:lpstr>Testing Decisions: An Example</vt:lpstr>
      <vt:lpstr>Lesson: Avoid Using A Float When An Integer Will Do</vt:lpstr>
      <vt:lpstr>Epsilon</vt:lpstr>
      <vt:lpstr>Not Using Epsilon: Floating Point Error</vt:lpstr>
      <vt:lpstr>Using Epsilon: Better Approach</vt:lpstr>
      <vt:lpstr>Extra Practice</vt:lpstr>
      <vt:lpstr>Extra Practice (2)</vt:lpstr>
      <vt:lpstr>Rule Of Thumb: Branches</vt:lpstr>
      <vt:lpstr>Extra Practice: Grades</vt:lpstr>
      <vt:lpstr>Decision Making: Checking Matches</vt:lpstr>
      <vt:lpstr>Decision Making: Checking Matches (2)</vt:lpstr>
      <vt:lpstr>Checking Matches: Another Example</vt:lpstr>
      <vt:lpstr>Checking Matches: Another Example (2)</vt:lpstr>
      <vt:lpstr>After This Section You Should Now Know</vt:lpstr>
      <vt:lpstr>After This Section You Should Now Know (2)</vt:lpstr>
      <vt:lpstr>Copyright Notification</vt:lpstr>
    </vt:vector>
  </TitlesOfParts>
  <Company>Department of Computer Science, University of Calgary</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and making decisions</dc:title>
  <dc:subject>Introduction to Programming for Computer Science Majors</dc:subject>
  <dc:creator>James Tam</dc:creator>
  <cp:keywords>Python</cp:keywords>
  <cp:lastModifiedBy>James Tam</cp:lastModifiedBy>
  <cp:revision>3069</cp:revision>
  <cp:lastPrinted>2014-08-25T22:49:30Z</cp:lastPrinted>
  <dcterms:created xsi:type="dcterms:W3CDTF">1995-08-18T10:27:02Z</dcterms:created>
  <dcterms:modified xsi:type="dcterms:W3CDTF">2016-09-21T23:48:27Z</dcterms:modified>
  <cp:category>Course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