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61" r:id="rId4"/>
    <p:sldId id="263" r:id="rId5"/>
    <p:sldId id="313" r:id="rId6"/>
    <p:sldId id="265" r:id="rId7"/>
    <p:sldId id="312" r:id="rId8"/>
    <p:sldId id="270" r:id="rId9"/>
    <p:sldId id="296" r:id="rId10"/>
    <p:sldId id="297" r:id="rId11"/>
    <p:sldId id="273" r:id="rId12"/>
    <p:sldId id="274" r:id="rId13"/>
    <p:sldId id="310" r:id="rId14"/>
    <p:sldId id="276" r:id="rId15"/>
    <p:sldId id="305" r:id="rId16"/>
    <p:sldId id="298" r:id="rId17"/>
    <p:sldId id="277" r:id="rId18"/>
    <p:sldId id="280" r:id="rId19"/>
    <p:sldId id="282" r:id="rId20"/>
    <p:sldId id="283" r:id="rId21"/>
    <p:sldId id="285" r:id="rId22"/>
    <p:sldId id="286" r:id="rId23"/>
    <p:sldId id="299" r:id="rId24"/>
    <p:sldId id="287" r:id="rId25"/>
    <p:sldId id="306" r:id="rId26"/>
    <p:sldId id="300" r:id="rId27"/>
    <p:sldId id="288" r:id="rId28"/>
    <p:sldId id="289" r:id="rId29"/>
    <p:sldId id="291" r:id="rId30"/>
    <p:sldId id="292" r:id="rId31"/>
    <p:sldId id="293" r:id="rId32"/>
    <p:sldId id="301" r:id="rId33"/>
    <p:sldId id="302" r:id="rId34"/>
    <p:sldId id="294" r:id="rId35"/>
    <p:sldId id="307" r:id="rId36"/>
    <p:sldId id="315" r:id="rId37"/>
    <p:sldId id="308" r:id="rId38"/>
    <p:sldId id="303" r:id="rId39"/>
    <p:sldId id="295" r:id="rId40"/>
    <p:sldId id="304" r:id="rId41"/>
    <p:sldId id="311" r:id="rId42"/>
    <p:sldId id="317" r:id="rId43"/>
    <p:sldId id="31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6" autoAdjust="0"/>
    <p:restoredTop sz="89499" autoAdjust="0"/>
  </p:normalViewPr>
  <p:slideViewPr>
    <p:cSldViewPr>
      <p:cViewPr>
        <p:scale>
          <a:sx n="100" d="100"/>
          <a:sy n="100" d="100"/>
        </p:scale>
        <p:origin x="9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4" d="100"/>
          <a:sy n="84" d="100"/>
        </p:scale>
        <p:origin x="-1728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469B8-C6FC-4078-A43A-0454E9D51563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brief introduction into computer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ECD3D-BD7F-4879-94C5-ECBAF8EBD7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4CE3E9-A588-4652-8D11-222A1F73D1D2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63CA86-79D9-4533-8E30-EE64731E18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1D797-4CAD-45A1-939C-32189208788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  <a:p>
            <a:pPr>
              <a:buFontTx/>
              <a:buChar char="-"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98E05-71A9-413E-B413-8104B627893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CA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A0D353-AA1C-4E2D-A03B-6DF102E17B16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AAACF-0854-4592-8AE1-2BEDA5214D79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300A9-0A3C-4752-83D2-B8DF94DA92F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FE4F1-EB6B-443A-8215-F11A1F61074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B84090-C0B6-4226-96CC-E040D88D46A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2CD33A-72E0-498B-9E32-B50C021667A0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7B315986-2CA6-430C-A39C-ABD993121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7394F9-B8D4-4E09-B963-B02EEDD90991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D56031A-F0DC-4065-94A2-5E7ACD0F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3AF67-B02F-47B3-A05C-4C410D6A4DE6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6279656-4E04-443F-9BA1-FFC269DD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0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9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386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5212D-0057-40ED-A8DB-F9CAE3848AAB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7A57559-0AF2-4C6A-A11C-95D4EA5B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0C759D-0DF0-4001-AE34-D7FEC7D6CEBC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314D922-E3E2-47BA-B48D-1FEA3D3D1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FA63D-5211-4043-B429-950B6518E353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61B45C7-84D8-41AE-A30A-4467B88A1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4BBA5-E58E-41B9-8A2B-C14503531D19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D5272D4-21C3-411B-817E-FC581F25C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5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61F8B-597B-403F-99B0-41957CEFE3B6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12F06B9-642F-4A1B-A5E6-0D6BDD85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889F19-CADD-4BAF-BDD4-9110AF521115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9839474-930D-48BA-81F9-E025E3B96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E7C9F8-CC03-42F2-BF9C-986CBCBD9C95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DB766ED-D305-459A-9BEE-A9BF5C66A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ungle.cpsc.ucalgary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hyperlink" Target="http://pages.cpsc.ucalgary.ca/~jacob/AI/" TargetMode="External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pages.cpsc.ucalgary.ca/~kremer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pages.cpsc.ucalgary.ca/~denzinge/" TargetMode="External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ucalgary.ca/~jparker/" TargetMode="External"/><Relationship Id="rId4" Type="http://schemas.openxmlformats.org/officeDocument/2006/relationships/hyperlink" Target="http://pages.cpsc.ucalgary.ca/~boyd/pmwiki/pmwiki.php?n=Main.Research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cpsc_research/areas/evolutiona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is.cpsc.ucalgary.ca/" TargetMode="Externa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hyperlink" Target="http://www.cpsc.ucalgary.ca/undergrad/courses_progression/concentration?conc=gam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Introduction To Computer Science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42963" y="5815013"/>
            <a:ext cx="710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CA" altLang="en-US" sz="1800" baseline="30000">
              <a:latin typeface="Arial" panose="020B060402020202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8638" y="4341813"/>
            <a:ext cx="5511800" cy="206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dirty="0" smtClean="0">
                <a:latin typeface="+mn-lt"/>
                <a:cs typeface="Arial" charset="0"/>
              </a:rPr>
              <a:t>In this section you will get an overview of some research areas and higher level courses in Computer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HCI: Higher-Level Courses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481: Human-Computer Interaction I</a:t>
            </a:r>
          </a:p>
          <a:p>
            <a:r>
              <a:rPr lang="en-US" altLang="en-US" smtClean="0"/>
              <a:t>CPSC 581: Human-Computer Interaction II</a:t>
            </a:r>
          </a:p>
          <a:p>
            <a:r>
              <a:rPr lang="en-US" altLang="en-US" smtClean="0"/>
              <a:t>(Related: Human-Robot Interaction)</a:t>
            </a:r>
          </a:p>
          <a:p>
            <a:pPr lvl="1"/>
            <a:r>
              <a:rPr lang="en-US" altLang="en-US" smtClean="0"/>
              <a:t>CPSC 599.65—Robot head-based interaction</a:t>
            </a:r>
          </a:p>
          <a:p>
            <a:pPr lvl="1"/>
            <a:r>
              <a:rPr lang="en-US" altLang="en-US" smtClean="0"/>
              <a:t>CPSC 599.62—Advanced topics in human-computer and human-robot interaction</a:t>
            </a:r>
          </a:p>
          <a:p>
            <a:pPr lvl="1"/>
            <a:r>
              <a:rPr lang="en-US" altLang="en-US" smtClean="0"/>
              <a:t>CPSC 599.17—Human-robot interaction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Graphics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768350"/>
          </a:xfrm>
        </p:spPr>
        <p:txBody>
          <a:bodyPr/>
          <a:lstStyle/>
          <a:p>
            <a:r>
              <a:rPr lang="en-CA" altLang="en-US" smtClean="0"/>
              <a:t>Concerned with producing and manipulating images on the computer.</a:t>
            </a:r>
          </a:p>
          <a:p>
            <a:endParaRPr lang="en-CA" alt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83363"/>
            <a:ext cx="3730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http://jungle.cpsc.ucalgary.ca/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5605" name="Group 1"/>
          <p:cNvGrpSpPr>
            <a:grpSpLocks/>
          </p:cNvGrpSpPr>
          <p:nvPr/>
        </p:nvGrpSpPr>
        <p:grpSpPr bwMode="auto">
          <a:xfrm>
            <a:off x="857250" y="1985963"/>
            <a:ext cx="7346950" cy="4364037"/>
            <a:chOff x="857250" y="1985963"/>
            <a:chExt cx="7346682" cy="4364333"/>
          </a:xfrm>
        </p:grpSpPr>
        <p:pic>
          <p:nvPicPr>
            <p:cNvPr id="25606" name="Picture 8" descr="gran-turismo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985963"/>
              <a:ext cx="7337157" cy="411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857250" y="6118505"/>
              <a:ext cx="2814535" cy="2317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dirty="0" smtClean="0">
                  <a:latin typeface="+mn-lt"/>
                  <a:cs typeface="Arial" charset="0"/>
                </a:rPr>
                <a:t>Gran Turismo © Sony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945438" cy="5368925"/>
          </a:xfrm>
        </p:spPr>
        <p:txBody>
          <a:bodyPr/>
          <a:lstStyle/>
          <a:p>
            <a:r>
              <a:rPr lang="en-US" altLang="en-US" smtClean="0"/>
              <a:t>How to make the images look “real”?</a:t>
            </a:r>
          </a:p>
        </p:txBody>
      </p:sp>
      <p:pic>
        <p:nvPicPr>
          <p:cNvPr id="26628" name="Picture 5" descr="ca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6550"/>
            <a:ext cx="4565650" cy="4565650"/>
          </a:xfrm>
          <a:noFill/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9925" y="6169025"/>
            <a:ext cx="281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http://klamath.stanford.edu/~aaa/</a:t>
            </a:r>
          </a:p>
        </p:txBody>
      </p:sp>
      <p:pic>
        <p:nvPicPr>
          <p:cNvPr id="26630" name="Picture 7" descr="mpt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603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Common Misconception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It’s about </a:t>
            </a:r>
            <a:r>
              <a:rPr lang="en-US" altLang="en-US" i="1" smtClean="0"/>
              <a:t>creating</a:t>
            </a:r>
            <a:r>
              <a:rPr lang="en-US" altLang="en-US" smtClean="0"/>
              <a:t> the programs that produce the realistic images and animations (not using existing programs like PhotoShop ©).</a:t>
            </a:r>
          </a:p>
          <a:p>
            <a:endParaRPr lang="en-US" alt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2514600"/>
            <a:ext cx="6105525" cy="3671888"/>
            <a:chOff x="755650" y="2514600"/>
            <a:chExt cx="6105525" cy="3671888"/>
          </a:xfrm>
        </p:grpSpPr>
        <p:pic>
          <p:nvPicPr>
            <p:cNvPr id="27654" name="Picture 8" descr="me 4 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" t="9073"/>
            <a:stretch>
              <a:fillRect/>
            </a:stretch>
          </p:blipFill>
          <p:spPr bwMode="auto">
            <a:xfrm>
              <a:off x="2743200" y="3423444"/>
              <a:ext cx="2216150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1" descr="me 1 b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t="3700"/>
            <a:stretch>
              <a:fillRect/>
            </a:stretch>
          </p:blipFill>
          <p:spPr bwMode="auto">
            <a:xfrm>
              <a:off x="4419600" y="4572000"/>
              <a:ext cx="2441575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4" descr="me 24 b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9" t="8974"/>
            <a:stretch>
              <a:fillRect/>
            </a:stretch>
          </p:blipFill>
          <p:spPr bwMode="auto">
            <a:xfrm>
              <a:off x="755650" y="2514600"/>
              <a:ext cx="23368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0" y="6540500"/>
            <a:ext cx="3587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Images of James curteousy of 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Still A Long Way To Go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en-US" altLang="en-US" smtClean="0"/>
              <a:t>“</a:t>
            </a:r>
            <a:r>
              <a:rPr lang="en-US" altLang="en-US" sz="2000" smtClean="0">
                <a:latin typeface="Arial" panose="020B0604020202020204" pitchFamily="34" charset="0"/>
              </a:rPr>
              <a:t>Even though modeling and rendering in computer graphics have been improved tremendously in the past 35 years, we are still not at the point where we can model </a:t>
            </a:r>
            <a:r>
              <a:rPr lang="en-US" altLang="en-US" sz="2000" b="1" smtClean="0">
                <a:latin typeface="Arial" panose="020B0604020202020204" pitchFamily="34" charset="0"/>
              </a:rPr>
              <a:t>automatically</a:t>
            </a:r>
            <a:r>
              <a:rPr lang="en-US" altLang="en-US" sz="2000" smtClean="0">
                <a:latin typeface="Arial" panose="020B0604020202020204" pitchFamily="34" charset="0"/>
              </a:rPr>
              <a:t>, a tiger swimming in the river in all it</a:t>
            </a:r>
            <a:r>
              <a:rPr lang="en-US" altLang="en-US" sz="2000" smtClean="0"/>
              <a:t>’</a:t>
            </a:r>
            <a:r>
              <a:rPr lang="en-US" altLang="en-US" sz="2000" smtClean="0">
                <a:latin typeface="Arial" panose="020B0604020202020204" pitchFamily="34" charset="0"/>
              </a:rPr>
              <a:t>s glorious details.</a:t>
            </a:r>
            <a:r>
              <a:rPr lang="en-US" altLang="en-US" sz="2000" smtClean="0"/>
              <a:t>”</a:t>
            </a:r>
            <a:r>
              <a:rPr lang="en-US" altLang="en-US" sz="2000" smtClean="0">
                <a:latin typeface="Arial" panose="020B0604020202020204" pitchFamily="34" charset="0"/>
              </a:rPr>
              <a:t> </a:t>
            </a:r>
            <a:r>
              <a:rPr lang="en-US" altLang="en-US" sz="2000" baseline="30000" smtClean="0">
                <a:latin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Animations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Modeling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Rendering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Image processing</a:t>
            </a:r>
            <a:endParaRPr lang="en-US" sz="2000" dirty="0"/>
          </a:p>
        </p:txBody>
      </p:sp>
      <p:pic>
        <p:nvPicPr>
          <p:cNvPr id="100363" name="Picture 11" descr="C:\Users\tamj\AppData\Local\Microsoft\Windows\Temporary Internet Files\Content.IE5\92TJWXW0\MM9000409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47800"/>
            <a:ext cx="1057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95350" y="2638425"/>
            <a:ext cx="2933700" cy="952500"/>
            <a:chOff x="785812" y="2667000"/>
            <a:chExt cx="2933700" cy="952500"/>
          </a:xfrm>
        </p:grpSpPr>
        <p:pic>
          <p:nvPicPr>
            <p:cNvPr id="30735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2" y="2667000"/>
              <a:ext cx="142873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2195499" y="3388668"/>
              <a:ext cx="15240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57250" y="4095750"/>
            <a:ext cx="2952750" cy="963613"/>
            <a:chOff x="895350" y="4094976"/>
            <a:chExt cx="2952737" cy="964253"/>
          </a:xfrm>
        </p:grpSpPr>
        <p:pic>
          <p:nvPicPr>
            <p:cNvPr id="30733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4094976"/>
              <a:ext cx="1428737" cy="9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31"/>
            <p:cNvSpPr txBox="1">
              <a:spLocks noChangeArrowheads="1"/>
            </p:cNvSpPr>
            <p:nvPr/>
          </p:nvSpPr>
          <p:spPr bwMode="auto">
            <a:xfrm>
              <a:off x="2324087" y="4828397"/>
              <a:ext cx="1524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7250" y="5607050"/>
            <a:ext cx="1047750" cy="904875"/>
            <a:chOff x="800100" y="5895975"/>
            <a:chExt cx="1047750" cy="905649"/>
          </a:xfrm>
        </p:grpSpPr>
        <p:pic>
          <p:nvPicPr>
            <p:cNvPr id="30731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5240" r="23560" b="16316"/>
            <a:stretch>
              <a:fillRect/>
            </a:stretch>
          </p:blipFill>
          <p:spPr bwMode="auto">
            <a:xfrm>
              <a:off x="80010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800100" y="65246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0" y="5607050"/>
            <a:ext cx="1047750" cy="892175"/>
            <a:chOff x="2228850" y="5895975"/>
            <a:chExt cx="1047750" cy="892949"/>
          </a:xfrm>
        </p:grpSpPr>
        <p:pic>
          <p:nvPicPr>
            <p:cNvPr id="30729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t="25240" r="8377" b="16316"/>
            <a:stretch>
              <a:fillRect/>
            </a:stretch>
          </p:blipFill>
          <p:spPr bwMode="auto">
            <a:xfrm>
              <a:off x="222885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4"/>
            <p:cNvSpPr txBox="1">
              <a:spLocks noChangeArrowheads="1"/>
            </p:cNvSpPr>
            <p:nvPr/>
          </p:nvSpPr>
          <p:spPr bwMode="auto">
            <a:xfrm>
              <a:off x="2266950" y="65119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Higher-Level Courses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453: Introduction to computer graphics</a:t>
            </a:r>
          </a:p>
          <a:p>
            <a:r>
              <a:rPr lang="en-US" altLang="en-US" smtClean="0"/>
              <a:t>CPSC 587: Fundamentals of computer animation</a:t>
            </a:r>
          </a:p>
          <a:p>
            <a:r>
              <a:rPr lang="en-US" altLang="en-US" smtClean="0"/>
              <a:t>CPSC 589: Modeling for computer graphics</a:t>
            </a:r>
          </a:p>
          <a:p>
            <a:r>
              <a:rPr lang="en-US" altLang="en-US" smtClean="0"/>
              <a:t>CPSC 591: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410200"/>
          </a:xfrm>
        </p:spPr>
        <p:txBody>
          <a:bodyPr/>
          <a:lstStyle/>
          <a:p>
            <a:r>
              <a:rPr lang="en-CA" altLang="en-US" smtClean="0"/>
              <a:t>Trying to build technology that appears to be ‘intelligent’</a:t>
            </a:r>
          </a:p>
          <a:p>
            <a:r>
              <a:rPr lang="en-CA" altLang="en-US" smtClean="0"/>
              <a:t>Intelligence: What makes a person smart?</a:t>
            </a:r>
          </a:p>
          <a:p>
            <a:endParaRPr lang="en-CA" altLang="en-US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2892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2433638" y="2892425"/>
            <a:ext cx="4276725" cy="1066800"/>
            <a:chOff x="0" y="0"/>
            <a:chExt cx="2694" cy="672"/>
          </a:xfrm>
        </p:grpSpPr>
        <p:sp>
          <p:nvSpPr>
            <p:cNvPr id="3278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694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grpSp>
          <p:nvGrpSpPr>
            <p:cNvPr id="32782" name="Group 7"/>
            <p:cNvGrpSpPr>
              <a:grpSpLocks/>
            </p:cNvGrpSpPr>
            <p:nvPr/>
          </p:nvGrpSpPr>
          <p:grpSpPr bwMode="auto">
            <a:xfrm>
              <a:off x="0" y="0"/>
              <a:ext cx="2694" cy="672"/>
              <a:chOff x="0" y="0"/>
              <a:chExt cx="2694" cy="672"/>
            </a:xfrm>
          </p:grpSpPr>
          <p:sp>
            <p:nvSpPr>
              <p:cNvPr id="32783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94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Arial" panose="020B0604020202020204" pitchFamily="34" charset="0"/>
                </a:endParaRPr>
              </a:p>
            </p:txBody>
          </p:sp>
          <p:grpSp>
            <p:nvGrpSpPr>
              <p:cNvPr id="32784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2559" cy="672"/>
                <a:chOff x="0" y="0"/>
                <a:chExt cx="2559" cy="672"/>
              </a:xfrm>
            </p:grpSpPr>
            <p:sp>
              <p:nvSpPr>
                <p:cNvPr id="3278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0" cy="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3600" tIns="46800" rIns="93600" bIns="4680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559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3600" tIns="46800" rIns="93600" bIns="46800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  </a:t>
                  </a:r>
                  <a:r>
                    <a:rPr lang="en-US" altLang="en-US" sz="640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 </a:t>
                  </a:r>
                  <a:r>
                    <a:rPr lang="en-US" altLang="en-US" sz="100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                                      </a:t>
                  </a:r>
                </a:p>
              </p:txBody>
            </p:sp>
          </p:grpSp>
        </p:grpSp>
      </p:grp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5994400"/>
            <a:ext cx="455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3"/>
              </a:rPr>
              <a:t>http://pages.cpsc.ucalgary.ca/~jacob/AI/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http://pages.cpsc.ucalgary.ca/~denzinge/</a:t>
            </a: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5"/>
              </a:rPr>
              <a:t>http://pages.cpsc.ucalgary.ca/~kremer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34830" name="Picture 14" descr="C:\Users\tamj\AppData\Local\Microsoft\Windows\Temporary Internet Files\Content.IE5\KWS69ME7\MP90043115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46288"/>
            <a:ext cx="18319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C:\Users\tamj\AppData\Local\Microsoft\Windows\Temporary Internet Files\Content.IE5\92TJWXW0\MC900441521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08188"/>
            <a:ext cx="18065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710363" y="2246313"/>
            <a:ext cx="1471612" cy="3502025"/>
            <a:chOff x="6681788" y="3416300"/>
            <a:chExt cx="1471612" cy="3502024"/>
          </a:xfrm>
        </p:grpSpPr>
        <p:pic>
          <p:nvPicPr>
            <p:cNvPr id="32778" name="Picture 16" descr="C:\Users\tamj\AppData\Local\Microsoft\Windows\Temporary Internet Files\Content.IE5\92TJWXW0\MC900083153[1].wm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788" y="3416300"/>
              <a:ext cx="1229406" cy="1149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7" descr="C:\Users\tamj\AppData\Local\Microsoft\Windows\Temporary Internet Files\Content.IE5\KWS69ME7\MC900055608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937" y="4888525"/>
              <a:ext cx="472257" cy="846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8" descr="C:\Users\tamj\AppData\Local\Microsoft\Windows\Temporary Internet Files\Content.IE5\GG8X2L6I\MC900438063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6" y="5867400"/>
              <a:ext cx="1050924" cy="1050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Some Areas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  <a:p>
            <a:r>
              <a:rPr lang="en-US" altLang="en-US" smtClean="0"/>
              <a:t>Neural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focus is on capturing the knowledge of a human expert as a set of rules stored in a database.</a:t>
            </a:r>
          </a:p>
          <a:p>
            <a:r>
              <a:rPr lang="en-US" altLang="en-US" smtClean="0"/>
              <a:t>The expert system can then answer questions, diagnose problems and guide decision making.</a:t>
            </a:r>
          </a:p>
          <a:p>
            <a:r>
              <a:rPr lang="en-US" altLang="en-US" smtClean="0"/>
              <a:t>Example applications: medicine, computer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To Computer Science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923925"/>
          </a:xfrm>
        </p:spPr>
        <p:txBody>
          <a:bodyPr/>
          <a:lstStyle/>
          <a:p>
            <a:r>
              <a:rPr lang="en-US" altLang="en-US" smtClean="0"/>
              <a:t>Computer Science is about problem solving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19400" y="1685925"/>
            <a:ext cx="2986088" cy="4965700"/>
            <a:chOff x="2819400" y="1685925"/>
            <a:chExt cx="2986088" cy="4965561"/>
          </a:xfrm>
        </p:grpSpPr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29860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Representing large sets of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from: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Lau, E. (2003) </a:t>
              </a:r>
              <a:r>
                <a:rPr lang="en-US" altLang="en-US" sz="1200" b="1">
                  <a:latin typeface="Arial" panose="020B0604020202020204" pitchFamily="34" charset="0"/>
                </a:rPr>
                <a:t>Stocks</a:t>
              </a:r>
              <a:r>
                <a:rPr lang="en-US" altLang="en-US" sz="1200"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28322" r="14394"/>
            <a:stretch>
              <a:fillRect/>
            </a:stretch>
          </p:blipFill>
          <p:spPr bwMode="auto">
            <a:xfrm>
              <a:off x="2828926" y="1685925"/>
              <a:ext cx="1828778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338" y="1685925"/>
            <a:ext cx="1571625" cy="1749425"/>
            <a:chOff x="541338" y="1685925"/>
            <a:chExt cx="1571625" cy="1749286"/>
          </a:xfrm>
        </p:grpSpPr>
        <p:sp>
          <p:nvSpPr>
            <p:cNvPr id="16393" name="Text Box 16"/>
            <p:cNvSpPr txBox="1">
              <a:spLocks noChangeArrowheads="1"/>
            </p:cNvSpPr>
            <p:nvPr/>
          </p:nvSpPr>
          <p:spPr bwMode="auto">
            <a:xfrm>
              <a:off x="541338" y="2727325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Graphics: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Image curtesy of Xin Liu</a:t>
              </a:r>
            </a:p>
          </p:txBody>
        </p:sp>
        <p:pic>
          <p:nvPicPr>
            <p:cNvPr id="1639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1685925"/>
              <a:ext cx="15621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6688138" y="4586288"/>
            <a:ext cx="2163762" cy="2271712"/>
            <a:chOff x="4397" y="2593"/>
            <a:chExt cx="1363" cy="1431"/>
          </a:xfrm>
        </p:grpSpPr>
        <p:pic>
          <p:nvPicPr>
            <p:cNvPr id="16391" name="Picture 22" descr="fifa99_scree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63" b="8284"/>
            <a:stretch>
              <a:fillRect/>
            </a:stretch>
          </p:blipFill>
          <p:spPr bwMode="auto">
            <a:xfrm>
              <a:off x="4402" y="2593"/>
              <a:ext cx="1358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25"/>
            <p:cNvSpPr txBox="1">
              <a:spLocks noChangeArrowheads="1"/>
            </p:cNvSpPr>
            <p:nvPr/>
          </p:nvSpPr>
          <p:spPr bwMode="auto">
            <a:xfrm>
              <a:off x="4397" y="3658"/>
              <a:ext cx="13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Artificial Intelligence FIFA © Electronic Arts</a:t>
              </a:r>
              <a:r>
                <a:rPr lang="en-US" altLang="en-US" sz="1400">
                  <a:latin typeface="Arial" panose="020B0604020202020204" pitchFamily="34" charset="0"/>
                </a:rPr>
                <a:t>.</a:t>
              </a:r>
              <a:endParaRPr lang="en-US" altLang="en-US" sz="16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focus is on building structures that function the way that neurons (and their connections in the brain) function.</a:t>
            </a:r>
          </a:p>
          <a:p>
            <a:r>
              <a:rPr lang="en-US" altLang="en-US" smtClean="0"/>
              <a:t>(Simplified overview):</a:t>
            </a:r>
          </a:p>
          <a:p>
            <a:pPr lvl="1"/>
            <a:r>
              <a:rPr lang="en-US" altLang="en-US" smtClean="0"/>
              <a:t>Neurons take electrical pulses as input and send electrical pulses as output.</a:t>
            </a:r>
          </a:p>
          <a:p>
            <a:pPr lvl="1"/>
            <a:r>
              <a:rPr lang="en-US" altLang="en-US" smtClean="0"/>
              <a:t>A required level of input is required before the output is ‘fired’.</a:t>
            </a:r>
          </a:p>
          <a:p>
            <a:r>
              <a:rPr lang="en-US" altLang="en-US" smtClean="0"/>
              <a:t>This approach has been applied to problems which involve pattern recognition ( e.g., visual, voice).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Intelligence: Mission Accomplished?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How do we know we have a "smart machine"?</a:t>
            </a:r>
          </a:p>
          <a:p>
            <a:pPr lvl="1"/>
            <a:r>
              <a:rPr lang="en-CA" altLang="en-US" smtClean="0"/>
              <a:t>The Turing test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06638" y="2757488"/>
            <a:ext cx="3587750" cy="1293812"/>
            <a:chOff x="1453" y="1737"/>
            <a:chExt cx="2260" cy="815"/>
          </a:xfrm>
        </p:grpSpPr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 flipV="1">
              <a:off x="1453" y="1737"/>
              <a:ext cx="2260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8" name="Text Box 8"/>
            <p:cNvSpPr txBox="1">
              <a:spLocks noChangeArrowheads="1"/>
            </p:cNvSpPr>
            <p:nvPr/>
          </p:nvSpPr>
          <p:spPr bwMode="auto">
            <a:xfrm>
              <a:off x="2234" y="1940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01875" y="4019550"/>
            <a:ext cx="3616325" cy="1014413"/>
            <a:chOff x="1450" y="2532"/>
            <a:chExt cx="2278" cy="639"/>
          </a:xfrm>
        </p:grpSpPr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450" y="2577"/>
              <a:ext cx="2278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2235" y="2532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870" name="Line 12"/>
          <p:cNvSpPr>
            <a:spLocks noChangeShapeType="1"/>
          </p:cNvSpPr>
          <p:nvPr/>
        </p:nvSpPr>
        <p:spPr bwMode="auto">
          <a:xfrm>
            <a:off x="4276725" y="2279650"/>
            <a:ext cx="0" cy="3473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1730375" y="2278063"/>
            <a:ext cx="1462088" cy="830262"/>
          </a:xfrm>
          <a:prstGeom prst="cloudCallout">
            <a:avLst>
              <a:gd name="adj1" fmla="val -55102"/>
              <a:gd name="adj2" fmla="val 7351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>
                <a:latin typeface="Comic Sans MS" panose="030F0702030302020204" pitchFamily="66" charset="0"/>
              </a:rPr>
              <a:t>???</a:t>
            </a:r>
          </a:p>
        </p:txBody>
      </p:sp>
      <p:pic>
        <p:nvPicPr>
          <p:cNvPr id="36872" name="Picture 14" descr="H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2"/>
          <a:stretch>
            <a:fillRect/>
          </a:stretch>
        </p:blipFill>
        <p:spPr bwMode="auto">
          <a:xfrm>
            <a:off x="1109663" y="3324225"/>
            <a:ext cx="12017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 descr="C:\Users\tamj\AppData\Local\Microsoft\Windows\Temporary Internet Files\Content.IE5\DDZU2AVA\MP90042258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1998663"/>
            <a:ext cx="16351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:\Users\tamj\AppData\Local\Microsoft\Windows\Temporary Internet Files\Content.IE5\SJ530R3F\MC90004484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297363"/>
            <a:ext cx="15859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An Artificial Intelligence Won’t Be Created In The Foreseeable Future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altLang="en-US" smtClean="0"/>
              <a:t>Much work still needs to be done: Turing Test not yet passed</a:t>
            </a:r>
          </a:p>
        </p:txBody>
      </p:sp>
      <p:pic>
        <p:nvPicPr>
          <p:cNvPr id="37892" name="Picture 16" descr="C:\Users\tamj\AppData\Local\Microsoft\Windows\Temporary Internet Files\Content.IE5\S73FJVX2\MC90003892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209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Higher-Level Courses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433: Artificial Intelligence</a:t>
            </a:r>
          </a:p>
          <a:p>
            <a:r>
              <a:rPr lang="en-US" altLang="en-US" smtClean="0"/>
              <a:t>CPSC 565: Emergent computing</a:t>
            </a:r>
          </a:p>
          <a:p>
            <a:r>
              <a:rPr lang="en-US" altLang="en-US" smtClean="0"/>
              <a:t>CPSC 567: Foundations of multi-agent systems </a:t>
            </a:r>
          </a:p>
          <a:p>
            <a:r>
              <a:rPr lang="en-US" altLang="en-US" smtClean="0"/>
              <a:t>CPSC 568: Agent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3" name="Picture 15" descr="C:\Users\tamj\AppData\Local\Microsoft\Windows\Temporary Internet Files\Content.IE5\BXRWTSP3\MP9004065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6913"/>
            <a:ext cx="61722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823913"/>
          </a:xfrm>
        </p:spPr>
        <p:txBody>
          <a:bodyPr/>
          <a:lstStyle/>
          <a:p>
            <a:r>
              <a:rPr lang="en-CA" altLang="en-US" smtClean="0"/>
              <a:t>The focus is on interpreting and understanding visual information.</a:t>
            </a:r>
          </a:p>
          <a:p>
            <a:pPr lvl="1"/>
            <a:endParaRPr lang="en-CA" altLang="en-US" smtClean="0"/>
          </a:p>
          <a:p>
            <a:pPr lvl="1"/>
            <a:endParaRPr lang="en-CA" altLang="en-US" smtClean="0"/>
          </a:p>
          <a:p>
            <a:pPr lvl="1"/>
            <a:endParaRPr lang="en-CA" altLang="en-US" smtClean="0"/>
          </a:p>
          <a:p>
            <a:pPr lvl="1"/>
            <a:endParaRPr lang="en-CA" altLang="en-US" smtClean="0"/>
          </a:p>
          <a:p>
            <a:pPr lvl="1"/>
            <a:endParaRPr lang="en-CA" altLang="en-US" smtClean="0"/>
          </a:p>
          <a:p>
            <a:pPr lvl="1"/>
            <a:endParaRPr lang="en-CA" altLang="en-US" smtClean="0"/>
          </a:p>
          <a:p>
            <a:pPr lvl="1">
              <a:buFont typeface="Times New Roman" panose="02020603050405020304" pitchFamily="18" charset="0"/>
              <a:buNone/>
            </a:pPr>
            <a:endParaRPr lang="en-CA" altLang="en-US" smtClean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6142038"/>
            <a:ext cx="57658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http://pages.cpsc.ucalgary.ca/~boyd/pmwiki/pmwiki.php?n=Main.Research</a:t>
            </a: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5"/>
              </a:rPr>
              <a:t>http://people.ucalgary.ca/~jparker/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4262438" y="2895600"/>
            <a:ext cx="619125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9943" name="TextBox 17"/>
          <p:cNvSpPr txBox="1">
            <a:spLocks noChangeArrowheads="1"/>
          </p:cNvSpPr>
          <p:nvPr/>
        </p:nvSpPr>
        <p:spPr bwMode="auto">
          <a:xfrm>
            <a:off x="10333038" y="1627188"/>
            <a:ext cx="3810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33600" y="3532188"/>
            <a:ext cx="1905000" cy="987425"/>
            <a:chOff x="2133600" y="3532559"/>
            <a:chExt cx="1904999" cy="986495"/>
          </a:xfrm>
        </p:grpSpPr>
        <p:sp>
          <p:nvSpPr>
            <p:cNvPr id="3" name="Oval 2"/>
            <p:cNvSpPr/>
            <p:nvPr/>
          </p:nvSpPr>
          <p:spPr bwMode="auto">
            <a:xfrm>
              <a:off x="3657599" y="3532559"/>
              <a:ext cx="381000" cy="4948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860675" y="3589655"/>
              <a:ext cx="381000" cy="4948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133600" y="4024220"/>
              <a:ext cx="381000" cy="4948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00200" y="2027238"/>
            <a:ext cx="4175125" cy="2692400"/>
            <a:chOff x="1600200" y="2027665"/>
            <a:chExt cx="4175125" cy="2691438"/>
          </a:xfrm>
        </p:grpSpPr>
        <p:sp>
          <p:nvSpPr>
            <p:cNvPr id="39946" name="TextBox 3"/>
            <p:cNvSpPr txBox="1">
              <a:spLocks noChangeArrowheads="1"/>
            </p:cNvSpPr>
            <p:nvPr/>
          </p:nvSpPr>
          <p:spPr bwMode="auto">
            <a:xfrm>
              <a:off x="4800600" y="3636806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2670185" y="2027665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8" name="TextBox 3"/>
            <p:cNvSpPr txBox="1">
              <a:spLocks noChangeArrowheads="1"/>
            </p:cNvSpPr>
            <p:nvPr/>
          </p:nvSpPr>
          <p:spPr bwMode="auto">
            <a:xfrm>
              <a:off x="5394346" y="4036905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9" name="TextBox 3"/>
            <p:cNvSpPr txBox="1">
              <a:spLocks noChangeArrowheads="1"/>
            </p:cNvSpPr>
            <p:nvPr/>
          </p:nvSpPr>
          <p:spPr bwMode="auto">
            <a:xfrm>
              <a:off x="1600200" y="4319004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/>
      <p:bldP spid="430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5410200"/>
          </a:xfrm>
        </p:spPr>
        <p:txBody>
          <a:bodyPr/>
          <a:lstStyle/>
          <a:p>
            <a:r>
              <a:rPr lang="en-US" altLang="en-US" smtClean="0"/>
              <a:t>Recognition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Restoration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1525" y="1600200"/>
            <a:ext cx="3005138" cy="1819275"/>
            <a:chOff x="771524" y="1600200"/>
            <a:chExt cx="3005137" cy="1819346"/>
          </a:xfrm>
        </p:grpSpPr>
        <p:pic>
          <p:nvPicPr>
            <p:cNvPr id="4097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4" y="1600200"/>
              <a:ext cx="3005137" cy="1480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TextBox 3"/>
            <p:cNvSpPr txBox="1">
              <a:spLocks noChangeArrowheads="1"/>
            </p:cNvSpPr>
            <p:nvPr/>
          </p:nvSpPr>
          <p:spPr bwMode="auto">
            <a:xfrm>
              <a:off x="771524" y="3080992"/>
              <a:ext cx="2743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Image-based searches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1600200"/>
            <a:ext cx="3962400" cy="2132013"/>
            <a:chOff x="4800600" y="1600200"/>
            <a:chExt cx="3962400" cy="2132302"/>
          </a:xfrm>
        </p:grpSpPr>
        <p:pic>
          <p:nvPicPr>
            <p:cNvPr id="40969" name="Picture 3" descr="C:\Users\tamj\AppData\Local\Microsoft\Windows\Temporary Internet Files\Content.IE5\GG8X2L6I\MP900390217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00200"/>
              <a:ext cx="2514600" cy="179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086475" y="1800252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43675" y="2590934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TextBox 10"/>
            <p:cNvSpPr txBox="1">
              <a:spLocks noChangeArrowheads="1"/>
            </p:cNvSpPr>
            <p:nvPr/>
          </p:nvSpPr>
          <p:spPr bwMode="auto">
            <a:xfrm>
              <a:off x="4800600" y="3393948"/>
              <a:ext cx="3962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Identification  of malignant cells (mockup)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800100" y="4267200"/>
            <a:ext cx="3505200" cy="2519363"/>
            <a:chOff x="800098" y="4267200"/>
            <a:chExt cx="3505200" cy="2519779"/>
          </a:xfrm>
        </p:grpSpPr>
        <p:pic>
          <p:nvPicPr>
            <p:cNvPr id="40967" name="Picture 5" descr="C:\Users\tamj\AppData\Local\Microsoft\Windows\Temporary Internet Files\Content.IE5\92TJWXW0\MP900399264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98" y="4267200"/>
              <a:ext cx="3339675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Box 14"/>
            <p:cNvSpPr txBox="1">
              <a:spLocks noChangeArrowheads="1"/>
            </p:cNvSpPr>
            <p:nvPr/>
          </p:nvSpPr>
          <p:spPr bwMode="auto">
            <a:xfrm>
              <a:off x="800098" y="6448425"/>
              <a:ext cx="3505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Removing imperfections such as blurring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Higher-Level Courses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535: Introduction to image analysis and computer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Software Engineering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077200" cy="5368925"/>
          </a:xfrm>
        </p:spPr>
        <p:txBody>
          <a:bodyPr/>
          <a:lstStyle/>
          <a:p>
            <a:r>
              <a:rPr lang="en-CA" altLang="en-US" smtClean="0"/>
              <a:t>Concerned with employing systematic ways of producing good software on time and within budget.</a:t>
            </a:r>
          </a:p>
          <a:p>
            <a:r>
              <a:rPr lang="en-CA" altLang="en-US" smtClean="0"/>
              <a:t>A typical person can only hold ~7 concepts in their mind at a time.</a:t>
            </a:r>
          </a:p>
          <a:p>
            <a:pPr lvl="1"/>
            <a:r>
              <a:rPr lang="en-CA" altLang="en-US" smtClean="0"/>
              <a:t>A typical computer program consists of more than 7 ‘parts’.</a:t>
            </a:r>
          </a:p>
          <a:p>
            <a:r>
              <a:rPr lang="en-CA" altLang="en-US" smtClean="0"/>
              <a:t>Consequently mechanisms for dealing with this complexity are needed.</a:t>
            </a:r>
          </a:p>
          <a:p>
            <a:pPr lvl="1"/>
            <a:r>
              <a:rPr lang="en-CA" altLang="en-US" smtClean="0"/>
              <a:t>Top down approach is one way: break a large (hard to conceive) problem into smaller more manageable parts.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0" y="6394450"/>
            <a:ext cx="5727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http://www.cpsc.ucalgary.ca/cpsc_research/areas/evolutionary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 (2): Techniques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Agile development</a:t>
            </a:r>
          </a:p>
          <a:p>
            <a:r>
              <a:rPr lang="en-US" altLang="en-US" smtClean="0"/>
              <a:t>Design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Agile Programming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focus is on reducing risk by producing a new iteration/version of the software in a short period of time (~1 – 4 weeks).</a:t>
            </a:r>
          </a:p>
          <a:p>
            <a:r>
              <a:rPr lang="en-US" altLang="en-US" smtClean="0"/>
              <a:t>The project is then evaluated.</a:t>
            </a:r>
          </a:p>
          <a:p>
            <a:pPr lvl="1"/>
            <a:r>
              <a:rPr lang="en-US" altLang="en-US" smtClean="0"/>
              <a:t>The emphasis is on real time and face-to-face communication between developers over written documentation.</a:t>
            </a:r>
          </a:p>
          <a:p>
            <a:pPr lvl="1"/>
            <a:r>
              <a:rPr lang="en-US" altLang="en-US" smtClean="0"/>
              <a:t>Everyone associated with the project is brought together: developers, software testers, project managers and end users.</a:t>
            </a:r>
          </a:p>
          <a:p>
            <a:pPr lvl="1"/>
            <a:r>
              <a:rPr lang="en-US" altLang="en-US" smtClean="0"/>
              <a:t>Benefit: reduced development time with fewer misunderstandings.</a:t>
            </a:r>
          </a:p>
          <a:p>
            <a:r>
              <a:rPr lang="en-US" altLang="en-US" smtClean="0"/>
              <a:t>Contrast with traditional development: formal processes are followed such as heavily documenting program code.</a:t>
            </a:r>
          </a:p>
          <a:p>
            <a:pPr lvl="1"/>
            <a:r>
              <a:rPr lang="en-US" altLang="en-US" smtClean="0"/>
              <a:t>Versions are produced less frequently than with the agile approach.</a:t>
            </a:r>
          </a:p>
          <a:p>
            <a:pPr lvl="1"/>
            <a:r>
              <a:rPr lang="en-US" altLang="en-US" smtClean="0"/>
              <a:t>Documentation is the way that others understand how the code works.</a:t>
            </a:r>
          </a:p>
          <a:p>
            <a:pPr lvl="1"/>
            <a:r>
              <a:rPr lang="en-US" altLang="en-US" smtClean="0"/>
              <a:t>The client may be periodically be asked to “sign-off” on the software.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Agile Programming (2)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Traditional approaches work well for extremely large projects that require a high degree of reliability.</a:t>
            </a:r>
          </a:p>
          <a:p>
            <a:r>
              <a:rPr lang="en-US" altLang="en-US" smtClean="0"/>
              <a:t>Agile programming works well for smaller (although still large) projects where having a shorter development time is crucial.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Patterns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design pattern: a way of creating software that has been shown to be been sound under a number of different contexts.</a:t>
            </a:r>
          </a:p>
          <a:p>
            <a:r>
              <a:rPr lang="en-US" altLang="en-US" smtClean="0"/>
              <a:t>Design patterns are a way of documenting successful past approaches</a:t>
            </a:r>
          </a:p>
          <a:p>
            <a:pPr lvl="1"/>
            <a:r>
              <a:rPr lang="en-US" altLang="en-US" smtClean="0"/>
              <a:t>Top down design: although not one of the formally recognized designed patterns it shares some similarities to those approaches.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301 Analysis and Design of Large-Scale Software I (required for all CPSC majors)</a:t>
            </a:r>
          </a:p>
          <a:p>
            <a:r>
              <a:rPr lang="en-US" altLang="en-US" smtClean="0"/>
              <a:t>Software Engineering 401 Analysis and Design of Large-Scale Software II </a:t>
            </a:r>
          </a:p>
          <a:p>
            <a:r>
              <a:rPr lang="en-US" altLang="en-US" smtClean="0"/>
              <a:t>Software Engineering 403 Software Development in Teams and Organizations </a:t>
            </a:r>
          </a:p>
          <a:p>
            <a:r>
              <a:rPr lang="en-US" altLang="en-US" smtClean="0"/>
              <a:t>Software Engineering 437 Software Testing</a:t>
            </a:r>
          </a:p>
          <a:p>
            <a:r>
              <a:rPr lang="en-US" altLang="en-US" smtClean="0"/>
              <a:t>Software Engineering 471 Software Requirements Engineering </a:t>
            </a:r>
          </a:p>
          <a:p>
            <a:r>
              <a:rPr lang="en-US" altLang="en-US" smtClean="0"/>
              <a:t>Software Engineering 511 Software Process and Project Management </a:t>
            </a:r>
          </a:p>
          <a:p>
            <a:r>
              <a:rPr lang="en-US" altLang="en-US" smtClean="0"/>
              <a:t>Software Engineering 513 Web-Based Systems </a:t>
            </a:r>
          </a:p>
          <a:p>
            <a:r>
              <a:rPr lang="en-US" altLang="en-US" smtClean="0"/>
              <a:t>Software Engineering 515 Agile Software Engineering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 (2)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521 Software Reliability and Software Quality </a:t>
            </a:r>
          </a:p>
          <a:p>
            <a:r>
              <a:rPr lang="en-US" altLang="en-US" smtClean="0"/>
              <a:t>Software Engineering 523 Formal Methods </a:t>
            </a:r>
          </a:p>
          <a:p>
            <a:r>
              <a:rPr lang="en-US" altLang="en-US" smtClean="0"/>
              <a:t>Software Engineering 533 Software Performance Evaluation </a:t>
            </a:r>
          </a:p>
          <a:p>
            <a:r>
              <a:rPr lang="en-US" altLang="en-US" smtClean="0"/>
              <a:t>Software Engineering 541 Fundamentals of Software Evolution and Reuse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It can involve the creation of malicious software (‘malware’)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3200" y="1752600"/>
            <a:ext cx="2501900" cy="2297113"/>
            <a:chOff x="128" y="1104"/>
            <a:chExt cx="1576" cy="1447"/>
          </a:xfrm>
        </p:grpSpPr>
        <p:grpSp>
          <p:nvGrpSpPr>
            <p:cNvPr id="50191" name="Group 28"/>
            <p:cNvGrpSpPr>
              <a:grpSpLocks/>
            </p:cNvGrpSpPr>
            <p:nvPr/>
          </p:nvGrpSpPr>
          <p:grpSpPr bwMode="auto">
            <a:xfrm>
              <a:off x="128" y="1104"/>
              <a:ext cx="658" cy="719"/>
              <a:chOff x="1160" y="1136"/>
              <a:chExt cx="658" cy="719"/>
            </a:xfrm>
          </p:grpSpPr>
          <p:pic>
            <p:nvPicPr>
              <p:cNvPr id="50199" name="Picture 19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160" y="113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00" name="Text Box 23"/>
              <p:cNvSpPr txBox="1">
                <a:spLocks noChangeArrowheads="1"/>
              </p:cNvSpPr>
              <p:nvPr/>
            </p:nvSpPr>
            <p:spPr bwMode="auto">
              <a:xfrm>
                <a:off x="1280" y="1376"/>
                <a:ext cx="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Cheap Viagra!</a:t>
                </a:r>
              </a:p>
            </p:txBody>
          </p:sp>
        </p:grpSp>
        <p:grpSp>
          <p:nvGrpSpPr>
            <p:cNvPr id="50192" name="Group 29"/>
            <p:cNvGrpSpPr>
              <a:grpSpLocks/>
            </p:cNvGrpSpPr>
            <p:nvPr/>
          </p:nvGrpSpPr>
          <p:grpSpPr bwMode="auto">
            <a:xfrm>
              <a:off x="480" y="1576"/>
              <a:ext cx="658" cy="719"/>
              <a:chOff x="2456" y="1216"/>
              <a:chExt cx="658" cy="719"/>
            </a:xfrm>
          </p:grpSpPr>
          <p:pic>
            <p:nvPicPr>
              <p:cNvPr id="50197" name="Picture 24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2456" y="121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512"/>
                <a:ext cx="55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Become rich overnight!</a:t>
                </a:r>
              </a:p>
            </p:txBody>
          </p:sp>
        </p:grpSp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912" y="1112"/>
              <a:ext cx="658" cy="719"/>
              <a:chOff x="1848" y="1488"/>
              <a:chExt cx="658" cy="719"/>
            </a:xfrm>
          </p:grpSpPr>
          <p:pic>
            <p:nvPicPr>
              <p:cNvPr id="50195" name="Picture 26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848" y="1488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6" name="Text Box 27"/>
              <p:cNvSpPr txBox="1">
                <a:spLocks noChangeArrowheads="1"/>
              </p:cNvSpPr>
              <p:nvPr/>
            </p:nvSpPr>
            <p:spPr bwMode="auto">
              <a:xfrm>
                <a:off x="1880" y="172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Buy more! Pay less!</a:t>
                </a:r>
              </a:p>
            </p:txBody>
          </p:sp>
        </p:grpSp>
        <p:sp>
          <p:nvSpPr>
            <p:cNvPr id="50194" name="Text Box 32"/>
            <p:cNvSpPr txBox="1">
              <a:spLocks noChangeArrowheads="1"/>
            </p:cNvSpPr>
            <p:nvPr/>
          </p:nvSpPr>
          <p:spPr bwMode="auto">
            <a:xfrm>
              <a:off x="136" y="2320"/>
              <a:ext cx="15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Spam generators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082800" y="4124325"/>
            <a:ext cx="2382838" cy="1881188"/>
            <a:chOff x="2104" y="1902"/>
            <a:chExt cx="1501" cy="1185"/>
          </a:xfrm>
        </p:grpSpPr>
        <p:pic>
          <p:nvPicPr>
            <p:cNvPr id="50189" name="Picture 8" descr="MC900230566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" y="1902"/>
              <a:ext cx="1494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33"/>
            <p:cNvSpPr txBox="1">
              <a:spLocks noChangeArrowheads="1"/>
            </p:cNvSpPr>
            <p:nvPr/>
          </p:nvSpPr>
          <p:spPr bwMode="auto">
            <a:xfrm>
              <a:off x="2104" y="2856"/>
              <a:ext cx="1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Virus software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0" y="4700588"/>
            <a:ext cx="1739900" cy="2157412"/>
            <a:chOff x="472" y="2961"/>
            <a:chExt cx="1096" cy="1359"/>
          </a:xfrm>
        </p:grpSpPr>
        <p:pic>
          <p:nvPicPr>
            <p:cNvPr id="50187" name="Picture 12" descr="MC900083567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" y="2961"/>
              <a:ext cx="1025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Text Box 34"/>
            <p:cNvSpPr txBox="1">
              <a:spLocks noChangeArrowheads="1"/>
            </p:cNvSpPr>
            <p:nvPr/>
          </p:nvSpPr>
          <p:spPr bwMode="auto">
            <a:xfrm>
              <a:off x="472" y="4089"/>
              <a:ext cx="1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Spyware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5499100" y="1878013"/>
            <a:ext cx="3644900" cy="3332162"/>
            <a:chOff x="3464" y="1183"/>
            <a:chExt cx="2296" cy="2099"/>
          </a:xfrm>
        </p:grpSpPr>
        <p:pic>
          <p:nvPicPr>
            <p:cNvPr id="50185" name="Picture 9" descr="MC900234347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" y="1183"/>
              <a:ext cx="1348" cy="1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Text Box 37"/>
            <p:cNvSpPr txBox="1">
              <a:spLocks noChangeArrowheads="1"/>
            </p:cNvSpPr>
            <p:nvPr/>
          </p:nvSpPr>
          <p:spPr bwMode="auto">
            <a:xfrm>
              <a:off x="3464" y="2272"/>
              <a:ext cx="2296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4300" indent="-1143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Purpose: learn about how malicious software is created and distributed.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sz="1800">
                  <a:latin typeface="Arial" panose="020B0604020202020204" pitchFamily="34" charset="0"/>
                </a:rPr>
                <a:t>Goal: develop countermeasures to protect computer systems</a:t>
              </a:r>
            </a:p>
          </p:txBody>
        </p:sp>
      </p:grp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416300" y="6300788"/>
            <a:ext cx="5727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6"/>
              </a:rPr>
              <a:t>http://icis.cpsc.ucalgary.ca/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Approaches To 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just demonstrated, understanding ‘how things work’ is one key component to designing more secure systems.</a:t>
            </a:r>
          </a:p>
          <a:p>
            <a:pPr lvl="1"/>
            <a:r>
              <a:rPr lang="en-US" altLang="en-US" smtClean="0"/>
              <a:t>e.g., Creating viruses and other malware in order to create better defenses against them.</a:t>
            </a:r>
          </a:p>
          <a:p>
            <a:r>
              <a:rPr lang="en-US" altLang="en-US" smtClean="0"/>
              <a:t>But also the ‘human’ factor must be considered: some security experts think that many security breaches are due to user actions not technical flaws.</a:t>
            </a:r>
          </a:p>
          <a:p>
            <a:pPr lvl="1"/>
            <a:r>
              <a:rPr lang="en-US" altLang="en-US" smtClean="0"/>
              <a:t>But this may require more than just standard ‘security workshops’.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Is/Are Fake? Which Is/Are Real?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8"/>
            <a:ext cx="519112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083050"/>
            <a:ext cx="39116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76788" cy="275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Cryptography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 may have already been described earlier in the semester (depends on the particular assignments), cryptography can play an important role in security.</a:t>
            </a:r>
          </a:p>
          <a:p>
            <a:pPr lvl="1"/>
            <a:r>
              <a:rPr lang="en-US" altLang="en-US" smtClean="0"/>
              <a:t>Transmitting and storing sensitive information.</a:t>
            </a:r>
          </a:p>
          <a:p>
            <a:pPr lvl="1"/>
            <a:r>
              <a:rPr lang="en-US" altLang="en-US" smtClean="0"/>
              <a:t>Cryptography involves the development of new and better approaches for encoding sensitive data (to make unauthorized access harder).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Security: Higher-Level Courses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329: Explorations in information security and privacy</a:t>
            </a:r>
          </a:p>
          <a:p>
            <a:r>
              <a:rPr lang="en-US" altLang="en-US" smtClean="0"/>
              <a:t>CPSC 418: Introduction to Cryptography</a:t>
            </a:r>
          </a:p>
          <a:p>
            <a:r>
              <a:rPr lang="en-US" altLang="en-US" smtClean="0"/>
              <a:t>CPSC 525: Principles of computer security</a:t>
            </a:r>
          </a:p>
          <a:p>
            <a:r>
              <a:rPr lang="en-US" altLang="en-US" smtClean="0"/>
              <a:t>CPSC 527: Computer viruses and malware</a:t>
            </a:r>
          </a:p>
          <a:p>
            <a:r>
              <a:rPr lang="en-US" altLang="en-US" smtClean="0"/>
              <a:t>CPSC 528: Spam and spyware</a:t>
            </a:r>
          </a:p>
          <a:p>
            <a:r>
              <a:rPr lang="en-US" altLang="en-US" smtClean="0"/>
              <a:t>CPSC 530: Information theoretic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Games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01000" cy="5368925"/>
          </a:xfrm>
        </p:spPr>
        <p:txBody>
          <a:bodyPr/>
          <a:lstStyle/>
          <a:p>
            <a:r>
              <a:rPr lang="en-CA" altLang="en-US" smtClean="0"/>
              <a:t>Pulls together many areas of Computer Science</a:t>
            </a:r>
          </a:p>
          <a:p>
            <a:r>
              <a:rPr lang="en-CA" altLang="en-US" smtClean="0"/>
              <a:t>The University of Calgary was the first Canadian university to offer this area of study.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62063" y="1973263"/>
            <a:ext cx="6616700" cy="2540000"/>
            <a:chOff x="1262063" y="1973263"/>
            <a:chExt cx="6616700" cy="2540001"/>
          </a:xfrm>
        </p:grpSpPr>
        <p:sp>
          <p:nvSpPr>
            <p:cNvPr id="55306" name="Text Box 5"/>
            <p:cNvSpPr txBox="1">
              <a:spLocks noChangeArrowheads="1"/>
            </p:cNvSpPr>
            <p:nvPr/>
          </p:nvSpPr>
          <p:spPr bwMode="auto">
            <a:xfrm>
              <a:off x="5146676" y="2971801"/>
              <a:ext cx="2378075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CA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Blatant advertisement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</p:txBody>
        </p:sp>
        <p:sp>
          <p:nvSpPr>
            <p:cNvPr id="55307" name="Line 6"/>
            <p:cNvSpPr>
              <a:spLocks noChangeShapeType="1"/>
            </p:cNvSpPr>
            <p:nvPr/>
          </p:nvSpPr>
          <p:spPr bwMode="auto">
            <a:xfrm flipH="1" flipV="1">
              <a:off x="3795713" y="2011363"/>
              <a:ext cx="1684338" cy="1797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5308" name="Line 7"/>
            <p:cNvSpPr>
              <a:spLocks noChangeShapeType="1"/>
            </p:cNvSpPr>
            <p:nvPr/>
          </p:nvSpPr>
          <p:spPr bwMode="auto">
            <a:xfrm flipV="1">
              <a:off x="1262063" y="1973263"/>
              <a:ext cx="6616700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7700" y="6316663"/>
            <a:ext cx="572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0" y="6583363"/>
            <a:ext cx="763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http://www.cpsc.ucalgary.ca/undergrad/courses_progression/concentration?conc=game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582613" y="4054475"/>
            <a:ext cx="4027487" cy="2541588"/>
            <a:chOff x="367" y="2554"/>
            <a:chExt cx="2537" cy="1601"/>
          </a:xfrm>
        </p:grpSpPr>
        <p:pic>
          <p:nvPicPr>
            <p:cNvPr id="55304" name="Picture 11" descr="3569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54"/>
              <a:ext cx="253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Rectangle 12"/>
            <p:cNvSpPr>
              <a:spLocks noChangeArrowheads="1"/>
            </p:cNvSpPr>
            <p:nvPr/>
          </p:nvSpPr>
          <p:spPr bwMode="auto">
            <a:xfrm>
              <a:off x="367" y="3982"/>
              <a:ext cx="2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“Scarface: The World is Yours“ © Radical Entertainment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Human-Computer Interaction (HCI)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657600" y="3086100"/>
            <a:ext cx="2197100" cy="1033463"/>
            <a:chOff x="3375025" y="3086099"/>
            <a:chExt cx="2197100" cy="1033463"/>
          </a:xfrm>
        </p:grpSpPr>
        <p:sp>
          <p:nvSpPr>
            <p:cNvPr id="18451" name="Text Box 9"/>
            <p:cNvSpPr txBox="1">
              <a:spLocks noChangeArrowheads="1"/>
            </p:cNvSpPr>
            <p:nvPr/>
          </p:nvSpPr>
          <p:spPr bwMode="auto">
            <a:xfrm>
              <a:off x="3375025" y="3538537"/>
              <a:ext cx="2197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Make computers store more information!!</a:t>
              </a:r>
            </a:p>
          </p:txBody>
        </p:sp>
        <p:sp>
          <p:nvSpPr>
            <p:cNvPr id="18452" name="cddrive"/>
            <p:cNvSpPr>
              <a:spLocks noEditPoints="1" noChangeArrowheads="1"/>
            </p:cNvSpPr>
            <p:nvPr/>
          </p:nvSpPr>
          <p:spPr bwMode="auto">
            <a:xfrm>
              <a:off x="3413125" y="3086099"/>
              <a:ext cx="1435100" cy="452438"/>
            </a:xfrm>
            <a:custGeom>
              <a:avLst/>
              <a:gdLst>
                <a:gd name="T0" fmla="*/ 47673889 w 21600"/>
                <a:gd name="T1" fmla="*/ 0 h 21600"/>
                <a:gd name="T2" fmla="*/ 95347778 w 21600"/>
                <a:gd name="T3" fmla="*/ 4738429 h 21600"/>
                <a:gd name="T4" fmla="*/ 47673889 w 21600"/>
                <a:gd name="T5" fmla="*/ 9476859 h 21600"/>
                <a:gd name="T6" fmla="*/ 0 w 21600"/>
                <a:gd name="T7" fmla="*/ 47384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86 w 21600"/>
                <a:gd name="T13" fmla="*/ 23059 h 21600"/>
                <a:gd name="T14" fmla="*/ 21005 w 21600"/>
                <a:gd name="T15" fmla="*/ 305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563" y="12259"/>
                  </a:moveTo>
                  <a:lnTo>
                    <a:pt x="2563" y="12843"/>
                  </a:lnTo>
                  <a:lnTo>
                    <a:pt x="2746" y="13427"/>
                  </a:lnTo>
                  <a:lnTo>
                    <a:pt x="2929" y="14303"/>
                  </a:lnTo>
                  <a:lnTo>
                    <a:pt x="3112" y="14886"/>
                  </a:lnTo>
                  <a:lnTo>
                    <a:pt x="3478" y="15470"/>
                  </a:lnTo>
                  <a:lnTo>
                    <a:pt x="3844" y="16054"/>
                  </a:lnTo>
                  <a:lnTo>
                    <a:pt x="4393" y="16638"/>
                  </a:lnTo>
                  <a:lnTo>
                    <a:pt x="4942" y="17222"/>
                  </a:lnTo>
                  <a:lnTo>
                    <a:pt x="5492" y="17514"/>
                  </a:lnTo>
                  <a:lnTo>
                    <a:pt x="6224" y="18097"/>
                  </a:lnTo>
                  <a:lnTo>
                    <a:pt x="6773" y="18389"/>
                  </a:lnTo>
                  <a:lnTo>
                    <a:pt x="7505" y="18681"/>
                  </a:lnTo>
                  <a:lnTo>
                    <a:pt x="8237" y="18973"/>
                  </a:lnTo>
                  <a:lnTo>
                    <a:pt x="9153" y="18973"/>
                  </a:lnTo>
                  <a:lnTo>
                    <a:pt x="9885" y="19265"/>
                  </a:lnTo>
                  <a:lnTo>
                    <a:pt x="10800" y="19265"/>
                  </a:lnTo>
                  <a:lnTo>
                    <a:pt x="11532" y="19265"/>
                  </a:lnTo>
                  <a:lnTo>
                    <a:pt x="12447" y="18973"/>
                  </a:lnTo>
                  <a:lnTo>
                    <a:pt x="13180" y="18973"/>
                  </a:lnTo>
                  <a:lnTo>
                    <a:pt x="13912" y="18681"/>
                  </a:lnTo>
                  <a:lnTo>
                    <a:pt x="14644" y="18389"/>
                  </a:lnTo>
                  <a:lnTo>
                    <a:pt x="15376" y="18097"/>
                  </a:lnTo>
                  <a:lnTo>
                    <a:pt x="16108" y="17514"/>
                  </a:lnTo>
                  <a:lnTo>
                    <a:pt x="16658" y="17222"/>
                  </a:lnTo>
                  <a:lnTo>
                    <a:pt x="17207" y="16638"/>
                  </a:lnTo>
                  <a:lnTo>
                    <a:pt x="17573" y="16054"/>
                  </a:lnTo>
                  <a:lnTo>
                    <a:pt x="18122" y="15470"/>
                  </a:lnTo>
                  <a:lnTo>
                    <a:pt x="18305" y="14886"/>
                  </a:lnTo>
                  <a:lnTo>
                    <a:pt x="18671" y="14303"/>
                  </a:lnTo>
                  <a:lnTo>
                    <a:pt x="18854" y="13427"/>
                  </a:lnTo>
                  <a:lnTo>
                    <a:pt x="19037" y="12843"/>
                  </a:lnTo>
                  <a:lnTo>
                    <a:pt x="19037" y="12259"/>
                  </a:lnTo>
                  <a:lnTo>
                    <a:pt x="2563" y="12259"/>
                  </a:lnTo>
                  <a:close/>
                </a:path>
                <a:path w="21600" h="21600" extrusionOk="0">
                  <a:moveTo>
                    <a:pt x="2563" y="12259"/>
                  </a:moveTo>
                  <a:lnTo>
                    <a:pt x="9153" y="12259"/>
                  </a:lnTo>
                  <a:lnTo>
                    <a:pt x="9153" y="12551"/>
                  </a:lnTo>
                  <a:lnTo>
                    <a:pt x="9336" y="12843"/>
                  </a:lnTo>
                  <a:lnTo>
                    <a:pt x="9519" y="13135"/>
                  </a:lnTo>
                  <a:lnTo>
                    <a:pt x="9702" y="13135"/>
                  </a:lnTo>
                  <a:lnTo>
                    <a:pt x="9885" y="13427"/>
                  </a:lnTo>
                  <a:lnTo>
                    <a:pt x="10068" y="13719"/>
                  </a:lnTo>
                  <a:lnTo>
                    <a:pt x="10434" y="13719"/>
                  </a:lnTo>
                  <a:lnTo>
                    <a:pt x="10800" y="13719"/>
                  </a:lnTo>
                  <a:lnTo>
                    <a:pt x="10983" y="13719"/>
                  </a:lnTo>
                  <a:lnTo>
                    <a:pt x="11349" y="13719"/>
                  </a:lnTo>
                  <a:lnTo>
                    <a:pt x="11715" y="13427"/>
                  </a:lnTo>
                  <a:lnTo>
                    <a:pt x="11898" y="13135"/>
                  </a:lnTo>
                  <a:lnTo>
                    <a:pt x="12081" y="13135"/>
                  </a:lnTo>
                  <a:lnTo>
                    <a:pt x="12264" y="12843"/>
                  </a:lnTo>
                  <a:lnTo>
                    <a:pt x="12264" y="12551"/>
                  </a:lnTo>
                  <a:lnTo>
                    <a:pt x="12264" y="12259"/>
                  </a:lnTo>
                  <a:lnTo>
                    <a:pt x="9153" y="12259"/>
                  </a:lnTo>
                  <a:lnTo>
                    <a:pt x="2563" y="12259"/>
                  </a:lnTo>
                  <a:close/>
                </a:path>
                <a:path w="21600" h="21600" extrusionOk="0">
                  <a:moveTo>
                    <a:pt x="21600" y="7589"/>
                  </a:moveTo>
                  <a:lnTo>
                    <a:pt x="17756" y="0"/>
                  </a:lnTo>
                  <a:lnTo>
                    <a:pt x="10800" y="0"/>
                  </a:lnTo>
                  <a:lnTo>
                    <a:pt x="3844" y="0"/>
                  </a:lnTo>
                  <a:lnTo>
                    <a:pt x="0" y="7589"/>
                  </a:lnTo>
                  <a:lnTo>
                    <a:pt x="0" y="10800"/>
                  </a:lnTo>
                  <a:lnTo>
                    <a:pt x="0" y="18097"/>
                  </a:lnTo>
                  <a:lnTo>
                    <a:pt x="1464" y="18097"/>
                  </a:lnTo>
                  <a:lnTo>
                    <a:pt x="1464" y="21600"/>
                  </a:lnTo>
                  <a:lnTo>
                    <a:pt x="10800" y="21600"/>
                  </a:lnTo>
                  <a:lnTo>
                    <a:pt x="19953" y="21600"/>
                  </a:lnTo>
                  <a:lnTo>
                    <a:pt x="19953" y="18097"/>
                  </a:lnTo>
                  <a:lnTo>
                    <a:pt x="21600" y="18097"/>
                  </a:lnTo>
                  <a:lnTo>
                    <a:pt x="21600" y="11092"/>
                  </a:lnTo>
                  <a:lnTo>
                    <a:pt x="21600" y="7589"/>
                  </a:lnTo>
                </a:path>
                <a:path w="21600" h="21600" extrusionOk="0">
                  <a:moveTo>
                    <a:pt x="1647" y="18097"/>
                  </a:moveTo>
                  <a:lnTo>
                    <a:pt x="6407" y="18097"/>
                  </a:lnTo>
                  <a:moveTo>
                    <a:pt x="19953" y="18097"/>
                  </a:moveTo>
                  <a:lnTo>
                    <a:pt x="15010" y="18097"/>
                  </a:lnTo>
                  <a:moveTo>
                    <a:pt x="0" y="7589"/>
                  </a:moveTo>
                  <a:lnTo>
                    <a:pt x="21417" y="7589"/>
                  </a:lnTo>
                  <a:lnTo>
                    <a:pt x="21600" y="7589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8444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8445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38900" y="3190875"/>
            <a:ext cx="2197100" cy="2219325"/>
            <a:chOff x="6438900" y="3190875"/>
            <a:chExt cx="2197100" cy="2219952"/>
          </a:xfrm>
        </p:grpSpPr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6438900" y="4585327"/>
              <a:ext cx="21971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pic>
          <p:nvPicPr>
            <p:cNvPr id="18442" name="Picture 17" descr="C:\Users\tamj\AppData\Local\Microsoft\Windows\Temporary Internet Files\Content.IE5\SJ530R3F\MC90041256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190875"/>
              <a:ext cx="1282700" cy="14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Games: Higher-Level Courses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585: Games programming</a:t>
            </a:r>
          </a:p>
          <a:p>
            <a:pPr lvl="1"/>
            <a:r>
              <a:rPr lang="en-US" altLang="en-US" smtClean="0"/>
              <a:t>Actual ‘industry practices’ are taught and applied during the semester</a:t>
            </a:r>
          </a:p>
          <a:p>
            <a:pPr lvl="2"/>
            <a:r>
              <a:rPr lang="en-US" altLang="en-US" smtClean="0"/>
              <a:t>Sound routines, graphics and more</a:t>
            </a:r>
          </a:p>
          <a:p>
            <a:pPr lvl="1"/>
            <a:r>
              <a:rPr lang="en-US" altLang="en-US" smtClean="0"/>
              <a:t>(Lectures have been taught by actual game developers)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Know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some areas of Computer Science</a:t>
            </a:r>
          </a:p>
          <a:p>
            <a:r>
              <a:rPr lang="en-US" altLang="en-US" smtClean="0"/>
              <a:t>What does each area entail</a:t>
            </a:r>
          </a:p>
          <a:p>
            <a:r>
              <a:rPr lang="en-US" altLang="en-US" smtClean="0"/>
              <a:t>Some of the sub-areas, techniques employed or issues associated with each area of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Copyright Notification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“Unless otherwise indicated, all images in this presentation are  used with permission from Microsoft.”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slide </a:t>
            </a:r>
            <a:fld id="{C022C8FE-2083-4C8B-88BC-4D0A28BF3BFB}" type="slidenum"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z="900" smtClean="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Sound And Other Special Effects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Unless otherwise indicated they were produced and edited by James Tam :$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Human-</a:t>
            </a:r>
            <a:r>
              <a:rPr lang="en-US" altLang="en-US" dirty="0" smtClean="0"/>
              <a:t>Computer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 Interaction (HCI)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9462" name="Group 13"/>
          <p:cNvGrpSpPr>
            <a:grpSpLocks/>
          </p:cNvGrpSpPr>
          <p:nvPr/>
        </p:nvGrpSpPr>
        <p:grpSpPr bwMode="auto">
          <a:xfrm>
            <a:off x="3657600" y="3086100"/>
            <a:ext cx="2197100" cy="1033463"/>
            <a:chOff x="3375025" y="3086099"/>
            <a:chExt cx="2197100" cy="1033463"/>
          </a:xfrm>
        </p:grpSpPr>
        <p:sp>
          <p:nvSpPr>
            <p:cNvPr id="19475" name="Text Box 9"/>
            <p:cNvSpPr txBox="1">
              <a:spLocks noChangeArrowheads="1"/>
            </p:cNvSpPr>
            <p:nvPr/>
          </p:nvSpPr>
          <p:spPr bwMode="auto">
            <a:xfrm>
              <a:off x="3375025" y="3538537"/>
              <a:ext cx="2197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Make computers store more information!!</a:t>
              </a:r>
            </a:p>
          </p:txBody>
        </p:sp>
        <p:sp>
          <p:nvSpPr>
            <p:cNvPr id="19476" name="cddrive"/>
            <p:cNvSpPr>
              <a:spLocks noEditPoints="1" noChangeArrowheads="1"/>
            </p:cNvSpPr>
            <p:nvPr/>
          </p:nvSpPr>
          <p:spPr bwMode="auto">
            <a:xfrm>
              <a:off x="3413125" y="3086099"/>
              <a:ext cx="1435100" cy="452438"/>
            </a:xfrm>
            <a:custGeom>
              <a:avLst/>
              <a:gdLst>
                <a:gd name="T0" fmla="*/ 47673889 w 21600"/>
                <a:gd name="T1" fmla="*/ 0 h 21600"/>
                <a:gd name="T2" fmla="*/ 95347778 w 21600"/>
                <a:gd name="T3" fmla="*/ 4738429 h 21600"/>
                <a:gd name="T4" fmla="*/ 47673889 w 21600"/>
                <a:gd name="T5" fmla="*/ 9476859 h 21600"/>
                <a:gd name="T6" fmla="*/ 0 w 21600"/>
                <a:gd name="T7" fmla="*/ 47384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86 w 21600"/>
                <a:gd name="T13" fmla="*/ 23059 h 21600"/>
                <a:gd name="T14" fmla="*/ 21005 w 21600"/>
                <a:gd name="T15" fmla="*/ 305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563" y="12259"/>
                  </a:moveTo>
                  <a:lnTo>
                    <a:pt x="2563" y="12843"/>
                  </a:lnTo>
                  <a:lnTo>
                    <a:pt x="2746" y="13427"/>
                  </a:lnTo>
                  <a:lnTo>
                    <a:pt x="2929" y="14303"/>
                  </a:lnTo>
                  <a:lnTo>
                    <a:pt x="3112" y="14886"/>
                  </a:lnTo>
                  <a:lnTo>
                    <a:pt x="3478" y="15470"/>
                  </a:lnTo>
                  <a:lnTo>
                    <a:pt x="3844" y="16054"/>
                  </a:lnTo>
                  <a:lnTo>
                    <a:pt x="4393" y="16638"/>
                  </a:lnTo>
                  <a:lnTo>
                    <a:pt x="4942" y="17222"/>
                  </a:lnTo>
                  <a:lnTo>
                    <a:pt x="5492" y="17514"/>
                  </a:lnTo>
                  <a:lnTo>
                    <a:pt x="6224" y="18097"/>
                  </a:lnTo>
                  <a:lnTo>
                    <a:pt x="6773" y="18389"/>
                  </a:lnTo>
                  <a:lnTo>
                    <a:pt x="7505" y="18681"/>
                  </a:lnTo>
                  <a:lnTo>
                    <a:pt x="8237" y="18973"/>
                  </a:lnTo>
                  <a:lnTo>
                    <a:pt x="9153" y="18973"/>
                  </a:lnTo>
                  <a:lnTo>
                    <a:pt x="9885" y="19265"/>
                  </a:lnTo>
                  <a:lnTo>
                    <a:pt x="10800" y="19265"/>
                  </a:lnTo>
                  <a:lnTo>
                    <a:pt x="11532" y="19265"/>
                  </a:lnTo>
                  <a:lnTo>
                    <a:pt x="12447" y="18973"/>
                  </a:lnTo>
                  <a:lnTo>
                    <a:pt x="13180" y="18973"/>
                  </a:lnTo>
                  <a:lnTo>
                    <a:pt x="13912" y="18681"/>
                  </a:lnTo>
                  <a:lnTo>
                    <a:pt x="14644" y="18389"/>
                  </a:lnTo>
                  <a:lnTo>
                    <a:pt x="15376" y="18097"/>
                  </a:lnTo>
                  <a:lnTo>
                    <a:pt x="16108" y="17514"/>
                  </a:lnTo>
                  <a:lnTo>
                    <a:pt x="16658" y="17222"/>
                  </a:lnTo>
                  <a:lnTo>
                    <a:pt x="17207" y="16638"/>
                  </a:lnTo>
                  <a:lnTo>
                    <a:pt x="17573" y="16054"/>
                  </a:lnTo>
                  <a:lnTo>
                    <a:pt x="18122" y="15470"/>
                  </a:lnTo>
                  <a:lnTo>
                    <a:pt x="18305" y="14886"/>
                  </a:lnTo>
                  <a:lnTo>
                    <a:pt x="18671" y="14303"/>
                  </a:lnTo>
                  <a:lnTo>
                    <a:pt x="18854" y="13427"/>
                  </a:lnTo>
                  <a:lnTo>
                    <a:pt x="19037" y="12843"/>
                  </a:lnTo>
                  <a:lnTo>
                    <a:pt x="19037" y="12259"/>
                  </a:lnTo>
                  <a:lnTo>
                    <a:pt x="2563" y="12259"/>
                  </a:lnTo>
                  <a:close/>
                </a:path>
                <a:path w="21600" h="21600" extrusionOk="0">
                  <a:moveTo>
                    <a:pt x="2563" y="12259"/>
                  </a:moveTo>
                  <a:lnTo>
                    <a:pt x="9153" y="12259"/>
                  </a:lnTo>
                  <a:lnTo>
                    <a:pt x="9153" y="12551"/>
                  </a:lnTo>
                  <a:lnTo>
                    <a:pt x="9336" y="12843"/>
                  </a:lnTo>
                  <a:lnTo>
                    <a:pt x="9519" y="13135"/>
                  </a:lnTo>
                  <a:lnTo>
                    <a:pt x="9702" y="13135"/>
                  </a:lnTo>
                  <a:lnTo>
                    <a:pt x="9885" y="13427"/>
                  </a:lnTo>
                  <a:lnTo>
                    <a:pt x="10068" y="13719"/>
                  </a:lnTo>
                  <a:lnTo>
                    <a:pt x="10434" y="13719"/>
                  </a:lnTo>
                  <a:lnTo>
                    <a:pt x="10800" y="13719"/>
                  </a:lnTo>
                  <a:lnTo>
                    <a:pt x="10983" y="13719"/>
                  </a:lnTo>
                  <a:lnTo>
                    <a:pt x="11349" y="13719"/>
                  </a:lnTo>
                  <a:lnTo>
                    <a:pt x="11715" y="13427"/>
                  </a:lnTo>
                  <a:lnTo>
                    <a:pt x="11898" y="13135"/>
                  </a:lnTo>
                  <a:lnTo>
                    <a:pt x="12081" y="13135"/>
                  </a:lnTo>
                  <a:lnTo>
                    <a:pt x="12264" y="12843"/>
                  </a:lnTo>
                  <a:lnTo>
                    <a:pt x="12264" y="12551"/>
                  </a:lnTo>
                  <a:lnTo>
                    <a:pt x="12264" y="12259"/>
                  </a:lnTo>
                  <a:lnTo>
                    <a:pt x="9153" y="12259"/>
                  </a:lnTo>
                  <a:lnTo>
                    <a:pt x="2563" y="12259"/>
                  </a:lnTo>
                  <a:close/>
                </a:path>
                <a:path w="21600" h="21600" extrusionOk="0">
                  <a:moveTo>
                    <a:pt x="21600" y="7589"/>
                  </a:moveTo>
                  <a:lnTo>
                    <a:pt x="17756" y="0"/>
                  </a:lnTo>
                  <a:lnTo>
                    <a:pt x="10800" y="0"/>
                  </a:lnTo>
                  <a:lnTo>
                    <a:pt x="3844" y="0"/>
                  </a:lnTo>
                  <a:lnTo>
                    <a:pt x="0" y="7589"/>
                  </a:lnTo>
                  <a:lnTo>
                    <a:pt x="0" y="10800"/>
                  </a:lnTo>
                  <a:lnTo>
                    <a:pt x="0" y="18097"/>
                  </a:lnTo>
                  <a:lnTo>
                    <a:pt x="1464" y="18097"/>
                  </a:lnTo>
                  <a:lnTo>
                    <a:pt x="1464" y="21600"/>
                  </a:lnTo>
                  <a:lnTo>
                    <a:pt x="10800" y="21600"/>
                  </a:lnTo>
                  <a:lnTo>
                    <a:pt x="19953" y="21600"/>
                  </a:lnTo>
                  <a:lnTo>
                    <a:pt x="19953" y="18097"/>
                  </a:lnTo>
                  <a:lnTo>
                    <a:pt x="21600" y="18097"/>
                  </a:lnTo>
                  <a:lnTo>
                    <a:pt x="21600" y="11092"/>
                  </a:lnTo>
                  <a:lnTo>
                    <a:pt x="21600" y="7589"/>
                  </a:lnTo>
                </a:path>
                <a:path w="21600" h="21600" extrusionOk="0">
                  <a:moveTo>
                    <a:pt x="1647" y="18097"/>
                  </a:moveTo>
                  <a:lnTo>
                    <a:pt x="6407" y="18097"/>
                  </a:lnTo>
                  <a:moveTo>
                    <a:pt x="19953" y="18097"/>
                  </a:moveTo>
                  <a:lnTo>
                    <a:pt x="15010" y="18097"/>
                  </a:lnTo>
                  <a:moveTo>
                    <a:pt x="0" y="7589"/>
                  </a:moveTo>
                  <a:lnTo>
                    <a:pt x="21417" y="7589"/>
                  </a:lnTo>
                  <a:lnTo>
                    <a:pt x="21600" y="7589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9468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9469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64" name="Group 14"/>
          <p:cNvGrpSpPr>
            <a:grpSpLocks/>
          </p:cNvGrpSpPr>
          <p:nvPr/>
        </p:nvGrpSpPr>
        <p:grpSpPr bwMode="auto">
          <a:xfrm>
            <a:off x="6438900" y="3190875"/>
            <a:ext cx="2197100" cy="2219325"/>
            <a:chOff x="6438900" y="3190875"/>
            <a:chExt cx="2197100" cy="2219952"/>
          </a:xfrm>
        </p:grpSpPr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6438900" y="4585327"/>
              <a:ext cx="21971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pic>
          <p:nvPicPr>
            <p:cNvPr id="19466" name="Picture 17" descr="C:\Users\tamj\AppData\Local\Microsoft\Windows\Temporary Internet Files\Content.IE5\SJ530R3F\MC90041256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190875"/>
              <a:ext cx="1282700" cy="14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Human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-Computer Interaction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614738"/>
          </a:xfrm>
        </p:spPr>
        <p:txBody>
          <a:bodyPr/>
          <a:lstStyle/>
          <a:p>
            <a:r>
              <a:rPr lang="en-US" altLang="en-US" smtClean="0"/>
              <a:t>...but don’t forget about the other side of the relationship.</a:t>
            </a:r>
          </a:p>
          <a:p>
            <a:r>
              <a:rPr lang="en-US" altLang="en-US" smtClean="0"/>
              <a:t>No matter how powerful the computer and how well written is the software, if the user can’t figure out how it works then the system is useless.</a:t>
            </a:r>
          </a:p>
          <a:p>
            <a:r>
              <a:rPr lang="en-US" altLang="en-US" smtClean="0"/>
              <a:t>Software should be written to make it as easy as possible for the user to complete their task.  (Don’t make it any harder than it has to be).</a:t>
            </a:r>
          </a:p>
          <a:p>
            <a:r>
              <a:rPr lang="en-US" altLang="en-US" smtClean="0"/>
              <a:t>This is just common sense and should/is always taken into account when writing software?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27100" y="4483100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Common sense?...come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ugh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Previous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Cases where designing “user-friendly” technology was not just a matter of commonsense.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/>
          <a:stretch>
            <a:fillRect/>
          </a:stretch>
        </p:blipFill>
        <p:spPr bwMode="auto">
          <a:xfrm>
            <a:off x="762000" y="2057400"/>
            <a:ext cx="717708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Is Human-Computer Interaction?</a:t>
            </a:r>
            <a:endParaRPr lang="en-US" altLang="en-US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50900" y="16637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Difficult to use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50900" y="26035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Easy to use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50900" y="3543300"/>
            <a:ext cx="2806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Or at least easier to use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50900" y="1524000"/>
            <a:ext cx="1701800" cy="698500"/>
            <a:chOff x="850900" y="1524000"/>
            <a:chExt cx="1701800" cy="698500"/>
          </a:xfrm>
        </p:grpSpPr>
        <p:cxnSp>
          <p:nvCxnSpPr>
            <p:cNvPr id="22541" name="Straight Connector 7"/>
            <p:cNvCxnSpPr>
              <a:cxnSpLocks noChangeShapeType="1"/>
            </p:cNvCxnSpPr>
            <p:nvPr/>
          </p:nvCxnSpPr>
          <p:spPr bwMode="auto">
            <a:xfrm flipV="1"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Straight Connector 8"/>
            <p:cNvCxnSpPr>
              <a:cxnSpLocks noChangeShapeType="1"/>
            </p:cNvCxnSpPr>
            <p:nvPr/>
          </p:nvCxnSpPr>
          <p:spPr bwMode="auto">
            <a:xfrm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51100" y="2571750"/>
            <a:ext cx="1206500" cy="381000"/>
            <a:chOff x="2451100" y="2571750"/>
            <a:chExt cx="1206500" cy="381000"/>
          </a:xfrm>
        </p:grpSpPr>
        <p:cxnSp>
          <p:nvCxnSpPr>
            <p:cNvPr id="22539" name="Straight Connector 12"/>
            <p:cNvCxnSpPr>
              <a:cxnSpLocks noChangeShapeType="1"/>
            </p:cNvCxnSpPr>
            <p:nvPr/>
          </p:nvCxnSpPr>
          <p:spPr bwMode="auto">
            <a:xfrm flipV="1">
              <a:off x="2552700" y="2571750"/>
              <a:ext cx="1104900" cy="381000"/>
            </a:xfrm>
            <a:prstGeom prst="line">
              <a:avLst/>
            </a:prstGeom>
            <a:noFill/>
            <a:ln w="63500" algn="ctr">
              <a:solidFill>
                <a:srgbClr val="00B05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Straight Connector 13"/>
            <p:cNvCxnSpPr>
              <a:cxnSpLocks noChangeShapeType="1"/>
            </p:cNvCxnSpPr>
            <p:nvPr/>
          </p:nvCxnSpPr>
          <p:spPr bwMode="auto">
            <a:xfrm>
              <a:off x="2451100" y="2603500"/>
              <a:ext cx="165100" cy="349250"/>
            </a:xfrm>
            <a:prstGeom prst="line">
              <a:avLst/>
            </a:prstGeom>
            <a:noFill/>
            <a:ln w="63500" algn="ctr">
              <a:solidFill>
                <a:srgbClr val="00B05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71900" y="3435350"/>
            <a:ext cx="1206500" cy="381000"/>
            <a:chOff x="3771900" y="3435350"/>
            <a:chExt cx="1206500" cy="381000"/>
          </a:xfrm>
        </p:grpSpPr>
        <p:cxnSp>
          <p:nvCxnSpPr>
            <p:cNvPr id="22537" name="Straight Connector 16"/>
            <p:cNvCxnSpPr>
              <a:cxnSpLocks noChangeShapeType="1"/>
            </p:cNvCxnSpPr>
            <p:nvPr/>
          </p:nvCxnSpPr>
          <p:spPr bwMode="auto">
            <a:xfrm flipV="1">
              <a:off x="3873500" y="3435350"/>
              <a:ext cx="1104900" cy="381000"/>
            </a:xfrm>
            <a:prstGeom prst="line">
              <a:avLst/>
            </a:prstGeom>
            <a:noFill/>
            <a:ln w="63500" algn="ctr">
              <a:solidFill>
                <a:srgbClr val="00B05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Straight Connector 17"/>
            <p:cNvCxnSpPr>
              <a:cxnSpLocks noChangeShapeType="1"/>
            </p:cNvCxnSpPr>
            <p:nvPr/>
          </p:nvCxnSpPr>
          <p:spPr bwMode="auto">
            <a:xfrm>
              <a:off x="3771900" y="3467100"/>
              <a:ext cx="165100" cy="349250"/>
            </a:xfrm>
            <a:prstGeom prst="line">
              <a:avLst/>
            </a:prstGeom>
            <a:noFill/>
            <a:ln w="63500" algn="ctr">
              <a:solidFill>
                <a:srgbClr val="00B05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This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Many techniques have been developed.</a:t>
            </a:r>
          </a:p>
          <a:p>
            <a:pPr lvl="1"/>
            <a:r>
              <a:rPr lang="en-US" altLang="en-US" smtClean="0"/>
              <a:t>Some may have already been covered (heuristics)</a:t>
            </a:r>
          </a:p>
          <a:p>
            <a:r>
              <a:rPr lang="en-US" altLang="en-US" smtClean="0"/>
              <a:t>One other technique: simple but effective (user-centered design)</a:t>
            </a:r>
          </a:p>
          <a:p>
            <a:pPr lvl="1"/>
            <a:r>
              <a:rPr lang="en-US" altLang="en-US" smtClean="0"/>
              <a:t>Basic principle: getting users involved in the design process from the beginning (rather than building the system and then getting feedback afterwards which is the traditional approach).</a:t>
            </a:r>
          </a:p>
          <a:p>
            <a:pPr lvl="1"/>
            <a:r>
              <a:rPr lang="en-US" altLang="en-US" smtClean="0"/>
              <a:t>Many benefits:</a:t>
            </a:r>
          </a:p>
          <a:p>
            <a:pPr lvl="2"/>
            <a:r>
              <a:rPr lang="en-US" altLang="en-US" smtClean="0"/>
              <a:t>Cost reduction: The further along the software development process the harder it is to make changes.</a:t>
            </a:r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Users may also provide many unexpected insights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76350" y="4705350"/>
            <a:ext cx="5410200" cy="1533525"/>
            <a:chOff x="1276351" y="4705350"/>
            <a:chExt cx="5410199" cy="1533851"/>
          </a:xfrm>
        </p:grpSpPr>
        <p:grpSp>
          <p:nvGrpSpPr>
            <p:cNvPr id="23557" name="Group 9"/>
            <p:cNvGrpSpPr>
              <a:grpSpLocks/>
            </p:cNvGrpSpPr>
            <p:nvPr/>
          </p:nvGrpSpPr>
          <p:grpSpPr bwMode="auto">
            <a:xfrm>
              <a:off x="1276351" y="4724400"/>
              <a:ext cx="2133599" cy="1410545"/>
              <a:chOff x="1276351" y="4724400"/>
              <a:chExt cx="2133599" cy="1410545"/>
            </a:xfrm>
          </p:grpSpPr>
          <p:pic>
            <p:nvPicPr>
              <p:cNvPr id="2356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7" t="32832" r="35345" b="25481"/>
              <a:stretch>
                <a:fillRect/>
              </a:stretch>
            </p:blipFill>
            <p:spPr bwMode="auto">
              <a:xfrm>
                <a:off x="1276351" y="5022054"/>
                <a:ext cx="1390649" cy="1112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562" name="Text Box 6"/>
              <p:cNvSpPr txBox="1">
                <a:spLocks noChangeArrowheads="1"/>
              </p:cNvSpPr>
              <p:nvPr/>
            </p:nvSpPr>
            <p:spPr bwMode="auto">
              <a:xfrm>
                <a:off x="1295400" y="4724400"/>
                <a:ext cx="211455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Paper sketches</a:t>
                </a:r>
              </a:p>
            </p:txBody>
          </p:sp>
        </p:grp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4572000" y="4705350"/>
              <a:ext cx="2114550" cy="1533851"/>
              <a:chOff x="3276600" y="4685667"/>
              <a:chExt cx="2114550" cy="1533851"/>
            </a:xfrm>
          </p:grpSpPr>
          <p:pic>
            <p:nvPicPr>
              <p:cNvPr id="23559" name="Picture 6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5003850"/>
                <a:ext cx="1295400" cy="1215668"/>
              </a:xfrm>
              <a:prstGeom prst="rect">
                <a:avLst/>
              </a:prstGeom>
              <a:noFill/>
              <a:ln w="12699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0" name="Text Box 6"/>
              <p:cNvSpPr txBox="1">
                <a:spLocks noChangeArrowheads="1"/>
              </p:cNvSpPr>
              <p:nvPr/>
            </p:nvSpPr>
            <p:spPr bwMode="auto">
              <a:xfrm>
                <a:off x="3276600" y="4685667"/>
                <a:ext cx="211455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Complete software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36229</TotalTime>
  <Words>1858</Words>
  <Application>Microsoft Office PowerPoint</Application>
  <PresentationFormat>On-screen Show (4:3)</PresentationFormat>
  <Paragraphs>268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MS PGothic</vt:lpstr>
      <vt:lpstr>Arial</vt:lpstr>
      <vt:lpstr>Calibri</vt:lpstr>
      <vt:lpstr>Comic Sans MS</vt:lpstr>
      <vt:lpstr>Times New Roman</vt:lpstr>
      <vt:lpstr>Office Theme</vt:lpstr>
      <vt:lpstr>Introduction To Computer Science</vt:lpstr>
      <vt:lpstr>Introduction To Computer Science</vt:lpstr>
      <vt:lpstr>Some Areas Of Study And Research In Computer Science</vt:lpstr>
      <vt:lpstr>Human-Computer Interaction (HCI)</vt:lpstr>
      <vt:lpstr>Human-Computer Interaction (HCI)</vt:lpstr>
      <vt:lpstr>Human-Computer Interaction</vt:lpstr>
      <vt:lpstr>Previous Examples</vt:lpstr>
      <vt:lpstr>What Is Human-Computer Interaction?</vt:lpstr>
      <vt:lpstr>How Can This Be Done?</vt:lpstr>
      <vt:lpstr>HCI: Higher-Level Courses</vt:lpstr>
      <vt:lpstr>Computer Graphics</vt:lpstr>
      <vt:lpstr>Computer Graphics: Issues</vt:lpstr>
      <vt:lpstr>Computer Graphics: Common Misconception</vt:lpstr>
      <vt:lpstr>Computer Graphics: Still A Long Way To Go</vt:lpstr>
      <vt:lpstr>Graphics: Some Areas</vt:lpstr>
      <vt:lpstr>Graphics: Higher-Level Courses</vt:lpstr>
      <vt:lpstr>Artificial Intelligence</vt:lpstr>
      <vt:lpstr>Artificial Intelligence: Some Areas</vt:lpstr>
      <vt:lpstr>Expert Systems</vt:lpstr>
      <vt:lpstr>Neural Networks</vt:lpstr>
      <vt:lpstr>Artificial Intelligence: Mission Accomplished?</vt:lpstr>
      <vt:lpstr>An Artificial Intelligence Won’t Be Created In The Foreseeable Future</vt:lpstr>
      <vt:lpstr>Artificial Intelligence: Higher-Level Courses</vt:lpstr>
      <vt:lpstr>Computer Vision</vt:lpstr>
      <vt:lpstr>Computer Vision: Some Areas</vt:lpstr>
      <vt:lpstr>Computer Vision: Higher-Level Courses</vt:lpstr>
      <vt:lpstr>Software Engineering</vt:lpstr>
      <vt:lpstr>Software Engineering (2): Techniques</vt:lpstr>
      <vt:lpstr>Agile Programming</vt:lpstr>
      <vt:lpstr>Agile Programming (2)</vt:lpstr>
      <vt:lpstr>Design Patterns</vt:lpstr>
      <vt:lpstr>Software Engineering: Higher-Level Courses</vt:lpstr>
      <vt:lpstr>Software Engineering: Higher-Level Courses (2)</vt:lpstr>
      <vt:lpstr>Computer Security</vt:lpstr>
      <vt:lpstr>Some Approaches To Computer Security</vt:lpstr>
      <vt:lpstr>Which Is/Are Fake? Which Is/Are Real? </vt:lpstr>
      <vt:lpstr>Cryptography</vt:lpstr>
      <vt:lpstr>Computer Security: Higher-Level Courses</vt:lpstr>
      <vt:lpstr>Games Development</vt:lpstr>
      <vt:lpstr>Computer Games: Higher-Level Courses</vt:lpstr>
      <vt:lpstr>After This Section You Should Know</vt:lpstr>
      <vt:lpstr>Copyright Notification</vt:lpstr>
      <vt:lpstr>Sound And Other Special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James Tam</dc:creator>
  <cp:keywords>Computer science research;HCI;Human-Computer Interaction;Computer graphics;AI;Artificial intelligence;Computer vision;Software engineering;Computer security;Games programming;Games development</cp:keywords>
  <cp:lastModifiedBy>James Tam</cp:lastModifiedBy>
  <cp:revision>840</cp:revision>
  <dcterms:created xsi:type="dcterms:W3CDTF">2013-08-26T22:54:00Z</dcterms:created>
  <dcterms:modified xsi:type="dcterms:W3CDTF">2016-12-06T02:20:41Z</dcterms:modified>
</cp:coreProperties>
</file>