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1"/>
  </p:notesMasterIdLst>
  <p:handoutMasterIdLst>
    <p:handoutMasterId r:id="rId42"/>
  </p:handoutMasterIdLst>
  <p:sldIdLst>
    <p:sldId id="671" r:id="rId2"/>
    <p:sldId id="672" r:id="rId3"/>
    <p:sldId id="673" r:id="rId4"/>
    <p:sldId id="742" r:id="rId5"/>
    <p:sldId id="744" r:id="rId6"/>
    <p:sldId id="675" r:id="rId7"/>
    <p:sldId id="689" r:id="rId8"/>
    <p:sldId id="677" r:id="rId9"/>
    <p:sldId id="745" r:id="rId10"/>
    <p:sldId id="746" r:id="rId11"/>
    <p:sldId id="747" r:id="rId12"/>
    <p:sldId id="749" r:id="rId13"/>
    <p:sldId id="760" r:id="rId14"/>
    <p:sldId id="762" r:id="rId15"/>
    <p:sldId id="763" r:id="rId16"/>
    <p:sldId id="764" r:id="rId17"/>
    <p:sldId id="759" r:id="rId18"/>
    <p:sldId id="761" r:id="rId19"/>
    <p:sldId id="767" r:id="rId20"/>
    <p:sldId id="754" r:id="rId21"/>
    <p:sldId id="755" r:id="rId22"/>
    <p:sldId id="756" r:id="rId23"/>
    <p:sldId id="765" r:id="rId24"/>
    <p:sldId id="768" r:id="rId25"/>
    <p:sldId id="740" r:id="rId26"/>
    <p:sldId id="707" r:id="rId27"/>
    <p:sldId id="709" r:id="rId28"/>
    <p:sldId id="714" r:id="rId29"/>
    <p:sldId id="716" r:id="rId30"/>
    <p:sldId id="717" r:id="rId31"/>
    <p:sldId id="718" r:id="rId32"/>
    <p:sldId id="719" r:id="rId33"/>
    <p:sldId id="720" r:id="rId34"/>
    <p:sldId id="721" r:id="rId35"/>
    <p:sldId id="722" r:id="rId36"/>
    <p:sldId id="723" r:id="rId37"/>
    <p:sldId id="726" r:id="rId38"/>
    <p:sldId id="727" r:id="rId39"/>
    <p:sldId id="687" r:id="rId40"/>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8" autoAdjust="0"/>
    <p:restoredTop sz="78000" autoAdjust="0"/>
  </p:normalViewPr>
  <p:slideViewPr>
    <p:cSldViewPr snapToGrid="0">
      <p:cViewPr varScale="1">
        <p:scale>
          <a:sx n="76" d="100"/>
          <a:sy n="76" d="100"/>
        </p:scale>
        <p:origin x="16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200" y="124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a:t>CPSC </a:t>
            </a:r>
            <a:r>
              <a:rPr lang="en-US" smtClean="0"/>
              <a:t>231: </a:t>
            </a:r>
            <a:r>
              <a:rPr lang="en-US"/>
              <a:t>Administrative </a:t>
            </a:r>
            <a:r>
              <a:rPr lang="en-US" smtClean="0"/>
              <a:t>information</a:t>
            </a:r>
            <a:endParaRPr lang="en-US"/>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vl1pPr>
          </a:lstStyle>
          <a:p>
            <a:pPr>
              <a:defRPr/>
            </a:pPr>
            <a:fld id="{E12CC614-4116-44A3-A7D7-5B3EC210CE9F}" type="slidenum">
              <a:rPr lang="en-US" altLang="en-US"/>
              <a:pPr>
                <a:defRPr/>
              </a:pPr>
              <a:t>‹#›</a:t>
            </a:fld>
            <a:endParaRPr lang="en-US" altLang="en-US"/>
          </a:p>
        </p:txBody>
      </p:sp>
    </p:spTree>
    <p:extLst>
      <p:ext uri="{BB962C8B-B14F-4D97-AF65-F5344CB8AC3E}">
        <p14:creationId xmlns:p14="http://schemas.microsoft.com/office/powerpoint/2010/main" val="148989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anose="02020603050405020304" pitchFamily="18" charset="0"/>
              </a:defRPr>
            </a:lvl1pPr>
          </a:lstStyle>
          <a:p>
            <a:pPr>
              <a:defRPr/>
            </a:pPr>
            <a:fld id="{8C9EE80C-E3CF-40D0-B51F-BCBAD77353A1}" type="slidenum">
              <a:rPr lang="en-US" altLang="en-US"/>
              <a:pPr>
                <a:defRPr/>
              </a:pPr>
              <a:t>‹#›</a:t>
            </a:fld>
            <a:endParaRPr lang="en-US" altLang="en-US"/>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defRPr>
            </a:lvl1pPr>
            <a:lvl2pPr marL="742950" indent="-285750" defTabSz="901700" eaLnBrk="0" hangingPunct="0">
              <a:defRPr sz="1400">
                <a:solidFill>
                  <a:schemeClr val="tx1"/>
                </a:solidFill>
                <a:latin typeface="Arial" panose="020B0604020202020204" pitchFamily="34" charset="0"/>
              </a:defRPr>
            </a:lvl2pPr>
            <a:lvl3pPr marL="1143000" indent="-228600" defTabSz="901700" eaLnBrk="0" hangingPunct="0">
              <a:defRPr sz="1400">
                <a:solidFill>
                  <a:schemeClr val="tx1"/>
                </a:solidFill>
                <a:latin typeface="Arial" panose="020B0604020202020204" pitchFamily="34" charset="0"/>
              </a:defRPr>
            </a:lvl3pPr>
            <a:lvl4pPr marL="1600200" indent="-228600" defTabSz="901700" eaLnBrk="0" hangingPunct="0">
              <a:defRPr sz="1400">
                <a:solidFill>
                  <a:schemeClr val="tx1"/>
                </a:solidFill>
                <a:latin typeface="Arial" panose="020B0604020202020204" pitchFamily="34" charset="0"/>
              </a:defRPr>
            </a:lvl4pPr>
            <a:lvl5pPr marL="2057400" indent="-228600" defTabSz="901700" eaLnBrk="0" hangingPunct="0">
              <a:defRPr sz="14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defRPr/>
            </a:pPr>
            <a:r>
              <a:rPr lang="en-US" altLang="en-US" sz="1200" smtClean="0"/>
              <a:t>Page </a:t>
            </a:r>
            <a:fld id="{90632CE4-C33A-4811-A493-498994E65DAE}" type="slidenum">
              <a:rPr lang="en-US" altLang="en-US" sz="1200" smtClean="0"/>
              <a:pPr algn="ctr">
                <a:lnSpc>
                  <a:spcPct val="90000"/>
                </a:lnSpc>
                <a:defRPr/>
              </a:pPr>
              <a:t>‹#›</a:t>
            </a:fld>
            <a:endParaRPr lang="en-US" altLang="en-US" sz="120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2673282770"/>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4EFA50B-768D-4E0D-B119-4C5E91D9DFA3}" type="slidenum">
              <a:rPr lang="en-US" altLang="en-US" sz="1000" smtClean="0">
                <a:latin typeface="Times New Roman" panose="02020603050405020304" pitchFamily="18" charset="0"/>
              </a:rPr>
              <a:pPr>
                <a:lnSpc>
                  <a:spcPct val="100000"/>
                </a:lnSpc>
                <a:spcBef>
                  <a:spcPct val="0"/>
                </a:spcBef>
              </a:pPr>
              <a:t>1</a:t>
            </a:fld>
            <a:endParaRPr lang="en-US" altLang="en-US" sz="1000"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127394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C0D9B817-AA3E-4FC0-AB4A-1D17942E10BD}" type="slidenum">
              <a:rPr lang="en-US" altLang="en-US" sz="1000" smtClean="0">
                <a:latin typeface="Times New Roman" panose="02020603050405020304" pitchFamily="18" charset="0"/>
              </a:rPr>
              <a:pPr>
                <a:lnSpc>
                  <a:spcPct val="100000"/>
                </a:lnSpc>
                <a:spcBef>
                  <a:spcPct val="0"/>
                </a:spcBef>
              </a:pPr>
              <a:t>11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158704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80E1802-15BB-41C8-9E32-4AF48871D564}" type="slidenum">
              <a:rPr lang="en-US" altLang="en-US" sz="1000" smtClean="0">
                <a:latin typeface="Times New Roman" panose="02020603050405020304" pitchFamily="18" charset="0"/>
              </a:rPr>
              <a:pPr>
                <a:lnSpc>
                  <a:spcPct val="100000"/>
                </a:lnSpc>
                <a:spcBef>
                  <a:spcPct val="0"/>
                </a:spcBef>
              </a:pPr>
              <a:t>12</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1555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99CF91D9-9B1B-4609-8DC2-BDEDD7442F22}" type="slidenum">
              <a:rPr lang="en-US" altLang="en-US" sz="1000" smtClean="0">
                <a:latin typeface="Times New Roman" panose="02020603050405020304" pitchFamily="18" charset="0"/>
              </a:rPr>
              <a:pPr>
                <a:lnSpc>
                  <a:spcPct val="100000"/>
                </a:lnSpc>
                <a:spcBef>
                  <a:spcPct val="0"/>
                </a:spcBef>
              </a:pPr>
              <a:t>13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25569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7778506-9CDD-43CE-AF1C-43F466C57480}" type="slidenum">
              <a:rPr lang="en-US" altLang="en-US" sz="1000" smtClean="0">
                <a:latin typeface="Times New Roman" panose="02020603050405020304" pitchFamily="18" charset="0"/>
              </a:rPr>
              <a:pPr>
                <a:lnSpc>
                  <a:spcPct val="100000"/>
                </a:lnSpc>
                <a:spcBef>
                  <a:spcPct val="0"/>
                </a:spcBef>
              </a:pPr>
              <a:t>14</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146569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C9DE814-1947-46AA-B78D-1CAF0A7E398F}" type="slidenum">
              <a:rPr lang="en-US" altLang="en-US" sz="1000" smtClean="0">
                <a:latin typeface="Times New Roman" panose="02020603050405020304" pitchFamily="18" charset="0"/>
              </a:rPr>
              <a:pPr>
                <a:lnSpc>
                  <a:spcPct val="100000"/>
                </a:lnSpc>
                <a:spcBef>
                  <a:spcPct val="0"/>
                </a:spcBef>
              </a:pPr>
              <a:t>15</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28545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9555C44F-DDE2-4116-AE99-964FFC2CB185}" type="slidenum">
              <a:rPr lang="en-US" altLang="en-US" sz="1000" smtClean="0">
                <a:latin typeface="Times New Roman" panose="02020603050405020304" pitchFamily="18" charset="0"/>
              </a:rPr>
              <a:pPr>
                <a:lnSpc>
                  <a:spcPct val="100000"/>
                </a:lnSpc>
                <a:spcBef>
                  <a:spcPct val="0"/>
                </a:spcBef>
              </a:pPr>
              <a:t>17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15188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59A590A-613A-403F-8EF5-5BA9008FC146}" type="slidenum">
              <a:rPr lang="en-US" altLang="en-US" sz="1000" smtClean="0">
                <a:latin typeface="Times New Roman" panose="02020603050405020304" pitchFamily="18" charset="0"/>
              </a:rPr>
              <a:pPr>
                <a:lnSpc>
                  <a:spcPct val="100000"/>
                </a:lnSpc>
                <a:spcBef>
                  <a:spcPct val="0"/>
                </a:spcBef>
              </a:pPr>
              <a:t>18</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88713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9EF1C5A-9307-4D9D-89C3-DC4A7BFC533A}" type="slidenum">
              <a:rPr lang="en-US" altLang="en-US" sz="1000" smtClean="0">
                <a:latin typeface="Times New Roman" panose="02020603050405020304" pitchFamily="18" charset="0"/>
              </a:rPr>
              <a:pPr>
                <a:lnSpc>
                  <a:spcPct val="100000"/>
                </a:lnSpc>
                <a:spcBef>
                  <a:spcPct val="0"/>
                </a:spcBef>
              </a:pPr>
              <a:t>19</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384319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8D12CA0-8C33-44C0-AC1F-990810E35919}" type="slidenum">
              <a:rPr lang="en-US" altLang="en-US" sz="1000" smtClean="0">
                <a:latin typeface="Times New Roman" panose="02020603050405020304" pitchFamily="18" charset="0"/>
              </a:rPr>
              <a:pPr>
                <a:lnSpc>
                  <a:spcPct val="100000"/>
                </a:lnSpc>
                <a:spcBef>
                  <a:spcPct val="0"/>
                </a:spcBef>
              </a:pPr>
              <a:t>21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1334087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AC17378-B27F-4410-99CD-D8D2E686263A}" type="slidenum">
              <a:rPr lang="en-US" altLang="en-US" sz="1000" smtClean="0">
                <a:latin typeface="Times New Roman" panose="02020603050405020304" pitchFamily="18" charset="0"/>
              </a:rPr>
              <a:pPr>
                <a:lnSpc>
                  <a:spcPct val="100000"/>
                </a:lnSpc>
                <a:spcBef>
                  <a:spcPct val="0"/>
                </a:spcBef>
              </a:pPr>
              <a:t>25</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82688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B4131F0-DF53-48E7-ABEF-4ACED92413A7}" type="slidenum">
              <a:rPr lang="en-US" altLang="en-US" sz="1000" smtClean="0">
                <a:latin typeface="Times New Roman" panose="02020603050405020304" pitchFamily="18" charset="0"/>
              </a:rPr>
              <a:pPr>
                <a:lnSpc>
                  <a:spcPct val="100000"/>
                </a:lnSpc>
                <a:spcBef>
                  <a:spcPct val="0"/>
                </a:spcBef>
              </a:pPr>
              <a:t>2</a:t>
            </a:fld>
            <a:endParaRPr lang="en-US" altLang="en-US" sz="1000"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427965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28C94D1-4E3F-498F-85A5-C287E0A61B05}" type="slidenum">
              <a:rPr lang="en-US" altLang="en-US" sz="1000" smtClean="0">
                <a:latin typeface="Times New Roman" panose="02020603050405020304" pitchFamily="18" charset="0"/>
              </a:rPr>
              <a:pPr>
                <a:lnSpc>
                  <a:spcPct val="100000"/>
                </a:lnSpc>
                <a:spcBef>
                  <a:spcPct val="0"/>
                </a:spcBef>
              </a:pPr>
              <a:t>26</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918615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025BF9E-924E-4FBC-8B71-C1E76ECC16A9}" type="slidenum">
              <a:rPr lang="en-US" altLang="en-US" sz="1000" smtClean="0">
                <a:latin typeface="Times New Roman" panose="02020603050405020304" pitchFamily="18" charset="0"/>
              </a:rPr>
              <a:pPr>
                <a:lnSpc>
                  <a:spcPct val="100000"/>
                </a:lnSpc>
                <a:spcBef>
                  <a:spcPct val="0"/>
                </a:spcBef>
              </a:pPr>
              <a:t>27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62080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fld id="{A9540943-B2D3-4B1B-AF15-CDBF79115289}" type="slidenum">
              <a:rPr lang="en-US" altLang="en-US" sz="1000" i="1">
                <a:latin typeface="Times New Roman" panose="02020603050405020304" pitchFamily="18" charset="0"/>
              </a:rPr>
              <a:pPr algn="r">
                <a:lnSpc>
                  <a:spcPct val="100000"/>
                </a:lnSpc>
                <a:spcBef>
                  <a:spcPct val="0"/>
                </a:spcBef>
              </a:pPr>
              <a:t>29</a:t>
            </a:fld>
            <a:endParaRPr lang="en-US" altLang="en-US" sz="1000" i="1">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135504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smtClean="0">
              <a:latin typeface="Arial" panose="020B0604020202020204" pitchFamily="34" charset="0"/>
            </a:endParaRPr>
          </a:p>
        </p:txBody>
      </p:sp>
    </p:spTree>
    <p:extLst>
      <p:ext uri="{BB962C8B-B14F-4D97-AF65-F5344CB8AC3E}">
        <p14:creationId xmlns:p14="http://schemas.microsoft.com/office/powerpoint/2010/main" val="1477245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DF1B27F-94B9-4398-8EF9-FA10A15F1D97}" type="slidenum">
              <a:rPr lang="en-US" altLang="en-US" sz="1000" smtClean="0">
                <a:latin typeface="Times New Roman" panose="02020603050405020304" pitchFamily="18" charset="0"/>
              </a:rPr>
              <a:pPr>
                <a:lnSpc>
                  <a:spcPct val="100000"/>
                </a:lnSpc>
                <a:spcBef>
                  <a:spcPct val="0"/>
                </a:spcBef>
              </a:pPr>
              <a:t>31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950905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231741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02669E2-5668-4E38-8668-3A39A0611E9F}" type="slidenum">
              <a:rPr lang="en-US" altLang="en-US" sz="1000" smtClean="0">
                <a:latin typeface="Times New Roman" panose="02020603050405020304" pitchFamily="18" charset="0"/>
              </a:rPr>
              <a:pPr>
                <a:lnSpc>
                  <a:spcPct val="100000"/>
                </a:lnSpc>
                <a:spcBef>
                  <a:spcPct val="0"/>
                </a:spcBef>
              </a:pPr>
              <a:t>33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116004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166437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1" indent="-171450">
              <a:buFontTx/>
              <a:buChar char="•"/>
            </a:pPr>
            <a:endParaRPr lang="en-CA" altLang="en-US" smtClean="0">
              <a:latin typeface="Arial" panose="020B0604020202020204" pitchFamily="34" charset="0"/>
            </a:endParaRPr>
          </a:p>
        </p:txBody>
      </p:sp>
    </p:spTree>
    <p:extLst>
      <p:ext uri="{BB962C8B-B14F-4D97-AF65-F5344CB8AC3E}">
        <p14:creationId xmlns:p14="http://schemas.microsoft.com/office/powerpoint/2010/main" val="177876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14025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FE1EC46-08A5-43EB-8292-638E5AB0554D}" type="slidenum">
              <a:rPr lang="en-US" altLang="en-US" sz="1000" smtClean="0">
                <a:latin typeface="Times New Roman" panose="02020603050405020304" pitchFamily="18" charset="0"/>
              </a:rPr>
              <a:pPr>
                <a:lnSpc>
                  <a:spcPct val="100000"/>
                </a:lnSpc>
                <a:spcBef>
                  <a:spcPct val="0"/>
                </a:spcBef>
              </a:pPr>
              <a:t>3</a:t>
            </a:fld>
            <a:endParaRPr lang="en-US" altLang="en-US" sz="1000"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405669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C031E65A-7420-49E8-972A-9DB9A5CFF150}" type="slidenum">
              <a:rPr lang="en-US" altLang="en-US" sz="1000" smtClean="0">
                <a:latin typeface="Times New Roman" panose="02020603050405020304" pitchFamily="18" charset="0"/>
              </a:rPr>
              <a:pPr>
                <a:lnSpc>
                  <a:spcPct val="100000"/>
                </a:lnSpc>
                <a:spcBef>
                  <a:spcPct val="0"/>
                </a:spcBef>
              </a:pPr>
              <a:t>39</a:t>
            </a:fld>
            <a:endParaRPr lang="en-US" altLang="en-US" sz="1000" smtClean="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157754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lnSpc>
                <a:spcPct val="90000"/>
              </a:lnSpc>
              <a:spcBef>
                <a:spcPct val="40000"/>
              </a:spcBef>
              <a:defRPr sz="1200">
                <a:solidFill>
                  <a:schemeClr val="tx1"/>
                </a:solidFill>
                <a:latin typeface="Arial" panose="020B0604020202020204" pitchFamily="34" charset="0"/>
              </a:defRPr>
            </a:lvl1pPr>
            <a:lvl2pPr marL="741363" indent="-284163" defTabSz="950913">
              <a:lnSpc>
                <a:spcPct val="90000"/>
              </a:lnSpc>
              <a:spcBef>
                <a:spcPct val="40000"/>
              </a:spcBef>
              <a:defRPr sz="1200">
                <a:solidFill>
                  <a:schemeClr val="tx1"/>
                </a:solidFill>
                <a:latin typeface="Arial" panose="020B0604020202020204" pitchFamily="34" charset="0"/>
              </a:defRPr>
            </a:lvl2pPr>
            <a:lvl3pPr marL="1141413" indent="-227013" defTabSz="950913">
              <a:lnSpc>
                <a:spcPct val="90000"/>
              </a:lnSpc>
              <a:spcBef>
                <a:spcPct val="40000"/>
              </a:spcBef>
              <a:defRPr sz="1200">
                <a:solidFill>
                  <a:schemeClr val="tx1"/>
                </a:solidFill>
                <a:latin typeface="Arial" panose="020B0604020202020204" pitchFamily="34" charset="0"/>
              </a:defRPr>
            </a:lvl3pPr>
            <a:lvl4pPr marL="1598613" indent="-227013" defTabSz="950913">
              <a:lnSpc>
                <a:spcPct val="90000"/>
              </a:lnSpc>
              <a:spcBef>
                <a:spcPct val="40000"/>
              </a:spcBef>
              <a:defRPr sz="1200">
                <a:solidFill>
                  <a:schemeClr val="tx1"/>
                </a:solidFill>
                <a:latin typeface="Arial" panose="020B0604020202020204" pitchFamily="34" charset="0"/>
              </a:defRPr>
            </a:lvl4pPr>
            <a:lvl5pPr marL="2055813" indent="-227013" defTabSz="950913">
              <a:lnSpc>
                <a:spcPct val="90000"/>
              </a:lnSpc>
              <a:spcBef>
                <a:spcPct val="40000"/>
              </a:spcBef>
              <a:defRPr sz="1200">
                <a:solidFill>
                  <a:schemeClr val="tx1"/>
                </a:solidFill>
                <a:latin typeface="Arial" panose="020B0604020202020204" pitchFamily="34"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E44D3B0-A8A9-4A64-946B-E2CB72C7C6A9}" type="slidenum">
              <a:rPr lang="en-US" altLang="en-US" sz="1000" smtClean="0">
                <a:latin typeface="Times New Roman" panose="02020603050405020304" pitchFamily="18" charset="0"/>
              </a:rPr>
              <a:pPr>
                <a:lnSpc>
                  <a:spcPct val="100000"/>
                </a:lnSpc>
                <a:spcBef>
                  <a:spcPct val="0"/>
                </a:spcBef>
              </a:pPr>
              <a:t>4</a:t>
            </a:fld>
            <a:endParaRPr lang="en-US" altLang="en-US" sz="100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09483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CFE603F8-C31B-438B-97FC-4DA4E41A51B4}" type="slidenum">
              <a:rPr lang="en-US" altLang="en-US" sz="1000" smtClean="0">
                <a:latin typeface="Times New Roman" panose="02020603050405020304" pitchFamily="18" charset="0"/>
              </a:rPr>
              <a:pPr>
                <a:lnSpc>
                  <a:spcPct val="100000"/>
                </a:lnSpc>
                <a:spcBef>
                  <a:spcPct val="0"/>
                </a:spcBef>
              </a:pPr>
              <a:t>5</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16603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344DE88-3104-4C67-BCE9-0132B7112BDE}" type="slidenum">
              <a:rPr lang="en-US" altLang="en-US" sz="1000" smtClean="0">
                <a:latin typeface="Times New Roman" panose="02020603050405020304" pitchFamily="18" charset="0"/>
              </a:rPr>
              <a:pPr>
                <a:lnSpc>
                  <a:spcPct val="100000"/>
                </a:lnSpc>
                <a:spcBef>
                  <a:spcPct val="0"/>
                </a:spcBef>
              </a:pPr>
              <a:t>6</a:t>
            </a:fld>
            <a:endParaRPr lang="en-US" altLang="en-US" sz="1000"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CA" altLang="en-US" smtClean="0">
              <a:latin typeface="Arial" panose="020B0604020202020204" pitchFamily="34" charset="0"/>
            </a:endParaRPr>
          </a:p>
        </p:txBody>
      </p:sp>
    </p:spTree>
    <p:extLst>
      <p:ext uri="{BB962C8B-B14F-4D97-AF65-F5344CB8AC3E}">
        <p14:creationId xmlns:p14="http://schemas.microsoft.com/office/powerpoint/2010/main" val="227033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fld id="{B825081D-9834-4C58-B6FF-9232E1616D01}" type="slidenum">
              <a:rPr lang="en-US" altLang="en-US" sz="1000" i="1">
                <a:latin typeface="Times New Roman" panose="02020603050405020304" pitchFamily="18" charset="0"/>
              </a:rPr>
              <a:pPr algn="r">
                <a:lnSpc>
                  <a:spcPct val="100000"/>
                </a:lnSpc>
                <a:spcBef>
                  <a:spcPct val="0"/>
                </a:spcBef>
              </a:pPr>
              <a:t>7</a:t>
            </a:fld>
            <a:endParaRPr lang="en-US" altLang="en-US" sz="1000" i="1">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401955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06F9EE5-3329-40C8-AFE0-5B9E9FB6F52A}" type="slidenum">
              <a:rPr lang="en-US" altLang="en-US" sz="1000" smtClean="0">
                <a:latin typeface="Times New Roman" panose="02020603050405020304" pitchFamily="18" charset="0"/>
              </a:rPr>
              <a:pPr>
                <a:lnSpc>
                  <a:spcPct val="100000"/>
                </a:lnSpc>
                <a:spcBef>
                  <a:spcPct val="0"/>
                </a:spcBef>
              </a:pPr>
              <a:t>8</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13109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F832D58-2A9C-442E-BA6F-5704C75887F9}" type="slidenum">
              <a:rPr lang="en-US" altLang="en-US" sz="1000" smtClean="0">
                <a:latin typeface="Times New Roman" panose="02020603050405020304" pitchFamily="18" charset="0"/>
              </a:rPr>
              <a:pPr>
                <a:lnSpc>
                  <a:spcPct val="100000"/>
                </a:lnSpc>
                <a:spcBef>
                  <a:spcPct val="0"/>
                </a:spcBef>
              </a:pPr>
              <a:t>10</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87830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104582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73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5686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22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50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40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78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07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975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927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9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49"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2l.ucalgary.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tamj@cpsc.ucalgary.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6/231F/grade_calculator.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wmf"/><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hyperlink" Target="http://pages.cpsc.ucalgary.ca/~tamj/2016/231F/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roquest.safaribooksonline.com.ezproxy.lib.ucalgary.ca/"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python.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pages.cpsc.ucalgary.ca/~tamj/2016/231F/index.html#Tutorial_and_lab_Informa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38188" y="2565400"/>
            <a:ext cx="7772400" cy="1143000"/>
          </a:xfrm>
        </p:spPr>
        <p:txBody>
          <a:bodyPr/>
          <a:lstStyle/>
          <a:p>
            <a:r>
              <a:rPr lang="en-US" altLang="en-US" smtClean="0"/>
              <a:t>Introduction To CPSC 231</a:t>
            </a:r>
          </a:p>
        </p:txBody>
      </p:sp>
      <p:sp>
        <p:nvSpPr>
          <p:cNvPr id="5123"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endParaRPr lang="en-CA" altLang="en-US" sz="1800" baseline="30000">
              <a:latin typeface="Arial" panose="020B0604020202020204" pitchFamily="34" charset="0"/>
            </a:endParaRPr>
          </a:p>
        </p:txBody>
      </p:sp>
      <p:sp>
        <p:nvSpPr>
          <p:cNvPr id="5124" name="Text Box 9"/>
          <p:cNvSpPr txBox="1">
            <a:spLocks noChangeArrowheads="1"/>
          </p:cNvSpPr>
          <p:nvPr/>
        </p:nvSpPr>
        <p:spPr bwMode="auto">
          <a:xfrm>
            <a:off x="1292225" y="3897313"/>
            <a:ext cx="6769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50000"/>
              </a:spcBef>
              <a:buFontTx/>
              <a:buNone/>
            </a:pPr>
            <a:r>
              <a:rPr lang="en-US" altLang="en-US" sz="3200" b="1"/>
              <a:t>James Tam</a:t>
            </a:r>
          </a:p>
        </p:txBody>
      </p:sp>
      <p:grpSp>
        <p:nvGrpSpPr>
          <p:cNvPr id="5125" name="Group 8"/>
          <p:cNvGrpSpPr>
            <a:grpSpLocks/>
          </p:cNvGrpSpPr>
          <p:nvPr/>
        </p:nvGrpSpPr>
        <p:grpSpPr bwMode="auto">
          <a:xfrm>
            <a:off x="107950" y="166688"/>
            <a:ext cx="3175000" cy="1528762"/>
            <a:chOff x="107901" y="167087"/>
            <a:chExt cx="3175000" cy="1527962"/>
          </a:xfrm>
        </p:grpSpPr>
        <p:pic>
          <p:nvPicPr>
            <p:cNvPr id="5138" name="Picture 8" descr="C:\Users\tamj\AppData\Local\Microsoft\Windows\Temporary Internet Files\Content.IE5\1N767HQ6\MC900337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1" y="167087"/>
              <a:ext cx="2590801" cy="11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Box 1"/>
            <p:cNvSpPr txBox="1">
              <a:spLocks noChangeArrowheads="1"/>
            </p:cNvSpPr>
            <p:nvPr/>
          </p:nvSpPr>
          <p:spPr bwMode="auto">
            <a:xfrm>
              <a:off x="107901" y="1288398"/>
              <a:ext cx="31750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Python programming</a:t>
              </a:r>
            </a:p>
          </p:txBody>
        </p:sp>
      </p:grpSp>
      <p:grpSp>
        <p:nvGrpSpPr>
          <p:cNvPr id="5126" name="Group 9"/>
          <p:cNvGrpSpPr>
            <a:grpSpLocks/>
          </p:cNvGrpSpPr>
          <p:nvPr/>
        </p:nvGrpSpPr>
        <p:grpSpPr bwMode="auto">
          <a:xfrm>
            <a:off x="-28575" y="4457700"/>
            <a:ext cx="1955800" cy="2238375"/>
            <a:chOff x="107901" y="4618891"/>
            <a:chExt cx="1955799" cy="2238858"/>
          </a:xfrm>
        </p:grpSpPr>
        <p:pic>
          <p:nvPicPr>
            <p:cNvPr id="5136" name="Picture 7" descr="C:\Users\tamj\AppData\Local\Microsoft\Windows\Temporary Internet Files\Content.IE5\GG8X2L6I\MC9002997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702" y="4618891"/>
              <a:ext cx="1815998" cy="18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11"/>
            <p:cNvSpPr txBox="1">
              <a:spLocks noChangeArrowheads="1"/>
            </p:cNvSpPr>
            <p:nvPr/>
          </p:nvSpPr>
          <p:spPr bwMode="auto">
            <a:xfrm>
              <a:off x="107901" y="6451098"/>
              <a:ext cx="1955799"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Problem solving</a:t>
              </a:r>
            </a:p>
          </p:txBody>
        </p:sp>
      </p:grpSp>
      <p:grpSp>
        <p:nvGrpSpPr>
          <p:cNvPr id="5127" name="Group 6"/>
          <p:cNvGrpSpPr>
            <a:grpSpLocks/>
          </p:cNvGrpSpPr>
          <p:nvPr/>
        </p:nvGrpSpPr>
        <p:grpSpPr bwMode="auto">
          <a:xfrm>
            <a:off x="6961188" y="3676650"/>
            <a:ext cx="1884362" cy="3065463"/>
            <a:chOff x="6833643" y="3676125"/>
            <a:chExt cx="1885198" cy="3066571"/>
          </a:xfrm>
        </p:grpSpPr>
        <p:pic>
          <p:nvPicPr>
            <p:cNvPr id="5131"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776"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Users\tamj\AppData\Local\Microsoft\Windows\Temporary Internet Files\Content.IE5\RVJCT6TT\MC9002931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238" y="4647675"/>
              <a:ext cx="1716329" cy="17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Box 14"/>
            <p:cNvSpPr txBox="1">
              <a:spLocks noChangeArrowheads="1"/>
            </p:cNvSpPr>
            <p:nvPr/>
          </p:nvSpPr>
          <p:spPr bwMode="auto">
            <a:xfrm>
              <a:off x="6972853" y="6336045"/>
              <a:ext cx="1709737"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Fun! Fun! Fun!</a:t>
              </a:r>
            </a:p>
          </p:txBody>
        </p:sp>
        <p:pic>
          <p:nvPicPr>
            <p:cNvPr id="5134"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33643"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4" descr="C:\Users\tamj\AppData\Local\Microsoft\Windows\Temporary Internet Files\Content.IE5\TMQMLIX8\MM900040925[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15474" y="3676125"/>
              <a:ext cx="752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7"/>
          <p:cNvGrpSpPr>
            <a:grpSpLocks/>
          </p:cNvGrpSpPr>
          <p:nvPr/>
        </p:nvGrpSpPr>
        <p:grpSpPr bwMode="auto">
          <a:xfrm>
            <a:off x="6175375" y="100013"/>
            <a:ext cx="2787650" cy="2349500"/>
            <a:chOff x="6175634" y="99873"/>
            <a:chExt cx="2787065" cy="2349089"/>
          </a:xfrm>
        </p:grpSpPr>
        <p:sp>
          <p:nvSpPr>
            <p:cNvPr id="5129" name="TextBox 22"/>
            <p:cNvSpPr txBox="1">
              <a:spLocks noChangeArrowheads="1"/>
            </p:cNvSpPr>
            <p:nvPr/>
          </p:nvSpPr>
          <p:spPr bwMode="auto">
            <a:xfrm>
              <a:off x="6184866" y="2042311"/>
              <a:ext cx="27686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Procedural programming</a:t>
              </a:r>
            </a:p>
          </p:txBody>
        </p:sp>
        <p:pic>
          <p:nvPicPr>
            <p:cNvPr id="5130" name="Picture 16"/>
            <p:cNvPicPr>
              <a:picLocks noChangeAspect="1" noChangeArrowheads="1"/>
            </p:cNvPicPr>
            <p:nvPr/>
          </p:nvPicPr>
          <p:blipFill>
            <a:blip r:embed="rId8">
              <a:extLst>
                <a:ext uri="{28A0092B-C50C-407E-A947-70E740481C1C}">
                  <a14:useLocalDpi xmlns:a14="http://schemas.microsoft.com/office/drawing/2010/main" val="0"/>
                </a:ext>
              </a:extLst>
            </a:blip>
            <a:srcRect l="4637" t="3856" b="963"/>
            <a:stretch>
              <a:fillRect/>
            </a:stretch>
          </p:blipFill>
          <p:spPr bwMode="auto">
            <a:xfrm>
              <a:off x="6175634" y="99873"/>
              <a:ext cx="2787065" cy="195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22537" name="Picture 2" descr="C:\Users\tamj\AppData\Local\Microsoft\Windows\Temporary Internet Files\Content.IE5\LZWJTDG0\MC9004338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C:\Users\tamj\AppData\Local\Microsoft\Windows\Temporary Internet Files\Content.IE5\NXE19V4B\MM900336563[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descr="C:\Users\tamj\AppData\Local\Microsoft\Windows\Temporary Internet Files\Content.IE5\BXRWTSP3\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p:cNvGrpSpPr>
          <p:nvPr/>
        </p:nvGrpSpPr>
        <p:grpSpPr bwMode="auto">
          <a:xfrm>
            <a:off x="719138" y="3795713"/>
            <a:ext cx="4635500" cy="2359025"/>
            <a:chOff x="876613" y="4198794"/>
            <a:chExt cx="4635945" cy="2359542"/>
          </a:xfrm>
        </p:grpSpPr>
        <p:pic>
          <p:nvPicPr>
            <p:cNvPr id="22534" name="Picture 8" descr="C:\Users\tamj\AppData\Local\Microsoft\Windows\Temporary Internet Files\Content.IE5\S73FJVX2\MC9002375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76613" y="4198794"/>
              <a:ext cx="1092645" cy="21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C:\Users\tamj\AppData\Local\Microsoft\Windows\Temporary Internet Files\Content.IE5\Z6TBLP53\MM90029515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14965" y="5096579"/>
              <a:ext cx="3197593" cy="146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C:\Users\tamj\AppData\Local\Microsoft\Windows\Temporary Internet Files\Content.IE5\18FQ96LE\MC90029350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1966" y="5323868"/>
              <a:ext cx="761999" cy="10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Evaluation Components</a:t>
            </a:r>
          </a:p>
        </p:txBody>
      </p:sp>
      <p:sp>
        <p:nvSpPr>
          <p:cNvPr id="24579" name="Content Placeholder 2"/>
          <p:cNvSpPr>
            <a:spLocks noGrp="1"/>
          </p:cNvSpPr>
          <p:nvPr>
            <p:ph idx="1"/>
          </p:nvPr>
        </p:nvSpPr>
        <p:spPr/>
        <p:txBody>
          <a:bodyPr/>
          <a:lstStyle/>
          <a:p>
            <a:r>
              <a:rPr lang="en-US" altLang="en-US" smtClean="0"/>
              <a:t>Eight mini assignments (</a:t>
            </a:r>
            <a:r>
              <a:rPr lang="en-US" altLang="en-US" i="1" smtClean="0"/>
              <a:t>4/100 of term grade</a:t>
            </a:r>
            <a:r>
              <a:rPr lang="en-US" altLang="en-US" smtClean="0"/>
              <a:t>)</a:t>
            </a:r>
          </a:p>
          <a:p>
            <a:r>
              <a:rPr lang="en-US" altLang="en-US" smtClean="0"/>
              <a:t>Five full assignments (</a:t>
            </a:r>
            <a:r>
              <a:rPr lang="en-US" altLang="en-US" i="1" smtClean="0"/>
              <a:t>31/100 of term grade</a:t>
            </a:r>
            <a:r>
              <a:rPr lang="en-US" altLang="en-US" smtClean="0"/>
              <a:t>)</a:t>
            </a:r>
          </a:p>
          <a:p>
            <a:r>
              <a:rPr lang="en-US" altLang="en-US" smtClean="0"/>
              <a:t>Two examinations (</a:t>
            </a:r>
            <a:r>
              <a:rPr lang="en-US" altLang="en-US" i="1" smtClean="0"/>
              <a:t>65/100 of term grade</a:t>
            </a:r>
            <a:r>
              <a:rPr lang="en-US" altLang="en-US"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Assignments</a:t>
            </a:r>
          </a:p>
        </p:txBody>
      </p:sp>
      <p:sp>
        <p:nvSpPr>
          <p:cNvPr id="3" name="Content Placeholder 2"/>
          <p:cNvSpPr>
            <a:spLocks noGrp="1"/>
          </p:cNvSpPr>
          <p:nvPr>
            <p:ph idx="1"/>
          </p:nvPr>
        </p:nvSpPr>
        <p:spPr/>
        <p:txBody>
          <a:bodyPr/>
          <a:lstStyle/>
          <a:p>
            <a:r>
              <a:rPr lang="en-US" altLang="en-US" smtClean="0"/>
              <a:t>You will create a working and executable computer program.</a:t>
            </a:r>
          </a:p>
          <a:p>
            <a:r>
              <a:rPr lang="en-US" altLang="en-US" smtClean="0"/>
              <a:t>Use a text editor (similar to a word processor minus the fancy formatting capabilities) to create it and you will electronically submit the text file for marking.</a:t>
            </a:r>
          </a:p>
          <a:p>
            <a:r>
              <a:rPr lang="en-US" altLang="en-US" smtClean="0"/>
              <a:t>Although you may be given some time in tutorial to work on your assignments (during the “open tutorial”) mostly you will complete your work on your own time.</a:t>
            </a:r>
          </a:p>
          <a:p>
            <a:pPr lvl="1"/>
            <a:r>
              <a:rPr lang="en-US" altLang="en-US" smtClean="0"/>
              <a:t>Don’t underestimate the time/effort required.</a:t>
            </a:r>
          </a:p>
          <a:p>
            <a:pPr lvl="1"/>
            <a:r>
              <a:rPr lang="en-US" altLang="en-US" smtClean="0"/>
              <a:t>Creating a good working program is harder than it may first appear.</a:t>
            </a:r>
          </a:p>
          <a:p>
            <a:r>
              <a:rPr lang="en-US" altLang="en-US" smtClean="0"/>
              <a:t>Assignments will be marked by the tutorial instructor.</a:t>
            </a:r>
          </a:p>
          <a:p>
            <a:pPr lvl="1"/>
            <a:r>
              <a:rPr lang="en-US" altLang="en-US" smtClean="0"/>
              <a:t>He/she is the first step if you want to determine your grade or have questions about grading</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Assignments (2)</a:t>
            </a:r>
          </a:p>
        </p:txBody>
      </p:sp>
      <p:sp>
        <p:nvSpPr>
          <p:cNvPr id="3" name="Content Placeholder 2"/>
          <p:cNvSpPr>
            <a:spLocks noGrp="1"/>
          </p:cNvSpPr>
          <p:nvPr>
            <p:ph idx="1"/>
          </p:nvPr>
        </p:nvSpPr>
        <p:spPr/>
        <p:txBody>
          <a:bodyPr/>
          <a:lstStyle/>
          <a:p>
            <a:r>
              <a:rPr lang="en-US" altLang="en-US" smtClean="0"/>
              <a:t>Collaboration:</a:t>
            </a:r>
          </a:p>
          <a:p>
            <a:pPr lvl="1"/>
            <a:r>
              <a:rPr lang="en-US" altLang="en-US" smtClean="0"/>
              <a:t>Each student must work on his/her own assignment (no group work is allowed for this class)</a:t>
            </a:r>
          </a:p>
          <a:p>
            <a:pPr lvl="1"/>
            <a:r>
              <a:rPr lang="en-US" altLang="en-US" smtClean="0"/>
              <a:t>Each student must individually submit an assignment</a:t>
            </a:r>
          </a:p>
          <a:p>
            <a:pPr lvl="1"/>
            <a:r>
              <a:rPr lang="en-US" altLang="en-US" smtClean="0"/>
              <a:t>Students must not see each other’s assignment code</a:t>
            </a:r>
          </a:p>
          <a:p>
            <a:pPr lvl="1"/>
            <a:r>
              <a:rPr lang="en-US" altLang="en-US" smtClean="0"/>
              <a:t>Additional details will be provided later during the semester</a:t>
            </a:r>
          </a:p>
          <a:p>
            <a:r>
              <a:rPr lang="en-US" altLang="en-US" smtClean="0"/>
              <a:t>You will electronically submit the file which contains your solution to the assignment via D2L:</a:t>
            </a:r>
          </a:p>
          <a:p>
            <a:pPr lvl="1"/>
            <a:r>
              <a:rPr lang="en-US" altLang="en-US" smtClean="0">
                <a:hlinkClick r:id="rId3"/>
              </a:rPr>
              <a:t>http://d2l.ucalgary.ca/</a:t>
            </a:r>
            <a:endParaRPr lang="en-US" altLang="en-US" smtClean="0"/>
          </a:p>
          <a:p>
            <a:pPr lvl="1"/>
            <a:r>
              <a:rPr lang="en-US" altLang="en-US" smtClean="0"/>
              <a:t>(Find the appropriate course name/number and lecture section)</a:t>
            </a:r>
          </a:p>
          <a:p>
            <a:pPr lvl="1"/>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Submitting Assignments</a:t>
            </a:r>
          </a:p>
        </p:txBody>
      </p:sp>
      <p:sp>
        <p:nvSpPr>
          <p:cNvPr id="3" name="Content Placeholder 2"/>
          <p:cNvSpPr>
            <a:spLocks noGrp="1"/>
          </p:cNvSpPr>
          <p:nvPr>
            <p:ph idx="1"/>
          </p:nvPr>
        </p:nvSpPr>
        <p:spPr/>
        <p:txBody>
          <a:bodyPr/>
          <a:lstStyle/>
          <a:p>
            <a:r>
              <a:rPr lang="en-US" altLang="en-US" b="1" smtClean="0"/>
              <a:t>Bottom line: it is each student’s responsibility to make sure that the correct version of the program was submitted on time.</a:t>
            </a:r>
          </a:p>
          <a:p>
            <a:r>
              <a:rPr lang="en-US" altLang="en-US" smtClean="0"/>
              <a:t>Late assignments will not be accepted.</a:t>
            </a:r>
          </a:p>
          <a:p>
            <a:r>
              <a:rPr lang="en-US" altLang="en-US" smtClean="0"/>
              <a:t>If you are ill then medical documentation is required.</a:t>
            </a:r>
          </a:p>
          <a:p>
            <a:pPr lvl="1"/>
            <a:r>
              <a:rPr lang="en-US" altLang="en-US" smtClean="0"/>
              <a:t>Contact your </a:t>
            </a:r>
            <a:r>
              <a:rPr lang="en-US" altLang="en-US" b="1" smtClean="0"/>
              <a:t>course instructor </a:t>
            </a:r>
            <a:r>
              <a:rPr lang="en-US" altLang="en-US" smtClean="0"/>
              <a:t>and not your tutorial instructor to get permission for a late submission</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r>
              <a:rPr lang="en-US" altLang="en-US" smtClean="0"/>
              <a:t>(Further details will be available during the term).</a:t>
            </a:r>
          </a:p>
        </p:txBody>
      </p:sp>
      <p:grpSp>
        <p:nvGrpSpPr>
          <p:cNvPr id="6" name="Group 5"/>
          <p:cNvGrpSpPr>
            <a:grpSpLocks/>
          </p:cNvGrpSpPr>
          <p:nvPr/>
        </p:nvGrpSpPr>
        <p:grpSpPr bwMode="auto">
          <a:xfrm>
            <a:off x="914400" y="3903663"/>
            <a:ext cx="4787900" cy="1514475"/>
            <a:chOff x="774700" y="3273424"/>
            <a:chExt cx="4787900" cy="1514475"/>
          </a:xfrm>
        </p:grpSpPr>
        <p:pic>
          <p:nvPicPr>
            <p:cNvPr id="307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Comic Sans MS" panose="030F0702030302020204" pitchFamily="66" charset="0"/>
                </a:rPr>
                <a:t>I am the ‘course instructor’ person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JT’s Helpful Hint: Electronically Submitting Work</a:t>
            </a:r>
          </a:p>
        </p:txBody>
      </p:sp>
      <p:sp>
        <p:nvSpPr>
          <p:cNvPr id="3" name="Content Placeholder 2"/>
          <p:cNvSpPr>
            <a:spLocks noGrp="1"/>
          </p:cNvSpPr>
          <p:nvPr>
            <p:ph idx="1"/>
          </p:nvPr>
        </p:nvSpPr>
        <p:spPr/>
        <p:txBody>
          <a:bodyPr/>
          <a:lstStyle/>
          <a:p>
            <a:r>
              <a:rPr lang="en-US" altLang="en-US" smtClean="0"/>
              <a:t>Bad things sometimes happen!</a:t>
            </a:r>
          </a:p>
          <a:p>
            <a:pPr lvl="1"/>
            <a:r>
              <a:rPr lang="en-US" altLang="en-US" smtClean="0"/>
              <a:t>Sometimes it’s a technical failure (e.g., hardware failure)</a:t>
            </a:r>
          </a:p>
          <a:p>
            <a:pPr lvl="1"/>
            <a:r>
              <a:rPr lang="en-US" altLang="en-US" smtClean="0"/>
              <a:t>Sometimes it’s human error (e.g., oops, accidentally deleted) </a:t>
            </a:r>
          </a:p>
          <a:p>
            <a:r>
              <a:rPr lang="en-US" altLang="en-US" smtClean="0"/>
              <a:t>Rules of thumb for assignment submissions:</a:t>
            </a:r>
          </a:p>
          <a:p>
            <a:pPr lvl="1"/>
            <a:r>
              <a:rPr lang="en-US" altLang="en-US" smtClean="0"/>
              <a:t>Do it early! (Get familiar with the system)</a:t>
            </a:r>
          </a:p>
          <a:p>
            <a:pPr lvl="1"/>
            <a:r>
              <a:rPr lang="en-US" altLang="en-US" smtClean="0"/>
              <a:t>Do it often! (If somehow real disaster strikes and you lose everything at least you will have a partially completed version that your TA can mark).</a:t>
            </a:r>
          </a:p>
          <a:p>
            <a:pPr lvl="1"/>
            <a:r>
              <a:rPr lang="en-US" altLang="en-US" smtClean="0"/>
              <a:t>Check your work.</a:t>
            </a:r>
          </a:p>
          <a:p>
            <a:pPr lvl="2"/>
            <a:r>
              <a:rPr lang="en-US" altLang="en-US" smtClean="0"/>
              <a:t>Don’t assume that everything worked out OK.</a:t>
            </a:r>
          </a:p>
          <a:p>
            <a:pPr lvl="2"/>
            <a:r>
              <a:rPr lang="en-US" altLang="en-US" smtClean="0"/>
              <a:t>Instead you should check everything (there should be a way to do this using the assignment submission mechanism)</a:t>
            </a:r>
          </a:p>
          <a:p>
            <a:pPr lvl="2"/>
            <a:r>
              <a:rPr lang="en-US" altLang="en-US" smtClean="0"/>
              <a:t>Don’t just check file names but at least take a look at the actual file contents (not only to check that the file wasn’t corrupted but also that you submitted the correct version).</a:t>
            </a:r>
          </a:p>
          <a:p>
            <a:pPr lvl="2"/>
            <a:endParaRPr lang="en-US" altLang="en-US" smtClean="0"/>
          </a:p>
          <a:p>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Backing Up And Submitting Your Work</a:t>
            </a:r>
          </a:p>
        </p:txBody>
      </p:sp>
      <p:sp>
        <p:nvSpPr>
          <p:cNvPr id="3" name="Content Placeholder 2"/>
          <p:cNvSpPr>
            <a:spLocks noGrp="1"/>
          </p:cNvSpPr>
          <p:nvPr>
            <p:ph idx="1"/>
          </p:nvPr>
        </p:nvSpPr>
        <p:spPr/>
        <p:txBody>
          <a:bodyPr/>
          <a:lstStyle/>
          <a:p>
            <a:r>
              <a:rPr lang="en-US" altLang="en-US" smtClean="0"/>
              <a:t>Bottom line: </a:t>
            </a:r>
            <a:r>
              <a:rPr lang="en-US" altLang="en-US" b="1" smtClean="0"/>
              <a:t>it is up to you </a:t>
            </a:r>
            <a:r>
              <a:rPr lang="en-US" altLang="en-US" smtClean="0"/>
              <a:t>to make sure things are done correctly and on time.</a:t>
            </a:r>
          </a:p>
          <a:p>
            <a:r>
              <a:rPr lang="en-US" altLang="en-US" smtClean="0"/>
              <a:t>If you have questions beforehand then do ask (make sure you ask your questions early enough so you can receive an answer before the due time).</a:t>
            </a:r>
          </a:p>
          <a:p>
            <a:r>
              <a:rPr lang="en-US" altLang="en-US" smtClean="0"/>
              <a:t>But don’t wait until after the due date (it’s too 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Mini Assignments</a:t>
            </a:r>
          </a:p>
        </p:txBody>
      </p:sp>
      <p:sp>
        <p:nvSpPr>
          <p:cNvPr id="3" name="Content Placeholder 2"/>
          <p:cNvSpPr>
            <a:spLocks noGrp="1"/>
          </p:cNvSpPr>
          <p:nvPr>
            <p:ph idx="1"/>
          </p:nvPr>
        </p:nvSpPr>
        <p:spPr/>
        <p:txBody>
          <a:bodyPr/>
          <a:lstStyle/>
          <a:p>
            <a:r>
              <a:rPr lang="en-US" altLang="en-US" dirty="0" smtClean="0"/>
              <a:t>There will </a:t>
            </a:r>
            <a:r>
              <a:rPr lang="en-US" altLang="en-US" smtClean="0"/>
              <a:t>be </a:t>
            </a:r>
            <a:r>
              <a:rPr lang="en-US" altLang="en-US" smtClean="0"/>
              <a:t>eight</a:t>
            </a:r>
            <a:r>
              <a:rPr lang="en-US" altLang="en-US" smtClean="0"/>
              <a:t> </a:t>
            </a:r>
            <a:r>
              <a:rPr lang="en-US" altLang="en-US" smtClean="0"/>
              <a:t>mini assignments worth 0.05/100 of the term grade for a total of 4/100 of term grade.</a:t>
            </a:r>
          </a:p>
          <a:p>
            <a:r>
              <a:rPr lang="en-US" altLang="en-US" dirty="0" smtClean="0"/>
              <a:t>The focus is learning how to apply the technical concepts (e.g., branches, functions, loops etc.) by writing a small and relatively simple program.</a:t>
            </a:r>
          </a:p>
          <a:p>
            <a:r>
              <a:rPr lang="en-US" altLang="en-US" dirty="0" smtClean="0"/>
              <a:t>Marking will focus on ‘functionality’: getting the program to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Full Assignments</a:t>
            </a:r>
          </a:p>
        </p:txBody>
      </p:sp>
      <p:sp>
        <p:nvSpPr>
          <p:cNvPr id="3" name="Content Placeholder 2"/>
          <p:cNvSpPr>
            <a:spLocks noGrp="1"/>
          </p:cNvSpPr>
          <p:nvPr>
            <p:ph idx="1"/>
          </p:nvPr>
        </p:nvSpPr>
        <p:spPr/>
        <p:txBody>
          <a:bodyPr/>
          <a:lstStyle/>
          <a:p>
            <a:r>
              <a:rPr lang="en-US" altLang="en-US" smtClean="0"/>
              <a:t>Similar to the mini assignments you will write a computer program</a:t>
            </a:r>
          </a:p>
          <a:p>
            <a:pPr lvl="1"/>
            <a:r>
              <a:rPr lang="en-US" altLang="en-US" smtClean="0"/>
              <a:t>The programs will be larger and more challenging than the mini-assignments (require a ‘tough’ problem to be solved).</a:t>
            </a:r>
          </a:p>
          <a:p>
            <a:r>
              <a:rPr lang="en-US" altLang="en-US" smtClean="0"/>
              <a:t>Marking will not only be based on the functionality of your program but other criteria such as programming style and documentation (additional details will be provided during the semester as each assignment is released).</a:t>
            </a:r>
          </a:p>
          <a:p>
            <a:r>
              <a:rPr lang="en-US" altLang="en-US" smtClean="0"/>
              <a:t>Total weight of the full assignments </a:t>
            </a:r>
            <a:r>
              <a:rPr lang="en-US" altLang="en-US" i="1" smtClean="0"/>
              <a:t>29/100 of term grade</a:t>
            </a:r>
          </a:p>
          <a:p>
            <a:pPr lvl="1"/>
            <a:r>
              <a:rPr lang="en-US" altLang="en-US" smtClean="0"/>
              <a:t>Assignment 1: </a:t>
            </a:r>
            <a:r>
              <a:rPr lang="en-US" altLang="en-US" i="1" smtClean="0"/>
              <a:t>worth 4/100 (introduction to UNIX and writing programs)</a:t>
            </a:r>
          </a:p>
          <a:p>
            <a:pPr lvl="1"/>
            <a:r>
              <a:rPr lang="en-US" altLang="en-US" smtClean="0"/>
              <a:t>Assignment 2: </a:t>
            </a:r>
            <a:r>
              <a:rPr lang="en-US" altLang="en-US" i="1" smtClean="0"/>
              <a:t>worth 5/100 (introduction to simple programming concepts)</a:t>
            </a:r>
          </a:p>
          <a:p>
            <a:pPr lvl="1"/>
            <a:r>
              <a:rPr lang="en-US" altLang="en-US" smtClean="0"/>
              <a:t>Assignment 3: </a:t>
            </a:r>
            <a:r>
              <a:rPr lang="en-US" altLang="en-US" i="1" smtClean="0"/>
              <a:t>worth 6/100 (moderately challenging)</a:t>
            </a:r>
          </a:p>
          <a:p>
            <a:pPr lvl="1"/>
            <a:r>
              <a:rPr lang="en-US" altLang="en-US" smtClean="0"/>
              <a:t>Assignment 4: </a:t>
            </a:r>
            <a:r>
              <a:rPr lang="en-US" altLang="en-US" i="1" smtClean="0"/>
              <a:t>worth 7/100 (quite challenging)</a:t>
            </a:r>
          </a:p>
          <a:p>
            <a:pPr lvl="1"/>
            <a:r>
              <a:rPr lang="en-US" altLang="en-US" smtClean="0"/>
              <a:t>Assignment 5: </a:t>
            </a:r>
            <a:r>
              <a:rPr lang="en-US" altLang="en-US" i="1" smtClean="0"/>
              <a:t>worth 7/100 (quite challenging)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Examinations</a:t>
            </a:r>
          </a:p>
        </p:txBody>
      </p:sp>
      <p:sp>
        <p:nvSpPr>
          <p:cNvPr id="37891" name="Content Placeholder 2"/>
          <p:cNvSpPr>
            <a:spLocks noGrp="1"/>
          </p:cNvSpPr>
          <p:nvPr>
            <p:ph idx="1"/>
          </p:nvPr>
        </p:nvSpPr>
        <p:spPr/>
        <p:txBody>
          <a:bodyPr/>
          <a:lstStyle/>
          <a:p>
            <a:r>
              <a:rPr lang="en-US" altLang="en-US" smtClean="0"/>
              <a:t>There will be two examinations: midterm and final exam.</a:t>
            </a:r>
          </a:p>
          <a:p>
            <a:r>
              <a:rPr lang="en-US" altLang="en-US" smtClean="0"/>
              <a:t>Midterm exam (common to all lectures, out of class)</a:t>
            </a:r>
          </a:p>
          <a:p>
            <a:pPr lvl="1"/>
            <a:r>
              <a:rPr lang="en-US" altLang="en-US" smtClean="0"/>
              <a:t>Proportion of the term grade: 25/100</a:t>
            </a:r>
          </a:p>
          <a:p>
            <a:pPr lvl="1"/>
            <a:r>
              <a:rPr lang="en-US" altLang="en-US" smtClean="0"/>
              <a:t>Thursday October 27 at 6 PM</a:t>
            </a:r>
          </a:p>
          <a:p>
            <a:r>
              <a:rPr lang="en-US" altLang="en-US" smtClean="0"/>
              <a:t>Final exam (common to all lectures, out of class)</a:t>
            </a:r>
          </a:p>
          <a:p>
            <a:pPr lvl="1"/>
            <a:r>
              <a:rPr lang="en-US" altLang="en-US" smtClean="0"/>
              <a:t>Proportion of the term grade: 40/100</a:t>
            </a:r>
          </a:p>
          <a:p>
            <a:pPr lvl="1"/>
            <a:r>
              <a:rPr lang="en-US" altLang="en-US" smtClean="0"/>
              <a:t>Date/time/location determined by the Office the Registrar.</a:t>
            </a:r>
          </a:p>
          <a:p>
            <a:pPr lvl="1"/>
            <a:r>
              <a:rPr lang="en-US" altLang="en-US" smtClean="0"/>
              <a:t>You can find information about your final exams online via the university PeopleSoft portal.</a:t>
            </a:r>
          </a:p>
          <a:p>
            <a:r>
              <a:rPr lang="en-US" altLang="en-US" smtClean="0"/>
              <a:t>Both exams will completed on paper (not in front of a computer).</a:t>
            </a:r>
          </a:p>
          <a:p>
            <a:r>
              <a:rPr lang="en-US" altLang="en-US" b="1" smtClean="0"/>
              <a:t>You must pass the weighted average of the exam component to be awarded a grade of C- or higher in the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959600" y="4521200"/>
            <a:ext cx="1485900" cy="2163763"/>
            <a:chOff x="6959600" y="4521199"/>
            <a:chExt cx="1485897" cy="2163764"/>
          </a:xfrm>
        </p:grpSpPr>
        <p:grpSp>
          <p:nvGrpSpPr>
            <p:cNvPr id="7184" name="Group 9"/>
            <p:cNvGrpSpPr>
              <a:grpSpLocks/>
            </p:cNvGrpSpPr>
            <p:nvPr/>
          </p:nvGrpSpPr>
          <p:grpSpPr bwMode="auto">
            <a:xfrm>
              <a:off x="6959600" y="4521199"/>
              <a:ext cx="1473200" cy="2163764"/>
              <a:chOff x="6959600" y="4521199"/>
              <a:chExt cx="1473200" cy="2163764"/>
            </a:xfrm>
          </p:grpSpPr>
          <p:sp>
            <p:nvSpPr>
              <p:cNvPr id="7187" name="Rectangle 3"/>
              <p:cNvSpPr>
                <a:spLocks noChangeArrowheads="1"/>
              </p:cNvSpPr>
              <p:nvPr/>
            </p:nvSpPr>
            <p:spPr bwMode="auto">
              <a:xfrm>
                <a:off x="6959600" y="4924425"/>
                <a:ext cx="1473200" cy="1760538"/>
              </a:xfrm>
              <a:prstGeom prst="rect">
                <a:avLst/>
              </a:prstGeom>
              <a:solidFill>
                <a:srgbClr val="92D050"/>
              </a:solidFill>
              <a:ln w="38100" algn="ctr">
                <a:solidFill>
                  <a:schemeClr val="tx1"/>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600">
                  <a:latin typeface="Arial" panose="020B0604020202020204" pitchFamily="34" charset="0"/>
                </a:endParaRPr>
              </a:p>
            </p:txBody>
          </p:sp>
          <p:sp>
            <p:nvSpPr>
              <p:cNvPr id="7188" name="TextBox 4"/>
              <p:cNvSpPr txBox="1">
                <a:spLocks noChangeArrowheads="1"/>
              </p:cNvSpPr>
              <p:nvPr/>
            </p:nvSpPr>
            <p:spPr bwMode="auto">
              <a:xfrm>
                <a:off x="6959600" y="4521199"/>
                <a:ext cx="12573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ICT 7th</a:t>
                </a:r>
              </a:p>
            </p:txBody>
          </p:sp>
        </p:grpSp>
        <p:sp>
          <p:nvSpPr>
            <p:cNvPr id="7185" name="TextBox 8"/>
            <p:cNvSpPr txBox="1">
              <a:spLocks noChangeArrowheads="1"/>
            </p:cNvSpPr>
            <p:nvPr/>
          </p:nvSpPr>
          <p:spPr bwMode="auto">
            <a:xfrm>
              <a:off x="8216899" y="4991099"/>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a:t>
              </a:r>
            </a:p>
          </p:txBody>
        </p:sp>
        <p:sp>
          <p:nvSpPr>
            <p:cNvPr id="7186" name="TextBox 19"/>
            <p:cNvSpPr txBox="1">
              <a:spLocks noChangeArrowheads="1"/>
            </p:cNvSpPr>
            <p:nvPr/>
          </p:nvSpPr>
          <p:spPr bwMode="auto">
            <a:xfrm>
              <a:off x="8245472" y="5738812"/>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x</a:t>
              </a:r>
            </a:p>
          </p:txBody>
        </p:sp>
      </p:grpSp>
      <p:sp>
        <p:nvSpPr>
          <p:cNvPr id="7171" name="Rectangle 2"/>
          <p:cNvSpPr>
            <a:spLocks noGrp="1" noChangeArrowheads="1"/>
          </p:cNvSpPr>
          <p:nvPr>
            <p:ph type="title"/>
          </p:nvPr>
        </p:nvSpPr>
        <p:spPr/>
        <p:txBody>
          <a:bodyPr/>
          <a:lstStyle/>
          <a:p>
            <a:r>
              <a:rPr lang="en-US" altLang="en-US" smtClean="0"/>
              <a:t>Administrative (James Tam)</a:t>
            </a:r>
          </a:p>
        </p:txBody>
      </p:sp>
      <p:sp>
        <p:nvSpPr>
          <p:cNvPr id="7172" name="Rectangle 3"/>
          <p:cNvSpPr>
            <a:spLocks noGrp="1" noChangeArrowheads="1"/>
          </p:cNvSpPr>
          <p:nvPr>
            <p:ph type="body" sz="half" idx="1"/>
          </p:nvPr>
        </p:nvSpPr>
        <p:spPr>
          <a:xfrm>
            <a:off x="457200" y="1108075"/>
            <a:ext cx="6156325" cy="5368925"/>
          </a:xfrm>
        </p:spPr>
        <p:txBody>
          <a:bodyPr/>
          <a:lstStyle/>
          <a:p>
            <a:pPr marL="223838" indent="-223838"/>
            <a:r>
              <a:rPr lang="en-US" altLang="en-US" smtClean="0"/>
              <a:t>Contact Information</a:t>
            </a:r>
          </a:p>
          <a:p>
            <a:pPr marL="568325" lvl="1" indent="-171450"/>
            <a:r>
              <a:rPr lang="en-US" altLang="en-US" sz="1800" smtClean="0"/>
              <a:t>Office: ICT 707</a:t>
            </a:r>
          </a:p>
          <a:p>
            <a:pPr marL="568325" lvl="1" indent="-171450"/>
            <a:r>
              <a:rPr lang="en-US" altLang="en-US" sz="1800" smtClean="0"/>
              <a:t>Email: </a:t>
            </a:r>
            <a:r>
              <a:rPr lang="en-US" altLang="en-US" sz="1800" smtClean="0">
                <a:hlinkClick r:id="rId4"/>
              </a:rPr>
              <a:t>tamj@cpsc.ucalgary.ca</a:t>
            </a:r>
            <a:endParaRPr lang="en-US" altLang="en-US" sz="1800" smtClean="0"/>
          </a:p>
          <a:p>
            <a:pPr marL="568325" lvl="1" indent="-171450"/>
            <a:r>
              <a:rPr lang="en-US" altLang="en-US" sz="1800" smtClean="0"/>
              <a:t>Make sure you specify the course name and number in the subject line of the email ‘CPSC 231’</a:t>
            </a:r>
          </a:p>
          <a:p>
            <a:pPr marL="223838" indent="-223838"/>
            <a:r>
              <a:rPr lang="en-US" altLang="en-US" smtClean="0"/>
              <a:t>Office hours</a:t>
            </a:r>
          </a:p>
          <a:p>
            <a:pPr marL="568325" lvl="1" indent="-171450"/>
            <a:r>
              <a:rPr lang="en-US" altLang="en-US" sz="1800" smtClean="0"/>
              <a:t>Office hours: Tue 14:00 – 14:50, Thur 16:45 – 17:15</a:t>
            </a:r>
          </a:p>
          <a:p>
            <a:pPr marL="568325" lvl="1" indent="-171450"/>
            <a:r>
              <a:rPr lang="en-US" altLang="en-US" sz="1800" smtClean="0"/>
              <a:t>If I’m not in my office give me a few minutes or check the lecture room.</a:t>
            </a:r>
          </a:p>
          <a:p>
            <a:pPr marL="568325" lvl="1" indent="-171450"/>
            <a:r>
              <a:rPr lang="en-US" altLang="en-US" sz="1800" smtClean="0"/>
              <a:t>Email: (any time)</a:t>
            </a:r>
          </a:p>
          <a:p>
            <a:pPr marL="568325" lvl="1" indent="-171450"/>
            <a:r>
              <a:rPr lang="en-US" altLang="en-US" sz="1800" smtClean="0"/>
              <a:t>Appointment: email, phone or call</a:t>
            </a:r>
          </a:p>
          <a:p>
            <a:pPr marL="568325" lvl="1" indent="-171450"/>
            <a:r>
              <a:rPr lang="en-US" altLang="en-US" sz="1800" smtClean="0"/>
              <a:t>Drop by for urgent requests (but no guarantee that I will be in if it’s outside of my office hours!)</a:t>
            </a:r>
          </a:p>
        </p:txBody>
      </p:sp>
      <p:pic>
        <p:nvPicPr>
          <p:cNvPr id="7173"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04025" y="13652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92200" y="4924425"/>
            <a:ext cx="4699000" cy="1760538"/>
            <a:chOff x="1092200" y="4924425"/>
            <a:chExt cx="4699338" cy="1760538"/>
          </a:xfrm>
        </p:grpSpPr>
        <p:pic>
          <p:nvPicPr>
            <p:cNvPr id="7181"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AutoShape 8"/>
            <p:cNvSpPr>
              <a:spLocks noChangeArrowheads="1"/>
            </p:cNvSpPr>
            <p:nvPr/>
          </p:nvSpPr>
          <p:spPr bwMode="auto">
            <a:xfrm rot="10800000">
              <a:off x="2782680" y="5492576"/>
              <a:ext cx="1179720" cy="46461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CA"/>
            </a:p>
          </p:txBody>
        </p:sp>
        <p:sp>
          <p:nvSpPr>
            <p:cNvPr id="7183"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a:latin typeface="Comic Sans MS" panose="030F0702030302020204" pitchFamily="66" charset="0"/>
                </a:rPr>
                <a:t>My Office</a:t>
              </a:r>
            </a:p>
          </p:txBody>
        </p:sp>
      </p:grpSp>
      <p:sp>
        <p:nvSpPr>
          <p:cNvPr id="6" name="TextBox 5"/>
          <p:cNvSpPr txBox="1">
            <a:spLocks noChangeArrowheads="1"/>
          </p:cNvSpPr>
          <p:nvPr/>
        </p:nvSpPr>
        <p:spPr bwMode="auto">
          <a:xfrm>
            <a:off x="7337425" y="4924425"/>
            <a:ext cx="546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mic Sans MS" panose="030F0702030302020204" pitchFamily="66" charset="0"/>
              </a:rPr>
              <a:t>Yes</a:t>
            </a:r>
          </a:p>
        </p:txBody>
      </p:sp>
      <p:grpSp>
        <p:nvGrpSpPr>
          <p:cNvPr id="8" name="Group 7"/>
          <p:cNvGrpSpPr>
            <a:grpSpLocks/>
          </p:cNvGrpSpPr>
          <p:nvPr/>
        </p:nvGrpSpPr>
        <p:grpSpPr bwMode="auto">
          <a:xfrm>
            <a:off x="7112000" y="5280025"/>
            <a:ext cx="901700" cy="1209675"/>
            <a:chOff x="7112000" y="5280025"/>
            <a:chExt cx="901700" cy="1209675"/>
          </a:xfrm>
        </p:grpSpPr>
        <p:sp>
          <p:nvSpPr>
            <p:cNvPr id="7179" name="Rectangle 13"/>
            <p:cNvSpPr>
              <a:spLocks noChangeArrowheads="1"/>
            </p:cNvSpPr>
            <p:nvPr/>
          </p:nvSpPr>
          <p:spPr bwMode="auto">
            <a:xfrm>
              <a:off x="7112000" y="5280025"/>
              <a:ext cx="901700" cy="1209675"/>
            </a:xfrm>
            <a:prstGeom prst="rect">
              <a:avLst/>
            </a:prstGeom>
            <a:solidFill>
              <a:srgbClr val="FF0000"/>
            </a:solidFill>
            <a:ln w="38100" algn="ctr">
              <a:solidFill>
                <a:schemeClr val="tx1"/>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600">
                <a:latin typeface="Arial" panose="020B0604020202020204" pitchFamily="34" charset="0"/>
              </a:endParaRPr>
            </a:p>
          </p:txBody>
        </p:sp>
        <p:sp>
          <p:nvSpPr>
            <p:cNvPr id="7180" name="TextBox 14"/>
            <p:cNvSpPr txBox="1">
              <a:spLocks noChangeArrowheads="1"/>
            </p:cNvSpPr>
            <p:nvPr/>
          </p:nvSpPr>
          <p:spPr bwMode="auto">
            <a:xfrm>
              <a:off x="7385050" y="5353410"/>
              <a:ext cx="450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Comic Sans MS" panose="030F0702030302020204" pitchFamily="66" charset="0"/>
                </a:rPr>
                <a:t>No</a:t>
              </a:r>
            </a:p>
          </p:txBody>
        </p:sp>
      </p:grpSp>
      <p:sp>
        <p:nvSpPr>
          <p:cNvPr id="7178" name="TextBox 18"/>
          <p:cNvSpPr txBox="1">
            <a:spLocks noChangeArrowheads="1"/>
          </p:cNvSpPr>
          <p:nvPr/>
        </p:nvSpPr>
        <p:spPr bwMode="auto">
          <a:xfrm>
            <a:off x="8205788" y="5830888"/>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r1samp.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Examination Content</a:t>
            </a:r>
          </a:p>
        </p:txBody>
      </p:sp>
      <p:sp>
        <p:nvSpPr>
          <p:cNvPr id="3" name="Content Placeholder 2"/>
          <p:cNvSpPr>
            <a:spLocks noGrp="1"/>
          </p:cNvSpPr>
          <p:nvPr>
            <p:ph idx="1"/>
          </p:nvPr>
        </p:nvSpPr>
        <p:spPr/>
        <p:txBody>
          <a:bodyPr/>
          <a:lstStyle/>
          <a:p>
            <a:r>
              <a:rPr lang="en-US" altLang="en-US" smtClean="0"/>
              <a:t>Multiple choice questions:</a:t>
            </a:r>
          </a:p>
          <a:p>
            <a:pPr lvl="1"/>
            <a:r>
              <a:rPr lang="en-US" altLang="en-US" smtClean="0"/>
              <a:t>Partial program traces e.g., what’s the program output</a:t>
            </a:r>
          </a:p>
          <a:p>
            <a:pPr lvl="1"/>
            <a:r>
              <a:rPr lang="en-US" altLang="en-US" smtClean="0"/>
              <a:t>Basic program structure e.g., find the errors, which function or operator is needed for a particular mathematical operation</a:t>
            </a:r>
          </a:p>
          <a:p>
            <a:pPr lvl="1"/>
            <a:r>
              <a:rPr lang="en-US" altLang="en-US" smtClean="0"/>
              <a:t>More examples and details coming during the semester</a:t>
            </a:r>
          </a:p>
          <a:p>
            <a:r>
              <a:rPr lang="en-US" altLang="en-US" smtClean="0"/>
              <a:t>Written questions:</a:t>
            </a:r>
          </a:p>
          <a:p>
            <a:pPr lvl="1"/>
            <a:r>
              <a:rPr lang="en-US" altLang="en-US" smtClean="0"/>
              <a:t>Write a small/partial computer program.</a:t>
            </a:r>
          </a:p>
          <a:p>
            <a:pPr lvl="1"/>
            <a:r>
              <a:rPr lang="en-US" altLang="en-US" smtClean="0"/>
              <a:t>Trace the execution of a computer program e.g., what is the ‘output’.</a:t>
            </a:r>
          </a:p>
          <a:p>
            <a:pPr lvl="1"/>
            <a:r>
              <a:rPr lang="en-US" altLang="en-US" smtClean="0"/>
              <a:t>Conceptual (lower weight for this type of question) e.g., definition of a technical term.</a:t>
            </a:r>
          </a:p>
          <a:p>
            <a:pPr lvl="1"/>
            <a:r>
              <a:rPr lang="en-US" altLang="en-US" smtClean="0"/>
              <a:t>Likely there will be a smaller proportion of written questions on the midterm vs. the final.</a:t>
            </a:r>
          </a:p>
          <a:p>
            <a:r>
              <a:rPr lang="en-US" altLang="en-US" smtClean="0"/>
              <a:t>I will be grading the exams.</a:t>
            </a:r>
          </a:p>
          <a:p>
            <a:pPr lvl="1"/>
            <a:r>
              <a:rPr lang="en-US" altLang="en-US" smtClean="0"/>
              <a:t>(I’ll do the best I can to get them done in a timely fashion but remember it’s a high enrollment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Examination Content (2)</a:t>
            </a:r>
          </a:p>
        </p:txBody>
      </p:sp>
      <p:sp>
        <p:nvSpPr>
          <p:cNvPr id="43011" name="Content Placeholder 2"/>
          <p:cNvSpPr>
            <a:spLocks noGrp="1"/>
          </p:cNvSpPr>
          <p:nvPr>
            <p:ph idx="1"/>
          </p:nvPr>
        </p:nvSpPr>
        <p:spPr/>
        <p:txBody>
          <a:bodyPr/>
          <a:lstStyle/>
          <a:p>
            <a:r>
              <a:rPr lang="en-US" altLang="en-US" smtClean="0"/>
              <a:t>More sample ‘exam type’ questions will be provided during the semester. </a:t>
            </a:r>
          </a:p>
          <a:p>
            <a:pPr lvl="1"/>
            <a:r>
              <a:rPr lang="en-US" altLang="en-US" smtClean="0"/>
              <a:t>Sometimes ‘on the fly’ in lecture so  </a:t>
            </a:r>
            <a:r>
              <a:rPr lang="en-US" altLang="en-US" b="1" smtClean="0"/>
              <a:t>pay attention </a:t>
            </a:r>
            <a:r>
              <a:rPr lang="en-US" altLang="en-US" smtClean="0"/>
              <a:t>to these and </a:t>
            </a:r>
            <a:r>
              <a:rPr lang="en-US" altLang="en-US" b="1" smtClean="0"/>
              <a:t>take notes</a:t>
            </a:r>
            <a:r>
              <a:rPr lang="en-US" altLang="en-US" smtClean="0"/>
              <a:t>.</a:t>
            </a:r>
          </a:p>
          <a:p>
            <a:endParaRPr lang="en-US" altLang="en-US" smtClean="0"/>
          </a:p>
          <a:p>
            <a:pPr lvl="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Estimating Your Term Grade</a:t>
            </a:r>
          </a:p>
        </p:txBody>
      </p:sp>
      <p:sp>
        <p:nvSpPr>
          <p:cNvPr id="3" name="Content Placeholder 2"/>
          <p:cNvSpPr>
            <a:spLocks noGrp="1"/>
          </p:cNvSpPr>
          <p:nvPr>
            <p:ph idx="1"/>
          </p:nvPr>
        </p:nvSpPr>
        <p:spPr/>
        <p:txBody>
          <a:bodyPr/>
          <a:lstStyle/>
          <a:p>
            <a:r>
              <a:rPr lang="en-US" altLang="en-US" smtClean="0"/>
              <a:t>Your term grade is awarded as a grade point/letter e.g. 3.3/B+</a:t>
            </a:r>
          </a:p>
          <a:p>
            <a:r>
              <a:rPr lang="en-US" altLang="en-US" smtClean="0"/>
              <a:t>As stated in the course information sheet (official signed document each major component will be awarded a grade point e.g. 0, 1.0, 1.3..</a:t>
            </a:r>
          </a:p>
          <a:p>
            <a:pPr lvl="2"/>
            <a:r>
              <a:rPr lang="en-US" altLang="en-US" smtClean="0"/>
              <a:t>Individual assignment</a:t>
            </a:r>
          </a:p>
          <a:p>
            <a:pPr lvl="2"/>
            <a:r>
              <a:rPr lang="en-US" altLang="en-US" smtClean="0"/>
              <a:t>Midterm exam</a:t>
            </a:r>
          </a:p>
          <a:p>
            <a:pPr lvl="2"/>
            <a:r>
              <a:rPr lang="en-US" altLang="en-US" smtClean="0"/>
              <a:t>Final exam</a:t>
            </a:r>
          </a:p>
          <a:p>
            <a:r>
              <a:rPr lang="en-US" altLang="en-US" smtClean="0"/>
              <a:t>The mapping of raw score to grade point will be posted before each assignment is due (variation between assignments will occur).</a:t>
            </a:r>
          </a:p>
          <a:p>
            <a:r>
              <a:rPr lang="en-US" altLang="en-US" smtClean="0"/>
              <a:t>The mapping of the midterm to grade point will be posted sometime after the midterm.</a:t>
            </a:r>
          </a:p>
          <a:p>
            <a:r>
              <a:rPr lang="en-US" altLang="en-US" smtClean="0"/>
              <a:t>The mapping of final to grade point cannot be provided until after the official term marks have been released (Department policy).</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Estimating Your Term Grade (2)</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To determine your weighted term grade point simply multiply each grade point by the weight of each component.</a:t>
            </a:r>
          </a:p>
          <a:p>
            <a:pPr eaLnBrk="1" fontAlgn="auto" hangingPunct="1">
              <a:spcAft>
                <a:spcPts val="0"/>
              </a:spcAft>
              <a:buFont typeface="Arial" panose="020B0604020202020204" pitchFamily="34" charset="0"/>
              <a:buChar char="•"/>
              <a:defRPr/>
            </a:pPr>
            <a:r>
              <a:rPr lang="en-US" dirty="0" smtClean="0"/>
              <a:t>Sum the weighted grade points to determine the term grade.</a:t>
            </a:r>
          </a:p>
          <a:p>
            <a:pPr eaLnBrk="1" fontAlgn="auto" hangingPunct="1">
              <a:spcAft>
                <a:spcPts val="0"/>
              </a:spcAft>
              <a:buFont typeface="Arial" panose="020B0604020202020204" pitchFamily="34" charset="0"/>
              <a:buChar char="•"/>
              <a:defRPr/>
            </a:pPr>
            <a:r>
              <a:rPr lang="en-US" dirty="0" smtClean="0"/>
              <a:t>Simple and short example (not exactly the same as this term but it should be enough to give you an idea of how to do the specific calculations required this semester):</a:t>
            </a:r>
          </a:p>
          <a:p>
            <a:pPr lvl="1" eaLnBrk="1" fontAlgn="auto" hangingPunct="1">
              <a:spcAft>
                <a:spcPts val="0"/>
              </a:spcAft>
              <a:buFont typeface="Arial" panose="020B0604020202020204" pitchFamily="34" charset="0"/>
              <a:buChar char="–"/>
              <a:defRPr/>
            </a:pPr>
            <a:r>
              <a:rPr lang="en-US" dirty="0" smtClean="0"/>
              <a:t>Assignments: weight = 30</a:t>
            </a:r>
            <a:r>
              <a:rPr lang="en-US" dirty="0"/>
              <a:t>%, example score = </a:t>
            </a:r>
            <a:r>
              <a:rPr lang="en-US" dirty="0" smtClean="0"/>
              <a:t>‘A’</a:t>
            </a:r>
          </a:p>
          <a:p>
            <a:pPr lvl="1" eaLnBrk="1" fontAlgn="auto" hangingPunct="1">
              <a:spcAft>
                <a:spcPts val="0"/>
              </a:spcAft>
              <a:buFont typeface="Arial" panose="020B0604020202020204" pitchFamily="34" charset="0"/>
              <a:buChar char="–"/>
              <a:defRPr/>
            </a:pPr>
            <a:r>
              <a:rPr lang="en-US" dirty="0" smtClean="0"/>
              <a:t>Midterm: weight = 30%, example score = ‘B+’</a:t>
            </a:r>
          </a:p>
          <a:p>
            <a:pPr lvl="1" eaLnBrk="1" fontAlgn="auto" hangingPunct="1">
              <a:spcAft>
                <a:spcPts val="0"/>
              </a:spcAft>
              <a:buFont typeface="Arial" panose="020B0604020202020204" pitchFamily="34" charset="0"/>
              <a:buChar char="–"/>
              <a:defRPr/>
            </a:pPr>
            <a:r>
              <a:rPr lang="en-US" dirty="0" smtClean="0"/>
              <a:t>Final: weight = 40%, example score = ‘C-’</a:t>
            </a:r>
          </a:p>
          <a:p>
            <a:pPr marL="225425" lvl="1" indent="0" eaLnBrk="1" fontAlgn="auto" hangingPunct="1">
              <a:spcAft>
                <a:spcPts val="0"/>
              </a:spcAft>
              <a:buFont typeface="Times New Roman" panose="02020603050405020304" pitchFamily="18" charset="0"/>
              <a:buNone/>
              <a:defRPr/>
            </a:pPr>
            <a:endParaRPr lang="en-US" dirty="0" smtClean="0"/>
          </a:p>
          <a:p>
            <a:pPr marL="225425" lvl="1" indent="0" eaLnBrk="1" fontAlgn="auto" hangingPunct="1">
              <a:spcAft>
                <a:spcPts val="0"/>
              </a:spcAft>
              <a:buFont typeface="Times New Roman" panose="02020603050405020304" pitchFamily="18" charset="0"/>
              <a:buNone/>
              <a:defRPr/>
            </a:pPr>
            <a:r>
              <a:rPr lang="en-US" dirty="0" smtClean="0"/>
              <a:t>Weighted assignments: 0.3 * 4.0 = </a:t>
            </a:r>
            <a:r>
              <a:rPr lang="en-US" i="1" dirty="0" smtClean="0"/>
              <a:t>1.2</a:t>
            </a:r>
          </a:p>
          <a:p>
            <a:pPr marL="225425" lvl="1" indent="0" eaLnBrk="1" fontAlgn="auto" hangingPunct="1">
              <a:spcAft>
                <a:spcPts val="0"/>
              </a:spcAft>
              <a:buFont typeface="Times New Roman" panose="02020603050405020304" pitchFamily="18" charset="0"/>
              <a:buNone/>
              <a:defRPr/>
            </a:pPr>
            <a:r>
              <a:rPr lang="en-US" dirty="0" smtClean="0"/>
              <a:t>Weighted midterm: 0.3 * 3.3 = </a:t>
            </a:r>
            <a:r>
              <a:rPr lang="en-US" i="1" dirty="0" smtClean="0"/>
              <a:t>0.99</a:t>
            </a:r>
          </a:p>
          <a:p>
            <a:pPr marL="225425" lvl="1" indent="0" eaLnBrk="1" fontAlgn="auto" hangingPunct="1">
              <a:spcAft>
                <a:spcPts val="0"/>
              </a:spcAft>
              <a:buFont typeface="Times New Roman" panose="02020603050405020304" pitchFamily="18" charset="0"/>
              <a:buNone/>
              <a:defRPr/>
            </a:pPr>
            <a:r>
              <a:rPr lang="en-US" dirty="0" smtClean="0"/>
              <a:t>Weighted final: 0.4 * 1.7 = </a:t>
            </a:r>
            <a:r>
              <a:rPr lang="en-US" i="1" dirty="0" smtClean="0"/>
              <a:t>0.68</a:t>
            </a:r>
          </a:p>
          <a:p>
            <a:pPr marL="225425" lvl="1" indent="0" eaLnBrk="1" fontAlgn="auto" hangingPunct="1">
              <a:spcAft>
                <a:spcPts val="0"/>
              </a:spcAft>
              <a:buFont typeface="Times New Roman" panose="02020603050405020304" pitchFamily="18" charset="0"/>
              <a:buNone/>
              <a:defRPr/>
            </a:pPr>
            <a:r>
              <a:rPr lang="en-US" dirty="0" smtClean="0"/>
              <a:t>Total term grade point = </a:t>
            </a:r>
            <a:r>
              <a:rPr lang="en-US" i="1" dirty="0" smtClean="0"/>
              <a:t>1.2</a:t>
            </a:r>
            <a:r>
              <a:rPr lang="en-US" dirty="0" smtClean="0"/>
              <a:t> + </a:t>
            </a:r>
            <a:r>
              <a:rPr lang="en-US" i="1" dirty="0" smtClean="0"/>
              <a:t>0.99</a:t>
            </a:r>
            <a:r>
              <a:rPr lang="en-US" dirty="0" smtClean="0"/>
              <a:t> + </a:t>
            </a:r>
            <a:r>
              <a:rPr lang="en-US" i="1" dirty="0" smtClean="0"/>
              <a:t>0.68</a:t>
            </a:r>
            <a:r>
              <a:rPr lang="en-US" dirty="0" smtClean="0"/>
              <a:t> = 2.87</a:t>
            </a:r>
          </a:p>
          <a:p>
            <a:pPr eaLnBrk="1" fontAlgn="auto" hangingPunct="1">
              <a:spcAft>
                <a:spcPts val="0"/>
              </a:spcAft>
              <a:buFont typeface="Arial" panose="020B0604020202020204" pitchFamily="34" charset="0"/>
              <a:buChar char="•"/>
              <a:defRPr/>
            </a:pPr>
            <a:endParaRPr lang="en-US" dirty="0"/>
          </a:p>
        </p:txBody>
      </p:sp>
      <p:sp>
        <p:nvSpPr>
          <p:cNvPr id="4" name="Rectangle 3"/>
          <p:cNvSpPr>
            <a:spLocks noChangeArrowheads="1"/>
          </p:cNvSpPr>
          <p:nvPr/>
        </p:nvSpPr>
        <p:spPr bwMode="auto">
          <a:xfrm>
            <a:off x="184150" y="6437313"/>
            <a:ext cx="862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Official university listing of letter grades/grade points: http://www.ucalgary.ca/pubs/calendar/current/f-2.html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Estimating Your Term Grade (3)</a:t>
            </a:r>
          </a:p>
        </p:txBody>
      </p:sp>
      <p:sp>
        <p:nvSpPr>
          <p:cNvPr id="47107" name="Content Placeholder 2"/>
          <p:cNvSpPr>
            <a:spLocks noGrp="1"/>
          </p:cNvSpPr>
          <p:nvPr>
            <p:ph idx="1"/>
          </p:nvPr>
        </p:nvSpPr>
        <p:spPr/>
        <p:txBody>
          <a:bodyPr/>
          <a:lstStyle/>
          <a:p>
            <a:r>
              <a:rPr lang="en-US" altLang="en-US" smtClean="0"/>
              <a:t>Use the spreadsheet on the course web page to estimate your term letter grade:</a:t>
            </a:r>
          </a:p>
          <a:p>
            <a:pPr lvl="1">
              <a:spcBef>
                <a:spcPct val="0"/>
              </a:spcBef>
            </a:pPr>
            <a:r>
              <a:rPr lang="en-US" altLang="en-US" smtClean="0">
                <a:hlinkClick r:id="rId2"/>
              </a:rPr>
              <a:t>http://pages.cpsc.ucalgary.ca/~tamj/2016/231F/grade_calculator.xlsx</a:t>
            </a:r>
            <a:endParaRPr lang="en-US" altLang="en-US" smtClean="0"/>
          </a:p>
          <a:p>
            <a:pPr>
              <a:spcBef>
                <a:spcPct val="0"/>
              </a:spcBef>
            </a:pPr>
            <a:r>
              <a:rPr lang="en-US" altLang="en-US" smtClean="0"/>
              <a:t>The grade point to letter grade mapping employs the official university cutoffs:</a:t>
            </a:r>
          </a:p>
          <a:p>
            <a:pPr lvl="1">
              <a:spcBef>
                <a:spcPct val="0"/>
              </a:spcBef>
            </a:pPr>
            <a:r>
              <a:rPr lang="en-US" altLang="en-US" smtClean="0">
                <a:hlinkClick r:id="rId3"/>
              </a:rPr>
              <a:t>http://www.ucalgary.ca/pubs/calendar/current/f-2.html</a:t>
            </a:r>
            <a:endParaRPr lang="en-US" altLang="en-US" smtClean="0"/>
          </a:p>
          <a:p>
            <a:pPr lvl="1">
              <a:spcBef>
                <a:spcPct val="0"/>
              </a:spcBef>
            </a:pPr>
            <a:r>
              <a:rPr lang="en-US" altLang="en-US" smtClean="0"/>
              <a:t>(I </a:t>
            </a:r>
            <a:r>
              <a:rPr lang="en-US" altLang="en-US" b="1" smtClean="0"/>
              <a:t>may</a:t>
            </a:r>
            <a:r>
              <a:rPr lang="en-US" altLang="en-US" smtClean="0"/>
              <a:t> employ a more lenient set of cutoffs at the end of term but the official cutoffs will provide you with a ‘worse case’ estimate of your grade).</a:t>
            </a:r>
          </a:p>
          <a:p>
            <a:pPr>
              <a:spcBef>
                <a:spcPct val="0"/>
              </a:spcBef>
            </a:pPr>
            <a:r>
              <a:rPr lang="en-US" altLang="en-US" smtClean="0"/>
              <a:t>Note: to keep things simple the formula in the spreadsheet does not check if the exam component was passed or not (you can do the check manually or add it in yourself)</a:t>
            </a:r>
          </a:p>
          <a:p>
            <a:pPr lvl="1">
              <a:spcBef>
                <a:spcPct val="0"/>
              </a:spcBef>
            </a:pPr>
            <a:endParaRPr lang="en-US" altLang="en-US" smtClean="0"/>
          </a:p>
          <a:p>
            <a:pPr lvl="1"/>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Common Computer Skills Assumed</a:t>
            </a:r>
          </a:p>
        </p:txBody>
      </p:sp>
      <p:sp>
        <p:nvSpPr>
          <p:cNvPr id="48131" name="Content Placeholder 2"/>
          <p:cNvSpPr>
            <a:spLocks noGrp="1"/>
          </p:cNvSpPr>
          <p:nvPr>
            <p:ph idx="1"/>
          </p:nvPr>
        </p:nvSpPr>
        <p:spPr/>
        <p:txBody>
          <a:bodyPr/>
          <a:lstStyle/>
          <a:p>
            <a:r>
              <a:rPr lang="en-US" altLang="en-US" smtClean="0"/>
              <a:t>You know what a computer is!</a:t>
            </a:r>
          </a:p>
          <a:p>
            <a:r>
              <a:rPr lang="en-US" altLang="en-US" smtClean="0"/>
              <a:t>You’ve used a computer in some form (e.g., turn on, turn off, open a file, played a game, gone online etc.)</a:t>
            </a:r>
          </a:p>
          <a:p>
            <a:r>
              <a:rPr lang="en-US" altLang="en-US" smtClean="0"/>
              <a:t>You have experience </a:t>
            </a:r>
            <a:r>
              <a:rPr lang="en-US" altLang="en-US" i="1" smtClean="0"/>
              <a:t>using common applications </a:t>
            </a:r>
            <a:r>
              <a:rPr lang="en-US" altLang="en-US" smtClean="0"/>
              <a:t>(specifically email, web browsers,  text editing using a word processor).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What This Course (CPSC 231) Is About</a:t>
            </a:r>
          </a:p>
        </p:txBody>
      </p:sp>
      <p:sp>
        <p:nvSpPr>
          <p:cNvPr id="3" name="Content Placeholder 2"/>
          <p:cNvSpPr>
            <a:spLocks noGrp="1"/>
          </p:cNvSpPr>
          <p:nvPr>
            <p:ph idx="1"/>
          </p:nvPr>
        </p:nvSpPr>
        <p:spPr/>
        <p:txBody>
          <a:bodyPr/>
          <a:lstStyle/>
          <a:p>
            <a:pPr>
              <a:defRPr/>
            </a:pPr>
            <a:r>
              <a:rPr lang="en-US" dirty="0" smtClean="0"/>
              <a:t>Writing/creating computer programs.</a:t>
            </a:r>
          </a:p>
          <a:p>
            <a:pPr marL="114300" indent="-114300">
              <a:defRPr/>
            </a:pPr>
            <a:r>
              <a:rPr lang="en-CA" dirty="0" smtClean="0"/>
              <a:t>But it is </a:t>
            </a:r>
            <a:r>
              <a:rPr lang="en-CA" i="1" dirty="0" smtClean="0"/>
              <a:t>not assumed</a:t>
            </a:r>
            <a:r>
              <a:rPr lang="en-CA" dirty="0" smtClean="0"/>
              <a:t> that you have prior knowledge of Computer Science (or even experience writing programs)</a:t>
            </a:r>
          </a:p>
          <a:p>
            <a:pPr marL="114300" indent="-114300">
              <a:defRPr/>
            </a:pPr>
            <a:r>
              <a:rPr lang="en-CA" dirty="0" smtClean="0"/>
              <a:t>It can be a lot of work.</a:t>
            </a:r>
          </a:p>
          <a:p>
            <a:pPr marL="114300" indent="-114300">
              <a:defRPr/>
            </a:pPr>
            <a:endParaRPr lang="en-CA" dirty="0"/>
          </a:p>
          <a:p>
            <a:pPr marL="114300" indent="-114300">
              <a:defRPr/>
            </a:pPr>
            <a:endParaRPr lang="en-CA" dirty="0" smtClean="0"/>
          </a:p>
          <a:p>
            <a:pPr marL="114300" indent="-114300">
              <a:defRPr/>
            </a:pPr>
            <a:endParaRPr lang="en-CA" dirty="0"/>
          </a:p>
          <a:p>
            <a:pPr marL="114300" indent="-114300">
              <a:defRPr/>
            </a:pPr>
            <a:endParaRPr lang="en-CA" dirty="0" smtClean="0"/>
          </a:p>
          <a:p>
            <a:pPr marL="457200" lvl="1" indent="-222250">
              <a:defRPr/>
            </a:pPr>
            <a:endParaRPr lang="en-CA" dirty="0" smtClean="0"/>
          </a:p>
          <a:p>
            <a:pPr marL="457200" lvl="1" indent="-222250">
              <a:defRPr/>
            </a:pPr>
            <a:endParaRPr lang="en-CA" dirty="0"/>
          </a:p>
          <a:p>
            <a:pPr marL="457200" lvl="1" indent="-222250">
              <a:defRPr/>
            </a:pPr>
            <a:r>
              <a:rPr lang="en-CA" dirty="0" smtClean="0"/>
              <a:t>The course can be completed by students with a normal course load (many already have gotten through it!)</a:t>
            </a:r>
          </a:p>
          <a:p>
            <a:pPr marL="457200" lvl="1" indent="-222250">
              <a:defRPr/>
            </a:pPr>
            <a:r>
              <a:rPr lang="en-CA" dirty="0" smtClean="0"/>
              <a:t>But be cautious if you already have many other commitments</a:t>
            </a:r>
          </a:p>
          <a:p>
            <a:pPr>
              <a:defRPr/>
            </a:pPr>
            <a:endParaRPr lang="en-US" dirty="0" smtClean="0"/>
          </a:p>
        </p:txBody>
      </p:sp>
      <p:grpSp>
        <p:nvGrpSpPr>
          <p:cNvPr id="7" name="Group 6"/>
          <p:cNvGrpSpPr>
            <a:grpSpLocks/>
          </p:cNvGrpSpPr>
          <p:nvPr/>
        </p:nvGrpSpPr>
        <p:grpSpPr bwMode="auto">
          <a:xfrm>
            <a:off x="755650" y="2865438"/>
            <a:ext cx="2184400" cy="2235200"/>
            <a:chOff x="755650" y="2865438"/>
            <a:chExt cx="2184400" cy="2235596"/>
          </a:xfrm>
        </p:grpSpPr>
        <p:pic>
          <p:nvPicPr>
            <p:cNvPr id="50185" name="Picture 4" descr="frazz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65438"/>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6" name="TextBox 4"/>
            <p:cNvSpPr txBox="1">
              <a:spLocks noChangeArrowheads="1"/>
            </p:cNvSpPr>
            <p:nvPr/>
          </p:nvSpPr>
          <p:spPr bwMode="auto">
            <a:xfrm>
              <a:off x="755650" y="4626769"/>
              <a:ext cx="2184400" cy="4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Late night ‘coding’</a:t>
              </a:r>
            </a:p>
          </p:txBody>
        </p:sp>
      </p:grpSp>
      <p:grpSp>
        <p:nvGrpSpPr>
          <p:cNvPr id="6" name="Group 5"/>
          <p:cNvGrpSpPr>
            <a:grpSpLocks/>
          </p:cNvGrpSpPr>
          <p:nvPr/>
        </p:nvGrpSpPr>
        <p:grpSpPr bwMode="auto">
          <a:xfrm>
            <a:off x="0" y="3363913"/>
            <a:ext cx="7658100" cy="3433762"/>
            <a:chOff x="0" y="3363529"/>
            <a:chExt cx="7658098" cy="3433899"/>
          </a:xfrm>
        </p:grpSpPr>
        <p:pic>
          <p:nvPicPr>
            <p:cNvPr id="50182" name="Picture 6" descr="bo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6" y="3363529"/>
              <a:ext cx="1468438" cy="1200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0" y="6518217"/>
              <a:ext cx="2197100" cy="2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Wav file from “Tam”</a:t>
              </a:r>
            </a:p>
          </p:txBody>
        </p:sp>
        <p:sp>
          <p:nvSpPr>
            <p:cNvPr id="50184" name="TextBox 8"/>
            <p:cNvSpPr txBox="1">
              <a:spLocks noChangeArrowheads="1"/>
            </p:cNvSpPr>
            <p:nvPr/>
          </p:nvSpPr>
          <p:spPr bwMode="auto">
            <a:xfrm>
              <a:off x="4402135" y="4563935"/>
              <a:ext cx="3255963" cy="5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Satisfaction coming from solving that tough algorithm!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oohoo.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Actual Practice: Common Interview Questions</a:t>
            </a:r>
          </a:p>
        </p:txBody>
      </p:sp>
      <p:sp>
        <p:nvSpPr>
          <p:cNvPr id="11267" name="Content Placeholder 2"/>
          <p:cNvSpPr>
            <a:spLocks noGrp="1"/>
          </p:cNvSpPr>
          <p:nvPr>
            <p:ph idx="1"/>
          </p:nvPr>
        </p:nvSpPr>
        <p:spPr/>
        <p:txBody>
          <a:bodyPr/>
          <a:lstStyle/>
          <a:p>
            <a:pPr marL="111125" lvl="1" indent="-111125">
              <a:spcBef>
                <a:spcPct val="30000"/>
              </a:spcBef>
              <a:buSzTx/>
              <a:buFontTx/>
              <a:buChar char="•"/>
              <a:defRPr/>
            </a:pPr>
            <a:r>
              <a:rPr lang="en-US" sz="2400" dirty="0" smtClean="0"/>
              <a:t>Besides looking at degrees granted and grades received, some tech companies (e.g., Google) may ask you questions that appear non-technical:</a:t>
            </a:r>
          </a:p>
          <a:p>
            <a:pPr lvl="1">
              <a:defRPr/>
            </a:pPr>
            <a:r>
              <a:rPr lang="en-US" dirty="0" smtClean="0"/>
              <a:t>You’re asked to solve puzzles during the interview.</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a:defRPr/>
            </a:pPr>
            <a:r>
              <a:rPr lang="en-US" dirty="0" smtClean="0"/>
              <a:t>There is a relationship between skill at solving puzzles (“problem solving”) and success in a (technically oriented) industry.</a:t>
            </a:r>
          </a:p>
          <a:p>
            <a:pPr lvl="1">
              <a:defRPr/>
            </a:pPr>
            <a:r>
              <a:rPr lang="en-US" dirty="0" smtClean="0"/>
              <a:t>You will develop these skills writing programs for this class.</a:t>
            </a:r>
          </a:p>
        </p:txBody>
      </p:sp>
      <p:sp>
        <p:nvSpPr>
          <p:cNvPr id="52228" name="Rectangle 1"/>
          <p:cNvSpPr>
            <a:spLocks noChangeArrowheads="1"/>
          </p:cNvSpPr>
          <p:nvPr/>
        </p:nvSpPr>
        <p:spPr bwMode="auto">
          <a:xfrm>
            <a:off x="88900" y="6305550"/>
            <a:ext cx="824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Example list of questions</a:t>
            </a:r>
          </a:p>
          <a:p>
            <a:pPr eaLnBrk="1" hangingPunct="1">
              <a:spcBef>
                <a:spcPct val="0"/>
              </a:spcBef>
              <a:buFontTx/>
              <a:buNone/>
            </a:pPr>
            <a:r>
              <a:rPr lang="en-US" altLang="en-US" sz="1400">
                <a:latin typeface="Arial" panose="020B0604020202020204" pitchFamily="34" charset="0"/>
              </a:rPr>
              <a:t>http://www.businessinsider.com/15-google-interview-questions-that-will-make-you-feel-stupid-2009-11</a:t>
            </a:r>
          </a:p>
        </p:txBody>
      </p:sp>
      <p:pic>
        <p:nvPicPr>
          <p:cNvPr id="14341" name="Picture 5" descr="C:\Users\tamj\AppData\Local\Microsoft\Windows\Temporary Internet Files\Content.IE5\BPMTMD3H\MC90043388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63842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tamj\AppData\Local\Microsoft\Windows\Temporary Internet Files\Content.IE5\QYRRVKP7\MC9003205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 y="2720975"/>
            <a:ext cx="20986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1+#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80">
                                          <p:stCondLst>
                                            <p:cond delay="0"/>
                                          </p:stCondLst>
                                        </p:cTn>
                                        <p:tgtEl>
                                          <p:spTgt spid="14342"/>
                                        </p:tgtEl>
                                      </p:cBhvr>
                                    </p:animEffect>
                                    <p:anim calcmode="lin" valueType="num">
                                      <p:cBhvr>
                                        <p:cTn id="2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25" dur="26">
                                          <p:stCondLst>
                                            <p:cond delay="650"/>
                                          </p:stCondLst>
                                        </p:cTn>
                                        <p:tgtEl>
                                          <p:spTgt spid="14342"/>
                                        </p:tgtEl>
                                      </p:cBhvr>
                                      <p:to x="100000" y="60000"/>
                                    </p:animScale>
                                    <p:animScale>
                                      <p:cBhvr>
                                        <p:cTn id="26" dur="166" decel="50000">
                                          <p:stCondLst>
                                            <p:cond delay="676"/>
                                          </p:stCondLst>
                                        </p:cTn>
                                        <p:tgtEl>
                                          <p:spTgt spid="14342"/>
                                        </p:tgtEl>
                                      </p:cBhvr>
                                      <p:to x="100000" y="100000"/>
                                    </p:animScale>
                                    <p:animScale>
                                      <p:cBhvr>
                                        <p:cTn id="27" dur="26">
                                          <p:stCondLst>
                                            <p:cond delay="1312"/>
                                          </p:stCondLst>
                                        </p:cTn>
                                        <p:tgtEl>
                                          <p:spTgt spid="14342"/>
                                        </p:tgtEl>
                                      </p:cBhvr>
                                      <p:to x="100000" y="80000"/>
                                    </p:animScale>
                                    <p:animScale>
                                      <p:cBhvr>
                                        <p:cTn id="28" dur="166" decel="50000">
                                          <p:stCondLst>
                                            <p:cond delay="1338"/>
                                          </p:stCondLst>
                                        </p:cTn>
                                        <p:tgtEl>
                                          <p:spTgt spid="14342"/>
                                        </p:tgtEl>
                                      </p:cBhvr>
                                      <p:to x="100000" y="100000"/>
                                    </p:animScale>
                                    <p:animScale>
                                      <p:cBhvr>
                                        <p:cTn id="29" dur="26">
                                          <p:stCondLst>
                                            <p:cond delay="1642"/>
                                          </p:stCondLst>
                                        </p:cTn>
                                        <p:tgtEl>
                                          <p:spTgt spid="14342"/>
                                        </p:tgtEl>
                                      </p:cBhvr>
                                      <p:to x="100000" y="90000"/>
                                    </p:animScale>
                                    <p:animScale>
                                      <p:cBhvr>
                                        <p:cTn id="30" dur="166" decel="50000">
                                          <p:stCondLst>
                                            <p:cond delay="1668"/>
                                          </p:stCondLst>
                                        </p:cTn>
                                        <p:tgtEl>
                                          <p:spTgt spid="14342"/>
                                        </p:tgtEl>
                                      </p:cBhvr>
                                      <p:to x="100000" y="100000"/>
                                    </p:animScale>
                                    <p:animScale>
                                      <p:cBhvr>
                                        <p:cTn id="31" dur="26">
                                          <p:stCondLst>
                                            <p:cond delay="1808"/>
                                          </p:stCondLst>
                                        </p:cTn>
                                        <p:tgtEl>
                                          <p:spTgt spid="14342"/>
                                        </p:tgtEl>
                                      </p:cBhvr>
                                      <p:to x="100000" y="95000"/>
                                    </p:animScale>
                                    <p:animScale>
                                      <p:cBhvr>
                                        <p:cTn id="32" dur="166" decel="50000">
                                          <p:stCondLst>
                                            <p:cond delay="1834"/>
                                          </p:stCondLst>
                                        </p:cTn>
                                        <p:tgtEl>
                                          <p:spTgt spid="1434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altLang="en-US" smtClean="0"/>
              <a:t>Course Goals</a:t>
            </a:r>
            <a:endParaRPr lang="en-CA" altLang="en-US" smtClean="0"/>
          </a:p>
        </p:txBody>
      </p:sp>
      <p:sp>
        <p:nvSpPr>
          <p:cNvPr id="3" name="Content Placeholder 2"/>
          <p:cNvSpPr>
            <a:spLocks noGrp="1"/>
          </p:cNvSpPr>
          <p:nvPr>
            <p:ph idx="4294967295"/>
          </p:nvPr>
        </p:nvSpPr>
        <p:spPr/>
        <p:txBody>
          <a:bodyPr/>
          <a:lstStyle/>
          <a:p>
            <a:r>
              <a:rPr lang="en-CA" altLang="en-US" smtClean="0"/>
              <a:t>Know the basic structure of a computer program (rules for laying out a program and how the basic constructs such as repetition and branching work)</a:t>
            </a:r>
          </a:p>
          <a:p>
            <a:pPr lvl="1"/>
            <a:r>
              <a:rPr lang="en-CA" altLang="en-US" smtClean="0"/>
              <a:t>If you don’t know and understand these concepts then your program won’t work at all and you can’t proceed to the next goals.</a:t>
            </a:r>
          </a:p>
          <a:p>
            <a:r>
              <a:rPr lang="en-CA" altLang="en-US" smtClean="0"/>
              <a:t>Develop basic problem solving and analysis skills.</a:t>
            </a:r>
          </a:p>
          <a:p>
            <a:pPr lvl="1"/>
            <a:r>
              <a:rPr lang="en-CA" altLang="en-US" smtClean="0"/>
              <a:t>As mentioned this is a skill that you will need to develop for “the real world”</a:t>
            </a:r>
          </a:p>
          <a:p>
            <a:r>
              <a:rPr lang="en-CA" altLang="en-US" smtClean="0"/>
              <a:t>Learn good design principles.</a:t>
            </a:r>
          </a:p>
          <a:p>
            <a:pPr lvl="1"/>
            <a:r>
              <a:rPr lang="en-US" altLang="en-US" smtClean="0"/>
              <a:t>For example you may know how to get a program to run across the Internet but you may not know how to write a fun game that people will want to play on Facebook™.</a:t>
            </a:r>
          </a:p>
          <a:p>
            <a:pPr lvl="1"/>
            <a:r>
              <a:rPr lang="en-US" altLang="en-US" smtClean="0"/>
              <a:t>“</a:t>
            </a:r>
            <a:r>
              <a:rPr lang="en-US" altLang="en-US" sz="1800" i="1" smtClean="0">
                <a:latin typeface="Arial" panose="020B0604020202020204" pitchFamily="34" charset="0"/>
                <a:cs typeface="Arial" panose="020B0604020202020204" pitchFamily="34" charset="0"/>
              </a:rPr>
              <a:t>This *%$#! App really sucks!</a:t>
            </a:r>
            <a:r>
              <a:rPr lang="en-US"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mtClean="0"/>
              <a:t>How To Succeed</a:t>
            </a:r>
          </a:p>
        </p:txBody>
      </p:sp>
      <p:sp>
        <p:nvSpPr>
          <p:cNvPr id="55299" name="Rectangle 3"/>
          <p:cNvSpPr>
            <a:spLocks noGrp="1" noChangeArrowheads="1"/>
          </p:cNvSpPr>
          <p:nvPr>
            <p:ph type="body" idx="4294967295"/>
          </p:nvPr>
        </p:nvSpPr>
        <p:spPr/>
        <p:txBody>
          <a:bodyPr/>
          <a:lstStyle/>
          <a:p>
            <a:r>
              <a:rPr lang="en-US" altLang="en-US" smtClean="0"/>
              <a:t>Successful people</a:t>
            </a:r>
          </a:p>
        </p:txBody>
      </p:sp>
      <p:pic>
        <p:nvPicPr>
          <p:cNvPr id="55300" name="Picture 15" descr="C:\Users\tamj\AppData\Local\Microsoft\Windows\Temporary Internet Files\Content.IE5\BXRWTSP3\MC900433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75" y="1887538"/>
            <a:ext cx="1517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6" descr="C:\Users\tamj\AppData\Local\Microsoft\Windows\Temporary Internet Files\Content.IE5\AAH14TOK\MC9003703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5" y="1863725"/>
            <a:ext cx="12461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7" descr="C:\Users\tamj\AppData\Local\Microsoft\Windows\Temporary Internet Files\Content.IE5\1N767HQ6\MC900037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988" y="1863725"/>
            <a:ext cx="143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Course Resources</a:t>
            </a:r>
          </a:p>
        </p:txBody>
      </p:sp>
      <p:sp>
        <p:nvSpPr>
          <p:cNvPr id="352259" name="Rectangle 3"/>
          <p:cNvSpPr>
            <a:spLocks noGrp="1" noChangeArrowheads="1"/>
          </p:cNvSpPr>
          <p:nvPr>
            <p:ph type="body" idx="1"/>
          </p:nvPr>
        </p:nvSpPr>
        <p:spPr/>
        <p:txBody>
          <a:bodyPr/>
          <a:lstStyle/>
          <a:p>
            <a:pPr marL="182563" indent="-182563"/>
            <a:r>
              <a:rPr lang="en-US" altLang="en-US" smtClean="0"/>
              <a:t>Required resources:</a:t>
            </a:r>
          </a:p>
          <a:p>
            <a:pPr marL="417513" lvl="1" indent="-182563"/>
            <a:r>
              <a:rPr lang="en-US" altLang="en-US" smtClean="0"/>
              <a:t>Course website: </a:t>
            </a:r>
            <a:r>
              <a:rPr lang="en-US" altLang="en-US" smtClean="0">
                <a:hlinkClick r:id="rId3"/>
              </a:rPr>
              <a:t>http://pages.cpsc.ucalgary.ca/~tamj/2016/231F/index.html</a:t>
            </a:r>
            <a:r>
              <a:rPr lang="en-US" altLang="en-US" smtClean="0"/>
              <a:t> (You must get the notes off the course webpage before lecture)</a:t>
            </a:r>
          </a:p>
          <a:p>
            <a:pPr marL="182563" indent="-182563"/>
            <a:r>
              <a:rPr lang="en-US" altLang="en-US" smtClean="0"/>
              <a:t>Recommended but not required:</a:t>
            </a:r>
          </a:p>
          <a:p>
            <a:pPr marL="417513" lvl="1" indent="-182563"/>
            <a:r>
              <a:rPr lang="en-US" altLang="en-US" smtClean="0"/>
              <a:t>"</a:t>
            </a:r>
            <a:r>
              <a:rPr lang="en-US" altLang="en-US" i="1" smtClean="0"/>
              <a:t>Starting Out with Python</a:t>
            </a:r>
            <a:r>
              <a:rPr lang="en-US" altLang="en-US" smtClean="0"/>
              <a:t>"(Gaddis T.) Addison-Wesley</a:t>
            </a:r>
            <a:r>
              <a:rPr lang="en-US" altLang="en-US" i="1" smtClean="0"/>
              <a:t>.</a:t>
            </a:r>
            <a:endParaRPr lang="en-US" altLang="en-US" smtClean="0"/>
          </a:p>
          <a:p>
            <a:pPr marL="417513" lvl="1" indent="-182563"/>
            <a:r>
              <a:rPr lang="en-US" altLang="en-US" smtClean="0"/>
              <a:t>Alternatively you can access any book licensed by the university (‘for free”) on the library web site: </a:t>
            </a:r>
          </a:p>
          <a:p>
            <a:pPr marL="417513" lvl="1" indent="-182563"/>
            <a:r>
              <a:rPr lang="en-US" altLang="en-US" smtClean="0"/>
              <a:t>(One of many books available) “</a:t>
            </a:r>
            <a:r>
              <a:rPr lang="en-US" altLang="en-US" i="1" smtClean="0"/>
              <a:t>Visual QuickStart guide</a:t>
            </a:r>
            <a:r>
              <a:rPr lang="en-US" altLang="en-US" smtClean="0"/>
              <a:t>” </a:t>
            </a:r>
            <a:r>
              <a:rPr lang="en-US" altLang="en-US" smtClean="0">
                <a:hlinkClick r:id="rId4"/>
              </a:rPr>
              <a:t>http://proquest.safaribooksonline.com.ezproxy.lib.ucalgary.ca/</a:t>
            </a:r>
            <a:endParaRPr lang="en-US" altLang="en-US" smtClean="0"/>
          </a:p>
          <a:p>
            <a:pPr marL="417513" lvl="1" indent="-182563"/>
            <a:endParaRPr lang="en-US" altLang="en-US" smtClean="0"/>
          </a:p>
          <a:p>
            <a:pPr marL="417513" lvl="1" indent="-182563"/>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22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52259">
                                            <p:txEl>
                                              <p:pRg st="0" end="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52259">
                                            <p:txEl>
                                              <p:pRg st="2" end="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52259">
                                            <p:txEl>
                                              <p:pRg st="3" end="3"/>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52259">
                                            <p:txEl>
                                              <p:pRg st="4" end="4"/>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p:bldP spid="352259"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How To Succeed In This Course</a:t>
            </a:r>
          </a:p>
        </p:txBody>
      </p:sp>
      <p:sp>
        <p:nvSpPr>
          <p:cNvPr id="39939" name="Rectangle 3"/>
          <p:cNvSpPr>
            <a:spLocks noGrp="1" noChangeArrowheads="1"/>
          </p:cNvSpPr>
          <p:nvPr>
            <p:ph type="body" idx="1"/>
          </p:nvPr>
        </p:nvSpPr>
        <p:spPr/>
        <p:txBody>
          <a:bodyPr/>
          <a:lstStyle/>
          <a:p>
            <a:pPr marL="342900" indent="-342900">
              <a:buFontTx/>
              <a:buAutoNum type="arabicPeriod"/>
              <a:defRPr/>
            </a:pPr>
            <a:r>
              <a:rPr lang="en-US" altLang="en-US" dirty="0" smtClean="0"/>
              <a:t>Practice things yourself (not by getting the answer from someone/someplace else).</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514350" lvl="1" indent="0">
              <a:buFont typeface="Times New Roman" panose="02020603050405020304" pitchFamily="18" charset="0"/>
              <a:buNone/>
              <a:defRPr/>
            </a:pPr>
            <a:endParaRPr lang="en-US" altLang="en-US" dirty="0" smtClean="0"/>
          </a:p>
          <a:p>
            <a:pPr marL="685800" lvl="1" indent="-171450">
              <a:defRPr/>
            </a:pPr>
            <a:r>
              <a:rPr lang="en-US" altLang="en-US" dirty="0" smtClean="0"/>
              <a:t>How Computer Science works: You get better by doing things for yourself (this is a ‘hands-on’ field of study and work).</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p:txBody>
      </p:sp>
      <p:grpSp>
        <p:nvGrpSpPr>
          <p:cNvPr id="3" name="Group 2"/>
          <p:cNvGrpSpPr>
            <a:grpSpLocks/>
          </p:cNvGrpSpPr>
          <p:nvPr/>
        </p:nvGrpSpPr>
        <p:grpSpPr bwMode="auto">
          <a:xfrm>
            <a:off x="1274763" y="5121275"/>
            <a:ext cx="3857625" cy="1646238"/>
            <a:chOff x="1184118" y="-113558"/>
            <a:chExt cx="3857782" cy="1647509"/>
          </a:xfrm>
        </p:grpSpPr>
        <p:pic>
          <p:nvPicPr>
            <p:cNvPr id="57360" name="Picture 6" descr="C:\Users\TEMP.PC\AppData\Local\Microsoft\Windows\Temporary Internet Files\Content.IE5\57KJBN2O\MC9002342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118" y="216672"/>
              <a:ext cx="1065291" cy="131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8" descr="C:\Users\TEMP.PC\AppData\Local\Microsoft\Windows\Temporary Internet Files\Content.IE5\SI0826NH\MC9003844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844" y="729444"/>
              <a:ext cx="1089484" cy="7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2" name="TextBox 1"/>
            <p:cNvSpPr txBox="1">
              <a:spLocks noChangeArrowheads="1"/>
            </p:cNvSpPr>
            <p:nvPr/>
          </p:nvSpPr>
          <p:spPr bwMode="auto">
            <a:xfrm>
              <a:off x="1184118" y="-113558"/>
              <a:ext cx="38577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Similar to getting fit: you can’t just watch</a:t>
              </a:r>
            </a:p>
          </p:txBody>
        </p:sp>
      </p:grpSp>
      <p:grpSp>
        <p:nvGrpSpPr>
          <p:cNvPr id="4" name="Group 3"/>
          <p:cNvGrpSpPr>
            <a:grpSpLocks/>
          </p:cNvGrpSpPr>
          <p:nvPr/>
        </p:nvGrpSpPr>
        <p:grpSpPr bwMode="auto">
          <a:xfrm>
            <a:off x="5862638" y="5091113"/>
            <a:ext cx="2762250" cy="1736725"/>
            <a:chOff x="6645117" y="2237755"/>
            <a:chExt cx="2371883" cy="1737345"/>
          </a:xfrm>
        </p:grpSpPr>
        <p:pic>
          <p:nvPicPr>
            <p:cNvPr id="57358" name="Picture 7" descr="C:\Users\TEMP.PC\AppData\Local\Microsoft\Windows\Temporary Internet Files\Content.IE5\SI0826NH\MC9003891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45117" y="2623870"/>
              <a:ext cx="1189539" cy="13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Box 9"/>
            <p:cNvSpPr txBox="1">
              <a:spLocks noChangeArrowheads="1"/>
            </p:cNvSpPr>
            <p:nvPr/>
          </p:nvSpPr>
          <p:spPr bwMode="auto">
            <a:xfrm>
              <a:off x="6645118" y="2237755"/>
              <a:ext cx="23718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You have to do it yourself</a:t>
              </a:r>
            </a:p>
          </p:txBody>
        </p:sp>
      </p:grpSp>
      <p:grpSp>
        <p:nvGrpSpPr>
          <p:cNvPr id="2" name="Group 1"/>
          <p:cNvGrpSpPr>
            <a:grpSpLocks/>
          </p:cNvGrpSpPr>
          <p:nvPr/>
        </p:nvGrpSpPr>
        <p:grpSpPr bwMode="auto">
          <a:xfrm>
            <a:off x="893763" y="1914525"/>
            <a:ext cx="3259137" cy="1760538"/>
            <a:chOff x="894357" y="1914525"/>
            <a:chExt cx="3258543" cy="1760485"/>
          </a:xfrm>
        </p:grpSpPr>
        <p:pic>
          <p:nvPicPr>
            <p:cNvPr id="57356" name="Picture 8" descr="C:\Users\TEMP.PC\AppData\Local\Microsoft\Windows\Temporary Internet Files\Content.IE5\SI0826NH\MC9002991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357" y="2751394"/>
              <a:ext cx="1826057" cy="92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1"/>
            <p:cNvSpPr txBox="1">
              <a:spLocks noChangeArrowheads="1"/>
            </p:cNvSpPr>
            <p:nvPr/>
          </p:nvSpPr>
          <p:spPr bwMode="auto">
            <a:xfrm>
              <a:off x="914400" y="1914525"/>
              <a:ext cx="3238500" cy="11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Providing solutions to assignments may be popular among students but useless for learning</a:t>
              </a:r>
            </a:p>
          </p:txBody>
        </p:sp>
      </p:grpSp>
      <p:grpSp>
        <p:nvGrpSpPr>
          <p:cNvPr id="6" name="Group 5"/>
          <p:cNvGrpSpPr>
            <a:grpSpLocks/>
          </p:cNvGrpSpPr>
          <p:nvPr/>
        </p:nvGrpSpPr>
        <p:grpSpPr bwMode="auto">
          <a:xfrm>
            <a:off x="5065713" y="1914525"/>
            <a:ext cx="3849687" cy="1919288"/>
            <a:chOff x="5065712" y="1914525"/>
            <a:chExt cx="3849688" cy="1919148"/>
          </a:xfrm>
        </p:grpSpPr>
        <p:pic>
          <p:nvPicPr>
            <p:cNvPr id="57352" name="Picture 2" descr="C:\Users\TEMP.PC\AppData\Local\Microsoft\Windows\Temporary Internet Files\Content.IE5\LGQ31H4R\MC9001538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034" y="2849216"/>
              <a:ext cx="978271" cy="98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descr="C:\Users\TEMP.PC\AppData\Local\Microsoft\Windows\Temporary Internet Files\Content.IE5\UOG9WER0\MC90009918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0141" y="2849216"/>
              <a:ext cx="724205" cy="8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descr="C:\Users\TEMP.PC\AppData\Local\Microsoft\Windows\Temporary Internet Files\Content.IE5\LGQ31H4R\MC90009948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806" y="2847252"/>
              <a:ext cx="715415" cy="90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5"/>
            <p:cNvSpPr txBox="1">
              <a:spLocks noChangeArrowheads="1"/>
            </p:cNvSpPr>
            <p:nvPr/>
          </p:nvSpPr>
          <p:spPr bwMode="auto">
            <a:xfrm>
              <a:off x="5065712" y="1914525"/>
              <a:ext cx="3849688" cy="9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What’s needed is for me to teach you the skills to solve any reasonable size problem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How To Succeed In This Course (2)</a:t>
            </a:r>
          </a:p>
        </p:txBody>
      </p:sp>
      <p:sp>
        <p:nvSpPr>
          <p:cNvPr id="3" name="Content Placeholder 2"/>
          <p:cNvSpPr>
            <a:spLocks noGrp="1"/>
          </p:cNvSpPr>
          <p:nvPr>
            <p:ph idx="1"/>
          </p:nvPr>
        </p:nvSpPr>
        <p:spPr/>
        <p:txBody>
          <a:bodyPr/>
          <a:lstStyle/>
          <a:p>
            <a:pPr marL="685800" lvl="1" indent="-171450"/>
            <a:r>
              <a:rPr lang="en-US" altLang="en-US" smtClean="0"/>
              <a:t>Write lots programs.</a:t>
            </a:r>
          </a:p>
          <a:p>
            <a:pPr marL="1028700" lvl="2" indent="-114300"/>
            <a:r>
              <a:rPr lang="en-US" altLang="en-US" smtClean="0"/>
              <a:t>At the </a:t>
            </a:r>
            <a:r>
              <a:rPr lang="en-US" altLang="en-US" i="1" smtClean="0"/>
              <a:t>very least</a:t>
            </a:r>
            <a:r>
              <a:rPr lang="en-US" altLang="en-US" smtClean="0"/>
              <a:t> attempt every assignment.</a:t>
            </a:r>
          </a:p>
          <a:p>
            <a:pPr marL="1028700" lvl="2" indent="-114300"/>
            <a:r>
              <a:rPr lang="en-US" altLang="en-US" smtClean="0"/>
              <a:t>Try to do some additional practice work (some examples will be given in class, some practice assignments will be available on the course web page).</a:t>
            </a:r>
          </a:p>
          <a:p>
            <a:pPr marL="1028700" lvl="2" indent="-114300"/>
            <a:r>
              <a:rPr lang="en-US" altLang="en-US" smtClean="0"/>
              <a:t>Write lots of little ‘test’ programs to help you understand and apply the concepts being taught.</a:t>
            </a:r>
          </a:p>
          <a:p>
            <a:pPr marL="1028700" lvl="2" indent="-114300"/>
            <a:endParaRPr lang="en-US" altLang="en-US" smtClean="0"/>
          </a:p>
          <a:p>
            <a:pPr marL="1028700" lvl="2" indent="-114300"/>
            <a:endParaRPr lang="en-US" altLang="en-US" smtClean="0"/>
          </a:p>
          <a:p>
            <a:pPr marL="1028700" lvl="2" indent="-114300"/>
            <a:endParaRPr lang="en-US" altLang="en-US" smtClean="0"/>
          </a:p>
          <a:p>
            <a:pPr marL="1028700" lvl="2" indent="-114300"/>
            <a:endParaRPr lang="en-US" altLang="en-US" smtClean="0"/>
          </a:p>
          <a:p>
            <a:pPr marL="685800" lvl="1" indent="-171450"/>
            <a:r>
              <a:rPr lang="en-US" altLang="en-US" smtClean="0"/>
              <a:t>Trace lots of code (computer programs)</a:t>
            </a:r>
          </a:p>
          <a:p>
            <a:pPr marL="1028700" lvl="2" indent="-114300"/>
            <a:r>
              <a:rPr lang="en-US" altLang="en-US" smtClean="0"/>
              <a:t>Involves reading through programs that other people have written, and executing it ‘by hand’ in order to understand how and why it works </a:t>
            </a:r>
          </a:p>
          <a:p>
            <a:pPr marL="1028700" lvl="2" indent="-114300"/>
            <a:r>
              <a:rPr lang="en-US" altLang="en-US" smtClean="0"/>
              <a:t>This is an essential skill.</a:t>
            </a:r>
          </a:p>
          <a:p>
            <a:pPr marL="1028700" lvl="2" indent="-114300"/>
            <a:r>
              <a:rPr lang="en-US" altLang="en-US" smtClean="0"/>
              <a:t>Relying on just running the program and observing the results won’t always work (errors?)</a:t>
            </a:r>
          </a:p>
          <a:p>
            <a:endParaRPr lang="en-US" altLang="en-US" smtClean="0"/>
          </a:p>
        </p:txBody>
      </p:sp>
      <p:pic>
        <p:nvPicPr>
          <p:cNvPr id="21509" name="Picture 5" descr="C:\Users\tamj\AppData\Local\Microsoft\Windows\Temporary Internet Files\Content.IE5\BPMTMD3H\MC9003837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650" y="3292475"/>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tamj\AppData\Local\Microsoft\Windows\Temporary Internet Files\Content.IE5\QYRRVKP7\MC9000885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75" y="812800"/>
            <a:ext cx="7207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How To Succeed In This Course (3)</a:t>
            </a:r>
          </a:p>
        </p:txBody>
      </p:sp>
      <p:sp>
        <p:nvSpPr>
          <p:cNvPr id="41987" name="Rectangle 3"/>
          <p:cNvSpPr>
            <a:spLocks noGrp="1" noChangeArrowheads="1"/>
          </p:cNvSpPr>
          <p:nvPr>
            <p:ph type="body" idx="1"/>
          </p:nvPr>
        </p:nvSpPr>
        <p:spPr/>
        <p:txBody>
          <a:bodyPr/>
          <a:lstStyle/>
          <a:p>
            <a:pPr marL="457200" indent="-457200">
              <a:buFontTx/>
              <a:buAutoNum type="arabicPeriod" startAt="2"/>
            </a:pPr>
            <a:r>
              <a:rPr lang="en-US" altLang="en-US" smtClean="0"/>
              <a:t>Make sure that you keep up with the material</a:t>
            </a:r>
          </a:p>
          <a:p>
            <a:pPr marL="606425" lvl="1" indent="-381000"/>
            <a:r>
              <a:rPr lang="en-US" altLang="en-US" smtClean="0"/>
              <a:t>Many of the concepts taught later depend upon your knowledge of earlier concepts.</a:t>
            </a:r>
          </a:p>
          <a:p>
            <a:pPr marL="606425" lvl="1" indent="-381000"/>
            <a:r>
              <a:rPr lang="en-US" altLang="en-US" smtClean="0"/>
              <a:t>Don’t let yourself fall behind!</a:t>
            </a:r>
          </a:p>
          <a:p>
            <a:pPr marL="606425" lvl="1" indent="-381000"/>
            <a:r>
              <a:rPr lang="en-US" altLang="en-US" i="1" smtClean="0"/>
              <a:t>At least</a:t>
            </a:r>
            <a:r>
              <a:rPr lang="en-US" altLang="en-US" smtClean="0"/>
              <a:t> attempt all assignments!</a:t>
            </a:r>
          </a:p>
        </p:txBody>
      </p:sp>
      <p:grpSp>
        <p:nvGrpSpPr>
          <p:cNvPr id="42001" name="Group 17"/>
          <p:cNvGrpSpPr>
            <a:grpSpLocks/>
          </p:cNvGrpSpPr>
          <p:nvPr/>
        </p:nvGrpSpPr>
        <p:grpSpPr bwMode="auto">
          <a:xfrm>
            <a:off x="762000" y="3027363"/>
            <a:ext cx="7531100" cy="3051175"/>
            <a:chOff x="480" y="1907"/>
            <a:chExt cx="4744" cy="1922"/>
          </a:xfrm>
        </p:grpSpPr>
        <p:sp>
          <p:nvSpPr>
            <p:cNvPr id="61449" name="AutoShape 5"/>
            <p:cNvSpPr>
              <a:spLocks noChangeArrowheads="1"/>
            </p:cNvSpPr>
            <p:nvPr/>
          </p:nvSpPr>
          <p:spPr bwMode="auto">
            <a:xfrm>
              <a:off x="480" y="1907"/>
              <a:ext cx="4744" cy="1907"/>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a:latin typeface="Arial" panose="020B0604020202020204" pitchFamily="34" charset="0"/>
              </a:endParaRPr>
            </a:p>
          </p:txBody>
        </p:sp>
        <p:sp>
          <p:nvSpPr>
            <p:cNvPr id="61450" name="Text Box 6"/>
            <p:cNvSpPr txBox="1">
              <a:spLocks noChangeArrowheads="1"/>
            </p:cNvSpPr>
            <p:nvPr/>
          </p:nvSpPr>
          <p:spPr bwMode="auto">
            <a:xfrm>
              <a:off x="1944" y="3330"/>
              <a:ext cx="17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Decisions/branching</a:t>
              </a:r>
            </a:p>
          </p:txBody>
        </p:sp>
        <p:sp>
          <p:nvSpPr>
            <p:cNvPr id="61451" name="Text Box 7"/>
            <p:cNvSpPr txBox="1">
              <a:spLocks noChangeArrowheads="1"/>
            </p:cNvSpPr>
            <p:nvPr/>
          </p:nvSpPr>
          <p:spPr bwMode="auto">
            <a:xfrm>
              <a:off x="2008" y="2717"/>
              <a:ext cx="16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Problem </a:t>
              </a:r>
              <a:r>
                <a:rPr lang="en-US" altLang="en-US" sz="1800">
                  <a:latin typeface="Consolas" panose="020B0609020204030204" pitchFamily="49" charset="0"/>
                  <a:cs typeface="Consolas" panose="020B0609020204030204" pitchFamily="49" charset="0"/>
                </a:rPr>
                <a:t>decomposition</a:t>
              </a:r>
            </a:p>
          </p:txBody>
        </p:sp>
        <p:sp>
          <p:nvSpPr>
            <p:cNvPr id="61452" name="Text Box 8"/>
            <p:cNvSpPr txBox="1">
              <a:spLocks noChangeArrowheads="1"/>
            </p:cNvSpPr>
            <p:nvPr/>
          </p:nvSpPr>
          <p:spPr bwMode="auto">
            <a:xfrm>
              <a:off x="2136" y="3017"/>
              <a:ext cx="14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Loops/repetition</a:t>
              </a:r>
            </a:p>
          </p:txBody>
        </p:sp>
        <p:sp>
          <p:nvSpPr>
            <p:cNvPr id="61453" name="Line 10"/>
            <p:cNvSpPr>
              <a:spLocks noChangeShapeType="1"/>
            </p:cNvSpPr>
            <p:nvPr/>
          </p:nvSpPr>
          <p:spPr bwMode="auto">
            <a:xfrm flipV="1">
              <a:off x="816" y="3543"/>
              <a:ext cx="4048"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4" name="Line 11"/>
            <p:cNvSpPr>
              <a:spLocks noChangeShapeType="1"/>
            </p:cNvSpPr>
            <p:nvPr/>
          </p:nvSpPr>
          <p:spPr bwMode="auto">
            <a:xfrm flipV="1">
              <a:off x="1168" y="3252"/>
              <a:ext cx="335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5" name="Text Box 12"/>
            <p:cNvSpPr txBox="1">
              <a:spLocks noChangeArrowheads="1"/>
            </p:cNvSpPr>
            <p:nvPr/>
          </p:nvSpPr>
          <p:spPr bwMode="auto">
            <a:xfrm>
              <a:off x="2792" y="2311"/>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2000" b="1">
                  <a:latin typeface="Arial" panose="020B0604020202020204" pitchFamily="34" charset="0"/>
                </a:rPr>
                <a:t>:</a:t>
              </a:r>
            </a:p>
          </p:txBody>
        </p:sp>
        <p:sp>
          <p:nvSpPr>
            <p:cNvPr id="61456" name="Text Box 14"/>
            <p:cNvSpPr txBox="1">
              <a:spLocks noChangeArrowheads="1"/>
            </p:cNvSpPr>
            <p:nvPr/>
          </p:nvSpPr>
          <p:spPr bwMode="auto">
            <a:xfrm>
              <a:off x="1848" y="3595"/>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Introduction to programming</a:t>
              </a:r>
            </a:p>
          </p:txBody>
        </p:sp>
        <p:sp>
          <p:nvSpPr>
            <p:cNvPr id="61457" name="Line 15"/>
            <p:cNvSpPr>
              <a:spLocks noChangeShapeType="1"/>
            </p:cNvSpPr>
            <p:nvPr/>
          </p:nvSpPr>
          <p:spPr bwMode="auto">
            <a:xfrm>
              <a:off x="1544" y="2967"/>
              <a:ext cx="263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8" name="Line 16"/>
            <p:cNvSpPr>
              <a:spLocks noChangeShapeType="1"/>
            </p:cNvSpPr>
            <p:nvPr/>
          </p:nvSpPr>
          <p:spPr bwMode="auto">
            <a:xfrm>
              <a:off x="1944" y="2639"/>
              <a:ext cx="17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grpSp>
      <p:grpSp>
        <p:nvGrpSpPr>
          <p:cNvPr id="7" name="Group 6"/>
          <p:cNvGrpSpPr>
            <a:grpSpLocks/>
          </p:cNvGrpSpPr>
          <p:nvPr/>
        </p:nvGrpSpPr>
        <p:grpSpPr bwMode="auto">
          <a:xfrm>
            <a:off x="7004050" y="2286000"/>
            <a:ext cx="1835150" cy="2876550"/>
            <a:chOff x="7004050" y="2286000"/>
            <a:chExt cx="1835150" cy="2876550"/>
          </a:xfrm>
        </p:grpSpPr>
        <p:sp>
          <p:nvSpPr>
            <p:cNvPr id="61446" name="Rounded Rectangle 1"/>
            <p:cNvSpPr>
              <a:spLocks noChangeArrowheads="1"/>
            </p:cNvSpPr>
            <p:nvPr/>
          </p:nvSpPr>
          <p:spPr bwMode="auto">
            <a:xfrm>
              <a:off x="7175500" y="2536825"/>
              <a:ext cx="1663700" cy="1312862"/>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Rule of thumb: don’t fall behind more than 1 week</a:t>
              </a:r>
            </a:p>
          </p:txBody>
        </p:sp>
        <p:cxnSp>
          <p:nvCxnSpPr>
            <p:cNvPr id="61447" name="Straight Connector 3"/>
            <p:cNvCxnSpPr>
              <a:cxnSpLocks noChangeShapeType="1"/>
              <a:endCxn id="61454" idx="1"/>
            </p:cNvCxnSpPr>
            <p:nvPr/>
          </p:nvCxnSpPr>
          <p:spPr bwMode="auto">
            <a:xfrm>
              <a:off x="7175500" y="2536825"/>
              <a:ext cx="0" cy="2625725"/>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61448" name="Oval 5"/>
            <p:cNvSpPr>
              <a:spLocks noChangeArrowheads="1"/>
            </p:cNvSpPr>
            <p:nvPr/>
          </p:nvSpPr>
          <p:spPr bwMode="auto">
            <a:xfrm>
              <a:off x="7004050" y="2286000"/>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0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How To Succeed In This Course (4)</a:t>
            </a:r>
          </a:p>
        </p:txBody>
      </p:sp>
      <p:sp>
        <p:nvSpPr>
          <p:cNvPr id="3" name="Content Placeholder 2"/>
          <p:cNvSpPr>
            <a:spLocks noGrp="1"/>
          </p:cNvSpPr>
          <p:nvPr>
            <p:ph idx="1"/>
          </p:nvPr>
        </p:nvSpPr>
        <p:spPr/>
        <p:txBody>
          <a:bodyPr/>
          <a:lstStyle/>
          <a:p>
            <a:r>
              <a:rPr lang="en-US" altLang="en-US" smtClean="0"/>
              <a:t>If you find concepts unclear trying to research the answer on your own can be beneficial (because this is a ‘hands on’ field).</a:t>
            </a:r>
          </a:p>
          <a:p>
            <a:pPr lvl="1"/>
            <a:r>
              <a:rPr lang="en-US" altLang="en-US" smtClean="0"/>
              <a:t>Read alternate explanations of the concepts covered in class in the text book (or other textbooks: remember that electronic books accessible through the library-Safari are ‘free’).</a:t>
            </a:r>
          </a:p>
          <a:p>
            <a:pPr lvl="1"/>
            <a:r>
              <a:rPr lang="en-US" altLang="en-US" smtClean="0"/>
              <a:t>Looking at online resources:</a:t>
            </a:r>
          </a:p>
          <a:p>
            <a:pPr lvl="2"/>
            <a:r>
              <a:rPr lang="en-US" altLang="en-US" smtClean="0"/>
              <a:t>Remember academic resources online just like other online information may not always be a good source.</a:t>
            </a:r>
          </a:p>
          <a:p>
            <a:pPr lvl="2"/>
            <a:r>
              <a:rPr lang="en-US" altLang="en-US" smtClean="0"/>
              <a:t>Start with more reputable sources </a:t>
            </a:r>
          </a:p>
          <a:p>
            <a:pPr lvl="3"/>
            <a:r>
              <a:rPr lang="en-US" altLang="en-US" smtClean="0">
                <a:hlinkClick r:id="rId3"/>
              </a:rPr>
              <a:t>http://proquest.safaribooksonline.com.ezproxy.lib.ucalgary.ca/</a:t>
            </a:r>
            <a:endParaRPr lang="en-US" altLang="en-US" smtClean="0"/>
          </a:p>
          <a:p>
            <a:pPr lvl="3"/>
            <a:r>
              <a:rPr lang="en-US" altLang="en-US" smtClean="0">
                <a:hlinkClick r:id="rId4"/>
              </a:rPr>
              <a:t>www.python.org</a:t>
            </a:r>
            <a:endParaRPr lang="en-US" altLang="en-US" smtClean="0"/>
          </a:p>
          <a:p>
            <a:r>
              <a:rPr lang="en-US" altLang="en-US" smtClean="0"/>
              <a:t>Addendum to the previous point #2 and a point raised earlier “ask questions”.</a:t>
            </a:r>
          </a:p>
          <a:p>
            <a:pPr lvl="1"/>
            <a:r>
              <a:rPr lang="en-US" altLang="en-US" smtClean="0"/>
              <a:t>If you are still unclear on concepts then make sure that you ask for help.</a:t>
            </a:r>
          </a:p>
          <a:p>
            <a:pPr lvl="1"/>
            <a:r>
              <a:rPr lang="en-US" altLang="en-US" smtClean="0"/>
              <a:t>Don’t wait too long to do this because latter concepts may strongly depend on your understanding of earlier concepts..</a:t>
            </a:r>
          </a:p>
          <a:p>
            <a:pPr lvl="2"/>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How To Succeed In This Course (5)</a:t>
            </a:r>
          </a:p>
        </p:txBody>
      </p:sp>
      <p:sp>
        <p:nvSpPr>
          <p:cNvPr id="44035" name="Rectangle 3"/>
          <p:cNvSpPr>
            <a:spLocks noGrp="1" noChangeArrowheads="1"/>
          </p:cNvSpPr>
          <p:nvPr>
            <p:ph type="body" idx="1"/>
          </p:nvPr>
        </p:nvSpPr>
        <p:spPr/>
        <p:txBody>
          <a:bodyPr/>
          <a:lstStyle/>
          <a:p>
            <a:pPr marL="342900" indent="-342900">
              <a:buFontTx/>
              <a:buAutoNum type="arabicPeriod" startAt="3"/>
              <a:defRPr/>
            </a:pPr>
            <a:r>
              <a:rPr lang="en-US" dirty="0" smtClean="0"/>
              <a:t>Look at the material before coming to lecture so you have a rough idea of what I will be talking about that day:</a:t>
            </a:r>
          </a:p>
          <a:p>
            <a:pPr marL="977900" lvl="1" indent="-292100">
              <a:buFontTx/>
              <a:buAutoNum type="alphaLcParenR"/>
              <a:defRPr/>
            </a:pPr>
            <a:r>
              <a:rPr lang="en-US" dirty="0" smtClean="0"/>
              <a:t>Read the slides</a:t>
            </a:r>
          </a:p>
          <a:p>
            <a:pPr marL="977900" lvl="1" indent="-292100">
              <a:buFontTx/>
              <a:buAutoNum type="alphaLcParenR"/>
              <a:defRPr/>
            </a:pPr>
            <a:r>
              <a:rPr lang="en-US" dirty="0" smtClean="0"/>
              <a:t>Look through the textbook(s)</a:t>
            </a:r>
          </a:p>
          <a:p>
            <a:pPr marL="977900" lvl="1" indent="-292100">
              <a:buFontTx/>
              <a:buAutoNum type="alphaLcParenR"/>
              <a:defRPr/>
            </a:pPr>
            <a:endParaRPr lang="en-US" dirty="0"/>
          </a:p>
          <a:p>
            <a:pPr marL="0" indent="0">
              <a:buFontTx/>
              <a:buNone/>
              <a:defRPr/>
            </a:pPr>
            <a:r>
              <a:rPr lang="en-US" dirty="0" smtClean="0"/>
              <a:t>When we get to more complicated programs that appear to ‘jump around’ in how they execute (“</a:t>
            </a:r>
            <a:r>
              <a:rPr lang="en-US" sz="2000" dirty="0" smtClean="0">
                <a:latin typeface="Arial" pitchFamily="34" charset="0"/>
                <a:cs typeface="Arial" pitchFamily="34" charset="0"/>
              </a:rPr>
              <a:t>section: problem decomposition/functions</a:t>
            </a:r>
            <a:r>
              <a:rPr lang="en-US" dirty="0" smtClean="0"/>
              <a:t>”) just having an idea of the scope and components of the program beforehand can be useful when I cover it in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How To Succeed In This Course (6)</a:t>
            </a:r>
          </a:p>
        </p:txBody>
      </p:sp>
      <p:sp>
        <p:nvSpPr>
          <p:cNvPr id="46083" name="Rectangle 3"/>
          <p:cNvSpPr>
            <a:spLocks noGrp="1" noChangeArrowheads="1"/>
          </p:cNvSpPr>
          <p:nvPr>
            <p:ph type="body" idx="1"/>
          </p:nvPr>
        </p:nvSpPr>
        <p:spPr/>
        <p:txBody>
          <a:bodyPr/>
          <a:lstStyle/>
          <a:p>
            <a:pPr marL="457200" indent="-457200">
              <a:buFontTx/>
              <a:buAutoNum type="arabicPeriod" startAt="4"/>
            </a:pPr>
            <a:r>
              <a:rPr lang="en-US" altLang="en-US" smtClean="0"/>
              <a:t>Start working on things as early as possible:</a:t>
            </a:r>
          </a:p>
          <a:p>
            <a:pPr marL="606425" lvl="1" indent="-381000"/>
            <a:r>
              <a:rPr lang="en-US" altLang="en-US" smtClean="0"/>
              <a:t>Don't cram the material just before the exam, instead you should be studying the concepts as you learn them throughout the term.</a:t>
            </a:r>
          </a:p>
          <a:p>
            <a:pPr marL="606425" lvl="1" indent="-381000"/>
            <a:r>
              <a:rPr lang="en-US" altLang="en-US" smtClean="0"/>
              <a:t>It’s important to work through and understand concepts *before* you start (full) assignments. </a:t>
            </a:r>
          </a:p>
          <a:p>
            <a:pPr marL="606425" lvl="1" indent="-381000"/>
            <a:r>
              <a:rPr lang="en-US" altLang="en-US" smtClean="0"/>
              <a:t>If you try to learn a new concept </a:t>
            </a:r>
            <a:r>
              <a:rPr lang="en-US" altLang="en-US" i="1" smtClean="0"/>
              <a:t>and</a:t>
            </a:r>
            <a:r>
              <a:rPr lang="en-US" altLang="en-US" smtClean="0"/>
              <a:t> work out a solution for the assignment at the same time then you may become overwhelmed.</a:t>
            </a:r>
          </a:p>
          <a:p>
            <a:pPr marL="606425" lvl="1" indent="-381000"/>
            <a:r>
              <a:rPr lang="en-US" altLang="en-US" smtClean="0"/>
              <a:t>Don’t start assignments the night (or day!) that they are due, they may take more time than you first thought (start as soon as possible).</a:t>
            </a:r>
          </a:p>
          <a:p>
            <a:pPr marL="606425" lvl="1" indent="-381000"/>
            <a:r>
              <a:rPr lang="en-US" altLang="en-US" smtClean="0"/>
              <a:t>Some assignments may require the application of multiple concepts, not all the concepts have to be completely covered before you start working on an assignment.</a:t>
            </a:r>
          </a:p>
          <a:p>
            <a:pPr marL="828675" lvl="2" indent="-381000"/>
            <a:r>
              <a:rPr lang="en-US" altLang="en-US" smtClean="0"/>
              <a:t>Start working based on what’s currently been covered (this will teach you how to decompose a program and work on it a part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smtClean="0"/>
              <a:t>Practice things yourself</a:t>
            </a:r>
          </a:p>
          <a:p>
            <a:pPr marL="457200" indent="-457200">
              <a:buFontTx/>
              <a:buAutoNum type="arabicPeriod"/>
            </a:pPr>
            <a:r>
              <a:rPr lang="en-US" altLang="en-US" smtClean="0"/>
              <a:t>Make sure that you keep up with the material</a:t>
            </a:r>
          </a:p>
          <a:p>
            <a:pPr marL="457200" indent="-457200">
              <a:buFontTx/>
              <a:buAutoNum type="arabicPeriod"/>
            </a:pPr>
            <a:r>
              <a:rPr lang="en-US" altLang="en-US" smtClean="0"/>
              <a:t>Look at the material before coming to lecture </a:t>
            </a:r>
          </a:p>
          <a:p>
            <a:pPr marL="457200" indent="-457200">
              <a:buFontTx/>
              <a:buAutoNum type="arabicPeriod"/>
            </a:pPr>
            <a:r>
              <a:rPr lang="en-US" altLang="en-US" smtClean="0"/>
              <a:t>Start working on things early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Computer Science: Labs And Tutorials (Reminder)</a:t>
            </a:r>
          </a:p>
        </p:txBody>
      </p:sp>
      <p:sp>
        <p:nvSpPr>
          <p:cNvPr id="3" name="Content Placeholder 2"/>
          <p:cNvSpPr>
            <a:spLocks noGrp="1"/>
          </p:cNvSpPr>
          <p:nvPr>
            <p:ph idx="1"/>
          </p:nvPr>
        </p:nvSpPr>
        <p:spPr/>
        <p:txBody>
          <a:bodyPr/>
          <a:lstStyle/>
          <a:p>
            <a:r>
              <a:rPr lang="en-US" altLang="en-US" smtClean="0"/>
              <a:t>Labs (“Continuous Tutorial/CT”):</a:t>
            </a:r>
          </a:p>
          <a:p>
            <a:pPr lvl="1"/>
            <a:r>
              <a:rPr lang="en-US" altLang="en-US" smtClean="0"/>
              <a:t>Attendance is not required (no official registration)</a:t>
            </a:r>
          </a:p>
          <a:p>
            <a:pPr lvl="1"/>
            <a:r>
              <a:rPr lang="en-US" altLang="en-US" smtClean="0"/>
              <a:t>Q &amp; A session: it will be used as an additional place where you can get help. </a:t>
            </a:r>
          </a:p>
          <a:p>
            <a:pPr lvl="1"/>
            <a:r>
              <a:rPr lang="en-US" altLang="en-US" smtClean="0"/>
              <a:t>Located near the technical “Help Desk”</a:t>
            </a:r>
          </a:p>
          <a:p>
            <a:pPr lvl="1"/>
            <a:r>
              <a:rPr lang="en-US" altLang="en-US" smtClean="0"/>
              <a:t>The CT schedule will be posted early in the semester.</a:t>
            </a:r>
          </a:p>
          <a:p>
            <a:r>
              <a:rPr lang="en-US" altLang="en-US" smtClean="0"/>
              <a:t>Tutorials:</a:t>
            </a:r>
          </a:p>
          <a:p>
            <a:pPr lvl="1"/>
            <a:r>
              <a:rPr lang="en-US" altLang="en-US" smtClean="0"/>
              <a:t>They will be conducted by the Teaching Assistants (TA).</a:t>
            </a:r>
          </a:p>
          <a:p>
            <a:pPr lvl="1"/>
            <a:r>
              <a:rPr lang="en-US" altLang="en-US" smtClean="0"/>
              <a:t>A mandatory component of the course (registration in a specific section is required).</a:t>
            </a:r>
          </a:p>
          <a:p>
            <a:pPr lvl="1"/>
            <a:r>
              <a:rPr lang="en-US" altLang="en-US" smtClean="0"/>
              <a:t>Review of concepts covered in lecture (especially the more challenging ones).</a:t>
            </a:r>
          </a:p>
          <a:p>
            <a:pPr lvl="1"/>
            <a:r>
              <a:rPr lang="en-US" altLang="en-US" smtClean="0"/>
              <a:t>Discussion of assignment requirements.</a:t>
            </a:r>
          </a:p>
          <a:p>
            <a:pPr lvl="1"/>
            <a:r>
              <a:rPr lang="en-US" altLang="en-US" smtClean="0"/>
              <a:t>Assignment and exam feedback/return after grading is complete.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Computer Science: Labs And Tutorials (Reminder: 2)</a:t>
            </a:r>
          </a:p>
        </p:txBody>
      </p:sp>
      <p:sp>
        <p:nvSpPr>
          <p:cNvPr id="3" name="Content Placeholder 2"/>
          <p:cNvSpPr>
            <a:spLocks noGrp="1"/>
          </p:cNvSpPr>
          <p:nvPr>
            <p:ph idx="1"/>
          </p:nvPr>
        </p:nvSpPr>
        <p:spPr/>
        <p:txBody>
          <a:bodyPr/>
          <a:lstStyle/>
          <a:p>
            <a:r>
              <a:rPr lang="en-US" altLang="en-US" smtClean="0"/>
              <a:t>(Tutorial information continued):</a:t>
            </a:r>
          </a:p>
          <a:p>
            <a:pPr lvl="1"/>
            <a:r>
              <a:rPr lang="en-US" altLang="en-US" smtClean="0"/>
              <a:t>Practice exercises.</a:t>
            </a:r>
          </a:p>
          <a:p>
            <a:pPr lvl="1"/>
            <a:r>
              <a:rPr lang="en-US" altLang="en-US" smtClean="0"/>
              <a:t>‘Open tutorials’ will sometimes be held (extra CT/help time where TA’s will be available to help students).</a:t>
            </a:r>
          </a:p>
          <a:p>
            <a:r>
              <a:rPr lang="en-US" altLang="en-US" smtClean="0"/>
              <a:t>More information about tutorials and labs is available on the course web site:</a:t>
            </a:r>
          </a:p>
          <a:p>
            <a:pPr lvl="1"/>
            <a:r>
              <a:rPr lang="en-US" altLang="en-US" smtClean="0">
                <a:hlinkClick r:id="rId2"/>
              </a:rPr>
              <a:t>http://pages.cpsc.ucalgary.ca/~tamj/2016/231F/index.html#Tutorial_and_lab_Information</a:t>
            </a:r>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737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73737"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800" b="1">
                <a:latin typeface="Arial" panose="020B0604020202020204" pitchFamily="34" charset="0"/>
              </a:endParaRPr>
            </a:p>
          </p:txBody>
        </p:sp>
        <p:sp>
          <p:nvSpPr>
            <p:cNvPr id="73738"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800" b="1">
                <a:latin typeface="Arial" panose="020B0604020202020204" pitchFamily="34" charset="0"/>
              </a:endParaRPr>
            </a:p>
          </p:txBody>
        </p:sp>
        <p:sp>
          <p:nvSpPr>
            <p:cNvPr id="73739"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CA" altLang="en-US">
                  <a:latin typeface="Comic Sans MS" panose="030F0702030302020204"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73734"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a:latin typeface="Comic Sans MS" panose="030F0702030302020204" pitchFamily="66" charset="0"/>
                </a:rPr>
                <a:t>Wow I am the greatest speaker in the world!</a:t>
              </a:r>
            </a:p>
          </p:txBody>
        </p:sp>
        <p:pic>
          <p:nvPicPr>
            <p:cNvPr id="73735"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indent="-22860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Let me know how things are going in the course:</a:t>
            </a:r>
          </a:p>
          <a:p>
            <a:pPr lvl="1" eaLnBrk="1" hangingPunct="1">
              <a:lnSpc>
                <a:spcPct val="90000"/>
              </a:lnSpc>
              <a:spcBef>
                <a:spcPct val="30000"/>
              </a:spcBef>
              <a:buSzTx/>
              <a:buFontTx/>
              <a:buChar char="•"/>
            </a:pPr>
            <a:r>
              <a:rPr lang="en-US" altLang="en-US" sz="1600">
                <a:latin typeface="Arial" panose="020B0604020202020204" pitchFamily="34" charset="0"/>
              </a:rPr>
              <a:t>Am I covering the material too slowly or too quickly.</a:t>
            </a:r>
          </a:p>
          <a:p>
            <a:pPr lvl="1" eaLnBrk="1" hangingPunct="1">
              <a:lnSpc>
                <a:spcPct val="90000"/>
              </a:lnSpc>
              <a:spcBef>
                <a:spcPct val="30000"/>
              </a:spcBef>
              <a:buSzTx/>
              <a:buFontTx/>
              <a:buChar char="•"/>
            </a:pPr>
            <a:r>
              <a:rPr lang="en-US" altLang="en-US" sz="1600">
                <a:latin typeface="Arial" panose="020B0604020202020204" pitchFamily="34" charset="0"/>
              </a:rPr>
              <a:t>Can you read the slides and my hand writing.</a:t>
            </a:r>
          </a:p>
          <a:p>
            <a:pPr lvl="1" eaLnBrk="1" hangingPunct="1">
              <a:lnSpc>
                <a:spcPct val="90000"/>
              </a:lnSpc>
              <a:spcBef>
                <a:spcPct val="30000"/>
              </a:spcBef>
              <a:buSzTx/>
              <a:buFontTx/>
              <a:buChar char="•"/>
            </a:pPr>
            <a:r>
              <a:rPr lang="en-US" altLang="en-US" sz="1600">
                <a:latin typeface="Arial" panose="020B0604020202020204" pitchFamily="34" charset="0"/>
              </a:rPr>
              <a:t>Can you hear me in the class.</a:t>
            </a:r>
          </a:p>
          <a:p>
            <a:pPr lvl="1" eaLnBrk="1" hangingPunct="1">
              <a:lnSpc>
                <a:spcPct val="90000"/>
              </a:lnSpc>
              <a:spcBef>
                <a:spcPct val="30000"/>
              </a:spcBef>
              <a:buSzTx/>
              <a:buFontTx/>
              <a:buChar char="•"/>
            </a:pPr>
            <a:r>
              <a:rPr lang="en-US" altLang="en-US" sz="1600">
                <a:latin typeface="Arial" panose="020B0604020202020204" pitchFamily="34" charset="0"/>
              </a:rPr>
              <a:t>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smtClean="0"/>
              <a:t>They are provided to support and supplement this class.</a:t>
            </a:r>
          </a:p>
          <a:p>
            <a:pPr lvl="1">
              <a:spcBef>
                <a:spcPts val="600"/>
              </a:spcBef>
            </a:pPr>
            <a:r>
              <a:rPr lang="en-CA" altLang="en-US" smtClean="0"/>
              <a:t>The notes outline the topics to be covered </a:t>
            </a:r>
          </a:p>
          <a:p>
            <a:pPr lvl="1">
              <a:spcBef>
                <a:spcPts val="600"/>
              </a:spcBef>
            </a:pPr>
            <a:r>
              <a:rPr lang="en-CA" altLang="en-US" i="1" u="sng" smtClean="0"/>
              <a:t>At a minimum </a:t>
            </a:r>
            <a:r>
              <a:rPr lang="en-CA" altLang="en-US" smtClean="0"/>
              <a:t>look through the notes to see the important topics.</a:t>
            </a:r>
          </a:p>
          <a:p>
            <a:pPr lvl="1">
              <a:spcBef>
                <a:spcPts val="600"/>
              </a:spcBef>
            </a:pPr>
            <a:r>
              <a:rPr lang="en-CA" altLang="en-US" smtClean="0"/>
              <a:t>However the notes are just an outline and just looking at them without coming to class isn’t sufficient to do well</a:t>
            </a:r>
          </a:p>
          <a:p>
            <a:pPr lvl="1">
              <a:spcBef>
                <a:spcPts val="600"/>
              </a:spcBef>
            </a:pPr>
            <a:r>
              <a:rPr lang="en-CA" altLang="en-US" smtClean="0"/>
              <a:t>You will get the details (e.g., explanations) during lecture time</a:t>
            </a:r>
          </a:p>
          <a:p>
            <a:pPr lvl="2">
              <a:spcBef>
                <a:spcPts val="600"/>
              </a:spcBef>
            </a:pPr>
            <a:r>
              <a:rPr lang="en-CA" altLang="en-US" smtClean="0"/>
              <a:t>Take notes!</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1800" y="165100"/>
            <a:ext cx="8166100" cy="850900"/>
          </a:xfrm>
        </p:spPr>
        <p:txBody>
          <a:bodyPr/>
          <a:lstStyle/>
          <a:p>
            <a:r>
              <a:rPr lang="en-US" altLang="en-US" smtClean="0"/>
              <a:t>Your Engagement Level ---&gt; Your Learning</a:t>
            </a:r>
          </a:p>
        </p:txBody>
      </p:sp>
      <p:sp>
        <p:nvSpPr>
          <p:cNvPr id="13315"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13339"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0" name="Group 14"/>
            <p:cNvGrpSpPr>
              <a:grpSpLocks/>
            </p:cNvGrpSpPr>
            <p:nvPr/>
          </p:nvGrpSpPr>
          <p:grpSpPr bwMode="auto">
            <a:xfrm>
              <a:off x="6025507" y="1733144"/>
              <a:ext cx="1854931" cy="1140029"/>
              <a:chOff x="5881435" y="1733144"/>
              <a:chExt cx="1854931" cy="1140029"/>
            </a:xfrm>
          </p:grpSpPr>
          <p:pic>
            <p:nvPicPr>
              <p:cNvPr id="13341"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Learning</a:t>
                </a:r>
              </a:p>
            </p:txBody>
          </p:sp>
          <p:sp>
            <p:nvSpPr>
              <p:cNvPr id="13343"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13336"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8"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13333"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5"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13330" name="Documents"/>
            <p:cNvSpPr>
              <a:spLocks noEditPoints="1" noChangeArrowheads="1"/>
            </p:cNvSpPr>
            <p:nvPr/>
          </p:nvSpPr>
          <p:spPr bwMode="auto">
            <a:xfrm>
              <a:off x="168095" y="5692453"/>
              <a:ext cx="1525661" cy="11464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Computer programs</a:t>
              </a:r>
            </a:p>
            <a:p>
              <a:pPr eaLnBrk="1" hangingPunct="1">
                <a:spcBef>
                  <a:spcPct val="0"/>
                </a:spcBef>
                <a:buFontTx/>
                <a:buNone/>
              </a:pPr>
              <a:endParaRPr lang="en-US" altLang="en-US" sz="1400">
                <a:latin typeface="Arial" panose="020B0604020202020204" pitchFamily="34" charset="0"/>
              </a:endParaRPr>
            </a:p>
          </p:txBody>
        </p:sp>
        <p:sp>
          <p:nvSpPr>
            <p:cNvPr id="13331"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2"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38" name="Group 37"/>
          <p:cNvGrpSpPr>
            <a:grpSpLocks/>
          </p:cNvGrpSpPr>
          <p:nvPr/>
        </p:nvGrpSpPr>
        <p:grpSpPr bwMode="auto">
          <a:xfrm>
            <a:off x="2390775" y="3832225"/>
            <a:ext cx="1593850" cy="1371600"/>
            <a:chOff x="2183513" y="3807273"/>
            <a:chExt cx="1594397" cy="1372506"/>
          </a:xfrm>
        </p:grpSpPr>
        <p:pic>
          <p:nvPicPr>
            <p:cNvPr id="13327" name="Picture 9" descr="C:\Users\tamj\AppData\Local\Microsoft\Windows\Temporary Internet Files\Content.IE5\NXE19V4B\MC90023213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3513" y="3807273"/>
              <a:ext cx="1337388" cy="13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Rectangle 47"/>
            <p:cNvSpPr>
              <a:spLocks noChangeArrowheads="1"/>
            </p:cNvSpPr>
            <p:nvPr/>
          </p:nvSpPr>
          <p:spPr bwMode="auto">
            <a:xfrm>
              <a:off x="3559747" y="4397559"/>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29" name="Rectangle 48"/>
            <p:cNvSpPr>
              <a:spLocks noChangeArrowheads="1"/>
            </p:cNvSpPr>
            <p:nvPr/>
          </p:nvSpPr>
          <p:spPr bwMode="auto">
            <a:xfrm>
              <a:off x="3591644" y="4919238"/>
              <a:ext cx="148558" cy="196279"/>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13322" name="Group 20"/>
            <p:cNvGrpSpPr>
              <a:grpSpLocks/>
            </p:cNvGrpSpPr>
            <p:nvPr/>
          </p:nvGrpSpPr>
          <p:grpSpPr bwMode="auto">
            <a:xfrm>
              <a:off x="2520116" y="5839787"/>
              <a:ext cx="2183513" cy="929387"/>
              <a:chOff x="0" y="5928613"/>
              <a:chExt cx="2183513" cy="929387"/>
            </a:xfrm>
          </p:grpSpPr>
          <p:pic>
            <p:nvPicPr>
              <p:cNvPr id="13325" name="Picture 9" descr="C:\Program Files (x86)\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Document"/>
              <p:cNvSpPr>
                <a:spLocks noEditPoints="1" noChangeArrowheads="1"/>
              </p:cNvSpPr>
              <p:nvPr/>
            </p:nvSpPr>
            <p:spPr bwMode="auto">
              <a:xfrm>
                <a:off x="1017042" y="5934126"/>
                <a:ext cx="1166471" cy="904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Computer program</a:t>
                </a:r>
              </a:p>
            </p:txBody>
          </p:sp>
        </p:grpSp>
        <p:sp>
          <p:nvSpPr>
            <p:cNvPr id="13323"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24"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How To Use The Course Resources (2)</a:t>
            </a: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l="24821" t="19034" r="38994" b="41818"/>
          <a:stretch>
            <a:fillRect/>
          </a:stretch>
        </p:blipFill>
        <p:spPr bwMode="auto">
          <a:xfrm>
            <a:off x="1311275" y="992188"/>
            <a:ext cx="6446838" cy="5581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smtClean="0"/>
              <a:t>How To Use The Course Resources (2)</a:t>
            </a:r>
          </a:p>
        </p:txBody>
      </p:sp>
      <p:pic>
        <p:nvPicPr>
          <p:cNvPr id="17411"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4821" t="19034" r="38994" b="41818"/>
          <a:stretch>
            <a:fillRect/>
          </a:stretch>
        </p:blipFill>
        <p:spPr bwMode="auto">
          <a:xfrm>
            <a:off x="1311275" y="992188"/>
            <a:ext cx="6446838" cy="5581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72" name="Text Box 4"/>
          <p:cNvSpPr txBox="1">
            <a:spLocks noChangeArrowheads="1"/>
          </p:cNvSpPr>
          <p:nvPr/>
        </p:nvSpPr>
        <p:spPr bwMode="auto">
          <a:xfrm rot="2143033">
            <a:off x="5576888" y="1825625"/>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b="1">
                <a:latin typeface="Arial" panose="020B0604020202020204" pitchFamily="34" charset="0"/>
              </a:rPr>
              <a:t>If you miss a class make sure that you catch up on what you missed (get someone’s class notes)</a:t>
            </a:r>
          </a:p>
        </p:txBody>
      </p:sp>
      <p:sp>
        <p:nvSpPr>
          <p:cNvPr id="391173" name="Text Box 5"/>
          <p:cNvSpPr txBox="1">
            <a:spLocks noChangeArrowheads="1"/>
          </p:cNvSpPr>
          <p:nvPr/>
        </p:nvSpPr>
        <p:spPr bwMode="auto">
          <a:xfrm rot="-2039048">
            <a:off x="192088" y="1604963"/>
            <a:ext cx="3600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b="1">
                <a:latin typeface="Arial" panose="020B0604020202020204" pitchFamily="34" charset="0"/>
              </a:rPr>
              <a:t>When you are in class make sure that you supplement the slides with your own notes (because you aren’t going to remember it in the exams if you don’t)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1173"/>
                                        </p:tgtEl>
                                        <p:attrNameLst>
                                          <p:attrName>style.visibility</p:attrName>
                                        </p:attrNameLst>
                                      </p:cBhvr>
                                      <p:to>
                                        <p:strVal val="visible"/>
                                      </p:to>
                                    </p:set>
                                    <p:animEffect transition="in" filter="fade">
                                      <p:cBhvr>
                                        <p:cTn id="7" dur="2000"/>
                                        <p:tgtEl>
                                          <p:spTgt spid="391173"/>
                                        </p:tgtEl>
                                      </p:cBhvr>
                                    </p:animEffect>
                                    <p:anim calcmode="lin" valueType="num">
                                      <p:cBhvr>
                                        <p:cTn id="8" dur="2000" fill="hold"/>
                                        <p:tgtEl>
                                          <p:spTgt spid="391173"/>
                                        </p:tgtEl>
                                        <p:attrNameLst>
                                          <p:attrName>style.rotation</p:attrName>
                                        </p:attrNameLst>
                                      </p:cBhvr>
                                      <p:tavLst>
                                        <p:tav tm="0">
                                          <p:val>
                                            <p:fltVal val="720"/>
                                          </p:val>
                                        </p:tav>
                                        <p:tav tm="100000">
                                          <p:val>
                                            <p:fltVal val="0"/>
                                          </p:val>
                                        </p:tav>
                                      </p:tavLst>
                                    </p:anim>
                                    <p:anim calcmode="lin" valueType="num">
                                      <p:cBhvr>
                                        <p:cTn id="9" dur="2000" fill="hold"/>
                                        <p:tgtEl>
                                          <p:spTgt spid="391173"/>
                                        </p:tgtEl>
                                        <p:attrNameLst>
                                          <p:attrName>ppt_h</p:attrName>
                                        </p:attrNameLst>
                                      </p:cBhvr>
                                      <p:tavLst>
                                        <p:tav tm="0">
                                          <p:val>
                                            <p:fltVal val="0"/>
                                          </p:val>
                                        </p:tav>
                                        <p:tav tm="100000">
                                          <p:val>
                                            <p:strVal val="#ppt_h"/>
                                          </p:val>
                                        </p:tav>
                                      </p:tavLst>
                                    </p:anim>
                                    <p:anim calcmode="lin" valueType="num">
                                      <p:cBhvr>
                                        <p:cTn id="10" dur="2000" fill="hold"/>
                                        <p:tgtEl>
                                          <p:spTgt spid="39117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91172"/>
                                        </p:tgtEl>
                                        <p:attrNameLst>
                                          <p:attrName>style.visibility</p:attrName>
                                        </p:attrNameLst>
                                      </p:cBhvr>
                                      <p:to>
                                        <p:strVal val="visible"/>
                                      </p:to>
                                    </p:set>
                                    <p:animEffect transition="in" filter="fade">
                                      <p:cBhvr>
                                        <p:cTn id="15" dur="2000"/>
                                        <p:tgtEl>
                                          <p:spTgt spid="391172"/>
                                        </p:tgtEl>
                                      </p:cBhvr>
                                    </p:animEffect>
                                    <p:anim calcmode="lin" valueType="num">
                                      <p:cBhvr>
                                        <p:cTn id="16" dur="2000" fill="hold"/>
                                        <p:tgtEl>
                                          <p:spTgt spid="391172"/>
                                        </p:tgtEl>
                                        <p:attrNameLst>
                                          <p:attrName>style.rotation</p:attrName>
                                        </p:attrNameLst>
                                      </p:cBhvr>
                                      <p:tavLst>
                                        <p:tav tm="0">
                                          <p:val>
                                            <p:fltVal val="720"/>
                                          </p:val>
                                        </p:tav>
                                        <p:tav tm="100000">
                                          <p:val>
                                            <p:fltVal val="0"/>
                                          </p:val>
                                        </p:tav>
                                      </p:tavLst>
                                    </p:anim>
                                    <p:anim calcmode="lin" valueType="num">
                                      <p:cBhvr>
                                        <p:cTn id="17" dur="2000" fill="hold"/>
                                        <p:tgtEl>
                                          <p:spTgt spid="391172"/>
                                        </p:tgtEl>
                                        <p:attrNameLst>
                                          <p:attrName>ppt_h</p:attrName>
                                        </p:attrNameLst>
                                      </p:cBhvr>
                                      <p:tavLst>
                                        <p:tav tm="0">
                                          <p:val>
                                            <p:fltVal val="0"/>
                                          </p:val>
                                        </p:tav>
                                        <p:tav tm="100000">
                                          <p:val>
                                            <p:strVal val="#ppt_h"/>
                                          </p:val>
                                        </p:tav>
                                      </p:tavLst>
                                    </p:anim>
                                    <p:anim calcmode="lin" valueType="num">
                                      <p:cBhvr>
                                        <p:cTn id="18" dur="2000" fill="hold"/>
                                        <p:tgtEl>
                                          <p:spTgt spid="39117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How To Use The Course Resources (3)</a:t>
            </a:r>
          </a:p>
        </p:txBody>
      </p:sp>
      <p:sp>
        <p:nvSpPr>
          <p:cNvPr id="388099" name="Rectangle 3"/>
          <p:cNvSpPr>
            <a:spLocks noGrp="1" noChangeArrowheads="1"/>
          </p:cNvSpPr>
          <p:nvPr>
            <p:ph type="body" idx="1"/>
          </p:nvPr>
        </p:nvSpPr>
        <p:spPr/>
        <p:txBody>
          <a:bodyPr/>
          <a:lstStyle/>
          <a:p>
            <a:r>
              <a:rPr lang="en-US" altLang="en-US" smtClean="0"/>
              <a:t>What you are responsible for:</a:t>
            </a:r>
          </a:p>
          <a:p>
            <a:pPr lvl="1"/>
            <a:r>
              <a:rPr lang="en-US" altLang="en-US" smtClean="0"/>
              <a:t>Keeping up with the content in class which includes the topics covered but also announcements or assignment information whether you were present in the class or not.  </a:t>
            </a:r>
          </a:p>
          <a:p>
            <a:pPr lvl="1"/>
            <a:r>
              <a:rPr lang="en-US" altLang="en-US" smtClean="0"/>
              <a:t>If you are absent, then you are responsible for getting the information from the other students in class. </a:t>
            </a:r>
          </a:p>
          <a:p>
            <a:pPr lvl="2"/>
            <a:r>
              <a:rPr lang="en-US" altLang="en-US" smtClean="0"/>
              <a:t>Make sure your UC registered email is correct and one you actually read (some course announcements will be sent to these emails)</a:t>
            </a:r>
          </a:p>
          <a:p>
            <a:pPr lvl="1"/>
            <a:r>
              <a:rPr lang="en-US" altLang="en-US" smtClean="0"/>
              <a:t>(I won’t be able to repeat the lecture content if you are absent…there’s just too many of you to make it practical and recall to get the most out of the class you need to be actively engaged)</a:t>
            </a:r>
          </a:p>
          <a:p>
            <a:r>
              <a:rPr lang="en-US" altLang="en-US" smtClean="0"/>
              <a:t>However, after you’ve caught up by talking with a classmate:</a:t>
            </a:r>
          </a:p>
          <a:p>
            <a:pPr lvl="1"/>
            <a:r>
              <a:rPr lang="en-US" altLang="en-US" smtClean="0"/>
              <a:t>Ask for help if you need it</a:t>
            </a:r>
          </a:p>
          <a:p>
            <a:pPr lvl="1"/>
            <a:r>
              <a:rPr lang="en-US" altLang="en-US" smtClean="0"/>
              <a:t>There are no dumb questions</a:t>
            </a:r>
          </a:p>
          <a:p>
            <a:pPr lvl="1"/>
            <a:r>
              <a:rPr lang="en-US" altLang="en-US"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9461" name="Picture 7" descr="C:\Users\tamj\AppData\Local\Microsoft\Windows\Temporary Internet Files\Content.IE5\18FQ96LE\MC900048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10"/>
            <p:cNvGrpSpPr>
              <a:grpSpLocks noChangeAspect="1"/>
            </p:cNvGrpSpPr>
            <p:nvPr/>
          </p:nvGrpSpPr>
          <p:grpSpPr bwMode="auto">
            <a:xfrm>
              <a:off x="918252" y="5629764"/>
              <a:ext cx="577475" cy="1270924"/>
              <a:chOff x="424" y="3279"/>
              <a:chExt cx="473" cy="1041"/>
            </a:xfrm>
          </p:grpSpPr>
          <p:sp>
            <p:nvSpPr>
              <p:cNvPr id="19463"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9464" name="Freeform 11"/>
              <p:cNvSpPr>
                <a:spLocks/>
              </p:cNvSpPr>
              <p:nvPr/>
            </p:nvSpPr>
            <p:spPr bwMode="auto">
              <a:xfrm>
                <a:off x="666" y="3279"/>
                <a:ext cx="33" cy="35"/>
              </a:xfrm>
              <a:custGeom>
                <a:avLst/>
                <a:gdLst>
                  <a:gd name="T0" fmla="*/ 0 w 66"/>
                  <a:gd name="T1" fmla="*/ 1 h 70"/>
                  <a:gd name="T2" fmla="*/ 1 w 66"/>
                  <a:gd name="T3" fmla="*/ 0 h 70"/>
                  <a:gd name="T4" fmla="*/ 1 w 66"/>
                  <a:gd name="T5" fmla="*/ 1 h 70"/>
                  <a:gd name="T6" fmla="*/ 1 w 66"/>
                  <a:gd name="T7" fmla="*/ 1 h 70"/>
                  <a:gd name="T8" fmla="*/ 0 w 66"/>
                  <a:gd name="T9" fmla="*/ 1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5" name="Freeform 12"/>
              <p:cNvSpPr>
                <a:spLocks/>
              </p:cNvSpPr>
              <p:nvPr/>
            </p:nvSpPr>
            <p:spPr bwMode="auto">
              <a:xfrm>
                <a:off x="683" y="3328"/>
                <a:ext cx="36" cy="23"/>
              </a:xfrm>
              <a:custGeom>
                <a:avLst/>
                <a:gdLst>
                  <a:gd name="T0" fmla="*/ 0 w 72"/>
                  <a:gd name="T1" fmla="*/ 1 h 45"/>
                  <a:gd name="T2" fmla="*/ 1 w 72"/>
                  <a:gd name="T3" fmla="*/ 0 h 45"/>
                  <a:gd name="T4" fmla="*/ 1 w 72"/>
                  <a:gd name="T5" fmla="*/ 1 h 45"/>
                  <a:gd name="T6" fmla="*/ 1 w 72"/>
                  <a:gd name="T7" fmla="*/ 1 h 45"/>
                  <a:gd name="T8" fmla="*/ 0 w 72"/>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6" name="Freeform 13"/>
              <p:cNvSpPr>
                <a:spLocks/>
              </p:cNvSpPr>
              <p:nvPr/>
            </p:nvSpPr>
            <p:spPr bwMode="auto">
              <a:xfrm>
                <a:off x="689" y="3377"/>
                <a:ext cx="35" cy="17"/>
              </a:xfrm>
              <a:custGeom>
                <a:avLst/>
                <a:gdLst>
                  <a:gd name="T0" fmla="*/ 1 w 69"/>
                  <a:gd name="T1" fmla="*/ 0 h 36"/>
                  <a:gd name="T2" fmla="*/ 1 w 69"/>
                  <a:gd name="T3" fmla="*/ 0 h 36"/>
                  <a:gd name="T4" fmla="*/ 1 w 69"/>
                  <a:gd name="T5" fmla="*/ 0 h 36"/>
                  <a:gd name="T6" fmla="*/ 0 w 69"/>
                  <a:gd name="T7" fmla="*/ 0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7" name="Freeform 14"/>
              <p:cNvSpPr>
                <a:spLocks/>
              </p:cNvSpPr>
              <p:nvPr/>
            </p:nvSpPr>
            <p:spPr bwMode="auto">
              <a:xfrm>
                <a:off x="431" y="3642"/>
                <a:ext cx="458" cy="677"/>
              </a:xfrm>
              <a:custGeom>
                <a:avLst/>
                <a:gdLst>
                  <a:gd name="T0" fmla="*/ 7 w 916"/>
                  <a:gd name="T1" fmla="*/ 9 h 1353"/>
                  <a:gd name="T2" fmla="*/ 8 w 916"/>
                  <a:gd name="T3" fmla="*/ 8 h 1353"/>
                  <a:gd name="T4" fmla="*/ 7 w 916"/>
                  <a:gd name="T5" fmla="*/ 7 h 1353"/>
                  <a:gd name="T6" fmla="*/ 6 w 916"/>
                  <a:gd name="T7" fmla="*/ 6 h 1353"/>
                  <a:gd name="T8" fmla="*/ 6 w 916"/>
                  <a:gd name="T9" fmla="*/ 6 h 1353"/>
                  <a:gd name="T10" fmla="*/ 6 w 916"/>
                  <a:gd name="T11" fmla="*/ 4 h 1353"/>
                  <a:gd name="T12" fmla="*/ 7 w 916"/>
                  <a:gd name="T13" fmla="*/ 3 h 1353"/>
                  <a:gd name="T14" fmla="*/ 7 w 916"/>
                  <a:gd name="T15" fmla="*/ 3 h 1353"/>
                  <a:gd name="T16" fmla="*/ 7 w 916"/>
                  <a:gd name="T17" fmla="*/ 2 h 1353"/>
                  <a:gd name="T18" fmla="*/ 6 w 916"/>
                  <a:gd name="T19" fmla="*/ 2 h 1353"/>
                  <a:gd name="T20" fmla="*/ 6 w 916"/>
                  <a:gd name="T21" fmla="*/ 2 h 1353"/>
                  <a:gd name="T22" fmla="*/ 6 w 916"/>
                  <a:gd name="T23" fmla="*/ 2 h 1353"/>
                  <a:gd name="T24" fmla="*/ 6 w 916"/>
                  <a:gd name="T25" fmla="*/ 1 h 1353"/>
                  <a:gd name="T26" fmla="*/ 5 w 916"/>
                  <a:gd name="T27" fmla="*/ 1 h 1353"/>
                  <a:gd name="T28" fmla="*/ 5 w 916"/>
                  <a:gd name="T29" fmla="*/ 2 h 1353"/>
                  <a:gd name="T30" fmla="*/ 5 w 916"/>
                  <a:gd name="T31" fmla="*/ 2 h 1353"/>
                  <a:gd name="T32" fmla="*/ 5 w 916"/>
                  <a:gd name="T33" fmla="*/ 2 h 1353"/>
                  <a:gd name="T34" fmla="*/ 6 w 916"/>
                  <a:gd name="T35" fmla="*/ 2 h 1353"/>
                  <a:gd name="T36" fmla="*/ 6 w 916"/>
                  <a:gd name="T37" fmla="*/ 2 h 1353"/>
                  <a:gd name="T38" fmla="*/ 7 w 916"/>
                  <a:gd name="T39" fmla="*/ 3 h 1353"/>
                  <a:gd name="T40" fmla="*/ 7 w 916"/>
                  <a:gd name="T41" fmla="*/ 3 h 1353"/>
                  <a:gd name="T42" fmla="*/ 7 w 916"/>
                  <a:gd name="T43" fmla="*/ 3 h 1353"/>
                  <a:gd name="T44" fmla="*/ 6 w 916"/>
                  <a:gd name="T45" fmla="*/ 4 h 1353"/>
                  <a:gd name="T46" fmla="*/ 5 w 916"/>
                  <a:gd name="T47" fmla="*/ 3 h 1353"/>
                  <a:gd name="T48" fmla="*/ 5 w 916"/>
                  <a:gd name="T49" fmla="*/ 2 h 1353"/>
                  <a:gd name="T50" fmla="*/ 4 w 916"/>
                  <a:gd name="T51" fmla="*/ 2 h 1353"/>
                  <a:gd name="T52" fmla="*/ 3 w 916"/>
                  <a:gd name="T53" fmla="*/ 3 h 1353"/>
                  <a:gd name="T54" fmla="*/ 2 w 916"/>
                  <a:gd name="T55" fmla="*/ 3 h 1353"/>
                  <a:gd name="T56" fmla="*/ 1 w 916"/>
                  <a:gd name="T57" fmla="*/ 3 h 1353"/>
                  <a:gd name="T58" fmla="*/ 1 w 916"/>
                  <a:gd name="T59" fmla="*/ 2 h 1353"/>
                  <a:gd name="T60" fmla="*/ 1 w 916"/>
                  <a:gd name="T61" fmla="*/ 2 h 1353"/>
                  <a:gd name="T62" fmla="*/ 2 w 916"/>
                  <a:gd name="T63" fmla="*/ 1 h 1353"/>
                  <a:gd name="T64" fmla="*/ 2 w 916"/>
                  <a:gd name="T65" fmla="*/ 1 h 1353"/>
                  <a:gd name="T66" fmla="*/ 2 w 916"/>
                  <a:gd name="T67" fmla="*/ 1 h 1353"/>
                  <a:gd name="T68" fmla="*/ 2 w 916"/>
                  <a:gd name="T69" fmla="*/ 0 h 1353"/>
                  <a:gd name="T70" fmla="*/ 1 w 916"/>
                  <a:gd name="T71" fmla="*/ 1 h 1353"/>
                  <a:gd name="T72" fmla="*/ 1 w 916"/>
                  <a:gd name="T73" fmla="*/ 1 h 1353"/>
                  <a:gd name="T74" fmla="*/ 1 w 916"/>
                  <a:gd name="T75" fmla="*/ 2 h 1353"/>
                  <a:gd name="T76" fmla="*/ 0 w 916"/>
                  <a:gd name="T77" fmla="*/ 2 h 1353"/>
                  <a:gd name="T78" fmla="*/ 1 w 916"/>
                  <a:gd name="T79" fmla="*/ 3 h 1353"/>
                  <a:gd name="T80" fmla="*/ 2 w 916"/>
                  <a:gd name="T81" fmla="*/ 4 h 1353"/>
                  <a:gd name="T82" fmla="*/ 3 w 916"/>
                  <a:gd name="T83" fmla="*/ 4 h 1353"/>
                  <a:gd name="T84" fmla="*/ 3 w 916"/>
                  <a:gd name="T85" fmla="*/ 7 h 1353"/>
                  <a:gd name="T86" fmla="*/ 2 w 916"/>
                  <a:gd name="T87" fmla="*/ 7 h 1353"/>
                  <a:gd name="T88" fmla="*/ 2 w 916"/>
                  <a:gd name="T89" fmla="*/ 7 h 1353"/>
                  <a:gd name="T90" fmla="*/ 2 w 916"/>
                  <a:gd name="T91" fmla="*/ 8 h 1353"/>
                  <a:gd name="T92" fmla="*/ 2 w 916"/>
                  <a:gd name="T93" fmla="*/ 9 h 1353"/>
                  <a:gd name="T94" fmla="*/ 1 w 916"/>
                  <a:gd name="T95" fmla="*/ 10 h 1353"/>
                  <a:gd name="T96" fmla="*/ 2 w 916"/>
                  <a:gd name="T97" fmla="*/ 10 h 1353"/>
                  <a:gd name="T98" fmla="*/ 3 w 916"/>
                  <a:gd name="T99" fmla="*/ 9 h 1353"/>
                  <a:gd name="T100" fmla="*/ 2 w 916"/>
                  <a:gd name="T101" fmla="*/ 8 h 1353"/>
                  <a:gd name="T102" fmla="*/ 2 w 916"/>
                  <a:gd name="T103" fmla="*/ 8 h 1353"/>
                  <a:gd name="T104" fmla="*/ 3 w 916"/>
                  <a:gd name="T105" fmla="*/ 7 h 1353"/>
                  <a:gd name="T106" fmla="*/ 3 w 916"/>
                  <a:gd name="T107" fmla="*/ 8 h 1353"/>
                  <a:gd name="T108" fmla="*/ 6 w 916"/>
                  <a:gd name="T109" fmla="*/ 7 h 1353"/>
                  <a:gd name="T110" fmla="*/ 7 w 916"/>
                  <a:gd name="T111" fmla="*/ 8 h 1353"/>
                  <a:gd name="T112" fmla="*/ 7 w 916"/>
                  <a:gd name="T113" fmla="*/ 9 h 1353"/>
                  <a:gd name="T114" fmla="*/ 7 w 916"/>
                  <a:gd name="T115" fmla="*/ 9 h 1353"/>
                  <a:gd name="T116" fmla="*/ 7 w 916"/>
                  <a:gd name="T117" fmla="*/ 11 h 1353"/>
                  <a:gd name="T118" fmla="*/ 8 w 916"/>
                  <a:gd name="T119" fmla="*/ 11 h 1353"/>
                  <a:gd name="T120" fmla="*/ 8 w 916"/>
                  <a:gd name="T121" fmla="*/ 11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8"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0 h 40"/>
                  <a:gd name="T8" fmla="*/ 1 w 38"/>
                  <a:gd name="T9" fmla="*/ 0 h 40"/>
                  <a:gd name="T10" fmla="*/ 1 w 38"/>
                  <a:gd name="T11" fmla="*/ 0 h 40"/>
                  <a:gd name="T12" fmla="*/ 1 w 38"/>
                  <a:gd name="T13" fmla="*/ 0 h 40"/>
                  <a:gd name="T14" fmla="*/ 1 w 38"/>
                  <a:gd name="T15" fmla="*/ 0 h 40"/>
                  <a:gd name="T16" fmla="*/ 1 w 38"/>
                  <a:gd name="T17" fmla="*/ 0 h 40"/>
                  <a:gd name="T18" fmla="*/ 1 w 38"/>
                  <a:gd name="T19" fmla="*/ 0 h 40"/>
                  <a:gd name="T20" fmla="*/ 1 w 38"/>
                  <a:gd name="T21" fmla="*/ 0 h 40"/>
                  <a:gd name="T22" fmla="*/ 1 w 38"/>
                  <a:gd name="T23" fmla="*/ 0 h 40"/>
                  <a:gd name="T24" fmla="*/ 1 w 38"/>
                  <a:gd name="T25" fmla="*/ 0 h 40"/>
                  <a:gd name="T26" fmla="*/ 1 w 38"/>
                  <a:gd name="T27" fmla="*/ 0 h 40"/>
                  <a:gd name="T28" fmla="*/ 1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9" name="Freeform 16"/>
              <p:cNvSpPr>
                <a:spLocks/>
              </p:cNvSpPr>
              <p:nvPr/>
            </p:nvSpPr>
            <p:spPr bwMode="auto">
              <a:xfrm>
                <a:off x="547" y="3581"/>
                <a:ext cx="181" cy="161"/>
              </a:xfrm>
              <a:custGeom>
                <a:avLst/>
                <a:gdLst>
                  <a:gd name="T0" fmla="*/ 3 w 360"/>
                  <a:gd name="T1" fmla="*/ 0 h 323"/>
                  <a:gd name="T2" fmla="*/ 3 w 360"/>
                  <a:gd name="T3" fmla="*/ 0 h 323"/>
                  <a:gd name="T4" fmla="*/ 3 w 360"/>
                  <a:gd name="T5" fmla="*/ 0 h 323"/>
                  <a:gd name="T6" fmla="*/ 3 w 360"/>
                  <a:gd name="T7" fmla="*/ 0 h 323"/>
                  <a:gd name="T8" fmla="*/ 3 w 360"/>
                  <a:gd name="T9" fmla="*/ 0 h 323"/>
                  <a:gd name="T10" fmla="*/ 2 w 360"/>
                  <a:gd name="T11" fmla="*/ 0 h 323"/>
                  <a:gd name="T12" fmla="*/ 2 w 360"/>
                  <a:gd name="T13" fmla="*/ 0 h 323"/>
                  <a:gd name="T14" fmla="*/ 2 w 360"/>
                  <a:gd name="T15" fmla="*/ 0 h 323"/>
                  <a:gd name="T16" fmla="*/ 2 w 360"/>
                  <a:gd name="T17" fmla="*/ 0 h 323"/>
                  <a:gd name="T18" fmla="*/ 2 w 360"/>
                  <a:gd name="T19" fmla="*/ 0 h 323"/>
                  <a:gd name="T20" fmla="*/ 2 w 360"/>
                  <a:gd name="T21" fmla="*/ 1 h 323"/>
                  <a:gd name="T22" fmla="*/ 2 w 360"/>
                  <a:gd name="T23" fmla="*/ 0 h 323"/>
                  <a:gd name="T24" fmla="*/ 2 w 360"/>
                  <a:gd name="T25" fmla="*/ 0 h 323"/>
                  <a:gd name="T26" fmla="*/ 2 w 360"/>
                  <a:gd name="T27" fmla="*/ 0 h 323"/>
                  <a:gd name="T28" fmla="*/ 2 w 360"/>
                  <a:gd name="T29" fmla="*/ 0 h 323"/>
                  <a:gd name="T30" fmla="*/ 2 w 360"/>
                  <a:gd name="T31" fmla="*/ 0 h 323"/>
                  <a:gd name="T32" fmla="*/ 2 w 360"/>
                  <a:gd name="T33" fmla="*/ 0 h 323"/>
                  <a:gd name="T34" fmla="*/ 2 w 360"/>
                  <a:gd name="T35" fmla="*/ 0 h 323"/>
                  <a:gd name="T36" fmla="*/ 2 w 360"/>
                  <a:gd name="T37" fmla="*/ 0 h 323"/>
                  <a:gd name="T38" fmla="*/ 1 w 360"/>
                  <a:gd name="T39" fmla="*/ 0 h 323"/>
                  <a:gd name="T40" fmla="*/ 1 w 360"/>
                  <a:gd name="T41" fmla="*/ 0 h 323"/>
                  <a:gd name="T42" fmla="*/ 1 w 360"/>
                  <a:gd name="T43" fmla="*/ 0 h 323"/>
                  <a:gd name="T44" fmla="*/ 0 w 360"/>
                  <a:gd name="T45" fmla="*/ 1 h 323"/>
                  <a:gd name="T46" fmla="*/ 1 w 360"/>
                  <a:gd name="T47" fmla="*/ 1 h 323"/>
                  <a:gd name="T48" fmla="*/ 1 w 360"/>
                  <a:gd name="T49" fmla="*/ 2 h 323"/>
                  <a:gd name="T50" fmla="*/ 1 w 360"/>
                  <a:gd name="T51" fmla="*/ 2 h 323"/>
                  <a:gd name="T52" fmla="*/ 2 w 360"/>
                  <a:gd name="T53" fmla="*/ 2 h 323"/>
                  <a:gd name="T54" fmla="*/ 2 w 360"/>
                  <a:gd name="T55" fmla="*/ 2 h 323"/>
                  <a:gd name="T56" fmla="*/ 2 w 360"/>
                  <a:gd name="T57" fmla="*/ 2 h 323"/>
                  <a:gd name="T58" fmla="*/ 3 w 360"/>
                  <a:gd name="T59" fmla="*/ 2 h 323"/>
                  <a:gd name="T60" fmla="*/ 3 w 360"/>
                  <a:gd name="T61" fmla="*/ 2 h 323"/>
                  <a:gd name="T62" fmla="*/ 3 w 360"/>
                  <a:gd name="T63" fmla="*/ 1 h 323"/>
                  <a:gd name="T64" fmla="*/ 3 w 360"/>
                  <a:gd name="T65" fmla="*/ 1 h 323"/>
                  <a:gd name="T66" fmla="*/ 3 w 360"/>
                  <a:gd name="T67" fmla="*/ 1 h 323"/>
                  <a:gd name="T68" fmla="*/ 3 w 360"/>
                  <a:gd name="T69" fmla="*/ 1 h 323"/>
                  <a:gd name="T70" fmla="*/ 2 w 360"/>
                  <a:gd name="T71" fmla="*/ 1 h 323"/>
                  <a:gd name="T72" fmla="*/ 2 w 360"/>
                  <a:gd name="T73" fmla="*/ 2 h 323"/>
                  <a:gd name="T74" fmla="*/ 2 w 360"/>
                  <a:gd name="T75" fmla="*/ 2 h 323"/>
                  <a:gd name="T76" fmla="*/ 2 w 360"/>
                  <a:gd name="T77" fmla="*/ 2 h 323"/>
                  <a:gd name="T78" fmla="*/ 2 w 360"/>
                  <a:gd name="T79" fmla="*/ 1 h 323"/>
                  <a:gd name="T80" fmla="*/ 2 w 360"/>
                  <a:gd name="T81" fmla="*/ 1 h 323"/>
                  <a:gd name="T82" fmla="*/ 2 w 360"/>
                  <a:gd name="T83" fmla="*/ 1 h 323"/>
                  <a:gd name="T84" fmla="*/ 2 w 360"/>
                  <a:gd name="T85" fmla="*/ 1 h 323"/>
                  <a:gd name="T86" fmla="*/ 2 w 360"/>
                  <a:gd name="T87" fmla="*/ 1 h 323"/>
                  <a:gd name="T88" fmla="*/ 3 w 360"/>
                  <a:gd name="T89" fmla="*/ 1 h 323"/>
                  <a:gd name="T90" fmla="*/ 3 w 360"/>
                  <a:gd name="T91" fmla="*/ 1 h 323"/>
                  <a:gd name="T92" fmla="*/ 3 w 360"/>
                  <a:gd name="T93" fmla="*/ 1 h 323"/>
                  <a:gd name="T94" fmla="*/ 3 w 360"/>
                  <a:gd name="T95" fmla="*/ 1 h 323"/>
                  <a:gd name="T96" fmla="*/ 3 w 360"/>
                  <a:gd name="T97" fmla="*/ 1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0" name="Freeform 17"/>
              <p:cNvSpPr>
                <a:spLocks/>
              </p:cNvSpPr>
              <p:nvPr/>
            </p:nvSpPr>
            <p:spPr bwMode="auto">
              <a:xfrm>
                <a:off x="655" y="3589"/>
                <a:ext cx="13" cy="33"/>
              </a:xfrm>
              <a:custGeom>
                <a:avLst/>
                <a:gdLst>
                  <a:gd name="T0" fmla="*/ 1 w 26"/>
                  <a:gd name="T1" fmla="*/ 0 h 68"/>
                  <a:gd name="T2" fmla="*/ 1 w 26"/>
                  <a:gd name="T3" fmla="*/ 0 h 68"/>
                  <a:gd name="T4" fmla="*/ 1 w 26"/>
                  <a:gd name="T5" fmla="*/ 0 h 68"/>
                  <a:gd name="T6" fmla="*/ 1 w 26"/>
                  <a:gd name="T7" fmla="*/ 0 h 68"/>
                  <a:gd name="T8" fmla="*/ 1 w 26"/>
                  <a:gd name="T9" fmla="*/ 0 h 68"/>
                  <a:gd name="T10" fmla="*/ 1 w 26"/>
                  <a:gd name="T11" fmla="*/ 0 h 68"/>
                  <a:gd name="T12" fmla="*/ 0 w 26"/>
                  <a:gd name="T13" fmla="*/ 0 h 68"/>
                  <a:gd name="T14" fmla="*/ 1 w 26"/>
                  <a:gd name="T15" fmla="*/ 0 h 68"/>
                  <a:gd name="T16" fmla="*/ 1 w 26"/>
                  <a:gd name="T17" fmla="*/ 0 h 68"/>
                  <a:gd name="T18" fmla="*/ 1 w 26"/>
                  <a:gd name="T19" fmla="*/ 0 h 68"/>
                  <a:gd name="T20" fmla="*/ 1 w 26"/>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1" name="Freeform 18"/>
              <p:cNvSpPr>
                <a:spLocks/>
              </p:cNvSpPr>
              <p:nvPr/>
            </p:nvSpPr>
            <p:spPr bwMode="auto">
              <a:xfrm>
                <a:off x="530" y="3300"/>
                <a:ext cx="106" cy="175"/>
              </a:xfrm>
              <a:custGeom>
                <a:avLst/>
                <a:gdLst>
                  <a:gd name="T0" fmla="*/ 1 w 213"/>
                  <a:gd name="T1" fmla="*/ 3 h 350"/>
                  <a:gd name="T2" fmla="*/ 1 w 213"/>
                  <a:gd name="T3" fmla="*/ 3 h 350"/>
                  <a:gd name="T4" fmla="*/ 1 w 213"/>
                  <a:gd name="T5" fmla="*/ 2 h 350"/>
                  <a:gd name="T6" fmla="*/ 1 w 213"/>
                  <a:gd name="T7" fmla="*/ 2 h 350"/>
                  <a:gd name="T8" fmla="*/ 1 w 213"/>
                  <a:gd name="T9" fmla="*/ 2 h 350"/>
                  <a:gd name="T10" fmla="*/ 1 w 213"/>
                  <a:gd name="T11" fmla="*/ 2 h 350"/>
                  <a:gd name="T12" fmla="*/ 1 w 213"/>
                  <a:gd name="T13" fmla="*/ 2 h 350"/>
                  <a:gd name="T14" fmla="*/ 1 w 213"/>
                  <a:gd name="T15" fmla="*/ 1 h 350"/>
                  <a:gd name="T16" fmla="*/ 1 w 213"/>
                  <a:gd name="T17" fmla="*/ 1 h 350"/>
                  <a:gd name="T18" fmla="*/ 1 w 213"/>
                  <a:gd name="T19" fmla="*/ 1 h 350"/>
                  <a:gd name="T20" fmla="*/ 1 w 213"/>
                  <a:gd name="T21" fmla="*/ 1 h 350"/>
                  <a:gd name="T22" fmla="*/ 1 w 213"/>
                  <a:gd name="T23" fmla="*/ 1 h 350"/>
                  <a:gd name="T24" fmla="*/ 1 w 213"/>
                  <a:gd name="T25" fmla="*/ 1 h 350"/>
                  <a:gd name="T26" fmla="*/ 1 w 213"/>
                  <a:gd name="T27" fmla="*/ 1 h 350"/>
                  <a:gd name="T28" fmla="*/ 1 w 213"/>
                  <a:gd name="T29" fmla="*/ 1 h 350"/>
                  <a:gd name="T30" fmla="*/ 0 w 213"/>
                  <a:gd name="T31" fmla="*/ 0 h 350"/>
                  <a:gd name="T32" fmla="*/ 0 w 213"/>
                  <a:gd name="T33" fmla="*/ 1 h 350"/>
                  <a:gd name="T34" fmla="*/ 0 w 213"/>
                  <a:gd name="T35" fmla="*/ 1 h 350"/>
                  <a:gd name="T36" fmla="*/ 0 w 213"/>
                  <a:gd name="T37" fmla="*/ 1 h 350"/>
                  <a:gd name="T38" fmla="*/ 0 w 213"/>
                  <a:gd name="T39" fmla="*/ 1 h 350"/>
                  <a:gd name="T40" fmla="*/ 0 w 213"/>
                  <a:gd name="T41" fmla="*/ 1 h 350"/>
                  <a:gd name="T42" fmla="*/ 0 w 213"/>
                  <a:gd name="T43" fmla="*/ 1 h 350"/>
                  <a:gd name="T44" fmla="*/ 0 w 213"/>
                  <a:gd name="T45" fmla="*/ 1 h 350"/>
                  <a:gd name="T46" fmla="*/ 0 w 213"/>
                  <a:gd name="T47" fmla="*/ 1 h 350"/>
                  <a:gd name="T48" fmla="*/ 0 w 213"/>
                  <a:gd name="T49" fmla="*/ 1 h 350"/>
                  <a:gd name="T50" fmla="*/ 0 w 213"/>
                  <a:gd name="T51" fmla="*/ 1 h 350"/>
                  <a:gd name="T52" fmla="*/ 0 w 213"/>
                  <a:gd name="T53" fmla="*/ 1 h 350"/>
                  <a:gd name="T54" fmla="*/ 0 w 213"/>
                  <a:gd name="T55" fmla="*/ 1 h 350"/>
                  <a:gd name="T56" fmla="*/ 0 w 213"/>
                  <a:gd name="T57" fmla="*/ 1 h 350"/>
                  <a:gd name="T58" fmla="*/ 0 w 213"/>
                  <a:gd name="T59" fmla="*/ 1 h 350"/>
                  <a:gd name="T60" fmla="*/ 0 w 213"/>
                  <a:gd name="T61" fmla="*/ 1 h 350"/>
                  <a:gd name="T62" fmla="*/ 0 w 213"/>
                  <a:gd name="T63" fmla="*/ 1 h 350"/>
                  <a:gd name="T64" fmla="*/ 1 w 213"/>
                  <a:gd name="T65" fmla="*/ 1 h 350"/>
                  <a:gd name="T66" fmla="*/ 1 w 213"/>
                  <a:gd name="T67" fmla="*/ 1 h 350"/>
                  <a:gd name="T68" fmla="*/ 1 w 213"/>
                  <a:gd name="T69" fmla="*/ 1 h 350"/>
                  <a:gd name="T70" fmla="*/ 1 w 213"/>
                  <a:gd name="T71" fmla="*/ 1 h 350"/>
                  <a:gd name="T72" fmla="*/ 0 w 213"/>
                  <a:gd name="T73" fmla="*/ 2 h 350"/>
                  <a:gd name="T74" fmla="*/ 0 w 213"/>
                  <a:gd name="T75" fmla="*/ 2 h 350"/>
                  <a:gd name="T76" fmla="*/ 0 w 213"/>
                  <a:gd name="T77" fmla="*/ 2 h 350"/>
                  <a:gd name="T78" fmla="*/ 0 w 213"/>
                  <a:gd name="T79" fmla="*/ 2 h 350"/>
                  <a:gd name="T80" fmla="*/ 0 w 213"/>
                  <a:gd name="T81" fmla="*/ 3 h 350"/>
                  <a:gd name="T82" fmla="*/ 0 w 213"/>
                  <a:gd name="T83" fmla="*/ 3 h 350"/>
                  <a:gd name="T84" fmla="*/ 0 w 213"/>
                  <a:gd name="T85" fmla="*/ 3 h 350"/>
                  <a:gd name="T86" fmla="*/ 1 w 213"/>
                  <a:gd name="T87" fmla="*/ 3 h 350"/>
                  <a:gd name="T88" fmla="*/ 1 w 213"/>
                  <a:gd name="T89" fmla="*/ 3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2" name="Freeform 19"/>
              <p:cNvSpPr>
                <a:spLocks/>
              </p:cNvSpPr>
              <p:nvPr/>
            </p:nvSpPr>
            <p:spPr bwMode="auto">
              <a:xfrm>
                <a:off x="588" y="3490"/>
                <a:ext cx="46" cy="45"/>
              </a:xfrm>
              <a:custGeom>
                <a:avLst/>
                <a:gdLst>
                  <a:gd name="T0" fmla="*/ 0 w 91"/>
                  <a:gd name="T1" fmla="*/ 1 h 90"/>
                  <a:gd name="T2" fmla="*/ 1 w 91"/>
                  <a:gd name="T3" fmla="*/ 1 h 90"/>
                  <a:gd name="T4" fmla="*/ 1 w 91"/>
                  <a:gd name="T5" fmla="*/ 1 h 90"/>
                  <a:gd name="T6" fmla="*/ 1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8099">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5"/>
          <p:cNvSpPr>
            <a:spLocks noGrp="1"/>
          </p:cNvSpPr>
          <p:nvPr>
            <p:ph type="title"/>
          </p:nvPr>
        </p:nvSpPr>
        <p:spPr/>
        <p:txBody>
          <a:bodyPr/>
          <a:lstStyle/>
          <a:p>
            <a:r>
              <a:rPr lang="en-US" altLang="en-US"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endParaRPr lang="en-US" altLang="en-US" dirty="0" smtClean="0"/>
          </a:p>
          <a:p>
            <a:pPr marL="0" indent="0">
              <a:buFontTx/>
              <a:buNone/>
              <a:defRPr/>
            </a:pPr>
            <a:endParaRPr lang="en-US" altLang="en-US" dirty="0" smtClean="0"/>
          </a:p>
          <a:p>
            <a:pPr>
              <a:defRPr/>
            </a:pPr>
            <a:r>
              <a:rPr lang="en-US" altLang="en-US" dirty="0" smtClean="0"/>
              <a:t>You won’t pack up and end before time is up</a:t>
            </a:r>
          </a:p>
          <a:p>
            <a:pPr>
              <a:defRPr/>
            </a:pPr>
            <a:endParaRPr lang="en-US" altLang="en-US" dirty="0" smtClean="0"/>
          </a:p>
        </p:txBody>
      </p:sp>
      <p:pic>
        <p:nvPicPr>
          <p:cNvPr id="2052" name="Picture 4" descr="C:\Users\tamj\AppData\Local\Microsoft\Windows\Temporary Internet Files\Content.IE5\H2V5D7PC\MP900448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924050"/>
            <a:ext cx="116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0" y="49990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4750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9990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nodeType="afterGroup">
                            <p:stCondLst>
                              <p:cond delay="0"/>
                            </p:stCondLst>
                            <p:childTnLst>
                              <p:par>
                                <p:cTn id="22"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3" dur="2000" fill="hold"/>
                                        <p:tgtEl>
                                          <p:spTgt spid="33"/>
                                        </p:tgtEl>
                                        <p:attrNameLst>
                                          <p:attrName>ppt_x</p:attrName>
                                          <p:attrName>ppt_y</p:attrName>
                                        </p:attrNameLst>
                                      </p:cBhvr>
                                      <p:rCtr x="-18438" y="8489"/>
                                    </p:animMotion>
                                  </p:childTnLst>
                                </p:cTn>
                              </p:par>
                            </p:childTnLst>
                          </p:cTn>
                        </p:par>
                        <p:par>
                          <p:cTn id="24" fill="hold" nodeType="afterGroup">
                            <p:stCondLst>
                              <p:cond delay="2000"/>
                            </p:stCondLst>
                            <p:childTnLst>
                              <p:par>
                                <p:cTn id="25"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6"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31252</TotalTime>
  <Pages>8</Pages>
  <Words>3169</Words>
  <Application>Microsoft Office PowerPoint</Application>
  <PresentationFormat>On-screen Show (4:3)</PresentationFormat>
  <Paragraphs>351</Paragraphs>
  <Slides>39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Comic Sans MS</vt:lpstr>
      <vt:lpstr>Consolas</vt:lpstr>
      <vt:lpstr>Times New Roman</vt:lpstr>
      <vt:lpstr>evaluation_intro</vt:lpstr>
      <vt:lpstr>Introduction To CPSC 231</vt:lpstr>
      <vt:lpstr>Administrative (James Tam)</vt:lpstr>
      <vt:lpstr>Course Resources</vt:lpstr>
      <vt:lpstr>How To Use The Course Resources</vt:lpstr>
      <vt:lpstr>Your Engagement Level ---&gt; Your Learning</vt:lpstr>
      <vt:lpstr>How To Use The Course Resources (2)</vt:lpstr>
      <vt:lpstr>How To Use The Course Resources (2)</vt:lpstr>
      <vt:lpstr>How To Use The Course Resources (3)</vt:lpstr>
      <vt:lpstr>Tam’s “House Rules”</vt:lpstr>
      <vt:lpstr>Tam’s “House Rules”</vt:lpstr>
      <vt:lpstr>Evaluation Components</vt:lpstr>
      <vt:lpstr>Assignments</vt:lpstr>
      <vt:lpstr>Assignments (2)</vt:lpstr>
      <vt:lpstr>Submitting Assignments</vt:lpstr>
      <vt:lpstr>JT’s Helpful Hint: Electronically Submitting Work</vt:lpstr>
      <vt:lpstr>Backing Up And Submitting Your Work</vt:lpstr>
      <vt:lpstr>Mini Assignments</vt:lpstr>
      <vt:lpstr>Full Assignments</vt:lpstr>
      <vt:lpstr>Examinations</vt:lpstr>
      <vt:lpstr>Examination Content</vt:lpstr>
      <vt:lpstr>Examination Content (2)</vt:lpstr>
      <vt:lpstr>Estimating Your Term Grade</vt:lpstr>
      <vt:lpstr>Estimating Your Term Grade (2)</vt:lpstr>
      <vt:lpstr>Estimating Your Term Grade (3)</vt:lpstr>
      <vt:lpstr>Common Computer Skills Assumed</vt:lpstr>
      <vt:lpstr>What This Course (CPSC 231) Is About</vt:lpstr>
      <vt:lpstr>Actual Practice: Common Interview Questions</vt:lpstr>
      <vt:lpstr>Course Goals</vt:lpstr>
      <vt:lpstr>How To Succeed</vt:lpstr>
      <vt:lpstr>How To Succeed In This Course</vt:lpstr>
      <vt:lpstr>How To Succeed In This Course (2)</vt:lpstr>
      <vt:lpstr>How To Succeed In This Course (3)</vt:lpstr>
      <vt:lpstr>How To Succeed In This Course (4)</vt:lpstr>
      <vt:lpstr>How To Succeed In This Course (5)</vt:lpstr>
      <vt:lpstr>How To Succeed In This Course (6)</vt:lpstr>
      <vt:lpstr>How To Succeed In This Course: A Summary</vt:lpstr>
      <vt:lpstr>Computer Science: Labs And Tutorials (Reminder)</vt:lpstr>
      <vt:lpstr>Computer Science: Labs And Tutorials (Reminder: 2)</vt:lpstr>
      <vt:lpstr>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information about CPSC 231</dc:title>
  <dc:creator>James Tam</dc:creator>
  <cp:lastModifiedBy>James Tam</cp:lastModifiedBy>
  <cp:revision>3003</cp:revision>
  <cp:lastPrinted>1998-08-16T21:06:56Z</cp:lastPrinted>
  <dcterms:created xsi:type="dcterms:W3CDTF">1995-08-18T10:27:02Z</dcterms:created>
  <dcterms:modified xsi:type="dcterms:W3CDTF">2016-09-15T20:02:03Z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