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65" r:id="rId2"/>
    <p:sldId id="466" r:id="rId3"/>
    <p:sldId id="516" r:id="rId4"/>
    <p:sldId id="517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8" r:id="rId14"/>
    <p:sldId id="479" r:id="rId15"/>
    <p:sldId id="518" r:id="rId16"/>
    <p:sldId id="519" r:id="rId17"/>
    <p:sldId id="520" r:id="rId18"/>
    <p:sldId id="521" r:id="rId19"/>
    <p:sldId id="511" r:id="rId20"/>
    <p:sldId id="522" r:id="rId21"/>
    <p:sldId id="523" r:id="rId22"/>
    <p:sldId id="524" r:id="rId23"/>
    <p:sldId id="525" r:id="rId24"/>
    <p:sldId id="510" r:id="rId25"/>
    <p:sldId id="507" r:id="rId26"/>
    <p:sldId id="508" r:id="rId27"/>
    <p:sldId id="509" r:id="rId28"/>
    <p:sldId id="526" r:id="rId29"/>
    <p:sldId id="527" r:id="rId30"/>
    <p:sldId id="493" r:id="rId31"/>
    <p:sldId id="528" r:id="rId32"/>
    <p:sldId id="529" r:id="rId33"/>
    <p:sldId id="530" r:id="rId34"/>
    <p:sldId id="531" r:id="rId35"/>
    <p:sldId id="532" r:id="rId36"/>
    <p:sldId id="533" r:id="rId37"/>
    <p:sldId id="506" r:id="rId38"/>
    <p:sldId id="515" r:id="rId39"/>
    <p:sldId id="513" r:id="rId40"/>
    <p:sldId id="514" r:id="rId41"/>
    <p:sldId id="504" r:id="rId42"/>
    <p:sldId id="50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CCFFCC"/>
    <a:srgbClr val="FF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02" autoAdjust="0"/>
  </p:normalViewPr>
  <p:slideViewPr>
    <p:cSldViewPr>
      <p:cViewPr varScale="1">
        <p:scale>
          <a:sx n="67" d="100"/>
          <a:sy n="67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780" y="-7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7E164DC6-7CD5-4B0C-A815-2C654CA0E662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Object-Oriented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BAB4DF-0856-4F7E-BBEE-5B121E2BF1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0378ECFA-2A52-413C-AB8C-A6BA1BCA8F82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70319C-5949-43C5-A88C-BCDCCC761F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5091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5091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5091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5091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6615862E-6A72-4911-9E16-D2F427ED97AF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E8C5E67-8B59-4C0A-B75D-9E6B700E4836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23882D8B-ECA0-4F18-997B-2A1D1AB26F10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BCC605C-D030-45FE-831E-BE75FAF6D1BF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479859C-E829-4FC9-835A-412498E2A8F9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3F8D00A-E15F-4685-9D97-D46FB5E08350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D2F8E19-ED0C-4696-90C9-D22805FC8D9F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US" altLang="en-US" dirty="0" smtClean="0">
              <a:cs typeface="+mn-cs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F4826049-1686-4879-8F3B-343EEBD275AE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DBA62F-77E7-4D58-9DC3-96378A93EE29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7A5DFDD-3BBC-40C2-9CDB-02804530FC03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5E00051-0867-48DF-863E-6668FA7B4BC3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485FD13-07C0-4C8B-B3B9-4BF683C178AD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5B041EA9-78A6-4A6E-B722-FCD37DF9CD61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E20038D2-3C4D-43A3-8473-541F70CEF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E44D771-5461-4D69-8443-D7FC0FA9E5C7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485F398-CBC8-4DBC-9EA9-6260085D3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2745D823-BA42-4DAE-A70F-DCF582422F3E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1F93352-EB6C-4538-927D-49EA0038C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0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246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7DAC86F-E20B-42BA-8ABC-CB83C8CFC7C8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B2B2A8C-0903-49F6-8C9D-0C80FE070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07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FBF81AA-BF6E-4F8E-B5DD-19A290FF8DFF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98312A48-5E33-4B90-8C4C-0B88D12D0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0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A9B840F-6475-4D05-97DB-8F525321AACC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16A06AA3-7EAB-41AB-B543-0EAB7E3FC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75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996CD123-A85B-47FC-B956-5BEB87F83CAF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F6E832B9-E3D6-4A90-8015-CB2ACD8AE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2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9E84978-E3DA-441B-8637-0DC2F3F42EB6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33CADC9-8C3C-4AC3-B03B-9E909E8E6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5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63AAD1A0-E252-4FBD-A458-899E03021D69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E072645-FD6F-45CE-B6CA-9B0D761C0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16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29B015A-6DCF-4CA2-8C4D-8531FF091CAD}" type="datetimeFigureOut">
              <a:rPr lang="en-US" altLang="en-US"/>
              <a:pPr>
                <a:defRPr/>
              </a:pPr>
              <a:t>11/17/2016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F8683BF-1612-4ABD-9E04-AF3F0EB3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smtClean="0"/>
              <a:t>CPSC 231: </a:t>
            </a:r>
            <a:br>
              <a:rPr lang="en-US" altLang="en-US" smtClean="0"/>
            </a:br>
            <a:r>
              <a:rPr lang="en-US" altLang="en-US" smtClean="0"/>
              <a:t>Classes and Objects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1570037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latin typeface="+mn-lt"/>
              </a:rPr>
              <a:t>You will learn how to define new types of variables that can have custom attributes and 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</a:t>
            </a:r>
            <a:br>
              <a:rPr lang="en-US" altLang="en-US" sz="3200" smtClean="0"/>
            </a:br>
            <a:r>
              <a:rPr lang="en-US" altLang="en-US" sz="3200" smtClean="0"/>
              <a:t>Using Classes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main():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firstClient = Client()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firstClient.name = "James Tam"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firstClient.email = "tam@ucalgary.ca"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print(firstClient.name)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print(firstClient.phone)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print(firstClient.email)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print(firstClient.purchases)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main()</a:t>
            </a:r>
          </a:p>
        </p:txBody>
      </p:sp>
      <p:pic>
        <p:nvPicPr>
          <p:cNvPr id="161794" name="Picture 2" descr="C:\Users\tamj\AppData\Local\Microsoft\Windows\Temporary Internet Files\Content.IE5\HEMAB8KC\MC90044598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447800"/>
            <a:ext cx="79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8763" y="1431925"/>
            <a:ext cx="2133600" cy="8318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nsolas" panose="020B0609020204030204" pitchFamily="49" charset="0"/>
              </a:rPr>
              <a:t>name = "default"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phone = "(123)456-7890"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email = "foo@bar.com"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purchases = 0</a:t>
            </a:r>
            <a:endParaRPr lang="en-US" altLang="en-US" sz="1200"/>
          </a:p>
        </p:txBody>
      </p:sp>
      <p:pic>
        <p:nvPicPr>
          <p:cNvPr id="1617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86100"/>
            <a:ext cx="25384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2430463"/>
            <a:ext cx="2398713" cy="461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nsolas" panose="020B0609020204030204" pitchFamily="49" charset="0"/>
              </a:rPr>
              <a:t>name = "James Tam"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email = "tam@ucalgary.ca"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What Is The Benefit Of Defining A Class?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31775" indent="-231775" eaLnBrk="1" hangingPunct="1"/>
            <a:r>
              <a:rPr lang="en-US" altLang="en-US" sz="2400" smtClean="0"/>
              <a:t>It allows new types of  variables to be declared.</a:t>
            </a:r>
          </a:p>
          <a:p>
            <a:pPr marL="231775" indent="-231775" eaLnBrk="1" hangingPunct="1"/>
            <a:r>
              <a:rPr lang="en-US" altLang="en-US" sz="2400" smtClean="0"/>
              <a:t>The new type can model information about most any arbitrary entity:</a:t>
            </a:r>
          </a:p>
          <a:p>
            <a:pPr marL="633413" lvl="1" indent="-168275" eaLnBrk="1" hangingPunct="1"/>
            <a:r>
              <a:rPr lang="en-US" altLang="en-US" sz="2000" smtClean="0"/>
              <a:t>Car</a:t>
            </a:r>
          </a:p>
          <a:p>
            <a:pPr marL="633413" lvl="1" indent="-168275" eaLnBrk="1" hangingPunct="1"/>
            <a:r>
              <a:rPr lang="en-US" altLang="en-US" sz="2000" smtClean="0"/>
              <a:t>Movie</a:t>
            </a:r>
          </a:p>
          <a:p>
            <a:pPr marL="633413" lvl="1" indent="-168275" eaLnBrk="1" hangingPunct="1"/>
            <a:r>
              <a:rPr lang="en-US" altLang="en-US" sz="2000" smtClean="0"/>
              <a:t>Your pet</a:t>
            </a:r>
          </a:p>
          <a:p>
            <a:pPr marL="633413" lvl="1" indent="-168275" eaLnBrk="1" hangingPunct="1"/>
            <a:r>
              <a:rPr lang="en-US" altLang="en-US" sz="2000" smtClean="0"/>
              <a:t>A bacteria or virus in a medical simulation</a:t>
            </a:r>
          </a:p>
          <a:p>
            <a:pPr marL="633413" lvl="1" indent="-168275" eaLnBrk="1" hangingPunct="1"/>
            <a:r>
              <a:rPr lang="en-US" altLang="en-US" sz="2000" smtClean="0"/>
              <a:t>A ‘critter’ (e.g., monster, computer-controlled player) a video game</a:t>
            </a:r>
          </a:p>
          <a:p>
            <a:pPr marL="633413" lvl="1" indent="-168275" eaLnBrk="1" hangingPunct="1"/>
            <a:r>
              <a:rPr lang="en-US" altLang="en-US" sz="2000" smtClean="0"/>
              <a:t>An ‘object’ (e.g., sword, ray gun, food, treasure) in a video game</a:t>
            </a:r>
          </a:p>
          <a:p>
            <a:pPr marL="633413" lvl="1" indent="-168275" eaLnBrk="1" hangingPunct="1"/>
            <a:r>
              <a:rPr lang="en-US" altLang="en-US" sz="2000" smtClean="0"/>
              <a:t>A member of a website (e.g., a social network user could have attributes to specify the person’s: images, videos, links, comments and other posts associated with the ‘profile’ object).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Is The Benefit Of Defining A Class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Unlike creating a composite type by using a list a predetermined number of fields can be specified and those fields can be named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000" dirty="0" smtClean="0">
                <a:latin typeface="Calibri" panose="020F0502020204030204" pitchFamily="34" charset="0"/>
              </a:rPr>
              <a:t>This provides an error prevention mechanism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name = "default"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phone = "(123)456-7890"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email = "foo@bar.com"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purchases = 0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Client 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firstClient.middleName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Error: no such field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Classes Have </a:t>
            </a:r>
            <a:r>
              <a:rPr lang="en-US" altLang="en-US" sz="3200" b="1" smtClean="0">
                <a:solidFill>
                  <a:srgbClr val="FF0000"/>
                </a:solidFill>
              </a:rPr>
              <a:t>Attributes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pic>
        <p:nvPicPr>
          <p:cNvPr id="59396" name="Picture 4" descr="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64000"/>
            <a:ext cx="37258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900" y="15494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ATTRIBUTES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Name: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Phone: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Email: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Purchases</a:t>
            </a:r>
            <a:r>
              <a:rPr lang="en-US" altLang="en-US" sz="160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794500" y="17145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BEHAVIORS</a:t>
            </a:r>
          </a:p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omic Sans MS" panose="030F0702030302020204" pitchFamily="66" charset="0"/>
              </a:rPr>
              <a:t>Open account</a:t>
            </a:r>
          </a:p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omic Sans MS" panose="030F0702030302020204" pitchFamily="66" charset="0"/>
              </a:rPr>
              <a:t>Buy investments</a:t>
            </a:r>
          </a:p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omic Sans MS" panose="030F0702030302020204" pitchFamily="66" charset="0"/>
              </a:rPr>
              <a:t>Sell investments</a:t>
            </a:r>
          </a:p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omic Sans MS" panose="030F0702030302020204" pitchFamily="66" charset="0"/>
              </a:rPr>
              <a:t>Close account </a:t>
            </a:r>
          </a:p>
          <a:p>
            <a:pPr eaLnBrk="1" hangingPunct="1"/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25600" y="3098800"/>
            <a:ext cx="21717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4432300" y="3225800"/>
            <a:ext cx="337820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" y="6505575"/>
            <a:ext cx="242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Image of James curtesy of James Tam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71800" y="838200"/>
            <a:ext cx="342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But Also </a:t>
            </a:r>
            <a:r>
              <a:rPr lang="en-US" altLang="en-US" sz="3200" b="1">
                <a:solidFill>
                  <a:srgbClr val="FFC000"/>
                </a:solidFill>
              </a:rPr>
              <a:t>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9" grpId="0" animBg="1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Methods (“Behaviors”)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smtClean="0">
                <a:solidFill>
                  <a:srgbClr val="FFC000"/>
                </a:solidFill>
              </a:rPr>
              <a:t>Functions</a:t>
            </a:r>
            <a:r>
              <a:rPr lang="en-US" altLang="en-US" sz="2400" smtClean="0"/>
              <a:t>: not tied to a composite type or object</a:t>
            </a:r>
          </a:p>
          <a:p>
            <a:pPr lvl="1"/>
            <a:r>
              <a:rPr lang="en-US" altLang="en-US" sz="2000" smtClean="0"/>
              <a:t>The call is ‘stand alone’, just name of function</a:t>
            </a:r>
          </a:p>
          <a:p>
            <a:pPr lvl="1"/>
            <a:r>
              <a:rPr lang="en-US" altLang="en-US" sz="2000" smtClean="0"/>
              <a:t>E.g., </a:t>
            </a:r>
          </a:p>
          <a:p>
            <a:pPr lvl="1"/>
            <a:r>
              <a:rPr lang="en-US" altLang="en-US" sz="1800" b="1" smtClean="0">
                <a:solidFill>
                  <a:srgbClr val="FFC000"/>
                </a:solidFill>
                <a:latin typeface="Consolas" panose="020B0609020204030204" pitchFamily="49" charset="0"/>
              </a:rPr>
              <a:t>print()</a:t>
            </a:r>
            <a:r>
              <a:rPr lang="en-US" altLang="en-US" sz="2000" smtClean="0"/>
              <a:t>, </a:t>
            </a:r>
            <a:r>
              <a:rPr lang="en-US" altLang="en-US" sz="1800" b="1" smtClean="0">
                <a:solidFill>
                  <a:srgbClr val="FFC000"/>
                </a:solidFill>
                <a:latin typeface="Consolas" panose="020B0609020204030204" pitchFamily="49" charset="0"/>
              </a:rPr>
              <a:t>input()</a:t>
            </a:r>
          </a:p>
          <a:p>
            <a:r>
              <a:rPr lang="en-US" altLang="en-US" sz="2400" b="1" smtClean="0">
                <a:solidFill>
                  <a:srgbClr val="FF0000"/>
                </a:solidFill>
              </a:rPr>
              <a:t>Methods</a:t>
            </a:r>
            <a:r>
              <a:rPr lang="en-US" altLang="en-US" sz="2400" smtClean="0"/>
              <a:t>: must be called through an instance of a composite</a:t>
            </a:r>
            <a:r>
              <a:rPr lang="en-US" altLang="en-US" sz="2400" baseline="30000" smtClean="0"/>
              <a:t>1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000" smtClean="0"/>
              <a:t>E.g.,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filename = "foo.txt"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name, suffix = filename.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split(</a:t>
            </a:r>
            <a:r>
              <a:rPr lang="en-US" altLang="en-US" sz="1800" smtClean="0">
                <a:latin typeface="Consolas" panose="020B0609020204030204" pitchFamily="49" charset="0"/>
              </a:rPr>
              <a:t>'.'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smtClean="0">
                <a:latin typeface="Consolas" panose="020B0609020204030204" pitchFamily="49" charset="0"/>
              </a:rPr>
              <a:t> </a:t>
            </a:r>
          </a:p>
          <a:p>
            <a:r>
              <a:rPr lang="en-US" altLang="en-US" sz="2400" smtClean="0"/>
              <a:t>Unlike these pre-created functions, the ones that you associate with classes can be customized to do anything that a regular function can.</a:t>
            </a:r>
          </a:p>
          <a:p>
            <a:r>
              <a:rPr lang="en-US" altLang="en-US" sz="2400" smtClean="0"/>
              <a:t>Functions that are associated with classes are referred to as </a:t>
            </a:r>
            <a:r>
              <a:rPr lang="en-US" altLang="en-US" sz="2400" i="1" smtClean="0"/>
              <a:t>methods</a:t>
            </a:r>
            <a:r>
              <a:rPr lang="en-US" altLang="en-US" sz="2400" smtClean="0"/>
              <a:t>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05200" y="3476625"/>
            <a:ext cx="2362200" cy="942975"/>
            <a:chOff x="3505200" y="3476625"/>
            <a:chExt cx="2362200" cy="942975"/>
          </a:xfrm>
        </p:grpSpPr>
        <p:sp>
          <p:nvSpPr>
            <p:cNvPr id="35850" name="TextBox 1"/>
            <p:cNvSpPr txBox="1">
              <a:spLocks noChangeArrowheads="1"/>
            </p:cNvSpPr>
            <p:nvPr/>
          </p:nvSpPr>
          <p:spPr bwMode="auto">
            <a:xfrm>
              <a:off x="5029200" y="3476625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String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3505200" y="3733800"/>
              <a:ext cx="1866900" cy="68580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495800" y="3571875"/>
            <a:ext cx="4114800" cy="847725"/>
            <a:chOff x="4495800" y="3571875"/>
            <a:chExt cx="4114800" cy="847725"/>
          </a:xfrm>
        </p:grpSpPr>
        <p:sp>
          <p:nvSpPr>
            <p:cNvPr id="35848" name="TextBox 6"/>
            <p:cNvSpPr txBox="1">
              <a:spLocks noChangeArrowheads="1"/>
            </p:cNvSpPr>
            <p:nvPr/>
          </p:nvSpPr>
          <p:spPr bwMode="auto">
            <a:xfrm>
              <a:off x="6362700" y="3571875"/>
              <a:ext cx="22479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Method operating on that string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495800" y="3886200"/>
              <a:ext cx="1981200" cy="53340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914400" y="6629400"/>
            <a:ext cx="388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64770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200"/>
              <a:t>1 Not all composites have methods e.g., arrays in ‘C’ are a composite but don’t have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smtClean="0"/>
              <a:t>Format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smtClean="0">
                <a:latin typeface="Consolas" panose="020B0609020204030204" pitchFamily="49" charset="0"/>
              </a:rPr>
              <a:t>classname</a:t>
            </a:r>
            <a:r>
              <a:rPr lang="en-US" altLang="en-US" sz="180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def &lt;method name&gt; (self, &lt;</a:t>
            </a:r>
            <a:r>
              <a:rPr lang="en-US" altLang="en-US" sz="1800" i="1" smtClean="0">
                <a:latin typeface="Consolas" panose="020B0609020204030204" pitchFamily="49" charset="0"/>
              </a:rPr>
              <a:t>other parameters</a:t>
            </a:r>
            <a:r>
              <a:rPr lang="en-US" altLang="en-US" sz="1800" smtClean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&lt;</a:t>
            </a:r>
            <a:r>
              <a:rPr lang="en-US" altLang="en-US" sz="1800" i="1" smtClean="0">
                <a:latin typeface="Consolas" panose="020B0609020204030204" pitchFamily="49" charset="0"/>
              </a:rPr>
              <a:t>method body</a:t>
            </a:r>
            <a:r>
              <a:rPr lang="en-US" altLang="en-US" sz="1800" smtClean="0">
                <a:latin typeface="Consolas" panose="020B0609020204030204" pitchFamily="49" charset="0"/>
              </a:rPr>
              <a:t>&gt;</a:t>
            </a:r>
          </a:p>
          <a:p>
            <a:pPr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 smtClean="0"/>
              <a:t>Example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name 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def sayName 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 ("My name is...", self.name)</a:t>
            </a:r>
          </a:p>
          <a:p>
            <a:endParaRPr lang="en-US" alt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52800" y="2093913"/>
            <a:ext cx="5568950" cy="2227262"/>
            <a:chOff x="3105150" y="2601913"/>
            <a:chExt cx="5568950" cy="2227262"/>
          </a:xfrm>
        </p:grpSpPr>
        <p:sp>
          <p:nvSpPr>
            <p:cNvPr id="27657" name="Line 5"/>
            <p:cNvSpPr>
              <a:spLocks noChangeShapeType="1"/>
            </p:cNvSpPr>
            <p:nvPr/>
          </p:nvSpPr>
          <p:spPr bwMode="auto">
            <a:xfrm flipH="1" flipV="1">
              <a:off x="4238625" y="2601913"/>
              <a:ext cx="1447800" cy="965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58" name="Line 6"/>
            <p:cNvSpPr>
              <a:spLocks noChangeShapeType="1"/>
            </p:cNvSpPr>
            <p:nvPr/>
          </p:nvSpPr>
          <p:spPr bwMode="auto">
            <a:xfrm flipH="1">
              <a:off x="3105150" y="3579813"/>
              <a:ext cx="2593975" cy="12493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5686425" y="3121025"/>
              <a:ext cx="29876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Unlike functions, every method of a class must have the ‘</a:t>
              </a:r>
              <a:r>
                <a:rPr lang="en-US" altLang="ja-JP" b="1">
                  <a:solidFill>
                    <a:srgbClr val="FF0000"/>
                  </a:solidFill>
                  <a:latin typeface="Consolas" panose="020B0609020204030204" pitchFamily="49" charset="0"/>
                </a:rPr>
                <a:t>self</a:t>
              </a: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’</a:t>
              </a:r>
              <a:r>
                <a:rPr lang="en-US" altLang="ja-JP" b="1">
                  <a:solidFill>
                    <a:srgbClr val="FF0000"/>
                  </a:solidFill>
                  <a:latin typeface="Arial" panose="020B0604020202020204" pitchFamily="34" charset="0"/>
                </a:rPr>
                <a:t> parameter (more on this later)</a:t>
              </a:r>
              <a:endParaRPr lang="en-US" altLang="en-US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4554538" y="4321175"/>
            <a:ext cx="4575175" cy="1946275"/>
            <a:chOff x="2232" y="2552"/>
            <a:chExt cx="2882" cy="1226"/>
          </a:xfrm>
        </p:grpSpPr>
        <p:sp>
          <p:nvSpPr>
            <p:cNvPr id="27654" name="Oval 4"/>
            <p:cNvSpPr>
              <a:spLocks noChangeArrowheads="1"/>
            </p:cNvSpPr>
            <p:nvPr/>
          </p:nvSpPr>
          <p:spPr bwMode="auto">
            <a:xfrm>
              <a:off x="2232" y="2552"/>
              <a:ext cx="912" cy="35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7655" name="Line 10"/>
            <p:cNvSpPr>
              <a:spLocks noChangeShapeType="1"/>
            </p:cNvSpPr>
            <p:nvPr/>
          </p:nvSpPr>
          <p:spPr bwMode="auto">
            <a:xfrm flipH="1" flipV="1">
              <a:off x="2864" y="2888"/>
              <a:ext cx="202" cy="3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56" name="Text Box 11"/>
            <p:cNvSpPr txBox="1">
              <a:spLocks noChangeArrowheads="1"/>
            </p:cNvSpPr>
            <p:nvPr/>
          </p:nvSpPr>
          <p:spPr bwMode="auto">
            <a:xfrm>
              <a:off x="3082" y="2847"/>
              <a:ext cx="203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When the attributes are accessed inside the methods of a class they MUST be preceded by the suffix “</a:t>
              </a:r>
              <a:r>
                <a:rPr lang="en-US" altLang="ja-JP" b="1">
                  <a:solidFill>
                    <a:srgbClr val="FF0000"/>
                  </a:solidFill>
                  <a:latin typeface="Consolas" panose="020B0609020204030204" pitchFamily="49" charset="0"/>
                </a:rPr>
                <a:t>.self</a:t>
              </a: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Methods: Full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person1.py</a:t>
            </a:r>
          </a:p>
          <a:p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name 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print("My name is...", self.name)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main():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aPerson.name = "Big Smiley :D"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05200" y="4149725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481388" y="48768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The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Parameter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Reminder: When defining/calling methods of a class there is always at least one parameter.</a:t>
            </a:r>
          </a:p>
          <a:p>
            <a:r>
              <a:rPr lang="en-US" altLang="en-US" smtClean="0"/>
              <a:t>This parameter is called the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reference which allows an object to access  attributes inside its methods.</a:t>
            </a:r>
          </a:p>
          <a:p>
            <a:r>
              <a:rPr lang="en-US" altLang="en-US" smtClean="0">
                <a:latin typeface="Consolas" panose="020B0609020204030204" pitchFamily="49" charset="0"/>
              </a:rPr>
              <a:t>‘Self’</a:t>
            </a:r>
            <a:r>
              <a:rPr lang="en-US" altLang="en-US" smtClean="0"/>
              <a:t> needed to distinguish the attributes of different objects of the same class.</a:t>
            </a:r>
          </a:p>
          <a:p>
            <a:r>
              <a:rPr lang="en-US" altLang="en-US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bart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lisa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lisa.sayName()</a:t>
            </a:r>
          </a:p>
          <a:p>
            <a:endParaRPr lang="en-US" altLang="en-US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48125" y="3654425"/>
            <a:ext cx="48387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>
                <a:latin typeface="Consolas" panose="020B0609020204030204" pitchFamily="49" charset="0"/>
              </a:rPr>
              <a:t> def sayName():</a:t>
            </a:r>
          </a:p>
          <a:p>
            <a:pPr lvl="1" eaLnBrk="1" hangingPunct="1"/>
            <a:r>
              <a:rPr lang="en-US" altLang="en-US">
                <a:latin typeface="Consolas" panose="020B0609020204030204" pitchFamily="49" charset="0"/>
              </a:rPr>
              <a:t>     print "My name is...", name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524125" y="3987800"/>
            <a:ext cx="227330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7096125" y="3956050"/>
            <a:ext cx="2311400" cy="2274888"/>
            <a:chOff x="3848" y="2344"/>
            <a:chExt cx="1456" cy="1433"/>
          </a:xfrm>
        </p:grpSpPr>
        <p:sp>
          <p:nvSpPr>
            <p:cNvPr id="29703" name="Oval 6"/>
            <p:cNvSpPr>
              <a:spLocks noChangeArrowheads="1"/>
            </p:cNvSpPr>
            <p:nvPr/>
          </p:nvSpPr>
          <p:spPr bwMode="auto">
            <a:xfrm>
              <a:off x="4408" y="2344"/>
              <a:ext cx="456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9704" name="Text Box 7"/>
            <p:cNvSpPr txBox="1">
              <a:spLocks noChangeArrowheads="1"/>
            </p:cNvSpPr>
            <p:nvPr/>
          </p:nvSpPr>
          <p:spPr bwMode="auto">
            <a:xfrm>
              <a:off x="3848" y="3200"/>
              <a:ext cx="145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Whose name is this? (This won’t work)</a:t>
              </a:r>
            </a:p>
          </p:txBody>
        </p:sp>
        <p:cxnSp>
          <p:nvCxnSpPr>
            <p:cNvPr id="29705" name="AutoShape 8"/>
            <p:cNvCxnSpPr>
              <a:cxnSpLocks noChangeShapeType="1"/>
              <a:stCxn id="29704" idx="0"/>
              <a:endCxn id="29703" idx="4"/>
            </p:cNvCxnSpPr>
            <p:nvPr/>
          </p:nvCxnSpPr>
          <p:spPr bwMode="auto">
            <a:xfrm flipV="1">
              <a:off x="4576" y="2592"/>
              <a:ext cx="60" cy="60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 Parameter: A Complete Example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Name of the online example: </a:t>
            </a:r>
            <a:r>
              <a:rPr lang="en-US" altLang="en-US" dirty="0" smtClean="0">
                <a:latin typeface="Consolas" panose="020B0609020204030204" pitchFamily="49" charset="0"/>
              </a:rPr>
              <a:t>person2.py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Person: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name = "I have no name :("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(self):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print("My name is...", self.name)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2000" dirty="0" smtClean="0">
                <a:latin typeface="Consolas" panose="020B0609020204030204" pitchFamily="49" charset="0"/>
              </a:rPr>
              <a:t>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lisa.name = "Lisa Simpson, pleased to meet you."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bart.name = "I'm Bart Simpson, who the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hek</a:t>
            </a:r>
            <a:r>
              <a:rPr lang="en-US" altLang="en-US" sz="2000" dirty="0" smtClean="0">
                <a:latin typeface="Consolas" panose="020B0609020204030204" pitchFamily="49" charset="0"/>
              </a:rPr>
              <a:t> are you???!!!"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930400" y="5257800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1930400" y="6276975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0" y="65532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“The Simpsons”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 Fox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Accessing Attributes &amp; Methods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Inside the class definition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(inside the body of the class methods)</a:t>
            </a:r>
          </a:p>
          <a:p>
            <a:pPr lvl="1"/>
            <a:r>
              <a:rPr lang="en-US" altLang="en-US" smtClean="0"/>
              <a:t>Preface the attribute or method using the </a:t>
            </a:r>
            <a:r>
              <a:rPr lang="ja-JP" altLang="en-US" smtClean="0"/>
              <a:t>‘</a:t>
            </a:r>
            <a:r>
              <a:rPr lang="en-US" altLang="ja-JP" b="1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ja-JP" altLang="en-US" smtClean="0"/>
              <a:t>’</a:t>
            </a:r>
            <a:r>
              <a:rPr lang="en-US" altLang="ja-JP" smtClean="0"/>
              <a:t> reference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name = "No-name"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sayName(self):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print("My name is...",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sz="1800" smtClean="0">
                <a:latin typeface="Consolas" panose="020B0609020204030204" pitchFamily="49" charset="0"/>
              </a:rPr>
              <a:t>.name)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r>
              <a:rPr lang="en-US" altLang="en-US" b="1" smtClean="0">
                <a:solidFill>
                  <a:srgbClr val="92D050"/>
                </a:solidFill>
              </a:rPr>
              <a:t>Outside the class definition</a:t>
            </a:r>
          </a:p>
          <a:p>
            <a:pPr lvl="1"/>
            <a:r>
              <a:rPr lang="en-US" altLang="en-US" smtClean="0"/>
              <a:t>Preface the attribute or method using the </a:t>
            </a:r>
            <a:r>
              <a:rPr lang="en-US" altLang="en-US" b="1" smtClean="0">
                <a:solidFill>
                  <a:srgbClr val="92D050"/>
                </a:solidFill>
              </a:rPr>
              <a:t>name of the reference</a:t>
            </a:r>
            <a:r>
              <a:rPr lang="en-US" altLang="en-US" smtClean="0">
                <a:solidFill>
                  <a:srgbClr val="92D050"/>
                </a:solidFill>
              </a:rPr>
              <a:t> </a:t>
            </a:r>
            <a:r>
              <a:rPr lang="en-US" altLang="en-US" smtClean="0"/>
              <a:t>used when creating the object.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smtClean="0">
                <a:solidFill>
                  <a:srgbClr val="92D050"/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smtClean="0">
                <a:solidFill>
                  <a:srgbClr val="92D050"/>
                </a:solidFill>
                <a:latin typeface="Consolas" panose="020B0609020204030204" pitchFamily="49" charset="0"/>
              </a:rPr>
              <a:t>bart</a:t>
            </a:r>
            <a:r>
              <a:rPr lang="en-US" altLang="en-US" sz="180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smtClean="0">
                <a:solidFill>
                  <a:srgbClr val="92D050"/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smtClean="0">
                <a:latin typeface="Consolas" panose="020B0609020204030204" pitchFamily="49" charset="0"/>
              </a:rPr>
              <a:t>.name = "Lisa Simpson, pleased to meet you."</a:t>
            </a:r>
          </a:p>
          <a:p>
            <a:endParaRPr lang="en-US" altLang="en-US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/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Drawbacks Of Using A List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Which field contains what type of information? This isn’t immediately clear from looking at the program statements.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client = [“xxxxxxxxxxxxxxx",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“0000000000",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0]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Is there any way to specify rules about the type of information to be stored in a field e.g., a data entry error could allow alphabetic information (e.g., 1-800-BUY-NOWW) to be entered in the phone number field.</a:t>
            </a:r>
          </a:p>
          <a:p>
            <a:endParaRPr lang="en-US" altLang="en-US" sz="240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33900" y="2470150"/>
            <a:ext cx="4305300" cy="1263650"/>
            <a:chOff x="4533900" y="2470150"/>
            <a:chExt cx="4305300" cy="1263650"/>
          </a:xfrm>
        </p:grpSpPr>
        <p:sp>
          <p:nvSpPr>
            <p:cNvPr id="14341" name="Right Brace 2"/>
            <p:cNvSpPr>
              <a:spLocks/>
            </p:cNvSpPr>
            <p:nvPr/>
          </p:nvSpPr>
          <p:spPr bwMode="auto">
            <a:xfrm>
              <a:off x="4533900" y="2470150"/>
              <a:ext cx="558800" cy="126365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5092700" y="2470150"/>
              <a:ext cx="3746500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The parts of a composite list can be accessed via [index] but they cannot be labeled (what do these fields store?)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Initializing The Attributes Of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Classes have a special method that can be used to initialize the starting values of a class to some specific values.</a:t>
            </a:r>
          </a:p>
          <a:p>
            <a:r>
              <a:rPr lang="en-US" altLang="en-US" dirty="0" smtClean="0"/>
              <a:t>This method is automatically called whenever an object is created.</a:t>
            </a:r>
          </a:p>
          <a:p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Class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__(self,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other parameters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body of the method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name = ""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self.name = "No name"</a:t>
            </a:r>
          </a:p>
          <a:p>
            <a:endParaRPr lang="en-US" altLang="en-US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00200" y="2365375"/>
            <a:ext cx="3213100" cy="1295400"/>
            <a:chOff x="1600200" y="2895600"/>
            <a:chExt cx="3213100" cy="1295400"/>
          </a:xfrm>
        </p:grpSpPr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 flipH="1">
              <a:off x="1600200" y="3162300"/>
              <a:ext cx="1765300" cy="1028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H="1">
              <a:off x="2133600" y="3187700"/>
              <a:ext cx="1206500" cy="10033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8" name="Text Box 7"/>
            <p:cNvSpPr txBox="1">
              <a:spLocks noChangeArrowheads="1"/>
            </p:cNvSpPr>
            <p:nvPr/>
          </p:nvSpPr>
          <p:spPr bwMode="auto">
            <a:xfrm>
              <a:off x="2857500" y="2895600"/>
              <a:ext cx="1955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No spaces here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362200" y="3792538"/>
            <a:ext cx="5365750" cy="1538287"/>
            <a:chOff x="-285750" y="2924175"/>
            <a:chExt cx="5365750" cy="1538883"/>
          </a:xfrm>
        </p:grpSpPr>
        <p:sp>
          <p:nvSpPr>
            <p:cNvPr id="32774" name="Line 5"/>
            <p:cNvSpPr>
              <a:spLocks noChangeShapeType="1"/>
            </p:cNvSpPr>
            <p:nvPr/>
          </p:nvSpPr>
          <p:spPr bwMode="auto">
            <a:xfrm flipH="1">
              <a:off x="-285750" y="3721100"/>
              <a:ext cx="3409950" cy="5143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3124200" y="2924175"/>
              <a:ext cx="1955800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This design approach is consistent with many languages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Initializing The Attributes Of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Because the ‘</a:t>
            </a:r>
            <a:r>
              <a:rPr lang="en-US" altLang="ja-JP" sz="2000" smtClean="0">
                <a:latin typeface="Consolas" panose="020B0609020204030204" pitchFamily="49" charset="0"/>
              </a:rPr>
              <a:t>init()</a:t>
            </a:r>
            <a:r>
              <a:rPr lang="en-US" altLang="en-US" sz="2000" smtClean="0"/>
              <a:t>’</a:t>
            </a:r>
            <a:r>
              <a:rPr lang="en-US" altLang="ja-JP" sz="2000" smtClean="0"/>
              <a:t> method is a method it can also be called with parameters which are then used to initialize the attributes.</a:t>
            </a:r>
          </a:p>
          <a:p>
            <a:r>
              <a:rPr lang="en-US" altLang="en-US" sz="2000" b="1" smtClean="0"/>
              <a:t>Example</a:t>
            </a:r>
            <a:r>
              <a:rPr lang="en-US" altLang="en-US" sz="2000" smtClean="0"/>
              <a:t>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Attribute is set to a default in the class definition and then the # attribute can be set to a non-default value in the init() method.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(Not standard Python but a common approach with many languages)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class Person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name = "Default name"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Create attribute here</a:t>
            </a:r>
            <a:r>
              <a:rPr lang="en-US" altLang="en-US" sz="1600" smtClean="0">
                <a:latin typeface="Consolas" panose="020B0609020204030204" pitchFamily="49" charset="0"/>
              </a:rPr>
              <a:t> 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def __init___(self, aName):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self.name = aName</a:t>
            </a:r>
          </a:p>
          <a:p>
            <a:pPr marL="342900" lvl="1" indent="0"/>
            <a:r>
              <a:rPr lang="en-US" altLang="en-US" sz="1800" smtClean="0"/>
              <a:t>OR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Create the attribute in the init() method. (Approach often used in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Python).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class Person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def __init___(self, aName):</a:t>
            </a:r>
          </a:p>
          <a:p>
            <a:pPr marL="34290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self.name = aName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Create attribute here</a:t>
            </a:r>
            <a:endParaRPr lang="en-US" altLang="en-US" sz="16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Full Example: Using The “</a:t>
            </a:r>
            <a:r>
              <a:rPr lang="en-US" altLang="ja-JP" smtClean="0">
                <a:latin typeface="Consolas" panose="020B0609020204030204" pitchFamily="49" charset="0"/>
              </a:rPr>
              <a:t>Init()</a:t>
            </a:r>
            <a:r>
              <a:rPr lang="en-US" altLang="en-US" smtClean="0"/>
              <a:t>”</a:t>
            </a:r>
            <a:r>
              <a:rPr lang="en-US" altLang="ja-JP" smtClean="0"/>
              <a:t> Method</a:t>
            </a:r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name of the online example: </a:t>
            </a:r>
            <a:r>
              <a:rPr lang="en-US" altLang="en-US" dirty="0" smtClean="0">
                <a:latin typeface="Consolas" panose="020B0609020204030204" pitchFamily="49" charset="0"/>
              </a:rPr>
              <a:t>init_method1.py</a:t>
            </a:r>
          </a:p>
          <a:p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name = "Nameless bard"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__(self,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self.name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main():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Person("Finder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Wyvernspur</a:t>
            </a:r>
            <a:r>
              <a:rPr lang="en-US" altLang="en-US" sz="1800" dirty="0" smtClean="0">
                <a:latin typeface="Consolas" panose="020B0609020204030204" pitchFamily="49" charset="0"/>
              </a:rPr>
              <a:t>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print(aPerson.name)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dirty="0" smtClean="0"/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6513513"/>
            <a:ext cx="6650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“Nameless bard” &amp; “</a:t>
            </a:r>
            <a:r>
              <a:rPr lang="en-US" altLang="ja-JP" sz="1400">
                <a:latin typeface="Consolas" panose="020B0609020204030204" pitchFamily="49" charset="0"/>
              </a:rPr>
              <a:t>Finder Wyvernspur</a:t>
            </a:r>
            <a:r>
              <a:rPr lang="en-US" altLang="en-US" sz="1400">
                <a:latin typeface="Consolas" panose="020B0609020204030204" pitchFamily="49" charset="0"/>
              </a:rPr>
              <a:t>”</a:t>
            </a:r>
            <a:r>
              <a:rPr lang="en-US" altLang="ja-JP" sz="1400">
                <a:latin typeface="Consolas" panose="020B0609020204030204" pitchFamily="49" charset="0"/>
              </a:rPr>
              <a:t> </a:t>
            </a:r>
            <a:r>
              <a:rPr lang="en-US" altLang="ja-JP" sz="1400">
                <a:latin typeface="Consolas" panose="020B0609020204030204" pitchFamily="49" charset="0"/>
                <a:sym typeface="Symbol" panose="05050102010706020507" pitchFamily="18" charset="2"/>
              </a:rPr>
              <a:t> </a:t>
            </a:r>
            <a:r>
              <a:rPr lang="en-US" altLang="ja-JP" sz="1400"/>
              <a:t>Wizards of the Coast (April 24, 2012) </a:t>
            </a:r>
            <a:endParaRPr lang="en-US" altLang="en-US" sz="140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0"/>
            <a:ext cx="49466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Constructor: A Special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Constructor method: a special method that is used when defining a class and it is automatically called when an object of that class has been created.</a:t>
            </a:r>
          </a:p>
          <a:p>
            <a:pPr lvl="1"/>
            <a:r>
              <a:rPr lang="en-US" altLang="en-US" sz="2400" smtClean="0"/>
              <a:t>E.g., </a:t>
            </a:r>
            <a:r>
              <a:rPr lang="en-US" altLang="en-US" sz="1800" smtClean="0">
                <a:latin typeface="Consolas" panose="020B0609020204030204" pitchFamily="49" charset="0"/>
              </a:rPr>
              <a:t>aPerson = Person()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This calls the constructor</a:t>
            </a:r>
          </a:p>
          <a:p>
            <a:r>
              <a:rPr lang="en-US" altLang="en-US" smtClean="0"/>
              <a:t>In Python this method is named ‘</a:t>
            </a:r>
            <a:r>
              <a:rPr lang="en-US" altLang="ja-JP" smtClean="0">
                <a:latin typeface="Consolas" panose="020B0609020204030204" pitchFamily="49" charset="0"/>
              </a:rPr>
              <a:t>init</a:t>
            </a:r>
            <a:r>
              <a:rPr lang="en-US" altLang="en-US" smtClean="0"/>
              <a:t>’</a:t>
            </a:r>
            <a:r>
              <a:rPr lang="en-US" altLang="ja-JP" smtClean="0"/>
              <a:t>.</a:t>
            </a:r>
          </a:p>
          <a:p>
            <a:r>
              <a:rPr lang="en-US" altLang="en-US" smtClean="0"/>
              <a:t>Other languages may require a different name for the syntax but it serves the same purpose (initializing the fields of an object as it’s being created).</a:t>
            </a:r>
          </a:p>
          <a:p>
            <a:r>
              <a:rPr lang="en-US" altLang="en-US" smtClean="0"/>
              <a:t>This method should never have a return statement that returns a value.</a:t>
            </a:r>
          </a:p>
          <a:p>
            <a:pPr lvl="1"/>
            <a:r>
              <a:rPr lang="en-US" altLang="en-US" smtClean="0"/>
              <a:t>Should be (if return is needed) “</a:t>
            </a:r>
            <a:r>
              <a:rPr lang="en-US" altLang="ja-JP" smtClean="0">
                <a:latin typeface="Consolas" panose="020B0609020204030204" pitchFamily="49" charset="0"/>
              </a:rPr>
              <a:t>return</a:t>
            </a:r>
            <a:r>
              <a:rPr lang="en-US" altLang="en-US" smtClean="0"/>
              <a:t>”</a:t>
            </a:r>
            <a:r>
              <a:rPr lang="en-US" altLang="ja-JP" smtClean="0"/>
              <a:t> </a:t>
            </a:r>
          </a:p>
          <a:p>
            <a:pPr lvl="1"/>
            <a:r>
              <a:rPr lang="en-US" altLang="en-US" smtClean="0"/>
              <a:t>Never return a type e.g., </a:t>
            </a:r>
            <a:r>
              <a:rPr lang="en-US" altLang="en-US" smtClean="0">
                <a:latin typeface="Consolas" panose="020B0609020204030204" pitchFamily="49" charset="0"/>
              </a:rPr>
              <a:t>return(12)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457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aPerson    =        Person()</a:t>
            </a:r>
            <a:endParaRPr lang="en-US" altLang="en-US" smtClean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324225" y="3276600"/>
            <a:ext cx="2286000" cy="1295400"/>
            <a:chOff x="3324225" y="3276600"/>
            <a:chExt cx="2286000" cy="1295400"/>
          </a:xfrm>
        </p:grpSpPr>
        <p:sp>
          <p:nvSpPr>
            <p:cNvPr id="36875" name="TextBox 3"/>
            <p:cNvSpPr txBox="1">
              <a:spLocks noChangeArrowheads="1"/>
            </p:cNvSpPr>
            <p:nvPr/>
          </p:nvSpPr>
          <p:spPr bwMode="auto">
            <a:xfrm>
              <a:off x="3324225" y="3733800"/>
              <a:ext cx="22860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Calls the constructor and creates an object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4200525" y="29337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2229" name="Group 8"/>
          <p:cNvGrpSpPr>
            <a:grpSpLocks/>
          </p:cNvGrpSpPr>
          <p:nvPr/>
        </p:nvGrpSpPr>
        <p:grpSpPr bwMode="auto">
          <a:xfrm>
            <a:off x="514350" y="3238500"/>
            <a:ext cx="1752600" cy="1295400"/>
            <a:chOff x="514350" y="3238500"/>
            <a:chExt cx="1752600" cy="1295400"/>
          </a:xfrm>
        </p:grpSpPr>
        <p:sp>
          <p:nvSpPr>
            <p:cNvPr id="36873" name="TextBox 5"/>
            <p:cNvSpPr txBox="1">
              <a:spLocks noChangeArrowheads="1"/>
            </p:cNvSpPr>
            <p:nvPr/>
          </p:nvSpPr>
          <p:spPr bwMode="auto">
            <a:xfrm>
              <a:off x="514350" y="3695700"/>
              <a:ext cx="17526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Creates the reference variable</a:t>
              </a:r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876300" y="28956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133475" y="1219200"/>
            <a:ext cx="3314700" cy="1714500"/>
            <a:chOff x="1133475" y="1219200"/>
            <a:chExt cx="3314700" cy="1714500"/>
          </a:xfrm>
        </p:grpSpPr>
        <p:sp>
          <p:nvSpPr>
            <p:cNvPr id="11" name="Freeform 10"/>
            <p:cNvSpPr/>
            <p:nvPr/>
          </p:nvSpPr>
          <p:spPr>
            <a:xfrm>
              <a:off x="1133475" y="2114550"/>
              <a:ext cx="3314700" cy="819150"/>
            </a:xfrm>
            <a:custGeom>
              <a:avLst/>
              <a:gdLst>
                <a:gd name="connsiteX0" fmla="*/ 3314700 w 3314700"/>
                <a:gd name="connsiteY0" fmla="*/ 819260 h 819260"/>
                <a:gd name="connsiteX1" fmla="*/ 3190875 w 3314700"/>
                <a:gd name="connsiteY1" fmla="*/ 523985 h 819260"/>
                <a:gd name="connsiteX2" fmla="*/ 2714625 w 3314700"/>
                <a:gd name="connsiteY2" fmla="*/ 228710 h 819260"/>
                <a:gd name="connsiteX3" fmla="*/ 1933575 w 3314700"/>
                <a:gd name="connsiteY3" fmla="*/ 28685 h 819260"/>
                <a:gd name="connsiteX4" fmla="*/ 962025 w 3314700"/>
                <a:gd name="connsiteY4" fmla="*/ 28685 h 819260"/>
                <a:gd name="connsiteX5" fmla="*/ 342900 w 3314700"/>
                <a:gd name="connsiteY5" fmla="*/ 285860 h 819260"/>
                <a:gd name="connsiteX6" fmla="*/ 85725 w 3314700"/>
                <a:gd name="connsiteY6" fmla="*/ 485885 h 819260"/>
                <a:gd name="connsiteX7" fmla="*/ 0 w 3314700"/>
                <a:gd name="connsiteY7" fmla="*/ 781160 h 819260"/>
                <a:gd name="connsiteX8" fmla="*/ 0 w 3314700"/>
                <a:gd name="connsiteY8" fmla="*/ 781160 h 81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4700" h="819260">
                  <a:moveTo>
                    <a:pt x="3314700" y="819260"/>
                  </a:moveTo>
                  <a:cubicBezTo>
                    <a:pt x="3302793" y="720835"/>
                    <a:pt x="3290887" y="622410"/>
                    <a:pt x="3190875" y="523985"/>
                  </a:cubicBezTo>
                  <a:cubicBezTo>
                    <a:pt x="3090862" y="425560"/>
                    <a:pt x="2924175" y="311260"/>
                    <a:pt x="2714625" y="228710"/>
                  </a:cubicBezTo>
                  <a:cubicBezTo>
                    <a:pt x="2505075" y="146160"/>
                    <a:pt x="2225675" y="62022"/>
                    <a:pt x="1933575" y="28685"/>
                  </a:cubicBezTo>
                  <a:cubicBezTo>
                    <a:pt x="1641475" y="-4653"/>
                    <a:pt x="1227137" y="-14177"/>
                    <a:pt x="962025" y="28685"/>
                  </a:cubicBezTo>
                  <a:cubicBezTo>
                    <a:pt x="696913" y="71547"/>
                    <a:pt x="488950" y="209660"/>
                    <a:pt x="342900" y="285860"/>
                  </a:cubicBezTo>
                  <a:cubicBezTo>
                    <a:pt x="196850" y="362060"/>
                    <a:pt x="142875" y="403335"/>
                    <a:pt x="85725" y="485885"/>
                  </a:cubicBezTo>
                  <a:cubicBezTo>
                    <a:pt x="28575" y="568435"/>
                    <a:pt x="0" y="781160"/>
                    <a:pt x="0" y="781160"/>
                  </a:cubicBezTo>
                  <a:lnTo>
                    <a:pt x="0" y="78116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872" name="TextBox 11"/>
            <p:cNvSpPr txBox="1">
              <a:spLocks noChangeArrowheads="1"/>
            </p:cNvSpPr>
            <p:nvPr/>
          </p:nvSpPr>
          <p:spPr bwMode="auto">
            <a:xfrm>
              <a:off x="1781175" y="1219200"/>
              <a:ext cx="2176463" cy="1047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Assign the address of the object into the reference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Similar to lists, objects are accessed through a reference.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The reference and the object are two separate memory locations.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Name of the online example: objectReference.py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age = 0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name = "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none"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def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__init__(self,newAge,newName):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self.age = newAge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self.name = newName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def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displayAge(aPerson):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("%s age %d" %(aPerson.name,aPerson.age))</a:t>
            </a: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53000" cy="5410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start():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010400" y="14478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13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343400" y="2362200"/>
            <a:ext cx="1905000" cy="276225"/>
            <a:chOff x="4343400" y="2362200"/>
            <a:chExt cx="1905000" cy="276225"/>
          </a:xfrm>
        </p:grpSpPr>
        <p:sp>
          <p:nvSpPr>
            <p:cNvPr id="3892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343400" y="1762125"/>
            <a:ext cx="1905000" cy="276225"/>
            <a:chOff x="4343400" y="1762124"/>
            <a:chExt cx="1905000" cy="276226"/>
          </a:xfrm>
        </p:grpSpPr>
        <p:sp>
          <p:nvSpPr>
            <p:cNvPr id="3892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172200" y="18478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81725" y="22336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566163" y="1775377"/>
            <a:ext cx="654740" cy="2762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888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313" y="2810702"/>
            <a:ext cx="2254088" cy="5941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82660" y="2362200"/>
            <a:ext cx="799066" cy="295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r>
              <a:rPr lang="en-CA" sz="1600" dirty="0" smtClean="0">
                <a:solidFill>
                  <a:schemeClr val="tx1"/>
                </a:solidFill>
              </a:rPr>
              <a:t>@=2000</a:t>
            </a:r>
            <a:endParaRPr lang="en-CA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724400" cy="5410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start():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Person(666,"Person1")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  <a:endParaRPr lang="en-CA" sz="1800" dirty="0">
              <a:latin typeface="Consolas" panose="020B0609020204030204" pitchFamily="49" charset="0"/>
            </a:endParaRPr>
          </a:p>
        </p:txBody>
      </p:sp>
      <p:grpSp>
        <p:nvGrpSpPr>
          <p:cNvPr id="39940" name="Group 11"/>
          <p:cNvGrpSpPr>
            <a:grpSpLocks/>
          </p:cNvGrpSpPr>
          <p:nvPr/>
        </p:nvGrpSpPr>
        <p:grpSpPr bwMode="auto">
          <a:xfrm>
            <a:off x="7010400" y="14478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13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39941" name="Group 12"/>
          <p:cNvGrpSpPr>
            <a:grpSpLocks/>
          </p:cNvGrpSpPr>
          <p:nvPr/>
        </p:nvGrpSpPr>
        <p:grpSpPr bwMode="auto">
          <a:xfrm>
            <a:off x="4343400" y="2362200"/>
            <a:ext cx="1905000" cy="276225"/>
            <a:chOff x="4343400" y="2362200"/>
            <a:chExt cx="1905000" cy="276225"/>
          </a:xfrm>
        </p:grpSpPr>
        <p:sp>
          <p:nvSpPr>
            <p:cNvPr id="3995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39942" name="Group 13"/>
          <p:cNvGrpSpPr>
            <a:grpSpLocks/>
          </p:cNvGrpSpPr>
          <p:nvPr/>
        </p:nvGrpSpPr>
        <p:grpSpPr bwMode="auto">
          <a:xfrm>
            <a:off x="4343400" y="1762125"/>
            <a:ext cx="1905000" cy="276225"/>
            <a:chOff x="4343400" y="1762124"/>
            <a:chExt cx="1905000" cy="276226"/>
          </a:xfrm>
        </p:grpSpPr>
        <p:sp>
          <p:nvSpPr>
            <p:cNvPr id="3995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172200" y="18478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81725" y="22336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981825" y="2895600"/>
            <a:ext cx="1752600" cy="866775"/>
            <a:chOff x="7010400" y="1447799"/>
            <a:chExt cx="1752600" cy="866776"/>
          </a:xfrm>
        </p:grpSpPr>
        <p:sp>
          <p:nvSpPr>
            <p:cNvPr id="17" name="Rectangle 16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888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2000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334000" y="2376488"/>
            <a:ext cx="91440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@=2000</a:t>
            </a:r>
          </a:p>
        </p:txBody>
      </p:sp>
      <p:sp>
        <p:nvSpPr>
          <p:cNvPr id="20" name="Freeform 19"/>
          <p:cNvSpPr/>
          <p:nvPr/>
        </p:nvSpPr>
        <p:spPr>
          <a:xfrm>
            <a:off x="5732463" y="2619375"/>
            <a:ext cx="1268412" cy="790575"/>
          </a:xfrm>
          <a:custGeom>
            <a:avLst/>
            <a:gdLst>
              <a:gd name="connsiteX0" fmla="*/ 68118 w 1268268"/>
              <a:gd name="connsiteY0" fmla="*/ 0 h 790575"/>
              <a:gd name="connsiteX1" fmla="*/ 58593 w 1268268"/>
              <a:gd name="connsiteY1" fmla="*/ 47625 h 790575"/>
              <a:gd name="connsiteX2" fmla="*/ 39543 w 1268268"/>
              <a:gd name="connsiteY2" fmla="*/ 114300 h 790575"/>
              <a:gd name="connsiteX3" fmla="*/ 30018 w 1268268"/>
              <a:gd name="connsiteY3" fmla="*/ 171450 h 790575"/>
              <a:gd name="connsiteX4" fmla="*/ 20493 w 1268268"/>
              <a:gd name="connsiteY4" fmla="*/ 200025 h 790575"/>
              <a:gd name="connsiteX5" fmla="*/ 10968 w 1268268"/>
              <a:gd name="connsiteY5" fmla="*/ 238125 h 790575"/>
              <a:gd name="connsiteX6" fmla="*/ 10968 w 1268268"/>
              <a:gd name="connsiteY6" fmla="*/ 514350 h 790575"/>
              <a:gd name="connsiteX7" fmla="*/ 49068 w 1268268"/>
              <a:gd name="connsiteY7" fmla="*/ 609600 h 790575"/>
              <a:gd name="connsiteX8" fmla="*/ 77643 w 1268268"/>
              <a:gd name="connsiteY8" fmla="*/ 619125 h 790575"/>
              <a:gd name="connsiteX9" fmla="*/ 144318 w 1268268"/>
              <a:gd name="connsiteY9" fmla="*/ 666750 h 790575"/>
              <a:gd name="connsiteX10" fmla="*/ 230043 w 1268268"/>
              <a:gd name="connsiteY10" fmla="*/ 695325 h 790575"/>
              <a:gd name="connsiteX11" fmla="*/ 258618 w 1268268"/>
              <a:gd name="connsiteY11" fmla="*/ 704850 h 790575"/>
              <a:gd name="connsiteX12" fmla="*/ 287193 w 1268268"/>
              <a:gd name="connsiteY12" fmla="*/ 723900 h 790575"/>
              <a:gd name="connsiteX13" fmla="*/ 372918 w 1268268"/>
              <a:gd name="connsiteY13" fmla="*/ 752475 h 790575"/>
              <a:gd name="connsiteX14" fmla="*/ 439593 w 1268268"/>
              <a:gd name="connsiteY14" fmla="*/ 771525 h 790575"/>
              <a:gd name="connsiteX15" fmla="*/ 544368 w 1268268"/>
              <a:gd name="connsiteY15" fmla="*/ 790575 h 790575"/>
              <a:gd name="connsiteX16" fmla="*/ 677718 w 1268268"/>
              <a:gd name="connsiteY16" fmla="*/ 781050 h 790575"/>
              <a:gd name="connsiteX17" fmla="*/ 1268268 w 1268268"/>
              <a:gd name="connsiteY17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8268" h="790575">
                <a:moveTo>
                  <a:pt x="68118" y="0"/>
                </a:moveTo>
                <a:cubicBezTo>
                  <a:pt x="64943" y="15875"/>
                  <a:pt x="62520" y="31919"/>
                  <a:pt x="58593" y="47625"/>
                </a:cubicBezTo>
                <a:cubicBezTo>
                  <a:pt x="52987" y="70049"/>
                  <a:pt x="44740" y="91778"/>
                  <a:pt x="39543" y="114300"/>
                </a:cubicBezTo>
                <a:cubicBezTo>
                  <a:pt x="35200" y="133118"/>
                  <a:pt x="34208" y="152597"/>
                  <a:pt x="30018" y="171450"/>
                </a:cubicBezTo>
                <a:cubicBezTo>
                  <a:pt x="27840" y="181251"/>
                  <a:pt x="23251" y="190371"/>
                  <a:pt x="20493" y="200025"/>
                </a:cubicBezTo>
                <a:cubicBezTo>
                  <a:pt x="16897" y="212612"/>
                  <a:pt x="14143" y="225425"/>
                  <a:pt x="10968" y="238125"/>
                </a:cubicBezTo>
                <a:cubicBezTo>
                  <a:pt x="-4146" y="374154"/>
                  <a:pt x="-3159" y="323633"/>
                  <a:pt x="10968" y="514350"/>
                </a:cubicBezTo>
                <a:cubicBezTo>
                  <a:pt x="14685" y="564523"/>
                  <a:pt x="9246" y="583052"/>
                  <a:pt x="49068" y="609600"/>
                </a:cubicBezTo>
                <a:cubicBezTo>
                  <a:pt x="57422" y="615169"/>
                  <a:pt x="68118" y="615950"/>
                  <a:pt x="77643" y="619125"/>
                </a:cubicBezTo>
                <a:cubicBezTo>
                  <a:pt x="82760" y="622963"/>
                  <a:pt x="132922" y="661685"/>
                  <a:pt x="144318" y="666750"/>
                </a:cubicBezTo>
                <a:lnTo>
                  <a:pt x="230043" y="695325"/>
                </a:lnTo>
                <a:cubicBezTo>
                  <a:pt x="239568" y="698500"/>
                  <a:pt x="250264" y="699281"/>
                  <a:pt x="258618" y="704850"/>
                </a:cubicBezTo>
                <a:cubicBezTo>
                  <a:pt x="268143" y="711200"/>
                  <a:pt x="276954" y="718780"/>
                  <a:pt x="287193" y="723900"/>
                </a:cubicBezTo>
                <a:cubicBezTo>
                  <a:pt x="330980" y="745793"/>
                  <a:pt x="330475" y="740348"/>
                  <a:pt x="372918" y="752475"/>
                </a:cubicBezTo>
                <a:cubicBezTo>
                  <a:pt x="415283" y="764579"/>
                  <a:pt x="389965" y="761599"/>
                  <a:pt x="439593" y="771525"/>
                </a:cubicBezTo>
                <a:cubicBezTo>
                  <a:pt x="474401" y="778487"/>
                  <a:pt x="509443" y="784225"/>
                  <a:pt x="544368" y="790575"/>
                </a:cubicBezTo>
                <a:cubicBezTo>
                  <a:pt x="588818" y="787400"/>
                  <a:pt x="633155" y="781050"/>
                  <a:pt x="677718" y="781050"/>
                </a:cubicBezTo>
                <a:cubicBezTo>
                  <a:pt x="874594" y="781050"/>
                  <a:pt x="1071392" y="790575"/>
                  <a:pt x="1268268" y="7905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4800600"/>
            <a:ext cx="2228850" cy="617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Default Parameters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Similar to other methods, ‘</a:t>
            </a:r>
            <a:r>
              <a:rPr lang="en-US" altLang="ja-JP" smtClean="0">
                <a:latin typeface="Consolas" panose="020B0609020204030204" pitchFamily="49" charset="0"/>
              </a:rPr>
              <a:t>init</a:t>
            </a:r>
            <a:r>
              <a:rPr lang="en-US" altLang="en-US" smtClean="0"/>
              <a:t>’</a:t>
            </a:r>
            <a:r>
              <a:rPr lang="en-US" altLang="ja-JP" smtClean="0"/>
              <a:t> can be defined so that if parameters aren</a:t>
            </a:r>
            <a:r>
              <a:rPr lang="en-US" altLang="en-US" smtClean="0"/>
              <a:t>’</a:t>
            </a:r>
            <a:r>
              <a:rPr lang="en-US" altLang="ja-JP" smtClean="0"/>
              <a:t>t passed into them then default values can be assigned.</a:t>
            </a:r>
          </a:p>
          <a:p>
            <a:r>
              <a:rPr lang="en-US" altLang="en-US" b="1" smtClean="0"/>
              <a:t>Example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def __init__ (self, name = "I have no name"):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r>
              <a:rPr lang="en-US" altLang="en-US" smtClean="0"/>
              <a:t>Method calls (to ‘</a:t>
            </a:r>
            <a:r>
              <a:rPr lang="en-US" altLang="ja-JP" smtClean="0">
                <a:latin typeface="Consolas" panose="020B0609020204030204" pitchFamily="49" charset="0"/>
              </a:rPr>
              <a:t>init</a:t>
            </a:r>
            <a:r>
              <a:rPr lang="en-US" altLang="en-US" smtClean="0"/>
              <a:t>’</a:t>
            </a:r>
            <a:r>
              <a:rPr lang="en-US" altLang="ja-JP" smtClean="0"/>
              <a:t>), both will work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smiley = Person()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jt = Person("James")</a:t>
            </a:r>
          </a:p>
          <a:p>
            <a:endParaRPr lang="en-US" altLang="en-US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562350" y="3070225"/>
            <a:ext cx="3314700" cy="1558925"/>
            <a:chOff x="1728" y="1592"/>
            <a:chExt cx="2088" cy="982"/>
          </a:xfrm>
        </p:grpSpPr>
        <p:sp>
          <p:nvSpPr>
            <p:cNvPr id="40965" name="AutoShape 4"/>
            <p:cNvSpPr>
              <a:spLocks/>
            </p:cNvSpPr>
            <p:nvPr/>
          </p:nvSpPr>
          <p:spPr bwMode="auto">
            <a:xfrm rot="5400000">
              <a:off x="2560" y="880"/>
              <a:ext cx="264" cy="1688"/>
            </a:xfrm>
            <a:prstGeom prst="rightBrace">
              <a:avLst>
                <a:gd name="adj1" fmla="val 53283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0966" name="Text Box 5"/>
            <p:cNvSpPr txBox="1">
              <a:spLocks noChangeArrowheads="1"/>
            </p:cNvSpPr>
            <p:nvPr/>
          </p:nvSpPr>
          <p:spPr bwMode="auto">
            <a:xfrm>
              <a:off x="1728" y="1824"/>
              <a:ext cx="208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Arial" panose="020B0604020202020204" pitchFamily="34" charset="0"/>
                </a:rPr>
                <a:t>This method can be called either when a personalized name is given or if the name is left out.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Default Parameters: Full Example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init_method2.py</a:t>
            </a:r>
          </a:p>
          <a:p>
            <a:endParaRPr lang="en-US" altLang="en-US" sz="20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name = ""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def __init__(self, name = "I have no name"):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self.name = name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main():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smiley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print("My name is...", smiley.name)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jt = Person("James")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print("My name is...", jt.name)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0"/>
            <a:ext cx="3429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be used to define a generic template for a new non-homogeneous composite type.</a:t>
            </a:r>
          </a:p>
          <a:p>
            <a:r>
              <a:rPr lang="en-US" altLang="en-US" smtClean="0"/>
              <a:t>It can label and define more complex entities than a list.</a:t>
            </a:r>
          </a:p>
          <a:p>
            <a:r>
              <a:rPr lang="en-US" altLang="en-US" smtClean="0"/>
              <a:t>This template defines what an instance (example) of this new composite type would consist of but it doesn’t create an instance.</a:t>
            </a:r>
          </a:p>
          <a:p>
            <a:endParaRPr lang="en-US" alt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6438" y="3657600"/>
            <a:ext cx="3962400" cy="2636838"/>
            <a:chOff x="685800" y="4038600"/>
            <a:chExt cx="3962400" cy="2636542"/>
          </a:xfrm>
        </p:grpSpPr>
        <p:pic>
          <p:nvPicPr>
            <p:cNvPr id="15365" name="Picture 4" descr="bluepri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3810000" cy="223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Box 1"/>
            <p:cNvSpPr txBox="1">
              <a:spLocks noChangeArrowheads="1"/>
            </p:cNvSpPr>
            <p:nvPr/>
          </p:nvSpPr>
          <p:spPr bwMode="auto">
            <a:xfrm>
              <a:off x="685800" y="6294142"/>
              <a:ext cx="3962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/>
                <a:t>Copyright information unknown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Modules: Dividing Up A Large Program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Module: In Python a module contains a part of a program in a separate file (module name matches the file name).</a:t>
            </a:r>
          </a:p>
          <a:p>
            <a:r>
              <a:rPr lang="en-US" altLang="en-US" sz="2400" smtClean="0"/>
              <a:t>In order to access a part of a program that resides in another file you must ‘import’ it.</a:t>
            </a:r>
            <a:r>
              <a:rPr lang="en-US" altLang="en-US" sz="2400" baseline="30000" smtClean="0"/>
              <a:t>1</a:t>
            </a:r>
          </a:p>
          <a:p>
            <a:r>
              <a:rPr lang="en-US" altLang="en-US" sz="2400" smtClean="0"/>
              <a:t>Example:</a:t>
            </a:r>
          </a:p>
          <a:p>
            <a:endParaRPr lang="en-US" altLang="en-US" sz="240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14400" y="3689350"/>
            <a:ext cx="2514600" cy="1231900"/>
            <a:chOff x="424" y="1960"/>
            <a:chExt cx="1584" cy="776"/>
          </a:xfrm>
        </p:grpSpPr>
        <p:sp>
          <p:nvSpPr>
            <p:cNvPr id="43017" name="Rectangle 4"/>
            <p:cNvSpPr>
              <a:spLocks noChangeArrowheads="1"/>
            </p:cNvSpPr>
            <p:nvPr/>
          </p:nvSpPr>
          <p:spPr bwMode="auto">
            <a:xfrm>
              <a:off x="424" y="2192"/>
              <a:ext cx="158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def fun ():</a:t>
              </a: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    print("I'm fun!")</a:t>
              </a:r>
            </a:p>
          </p:txBody>
        </p:sp>
        <p:sp>
          <p:nvSpPr>
            <p:cNvPr id="43018" name="Text Box 9"/>
            <p:cNvSpPr txBox="1">
              <a:spLocks noChangeArrowheads="1"/>
            </p:cNvSpPr>
            <p:nvPr/>
          </p:nvSpPr>
          <p:spPr bwMode="auto">
            <a:xfrm>
              <a:off x="424" y="1960"/>
              <a:ext cx="15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functions.py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73600" y="3530600"/>
            <a:ext cx="3127375" cy="2146300"/>
            <a:chOff x="2944" y="1992"/>
            <a:chExt cx="1970" cy="1352"/>
          </a:xfrm>
        </p:grpSpPr>
        <p:sp>
          <p:nvSpPr>
            <p:cNvPr id="43015" name="Rectangle 10"/>
            <p:cNvSpPr>
              <a:spLocks noChangeArrowheads="1"/>
            </p:cNvSpPr>
            <p:nvPr/>
          </p:nvSpPr>
          <p:spPr bwMode="auto">
            <a:xfrm>
              <a:off x="2944" y="2224"/>
              <a:ext cx="1970" cy="1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import functions</a:t>
              </a:r>
              <a:endParaRPr lang="en-US" altLang="en-US" sz="1600" baseline="30000">
                <a:latin typeface="Consolas" panose="020B0609020204030204" pitchFamily="49" charset="0"/>
              </a:endParaRPr>
            </a:p>
            <a:p>
              <a:pPr eaLnBrk="1" hangingPunct="1"/>
              <a:endParaRPr lang="en-US" altLang="en-US" sz="1600" i="1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def main():</a:t>
              </a: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  functions.fun()</a:t>
              </a:r>
            </a:p>
            <a:p>
              <a:pPr eaLnBrk="1" hangingPunct="1"/>
              <a:endParaRPr lang="en-US" altLang="en-US" sz="160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main()</a:t>
              </a:r>
            </a:p>
          </p:txBody>
        </p:sp>
        <p:sp>
          <p:nvSpPr>
            <p:cNvPr id="43016" name="Text Box 11"/>
            <p:cNvSpPr txBox="1">
              <a:spLocks noChangeArrowheads="1"/>
            </p:cNvSpPr>
            <p:nvPr/>
          </p:nvSpPr>
          <p:spPr bwMode="auto">
            <a:xfrm>
              <a:off x="2944" y="1992"/>
              <a:ext cx="13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driver.py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5534025"/>
            <a:ext cx="7800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en-US" sz="1400" b="1">
                <a:latin typeface="Consolas" panose="020B0609020204030204" pitchFamily="49" charset="0"/>
              </a:rPr>
              <a:t>1 Import syntax: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From &lt;file name&gt; import &lt;function names&gt;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some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From &lt;file name&gt; import *               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all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OR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import &lt;file name&gt;                      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only module/file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  <p:bldP spid="297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Modules: Complete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Subdirectory name with all the files for this example: </a:t>
            </a:r>
            <a:r>
              <a:rPr lang="en-US" altLang="en-US" smtClean="0">
                <a:latin typeface="Consolas" panose="020B0609020204030204" pitchFamily="49" charset="0"/>
              </a:rPr>
              <a:t>modules1</a:t>
            </a:r>
          </a:p>
          <a:p>
            <a:pPr lvl="1"/>
            <a:r>
              <a:rPr lang="en-US" altLang="ja-JP" smtClean="0"/>
              <a:t>Run the program method type: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python driver.py</a:t>
            </a:r>
            <a:r>
              <a:rPr lang="en-US" altLang="en-US" smtClean="0"/>
              <a:t>”</a:t>
            </a:r>
            <a:endParaRPr lang="en-US" altLang="ja-JP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file1.py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fun1():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print("I'm fun1!")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fun2():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print("I'm fun2!")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file2.py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fun3():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print("I'm fun3!")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Modules: Complete Example (2)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In file driver.py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from file1 import fun1, fun2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#Import file name, function name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import file2             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#Imports only file name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b="1" smtClean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fun1()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fun2()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file2.fun3()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main ()</a:t>
            </a:r>
          </a:p>
          <a:p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endParaRPr lang="en-US" altLang="en-US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749550" y="3014663"/>
            <a:ext cx="4000500" cy="685800"/>
            <a:chOff x="1256" y="2592"/>
            <a:chExt cx="2520" cy="432"/>
          </a:xfrm>
        </p:grpSpPr>
        <p:sp>
          <p:nvSpPr>
            <p:cNvPr id="45061" name="AutoShape 4"/>
            <p:cNvSpPr>
              <a:spLocks/>
            </p:cNvSpPr>
            <p:nvPr/>
          </p:nvSpPr>
          <p:spPr bwMode="auto">
            <a:xfrm>
              <a:off x="1256" y="2592"/>
              <a:ext cx="304" cy="432"/>
            </a:xfrm>
            <a:prstGeom prst="rightBrace">
              <a:avLst>
                <a:gd name="adj1" fmla="val 1184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1552" y="2600"/>
              <a:ext cx="22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Note the difference in how fun1 &amp; fun2 vs. fun3 are called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Class definitions are frequently contained in their own module.</a:t>
            </a:r>
          </a:p>
          <a:p>
            <a:r>
              <a:rPr lang="en-US" altLang="en-US" smtClean="0"/>
              <a:t>A common convention is to have the module (file) name match the name of the class.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To use the code of class Person from another file module you must include an import: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from &lt;</a:t>
            </a:r>
            <a:r>
              <a:rPr lang="en-US" altLang="en-US" i="1" smtClean="0">
                <a:latin typeface="Consolas" panose="020B0609020204030204" pitchFamily="49" charset="0"/>
              </a:rPr>
              <a:t>filename</a:t>
            </a:r>
            <a:r>
              <a:rPr lang="en-US" altLang="en-US" smtClean="0">
                <a:latin typeface="Consolas" panose="020B0609020204030204" pitchFamily="49" charset="0"/>
              </a:rPr>
              <a:t>&gt; import &lt;</a:t>
            </a:r>
            <a:r>
              <a:rPr lang="en-US" altLang="en-US" i="1" smtClean="0">
                <a:latin typeface="Consolas" panose="020B0609020204030204" pitchFamily="49" charset="0"/>
              </a:rPr>
              <a:t>class name</a:t>
            </a:r>
            <a:r>
              <a:rPr lang="en-US" altLang="en-US" smtClean="0">
                <a:latin typeface="Consolas" panose="020B0609020204030204" pitchFamily="49" charset="0"/>
              </a:rPr>
              <a:t>&gt;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from Person import Person</a:t>
            </a:r>
          </a:p>
          <a:p>
            <a:endParaRPr lang="en-US" altLang="en-US" smtClean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62000" y="2362200"/>
            <a:ext cx="3276600" cy="2146300"/>
            <a:chOff x="400" y="1480"/>
            <a:chExt cx="1680" cy="1352"/>
          </a:xfrm>
        </p:grpSpPr>
        <p:sp>
          <p:nvSpPr>
            <p:cNvPr id="46085" name="Rectangle 4"/>
            <p:cNvSpPr>
              <a:spLocks noChangeArrowheads="1"/>
            </p:cNvSpPr>
            <p:nvPr/>
          </p:nvSpPr>
          <p:spPr bwMode="auto">
            <a:xfrm>
              <a:off x="408" y="1704"/>
              <a:ext cx="1672" cy="11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class Person:</a:t>
              </a:r>
            </a:p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     def fun1(self):</a:t>
              </a:r>
            </a:p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        print(“fun1”)</a:t>
              </a:r>
            </a:p>
            <a:p>
              <a:pPr eaLnBrk="1" hangingPunct="1"/>
              <a:endParaRPr lang="en-US" altLang="en-US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     def fun2 (self):</a:t>
              </a:r>
            </a:p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        print(“fun2”)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400" y="1480"/>
              <a:ext cx="16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Filename: Person.py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Subdirectory name with all the files for this example: </a:t>
            </a:r>
            <a:r>
              <a:rPr lang="en-US" altLang="en-US" smtClean="0">
                <a:latin typeface="Consolas" panose="020B0609020204030204" pitchFamily="49" charset="0"/>
              </a:rPr>
              <a:t>modules2</a:t>
            </a:r>
          </a:p>
          <a:p>
            <a:pPr lvl="1"/>
            <a:r>
              <a:rPr lang="en-US" altLang="ja-JP" smtClean="0"/>
              <a:t>To run the program type: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python Driver.py</a:t>
            </a:r>
            <a:r>
              <a:rPr lang="en-US" altLang="en-US" smtClean="0"/>
              <a:t>”</a:t>
            </a:r>
            <a:endParaRPr lang="en-US" altLang="ja-JP" smtClean="0"/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File Driver.py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from Greetings import *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aGreeting = Greeting()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aGreeting.sayGreeting()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z="1800" smtClean="0"/>
          </a:p>
          <a:p>
            <a:endParaRPr lang="en-US" altLang="en-US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234113"/>
            <a:ext cx="7696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When importing modules containing class definitions the syntax is (star ‘*’ imports everything):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From &lt;</a:t>
            </a:r>
            <a:r>
              <a:rPr lang="en-US" altLang="en-US" sz="1400" i="1">
                <a:latin typeface="Arial" panose="020B0604020202020204" pitchFamily="34" charset="0"/>
              </a:rPr>
              <a:t>filename</a:t>
            </a:r>
            <a:r>
              <a:rPr lang="en-US" altLang="en-US" sz="1400">
                <a:latin typeface="Arial" panose="020B0604020202020204" pitchFamily="34" charset="0"/>
              </a:rPr>
              <a:t>&gt; import &lt;</a:t>
            </a:r>
            <a:r>
              <a:rPr lang="en-US" altLang="en-US" sz="1400" i="1">
                <a:latin typeface="Arial" panose="020B0604020202020204" pitchFamily="34" charset="0"/>
              </a:rPr>
              <a:t>classes to be used in this module</a:t>
            </a:r>
            <a:r>
              <a:rPr lang="en-US" altLang="en-US" sz="1400">
                <a:latin typeface="Arial" panose="020B0604020202020204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 (2)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File Greetings.py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class Greetings: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def sayGreeting(self):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print("Hello! Hallo! Sup?! Guten tag/morgen/aben! Buenos! Wei! \       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Konichiwa! Shalom! Bonjour! Salaam alikum! Kamostaka?")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Calling A Classes’ Method </a:t>
            </a:r>
            <a:r>
              <a:rPr lang="en-US" altLang="en-US" dirty="0">
                <a:ea typeface="MS PGothic" panose="020B0600070205080204" pitchFamily="34" charset="-128"/>
              </a:rPr>
              <a:t>Inside Another Method Of The Same Class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Similar to how attributes must be preceded by the keyword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before they can be accessed so must the classes</a:t>
            </a:r>
            <a:r>
              <a:rPr lang="en-US" altLang="en-US" smtClean="0"/>
              <a:t>’</a:t>
            </a:r>
            <a:r>
              <a:rPr lang="en-US" altLang="ja-JP" smtClean="0"/>
              <a:t> methods:</a:t>
            </a:r>
          </a:p>
          <a:p>
            <a:r>
              <a:rPr lang="en-US" altLang="en-US" b="1" smtClean="0"/>
              <a:t>Example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Bar: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x = 1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def fun1(self):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print(self.x)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attribute ‘x’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fun2(self):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self.fun1()</a:t>
            </a: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Calling method ‘fun1’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The </a:t>
            </a:r>
            <a:r>
              <a:rPr lang="en-US" altLang="en-US" b="1" smtClean="0">
                <a:solidFill>
                  <a:srgbClr val="FF0000"/>
                </a:solidFill>
              </a:rPr>
              <a:t>Starting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Recall: The function that starts a program (first one called) should have a good self-explanatory name e.g., “</a:t>
            </a:r>
            <a:r>
              <a:rPr lang="en-US" altLang="ja-JP" smtClean="0">
                <a:latin typeface="Consolas" panose="020B0609020204030204" pitchFamily="49" charset="0"/>
              </a:rPr>
              <a:t>start()</a:t>
            </a:r>
            <a:r>
              <a:rPr lang="en-US" altLang="en-US" smtClean="0"/>
              <a:t>”</a:t>
            </a:r>
            <a:r>
              <a:rPr lang="en-US" altLang="ja-JP" smtClean="0"/>
              <a:t> or follow common convention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main()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en-US" altLang="en-US" smtClean="0"/>
              <a:t>Similarly the  </a:t>
            </a:r>
            <a:r>
              <a:rPr lang="en-US" altLang="en-US" smtClean="0">
                <a:solidFill>
                  <a:srgbClr val="FF0000"/>
                </a:solidFill>
              </a:rPr>
              <a:t>file module that contains the 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start()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main()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function </a:t>
            </a:r>
            <a:r>
              <a:rPr lang="en-US" altLang="ja-JP" smtClean="0"/>
              <a:t>should be given an appropriate name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Driver.py</a:t>
            </a:r>
            <a:r>
              <a:rPr lang="en-US" altLang="en-US" smtClean="0"/>
              <a:t>” (it’s the ‘driver’ of the program or the starting point)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55650" y="3986213"/>
            <a:ext cx="3505200" cy="1714500"/>
            <a:chOff x="762000" y="3619500"/>
            <a:chExt cx="3505199" cy="1714500"/>
          </a:xfrm>
        </p:grpSpPr>
        <p:sp>
          <p:nvSpPr>
            <p:cNvPr id="2" name="Rectangle 1"/>
            <p:cNvSpPr/>
            <p:nvPr/>
          </p:nvSpPr>
          <p:spPr>
            <a:xfrm>
              <a:off x="782638" y="3973512"/>
              <a:ext cx="3484561" cy="13604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def start():</a:t>
              </a: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#Instructions</a:t>
              </a:r>
            </a:p>
            <a:p>
              <a:pPr>
                <a:defRPr/>
              </a:pPr>
              <a:endParaRPr lang="en-CA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start()</a:t>
              </a:r>
            </a:p>
          </p:txBody>
        </p:sp>
        <p:sp>
          <p:nvSpPr>
            <p:cNvPr id="50182" name="TextBox 2"/>
            <p:cNvSpPr txBox="1">
              <a:spLocks noChangeArrowheads="1"/>
            </p:cNvSpPr>
            <p:nvPr/>
          </p:nvSpPr>
          <p:spPr bwMode="auto">
            <a:xfrm>
              <a:off x="762000" y="3619500"/>
              <a:ext cx="30480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Filename: 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“</a:t>
              </a:r>
              <a:r>
                <a:rPr lang="en-US" altLang="ja-JP" b="1">
                  <a:solidFill>
                    <a:srgbClr val="FF0000"/>
                  </a:solidFill>
                  <a:latin typeface="Consolas" panose="020B0609020204030204" pitchFamily="49" charset="0"/>
                </a:rPr>
                <a:t>Driver.py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”</a:t>
              </a:r>
            </a:p>
            <a:p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Complete Example: </a:t>
            </a: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Accessing Attributes </a:t>
            </a:r>
            <a:r>
              <a:rPr lang="en-US" altLang="en-US" dirty="0">
                <a:ea typeface="MS PGothic" panose="020B0600070205080204" pitchFamily="34" charset="-128"/>
              </a:rPr>
              <a:t>And </a:t>
            </a:r>
            <a:r>
              <a:rPr lang="en-US" altLang="en-US" b="1" dirty="0">
                <a:solidFill>
                  <a:srgbClr val="FFC000"/>
                </a:solidFill>
                <a:ea typeface="MS PGothic" panose="020B0600070205080204" pitchFamily="34" charset="-128"/>
              </a:rPr>
              <a:t>Methods</a:t>
            </a:r>
            <a:r>
              <a:rPr lang="en-US" altLang="en-US" dirty="0">
                <a:ea typeface="MS PGothic" panose="020B0600070205080204" pitchFamily="34" charset="-128"/>
              </a:rPr>
              <a:t>: </a:t>
            </a:r>
            <a:r>
              <a:rPr lang="en-US" altLang="en-US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Person</a:t>
            </a:r>
            <a:r>
              <a:rPr lang="en-US" altLang="en-US" dirty="0">
                <a:ea typeface="MS PGothic" panose="020B0600070205080204" pitchFamily="34" charset="-128"/>
              </a:rPr>
              <a:t> Module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Subdirectory name with all the files for this example: </a:t>
            </a:r>
            <a:r>
              <a:rPr lang="en-US" altLang="en-US" smtClean="0">
                <a:latin typeface="Consolas" panose="020B0609020204030204" pitchFamily="49" charset="0"/>
              </a:rPr>
              <a:t>modules3</a:t>
            </a:r>
          </a:p>
          <a:p>
            <a:pPr lvl="1"/>
            <a:r>
              <a:rPr lang="en-US" altLang="en-US" smtClean="0"/>
              <a:t>To start the program run the ‘</a:t>
            </a:r>
            <a:r>
              <a:rPr lang="en-US" altLang="en-US" smtClean="0">
                <a:latin typeface="Consolas" panose="020B0609020204030204" pitchFamily="49" charset="0"/>
              </a:rPr>
              <a:t>start</a:t>
            </a:r>
            <a:r>
              <a:rPr lang="en-US" altLang="en-US" smtClean="0"/>
              <a:t>’</a:t>
            </a:r>
            <a:r>
              <a:rPr lang="en-US" altLang="ja-JP" smtClean="0"/>
              <a:t> method (type: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python Driver.py</a:t>
            </a:r>
            <a:r>
              <a:rPr lang="en-US" altLang="en-US" smtClean="0"/>
              <a:t>” because ‘</a:t>
            </a:r>
            <a:r>
              <a:rPr lang="en-US" altLang="en-US" smtClean="0">
                <a:latin typeface="Consolas" panose="020B0609020204030204" pitchFamily="49" charset="0"/>
              </a:rPr>
              <a:t>start()</a:t>
            </a:r>
            <a:r>
              <a:rPr lang="en-US" altLang="en-US" smtClean="0"/>
              <a:t>’ resides in the ‘</a:t>
            </a:r>
            <a:r>
              <a:rPr lang="en-US" altLang="en-US" smtClean="0">
                <a:latin typeface="Consolas" panose="020B0609020204030204" pitchFamily="49" charset="0"/>
              </a:rPr>
              <a:t>Driver</a:t>
            </a:r>
            <a:r>
              <a:rPr lang="en-US" altLang="en-US" smtClean="0"/>
              <a:t>’ module.</a:t>
            </a:r>
            <a:endParaRPr lang="en-US" altLang="ja-JP" smtClean="0"/>
          </a:p>
          <a:p>
            <a:endParaRPr lang="en-US" altLang="en-US" sz="20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latin typeface="Consolas" panose="020B0609020204030204" pitchFamily="49" charset="0"/>
              </a:rPr>
              <a:t>Person.py</a:t>
            </a:r>
            <a:r>
              <a:rPr lang="en-US" altLang="en-US" sz="1800" smtClean="0"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1800" smtClean="0">
                <a:latin typeface="Consolas" panose="020B0609020204030204" pitchFamily="49" charset="0"/>
              </a:rPr>
              <a:t> = "Not named yet"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age</a:t>
            </a:r>
            <a:r>
              <a:rPr lang="en-US" altLang="en-US" sz="180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smtClean="0">
                <a:latin typeface="Consolas" panose="020B0609020204030204" pitchFamily="49" charset="0"/>
              </a:rPr>
              <a:t>= 0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__init__(self,newName,newAge):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smtClean="0">
                <a:latin typeface="Consolas" panose="020B0609020204030204" pitchFamily="49" charset="0"/>
              </a:rPr>
              <a:t> = newName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smtClean="0">
                <a:latin typeface="Consolas" panose="020B0609020204030204" pitchFamily="49" charset="0"/>
              </a:rPr>
              <a:t> = newAge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smtClean="0"/>
              <a:t>Complete Example: Accessing </a:t>
            </a:r>
            <a:r>
              <a:rPr lang="en-US" altLang="en-US" sz="2800" b="1" smtClean="0">
                <a:solidFill>
                  <a:srgbClr val="FF0000"/>
                </a:solidFill>
              </a:rPr>
              <a:t>Attributes</a:t>
            </a:r>
            <a:r>
              <a:rPr lang="en-US" altLang="en-US" sz="2800" smtClean="0"/>
              <a:t> And </a:t>
            </a:r>
            <a:r>
              <a:rPr lang="en-US" altLang="en-US" sz="2800" b="1" smtClean="0">
                <a:solidFill>
                  <a:srgbClr val="FFC000"/>
                </a:solidFill>
              </a:rPr>
              <a:t>Methods</a:t>
            </a:r>
            <a:r>
              <a:rPr lang="en-US" altLang="en-US" sz="2800" smtClean="0"/>
              <a:t>: </a:t>
            </a:r>
            <a:r>
              <a:rPr lang="en-US" altLang="en-US" sz="2800" smtClean="0"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2800" smtClean="0"/>
              <a:t> Module (2)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haveBirthday(self):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print("Happy Birthday!")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C000"/>
                </a:solidFill>
                <a:latin typeface="Consolas" panose="020B0609020204030204" pitchFamily="49" charset="0"/>
              </a:rPr>
              <a:t>self.mature</a:t>
            </a:r>
            <a:r>
              <a:rPr lang="en-US" altLang="en-US" sz="180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mature(self):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smtClean="0">
                <a:latin typeface="Consolas" panose="020B0609020204030204" pitchFamily="49" charset="0"/>
              </a:rPr>
              <a:t> =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smtClean="0">
                <a:latin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Define A Composite Type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 definition specifies the type of information (called “</a:t>
            </a:r>
            <a:r>
              <a:rPr lang="en-US" altLang="ja-JP" b="1" smtClean="0">
                <a:solidFill>
                  <a:srgbClr val="FF0000"/>
                </a:solidFill>
              </a:rPr>
              <a:t>attributes</a:t>
            </a:r>
            <a:r>
              <a:rPr lang="en-US" altLang="en-US" smtClean="0"/>
              <a:t>”</a:t>
            </a:r>
            <a:r>
              <a:rPr lang="en-US" altLang="ja-JP" smtClean="0"/>
              <a:t>) that each instance (example) tracks.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10185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308100" y="2547938"/>
            <a:ext cx="1282700" cy="838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6" name="Picture 13" descr="j01958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5429250"/>
            <a:ext cx="98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16200" y="3386138"/>
            <a:ext cx="3200400" cy="893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1371600" y="3832225"/>
            <a:ext cx="1244600" cy="771525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616200" y="488950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1371600" y="5149850"/>
            <a:ext cx="1168400" cy="914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1" name="Picture 13" descr="C:\Users\tamj\AppData\Local\Microsoft\Windows\Temporary Internet Files\Content.IE5\HEMAB8KC\MC9004406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995613"/>
            <a:ext cx="8382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tamj\AppData\Local\Microsoft\Windows\Temporary Internet Files\Content.IE5\NXE19V4B\MC90044067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6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smtClean="0"/>
              <a:t>Complete Example: Accessing </a:t>
            </a:r>
            <a:r>
              <a:rPr lang="en-US" altLang="en-US" sz="2800" b="1" smtClean="0">
                <a:solidFill>
                  <a:srgbClr val="FF0000"/>
                </a:solidFill>
              </a:rPr>
              <a:t>Attributes</a:t>
            </a:r>
            <a:r>
              <a:rPr lang="en-US" altLang="en-US" sz="2800" smtClean="0"/>
              <a:t> And </a:t>
            </a:r>
            <a:r>
              <a:rPr lang="en-US" altLang="en-US" sz="2800" b="1" smtClean="0">
                <a:solidFill>
                  <a:srgbClr val="FFC000"/>
                </a:solidFill>
              </a:rPr>
              <a:t>Methods</a:t>
            </a:r>
            <a:r>
              <a:rPr lang="en-US" altLang="en-US" sz="2800" smtClean="0"/>
              <a:t>: The “</a:t>
            </a:r>
            <a:r>
              <a:rPr lang="en-US" altLang="ja-JP" sz="2800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z="2800" smtClean="0">
                <a:latin typeface="Consolas" pitchFamily="49" charset="0"/>
                <a:cs typeface="Consolas" pitchFamily="49" charset="0"/>
              </a:rPr>
              <a:t>”</a:t>
            </a:r>
            <a:r>
              <a:rPr lang="en-US" altLang="ja-JP" sz="2800" smtClean="0"/>
              <a:t> Module</a:t>
            </a: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&lt;&lt; </a:t>
            </a:r>
            <a:r>
              <a:rPr lang="en-US" altLang="en-US" sz="1800" b="1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Driver.py</a:t>
            </a:r>
            <a:r>
              <a:rPr lang="en-US" altLang="en-US" sz="1800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 &gt;&gt;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Person import Person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def main():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aPerson = </a:t>
            </a:r>
            <a:r>
              <a:rPr lang="en-US" sz="1800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"Cartman",8</a:t>
            </a:r>
            <a:r>
              <a:rPr lang="en-US" sz="1800" b="1" i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aPerson.haveBirthday()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886200" y="1565275"/>
            <a:ext cx="4267200" cy="990600"/>
            <a:chOff x="3581400" y="1295400"/>
            <a:chExt cx="4267200" cy="990600"/>
          </a:xfrm>
        </p:grpSpPr>
        <p:sp>
          <p:nvSpPr>
            <p:cNvPr id="53262" name="Rectangle 3"/>
            <p:cNvSpPr>
              <a:spLocks noChangeArrowheads="1"/>
            </p:cNvSpPr>
            <p:nvPr/>
          </p:nvSpPr>
          <p:spPr bwMode="auto">
            <a:xfrm>
              <a:off x="4191000" y="1295400"/>
              <a:ext cx="36576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__init__(self,newName,newAge):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self.name = newName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newAge</a:t>
              </a:r>
              <a:endParaRPr lang="en-US" altLang="en-US" sz="1400"/>
            </a:p>
          </p:txBody>
        </p:sp>
        <p:cxnSp>
          <p:nvCxnSpPr>
            <p:cNvPr id="6" name="Straight Connector 5"/>
            <p:cNvCxnSpPr>
              <a:endCxn id="53262" idx="1"/>
            </p:cNvCxnSpPr>
            <p:nvPr/>
          </p:nvCxnSpPr>
          <p:spPr>
            <a:xfrm flipV="1">
              <a:off x="3581400" y="1665288"/>
              <a:ext cx="609600" cy="62071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28863"/>
            <a:ext cx="18907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90538" y="3725863"/>
            <a:ext cx="3200400" cy="1358900"/>
            <a:chOff x="609600" y="3036332"/>
            <a:chExt cx="3200400" cy="1359932"/>
          </a:xfrm>
        </p:grpSpPr>
        <p:sp>
          <p:nvSpPr>
            <p:cNvPr id="53260" name="Rectangle 8"/>
            <p:cNvSpPr>
              <a:spLocks noChangeArrowheads="1"/>
            </p:cNvSpPr>
            <p:nvPr/>
          </p:nvSpPr>
          <p:spPr bwMode="auto">
            <a:xfrm>
              <a:off x="609600" y="3657600"/>
              <a:ext cx="32004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haveBirthday(self)    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print("Happy Birthday!")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self.mature()</a:t>
              </a:r>
              <a:endParaRPr lang="en-US" altLang="en-US" sz="140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905000" y="3036332"/>
              <a:ext cx="609600" cy="62118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3338" y="5051425"/>
            <a:ext cx="3200400" cy="962025"/>
            <a:chOff x="152400" y="4361855"/>
            <a:chExt cx="3200400" cy="961965"/>
          </a:xfrm>
        </p:grpSpPr>
        <p:sp>
          <p:nvSpPr>
            <p:cNvPr id="53258" name="Rectangle 9"/>
            <p:cNvSpPr>
              <a:spLocks noChangeArrowheads="1"/>
            </p:cNvSpPr>
            <p:nvPr/>
          </p:nvSpPr>
          <p:spPr bwMode="auto">
            <a:xfrm>
              <a:off x="152400" y="4800600"/>
              <a:ext cx="3200400" cy="5232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714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mature(self):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self.age + 1</a:t>
              </a:r>
              <a:endParaRPr lang="en-US" altLang="en-US" sz="140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447800" y="4361855"/>
              <a:ext cx="457200" cy="4381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3779838"/>
            <a:ext cx="19859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36888"/>
            <a:ext cx="202723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How to define an arbitrary composite type using a class</a:t>
            </a:r>
          </a:p>
          <a:p>
            <a:r>
              <a:rPr lang="en-US" altLang="en-US" sz="2400" smtClean="0"/>
              <a:t>What are the benefits of defining a composite type by using a class definition over using a list</a:t>
            </a:r>
          </a:p>
          <a:p>
            <a:r>
              <a:rPr lang="en-US" altLang="en-US" sz="2400" smtClean="0"/>
              <a:t>How to create instances of a class (instantiate)</a:t>
            </a:r>
          </a:p>
          <a:p>
            <a:r>
              <a:rPr lang="en-US" altLang="en-US" sz="2400" smtClean="0"/>
              <a:t>How to access and change the attributes (fields) of a class</a:t>
            </a:r>
          </a:p>
          <a:p>
            <a:r>
              <a:rPr lang="en-US" altLang="en-US" sz="2400" smtClean="0"/>
              <a:t>How to define methods/call methods of a class</a:t>
            </a:r>
          </a:p>
          <a:p>
            <a:r>
              <a:rPr lang="en-US" altLang="en-US" sz="2400" smtClean="0"/>
              <a:t>What is the ‘</a:t>
            </a:r>
            <a:r>
              <a:rPr lang="en-US" altLang="en-US" sz="2400" smtClean="0">
                <a:latin typeface="Consolas" panose="020B0609020204030204" pitchFamily="49" charset="0"/>
              </a:rPr>
              <a:t>self</a:t>
            </a:r>
            <a:r>
              <a:rPr lang="en-US" altLang="en-US" sz="2400" smtClean="0"/>
              <a:t>’ parameter and why is it needed</a:t>
            </a:r>
          </a:p>
          <a:p>
            <a:r>
              <a:rPr lang="en-US" altLang="en-US" sz="2400" smtClean="0"/>
              <a:t>What is a constructor (</a:t>
            </a:r>
            <a:r>
              <a:rPr lang="en-US" altLang="en-US" sz="2400" smtClean="0">
                <a:latin typeface="Consolas" panose="020B0609020204030204" pitchFamily="49" charset="0"/>
              </a:rPr>
              <a:t>__init__</a:t>
            </a:r>
            <a:r>
              <a:rPr lang="en-US" altLang="en-US" sz="2400" smtClean="0"/>
              <a:t> in Python), when it is used and why is it used</a:t>
            </a:r>
          </a:p>
          <a:p>
            <a:r>
              <a:rPr lang="en-US" altLang="en-US" sz="2400" smtClean="0"/>
              <a:t>How to write a method with default parameters</a:t>
            </a:r>
          </a:p>
          <a:p>
            <a:r>
              <a:rPr lang="en-US" altLang="en-US" sz="2400" smtClean="0"/>
              <a:t>How to divide your program into different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96CB312D-4E74-4052-A49F-BF289E8D2E49}" type="slidenum"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en-US" sz="9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296988"/>
            <a:ext cx="8229600" cy="4525962"/>
          </a:xfrm>
        </p:spPr>
        <p:txBody>
          <a:bodyPr/>
          <a:lstStyle/>
          <a:p>
            <a:r>
              <a:rPr lang="en-US" altLang="en-US" sz="2400" b="1" smtClean="0"/>
              <a:t>Format: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the class</a:t>
            </a:r>
            <a:r>
              <a:rPr lang="en-US" altLang="en-US" sz="1800" smtClean="0">
                <a:latin typeface="Consolas" panose="020B0609020204030204" pitchFamily="49" charset="0"/>
              </a:rPr>
              <a:t>&gt;: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first field</a:t>
            </a:r>
            <a:r>
              <a:rPr lang="en-US" altLang="en-US" sz="180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smtClean="0"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second field</a:t>
            </a:r>
            <a:r>
              <a:rPr lang="en-US" altLang="en-US" sz="180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smtClean="0">
                <a:latin typeface="Consolas" panose="020B0609020204030204" pitchFamily="49" charset="0"/>
              </a:rPr>
              <a:t>&gt;</a:t>
            </a:r>
            <a:endParaRPr lang="en-US" altLang="en-US" smtClean="0"/>
          </a:p>
          <a:p>
            <a:r>
              <a:rPr lang="en-US" altLang="en-US" sz="2400" b="1" smtClean="0"/>
              <a:t>Example: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Client: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name 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phone = "(123)456-7890"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email = "foo@bar.com"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purchases = 0</a:t>
            </a:r>
          </a:p>
          <a:p>
            <a:endParaRPr lang="en-US" altLang="en-US" sz="1800" b="1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11663" y="3103563"/>
            <a:ext cx="4102100" cy="1574800"/>
            <a:chOff x="2120" y="1976"/>
            <a:chExt cx="2584" cy="992"/>
          </a:xfrm>
        </p:grpSpPr>
        <p:sp>
          <p:nvSpPr>
            <p:cNvPr id="17419" name="AutoShape 5"/>
            <p:cNvSpPr>
              <a:spLocks/>
            </p:cNvSpPr>
            <p:nvPr/>
          </p:nvSpPr>
          <p:spPr bwMode="auto">
            <a:xfrm>
              <a:off x="2120" y="1976"/>
              <a:ext cx="432" cy="992"/>
            </a:xfrm>
            <a:prstGeom prst="rightBrace">
              <a:avLst>
                <a:gd name="adj1" fmla="val 1913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544" y="2112"/>
              <a:ext cx="21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Describes what information that would be tracked by a “Client” but doesn’t actually create a client variable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2600" y="990600"/>
            <a:ext cx="6921500" cy="2171700"/>
            <a:chOff x="1752600" y="1409700"/>
            <a:chExt cx="6921500" cy="2019300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1866900" y="1663700"/>
              <a:ext cx="340360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1752600" y="1676400"/>
              <a:ext cx="3492500" cy="1752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245100" y="1409700"/>
              <a:ext cx="342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Note the convention: The first letter is capitalized.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2150" y="5003800"/>
            <a:ext cx="5753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 dirty="0" smtClean="0"/>
              <a:t>Defining a ‘client’ by using a list (yuck!)</a:t>
            </a:r>
            <a:endParaRPr lang="en-US" altLang="en-US" sz="2400" b="1" dirty="0"/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client = [“</a:t>
            </a:r>
            <a:r>
              <a:rPr lang="en-US" altLang="en-US" dirty="0" err="1">
                <a:latin typeface="Consolas" panose="020B0609020204030204" pitchFamily="49" charset="0"/>
              </a:rPr>
              <a:t>xxxxxxxxxxxxxxx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     “0000000000",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     “</a:t>
            </a:r>
            <a:r>
              <a:rPr lang="en-US" altLang="en-US" dirty="0" err="1">
                <a:latin typeface="Consolas" panose="020B0609020204030204" pitchFamily="49" charset="0"/>
              </a:rPr>
              <a:t>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     0]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Although </a:t>
            </a:r>
            <a:r>
              <a:rPr lang="en-US" altLang="en-US" sz="1400" dirty="0" smtClean="0"/>
              <a:t>capitalization of the class name isn’t the Python standard it </a:t>
            </a:r>
            <a:r>
              <a:rPr lang="en-US" altLang="en-US" sz="1400" dirty="0"/>
              <a:t>is </a:t>
            </a:r>
            <a:r>
              <a:rPr lang="en-US" altLang="en-US" sz="1400" dirty="0" smtClean="0"/>
              <a:t>the standard with many other </a:t>
            </a:r>
            <a:r>
              <a:rPr lang="en-US" altLang="en-US" sz="1400" dirty="0"/>
              <a:t>programming languages: Java,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 Instance Of A Class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Creating an actual instance (instance = object) is referred to as</a:t>
            </a:r>
          </a:p>
          <a:p>
            <a:pPr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en-US" altLang="en-US" sz="2400" b="1" smtClean="0"/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class</a:t>
            </a:r>
            <a:r>
              <a:rPr lang="en-US" altLang="en-US" sz="1800" smtClean="0">
                <a:latin typeface="Consolas" panose="020B0609020204030204" pitchFamily="49" charset="0"/>
              </a:rPr>
              <a:t>&gt;()</a:t>
            </a:r>
          </a:p>
          <a:p>
            <a:endParaRPr lang="en-US" altLang="en-US" sz="2400" smtClean="0"/>
          </a:p>
          <a:p>
            <a:r>
              <a:rPr lang="en-US" altLang="en-US" sz="2400" b="1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firstClient = Client()</a:t>
            </a:r>
          </a:p>
          <a:p>
            <a:endParaRPr lang="en-US" altLang="en-US" sz="18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1981200"/>
            <a:ext cx="184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instantiation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Vs. Creating An Instance Of That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398588"/>
            <a:ext cx="4008437" cy="5368925"/>
          </a:xfrm>
        </p:spPr>
        <p:txBody>
          <a:bodyPr/>
          <a:lstStyle/>
          <a:p>
            <a:r>
              <a:rPr lang="en-US" altLang="en-US" sz="2400" smtClean="0"/>
              <a:t>Defining a class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A template that describes that class: how many fields, what type of information will be stored by each field, what default information will be stored in a field.</a:t>
            </a:r>
          </a:p>
          <a:p>
            <a:endParaRPr lang="en-US" altLang="en-US" sz="2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98588"/>
            <a:ext cx="4008438" cy="5368925"/>
          </a:xfrm>
        </p:spPr>
        <p:txBody>
          <a:bodyPr/>
          <a:lstStyle/>
          <a:p>
            <a:r>
              <a:rPr lang="en-US" altLang="en-US" sz="2400" smtClean="0"/>
              <a:t>Creating an object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Instances of that class (during instantiation) which can take on different forms.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55938" y="2925763"/>
            <a:ext cx="4097337" cy="3632200"/>
            <a:chOff x="3055938" y="2926337"/>
            <a:chExt cx="4098016" cy="3631626"/>
          </a:xfrm>
        </p:grpSpPr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3055938" y="3796122"/>
              <a:ext cx="2057334" cy="653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>
              <a:off x="3055938" y="4449887"/>
              <a:ext cx="2133532" cy="11028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467" name="Picture 5" descr="C:\Users\tamj\AppData\Local\Microsoft\Windows\Temporary Internet Files\Content.IE5\2O9FXVIN\MP900305796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272" y="5034626"/>
              <a:ext cx="1391875" cy="152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1" descr="C:\Users\tamj\AppData\Local\Microsoft\Windows\Temporary Internet Files\Content.IE5\LZWJTDG0\MP900387598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45" t="7732" r="8751" b="7208"/>
            <a:stretch>
              <a:fillRect/>
            </a:stretch>
          </p:blipFill>
          <p:spPr bwMode="auto">
            <a:xfrm>
              <a:off x="5113272" y="2926337"/>
              <a:ext cx="2040682" cy="150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0938" y="3878263"/>
            <a:ext cx="2133600" cy="1350962"/>
            <a:chOff x="1150938" y="3878263"/>
            <a:chExt cx="2133600" cy="1351640"/>
          </a:xfrm>
        </p:grpSpPr>
        <p:pic>
          <p:nvPicPr>
            <p:cNvPr id="19463" name="Picture 4" descr="bluepri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938" y="3878263"/>
              <a:ext cx="1905000" cy="1116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Box 3"/>
            <p:cNvSpPr txBox="1">
              <a:spLocks noChangeArrowheads="1"/>
            </p:cNvSpPr>
            <p:nvPr/>
          </p:nvSpPr>
          <p:spPr bwMode="auto">
            <a:xfrm>
              <a:off x="1150938" y="5001303"/>
              <a:ext cx="2133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/>
                <a:t>Image copyright unknown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Accessing And Changing The Attributes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Format: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         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value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</a:t>
            </a:r>
            <a:r>
              <a:rPr lang="en-US" altLang="en-US" sz="1800" smtClean="0">
                <a:latin typeface="Consolas" panose="020B0609020204030204" pitchFamily="49" charset="0"/>
              </a:rPr>
              <a:t>&gt;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Changing value</a:t>
            </a:r>
          </a:p>
          <a:p>
            <a:pPr marL="0" indent="0">
              <a:lnSpc>
                <a:spcPct val="80000"/>
              </a:lnSpc>
            </a:pPr>
            <a:endParaRPr lang="en-US" altLang="en-US" sz="2000" smtClean="0"/>
          </a:p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Example: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aClient.name = "James"</a:t>
            </a:r>
          </a:p>
          <a:p>
            <a:pPr marL="0" indent="0">
              <a:lnSpc>
                <a:spcPct val="80000"/>
              </a:lnSpc>
            </a:pPr>
            <a:endParaRPr lang="en-US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Using Classes And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Name of the online example: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>
                <a:latin typeface="Consolas" panose="020B0609020204030204" pitchFamily="49" charset="0"/>
              </a:rPr>
              <a:t>client.py</a:t>
            </a:r>
          </a:p>
          <a:p>
            <a:pPr>
              <a:lnSpc>
                <a:spcPct val="80000"/>
              </a:lnSpc>
            </a:pPr>
            <a:endParaRPr lang="en-US" altLang="en-US" sz="200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Client: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name = "default"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phone = "(123)456-7890"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email = "foo@bar.com"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purchases = 0</a:t>
            </a:r>
          </a:p>
          <a:p>
            <a:pPr>
              <a:buFontTx/>
              <a:buNone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28944</TotalTime>
  <Words>3204</Words>
  <Application>Microsoft Office PowerPoint</Application>
  <PresentationFormat>On-screen Show (4:3)</PresentationFormat>
  <Paragraphs>536</Paragraphs>
  <Slides>42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Calibri</vt:lpstr>
      <vt:lpstr>ＭＳ Ｐゴシック</vt:lpstr>
      <vt:lpstr>Arial</vt:lpstr>
      <vt:lpstr>Consolas</vt:lpstr>
      <vt:lpstr>Times New Roman</vt:lpstr>
      <vt:lpstr>Comic Sans MS</vt:lpstr>
      <vt:lpstr>Symbol</vt:lpstr>
      <vt:lpstr>Office Theme</vt:lpstr>
      <vt:lpstr>CPSC 231:  Classes and Objects</vt:lpstr>
      <vt:lpstr>Some Drawbacks Of Using A List</vt:lpstr>
      <vt:lpstr>Classes</vt:lpstr>
      <vt:lpstr>Classes Define A Composite Type </vt:lpstr>
      <vt:lpstr>Defining A Class1</vt:lpstr>
      <vt:lpstr>Creating An Instance Of A Class</vt:lpstr>
      <vt:lpstr>Defining A Class Vs. Creating An Instance Of That Class</vt:lpstr>
      <vt:lpstr>Accessing And Changing The Attributes</vt:lpstr>
      <vt:lpstr>The Client List Example Implemented Using Classes And Objects</vt:lpstr>
      <vt:lpstr>The Client List Example Implemented  Using Classes (2)</vt:lpstr>
      <vt:lpstr>What Is The Benefit Of Defining A Class?</vt:lpstr>
      <vt:lpstr>What Is The Benefit Of Defining A Class (2)</vt:lpstr>
      <vt:lpstr>Classes Have Attributes </vt:lpstr>
      <vt:lpstr>Class Methods (“Behaviors”)</vt:lpstr>
      <vt:lpstr>Defining Class Methods</vt:lpstr>
      <vt:lpstr>Defining Class Methods: Full Example</vt:lpstr>
      <vt:lpstr>What Is The ‘Self’ Parameter</vt:lpstr>
      <vt:lpstr>The Self Parameter: A Complete Example</vt:lpstr>
      <vt:lpstr>Recap: Accessing Attributes &amp; Methods</vt:lpstr>
      <vt:lpstr>Initializing The Attributes Of A Class</vt:lpstr>
      <vt:lpstr>Initializing The Attributes Of A Class</vt:lpstr>
      <vt:lpstr>Full Example: Using The “Init()” Method</vt:lpstr>
      <vt:lpstr>Constructor: A Special Method</vt:lpstr>
      <vt:lpstr>Objects Employ References</vt:lpstr>
      <vt:lpstr>Objects Employ References (2)</vt:lpstr>
      <vt:lpstr>Objects Employ References (3)</vt:lpstr>
      <vt:lpstr>Objects Employ References (2)</vt:lpstr>
      <vt:lpstr>Default Parameters</vt:lpstr>
      <vt:lpstr>Default Parameters: Full Example</vt:lpstr>
      <vt:lpstr>Modules: Dividing Up A Large Program</vt:lpstr>
      <vt:lpstr>Function Modules: Complete Example</vt:lpstr>
      <vt:lpstr>Modules: Complete Example (2)</vt:lpstr>
      <vt:lpstr>Modules And Classes</vt:lpstr>
      <vt:lpstr>Modules And Classes: Complete Example</vt:lpstr>
      <vt:lpstr>Modules And Classes: Complete Example (2)</vt:lpstr>
      <vt:lpstr>Calling A Classes’ Method Inside Another Method Of The Same Class</vt:lpstr>
      <vt:lpstr>Naming The Starting Module</vt:lpstr>
      <vt:lpstr>Complete Example: Accessing Attributes And Methods: Person Module</vt:lpstr>
      <vt:lpstr>Complete Example: Accessing Attributes And Methods: Person Module (2)</vt:lpstr>
      <vt:lpstr>Complete Example: Accessing Attributes And Methods: The “Driver” Module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James Tam</dc:creator>
  <cp:keywords>classes;objects;object-oriented programming;object-oriented programming;object-oriented design</cp:keywords>
  <cp:lastModifiedBy>James Tam</cp:lastModifiedBy>
  <cp:revision>717</cp:revision>
  <dcterms:created xsi:type="dcterms:W3CDTF">2013-08-26T22:54:00Z</dcterms:created>
  <dcterms:modified xsi:type="dcterms:W3CDTF">2016-11-19T00:58:57Z</dcterms:modified>
</cp:coreProperties>
</file>