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33"/>
    <a:srgbClr val="FFFFCC"/>
    <a:srgbClr val="808000"/>
    <a:srgbClr val="CC3300"/>
    <a:srgbClr val="000000"/>
    <a:srgbClr val="99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9" autoAdjust="0"/>
    <p:restoredTop sz="93029" autoAdjust="0"/>
  </p:normalViewPr>
  <p:slideViewPr>
    <p:cSldViewPr>
      <p:cViewPr varScale="1">
        <p:scale>
          <a:sx n="74" d="100"/>
          <a:sy n="74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EE577-3A2E-421F-9B8D-2671853CF298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Java history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3C14C1-D885-4347-927E-A078D4ACF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1C3DAA5-8835-4997-AC47-FA3B3732FFD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563B3B9-B4F3-4331-9261-8964C518A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DE07BE-C64B-4D90-94A4-868D496DDC3F}" type="slidenum">
              <a:rPr lang="en-US" altLang="en-US"/>
              <a:pPr eaLnBrk="1" hangingPunct="1">
                <a:defRPr/>
              </a:pPr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05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5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7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80D3DD3-B485-45E7-A627-D071E6B6B1B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E423-7AAB-4292-8836-C8C0CEBD2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1DDF01E2-3308-4660-BC30-19D7F27600B2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8828-C611-4ABE-A77E-E890AA6FF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B7F78E7-0174-4B49-9B7C-39478CDEF160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506F-4390-4C65-B885-81A7F9637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5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73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D5E14C6-0A6F-4C2E-9889-0AC9AA5AD8D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AA07-D12F-4FC2-A647-2681FDE06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651EB0DD-B7F2-4AD1-B1A2-375FC33C7D42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B72-A735-4DC1-964C-79D61AD19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2203B092-CB07-4E3E-A596-345C00D61647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2DC9-048B-4C23-AD7B-826174912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A96D271-2F94-4B1C-AD28-EB86A2B45407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98D7-D84B-4079-9441-C679C679C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6B9DAC2-EC7F-4284-9DA3-C5E484C7D899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2AE-F5F4-44CF-846B-1037086E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CDDB73C-EF7B-4BFF-AE60-2CE1278B556B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7C99-AA7C-4602-8EBE-7B744617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68D6724-BCEF-49BB-81AB-E20C056D2779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CA5F-8ABE-4716-87CF-F53452F1A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how_7306707_run-java-applet-html.html" TargetMode="External"/><Relationship Id="rId2" Type="http://schemas.openxmlformats.org/officeDocument/2006/relationships/hyperlink" Target="http://docs.oracle.com/javase/tutorial/deployment/applet/getStarte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torm.org/gameoflif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darkfish.com/checker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Java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Background information about Java and how the background affected it’s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smtClean="0"/>
              <a:t>’ &amp;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n-US" smtClean="0"/>
              <a:t>’: Consequence Of Java History</a:t>
            </a:r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6" y="1143000"/>
            <a:ext cx="71570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Java Code To A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code can be run through a web browser instead of manually invoked via the command line. </a:t>
            </a:r>
          </a:p>
          <a:p>
            <a:pPr lvl="1"/>
            <a:r>
              <a:rPr lang="en-US" altLang="en-US" smtClean="0"/>
              <a:t>These Java programs are ‘applets’</a:t>
            </a:r>
          </a:p>
          <a:p>
            <a:pPr lvl="1"/>
            <a:r>
              <a:rPr lang="en-US" altLang="en-US" smtClean="0"/>
              <a:t>How to create a simple Java applet:</a:t>
            </a:r>
          </a:p>
          <a:p>
            <a:pPr lvl="2"/>
            <a:r>
              <a:rPr lang="en-US" altLang="en-US" smtClean="0">
                <a:hlinkClick r:id="rId2"/>
              </a:rPr>
              <a:t>http://docs.oracle.com/javase/tutorial/deployment/applet/getStarted.html</a:t>
            </a:r>
            <a:endParaRPr lang="en-US" altLang="en-US" smtClean="0"/>
          </a:p>
          <a:p>
            <a:pPr lvl="1"/>
            <a:r>
              <a:rPr lang="en-US" altLang="en-US" smtClean="0"/>
              <a:t>How to get an applet to run when your web page is accessed</a:t>
            </a:r>
          </a:p>
          <a:p>
            <a:pPr lvl="2"/>
            <a:r>
              <a:rPr lang="en-US" altLang="en-US" smtClean="0">
                <a:hlinkClick r:id="rId3"/>
              </a:rPr>
              <a:t>http://www.ehow.com/how_7306707_run-java-applet-html.html</a:t>
            </a:r>
            <a:endParaRPr lang="en-US" altLang="en-US" smtClean="0"/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http://www.oracle.com/technetwork/java/javase/overview/javahistory-index-198355.html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7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Now Know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How Java was developed and the impact </a:t>
            </a:r>
            <a:r>
              <a:rPr lang="en-US" altLang="en-US" smtClean="0"/>
              <a:t>of its </a:t>
            </a:r>
            <a:r>
              <a:rPr lang="en-US" altLang="en-US" dirty="0" smtClean="0"/>
              <a:t>roots on the language</a:t>
            </a:r>
          </a:p>
          <a:p>
            <a:r>
              <a:rPr lang="en-US" altLang="en-US" dirty="0" smtClean="0"/>
              <a:t>Major players and events in the development of Java</a:t>
            </a:r>
          </a:p>
        </p:txBody>
      </p:sp>
    </p:spTree>
    <p:extLst>
      <p:ext uri="{BB962C8B-B14F-4D97-AF65-F5344CB8AC3E}">
        <p14:creationId xmlns:p14="http://schemas.microsoft.com/office/powerpoint/2010/main" val="167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682625"/>
          </a:xfrm>
        </p:spPr>
        <p:txBody>
          <a:bodyPr/>
          <a:lstStyle/>
          <a:p>
            <a:r>
              <a:rPr lang="en-US" altLang="en-US" smtClean="0"/>
              <a:t>Computers of the past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6113" y="1565275"/>
            <a:ext cx="5919787" cy="4787900"/>
            <a:chOff x="646112" y="1498600"/>
            <a:chExt cx="5919788" cy="4787996"/>
          </a:xfrm>
        </p:grpSpPr>
        <p:pic>
          <p:nvPicPr>
            <p:cNvPr id="3077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" y="1498600"/>
              <a:ext cx="5919788" cy="46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Box 1"/>
            <p:cNvSpPr txBox="1">
              <a:spLocks noChangeArrowheads="1"/>
            </p:cNvSpPr>
            <p:nvPr/>
          </p:nvSpPr>
          <p:spPr bwMode="auto">
            <a:xfrm>
              <a:off x="747712" y="6115146"/>
              <a:ext cx="390048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</a:t>
              </a:r>
              <a:r>
                <a:rPr lang="en-US" altLang="en-US" sz="1200" smtClean="0">
                  <a:latin typeface="Arial" pitchFamily="34" charset="0"/>
                </a:rPr>
                <a:t>© University </a:t>
              </a:r>
              <a:r>
                <a:rPr lang="en-US" altLang="en-US" sz="1200">
                  <a:latin typeface="Arial" pitchFamily="34" charset="0"/>
                </a:rPr>
                <a:t>of Pennsylvania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5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33463"/>
            <a:ext cx="7918450" cy="5384800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The invention of the microprocessor revolutionized computers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(2)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775" y="1920875"/>
            <a:ext cx="3757613" cy="969963"/>
            <a:chOff x="739774" y="1920875"/>
            <a:chExt cx="3758305" cy="970366"/>
          </a:xfrm>
        </p:grpSpPr>
        <p:pic>
          <p:nvPicPr>
            <p:cNvPr id="4104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1920875"/>
              <a:ext cx="3147137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Box 1"/>
            <p:cNvSpPr txBox="1">
              <a:spLocks noChangeArrowheads="1"/>
            </p:cNvSpPr>
            <p:nvPr/>
          </p:nvSpPr>
          <p:spPr bwMode="auto">
            <a:xfrm>
              <a:off x="739774" y="2705100"/>
              <a:ext cx="3758305" cy="18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From the “Intel museum” www.intel.com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7388" y="1920875"/>
            <a:ext cx="3492500" cy="4498975"/>
            <a:chOff x="4498079" y="1920875"/>
            <a:chExt cx="3492499" cy="4498253"/>
          </a:xfrm>
        </p:grpSpPr>
        <p:sp>
          <p:nvSpPr>
            <p:cNvPr id="4102" name="TextBox 1"/>
            <p:cNvSpPr txBox="1">
              <a:spLocks noChangeArrowheads="1"/>
            </p:cNvSpPr>
            <p:nvPr/>
          </p:nvSpPr>
          <p:spPr bwMode="auto">
            <a:xfrm>
              <a:off x="4498079" y="6101586"/>
              <a:ext cx="3492499" cy="3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courtesy of James Tam</a:t>
              </a:r>
            </a:p>
          </p:txBody>
        </p:sp>
        <p:pic>
          <p:nvPicPr>
            <p:cNvPr id="4103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0"/>
            <a:stretch>
              <a:fillRect/>
            </a:stretch>
          </p:blipFill>
          <p:spPr bwMode="auto">
            <a:xfrm>
              <a:off x="4498079" y="1920875"/>
              <a:ext cx="2843833" cy="418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1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76250" algn="l"/>
              </a:tabLst>
            </a:pPr>
            <a:r>
              <a:rPr lang="en-US" altLang="en-US" smtClean="0"/>
              <a:t>It was believed that the logical next step for microprocessors was to have them run intelligent consumer electronics.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homes”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washer-dryers”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vacuums”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(3)</a:t>
            </a:r>
          </a:p>
        </p:txBody>
      </p:sp>
    </p:spTree>
    <p:extLst>
      <p:ext uri="{BB962C8B-B14F-4D97-AF65-F5344CB8AC3E}">
        <p14:creationId xmlns:p14="http://schemas.microsoft.com/office/powerpoint/2010/main" val="351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75434"/>
            <a:ext cx="8229600" cy="5410200"/>
          </a:xfrm>
        </p:spPr>
        <p:txBody>
          <a:bodyPr/>
          <a:lstStyle/>
          <a:p>
            <a:pPr marL="228600" indent="-228600">
              <a:tabLst>
                <a:tab pos="476250" algn="l"/>
              </a:tabLst>
            </a:pPr>
            <a:r>
              <a:rPr lang="en-US" altLang="en-US" smtClean="0"/>
              <a:t>Sun Microsystems funded an internal research project “Green” to investigate this opportunity.</a:t>
            </a:r>
          </a:p>
          <a:p>
            <a:pPr marL="482600" lvl="1" indent="-249238">
              <a:tabLst>
                <a:tab pos="476250" algn="l"/>
              </a:tabLst>
            </a:pPr>
            <a:r>
              <a:rPr lang="en-US" altLang="en-US" smtClean="0"/>
              <a:t>Result: A programming language called “Oak”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63588" y="5888038"/>
            <a:ext cx="6716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800" b="1">
                <a:solidFill>
                  <a:schemeClr val="accent2"/>
                </a:solidFill>
                <a:latin typeface="Arial" pitchFamily="34" charset="0"/>
              </a:rPr>
              <a:t>Blatant advertisement: James Gosling was a graduate of the U of C Computer Science program</a:t>
            </a:r>
          </a:p>
        </p:txBody>
      </p:sp>
      <p:pic>
        <p:nvPicPr>
          <p:cNvPr id="6154" name="Picture 10" descr="http://www.ucalgary.ca/news/files/news/images/gos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763588" y="2319338"/>
            <a:ext cx="34528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(5)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773987" cy="5140325"/>
          </a:xfrm>
        </p:spPr>
        <p:txBody>
          <a:bodyPr/>
          <a:lstStyle/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Problem: There was already a programming language called Oak.</a:t>
            </a:r>
          </a:p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The “Green” team met at a local coffee shop to come up with another name...</a:t>
            </a:r>
          </a:p>
          <a:p>
            <a:pPr marL="835025" lvl="2" indent="-9048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Java!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/>
          <a:stretch>
            <a:fillRect/>
          </a:stretch>
        </p:blipFill>
        <p:spPr bwMode="auto">
          <a:xfrm>
            <a:off x="1600200" y="2895600"/>
            <a:ext cx="27082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458200" cy="5045075"/>
          </a:xfrm>
        </p:spPr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The concept of intelligent devices didn’t catch on.</a:t>
            </a:r>
          </a:p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Project Green and work on the Java language was nearly canceled.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(6)</a:t>
            </a:r>
          </a:p>
        </p:txBody>
      </p:sp>
    </p:spTree>
    <p:extLst>
      <p:ext uri="{BB962C8B-B14F-4D97-AF65-F5344CB8AC3E}">
        <p14:creationId xmlns:p14="http://schemas.microsoft.com/office/powerpoint/2010/main" val="40938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The popularity of the Internet resulted in Sun’s re-focusing of Java on computers.</a:t>
            </a:r>
          </a:p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Prior to the advent of Java, web pages allowed you to download only text and images.</a:t>
            </a:r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678738" y="2571750"/>
            <a:ext cx="5180012" cy="0"/>
            <a:chOff x="0" y="0"/>
            <a:chExt cx="3263" cy="0"/>
          </a:xfrm>
        </p:grpSpPr>
        <p:sp>
          <p:nvSpPr>
            <p:cNvPr id="92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Your computer at home running a web browser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522285" y="48164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21" y="4564912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52107" y="4572000"/>
            <a:ext cx="4591050" cy="1463675"/>
            <a:chOff x="1008" y="2832"/>
            <a:chExt cx="2892" cy="922"/>
          </a:xfrm>
        </p:grpSpPr>
        <p:pic>
          <p:nvPicPr>
            <p:cNvPr id="922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0"/>
            <a:stretch>
              <a:fillRect/>
            </a:stretch>
          </p:blipFill>
          <p:spPr bwMode="auto">
            <a:xfrm>
              <a:off x="1008" y="2832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1943" y="3408"/>
              <a:ext cx="1957" cy="346"/>
              <a:chOff x="1943" y="3408"/>
              <a:chExt cx="1957" cy="346"/>
            </a:xfrm>
          </p:grpSpPr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 flipH="1">
                <a:off x="1943" y="340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2172" y="3446"/>
                <a:ext cx="172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>
                    <a:latin typeface="Arial" pitchFamily="34" charset="0"/>
                  </a:rPr>
                  <a:t>Images and text get downloaded</a:t>
                </a:r>
              </a:p>
            </p:txBody>
          </p:sp>
        </p:grpSp>
      </p:grp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53518" y="4205300"/>
            <a:ext cx="1819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Server containing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19308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3657600"/>
            <a:ext cx="2286000" cy="2022057"/>
            <a:chOff x="533400" y="3657600"/>
            <a:chExt cx="2286000" cy="2022057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616032"/>
              <a:ext cx="14478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22860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Your computer at home running a web browser</a:t>
              </a:r>
            </a:p>
          </p:txBody>
        </p:sp>
      </p:grpSp>
      <p:sp>
        <p:nvSpPr>
          <p:cNvPr id="1648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29600" cy="5410200"/>
          </a:xfrm>
        </p:spPr>
        <p:txBody>
          <a:bodyPr/>
          <a:lstStyle/>
          <a:p>
            <a:r>
              <a:rPr lang="en-US" altLang="en-US" smtClean="0"/>
              <a:t>Java </a:t>
            </a:r>
            <a:r>
              <a:rPr lang="en-CA" altLang="en-US" smtClean="0"/>
              <a:t>enabled web browsers allowed for the downloading of programs (Applets).</a:t>
            </a:r>
          </a:p>
          <a:p>
            <a:r>
              <a:rPr lang="en-CA" altLang="en-US" smtClean="0"/>
              <a:t>Java is still used in this context today:</a:t>
            </a:r>
          </a:p>
          <a:p>
            <a:pPr lvl="1"/>
            <a:r>
              <a:rPr lang="en-CA" altLang="en-US" smtClean="0"/>
              <a:t>Facebook (older version)</a:t>
            </a:r>
          </a:p>
          <a:p>
            <a:pPr lvl="1"/>
            <a:r>
              <a:rPr lang="en-CA" altLang="en-US" smtClean="0"/>
              <a:t>Hotmail (older version)</a:t>
            </a:r>
          </a:p>
          <a:p>
            <a:endParaRPr lang="en-US" altLang="en-US" smtClean="0"/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(8)</a:t>
            </a:r>
            <a:endParaRPr lang="en-US" altLang="en-US" smtClean="0"/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894638" y="2787650"/>
            <a:ext cx="5180012" cy="0"/>
            <a:chOff x="0" y="0"/>
            <a:chExt cx="3263" cy="0"/>
          </a:xfrm>
        </p:grpSpPr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0" y="6142038"/>
            <a:ext cx="77771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Java version of the Game of Life: </a:t>
            </a:r>
            <a:r>
              <a:rPr lang="en-CA" altLang="en-US" sz="1400" b="1" i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CA" altLang="en-US" sz="1400">
                <a:latin typeface="Arial" pitchFamily="34" charset="0"/>
                <a:hlinkClick r:id="rId3"/>
              </a:rPr>
              <a:t>http://www.bitstorm.org/gameoflife/</a:t>
            </a:r>
            <a:endParaRPr lang="en-CA" altLang="en-US" sz="14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Online checkers:                            </a:t>
            </a:r>
            <a:r>
              <a:rPr lang="en-CA" altLang="en-US" sz="1400">
                <a:latin typeface="Arial" pitchFamily="34" charset="0"/>
                <a:hlinkClick r:id="rId4"/>
              </a:rPr>
              <a:t>http://www.darkfish.com/checkers/index.html</a:t>
            </a:r>
            <a:endParaRPr lang="en-CA" altLang="en-US" sz="1400">
              <a:latin typeface="Arial" pitchFamily="3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5713" y="4580590"/>
            <a:ext cx="4429807" cy="1222468"/>
            <a:chOff x="1255713" y="4580590"/>
            <a:chExt cx="4429807" cy="1222468"/>
          </a:xfrm>
        </p:grpSpPr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" b="4167"/>
            <a:stretch>
              <a:fillRect/>
            </a:stretch>
          </p:blipFill>
          <p:spPr bwMode="auto">
            <a:xfrm>
              <a:off x="1255713" y="4580590"/>
              <a:ext cx="1524000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2834369" y="5496670"/>
              <a:ext cx="2851151" cy="306388"/>
              <a:chOff x="2874" y="2957"/>
              <a:chExt cx="1796" cy="193"/>
            </a:xfrm>
          </p:grpSpPr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2874" y="2957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942" y="2995"/>
                <a:ext cx="172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 smtClean="0">
                    <a:latin typeface="Arial" pitchFamily="34" charset="0"/>
                  </a:rPr>
                  <a:t>Java applet downloaded</a:t>
                </a:r>
                <a:endParaRPr lang="en-CA" altLang="en-US" sz="16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22285" y="4205300"/>
            <a:ext cx="1850508" cy="1906588"/>
            <a:chOff x="5522285" y="4205300"/>
            <a:chExt cx="1850508" cy="1906588"/>
          </a:xfrm>
        </p:grpSpPr>
        <p:pic>
          <p:nvPicPr>
            <p:cNvPr id="1025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"/>
            <a:stretch>
              <a:fillRect/>
            </a:stretch>
          </p:blipFill>
          <p:spPr bwMode="auto">
            <a:xfrm>
              <a:off x="5522285" y="4816488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5553518" y="4205300"/>
              <a:ext cx="1819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Server containing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web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 uiExpand="1" build="p"/>
      <p:bldP spid="164890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28733</TotalTime>
  <Words>437</Words>
  <Application>Microsoft Office PowerPoint</Application>
  <PresentationFormat>On-screen Show (4:3)</PresentationFormat>
  <Paragraphs>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Times New Roman</vt:lpstr>
      <vt:lpstr>Office Theme</vt:lpstr>
      <vt:lpstr>Java History</vt:lpstr>
      <vt:lpstr>Java: History</vt:lpstr>
      <vt:lpstr>Java: History (2)</vt:lpstr>
      <vt:lpstr>Java: History (3)</vt:lpstr>
      <vt:lpstr>Java History (4)</vt:lpstr>
      <vt:lpstr>Java History (5)</vt:lpstr>
      <vt:lpstr>Java: History (6)</vt:lpstr>
      <vt:lpstr>Java: History (7)</vt:lpstr>
      <vt:lpstr>Java: History (8)</vt:lpstr>
      <vt:lpstr>Why ‘Javac’ &amp; ‘Java’: Consequence Of Java History</vt:lpstr>
      <vt:lpstr>Adding Java Code To A Webpage</vt:lpstr>
      <vt:lpstr>References</vt:lpstr>
      <vt:lpstr>After This Section You Should Now Know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Java</dc:title>
  <dc:creator>James Tam</dc:creator>
  <cp:keywords>Java;history;James Gosling;Intelligent devices</cp:keywords>
  <cp:lastModifiedBy>James Tam</cp:lastModifiedBy>
  <cp:revision>770</cp:revision>
  <dcterms:created xsi:type="dcterms:W3CDTF">2013-08-26T22:54:00Z</dcterms:created>
  <dcterms:modified xsi:type="dcterms:W3CDTF">2016-04-13T02:08:17Z</dcterms:modified>
</cp:coreProperties>
</file>