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4"/>
  </p:notesMasterIdLst>
  <p:handoutMasterIdLst>
    <p:handoutMasterId r:id="rId7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31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22" r:id="rId54"/>
    <p:sldId id="323" r:id="rId55"/>
    <p:sldId id="324" r:id="rId56"/>
    <p:sldId id="325" r:id="rId57"/>
    <p:sldId id="326" r:id="rId58"/>
    <p:sldId id="327" r:id="rId59"/>
    <p:sldId id="328" r:id="rId60"/>
    <p:sldId id="329" r:id="rId61"/>
    <p:sldId id="300" r:id="rId62"/>
    <p:sldId id="301" r:id="rId63"/>
    <p:sldId id="302" r:id="rId64"/>
    <p:sldId id="303" r:id="rId65"/>
    <p:sldId id="304" r:id="rId66"/>
    <p:sldId id="305" r:id="rId67"/>
    <p:sldId id="306" r:id="rId68"/>
    <p:sldId id="307" r:id="rId69"/>
    <p:sldId id="308" r:id="rId70"/>
    <p:sldId id="309" r:id="rId71"/>
    <p:sldId id="310" r:id="rId72"/>
    <p:sldId id="311" r:id="rId7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22" clrIdx="0">
    <p:extLst/>
  </p:cmAuthor>
  <p:cmAuthor id="2" name="sysman" initials="s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00FFFF"/>
    <a:srgbClr val="808000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64" autoAdjust="0"/>
    <p:restoredTop sz="95899" autoAdjust="0"/>
  </p:normalViewPr>
  <p:slideViewPr>
    <p:cSldViewPr snapToGrid="0">
      <p:cViewPr varScale="1">
        <p:scale>
          <a:sx n="88" d="100"/>
          <a:sy n="88" d="100"/>
        </p:scale>
        <p:origin x="90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690" y="-15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Exception handling, file input and output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 txBox="1">
            <a:spLocks noGrp="1" noChangeArrowheads="1"/>
          </p:cNvSpPr>
          <p:nvPr/>
        </p:nvSpPr>
        <p:spPr bwMode="auto">
          <a:xfrm>
            <a:off x="3972560" y="8831580"/>
            <a:ext cx="3037840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3" tIns="0" rIns="19083" bIns="0" anchor="b"/>
          <a:lstStyle>
            <a:lvl1pPr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2395A5E6-1199-4C76-8546-B0C3E57CB372}" type="slidenum">
              <a:rPr lang="en-US" altLang="en-US" sz="1000" i="1">
                <a:latin typeface="Times New Roman" panose="02020603050405020304" pitchFamily="18" charset="0"/>
              </a:rPr>
              <a:pPr algn="r" eaLnBrk="1" hangingPunct="1">
                <a:spcBef>
                  <a:spcPct val="50000"/>
                </a:spcBef>
              </a:pPr>
              <a:t>1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094371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906791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560088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2521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4549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00069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6337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92484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•"/>
            </a:pP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93827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769332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•"/>
            </a:pP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59161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198110-280A-4E88-A9BE-5BE6A27176E0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2851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0941816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1508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928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0426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7246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85573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708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7532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92696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java/io/BufferedReader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java/lang/Integer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mtClean="0"/>
              <a:t>Java Exception Handling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9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 sz="2800" b="0" dirty="0" smtClean="0"/>
              <a:t>Handling errors using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269043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try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Code that may cause an error/exception to occur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catch (ExceptionType identifier)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Code to handle the exception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06963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Reading Input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8300" y="1371600"/>
            <a:ext cx="82677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home/219/examples/exceptions/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inputExample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BufferedReader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6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Reading Input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...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16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Where The Exceptions Occur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120347" y="781326"/>
            <a:ext cx="6840538" cy="1828800"/>
            <a:chOff x="2133600" y="1143000"/>
            <a:chExt cx="6840538" cy="1828800"/>
          </a:xfrm>
        </p:grpSpPr>
        <p:sp>
          <p:nvSpPr>
            <p:cNvPr id="31749" name="Oval 5"/>
            <p:cNvSpPr>
              <a:spLocks noChangeArrowheads="1"/>
            </p:cNvSpPr>
            <p:nvPr/>
          </p:nvSpPr>
          <p:spPr bwMode="auto">
            <a:xfrm>
              <a:off x="2133600" y="2540000"/>
              <a:ext cx="3657600" cy="4318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flipH="1">
              <a:off x="5491956" y="1676400"/>
              <a:ext cx="1899444" cy="9906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6400800" y="1143000"/>
              <a:ext cx="2573338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The first exception can occur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948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Result Of Calling BufferedReader.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ReadLine()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System.out.print("Type an integer: ");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s = stringInput.readLine();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	            System.out.println("You typed in..." + s);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num = Integer.parseInt (s);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System.out.println("Converted to an integer..."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+ num);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  <a:endParaRPr lang="en-US" altLang="en-US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Where The Exceptions Occur </a:t>
            </a:r>
            <a:br>
              <a:rPr lang="en-US" altLang="en-US" sz="3200" dirty="0" smtClean="0"/>
            </a:br>
            <a:r>
              <a:rPr lang="en-US" altLang="en-US" sz="3200" dirty="0" smtClean="0"/>
              <a:t>In Class </a:t>
            </a:r>
            <a:r>
              <a:rPr lang="en-US" altLang="en-US" sz="3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For online documentation for this class go to:</a:t>
            </a:r>
          </a:p>
          <a:p>
            <a:pPr marL="463550" lvl="1" indent="-120650"/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http://docs.oracle.com/javase/7/docs/api/java/io/BufferedReader.html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63550" lvl="1" indent="-120650"/>
            <a:endParaRPr lang="en-US" altLang="en-US" sz="16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BufferedReader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BufferedReader(Reader in); 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BufferedReader(Reader in,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sz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String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altLang="en-US" sz="1800" b="1" i="1" dirty="0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  <a:r>
              <a:rPr lang="en-US" altLang="en-US" sz="1800" b="1" i="1" dirty="0" err="1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...</a:t>
            </a:r>
            <a:endParaRPr lang="en-US" altLang="en-US" sz="18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Result Of Calling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 ()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System.out.print("Type an integer: ");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s = stringInput.readLine();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	            System.out.println("You typed in..." + s);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num = Integer.parseInt (s);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System.out.println("Converted to an integer..."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+ num);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  <a:endParaRPr lang="en-US" altLang="en-US" sz="1800" smtClean="0"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054087" y="1013792"/>
            <a:ext cx="6872288" cy="2336800"/>
            <a:chOff x="2133600" y="1371600"/>
            <a:chExt cx="6872286" cy="2336800"/>
          </a:xfrm>
        </p:grpSpPr>
        <p:sp>
          <p:nvSpPr>
            <p:cNvPr id="35845" name="Oval 5"/>
            <p:cNvSpPr>
              <a:spLocks noChangeArrowheads="1"/>
            </p:cNvSpPr>
            <p:nvPr/>
          </p:nvSpPr>
          <p:spPr bwMode="auto">
            <a:xfrm>
              <a:off x="2133600" y="3200400"/>
              <a:ext cx="3886200" cy="508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35846" name="Line 6"/>
            <p:cNvSpPr>
              <a:spLocks noChangeShapeType="1"/>
            </p:cNvSpPr>
            <p:nvPr/>
          </p:nvSpPr>
          <p:spPr bwMode="auto">
            <a:xfrm flipH="1">
              <a:off x="5105400" y="1829594"/>
              <a:ext cx="1447800" cy="142636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6484936" y="1371600"/>
              <a:ext cx="2520950" cy="915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The second exception can occur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644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Where The Exceptions Occur </a:t>
            </a:r>
            <a:br>
              <a:rPr lang="en-US" altLang="en-US" sz="3200" smtClean="0"/>
            </a:br>
            <a:r>
              <a:rPr lang="en-US" altLang="en-US" sz="3200" smtClean="0"/>
              <a:t>In 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For online documentation for this class go to:</a:t>
            </a:r>
          </a:p>
          <a:p>
            <a:pPr lvl="1"/>
            <a:r>
              <a:rPr lang="en-US" altLang="en-US" sz="1600" smtClean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http://docs.oracle.com/javase/7/docs/api/java/lang/Integer.html</a:t>
            </a:r>
            <a:endParaRPr lang="en-US" altLang="en-US" sz="16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Integer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public Integer(int value);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Integer(String s) </a:t>
            </a:r>
            <a:r>
              <a:rPr lang="en-US" altLang="en-US" sz="1800" b="1" i="1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NumberFormatException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      ...	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public static int parseInt(String s) </a:t>
            </a:r>
            <a:r>
              <a:rPr lang="en-US" altLang="en-US" sz="1800" b="1" i="1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</a:p>
          <a:p>
            <a:pPr>
              <a:buFontTx/>
              <a:buNone/>
            </a:pPr>
            <a:r>
              <a:rPr lang="en-US" altLang="en-US" sz="1800" b="1" i="1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NumberFormatException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...</a:t>
            </a:r>
            <a:endParaRPr lang="en-US" altLang="en-US" sz="1800" b="1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20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6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</a:rPr>
              <a:t>Handling Exceptions: The Details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/>
              <a:t> 	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System.out.print("Type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      s = stringInput.readLine();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	          System.out.println("You typed in..." +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      num = Integer.parseInt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System.out.println("Converted to an integer..."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+ num);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	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catch (IOException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catch (NumberFormatException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		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3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828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Approaches For Dealing With Error Conditions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branches/decision making and return values</a:t>
            </a:r>
          </a:p>
          <a:p>
            <a:r>
              <a:rPr lang="en-US" altLang="en-US" sz="2400" smtClean="0"/>
              <a:t>Use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246237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580063" y="2573338"/>
            <a:ext cx="33845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Oops!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The user didn’t enter an integer</a:t>
            </a:r>
          </a:p>
        </p:txBody>
      </p:sp>
    </p:spTree>
    <p:extLst>
      <p:ext uri="{BB962C8B-B14F-4D97-AF65-F5344CB8AC3E}">
        <p14:creationId xmlns:p14="http://schemas.microsoft.com/office/powerpoint/2010/main" val="25962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4036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NumberFormatException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NumberFormatException ();</a:t>
            </a:r>
          </a:p>
        </p:txBody>
      </p:sp>
    </p:spTree>
    <p:extLst>
      <p:ext uri="{BB962C8B-B14F-4D97-AF65-F5344CB8AC3E}">
        <p14:creationId xmlns:p14="http://schemas.microsoft.com/office/powerpoint/2010/main" val="1776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 flipH="1">
            <a:off x="3429000" y="3016250"/>
            <a:ext cx="2482850" cy="2165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NumberFormatException ();</a:t>
            </a:r>
          </a:p>
        </p:txBody>
      </p:sp>
    </p:spTree>
    <p:extLst>
      <p:ext uri="{BB962C8B-B14F-4D97-AF65-F5344CB8AC3E}">
        <p14:creationId xmlns:p14="http://schemas.microsoft.com/office/powerpoint/2010/main" val="37453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NumberFormatException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NumberFormatException ();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611188" y="5788025"/>
            <a:ext cx="32400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Exception must be dealt with here</a:t>
            </a:r>
          </a:p>
        </p:txBody>
      </p:sp>
    </p:spTree>
    <p:extLst>
      <p:ext uri="{BB962C8B-B14F-4D97-AF65-F5344CB8AC3E}">
        <p14:creationId xmlns:p14="http://schemas.microsoft.com/office/powerpoint/2010/main" val="374617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Catching The Exception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...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Catching The Exception: Error Messages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(“You entered a non-integer 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value.”);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e.getMessage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90500" indent="-190500">
              <a:tabLst>
                <a:tab pos="685800" algn="l"/>
              </a:tabLst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Catching The Exception: Error Messages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	     catch (NumberFormatException e)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System.out.println(“You entered a non-integer 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value.”);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     System.out.println(e.getMessage());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     System.out.println(e);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     e.printStackTrace();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90500" indent="-190500">
              <a:tabLst>
                <a:tab pos="685800" algn="l"/>
              </a:tabLst>
            </a:pPr>
            <a:endParaRPr lang="en-US" altLang="en-US" sz="1800" smtClean="0">
              <a:latin typeface="Arial" panose="020B0604020202020204" pitchFamily="34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787900" y="980794"/>
            <a:ext cx="4356100" cy="1655763"/>
            <a:chOff x="2896" y="405"/>
            <a:chExt cx="2744" cy="1043"/>
          </a:xfrm>
        </p:grpSpPr>
        <p:sp>
          <p:nvSpPr>
            <p:cNvPr id="51211" name="Text Box 5"/>
            <p:cNvSpPr txBox="1">
              <a:spLocks noChangeArrowheads="1"/>
            </p:cNvSpPr>
            <p:nvPr/>
          </p:nvSpPr>
          <p:spPr bwMode="auto">
            <a:xfrm>
              <a:off x="3735" y="405"/>
              <a:ext cx="190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a-DK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For input string: "james tam"</a:t>
              </a:r>
              <a:endParaRPr lang="en-US" altLang="en-US" sz="1600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12" name="Line 6"/>
            <p:cNvSpPr>
              <a:spLocks noChangeShapeType="1"/>
            </p:cNvSpPr>
            <p:nvPr/>
          </p:nvSpPr>
          <p:spPr bwMode="auto">
            <a:xfrm flipV="1">
              <a:off x="2896" y="541"/>
              <a:ext cx="907" cy="90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3859696" y="3221270"/>
            <a:ext cx="5651500" cy="796925"/>
            <a:chOff x="2200" y="1736"/>
            <a:chExt cx="3560" cy="502"/>
          </a:xfrm>
        </p:grpSpPr>
        <p:sp>
          <p:nvSpPr>
            <p:cNvPr id="51209" name="Text Box 8"/>
            <p:cNvSpPr txBox="1">
              <a:spLocks noChangeArrowheads="1"/>
            </p:cNvSpPr>
            <p:nvPr/>
          </p:nvSpPr>
          <p:spPr bwMode="auto">
            <a:xfrm>
              <a:off x="3447" y="1872"/>
              <a:ext cx="231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java.lang.NumberFormatException: For input string: "james tam"</a:t>
              </a:r>
            </a:p>
          </p:txBody>
        </p:sp>
        <p:sp>
          <p:nvSpPr>
            <p:cNvPr id="51210" name="Line 9"/>
            <p:cNvSpPr>
              <a:spLocks noChangeShapeType="1"/>
            </p:cNvSpPr>
            <p:nvPr/>
          </p:nvSpPr>
          <p:spPr bwMode="auto">
            <a:xfrm>
              <a:off x="2200" y="1736"/>
              <a:ext cx="1270" cy="3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6748" y="3600672"/>
            <a:ext cx="8964613" cy="2786063"/>
            <a:chOff x="-25400" y="3550091"/>
            <a:chExt cx="8964613" cy="2786856"/>
          </a:xfrm>
        </p:grpSpPr>
        <p:sp>
          <p:nvSpPr>
            <p:cNvPr id="51207" name="Text Box 11"/>
            <p:cNvSpPr txBox="1">
              <a:spLocks noChangeArrowheads="1"/>
            </p:cNvSpPr>
            <p:nvPr/>
          </p:nvSpPr>
          <p:spPr bwMode="auto">
            <a:xfrm>
              <a:off x="-25400" y="4533547"/>
              <a:ext cx="8964613" cy="180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java.lang.NumberFormatException: For input string: "james tam"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        at java.lang.NumberFormatException.forInputString(NumberFormatException.java:48)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        at java.lang.Integer.parseInt(Integer.java:426)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        at java.lang.Integer.parseInt(Integer.java:476)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        at Driver.main(Driver.java:39)</a:t>
              </a:r>
            </a:p>
          </p:txBody>
        </p:sp>
        <p:sp>
          <p:nvSpPr>
            <p:cNvPr id="51208" name="Line 12"/>
            <p:cNvSpPr>
              <a:spLocks noChangeShapeType="1"/>
            </p:cNvSpPr>
            <p:nvPr/>
          </p:nvSpPr>
          <p:spPr bwMode="auto">
            <a:xfrm>
              <a:off x="2559050" y="3550091"/>
              <a:ext cx="215900" cy="98345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7819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Avoid Squelching Your Exceptions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 // Do nothing here but set up the try-catch block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bypass the “annoying” compiler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589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Avoid Squelching Your Exceptions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 // Do nothing here but set up the try-catch block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bypass the “annoying” compiler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41300" y="1117600"/>
            <a:ext cx="7899400" cy="5473700"/>
            <a:chOff x="152" y="704"/>
            <a:chExt cx="4976" cy="344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2" y="744"/>
              <a:ext cx="4976" cy="3344"/>
            </a:xfrm>
            <a:prstGeom prst="line">
              <a:avLst/>
            </a:prstGeom>
            <a:noFill/>
            <a:ln w="635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184" y="704"/>
              <a:ext cx="4912" cy="3448"/>
            </a:xfrm>
            <a:prstGeom prst="line">
              <a:avLst/>
            </a:prstGeom>
            <a:noFill/>
            <a:ln w="635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48" y="1072"/>
              <a:ext cx="2000" cy="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9600">
                  <a:solidFill>
                    <a:srgbClr val="CC3300"/>
                  </a:solidFill>
                  <a:latin typeface="Arial" panose="020B0604020202020204" pitchFamily="34" charset="0"/>
                </a:rPr>
                <a:t>NO!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3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178800" cy="1825625"/>
          </a:xfrm>
        </p:spPr>
        <p:txBody>
          <a:bodyPr/>
          <a:lstStyle/>
          <a:p>
            <a:r>
              <a:rPr lang="en-US" altLang="en-US" sz="2400" smtClean="0"/>
              <a:t>An additional part of Java’s exception handling model (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2400" smtClean="0"/>
              <a:t>-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2400" smtClean="0"/>
              <a:t>-</a:t>
            </a:r>
            <a:r>
              <a:rPr lang="en-US" altLang="en-US" sz="2400" i="1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2400" smtClean="0"/>
              <a:t>).</a:t>
            </a:r>
          </a:p>
          <a:p>
            <a:r>
              <a:rPr lang="en-US" altLang="en-US" sz="2400" smtClean="0"/>
              <a:t>Used to enclose statements that must always be executed whether or not an exception occurs.</a:t>
            </a:r>
          </a:p>
        </p:txBody>
      </p:sp>
    </p:spTree>
    <p:extLst>
      <p:ext uri="{BB962C8B-B14F-4D97-AF65-F5344CB8AC3E}">
        <p14:creationId xmlns:p14="http://schemas.microsoft.com/office/powerpoint/2010/main" val="369716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US" altLang="en-US" sz="3200" smtClean="0"/>
              <a:t>: An Earlier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Inventory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final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MIN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	final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MAX = 100;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final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CRITICAL = 10;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</a:t>
            </a:r>
            <a:r>
              <a:rPr lang="en-US" altLang="en-US" sz="18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add(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amount)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temp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 amount;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if (temp &gt; MAX)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("Adding " + amount + " item will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cause stock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("to become greater than " + MAX +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" units (overstock)");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return(false);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0838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FF0000"/>
                </a:solidFill>
              </a:rPr>
              <a:t>Exception Thrown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f.method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77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FF0000"/>
                </a:solidFill>
              </a:rPr>
              <a:t>Exception Thrown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f.method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}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68538" y="1628775"/>
            <a:ext cx="3294062" cy="1152525"/>
            <a:chOff x="2268538" y="1628775"/>
            <a:chExt cx="3294063" cy="1152525"/>
          </a:xfrm>
        </p:grpSpPr>
        <p:sp>
          <p:nvSpPr>
            <p:cNvPr id="58383" name="Text Box 10"/>
            <p:cNvSpPr txBox="1">
              <a:spLocks noChangeArrowheads="1"/>
            </p:cNvSpPr>
            <p:nvPr/>
          </p:nvSpPr>
          <p:spPr bwMode="auto">
            <a:xfrm rot="-704482">
              <a:off x="2268538" y="1628775"/>
              <a:ext cx="3168650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1) Attempt to execute the method in the try block that may throw an exception</a:t>
              </a:r>
            </a:p>
          </p:txBody>
        </p:sp>
        <p:sp>
          <p:nvSpPr>
            <p:cNvPr id="58384" name="Line 11"/>
            <p:cNvSpPr>
              <a:spLocks noChangeShapeType="1"/>
            </p:cNvSpPr>
            <p:nvPr/>
          </p:nvSpPr>
          <p:spPr bwMode="auto">
            <a:xfrm flipV="1">
              <a:off x="2268539" y="2156617"/>
              <a:ext cx="3294062" cy="62468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530850" y="1989138"/>
            <a:ext cx="2520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2) Exception thrown here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171575" y="2468563"/>
            <a:ext cx="4786313" cy="2179637"/>
            <a:chOff x="990600" y="2468958"/>
            <a:chExt cx="4786312" cy="2179242"/>
          </a:xfrm>
        </p:grpSpPr>
        <p:sp>
          <p:nvSpPr>
            <p:cNvPr id="58381" name="Text Box 15"/>
            <p:cNvSpPr txBox="1">
              <a:spLocks noChangeArrowheads="1"/>
            </p:cNvSpPr>
            <p:nvPr/>
          </p:nvSpPr>
          <p:spPr bwMode="auto">
            <a:xfrm rot="-1478145">
              <a:off x="2520739" y="3462022"/>
              <a:ext cx="2087562" cy="85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3) Exception is caught here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   </a:t>
              </a:r>
            </a:p>
          </p:txBody>
        </p:sp>
        <p:sp>
          <p:nvSpPr>
            <p:cNvPr id="58382" name="Line 16"/>
            <p:cNvSpPr>
              <a:spLocks noChangeShapeType="1"/>
            </p:cNvSpPr>
            <p:nvPr/>
          </p:nvSpPr>
          <p:spPr bwMode="auto">
            <a:xfrm flipH="1">
              <a:off x="990600" y="2468958"/>
              <a:ext cx="4786312" cy="217924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16" name="Group 19"/>
          <p:cNvGrpSpPr>
            <a:grpSpLocks/>
          </p:cNvGrpSpPr>
          <p:nvPr/>
        </p:nvGrpSpPr>
        <p:grpSpPr bwMode="auto">
          <a:xfrm>
            <a:off x="2051050" y="4708525"/>
            <a:ext cx="3889375" cy="1639888"/>
            <a:chOff x="1292" y="3113"/>
            <a:chExt cx="2450" cy="883"/>
          </a:xfrm>
        </p:grpSpPr>
        <p:sp>
          <p:nvSpPr>
            <p:cNvPr id="58379" name="Freeform 7"/>
            <p:cNvSpPr>
              <a:spLocks/>
            </p:cNvSpPr>
            <p:nvPr/>
          </p:nvSpPr>
          <p:spPr bwMode="auto">
            <a:xfrm>
              <a:off x="1292" y="3113"/>
              <a:ext cx="828" cy="863"/>
            </a:xfrm>
            <a:custGeom>
              <a:avLst/>
              <a:gdLst>
                <a:gd name="T0" fmla="*/ 13 w 827"/>
                <a:gd name="T1" fmla="*/ 0 h 978"/>
                <a:gd name="T2" fmla="*/ 832 w 827"/>
                <a:gd name="T3" fmla="*/ 4 h 978"/>
                <a:gd name="T4" fmla="*/ 823 w 827"/>
                <a:gd name="T5" fmla="*/ 523 h 978"/>
                <a:gd name="T6" fmla="*/ 0 w 827"/>
                <a:gd name="T7" fmla="*/ 523 h 9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7"/>
                <a:gd name="T13" fmla="*/ 0 h 978"/>
                <a:gd name="T14" fmla="*/ 827 w 827"/>
                <a:gd name="T15" fmla="*/ 978 h 9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7" h="978">
                  <a:moveTo>
                    <a:pt x="13" y="0"/>
                  </a:moveTo>
                  <a:lnTo>
                    <a:pt x="827" y="9"/>
                  </a:lnTo>
                  <a:lnTo>
                    <a:pt x="818" y="978"/>
                  </a:lnTo>
                  <a:lnTo>
                    <a:pt x="0" y="97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8380" name="Text Box 8"/>
            <p:cNvSpPr txBox="1">
              <a:spLocks noChangeArrowheads="1"/>
            </p:cNvSpPr>
            <p:nvPr/>
          </p:nvSpPr>
          <p:spPr bwMode="auto">
            <a:xfrm>
              <a:off x="2109" y="3268"/>
              <a:ext cx="1633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4) A the end of the catch block control transfers to the finally clause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954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666633"/>
                </a:solidFill>
              </a:rPr>
              <a:t>No Exception Thrown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f.method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}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667000" y="1816100"/>
            <a:ext cx="2971800" cy="1568450"/>
            <a:chOff x="2667001" y="1815496"/>
            <a:chExt cx="2971800" cy="1569660"/>
          </a:xfrm>
        </p:grpSpPr>
        <p:sp>
          <p:nvSpPr>
            <p:cNvPr id="59404" name="Text Box 7"/>
            <p:cNvSpPr txBox="1">
              <a:spLocks noChangeArrowheads="1"/>
            </p:cNvSpPr>
            <p:nvPr/>
          </p:nvSpPr>
          <p:spPr bwMode="auto">
            <a:xfrm rot="-704482">
              <a:off x="3001731" y="1815496"/>
              <a:ext cx="2153805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1) Attempt to execute the method in the try block that may throw an exception</a:t>
              </a:r>
            </a:p>
          </p:txBody>
        </p:sp>
        <p:sp>
          <p:nvSpPr>
            <p:cNvPr id="59405" name="Line 8"/>
            <p:cNvSpPr>
              <a:spLocks noChangeShapeType="1"/>
            </p:cNvSpPr>
            <p:nvPr/>
          </p:nvSpPr>
          <p:spPr bwMode="auto">
            <a:xfrm flipV="1">
              <a:off x="2667001" y="2375608"/>
              <a:ext cx="2971800" cy="432594"/>
            </a:xfrm>
            <a:prstGeom prst="line">
              <a:avLst/>
            </a:prstGeom>
            <a:noFill/>
            <a:ln w="25400">
              <a:solidFill>
                <a:srgbClr val="66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00200" y="2636838"/>
            <a:ext cx="4114800" cy="2849562"/>
            <a:chOff x="1600200" y="2636839"/>
            <a:chExt cx="4114800" cy="2849562"/>
          </a:xfrm>
        </p:grpSpPr>
        <p:sp>
          <p:nvSpPr>
            <p:cNvPr id="59402" name="Text Box 12"/>
            <p:cNvSpPr txBox="1">
              <a:spLocks noChangeArrowheads="1"/>
            </p:cNvSpPr>
            <p:nvPr/>
          </p:nvSpPr>
          <p:spPr bwMode="auto">
            <a:xfrm rot="-2067391">
              <a:off x="2424247" y="3893910"/>
              <a:ext cx="3267515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3) A the end of </a:t>
              </a:r>
              <a:r>
                <a:rPr lang="en-US" altLang="en-US" sz="1600">
                  <a:solidFill>
                    <a:srgbClr val="666633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f.method () </a:t>
              </a: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control transfers to the finally clause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</a:rPr>
                <a:t>   </a:t>
              </a:r>
            </a:p>
          </p:txBody>
        </p:sp>
        <p:sp>
          <p:nvSpPr>
            <p:cNvPr id="59403" name="Line 13"/>
            <p:cNvSpPr>
              <a:spLocks noChangeShapeType="1"/>
            </p:cNvSpPr>
            <p:nvPr/>
          </p:nvSpPr>
          <p:spPr bwMode="auto">
            <a:xfrm flipH="1">
              <a:off x="1600200" y="2636839"/>
              <a:ext cx="4114800" cy="2849562"/>
            </a:xfrm>
            <a:prstGeom prst="line">
              <a:avLst/>
            </a:prstGeom>
            <a:noFill/>
            <a:ln w="25400">
              <a:solidFill>
                <a:srgbClr val="66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638800" y="2206625"/>
            <a:ext cx="2520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666633"/>
                </a:solidFill>
                <a:latin typeface="Arial" panose="020B0604020202020204" pitchFamily="34" charset="0"/>
              </a:rPr>
              <a:t>2) Code runs okay here</a:t>
            </a:r>
          </a:p>
        </p:txBody>
      </p:sp>
    </p:spTree>
    <p:extLst>
      <p:ext uri="{BB962C8B-B14F-4D97-AF65-F5344CB8AC3E}">
        <p14:creationId xmlns:p14="http://schemas.microsoft.com/office/powerpoint/2010/main" val="66139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home/219/examples/exceptions/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tryCatchFinallyExample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TCFExample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TCFExample ();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368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 (2)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TCFExample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public void method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BufferedReader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in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(new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return;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 (3)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finally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("&lt;&lt;&lt;This code will always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execute&gt;&gt;&gt;");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6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</a:t>
            </a: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971550" y="4652963"/>
            <a:ext cx="1728788" cy="1008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main ()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5150" y="3068638"/>
            <a:ext cx="3673475" cy="1584325"/>
            <a:chOff x="1156" y="1933"/>
            <a:chExt cx="2314" cy="998"/>
          </a:xfrm>
        </p:grpSpPr>
        <p:sp>
          <p:nvSpPr>
            <p:cNvPr id="64524" name="Rectangle 5"/>
            <p:cNvSpPr>
              <a:spLocks noChangeArrowheads="1"/>
            </p:cNvSpPr>
            <p:nvPr/>
          </p:nvSpPr>
          <p:spPr bwMode="auto">
            <a:xfrm>
              <a:off x="2381" y="1933"/>
              <a:ext cx="1089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nsolas" panose="020B0609020204030204" pitchFamily="49" charset="0"/>
                  <a:cs typeface="Consolas" panose="020B0609020204030204" pitchFamily="49" charset="0"/>
                </a:rPr>
                <a:t>method 1 ()</a:t>
              </a:r>
            </a:p>
          </p:txBody>
        </p:sp>
        <p:sp>
          <p:nvSpPr>
            <p:cNvPr id="64525" name="Line 6"/>
            <p:cNvSpPr>
              <a:spLocks noChangeShapeType="1"/>
            </p:cNvSpPr>
            <p:nvPr/>
          </p:nvSpPr>
          <p:spPr bwMode="auto">
            <a:xfrm flipV="1">
              <a:off x="1156" y="2115"/>
              <a:ext cx="1225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84663" y="1341438"/>
            <a:ext cx="3744912" cy="1727200"/>
            <a:chOff x="2699" y="845"/>
            <a:chExt cx="2359" cy="1088"/>
          </a:xfrm>
        </p:grpSpPr>
        <p:sp>
          <p:nvSpPr>
            <p:cNvPr id="64522" name="Rectangle 8"/>
            <p:cNvSpPr>
              <a:spLocks noChangeArrowheads="1"/>
            </p:cNvSpPr>
            <p:nvPr/>
          </p:nvSpPr>
          <p:spPr bwMode="auto">
            <a:xfrm>
              <a:off x="3969" y="845"/>
              <a:ext cx="1089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nsolas" panose="020B0609020204030204" pitchFamily="49" charset="0"/>
                  <a:cs typeface="Consolas" panose="020B0609020204030204" pitchFamily="49" charset="0"/>
                </a:rPr>
                <a:t>method 2 ()</a:t>
              </a:r>
            </a:p>
          </p:txBody>
        </p:sp>
        <p:sp>
          <p:nvSpPr>
            <p:cNvPr id="64523" name="Line 9"/>
            <p:cNvSpPr>
              <a:spLocks noChangeShapeType="1"/>
            </p:cNvSpPr>
            <p:nvPr/>
          </p:nvSpPr>
          <p:spPr bwMode="auto">
            <a:xfrm flipV="1">
              <a:off x="2699" y="1071"/>
              <a:ext cx="1270" cy="8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59434" name="Text Box 10"/>
          <p:cNvSpPr txBox="1">
            <a:spLocks noChangeArrowheads="1"/>
          </p:cNvSpPr>
          <p:nvPr/>
        </p:nvSpPr>
        <p:spPr bwMode="auto">
          <a:xfrm>
            <a:off x="6373813" y="1701800"/>
            <a:ext cx="1295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Exception thrown!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356100" y="2276475"/>
            <a:ext cx="2303463" cy="1633538"/>
            <a:chOff x="2744" y="1434"/>
            <a:chExt cx="1451" cy="1029"/>
          </a:xfrm>
        </p:grpSpPr>
        <p:sp>
          <p:nvSpPr>
            <p:cNvPr id="64520" name="Line 12"/>
            <p:cNvSpPr>
              <a:spLocks noChangeShapeType="1"/>
            </p:cNvSpPr>
            <p:nvPr/>
          </p:nvSpPr>
          <p:spPr bwMode="auto">
            <a:xfrm flipH="1">
              <a:off x="3107" y="1434"/>
              <a:ext cx="1088" cy="8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4521" name="Text Box 13"/>
            <p:cNvSpPr txBox="1">
              <a:spLocks noChangeArrowheads="1"/>
            </p:cNvSpPr>
            <p:nvPr/>
          </p:nvSpPr>
          <p:spPr bwMode="auto">
            <a:xfrm>
              <a:off x="2744" y="2251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968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animBg="1"/>
      <p:bldP spid="35943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 marL="0" indent="0"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home/219/examples/exceptions/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delegatingExceptions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/>
            <a:endParaRPr lang="en-US" altLang="en-US" sz="1800" dirty="0" smtClean="0">
              <a:latin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1800" dirty="0" smtClean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8153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(2)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476250" algn="l"/>
              </a:tabLst>
            </a:pPr>
            <a:r>
              <a:rPr lang="en-US" altLang="en-US" sz="2400" smtClean="0"/>
              <a:t>Tracing the method calls when </a:t>
            </a:r>
            <a:r>
              <a:rPr lang="en-US" altLang="en-US" sz="2400" i="1" smtClean="0"/>
              <a:t>no exception </a:t>
            </a:r>
            <a:r>
              <a:rPr lang="en-US" altLang="en-US" i="1" smtClean="0"/>
              <a:t>occurs</a:t>
            </a:r>
            <a:r>
              <a:rPr lang="en-US" altLang="en-US" smtClean="0"/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2565400"/>
            <a:ext cx="1655762" cy="4103688"/>
            <a:chOff x="431" y="1616"/>
            <a:chExt cx="1043" cy="2585"/>
          </a:xfrm>
        </p:grpSpPr>
        <p:sp>
          <p:nvSpPr>
            <p:cNvPr id="67607" name="Text Box 5"/>
            <p:cNvSpPr txBox="1">
              <a:spLocks noChangeArrowheads="1"/>
            </p:cNvSpPr>
            <p:nvPr/>
          </p:nvSpPr>
          <p:spPr bwMode="auto">
            <a:xfrm>
              <a:off x="431" y="1616"/>
              <a:ext cx="10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Driver.main()</a:t>
              </a:r>
            </a:p>
          </p:txBody>
        </p:sp>
        <p:sp>
          <p:nvSpPr>
            <p:cNvPr id="67608" name="Rectangle 6"/>
            <p:cNvSpPr>
              <a:spLocks noChangeArrowheads="1"/>
            </p:cNvSpPr>
            <p:nvPr/>
          </p:nvSpPr>
          <p:spPr bwMode="auto">
            <a:xfrm>
              <a:off x="839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76375" y="2276475"/>
            <a:ext cx="3024188" cy="4392613"/>
            <a:chOff x="930" y="1434"/>
            <a:chExt cx="1905" cy="2767"/>
          </a:xfrm>
        </p:grpSpPr>
        <p:sp>
          <p:nvSpPr>
            <p:cNvPr id="67604" name="Text Box 8"/>
            <p:cNvSpPr txBox="1">
              <a:spLocks noChangeArrowheads="1"/>
            </p:cNvSpPr>
            <p:nvPr/>
          </p:nvSpPr>
          <p:spPr bwMode="auto">
            <a:xfrm>
              <a:off x="1701" y="1434"/>
              <a:ext cx="11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TCFExample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smtClean="0">
                  <a:latin typeface="Arial" panose="020B0604020202020204" pitchFamily="34" charset="0"/>
                </a:rPr>
                <a:t>method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605" name="Rectangle 9"/>
            <p:cNvSpPr>
              <a:spLocks noChangeArrowheads="1"/>
            </p:cNvSpPr>
            <p:nvPr/>
          </p:nvSpPr>
          <p:spPr bwMode="auto">
            <a:xfrm>
              <a:off x="201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606" name="Line 10"/>
            <p:cNvSpPr>
              <a:spLocks noChangeShapeType="1"/>
            </p:cNvSpPr>
            <p:nvPr/>
          </p:nvSpPr>
          <p:spPr bwMode="auto">
            <a:xfrm>
              <a:off x="930" y="2341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62325" y="2349500"/>
            <a:ext cx="4808538" cy="4319588"/>
            <a:chOff x="2118" y="1480"/>
            <a:chExt cx="3029" cy="2721"/>
          </a:xfrm>
        </p:grpSpPr>
        <p:sp>
          <p:nvSpPr>
            <p:cNvPr id="67601" name="Text Box 12"/>
            <p:cNvSpPr txBox="1">
              <a:spLocks noChangeArrowheads="1"/>
            </p:cNvSpPr>
            <p:nvPr/>
          </p:nvSpPr>
          <p:spPr bwMode="auto">
            <a:xfrm>
              <a:off x="4286" y="1480"/>
              <a:ext cx="86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Integer. parseInt()</a:t>
              </a:r>
            </a:p>
          </p:txBody>
        </p:sp>
        <p:sp>
          <p:nvSpPr>
            <p:cNvPr id="67602" name="Rectangle 13"/>
            <p:cNvSpPr>
              <a:spLocks noChangeArrowheads="1"/>
            </p:cNvSpPr>
            <p:nvPr/>
          </p:nvSpPr>
          <p:spPr bwMode="auto">
            <a:xfrm>
              <a:off x="455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603" name="Line 14"/>
            <p:cNvSpPr>
              <a:spLocks noChangeShapeType="1"/>
            </p:cNvSpPr>
            <p:nvPr/>
          </p:nvSpPr>
          <p:spPr bwMode="auto">
            <a:xfrm>
              <a:off x="2118" y="2902"/>
              <a:ext cx="2424" cy="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348038" y="2276475"/>
            <a:ext cx="3168650" cy="4392613"/>
            <a:chOff x="2109" y="1434"/>
            <a:chExt cx="1996" cy="2767"/>
          </a:xfrm>
        </p:grpSpPr>
        <p:sp>
          <p:nvSpPr>
            <p:cNvPr id="67597" name="Text Box 16"/>
            <p:cNvSpPr txBox="1">
              <a:spLocks noChangeArrowheads="1"/>
            </p:cNvSpPr>
            <p:nvPr/>
          </p:nvSpPr>
          <p:spPr bwMode="auto">
            <a:xfrm>
              <a:off x="2880" y="1434"/>
              <a:ext cx="12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BufferedReader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err="1" smtClean="0">
                  <a:latin typeface="Arial" panose="020B0604020202020204" pitchFamily="34" charset="0"/>
                </a:rPr>
                <a:t>readLine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598" name="Rectangle 17"/>
            <p:cNvSpPr>
              <a:spLocks noChangeArrowheads="1"/>
            </p:cNvSpPr>
            <p:nvPr/>
          </p:nvSpPr>
          <p:spPr bwMode="auto">
            <a:xfrm>
              <a:off x="3243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599" name="Line 18"/>
            <p:cNvSpPr>
              <a:spLocks noChangeShapeType="1"/>
            </p:cNvSpPr>
            <p:nvPr/>
          </p:nvSpPr>
          <p:spPr bwMode="auto">
            <a:xfrm>
              <a:off x="2109" y="2568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67600" name="Text Box 19"/>
            <p:cNvSpPr txBox="1">
              <a:spLocks noChangeArrowheads="1"/>
            </p:cNvSpPr>
            <p:nvPr/>
          </p:nvSpPr>
          <p:spPr bwMode="auto">
            <a:xfrm>
              <a:off x="2154" y="2387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User enters 10</a:t>
              </a:r>
            </a:p>
          </p:txBody>
        </p:sp>
      </p:grpSp>
      <p:sp>
        <p:nvSpPr>
          <p:cNvPr id="362516" name="Text Box 20"/>
          <p:cNvSpPr txBox="1">
            <a:spLocks noChangeArrowheads="1"/>
          </p:cNvSpPr>
          <p:nvPr/>
        </p:nvSpPr>
        <p:spPr bwMode="auto">
          <a:xfrm>
            <a:off x="7380288" y="4322763"/>
            <a:ext cx="1223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Yes indeed  it is an integer!</a:t>
            </a:r>
          </a:p>
        </p:txBody>
      </p:sp>
      <p:sp>
        <p:nvSpPr>
          <p:cNvPr id="362517" name="Line 21"/>
          <p:cNvSpPr>
            <a:spLocks noChangeShapeType="1"/>
          </p:cNvSpPr>
          <p:nvPr/>
        </p:nvSpPr>
        <p:spPr bwMode="auto">
          <a:xfrm flipH="1">
            <a:off x="3324225" y="4924425"/>
            <a:ext cx="3873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18" name="Line 22"/>
          <p:cNvSpPr>
            <a:spLocks noChangeShapeType="1"/>
          </p:cNvSpPr>
          <p:nvPr/>
        </p:nvSpPr>
        <p:spPr bwMode="auto">
          <a:xfrm flipH="1">
            <a:off x="3335338" y="4340225"/>
            <a:ext cx="1800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19" name="Line 23"/>
          <p:cNvSpPr>
            <a:spLocks noChangeShapeType="1"/>
          </p:cNvSpPr>
          <p:nvPr/>
        </p:nvSpPr>
        <p:spPr bwMode="auto">
          <a:xfrm flipH="1">
            <a:off x="1476375" y="5157788"/>
            <a:ext cx="172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20" name="Text Box 24"/>
          <p:cNvSpPr txBox="1">
            <a:spLocks noChangeArrowheads="1"/>
          </p:cNvSpPr>
          <p:nvPr/>
        </p:nvSpPr>
        <p:spPr bwMode="auto">
          <a:xfrm>
            <a:off x="250825" y="5013325"/>
            <a:ext cx="1079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Break out of loop</a:t>
            </a:r>
          </a:p>
        </p:txBody>
      </p:sp>
    </p:spTree>
    <p:extLst>
      <p:ext uri="{BB962C8B-B14F-4D97-AF65-F5344CB8AC3E}">
        <p14:creationId xmlns:p14="http://schemas.microsoft.com/office/powerpoint/2010/main" val="139305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16" grpId="0"/>
      <p:bldP spid="362517" grpId="0" animBg="1"/>
      <p:bldP spid="362518" grpId="0" animBg="1"/>
      <p:bldP spid="362519" grpId="0" animBg="1"/>
      <p:bldP spid="36252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(3)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476250" algn="l"/>
              </a:tabLst>
            </a:pPr>
            <a:r>
              <a:rPr lang="en-US" altLang="en-US" sz="2400" smtClean="0"/>
              <a:t>Tracing the method calls when an </a:t>
            </a:r>
            <a:r>
              <a:rPr lang="en-US" altLang="en-US" sz="2400" i="1" smtClean="0"/>
              <a:t>exception does occur</a:t>
            </a:r>
            <a:r>
              <a:rPr lang="en-US" altLang="en-US" sz="2400" smtClean="0"/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2565400"/>
            <a:ext cx="1655762" cy="4103688"/>
            <a:chOff x="431" y="1616"/>
            <a:chExt cx="1043" cy="2585"/>
          </a:xfrm>
        </p:grpSpPr>
        <p:sp>
          <p:nvSpPr>
            <p:cNvPr id="68630" name="Text Box 5"/>
            <p:cNvSpPr txBox="1">
              <a:spLocks noChangeArrowheads="1"/>
            </p:cNvSpPr>
            <p:nvPr/>
          </p:nvSpPr>
          <p:spPr bwMode="auto">
            <a:xfrm>
              <a:off x="431" y="1616"/>
              <a:ext cx="10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Driver.main()</a:t>
              </a:r>
            </a:p>
          </p:txBody>
        </p:sp>
        <p:sp>
          <p:nvSpPr>
            <p:cNvPr id="68631" name="Rectangle 6"/>
            <p:cNvSpPr>
              <a:spLocks noChangeArrowheads="1"/>
            </p:cNvSpPr>
            <p:nvPr/>
          </p:nvSpPr>
          <p:spPr bwMode="auto">
            <a:xfrm>
              <a:off x="839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76375" y="2276475"/>
            <a:ext cx="3024188" cy="4392613"/>
            <a:chOff x="930" y="1434"/>
            <a:chExt cx="1905" cy="2767"/>
          </a:xfrm>
        </p:grpSpPr>
        <p:sp>
          <p:nvSpPr>
            <p:cNvPr id="68627" name="Text Box 8"/>
            <p:cNvSpPr txBox="1">
              <a:spLocks noChangeArrowheads="1"/>
            </p:cNvSpPr>
            <p:nvPr/>
          </p:nvSpPr>
          <p:spPr bwMode="auto">
            <a:xfrm>
              <a:off x="1701" y="1434"/>
              <a:ext cx="11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TCFExample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smtClean="0">
                  <a:latin typeface="Arial" panose="020B0604020202020204" pitchFamily="34" charset="0"/>
                </a:rPr>
                <a:t>method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28" name="Rectangle 9"/>
            <p:cNvSpPr>
              <a:spLocks noChangeArrowheads="1"/>
            </p:cNvSpPr>
            <p:nvPr/>
          </p:nvSpPr>
          <p:spPr bwMode="auto">
            <a:xfrm>
              <a:off x="201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9" name="Line 10"/>
            <p:cNvSpPr>
              <a:spLocks noChangeShapeType="1"/>
            </p:cNvSpPr>
            <p:nvPr/>
          </p:nvSpPr>
          <p:spPr bwMode="auto">
            <a:xfrm>
              <a:off x="930" y="2341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349625" y="2538413"/>
            <a:ext cx="4821238" cy="4319587"/>
            <a:chOff x="2110" y="1480"/>
            <a:chExt cx="3037" cy="2721"/>
          </a:xfrm>
        </p:grpSpPr>
        <p:sp>
          <p:nvSpPr>
            <p:cNvPr id="68624" name="Text Box 12"/>
            <p:cNvSpPr txBox="1">
              <a:spLocks noChangeArrowheads="1"/>
            </p:cNvSpPr>
            <p:nvPr/>
          </p:nvSpPr>
          <p:spPr bwMode="auto">
            <a:xfrm>
              <a:off x="4286" y="1480"/>
              <a:ext cx="86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Integer. parseInt()</a:t>
              </a:r>
            </a:p>
          </p:txBody>
        </p:sp>
        <p:sp>
          <p:nvSpPr>
            <p:cNvPr id="68625" name="Rectangle 13"/>
            <p:cNvSpPr>
              <a:spLocks noChangeArrowheads="1"/>
            </p:cNvSpPr>
            <p:nvPr/>
          </p:nvSpPr>
          <p:spPr bwMode="auto">
            <a:xfrm>
              <a:off x="455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6" name="Line 14"/>
            <p:cNvSpPr>
              <a:spLocks noChangeShapeType="1"/>
            </p:cNvSpPr>
            <p:nvPr/>
          </p:nvSpPr>
          <p:spPr bwMode="auto">
            <a:xfrm>
              <a:off x="2110" y="2750"/>
              <a:ext cx="24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348038" y="2276475"/>
            <a:ext cx="3168650" cy="4392613"/>
            <a:chOff x="2109" y="1434"/>
            <a:chExt cx="1996" cy="2767"/>
          </a:xfrm>
        </p:grpSpPr>
        <p:sp>
          <p:nvSpPr>
            <p:cNvPr id="68620" name="Text Box 16"/>
            <p:cNvSpPr txBox="1">
              <a:spLocks noChangeArrowheads="1"/>
            </p:cNvSpPr>
            <p:nvPr/>
          </p:nvSpPr>
          <p:spPr bwMode="auto">
            <a:xfrm>
              <a:off x="2880" y="1434"/>
              <a:ext cx="12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BufferedReader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err="1" smtClean="0">
                  <a:latin typeface="Arial" panose="020B0604020202020204" pitchFamily="34" charset="0"/>
                </a:rPr>
                <a:t>readLine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21" name="Rectangle 17"/>
            <p:cNvSpPr>
              <a:spLocks noChangeArrowheads="1"/>
            </p:cNvSpPr>
            <p:nvPr/>
          </p:nvSpPr>
          <p:spPr bwMode="auto">
            <a:xfrm>
              <a:off x="3243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2" name="Line 18"/>
            <p:cNvSpPr>
              <a:spLocks noChangeShapeType="1"/>
            </p:cNvSpPr>
            <p:nvPr/>
          </p:nvSpPr>
          <p:spPr bwMode="auto">
            <a:xfrm>
              <a:off x="2109" y="2568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68623" name="Text Box 19"/>
            <p:cNvSpPr txBox="1">
              <a:spLocks noChangeArrowheads="1"/>
            </p:cNvSpPr>
            <p:nvPr/>
          </p:nvSpPr>
          <p:spPr bwMode="auto">
            <a:xfrm>
              <a:off x="2154" y="2387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User enters 1.9</a:t>
              </a:r>
            </a:p>
          </p:txBody>
        </p:sp>
      </p:grpSp>
      <p:sp>
        <p:nvSpPr>
          <p:cNvPr id="363540" name="Text Box 20"/>
          <p:cNvSpPr txBox="1">
            <a:spLocks noChangeArrowheads="1"/>
          </p:cNvSpPr>
          <p:nvPr/>
        </p:nvSpPr>
        <p:spPr bwMode="auto">
          <a:xfrm>
            <a:off x="7354888" y="4424363"/>
            <a:ext cx="1223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This string is not an integer.</a:t>
            </a:r>
          </a:p>
        </p:txBody>
      </p:sp>
      <p:sp>
        <p:nvSpPr>
          <p:cNvPr id="363541" name="Line 21"/>
          <p:cNvSpPr>
            <a:spLocks noChangeShapeType="1"/>
          </p:cNvSpPr>
          <p:nvPr/>
        </p:nvSpPr>
        <p:spPr bwMode="auto">
          <a:xfrm flipH="1">
            <a:off x="1476375" y="5157788"/>
            <a:ext cx="5759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3542" name="Text Box 22"/>
          <p:cNvSpPr txBox="1">
            <a:spLocks noChangeArrowheads="1"/>
          </p:cNvSpPr>
          <p:nvPr/>
        </p:nvSpPr>
        <p:spPr bwMode="auto">
          <a:xfrm>
            <a:off x="250825" y="5013325"/>
            <a:ext cx="10795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Return to the top of loop and start the calls again</a:t>
            </a:r>
          </a:p>
        </p:txBody>
      </p:sp>
      <p:sp>
        <p:nvSpPr>
          <p:cNvPr id="363544" name="Line 24"/>
          <p:cNvSpPr>
            <a:spLocks noChangeShapeType="1"/>
          </p:cNvSpPr>
          <p:nvPr/>
        </p:nvSpPr>
        <p:spPr bwMode="auto">
          <a:xfrm flipH="1">
            <a:off x="3340100" y="4318000"/>
            <a:ext cx="1790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555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0" grpId="0"/>
      <p:bldP spid="363541" grpId="0" animBg="1"/>
      <p:bldP spid="363542" grpId="0"/>
      <p:bldP spid="3635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US" altLang="en-US" sz="3200" smtClean="0"/>
              <a:t>: An Earlier Example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else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stockLevel = stockLevel + amount;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    </a:t>
            </a:r>
            <a:r>
              <a:rPr lang="en-US" alt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return(true)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method add()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endParaRPr lang="en-US" altLang="en-US" b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23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(4)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args)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TCExample eg = new TCExample ();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boolean inputOkay = true;</a:t>
            </a:r>
          </a:p>
          <a:p>
            <a:pPr marL="457200" indent="-457200"/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Exceptions: An Example (5)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try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eg.method();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inputOkay = true;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catch (IOException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e.printStackTrace();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catch (NumberFormatException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inputOkay =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System.out.println("Please enter a whole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number.");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} while(inputOkay == 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	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main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	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Driver class</a:t>
            </a:r>
          </a:p>
        </p:txBody>
      </p:sp>
    </p:spTree>
    <p:extLst>
      <p:ext uri="{BB962C8B-B14F-4D97-AF65-F5344CB8AC3E}">
        <p14:creationId xmlns:p14="http://schemas.microsoft.com/office/powerpoint/2010/main" val="9999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Exceptions: An Example (6)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public void method () throws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BufferedReader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in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BufferedReader(new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0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  <a:r>
              <a:rPr lang="en-US" altLang="en-US" sz="3200" smtClean="0"/>
              <a:t> Method </a:t>
            </a:r>
            <a:br>
              <a:rPr lang="en-US" altLang="en-US" sz="3200" smtClean="0"/>
            </a:br>
            <a:r>
              <a:rPr lang="en-US" altLang="en-US" sz="3200" smtClean="0"/>
              <a:t>Can’t Handle The Exception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7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Your Own </a:t>
            </a:r>
            <a:r>
              <a:rPr lang="en-US" altLang="en-US" sz="3200" dirty="0" smtClean="0"/>
              <a:t>Exceptions (If There Is Time)</a:t>
            </a:r>
            <a:endParaRPr lang="en-US" altLang="en-US" sz="3200" dirty="0" smtClean="0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2555875" y="1628775"/>
            <a:ext cx="1439863" cy="865188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Throwable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042988" y="3213100"/>
            <a:ext cx="1368425" cy="79216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Error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539750" y="4652963"/>
            <a:ext cx="2087563" cy="7207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VirtualMachineError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539750" y="5949950"/>
            <a:ext cx="2232025" cy="79216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OutOfMemoryError</a:t>
            </a: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3708400" y="3213100"/>
            <a:ext cx="1368425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Exception</a:t>
            </a:r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auto">
          <a:xfrm>
            <a:off x="3059113" y="2493963"/>
            <a:ext cx="433387" cy="215900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1692275" y="2925763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3276600" y="27098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1692275" y="29257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4356100" y="292576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5" name="AutoShape 13"/>
          <p:cNvSpPr>
            <a:spLocks noChangeArrowheads="1"/>
          </p:cNvSpPr>
          <p:nvPr/>
        </p:nvSpPr>
        <p:spPr bwMode="auto">
          <a:xfrm>
            <a:off x="1403350" y="4005263"/>
            <a:ext cx="433388" cy="215900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1619250" y="4221163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7" name="AutoShape 15"/>
          <p:cNvSpPr>
            <a:spLocks noChangeArrowheads="1"/>
          </p:cNvSpPr>
          <p:nvPr/>
        </p:nvSpPr>
        <p:spPr bwMode="auto">
          <a:xfrm>
            <a:off x="1547813" y="5373688"/>
            <a:ext cx="433387" cy="215900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1763713" y="5589588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1619250" y="4365625"/>
            <a:ext cx="1368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2987675" y="4365625"/>
            <a:ext cx="0" cy="503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2771775" y="479742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74772" name="AutoShape 20"/>
          <p:cNvSpPr>
            <a:spLocks noChangeArrowheads="1"/>
          </p:cNvSpPr>
          <p:nvPr/>
        </p:nvSpPr>
        <p:spPr bwMode="auto">
          <a:xfrm>
            <a:off x="4211638" y="4005263"/>
            <a:ext cx="433387" cy="215900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>
            <a:off x="4427538" y="4221163"/>
            <a:ext cx="0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>
            <a:off x="4427538" y="4510088"/>
            <a:ext cx="3457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3851275" y="4797425"/>
            <a:ext cx="1296988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IOException</a:t>
            </a: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7740650" y="4797425"/>
            <a:ext cx="1223963" cy="1584325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RunTime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Exception</a:t>
            </a:r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>
            <a:off x="7883525" y="4510088"/>
            <a:ext cx="1588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>
            <a:off x="5508625" y="4510088"/>
            <a:ext cx="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5292725" y="501332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>
            <a:off x="6588125" y="4510088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81" name="Rectangle 29"/>
          <p:cNvSpPr>
            <a:spLocks noChangeArrowheads="1"/>
          </p:cNvSpPr>
          <p:nvPr/>
        </p:nvSpPr>
        <p:spPr bwMode="auto">
          <a:xfrm>
            <a:off x="6011863" y="4797425"/>
            <a:ext cx="1296987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???</a:t>
            </a:r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3125788" y="6578600"/>
            <a:ext cx="388461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Excerpt from Big Java by C. Horstmann p. 562</a:t>
            </a:r>
          </a:p>
        </p:txBody>
      </p:sp>
    </p:spTree>
    <p:extLst>
      <p:ext uri="{BB962C8B-B14F-4D97-AF65-F5344CB8AC3E}">
        <p14:creationId xmlns:p14="http://schemas.microsoft.com/office/powerpoint/2010/main" val="6104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Class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Exception</a:t>
            </a:r>
            <a:r>
              <a:rPr lang="en-US" altLang="en-US" sz="3200" dirty="0" smtClean="0"/>
              <a:t>: The Local Inheritance Hierarchy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3924300" y="1557338"/>
            <a:ext cx="1368425" cy="792162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Exception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779838" y="3571875"/>
            <a:ext cx="1368425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IOException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612775" y="3571875"/>
            <a:ext cx="1943100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ClassNotFound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Exception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6300788" y="3571875"/>
            <a:ext cx="1873250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CloneNotFound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Exception</a:t>
            </a: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539750" y="5661025"/>
            <a:ext cx="1728788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EOFException</a:t>
            </a: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628900" y="5661025"/>
            <a:ext cx="1943100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FileNotFound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Exception</a:t>
            </a: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4932363" y="5661025"/>
            <a:ext cx="1655762" cy="863600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MalformedURL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Exception</a:t>
            </a:r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6948488" y="5661025"/>
            <a:ext cx="1584325" cy="863600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UnknownHost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Exception</a:t>
            </a:r>
          </a:p>
        </p:txBody>
      </p:sp>
      <p:sp>
        <p:nvSpPr>
          <p:cNvPr id="76811" name="AutoShape 11"/>
          <p:cNvSpPr>
            <a:spLocks noChangeArrowheads="1"/>
          </p:cNvSpPr>
          <p:nvPr/>
        </p:nvSpPr>
        <p:spPr bwMode="auto">
          <a:xfrm>
            <a:off x="4427538" y="2349500"/>
            <a:ext cx="360362" cy="358775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6812" name="AutoShape 12"/>
          <p:cNvSpPr>
            <a:spLocks noChangeArrowheads="1"/>
          </p:cNvSpPr>
          <p:nvPr/>
        </p:nvSpPr>
        <p:spPr bwMode="auto">
          <a:xfrm>
            <a:off x="4284663" y="4364038"/>
            <a:ext cx="360362" cy="358775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cxnSp>
        <p:nvCxnSpPr>
          <p:cNvPr id="76813" name="AutoShape 13"/>
          <p:cNvCxnSpPr>
            <a:cxnSpLocks noChangeShapeType="1"/>
            <a:stCxn id="76811" idx="3"/>
            <a:endCxn id="76805" idx="0"/>
          </p:cNvCxnSpPr>
          <p:nvPr/>
        </p:nvCxnSpPr>
        <p:spPr bwMode="auto">
          <a:xfrm flipH="1">
            <a:off x="1584325" y="2708275"/>
            <a:ext cx="3024188" cy="863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4" name="AutoShape 14"/>
          <p:cNvCxnSpPr>
            <a:cxnSpLocks noChangeShapeType="1"/>
            <a:stCxn id="76811" idx="3"/>
            <a:endCxn id="76804" idx="0"/>
          </p:cNvCxnSpPr>
          <p:nvPr/>
        </p:nvCxnSpPr>
        <p:spPr bwMode="auto">
          <a:xfrm flipH="1">
            <a:off x="4464050" y="2708275"/>
            <a:ext cx="144463" cy="863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5" name="AutoShape 15"/>
          <p:cNvCxnSpPr>
            <a:cxnSpLocks noChangeShapeType="1"/>
            <a:stCxn id="76811" idx="3"/>
            <a:endCxn id="76806" idx="0"/>
          </p:cNvCxnSpPr>
          <p:nvPr/>
        </p:nvCxnSpPr>
        <p:spPr bwMode="auto">
          <a:xfrm>
            <a:off x="4608513" y="2708275"/>
            <a:ext cx="2628900" cy="863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6" name="AutoShape 16"/>
          <p:cNvCxnSpPr>
            <a:cxnSpLocks noChangeShapeType="1"/>
            <a:stCxn id="76812" idx="3"/>
            <a:endCxn id="76807" idx="0"/>
          </p:cNvCxnSpPr>
          <p:nvPr/>
        </p:nvCxnSpPr>
        <p:spPr bwMode="auto">
          <a:xfrm flipH="1">
            <a:off x="1404938" y="4722813"/>
            <a:ext cx="3060700" cy="938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7" name="AutoShape 17"/>
          <p:cNvCxnSpPr>
            <a:cxnSpLocks noChangeShapeType="1"/>
            <a:stCxn id="76812" idx="3"/>
            <a:endCxn id="76808" idx="0"/>
          </p:cNvCxnSpPr>
          <p:nvPr/>
        </p:nvCxnSpPr>
        <p:spPr bwMode="auto">
          <a:xfrm flipH="1">
            <a:off x="3600450" y="4722813"/>
            <a:ext cx="865188" cy="938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8" name="AutoShape 18"/>
          <p:cNvCxnSpPr>
            <a:cxnSpLocks noChangeShapeType="1"/>
            <a:stCxn id="76812" idx="3"/>
            <a:endCxn id="76809" idx="0"/>
          </p:cNvCxnSpPr>
          <p:nvPr/>
        </p:nvCxnSpPr>
        <p:spPr bwMode="auto">
          <a:xfrm>
            <a:off x="4465638" y="4722813"/>
            <a:ext cx="1295400" cy="938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9" name="AutoShape 19"/>
          <p:cNvCxnSpPr>
            <a:cxnSpLocks noChangeShapeType="1"/>
            <a:stCxn id="76812" idx="3"/>
            <a:endCxn id="76810" idx="0"/>
          </p:cNvCxnSpPr>
          <p:nvPr/>
        </p:nvCxnSpPr>
        <p:spPr bwMode="auto">
          <a:xfrm>
            <a:off x="4465638" y="4722813"/>
            <a:ext cx="3275012" cy="938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702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Writing New Exceptions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Typical approach: tie the exception into preconditions</a:t>
            </a:r>
          </a:p>
          <a:p>
            <a:r>
              <a:rPr lang="en-US" altLang="en-US" smtClean="0"/>
              <a:t>Remember: preconditions are things that must be true when a function is called.</a:t>
            </a:r>
          </a:p>
          <a:p>
            <a:r>
              <a:rPr lang="en-US" altLang="en-US" smtClean="0"/>
              <a:t>Example: Inventory example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1692275" y="3962400"/>
            <a:ext cx="3967163" cy="18875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addToInventory (     )</a:t>
            </a:r>
            <a:endParaRPr lang="en-US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900488" y="3165475"/>
            <a:ext cx="1473200" cy="1036638"/>
            <a:chOff x="3900311" y="3165399"/>
            <a:chExt cx="1473200" cy="1036890"/>
          </a:xfrm>
        </p:grpSpPr>
        <p:sp>
          <p:nvSpPr>
            <p:cNvPr id="78857" name="Text Box 5"/>
            <p:cNvSpPr txBox="1">
              <a:spLocks noChangeArrowheads="1"/>
            </p:cNvSpPr>
            <p:nvPr/>
          </p:nvSpPr>
          <p:spPr bwMode="auto">
            <a:xfrm>
              <a:off x="3900311" y="3165399"/>
              <a:ext cx="14732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latin typeface="Consolas" panose="020B0609020204030204" pitchFamily="49" charset="0"/>
                  <a:ea typeface="Consolas" panose="020B0609020204030204" pitchFamily="49" charset="0"/>
                  <a:cs typeface="Consolas" panose="020B0609020204030204" pitchFamily="49" charset="0"/>
                </a:rPr>
                <a:t>Arg: amount</a:t>
              </a:r>
              <a:endParaRPr lang="en-US" altLang="en-US" sz="18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8858" name="Line 6"/>
            <p:cNvSpPr>
              <a:spLocks noChangeShapeType="1"/>
            </p:cNvSpPr>
            <p:nvPr/>
          </p:nvSpPr>
          <p:spPr bwMode="auto">
            <a:xfrm>
              <a:off x="4435122" y="3719689"/>
              <a:ext cx="0" cy="482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9164" name="Group 12"/>
          <p:cNvGrpSpPr>
            <a:grpSpLocks/>
          </p:cNvGrpSpPr>
          <p:nvPr/>
        </p:nvGrpSpPr>
        <p:grpSpPr bwMode="auto">
          <a:xfrm>
            <a:off x="4876800" y="2290763"/>
            <a:ext cx="3860800" cy="3292475"/>
            <a:chOff x="3224" y="1672"/>
            <a:chExt cx="2432" cy="1555"/>
          </a:xfrm>
        </p:grpSpPr>
        <p:sp>
          <p:nvSpPr>
            <p:cNvPr id="78855" name="Line 9"/>
            <p:cNvSpPr>
              <a:spLocks noChangeShapeType="1"/>
            </p:cNvSpPr>
            <p:nvPr/>
          </p:nvSpPr>
          <p:spPr bwMode="auto">
            <a:xfrm flipH="1">
              <a:off x="3224" y="2176"/>
              <a:ext cx="864" cy="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8856" name="Text Box 8"/>
            <p:cNvSpPr txBox="1">
              <a:spLocks noChangeArrowheads="1"/>
            </p:cNvSpPr>
            <p:nvPr/>
          </p:nvSpPr>
          <p:spPr bwMode="auto">
            <a:xfrm>
              <a:off x="3992" y="1672"/>
              <a:ext cx="1664" cy="1555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Pre-condition: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Existing inventory and new amount don’t exceed MAX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If (precondition not met) then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Exception occurs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Else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add amount to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inventory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895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 bldLvl="2"/>
      <p:bldP spid="22630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Writing New Exceptions (2)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Example 2: Division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95400" y="2259013"/>
            <a:ext cx="3238500" cy="819150"/>
            <a:chOff x="456" y="1448"/>
            <a:chExt cx="2040" cy="516"/>
          </a:xfrm>
        </p:grpSpPr>
        <p:sp>
          <p:nvSpPr>
            <p:cNvPr id="79881" name="Text Box 5"/>
            <p:cNvSpPr txBox="1">
              <a:spLocks noChangeArrowheads="1"/>
            </p:cNvSpPr>
            <p:nvPr/>
          </p:nvSpPr>
          <p:spPr bwMode="auto">
            <a:xfrm>
              <a:off x="456" y="1448"/>
              <a:ext cx="204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latin typeface="Consolas" panose="020B0609020204030204" pitchFamily="49" charset="0"/>
                  <a:ea typeface="Consolas" panose="020B0609020204030204" pitchFamily="49" charset="0"/>
                  <a:cs typeface="Consolas" panose="020B0609020204030204" pitchFamily="49" charset="0"/>
                </a:rPr>
                <a:t>Args: dividend, divisor</a:t>
              </a:r>
              <a:endParaRPr lang="en-US" altLang="en-US" sz="18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9882" name="Line 6"/>
            <p:cNvSpPr>
              <a:spLocks noChangeShapeType="1"/>
            </p:cNvSpPr>
            <p:nvPr/>
          </p:nvSpPr>
          <p:spPr bwMode="auto">
            <a:xfrm>
              <a:off x="1344" y="1660"/>
              <a:ext cx="0" cy="3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29100" y="1600200"/>
            <a:ext cx="3670300" cy="3035300"/>
            <a:chOff x="3224" y="1672"/>
            <a:chExt cx="2312" cy="1912"/>
          </a:xfrm>
        </p:grpSpPr>
        <p:sp>
          <p:nvSpPr>
            <p:cNvPr id="79879" name="Line 8"/>
            <p:cNvSpPr>
              <a:spLocks noChangeShapeType="1"/>
            </p:cNvSpPr>
            <p:nvPr/>
          </p:nvSpPr>
          <p:spPr bwMode="auto">
            <a:xfrm flipH="1">
              <a:off x="3224" y="2176"/>
              <a:ext cx="864" cy="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9880" name="Text Box 9"/>
            <p:cNvSpPr txBox="1">
              <a:spLocks noChangeArrowheads="1"/>
            </p:cNvSpPr>
            <p:nvPr/>
          </p:nvSpPr>
          <p:spPr bwMode="auto">
            <a:xfrm>
              <a:off x="3992" y="1672"/>
              <a:ext cx="1544" cy="1912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Quotient = dividend/divisor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Pre-condition: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divisor not zero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If (precondition not met) then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Exception occurs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Else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Perform division</a:t>
              </a:r>
            </a:p>
          </p:txBody>
        </p:sp>
      </p:grp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790575" y="2908300"/>
            <a:ext cx="3967163" cy="18875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division (     )</a:t>
            </a:r>
            <a:endParaRPr lang="en-US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7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/>
              <a:t>Writing New Exceptions: An Example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home/219/examples/exceptions/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writingExceptions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inventoryExample</a:t>
            </a:r>
            <a:endParaRPr lang="en-US" altLang="en-US" sz="16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2000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667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dirty="0" smtClean="0"/>
              <a:t> Class</a:t>
            </a:r>
            <a:endParaRPr lang="en-CA" altLang="en-US" sz="3200" dirty="0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static void main(String [] args)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Inventory chinook = new Inventory();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try 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chinook.add(10);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catch (InventoryOverMaxException e)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System.out.print("&gt;&gt;Too much to be added to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   stock&lt;&lt;");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endParaRPr lang="en-CA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01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dirty="0" smtClean="0"/>
              <a:t> Class (2)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System.out.println(chinook.showStockLevel 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chinook.add(10);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catch (InventoryOverMaxException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System.out.println("&gt;&gt;Too much to be added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     stock&lt;&lt;");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4861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dirty="0" smtClean="0"/>
              <a:t> Class (3)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System.out.println(chinook.showStockLevel 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chinook.add(100);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catch (InventoryOverMaxException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System.out.println("&gt;&gt;Too much to be added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     stock&lt;&lt;");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5620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dirty="0" smtClean="0"/>
              <a:t> Class (4)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System.out.println(chinook.showStockLevel 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chinook.remove(21);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catch (InventoryUnderMinException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System.out.println("&gt;&gt;Too much to remove from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stock&lt;&lt;");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System.out.println(chinook.showStockLevel 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633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178800" cy="53689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class Inventory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final int CRITICAL = 10;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final int MIN = 0;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final int MAX = 100;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private int stockLevel = 0;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public boolean inventoryTooLow()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if (stockLevel &lt; CRITICAL)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    return true;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else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    return false;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endParaRPr lang="en-CA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0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 (2)</a:t>
            </a:r>
            <a:endParaRPr lang="en-CA" altLang="en-US" sz="3200" dirty="0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void add(int amount) </a:t>
            </a:r>
            <a:r>
              <a:rPr lang="en-US" altLang="en-US" sz="1800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throws InventoryOverMaxException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int temp;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temp = stockLevel + amount;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if (temp &gt; MAX)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throw new InventoryOverMaxException(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"Adding " +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amount + " item(s) “ +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"will cause stock to become greater than "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+ MAX + " units"</a:t>
            </a:r>
            <a:r>
              <a:rPr lang="en-US" altLang="en-US" sz="1800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else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stockLevel = stockLevel + amount;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}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648200" y="1905000"/>
            <a:ext cx="3657600" cy="1295400"/>
            <a:chOff x="4648200" y="1905000"/>
            <a:chExt cx="3657600" cy="1295400"/>
          </a:xfrm>
        </p:grpSpPr>
        <p:sp>
          <p:nvSpPr>
            <p:cNvPr id="2" name="Rectangle 1"/>
            <p:cNvSpPr/>
            <p:nvPr/>
          </p:nvSpPr>
          <p:spPr>
            <a:xfrm>
              <a:off x="5638800" y="2057400"/>
              <a:ext cx="2667000" cy="1143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dirty="0">
                  <a:solidFill>
                    <a:schemeClr val="tx1"/>
                  </a:solidFill>
                </a:rPr>
                <a:t>“</a:t>
              </a:r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Throws</a:t>
              </a:r>
              <a:r>
                <a:rPr lang="en-US" dirty="0">
                  <a:solidFill>
                    <a:schemeClr val="tx1"/>
                  </a:solidFill>
                </a:rPr>
                <a:t>”:</a:t>
              </a:r>
            </a:p>
            <a:p>
              <a:pPr marL="112713" indent="-112713" eaLnBrk="1" hangingPunct="1">
                <a:spcBef>
                  <a:spcPct val="50000"/>
                </a:spcBef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An exception of type &lt;E&gt; can occur in this method</a:t>
              </a:r>
            </a:p>
          </p:txBody>
        </p:sp>
        <p:cxnSp>
          <p:nvCxnSpPr>
            <p:cNvPr id="4" name="Straight Connector 3"/>
            <p:cNvCxnSpPr>
              <a:endCxn id="2" idx="1"/>
            </p:cNvCxnSpPr>
            <p:nvPr/>
          </p:nvCxnSpPr>
          <p:spPr>
            <a:xfrm>
              <a:off x="4648200" y="1905000"/>
              <a:ext cx="990600" cy="72390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6305550" y="4800600"/>
            <a:ext cx="2819400" cy="1676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</a:t>
            </a:r>
            <a:r>
              <a:rPr lang="en-US" dirty="0">
                <a:solidFill>
                  <a:schemeClr val="tx1"/>
                </a:solidFill>
              </a:rPr>
              <a:t>”:</a:t>
            </a:r>
          </a:p>
          <a:p>
            <a:pPr marL="112713" indent="-112713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Instantiates an exception of type &lt;E&gt;</a:t>
            </a:r>
          </a:p>
          <a:p>
            <a:pPr marL="112713" indent="-112713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Execution transfers back to the ‘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sz="1600" dirty="0">
                <a:solidFill>
                  <a:schemeClr val="tx1"/>
                </a:solidFill>
              </a:rPr>
              <a:t>’ block of the caller</a:t>
            </a:r>
          </a:p>
        </p:txBody>
      </p:sp>
      <p:cxnSp>
        <p:nvCxnSpPr>
          <p:cNvPr id="8" name="Straight Connector 7"/>
          <p:cNvCxnSpPr>
            <a:endCxn id="7" idx="1"/>
          </p:cNvCxnSpPr>
          <p:nvPr/>
        </p:nvCxnSpPr>
        <p:spPr>
          <a:xfrm>
            <a:off x="2057400" y="3810000"/>
            <a:ext cx="4248150" cy="1828800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08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4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CA" altLang="en-US" sz="3200" dirty="0" smtClean="0"/>
              <a:t> (3)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public void remove(int amount) </a:t>
            </a:r>
            <a:r>
              <a:rPr lang="en-US" altLang="en-US" sz="1800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throws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InventoryUnderMinException 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int 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temp = stockLevel - amount;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if (temp &lt; MIN)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throw new InventoryUnderMinException(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"Removing " +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amount + " item(s) will cause stock to become less 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than " + MIN + " units"</a:t>
            </a:r>
            <a:r>
              <a:rPr lang="en-US" altLang="en-US" sz="1800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 stockLevel = 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String showStockLevel ()  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return("Inventory: " + stockLevel);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744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Class </a:t>
            </a:r>
            <a:r>
              <a:rPr lang="en-US" altLang="en-US" sz="32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InventoryOverMaxException</a:t>
            </a:r>
            <a:endParaRPr lang="en-US" altLang="en-US" sz="32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class InventoryOverMaxException extends Exception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InventoryOverMaxException()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super 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InventoryOverMaxException(String 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super (s);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55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Class </a:t>
            </a:r>
            <a:r>
              <a:rPr lang="en-US" altLang="en-US" sz="32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InventoryUnderMinException</a:t>
            </a:r>
            <a:endParaRPr lang="en-US" altLang="en-US" sz="32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class InventoryUnderMinException extends Exception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InventoryUnderMinException()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super();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InventoryUnderMinException(String 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super(s);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1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Inheritance Hierarchy For </a:t>
            </a:r>
            <a:r>
              <a:rPr lang="en-US" altLang="en-US" sz="32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IOExceptions</a:t>
            </a:r>
            <a:endParaRPr lang="en-US" altLang="en-US" sz="32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539750" y="1773238"/>
            <a:ext cx="4175125" cy="3744912"/>
            <a:chOff x="1565" y="1026"/>
            <a:chExt cx="2630" cy="2359"/>
          </a:xfrm>
        </p:grpSpPr>
        <p:sp>
          <p:nvSpPr>
            <p:cNvPr id="91144" name="Rectangle 4"/>
            <p:cNvSpPr>
              <a:spLocks noChangeArrowheads="1"/>
            </p:cNvSpPr>
            <p:nvPr/>
          </p:nvSpPr>
          <p:spPr bwMode="auto">
            <a:xfrm>
              <a:off x="2381" y="1026"/>
              <a:ext cx="862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IOException</a:t>
              </a:r>
            </a:p>
          </p:txBody>
        </p:sp>
        <p:sp>
          <p:nvSpPr>
            <p:cNvPr id="91145" name="Rectangle 5"/>
            <p:cNvSpPr>
              <a:spLocks noChangeArrowheads="1"/>
            </p:cNvSpPr>
            <p:nvPr/>
          </p:nvSpPr>
          <p:spPr bwMode="auto">
            <a:xfrm>
              <a:off x="1565" y="2886"/>
              <a:ext cx="1089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EOFException</a:t>
              </a:r>
            </a:p>
          </p:txBody>
        </p:sp>
        <p:sp>
          <p:nvSpPr>
            <p:cNvPr id="91146" name="Rectangle 6"/>
            <p:cNvSpPr>
              <a:spLocks noChangeArrowheads="1"/>
            </p:cNvSpPr>
            <p:nvPr/>
          </p:nvSpPr>
          <p:spPr bwMode="auto">
            <a:xfrm>
              <a:off x="2971" y="2886"/>
              <a:ext cx="1224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FileNotFound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Exception</a:t>
              </a:r>
            </a:p>
          </p:txBody>
        </p:sp>
        <p:sp>
          <p:nvSpPr>
            <p:cNvPr id="91147" name="AutoShape 7"/>
            <p:cNvSpPr>
              <a:spLocks noChangeArrowheads="1"/>
            </p:cNvSpPr>
            <p:nvPr/>
          </p:nvSpPr>
          <p:spPr bwMode="auto">
            <a:xfrm>
              <a:off x="2699" y="1525"/>
              <a:ext cx="181" cy="226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cxnSp>
          <p:nvCxnSpPr>
            <p:cNvPr id="91148" name="AutoShape 8"/>
            <p:cNvCxnSpPr>
              <a:cxnSpLocks noChangeShapeType="1"/>
            </p:cNvCxnSpPr>
            <p:nvPr/>
          </p:nvCxnSpPr>
          <p:spPr bwMode="auto">
            <a:xfrm>
              <a:off x="2064" y="2432"/>
              <a:ext cx="0" cy="4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149" name="Line 9"/>
            <p:cNvSpPr>
              <a:spLocks noChangeShapeType="1"/>
            </p:cNvSpPr>
            <p:nvPr/>
          </p:nvSpPr>
          <p:spPr bwMode="auto">
            <a:xfrm>
              <a:off x="2064" y="2432"/>
              <a:ext cx="1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0" name="Line 10"/>
            <p:cNvSpPr>
              <a:spLocks noChangeShapeType="1"/>
            </p:cNvSpPr>
            <p:nvPr/>
          </p:nvSpPr>
          <p:spPr bwMode="auto">
            <a:xfrm>
              <a:off x="3515" y="2432"/>
              <a:ext cx="0" cy="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1" name="Line 11"/>
            <p:cNvSpPr>
              <a:spLocks noChangeShapeType="1"/>
            </p:cNvSpPr>
            <p:nvPr/>
          </p:nvSpPr>
          <p:spPr bwMode="auto">
            <a:xfrm>
              <a:off x="2789" y="1752"/>
              <a:ext cx="0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79388" y="3716338"/>
            <a:ext cx="8569325" cy="2089150"/>
            <a:chOff x="113" y="2341"/>
            <a:chExt cx="5398" cy="1316"/>
          </a:xfrm>
        </p:grpSpPr>
        <p:sp>
          <p:nvSpPr>
            <p:cNvPr id="91141" name="Oval 13"/>
            <p:cNvSpPr>
              <a:spLocks noChangeArrowheads="1"/>
            </p:cNvSpPr>
            <p:nvPr/>
          </p:nvSpPr>
          <p:spPr bwMode="auto">
            <a:xfrm>
              <a:off x="113" y="2704"/>
              <a:ext cx="3039" cy="953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1142" name="Text Box 14"/>
            <p:cNvSpPr txBox="1">
              <a:spLocks noChangeArrowheads="1"/>
            </p:cNvSpPr>
            <p:nvPr/>
          </p:nvSpPr>
          <p:spPr bwMode="auto">
            <a:xfrm>
              <a:off x="3969" y="2341"/>
              <a:ext cx="1542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chemeClr val="accent2"/>
                  </a:solidFill>
                  <a:latin typeface="Arial" panose="020B0604020202020204" pitchFamily="34" charset="0"/>
                </a:rPr>
                <a:t>These classes are more specific instances of class IOException</a:t>
              </a:r>
            </a:p>
          </p:txBody>
        </p:sp>
        <p:cxnSp>
          <p:nvCxnSpPr>
            <p:cNvPr id="91143" name="AutoShape 15"/>
            <p:cNvCxnSpPr>
              <a:cxnSpLocks noChangeShapeType="1"/>
              <a:stCxn id="91142" idx="1"/>
              <a:endCxn id="91141" idx="6"/>
            </p:cNvCxnSpPr>
            <p:nvPr/>
          </p:nvCxnSpPr>
          <p:spPr bwMode="auto">
            <a:xfrm flipH="1">
              <a:off x="3160" y="2601"/>
              <a:ext cx="809" cy="580"/>
            </a:xfrm>
            <a:prstGeom prst="straightConnector1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6569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Inheritance And Catching Exceptions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If you are catching a sequence of exceptions then make sure that you catch the exceptions for the child classes before you catch the exceptions for the parent classes</a:t>
            </a:r>
          </a:p>
          <a:p>
            <a:r>
              <a:rPr lang="en-US" altLang="en-US" sz="2400" smtClean="0"/>
              <a:t>Deal with the more specific case before handling the more general case</a:t>
            </a:r>
          </a:p>
        </p:txBody>
      </p:sp>
    </p:spTree>
    <p:extLst>
      <p:ext uri="{BB962C8B-B14F-4D97-AF65-F5344CB8AC3E}">
        <p14:creationId xmlns:p14="http://schemas.microsoft.com/office/powerpoint/2010/main" val="235910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97225" y="1484313"/>
            <a:ext cx="5489575" cy="2736850"/>
            <a:chOff x="3197224" y="1484314"/>
            <a:chExt cx="5489576" cy="2736850"/>
          </a:xfrm>
        </p:grpSpPr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5878512" y="1484314"/>
              <a:ext cx="2808288" cy="10080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1:  The calling method may forget to check the return value</a:t>
              </a:r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3197224" y="3644901"/>
              <a:ext cx="4727575" cy="576263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 flipH="1">
              <a:off x="5878512" y="2492378"/>
              <a:ext cx="863600" cy="11525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83290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Inheritance And Catching Exceptions (2)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4932363" y="2205038"/>
            <a:ext cx="3529012" cy="437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catch (IOException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catch (EOFException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684213" y="2276475"/>
            <a:ext cx="3529012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EOFException</a:t>
            </a: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684213" y="1628775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Correct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859338" y="1700213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Incorrect</a:t>
            </a:r>
          </a:p>
        </p:txBody>
      </p:sp>
    </p:spTree>
    <p:extLst>
      <p:ext uri="{BB962C8B-B14F-4D97-AF65-F5344CB8AC3E}">
        <p14:creationId xmlns:p14="http://schemas.microsoft.com/office/powerpoint/2010/main" val="392198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The benefits of handling errors with an exception handler rather than employing a series of return values and conditional statements/branches.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to handle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Being able to call a method that may throw an exception by using a 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2000" dirty="0" smtClean="0"/>
              <a:t>-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2000" dirty="0" smtClean="0"/>
              <a:t> block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What to do if the caller cannot properly handle the exception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What is the finally clause, how does it work and when should it be used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How to write your classes of exceptions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effect of the inheritance hierarchy when catching exceptions</a:t>
            </a:r>
          </a:p>
        </p:txBody>
      </p:sp>
    </p:spTree>
    <p:extLst>
      <p:ext uri="{BB962C8B-B14F-4D97-AF65-F5344CB8AC3E}">
        <p14:creationId xmlns:p14="http://schemas.microsoft.com/office/powerpoint/2010/main" val="15115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smtClean="0"/>
              <a:t>Simple File Input And Output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You will learn how to write to and read from text files in Java.</a:t>
            </a:r>
          </a:p>
        </p:txBody>
      </p:sp>
    </p:spTree>
    <p:extLst>
      <p:ext uri="{BB962C8B-B14F-4D97-AF65-F5344CB8AC3E}">
        <p14:creationId xmlns:p14="http://schemas.microsoft.com/office/powerpoint/2010/main" val="252237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Hierarchy For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IOExceptions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539750" y="1773238"/>
            <a:ext cx="4175125" cy="3744912"/>
            <a:chOff x="1565" y="1026"/>
            <a:chExt cx="2630" cy="2359"/>
          </a:xfrm>
        </p:grpSpPr>
        <p:sp>
          <p:nvSpPr>
            <p:cNvPr id="91144" name="Rectangle 4"/>
            <p:cNvSpPr>
              <a:spLocks noChangeArrowheads="1"/>
            </p:cNvSpPr>
            <p:nvPr/>
          </p:nvSpPr>
          <p:spPr bwMode="auto">
            <a:xfrm>
              <a:off x="2381" y="1026"/>
              <a:ext cx="862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IOException</a:t>
              </a:r>
            </a:p>
          </p:txBody>
        </p:sp>
        <p:sp>
          <p:nvSpPr>
            <p:cNvPr id="91145" name="Rectangle 5"/>
            <p:cNvSpPr>
              <a:spLocks noChangeArrowheads="1"/>
            </p:cNvSpPr>
            <p:nvPr/>
          </p:nvSpPr>
          <p:spPr bwMode="auto">
            <a:xfrm>
              <a:off x="1565" y="2886"/>
              <a:ext cx="1089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EOFException</a:t>
              </a:r>
            </a:p>
          </p:txBody>
        </p:sp>
        <p:sp>
          <p:nvSpPr>
            <p:cNvPr id="91146" name="Rectangle 6"/>
            <p:cNvSpPr>
              <a:spLocks noChangeArrowheads="1"/>
            </p:cNvSpPr>
            <p:nvPr/>
          </p:nvSpPr>
          <p:spPr bwMode="auto">
            <a:xfrm>
              <a:off x="2971" y="2886"/>
              <a:ext cx="1224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FileNotFound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Exception</a:t>
              </a:r>
            </a:p>
          </p:txBody>
        </p:sp>
        <p:sp>
          <p:nvSpPr>
            <p:cNvPr id="91147" name="AutoShape 7"/>
            <p:cNvSpPr>
              <a:spLocks noChangeArrowheads="1"/>
            </p:cNvSpPr>
            <p:nvPr/>
          </p:nvSpPr>
          <p:spPr bwMode="auto">
            <a:xfrm>
              <a:off x="2699" y="1525"/>
              <a:ext cx="181" cy="226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cxnSp>
          <p:nvCxnSpPr>
            <p:cNvPr id="91148" name="AutoShape 8"/>
            <p:cNvCxnSpPr>
              <a:cxnSpLocks noChangeShapeType="1"/>
            </p:cNvCxnSpPr>
            <p:nvPr/>
          </p:nvCxnSpPr>
          <p:spPr bwMode="auto">
            <a:xfrm>
              <a:off x="2064" y="2432"/>
              <a:ext cx="0" cy="4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149" name="Line 9"/>
            <p:cNvSpPr>
              <a:spLocks noChangeShapeType="1"/>
            </p:cNvSpPr>
            <p:nvPr/>
          </p:nvSpPr>
          <p:spPr bwMode="auto">
            <a:xfrm>
              <a:off x="2064" y="2432"/>
              <a:ext cx="1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0" name="Line 10"/>
            <p:cNvSpPr>
              <a:spLocks noChangeShapeType="1"/>
            </p:cNvSpPr>
            <p:nvPr/>
          </p:nvSpPr>
          <p:spPr bwMode="auto">
            <a:xfrm>
              <a:off x="3515" y="2432"/>
              <a:ext cx="0" cy="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1" name="Line 11"/>
            <p:cNvSpPr>
              <a:spLocks noChangeShapeType="1"/>
            </p:cNvSpPr>
            <p:nvPr/>
          </p:nvSpPr>
          <p:spPr bwMode="auto">
            <a:xfrm>
              <a:off x="2789" y="1752"/>
              <a:ext cx="0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79388" y="3716338"/>
            <a:ext cx="8569325" cy="2089150"/>
            <a:chOff x="113" y="2341"/>
            <a:chExt cx="5398" cy="1316"/>
          </a:xfrm>
        </p:grpSpPr>
        <p:sp>
          <p:nvSpPr>
            <p:cNvPr id="91141" name="Oval 13"/>
            <p:cNvSpPr>
              <a:spLocks noChangeArrowheads="1"/>
            </p:cNvSpPr>
            <p:nvPr/>
          </p:nvSpPr>
          <p:spPr bwMode="auto">
            <a:xfrm>
              <a:off x="113" y="2704"/>
              <a:ext cx="3039" cy="953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1142" name="Text Box 14"/>
            <p:cNvSpPr txBox="1">
              <a:spLocks noChangeArrowheads="1"/>
            </p:cNvSpPr>
            <p:nvPr/>
          </p:nvSpPr>
          <p:spPr bwMode="auto">
            <a:xfrm>
              <a:off x="3969" y="2341"/>
              <a:ext cx="1542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chemeClr val="accent2"/>
                  </a:solidFill>
                  <a:latin typeface="Arial" panose="020B0604020202020204" pitchFamily="34" charset="0"/>
                </a:rPr>
                <a:t>These classes are more specific instances of class IOException</a:t>
              </a:r>
            </a:p>
          </p:txBody>
        </p:sp>
        <p:cxnSp>
          <p:nvCxnSpPr>
            <p:cNvPr id="91143" name="AutoShape 15"/>
            <p:cNvCxnSpPr>
              <a:cxnSpLocks noChangeShapeType="1"/>
              <a:stCxn id="91142" idx="1"/>
              <a:endCxn id="91141" idx="6"/>
            </p:cNvCxnSpPr>
            <p:nvPr/>
          </p:nvCxnSpPr>
          <p:spPr bwMode="auto">
            <a:xfrm flipH="1">
              <a:off x="3160" y="2601"/>
              <a:ext cx="809" cy="580"/>
            </a:xfrm>
            <a:prstGeom prst="straightConnector1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4348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And Catching Exceptions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If you are catching a sequence of exceptions then make sure that you catch the exceptions for the child classes before you catch the exceptions for the parent classes</a:t>
            </a:r>
          </a:p>
          <a:p>
            <a:r>
              <a:rPr lang="en-US" altLang="en-US" sz="2400" smtClean="0"/>
              <a:t>Deal with the more specific case before handling the more general case</a:t>
            </a:r>
          </a:p>
        </p:txBody>
      </p:sp>
    </p:spTree>
    <p:extLst>
      <p:ext uri="{BB962C8B-B14F-4D97-AF65-F5344CB8AC3E}">
        <p14:creationId xmlns:p14="http://schemas.microsoft.com/office/powerpoint/2010/main" val="357845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CA" sz="3200" dirty="0" smtClean="0"/>
              <a:t>Branches: Specific Before General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7200" y="1066800"/>
            <a:ext cx="4038600" cy="5059363"/>
          </a:xfrm>
        </p:spPr>
        <p:txBody>
          <a:bodyPr/>
          <a:lstStyle/>
          <a:p>
            <a:r>
              <a:rPr lang="en-CA" sz="2400" b="1" dirty="0" smtClean="0">
                <a:solidFill>
                  <a:srgbClr val="FF0000"/>
                </a:solidFill>
              </a:rPr>
              <a:t>Incorrect</a:t>
            </a:r>
          </a:p>
          <a:p>
            <a:pPr marL="342900" lvl="1" indent="0">
              <a:buNone/>
            </a:pP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(x &gt; 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lse if (x &gt; 10)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lse if (x &gt; 100)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066800"/>
            <a:ext cx="4038600" cy="5059363"/>
          </a:xfrm>
        </p:spPr>
        <p:txBody>
          <a:bodyPr/>
          <a:lstStyle/>
          <a:p>
            <a:r>
              <a:rPr lang="en-CA" sz="2400" b="1" dirty="0">
                <a:solidFill>
                  <a:srgbClr val="666633"/>
                </a:solidFill>
              </a:rPr>
              <a:t>C</a:t>
            </a:r>
            <a:r>
              <a:rPr lang="en-CA" sz="2400" b="1" dirty="0" smtClean="0">
                <a:solidFill>
                  <a:srgbClr val="666633"/>
                </a:solidFill>
              </a:rPr>
              <a:t>orrect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If (x &gt;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else if (x &gt; 10)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else if (x &gt; 0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861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And Catching Exceptions (2)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4932363" y="2205038"/>
            <a:ext cx="3529012" cy="437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EOFException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684213" y="2276475"/>
            <a:ext cx="3529012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(EOFException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(IOException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684213" y="1628775"/>
            <a:ext cx="13684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808000"/>
                </a:solidFill>
                <a:latin typeface="Arial" panose="020B0604020202020204" pitchFamily="34" charset="0"/>
              </a:rPr>
              <a:t>Correct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859338" y="1700213"/>
            <a:ext cx="15843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Incorrect</a:t>
            </a:r>
          </a:p>
        </p:txBody>
      </p:sp>
    </p:spTree>
    <p:extLst>
      <p:ext uri="{BB962C8B-B14F-4D97-AF65-F5344CB8AC3E}">
        <p14:creationId xmlns:p14="http://schemas.microsoft.com/office/powerpoint/2010/main" val="10361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Reading Text Input From A File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23850" y="1628775"/>
            <a:ext cx="1087438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01001110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2349500"/>
            <a:ext cx="2959100" cy="1223963"/>
            <a:chOff x="884" y="1480"/>
            <a:chExt cx="1864" cy="771"/>
          </a:xfrm>
        </p:grpSpPr>
        <p:sp>
          <p:nvSpPr>
            <p:cNvPr id="17429" name="Line 5"/>
            <p:cNvSpPr>
              <a:spLocks noChangeShapeType="1"/>
            </p:cNvSpPr>
            <p:nvPr/>
          </p:nvSpPr>
          <p:spPr bwMode="auto">
            <a:xfrm>
              <a:off x="884" y="1707"/>
              <a:ext cx="1406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30" name="Rectangle 6"/>
            <p:cNvSpPr>
              <a:spLocks noChangeArrowheads="1"/>
            </p:cNvSpPr>
            <p:nvPr/>
          </p:nvSpPr>
          <p:spPr bwMode="auto">
            <a:xfrm>
              <a:off x="2064" y="1933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01000001</a:t>
              </a:r>
            </a:p>
          </p:txBody>
        </p:sp>
        <p:sp>
          <p:nvSpPr>
            <p:cNvPr id="17431" name="Rectangle 7"/>
            <p:cNvSpPr>
              <a:spLocks noChangeArrowheads="1"/>
            </p:cNvSpPr>
            <p:nvPr/>
          </p:nvSpPr>
          <p:spPr bwMode="auto">
            <a:xfrm>
              <a:off x="1565" y="1707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01001110</a:t>
              </a:r>
            </a:p>
          </p:txBody>
        </p:sp>
        <p:sp>
          <p:nvSpPr>
            <p:cNvPr id="17432" name="Rectangle 8"/>
            <p:cNvSpPr>
              <a:spLocks noChangeArrowheads="1"/>
            </p:cNvSpPr>
            <p:nvPr/>
          </p:nvSpPr>
          <p:spPr bwMode="auto">
            <a:xfrm>
              <a:off x="1020" y="1480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00100000</a:t>
              </a:r>
            </a:p>
          </p:txBody>
        </p:sp>
        <p:sp>
          <p:nvSpPr>
            <p:cNvPr id="17433" name="Text Box 9"/>
            <p:cNvSpPr txBox="1">
              <a:spLocks noChangeArrowheads="1"/>
            </p:cNvSpPr>
            <p:nvPr/>
          </p:nvSpPr>
          <p:spPr bwMode="auto">
            <a:xfrm rot="1238740">
              <a:off x="1066" y="1979"/>
              <a:ext cx="9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byte stream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35375" y="3502025"/>
            <a:ext cx="1584325" cy="1008063"/>
            <a:chOff x="2290" y="2206"/>
            <a:chExt cx="998" cy="635"/>
          </a:xfrm>
        </p:grpSpPr>
        <p:sp>
          <p:nvSpPr>
            <p:cNvPr id="17427" name="Rectangle 11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FileReader</a:t>
              </a:r>
            </a:p>
          </p:txBody>
        </p:sp>
        <p:sp>
          <p:nvSpPr>
            <p:cNvPr id="17428" name="Line 12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372225" y="1773238"/>
            <a:ext cx="2160588" cy="1150937"/>
            <a:chOff x="4014" y="1117"/>
            <a:chExt cx="1361" cy="725"/>
          </a:xfrm>
        </p:grpSpPr>
        <p:sp>
          <p:nvSpPr>
            <p:cNvPr id="17425" name="Rectangle 14"/>
            <p:cNvSpPr>
              <a:spLocks noChangeArrowheads="1"/>
            </p:cNvSpPr>
            <p:nvPr/>
          </p:nvSpPr>
          <p:spPr bwMode="auto">
            <a:xfrm>
              <a:off x="4014" y="1117"/>
              <a:ext cx="1360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BufferedReader</a:t>
              </a:r>
            </a:p>
          </p:txBody>
        </p:sp>
        <p:sp>
          <p:nvSpPr>
            <p:cNvPr id="17426" name="Line 15"/>
            <p:cNvSpPr>
              <a:spLocks noChangeShapeType="1"/>
            </p:cNvSpPr>
            <p:nvPr/>
          </p:nvSpPr>
          <p:spPr bwMode="auto">
            <a:xfrm>
              <a:off x="4014" y="1389"/>
              <a:ext cx="13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148263" y="2205038"/>
            <a:ext cx="1223962" cy="1762125"/>
            <a:chOff x="3243" y="1389"/>
            <a:chExt cx="771" cy="1110"/>
          </a:xfrm>
        </p:grpSpPr>
        <p:sp>
          <p:nvSpPr>
            <p:cNvPr id="17420" name="Line 17"/>
            <p:cNvSpPr>
              <a:spLocks noChangeShapeType="1"/>
            </p:cNvSpPr>
            <p:nvPr/>
          </p:nvSpPr>
          <p:spPr bwMode="auto">
            <a:xfrm flipV="1">
              <a:off x="3288" y="1480"/>
              <a:ext cx="726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1" name="Rectangle 18"/>
            <p:cNvSpPr>
              <a:spLocks noChangeArrowheads="1"/>
            </p:cNvSpPr>
            <p:nvPr/>
          </p:nvSpPr>
          <p:spPr bwMode="auto">
            <a:xfrm>
              <a:off x="3651" y="1389"/>
              <a:ext cx="25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‘A’</a:t>
              </a:r>
            </a:p>
          </p:txBody>
        </p:sp>
        <p:sp>
          <p:nvSpPr>
            <p:cNvPr id="17422" name="Rectangle 19"/>
            <p:cNvSpPr>
              <a:spLocks noChangeArrowheads="1"/>
            </p:cNvSpPr>
            <p:nvPr/>
          </p:nvSpPr>
          <p:spPr bwMode="auto">
            <a:xfrm>
              <a:off x="3424" y="1661"/>
              <a:ext cx="2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‘N’</a:t>
              </a:r>
            </a:p>
          </p:txBody>
        </p:sp>
        <p:sp>
          <p:nvSpPr>
            <p:cNvPr id="17423" name="Rectangle 20"/>
            <p:cNvSpPr>
              <a:spLocks noChangeArrowheads="1"/>
            </p:cNvSpPr>
            <p:nvPr/>
          </p:nvSpPr>
          <p:spPr bwMode="auto">
            <a:xfrm>
              <a:off x="3243" y="1933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 ‘</a:t>
              </a:r>
            </a:p>
          </p:txBody>
        </p:sp>
        <p:sp>
          <p:nvSpPr>
            <p:cNvPr id="17424" name="Text Box 21"/>
            <p:cNvSpPr txBox="1">
              <a:spLocks noChangeArrowheads="1"/>
            </p:cNvSpPr>
            <p:nvPr/>
          </p:nvSpPr>
          <p:spPr bwMode="auto">
            <a:xfrm rot="-2991909">
              <a:off x="3238" y="1927"/>
              <a:ext cx="9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char stream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948488" y="2924175"/>
            <a:ext cx="1152525" cy="1951038"/>
            <a:chOff x="4377" y="1842"/>
            <a:chExt cx="726" cy="1229"/>
          </a:xfrm>
        </p:grpSpPr>
        <p:sp>
          <p:nvSpPr>
            <p:cNvPr id="17417" name="Line 23"/>
            <p:cNvSpPr>
              <a:spLocks noChangeShapeType="1"/>
            </p:cNvSpPr>
            <p:nvPr/>
          </p:nvSpPr>
          <p:spPr bwMode="auto">
            <a:xfrm>
              <a:off x="4649" y="1842"/>
              <a:ext cx="0" cy="9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18" name="Text Box 24"/>
            <p:cNvSpPr txBox="1">
              <a:spLocks noChangeArrowheads="1"/>
            </p:cNvSpPr>
            <p:nvPr/>
          </p:nvSpPr>
          <p:spPr bwMode="auto">
            <a:xfrm>
              <a:off x="4377" y="2840"/>
              <a:ext cx="5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String</a:t>
              </a:r>
            </a:p>
          </p:txBody>
        </p:sp>
        <p:sp>
          <p:nvSpPr>
            <p:cNvPr id="17419" name="Rectangle 25"/>
            <p:cNvSpPr>
              <a:spLocks noChangeArrowheads="1"/>
            </p:cNvSpPr>
            <p:nvPr/>
          </p:nvSpPr>
          <p:spPr bwMode="auto">
            <a:xfrm>
              <a:off x="4649" y="2296"/>
              <a:ext cx="45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“AN 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16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Writing Text Output To A File</a:t>
            </a:r>
          </a:p>
        </p:txBody>
      </p:sp>
      <p:sp>
        <p:nvSpPr>
          <p:cNvPr id="413699" name="Rectangle 3"/>
          <p:cNvSpPr>
            <a:spLocks noChangeArrowheads="1"/>
          </p:cNvSpPr>
          <p:nvPr/>
        </p:nvSpPr>
        <p:spPr bwMode="auto">
          <a:xfrm>
            <a:off x="7697788" y="2635250"/>
            <a:ext cx="1087437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01001110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81663" y="2347913"/>
            <a:ext cx="1778000" cy="3370262"/>
            <a:chOff x="3560" y="1661"/>
            <a:chExt cx="1120" cy="2123"/>
          </a:xfrm>
        </p:grpSpPr>
        <p:sp>
          <p:nvSpPr>
            <p:cNvPr id="18451" name="Line 5"/>
            <p:cNvSpPr>
              <a:spLocks noChangeShapeType="1"/>
            </p:cNvSpPr>
            <p:nvPr/>
          </p:nvSpPr>
          <p:spPr bwMode="auto">
            <a:xfrm rot="-4096871">
              <a:off x="3115" y="2423"/>
              <a:ext cx="1951" cy="7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52" name="Rectangle 6"/>
            <p:cNvSpPr>
              <a:spLocks noChangeArrowheads="1"/>
            </p:cNvSpPr>
            <p:nvPr/>
          </p:nvSpPr>
          <p:spPr bwMode="auto">
            <a:xfrm rot="-3805686">
              <a:off x="4232" y="1897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01000001</a:t>
              </a:r>
            </a:p>
          </p:txBody>
        </p:sp>
        <p:sp>
          <p:nvSpPr>
            <p:cNvPr id="18453" name="Rectangle 7"/>
            <p:cNvSpPr>
              <a:spLocks noChangeArrowheads="1"/>
            </p:cNvSpPr>
            <p:nvPr/>
          </p:nvSpPr>
          <p:spPr bwMode="auto">
            <a:xfrm rot="-3645443">
              <a:off x="3778" y="2260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01001110</a:t>
              </a:r>
            </a:p>
          </p:txBody>
        </p:sp>
        <p:sp>
          <p:nvSpPr>
            <p:cNvPr id="18454" name="Rectangle 8"/>
            <p:cNvSpPr>
              <a:spLocks noChangeArrowheads="1"/>
            </p:cNvSpPr>
            <p:nvPr/>
          </p:nvSpPr>
          <p:spPr bwMode="auto">
            <a:xfrm rot="-3773513">
              <a:off x="3324" y="2759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00100000</a:t>
              </a:r>
            </a:p>
          </p:txBody>
        </p:sp>
        <p:sp>
          <p:nvSpPr>
            <p:cNvPr id="18455" name="Text Box 9"/>
            <p:cNvSpPr txBox="1">
              <a:spLocks noChangeArrowheads="1"/>
            </p:cNvSpPr>
            <p:nvPr/>
          </p:nvSpPr>
          <p:spPr bwMode="auto">
            <a:xfrm rot="-2858132">
              <a:off x="3562" y="2974"/>
              <a:ext cx="9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byte stream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10000" y="4724400"/>
            <a:ext cx="1584325" cy="1152525"/>
            <a:chOff x="2290" y="2206"/>
            <a:chExt cx="998" cy="635"/>
          </a:xfrm>
        </p:grpSpPr>
        <p:sp>
          <p:nvSpPr>
            <p:cNvPr id="18449" name="Rectangle 11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FileWriter</a:t>
              </a:r>
            </a:p>
          </p:txBody>
        </p:sp>
        <p:sp>
          <p:nvSpPr>
            <p:cNvPr id="18450" name="Line 12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577975" y="2995613"/>
            <a:ext cx="1512888" cy="1152525"/>
            <a:chOff x="476" y="2251"/>
            <a:chExt cx="953" cy="725"/>
          </a:xfrm>
        </p:grpSpPr>
        <p:sp>
          <p:nvSpPr>
            <p:cNvPr id="18447" name="Rectangle 14"/>
            <p:cNvSpPr>
              <a:spLocks noChangeArrowheads="1"/>
            </p:cNvSpPr>
            <p:nvPr/>
          </p:nvSpPr>
          <p:spPr bwMode="auto">
            <a:xfrm>
              <a:off x="476" y="2251"/>
              <a:ext cx="953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PrintWriter</a:t>
              </a:r>
            </a:p>
          </p:txBody>
        </p:sp>
        <p:sp>
          <p:nvSpPr>
            <p:cNvPr id="18448" name="Line 15"/>
            <p:cNvSpPr>
              <a:spLocks noChangeShapeType="1"/>
            </p:cNvSpPr>
            <p:nvPr/>
          </p:nvSpPr>
          <p:spPr bwMode="auto">
            <a:xfrm>
              <a:off x="476" y="2523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089275" y="3643313"/>
            <a:ext cx="649288" cy="1954212"/>
            <a:chOff x="1927" y="2477"/>
            <a:chExt cx="409" cy="1231"/>
          </a:xfrm>
        </p:grpSpPr>
        <p:sp>
          <p:nvSpPr>
            <p:cNvPr id="18444" name="Line 17"/>
            <p:cNvSpPr>
              <a:spLocks noChangeShapeType="1"/>
            </p:cNvSpPr>
            <p:nvPr/>
          </p:nvSpPr>
          <p:spPr bwMode="auto">
            <a:xfrm>
              <a:off x="1927" y="2614"/>
              <a:ext cx="409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45" name="Rectangle 18"/>
            <p:cNvSpPr>
              <a:spLocks noChangeArrowheads="1"/>
            </p:cNvSpPr>
            <p:nvPr/>
          </p:nvSpPr>
          <p:spPr bwMode="auto">
            <a:xfrm rot="3546657">
              <a:off x="1858" y="2728"/>
              <a:ext cx="7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 ‘   ‘N’   ‘A’</a:t>
              </a:r>
            </a:p>
          </p:txBody>
        </p:sp>
        <p:sp>
          <p:nvSpPr>
            <p:cNvPr id="18446" name="Text Box 19"/>
            <p:cNvSpPr txBox="1">
              <a:spLocks noChangeArrowheads="1"/>
            </p:cNvSpPr>
            <p:nvPr/>
          </p:nvSpPr>
          <p:spPr bwMode="auto">
            <a:xfrm rot="3723252">
              <a:off x="1632" y="3136"/>
              <a:ext cx="9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char stream</a:t>
              </a:r>
            </a:p>
          </p:txBody>
        </p:sp>
      </p:grpSp>
      <p:sp>
        <p:nvSpPr>
          <p:cNvPr id="18440" name="Rectangle 20"/>
          <p:cNvSpPr>
            <a:spLocks noChangeArrowheads="1"/>
          </p:cNvSpPr>
          <p:nvPr/>
        </p:nvSpPr>
        <p:spPr bwMode="auto">
          <a:xfrm>
            <a:off x="2298700" y="2132013"/>
            <a:ext cx="977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“AN “</a:t>
            </a:r>
          </a:p>
        </p:txBody>
      </p:sp>
      <p:sp>
        <p:nvSpPr>
          <p:cNvPr id="18441" name="Line 21"/>
          <p:cNvSpPr>
            <a:spLocks noChangeShapeType="1"/>
          </p:cNvSpPr>
          <p:nvPr/>
        </p:nvSpPr>
        <p:spPr bwMode="auto">
          <a:xfrm>
            <a:off x="2298700" y="1771650"/>
            <a:ext cx="0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2" name="Text Box 22"/>
          <p:cNvSpPr txBox="1">
            <a:spLocks noChangeArrowheads="1"/>
          </p:cNvSpPr>
          <p:nvPr/>
        </p:nvSpPr>
        <p:spPr bwMode="auto">
          <a:xfrm>
            <a:off x="928688" y="1787525"/>
            <a:ext cx="1296987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Primitives,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Strings,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 i="1">
                <a:latin typeface="Arial" panose="020B0604020202020204" pitchFamily="34" charset="0"/>
              </a:rPr>
              <a:t>Objects</a:t>
            </a:r>
            <a:r>
              <a:rPr lang="en-US" altLang="en-US" sz="1800" i="1" baseline="30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8443" name="Text Box 23"/>
          <p:cNvSpPr txBox="1">
            <a:spLocks noChangeArrowheads="1"/>
          </p:cNvSpPr>
          <p:nvPr/>
        </p:nvSpPr>
        <p:spPr bwMode="auto">
          <a:xfrm>
            <a:off x="0" y="6629400"/>
            <a:ext cx="5029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aseline="30000">
                <a:latin typeface="Arial" panose="020B0604020202020204" pitchFamily="34" charset="0"/>
              </a:rPr>
              <a:t>1 By objects we of course mean references to objects</a:t>
            </a:r>
          </a:p>
        </p:txBody>
      </p:sp>
    </p:spTree>
    <p:extLst>
      <p:ext uri="{BB962C8B-B14F-4D97-AF65-F5344CB8AC3E}">
        <p14:creationId xmlns:p14="http://schemas.microsoft.com/office/powerpoint/2010/main" val="59856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animBg="1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Input And Output: One Complete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dirty="0"/>
              <a:t>Location of the online example: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home/219/examples/</a:t>
            </a:r>
            <a:r>
              <a:rPr lang="en-US" alt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fileIO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/Driver.java</a:t>
            </a:r>
            <a:endParaRPr lang="en-US" alt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final static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MAX = 4;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String line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String [] paragraph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Scanner in;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b="1" dirty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// File IO</a:t>
            </a:r>
            <a:endParaRPr lang="en-US" sz="1800" b="1" dirty="0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pw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BufferedReader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FileReader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in = new Scanner(System.in);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paragraph = new String[MAX];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8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179388" y="1773238"/>
            <a:ext cx="7056437" cy="4795837"/>
            <a:chOff x="113" y="1117"/>
            <a:chExt cx="4445" cy="3021"/>
          </a:xfrm>
        </p:grpSpPr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113" y="3339"/>
              <a:ext cx="1769" cy="799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2:  A long series of method calls requires many checks/returns</a:t>
              </a:r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3379" y="3430"/>
              <a:ext cx="1179" cy="49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 flipV="1">
              <a:off x="1882" y="3793"/>
              <a:ext cx="149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1882" y="2251"/>
              <a:ext cx="2404" cy="58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 flipV="1">
              <a:off x="1746" y="2795"/>
              <a:ext cx="544" cy="5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H="1" flipV="1">
              <a:off x="1065" y="1661"/>
              <a:ext cx="1" cy="167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295" y="1117"/>
              <a:ext cx="2041" cy="544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74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IO: Get Data And Write To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Get paragraph information from the user.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                                          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("Enter line of text: 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line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in.nextLine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paragraph[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 = line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//Add line as array element</a:t>
            </a:r>
            <a:endParaRPr lang="en-US" sz="1800" b="1" dirty="0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Write paragraph to file                                                                                               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("data.txt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 </a:t>
            </a: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Open</a:t>
            </a:r>
            <a:endParaRPr lang="en-US" sz="1800" b="1" dirty="0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pw 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pw.println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(paragraph[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]);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fw.close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                      </a:t>
            </a: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Close</a:t>
            </a:r>
            <a:endParaRPr lang="en-US" sz="1800" b="1" dirty="0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("Error writing to file");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30704522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IO: Read Data From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ry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fr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= new FileReader("data.txt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");  </a:t>
            </a:r>
            <a:r>
              <a:rPr lang="en-US" sz="1800" b="1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Open</a:t>
            </a:r>
            <a:endParaRPr lang="en-US" sz="1800" b="1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br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= new BufferedReader(fr);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line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= br.readLine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(line == null)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System.out.println("Empty file, nothing to read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while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(line != null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System.out.println(line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line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= br.readLine();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fr.close();                      </a:t>
            </a:r>
            <a:r>
              <a:rPr lang="en-US" sz="1800" b="1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Close</a:t>
            </a:r>
            <a:endParaRPr lang="en-US" sz="1800" b="1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catch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(FileNotFoundException e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("Could not open data.txt");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catch (IOException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e)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("Trouble reading from data.txt");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2016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You Should Now Know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How to write to files with Java classes</a:t>
            </a: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FileWriter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PrintWriter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dirty="0" smtClean="0"/>
              <a:t>How to reading text information from files with Java classes</a:t>
            </a: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FileReader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Tx/>
              <a:buChar char="•"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BufferedReader</a:t>
            </a:r>
          </a:p>
        </p:txBody>
      </p:sp>
    </p:spTree>
    <p:extLst>
      <p:ext uri="{BB962C8B-B14F-4D97-AF65-F5344CB8AC3E}">
        <p14:creationId xmlns:p14="http://schemas.microsoft.com/office/powerpoint/2010/main" val="32676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990600" y="4149725"/>
            <a:ext cx="5184775" cy="2159000"/>
            <a:chOff x="990600" y="4149725"/>
            <a:chExt cx="5184775" cy="2159001"/>
          </a:xfrm>
        </p:grpSpPr>
        <p:sp>
          <p:nvSpPr>
            <p:cNvPr id="24585" name="Text Box 10"/>
            <p:cNvSpPr txBox="1">
              <a:spLocks noChangeArrowheads="1"/>
            </p:cNvSpPr>
            <p:nvPr/>
          </p:nvSpPr>
          <p:spPr bwMode="auto">
            <a:xfrm>
              <a:off x="990600" y="5300663"/>
              <a:ext cx="2808288" cy="10080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3:  The calling method may not know how to handle the error</a:t>
              </a:r>
            </a:p>
          </p:txBody>
        </p:sp>
        <p:sp>
          <p:nvSpPr>
            <p:cNvPr id="24586" name="Oval 11"/>
            <p:cNvSpPr>
              <a:spLocks noChangeArrowheads="1"/>
            </p:cNvSpPr>
            <p:nvPr/>
          </p:nvSpPr>
          <p:spPr bwMode="auto">
            <a:xfrm>
              <a:off x="4014788" y="4149725"/>
              <a:ext cx="1511300" cy="358775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4587" name="Line 12"/>
            <p:cNvSpPr>
              <a:spLocks noChangeShapeType="1"/>
            </p:cNvSpPr>
            <p:nvPr/>
          </p:nvSpPr>
          <p:spPr bwMode="auto">
            <a:xfrm flipV="1">
              <a:off x="3079750" y="4437063"/>
              <a:ext cx="1727200" cy="8651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588" name="Text Box 13"/>
            <p:cNvSpPr txBox="1">
              <a:spLocks noChangeArrowheads="1"/>
            </p:cNvSpPr>
            <p:nvPr/>
          </p:nvSpPr>
          <p:spPr bwMode="auto">
            <a:xfrm>
              <a:off x="3582988" y="4149725"/>
              <a:ext cx="5762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</a:t>
              </a:r>
            </a:p>
          </p:txBody>
        </p:sp>
        <p:sp>
          <p:nvSpPr>
            <p:cNvPr id="24589" name="Text Box 14"/>
            <p:cNvSpPr txBox="1">
              <a:spLocks noChangeArrowheads="1"/>
            </p:cNvSpPr>
            <p:nvPr/>
          </p:nvSpPr>
          <p:spPr bwMode="auto">
            <a:xfrm>
              <a:off x="5527675" y="4149725"/>
              <a:ext cx="6477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41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Approaches For Dealing With Error Conditions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branches/decision making constructs and return values</a:t>
            </a:r>
          </a:p>
          <a:p>
            <a:r>
              <a:rPr lang="en-US" altLang="en-US" sz="2400" smtClean="0"/>
              <a:t>Use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35022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34464</TotalTime>
  <Pages>8</Pages>
  <Words>2697</Words>
  <Application>Microsoft Office PowerPoint</Application>
  <PresentationFormat>On-screen Show (4:3)</PresentationFormat>
  <Paragraphs>953</Paragraphs>
  <Slides>72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8" baseType="lpstr">
      <vt:lpstr>Arial</vt:lpstr>
      <vt:lpstr>Calibri</vt:lpstr>
      <vt:lpstr>Comic Sans MS</vt:lpstr>
      <vt:lpstr>Consolas</vt:lpstr>
      <vt:lpstr>Times New Roman</vt:lpstr>
      <vt:lpstr>evaluation_intro</vt:lpstr>
      <vt:lpstr>Java Exception Handling</vt:lpstr>
      <vt:lpstr>Approaches For Dealing With Error Conditions</vt:lpstr>
      <vt:lpstr>Class Inventory: An Earlier Example</vt:lpstr>
      <vt:lpstr>Class Inventory: An Earlier Example (2)</vt:lpstr>
      <vt:lpstr>Some Hypothetical Method Calls: Condition/Return</vt:lpstr>
      <vt:lpstr>Some Hypothetical Method Calls: Condition/Return</vt:lpstr>
      <vt:lpstr>Some Hypothetical Method Calls: Condition/Return</vt:lpstr>
      <vt:lpstr>Some Hypothetical Method Calls: Condition/Return</vt:lpstr>
      <vt:lpstr>Approaches For Dealing With Error Conditions</vt:lpstr>
      <vt:lpstr>Handling Exceptions</vt:lpstr>
      <vt:lpstr>Handling Exceptions: Reading Input</vt:lpstr>
      <vt:lpstr>Handling Exceptions: Reading Input (2)</vt:lpstr>
      <vt:lpstr>Handling Exceptions: Where The Exceptions Occur</vt:lpstr>
      <vt:lpstr>Handling Exceptions: Result Of Calling BufferedReader.ReadLine()</vt:lpstr>
      <vt:lpstr>Where The Exceptions Occur  In Class BufferedReader</vt:lpstr>
      <vt:lpstr>Handling Exceptions: Result Of Calling Integer.ParseInt ()</vt:lpstr>
      <vt:lpstr>Where The Exceptions Occur  In Class Integer</vt:lpstr>
      <vt:lpstr>Handling Exceptions: The Details</vt:lpstr>
      <vt:lpstr>Handling Exceptions: Tracing The Example</vt:lpstr>
      <vt:lpstr>Handling Exceptions: Tracing The Example</vt:lpstr>
      <vt:lpstr>Handling Exceptions: Tracing The Example</vt:lpstr>
      <vt:lpstr>Handling Exceptions: Tracing The Example</vt:lpstr>
      <vt:lpstr>Handling Exceptions: Tracing The Example</vt:lpstr>
      <vt:lpstr>Handling Exceptions: Catching The Exception</vt:lpstr>
      <vt:lpstr>Catching The Exception: Error Messages</vt:lpstr>
      <vt:lpstr>Catching The Exception: Error Messages</vt:lpstr>
      <vt:lpstr>Avoid Squelching Your Exceptions</vt:lpstr>
      <vt:lpstr>Avoid Squelching Your Exceptions</vt:lpstr>
      <vt:lpstr>The Finally Clause</vt:lpstr>
      <vt:lpstr>The Finally Clause: Exception Thrown</vt:lpstr>
      <vt:lpstr>The Finally Clause: Exception Thrown</vt:lpstr>
      <vt:lpstr>The Finally Clause: No Exception Thrown</vt:lpstr>
      <vt:lpstr>Try-Catch-Finally: An Example</vt:lpstr>
      <vt:lpstr>Try-Catch-Finally: An Example (2)</vt:lpstr>
      <vt:lpstr>Try-Catch-Finally: An Example (3)</vt:lpstr>
      <vt:lpstr>When The Caller Can’t Handle The Exceptions</vt:lpstr>
      <vt:lpstr>When The Caller Can’t Handle  The Exceptions: An Example</vt:lpstr>
      <vt:lpstr>When The Caller Can’t Handle  The Exceptions: An Example (2)</vt:lpstr>
      <vt:lpstr>When The Caller Can’t Handle  The Exceptions: An Example (3)</vt:lpstr>
      <vt:lpstr>When The Caller Can’t Handle  The Exceptions: An Example (4)</vt:lpstr>
      <vt:lpstr>When The Caller Can’t Handle The Exceptions: An Example (5)</vt:lpstr>
      <vt:lpstr>When The Caller Can’t Handle The Exceptions: An Example (6)</vt:lpstr>
      <vt:lpstr>When The Driver.Main () Method  Can’t Handle The Exception</vt:lpstr>
      <vt:lpstr>Creating Your Own Exceptions (If There Is Time)</vt:lpstr>
      <vt:lpstr>Class Exception: The Local Inheritance Hierarchy</vt:lpstr>
      <vt:lpstr>Writing New Exceptions</vt:lpstr>
      <vt:lpstr>Writing New Exceptions (2)</vt:lpstr>
      <vt:lpstr>Writing New Exceptions: An Example</vt:lpstr>
      <vt:lpstr>Writing New Exceptions: Driver Class</vt:lpstr>
      <vt:lpstr>Writing New Exceptions: Driver Class (2)</vt:lpstr>
      <vt:lpstr>Writing New Exceptions: Driver Class (3)</vt:lpstr>
      <vt:lpstr>Writing New Exceptions: Driver Class (4)</vt:lpstr>
      <vt:lpstr>Writing New Exceptions: Class Inventory</vt:lpstr>
      <vt:lpstr>Writing New Exceptions: Class Inventory (2)</vt:lpstr>
      <vt:lpstr>Writing New Exceptions: Class Inventory (3)</vt:lpstr>
      <vt:lpstr>Writing New Exceptions: Class InventoryOverMaxException</vt:lpstr>
      <vt:lpstr>Writing New Exceptions: Class InventoryUnderMinException</vt:lpstr>
      <vt:lpstr>Inheritance Hierarchy For IOExceptions</vt:lpstr>
      <vt:lpstr>Inheritance And Catching Exceptions</vt:lpstr>
      <vt:lpstr>Inheritance And Catching Exceptions (2)</vt:lpstr>
      <vt:lpstr>After This Section You Should Now Know</vt:lpstr>
      <vt:lpstr>Simple File Input And Output</vt:lpstr>
      <vt:lpstr>Inheritance Hierarchy For IOExceptions</vt:lpstr>
      <vt:lpstr>Inheritance And Catching Exceptions</vt:lpstr>
      <vt:lpstr>Branches: Specific Before General</vt:lpstr>
      <vt:lpstr>Inheritance And Catching Exceptions (2)</vt:lpstr>
      <vt:lpstr>Reading Text Input From A File</vt:lpstr>
      <vt:lpstr>Writing Text Output To A File</vt:lpstr>
      <vt:lpstr>File Input And Output: One Complete Example</vt:lpstr>
      <vt:lpstr>File IO: Get Data And Write To File</vt:lpstr>
      <vt:lpstr>File IO: Read Data From File</vt:lpstr>
      <vt:lpstr>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 handling and file input and output in Java</dc:title>
  <dc:creator>James Tam</dc:creator>
  <cp:keywords>exceptions;error handling;file input and output</cp:keywords>
  <cp:lastModifiedBy>James Tam</cp:lastModifiedBy>
  <cp:revision>3618</cp:revision>
  <cp:lastPrinted>1998-08-16T21:06:56Z</cp:lastPrinted>
  <dcterms:created xsi:type="dcterms:W3CDTF">1995-08-18T10:27:02Z</dcterms:created>
  <dcterms:modified xsi:type="dcterms:W3CDTF">2016-03-30T01:54:41Z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