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3"/>
  </p:notesMasterIdLst>
  <p:handoutMasterIdLst>
    <p:handoutMasterId r:id="rId34"/>
  </p:handoutMasterIdLst>
  <p:sldIdLst>
    <p:sldId id="768" r:id="rId2"/>
    <p:sldId id="786" r:id="rId3"/>
    <p:sldId id="794" r:id="rId4"/>
    <p:sldId id="791" r:id="rId5"/>
    <p:sldId id="742" r:id="rId6"/>
    <p:sldId id="744" r:id="rId7"/>
    <p:sldId id="770" r:id="rId8"/>
    <p:sldId id="771" r:id="rId9"/>
    <p:sldId id="677" r:id="rId10"/>
    <p:sldId id="745" r:id="rId11"/>
    <p:sldId id="746" r:id="rId12"/>
    <p:sldId id="792" r:id="rId13"/>
    <p:sldId id="772" r:id="rId14"/>
    <p:sldId id="773" r:id="rId15"/>
    <p:sldId id="774" r:id="rId16"/>
    <p:sldId id="789" r:id="rId17"/>
    <p:sldId id="775" r:id="rId18"/>
    <p:sldId id="776" r:id="rId19"/>
    <p:sldId id="780" r:id="rId20"/>
    <p:sldId id="781" r:id="rId21"/>
    <p:sldId id="782" r:id="rId22"/>
    <p:sldId id="777" r:id="rId23"/>
    <p:sldId id="783" r:id="rId24"/>
    <p:sldId id="793" r:id="rId25"/>
    <p:sldId id="779" r:id="rId26"/>
    <p:sldId id="787" r:id="rId27"/>
    <p:sldId id="788" r:id="rId28"/>
    <p:sldId id="754" r:id="rId29"/>
    <p:sldId id="755" r:id="rId30"/>
    <p:sldId id="687" r:id="rId31"/>
    <p:sldId id="785" r:id="rId32"/>
  </p:sldIdLst>
  <p:sldSz cx="9144000" cy="6858000" type="screen4x3"/>
  <p:notesSz cx="7010400" cy="9296400"/>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Tam" initials="JT"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CC"/>
    <a:srgbClr val="66FFCC"/>
    <a:srgbClr val="808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449" autoAdjust="0"/>
    <p:restoredTop sz="90000" autoAdjust="0"/>
  </p:normalViewPr>
  <p:slideViewPr>
    <p:cSldViewPr snapToGrid="0">
      <p:cViewPr varScale="1">
        <p:scale>
          <a:sx n="67" d="100"/>
          <a:sy n="67" d="100"/>
        </p:scale>
        <p:origin x="253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134" y="1416"/>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Arial" charset="0"/>
              </a:defRPr>
            </a:lvl1pPr>
          </a:lstStyle>
          <a:p>
            <a:pPr>
              <a:defRPr/>
            </a:pPr>
            <a:r>
              <a:rPr lang="en-US" dirty="0"/>
              <a:t>CPSC </a:t>
            </a:r>
            <a:r>
              <a:rPr lang="en-US" dirty="0" smtClean="0"/>
              <a:t>219: </a:t>
            </a:r>
            <a:r>
              <a:rPr lang="en-US" dirty="0"/>
              <a:t>Administrative </a:t>
            </a:r>
            <a:r>
              <a:rPr lang="en-US" dirty="0" smtClean="0"/>
              <a:t>information</a:t>
            </a:r>
            <a:endParaRPr lang="en-US" dirty="0"/>
          </a:p>
        </p:txBody>
      </p:sp>
      <p:sp>
        <p:nvSpPr>
          <p:cNvPr id="3077" name="Rectangle 5"/>
          <p:cNvSpPr>
            <a:spLocks noGrp="1" noChangeArrowheads="1"/>
          </p:cNvSpPr>
          <p:nvPr>
            <p:ph type="sldNum" sz="quarter" idx="3"/>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a:latin typeface="Arial" charset="0"/>
              </a:defRPr>
            </a:lvl1pPr>
          </a:lstStyle>
          <a:p>
            <a:pPr>
              <a:defRPr/>
            </a:pPr>
            <a:fld id="{2289C6B7-9301-44DE-8D81-9A819A8A842B}" type="slidenum">
              <a:rPr lang="en-US"/>
              <a:pPr>
                <a:defRPr/>
              </a:pPr>
              <a:t>‹#›</a:t>
            </a:fld>
            <a:endParaRPr lang="en-US" dirty="0"/>
          </a:p>
        </p:txBody>
      </p:sp>
    </p:spTree>
    <p:extLst>
      <p:ext uri="{BB962C8B-B14F-4D97-AF65-F5344CB8AC3E}">
        <p14:creationId xmlns:p14="http://schemas.microsoft.com/office/powerpoint/2010/main" val="1420227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Times New Roman" pitchFamily="18" charset="0"/>
              </a:defRPr>
            </a:lvl1pPr>
          </a:lstStyle>
          <a:p>
            <a:pPr>
              <a:defRPr/>
            </a:pPr>
            <a:endParaRPr lang="en-US" dirty="0"/>
          </a:p>
        </p:txBody>
      </p:sp>
      <p:sp>
        <p:nvSpPr>
          <p:cNvPr id="2051"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Times New Roman" pitchFamily="18" charset="0"/>
              </a:defRPr>
            </a:lvl1pPr>
          </a:lstStyle>
          <a:p>
            <a:pPr>
              <a:defRPr/>
            </a:pPr>
            <a:endParaRPr lang="en-US" dirty="0"/>
          </a:p>
        </p:txBody>
      </p:sp>
      <p:sp>
        <p:nvSpPr>
          <p:cNvPr id="2052" name="Rectangle 4"/>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Times New Roman" pitchFamily="18" charset="0"/>
              </a:defRPr>
            </a:lvl1pPr>
          </a:lstStyle>
          <a:p>
            <a:pPr>
              <a:defRPr/>
            </a:pPr>
            <a:endParaRPr lang="en-US" dirty="0"/>
          </a:p>
        </p:txBody>
      </p:sp>
      <p:sp>
        <p:nvSpPr>
          <p:cNvPr id="2053" name="Rectangle 5"/>
          <p:cNvSpPr>
            <a:spLocks noGrp="1" noChangeArrowheads="1"/>
          </p:cNvSpPr>
          <p:nvPr>
            <p:ph type="sldNum" sz="quarter" idx="5"/>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a:latin typeface="Times New Roman" pitchFamily="18" charset="0"/>
              </a:defRPr>
            </a:lvl1pPr>
          </a:lstStyle>
          <a:p>
            <a:pPr>
              <a:defRPr/>
            </a:pPr>
            <a:fld id="{43A8DCC8-54E2-4CF7-A726-5D6F93D5C1E4}" type="slidenum">
              <a:rPr lang="en-US"/>
              <a:pPr>
                <a:defRPr/>
              </a:pPr>
              <a:t>‹#›</a:t>
            </a:fld>
            <a:endParaRPr lang="en-US" dirty="0"/>
          </a:p>
        </p:txBody>
      </p:sp>
      <p:sp>
        <p:nvSpPr>
          <p:cNvPr id="41990" name="Rectangle 6"/>
          <p:cNvSpPr>
            <a:spLocks noChangeArrowheads="1"/>
          </p:cNvSpPr>
          <p:nvPr/>
        </p:nvSpPr>
        <p:spPr bwMode="auto">
          <a:xfrm>
            <a:off x="3136900" y="8853488"/>
            <a:ext cx="73501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064" tIns="46123" rIns="89064" bIns="46123">
            <a:spAutoFit/>
          </a:bodyPr>
          <a:lstStyle>
            <a:lvl1pPr defTabSz="901700" eaLnBrk="0" hangingPunct="0">
              <a:defRPr sz="1400">
                <a:solidFill>
                  <a:schemeClr val="tx1"/>
                </a:solidFill>
                <a:latin typeface="Arial" charset="0"/>
              </a:defRPr>
            </a:lvl1pPr>
            <a:lvl2pPr marL="742950" indent="-285750" defTabSz="901700" eaLnBrk="0" hangingPunct="0">
              <a:defRPr sz="1400">
                <a:solidFill>
                  <a:schemeClr val="tx1"/>
                </a:solidFill>
                <a:latin typeface="Arial" charset="0"/>
              </a:defRPr>
            </a:lvl2pPr>
            <a:lvl3pPr marL="1143000" indent="-228600" defTabSz="901700" eaLnBrk="0" hangingPunct="0">
              <a:defRPr sz="1400">
                <a:solidFill>
                  <a:schemeClr val="tx1"/>
                </a:solidFill>
                <a:latin typeface="Arial" charset="0"/>
              </a:defRPr>
            </a:lvl3pPr>
            <a:lvl4pPr marL="1600200" indent="-228600" defTabSz="901700" eaLnBrk="0" hangingPunct="0">
              <a:defRPr sz="1400">
                <a:solidFill>
                  <a:schemeClr val="tx1"/>
                </a:solidFill>
                <a:latin typeface="Arial" charset="0"/>
              </a:defRPr>
            </a:lvl4pPr>
            <a:lvl5pPr marL="2057400" indent="-228600" defTabSz="901700" eaLnBrk="0" hangingPunct="0">
              <a:defRPr sz="1400">
                <a:solidFill>
                  <a:schemeClr val="tx1"/>
                </a:solidFill>
                <a:latin typeface="Arial" charset="0"/>
              </a:defRPr>
            </a:lvl5pPr>
            <a:lvl6pPr marL="2514600" indent="-228600" defTabSz="901700" eaLnBrk="0" fontAlgn="base" hangingPunct="0">
              <a:spcBef>
                <a:spcPct val="0"/>
              </a:spcBef>
              <a:spcAft>
                <a:spcPct val="0"/>
              </a:spcAft>
              <a:defRPr sz="1400">
                <a:solidFill>
                  <a:schemeClr val="tx1"/>
                </a:solidFill>
                <a:latin typeface="Arial" charset="0"/>
              </a:defRPr>
            </a:lvl6pPr>
            <a:lvl7pPr marL="2971800" indent="-228600" defTabSz="901700" eaLnBrk="0" fontAlgn="base" hangingPunct="0">
              <a:spcBef>
                <a:spcPct val="0"/>
              </a:spcBef>
              <a:spcAft>
                <a:spcPct val="0"/>
              </a:spcAft>
              <a:defRPr sz="1400">
                <a:solidFill>
                  <a:schemeClr val="tx1"/>
                </a:solidFill>
                <a:latin typeface="Arial" charset="0"/>
              </a:defRPr>
            </a:lvl7pPr>
            <a:lvl8pPr marL="3429000" indent="-228600" defTabSz="901700" eaLnBrk="0" fontAlgn="base" hangingPunct="0">
              <a:spcBef>
                <a:spcPct val="0"/>
              </a:spcBef>
              <a:spcAft>
                <a:spcPct val="0"/>
              </a:spcAft>
              <a:defRPr sz="1400">
                <a:solidFill>
                  <a:schemeClr val="tx1"/>
                </a:solidFill>
                <a:latin typeface="Arial" charset="0"/>
              </a:defRPr>
            </a:lvl8pPr>
            <a:lvl9pPr marL="3886200" indent="-228600" defTabSz="901700" eaLnBrk="0" fontAlgn="base" hangingPunct="0">
              <a:spcBef>
                <a:spcPct val="0"/>
              </a:spcBef>
              <a:spcAft>
                <a:spcPct val="0"/>
              </a:spcAft>
              <a:defRPr sz="1400">
                <a:solidFill>
                  <a:schemeClr val="tx1"/>
                </a:solidFill>
                <a:latin typeface="Arial" charset="0"/>
              </a:defRPr>
            </a:lvl9pPr>
          </a:lstStyle>
          <a:p>
            <a:pPr algn="ctr">
              <a:lnSpc>
                <a:spcPct val="90000"/>
              </a:lnSpc>
              <a:defRPr/>
            </a:pPr>
            <a:r>
              <a:rPr lang="en-US" altLang="en-US" sz="1200" dirty="0" smtClean="0"/>
              <a:t>Page </a:t>
            </a:r>
            <a:fld id="{A42003A9-B7A6-4B6D-B0EE-60CE0DF16ED0}" type="slidenum">
              <a:rPr lang="en-US" altLang="en-US" sz="1200" smtClean="0"/>
              <a:pPr algn="ctr">
                <a:lnSpc>
                  <a:spcPct val="90000"/>
                </a:lnSpc>
                <a:defRPr/>
              </a:pPr>
              <a:t>‹#›</a:t>
            </a:fld>
            <a:endParaRPr lang="en-US" altLang="en-US" sz="1200" dirty="0" smtClean="0"/>
          </a:p>
        </p:txBody>
      </p:sp>
      <p:sp>
        <p:nvSpPr>
          <p:cNvPr id="43015" name="Rectangle 7"/>
          <p:cNvSpPr>
            <a:spLocks noGrp="1" noRot="1" noChangeAspect="1" noChangeArrowheads="1" noTextEdit="1"/>
          </p:cNvSpPr>
          <p:nvPr>
            <p:ph type="sldImg" idx="2"/>
          </p:nvPr>
        </p:nvSpPr>
        <p:spPr bwMode="auto">
          <a:xfrm>
            <a:off x="1192213" y="703263"/>
            <a:ext cx="4629150" cy="3471862"/>
          </a:xfrm>
          <a:prstGeom prst="rect">
            <a:avLst/>
          </a:prstGeom>
          <a:noFill/>
          <a:ln w="12699">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6" name="Rectangle 8"/>
          <p:cNvSpPr>
            <a:spLocks noGrp="1" noChangeArrowheads="1"/>
          </p:cNvSpPr>
          <p:nvPr>
            <p:ph type="body" sz="quarter" idx="3"/>
          </p:nvPr>
        </p:nvSpPr>
        <p:spPr bwMode="auto">
          <a:xfrm>
            <a:off x="935038" y="4414838"/>
            <a:ext cx="5140325" cy="4183062"/>
          </a:xfrm>
          <a:prstGeom prst="rect">
            <a:avLst/>
          </a:prstGeom>
          <a:noFill/>
          <a:ln w="9525">
            <a:noFill/>
            <a:miter lim="800000"/>
            <a:headEnd/>
            <a:tailEnd/>
          </a:ln>
          <a:effectLst/>
        </p:spPr>
        <p:txBody>
          <a:bodyPr vert="horz" wrap="square" lIns="93836" tIns="47713" rIns="93836" bIns="47713" numCol="1" anchor="t" anchorCtr="0" compatLnSpc="1">
            <a:prstTxWarp prst="textNoShape">
              <a:avLst/>
            </a:prstTxWarp>
          </a:bodyPr>
          <a:lstStyle/>
          <a:p>
            <a:pPr lvl="0"/>
            <a:r>
              <a:rPr lang="en-US" noProof="0" smtClean="0"/>
              <a:t>Body Text</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Tree>
    <p:extLst>
      <p:ext uri="{BB962C8B-B14F-4D97-AF65-F5344CB8AC3E}">
        <p14:creationId xmlns:p14="http://schemas.microsoft.com/office/powerpoint/2010/main" val="519008895"/>
      </p:ext>
    </p:extLst>
  </p:cSld>
  <p:clrMap bg1="lt1" tx1="dk1" bg2="lt2" tx2="dk2" accent1="accent1" accent2="accent2" accent3="accent3" accent4="accent4" accent5="accent5" accent6="accent6" hlink="hlink" folHlink="folHlink"/>
  <p:notesStyle>
    <a:lvl1pPr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742950" indent="-28575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11430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6002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20574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54FBAF2B-FA54-4386-BB5D-A7E3CA879085}" type="slidenum">
              <a:rPr lang="en-US" altLang="en-US" sz="1000" smtClean="0">
                <a:latin typeface="Times New Roman" pitchFamily="18" charset="0"/>
              </a:rPr>
              <a:pPr>
                <a:lnSpc>
                  <a:spcPct val="100000"/>
                </a:lnSpc>
                <a:spcBef>
                  <a:spcPct val="0"/>
                </a:spcBef>
              </a:pPr>
              <a:t>1</a:t>
            </a:fld>
            <a:endParaRPr lang="en-US" altLang="en-US" sz="1000" dirty="0" smtClean="0">
              <a:latin typeface="Times New Roman"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713488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B0898B1B-AC48-432F-9E63-3FD32792B497}" type="slidenum">
              <a:rPr lang="en-US" altLang="en-US" sz="1000" smtClean="0">
                <a:latin typeface="Times New Roman" pitchFamily="18" charset="0"/>
              </a:rPr>
              <a:pPr>
                <a:lnSpc>
                  <a:spcPct val="100000"/>
                </a:lnSpc>
                <a:spcBef>
                  <a:spcPct val="0"/>
                </a:spcBef>
              </a:pPr>
              <a:t>3</a:t>
            </a:fld>
            <a:endParaRPr lang="en-US" altLang="en-US" sz="1000" dirty="0" smtClean="0">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244838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E46C2599-0E87-47A2-8149-C4673803509D}" type="slidenum">
              <a:rPr lang="en-US" altLang="en-US" sz="1000" smtClean="0">
                <a:latin typeface="Times New Roman" pitchFamily="18" charset="0"/>
              </a:rPr>
              <a:pPr>
                <a:lnSpc>
                  <a:spcPct val="100000"/>
                </a:lnSpc>
                <a:spcBef>
                  <a:spcPct val="0"/>
                </a:spcBef>
              </a:pPr>
              <a:t>4</a:t>
            </a:fld>
            <a:endParaRPr lang="en-US" altLang="en-US" sz="1000" dirty="0" smtClean="0">
              <a:latin typeface="Times New Roman"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94203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lnSpc>
                <a:spcPct val="90000"/>
              </a:lnSpc>
              <a:spcBef>
                <a:spcPct val="40000"/>
              </a:spcBef>
              <a:defRPr sz="1200">
                <a:solidFill>
                  <a:schemeClr val="tx1"/>
                </a:solidFill>
                <a:latin typeface="Arial" charset="0"/>
              </a:defRPr>
            </a:lvl1pPr>
            <a:lvl2pPr marL="741363" indent="-284163" defTabSz="950913" eaLnBrk="0" hangingPunct="0">
              <a:lnSpc>
                <a:spcPct val="90000"/>
              </a:lnSpc>
              <a:spcBef>
                <a:spcPct val="40000"/>
              </a:spcBef>
              <a:defRPr sz="1200">
                <a:solidFill>
                  <a:schemeClr val="tx1"/>
                </a:solidFill>
                <a:latin typeface="Arial" charset="0"/>
              </a:defRPr>
            </a:lvl2pPr>
            <a:lvl3pPr marL="1141413" indent="-227013" defTabSz="950913" eaLnBrk="0" hangingPunct="0">
              <a:lnSpc>
                <a:spcPct val="90000"/>
              </a:lnSpc>
              <a:spcBef>
                <a:spcPct val="40000"/>
              </a:spcBef>
              <a:defRPr sz="1200">
                <a:solidFill>
                  <a:schemeClr val="tx1"/>
                </a:solidFill>
                <a:latin typeface="Arial" charset="0"/>
              </a:defRPr>
            </a:lvl3pPr>
            <a:lvl4pPr marL="1598613" indent="-227013" defTabSz="950913" eaLnBrk="0" hangingPunct="0">
              <a:lnSpc>
                <a:spcPct val="90000"/>
              </a:lnSpc>
              <a:spcBef>
                <a:spcPct val="40000"/>
              </a:spcBef>
              <a:defRPr sz="1200">
                <a:solidFill>
                  <a:schemeClr val="tx1"/>
                </a:solidFill>
                <a:latin typeface="Arial" charset="0"/>
              </a:defRPr>
            </a:lvl4pPr>
            <a:lvl5pPr marL="2055813" indent="-227013" defTabSz="950913" eaLnBrk="0" hangingPunct="0">
              <a:lnSpc>
                <a:spcPct val="90000"/>
              </a:lnSpc>
              <a:spcBef>
                <a:spcPct val="40000"/>
              </a:spcBef>
              <a:defRPr sz="1200">
                <a:solidFill>
                  <a:schemeClr val="tx1"/>
                </a:solidFill>
                <a:latin typeface="Arial" charset="0"/>
              </a:defRPr>
            </a:lvl5pPr>
            <a:lvl6pPr marL="2513013" indent="-227013" defTabSz="950913" eaLnBrk="0" fontAlgn="base" hangingPunct="0">
              <a:lnSpc>
                <a:spcPct val="90000"/>
              </a:lnSpc>
              <a:spcBef>
                <a:spcPct val="40000"/>
              </a:spcBef>
              <a:spcAft>
                <a:spcPct val="0"/>
              </a:spcAft>
              <a:defRPr sz="1200">
                <a:solidFill>
                  <a:schemeClr val="tx1"/>
                </a:solidFill>
                <a:latin typeface="Arial" charset="0"/>
              </a:defRPr>
            </a:lvl6pPr>
            <a:lvl7pPr marL="2970213" indent="-227013" defTabSz="950913" eaLnBrk="0" fontAlgn="base" hangingPunct="0">
              <a:lnSpc>
                <a:spcPct val="90000"/>
              </a:lnSpc>
              <a:spcBef>
                <a:spcPct val="40000"/>
              </a:spcBef>
              <a:spcAft>
                <a:spcPct val="0"/>
              </a:spcAft>
              <a:defRPr sz="1200">
                <a:solidFill>
                  <a:schemeClr val="tx1"/>
                </a:solidFill>
                <a:latin typeface="Arial" charset="0"/>
              </a:defRPr>
            </a:lvl7pPr>
            <a:lvl8pPr marL="3427413" indent="-227013" defTabSz="950913" eaLnBrk="0" fontAlgn="base" hangingPunct="0">
              <a:lnSpc>
                <a:spcPct val="90000"/>
              </a:lnSpc>
              <a:spcBef>
                <a:spcPct val="40000"/>
              </a:spcBef>
              <a:spcAft>
                <a:spcPct val="0"/>
              </a:spcAft>
              <a:defRPr sz="1200">
                <a:solidFill>
                  <a:schemeClr val="tx1"/>
                </a:solidFill>
                <a:latin typeface="Arial" charset="0"/>
              </a:defRPr>
            </a:lvl8pPr>
            <a:lvl9pPr marL="3884613" indent="-227013" defTabSz="950913"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BE29FDAE-9F65-4DA2-A33D-2A4A3B79A34D}" type="slidenum">
              <a:rPr lang="en-US" altLang="en-US" sz="1000" smtClean="0">
                <a:latin typeface="Times New Roman" pitchFamily="18" charset="0"/>
              </a:rPr>
              <a:pPr>
                <a:lnSpc>
                  <a:spcPct val="100000"/>
                </a:lnSpc>
                <a:spcBef>
                  <a:spcPct val="0"/>
                </a:spcBef>
              </a:pPr>
              <a:t>5</a:t>
            </a:fld>
            <a:endParaRPr lang="en-US" altLang="en-US" sz="1000" dirty="0" smtClean="0">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smtClean="0"/>
          </a:p>
        </p:txBody>
      </p:sp>
    </p:spTree>
    <p:extLst>
      <p:ext uri="{BB962C8B-B14F-4D97-AF65-F5344CB8AC3E}">
        <p14:creationId xmlns:p14="http://schemas.microsoft.com/office/powerpoint/2010/main" val="3409751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505C44A0-F33D-427A-8F7D-6E22CE57F698}" type="slidenum">
              <a:rPr lang="en-US" altLang="en-US" sz="1000" smtClean="0">
                <a:latin typeface="Times New Roman" pitchFamily="18" charset="0"/>
              </a:rPr>
              <a:pPr>
                <a:lnSpc>
                  <a:spcPct val="100000"/>
                </a:lnSpc>
                <a:spcBef>
                  <a:spcPct val="0"/>
                </a:spcBef>
              </a:pPr>
              <a:t>6</a:t>
            </a:fld>
            <a:endParaRPr lang="en-US" altLang="en-US" sz="1000" dirty="0" smtClean="0">
              <a:latin typeface="Times New Roman" pitchFamily="18" charset="0"/>
            </a:endParaRPr>
          </a:p>
        </p:txBody>
      </p:sp>
    </p:spTree>
    <p:extLst>
      <p:ext uri="{BB962C8B-B14F-4D97-AF65-F5344CB8AC3E}">
        <p14:creationId xmlns:p14="http://schemas.microsoft.com/office/powerpoint/2010/main" val="1153640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txBox="1">
            <a:spLocks noGrp="1" noChangeArrowheads="1"/>
          </p:cNvSpPr>
          <p:nvPr/>
        </p:nvSpPr>
        <p:spPr bwMode="auto">
          <a:xfrm>
            <a:off x="3971925"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84" tIns="0" rIns="19084" bIns="0" anchor="b"/>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gn="r">
              <a:lnSpc>
                <a:spcPct val="100000"/>
              </a:lnSpc>
              <a:spcBef>
                <a:spcPct val="0"/>
              </a:spcBef>
            </a:pPr>
            <a:fld id="{B36B1B18-EC4A-4C69-9D9C-8423ABCC15E6}" type="slidenum">
              <a:rPr lang="en-US" altLang="en-US" sz="1000" i="1">
                <a:latin typeface="Times New Roman" pitchFamily="18" charset="0"/>
              </a:rPr>
              <a:pPr algn="r">
                <a:lnSpc>
                  <a:spcPct val="100000"/>
                </a:lnSpc>
                <a:spcBef>
                  <a:spcPct val="0"/>
                </a:spcBef>
              </a:pPr>
              <a:t>7</a:t>
            </a:fld>
            <a:endParaRPr lang="en-US" altLang="en-US" sz="1000" i="1" dirty="0">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dirty="0" smtClean="0"/>
          </a:p>
        </p:txBody>
      </p:sp>
    </p:spTree>
    <p:extLst>
      <p:ext uri="{BB962C8B-B14F-4D97-AF65-F5344CB8AC3E}">
        <p14:creationId xmlns:p14="http://schemas.microsoft.com/office/powerpoint/2010/main" val="2611553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txBox="1">
            <a:spLocks noGrp="1" noChangeArrowheads="1"/>
          </p:cNvSpPr>
          <p:nvPr/>
        </p:nvSpPr>
        <p:spPr bwMode="auto">
          <a:xfrm>
            <a:off x="3971925"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84" tIns="0" rIns="19084" bIns="0" anchor="b"/>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gn="r">
              <a:lnSpc>
                <a:spcPct val="100000"/>
              </a:lnSpc>
              <a:spcBef>
                <a:spcPct val="0"/>
              </a:spcBef>
            </a:pPr>
            <a:fld id="{FDE2BDAA-020E-4051-A4B6-CF2421699D28}" type="slidenum">
              <a:rPr lang="en-US" altLang="en-US" sz="1000" i="1">
                <a:latin typeface="Times New Roman" pitchFamily="18" charset="0"/>
              </a:rPr>
              <a:pPr algn="r">
                <a:lnSpc>
                  <a:spcPct val="100000"/>
                </a:lnSpc>
                <a:spcBef>
                  <a:spcPct val="0"/>
                </a:spcBef>
              </a:pPr>
              <a:t>8</a:t>
            </a:fld>
            <a:endParaRPr lang="en-US" altLang="en-US" sz="1000" i="1" dirty="0">
              <a:latin typeface="Times New Roman"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dirty="0" smtClean="0"/>
          </a:p>
        </p:txBody>
      </p:sp>
    </p:spTree>
    <p:extLst>
      <p:ext uri="{BB962C8B-B14F-4D97-AF65-F5344CB8AC3E}">
        <p14:creationId xmlns:p14="http://schemas.microsoft.com/office/powerpoint/2010/main" val="1544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050CFD4C-D0A2-457D-B15E-615D386C7C77}" type="slidenum">
              <a:rPr lang="en-US" altLang="en-US" sz="1000" smtClean="0">
                <a:latin typeface="Times New Roman" pitchFamily="18" charset="0"/>
              </a:rPr>
              <a:pPr>
                <a:lnSpc>
                  <a:spcPct val="100000"/>
                </a:lnSpc>
                <a:spcBef>
                  <a:spcPct val="0"/>
                </a:spcBef>
              </a:pPr>
              <a:t>14</a:t>
            </a:fld>
            <a:endParaRPr lang="en-US" altLang="en-US" sz="1000" dirty="0" smtClean="0">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666204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1533D9A4-477F-4BF4-A90F-7F7F3E511920}" type="slidenum">
              <a:rPr lang="en-US" altLang="en-US" sz="1000" smtClean="0">
                <a:latin typeface="Times New Roman" pitchFamily="18" charset="0"/>
              </a:rPr>
              <a:pPr>
                <a:lnSpc>
                  <a:spcPct val="100000"/>
                </a:lnSpc>
                <a:spcBef>
                  <a:spcPct val="0"/>
                </a:spcBef>
              </a:pPr>
              <a:t>30</a:t>
            </a:fld>
            <a:endParaRPr lang="en-US" altLang="en-US" sz="1000" dirty="0" smtClean="0">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2328759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241300" y="139700"/>
            <a:ext cx="87757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endParaRPr lang="en-CA" altLang="en-US" dirty="0" smtClean="0"/>
          </a:p>
        </p:txBody>
      </p:sp>
      <p:sp>
        <p:nvSpPr>
          <p:cNvPr id="5" name="Rectangle 4"/>
          <p:cNvSpPr>
            <a:spLocks noChangeArrowheads="1"/>
          </p:cNvSpPr>
          <p:nvPr/>
        </p:nvSpPr>
        <p:spPr bwMode="auto">
          <a:xfrm>
            <a:off x="8232775"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rPr>
              <a:t>James Tam</a:t>
            </a:r>
          </a:p>
        </p:txBody>
      </p:sp>
      <p:sp>
        <p:nvSpPr>
          <p:cNvPr id="23555" name="Rectangle 3"/>
          <p:cNvSpPr>
            <a:spLocks noGrp="1" noChangeArrowheads="1"/>
          </p:cNvSpPr>
          <p:nvPr>
            <p:ph type="ctrTitle"/>
          </p:nvPr>
        </p:nvSpPr>
        <p:spPr>
          <a:xfrm>
            <a:off x="685800" y="2286000"/>
            <a:ext cx="7772400" cy="1143000"/>
          </a:xfrm>
        </p:spPr>
        <p:txBody>
          <a:bodyPr/>
          <a:lstStyle>
            <a:lvl1pPr>
              <a:defRPr sz="4800"/>
            </a:lvl1pPr>
          </a:lstStyle>
          <a:p>
            <a:r>
              <a:rPr lang="en-US" dirty="0"/>
              <a:t>Click to edit Master title style</a:t>
            </a:r>
          </a:p>
        </p:txBody>
      </p:sp>
      <p:sp>
        <p:nvSpPr>
          <p:cNvPr id="23556" name="Rectangle 4"/>
          <p:cNvSpPr>
            <a:spLocks noGrp="1" noChangeArrowheads="1"/>
          </p:cNvSpPr>
          <p:nvPr>
            <p:ph type="subTitle" idx="1"/>
          </p:nvPr>
        </p:nvSpPr>
        <p:spPr>
          <a:xfrm>
            <a:off x="1371600" y="3886200"/>
            <a:ext cx="6400800" cy="1752600"/>
          </a:xfrm>
        </p:spPr>
        <p:txBody>
          <a:bodyPr/>
          <a:lstStyle>
            <a:lvl1pPr algn="ctr">
              <a:defRPr sz="3200"/>
            </a:lvl1pPr>
          </a:lstStyle>
          <a:p>
            <a:r>
              <a:rPr lang="en-US" dirty="0"/>
              <a:t>Click to edit Master subtitle style</a:t>
            </a:r>
          </a:p>
        </p:txBody>
      </p:sp>
    </p:spTree>
    <p:extLst>
      <p:ext uri="{BB962C8B-B14F-4D97-AF65-F5344CB8AC3E}">
        <p14:creationId xmlns:p14="http://schemas.microsoft.com/office/powerpoint/2010/main" val="2560985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0" y="303213"/>
            <a:ext cx="2051050" cy="6173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03213"/>
            <a:ext cx="6000750" cy="6173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8202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228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95964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108075"/>
            <a:ext cx="4013200"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2800" y="3868738"/>
            <a:ext cx="4013200" cy="260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8687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1864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4342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521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695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8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9059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69490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337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31800" y="303213"/>
            <a:ext cx="8166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Slide Title</a:t>
            </a:r>
          </a:p>
        </p:txBody>
      </p:sp>
      <p:sp>
        <p:nvSpPr>
          <p:cNvPr id="1027" name="Rectangle 4"/>
          <p:cNvSpPr>
            <a:spLocks noGrp="1" noChangeArrowheads="1"/>
          </p:cNvSpPr>
          <p:nvPr>
            <p:ph type="body" idx="1"/>
          </p:nvPr>
        </p:nvSpPr>
        <p:spPr bwMode="auto">
          <a:xfrm>
            <a:off x="457200" y="1108075"/>
            <a:ext cx="81788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p:txBody>
      </p:sp>
      <p:sp>
        <p:nvSpPr>
          <p:cNvPr id="1028" name="Rectangle 5"/>
          <p:cNvSpPr>
            <a:spLocks noChangeArrowheads="1"/>
          </p:cNvSpPr>
          <p:nvPr/>
        </p:nvSpPr>
        <p:spPr bwMode="auto">
          <a:xfrm>
            <a:off x="241300" y="139700"/>
            <a:ext cx="87757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endParaRPr lang="en-CA" altLang="en-US" dirty="0" smtClean="0"/>
          </a:p>
        </p:txBody>
      </p:sp>
      <p:sp>
        <p:nvSpPr>
          <p:cNvPr id="1029" name="Rectangle 6"/>
          <p:cNvSpPr>
            <a:spLocks noChangeArrowheads="1"/>
          </p:cNvSpPr>
          <p:nvPr/>
        </p:nvSpPr>
        <p:spPr bwMode="auto">
          <a:xfrm>
            <a:off x="8232775"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rPr>
              <a:t>James Tam</a:t>
            </a:r>
          </a:p>
        </p:txBody>
      </p:sp>
    </p:spTree>
  </p:cSld>
  <p:clrMap bg1="lt1" tx1="dk1" bg2="lt2" tx2="dk2" accent1="accent1" accent2="accent2" accent3="accent3" accent4="accent4" accent5="accent5" accent6="accent6" hlink="hlink" folHlink="folHlink"/>
  <p:sldLayoutIdLst>
    <p:sldLayoutId id="2147484610" r:id="rId1"/>
    <p:sldLayoutId id="2147484599" r:id="rId2"/>
    <p:sldLayoutId id="2147484600" r:id="rId3"/>
    <p:sldLayoutId id="2147484601" r:id="rId4"/>
    <p:sldLayoutId id="2147484602" r:id="rId5"/>
    <p:sldLayoutId id="2147484603" r:id="rId6"/>
    <p:sldLayoutId id="2147484604" r:id="rId7"/>
    <p:sldLayoutId id="2147484605" r:id="rId8"/>
    <p:sldLayoutId id="2147484606" r:id="rId9"/>
    <p:sldLayoutId id="2147484607" r:id="rId10"/>
    <p:sldLayoutId id="2147484608" r:id="rId11"/>
    <p:sldLayoutId id="2147484609" r:id="rId12"/>
  </p:sldLayoutIdLst>
  <p:timing>
    <p:tnLst>
      <p:par>
        <p:cTn id="1" dur="indefinite" restart="never" nodeType="tmRoot"/>
      </p:par>
    </p:tnLst>
  </p:timing>
  <p:txStyles>
    <p:titleStyle>
      <a:lvl1pPr algn="ctr" rtl="0" eaLnBrk="0" fontAlgn="base" hangingPunct="0">
        <a:lnSpc>
          <a:spcPct val="90000"/>
        </a:lnSpc>
        <a:spcBef>
          <a:spcPct val="0"/>
        </a:spcBef>
        <a:spcAft>
          <a:spcPct val="0"/>
        </a:spcAft>
        <a:defRPr sz="3200" b="1" u="sng">
          <a:solidFill>
            <a:schemeClr val="tx2"/>
          </a:solidFill>
          <a:latin typeface="Calibri" panose="020F0502020204030204" pitchFamily="34" charset="0"/>
          <a:ea typeface="+mj-ea"/>
          <a:cs typeface="+mj-cs"/>
        </a:defRPr>
      </a:lvl1pPr>
      <a:lvl2pPr algn="ctr" rtl="0" eaLnBrk="0" fontAlgn="base" hangingPunct="0">
        <a:lnSpc>
          <a:spcPct val="90000"/>
        </a:lnSpc>
        <a:spcBef>
          <a:spcPct val="0"/>
        </a:spcBef>
        <a:spcAft>
          <a:spcPct val="0"/>
        </a:spcAft>
        <a:defRPr sz="3200" b="1" u="sng">
          <a:solidFill>
            <a:schemeClr val="tx2"/>
          </a:solidFill>
          <a:latin typeface="Calibri" pitchFamily="34" charset="0"/>
        </a:defRPr>
      </a:lvl2pPr>
      <a:lvl3pPr algn="ctr" rtl="0" eaLnBrk="0" fontAlgn="base" hangingPunct="0">
        <a:lnSpc>
          <a:spcPct val="90000"/>
        </a:lnSpc>
        <a:spcBef>
          <a:spcPct val="0"/>
        </a:spcBef>
        <a:spcAft>
          <a:spcPct val="0"/>
        </a:spcAft>
        <a:defRPr sz="3200" b="1" u="sng">
          <a:solidFill>
            <a:schemeClr val="tx2"/>
          </a:solidFill>
          <a:latin typeface="Calibri" pitchFamily="34" charset="0"/>
        </a:defRPr>
      </a:lvl3pPr>
      <a:lvl4pPr algn="ctr" rtl="0" eaLnBrk="0" fontAlgn="base" hangingPunct="0">
        <a:lnSpc>
          <a:spcPct val="90000"/>
        </a:lnSpc>
        <a:spcBef>
          <a:spcPct val="0"/>
        </a:spcBef>
        <a:spcAft>
          <a:spcPct val="0"/>
        </a:spcAft>
        <a:defRPr sz="3200" b="1" u="sng">
          <a:solidFill>
            <a:schemeClr val="tx2"/>
          </a:solidFill>
          <a:latin typeface="Calibri" pitchFamily="34" charset="0"/>
        </a:defRPr>
      </a:lvl4pPr>
      <a:lvl5pPr algn="ctr" rtl="0" eaLnBrk="0" fontAlgn="base" hangingPunct="0">
        <a:lnSpc>
          <a:spcPct val="90000"/>
        </a:lnSpc>
        <a:spcBef>
          <a:spcPct val="0"/>
        </a:spcBef>
        <a:spcAft>
          <a:spcPct val="0"/>
        </a:spcAft>
        <a:defRPr sz="3200" b="1" u="sng">
          <a:solidFill>
            <a:schemeClr val="tx2"/>
          </a:solidFill>
          <a:latin typeface="Calibri" pitchFamily="34" charset="0"/>
        </a:defRPr>
      </a:lvl5pPr>
      <a:lvl6pPr marL="457200" algn="ctr" rtl="0" eaLnBrk="0" fontAlgn="base" hangingPunct="0">
        <a:lnSpc>
          <a:spcPct val="90000"/>
        </a:lnSpc>
        <a:spcBef>
          <a:spcPct val="0"/>
        </a:spcBef>
        <a:spcAft>
          <a:spcPct val="0"/>
        </a:spcAft>
        <a:defRPr sz="2800" b="1" u="sng">
          <a:solidFill>
            <a:schemeClr val="tx2"/>
          </a:solidFill>
          <a:latin typeface="Times New Roman" pitchFamily="18" charset="0"/>
        </a:defRPr>
      </a:lvl6pPr>
      <a:lvl7pPr marL="914400" algn="ctr" rtl="0" eaLnBrk="0" fontAlgn="base" hangingPunct="0">
        <a:lnSpc>
          <a:spcPct val="90000"/>
        </a:lnSpc>
        <a:spcBef>
          <a:spcPct val="0"/>
        </a:spcBef>
        <a:spcAft>
          <a:spcPct val="0"/>
        </a:spcAft>
        <a:defRPr sz="2800" b="1" u="sng">
          <a:solidFill>
            <a:schemeClr val="tx2"/>
          </a:solidFill>
          <a:latin typeface="Times New Roman" pitchFamily="18" charset="0"/>
        </a:defRPr>
      </a:lvl7pPr>
      <a:lvl8pPr marL="1371600" algn="ctr" rtl="0" eaLnBrk="0" fontAlgn="base" hangingPunct="0">
        <a:lnSpc>
          <a:spcPct val="90000"/>
        </a:lnSpc>
        <a:spcBef>
          <a:spcPct val="0"/>
        </a:spcBef>
        <a:spcAft>
          <a:spcPct val="0"/>
        </a:spcAft>
        <a:defRPr sz="2800" b="1" u="sng">
          <a:solidFill>
            <a:schemeClr val="tx2"/>
          </a:solidFill>
          <a:latin typeface="Times New Roman" pitchFamily="18" charset="0"/>
        </a:defRPr>
      </a:lvl8pPr>
      <a:lvl9pPr marL="1828800" algn="ctr" rtl="0" eaLnBrk="0" fontAlgn="base" hangingPunct="0">
        <a:lnSpc>
          <a:spcPct val="90000"/>
        </a:lnSpc>
        <a:spcBef>
          <a:spcPct val="0"/>
        </a:spcBef>
        <a:spcAft>
          <a:spcPct val="0"/>
        </a:spcAft>
        <a:defRPr sz="2800" b="1" u="sng">
          <a:solidFill>
            <a:schemeClr val="tx2"/>
          </a:solidFill>
          <a:latin typeface="Times New Roman" pitchFamily="18" charset="0"/>
        </a:defRPr>
      </a:lvl9pPr>
    </p:titleStyle>
    <p:bodyStyle>
      <a:lvl1pPr marL="111125" indent="-111125" algn="l" rtl="0" eaLnBrk="0" fontAlgn="base" hangingPunct="0">
        <a:spcBef>
          <a:spcPct val="30000"/>
        </a:spcBef>
        <a:spcAft>
          <a:spcPct val="0"/>
        </a:spcAft>
        <a:buChar char="•"/>
        <a:defRPr sz="2400">
          <a:solidFill>
            <a:schemeClr val="tx1"/>
          </a:solidFill>
          <a:latin typeface="Calibri" panose="020F0502020204030204" pitchFamily="34" charset="0"/>
          <a:ea typeface="+mn-ea"/>
          <a:cs typeface="+mn-cs"/>
        </a:defRPr>
      </a:lvl1pPr>
      <a:lvl2pPr marL="346075" indent="-120650" algn="l" rtl="0" eaLnBrk="0" fontAlgn="base" hangingPunct="0">
        <a:spcBef>
          <a:spcPct val="10000"/>
        </a:spcBef>
        <a:spcAft>
          <a:spcPct val="0"/>
        </a:spcAft>
        <a:buSzPct val="100000"/>
        <a:buFont typeface="Times New Roman" pitchFamily="18" charset="0"/>
        <a:buChar char="-"/>
        <a:defRPr sz="2000">
          <a:solidFill>
            <a:schemeClr val="tx1"/>
          </a:solidFill>
          <a:latin typeface="Calibri" panose="020F0502020204030204" pitchFamily="34" charset="0"/>
        </a:defRPr>
      </a:lvl2pPr>
      <a:lvl3pPr marL="568325" indent="-107950" algn="l" rtl="0" eaLnBrk="0" fontAlgn="base" hangingPunct="0">
        <a:lnSpc>
          <a:spcPct val="90000"/>
        </a:lnSpc>
        <a:spcBef>
          <a:spcPct val="10000"/>
        </a:spcBef>
        <a:spcAft>
          <a:spcPct val="0"/>
        </a:spcAft>
        <a:buSzPct val="100000"/>
        <a:buChar char="•"/>
        <a:defRPr>
          <a:solidFill>
            <a:schemeClr val="tx1"/>
          </a:solidFill>
          <a:latin typeface="Calibri" panose="020F0502020204030204" pitchFamily="34" charset="0"/>
        </a:defRPr>
      </a:lvl3pPr>
      <a:lvl4pPr marL="800100" indent="-114300" algn="l" rtl="0" eaLnBrk="0" fontAlgn="base" hangingPunct="0">
        <a:spcBef>
          <a:spcPct val="10000"/>
        </a:spcBef>
        <a:spcAft>
          <a:spcPct val="0"/>
        </a:spcAft>
        <a:defRPr>
          <a:solidFill>
            <a:schemeClr val="tx1"/>
          </a:solidFill>
          <a:latin typeface="Calibri" panose="020F0502020204030204" pitchFamily="34" charset="0"/>
        </a:defRPr>
      </a:lvl4pPr>
      <a:lvl5pPr marL="1028700" indent="-114300" algn="l" rtl="0" eaLnBrk="0" fontAlgn="base" hangingPunct="0">
        <a:spcBef>
          <a:spcPct val="10000"/>
        </a:spcBef>
        <a:spcAft>
          <a:spcPct val="0"/>
        </a:spcAft>
        <a:defRPr>
          <a:solidFill>
            <a:schemeClr val="tx1"/>
          </a:solidFill>
          <a:latin typeface="Calibri" panose="020F0502020204030204" pitchFamily="34" charset="0"/>
        </a:defRPr>
      </a:lvl5pPr>
      <a:lvl6pPr marL="1485900" indent="-114300" algn="l" rtl="0" eaLnBrk="0" fontAlgn="base" hangingPunct="0">
        <a:spcBef>
          <a:spcPct val="10000"/>
        </a:spcBef>
        <a:spcAft>
          <a:spcPct val="0"/>
        </a:spcAft>
        <a:defRPr>
          <a:solidFill>
            <a:schemeClr val="tx1"/>
          </a:solidFill>
          <a:latin typeface="+mn-lt"/>
        </a:defRPr>
      </a:lvl6pPr>
      <a:lvl7pPr marL="1943100" indent="-114300" algn="l" rtl="0" eaLnBrk="0" fontAlgn="base" hangingPunct="0">
        <a:spcBef>
          <a:spcPct val="10000"/>
        </a:spcBef>
        <a:spcAft>
          <a:spcPct val="0"/>
        </a:spcAft>
        <a:defRPr>
          <a:solidFill>
            <a:schemeClr val="tx1"/>
          </a:solidFill>
          <a:latin typeface="+mn-lt"/>
        </a:defRPr>
      </a:lvl7pPr>
      <a:lvl8pPr marL="2400300" indent="-114300" algn="l" rtl="0" eaLnBrk="0" fontAlgn="base" hangingPunct="0">
        <a:spcBef>
          <a:spcPct val="10000"/>
        </a:spcBef>
        <a:spcAft>
          <a:spcPct val="0"/>
        </a:spcAft>
        <a:defRPr>
          <a:solidFill>
            <a:schemeClr val="tx1"/>
          </a:solidFill>
          <a:latin typeface="+mn-lt"/>
        </a:defRPr>
      </a:lvl8pPr>
      <a:lvl9pPr marL="2857500" indent="-114300" algn="l" rtl="0" eaLnBrk="0" fontAlgn="base" hangingPunct="0">
        <a:spcBef>
          <a:spcPct val="1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7" Type="http://schemas.openxmlformats.org/officeDocument/2006/relationships/image" Target="../media/image11.wmf"/><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image" Target="../media/image23.jpe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pages.cpsc.ucalgary.ca/~tamj/2016/219W/starting/index.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app-ca.tophat.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pages.cpsc.ucalgary.ca/~tamj/2016/219W/index.html#Main_grid:_Course_topics,_lecture_notes_and_individual_assignment_descriptions,_exam_informatio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ucalgary.ca/pubs/calendar/current/f-2.html" TargetMode="External"/><Relationship Id="rId2" Type="http://schemas.openxmlformats.org/officeDocument/2006/relationships/hyperlink" Target="http://pages.cpsc.ucalgary.ca/~tamj/2016/219W/grade_calculator.xls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mailto:tam@ucalgary.ca"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proquest.safaribooksonline.com.ezproxy.lib.ucalgary.c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47700" y="1185583"/>
            <a:ext cx="7772400" cy="1143000"/>
          </a:xfrm>
        </p:spPr>
        <p:txBody>
          <a:bodyPr/>
          <a:lstStyle/>
          <a:p>
            <a:r>
              <a:rPr lang="en-US" altLang="en-US" sz="3600" dirty="0" smtClean="0"/>
              <a:t>Introduction To CPSC 219</a:t>
            </a:r>
          </a:p>
        </p:txBody>
      </p:sp>
      <p:sp>
        <p:nvSpPr>
          <p:cNvPr id="3075" name="Text Box 9"/>
          <p:cNvSpPr txBox="1">
            <a:spLocks noChangeArrowheads="1"/>
          </p:cNvSpPr>
          <p:nvPr/>
        </p:nvSpPr>
        <p:spPr bwMode="auto">
          <a:xfrm>
            <a:off x="1149350" y="2499006"/>
            <a:ext cx="6769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spcBef>
                <a:spcPct val="30000"/>
              </a:spcBef>
              <a:buChar char="•"/>
              <a:defRPr sz="2400">
                <a:solidFill>
                  <a:schemeClr val="tx1"/>
                </a:solidFill>
                <a:latin typeface="Times New Roman" pitchFamily="18" charset="0"/>
              </a:defRPr>
            </a:lvl1pPr>
            <a:lvl2pPr marL="742950" indent="-285750" eaLnBrk="0" hangingPunct="0">
              <a:spcBef>
                <a:spcPct val="10000"/>
              </a:spcBef>
              <a:buSzPct val="100000"/>
              <a:buFont typeface="Times New Roman" pitchFamily="18" charset="0"/>
              <a:buChar char="-"/>
              <a:defRPr sz="2000">
                <a:solidFill>
                  <a:schemeClr val="tx1"/>
                </a:solidFill>
                <a:latin typeface="Times New Roman" pitchFamily="18" charset="0"/>
              </a:defRPr>
            </a:lvl2pPr>
            <a:lvl3pPr marL="1143000" indent="-228600" eaLnBrk="0" hangingPunct="0">
              <a:lnSpc>
                <a:spcPct val="90000"/>
              </a:lnSpc>
              <a:spcBef>
                <a:spcPct val="10000"/>
              </a:spcBef>
              <a:buSzPct val="100000"/>
              <a:buChar char="•"/>
              <a:defRPr>
                <a:solidFill>
                  <a:schemeClr val="tx1"/>
                </a:solidFill>
                <a:latin typeface="Times New Roman" pitchFamily="18" charset="0"/>
              </a:defRPr>
            </a:lvl3pPr>
            <a:lvl4pPr marL="1600200" indent="-228600" eaLnBrk="0" hangingPunct="0">
              <a:spcBef>
                <a:spcPct val="10000"/>
              </a:spcBef>
              <a:defRPr>
                <a:solidFill>
                  <a:schemeClr val="tx1"/>
                </a:solidFill>
                <a:latin typeface="Times New Roman" pitchFamily="18" charset="0"/>
              </a:defRPr>
            </a:lvl4pPr>
            <a:lvl5pPr marL="2057400" indent="-228600" eaLnBrk="0" hangingPunct="0">
              <a:spcBef>
                <a:spcPct val="10000"/>
              </a:spcBef>
              <a:defRPr>
                <a:solidFill>
                  <a:schemeClr val="tx1"/>
                </a:solidFill>
                <a:latin typeface="Times New Roman" pitchFamily="18" charset="0"/>
              </a:defRPr>
            </a:lvl5pPr>
            <a:lvl6pPr marL="2514600" indent="-228600" eaLnBrk="0" fontAlgn="base" hangingPunct="0">
              <a:spcBef>
                <a:spcPct val="10000"/>
              </a:spcBef>
              <a:spcAft>
                <a:spcPct val="0"/>
              </a:spcAft>
              <a:defRPr>
                <a:solidFill>
                  <a:schemeClr val="tx1"/>
                </a:solidFill>
                <a:latin typeface="Times New Roman" pitchFamily="18" charset="0"/>
              </a:defRPr>
            </a:lvl6pPr>
            <a:lvl7pPr marL="2971800" indent="-228600" eaLnBrk="0" fontAlgn="base" hangingPunct="0">
              <a:spcBef>
                <a:spcPct val="10000"/>
              </a:spcBef>
              <a:spcAft>
                <a:spcPct val="0"/>
              </a:spcAft>
              <a:defRPr>
                <a:solidFill>
                  <a:schemeClr val="tx1"/>
                </a:solidFill>
                <a:latin typeface="Times New Roman" pitchFamily="18" charset="0"/>
              </a:defRPr>
            </a:lvl7pPr>
            <a:lvl8pPr marL="3429000" indent="-228600" eaLnBrk="0" fontAlgn="base" hangingPunct="0">
              <a:spcBef>
                <a:spcPct val="10000"/>
              </a:spcBef>
              <a:spcAft>
                <a:spcPct val="0"/>
              </a:spcAft>
              <a:defRPr>
                <a:solidFill>
                  <a:schemeClr val="tx1"/>
                </a:solidFill>
                <a:latin typeface="Times New Roman" pitchFamily="18" charset="0"/>
              </a:defRPr>
            </a:lvl8pPr>
            <a:lvl9pPr marL="3886200" indent="-228600" eaLnBrk="0" fontAlgn="base" hangingPunct="0">
              <a:spcBef>
                <a:spcPct val="10000"/>
              </a:spcBef>
              <a:spcAft>
                <a:spcPct val="0"/>
              </a:spcAft>
              <a:defRPr>
                <a:solidFill>
                  <a:schemeClr val="tx1"/>
                </a:solidFill>
                <a:latin typeface="Times New Roman" pitchFamily="18" charset="0"/>
              </a:defRPr>
            </a:lvl9pPr>
          </a:lstStyle>
          <a:p>
            <a:pPr algn="ctr" eaLnBrk="1" hangingPunct="1">
              <a:spcBef>
                <a:spcPct val="50000"/>
              </a:spcBef>
              <a:buFontTx/>
              <a:buNone/>
            </a:pPr>
            <a:r>
              <a:rPr lang="en-US" altLang="en-US" sz="3200" b="1" dirty="0">
                <a:latin typeface="Arial" charset="0"/>
              </a:rPr>
              <a:t>James Tam</a:t>
            </a:r>
          </a:p>
        </p:txBody>
      </p:sp>
      <p:pic>
        <p:nvPicPr>
          <p:cNvPr id="3077" name="Picture 8"/>
          <p:cNvPicPr>
            <a:picLocks noChangeAspect="1" noChangeArrowheads="1"/>
          </p:cNvPicPr>
          <p:nvPr/>
        </p:nvPicPr>
        <p:blipFill>
          <a:blip r:embed="rId3">
            <a:extLst>
              <a:ext uri="{28A0092B-C50C-407E-A947-70E740481C1C}">
                <a14:useLocalDpi xmlns:a14="http://schemas.microsoft.com/office/drawing/2010/main" val="0"/>
              </a:ext>
            </a:extLst>
          </a:blip>
          <a:srcRect l="5165" t="30798" b="11095"/>
          <a:stretch>
            <a:fillRect/>
          </a:stretch>
        </p:blipFill>
        <p:spPr bwMode="auto">
          <a:xfrm>
            <a:off x="2835275" y="3965015"/>
            <a:ext cx="29845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8" name="Text Box 9"/>
          <p:cNvSpPr txBox="1">
            <a:spLocks noChangeArrowheads="1"/>
          </p:cNvSpPr>
          <p:nvPr/>
        </p:nvSpPr>
        <p:spPr bwMode="auto">
          <a:xfrm>
            <a:off x="746125" y="5857875"/>
            <a:ext cx="596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eaLnBrk="0" hangingPunct="0">
              <a:spcBef>
                <a:spcPct val="30000"/>
              </a:spcBef>
              <a:buChar char="•"/>
              <a:defRPr sz="2400">
                <a:solidFill>
                  <a:schemeClr val="tx1"/>
                </a:solidFill>
                <a:latin typeface="Times New Roman" pitchFamily="18" charset="0"/>
              </a:defRPr>
            </a:lvl1pPr>
            <a:lvl2pPr marL="742950" indent="-285750" eaLnBrk="0" hangingPunct="0">
              <a:spcBef>
                <a:spcPct val="10000"/>
              </a:spcBef>
              <a:buSzPct val="100000"/>
              <a:buFont typeface="Times New Roman" pitchFamily="18" charset="0"/>
              <a:buChar char="-"/>
              <a:defRPr sz="2000">
                <a:solidFill>
                  <a:schemeClr val="tx1"/>
                </a:solidFill>
                <a:latin typeface="Times New Roman" pitchFamily="18" charset="0"/>
              </a:defRPr>
            </a:lvl2pPr>
            <a:lvl3pPr marL="1143000" indent="-228600" eaLnBrk="0" hangingPunct="0">
              <a:lnSpc>
                <a:spcPct val="90000"/>
              </a:lnSpc>
              <a:spcBef>
                <a:spcPct val="10000"/>
              </a:spcBef>
              <a:buSzPct val="100000"/>
              <a:buChar char="•"/>
              <a:defRPr>
                <a:solidFill>
                  <a:schemeClr val="tx1"/>
                </a:solidFill>
                <a:latin typeface="Times New Roman" pitchFamily="18" charset="0"/>
              </a:defRPr>
            </a:lvl3pPr>
            <a:lvl4pPr marL="1600200" indent="-228600" eaLnBrk="0" hangingPunct="0">
              <a:spcBef>
                <a:spcPct val="10000"/>
              </a:spcBef>
              <a:defRPr>
                <a:solidFill>
                  <a:schemeClr val="tx1"/>
                </a:solidFill>
                <a:latin typeface="Times New Roman" pitchFamily="18" charset="0"/>
              </a:defRPr>
            </a:lvl4pPr>
            <a:lvl5pPr marL="2057400" indent="-228600" eaLnBrk="0" hangingPunct="0">
              <a:spcBef>
                <a:spcPct val="10000"/>
              </a:spcBef>
              <a:defRPr>
                <a:solidFill>
                  <a:schemeClr val="tx1"/>
                </a:solidFill>
                <a:latin typeface="Times New Roman" pitchFamily="18" charset="0"/>
              </a:defRPr>
            </a:lvl5pPr>
            <a:lvl6pPr marL="2514600" indent="-228600" eaLnBrk="0" fontAlgn="base" hangingPunct="0">
              <a:spcBef>
                <a:spcPct val="10000"/>
              </a:spcBef>
              <a:spcAft>
                <a:spcPct val="0"/>
              </a:spcAft>
              <a:defRPr>
                <a:solidFill>
                  <a:schemeClr val="tx1"/>
                </a:solidFill>
                <a:latin typeface="Times New Roman" pitchFamily="18" charset="0"/>
              </a:defRPr>
            </a:lvl6pPr>
            <a:lvl7pPr marL="2971800" indent="-228600" eaLnBrk="0" fontAlgn="base" hangingPunct="0">
              <a:spcBef>
                <a:spcPct val="10000"/>
              </a:spcBef>
              <a:spcAft>
                <a:spcPct val="0"/>
              </a:spcAft>
              <a:defRPr>
                <a:solidFill>
                  <a:schemeClr val="tx1"/>
                </a:solidFill>
                <a:latin typeface="Times New Roman" pitchFamily="18" charset="0"/>
              </a:defRPr>
            </a:lvl7pPr>
            <a:lvl8pPr marL="3429000" indent="-228600" eaLnBrk="0" fontAlgn="base" hangingPunct="0">
              <a:spcBef>
                <a:spcPct val="10000"/>
              </a:spcBef>
              <a:spcAft>
                <a:spcPct val="0"/>
              </a:spcAft>
              <a:defRPr>
                <a:solidFill>
                  <a:schemeClr val="tx1"/>
                </a:solidFill>
                <a:latin typeface="Times New Roman" pitchFamily="18" charset="0"/>
              </a:defRPr>
            </a:lvl8pPr>
            <a:lvl9pPr marL="3886200" indent="-228600" eaLnBrk="0" fontAlgn="base" hangingPunct="0">
              <a:spcBef>
                <a:spcPct val="10000"/>
              </a:spcBef>
              <a:spcAft>
                <a:spcPct val="0"/>
              </a:spcAft>
              <a:defRPr>
                <a:solidFill>
                  <a:schemeClr val="tx1"/>
                </a:solidFill>
                <a:latin typeface="Times New Roman" pitchFamily="18" charset="0"/>
              </a:defRPr>
            </a:lvl9pPr>
          </a:lstStyle>
          <a:p>
            <a:pPr eaLnBrk="1" hangingPunct="1">
              <a:spcBef>
                <a:spcPct val="50000"/>
              </a:spcBef>
              <a:buFontTx/>
              <a:buNone/>
            </a:pPr>
            <a:r>
              <a:rPr lang="en-US" altLang="en-US" sz="1600" dirty="0">
                <a:latin typeface="Arial" charset="0"/>
              </a:rPr>
              <a:t>Java</a:t>
            </a:r>
          </a:p>
        </p:txBody>
      </p:sp>
      <p:sp>
        <p:nvSpPr>
          <p:cNvPr id="3079" name="Text Box 10"/>
          <p:cNvSpPr txBox="1">
            <a:spLocks noChangeArrowheads="1"/>
          </p:cNvSpPr>
          <p:nvPr/>
        </p:nvSpPr>
        <p:spPr bwMode="auto">
          <a:xfrm>
            <a:off x="3540125" y="5749925"/>
            <a:ext cx="1765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eaLnBrk="0" hangingPunct="0">
              <a:spcBef>
                <a:spcPct val="30000"/>
              </a:spcBef>
              <a:buChar char="•"/>
              <a:defRPr sz="2400">
                <a:solidFill>
                  <a:schemeClr val="tx1"/>
                </a:solidFill>
                <a:latin typeface="Times New Roman" pitchFamily="18" charset="0"/>
              </a:defRPr>
            </a:lvl1pPr>
            <a:lvl2pPr marL="742950" indent="-285750" eaLnBrk="0" hangingPunct="0">
              <a:spcBef>
                <a:spcPct val="10000"/>
              </a:spcBef>
              <a:buSzPct val="100000"/>
              <a:buFont typeface="Times New Roman" pitchFamily="18" charset="0"/>
              <a:buChar char="-"/>
              <a:defRPr sz="2000">
                <a:solidFill>
                  <a:schemeClr val="tx1"/>
                </a:solidFill>
                <a:latin typeface="Times New Roman" pitchFamily="18" charset="0"/>
              </a:defRPr>
            </a:lvl2pPr>
            <a:lvl3pPr marL="1143000" indent="-228600" eaLnBrk="0" hangingPunct="0">
              <a:lnSpc>
                <a:spcPct val="90000"/>
              </a:lnSpc>
              <a:spcBef>
                <a:spcPct val="10000"/>
              </a:spcBef>
              <a:buSzPct val="100000"/>
              <a:buChar char="•"/>
              <a:defRPr>
                <a:solidFill>
                  <a:schemeClr val="tx1"/>
                </a:solidFill>
                <a:latin typeface="Times New Roman" pitchFamily="18" charset="0"/>
              </a:defRPr>
            </a:lvl3pPr>
            <a:lvl4pPr marL="1600200" indent="-228600" eaLnBrk="0" hangingPunct="0">
              <a:spcBef>
                <a:spcPct val="10000"/>
              </a:spcBef>
              <a:defRPr>
                <a:solidFill>
                  <a:schemeClr val="tx1"/>
                </a:solidFill>
                <a:latin typeface="Times New Roman" pitchFamily="18" charset="0"/>
              </a:defRPr>
            </a:lvl4pPr>
            <a:lvl5pPr marL="2057400" indent="-228600" eaLnBrk="0" hangingPunct="0">
              <a:spcBef>
                <a:spcPct val="10000"/>
              </a:spcBef>
              <a:defRPr>
                <a:solidFill>
                  <a:schemeClr val="tx1"/>
                </a:solidFill>
                <a:latin typeface="Times New Roman" pitchFamily="18" charset="0"/>
              </a:defRPr>
            </a:lvl5pPr>
            <a:lvl6pPr marL="2514600" indent="-228600" eaLnBrk="0" fontAlgn="base" hangingPunct="0">
              <a:spcBef>
                <a:spcPct val="10000"/>
              </a:spcBef>
              <a:spcAft>
                <a:spcPct val="0"/>
              </a:spcAft>
              <a:defRPr>
                <a:solidFill>
                  <a:schemeClr val="tx1"/>
                </a:solidFill>
                <a:latin typeface="Times New Roman" pitchFamily="18" charset="0"/>
              </a:defRPr>
            </a:lvl6pPr>
            <a:lvl7pPr marL="2971800" indent="-228600" eaLnBrk="0" fontAlgn="base" hangingPunct="0">
              <a:spcBef>
                <a:spcPct val="10000"/>
              </a:spcBef>
              <a:spcAft>
                <a:spcPct val="0"/>
              </a:spcAft>
              <a:defRPr>
                <a:solidFill>
                  <a:schemeClr val="tx1"/>
                </a:solidFill>
                <a:latin typeface="Times New Roman" pitchFamily="18" charset="0"/>
              </a:defRPr>
            </a:lvl7pPr>
            <a:lvl8pPr marL="3429000" indent="-228600" eaLnBrk="0" fontAlgn="base" hangingPunct="0">
              <a:spcBef>
                <a:spcPct val="10000"/>
              </a:spcBef>
              <a:spcAft>
                <a:spcPct val="0"/>
              </a:spcAft>
              <a:defRPr>
                <a:solidFill>
                  <a:schemeClr val="tx1"/>
                </a:solidFill>
                <a:latin typeface="Times New Roman" pitchFamily="18" charset="0"/>
              </a:defRPr>
            </a:lvl8pPr>
            <a:lvl9pPr marL="3886200" indent="-228600" eaLnBrk="0" fontAlgn="base" hangingPunct="0">
              <a:spcBef>
                <a:spcPct val="10000"/>
              </a:spcBef>
              <a:spcAft>
                <a:spcPct val="0"/>
              </a:spcAft>
              <a:defRPr>
                <a:solidFill>
                  <a:schemeClr val="tx1"/>
                </a:solidFill>
                <a:latin typeface="Times New Roman" pitchFamily="18" charset="0"/>
              </a:defRPr>
            </a:lvl9pPr>
          </a:lstStyle>
          <a:p>
            <a:pPr eaLnBrk="1" hangingPunct="1">
              <a:spcBef>
                <a:spcPct val="50000"/>
              </a:spcBef>
              <a:buFontTx/>
              <a:buNone/>
            </a:pPr>
            <a:r>
              <a:rPr lang="en-US" altLang="en-US" sz="1600" dirty="0">
                <a:latin typeface="Arial" charset="0"/>
              </a:rPr>
              <a:t>Object-Orientation</a:t>
            </a:r>
          </a:p>
        </p:txBody>
      </p:sp>
      <p:sp>
        <p:nvSpPr>
          <p:cNvPr id="3080" name="Text Box 12"/>
          <p:cNvSpPr txBox="1">
            <a:spLocks noChangeArrowheads="1"/>
          </p:cNvSpPr>
          <p:nvPr/>
        </p:nvSpPr>
        <p:spPr bwMode="auto">
          <a:xfrm>
            <a:off x="6340475" y="5749925"/>
            <a:ext cx="25527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eaLnBrk="0" hangingPunct="0">
              <a:spcBef>
                <a:spcPct val="30000"/>
              </a:spcBef>
              <a:buChar char="•"/>
              <a:defRPr sz="2400">
                <a:solidFill>
                  <a:schemeClr val="tx1"/>
                </a:solidFill>
                <a:latin typeface="Times New Roman" pitchFamily="18" charset="0"/>
              </a:defRPr>
            </a:lvl1pPr>
            <a:lvl2pPr marL="742950" indent="-285750" eaLnBrk="0" hangingPunct="0">
              <a:spcBef>
                <a:spcPct val="10000"/>
              </a:spcBef>
              <a:buSzPct val="100000"/>
              <a:buFont typeface="Times New Roman" pitchFamily="18" charset="0"/>
              <a:buChar char="-"/>
              <a:defRPr sz="2000">
                <a:solidFill>
                  <a:schemeClr val="tx1"/>
                </a:solidFill>
                <a:latin typeface="Times New Roman" pitchFamily="18" charset="0"/>
              </a:defRPr>
            </a:lvl2pPr>
            <a:lvl3pPr marL="1143000" indent="-228600" eaLnBrk="0" hangingPunct="0">
              <a:lnSpc>
                <a:spcPct val="90000"/>
              </a:lnSpc>
              <a:spcBef>
                <a:spcPct val="10000"/>
              </a:spcBef>
              <a:buSzPct val="100000"/>
              <a:buChar char="•"/>
              <a:defRPr>
                <a:solidFill>
                  <a:schemeClr val="tx1"/>
                </a:solidFill>
                <a:latin typeface="Times New Roman" pitchFamily="18" charset="0"/>
              </a:defRPr>
            </a:lvl3pPr>
            <a:lvl4pPr marL="1600200" indent="-228600" eaLnBrk="0" hangingPunct="0">
              <a:spcBef>
                <a:spcPct val="10000"/>
              </a:spcBef>
              <a:defRPr>
                <a:solidFill>
                  <a:schemeClr val="tx1"/>
                </a:solidFill>
                <a:latin typeface="Times New Roman" pitchFamily="18" charset="0"/>
              </a:defRPr>
            </a:lvl4pPr>
            <a:lvl5pPr marL="2057400" indent="-228600" eaLnBrk="0" hangingPunct="0">
              <a:spcBef>
                <a:spcPct val="10000"/>
              </a:spcBef>
              <a:defRPr>
                <a:solidFill>
                  <a:schemeClr val="tx1"/>
                </a:solidFill>
                <a:latin typeface="Times New Roman" pitchFamily="18" charset="0"/>
              </a:defRPr>
            </a:lvl5pPr>
            <a:lvl6pPr marL="2514600" indent="-228600" eaLnBrk="0" fontAlgn="base" hangingPunct="0">
              <a:spcBef>
                <a:spcPct val="10000"/>
              </a:spcBef>
              <a:spcAft>
                <a:spcPct val="0"/>
              </a:spcAft>
              <a:defRPr>
                <a:solidFill>
                  <a:schemeClr val="tx1"/>
                </a:solidFill>
                <a:latin typeface="Times New Roman" pitchFamily="18" charset="0"/>
              </a:defRPr>
            </a:lvl6pPr>
            <a:lvl7pPr marL="2971800" indent="-228600" eaLnBrk="0" fontAlgn="base" hangingPunct="0">
              <a:spcBef>
                <a:spcPct val="10000"/>
              </a:spcBef>
              <a:spcAft>
                <a:spcPct val="0"/>
              </a:spcAft>
              <a:defRPr>
                <a:solidFill>
                  <a:schemeClr val="tx1"/>
                </a:solidFill>
                <a:latin typeface="Times New Roman" pitchFamily="18" charset="0"/>
              </a:defRPr>
            </a:lvl7pPr>
            <a:lvl8pPr marL="3429000" indent="-228600" eaLnBrk="0" fontAlgn="base" hangingPunct="0">
              <a:spcBef>
                <a:spcPct val="10000"/>
              </a:spcBef>
              <a:spcAft>
                <a:spcPct val="0"/>
              </a:spcAft>
              <a:defRPr>
                <a:solidFill>
                  <a:schemeClr val="tx1"/>
                </a:solidFill>
                <a:latin typeface="Times New Roman" pitchFamily="18" charset="0"/>
              </a:defRPr>
            </a:lvl8pPr>
            <a:lvl9pPr marL="3886200" indent="-228600" eaLnBrk="0" fontAlgn="base" hangingPunct="0">
              <a:spcBef>
                <a:spcPct val="10000"/>
              </a:spcBef>
              <a:spcAft>
                <a:spcPct val="0"/>
              </a:spcAft>
              <a:defRPr>
                <a:solidFill>
                  <a:schemeClr val="tx1"/>
                </a:solidFill>
                <a:latin typeface="Times New Roman" pitchFamily="18" charset="0"/>
              </a:defRPr>
            </a:lvl9pPr>
          </a:lstStyle>
          <a:p>
            <a:pPr eaLnBrk="1" hangingPunct="1">
              <a:spcBef>
                <a:spcPct val="50000"/>
              </a:spcBef>
              <a:buFontTx/>
              <a:buNone/>
            </a:pPr>
            <a:r>
              <a:rPr lang="en-US" altLang="en-US" sz="1600" dirty="0">
                <a:latin typeface="Arial" charset="0"/>
              </a:rPr>
              <a:t>Graphical-user interfaces</a:t>
            </a:r>
          </a:p>
        </p:txBody>
      </p:sp>
      <p:pic>
        <p:nvPicPr>
          <p:cNvPr id="634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340" y="4447988"/>
            <a:ext cx="1280169" cy="1152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4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3325" y="3724275"/>
            <a:ext cx="2367108" cy="1767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990850" y="6489700"/>
            <a:ext cx="3495675" cy="368300"/>
          </a:xfrm>
          <a:prstGeom prst="rect">
            <a:avLst/>
          </a:prstGeom>
          <a:noFill/>
          <a:ln w="0">
            <a:noFill/>
          </a:ln>
        </p:spPr>
        <p:txBody>
          <a:bodyPr wrap="square" lIns="0" rtlCol="0">
            <a:noAutofit/>
          </a:bodyPr>
          <a:lstStyle/>
          <a:p>
            <a:r>
              <a:rPr lang="en-US" sz="1800" dirty="0" smtClean="0"/>
              <a:t>Images courtesy of James Tam</a:t>
            </a:r>
          </a:p>
        </p:txBody>
      </p:sp>
    </p:spTree>
    <p:extLst>
      <p:ext uri="{BB962C8B-B14F-4D97-AF65-F5344CB8AC3E}">
        <p14:creationId xmlns:p14="http://schemas.microsoft.com/office/powerpoint/2010/main" val="2923788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5"/>
          <p:cNvSpPr>
            <a:spLocks noGrp="1"/>
          </p:cNvSpPr>
          <p:nvPr>
            <p:ph type="title"/>
          </p:nvPr>
        </p:nvSpPr>
        <p:spPr/>
        <p:txBody>
          <a:bodyPr/>
          <a:lstStyle/>
          <a:p>
            <a:r>
              <a:rPr lang="en-US" altLang="en-US" dirty="0" smtClean="0"/>
              <a:t>Tam’s “House Rules”</a:t>
            </a:r>
          </a:p>
        </p:txBody>
      </p:sp>
      <p:sp>
        <p:nvSpPr>
          <p:cNvPr id="27" name="Content Placeholder 26"/>
          <p:cNvSpPr>
            <a:spLocks noGrp="1"/>
          </p:cNvSpPr>
          <p:nvPr>
            <p:ph idx="1"/>
          </p:nvPr>
        </p:nvSpPr>
        <p:spPr/>
        <p:txBody>
          <a:bodyPr/>
          <a:lstStyle/>
          <a:p>
            <a:pPr>
              <a:defRPr/>
            </a:pPr>
            <a:r>
              <a:rPr lang="en-US" altLang="en-US" dirty="0" smtClean="0"/>
              <a:t>I will endeavor to keep the lecture within the prescribed time boundaries</a:t>
            </a:r>
          </a:p>
          <a:p>
            <a:pPr>
              <a:defRPr/>
            </a:pPr>
            <a:r>
              <a:rPr lang="en-US" altLang="en-US" dirty="0" smtClean="0"/>
              <a:t>You won’t pack up </a:t>
            </a:r>
            <a:r>
              <a:rPr lang="en-US" altLang="en-US" smtClean="0"/>
              <a:t>and leave </a:t>
            </a:r>
            <a:r>
              <a:rPr lang="en-US" altLang="en-US" dirty="0" smtClean="0"/>
              <a:t>before time is up</a:t>
            </a:r>
          </a:p>
          <a:p>
            <a:pPr>
              <a:defRPr/>
            </a:pPr>
            <a:endParaRPr lang="en-US" altLang="en-US" dirty="0" smtClean="0"/>
          </a:p>
        </p:txBody>
      </p:sp>
      <p:pic>
        <p:nvPicPr>
          <p:cNvPr id="2053" name="Picture 5" descr="C:\Users\tamj\AppData\Local\Microsoft\Windows\Temporary Internet Files\Content.IE5\5BWAU42G\MC90044189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334000" y="4090194"/>
            <a:ext cx="1573213"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C:\Users\tamj\AppData\Local\Microsoft\Windows\Temporary Internet Files\Content.IE5\H2V5D7PC\MC90019656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2566194"/>
            <a:ext cx="1792288"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 descr="C:\Users\tamj\AppData\Local\Microsoft\Windows\Temporary Internet Files\Content.IE5\5BWAU42G\MC90044189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4090194"/>
            <a:ext cx="1397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par>
                          <p:cTn id="19" fill="hold" nodeType="afterGroup">
                            <p:stCondLst>
                              <p:cond delay="0"/>
                            </p:stCondLst>
                            <p:childTnLst>
                              <p:par>
                                <p:cTn id="20" presetID="48" presetClass="path" presetSubtype="0" accel="50000" decel="50000" fill="hold" nodeType="afterEffect">
                                  <p:stCondLst>
                                    <p:cond delay="0"/>
                                  </p:stCondLst>
                                  <p:childTnLst>
                                    <p:animMotion origin="layout" path="M -0.03004 2.11659E-6 C -0.01441 0.00809 0.0033 0.01596 0.01128 0.02591 C 0.0191 0.03701 0.02309 0.04996 0.02691 0.06292 C 0.03108 0.0761 0.02691 0.08697 0.02309 0.099 C 0.0191 0.11011 0.01319 0.1219 -0.0007 0.13208 C -0.01233 0.14203 -0.03212 0.14989 -0.05347 0.15591 C -0.07326 0.16192 -0.09688 0.16609 -0.12031 0.16794 C -0.14392 0.17002 -0.16736 0.17002 -0.18924 0.16794 C -0.21267 0.16609 -0.2342 0.161 -0.25191 0.1529 C -0.26962 0.14596 -0.28524 0.13694 -0.29306 0.12607 C -0.30295 0.11589 -0.30677 0.10201 -0.30677 0.09091 C -0.30886 0.08003 -0.30677 0.06708 -0.29688 0.05598 C -0.28733 0.04603 -0.26962 0.03793 -0.24618 0.034 C -0.22222 0.03099 -0.19879 0.03493 -0.18299 0.0421 C -0.16945 0.04904 -0.15955 0.05991 -0.15747 0.0731 C -0.15747 0.08605 -0.15955 0.09808 -0.16945 0.10802 C -0.17934 0.11797 -0.17726 0.12005 -0.21649 0.13301 C -0.25191 0.14689 -0.28733 0.14295 -0.30886 0.14411 C -0.33021 0.14411 -0.34809 0.13995 -0.36945 0.13601 C -0.39288 0.13093 -0.41267 0.1219 -0.42656 0.11404 C -0.44028 0.10594 -0.44601 0.096 -0.45382 0.08003 C -0.45972 0.06407 -0.45972 0.05598 -0.45972 0.04395 C -0.45972 0.03192 -0.45972 0.01989 -0.45972 0.00809 " pathEditMode="relative" rAng="0" ptsTypes="fffffffffffffffffffffff">
                                      <p:cBhvr>
                                        <p:cTn id="21" dur="2000" fill="hold"/>
                                        <p:tgtEl>
                                          <p:spTgt spid="33"/>
                                        </p:tgtEl>
                                        <p:attrNameLst>
                                          <p:attrName>ppt_x</p:attrName>
                                          <p:attrName>ppt_y</p:attrName>
                                        </p:attrNameLst>
                                      </p:cBhvr>
                                      <p:rCtr x="-18438" y="8489"/>
                                    </p:animMotion>
                                  </p:childTnLst>
                                </p:cTn>
                              </p:par>
                            </p:childTnLst>
                          </p:cTn>
                        </p:par>
                        <p:par>
                          <p:cTn id="22" fill="hold" nodeType="afterGroup">
                            <p:stCondLst>
                              <p:cond delay="2000"/>
                            </p:stCondLst>
                            <p:childTnLst>
                              <p:par>
                                <p:cTn id="23" presetID="0" presetClass="path" presetSubtype="0" accel="50000" decel="50000" fill="hold" nodeType="afterEffect">
                                  <p:stCondLst>
                                    <p:cond delay="0"/>
                                  </p:stCondLst>
                                  <p:childTnLst>
                                    <p:animMotion origin="layout" path="M 8.33333E-7 0.00069 C 0.00347 -0.00972 0.02535 -0.00949 0.03472 -0.01041 C 0.05382 -0.01828 0.07951 -0.01943 0.09983 -0.02059 C 0.12049 -0.02337 0.14219 -0.02476 0.16233 -0.0192 C 0.17552 -0.0155 0.18837 -0.00949 0.20156 -0.00648 C 0.21319 0.00185 0.20764 -0.00024 0.21736 0.00208 C 0.22257 0.00763 0.22934 0.0111 0.23472 0.01642 C 0.24149 0.0229 0.24427 0.03169 0.24653 0.04071 C 0.24601 0.05227 0.24601 0.0643 0.24496 0.07587 C 0.24462 0.08235 0.22205 0.09252 0.21597 0.09461 C 0.19583 0.09368 0.18437 0.09299 0.16667 0.08744 C 0.16389 0.08304 0.16094 0.07957 0.15937 0.07448 C 0.1599 0.06615 0.1599 0.05759 0.16076 0.04904 C 0.16215 0.03446 0.18368 0.0259 0.19427 0.0192 C 0.19913 0.01619 0.21371 0.01318 0.22031 0.01226 C 0.22882 0.0111 0.24653 0.00925 0.24653 0.00948 C 0.26094 0.00578 0.2724 0.00925 0.28559 0.01364 C 0.28976 0.02012 0.29427 0.02706 0.29861 0.03354 C 0.30035 0.03816 0.3026 0.04187 0.30451 0.04603 C 0.30312 0.06546 0.3066 0.07356 0.28993 0.08165 C 0.27639 0.08026 0.27361 0.08142 0.27101 0.0687 C 0.27205 0.06292 0.27274 0.04904 0.27691 0.0421 C 0.28767 0.02428 0.30868 0.01017 0.32326 -0.00509 C 0.33194 -0.01411 0.34149 -0.02915 0.35226 -0.03609 C 0.35503 -0.03794 0.35833 -0.03933 0.36094 -0.04187 C 0.37101 -0.05182 0.37031 -0.05575 0.37986 -0.06315 C 0.39115 -0.07218 0.38559 -0.06501 0.39444 -0.0731 C 0.40035 -0.07819 0.39913 -0.07935 0.4059 -0.08305 C 0.41354 -0.08721 0.42448 -0.08675 0.43212 -0.08721 C 0.46858 -0.08582 0.45434 -0.08606 0.47552 -0.08606 " pathEditMode="relative" rAng="0" ptsTypes="fffffffffffffffffffffffffffffA">
                                      <p:cBhvr>
                                        <p:cTn id="24" dur="2000" fill="hold"/>
                                        <p:tgtEl>
                                          <p:spTgt spid="2053"/>
                                        </p:tgtEl>
                                        <p:attrNameLst>
                                          <p:attrName>ppt_x</p:attrName>
                                          <p:attrName>ppt_y</p:attrName>
                                        </p:attrNameLst>
                                      </p:cBhvr>
                                      <p:rCtr x="23767" y="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Tam’s “House Rules”</a:t>
            </a:r>
          </a:p>
        </p:txBody>
      </p:sp>
      <p:sp>
        <p:nvSpPr>
          <p:cNvPr id="3" name="Content Placeholder 2"/>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en-US" dirty="0" smtClean="0"/>
              <a:t>No recordings/captures without permission during class please</a:t>
            </a:r>
          </a:p>
          <a:p>
            <a:pPr fontAlgn="auto">
              <a:spcAft>
                <a:spcPts val="0"/>
              </a:spcAft>
              <a:buFont typeface="Arial" panose="020B0604020202020204" pitchFamily="34" charset="0"/>
              <a:buChar char="•"/>
              <a:defRPr/>
            </a:pPr>
            <a:endParaRPr lang="en-US" dirty="0" smtClean="0"/>
          </a:p>
          <a:p>
            <a:pPr marL="0" indent="0" fontAlgn="auto">
              <a:spcAft>
                <a:spcPts val="0"/>
              </a:spcAft>
              <a:buFont typeface="Arial" panose="020B0604020202020204" pitchFamily="34" charset="0"/>
              <a:buNone/>
              <a:defRPr/>
            </a:pPr>
            <a:endParaRPr lang="en-US" dirty="0" smtClean="0"/>
          </a:p>
          <a:p>
            <a:pPr fontAlgn="auto">
              <a:spcAft>
                <a:spcPts val="0"/>
              </a:spcAft>
              <a:buFont typeface="Arial" panose="020B0604020202020204" pitchFamily="34" charset="0"/>
              <a:buChar char="•"/>
              <a:defRPr/>
            </a:pPr>
            <a:endParaRPr lang="en-US" dirty="0" smtClean="0"/>
          </a:p>
          <a:p>
            <a:pPr fontAlgn="auto">
              <a:spcAft>
                <a:spcPts val="0"/>
              </a:spcAft>
              <a:buFont typeface="Arial" panose="020B0604020202020204" pitchFamily="34" charset="0"/>
              <a:buChar char="•"/>
              <a:defRPr/>
            </a:pPr>
            <a:r>
              <a:rPr lang="en-US" dirty="0" smtClean="0"/>
              <a:t>(Recall that learning tends to increase with additional levels of engagement).</a:t>
            </a:r>
          </a:p>
        </p:txBody>
      </p:sp>
      <p:grpSp>
        <p:nvGrpSpPr>
          <p:cNvPr id="4" name="Group 3"/>
          <p:cNvGrpSpPr>
            <a:grpSpLocks/>
          </p:cNvGrpSpPr>
          <p:nvPr/>
        </p:nvGrpSpPr>
        <p:grpSpPr bwMode="auto">
          <a:xfrm>
            <a:off x="719138" y="1447800"/>
            <a:ext cx="3892550" cy="1143000"/>
            <a:chOff x="755583" y="1828800"/>
            <a:chExt cx="3892617" cy="1143000"/>
          </a:xfrm>
        </p:grpSpPr>
        <p:pic>
          <p:nvPicPr>
            <p:cNvPr id="12297" name="Picture 2" descr="C:\Users\tamj\AppData\Local\Microsoft\Windows\Temporary Internet Files\Content.IE5\LZWJTDG0\MC90043387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83" y="18288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3" descr="C:\Users\tamj\AppData\Local\Microsoft\Windows\Temporary Internet Files\Content.IE5\NXE19V4B\MM900336563[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89755" y="2012067"/>
              <a:ext cx="784506" cy="63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4" descr="C:\Users\tamj\AppData\Local\Microsoft\Windows\Temporary Internet Files\Content.IE5\BXRWTSP3\MC90043386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0193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p:cNvGrpSpPr/>
          <p:nvPr/>
        </p:nvGrpSpPr>
        <p:grpSpPr>
          <a:xfrm>
            <a:off x="573936" y="4492018"/>
            <a:ext cx="5326549" cy="1761474"/>
            <a:chOff x="573936" y="4492018"/>
            <a:chExt cx="5326549" cy="1761474"/>
          </a:xfrm>
        </p:grpSpPr>
        <p:grpSp>
          <p:nvGrpSpPr>
            <p:cNvPr id="12" name="Group 11"/>
            <p:cNvGrpSpPr/>
            <p:nvPr/>
          </p:nvGrpSpPr>
          <p:grpSpPr>
            <a:xfrm>
              <a:off x="693485" y="4492018"/>
              <a:ext cx="5207000" cy="1761474"/>
              <a:chOff x="693485" y="4492018"/>
              <a:chExt cx="5207000" cy="1761474"/>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93485" y="4492018"/>
                <a:ext cx="1439691" cy="1761474"/>
              </a:xfrm>
              <a:prstGeom prst="rect">
                <a:avLst/>
              </a:prstGeom>
            </p:spPr>
          </p:pic>
          <p:pic>
            <p:nvPicPr>
              <p:cNvPr id="14" name="Picture 10" descr="C:\Users\tamj\AppData\Local\Microsoft\Windows\Temporary Internet Files\Content.IE5\Z6TBLP53\MM900295151[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03199" y="4792055"/>
                <a:ext cx="3197286" cy="146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C:\Users\tamj\AppData\Local\Microsoft\Windows\Temporary Internet Files\Content.IE5\18FQ96LE\MC90029350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69627" y="5218303"/>
                <a:ext cx="761926" cy="103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573936" y="5125627"/>
              <a:ext cx="839394" cy="185351"/>
            </a:xfrm>
            <a:prstGeom prst="rect">
              <a:avLst/>
            </a:prstGeom>
            <a:noFill/>
            <a:ln w="0">
              <a:noFill/>
            </a:ln>
          </p:spPr>
          <p:txBody>
            <a:bodyPr wrap="square" lIns="0" rtlCol="0">
              <a:noAutofit/>
            </a:bodyPr>
            <a:lstStyle/>
            <a:p>
              <a:r>
                <a:rPr lang="en-US" sz="800" dirty="0" smtClean="0"/>
                <a:t>Colourbox.com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Tam’s “House Rules”</a:t>
            </a:r>
            <a:endParaRPr lang="en-US" dirty="0"/>
          </a:p>
        </p:txBody>
      </p:sp>
      <p:sp>
        <p:nvSpPr>
          <p:cNvPr id="3" name="Content Placeholder 2"/>
          <p:cNvSpPr>
            <a:spLocks noGrp="1"/>
          </p:cNvSpPr>
          <p:nvPr>
            <p:ph idx="1"/>
          </p:nvPr>
        </p:nvSpPr>
        <p:spPr/>
        <p:txBody>
          <a:bodyPr/>
          <a:lstStyle/>
          <a:p>
            <a:r>
              <a:rPr lang="en-US" dirty="0" smtClean="0"/>
              <a:t>Quiet whispering is OK…</a:t>
            </a:r>
          </a:p>
          <a:p>
            <a:endParaRPr lang="en-US" dirty="0"/>
          </a:p>
          <a:p>
            <a:endParaRPr lang="en-US" dirty="0" smtClean="0"/>
          </a:p>
          <a:p>
            <a:endParaRPr lang="en-US" dirty="0"/>
          </a:p>
          <a:p>
            <a:endParaRPr lang="en-US" dirty="0" smtClean="0"/>
          </a:p>
          <a:p>
            <a:pPr marL="0" indent="0">
              <a:buNone/>
            </a:pPr>
            <a:r>
              <a:rPr lang="en-US" dirty="0" smtClean="0"/>
              <a:t>…but make sure if it is *quiet*. If it’s loud enough for me to hear then it’s likely that others are being disturbed by the noise as well.</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638300"/>
            <a:ext cx="1371600" cy="13716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38518"/>
          <a:stretch/>
        </p:blipFill>
        <p:spPr>
          <a:xfrm>
            <a:off x="580645" y="4622800"/>
            <a:ext cx="2467354" cy="1516966"/>
          </a:xfrm>
          <a:prstGeom prst="rect">
            <a:avLst/>
          </a:prstGeom>
        </p:spPr>
      </p:pic>
      <p:sp>
        <p:nvSpPr>
          <p:cNvPr id="6" name="TextBox 5"/>
          <p:cNvSpPr txBox="1"/>
          <p:nvPr/>
        </p:nvSpPr>
        <p:spPr>
          <a:xfrm>
            <a:off x="80387" y="6616839"/>
            <a:ext cx="2401556" cy="241161"/>
          </a:xfrm>
          <a:prstGeom prst="rect">
            <a:avLst/>
          </a:prstGeom>
          <a:noFill/>
          <a:ln w="0">
            <a:noFill/>
          </a:ln>
        </p:spPr>
        <p:txBody>
          <a:bodyPr wrap="square" lIns="0" rtlCol="0">
            <a:noAutofit/>
          </a:bodyPr>
          <a:lstStyle/>
          <a:p>
            <a:r>
              <a:rPr lang="en-US" smtClean="0"/>
              <a:t>Images from colourbox.com</a:t>
            </a:r>
            <a:endParaRPr lang="en-US" dirty="0" smtClean="0"/>
          </a:p>
        </p:txBody>
      </p:sp>
    </p:spTree>
    <p:extLst>
      <p:ext uri="{BB962C8B-B14F-4D97-AF65-F5344CB8AC3E}">
        <p14:creationId xmlns:p14="http://schemas.microsoft.com/office/powerpoint/2010/main" val="73253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t>233 Students: Assumed Knowledge</a:t>
            </a:r>
          </a:p>
        </p:txBody>
      </p:sp>
      <p:sp>
        <p:nvSpPr>
          <p:cNvPr id="3" name="Content Placeholder 2"/>
          <p:cNvSpPr>
            <a:spLocks noGrp="1"/>
          </p:cNvSpPr>
          <p:nvPr>
            <p:ph idx="1"/>
          </p:nvPr>
        </p:nvSpPr>
        <p:spPr/>
        <p:txBody>
          <a:bodyPr/>
          <a:lstStyle/>
          <a:p>
            <a:r>
              <a:rPr lang="en-US" altLang="en-US" dirty="0" smtClean="0"/>
              <a:t>You completed CPSC 217 (or the equivalent) with a grade of C- or higher.</a:t>
            </a:r>
          </a:p>
          <a:p>
            <a:r>
              <a:rPr lang="en-US" altLang="en-US" dirty="0" smtClean="0"/>
              <a:t>You do not need to know Python programming for this class.</a:t>
            </a:r>
          </a:p>
          <a:p>
            <a:pPr lvl="1"/>
            <a:r>
              <a:rPr lang="en-US" altLang="en-US" dirty="0" smtClean="0"/>
              <a:t>However sometimes I will refer briefly to Python programs just to contrast what (most/all) students already know with what they need to learn.</a:t>
            </a:r>
          </a:p>
          <a:p>
            <a:r>
              <a:rPr lang="en-US" altLang="en-US" dirty="0" smtClean="0"/>
              <a:t>You are proficient at using common procedural programming tools e.g., branching, loops, decomposition into functions etc.</a:t>
            </a:r>
          </a:p>
          <a:p>
            <a:r>
              <a:rPr lang="en-US" altLang="en-US" dirty="0" smtClean="0"/>
              <a:t>If you are new to the CPSC network then you should (quickly) familiarize yourself.</a:t>
            </a:r>
          </a:p>
          <a:p>
            <a:pPr lvl="1"/>
            <a:r>
              <a:rPr lang="en-US" altLang="en-US" dirty="0" smtClean="0"/>
              <a:t>One starting point (Topic #0):</a:t>
            </a:r>
          </a:p>
          <a:p>
            <a:pPr lvl="1"/>
            <a:r>
              <a:rPr lang="en-US" altLang="en-US" dirty="0">
                <a:hlinkClick r:id="rId2"/>
              </a:rPr>
              <a:t>http://pages.cpsc.ucalgary.ca/~</a:t>
            </a:r>
            <a:r>
              <a:rPr lang="en-US" altLang="en-US" dirty="0" smtClean="0">
                <a:hlinkClick r:id="rId2"/>
              </a:rPr>
              <a:t>tamj/2016/219W/starting/index.html</a:t>
            </a:r>
            <a:endParaRPr lang="en-US" altLang="en-US" dirty="0" smtClean="0"/>
          </a:p>
        </p:txBody>
      </p:sp>
    </p:spTree>
    <p:extLst>
      <p:ext uri="{BB962C8B-B14F-4D97-AF65-F5344CB8AC3E}">
        <p14:creationId xmlns:p14="http://schemas.microsoft.com/office/powerpoint/2010/main" val="2921165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smtClean="0"/>
              <a:t>How To Succeed In This Course: A Summary</a:t>
            </a:r>
          </a:p>
        </p:txBody>
      </p:sp>
      <p:sp>
        <p:nvSpPr>
          <p:cNvPr id="16387" name="Rectangle 3"/>
          <p:cNvSpPr>
            <a:spLocks noGrp="1" noChangeArrowheads="1"/>
          </p:cNvSpPr>
          <p:nvPr>
            <p:ph type="body" idx="1"/>
          </p:nvPr>
        </p:nvSpPr>
        <p:spPr/>
        <p:txBody>
          <a:bodyPr/>
          <a:lstStyle/>
          <a:p>
            <a:pPr marL="457200" indent="-457200">
              <a:buFontTx/>
              <a:buAutoNum type="arabicPeriod"/>
            </a:pPr>
            <a:r>
              <a:rPr lang="en-US" altLang="en-US" dirty="0" smtClean="0"/>
              <a:t>Practice things yourself</a:t>
            </a:r>
          </a:p>
          <a:p>
            <a:pPr marL="457200" indent="-457200">
              <a:buFontTx/>
              <a:buAutoNum type="arabicPeriod"/>
            </a:pPr>
            <a:r>
              <a:rPr lang="en-US" altLang="en-US" dirty="0" smtClean="0"/>
              <a:t>Make sure that you keep up with the material</a:t>
            </a:r>
          </a:p>
          <a:p>
            <a:pPr marL="457200" indent="-457200">
              <a:buFontTx/>
              <a:buAutoNum type="arabicPeriod"/>
            </a:pPr>
            <a:r>
              <a:rPr lang="en-US" altLang="en-US" dirty="0" smtClean="0"/>
              <a:t>Look at the material before coming to lecture </a:t>
            </a:r>
          </a:p>
          <a:p>
            <a:pPr marL="457200" indent="-457200">
              <a:buFontTx/>
              <a:buAutoNum type="arabicPeriod"/>
            </a:pPr>
            <a:r>
              <a:rPr lang="en-US" altLang="en-US" dirty="0" smtClean="0"/>
              <a:t>Start working on things early</a:t>
            </a:r>
          </a:p>
        </p:txBody>
      </p:sp>
    </p:spTree>
    <p:extLst>
      <p:ext uri="{BB962C8B-B14F-4D97-AF65-F5344CB8AC3E}">
        <p14:creationId xmlns:p14="http://schemas.microsoft.com/office/powerpoint/2010/main" val="291128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t>Evaluation Components</a:t>
            </a:r>
          </a:p>
        </p:txBody>
      </p:sp>
      <p:sp>
        <p:nvSpPr>
          <p:cNvPr id="17411" name="Content Placeholder 2"/>
          <p:cNvSpPr>
            <a:spLocks noGrp="1"/>
          </p:cNvSpPr>
          <p:nvPr>
            <p:ph idx="1"/>
          </p:nvPr>
        </p:nvSpPr>
        <p:spPr/>
        <p:txBody>
          <a:bodyPr/>
          <a:lstStyle/>
          <a:p>
            <a:r>
              <a:rPr lang="en-US" altLang="en-US" dirty="0"/>
              <a:t>Bonus </a:t>
            </a:r>
            <a:r>
              <a:rPr lang="en-US" altLang="en-US" dirty="0" smtClean="0"/>
              <a:t>component</a:t>
            </a:r>
            <a:r>
              <a:rPr lang="en-US" altLang="en-US" dirty="0"/>
              <a:t> </a:t>
            </a:r>
            <a:r>
              <a:rPr lang="en-US" altLang="en-US" dirty="0" smtClean="0"/>
              <a:t>(2</a:t>
            </a:r>
            <a:r>
              <a:rPr lang="en-US" altLang="en-US" dirty="0"/>
              <a:t>% in total</a:t>
            </a:r>
            <a:r>
              <a:rPr lang="en-US" altLang="en-US" dirty="0" smtClean="0"/>
              <a:t>)</a:t>
            </a:r>
          </a:p>
          <a:p>
            <a:r>
              <a:rPr lang="en-US" altLang="en-US" dirty="0" smtClean="0"/>
              <a:t>Assignments (35%)</a:t>
            </a:r>
          </a:p>
          <a:p>
            <a:r>
              <a:rPr lang="en-US" altLang="en-US" dirty="0" smtClean="0"/>
              <a:t>Examinations (65%)</a:t>
            </a:r>
          </a:p>
        </p:txBody>
      </p:sp>
    </p:spTree>
    <p:extLst>
      <p:ext uri="{BB962C8B-B14F-4D97-AF65-F5344CB8AC3E}">
        <p14:creationId xmlns:p14="http://schemas.microsoft.com/office/powerpoint/2010/main" val="3817929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In Class Bonus Questions (2% Max Bonus On Term Grade)</a:t>
            </a:r>
          </a:p>
        </p:txBody>
      </p:sp>
      <p:sp>
        <p:nvSpPr>
          <p:cNvPr id="3" name="Content Placeholder 2"/>
          <p:cNvSpPr>
            <a:spLocks noGrp="1"/>
          </p:cNvSpPr>
          <p:nvPr>
            <p:ph idx="1"/>
          </p:nvPr>
        </p:nvSpPr>
        <p:spPr/>
        <p:txBody>
          <a:bodyPr/>
          <a:lstStyle/>
          <a:p>
            <a:pPr eaLnBrk="1" hangingPunct="1"/>
            <a:r>
              <a:rPr lang="en-US" altLang="en-US" dirty="0" smtClean="0"/>
              <a:t>They will be administered using TopHat Monacle</a:t>
            </a:r>
          </a:p>
          <a:p>
            <a:pPr lvl="1" eaLnBrk="1" hangingPunct="1"/>
            <a:r>
              <a:rPr lang="en-US" altLang="en-US" dirty="0" smtClean="0">
                <a:hlinkClick r:id="rId2"/>
              </a:rPr>
              <a:t>https://app-ca.tophat.com</a:t>
            </a:r>
            <a:endParaRPr lang="en-US" altLang="en-US" dirty="0" smtClean="0"/>
          </a:p>
          <a:p>
            <a:pPr eaLnBrk="1" hangingPunct="1"/>
            <a:r>
              <a:rPr lang="en-US" altLang="en-US" dirty="0" smtClean="0"/>
              <a:t>The questions will be ‘randomly’ administered during lecture (only) – no ‘make up’ questions</a:t>
            </a:r>
          </a:p>
          <a:p>
            <a:pPr lvl="1" eaLnBrk="1" hangingPunct="1"/>
            <a:r>
              <a:rPr lang="en-US" altLang="en-US" dirty="0" smtClean="0"/>
              <a:t>You will be given ample notice before the first questions begin (they won’t start immediately)</a:t>
            </a:r>
          </a:p>
          <a:p>
            <a:pPr lvl="1" eaLnBrk="1" hangingPunct="1"/>
            <a:r>
              <a:rPr lang="en-US" altLang="en-US" dirty="0" smtClean="0"/>
              <a:t>Note that the questions will act as a ‘bonus’ (you may potentially be awarded an “A” grade even if you receive no marks on the TopHat questions).</a:t>
            </a:r>
          </a:p>
          <a:p>
            <a:pPr lvl="1" eaLnBrk="1" hangingPunct="1"/>
            <a:r>
              <a:rPr lang="en-US" altLang="en-US" dirty="0" smtClean="0"/>
              <a:t>The questions will be directly related to lecture material.</a:t>
            </a:r>
          </a:p>
        </p:txBody>
      </p:sp>
    </p:spTree>
    <p:extLst>
      <p:ext uri="{BB962C8B-B14F-4D97-AF65-F5344CB8AC3E}">
        <p14:creationId xmlns:p14="http://schemas.microsoft.com/office/powerpoint/2010/main" val="292589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Assignments</a:t>
            </a:r>
          </a:p>
        </p:txBody>
      </p:sp>
      <p:sp>
        <p:nvSpPr>
          <p:cNvPr id="3" name="Content Placeholder 2"/>
          <p:cNvSpPr>
            <a:spLocks noGrp="1"/>
          </p:cNvSpPr>
          <p:nvPr>
            <p:ph idx="1"/>
          </p:nvPr>
        </p:nvSpPr>
        <p:spPr/>
        <p:txBody>
          <a:bodyPr/>
          <a:lstStyle/>
          <a:p>
            <a:pPr>
              <a:defRPr/>
            </a:pPr>
            <a:r>
              <a:rPr lang="en-US" altLang="en-US" dirty="0" smtClean="0"/>
              <a:t>There will be two types of assignments</a:t>
            </a:r>
          </a:p>
          <a:p>
            <a:pPr lvl="1">
              <a:defRPr/>
            </a:pPr>
            <a:r>
              <a:rPr lang="en-US" altLang="en-US" dirty="0" smtClean="0"/>
              <a:t>Full (regular) assignments </a:t>
            </a:r>
            <a:r>
              <a:rPr lang="en-US" altLang="en-US" smtClean="0"/>
              <a:t>(32%)</a:t>
            </a:r>
            <a:endParaRPr lang="en-US" altLang="en-US" dirty="0" smtClean="0"/>
          </a:p>
          <a:p>
            <a:pPr lvl="1">
              <a:defRPr/>
            </a:pPr>
            <a:r>
              <a:rPr lang="en-US" altLang="en-US" dirty="0"/>
              <a:t>Mini assignments (3</a:t>
            </a:r>
            <a:r>
              <a:rPr lang="en-US" altLang="en-US" dirty="0" smtClean="0"/>
              <a:t>%)</a:t>
            </a:r>
          </a:p>
          <a:p>
            <a:pPr>
              <a:defRPr/>
            </a:pPr>
            <a:r>
              <a:rPr lang="en-US" altLang="en-US" dirty="0" smtClean="0"/>
              <a:t>Full assignments (5 assignments, 32% total):</a:t>
            </a:r>
          </a:p>
          <a:p>
            <a:pPr lvl="1">
              <a:defRPr/>
            </a:pPr>
            <a:r>
              <a:rPr lang="en-US" altLang="en-US" dirty="0" smtClean="0"/>
              <a:t>Marking is based on a number of factors (such as program functionality, documentation, style)</a:t>
            </a:r>
          </a:p>
          <a:p>
            <a:pPr lvl="1">
              <a:defRPr/>
            </a:pPr>
            <a:r>
              <a:rPr lang="en-US" altLang="en-US" dirty="0" smtClean="0"/>
              <a:t>Assignment 1: worth </a:t>
            </a:r>
            <a:r>
              <a:rPr lang="en-US" altLang="en-US" dirty="0"/>
              <a:t>5</a:t>
            </a:r>
            <a:r>
              <a:rPr lang="en-US" altLang="en-US" dirty="0" smtClean="0"/>
              <a:t>%</a:t>
            </a:r>
          </a:p>
          <a:p>
            <a:pPr lvl="1">
              <a:defRPr/>
            </a:pPr>
            <a:r>
              <a:rPr lang="en-US" altLang="en-US" dirty="0" smtClean="0"/>
              <a:t>Assignment 2: worth 8%</a:t>
            </a:r>
          </a:p>
          <a:p>
            <a:pPr lvl="1">
              <a:defRPr/>
            </a:pPr>
            <a:r>
              <a:rPr lang="en-US" altLang="en-US" dirty="0" smtClean="0"/>
              <a:t>Assignment 3: worth 8%</a:t>
            </a:r>
          </a:p>
          <a:p>
            <a:pPr lvl="1">
              <a:defRPr/>
            </a:pPr>
            <a:r>
              <a:rPr lang="en-US" altLang="en-US" dirty="0" smtClean="0"/>
              <a:t>Assignment 4: worth </a:t>
            </a:r>
            <a:r>
              <a:rPr lang="en-US" altLang="en-US" dirty="0"/>
              <a:t>5</a:t>
            </a:r>
            <a:r>
              <a:rPr lang="en-US" altLang="en-US" dirty="0" smtClean="0"/>
              <a:t>%</a:t>
            </a:r>
          </a:p>
          <a:p>
            <a:pPr lvl="1">
              <a:defRPr/>
            </a:pPr>
            <a:r>
              <a:rPr lang="en-US" altLang="en-US" dirty="0" smtClean="0"/>
              <a:t>Assignment 5: worth 6%</a:t>
            </a:r>
          </a:p>
          <a:p>
            <a:pPr>
              <a:defRPr/>
            </a:pPr>
            <a:r>
              <a:rPr lang="en-US" altLang="en-US" dirty="0" smtClean="0"/>
              <a:t>Mini assignments (6 worth 0.5% each = 3% total)</a:t>
            </a:r>
          </a:p>
          <a:p>
            <a:pPr lvl="1">
              <a:defRPr/>
            </a:pPr>
            <a:r>
              <a:rPr lang="en-US" altLang="en-US" dirty="0" smtClean="0"/>
              <a:t>The goal is to create a small and relatively simple program in order to learn basic programming concepts such as Java syntax</a:t>
            </a:r>
          </a:p>
          <a:p>
            <a:pPr lvl="1">
              <a:defRPr/>
            </a:pPr>
            <a:r>
              <a:rPr lang="en-US" altLang="en-US" dirty="0" smtClean="0"/>
              <a:t>Marking is focused on program functionality</a:t>
            </a:r>
          </a:p>
          <a:p>
            <a:pPr marL="225425" lvl="1" indent="0">
              <a:buFont typeface="Times New Roman" pitchFamily="18" charset="0"/>
              <a:buNone/>
              <a:defRPr/>
            </a:pPr>
            <a:endParaRPr lang="en-US" altLang="en-US" dirty="0" smtClean="0"/>
          </a:p>
          <a:p>
            <a:pPr lvl="1">
              <a:defRPr/>
            </a:pPr>
            <a:endParaRPr lang="en-US" altLang="en-US" dirty="0" smtClean="0"/>
          </a:p>
          <a:p>
            <a:pPr>
              <a:defRPr/>
            </a:pPr>
            <a:endParaRPr lang="en-US" altLang="en-US" dirty="0" smtClean="0"/>
          </a:p>
          <a:p>
            <a:pPr>
              <a:defRPr/>
            </a:pPr>
            <a:endParaRPr lang="en-US" altLang="en-US" dirty="0" smtClean="0"/>
          </a:p>
        </p:txBody>
      </p:sp>
    </p:spTree>
    <p:extLst>
      <p:ext uri="{BB962C8B-B14F-4D97-AF65-F5344CB8AC3E}">
        <p14:creationId xmlns:p14="http://schemas.microsoft.com/office/powerpoint/2010/main" val="2882270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Assignments</a:t>
            </a:r>
          </a:p>
        </p:txBody>
      </p:sp>
      <p:sp>
        <p:nvSpPr>
          <p:cNvPr id="19459" name="Content Placeholder 2"/>
          <p:cNvSpPr>
            <a:spLocks noGrp="1"/>
          </p:cNvSpPr>
          <p:nvPr>
            <p:ph idx="1"/>
          </p:nvPr>
        </p:nvSpPr>
        <p:spPr/>
        <p:txBody>
          <a:bodyPr/>
          <a:lstStyle/>
          <a:p>
            <a:r>
              <a:rPr lang="en-US" altLang="en-US" dirty="0" smtClean="0"/>
              <a:t>Assignments must be individually completed and individually submitted.</a:t>
            </a:r>
          </a:p>
          <a:p>
            <a:pPr lvl="1"/>
            <a:r>
              <a:rPr lang="en-US" altLang="en-US" dirty="0" smtClean="0"/>
              <a:t>There is no group work allowed for this class.</a:t>
            </a:r>
          </a:p>
          <a:p>
            <a:pPr lvl="1"/>
            <a:r>
              <a:rPr lang="en-US" altLang="en-US" dirty="0" smtClean="0"/>
              <a:t>Students should not see the computer program code of other students.</a:t>
            </a:r>
          </a:p>
          <a:p>
            <a:r>
              <a:rPr lang="en-US" altLang="en-US" dirty="0" smtClean="0"/>
              <a:t>Both types of assignments will be marked by the tutorial instructor.</a:t>
            </a:r>
          </a:p>
          <a:p>
            <a:pPr lvl="1"/>
            <a:r>
              <a:rPr lang="en-US" altLang="en-US" dirty="0" smtClean="0"/>
              <a:t>Grades will be posted in D2L</a:t>
            </a:r>
          </a:p>
          <a:p>
            <a:pPr lvl="1"/>
            <a:r>
              <a:rPr lang="en-US" altLang="en-US" dirty="0" smtClean="0"/>
              <a:t>You can contact him/her for the grade and/or the completed marking sheet.</a:t>
            </a:r>
          </a:p>
          <a:p>
            <a:pPr lvl="1"/>
            <a:r>
              <a:rPr lang="en-US" altLang="en-US" dirty="0" smtClean="0"/>
              <a:t>If you still have questions or issues after contacting your TA then feel free to contact your course instructor.</a:t>
            </a:r>
          </a:p>
          <a:p>
            <a:endParaRPr lang="en-US" altLang="en-US" dirty="0" smtClean="0"/>
          </a:p>
        </p:txBody>
      </p:sp>
    </p:spTree>
    <p:extLst>
      <p:ext uri="{BB962C8B-B14F-4D97-AF65-F5344CB8AC3E}">
        <p14:creationId xmlns:p14="http://schemas.microsoft.com/office/powerpoint/2010/main" val="209235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5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5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smtClean="0"/>
              <a:t>Submitting Assignments</a:t>
            </a:r>
          </a:p>
        </p:txBody>
      </p:sp>
      <p:sp>
        <p:nvSpPr>
          <p:cNvPr id="3" name="Content Placeholder 2"/>
          <p:cNvSpPr>
            <a:spLocks noGrp="1"/>
          </p:cNvSpPr>
          <p:nvPr>
            <p:ph idx="1"/>
          </p:nvPr>
        </p:nvSpPr>
        <p:spPr/>
        <p:txBody>
          <a:bodyPr/>
          <a:lstStyle/>
          <a:p>
            <a:r>
              <a:rPr lang="en-US" altLang="en-US" b="1" dirty="0" smtClean="0"/>
              <a:t>Bottom line: it is each student’s responsibility to make sure that the correct version of the program was submitted on time.</a:t>
            </a:r>
          </a:p>
          <a:p>
            <a:r>
              <a:rPr lang="en-US" altLang="en-US" dirty="0" smtClean="0"/>
              <a:t>Late assignments will not be accepted.</a:t>
            </a:r>
          </a:p>
          <a:p>
            <a:r>
              <a:rPr lang="en-US" altLang="en-US" dirty="0" smtClean="0"/>
              <a:t>If you are ill then medical documentation is required.</a:t>
            </a:r>
          </a:p>
          <a:p>
            <a:pPr lvl="1"/>
            <a:r>
              <a:rPr lang="en-US" altLang="en-US" dirty="0" smtClean="0"/>
              <a:t>Contact your </a:t>
            </a:r>
            <a:r>
              <a:rPr lang="en-US" altLang="en-US" b="1" dirty="0" smtClean="0"/>
              <a:t>course instructor </a:t>
            </a:r>
            <a:r>
              <a:rPr lang="en-US" altLang="en-US" dirty="0" smtClean="0"/>
              <a:t>and not your tutorial instructor to get permission for a late submission</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r>
              <a:rPr lang="en-US" altLang="en-US" dirty="0" smtClean="0"/>
              <a:t>(Further details will be available during the term).</a:t>
            </a:r>
          </a:p>
        </p:txBody>
      </p:sp>
      <p:grpSp>
        <p:nvGrpSpPr>
          <p:cNvPr id="6" name="Group 5"/>
          <p:cNvGrpSpPr>
            <a:grpSpLocks/>
          </p:cNvGrpSpPr>
          <p:nvPr/>
        </p:nvGrpSpPr>
        <p:grpSpPr bwMode="auto">
          <a:xfrm>
            <a:off x="914400" y="3903663"/>
            <a:ext cx="4787900" cy="1514475"/>
            <a:chOff x="774700" y="3273424"/>
            <a:chExt cx="4787900" cy="1514475"/>
          </a:xfrm>
        </p:grpSpPr>
        <p:pic>
          <p:nvPicPr>
            <p:cNvPr id="1638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700" y="3273424"/>
              <a:ext cx="20193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ounded Rectangular Callout 4"/>
            <p:cNvSpPr>
              <a:spLocks noChangeArrowheads="1"/>
            </p:cNvSpPr>
            <p:nvPr/>
          </p:nvSpPr>
          <p:spPr bwMode="auto">
            <a:xfrm>
              <a:off x="3860800" y="3273424"/>
              <a:ext cx="1701800" cy="1133476"/>
            </a:xfrm>
            <a:prstGeom prst="wedgeRoundRectCallout">
              <a:avLst>
                <a:gd name="adj1" fmla="val -180532"/>
                <a:gd name="adj2" fmla="val 20690"/>
                <a:gd name="adj3" fmla="val 16667"/>
              </a:avLst>
            </a:prstGeom>
            <a:solidFill>
              <a:srgbClr val="FFFFFF"/>
            </a:solidFill>
            <a:ln w="38100" algn="ctr">
              <a:solidFill>
                <a:schemeClr val="tx1"/>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r>
                <a:rPr lang="en-US" altLang="en-US" sz="1600" dirty="0">
                  <a:latin typeface="Comic Sans MS" pitchFamily="66" charset="0"/>
                </a:rPr>
                <a:t>I am the ‘course instructor’ person</a:t>
              </a:r>
            </a:p>
          </p:txBody>
        </p:sp>
      </p:grpSp>
    </p:spTree>
    <p:extLst>
      <p:ext uri="{BB962C8B-B14F-4D97-AF65-F5344CB8AC3E}">
        <p14:creationId xmlns:p14="http://schemas.microsoft.com/office/powerpoint/2010/main" val="1660559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Then And Now…</a:t>
            </a:r>
            <a:endParaRPr lang="en-US" dirty="0"/>
          </a:p>
        </p:txBody>
      </p:sp>
      <p:sp>
        <p:nvSpPr>
          <p:cNvPr id="3" name="Content Placeholder 2"/>
          <p:cNvSpPr>
            <a:spLocks noGrp="1"/>
          </p:cNvSpPr>
          <p:nvPr>
            <p:ph idx="1"/>
          </p:nvPr>
        </p:nvSpPr>
        <p:spPr/>
        <p:txBody>
          <a:bodyPr/>
          <a:lstStyle/>
          <a:p>
            <a:r>
              <a:rPr lang="en-US" dirty="0" smtClean="0"/>
              <a:t>CPSC 217: What was it like then</a:t>
            </a:r>
          </a:p>
          <a:p>
            <a:endParaRPr lang="en-US" dirty="0"/>
          </a:p>
          <a:p>
            <a:endParaRPr lang="en-US" dirty="0" smtClean="0"/>
          </a:p>
          <a:p>
            <a:endParaRPr lang="en-US" dirty="0"/>
          </a:p>
          <a:p>
            <a:endParaRPr lang="en-US" dirty="0" smtClean="0"/>
          </a:p>
          <a:p>
            <a:endParaRPr lang="en-US" dirty="0" smtClean="0"/>
          </a:p>
          <a:p>
            <a:r>
              <a:rPr lang="en-US" dirty="0" smtClean="0"/>
              <a:t>CPSC 219: What will it be like now</a:t>
            </a:r>
            <a:endParaRPr lang="en-US" dirty="0"/>
          </a:p>
        </p:txBody>
      </p:sp>
      <p:grpSp>
        <p:nvGrpSpPr>
          <p:cNvPr id="9" name="Group 8"/>
          <p:cNvGrpSpPr/>
          <p:nvPr/>
        </p:nvGrpSpPr>
        <p:grpSpPr>
          <a:xfrm>
            <a:off x="641350" y="4489317"/>
            <a:ext cx="3873500" cy="1437835"/>
            <a:chOff x="611113" y="4458954"/>
            <a:chExt cx="3873500" cy="1437835"/>
          </a:xfrm>
        </p:grpSpPr>
        <p:sp>
          <p:nvSpPr>
            <p:cNvPr id="8" name="TextBox 7"/>
            <p:cNvSpPr txBox="1">
              <a:spLocks noChangeArrowheads="1"/>
            </p:cNvSpPr>
            <p:nvPr/>
          </p:nvSpPr>
          <p:spPr bwMode="auto">
            <a:xfrm>
              <a:off x="611113" y="5579289"/>
              <a:ext cx="3873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buChar char="•"/>
                <a:defRPr>
                  <a:solidFill>
                    <a:schemeClr val="tx1"/>
                  </a:solidFill>
                  <a:latin typeface="Calibri" pitchFamily="34" charset="0"/>
                  <a:ea typeface="ＭＳ Ｐゴシック" pitchFamily="34" charset="-128"/>
                </a:defRPr>
              </a:lvl3pPr>
              <a:lvl4pPr marL="1600200" indent="-228600" eaLnBrk="0" hangingPunct="0">
                <a:spcBef>
                  <a:spcPct val="10000"/>
                </a:spcBef>
                <a:defRPr>
                  <a:solidFill>
                    <a:schemeClr val="tx1"/>
                  </a:solidFill>
                  <a:latin typeface="Calibri" pitchFamily="34" charset="0"/>
                  <a:ea typeface="ＭＳ Ｐゴシック" pitchFamily="34" charset="-128"/>
                </a:defRPr>
              </a:lvl4pPr>
              <a:lvl5pPr marL="2057400" indent="-228600" eaLnBrk="0" hangingPunct="0">
                <a:spcBef>
                  <a:spcPct val="10000"/>
                </a:spcBef>
                <a:defRPr>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dirty="0" smtClean="0">
                  <a:latin typeface="Arial" charset="0"/>
                </a:rPr>
                <a:t>Even more work!!</a:t>
              </a:r>
              <a:r>
                <a:rPr lang="en-US" altLang="en-US" sz="1400" dirty="0" smtClean="0">
                  <a:latin typeface="Arial" charset="0"/>
                </a:rPr>
                <a:t>!</a:t>
              </a:r>
              <a:endParaRPr lang="en-US" altLang="en-US" sz="1400" dirty="0">
                <a:latin typeface="Arial" charset="0"/>
              </a:endParaRPr>
            </a:p>
          </p:txBody>
        </p:sp>
        <p:pic>
          <p:nvPicPr>
            <p:cNvPr id="11" name="Picture 4" descr="C:\Users\tamj\AppData\Local\Microsoft\Windows\Temporary Internet Files\Content.IE5\SJ530R3F\MC90032075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113" y="4458954"/>
              <a:ext cx="1015047" cy="10130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5263029" y="4476574"/>
            <a:ext cx="2057400" cy="2238473"/>
            <a:chOff x="3291354" y="4993932"/>
            <a:chExt cx="2057400" cy="2238473"/>
          </a:xfrm>
        </p:grpSpPr>
        <p:pic>
          <p:nvPicPr>
            <p:cNvPr id="15" name="Picture 2" descr="U:\PC\lectures\Hi.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27394" y="4993932"/>
              <a:ext cx="1219200" cy="9144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291354" y="5939743"/>
              <a:ext cx="2057400" cy="1292662"/>
            </a:xfrm>
            <a:prstGeom prst="rect">
              <a:avLst/>
            </a:prstGeom>
            <a:noFill/>
          </p:spPr>
          <p:txBody>
            <a:bodyPr wrap="square" lIns="0" rtlCol="0">
              <a:spAutoFit/>
            </a:bodyPr>
            <a:lstStyle/>
            <a:p>
              <a:pPr algn="r"/>
              <a:r>
                <a:rPr lang="en-US" sz="1800" dirty="0" smtClean="0">
                  <a:latin typeface="Arial" panose="020B0604020202020204" pitchFamily="34" charset="0"/>
                  <a:cs typeface="Arial" panose="020B0604020202020204" pitchFamily="34" charset="0"/>
                </a:rPr>
                <a:t>…but don’t forget how much smarter you’ve became!</a:t>
              </a:r>
            </a:p>
            <a:p>
              <a:pPr algn="r"/>
              <a:r>
                <a:rPr lang="en-US" sz="1200" dirty="0"/>
                <a:t>Image of James Tam: courtesy of James </a:t>
              </a:r>
              <a:r>
                <a:rPr lang="en-US" sz="1200" dirty="0" smtClean="0"/>
                <a:t>Tam</a:t>
              </a:r>
              <a:endParaRPr lang="en-US" sz="1200" dirty="0"/>
            </a:p>
          </p:txBody>
        </p:sp>
      </p:grpSp>
      <p:grpSp>
        <p:nvGrpSpPr>
          <p:cNvPr id="19" name="Group 18"/>
          <p:cNvGrpSpPr/>
          <p:nvPr/>
        </p:nvGrpSpPr>
        <p:grpSpPr>
          <a:xfrm>
            <a:off x="755648" y="1729533"/>
            <a:ext cx="5734051" cy="2084436"/>
            <a:chOff x="755648" y="1729533"/>
            <a:chExt cx="5734051" cy="2084436"/>
          </a:xfrm>
        </p:grpSpPr>
        <p:sp>
          <p:nvSpPr>
            <p:cNvPr id="7" name="TextBox 4"/>
            <p:cNvSpPr txBox="1">
              <a:spLocks noChangeArrowheads="1"/>
            </p:cNvSpPr>
            <p:nvPr/>
          </p:nvSpPr>
          <p:spPr bwMode="auto">
            <a:xfrm>
              <a:off x="755648" y="3339788"/>
              <a:ext cx="5734051" cy="474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buChar char="•"/>
                <a:defRPr>
                  <a:solidFill>
                    <a:schemeClr val="tx1"/>
                  </a:solidFill>
                  <a:latin typeface="Calibri" pitchFamily="34" charset="0"/>
                  <a:ea typeface="ＭＳ Ｐゴシック" pitchFamily="34" charset="-128"/>
                </a:defRPr>
              </a:lvl3pPr>
              <a:lvl4pPr marL="1600200" indent="-228600" eaLnBrk="0" hangingPunct="0">
                <a:spcBef>
                  <a:spcPct val="10000"/>
                </a:spcBef>
                <a:defRPr>
                  <a:solidFill>
                    <a:schemeClr val="tx1"/>
                  </a:solidFill>
                  <a:latin typeface="Calibri" pitchFamily="34" charset="0"/>
                  <a:ea typeface="ＭＳ Ｐゴシック" pitchFamily="34" charset="-128"/>
                </a:defRPr>
              </a:lvl4pPr>
              <a:lvl5pPr marL="2057400" indent="-228600" eaLnBrk="0" hangingPunct="0">
                <a:spcBef>
                  <a:spcPct val="10000"/>
                </a:spcBef>
                <a:defRPr>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dirty="0" smtClean="0">
                  <a:latin typeface="Arial" charset="0"/>
                </a:rPr>
                <a:t>A Lot of work</a:t>
              </a:r>
              <a:r>
                <a:rPr lang="en-US" altLang="en-US" sz="1800" smtClean="0">
                  <a:latin typeface="Arial" charset="0"/>
                </a:rPr>
                <a:t>! </a:t>
              </a:r>
              <a:r>
                <a:rPr lang="en-US" altLang="en-US" sz="1800" dirty="0" smtClean="0">
                  <a:latin typeface="Arial" charset="0"/>
                </a:rPr>
                <a:t>(Psychedelic Amiga by James Tam)</a:t>
              </a:r>
              <a:endParaRPr lang="en-US" altLang="en-US" sz="1800" dirty="0">
                <a:latin typeface="Arial" charset="0"/>
              </a:endParaRPr>
            </a:p>
          </p:txBody>
        </p:sp>
        <p:pic>
          <p:nvPicPr>
            <p:cNvPr id="1027" name="Picture 3" descr="U:\PC\lectures\2015\203F\book pics\computers\best\DSC03401 - Copy.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687" t="4040" r="28793" b="16532"/>
            <a:stretch/>
          </p:blipFill>
          <p:spPr bwMode="auto">
            <a:xfrm>
              <a:off x="2889721" y="1729533"/>
              <a:ext cx="1272602" cy="159553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3117515" y="1823453"/>
              <a:ext cx="850231" cy="641684"/>
            </a:xfrm>
            <a:prstGeom prst="rect">
              <a:avLst/>
            </a:prstGeom>
            <a:solidFill>
              <a:srgbClr val="00B050"/>
            </a:solidFill>
            <a:ln w="38100" cap="flat" cmpd="sng" algn="ctr">
              <a:solidFill>
                <a:schemeClr val="tx1"/>
              </a:solidFill>
              <a:prstDash val="solid"/>
              <a:round/>
              <a:headEnd type="none" w="sm" len="sm"/>
              <a:tailEnd type="none"/>
            </a:ln>
            <a:effectLst/>
          </p:spPr>
          <p:txBody>
            <a:bodyPr rtlCol="0" anchor="t" anchorCtr="0"/>
            <a:lstStyle/>
            <a:p>
              <a:pPr algn="ctr"/>
              <a:endParaRPr lang="en-US" sz="1600" dirty="0" smtClean="0"/>
            </a:p>
          </p:txBody>
        </p:sp>
        <p:sp>
          <p:nvSpPr>
            <p:cNvPr id="10" name="Oval 9"/>
            <p:cNvSpPr/>
            <p:nvPr/>
          </p:nvSpPr>
          <p:spPr bwMode="auto">
            <a:xfrm>
              <a:off x="3042085" y="1804268"/>
              <a:ext cx="967874" cy="680054"/>
            </a:xfrm>
            <a:prstGeom prst="ellipse">
              <a:avLst/>
            </a:prstGeom>
            <a:solidFill>
              <a:srgbClr val="00B050"/>
            </a:solidFill>
            <a:ln w="12700" cap="flat" cmpd="sng" algn="ctr">
              <a:solidFill>
                <a:schemeClr val="tx1"/>
              </a:solidFill>
              <a:prstDash val="solid"/>
              <a:round/>
              <a:headEnd type="none" w="sm" len="sm"/>
              <a:tailEnd type="none"/>
            </a:ln>
            <a:effectLst/>
          </p:spPr>
          <p:txBody>
            <a:bodyPr rtlCol="0" anchor="t" anchorCtr="0"/>
            <a:lstStyle/>
            <a:p>
              <a:pPr algn="ctr"/>
              <a:endParaRPr lang="en-US" sz="1600" dirty="0" smtClean="0"/>
            </a:p>
          </p:txBody>
        </p:sp>
        <p:sp>
          <p:nvSpPr>
            <p:cNvPr id="18" name="Oval 17"/>
            <p:cNvSpPr/>
            <p:nvPr/>
          </p:nvSpPr>
          <p:spPr bwMode="auto">
            <a:xfrm>
              <a:off x="3139766" y="1848438"/>
              <a:ext cx="772511" cy="596496"/>
            </a:xfrm>
            <a:prstGeom prst="ellipse">
              <a:avLst/>
            </a:prstGeom>
            <a:noFill/>
            <a:ln w="12700" cap="flat" cmpd="sng" algn="ctr">
              <a:solidFill>
                <a:srgbClr val="FF0000"/>
              </a:solidFill>
              <a:prstDash val="solid"/>
              <a:round/>
              <a:headEnd type="none" w="sm" len="sm"/>
              <a:tailEnd type="none"/>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p:cNvSpPr/>
            <p:nvPr/>
          </p:nvSpPr>
          <p:spPr bwMode="auto">
            <a:xfrm>
              <a:off x="3209720" y="1917962"/>
              <a:ext cx="632602" cy="457448"/>
            </a:xfrm>
            <a:prstGeom prst="ellipse">
              <a:avLst/>
            </a:prstGeom>
            <a:noFill/>
            <a:ln w="12700" cap="flat" cmpd="sng" algn="ctr">
              <a:solidFill>
                <a:srgbClr val="FF0000"/>
              </a:solidFill>
              <a:prstDash val="solid"/>
              <a:round/>
              <a:headEnd type="none" w="sm" len="sm"/>
              <a:tailEnd type="none"/>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Oval 21"/>
            <p:cNvSpPr/>
            <p:nvPr/>
          </p:nvSpPr>
          <p:spPr bwMode="auto">
            <a:xfrm>
              <a:off x="3285921" y="1963220"/>
              <a:ext cx="480202" cy="353331"/>
            </a:xfrm>
            <a:prstGeom prst="ellipse">
              <a:avLst/>
            </a:prstGeom>
            <a:noFill/>
            <a:ln w="12700" cap="flat" cmpd="sng" algn="ctr">
              <a:solidFill>
                <a:srgbClr val="FF0000"/>
              </a:solidFill>
              <a:prstDash val="solid"/>
              <a:round/>
              <a:headEnd type="none" w="sm" len="sm"/>
              <a:tailEnd type="none"/>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 name="Oval 22"/>
            <p:cNvSpPr/>
            <p:nvPr/>
          </p:nvSpPr>
          <p:spPr bwMode="auto">
            <a:xfrm>
              <a:off x="3356606" y="2010822"/>
              <a:ext cx="338832" cy="258126"/>
            </a:xfrm>
            <a:prstGeom prst="ellipse">
              <a:avLst/>
            </a:prstGeom>
            <a:noFill/>
            <a:ln w="12700" cap="flat" cmpd="sng" algn="ctr">
              <a:solidFill>
                <a:srgbClr val="FF0000"/>
              </a:solidFill>
              <a:prstDash val="solid"/>
              <a:round/>
              <a:headEnd type="none" w="sm" len="sm"/>
              <a:tailEnd type="none"/>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 name="Oval 23"/>
            <p:cNvSpPr/>
            <p:nvPr/>
          </p:nvSpPr>
          <p:spPr bwMode="auto">
            <a:xfrm>
              <a:off x="3406300" y="2062524"/>
              <a:ext cx="239443" cy="170661"/>
            </a:xfrm>
            <a:prstGeom prst="ellipse">
              <a:avLst/>
            </a:prstGeom>
            <a:noFill/>
            <a:ln w="12700" cap="flat" cmpd="sng" algn="ctr">
              <a:solidFill>
                <a:srgbClr val="FF0000"/>
              </a:solidFill>
              <a:prstDash val="solid"/>
              <a:round/>
              <a:headEnd type="none" w="sm" len="sm"/>
              <a:tailEnd type="none"/>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Oval 24"/>
            <p:cNvSpPr/>
            <p:nvPr/>
          </p:nvSpPr>
          <p:spPr bwMode="auto">
            <a:xfrm>
              <a:off x="3448946" y="2089535"/>
              <a:ext cx="162720" cy="116637"/>
            </a:xfrm>
            <a:prstGeom prst="ellipse">
              <a:avLst/>
            </a:prstGeom>
            <a:noFill/>
            <a:ln w="12700" cap="flat" cmpd="sng" algn="ctr">
              <a:solidFill>
                <a:srgbClr val="FF0000"/>
              </a:solidFill>
              <a:prstDash val="solid"/>
              <a:round/>
              <a:headEnd type="none" w="sm" len="sm"/>
              <a:tailEnd type="none"/>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 name="Oval 25"/>
            <p:cNvSpPr/>
            <p:nvPr/>
          </p:nvSpPr>
          <p:spPr bwMode="auto">
            <a:xfrm>
              <a:off x="3495992" y="2118694"/>
              <a:ext cx="68628" cy="58319"/>
            </a:xfrm>
            <a:prstGeom prst="ellipse">
              <a:avLst/>
            </a:prstGeom>
            <a:noFill/>
            <a:ln w="12700" cap="flat" cmpd="sng" algn="ctr">
              <a:solidFill>
                <a:srgbClr val="FF0000"/>
              </a:solidFill>
              <a:prstDash val="solid"/>
              <a:round/>
              <a:headEnd type="none" w="sm" len="sm"/>
              <a:tailEnd type="none"/>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145986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2" name="doh2.wav"/>
                                        </p:tgtEl>
                                      </p:cMediaNode>
                                    </p:audio>
                                  </p:sub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t>JT’s Helpful Hint: Electronically Submitting Work</a:t>
            </a:r>
          </a:p>
        </p:txBody>
      </p:sp>
      <p:sp>
        <p:nvSpPr>
          <p:cNvPr id="3" name="Content Placeholder 2"/>
          <p:cNvSpPr>
            <a:spLocks noGrp="1"/>
          </p:cNvSpPr>
          <p:nvPr>
            <p:ph idx="1"/>
          </p:nvPr>
        </p:nvSpPr>
        <p:spPr/>
        <p:txBody>
          <a:bodyPr/>
          <a:lstStyle/>
          <a:p>
            <a:r>
              <a:rPr lang="en-US" altLang="en-US" dirty="0" smtClean="0"/>
              <a:t>Bad things sometimes happen!</a:t>
            </a:r>
          </a:p>
          <a:p>
            <a:pPr lvl="1"/>
            <a:r>
              <a:rPr lang="en-US" altLang="en-US" dirty="0" smtClean="0"/>
              <a:t>Sometimes it’s a technical failure (e.g., hardware failure)</a:t>
            </a:r>
          </a:p>
          <a:p>
            <a:pPr lvl="1"/>
            <a:r>
              <a:rPr lang="en-US" altLang="en-US" dirty="0" smtClean="0"/>
              <a:t>Sometimes it’s human error (e.g., oops, accidentally deleted) </a:t>
            </a:r>
          </a:p>
          <a:p>
            <a:r>
              <a:rPr lang="en-US" altLang="en-US" dirty="0" smtClean="0"/>
              <a:t>Rules of thumb for assignment submissions:</a:t>
            </a:r>
          </a:p>
          <a:p>
            <a:pPr lvl="1"/>
            <a:r>
              <a:rPr lang="en-US" altLang="en-US" dirty="0" smtClean="0"/>
              <a:t>Do it early! (Get familiar with the system)</a:t>
            </a:r>
          </a:p>
          <a:p>
            <a:pPr lvl="1"/>
            <a:r>
              <a:rPr lang="en-US" altLang="en-US" dirty="0" smtClean="0"/>
              <a:t>Do it often! (If somehow real disaster strikes and you lose everything at least you will have a partially completed version that your TA can mark).</a:t>
            </a:r>
          </a:p>
          <a:p>
            <a:pPr lvl="1"/>
            <a:r>
              <a:rPr lang="en-US" altLang="en-US" dirty="0" smtClean="0"/>
              <a:t>Check your work.</a:t>
            </a:r>
          </a:p>
          <a:p>
            <a:pPr lvl="2"/>
            <a:r>
              <a:rPr lang="en-US" altLang="en-US" dirty="0" smtClean="0"/>
              <a:t>Don’t assume that everything worked out OK.</a:t>
            </a:r>
          </a:p>
          <a:p>
            <a:pPr lvl="2"/>
            <a:r>
              <a:rPr lang="en-US" altLang="en-US" dirty="0" smtClean="0"/>
              <a:t>Instead you should check everything (there should be a way to do this using the assignment submission mechanism)</a:t>
            </a:r>
          </a:p>
          <a:p>
            <a:pPr lvl="2"/>
            <a:r>
              <a:rPr lang="en-US" altLang="en-US" dirty="0" smtClean="0"/>
              <a:t>Don’t just check file names but at least take a look at the actual file contents (not only to check that the file wasn’t corrupted but also that you submitted the correct version).</a:t>
            </a:r>
          </a:p>
          <a:p>
            <a:pPr lvl="2"/>
            <a:endParaRPr lang="en-US" altLang="en-US" dirty="0" smtClean="0"/>
          </a:p>
          <a:p>
            <a:endParaRPr lang="en-US" altLang="en-US" dirty="0" smtClean="0"/>
          </a:p>
          <a:p>
            <a:pPr lvl="1"/>
            <a:endParaRPr lang="en-US" altLang="en-US" dirty="0" smtClean="0"/>
          </a:p>
        </p:txBody>
      </p:sp>
    </p:spTree>
    <p:extLst>
      <p:ext uri="{BB962C8B-B14F-4D97-AF65-F5344CB8AC3E}">
        <p14:creationId xmlns:p14="http://schemas.microsoft.com/office/powerpoint/2010/main" val="3163527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Backing Up And Submitting Your Work</a:t>
            </a:r>
          </a:p>
        </p:txBody>
      </p:sp>
      <p:sp>
        <p:nvSpPr>
          <p:cNvPr id="3" name="Content Placeholder 2"/>
          <p:cNvSpPr>
            <a:spLocks noGrp="1"/>
          </p:cNvSpPr>
          <p:nvPr>
            <p:ph idx="1"/>
          </p:nvPr>
        </p:nvSpPr>
        <p:spPr/>
        <p:txBody>
          <a:bodyPr/>
          <a:lstStyle/>
          <a:p>
            <a:r>
              <a:rPr lang="en-US" altLang="en-US" dirty="0" smtClean="0"/>
              <a:t>Bottom line: </a:t>
            </a:r>
            <a:r>
              <a:rPr lang="en-US" altLang="en-US" b="1" dirty="0" smtClean="0"/>
              <a:t>it is up to you </a:t>
            </a:r>
            <a:r>
              <a:rPr lang="en-US" altLang="en-US" dirty="0" smtClean="0"/>
              <a:t>to make sure things are done correctly and on time.</a:t>
            </a:r>
          </a:p>
          <a:p>
            <a:r>
              <a:rPr lang="en-US" altLang="en-US" dirty="0" smtClean="0"/>
              <a:t>If you have questions beforehand then do ask (make sure you ask your questions early enough so you can receive an answer before the due time).</a:t>
            </a:r>
          </a:p>
          <a:p>
            <a:r>
              <a:rPr lang="en-US" altLang="en-US" dirty="0" smtClean="0"/>
              <a:t>But don’t wait until after the due date (it’s too late).</a:t>
            </a:r>
          </a:p>
        </p:txBody>
      </p:sp>
    </p:spTree>
    <p:extLst>
      <p:ext uri="{BB962C8B-B14F-4D97-AF65-F5344CB8AC3E}">
        <p14:creationId xmlns:p14="http://schemas.microsoft.com/office/powerpoint/2010/main" val="1116935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t>Examinations</a:t>
            </a:r>
          </a:p>
        </p:txBody>
      </p:sp>
      <p:sp>
        <p:nvSpPr>
          <p:cNvPr id="20483" name="Content Placeholder 2"/>
          <p:cNvSpPr>
            <a:spLocks noGrp="1"/>
          </p:cNvSpPr>
          <p:nvPr>
            <p:ph idx="1"/>
          </p:nvPr>
        </p:nvSpPr>
        <p:spPr/>
        <p:txBody>
          <a:bodyPr/>
          <a:lstStyle/>
          <a:p>
            <a:r>
              <a:rPr lang="en-US" altLang="en-US" dirty="0" smtClean="0"/>
              <a:t>There will </a:t>
            </a:r>
            <a:r>
              <a:rPr lang="en-US" altLang="en-US" smtClean="0"/>
              <a:t>be three </a:t>
            </a:r>
            <a:r>
              <a:rPr lang="en-US" altLang="en-US" dirty="0" smtClean="0"/>
              <a:t>exams</a:t>
            </a:r>
            <a:r>
              <a:rPr lang="en-US" altLang="en-US" smtClean="0"/>
              <a:t>: two midterms </a:t>
            </a:r>
            <a:r>
              <a:rPr lang="en-US" altLang="en-US" dirty="0" smtClean="0"/>
              <a:t>and final.</a:t>
            </a:r>
          </a:p>
          <a:p>
            <a:r>
              <a:rPr lang="en-US" altLang="en-US" dirty="0" smtClean="0"/>
              <a:t>Midterm examinations (together worth 30% of the overall term grade)</a:t>
            </a:r>
            <a:endParaRPr lang="en-US" altLang="en-US" dirty="0"/>
          </a:p>
          <a:p>
            <a:pPr lvl="1"/>
            <a:r>
              <a:rPr lang="en-US" altLang="en-US" dirty="0" smtClean="0"/>
              <a:t>Midterm #1: </a:t>
            </a:r>
            <a:r>
              <a:rPr lang="en-US" i="1" dirty="0" smtClean="0"/>
              <a:t>in </a:t>
            </a:r>
            <a:r>
              <a:rPr lang="en-US" i="1" dirty="0"/>
              <a:t>class Feb </a:t>
            </a:r>
            <a:r>
              <a:rPr lang="en-US" i="1" dirty="0" smtClean="0"/>
              <a:t>12</a:t>
            </a:r>
            <a:endParaRPr lang="en-US" altLang="en-US" dirty="0" smtClean="0"/>
          </a:p>
          <a:p>
            <a:pPr lvl="1"/>
            <a:r>
              <a:rPr lang="en-US" altLang="en-US" dirty="0" smtClean="0"/>
              <a:t>Midterm #2: </a:t>
            </a:r>
            <a:r>
              <a:rPr lang="en-US" i="1" dirty="0" smtClean="0"/>
              <a:t>in </a:t>
            </a:r>
            <a:r>
              <a:rPr lang="en-US" i="1" dirty="0"/>
              <a:t>class Mar </a:t>
            </a:r>
            <a:r>
              <a:rPr lang="en-US" i="1" dirty="0" smtClean="0"/>
              <a:t>11</a:t>
            </a:r>
            <a:endParaRPr lang="en-US" dirty="0"/>
          </a:p>
          <a:p>
            <a:r>
              <a:rPr lang="en-US" altLang="en-US" dirty="0"/>
              <a:t>Final exam </a:t>
            </a:r>
            <a:r>
              <a:rPr lang="en-US" altLang="en-US" dirty="0" smtClean="0"/>
              <a:t>(</a:t>
            </a:r>
            <a:r>
              <a:rPr lang="en-US" altLang="en-US" dirty="0"/>
              <a:t>worth 35% of the overall term grade</a:t>
            </a:r>
          </a:p>
          <a:p>
            <a:pPr lvl="1"/>
            <a:r>
              <a:rPr lang="en-US" altLang="en-US" dirty="0"/>
              <a:t>Date/time/location determined by the Office the Registrar.</a:t>
            </a:r>
          </a:p>
          <a:p>
            <a:pPr lvl="1"/>
            <a:r>
              <a:rPr lang="en-US" altLang="en-US" dirty="0"/>
              <a:t>(That means I find out these details at the same time that you do).</a:t>
            </a:r>
          </a:p>
          <a:p>
            <a:pPr lvl="1"/>
            <a:r>
              <a:rPr lang="en-US" altLang="en-US" dirty="0"/>
              <a:t>You can find information about your final exams online via the university PeopleSoft portal.</a:t>
            </a:r>
          </a:p>
          <a:p>
            <a:r>
              <a:rPr lang="en-US" altLang="en-US" dirty="0"/>
              <a:t>All </a:t>
            </a:r>
            <a:r>
              <a:rPr lang="en-US" altLang="en-US" dirty="0" smtClean="0"/>
              <a:t>examinations will </a:t>
            </a:r>
            <a:r>
              <a:rPr lang="en-US" altLang="en-US" dirty="0"/>
              <a:t>completed on paper (not in front of a computer).</a:t>
            </a:r>
          </a:p>
          <a:p>
            <a:pPr lvl="3"/>
            <a:endParaRPr lang="pt-BR" altLang="en-US" smtClean="0"/>
          </a:p>
          <a:p>
            <a:pPr lvl="3"/>
            <a:endParaRPr lang="en-US" altLang="en-US" dirty="0" smtClean="0"/>
          </a:p>
        </p:txBody>
      </p:sp>
    </p:spTree>
    <p:extLst>
      <p:ext uri="{BB962C8B-B14F-4D97-AF65-F5344CB8AC3E}">
        <p14:creationId xmlns:p14="http://schemas.microsoft.com/office/powerpoint/2010/main" val="198310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8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48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Examinations (2)</a:t>
            </a:r>
            <a:endParaRPr lang="en-US" dirty="0"/>
          </a:p>
        </p:txBody>
      </p:sp>
      <p:sp>
        <p:nvSpPr>
          <p:cNvPr id="3" name="Content Placeholder 2"/>
          <p:cNvSpPr>
            <a:spLocks noGrp="1"/>
          </p:cNvSpPr>
          <p:nvPr>
            <p:ph idx="1"/>
          </p:nvPr>
        </p:nvSpPr>
        <p:spPr/>
        <p:txBody>
          <a:bodyPr/>
          <a:lstStyle/>
          <a:p>
            <a:r>
              <a:rPr lang="en-US" altLang="en-US" dirty="0" smtClean="0"/>
              <a:t>Information </a:t>
            </a:r>
            <a:r>
              <a:rPr lang="en-US" altLang="en-US" dirty="0"/>
              <a:t>about the examinations will be available on the main grid sometime before the respective test:</a:t>
            </a:r>
          </a:p>
          <a:p>
            <a:pPr lvl="1"/>
            <a:r>
              <a:rPr lang="en-US" altLang="en-US" dirty="0"/>
              <a:t>Under the main index:</a:t>
            </a:r>
          </a:p>
          <a:p>
            <a:pPr lvl="2"/>
            <a:r>
              <a:rPr lang="en-US" dirty="0"/>
              <a:t>Main grid: Course topics, lecture notes and individual assignment descriptions, exam information</a:t>
            </a:r>
            <a:endParaRPr lang="pt-BR" altLang="en-US"/>
          </a:p>
          <a:p>
            <a:pPr lvl="1"/>
            <a:r>
              <a:rPr lang="pt-BR" altLang="en-US" sz="1800"/>
              <a:t>Hyperlink:</a:t>
            </a:r>
            <a:endParaRPr lang="pt-BR" altLang="en-US" sz="1800">
              <a:hlinkClick r:id="rId2"/>
            </a:endParaRPr>
          </a:p>
          <a:p>
            <a:pPr lvl="2"/>
            <a:r>
              <a:rPr lang="pt-BR" altLang="en-US" sz="1600">
                <a:hlinkClick r:id="rId2"/>
              </a:rPr>
              <a:t>http://pages.cpsc.ucalgary.ca/~tamj/2016/219W/index.html#Main_grid:_Course_topics,_lecture_notes_and_individual_assignment_descriptions,_exam_information</a:t>
            </a:r>
            <a:endParaRPr lang="pt-BR" altLang="en-US" sz="1600"/>
          </a:p>
          <a:p>
            <a:pPr lvl="1"/>
            <a:endParaRPr lang="pt-BR" altLang="en-US" sz="1200"/>
          </a:p>
          <a:p>
            <a:endParaRPr lang="en-US" altLang="en-US" dirty="0" smtClean="0"/>
          </a:p>
          <a:p>
            <a:r>
              <a:rPr lang="en-US" altLang="en-US" dirty="0" smtClean="0"/>
              <a:t>Note: you </a:t>
            </a:r>
            <a:r>
              <a:rPr lang="en-US" altLang="en-US" b="1" dirty="0" smtClean="0"/>
              <a:t>need to pass the weighted average of the exam component in order to receive a grade of C- or higher in this class</a:t>
            </a:r>
            <a:r>
              <a:rPr lang="en-US" altLang="en-US" dirty="0" smtClean="0"/>
              <a:t>.</a:t>
            </a:r>
          </a:p>
          <a:p>
            <a:endParaRPr lang="en-US" altLang="en-US" dirty="0" smtClean="0"/>
          </a:p>
          <a:p>
            <a:endParaRPr lang="en-US" dirty="0"/>
          </a:p>
        </p:txBody>
      </p:sp>
    </p:spTree>
    <p:extLst>
      <p:ext uri="{BB962C8B-B14F-4D97-AF65-F5344CB8AC3E}">
        <p14:creationId xmlns:p14="http://schemas.microsoft.com/office/powerpoint/2010/main" val="98131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dirty="0" smtClean="0"/>
              <a:t>Mapping Your Raw Score To A Grade Point</a:t>
            </a:r>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buFont typeface="Arial" panose="020B0604020202020204" pitchFamily="34" charset="0"/>
              <a:buChar char="•"/>
              <a:defRPr/>
            </a:pPr>
            <a:r>
              <a:rPr lang="en-US" altLang="en-US" dirty="0" smtClean="0"/>
              <a:t>As stated in the course information sheet (official signed document) </a:t>
            </a:r>
            <a:r>
              <a:rPr lang="en-US" altLang="en-US" sz="2800" b="1" dirty="0" smtClean="0"/>
              <a:t>each major component will be awarded a grade point (and not a percentage)</a:t>
            </a:r>
            <a:r>
              <a:rPr lang="en-US" altLang="en-US" b="1" dirty="0" smtClean="0"/>
              <a:t> </a:t>
            </a:r>
            <a:r>
              <a:rPr lang="en-US" altLang="en-US" dirty="0" smtClean="0"/>
              <a:t>as the value used to determine the term grade.</a:t>
            </a:r>
          </a:p>
          <a:p>
            <a:pPr lvl="1" eaLnBrk="1" fontAlgn="auto" hangingPunct="1">
              <a:spcAft>
                <a:spcPts val="0"/>
              </a:spcAft>
              <a:buFont typeface="Arial" panose="020B0604020202020204" pitchFamily="34" charset="0"/>
              <a:buChar char="•"/>
              <a:defRPr/>
            </a:pPr>
            <a:r>
              <a:rPr lang="en-US" altLang="en-US" dirty="0" smtClean="0"/>
              <a:t>Components that are mapped to a grade point</a:t>
            </a:r>
          </a:p>
          <a:p>
            <a:pPr lvl="2" eaLnBrk="1" fontAlgn="auto" hangingPunct="1">
              <a:spcAft>
                <a:spcPts val="0"/>
              </a:spcAft>
              <a:buFont typeface="Arial" panose="020B0604020202020204" pitchFamily="34" charset="0"/>
              <a:buChar char="–"/>
              <a:defRPr/>
            </a:pPr>
            <a:r>
              <a:rPr lang="en-US" altLang="en-US" dirty="0" smtClean="0"/>
              <a:t>Each individual assignment</a:t>
            </a:r>
          </a:p>
          <a:p>
            <a:pPr lvl="2" eaLnBrk="1" fontAlgn="auto" hangingPunct="1">
              <a:spcAft>
                <a:spcPts val="0"/>
              </a:spcAft>
              <a:buFont typeface="Arial" panose="020B0604020202020204" pitchFamily="34" charset="0"/>
              <a:buChar char="–"/>
              <a:defRPr/>
            </a:pPr>
            <a:r>
              <a:rPr lang="en-US" altLang="en-US" dirty="0" smtClean="0"/>
              <a:t>Total score for in-lecture TopHat questions</a:t>
            </a:r>
          </a:p>
          <a:p>
            <a:pPr lvl="2" eaLnBrk="1" fontAlgn="auto" hangingPunct="1">
              <a:spcAft>
                <a:spcPts val="0"/>
              </a:spcAft>
              <a:buFont typeface="Arial" panose="020B0604020202020204" pitchFamily="34" charset="0"/>
              <a:buChar char="–"/>
              <a:defRPr/>
            </a:pPr>
            <a:r>
              <a:rPr lang="en-US" altLang="en-US" dirty="0" smtClean="0"/>
              <a:t>Midterm exams</a:t>
            </a:r>
          </a:p>
          <a:p>
            <a:pPr lvl="2" eaLnBrk="1" fontAlgn="auto" hangingPunct="1">
              <a:spcAft>
                <a:spcPts val="0"/>
              </a:spcAft>
              <a:buFont typeface="Arial" panose="020B0604020202020204" pitchFamily="34" charset="0"/>
              <a:buChar char="–"/>
              <a:defRPr/>
            </a:pPr>
            <a:r>
              <a:rPr lang="en-US" altLang="en-US" dirty="0" smtClean="0"/>
              <a:t>Final exam</a:t>
            </a:r>
          </a:p>
          <a:p>
            <a:pPr eaLnBrk="1" fontAlgn="auto" hangingPunct="1">
              <a:spcAft>
                <a:spcPts val="0"/>
              </a:spcAft>
              <a:buFont typeface="Arial" panose="020B0604020202020204" pitchFamily="34" charset="0"/>
              <a:buChar char="•"/>
              <a:defRPr/>
            </a:pPr>
            <a:r>
              <a:rPr lang="en-US" altLang="en-US" dirty="0" smtClean="0"/>
              <a:t>The mapping of raw score to grade point will be posted before each assignment is due (variation between assignments may occur).</a:t>
            </a:r>
          </a:p>
          <a:p>
            <a:pPr eaLnBrk="1" fontAlgn="auto" hangingPunct="1">
              <a:spcAft>
                <a:spcPts val="0"/>
              </a:spcAft>
              <a:buFont typeface="Arial" panose="020B0604020202020204" pitchFamily="34" charset="0"/>
              <a:buChar char="•"/>
              <a:defRPr/>
            </a:pPr>
            <a:r>
              <a:rPr lang="en-US" altLang="en-US" dirty="0" smtClean="0"/>
              <a:t>Mapping of TopHat bonus questions to grade point</a:t>
            </a:r>
          </a:p>
          <a:p>
            <a:pPr eaLnBrk="1" fontAlgn="auto" hangingPunct="1">
              <a:spcAft>
                <a:spcPts val="0"/>
              </a:spcAft>
              <a:buFont typeface="Arial" panose="020B0604020202020204" pitchFamily="34" charset="0"/>
              <a:buChar char="•"/>
              <a:defRPr/>
            </a:pPr>
            <a:endParaRPr lang="en-US" altLang="en-US" dirty="0" smtClean="0"/>
          </a:p>
          <a:p>
            <a:pPr eaLnBrk="1" fontAlgn="auto" hangingPunct="1">
              <a:spcAft>
                <a:spcPts val="0"/>
              </a:spcAft>
              <a:buFont typeface="Arial" panose="020B0604020202020204" pitchFamily="34" charset="0"/>
              <a:buChar char="•"/>
              <a:defRPr/>
            </a:pPr>
            <a:endParaRPr lang="en-US" altLang="en-US" dirty="0" smtClean="0"/>
          </a:p>
          <a:p>
            <a:pPr eaLnBrk="1" fontAlgn="auto" hangingPunct="1">
              <a:spcAft>
                <a:spcPts val="0"/>
              </a:spcAft>
              <a:buFont typeface="Arial" panose="020B0604020202020204" pitchFamily="34" charset="0"/>
              <a:buChar char="•"/>
              <a:defRPr/>
            </a:pPr>
            <a:endParaRPr lang="en-US" altLang="en-US" dirty="0" smtClean="0"/>
          </a:p>
          <a:p>
            <a:pPr eaLnBrk="1" fontAlgn="auto" hangingPunct="1">
              <a:spcAft>
                <a:spcPts val="0"/>
              </a:spcAft>
              <a:buFont typeface="Arial" panose="020B0604020202020204" pitchFamily="34" charset="0"/>
              <a:buChar char="•"/>
              <a:defRPr/>
            </a:pPr>
            <a:endParaRPr lang="en-US" altLang="en-US" dirty="0" smtClean="0"/>
          </a:p>
          <a:p>
            <a:pPr eaLnBrk="1" fontAlgn="auto" hangingPunct="1">
              <a:spcAft>
                <a:spcPts val="0"/>
              </a:spcAft>
              <a:buFont typeface="Arial" panose="020B0604020202020204" pitchFamily="34" charset="0"/>
              <a:buChar char="•"/>
              <a:defRPr/>
            </a:pPr>
            <a:r>
              <a:rPr lang="en-US" altLang="en-US" dirty="0" smtClean="0"/>
              <a:t>The mapping of the midterm to grade point will be posted sometime after the midterm.</a:t>
            </a:r>
          </a:p>
          <a:p>
            <a:pPr eaLnBrk="1" fontAlgn="auto" hangingPunct="1">
              <a:spcAft>
                <a:spcPts val="0"/>
              </a:spcAft>
              <a:buFont typeface="Arial" panose="020B0604020202020204" pitchFamily="34" charset="0"/>
              <a:buChar char="•"/>
              <a:defRPr/>
            </a:pPr>
            <a:r>
              <a:rPr lang="en-US" altLang="en-US" dirty="0" smtClean="0"/>
              <a:t>The mapping of final to grade point cannot be provided until after the official term marks have been released (Department policy).</a:t>
            </a:r>
          </a:p>
          <a:p>
            <a:pPr eaLnBrk="1" fontAlgn="auto" hangingPunct="1">
              <a:spcAft>
                <a:spcPts val="0"/>
              </a:spcAft>
              <a:buFont typeface="Arial" panose="020B0604020202020204" pitchFamily="34" charset="0"/>
              <a:buChar char="•"/>
              <a:defRPr/>
            </a:pPr>
            <a:endParaRPr lang="en-US" alt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732284409"/>
              </p:ext>
            </p:extLst>
          </p:nvPr>
        </p:nvGraphicFramePr>
        <p:xfrm>
          <a:off x="687859" y="3906795"/>
          <a:ext cx="7620002" cy="914400"/>
        </p:xfrm>
        <a:graphic>
          <a:graphicData uri="http://schemas.openxmlformats.org/drawingml/2006/table">
            <a:tbl>
              <a:tblPr firstRow="1" bandRow="1">
                <a:tableStyleId>{5C22544A-7EE6-4342-B048-85BDC9FD1C3A}</a:tableStyleId>
              </a:tblPr>
              <a:tblGrid>
                <a:gridCol w="685800"/>
                <a:gridCol w="685800"/>
                <a:gridCol w="609600"/>
                <a:gridCol w="533400"/>
                <a:gridCol w="533400"/>
                <a:gridCol w="533400"/>
                <a:gridCol w="609600"/>
                <a:gridCol w="609600"/>
                <a:gridCol w="609600"/>
                <a:gridCol w="533400"/>
                <a:gridCol w="609600"/>
                <a:gridCol w="533400"/>
                <a:gridCol w="533402"/>
              </a:tblGrid>
              <a:tr h="504884">
                <a:tc>
                  <a:txBody>
                    <a:bodyPr/>
                    <a:lstStyle/>
                    <a:p>
                      <a:r>
                        <a:rPr lang="en-US" sz="1200" dirty="0" smtClean="0">
                          <a:solidFill>
                            <a:srgbClr val="FFFFFF"/>
                          </a:solidFill>
                        </a:rPr>
                        <a:t>Percent</a:t>
                      </a:r>
                      <a:endParaRPr lang="en-US" sz="1200" dirty="0">
                        <a:solidFill>
                          <a:srgbClr val="FFFFFF"/>
                        </a:solidFill>
                      </a:endParaRPr>
                    </a:p>
                  </a:txBody>
                  <a:tcPr/>
                </a:tc>
                <a:tc>
                  <a:txBody>
                    <a:bodyPr/>
                    <a:lstStyle/>
                    <a:p>
                      <a:r>
                        <a:rPr lang="en-US" sz="1200" dirty="0" smtClean="0">
                          <a:solidFill>
                            <a:srgbClr val="FFFFFF"/>
                          </a:solidFill>
                        </a:rPr>
                        <a:t>96 – 100</a:t>
                      </a:r>
                      <a:endParaRPr lang="en-US" sz="1200" dirty="0">
                        <a:solidFill>
                          <a:srgbClr val="FFFFFF"/>
                        </a:solidFill>
                      </a:endParaRPr>
                    </a:p>
                  </a:txBody>
                  <a:tcPr/>
                </a:tc>
                <a:tc>
                  <a:txBody>
                    <a:bodyPr/>
                    <a:lstStyle/>
                    <a:p>
                      <a:r>
                        <a:rPr lang="en-US" sz="1200" dirty="0" smtClean="0">
                          <a:solidFill>
                            <a:srgbClr val="FFFFFF"/>
                          </a:solidFill>
                        </a:rPr>
                        <a:t>91 – 95</a:t>
                      </a:r>
                      <a:endParaRPr lang="en-US" sz="1200" dirty="0">
                        <a:solidFill>
                          <a:srgbClr val="FFFFFF"/>
                        </a:solidFill>
                      </a:endParaRPr>
                    </a:p>
                  </a:txBody>
                  <a:tcPr/>
                </a:tc>
                <a:tc>
                  <a:txBody>
                    <a:bodyPr/>
                    <a:lstStyle/>
                    <a:p>
                      <a:r>
                        <a:rPr lang="en-US" sz="1200" dirty="0" smtClean="0">
                          <a:solidFill>
                            <a:srgbClr val="FFFFFF"/>
                          </a:solidFill>
                        </a:rPr>
                        <a:t>86 – 90</a:t>
                      </a:r>
                      <a:endParaRPr lang="en-US" sz="1200" dirty="0">
                        <a:solidFill>
                          <a:srgbClr val="FFFFFF"/>
                        </a:solidFill>
                      </a:endParaRPr>
                    </a:p>
                  </a:txBody>
                  <a:tcPr/>
                </a:tc>
                <a:tc>
                  <a:txBody>
                    <a:bodyPr/>
                    <a:lstStyle/>
                    <a:p>
                      <a:r>
                        <a:rPr lang="en-US" sz="1200" dirty="0" smtClean="0">
                          <a:solidFill>
                            <a:srgbClr val="FFFFFF"/>
                          </a:solidFill>
                        </a:rPr>
                        <a:t>81 – 85</a:t>
                      </a:r>
                      <a:endParaRPr lang="en-US" sz="1200" dirty="0">
                        <a:solidFill>
                          <a:srgbClr val="FFFFFF"/>
                        </a:solidFill>
                      </a:endParaRPr>
                    </a:p>
                  </a:txBody>
                  <a:tcPr/>
                </a:tc>
                <a:tc>
                  <a:txBody>
                    <a:bodyPr/>
                    <a:lstStyle/>
                    <a:p>
                      <a:r>
                        <a:rPr lang="en-US" sz="1200" dirty="0" smtClean="0">
                          <a:solidFill>
                            <a:srgbClr val="FFFFFF"/>
                          </a:solidFill>
                        </a:rPr>
                        <a:t>76 - 80</a:t>
                      </a:r>
                      <a:endParaRPr lang="en-US" sz="1200" dirty="0">
                        <a:solidFill>
                          <a:srgbClr val="FFFFFF"/>
                        </a:solidFill>
                      </a:endParaRPr>
                    </a:p>
                  </a:txBody>
                  <a:tcPr/>
                </a:tc>
                <a:tc>
                  <a:txBody>
                    <a:bodyPr/>
                    <a:lstStyle/>
                    <a:p>
                      <a:r>
                        <a:rPr lang="en-US" sz="1200" dirty="0" smtClean="0">
                          <a:solidFill>
                            <a:srgbClr val="FFFFFF"/>
                          </a:solidFill>
                        </a:rPr>
                        <a:t>71</a:t>
                      </a:r>
                      <a:r>
                        <a:rPr lang="en-US" sz="1200" baseline="0" dirty="0" smtClean="0">
                          <a:solidFill>
                            <a:srgbClr val="FFFFFF"/>
                          </a:solidFill>
                        </a:rPr>
                        <a:t> - 75</a:t>
                      </a:r>
                      <a:endParaRPr lang="en-US" sz="1200" dirty="0">
                        <a:solidFill>
                          <a:srgbClr val="FFFFFF"/>
                        </a:solidFill>
                      </a:endParaRPr>
                    </a:p>
                  </a:txBody>
                  <a:tcPr/>
                </a:tc>
                <a:tc>
                  <a:txBody>
                    <a:bodyPr/>
                    <a:lstStyle/>
                    <a:p>
                      <a:r>
                        <a:rPr lang="en-US" sz="1200" dirty="0" smtClean="0">
                          <a:solidFill>
                            <a:srgbClr val="FFFFFF"/>
                          </a:solidFill>
                        </a:rPr>
                        <a:t>65 – 70</a:t>
                      </a:r>
                      <a:endParaRPr lang="en-US" sz="1200" dirty="0">
                        <a:solidFill>
                          <a:srgbClr val="FFFFFF"/>
                        </a:solidFill>
                      </a:endParaRPr>
                    </a:p>
                  </a:txBody>
                  <a:tcPr/>
                </a:tc>
                <a:tc>
                  <a:txBody>
                    <a:bodyPr/>
                    <a:lstStyle/>
                    <a:p>
                      <a:r>
                        <a:rPr lang="en-US" sz="1200" dirty="0" smtClean="0">
                          <a:solidFill>
                            <a:srgbClr val="FFFFFF"/>
                          </a:solidFill>
                        </a:rPr>
                        <a:t>61 – 64</a:t>
                      </a:r>
                      <a:endParaRPr lang="en-US" sz="1200" dirty="0">
                        <a:solidFill>
                          <a:srgbClr val="FFFFFF"/>
                        </a:solidFill>
                      </a:endParaRPr>
                    </a:p>
                  </a:txBody>
                  <a:tcPr/>
                </a:tc>
                <a:tc>
                  <a:txBody>
                    <a:bodyPr/>
                    <a:lstStyle/>
                    <a:p>
                      <a:r>
                        <a:rPr lang="en-US" sz="1200" dirty="0" smtClean="0">
                          <a:solidFill>
                            <a:srgbClr val="FFFFFF"/>
                          </a:solidFill>
                        </a:rPr>
                        <a:t>56 -60</a:t>
                      </a:r>
                      <a:endParaRPr lang="en-US" sz="1200" dirty="0">
                        <a:solidFill>
                          <a:srgbClr val="FFFFFF"/>
                        </a:solidFill>
                      </a:endParaRPr>
                    </a:p>
                  </a:txBody>
                  <a:tcPr/>
                </a:tc>
                <a:tc>
                  <a:txBody>
                    <a:bodyPr/>
                    <a:lstStyle/>
                    <a:p>
                      <a:r>
                        <a:rPr lang="en-US" sz="1200" dirty="0" smtClean="0">
                          <a:solidFill>
                            <a:srgbClr val="FFFFFF"/>
                          </a:solidFill>
                        </a:rPr>
                        <a:t>51 - 55</a:t>
                      </a:r>
                      <a:endParaRPr lang="en-US" sz="1200" dirty="0">
                        <a:solidFill>
                          <a:srgbClr val="FFFFFF"/>
                        </a:solidFill>
                      </a:endParaRPr>
                    </a:p>
                  </a:txBody>
                  <a:tcPr/>
                </a:tc>
                <a:tc>
                  <a:txBody>
                    <a:bodyPr/>
                    <a:lstStyle/>
                    <a:p>
                      <a:r>
                        <a:rPr lang="en-US" sz="1200" dirty="0" smtClean="0">
                          <a:solidFill>
                            <a:srgbClr val="FFFFFF"/>
                          </a:solidFill>
                        </a:rPr>
                        <a:t>46 - 50</a:t>
                      </a:r>
                      <a:endParaRPr lang="en-US" sz="1200" dirty="0">
                        <a:solidFill>
                          <a:srgbClr val="FFFFFF"/>
                        </a:solidFill>
                      </a:endParaRPr>
                    </a:p>
                  </a:txBody>
                  <a:tcPr/>
                </a:tc>
                <a:tc>
                  <a:txBody>
                    <a:bodyPr/>
                    <a:lstStyle/>
                    <a:p>
                      <a:r>
                        <a:rPr lang="en-US" sz="1200" dirty="0" smtClean="0">
                          <a:solidFill>
                            <a:srgbClr val="FFFFFF"/>
                          </a:solidFill>
                        </a:rPr>
                        <a:t>&lt;</a:t>
                      </a:r>
                      <a:r>
                        <a:rPr lang="en-US" sz="1200" baseline="0" dirty="0" smtClean="0">
                          <a:solidFill>
                            <a:srgbClr val="FFFFFF"/>
                          </a:solidFill>
                        </a:rPr>
                        <a:t> 46</a:t>
                      </a:r>
                      <a:endParaRPr lang="en-US" sz="1200" dirty="0">
                        <a:solidFill>
                          <a:srgbClr val="FFFFFF"/>
                        </a:solidFill>
                      </a:endParaRPr>
                    </a:p>
                  </a:txBody>
                  <a:tcPr/>
                </a:tc>
              </a:tr>
              <a:tr h="409516">
                <a:tc>
                  <a:txBody>
                    <a:bodyPr/>
                    <a:lstStyle/>
                    <a:p>
                      <a:r>
                        <a:rPr lang="en-US" sz="1200" dirty="0" smtClean="0"/>
                        <a:t>GPA</a:t>
                      </a:r>
                      <a:endParaRPr lang="en-US" sz="1200" dirty="0"/>
                    </a:p>
                  </a:txBody>
                  <a:tcPr/>
                </a:tc>
                <a:tc>
                  <a:txBody>
                    <a:bodyPr/>
                    <a:lstStyle/>
                    <a:p>
                      <a:r>
                        <a:rPr lang="en-US" sz="1200" dirty="0" smtClean="0"/>
                        <a:t>4.0</a:t>
                      </a:r>
                      <a:endParaRPr lang="en-US" sz="1200" dirty="0"/>
                    </a:p>
                  </a:txBody>
                  <a:tcPr/>
                </a:tc>
                <a:tc>
                  <a:txBody>
                    <a:bodyPr/>
                    <a:lstStyle/>
                    <a:p>
                      <a:r>
                        <a:rPr lang="en-US" sz="1200" dirty="0" smtClean="0"/>
                        <a:t>3.7</a:t>
                      </a:r>
                      <a:endParaRPr lang="en-US" sz="1200" dirty="0"/>
                    </a:p>
                  </a:txBody>
                  <a:tcPr/>
                </a:tc>
                <a:tc>
                  <a:txBody>
                    <a:bodyPr/>
                    <a:lstStyle/>
                    <a:p>
                      <a:r>
                        <a:rPr lang="en-US" sz="1200" dirty="0" smtClean="0"/>
                        <a:t>3.3</a:t>
                      </a:r>
                      <a:endParaRPr lang="en-US" sz="1200" dirty="0"/>
                    </a:p>
                  </a:txBody>
                  <a:tcPr/>
                </a:tc>
                <a:tc>
                  <a:txBody>
                    <a:bodyPr/>
                    <a:lstStyle/>
                    <a:p>
                      <a:r>
                        <a:rPr lang="en-US" sz="1200" dirty="0" smtClean="0"/>
                        <a:t>3.0</a:t>
                      </a:r>
                      <a:endParaRPr lang="en-US" sz="1200" dirty="0"/>
                    </a:p>
                  </a:txBody>
                  <a:tcPr/>
                </a:tc>
                <a:tc>
                  <a:txBody>
                    <a:bodyPr/>
                    <a:lstStyle/>
                    <a:p>
                      <a:r>
                        <a:rPr lang="en-US" sz="1200" dirty="0" smtClean="0"/>
                        <a:t>2.7</a:t>
                      </a:r>
                      <a:endParaRPr lang="en-US" sz="1200" dirty="0"/>
                    </a:p>
                  </a:txBody>
                  <a:tcPr/>
                </a:tc>
                <a:tc>
                  <a:txBody>
                    <a:bodyPr/>
                    <a:lstStyle/>
                    <a:p>
                      <a:r>
                        <a:rPr lang="en-US" sz="1200" dirty="0" smtClean="0"/>
                        <a:t>2.3</a:t>
                      </a:r>
                      <a:endParaRPr lang="en-US" sz="1200" dirty="0"/>
                    </a:p>
                  </a:txBody>
                  <a:tcPr/>
                </a:tc>
                <a:tc>
                  <a:txBody>
                    <a:bodyPr/>
                    <a:lstStyle/>
                    <a:p>
                      <a:r>
                        <a:rPr lang="en-US" sz="1200" dirty="0" smtClean="0"/>
                        <a:t>2.0</a:t>
                      </a:r>
                      <a:endParaRPr lang="en-US" sz="1200" dirty="0"/>
                    </a:p>
                  </a:txBody>
                  <a:tcPr/>
                </a:tc>
                <a:tc>
                  <a:txBody>
                    <a:bodyPr/>
                    <a:lstStyle/>
                    <a:p>
                      <a:r>
                        <a:rPr lang="en-US" sz="1200" dirty="0" smtClean="0"/>
                        <a:t>1.7</a:t>
                      </a:r>
                      <a:endParaRPr lang="en-US" sz="1200" dirty="0"/>
                    </a:p>
                  </a:txBody>
                  <a:tcPr/>
                </a:tc>
                <a:tc>
                  <a:txBody>
                    <a:bodyPr/>
                    <a:lstStyle/>
                    <a:p>
                      <a:r>
                        <a:rPr lang="en-US" sz="1200" dirty="0" smtClean="0"/>
                        <a:t>1.3</a:t>
                      </a:r>
                      <a:endParaRPr lang="en-US" sz="1200" dirty="0"/>
                    </a:p>
                  </a:txBody>
                  <a:tcPr/>
                </a:tc>
                <a:tc>
                  <a:txBody>
                    <a:bodyPr/>
                    <a:lstStyle/>
                    <a:p>
                      <a:r>
                        <a:rPr lang="en-US" sz="1200" dirty="0" smtClean="0"/>
                        <a:t>1.0</a:t>
                      </a:r>
                      <a:endParaRPr lang="en-US" sz="1200" dirty="0"/>
                    </a:p>
                  </a:txBody>
                  <a:tcPr/>
                </a:tc>
                <a:tc>
                  <a:txBody>
                    <a:bodyPr/>
                    <a:lstStyle/>
                    <a:p>
                      <a:r>
                        <a:rPr lang="en-US" sz="1200" dirty="0" smtClean="0"/>
                        <a:t>0.7</a:t>
                      </a:r>
                      <a:endParaRPr lang="en-US" sz="1200" dirty="0"/>
                    </a:p>
                  </a:txBody>
                  <a:tcPr/>
                </a:tc>
                <a:tc>
                  <a:txBody>
                    <a:bodyPr/>
                    <a:lstStyle/>
                    <a:p>
                      <a:r>
                        <a:rPr lang="en-US" sz="1200" dirty="0" smtClean="0"/>
                        <a:t>0.0</a:t>
                      </a:r>
                      <a:endParaRPr lang="en-US" sz="1200" dirty="0"/>
                    </a:p>
                  </a:txBody>
                  <a:tcPr/>
                </a:tc>
              </a:tr>
            </a:tbl>
          </a:graphicData>
        </a:graphic>
      </p:graphicFrame>
    </p:spTree>
    <p:extLst>
      <p:ext uri="{BB962C8B-B14F-4D97-AF65-F5344CB8AC3E}">
        <p14:creationId xmlns:p14="http://schemas.microsoft.com/office/powerpoint/2010/main" val="311746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Estimating Your Term Grade</a:t>
            </a:r>
          </a:p>
        </p:txBody>
      </p:sp>
      <p:sp>
        <p:nvSpPr>
          <p:cNvPr id="3" name="Content Placeholder 2"/>
          <p:cNvSpPr>
            <a:spLocks noGrp="1"/>
          </p:cNvSpPr>
          <p:nvPr>
            <p:ph idx="1"/>
          </p:nvPr>
        </p:nvSpPr>
        <p:spPr/>
        <p:txBody>
          <a:bodyPr/>
          <a:lstStyle/>
          <a:p>
            <a:pPr>
              <a:defRPr/>
            </a:pPr>
            <a:r>
              <a:rPr lang="en-US" dirty="0" smtClean="0"/>
              <a:t>To determine your weighted term grade point simply multiply each grade point by the weight of each component.</a:t>
            </a:r>
          </a:p>
          <a:p>
            <a:pPr>
              <a:defRPr/>
            </a:pPr>
            <a:r>
              <a:rPr lang="en-US" dirty="0" smtClean="0"/>
              <a:t>Sum the weighted grade points to determine the term grade.</a:t>
            </a:r>
          </a:p>
          <a:p>
            <a:pPr>
              <a:defRPr/>
            </a:pPr>
            <a:r>
              <a:rPr lang="en-US" dirty="0" smtClean="0"/>
              <a:t>Simple and short example (not exactly the same as this term but it should be enough to give you an idea of how to do the specific calculations required this semester):</a:t>
            </a:r>
          </a:p>
          <a:p>
            <a:pPr lvl="1">
              <a:defRPr/>
            </a:pPr>
            <a:r>
              <a:rPr lang="en-US" dirty="0" smtClean="0"/>
              <a:t>Assignments: weight = 30%, example score = A</a:t>
            </a:r>
          </a:p>
          <a:p>
            <a:pPr lvl="1">
              <a:defRPr/>
            </a:pPr>
            <a:r>
              <a:rPr lang="en-US" dirty="0" smtClean="0"/>
              <a:t>Midterm: weight = 30%, example score = B+</a:t>
            </a:r>
          </a:p>
          <a:p>
            <a:pPr lvl="1">
              <a:defRPr/>
            </a:pPr>
            <a:r>
              <a:rPr lang="en-US" dirty="0" smtClean="0"/>
              <a:t>Final: weight = 40%, example score = C-</a:t>
            </a:r>
          </a:p>
          <a:p>
            <a:pPr marL="225425" lvl="1" indent="0">
              <a:buFont typeface="Times New Roman" pitchFamily="18" charset="0"/>
              <a:buNone/>
              <a:defRPr/>
            </a:pPr>
            <a:endParaRPr lang="en-US" dirty="0" smtClean="0"/>
          </a:p>
          <a:p>
            <a:pPr marL="225425" lvl="1" indent="0">
              <a:buFont typeface="Times New Roman" pitchFamily="18" charset="0"/>
              <a:buNone/>
              <a:defRPr/>
            </a:pPr>
            <a:r>
              <a:rPr lang="en-US" dirty="0" smtClean="0"/>
              <a:t>Weighted assignments: 0.3 * 4.0 = 1.2</a:t>
            </a:r>
          </a:p>
          <a:p>
            <a:pPr marL="225425" lvl="1" indent="0">
              <a:buFont typeface="Times New Roman" pitchFamily="18" charset="0"/>
              <a:buNone/>
              <a:defRPr/>
            </a:pPr>
            <a:r>
              <a:rPr lang="en-US" dirty="0" smtClean="0"/>
              <a:t>Weighted midterm: 0.3 * 3.3 = 0.99</a:t>
            </a:r>
          </a:p>
          <a:p>
            <a:pPr marL="225425" lvl="1" indent="0">
              <a:buFont typeface="Times New Roman" pitchFamily="18" charset="0"/>
              <a:buNone/>
              <a:defRPr/>
            </a:pPr>
            <a:r>
              <a:rPr lang="en-US" dirty="0" smtClean="0"/>
              <a:t>Weighted final: 0.4 * 1.7 = 0.68</a:t>
            </a:r>
          </a:p>
          <a:p>
            <a:pPr marL="225425" lvl="1" indent="0">
              <a:buFont typeface="Times New Roman" pitchFamily="18" charset="0"/>
              <a:buNone/>
              <a:defRPr/>
            </a:pPr>
            <a:r>
              <a:rPr lang="en-US" dirty="0" smtClean="0"/>
              <a:t>Total term grade point = 1.2 + 0.99 + 0.68 = 2.87</a:t>
            </a:r>
          </a:p>
          <a:p>
            <a:pPr marL="225425" lvl="1" indent="0">
              <a:buNone/>
              <a:defRPr/>
            </a:pPr>
            <a:r>
              <a:rPr lang="en-US" dirty="0"/>
              <a:t>(In this case the term letter is B-)</a:t>
            </a:r>
          </a:p>
          <a:p>
            <a:pPr marL="225425" lvl="1" indent="0">
              <a:buFont typeface="Times New Roman" pitchFamily="18" charset="0"/>
              <a:buNone/>
              <a:defRPr/>
            </a:pPr>
            <a:endParaRPr lang="en-US" dirty="0" smtClean="0"/>
          </a:p>
          <a:p>
            <a:pPr marL="225425" lvl="1" indent="0">
              <a:buFont typeface="Times New Roman" pitchFamily="18" charset="0"/>
              <a:buNone/>
              <a:defRPr/>
            </a:pPr>
            <a:endParaRPr lang="en-US" dirty="0"/>
          </a:p>
          <a:p>
            <a:pPr>
              <a:defRPr/>
            </a:pPr>
            <a:endParaRPr lang="en-US" dirty="0"/>
          </a:p>
        </p:txBody>
      </p:sp>
    </p:spTree>
    <p:extLst>
      <p:ext uri="{BB962C8B-B14F-4D97-AF65-F5344CB8AC3E}">
        <p14:creationId xmlns:p14="http://schemas.microsoft.com/office/powerpoint/2010/main" val="3458287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Estimating Your Term Grade </a:t>
            </a:r>
            <a:r>
              <a:rPr lang="en-US" altLang="en-US" dirty="0" smtClean="0"/>
              <a:t>(</a:t>
            </a:r>
            <a:r>
              <a:rPr lang="en-US" altLang="en-US" dirty="0"/>
              <a:t>2</a:t>
            </a:r>
            <a:r>
              <a:rPr lang="en-US" altLang="en-US" dirty="0" smtClean="0"/>
              <a:t>)</a:t>
            </a:r>
            <a:r>
              <a:rPr lang="en-US" altLang="en-US" baseline="30000" dirty="0" smtClean="0"/>
              <a:t>1</a:t>
            </a:r>
            <a:endParaRPr lang="en-US" dirty="0"/>
          </a:p>
        </p:txBody>
      </p:sp>
      <p:sp>
        <p:nvSpPr>
          <p:cNvPr id="3" name="Content Placeholder 2"/>
          <p:cNvSpPr>
            <a:spLocks noGrp="1"/>
          </p:cNvSpPr>
          <p:nvPr>
            <p:ph idx="1"/>
          </p:nvPr>
        </p:nvSpPr>
        <p:spPr/>
        <p:txBody>
          <a:bodyPr/>
          <a:lstStyle/>
          <a:p>
            <a:r>
              <a:rPr lang="en-US" dirty="0" smtClean="0"/>
              <a:t>Use the spreadsheet on the course web page to estimate your term letter grade:</a:t>
            </a:r>
          </a:p>
          <a:p>
            <a:pPr lvl="1"/>
            <a:r>
              <a:rPr lang="en-US" dirty="0" smtClean="0">
                <a:hlinkClick r:id="rId2"/>
              </a:rPr>
              <a:t>http</a:t>
            </a:r>
            <a:r>
              <a:rPr lang="en-US" dirty="0">
                <a:hlinkClick r:id="rId2"/>
              </a:rPr>
              <a:t>://pages.cpsc.ucalgary.ca/~</a:t>
            </a:r>
            <a:r>
              <a:rPr lang="en-US" dirty="0" smtClean="0">
                <a:hlinkClick r:id="rId2"/>
              </a:rPr>
              <a:t>tamj/2016/219W/grade_calculator.xlsx</a:t>
            </a:r>
            <a:endParaRPr lang="en-US" dirty="0" smtClean="0"/>
          </a:p>
          <a:p>
            <a:pPr fontAlgn="auto">
              <a:spcBef>
                <a:spcPts val="0"/>
              </a:spcBef>
              <a:spcAft>
                <a:spcPts val="0"/>
              </a:spcAft>
              <a:defRPr/>
            </a:pPr>
            <a:r>
              <a:rPr lang="en-US" dirty="0"/>
              <a:t>The grade point to letter grade mapping employs the official university </a:t>
            </a:r>
            <a:r>
              <a:rPr lang="en-US" dirty="0" smtClean="0"/>
              <a:t>cutoffs:</a:t>
            </a:r>
          </a:p>
          <a:p>
            <a:pPr lvl="1" fontAlgn="auto">
              <a:spcBef>
                <a:spcPts val="0"/>
              </a:spcBef>
              <a:spcAft>
                <a:spcPts val="0"/>
              </a:spcAft>
              <a:defRPr/>
            </a:pPr>
            <a:r>
              <a:rPr lang="en-US" altLang="en-US" dirty="0" smtClean="0">
                <a:hlinkClick r:id="rId3"/>
              </a:rPr>
              <a:t>http</a:t>
            </a:r>
            <a:r>
              <a:rPr lang="en-US" altLang="en-US" dirty="0">
                <a:hlinkClick r:id="rId3"/>
              </a:rPr>
              <a:t>://</a:t>
            </a:r>
            <a:r>
              <a:rPr lang="en-US" altLang="en-US" dirty="0" smtClean="0">
                <a:hlinkClick r:id="rId3"/>
              </a:rPr>
              <a:t>www.ucalgary.ca/pubs/calendar/current/f-2.html</a:t>
            </a:r>
            <a:endParaRPr lang="en-US" altLang="en-US" dirty="0" smtClean="0"/>
          </a:p>
          <a:p>
            <a:pPr lvl="1" fontAlgn="auto">
              <a:spcBef>
                <a:spcPts val="0"/>
              </a:spcBef>
              <a:spcAft>
                <a:spcPts val="0"/>
              </a:spcAft>
              <a:defRPr/>
            </a:pPr>
            <a:r>
              <a:rPr lang="en-US" dirty="0" smtClean="0"/>
              <a:t>(I </a:t>
            </a:r>
            <a:r>
              <a:rPr lang="en-US" b="1" dirty="0"/>
              <a:t>may</a:t>
            </a:r>
            <a:r>
              <a:rPr lang="en-US" dirty="0"/>
              <a:t> employ a more lenient set of cutoffs at the end of term but the official cutoffs will provide you with a ‘worse case’ estimate of your grade).</a:t>
            </a:r>
          </a:p>
          <a:p>
            <a:pPr lvl="1"/>
            <a:endParaRPr lang="en-US" dirty="0" smtClean="0"/>
          </a:p>
          <a:p>
            <a:pPr lvl="1"/>
            <a:endParaRPr lang="en-US" dirty="0"/>
          </a:p>
        </p:txBody>
      </p:sp>
      <p:sp>
        <p:nvSpPr>
          <p:cNvPr id="4" name="Rectangle 3"/>
          <p:cNvSpPr/>
          <p:nvPr/>
        </p:nvSpPr>
        <p:spPr>
          <a:xfrm>
            <a:off x="214131" y="6077111"/>
            <a:ext cx="8582628" cy="523220"/>
          </a:xfrm>
          <a:prstGeom prst="rect">
            <a:avLst/>
          </a:prstGeom>
        </p:spPr>
        <p:txBody>
          <a:bodyPr wrap="square">
            <a:spAutoFit/>
          </a:bodyPr>
          <a:lstStyle/>
          <a:p>
            <a:pPr fontAlgn="auto">
              <a:spcBef>
                <a:spcPts val="0"/>
              </a:spcBef>
              <a:spcAft>
                <a:spcPts val="0"/>
              </a:spcAft>
              <a:defRPr/>
            </a:pPr>
            <a:r>
              <a:rPr lang="en-US" dirty="0"/>
              <a:t>1 Note: to keep things simple the formula in the spreadsheet does not check if the exam component was passed or not (you can do the check manually or add it in yourself)</a:t>
            </a:r>
          </a:p>
        </p:txBody>
      </p:sp>
    </p:spTree>
    <p:extLst>
      <p:ext uri="{BB962C8B-B14F-4D97-AF65-F5344CB8AC3E}">
        <p14:creationId xmlns:p14="http://schemas.microsoft.com/office/powerpoint/2010/main" val="3474959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Grade Points?</a:t>
            </a:r>
            <a:endParaRPr lang="en-US" dirty="0"/>
          </a:p>
        </p:txBody>
      </p:sp>
      <p:sp>
        <p:nvSpPr>
          <p:cNvPr id="3" name="Content Placeholder 2"/>
          <p:cNvSpPr>
            <a:spLocks noGrp="1"/>
          </p:cNvSpPr>
          <p:nvPr>
            <p:ph idx="1"/>
          </p:nvPr>
        </p:nvSpPr>
        <p:spPr>
          <a:xfrm>
            <a:off x="476794" y="1219200"/>
            <a:ext cx="8229600" cy="5029200"/>
          </a:xfrm>
        </p:spPr>
        <p:txBody>
          <a:bodyPr/>
          <a:lstStyle/>
          <a:p>
            <a:r>
              <a:rPr lang="en-US" dirty="0" smtClean="0"/>
              <a:t>It’s the official university grading system</a:t>
            </a:r>
          </a:p>
          <a:p>
            <a:pPr lvl="1"/>
            <a:r>
              <a:rPr lang="en-US" dirty="0" smtClean="0"/>
              <a:t>Alternatives are possible but require faculty level approval</a:t>
            </a:r>
          </a:p>
          <a:p>
            <a:r>
              <a:rPr lang="en-US" dirty="0"/>
              <a:t>Approval of anything other than a grade point system requires predetermined cutoffs at the start of the term e.g., &gt;= 90% equals ‘A’ etc.</a:t>
            </a:r>
          </a:p>
          <a:p>
            <a:pPr lvl="1"/>
            <a:r>
              <a:rPr lang="en-US" dirty="0"/>
              <a:t>Doesn’t allow for consideration that individual components may be more challenging than others (lower cutoffs</a:t>
            </a:r>
            <a:r>
              <a:rPr lang="en-US" dirty="0" smtClean="0"/>
              <a:t>)</a:t>
            </a:r>
          </a:p>
          <a:p>
            <a:r>
              <a:rPr lang="en-US" dirty="0" smtClean="0"/>
              <a:t>Grade points are more lenient for grades on the lower-middle end of the scale</a:t>
            </a:r>
          </a:p>
          <a:p>
            <a:pPr lvl="1"/>
            <a:r>
              <a:rPr lang="en-US" dirty="0" smtClean="0"/>
              <a:t>Grade points: Getting an “A”/4.0 on the assignment component worth 30% of the term grade yields a minimum term grade of 1.2 (4.0 * 0.3) which equates to a term grade of ‘D’ (possibly higher)</a:t>
            </a:r>
          </a:p>
          <a:p>
            <a:pPr lvl="1"/>
            <a:r>
              <a:rPr lang="en-US" dirty="0" smtClean="0"/>
              <a:t>Percentages: Getting an “A” may roughly work out to 90% or higher (depending on the scale) which works out to a minimum term percent of 27% = 90% score * 30% weight…almost certainly an “F” for the term grade.</a:t>
            </a:r>
          </a:p>
        </p:txBody>
      </p:sp>
    </p:spTree>
    <p:extLst>
      <p:ext uri="{BB962C8B-B14F-4D97-AF65-F5344CB8AC3E}">
        <p14:creationId xmlns:p14="http://schemas.microsoft.com/office/powerpoint/2010/main" val="225176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Examination Content</a:t>
            </a:r>
          </a:p>
        </p:txBody>
      </p:sp>
      <p:sp>
        <p:nvSpPr>
          <p:cNvPr id="3" name="Content Placeholder 2"/>
          <p:cNvSpPr>
            <a:spLocks noGrp="1"/>
          </p:cNvSpPr>
          <p:nvPr>
            <p:ph idx="1"/>
          </p:nvPr>
        </p:nvSpPr>
        <p:spPr/>
        <p:txBody>
          <a:bodyPr/>
          <a:lstStyle/>
          <a:p>
            <a:r>
              <a:rPr lang="en-US" altLang="en-US" dirty="0" smtClean="0"/>
              <a:t>Multiple choice questions:</a:t>
            </a:r>
          </a:p>
          <a:p>
            <a:pPr lvl="1"/>
            <a:r>
              <a:rPr lang="en-US" altLang="en-US" dirty="0" smtClean="0"/>
              <a:t>Partial program traces e.g., what’s the program output</a:t>
            </a:r>
          </a:p>
          <a:p>
            <a:pPr lvl="1"/>
            <a:r>
              <a:rPr lang="en-US" altLang="en-US" dirty="0" smtClean="0"/>
              <a:t>Basic program structure e.g., find the errors, which function or operator is needed for a particular mathematical operation</a:t>
            </a:r>
          </a:p>
          <a:p>
            <a:pPr lvl="1"/>
            <a:r>
              <a:rPr lang="en-US" altLang="en-US" dirty="0" smtClean="0"/>
              <a:t>More examples and details coming during the semester</a:t>
            </a:r>
          </a:p>
          <a:p>
            <a:r>
              <a:rPr lang="en-US" altLang="en-US" dirty="0" smtClean="0"/>
              <a:t>Written questions:</a:t>
            </a:r>
          </a:p>
          <a:p>
            <a:pPr lvl="1"/>
            <a:r>
              <a:rPr lang="en-US" altLang="en-US" dirty="0" smtClean="0"/>
              <a:t>Write a small/partial computer program.</a:t>
            </a:r>
          </a:p>
          <a:p>
            <a:pPr lvl="1"/>
            <a:r>
              <a:rPr lang="en-US" altLang="en-US" dirty="0" smtClean="0"/>
              <a:t>Trace the execution of a computer program e.g., what is the ‘output’.</a:t>
            </a:r>
          </a:p>
          <a:p>
            <a:pPr lvl="1"/>
            <a:r>
              <a:rPr lang="en-US" altLang="en-US" dirty="0" smtClean="0"/>
              <a:t>Conceptual (lower weight for this type of question) e.g., definition of a technical term.</a:t>
            </a:r>
          </a:p>
          <a:p>
            <a:pPr lvl="1"/>
            <a:r>
              <a:rPr lang="en-US" altLang="en-US" dirty="0" smtClean="0"/>
              <a:t>Likely there will be a smaller proportion of written questions on the midterm vs. the final.</a:t>
            </a:r>
          </a:p>
          <a:p>
            <a:r>
              <a:rPr lang="en-US" altLang="en-US" dirty="0" smtClean="0"/>
              <a:t>I will be grading the exams.</a:t>
            </a:r>
          </a:p>
          <a:p>
            <a:pPr lvl="1"/>
            <a:r>
              <a:rPr lang="en-US" altLang="en-US" dirty="0" smtClean="0"/>
              <a:t>(I’ll do the best I can to get them done in a timely fashion but remember this is often a high enrollment class).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Examination Content (2)</a:t>
            </a:r>
          </a:p>
        </p:txBody>
      </p:sp>
      <p:sp>
        <p:nvSpPr>
          <p:cNvPr id="23555" name="Content Placeholder 2"/>
          <p:cNvSpPr>
            <a:spLocks noGrp="1"/>
          </p:cNvSpPr>
          <p:nvPr>
            <p:ph idx="1"/>
          </p:nvPr>
        </p:nvSpPr>
        <p:spPr/>
        <p:txBody>
          <a:bodyPr/>
          <a:lstStyle/>
          <a:p>
            <a:r>
              <a:rPr lang="en-US" altLang="en-US" dirty="0" smtClean="0"/>
              <a:t>More sample ‘exam type’ questions will be provided during the semester. </a:t>
            </a:r>
          </a:p>
          <a:p>
            <a:pPr lvl="1"/>
            <a:r>
              <a:rPr lang="en-US" altLang="en-US" dirty="0" smtClean="0"/>
              <a:t>Sometimes ‘on the fly’ in lecture so  </a:t>
            </a:r>
            <a:r>
              <a:rPr lang="en-US" altLang="en-US" b="1" dirty="0" smtClean="0"/>
              <a:t>pay attention </a:t>
            </a:r>
            <a:r>
              <a:rPr lang="en-US" altLang="en-US" dirty="0" smtClean="0"/>
              <a:t>to these and </a:t>
            </a:r>
            <a:r>
              <a:rPr lang="en-US" altLang="en-US" b="1" dirty="0" smtClean="0"/>
              <a:t>take notes</a:t>
            </a:r>
            <a:r>
              <a:rPr lang="en-US" altLang="en-US" dirty="0" smtClean="0"/>
              <a:t>.</a:t>
            </a:r>
          </a:p>
          <a:p>
            <a:endParaRPr lang="en-US" altLang="en-US" dirty="0" smtClean="0"/>
          </a:p>
          <a:p>
            <a:pPr lvl="1"/>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dirty="0" smtClean="0"/>
              <a:t>Administrative (James Tam)</a:t>
            </a:r>
          </a:p>
        </p:txBody>
      </p:sp>
      <p:sp>
        <p:nvSpPr>
          <p:cNvPr id="4100" name="Rectangle 3"/>
          <p:cNvSpPr>
            <a:spLocks noGrp="1" noChangeArrowheads="1"/>
          </p:cNvSpPr>
          <p:nvPr>
            <p:ph type="body" sz="half" idx="1"/>
          </p:nvPr>
        </p:nvSpPr>
        <p:spPr>
          <a:xfrm>
            <a:off x="457200" y="1108075"/>
            <a:ext cx="6156325" cy="5368925"/>
          </a:xfrm>
        </p:spPr>
        <p:txBody>
          <a:bodyPr/>
          <a:lstStyle/>
          <a:p>
            <a:pPr marL="223838" indent="-223838"/>
            <a:r>
              <a:rPr lang="en-US" altLang="en-US" dirty="0" smtClean="0"/>
              <a:t>Contact Information</a:t>
            </a:r>
          </a:p>
          <a:p>
            <a:pPr marL="568325" lvl="1" indent="-171450"/>
            <a:r>
              <a:rPr lang="en-US" altLang="en-US" sz="1800" dirty="0" smtClean="0"/>
              <a:t>Office: ICT 707</a:t>
            </a:r>
          </a:p>
          <a:p>
            <a:pPr marL="568325" lvl="1" indent="-171450"/>
            <a:r>
              <a:rPr lang="en-US" altLang="en-US" sz="1800" dirty="0" smtClean="0"/>
              <a:t>Email: </a:t>
            </a:r>
            <a:r>
              <a:rPr lang="en-US" altLang="en-US" sz="1800" dirty="0" smtClean="0">
                <a:hlinkClick r:id="rId4"/>
              </a:rPr>
              <a:t>tam@ucalgary.ca</a:t>
            </a:r>
            <a:endParaRPr lang="en-US" altLang="en-US" sz="1800" dirty="0" smtClean="0"/>
          </a:p>
          <a:p>
            <a:pPr marL="568325" lvl="1" indent="-171450"/>
            <a:r>
              <a:rPr lang="en-US" altLang="en-US" sz="1800" dirty="0" smtClean="0"/>
              <a:t>Please include the course name and number in the subject line: “CPSC 219”</a:t>
            </a:r>
            <a:endParaRPr lang="en-US" altLang="en-US" sz="1800" dirty="0" smtClean="0"/>
          </a:p>
          <a:p>
            <a:pPr marL="223838" indent="-223838"/>
            <a:r>
              <a:rPr lang="en-US" altLang="en-US" dirty="0" smtClean="0"/>
              <a:t>Office hours</a:t>
            </a:r>
          </a:p>
          <a:p>
            <a:pPr marL="568325" lvl="1" indent="-171450"/>
            <a:r>
              <a:rPr lang="en-US" altLang="en-US" sz="1800" dirty="0" smtClean="0"/>
              <a:t>Office hours: M (3:30  – 4:20 </a:t>
            </a:r>
            <a:r>
              <a:rPr lang="en-US" altLang="en-US" sz="1800" dirty="0"/>
              <a:t>P</a:t>
            </a:r>
            <a:r>
              <a:rPr lang="en-US" altLang="en-US" sz="1800" dirty="0" smtClean="0"/>
              <a:t>M), T (2 – 2:50 PM)</a:t>
            </a:r>
          </a:p>
          <a:p>
            <a:pPr marL="568325" lvl="1" indent="-171450"/>
            <a:r>
              <a:rPr lang="en-US" altLang="en-US" sz="1800" dirty="0" smtClean="0"/>
              <a:t>If I’m not in my office give me a few minutes or check the lecture room.</a:t>
            </a:r>
          </a:p>
        </p:txBody>
      </p:sp>
      <p:pic>
        <p:nvPicPr>
          <p:cNvPr id="4101" name="Picture 4" descr="new lion"/>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6829425" y="1250950"/>
            <a:ext cx="1925638" cy="2498725"/>
          </a:xfrm>
          <a:noFill/>
        </p:spPr>
      </p:pic>
      <p:pic>
        <p:nvPicPr>
          <p:cNvPr id="373765" name="Picture 5" descr="jet-icon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4963" y="1468438"/>
            <a:ext cx="355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a:grpSpLocks/>
          </p:cNvGrpSpPr>
          <p:nvPr/>
        </p:nvGrpSpPr>
        <p:grpSpPr bwMode="auto">
          <a:xfrm>
            <a:off x="881063" y="4146832"/>
            <a:ext cx="4699000" cy="1760538"/>
            <a:chOff x="1092200" y="4924425"/>
            <a:chExt cx="4699338" cy="1760538"/>
          </a:xfrm>
        </p:grpSpPr>
        <p:pic>
          <p:nvPicPr>
            <p:cNvPr id="4109" name="Picture 7" descr="office door"/>
            <p:cNvPicPr>
              <a:picLocks noChangeAspect="1" noChangeArrowheads="1"/>
            </p:cNvPicPr>
            <p:nvPr/>
          </p:nvPicPr>
          <p:blipFill>
            <a:blip r:embed="rId7" cstate="print">
              <a:extLst>
                <a:ext uri="{28A0092B-C50C-407E-A947-70E740481C1C}">
                  <a14:useLocalDpi xmlns:a14="http://schemas.microsoft.com/office/drawing/2010/main" val="0"/>
                </a:ext>
              </a:extLst>
            </a:blip>
            <a:srcRect l="8749" r="5208"/>
            <a:stretch>
              <a:fillRect/>
            </a:stretch>
          </p:blipFill>
          <p:spPr bwMode="auto">
            <a:xfrm>
              <a:off x="1092200" y="4924425"/>
              <a:ext cx="1722033"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0" name="AutoShape 8"/>
            <p:cNvSpPr>
              <a:spLocks noChangeArrowheads="1"/>
            </p:cNvSpPr>
            <p:nvPr/>
          </p:nvSpPr>
          <p:spPr bwMode="auto">
            <a:xfrm rot="10800000">
              <a:off x="2782680" y="5492576"/>
              <a:ext cx="1179720" cy="46461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3910 h 21600"/>
                <a:gd name="T14" fmla="*/ 20103 w 21600"/>
                <a:gd name="T15" fmla="*/ 17690 h 21600"/>
              </a:gdLst>
              <a:ahLst/>
              <a:cxnLst>
                <a:cxn ang="T8">
                  <a:pos x="T0" y="T1"/>
                </a:cxn>
                <a:cxn ang="T9">
                  <a:pos x="T2" y="T3"/>
                </a:cxn>
                <a:cxn ang="T10">
                  <a:pos x="T4" y="T5"/>
                </a:cxn>
                <a:cxn ang="T11">
                  <a:pos x="T6" y="T7"/>
                </a:cxn>
              </a:cxnLst>
              <a:rect l="T12" t="T13" r="T14" b="T15"/>
              <a:pathLst>
                <a:path w="21600" h="21600">
                  <a:moveTo>
                    <a:pt x="19254" y="0"/>
                  </a:moveTo>
                  <a:lnTo>
                    <a:pt x="19254" y="3910"/>
                  </a:lnTo>
                  <a:lnTo>
                    <a:pt x="3375" y="3910"/>
                  </a:lnTo>
                  <a:lnTo>
                    <a:pt x="3375" y="17690"/>
                  </a:lnTo>
                  <a:lnTo>
                    <a:pt x="19254" y="17690"/>
                  </a:lnTo>
                  <a:lnTo>
                    <a:pt x="19254" y="21600"/>
                  </a:lnTo>
                  <a:lnTo>
                    <a:pt x="21600" y="10800"/>
                  </a:lnTo>
                  <a:lnTo>
                    <a:pt x="19254" y="0"/>
                  </a:lnTo>
                  <a:close/>
                </a:path>
                <a:path w="21600" h="21600">
                  <a:moveTo>
                    <a:pt x="1350" y="3910"/>
                  </a:moveTo>
                  <a:lnTo>
                    <a:pt x="1350" y="17690"/>
                  </a:lnTo>
                  <a:lnTo>
                    <a:pt x="2700" y="17690"/>
                  </a:lnTo>
                  <a:lnTo>
                    <a:pt x="2700" y="3910"/>
                  </a:lnTo>
                  <a:lnTo>
                    <a:pt x="1350" y="3910"/>
                  </a:lnTo>
                  <a:close/>
                </a:path>
                <a:path w="21600" h="21600">
                  <a:moveTo>
                    <a:pt x="0" y="3910"/>
                  </a:moveTo>
                  <a:lnTo>
                    <a:pt x="0" y="17690"/>
                  </a:lnTo>
                  <a:lnTo>
                    <a:pt x="675" y="17690"/>
                  </a:lnTo>
                  <a:lnTo>
                    <a:pt x="675" y="3910"/>
                  </a:lnTo>
                  <a:lnTo>
                    <a:pt x="0" y="3910"/>
                  </a:lnTo>
                  <a:close/>
                </a:path>
              </a:pathLst>
            </a:cu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p>
              <a:endParaRPr lang="en-US" dirty="0"/>
            </a:p>
          </p:txBody>
        </p:sp>
        <p:sp>
          <p:nvSpPr>
            <p:cNvPr id="4111" name="Text Box 9"/>
            <p:cNvSpPr txBox="1">
              <a:spLocks noChangeArrowheads="1"/>
            </p:cNvSpPr>
            <p:nvPr/>
          </p:nvSpPr>
          <p:spPr bwMode="auto">
            <a:xfrm>
              <a:off x="3962401" y="5476554"/>
              <a:ext cx="1829137" cy="50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2000" dirty="0">
                  <a:latin typeface="Comic Sans MS" pitchFamily="66" charset="0"/>
                </a:rPr>
                <a:t>My Office</a:t>
              </a:r>
            </a:p>
          </p:txBody>
        </p:sp>
      </p:grpSp>
      <p:sp>
        <p:nvSpPr>
          <p:cNvPr id="2" name="TextBox 1"/>
          <p:cNvSpPr txBox="1"/>
          <p:nvPr/>
        </p:nvSpPr>
        <p:spPr>
          <a:xfrm>
            <a:off x="0" y="6489700"/>
            <a:ext cx="3230563" cy="368300"/>
          </a:xfrm>
          <a:prstGeom prst="rect">
            <a:avLst/>
          </a:prstGeom>
          <a:noFill/>
          <a:ln w="0">
            <a:noFill/>
          </a:ln>
        </p:spPr>
        <p:txBody>
          <a:bodyPr wrap="square" lIns="91440" rtlCol="0">
            <a:noAutofit/>
          </a:bodyPr>
          <a:lstStyle/>
          <a:p>
            <a:r>
              <a:rPr lang="en-US" dirty="0" smtClean="0"/>
              <a:t>Images: courtesy of </a:t>
            </a:r>
            <a:r>
              <a:rPr lang="en-US" dirty="0"/>
              <a:t>J</a:t>
            </a:r>
            <a:r>
              <a:rPr lang="en-US" dirty="0" smtClean="0"/>
              <a:t>ames Tam</a:t>
            </a:r>
          </a:p>
        </p:txBody>
      </p:sp>
    </p:spTree>
    <p:extLst>
      <p:ext uri="{BB962C8B-B14F-4D97-AF65-F5344CB8AC3E}">
        <p14:creationId xmlns:p14="http://schemas.microsoft.com/office/powerpoint/2010/main" val="1077274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73765"/>
                                        </p:tgtEl>
                                        <p:attrNameLst>
                                          <p:attrName>style.visibility</p:attrName>
                                        </p:attrNameLst>
                                      </p:cBhvr>
                                      <p:to>
                                        <p:strVal val="visible"/>
                                      </p:to>
                                    </p:set>
                                    <p:anim calcmode="lin" valueType="num">
                                      <p:cBhvr additive="base">
                                        <p:cTn id="7" dur="2000" fill="hold"/>
                                        <p:tgtEl>
                                          <p:spTgt spid="373765"/>
                                        </p:tgtEl>
                                        <p:attrNameLst>
                                          <p:attrName>ppt_x</p:attrName>
                                        </p:attrNameLst>
                                      </p:cBhvr>
                                      <p:tavLst>
                                        <p:tav tm="0">
                                          <p:val>
                                            <p:strVal val="1+#ppt_w/2"/>
                                          </p:val>
                                        </p:tav>
                                        <p:tav tm="100000">
                                          <p:val>
                                            <p:strVal val="#ppt_x"/>
                                          </p:val>
                                        </p:tav>
                                      </p:tavLst>
                                    </p:anim>
                                    <p:anim calcmode="lin" valueType="num">
                                      <p:cBhvr additive="base">
                                        <p:cTn id="8" dur="2000" fill="hold"/>
                                        <p:tgtEl>
                                          <p:spTgt spid="3737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dirty="0" smtClean="0"/>
              <a:t>Feedback</a:t>
            </a:r>
          </a:p>
        </p:txBody>
      </p:sp>
      <p:grpSp>
        <p:nvGrpSpPr>
          <p:cNvPr id="2" name="Group 4"/>
          <p:cNvGrpSpPr>
            <a:grpSpLocks/>
          </p:cNvGrpSpPr>
          <p:nvPr/>
        </p:nvGrpSpPr>
        <p:grpSpPr bwMode="auto">
          <a:xfrm>
            <a:off x="304800" y="1347788"/>
            <a:ext cx="3022600" cy="4537075"/>
            <a:chOff x="330" y="1089"/>
            <a:chExt cx="1721" cy="2858"/>
          </a:xfrm>
        </p:grpSpPr>
        <p:pic>
          <p:nvPicPr>
            <p:cNvPr id="4199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 y="2906"/>
              <a:ext cx="1352" cy="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41993" name="AutoShape 6"/>
            <p:cNvSpPr>
              <a:spLocks noChangeArrowheads="1"/>
            </p:cNvSpPr>
            <p:nvPr/>
          </p:nvSpPr>
          <p:spPr bwMode="auto">
            <a:xfrm>
              <a:off x="338" y="1089"/>
              <a:ext cx="1322" cy="1341"/>
            </a:xfrm>
            <a:prstGeom prst="cloudCallout">
              <a:avLst>
                <a:gd name="adj1" fmla="val -3708"/>
                <a:gd name="adj2" fmla="val 103764"/>
              </a:avLst>
            </a:prstGeom>
            <a:noFill/>
            <a:ln w="12699">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CA" altLang="en-US" sz="1800" b="1" dirty="0">
                <a:latin typeface="Arial" charset="0"/>
              </a:endParaRPr>
            </a:p>
          </p:txBody>
        </p:sp>
        <p:sp>
          <p:nvSpPr>
            <p:cNvPr id="41994" name="AutoShape 7"/>
            <p:cNvSpPr>
              <a:spLocks noChangeArrowheads="1"/>
            </p:cNvSpPr>
            <p:nvPr/>
          </p:nvSpPr>
          <p:spPr bwMode="auto">
            <a:xfrm>
              <a:off x="330" y="1089"/>
              <a:ext cx="1322" cy="1341"/>
            </a:xfrm>
            <a:prstGeom prst="cloudCallout">
              <a:avLst>
                <a:gd name="adj1" fmla="val 26477"/>
                <a:gd name="adj2" fmla="val 94519"/>
              </a:avLst>
            </a:prstGeom>
            <a:noFill/>
            <a:ln w="12699">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CA" altLang="en-US" sz="1800" b="1" dirty="0">
                <a:latin typeface="Arial" charset="0"/>
              </a:endParaRPr>
            </a:p>
          </p:txBody>
        </p:sp>
        <p:sp>
          <p:nvSpPr>
            <p:cNvPr id="41995" name="AutoShape 8"/>
            <p:cNvSpPr>
              <a:spLocks noChangeArrowheads="1"/>
            </p:cNvSpPr>
            <p:nvPr/>
          </p:nvSpPr>
          <p:spPr bwMode="auto">
            <a:xfrm>
              <a:off x="341" y="1089"/>
              <a:ext cx="1322" cy="1341"/>
            </a:xfrm>
            <a:prstGeom prst="cloudCallout">
              <a:avLst>
                <a:gd name="adj1" fmla="val 49926"/>
                <a:gd name="adj2" fmla="val 99292"/>
              </a:avLst>
            </a:prstGeom>
            <a:noFill/>
            <a:ln w="12699">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r>
                <a:rPr lang="en-CA" altLang="en-US" dirty="0">
                  <a:latin typeface="Comic Sans MS" pitchFamily="66" charset="0"/>
                </a:rPr>
                <a:t>What is he talking about???</a:t>
              </a:r>
            </a:p>
          </p:txBody>
        </p:sp>
      </p:grpSp>
      <p:grpSp>
        <p:nvGrpSpPr>
          <p:cNvPr id="3" name="Group 14"/>
          <p:cNvGrpSpPr>
            <a:grpSpLocks/>
          </p:cNvGrpSpPr>
          <p:nvPr/>
        </p:nvGrpSpPr>
        <p:grpSpPr bwMode="auto">
          <a:xfrm>
            <a:off x="3606800" y="1016000"/>
            <a:ext cx="5080000" cy="5035550"/>
            <a:chOff x="2272" y="640"/>
            <a:chExt cx="3200" cy="3172"/>
          </a:xfrm>
        </p:grpSpPr>
        <p:sp>
          <p:nvSpPr>
            <p:cNvPr id="41990" name="AutoShape 10"/>
            <p:cNvSpPr>
              <a:spLocks noChangeArrowheads="1"/>
            </p:cNvSpPr>
            <p:nvPr/>
          </p:nvSpPr>
          <p:spPr bwMode="auto">
            <a:xfrm>
              <a:off x="2272" y="640"/>
              <a:ext cx="2760" cy="1448"/>
            </a:xfrm>
            <a:prstGeom prst="cloudCallout">
              <a:avLst>
                <a:gd name="adj1" fmla="val 50144"/>
                <a:gd name="adj2" fmla="val 88537"/>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r>
                <a:rPr lang="en-US" altLang="en-US" dirty="0">
                  <a:latin typeface="Comic Sans MS" pitchFamily="66" charset="0"/>
                </a:rPr>
                <a:t>Wow I am the greatest speaker in the world!</a:t>
              </a:r>
            </a:p>
          </p:txBody>
        </p:sp>
        <p:pic>
          <p:nvPicPr>
            <p:cNvPr id="41991" name="Picture 13" descr="MCj035505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6" y="2667"/>
              <a:ext cx="966" cy="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655" name="Text Box 15"/>
          <p:cNvSpPr txBox="1">
            <a:spLocks noChangeArrowheads="1"/>
          </p:cNvSpPr>
          <p:nvPr/>
        </p:nvSpPr>
        <p:spPr bwMode="auto">
          <a:xfrm>
            <a:off x="3454400" y="4359275"/>
            <a:ext cx="35941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indent="-22860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1800" dirty="0">
                <a:latin typeface="Arial" charset="0"/>
              </a:rPr>
              <a:t>Let me know how things are going in the course:</a:t>
            </a:r>
          </a:p>
          <a:p>
            <a:pPr lvl="1" eaLnBrk="1" hangingPunct="1">
              <a:lnSpc>
                <a:spcPct val="90000"/>
              </a:lnSpc>
              <a:spcBef>
                <a:spcPct val="30000"/>
              </a:spcBef>
              <a:buSzTx/>
              <a:buFontTx/>
              <a:buChar char="•"/>
            </a:pPr>
            <a:r>
              <a:rPr lang="en-US" altLang="en-US" sz="1600" dirty="0">
                <a:latin typeface="Arial" charset="0"/>
              </a:rPr>
              <a:t>Am I covering the material too slowly or too quickly.</a:t>
            </a:r>
          </a:p>
          <a:p>
            <a:pPr lvl="1" eaLnBrk="1" hangingPunct="1">
              <a:lnSpc>
                <a:spcPct val="90000"/>
              </a:lnSpc>
              <a:spcBef>
                <a:spcPct val="30000"/>
              </a:spcBef>
              <a:buSzTx/>
              <a:buFontTx/>
              <a:buChar char="•"/>
            </a:pPr>
            <a:r>
              <a:rPr lang="en-US" altLang="en-US" sz="1600" dirty="0">
                <a:latin typeface="Arial" charset="0"/>
              </a:rPr>
              <a:t>Can you read the slides and my hand writing.</a:t>
            </a:r>
          </a:p>
          <a:p>
            <a:pPr lvl="1" eaLnBrk="1" hangingPunct="1">
              <a:lnSpc>
                <a:spcPct val="90000"/>
              </a:lnSpc>
              <a:spcBef>
                <a:spcPct val="30000"/>
              </a:spcBef>
              <a:buSzTx/>
              <a:buFontTx/>
              <a:buChar char="•"/>
            </a:pPr>
            <a:r>
              <a:rPr lang="en-US" altLang="en-US" sz="1600" dirty="0">
                <a:latin typeface="Arial" charset="0"/>
              </a:rPr>
              <a:t>Can you hear me in the class.</a:t>
            </a:r>
          </a:p>
          <a:p>
            <a:pPr lvl="1" eaLnBrk="1" hangingPunct="1">
              <a:lnSpc>
                <a:spcPct val="90000"/>
              </a:lnSpc>
              <a:spcBef>
                <a:spcPct val="30000"/>
              </a:spcBef>
              <a:buSzTx/>
              <a:buFontTx/>
              <a:buChar char="•"/>
            </a:pPr>
            <a:r>
              <a:rPr lang="en-US" altLang="en-US" sz="1600" dirty="0">
                <a:latin typeface="Arial" charset="0"/>
              </a:rPr>
              <a:t>Etc.</a:t>
            </a:r>
          </a:p>
        </p:txBody>
      </p:sp>
      <p:sp>
        <p:nvSpPr>
          <p:cNvPr id="12" name="TextBox 11"/>
          <p:cNvSpPr txBox="1">
            <a:spLocks noChangeArrowheads="1"/>
          </p:cNvSpPr>
          <p:nvPr/>
        </p:nvSpPr>
        <p:spPr bwMode="auto">
          <a:xfrm>
            <a:off x="134470" y="6481575"/>
            <a:ext cx="28987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buChar char="•"/>
              <a:defRPr>
                <a:solidFill>
                  <a:schemeClr val="tx1"/>
                </a:solidFill>
                <a:latin typeface="Calibri" pitchFamily="34" charset="0"/>
                <a:ea typeface="ＭＳ Ｐゴシック" pitchFamily="34" charset="-128"/>
              </a:defRPr>
            </a:lvl3pPr>
            <a:lvl4pPr marL="1600200" indent="-228600" eaLnBrk="0" hangingPunct="0">
              <a:spcBef>
                <a:spcPct val="10000"/>
              </a:spcBef>
              <a:defRPr>
                <a:solidFill>
                  <a:schemeClr val="tx1"/>
                </a:solidFill>
                <a:latin typeface="Calibri" pitchFamily="34" charset="0"/>
                <a:ea typeface="ＭＳ Ｐゴシック" pitchFamily="34" charset="-128"/>
              </a:defRPr>
            </a:lvl4pPr>
            <a:lvl5pPr marL="2057400" indent="-228600" eaLnBrk="0" hangingPunct="0">
              <a:spcBef>
                <a:spcPct val="10000"/>
              </a:spcBef>
              <a:defRPr>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400" dirty="0">
                <a:latin typeface="Arial" charset="0"/>
              </a:rPr>
              <a:t>(Image copyrights unknown)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5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8655">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8655">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8655">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86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5" grpId="0" build="p"/>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smtClean="0">
                <a:ea typeface="ＭＳ Ｐゴシック" pitchFamily="34" charset="-128"/>
              </a:rPr>
              <a:t>Copyright Notification</a:t>
            </a:r>
          </a:p>
        </p:txBody>
      </p:sp>
      <p:sp>
        <p:nvSpPr>
          <p:cNvPr id="44035" name="Content Placeholder 2"/>
          <p:cNvSpPr>
            <a:spLocks noGrp="1"/>
          </p:cNvSpPr>
          <p:nvPr>
            <p:ph idx="1"/>
          </p:nvPr>
        </p:nvSpPr>
        <p:spPr/>
        <p:txBody>
          <a:bodyPr/>
          <a:lstStyle/>
          <a:p>
            <a:r>
              <a:rPr lang="en-US" altLang="en-US" dirty="0" smtClean="0">
                <a:ea typeface="ＭＳ Ｐゴシック" pitchFamily="34" charset="-128"/>
              </a:rPr>
              <a:t>“Unless otherwise indicated, all images in this presentation are  used with permission from Microsoft.”</a:t>
            </a:r>
          </a:p>
          <a:p>
            <a:r>
              <a:rPr lang="en-US" altLang="en-US" dirty="0" smtClean="0">
                <a:ea typeface="ＭＳ Ｐゴシック" pitchFamily="34" charset="-128"/>
              </a:rPr>
              <a:t>Sound effects (due to budgetary constraints) were produced by James Tam </a:t>
            </a:r>
          </a:p>
        </p:txBody>
      </p:sp>
      <p:sp>
        <p:nvSpPr>
          <p:cNvPr id="44036" name="Slide Number Placeholder 3"/>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buChar char="•"/>
              <a:defRPr>
                <a:solidFill>
                  <a:schemeClr val="tx1"/>
                </a:solidFill>
                <a:latin typeface="Calibri" pitchFamily="34" charset="0"/>
                <a:ea typeface="ＭＳ Ｐゴシック" pitchFamily="34" charset="-128"/>
              </a:defRPr>
            </a:lvl3pPr>
            <a:lvl4pPr marL="1600200" indent="-228600" eaLnBrk="0" hangingPunct="0">
              <a:spcBef>
                <a:spcPct val="10000"/>
              </a:spcBef>
              <a:defRPr>
                <a:solidFill>
                  <a:schemeClr val="tx1"/>
                </a:solidFill>
                <a:latin typeface="Calibri" pitchFamily="34" charset="0"/>
                <a:ea typeface="ＭＳ Ｐゴシック" pitchFamily="34" charset="-128"/>
              </a:defRPr>
            </a:lvl4pPr>
            <a:lvl5pPr marL="2057400" indent="-228600" eaLnBrk="0" hangingPunct="0">
              <a:spcBef>
                <a:spcPct val="10000"/>
              </a:spcBef>
              <a:defRPr>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900" dirty="0" smtClean="0">
                <a:solidFill>
                  <a:srgbClr val="898989"/>
                </a:solidFill>
                <a:latin typeface="Arial" charset="0"/>
              </a:rPr>
              <a:t>slide </a:t>
            </a:r>
            <a:fld id="{EE00C841-22E5-43E9-8D3D-9E5687F501B7}" type="slidenum">
              <a:rPr lang="en-US" altLang="en-US" sz="900" smtClean="0">
                <a:solidFill>
                  <a:srgbClr val="898989"/>
                </a:solidFill>
                <a:latin typeface="Arial" charset="0"/>
              </a:rPr>
              <a:pPr eaLnBrk="1" hangingPunct="1">
                <a:spcBef>
                  <a:spcPct val="0"/>
                </a:spcBef>
                <a:buFontTx/>
                <a:buNone/>
              </a:pPr>
              <a:t>31</a:t>
            </a:fld>
            <a:endParaRPr lang="en-US" altLang="en-US" sz="900" dirty="0" smtClean="0">
              <a:solidFill>
                <a:srgbClr val="898989"/>
              </a:solidFill>
              <a:latin typeface="Arial" charset="0"/>
            </a:endParaRPr>
          </a:p>
        </p:txBody>
      </p:sp>
    </p:spTree>
    <p:extLst>
      <p:ext uri="{BB962C8B-B14F-4D97-AF65-F5344CB8AC3E}">
        <p14:creationId xmlns:p14="http://schemas.microsoft.com/office/powerpoint/2010/main" val="3014196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smtClean="0"/>
              <a:t>Course Resources</a:t>
            </a:r>
          </a:p>
        </p:txBody>
      </p:sp>
      <p:sp>
        <p:nvSpPr>
          <p:cNvPr id="352259" name="Rectangle 3"/>
          <p:cNvSpPr>
            <a:spLocks noGrp="1" noChangeArrowheads="1"/>
          </p:cNvSpPr>
          <p:nvPr>
            <p:ph type="body" idx="1"/>
          </p:nvPr>
        </p:nvSpPr>
        <p:spPr/>
        <p:txBody>
          <a:bodyPr/>
          <a:lstStyle/>
          <a:p>
            <a:pPr marL="182563" indent="-182563"/>
            <a:r>
              <a:rPr lang="en-US" altLang="en-US" dirty="0" smtClean="0"/>
              <a:t>Required resources:</a:t>
            </a:r>
          </a:p>
          <a:p>
            <a:pPr marL="577850" lvl="1" indent="-342900"/>
            <a:r>
              <a:rPr lang="en-US" altLang="en-US" dirty="0" smtClean="0"/>
              <a:t>Course website: </a:t>
            </a:r>
            <a:r>
              <a:rPr lang="en-US" altLang="en-US" dirty="0"/>
              <a:t>http://pages.cpsc.ucalgary.ca/~</a:t>
            </a:r>
            <a:r>
              <a:rPr lang="en-US" altLang="en-US" dirty="0" smtClean="0"/>
              <a:t>tamj/2016/219W/index.html                   </a:t>
            </a:r>
          </a:p>
          <a:p>
            <a:pPr marL="577850" lvl="1" indent="-342900"/>
            <a:r>
              <a:rPr lang="en-US" altLang="en-US" dirty="0" smtClean="0"/>
              <a:t>Get the notes off the course webpage before lecture)</a:t>
            </a:r>
          </a:p>
          <a:p>
            <a:pPr marL="182563" indent="-182563"/>
            <a:r>
              <a:rPr lang="en-US" altLang="en-US" dirty="0" smtClean="0"/>
              <a:t>Recommended but not required:</a:t>
            </a:r>
          </a:p>
          <a:p>
            <a:pPr marL="417513" lvl="1" indent="-182563"/>
            <a:r>
              <a:rPr lang="en-US" altLang="en-US" dirty="0" smtClean="0"/>
              <a:t>"</a:t>
            </a:r>
            <a:r>
              <a:rPr lang="en-US" altLang="en-US" i="1" dirty="0" smtClean="0"/>
              <a:t>Absolute Java (6th Ed)</a:t>
            </a:r>
            <a:r>
              <a:rPr lang="en-US" altLang="en-US" dirty="0" smtClean="0"/>
              <a:t>" Walter Savitch, </a:t>
            </a:r>
            <a:r>
              <a:rPr lang="en-US" altLang="en-US" i="1" dirty="0" smtClean="0"/>
              <a:t>(Pearson)</a:t>
            </a:r>
            <a:endParaRPr lang="en-US" altLang="en-US" dirty="0" smtClean="0"/>
          </a:p>
          <a:p>
            <a:pPr marL="417513" lvl="1" indent="-182563"/>
            <a:r>
              <a:rPr lang="en-US" altLang="en-US" dirty="0" smtClean="0"/>
              <a:t>Alternately you can pick out one of the ‘free’ online texts from the university library:</a:t>
            </a:r>
          </a:p>
          <a:p>
            <a:pPr marL="417513" lvl="1" indent="-182563"/>
            <a:r>
              <a:rPr lang="en-US" altLang="en-US" dirty="0" smtClean="0">
                <a:hlinkClick r:id="rId3"/>
              </a:rPr>
              <a:t>http://proquest.safaribooksonline.com.ezproxy.lib.ucalgary.ca/</a:t>
            </a:r>
            <a:endParaRPr lang="en-US" altLang="en-US" dirty="0" smtClean="0"/>
          </a:p>
          <a:p>
            <a:pPr marL="417513" lvl="1" indent="-182563"/>
            <a:endParaRPr lang="en-US" altLang="en-US" dirty="0" smtClean="0"/>
          </a:p>
        </p:txBody>
      </p:sp>
    </p:spTree>
    <p:extLst>
      <p:ext uri="{BB962C8B-B14F-4D97-AF65-F5344CB8AC3E}">
        <p14:creationId xmlns:p14="http://schemas.microsoft.com/office/powerpoint/2010/main" val="3062858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22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22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22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225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225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22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smtClean="0"/>
              <a:t>How To Use The Course Resources</a:t>
            </a:r>
          </a:p>
        </p:txBody>
      </p:sp>
      <p:sp>
        <p:nvSpPr>
          <p:cNvPr id="6147" name="Rectangle 3"/>
          <p:cNvSpPr>
            <a:spLocks noGrp="1" noChangeArrowheads="1"/>
          </p:cNvSpPr>
          <p:nvPr>
            <p:ph type="body" sz="half" idx="1"/>
          </p:nvPr>
        </p:nvSpPr>
        <p:spPr>
          <a:xfrm>
            <a:off x="457200" y="1108075"/>
            <a:ext cx="8169275" cy="5368925"/>
          </a:xfrm>
        </p:spPr>
        <p:txBody>
          <a:bodyPr/>
          <a:lstStyle/>
          <a:p>
            <a:pPr>
              <a:spcBef>
                <a:spcPct val="50000"/>
              </a:spcBef>
            </a:pPr>
            <a:r>
              <a:rPr lang="en-CA" altLang="en-US" dirty="0" smtClean="0"/>
              <a:t>They are provided to support and supplement this class.</a:t>
            </a:r>
          </a:p>
          <a:p>
            <a:pPr lvl="1">
              <a:spcBef>
                <a:spcPts val="600"/>
              </a:spcBef>
            </a:pPr>
            <a:r>
              <a:rPr lang="en-CA" altLang="en-US" dirty="0" smtClean="0"/>
              <a:t>The notes outline the topics to be covered </a:t>
            </a:r>
          </a:p>
          <a:p>
            <a:pPr lvl="1">
              <a:spcBef>
                <a:spcPts val="600"/>
              </a:spcBef>
            </a:pPr>
            <a:r>
              <a:rPr lang="en-CA" altLang="en-US" i="1" u="sng" dirty="0" smtClean="0"/>
              <a:t>At a minimum </a:t>
            </a:r>
            <a:r>
              <a:rPr lang="en-CA" altLang="en-US" dirty="0" smtClean="0"/>
              <a:t>look through the notes to see the important topics.</a:t>
            </a:r>
          </a:p>
          <a:p>
            <a:pPr lvl="1">
              <a:spcBef>
                <a:spcPts val="600"/>
              </a:spcBef>
            </a:pPr>
            <a:r>
              <a:rPr lang="en-CA" altLang="en-US" dirty="0" smtClean="0"/>
              <a:t>However the notes are just an outline and just looking at them without coming to class isn’t sufficient to do well</a:t>
            </a:r>
          </a:p>
          <a:p>
            <a:pPr lvl="1">
              <a:spcBef>
                <a:spcPts val="600"/>
              </a:spcBef>
            </a:pPr>
            <a:r>
              <a:rPr lang="en-CA" altLang="en-US" dirty="0" smtClean="0"/>
              <a:t>You will get the details (e.g., explanations) during lecture time</a:t>
            </a:r>
          </a:p>
          <a:p>
            <a:pPr lvl="2">
              <a:spcBef>
                <a:spcPts val="600"/>
              </a:spcBef>
            </a:pPr>
            <a:r>
              <a:rPr lang="en-CA" altLang="en-US" dirty="0" smtClean="0"/>
              <a:t>Take notes!</a:t>
            </a: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31800" y="165100"/>
            <a:ext cx="8166100" cy="850900"/>
          </a:xfrm>
        </p:spPr>
        <p:txBody>
          <a:bodyPr/>
          <a:lstStyle/>
          <a:p>
            <a:r>
              <a:rPr lang="en-US" altLang="en-US" dirty="0" smtClean="0"/>
              <a:t>Your Engagement Level ---&gt; Your Learning</a:t>
            </a:r>
          </a:p>
        </p:txBody>
      </p:sp>
      <p:sp>
        <p:nvSpPr>
          <p:cNvPr id="7171" name="TextBox 3"/>
          <p:cNvSpPr txBox="1">
            <a:spLocks noChangeArrowheads="1"/>
          </p:cNvSpPr>
          <p:nvPr/>
        </p:nvSpPr>
        <p:spPr bwMode="auto">
          <a:xfrm>
            <a:off x="5146675" y="279400"/>
            <a:ext cx="2349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2000" dirty="0">
                <a:latin typeface="Arial" charset="0"/>
              </a:rPr>
              <a:t>+</a:t>
            </a:r>
          </a:p>
        </p:txBody>
      </p:sp>
      <p:grpSp>
        <p:nvGrpSpPr>
          <p:cNvPr id="17" name="Group 16"/>
          <p:cNvGrpSpPr>
            <a:grpSpLocks/>
          </p:cNvGrpSpPr>
          <p:nvPr/>
        </p:nvGrpSpPr>
        <p:grpSpPr bwMode="auto">
          <a:xfrm>
            <a:off x="6026150" y="1173163"/>
            <a:ext cx="3003550" cy="1700212"/>
            <a:chOff x="6025507" y="1172803"/>
            <a:chExt cx="3004944" cy="1700370"/>
          </a:xfrm>
        </p:grpSpPr>
        <p:pic>
          <p:nvPicPr>
            <p:cNvPr id="7195" name="Picture 2" descr="C:\Users\tamj\AppData\Local\Microsoft\Windows\Temporary Internet Files\Content.IE5\NXE19V4B\MC9003340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8351" y="1172803"/>
              <a:ext cx="992100" cy="118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96" name="Group 14"/>
            <p:cNvGrpSpPr>
              <a:grpSpLocks/>
            </p:cNvGrpSpPr>
            <p:nvPr/>
          </p:nvGrpSpPr>
          <p:grpSpPr bwMode="auto">
            <a:xfrm>
              <a:off x="6025507" y="1733144"/>
              <a:ext cx="1854931" cy="1140029"/>
              <a:chOff x="5881435" y="1733144"/>
              <a:chExt cx="1854931" cy="1140029"/>
            </a:xfrm>
          </p:grpSpPr>
          <p:pic>
            <p:nvPicPr>
              <p:cNvPr id="7197" name="Picture 8" descr="C:\Users\tamj\AppData\Local\Microsoft\Windows\Temporary Internet Files\Content.IE5\Z6TBLP53\MC90029350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1435" y="1891894"/>
                <a:ext cx="722158" cy="98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8" name="TextBox 9"/>
              <p:cNvSpPr txBox="1">
                <a:spLocks noChangeArrowheads="1"/>
              </p:cNvSpPr>
              <p:nvPr/>
            </p:nvSpPr>
            <p:spPr bwMode="auto">
              <a:xfrm>
                <a:off x="6722752" y="1733144"/>
                <a:ext cx="1013614"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600" dirty="0">
                    <a:latin typeface="Arial" charset="0"/>
                  </a:rPr>
                  <a:t>Learning</a:t>
                </a:r>
              </a:p>
            </p:txBody>
          </p:sp>
          <p:sp>
            <p:nvSpPr>
              <p:cNvPr id="7199" name="Rectangle 10"/>
              <p:cNvSpPr>
                <a:spLocks noChangeArrowheads="1"/>
              </p:cNvSpPr>
              <p:nvPr/>
            </p:nvSpPr>
            <p:spPr bwMode="auto">
              <a:xfrm>
                <a:off x="6760852" y="2050644"/>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grpSp>
        <p:nvGrpSpPr>
          <p:cNvPr id="18" name="Group 17"/>
          <p:cNvGrpSpPr>
            <a:grpSpLocks/>
          </p:cNvGrpSpPr>
          <p:nvPr/>
        </p:nvGrpSpPr>
        <p:grpSpPr bwMode="auto">
          <a:xfrm>
            <a:off x="3865563" y="2800350"/>
            <a:ext cx="1257300" cy="820738"/>
            <a:chOff x="3974707" y="2773940"/>
            <a:chExt cx="1256908" cy="820496"/>
          </a:xfrm>
        </p:grpSpPr>
        <p:pic>
          <p:nvPicPr>
            <p:cNvPr id="7192" name="Picture 4" descr="C:\Users\tamj\AppData\Local\Microsoft\Windows\Temporary Internet Files\Content.IE5\LZWJTDG0\MC90018715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4707" y="2773940"/>
              <a:ext cx="1000787" cy="82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3" name="Rectangle 13"/>
            <p:cNvSpPr>
              <a:spLocks noChangeArrowheads="1"/>
            </p:cNvSpPr>
            <p:nvPr/>
          </p:nvSpPr>
          <p:spPr bwMode="auto">
            <a:xfrm>
              <a:off x="5013452" y="2773940"/>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7194" name="Rectangle 11"/>
            <p:cNvSpPr>
              <a:spLocks noChangeArrowheads="1"/>
            </p:cNvSpPr>
            <p:nvPr/>
          </p:nvSpPr>
          <p:spPr bwMode="auto">
            <a:xfrm>
              <a:off x="5045349" y="3427181"/>
              <a:ext cx="154368" cy="85777"/>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nvGrpSpPr>
          <p:cNvPr id="39" name="Group 38"/>
          <p:cNvGrpSpPr>
            <a:grpSpLocks/>
          </p:cNvGrpSpPr>
          <p:nvPr/>
        </p:nvGrpSpPr>
        <p:grpSpPr bwMode="auto">
          <a:xfrm>
            <a:off x="250825" y="3686175"/>
            <a:ext cx="1560513" cy="1460500"/>
            <a:chOff x="250229" y="3686581"/>
            <a:chExt cx="1560801" cy="1460685"/>
          </a:xfrm>
        </p:grpSpPr>
        <p:pic>
          <p:nvPicPr>
            <p:cNvPr id="7189" name="Picture 5" descr="C:\Users\tamj\AppData\Local\Microsoft\Windows\Temporary Internet Files\Content.IE5\LKQU817W\MC90015605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50229" y="3686581"/>
              <a:ext cx="1278675" cy="146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0" name="Rectangle 26"/>
            <p:cNvSpPr>
              <a:spLocks noChangeArrowheads="1"/>
            </p:cNvSpPr>
            <p:nvPr/>
          </p:nvSpPr>
          <p:spPr bwMode="auto">
            <a:xfrm>
              <a:off x="1592867" y="4372834"/>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7191" name="Rectangle 27"/>
            <p:cNvSpPr>
              <a:spLocks noChangeArrowheads="1"/>
            </p:cNvSpPr>
            <p:nvPr/>
          </p:nvSpPr>
          <p:spPr bwMode="auto">
            <a:xfrm>
              <a:off x="1624764" y="4747687"/>
              <a:ext cx="148558" cy="343105"/>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nvGrpSpPr>
          <p:cNvPr id="41" name="Group 40"/>
          <p:cNvGrpSpPr>
            <a:grpSpLocks/>
          </p:cNvGrpSpPr>
          <p:nvPr/>
        </p:nvGrpSpPr>
        <p:grpSpPr bwMode="auto">
          <a:xfrm>
            <a:off x="168275" y="5692775"/>
            <a:ext cx="1911350" cy="1146175"/>
            <a:chOff x="168095" y="5692453"/>
            <a:chExt cx="1911267" cy="1146425"/>
          </a:xfrm>
        </p:grpSpPr>
        <p:sp>
          <p:nvSpPr>
            <p:cNvPr id="7186" name="Documents"/>
            <p:cNvSpPr>
              <a:spLocks noEditPoints="1" noChangeArrowheads="1"/>
            </p:cNvSpPr>
            <p:nvPr/>
          </p:nvSpPr>
          <p:spPr bwMode="auto">
            <a:xfrm>
              <a:off x="168095" y="5692453"/>
              <a:ext cx="1525661" cy="1146425"/>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0 h 21600"/>
                <a:gd name="T18" fmla="*/ 2147483647 w 21600"/>
                <a:gd name="T19" fmla="*/ 0 h 21600"/>
                <a:gd name="T20" fmla="*/ 0 w 21600"/>
                <a:gd name="T21" fmla="*/ 2147483647 h 21600"/>
                <a:gd name="T22" fmla="*/ 2147483647 w 21600"/>
                <a:gd name="T23" fmla="*/ 2147483647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5 w 21600"/>
                <a:gd name="T37" fmla="*/ 4171 h 21600"/>
                <a:gd name="T38" fmla="*/ 16522 w 21600"/>
                <a:gd name="T39" fmla="*/ 17314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400" dirty="0">
                  <a:latin typeface="Arial" charset="0"/>
                </a:rPr>
                <a:t>Computer programs</a:t>
              </a:r>
            </a:p>
            <a:p>
              <a:pPr eaLnBrk="1" hangingPunct="1">
                <a:spcBef>
                  <a:spcPct val="0"/>
                </a:spcBef>
                <a:buFontTx/>
                <a:buNone/>
              </a:pPr>
              <a:endParaRPr lang="en-US" altLang="en-US" sz="1400" dirty="0">
                <a:latin typeface="Arial" charset="0"/>
              </a:endParaRPr>
            </a:p>
          </p:txBody>
        </p:sp>
        <p:sp>
          <p:nvSpPr>
            <p:cNvPr id="7187" name="Rectangle 45"/>
            <p:cNvSpPr>
              <a:spLocks noChangeArrowheads="1"/>
            </p:cNvSpPr>
            <p:nvPr/>
          </p:nvSpPr>
          <p:spPr bwMode="auto">
            <a:xfrm>
              <a:off x="1861199" y="6059403"/>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7188" name="Rectangle 46"/>
            <p:cNvSpPr>
              <a:spLocks noChangeArrowheads="1"/>
            </p:cNvSpPr>
            <p:nvPr/>
          </p:nvSpPr>
          <p:spPr bwMode="auto">
            <a:xfrm>
              <a:off x="1893159" y="6186037"/>
              <a:ext cx="148558" cy="605017"/>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nvGrpSpPr>
          <p:cNvPr id="40" name="Group 39"/>
          <p:cNvGrpSpPr>
            <a:grpSpLocks/>
          </p:cNvGrpSpPr>
          <p:nvPr/>
        </p:nvGrpSpPr>
        <p:grpSpPr bwMode="auto">
          <a:xfrm>
            <a:off x="2519363" y="5840413"/>
            <a:ext cx="2563812" cy="928687"/>
            <a:chOff x="2520116" y="5839787"/>
            <a:chExt cx="2563813" cy="929387"/>
          </a:xfrm>
        </p:grpSpPr>
        <p:grpSp>
          <p:nvGrpSpPr>
            <p:cNvPr id="7178" name="Group 20"/>
            <p:cNvGrpSpPr>
              <a:grpSpLocks/>
            </p:cNvGrpSpPr>
            <p:nvPr/>
          </p:nvGrpSpPr>
          <p:grpSpPr bwMode="auto">
            <a:xfrm>
              <a:off x="2520116" y="5839787"/>
              <a:ext cx="2183513" cy="929387"/>
              <a:chOff x="0" y="5928613"/>
              <a:chExt cx="2183513" cy="929387"/>
            </a:xfrm>
          </p:grpSpPr>
          <p:pic>
            <p:nvPicPr>
              <p:cNvPr id="7181" name="Picture 9" descr="C:\Program Files (x86)\Microsoft Office\MEDIA\CAGCAT10\j0195384.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928613"/>
                <a:ext cx="910382" cy="92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Document"/>
              <p:cNvSpPr>
                <a:spLocks noEditPoints="1" noChangeArrowheads="1"/>
              </p:cNvSpPr>
              <p:nvPr/>
            </p:nvSpPr>
            <p:spPr bwMode="auto">
              <a:xfrm>
                <a:off x="1017042" y="5934126"/>
                <a:ext cx="1166471" cy="904875"/>
              </a:xfrm>
              <a:custGeom>
                <a:avLst/>
                <a:gdLst>
                  <a:gd name="T0" fmla="*/ 2147483647 w 21600"/>
                  <a:gd name="T1" fmla="*/ 2147483647 h 21600"/>
                  <a:gd name="T2" fmla="*/ 722891510 w 21600"/>
                  <a:gd name="T3" fmla="*/ 2147483647 h 21600"/>
                  <a:gd name="T4" fmla="*/ 2147483647 w 21600"/>
                  <a:gd name="T5" fmla="*/ 249453175 h 21600"/>
                  <a:gd name="T6" fmla="*/ 2147483647 w 21600"/>
                  <a:gd name="T7" fmla="*/ 2147483647 h 21600"/>
                  <a:gd name="T8" fmla="*/ 2147483647 w 21600"/>
                  <a:gd name="T9" fmla="*/ 2147483647 h 21600"/>
                  <a:gd name="T10" fmla="*/ 0 w 21600"/>
                  <a:gd name="T11" fmla="*/ 0 h 21600"/>
                  <a:gd name="T12" fmla="*/ 2147483647 w 21600"/>
                  <a:gd name="T13" fmla="*/ 0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400" dirty="0">
                    <a:latin typeface="Arial" charset="0"/>
                  </a:rPr>
                  <a:t>Computer program</a:t>
                </a:r>
              </a:p>
            </p:txBody>
          </p:sp>
        </p:grpSp>
        <p:sp>
          <p:nvSpPr>
            <p:cNvPr id="7179" name="Rectangle 49"/>
            <p:cNvSpPr>
              <a:spLocks noChangeArrowheads="1"/>
            </p:cNvSpPr>
            <p:nvPr/>
          </p:nvSpPr>
          <p:spPr bwMode="auto">
            <a:xfrm>
              <a:off x="4865766" y="6019467"/>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7180" name="Rectangle 50"/>
            <p:cNvSpPr>
              <a:spLocks noChangeArrowheads="1"/>
            </p:cNvSpPr>
            <p:nvPr/>
          </p:nvSpPr>
          <p:spPr bwMode="auto">
            <a:xfrm>
              <a:off x="4897663" y="6244194"/>
              <a:ext cx="148558" cy="493232"/>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nvGrpSpPr>
          <p:cNvPr id="32" name="Group 31"/>
          <p:cNvGrpSpPr/>
          <p:nvPr/>
        </p:nvGrpSpPr>
        <p:grpSpPr>
          <a:xfrm>
            <a:off x="2480549" y="3873735"/>
            <a:ext cx="1504076" cy="1324196"/>
            <a:chOff x="2480549" y="3873735"/>
            <a:chExt cx="1504076" cy="1324196"/>
          </a:xfrm>
        </p:grpSpPr>
        <p:grpSp>
          <p:nvGrpSpPr>
            <p:cNvPr id="33" name="Group 32"/>
            <p:cNvGrpSpPr/>
            <p:nvPr/>
          </p:nvGrpSpPr>
          <p:grpSpPr>
            <a:xfrm>
              <a:off x="2480549" y="3873735"/>
              <a:ext cx="1504076" cy="1205140"/>
              <a:chOff x="2480549" y="3974299"/>
              <a:chExt cx="1504076" cy="1205140"/>
            </a:xfrm>
          </p:grpSpPr>
          <p:sp>
            <p:nvSpPr>
              <p:cNvPr id="35" name="Rectangle 47"/>
              <p:cNvSpPr>
                <a:spLocks noChangeArrowheads="1"/>
              </p:cNvSpPr>
              <p:nvPr/>
            </p:nvSpPr>
            <p:spPr bwMode="auto">
              <a:xfrm>
                <a:off x="3766537" y="4422121"/>
                <a:ext cx="218088" cy="749212"/>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36" name="Rectangle 48"/>
              <p:cNvSpPr>
                <a:spLocks noChangeArrowheads="1"/>
              </p:cNvSpPr>
              <p:nvPr/>
            </p:nvSpPr>
            <p:spPr bwMode="auto">
              <a:xfrm>
                <a:off x="3798423" y="4943456"/>
                <a:ext cx="148507" cy="196149"/>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pic>
            <p:nvPicPr>
              <p:cNvPr id="37" name="Picture 36"/>
              <p:cNvPicPr>
                <a:picLocks noChangeAspect="1"/>
              </p:cNvPicPr>
              <p:nvPr/>
            </p:nvPicPr>
            <p:blipFill rotWithShape="1">
              <a:blip r:embed="rId8" cstate="print">
                <a:extLst>
                  <a:ext uri="{28A0092B-C50C-407E-A947-70E740481C1C}">
                    <a14:useLocalDpi xmlns:a14="http://schemas.microsoft.com/office/drawing/2010/main" val="0"/>
                  </a:ext>
                </a:extLst>
              </a:blip>
              <a:srcRect l="7288" r="19144" b="21556"/>
              <a:stretch/>
            </p:blipFill>
            <p:spPr>
              <a:xfrm>
                <a:off x="2480549" y="3974299"/>
                <a:ext cx="1279061" cy="1205140"/>
              </a:xfrm>
              <a:prstGeom prst="rect">
                <a:avLst/>
              </a:prstGeom>
            </p:spPr>
          </p:pic>
        </p:grpSp>
        <p:sp>
          <p:nvSpPr>
            <p:cNvPr id="34" name="TextBox 33"/>
            <p:cNvSpPr txBox="1"/>
            <p:nvPr/>
          </p:nvSpPr>
          <p:spPr>
            <a:xfrm>
              <a:off x="2480549" y="4982487"/>
              <a:ext cx="914400" cy="215444"/>
            </a:xfrm>
            <a:prstGeom prst="rect">
              <a:avLst/>
            </a:prstGeom>
            <a:noFill/>
          </p:spPr>
          <p:txBody>
            <a:bodyPr wrap="square" rtlCol="0">
              <a:spAutoFit/>
            </a:bodyPr>
            <a:lstStyle/>
            <a:p>
              <a:r>
                <a:rPr lang="en-US" sz="800" dirty="0" smtClean="0"/>
                <a:t>colourbox.com</a:t>
              </a:r>
              <a:endParaRPr lang="en-US" sz="800" dirty="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randombar(horizont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randombar(horizontal)">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randombar(horizontal)">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randombar(horizontal)">
                                      <p:cBhvr>
                                        <p:cTn id="3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lstStyle/>
          <a:p>
            <a:r>
              <a:rPr lang="en-US" altLang="en-US" sz="3200" dirty="0" smtClean="0">
                <a:latin typeface="Calibri" pitchFamily="34" charset="0"/>
              </a:rPr>
              <a:t>How To Use The Course Resources (2)</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l="2803" t="7884" r="43024" b="33548"/>
          <a:stretch>
            <a:fillRect/>
          </a:stretch>
        </p:blipFill>
        <p:spPr bwMode="auto">
          <a:xfrm>
            <a:off x="1254125" y="939800"/>
            <a:ext cx="6523038" cy="564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467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2774" t="7877" r="43044" b="33566"/>
          <a:stretch>
            <a:fillRect/>
          </a:stretch>
        </p:blipFill>
        <p:spPr bwMode="auto">
          <a:xfrm>
            <a:off x="1250950" y="939800"/>
            <a:ext cx="6523038" cy="564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Rectangle 2"/>
          <p:cNvSpPr>
            <a:spLocks noGrp="1" noChangeArrowheads="1"/>
          </p:cNvSpPr>
          <p:nvPr>
            <p:ph type="title" idx="4294967295"/>
          </p:nvPr>
        </p:nvSpPr>
        <p:spPr/>
        <p:txBody>
          <a:bodyPr/>
          <a:lstStyle/>
          <a:p>
            <a:r>
              <a:rPr lang="en-US" altLang="en-US" sz="3200" dirty="0" smtClean="0">
                <a:latin typeface="Calibri" pitchFamily="34" charset="0"/>
              </a:rPr>
              <a:t>How To Use The Course Resources (2)</a:t>
            </a:r>
          </a:p>
        </p:txBody>
      </p:sp>
      <p:sp>
        <p:nvSpPr>
          <p:cNvPr id="391172" name="Text Box 4"/>
          <p:cNvSpPr txBox="1">
            <a:spLocks noChangeArrowheads="1"/>
          </p:cNvSpPr>
          <p:nvPr/>
        </p:nvSpPr>
        <p:spPr bwMode="auto">
          <a:xfrm rot="-2045423">
            <a:off x="111125" y="1763713"/>
            <a:ext cx="3276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spcBef>
                <a:spcPct val="30000"/>
              </a:spcBef>
              <a:buChar char="•"/>
              <a:defRPr sz="2400">
                <a:solidFill>
                  <a:schemeClr val="tx1"/>
                </a:solidFill>
                <a:latin typeface="Times New Roman" pitchFamily="18" charset="0"/>
              </a:defRPr>
            </a:lvl1pPr>
            <a:lvl2pPr marL="742950" indent="-285750" eaLnBrk="0" hangingPunct="0">
              <a:spcBef>
                <a:spcPct val="10000"/>
              </a:spcBef>
              <a:buSzPct val="100000"/>
              <a:buFont typeface="Times New Roman" pitchFamily="18" charset="0"/>
              <a:buChar char="-"/>
              <a:defRPr sz="2000">
                <a:solidFill>
                  <a:schemeClr val="tx1"/>
                </a:solidFill>
                <a:latin typeface="Times New Roman" pitchFamily="18" charset="0"/>
              </a:defRPr>
            </a:lvl2pPr>
            <a:lvl3pPr marL="1143000" indent="-228600" eaLnBrk="0" hangingPunct="0">
              <a:lnSpc>
                <a:spcPct val="90000"/>
              </a:lnSpc>
              <a:spcBef>
                <a:spcPct val="10000"/>
              </a:spcBef>
              <a:buSzPct val="100000"/>
              <a:buChar char="•"/>
              <a:defRPr>
                <a:solidFill>
                  <a:schemeClr val="tx1"/>
                </a:solidFill>
                <a:latin typeface="Times New Roman" pitchFamily="18" charset="0"/>
              </a:defRPr>
            </a:lvl3pPr>
            <a:lvl4pPr marL="1600200" indent="-228600" eaLnBrk="0" hangingPunct="0">
              <a:spcBef>
                <a:spcPct val="10000"/>
              </a:spcBef>
              <a:defRPr>
                <a:solidFill>
                  <a:schemeClr val="tx1"/>
                </a:solidFill>
                <a:latin typeface="Times New Roman" pitchFamily="18" charset="0"/>
              </a:defRPr>
            </a:lvl4pPr>
            <a:lvl5pPr marL="2057400" indent="-228600" eaLnBrk="0" hangingPunct="0">
              <a:spcBef>
                <a:spcPct val="10000"/>
              </a:spcBef>
              <a:defRPr>
                <a:solidFill>
                  <a:schemeClr val="tx1"/>
                </a:solidFill>
                <a:latin typeface="Times New Roman" pitchFamily="18" charset="0"/>
              </a:defRPr>
            </a:lvl5pPr>
            <a:lvl6pPr marL="2514600" indent="-228600" eaLnBrk="0" fontAlgn="base" hangingPunct="0">
              <a:spcBef>
                <a:spcPct val="10000"/>
              </a:spcBef>
              <a:spcAft>
                <a:spcPct val="0"/>
              </a:spcAft>
              <a:defRPr>
                <a:solidFill>
                  <a:schemeClr val="tx1"/>
                </a:solidFill>
                <a:latin typeface="Times New Roman" pitchFamily="18" charset="0"/>
              </a:defRPr>
            </a:lvl6pPr>
            <a:lvl7pPr marL="2971800" indent="-228600" eaLnBrk="0" fontAlgn="base" hangingPunct="0">
              <a:spcBef>
                <a:spcPct val="10000"/>
              </a:spcBef>
              <a:spcAft>
                <a:spcPct val="0"/>
              </a:spcAft>
              <a:defRPr>
                <a:solidFill>
                  <a:schemeClr val="tx1"/>
                </a:solidFill>
                <a:latin typeface="Times New Roman" pitchFamily="18" charset="0"/>
              </a:defRPr>
            </a:lvl7pPr>
            <a:lvl8pPr marL="3429000" indent="-228600" eaLnBrk="0" fontAlgn="base" hangingPunct="0">
              <a:spcBef>
                <a:spcPct val="10000"/>
              </a:spcBef>
              <a:spcAft>
                <a:spcPct val="0"/>
              </a:spcAft>
              <a:defRPr>
                <a:solidFill>
                  <a:schemeClr val="tx1"/>
                </a:solidFill>
                <a:latin typeface="Times New Roman" pitchFamily="18" charset="0"/>
              </a:defRPr>
            </a:lvl8pPr>
            <a:lvl9pPr marL="3886200" indent="-228600" eaLnBrk="0" fontAlgn="base" hangingPunct="0">
              <a:spcBef>
                <a:spcPct val="10000"/>
              </a:spcBef>
              <a:spcAft>
                <a:spcPct val="0"/>
              </a:spcAft>
              <a:defRPr>
                <a:solidFill>
                  <a:schemeClr val="tx1"/>
                </a:solidFill>
                <a:latin typeface="Times New Roman" pitchFamily="18" charset="0"/>
              </a:defRPr>
            </a:lvl9pPr>
          </a:lstStyle>
          <a:p>
            <a:pPr eaLnBrk="1" hangingPunct="1">
              <a:spcBef>
                <a:spcPct val="50000"/>
              </a:spcBef>
              <a:buFontTx/>
              <a:buNone/>
            </a:pPr>
            <a:r>
              <a:rPr lang="en-US" altLang="en-US" sz="2000" b="1" dirty="0">
                <a:latin typeface="Arial" charset="0"/>
              </a:rPr>
              <a:t>If you miss a class make sure that you catch up on what you missed (get someone’s class notes)</a:t>
            </a:r>
          </a:p>
        </p:txBody>
      </p:sp>
      <p:sp>
        <p:nvSpPr>
          <p:cNvPr id="391173" name="Text Box 5"/>
          <p:cNvSpPr txBox="1">
            <a:spLocks noChangeArrowheads="1"/>
          </p:cNvSpPr>
          <p:nvPr/>
        </p:nvSpPr>
        <p:spPr bwMode="auto">
          <a:xfrm rot="1959448">
            <a:off x="5137150" y="1890713"/>
            <a:ext cx="360045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spcBef>
                <a:spcPct val="30000"/>
              </a:spcBef>
              <a:buChar char="•"/>
              <a:defRPr sz="2400">
                <a:solidFill>
                  <a:schemeClr val="tx1"/>
                </a:solidFill>
                <a:latin typeface="Times New Roman" pitchFamily="18" charset="0"/>
              </a:defRPr>
            </a:lvl1pPr>
            <a:lvl2pPr marL="742950" indent="-285750" eaLnBrk="0" hangingPunct="0">
              <a:spcBef>
                <a:spcPct val="10000"/>
              </a:spcBef>
              <a:buSzPct val="100000"/>
              <a:buFont typeface="Times New Roman" pitchFamily="18" charset="0"/>
              <a:buChar char="-"/>
              <a:defRPr sz="2000">
                <a:solidFill>
                  <a:schemeClr val="tx1"/>
                </a:solidFill>
                <a:latin typeface="Times New Roman" pitchFamily="18" charset="0"/>
              </a:defRPr>
            </a:lvl2pPr>
            <a:lvl3pPr marL="1143000" indent="-228600" eaLnBrk="0" hangingPunct="0">
              <a:lnSpc>
                <a:spcPct val="90000"/>
              </a:lnSpc>
              <a:spcBef>
                <a:spcPct val="10000"/>
              </a:spcBef>
              <a:buSzPct val="100000"/>
              <a:buChar char="•"/>
              <a:defRPr>
                <a:solidFill>
                  <a:schemeClr val="tx1"/>
                </a:solidFill>
                <a:latin typeface="Times New Roman" pitchFamily="18" charset="0"/>
              </a:defRPr>
            </a:lvl3pPr>
            <a:lvl4pPr marL="1600200" indent="-228600" eaLnBrk="0" hangingPunct="0">
              <a:spcBef>
                <a:spcPct val="10000"/>
              </a:spcBef>
              <a:defRPr>
                <a:solidFill>
                  <a:schemeClr val="tx1"/>
                </a:solidFill>
                <a:latin typeface="Times New Roman" pitchFamily="18" charset="0"/>
              </a:defRPr>
            </a:lvl4pPr>
            <a:lvl5pPr marL="2057400" indent="-228600" eaLnBrk="0" hangingPunct="0">
              <a:spcBef>
                <a:spcPct val="10000"/>
              </a:spcBef>
              <a:defRPr>
                <a:solidFill>
                  <a:schemeClr val="tx1"/>
                </a:solidFill>
                <a:latin typeface="Times New Roman" pitchFamily="18" charset="0"/>
              </a:defRPr>
            </a:lvl5pPr>
            <a:lvl6pPr marL="2514600" indent="-228600" eaLnBrk="0" fontAlgn="base" hangingPunct="0">
              <a:spcBef>
                <a:spcPct val="10000"/>
              </a:spcBef>
              <a:spcAft>
                <a:spcPct val="0"/>
              </a:spcAft>
              <a:defRPr>
                <a:solidFill>
                  <a:schemeClr val="tx1"/>
                </a:solidFill>
                <a:latin typeface="Times New Roman" pitchFamily="18" charset="0"/>
              </a:defRPr>
            </a:lvl6pPr>
            <a:lvl7pPr marL="2971800" indent="-228600" eaLnBrk="0" fontAlgn="base" hangingPunct="0">
              <a:spcBef>
                <a:spcPct val="10000"/>
              </a:spcBef>
              <a:spcAft>
                <a:spcPct val="0"/>
              </a:spcAft>
              <a:defRPr>
                <a:solidFill>
                  <a:schemeClr val="tx1"/>
                </a:solidFill>
                <a:latin typeface="Times New Roman" pitchFamily="18" charset="0"/>
              </a:defRPr>
            </a:lvl7pPr>
            <a:lvl8pPr marL="3429000" indent="-228600" eaLnBrk="0" fontAlgn="base" hangingPunct="0">
              <a:spcBef>
                <a:spcPct val="10000"/>
              </a:spcBef>
              <a:spcAft>
                <a:spcPct val="0"/>
              </a:spcAft>
              <a:defRPr>
                <a:solidFill>
                  <a:schemeClr val="tx1"/>
                </a:solidFill>
                <a:latin typeface="Times New Roman" pitchFamily="18" charset="0"/>
              </a:defRPr>
            </a:lvl8pPr>
            <a:lvl9pPr marL="3886200" indent="-228600" eaLnBrk="0" fontAlgn="base" hangingPunct="0">
              <a:spcBef>
                <a:spcPct val="10000"/>
              </a:spcBef>
              <a:spcAft>
                <a:spcPct val="0"/>
              </a:spcAft>
              <a:defRPr>
                <a:solidFill>
                  <a:schemeClr val="tx1"/>
                </a:solidFill>
                <a:latin typeface="Times New Roman" pitchFamily="18" charset="0"/>
              </a:defRPr>
            </a:lvl9pPr>
          </a:lstStyle>
          <a:p>
            <a:pPr eaLnBrk="1" hangingPunct="1">
              <a:spcBef>
                <a:spcPct val="50000"/>
              </a:spcBef>
              <a:buFontTx/>
              <a:buNone/>
            </a:pPr>
            <a:r>
              <a:rPr lang="en-US" altLang="en-US" sz="2000" b="1" dirty="0">
                <a:latin typeface="Arial" charset="0"/>
              </a:rPr>
              <a:t>...when you do make it to class make sure that you supplement the slides with your own notes (because you aren’t going to remember it in the exams if you don’t) </a:t>
            </a:r>
          </a:p>
        </p:txBody>
      </p:sp>
    </p:spTree>
    <p:extLst>
      <p:ext uri="{BB962C8B-B14F-4D97-AF65-F5344CB8AC3E}">
        <p14:creationId xmlns:p14="http://schemas.microsoft.com/office/powerpoint/2010/main" val="779410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91172"/>
                                        </p:tgtEl>
                                        <p:attrNameLst>
                                          <p:attrName>style.visibility</p:attrName>
                                        </p:attrNameLst>
                                      </p:cBhvr>
                                      <p:to>
                                        <p:strVal val="visible"/>
                                      </p:to>
                                    </p:set>
                                    <p:animEffect transition="in" filter="fade">
                                      <p:cBhvr>
                                        <p:cTn id="7" dur="2000"/>
                                        <p:tgtEl>
                                          <p:spTgt spid="391172"/>
                                        </p:tgtEl>
                                      </p:cBhvr>
                                    </p:animEffect>
                                    <p:anim calcmode="lin" valueType="num">
                                      <p:cBhvr>
                                        <p:cTn id="8" dur="2000" fill="hold"/>
                                        <p:tgtEl>
                                          <p:spTgt spid="391172"/>
                                        </p:tgtEl>
                                        <p:attrNameLst>
                                          <p:attrName>style.rotation</p:attrName>
                                        </p:attrNameLst>
                                      </p:cBhvr>
                                      <p:tavLst>
                                        <p:tav tm="0">
                                          <p:val>
                                            <p:fltVal val="720"/>
                                          </p:val>
                                        </p:tav>
                                        <p:tav tm="100000">
                                          <p:val>
                                            <p:fltVal val="0"/>
                                          </p:val>
                                        </p:tav>
                                      </p:tavLst>
                                    </p:anim>
                                    <p:anim calcmode="lin" valueType="num">
                                      <p:cBhvr>
                                        <p:cTn id="9" dur="2000" fill="hold"/>
                                        <p:tgtEl>
                                          <p:spTgt spid="391172"/>
                                        </p:tgtEl>
                                        <p:attrNameLst>
                                          <p:attrName>ppt_h</p:attrName>
                                        </p:attrNameLst>
                                      </p:cBhvr>
                                      <p:tavLst>
                                        <p:tav tm="0">
                                          <p:val>
                                            <p:fltVal val="0"/>
                                          </p:val>
                                        </p:tav>
                                        <p:tav tm="100000">
                                          <p:val>
                                            <p:strVal val="#ppt_h"/>
                                          </p:val>
                                        </p:tav>
                                      </p:tavLst>
                                    </p:anim>
                                    <p:anim calcmode="lin" valueType="num">
                                      <p:cBhvr>
                                        <p:cTn id="10" dur="2000" fill="hold"/>
                                        <p:tgtEl>
                                          <p:spTgt spid="391172"/>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91173"/>
                                        </p:tgtEl>
                                        <p:attrNameLst>
                                          <p:attrName>style.visibility</p:attrName>
                                        </p:attrNameLst>
                                      </p:cBhvr>
                                      <p:to>
                                        <p:strVal val="visible"/>
                                      </p:to>
                                    </p:set>
                                    <p:animEffect transition="in" filter="fade">
                                      <p:cBhvr>
                                        <p:cTn id="15" dur="2000"/>
                                        <p:tgtEl>
                                          <p:spTgt spid="391173"/>
                                        </p:tgtEl>
                                      </p:cBhvr>
                                    </p:animEffect>
                                    <p:anim calcmode="lin" valueType="num">
                                      <p:cBhvr>
                                        <p:cTn id="16" dur="2000" fill="hold"/>
                                        <p:tgtEl>
                                          <p:spTgt spid="391173"/>
                                        </p:tgtEl>
                                        <p:attrNameLst>
                                          <p:attrName>style.rotation</p:attrName>
                                        </p:attrNameLst>
                                      </p:cBhvr>
                                      <p:tavLst>
                                        <p:tav tm="0">
                                          <p:val>
                                            <p:fltVal val="720"/>
                                          </p:val>
                                        </p:tav>
                                        <p:tav tm="100000">
                                          <p:val>
                                            <p:fltVal val="0"/>
                                          </p:val>
                                        </p:tav>
                                      </p:tavLst>
                                    </p:anim>
                                    <p:anim calcmode="lin" valueType="num">
                                      <p:cBhvr>
                                        <p:cTn id="17" dur="2000" fill="hold"/>
                                        <p:tgtEl>
                                          <p:spTgt spid="391173"/>
                                        </p:tgtEl>
                                        <p:attrNameLst>
                                          <p:attrName>ppt_h</p:attrName>
                                        </p:attrNameLst>
                                      </p:cBhvr>
                                      <p:tavLst>
                                        <p:tav tm="0">
                                          <p:val>
                                            <p:fltVal val="0"/>
                                          </p:val>
                                        </p:tav>
                                        <p:tav tm="100000">
                                          <p:val>
                                            <p:strVal val="#ppt_h"/>
                                          </p:val>
                                        </p:tav>
                                      </p:tavLst>
                                    </p:anim>
                                    <p:anim calcmode="lin" valueType="num">
                                      <p:cBhvr>
                                        <p:cTn id="18" dur="2000" fill="hold"/>
                                        <p:tgtEl>
                                          <p:spTgt spid="39117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2" grpId="0"/>
      <p:bldP spid="3911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smtClean="0"/>
              <a:t>How To Use The Course Resources (3)</a:t>
            </a:r>
          </a:p>
        </p:txBody>
      </p:sp>
      <p:sp>
        <p:nvSpPr>
          <p:cNvPr id="388099" name="Rectangle 3"/>
          <p:cNvSpPr>
            <a:spLocks noGrp="1" noChangeArrowheads="1"/>
          </p:cNvSpPr>
          <p:nvPr>
            <p:ph type="body" idx="1"/>
          </p:nvPr>
        </p:nvSpPr>
        <p:spPr/>
        <p:txBody>
          <a:bodyPr/>
          <a:lstStyle/>
          <a:p>
            <a:r>
              <a:rPr lang="en-US" altLang="en-US" dirty="0" smtClean="0"/>
              <a:t>What you are responsible for:</a:t>
            </a:r>
          </a:p>
          <a:p>
            <a:pPr lvl="1"/>
            <a:r>
              <a:rPr lang="en-US" altLang="en-US" dirty="0" smtClean="0"/>
              <a:t>Keeping up with the content in class which includes the topics covered but also announcements or assignment information whether you were present in the class or not.  </a:t>
            </a:r>
          </a:p>
          <a:p>
            <a:pPr lvl="1"/>
            <a:r>
              <a:rPr lang="en-US" altLang="en-US" dirty="0" smtClean="0"/>
              <a:t>If you are absent, then you are responsible for getting the information from the other students in class. </a:t>
            </a:r>
          </a:p>
          <a:p>
            <a:pPr lvl="1"/>
            <a:r>
              <a:rPr lang="en-US" altLang="en-US" dirty="0" smtClean="0"/>
              <a:t>(I won’t be able to repeat the lecture content if you are absent…there’s just too many of you to make it practical and recall to get the most out of the class you need to be actively engaged)</a:t>
            </a:r>
          </a:p>
          <a:p>
            <a:r>
              <a:rPr lang="en-US" altLang="en-US" dirty="0" smtClean="0"/>
              <a:t>However, after you’ve caught up by talking with a classmate:</a:t>
            </a:r>
          </a:p>
          <a:p>
            <a:pPr lvl="1"/>
            <a:r>
              <a:rPr lang="en-US" altLang="en-US" dirty="0" smtClean="0"/>
              <a:t>Ask for help if you need it</a:t>
            </a:r>
          </a:p>
          <a:p>
            <a:pPr lvl="1"/>
            <a:r>
              <a:rPr lang="en-US" altLang="en-US" dirty="0" smtClean="0"/>
              <a:t>There are no dumb questions</a:t>
            </a:r>
          </a:p>
          <a:p>
            <a:pPr lvl="1"/>
            <a:r>
              <a:rPr lang="en-US" altLang="en-US" dirty="0" smtClean="0"/>
              <a:t>…except for waiting until the exam</a:t>
            </a:r>
          </a:p>
        </p:txBody>
      </p:sp>
      <p:grpSp>
        <p:nvGrpSpPr>
          <p:cNvPr id="16" name="Group 15"/>
          <p:cNvGrpSpPr>
            <a:grpSpLocks/>
          </p:cNvGrpSpPr>
          <p:nvPr/>
        </p:nvGrpSpPr>
        <p:grpSpPr bwMode="auto">
          <a:xfrm>
            <a:off x="4648200" y="5608638"/>
            <a:ext cx="1770063" cy="1271587"/>
            <a:chOff x="918252" y="5629764"/>
            <a:chExt cx="1770004" cy="1270924"/>
          </a:xfrm>
        </p:grpSpPr>
        <p:pic>
          <p:nvPicPr>
            <p:cNvPr id="10245" name="Picture 7" descr="C:\Users\tamj\AppData\Local\Microsoft\Windows\Temporary Internet Files\Content.IE5\18FQ96LE\MC90004838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5727" y="5725849"/>
              <a:ext cx="1192529" cy="113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6" name="Group 10"/>
            <p:cNvGrpSpPr>
              <a:grpSpLocks noChangeAspect="1"/>
            </p:cNvGrpSpPr>
            <p:nvPr/>
          </p:nvGrpSpPr>
          <p:grpSpPr bwMode="auto">
            <a:xfrm>
              <a:off x="918252" y="5629764"/>
              <a:ext cx="577475" cy="1270924"/>
              <a:chOff x="424" y="3279"/>
              <a:chExt cx="473" cy="1041"/>
            </a:xfrm>
          </p:grpSpPr>
          <p:sp>
            <p:nvSpPr>
              <p:cNvPr id="10247" name="AutoShape 9"/>
              <p:cNvSpPr>
                <a:spLocks noChangeAspect="1" noChangeArrowheads="1" noTextEdit="1"/>
              </p:cNvSpPr>
              <p:nvPr/>
            </p:nvSpPr>
            <p:spPr bwMode="auto">
              <a:xfrm>
                <a:off x="424" y="3279"/>
                <a:ext cx="473" cy="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248" name="Freeform 11"/>
              <p:cNvSpPr>
                <a:spLocks/>
              </p:cNvSpPr>
              <p:nvPr/>
            </p:nvSpPr>
            <p:spPr bwMode="auto">
              <a:xfrm>
                <a:off x="666" y="3279"/>
                <a:ext cx="33" cy="35"/>
              </a:xfrm>
              <a:custGeom>
                <a:avLst/>
                <a:gdLst>
                  <a:gd name="T0" fmla="*/ 0 w 66"/>
                  <a:gd name="T1" fmla="*/ 4 h 70"/>
                  <a:gd name="T2" fmla="*/ 3 w 66"/>
                  <a:gd name="T3" fmla="*/ 0 h 70"/>
                  <a:gd name="T4" fmla="*/ 5 w 66"/>
                  <a:gd name="T5" fmla="*/ 2 h 70"/>
                  <a:gd name="T6" fmla="*/ 2 w 66"/>
                  <a:gd name="T7" fmla="*/ 5 h 70"/>
                  <a:gd name="T8" fmla="*/ 0 w 66"/>
                  <a:gd name="T9" fmla="*/ 4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70">
                    <a:moveTo>
                      <a:pt x="0" y="52"/>
                    </a:moveTo>
                    <a:lnTo>
                      <a:pt x="48" y="0"/>
                    </a:lnTo>
                    <a:lnTo>
                      <a:pt x="66" y="20"/>
                    </a:lnTo>
                    <a:lnTo>
                      <a:pt x="20" y="70"/>
                    </a:lnTo>
                    <a:lnTo>
                      <a:pt x="0"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49" name="Freeform 12"/>
              <p:cNvSpPr>
                <a:spLocks/>
              </p:cNvSpPr>
              <p:nvPr/>
            </p:nvSpPr>
            <p:spPr bwMode="auto">
              <a:xfrm>
                <a:off x="683" y="3328"/>
                <a:ext cx="36" cy="23"/>
              </a:xfrm>
              <a:custGeom>
                <a:avLst/>
                <a:gdLst>
                  <a:gd name="T0" fmla="*/ 0 w 72"/>
                  <a:gd name="T1" fmla="*/ 2 h 45"/>
                  <a:gd name="T2" fmla="*/ 5 w 72"/>
                  <a:gd name="T3" fmla="*/ 0 h 45"/>
                  <a:gd name="T4" fmla="*/ 5 w 72"/>
                  <a:gd name="T5" fmla="*/ 2 h 45"/>
                  <a:gd name="T6" fmla="*/ 1 w 72"/>
                  <a:gd name="T7" fmla="*/ 3 h 45"/>
                  <a:gd name="T8" fmla="*/ 0 w 72"/>
                  <a:gd name="T9" fmla="*/ 2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45">
                    <a:moveTo>
                      <a:pt x="0" y="19"/>
                    </a:moveTo>
                    <a:lnTo>
                      <a:pt x="66" y="0"/>
                    </a:lnTo>
                    <a:lnTo>
                      <a:pt x="72" y="27"/>
                    </a:lnTo>
                    <a:lnTo>
                      <a:pt x="8" y="45"/>
                    </a:lnTo>
                    <a:lnTo>
                      <a:pt x="0" y="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50" name="Freeform 13"/>
              <p:cNvSpPr>
                <a:spLocks/>
              </p:cNvSpPr>
              <p:nvPr/>
            </p:nvSpPr>
            <p:spPr bwMode="auto">
              <a:xfrm>
                <a:off x="689" y="3377"/>
                <a:ext cx="35" cy="17"/>
              </a:xfrm>
              <a:custGeom>
                <a:avLst/>
                <a:gdLst>
                  <a:gd name="T0" fmla="*/ 1 w 69"/>
                  <a:gd name="T1" fmla="*/ 0 h 36"/>
                  <a:gd name="T2" fmla="*/ 5 w 69"/>
                  <a:gd name="T3" fmla="*/ 0 h 36"/>
                  <a:gd name="T4" fmla="*/ 5 w 69"/>
                  <a:gd name="T5" fmla="*/ 2 h 36"/>
                  <a:gd name="T6" fmla="*/ 0 w 69"/>
                  <a:gd name="T7" fmla="*/ 1 h 36"/>
                  <a:gd name="T8" fmla="*/ 1 w 6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36">
                    <a:moveTo>
                      <a:pt x="4" y="0"/>
                    </a:moveTo>
                    <a:lnTo>
                      <a:pt x="69" y="10"/>
                    </a:lnTo>
                    <a:lnTo>
                      <a:pt x="65" y="36"/>
                    </a:lnTo>
                    <a:lnTo>
                      <a:pt x="0" y="28"/>
                    </a:lnTo>
                    <a:lnTo>
                      <a:pt x="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51" name="Freeform 14"/>
              <p:cNvSpPr>
                <a:spLocks/>
              </p:cNvSpPr>
              <p:nvPr/>
            </p:nvSpPr>
            <p:spPr bwMode="auto">
              <a:xfrm>
                <a:off x="431" y="3642"/>
                <a:ext cx="458" cy="677"/>
              </a:xfrm>
              <a:custGeom>
                <a:avLst/>
                <a:gdLst>
                  <a:gd name="T0" fmla="*/ 56 w 916"/>
                  <a:gd name="T1" fmla="*/ 71 h 1353"/>
                  <a:gd name="T2" fmla="*/ 58 w 916"/>
                  <a:gd name="T3" fmla="*/ 62 h 1353"/>
                  <a:gd name="T4" fmla="*/ 52 w 916"/>
                  <a:gd name="T5" fmla="*/ 52 h 1353"/>
                  <a:gd name="T6" fmla="*/ 44 w 916"/>
                  <a:gd name="T7" fmla="*/ 48 h 1353"/>
                  <a:gd name="T8" fmla="*/ 43 w 916"/>
                  <a:gd name="T9" fmla="*/ 47 h 1353"/>
                  <a:gd name="T10" fmla="*/ 46 w 916"/>
                  <a:gd name="T11" fmla="*/ 27 h 1353"/>
                  <a:gd name="T12" fmla="*/ 52 w 916"/>
                  <a:gd name="T13" fmla="*/ 24 h 1353"/>
                  <a:gd name="T14" fmla="*/ 53 w 916"/>
                  <a:gd name="T15" fmla="*/ 20 h 1353"/>
                  <a:gd name="T16" fmla="*/ 51 w 916"/>
                  <a:gd name="T17" fmla="*/ 16 h 1353"/>
                  <a:gd name="T18" fmla="*/ 46 w 916"/>
                  <a:gd name="T19" fmla="*/ 13 h 1353"/>
                  <a:gd name="T20" fmla="*/ 44 w 916"/>
                  <a:gd name="T21" fmla="*/ 12 h 1353"/>
                  <a:gd name="T22" fmla="*/ 44 w 916"/>
                  <a:gd name="T23" fmla="*/ 10 h 1353"/>
                  <a:gd name="T24" fmla="*/ 42 w 916"/>
                  <a:gd name="T25" fmla="*/ 8 h 1353"/>
                  <a:gd name="T26" fmla="*/ 39 w 916"/>
                  <a:gd name="T27" fmla="*/ 8 h 1353"/>
                  <a:gd name="T28" fmla="*/ 37 w 916"/>
                  <a:gd name="T29" fmla="*/ 10 h 1353"/>
                  <a:gd name="T30" fmla="*/ 37 w 916"/>
                  <a:gd name="T31" fmla="*/ 13 h 1353"/>
                  <a:gd name="T32" fmla="*/ 39 w 916"/>
                  <a:gd name="T33" fmla="*/ 15 h 1353"/>
                  <a:gd name="T34" fmla="*/ 42 w 916"/>
                  <a:gd name="T35" fmla="*/ 15 h 1353"/>
                  <a:gd name="T36" fmla="*/ 45 w 916"/>
                  <a:gd name="T37" fmla="*/ 15 h 1353"/>
                  <a:gd name="T38" fmla="*/ 49 w 916"/>
                  <a:gd name="T39" fmla="*/ 17 h 1353"/>
                  <a:gd name="T40" fmla="*/ 50 w 916"/>
                  <a:gd name="T41" fmla="*/ 20 h 1353"/>
                  <a:gd name="T42" fmla="*/ 50 w 916"/>
                  <a:gd name="T43" fmla="*/ 22 h 1353"/>
                  <a:gd name="T44" fmla="*/ 46 w 916"/>
                  <a:gd name="T45" fmla="*/ 25 h 1353"/>
                  <a:gd name="T46" fmla="*/ 39 w 916"/>
                  <a:gd name="T47" fmla="*/ 21 h 1353"/>
                  <a:gd name="T48" fmla="*/ 33 w 916"/>
                  <a:gd name="T49" fmla="*/ 15 h 1353"/>
                  <a:gd name="T50" fmla="*/ 25 w 916"/>
                  <a:gd name="T51" fmla="*/ 16 h 1353"/>
                  <a:gd name="T52" fmla="*/ 20 w 916"/>
                  <a:gd name="T53" fmla="*/ 20 h 1353"/>
                  <a:gd name="T54" fmla="*/ 16 w 916"/>
                  <a:gd name="T55" fmla="*/ 23 h 1353"/>
                  <a:gd name="T56" fmla="*/ 6 w 916"/>
                  <a:gd name="T57" fmla="*/ 22 h 1353"/>
                  <a:gd name="T58" fmla="*/ 3 w 916"/>
                  <a:gd name="T59" fmla="*/ 16 h 1353"/>
                  <a:gd name="T60" fmla="*/ 5 w 916"/>
                  <a:gd name="T61" fmla="*/ 11 h 1353"/>
                  <a:gd name="T62" fmla="*/ 9 w 916"/>
                  <a:gd name="T63" fmla="*/ 8 h 1353"/>
                  <a:gd name="T64" fmla="*/ 13 w 916"/>
                  <a:gd name="T65" fmla="*/ 6 h 1353"/>
                  <a:gd name="T66" fmla="*/ 13 w 916"/>
                  <a:gd name="T67" fmla="*/ 2 h 1353"/>
                  <a:gd name="T68" fmla="*/ 10 w 916"/>
                  <a:gd name="T69" fmla="*/ 0 h 1353"/>
                  <a:gd name="T70" fmla="*/ 6 w 916"/>
                  <a:gd name="T71" fmla="*/ 2 h 1353"/>
                  <a:gd name="T72" fmla="*/ 6 w 916"/>
                  <a:gd name="T73" fmla="*/ 6 h 1353"/>
                  <a:gd name="T74" fmla="*/ 3 w 916"/>
                  <a:gd name="T75" fmla="*/ 9 h 1353"/>
                  <a:gd name="T76" fmla="*/ 0 w 916"/>
                  <a:gd name="T77" fmla="*/ 16 h 1353"/>
                  <a:gd name="T78" fmla="*/ 4 w 916"/>
                  <a:gd name="T79" fmla="*/ 23 h 1353"/>
                  <a:gd name="T80" fmla="*/ 14 w 916"/>
                  <a:gd name="T81" fmla="*/ 26 h 1353"/>
                  <a:gd name="T82" fmla="*/ 18 w 916"/>
                  <a:gd name="T83" fmla="*/ 26 h 1353"/>
                  <a:gd name="T84" fmla="*/ 21 w 916"/>
                  <a:gd name="T85" fmla="*/ 49 h 1353"/>
                  <a:gd name="T86" fmla="*/ 16 w 916"/>
                  <a:gd name="T87" fmla="*/ 52 h 1353"/>
                  <a:gd name="T88" fmla="*/ 13 w 916"/>
                  <a:gd name="T89" fmla="*/ 56 h 1353"/>
                  <a:gd name="T90" fmla="*/ 12 w 916"/>
                  <a:gd name="T91" fmla="*/ 62 h 1353"/>
                  <a:gd name="T92" fmla="*/ 15 w 916"/>
                  <a:gd name="T93" fmla="*/ 69 h 1353"/>
                  <a:gd name="T94" fmla="*/ 7 w 916"/>
                  <a:gd name="T95" fmla="*/ 76 h 1353"/>
                  <a:gd name="T96" fmla="*/ 9 w 916"/>
                  <a:gd name="T97" fmla="*/ 77 h 1353"/>
                  <a:gd name="T98" fmla="*/ 17 w 916"/>
                  <a:gd name="T99" fmla="*/ 67 h 1353"/>
                  <a:gd name="T100" fmla="*/ 15 w 916"/>
                  <a:gd name="T101" fmla="*/ 61 h 1353"/>
                  <a:gd name="T102" fmla="*/ 16 w 916"/>
                  <a:gd name="T103" fmla="*/ 57 h 1353"/>
                  <a:gd name="T104" fmla="*/ 18 w 916"/>
                  <a:gd name="T105" fmla="*/ 53 h 1353"/>
                  <a:gd name="T106" fmla="*/ 21 w 916"/>
                  <a:gd name="T107" fmla="*/ 57 h 1353"/>
                  <a:gd name="T108" fmla="*/ 46 w 916"/>
                  <a:gd name="T109" fmla="*/ 52 h 1353"/>
                  <a:gd name="T110" fmla="*/ 53 w 916"/>
                  <a:gd name="T111" fmla="*/ 57 h 1353"/>
                  <a:gd name="T112" fmla="*/ 55 w 916"/>
                  <a:gd name="T113" fmla="*/ 65 h 1353"/>
                  <a:gd name="T114" fmla="*/ 52 w 916"/>
                  <a:gd name="T115" fmla="*/ 72 h 1353"/>
                  <a:gd name="T116" fmla="*/ 55 w 916"/>
                  <a:gd name="T117" fmla="*/ 85 h 1353"/>
                  <a:gd name="T118" fmla="*/ 57 w 916"/>
                  <a:gd name="T119" fmla="*/ 85 h 1353"/>
                  <a:gd name="T120" fmla="*/ 57 w 916"/>
                  <a:gd name="T121" fmla="*/ 83 h 13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16" h="1353">
                    <a:moveTo>
                      <a:pt x="805" y="1232"/>
                    </a:moveTo>
                    <a:lnTo>
                      <a:pt x="836" y="1196"/>
                    </a:lnTo>
                    <a:lnTo>
                      <a:pt x="862" y="1160"/>
                    </a:lnTo>
                    <a:lnTo>
                      <a:pt x="884" y="1124"/>
                    </a:lnTo>
                    <a:lnTo>
                      <a:pt x="900" y="1090"/>
                    </a:lnTo>
                    <a:lnTo>
                      <a:pt x="910" y="1056"/>
                    </a:lnTo>
                    <a:lnTo>
                      <a:pt x="916" y="1023"/>
                    </a:lnTo>
                    <a:lnTo>
                      <a:pt x="916" y="991"/>
                    </a:lnTo>
                    <a:lnTo>
                      <a:pt x="912" y="959"/>
                    </a:lnTo>
                    <a:lnTo>
                      <a:pt x="892" y="909"/>
                    </a:lnTo>
                    <a:lnTo>
                      <a:pt x="862" y="867"/>
                    </a:lnTo>
                    <a:lnTo>
                      <a:pt x="826" y="832"/>
                    </a:lnTo>
                    <a:lnTo>
                      <a:pt x="787" y="804"/>
                    </a:lnTo>
                    <a:lnTo>
                      <a:pt x="749" y="782"/>
                    </a:lnTo>
                    <a:lnTo>
                      <a:pt x="715" y="766"/>
                    </a:lnTo>
                    <a:lnTo>
                      <a:pt x="691" y="756"/>
                    </a:lnTo>
                    <a:lnTo>
                      <a:pt x="681" y="752"/>
                    </a:lnTo>
                    <a:lnTo>
                      <a:pt x="679" y="752"/>
                    </a:lnTo>
                    <a:lnTo>
                      <a:pt x="677" y="752"/>
                    </a:lnTo>
                    <a:lnTo>
                      <a:pt x="647" y="433"/>
                    </a:lnTo>
                    <a:lnTo>
                      <a:pt x="695" y="433"/>
                    </a:lnTo>
                    <a:lnTo>
                      <a:pt x="735" y="429"/>
                    </a:lnTo>
                    <a:lnTo>
                      <a:pt x="767" y="419"/>
                    </a:lnTo>
                    <a:lnTo>
                      <a:pt x="791" y="408"/>
                    </a:lnTo>
                    <a:lnTo>
                      <a:pt x="809" y="392"/>
                    </a:lnTo>
                    <a:lnTo>
                      <a:pt x="820" y="376"/>
                    </a:lnTo>
                    <a:lnTo>
                      <a:pt x="828" y="358"/>
                    </a:lnTo>
                    <a:lnTo>
                      <a:pt x="834" y="342"/>
                    </a:lnTo>
                    <a:lnTo>
                      <a:pt x="836" y="324"/>
                    </a:lnTo>
                    <a:lnTo>
                      <a:pt x="836" y="306"/>
                    </a:lnTo>
                    <a:lnTo>
                      <a:pt x="832" y="288"/>
                    </a:lnTo>
                    <a:lnTo>
                      <a:pt x="824" y="272"/>
                    </a:lnTo>
                    <a:lnTo>
                      <a:pt x="814" y="256"/>
                    </a:lnTo>
                    <a:lnTo>
                      <a:pt x="801" y="242"/>
                    </a:lnTo>
                    <a:lnTo>
                      <a:pt x="785" y="230"/>
                    </a:lnTo>
                    <a:lnTo>
                      <a:pt x="769" y="216"/>
                    </a:lnTo>
                    <a:lnTo>
                      <a:pt x="751" y="207"/>
                    </a:lnTo>
                    <a:lnTo>
                      <a:pt x="733" y="197"/>
                    </a:lnTo>
                    <a:lnTo>
                      <a:pt x="713" y="187"/>
                    </a:lnTo>
                    <a:lnTo>
                      <a:pt x="695" y="179"/>
                    </a:lnTo>
                    <a:lnTo>
                      <a:pt x="697" y="179"/>
                    </a:lnTo>
                    <a:lnTo>
                      <a:pt x="697" y="177"/>
                    </a:lnTo>
                    <a:lnTo>
                      <a:pt x="695" y="165"/>
                    </a:lnTo>
                    <a:lnTo>
                      <a:pt x="693" y="153"/>
                    </a:lnTo>
                    <a:lnTo>
                      <a:pt x="687" y="143"/>
                    </a:lnTo>
                    <a:lnTo>
                      <a:pt x="679" y="135"/>
                    </a:lnTo>
                    <a:lnTo>
                      <a:pt x="669" y="127"/>
                    </a:lnTo>
                    <a:lnTo>
                      <a:pt x="659" y="121"/>
                    </a:lnTo>
                    <a:lnTo>
                      <a:pt x="647" y="119"/>
                    </a:lnTo>
                    <a:lnTo>
                      <a:pt x="635" y="117"/>
                    </a:lnTo>
                    <a:lnTo>
                      <a:pt x="623" y="119"/>
                    </a:lnTo>
                    <a:lnTo>
                      <a:pt x="611" y="121"/>
                    </a:lnTo>
                    <a:lnTo>
                      <a:pt x="601" y="127"/>
                    </a:lnTo>
                    <a:lnTo>
                      <a:pt x="591" y="135"/>
                    </a:lnTo>
                    <a:lnTo>
                      <a:pt x="583" y="143"/>
                    </a:lnTo>
                    <a:lnTo>
                      <a:pt x="577" y="153"/>
                    </a:lnTo>
                    <a:lnTo>
                      <a:pt x="576" y="165"/>
                    </a:lnTo>
                    <a:lnTo>
                      <a:pt x="574" y="177"/>
                    </a:lnTo>
                    <a:lnTo>
                      <a:pt x="576" y="189"/>
                    </a:lnTo>
                    <a:lnTo>
                      <a:pt x="577" y="201"/>
                    </a:lnTo>
                    <a:lnTo>
                      <a:pt x="583" y="210"/>
                    </a:lnTo>
                    <a:lnTo>
                      <a:pt x="591" y="220"/>
                    </a:lnTo>
                    <a:lnTo>
                      <a:pt x="601" y="228"/>
                    </a:lnTo>
                    <a:lnTo>
                      <a:pt x="611" y="234"/>
                    </a:lnTo>
                    <a:lnTo>
                      <a:pt x="623" y="236"/>
                    </a:lnTo>
                    <a:lnTo>
                      <a:pt x="635" y="238"/>
                    </a:lnTo>
                    <a:lnTo>
                      <a:pt x="649" y="236"/>
                    </a:lnTo>
                    <a:lnTo>
                      <a:pt x="661" y="232"/>
                    </a:lnTo>
                    <a:lnTo>
                      <a:pt x="671" y="226"/>
                    </a:lnTo>
                    <a:lnTo>
                      <a:pt x="681" y="218"/>
                    </a:lnTo>
                    <a:lnTo>
                      <a:pt x="697" y="226"/>
                    </a:lnTo>
                    <a:lnTo>
                      <a:pt x="713" y="232"/>
                    </a:lnTo>
                    <a:lnTo>
                      <a:pt x="729" y="242"/>
                    </a:lnTo>
                    <a:lnTo>
                      <a:pt x="745" y="250"/>
                    </a:lnTo>
                    <a:lnTo>
                      <a:pt x="757" y="260"/>
                    </a:lnTo>
                    <a:lnTo>
                      <a:pt x="771" y="272"/>
                    </a:lnTo>
                    <a:lnTo>
                      <a:pt x="781" y="282"/>
                    </a:lnTo>
                    <a:lnTo>
                      <a:pt x="789" y="294"/>
                    </a:lnTo>
                    <a:lnTo>
                      <a:pt x="793" y="302"/>
                    </a:lnTo>
                    <a:lnTo>
                      <a:pt x="797" y="312"/>
                    </a:lnTo>
                    <a:lnTo>
                      <a:pt x="797" y="320"/>
                    </a:lnTo>
                    <a:lnTo>
                      <a:pt x="795" y="330"/>
                    </a:lnTo>
                    <a:lnTo>
                      <a:pt x="793" y="340"/>
                    </a:lnTo>
                    <a:lnTo>
                      <a:pt x="787" y="350"/>
                    </a:lnTo>
                    <a:lnTo>
                      <a:pt x="779" y="362"/>
                    </a:lnTo>
                    <a:lnTo>
                      <a:pt x="767" y="372"/>
                    </a:lnTo>
                    <a:lnTo>
                      <a:pt x="749" y="382"/>
                    </a:lnTo>
                    <a:lnTo>
                      <a:pt x="723" y="390"/>
                    </a:lnTo>
                    <a:lnTo>
                      <a:pt x="687" y="394"/>
                    </a:lnTo>
                    <a:lnTo>
                      <a:pt x="643" y="392"/>
                    </a:lnTo>
                    <a:lnTo>
                      <a:pt x="635" y="356"/>
                    </a:lnTo>
                    <a:lnTo>
                      <a:pt x="621" y="324"/>
                    </a:lnTo>
                    <a:lnTo>
                      <a:pt x="601" y="296"/>
                    </a:lnTo>
                    <a:lnTo>
                      <a:pt x="577" y="272"/>
                    </a:lnTo>
                    <a:lnTo>
                      <a:pt x="550" y="252"/>
                    </a:lnTo>
                    <a:lnTo>
                      <a:pt x="520" y="238"/>
                    </a:lnTo>
                    <a:lnTo>
                      <a:pt x="486" y="232"/>
                    </a:lnTo>
                    <a:lnTo>
                      <a:pt x="450" y="232"/>
                    </a:lnTo>
                    <a:lnTo>
                      <a:pt x="422" y="238"/>
                    </a:lnTo>
                    <a:lnTo>
                      <a:pt x="396" y="246"/>
                    </a:lnTo>
                    <a:lnTo>
                      <a:pt x="372" y="258"/>
                    </a:lnTo>
                    <a:lnTo>
                      <a:pt x="352" y="274"/>
                    </a:lnTo>
                    <a:lnTo>
                      <a:pt x="333" y="292"/>
                    </a:lnTo>
                    <a:lnTo>
                      <a:pt x="317" y="312"/>
                    </a:lnTo>
                    <a:lnTo>
                      <a:pt x="305" y="336"/>
                    </a:lnTo>
                    <a:lnTo>
                      <a:pt x="295" y="360"/>
                    </a:lnTo>
                    <a:lnTo>
                      <a:pt x="275" y="364"/>
                    </a:lnTo>
                    <a:lnTo>
                      <a:pt x="247" y="368"/>
                    </a:lnTo>
                    <a:lnTo>
                      <a:pt x="209" y="370"/>
                    </a:lnTo>
                    <a:lnTo>
                      <a:pt x="171" y="368"/>
                    </a:lnTo>
                    <a:lnTo>
                      <a:pt x="131" y="362"/>
                    </a:lnTo>
                    <a:lnTo>
                      <a:pt x="96" y="346"/>
                    </a:lnTo>
                    <a:lnTo>
                      <a:pt x="64" y="318"/>
                    </a:lnTo>
                    <a:lnTo>
                      <a:pt x="44" y="280"/>
                    </a:lnTo>
                    <a:lnTo>
                      <a:pt x="42" y="266"/>
                    </a:lnTo>
                    <a:lnTo>
                      <a:pt x="42" y="252"/>
                    </a:lnTo>
                    <a:lnTo>
                      <a:pt x="46" y="234"/>
                    </a:lnTo>
                    <a:lnTo>
                      <a:pt x="54" y="214"/>
                    </a:lnTo>
                    <a:lnTo>
                      <a:pt x="64" y="193"/>
                    </a:lnTo>
                    <a:lnTo>
                      <a:pt x="78" y="169"/>
                    </a:lnTo>
                    <a:lnTo>
                      <a:pt x="98" y="143"/>
                    </a:lnTo>
                    <a:lnTo>
                      <a:pt x="121" y="115"/>
                    </a:lnTo>
                    <a:lnTo>
                      <a:pt x="131" y="119"/>
                    </a:lnTo>
                    <a:lnTo>
                      <a:pt x="141" y="121"/>
                    </a:lnTo>
                    <a:lnTo>
                      <a:pt x="151" y="121"/>
                    </a:lnTo>
                    <a:lnTo>
                      <a:pt x="161" y="119"/>
                    </a:lnTo>
                    <a:lnTo>
                      <a:pt x="183" y="109"/>
                    </a:lnTo>
                    <a:lnTo>
                      <a:pt x="199" y="91"/>
                    </a:lnTo>
                    <a:lnTo>
                      <a:pt x="207" y="69"/>
                    </a:lnTo>
                    <a:lnTo>
                      <a:pt x="207" y="45"/>
                    </a:lnTo>
                    <a:lnTo>
                      <a:pt x="203" y="33"/>
                    </a:lnTo>
                    <a:lnTo>
                      <a:pt x="197" y="23"/>
                    </a:lnTo>
                    <a:lnTo>
                      <a:pt x="189" y="15"/>
                    </a:lnTo>
                    <a:lnTo>
                      <a:pt x="179" y="7"/>
                    </a:lnTo>
                    <a:lnTo>
                      <a:pt x="169" y="3"/>
                    </a:lnTo>
                    <a:lnTo>
                      <a:pt x="157" y="0"/>
                    </a:lnTo>
                    <a:lnTo>
                      <a:pt x="145" y="0"/>
                    </a:lnTo>
                    <a:lnTo>
                      <a:pt x="133" y="2"/>
                    </a:lnTo>
                    <a:lnTo>
                      <a:pt x="111" y="11"/>
                    </a:lnTo>
                    <a:lnTo>
                      <a:pt x="96" y="27"/>
                    </a:lnTo>
                    <a:lnTo>
                      <a:pt x="88" y="49"/>
                    </a:lnTo>
                    <a:lnTo>
                      <a:pt x="88" y="75"/>
                    </a:lnTo>
                    <a:lnTo>
                      <a:pt x="90" y="77"/>
                    </a:lnTo>
                    <a:lnTo>
                      <a:pt x="92" y="81"/>
                    </a:lnTo>
                    <a:lnTo>
                      <a:pt x="92" y="83"/>
                    </a:lnTo>
                    <a:lnTo>
                      <a:pt x="94" y="87"/>
                    </a:lnTo>
                    <a:lnTo>
                      <a:pt x="68" y="115"/>
                    </a:lnTo>
                    <a:lnTo>
                      <a:pt x="46" y="143"/>
                    </a:lnTo>
                    <a:lnTo>
                      <a:pt x="28" y="171"/>
                    </a:lnTo>
                    <a:lnTo>
                      <a:pt x="14" y="197"/>
                    </a:lnTo>
                    <a:lnTo>
                      <a:pt x="6" y="222"/>
                    </a:lnTo>
                    <a:lnTo>
                      <a:pt x="0" y="248"/>
                    </a:lnTo>
                    <a:lnTo>
                      <a:pt x="0" y="272"/>
                    </a:lnTo>
                    <a:lnTo>
                      <a:pt x="6" y="294"/>
                    </a:lnTo>
                    <a:lnTo>
                      <a:pt x="26" y="336"/>
                    </a:lnTo>
                    <a:lnTo>
                      <a:pt x="54" y="366"/>
                    </a:lnTo>
                    <a:lnTo>
                      <a:pt x="88" y="388"/>
                    </a:lnTo>
                    <a:lnTo>
                      <a:pt x="127" y="402"/>
                    </a:lnTo>
                    <a:lnTo>
                      <a:pt x="167" y="410"/>
                    </a:lnTo>
                    <a:lnTo>
                      <a:pt x="209" y="412"/>
                    </a:lnTo>
                    <a:lnTo>
                      <a:pt x="251" y="410"/>
                    </a:lnTo>
                    <a:lnTo>
                      <a:pt x="287" y="404"/>
                    </a:lnTo>
                    <a:lnTo>
                      <a:pt x="287" y="410"/>
                    </a:lnTo>
                    <a:lnTo>
                      <a:pt x="287" y="416"/>
                    </a:lnTo>
                    <a:lnTo>
                      <a:pt x="287" y="421"/>
                    </a:lnTo>
                    <a:lnTo>
                      <a:pt x="289" y="429"/>
                    </a:lnTo>
                    <a:lnTo>
                      <a:pt x="287" y="429"/>
                    </a:lnTo>
                    <a:lnTo>
                      <a:pt x="321" y="776"/>
                    </a:lnTo>
                    <a:lnTo>
                      <a:pt x="303" y="786"/>
                    </a:lnTo>
                    <a:lnTo>
                      <a:pt x="283" y="796"/>
                    </a:lnTo>
                    <a:lnTo>
                      <a:pt x="265" y="810"/>
                    </a:lnTo>
                    <a:lnTo>
                      <a:pt x="249" y="824"/>
                    </a:lnTo>
                    <a:lnTo>
                      <a:pt x="233" y="837"/>
                    </a:lnTo>
                    <a:lnTo>
                      <a:pt x="217" y="855"/>
                    </a:lnTo>
                    <a:lnTo>
                      <a:pt x="205" y="875"/>
                    </a:lnTo>
                    <a:lnTo>
                      <a:pt x="195" y="895"/>
                    </a:lnTo>
                    <a:lnTo>
                      <a:pt x="187" y="917"/>
                    </a:lnTo>
                    <a:lnTo>
                      <a:pt x="185" y="941"/>
                    </a:lnTo>
                    <a:lnTo>
                      <a:pt x="183" y="967"/>
                    </a:lnTo>
                    <a:lnTo>
                      <a:pt x="187" y="991"/>
                    </a:lnTo>
                    <a:lnTo>
                      <a:pt x="195" y="1019"/>
                    </a:lnTo>
                    <a:lnTo>
                      <a:pt x="205" y="1044"/>
                    </a:lnTo>
                    <a:lnTo>
                      <a:pt x="217" y="1072"/>
                    </a:lnTo>
                    <a:lnTo>
                      <a:pt x="235" y="1100"/>
                    </a:lnTo>
                    <a:lnTo>
                      <a:pt x="119" y="1182"/>
                    </a:lnTo>
                    <a:lnTo>
                      <a:pt x="113" y="1188"/>
                    </a:lnTo>
                    <a:lnTo>
                      <a:pt x="111" y="1196"/>
                    </a:lnTo>
                    <a:lnTo>
                      <a:pt x="111" y="1204"/>
                    </a:lnTo>
                    <a:lnTo>
                      <a:pt x="115" y="1212"/>
                    </a:lnTo>
                    <a:lnTo>
                      <a:pt x="121" y="1218"/>
                    </a:lnTo>
                    <a:lnTo>
                      <a:pt x="129" y="1220"/>
                    </a:lnTo>
                    <a:lnTo>
                      <a:pt x="137" y="1220"/>
                    </a:lnTo>
                    <a:lnTo>
                      <a:pt x="143" y="1216"/>
                    </a:lnTo>
                    <a:lnTo>
                      <a:pt x="291" y="1110"/>
                    </a:lnTo>
                    <a:lnTo>
                      <a:pt x="279" y="1092"/>
                    </a:lnTo>
                    <a:lnTo>
                      <a:pt x="261" y="1066"/>
                    </a:lnTo>
                    <a:lnTo>
                      <a:pt x="249" y="1043"/>
                    </a:lnTo>
                    <a:lnTo>
                      <a:pt x="237" y="1017"/>
                    </a:lnTo>
                    <a:lnTo>
                      <a:pt x="231" y="995"/>
                    </a:lnTo>
                    <a:lnTo>
                      <a:pt x="227" y="973"/>
                    </a:lnTo>
                    <a:lnTo>
                      <a:pt x="227" y="951"/>
                    </a:lnTo>
                    <a:lnTo>
                      <a:pt x="229" y="931"/>
                    </a:lnTo>
                    <a:lnTo>
                      <a:pt x="235" y="911"/>
                    </a:lnTo>
                    <a:lnTo>
                      <a:pt x="241" y="897"/>
                    </a:lnTo>
                    <a:lnTo>
                      <a:pt x="251" y="883"/>
                    </a:lnTo>
                    <a:lnTo>
                      <a:pt x="261" y="871"/>
                    </a:lnTo>
                    <a:lnTo>
                      <a:pt x="271" y="859"/>
                    </a:lnTo>
                    <a:lnTo>
                      <a:pt x="285" y="847"/>
                    </a:lnTo>
                    <a:lnTo>
                      <a:pt x="297" y="837"/>
                    </a:lnTo>
                    <a:lnTo>
                      <a:pt x="311" y="828"/>
                    </a:lnTo>
                    <a:lnTo>
                      <a:pt x="325" y="820"/>
                    </a:lnTo>
                    <a:lnTo>
                      <a:pt x="331" y="899"/>
                    </a:lnTo>
                    <a:lnTo>
                      <a:pt x="689" y="863"/>
                    </a:lnTo>
                    <a:lnTo>
                      <a:pt x="683" y="798"/>
                    </a:lnTo>
                    <a:lnTo>
                      <a:pt x="701" y="806"/>
                    </a:lnTo>
                    <a:lnTo>
                      <a:pt x="727" y="818"/>
                    </a:lnTo>
                    <a:lnTo>
                      <a:pt x="755" y="834"/>
                    </a:lnTo>
                    <a:lnTo>
                      <a:pt x="785" y="851"/>
                    </a:lnTo>
                    <a:lnTo>
                      <a:pt x="813" y="875"/>
                    </a:lnTo>
                    <a:lnTo>
                      <a:pt x="838" y="903"/>
                    </a:lnTo>
                    <a:lnTo>
                      <a:pt x="858" y="933"/>
                    </a:lnTo>
                    <a:lnTo>
                      <a:pt x="872" y="969"/>
                    </a:lnTo>
                    <a:lnTo>
                      <a:pt x="876" y="997"/>
                    </a:lnTo>
                    <a:lnTo>
                      <a:pt x="876" y="1027"/>
                    </a:lnTo>
                    <a:lnTo>
                      <a:pt x="868" y="1056"/>
                    </a:lnTo>
                    <a:lnTo>
                      <a:pt x="858" y="1086"/>
                    </a:lnTo>
                    <a:lnTo>
                      <a:pt x="840" y="1118"/>
                    </a:lnTo>
                    <a:lnTo>
                      <a:pt x="818" y="1152"/>
                    </a:lnTo>
                    <a:lnTo>
                      <a:pt x="793" y="1186"/>
                    </a:lnTo>
                    <a:lnTo>
                      <a:pt x="761" y="1220"/>
                    </a:lnTo>
                    <a:lnTo>
                      <a:pt x="745" y="1236"/>
                    </a:lnTo>
                    <a:lnTo>
                      <a:pt x="878" y="1347"/>
                    </a:lnTo>
                    <a:lnTo>
                      <a:pt x="886" y="1351"/>
                    </a:lnTo>
                    <a:lnTo>
                      <a:pt x="894" y="1353"/>
                    </a:lnTo>
                    <a:lnTo>
                      <a:pt x="902" y="1351"/>
                    </a:lnTo>
                    <a:lnTo>
                      <a:pt x="908" y="1345"/>
                    </a:lnTo>
                    <a:lnTo>
                      <a:pt x="912" y="1339"/>
                    </a:lnTo>
                    <a:lnTo>
                      <a:pt x="912" y="1329"/>
                    </a:lnTo>
                    <a:lnTo>
                      <a:pt x="910" y="1321"/>
                    </a:lnTo>
                    <a:lnTo>
                      <a:pt x="906" y="1315"/>
                    </a:lnTo>
                    <a:lnTo>
                      <a:pt x="805"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52" name="Freeform 15"/>
              <p:cNvSpPr>
                <a:spLocks/>
              </p:cNvSpPr>
              <p:nvPr/>
            </p:nvSpPr>
            <p:spPr bwMode="auto">
              <a:xfrm>
                <a:off x="697" y="3586"/>
                <a:ext cx="19" cy="19"/>
              </a:xfrm>
              <a:custGeom>
                <a:avLst/>
                <a:gdLst>
                  <a:gd name="T0" fmla="*/ 1 w 38"/>
                  <a:gd name="T1" fmla="*/ 0 h 40"/>
                  <a:gd name="T2" fmla="*/ 1 w 38"/>
                  <a:gd name="T3" fmla="*/ 0 h 40"/>
                  <a:gd name="T4" fmla="*/ 0 w 38"/>
                  <a:gd name="T5" fmla="*/ 0 h 40"/>
                  <a:gd name="T6" fmla="*/ 0 w 38"/>
                  <a:gd name="T7" fmla="*/ 1 h 40"/>
                  <a:gd name="T8" fmla="*/ 1 w 38"/>
                  <a:gd name="T9" fmla="*/ 1 h 40"/>
                  <a:gd name="T10" fmla="*/ 1 w 38"/>
                  <a:gd name="T11" fmla="*/ 2 h 40"/>
                  <a:gd name="T12" fmla="*/ 1 w 38"/>
                  <a:gd name="T13" fmla="*/ 2 h 40"/>
                  <a:gd name="T14" fmla="*/ 2 w 38"/>
                  <a:gd name="T15" fmla="*/ 2 h 40"/>
                  <a:gd name="T16" fmla="*/ 2 w 38"/>
                  <a:gd name="T17" fmla="*/ 2 h 40"/>
                  <a:gd name="T18" fmla="*/ 3 w 38"/>
                  <a:gd name="T19" fmla="*/ 1 h 40"/>
                  <a:gd name="T20" fmla="*/ 3 w 38"/>
                  <a:gd name="T21" fmla="*/ 1 h 40"/>
                  <a:gd name="T22" fmla="*/ 3 w 38"/>
                  <a:gd name="T23" fmla="*/ 1 h 40"/>
                  <a:gd name="T24" fmla="*/ 3 w 38"/>
                  <a:gd name="T25" fmla="*/ 0 h 40"/>
                  <a:gd name="T26" fmla="*/ 2 w 38"/>
                  <a:gd name="T27" fmla="*/ 0 h 40"/>
                  <a:gd name="T28" fmla="*/ 2 w 38"/>
                  <a:gd name="T29" fmla="*/ 0 h 40"/>
                  <a:gd name="T30" fmla="*/ 1 w 38"/>
                  <a:gd name="T31" fmla="*/ 0 h 40"/>
                  <a:gd name="T32" fmla="*/ 1 w 38"/>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40">
                    <a:moveTo>
                      <a:pt x="10" y="2"/>
                    </a:moveTo>
                    <a:lnTo>
                      <a:pt x="4" y="8"/>
                    </a:lnTo>
                    <a:lnTo>
                      <a:pt x="0" y="14"/>
                    </a:lnTo>
                    <a:lnTo>
                      <a:pt x="0" y="22"/>
                    </a:lnTo>
                    <a:lnTo>
                      <a:pt x="2" y="30"/>
                    </a:lnTo>
                    <a:lnTo>
                      <a:pt x="8" y="36"/>
                    </a:lnTo>
                    <a:lnTo>
                      <a:pt x="14" y="40"/>
                    </a:lnTo>
                    <a:lnTo>
                      <a:pt x="22" y="40"/>
                    </a:lnTo>
                    <a:lnTo>
                      <a:pt x="30" y="38"/>
                    </a:lnTo>
                    <a:lnTo>
                      <a:pt x="36" y="32"/>
                    </a:lnTo>
                    <a:lnTo>
                      <a:pt x="38" y="26"/>
                    </a:lnTo>
                    <a:lnTo>
                      <a:pt x="38" y="18"/>
                    </a:lnTo>
                    <a:lnTo>
                      <a:pt x="36" y="10"/>
                    </a:lnTo>
                    <a:lnTo>
                      <a:pt x="32" y="4"/>
                    </a:lnTo>
                    <a:lnTo>
                      <a:pt x="24" y="0"/>
                    </a:lnTo>
                    <a:lnTo>
                      <a:pt x="16" y="0"/>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53" name="Freeform 16"/>
              <p:cNvSpPr>
                <a:spLocks/>
              </p:cNvSpPr>
              <p:nvPr/>
            </p:nvSpPr>
            <p:spPr bwMode="auto">
              <a:xfrm>
                <a:off x="547" y="3581"/>
                <a:ext cx="181" cy="161"/>
              </a:xfrm>
              <a:custGeom>
                <a:avLst/>
                <a:gdLst>
                  <a:gd name="T0" fmla="*/ 22 w 360"/>
                  <a:gd name="T1" fmla="*/ 5 h 323"/>
                  <a:gd name="T2" fmla="*/ 19 w 360"/>
                  <a:gd name="T3" fmla="*/ 5 h 323"/>
                  <a:gd name="T4" fmla="*/ 19 w 360"/>
                  <a:gd name="T5" fmla="*/ 5 h 323"/>
                  <a:gd name="T6" fmla="*/ 19 w 360"/>
                  <a:gd name="T7" fmla="*/ 4 h 323"/>
                  <a:gd name="T8" fmla="*/ 17 w 360"/>
                  <a:gd name="T9" fmla="*/ 2 h 323"/>
                  <a:gd name="T10" fmla="*/ 14 w 360"/>
                  <a:gd name="T11" fmla="*/ 5 h 323"/>
                  <a:gd name="T12" fmla="*/ 15 w 360"/>
                  <a:gd name="T13" fmla="*/ 5 h 323"/>
                  <a:gd name="T14" fmla="*/ 15 w 360"/>
                  <a:gd name="T15" fmla="*/ 5 h 323"/>
                  <a:gd name="T16" fmla="*/ 15 w 360"/>
                  <a:gd name="T17" fmla="*/ 7 h 323"/>
                  <a:gd name="T18" fmla="*/ 14 w 360"/>
                  <a:gd name="T19" fmla="*/ 7 h 323"/>
                  <a:gd name="T20" fmla="*/ 13 w 360"/>
                  <a:gd name="T21" fmla="*/ 8 h 323"/>
                  <a:gd name="T22" fmla="*/ 12 w 360"/>
                  <a:gd name="T23" fmla="*/ 7 h 323"/>
                  <a:gd name="T24" fmla="*/ 12 w 360"/>
                  <a:gd name="T25" fmla="*/ 6 h 323"/>
                  <a:gd name="T26" fmla="*/ 13 w 360"/>
                  <a:gd name="T27" fmla="*/ 5 h 323"/>
                  <a:gd name="T28" fmla="*/ 13 w 360"/>
                  <a:gd name="T29" fmla="*/ 5 h 323"/>
                  <a:gd name="T30" fmla="*/ 14 w 360"/>
                  <a:gd name="T31" fmla="*/ 5 h 323"/>
                  <a:gd name="T32" fmla="*/ 14 w 360"/>
                  <a:gd name="T33" fmla="*/ 0 h 323"/>
                  <a:gd name="T34" fmla="*/ 11 w 360"/>
                  <a:gd name="T35" fmla="*/ 0 h 323"/>
                  <a:gd name="T36" fmla="*/ 9 w 360"/>
                  <a:gd name="T37" fmla="*/ 0 h 323"/>
                  <a:gd name="T38" fmla="*/ 7 w 360"/>
                  <a:gd name="T39" fmla="*/ 0 h 323"/>
                  <a:gd name="T40" fmla="*/ 4 w 360"/>
                  <a:gd name="T41" fmla="*/ 2 h 323"/>
                  <a:gd name="T42" fmla="*/ 1 w 360"/>
                  <a:gd name="T43" fmla="*/ 5 h 323"/>
                  <a:gd name="T44" fmla="*/ 0 w 360"/>
                  <a:gd name="T45" fmla="*/ 9 h 323"/>
                  <a:gd name="T46" fmla="*/ 1 w 360"/>
                  <a:gd name="T47" fmla="*/ 13 h 323"/>
                  <a:gd name="T48" fmla="*/ 3 w 360"/>
                  <a:gd name="T49" fmla="*/ 16 h 323"/>
                  <a:gd name="T50" fmla="*/ 6 w 360"/>
                  <a:gd name="T51" fmla="*/ 19 h 323"/>
                  <a:gd name="T52" fmla="*/ 10 w 360"/>
                  <a:gd name="T53" fmla="*/ 20 h 323"/>
                  <a:gd name="T54" fmla="*/ 14 w 360"/>
                  <a:gd name="T55" fmla="*/ 19 h 323"/>
                  <a:gd name="T56" fmla="*/ 16 w 360"/>
                  <a:gd name="T57" fmla="*/ 18 h 323"/>
                  <a:gd name="T58" fmla="*/ 17 w 360"/>
                  <a:gd name="T59" fmla="*/ 17 h 323"/>
                  <a:gd name="T60" fmla="*/ 18 w 360"/>
                  <a:gd name="T61" fmla="*/ 16 h 323"/>
                  <a:gd name="T62" fmla="*/ 19 w 360"/>
                  <a:gd name="T63" fmla="*/ 14 h 323"/>
                  <a:gd name="T64" fmla="*/ 19 w 360"/>
                  <a:gd name="T65" fmla="*/ 13 h 323"/>
                  <a:gd name="T66" fmla="*/ 19 w 360"/>
                  <a:gd name="T67" fmla="*/ 13 h 323"/>
                  <a:gd name="T68" fmla="*/ 17 w 360"/>
                  <a:gd name="T69" fmla="*/ 13 h 323"/>
                  <a:gd name="T70" fmla="*/ 15 w 360"/>
                  <a:gd name="T71" fmla="*/ 15 h 323"/>
                  <a:gd name="T72" fmla="*/ 15 w 360"/>
                  <a:gd name="T73" fmla="*/ 16 h 323"/>
                  <a:gd name="T74" fmla="*/ 14 w 360"/>
                  <a:gd name="T75" fmla="*/ 16 h 323"/>
                  <a:gd name="T76" fmla="*/ 14 w 360"/>
                  <a:gd name="T77" fmla="*/ 16 h 323"/>
                  <a:gd name="T78" fmla="*/ 13 w 360"/>
                  <a:gd name="T79" fmla="*/ 15 h 323"/>
                  <a:gd name="T80" fmla="*/ 13 w 360"/>
                  <a:gd name="T81" fmla="*/ 15 h 323"/>
                  <a:gd name="T82" fmla="*/ 14 w 360"/>
                  <a:gd name="T83" fmla="*/ 14 h 323"/>
                  <a:gd name="T84" fmla="*/ 15 w 360"/>
                  <a:gd name="T85" fmla="*/ 13 h 323"/>
                  <a:gd name="T86" fmla="*/ 16 w 360"/>
                  <a:gd name="T87" fmla="*/ 12 h 323"/>
                  <a:gd name="T88" fmla="*/ 18 w 360"/>
                  <a:gd name="T89" fmla="*/ 11 h 323"/>
                  <a:gd name="T90" fmla="*/ 19 w 360"/>
                  <a:gd name="T91" fmla="*/ 11 h 323"/>
                  <a:gd name="T92" fmla="*/ 20 w 360"/>
                  <a:gd name="T93" fmla="*/ 12 h 323"/>
                  <a:gd name="T94" fmla="*/ 20 w 360"/>
                  <a:gd name="T95" fmla="*/ 10 h 323"/>
                  <a:gd name="T96" fmla="*/ 20 w 360"/>
                  <a:gd name="T97" fmla="*/ 9 h 3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0" h="323">
                    <a:moveTo>
                      <a:pt x="360" y="141"/>
                    </a:moveTo>
                    <a:lnTo>
                      <a:pt x="344" y="86"/>
                    </a:lnTo>
                    <a:lnTo>
                      <a:pt x="305" y="94"/>
                    </a:lnTo>
                    <a:lnTo>
                      <a:pt x="303" y="92"/>
                    </a:lnTo>
                    <a:lnTo>
                      <a:pt x="303" y="88"/>
                    </a:lnTo>
                    <a:lnTo>
                      <a:pt x="301" y="86"/>
                    </a:lnTo>
                    <a:lnTo>
                      <a:pt x="299" y="84"/>
                    </a:lnTo>
                    <a:lnTo>
                      <a:pt x="289" y="66"/>
                    </a:lnTo>
                    <a:lnTo>
                      <a:pt x="275" y="50"/>
                    </a:lnTo>
                    <a:lnTo>
                      <a:pt x="259" y="36"/>
                    </a:lnTo>
                    <a:lnTo>
                      <a:pt x="241" y="24"/>
                    </a:lnTo>
                    <a:lnTo>
                      <a:pt x="219" y="84"/>
                    </a:lnTo>
                    <a:lnTo>
                      <a:pt x="221" y="86"/>
                    </a:lnTo>
                    <a:lnTo>
                      <a:pt x="225" y="88"/>
                    </a:lnTo>
                    <a:lnTo>
                      <a:pt x="227" y="90"/>
                    </a:lnTo>
                    <a:lnTo>
                      <a:pt x="229" y="92"/>
                    </a:lnTo>
                    <a:lnTo>
                      <a:pt x="231" y="102"/>
                    </a:lnTo>
                    <a:lnTo>
                      <a:pt x="231" y="112"/>
                    </a:lnTo>
                    <a:lnTo>
                      <a:pt x="227" y="120"/>
                    </a:lnTo>
                    <a:lnTo>
                      <a:pt x="219" y="126"/>
                    </a:lnTo>
                    <a:lnTo>
                      <a:pt x="209" y="129"/>
                    </a:lnTo>
                    <a:lnTo>
                      <a:pt x="199" y="129"/>
                    </a:lnTo>
                    <a:lnTo>
                      <a:pt x="191" y="126"/>
                    </a:lnTo>
                    <a:lnTo>
                      <a:pt x="185" y="118"/>
                    </a:lnTo>
                    <a:lnTo>
                      <a:pt x="181" y="108"/>
                    </a:lnTo>
                    <a:lnTo>
                      <a:pt x="181" y="98"/>
                    </a:lnTo>
                    <a:lnTo>
                      <a:pt x="185" y="90"/>
                    </a:lnTo>
                    <a:lnTo>
                      <a:pt x="193" y="84"/>
                    </a:lnTo>
                    <a:lnTo>
                      <a:pt x="199" y="82"/>
                    </a:lnTo>
                    <a:lnTo>
                      <a:pt x="205" y="80"/>
                    </a:lnTo>
                    <a:lnTo>
                      <a:pt x="211" y="80"/>
                    </a:lnTo>
                    <a:lnTo>
                      <a:pt x="215" y="82"/>
                    </a:lnTo>
                    <a:lnTo>
                      <a:pt x="229" y="16"/>
                    </a:lnTo>
                    <a:lnTo>
                      <a:pt x="211" y="8"/>
                    </a:lnTo>
                    <a:lnTo>
                      <a:pt x="193" y="4"/>
                    </a:lnTo>
                    <a:lnTo>
                      <a:pt x="173" y="2"/>
                    </a:lnTo>
                    <a:lnTo>
                      <a:pt x="155" y="0"/>
                    </a:lnTo>
                    <a:lnTo>
                      <a:pt x="135" y="2"/>
                    </a:lnTo>
                    <a:lnTo>
                      <a:pt x="117" y="6"/>
                    </a:lnTo>
                    <a:lnTo>
                      <a:pt x="98" y="14"/>
                    </a:lnTo>
                    <a:lnTo>
                      <a:pt x="80" y="22"/>
                    </a:lnTo>
                    <a:lnTo>
                      <a:pt x="54" y="40"/>
                    </a:lnTo>
                    <a:lnTo>
                      <a:pt x="32" y="64"/>
                    </a:lnTo>
                    <a:lnTo>
                      <a:pt x="16" y="92"/>
                    </a:lnTo>
                    <a:lnTo>
                      <a:pt x="4" y="120"/>
                    </a:lnTo>
                    <a:lnTo>
                      <a:pt x="0" y="151"/>
                    </a:lnTo>
                    <a:lnTo>
                      <a:pt x="0" y="181"/>
                    </a:lnTo>
                    <a:lnTo>
                      <a:pt x="6" y="213"/>
                    </a:lnTo>
                    <a:lnTo>
                      <a:pt x="20" y="243"/>
                    </a:lnTo>
                    <a:lnTo>
                      <a:pt x="38" y="269"/>
                    </a:lnTo>
                    <a:lnTo>
                      <a:pt x="62" y="291"/>
                    </a:lnTo>
                    <a:lnTo>
                      <a:pt x="88" y="307"/>
                    </a:lnTo>
                    <a:lnTo>
                      <a:pt x="117" y="319"/>
                    </a:lnTo>
                    <a:lnTo>
                      <a:pt x="147" y="323"/>
                    </a:lnTo>
                    <a:lnTo>
                      <a:pt x="177" y="323"/>
                    </a:lnTo>
                    <a:lnTo>
                      <a:pt x="209" y="317"/>
                    </a:lnTo>
                    <a:lnTo>
                      <a:pt x="239" y="303"/>
                    </a:lnTo>
                    <a:lnTo>
                      <a:pt x="251" y="295"/>
                    </a:lnTo>
                    <a:lnTo>
                      <a:pt x="261" y="287"/>
                    </a:lnTo>
                    <a:lnTo>
                      <a:pt x="271" y="279"/>
                    </a:lnTo>
                    <a:lnTo>
                      <a:pt x="279" y="269"/>
                    </a:lnTo>
                    <a:lnTo>
                      <a:pt x="287" y="259"/>
                    </a:lnTo>
                    <a:lnTo>
                      <a:pt x="295" y="249"/>
                    </a:lnTo>
                    <a:lnTo>
                      <a:pt x="301" y="239"/>
                    </a:lnTo>
                    <a:lnTo>
                      <a:pt x="307" y="227"/>
                    </a:lnTo>
                    <a:lnTo>
                      <a:pt x="301" y="223"/>
                    </a:lnTo>
                    <a:lnTo>
                      <a:pt x="295" y="219"/>
                    </a:lnTo>
                    <a:lnTo>
                      <a:pt x="289" y="217"/>
                    </a:lnTo>
                    <a:lnTo>
                      <a:pt x="285" y="215"/>
                    </a:lnTo>
                    <a:lnTo>
                      <a:pt x="267" y="219"/>
                    </a:lnTo>
                    <a:lnTo>
                      <a:pt x="251" y="231"/>
                    </a:lnTo>
                    <a:lnTo>
                      <a:pt x="237" y="245"/>
                    </a:lnTo>
                    <a:lnTo>
                      <a:pt x="227" y="257"/>
                    </a:lnTo>
                    <a:lnTo>
                      <a:pt x="223" y="261"/>
                    </a:lnTo>
                    <a:lnTo>
                      <a:pt x="219" y="263"/>
                    </a:lnTo>
                    <a:lnTo>
                      <a:pt x="213" y="263"/>
                    </a:lnTo>
                    <a:lnTo>
                      <a:pt x="209" y="261"/>
                    </a:lnTo>
                    <a:lnTo>
                      <a:pt x="205" y="257"/>
                    </a:lnTo>
                    <a:lnTo>
                      <a:pt x="203" y="253"/>
                    </a:lnTo>
                    <a:lnTo>
                      <a:pt x="203" y="247"/>
                    </a:lnTo>
                    <a:lnTo>
                      <a:pt x="205" y="243"/>
                    </a:lnTo>
                    <a:lnTo>
                      <a:pt x="207" y="241"/>
                    </a:lnTo>
                    <a:lnTo>
                      <a:pt x="213" y="233"/>
                    </a:lnTo>
                    <a:lnTo>
                      <a:pt x="219" y="225"/>
                    </a:lnTo>
                    <a:lnTo>
                      <a:pt x="229" y="215"/>
                    </a:lnTo>
                    <a:lnTo>
                      <a:pt x="241" y="205"/>
                    </a:lnTo>
                    <a:lnTo>
                      <a:pt x="255" y="197"/>
                    </a:lnTo>
                    <a:lnTo>
                      <a:pt x="271" y="191"/>
                    </a:lnTo>
                    <a:lnTo>
                      <a:pt x="287" y="189"/>
                    </a:lnTo>
                    <a:lnTo>
                      <a:pt x="293" y="189"/>
                    </a:lnTo>
                    <a:lnTo>
                      <a:pt x="301" y="191"/>
                    </a:lnTo>
                    <a:lnTo>
                      <a:pt x="307" y="195"/>
                    </a:lnTo>
                    <a:lnTo>
                      <a:pt x="315" y="199"/>
                    </a:lnTo>
                    <a:lnTo>
                      <a:pt x="317" y="187"/>
                    </a:lnTo>
                    <a:lnTo>
                      <a:pt x="319" y="175"/>
                    </a:lnTo>
                    <a:lnTo>
                      <a:pt x="319" y="163"/>
                    </a:lnTo>
                    <a:lnTo>
                      <a:pt x="319" y="151"/>
                    </a:lnTo>
                    <a:lnTo>
                      <a:pt x="360"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54" name="Freeform 17"/>
              <p:cNvSpPr>
                <a:spLocks/>
              </p:cNvSpPr>
              <p:nvPr/>
            </p:nvSpPr>
            <p:spPr bwMode="auto">
              <a:xfrm>
                <a:off x="655" y="3589"/>
                <a:ext cx="13" cy="33"/>
              </a:xfrm>
              <a:custGeom>
                <a:avLst/>
                <a:gdLst>
                  <a:gd name="T0" fmla="*/ 1 w 26"/>
                  <a:gd name="T1" fmla="*/ 4 h 68"/>
                  <a:gd name="T2" fmla="*/ 2 w 26"/>
                  <a:gd name="T3" fmla="*/ 0 h 68"/>
                  <a:gd name="T4" fmla="*/ 2 w 26"/>
                  <a:gd name="T5" fmla="*/ 0 h 68"/>
                  <a:gd name="T6" fmla="*/ 2 w 26"/>
                  <a:gd name="T7" fmla="*/ 0 h 68"/>
                  <a:gd name="T8" fmla="*/ 2 w 26"/>
                  <a:gd name="T9" fmla="*/ 0 h 68"/>
                  <a:gd name="T10" fmla="*/ 1 w 26"/>
                  <a:gd name="T11" fmla="*/ 0 h 68"/>
                  <a:gd name="T12" fmla="*/ 0 w 26"/>
                  <a:gd name="T13" fmla="*/ 4 h 68"/>
                  <a:gd name="T14" fmla="*/ 1 w 26"/>
                  <a:gd name="T15" fmla="*/ 4 h 68"/>
                  <a:gd name="T16" fmla="*/ 1 w 26"/>
                  <a:gd name="T17" fmla="*/ 4 h 68"/>
                  <a:gd name="T18" fmla="*/ 1 w 26"/>
                  <a:gd name="T19" fmla="*/ 4 h 68"/>
                  <a:gd name="T20" fmla="*/ 1 w 26"/>
                  <a:gd name="T21" fmla="*/ 4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68">
                    <a:moveTo>
                      <a:pt x="4" y="68"/>
                    </a:moveTo>
                    <a:lnTo>
                      <a:pt x="26" y="8"/>
                    </a:lnTo>
                    <a:lnTo>
                      <a:pt x="24" y="6"/>
                    </a:lnTo>
                    <a:lnTo>
                      <a:pt x="20" y="4"/>
                    </a:lnTo>
                    <a:lnTo>
                      <a:pt x="18" y="2"/>
                    </a:lnTo>
                    <a:lnTo>
                      <a:pt x="14" y="0"/>
                    </a:lnTo>
                    <a:lnTo>
                      <a:pt x="0" y="66"/>
                    </a:lnTo>
                    <a:lnTo>
                      <a:pt x="2" y="66"/>
                    </a:lnTo>
                    <a:lnTo>
                      <a:pt x="4"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55" name="Freeform 18"/>
              <p:cNvSpPr>
                <a:spLocks/>
              </p:cNvSpPr>
              <p:nvPr/>
            </p:nvSpPr>
            <p:spPr bwMode="auto">
              <a:xfrm>
                <a:off x="530" y="3300"/>
                <a:ext cx="106" cy="175"/>
              </a:xfrm>
              <a:custGeom>
                <a:avLst/>
                <a:gdLst>
                  <a:gd name="T0" fmla="*/ 10 w 213"/>
                  <a:gd name="T1" fmla="*/ 19 h 350"/>
                  <a:gd name="T2" fmla="*/ 10 w 213"/>
                  <a:gd name="T3" fmla="*/ 17 h 350"/>
                  <a:gd name="T4" fmla="*/ 10 w 213"/>
                  <a:gd name="T5" fmla="*/ 15 h 350"/>
                  <a:gd name="T6" fmla="*/ 11 w 213"/>
                  <a:gd name="T7" fmla="*/ 13 h 350"/>
                  <a:gd name="T8" fmla="*/ 11 w 213"/>
                  <a:gd name="T9" fmla="*/ 12 h 350"/>
                  <a:gd name="T10" fmla="*/ 12 w 213"/>
                  <a:gd name="T11" fmla="*/ 10 h 350"/>
                  <a:gd name="T12" fmla="*/ 13 w 213"/>
                  <a:gd name="T13" fmla="*/ 9 h 350"/>
                  <a:gd name="T14" fmla="*/ 13 w 213"/>
                  <a:gd name="T15" fmla="*/ 7 h 350"/>
                  <a:gd name="T16" fmla="*/ 13 w 213"/>
                  <a:gd name="T17" fmla="*/ 5 h 350"/>
                  <a:gd name="T18" fmla="*/ 12 w 213"/>
                  <a:gd name="T19" fmla="*/ 4 h 350"/>
                  <a:gd name="T20" fmla="*/ 12 w 213"/>
                  <a:gd name="T21" fmla="*/ 3 h 350"/>
                  <a:gd name="T22" fmla="*/ 11 w 213"/>
                  <a:gd name="T23" fmla="*/ 2 h 350"/>
                  <a:gd name="T24" fmla="*/ 10 w 213"/>
                  <a:gd name="T25" fmla="*/ 1 h 350"/>
                  <a:gd name="T26" fmla="*/ 9 w 213"/>
                  <a:gd name="T27" fmla="*/ 1 h 350"/>
                  <a:gd name="T28" fmla="*/ 8 w 213"/>
                  <a:gd name="T29" fmla="*/ 1 h 350"/>
                  <a:gd name="T30" fmla="*/ 7 w 213"/>
                  <a:gd name="T31" fmla="*/ 0 h 350"/>
                  <a:gd name="T32" fmla="*/ 6 w 213"/>
                  <a:gd name="T33" fmla="*/ 1 h 350"/>
                  <a:gd name="T34" fmla="*/ 5 w 213"/>
                  <a:gd name="T35" fmla="*/ 1 h 350"/>
                  <a:gd name="T36" fmla="*/ 3 w 213"/>
                  <a:gd name="T37" fmla="*/ 1 h 350"/>
                  <a:gd name="T38" fmla="*/ 2 w 213"/>
                  <a:gd name="T39" fmla="*/ 2 h 350"/>
                  <a:gd name="T40" fmla="*/ 1 w 213"/>
                  <a:gd name="T41" fmla="*/ 3 h 350"/>
                  <a:gd name="T42" fmla="*/ 1 w 213"/>
                  <a:gd name="T43" fmla="*/ 4 h 350"/>
                  <a:gd name="T44" fmla="*/ 0 w 213"/>
                  <a:gd name="T45" fmla="*/ 5 h 350"/>
                  <a:gd name="T46" fmla="*/ 0 w 213"/>
                  <a:gd name="T47" fmla="*/ 6 h 350"/>
                  <a:gd name="T48" fmla="*/ 0 w 213"/>
                  <a:gd name="T49" fmla="*/ 7 h 350"/>
                  <a:gd name="T50" fmla="*/ 4 w 213"/>
                  <a:gd name="T51" fmla="*/ 8 h 350"/>
                  <a:gd name="T52" fmla="*/ 4 w 213"/>
                  <a:gd name="T53" fmla="*/ 7 h 350"/>
                  <a:gd name="T54" fmla="*/ 4 w 213"/>
                  <a:gd name="T55" fmla="*/ 6 h 350"/>
                  <a:gd name="T56" fmla="*/ 5 w 213"/>
                  <a:gd name="T57" fmla="*/ 5 h 350"/>
                  <a:gd name="T58" fmla="*/ 6 w 213"/>
                  <a:gd name="T59" fmla="*/ 4 h 350"/>
                  <a:gd name="T60" fmla="*/ 7 w 213"/>
                  <a:gd name="T61" fmla="*/ 4 h 350"/>
                  <a:gd name="T62" fmla="*/ 7 w 213"/>
                  <a:gd name="T63" fmla="*/ 5 h 350"/>
                  <a:gd name="T64" fmla="*/ 8 w 213"/>
                  <a:gd name="T65" fmla="*/ 5 h 350"/>
                  <a:gd name="T66" fmla="*/ 8 w 213"/>
                  <a:gd name="T67" fmla="*/ 6 h 350"/>
                  <a:gd name="T68" fmla="*/ 8 w 213"/>
                  <a:gd name="T69" fmla="*/ 7 h 350"/>
                  <a:gd name="T70" fmla="*/ 8 w 213"/>
                  <a:gd name="T71" fmla="*/ 8 h 350"/>
                  <a:gd name="T72" fmla="*/ 7 w 213"/>
                  <a:gd name="T73" fmla="*/ 10 h 350"/>
                  <a:gd name="T74" fmla="*/ 7 w 213"/>
                  <a:gd name="T75" fmla="*/ 12 h 350"/>
                  <a:gd name="T76" fmla="*/ 6 w 213"/>
                  <a:gd name="T77" fmla="*/ 13 h 350"/>
                  <a:gd name="T78" fmla="*/ 6 w 213"/>
                  <a:gd name="T79" fmla="*/ 15 h 350"/>
                  <a:gd name="T80" fmla="*/ 6 w 213"/>
                  <a:gd name="T81" fmla="*/ 17 h 350"/>
                  <a:gd name="T82" fmla="*/ 6 w 213"/>
                  <a:gd name="T83" fmla="*/ 19 h 350"/>
                  <a:gd name="T84" fmla="*/ 7 w 213"/>
                  <a:gd name="T85" fmla="*/ 22 h 350"/>
                  <a:gd name="T86" fmla="*/ 11 w 213"/>
                  <a:gd name="T87" fmla="*/ 22 h 350"/>
                  <a:gd name="T88" fmla="*/ 10 w 213"/>
                  <a:gd name="T89" fmla="*/ 19 h 3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3" h="350">
                    <a:moveTo>
                      <a:pt x="171" y="304"/>
                    </a:moveTo>
                    <a:lnTo>
                      <a:pt x="167" y="265"/>
                    </a:lnTo>
                    <a:lnTo>
                      <a:pt x="171" y="233"/>
                    </a:lnTo>
                    <a:lnTo>
                      <a:pt x="179" y="205"/>
                    </a:lnTo>
                    <a:lnTo>
                      <a:pt x="189" y="179"/>
                    </a:lnTo>
                    <a:lnTo>
                      <a:pt x="201" y="157"/>
                    </a:lnTo>
                    <a:lnTo>
                      <a:pt x="209" y="131"/>
                    </a:lnTo>
                    <a:lnTo>
                      <a:pt x="213" y="103"/>
                    </a:lnTo>
                    <a:lnTo>
                      <a:pt x="211" y="71"/>
                    </a:lnTo>
                    <a:lnTo>
                      <a:pt x="205" y="54"/>
                    </a:lnTo>
                    <a:lnTo>
                      <a:pt x="197" y="38"/>
                    </a:lnTo>
                    <a:lnTo>
                      <a:pt x="185" y="26"/>
                    </a:lnTo>
                    <a:lnTo>
                      <a:pt x="171" y="16"/>
                    </a:lnTo>
                    <a:lnTo>
                      <a:pt x="155" y="8"/>
                    </a:lnTo>
                    <a:lnTo>
                      <a:pt x="138" y="2"/>
                    </a:lnTo>
                    <a:lnTo>
                      <a:pt x="120" y="0"/>
                    </a:lnTo>
                    <a:lnTo>
                      <a:pt x="102" y="2"/>
                    </a:lnTo>
                    <a:lnTo>
                      <a:pt x="80" y="8"/>
                    </a:lnTo>
                    <a:lnTo>
                      <a:pt x="62" y="16"/>
                    </a:lnTo>
                    <a:lnTo>
                      <a:pt x="44" y="26"/>
                    </a:lnTo>
                    <a:lnTo>
                      <a:pt x="30" y="38"/>
                    </a:lnTo>
                    <a:lnTo>
                      <a:pt x="20" y="52"/>
                    </a:lnTo>
                    <a:lnTo>
                      <a:pt x="10" y="69"/>
                    </a:lnTo>
                    <a:lnTo>
                      <a:pt x="4" y="87"/>
                    </a:lnTo>
                    <a:lnTo>
                      <a:pt x="0" y="109"/>
                    </a:lnTo>
                    <a:lnTo>
                      <a:pt x="66" y="121"/>
                    </a:lnTo>
                    <a:lnTo>
                      <a:pt x="68" y="103"/>
                    </a:lnTo>
                    <a:lnTo>
                      <a:pt x="76" y="85"/>
                    </a:lnTo>
                    <a:lnTo>
                      <a:pt x="86" y="71"/>
                    </a:lnTo>
                    <a:lnTo>
                      <a:pt x="104" y="63"/>
                    </a:lnTo>
                    <a:lnTo>
                      <a:pt x="116" y="63"/>
                    </a:lnTo>
                    <a:lnTo>
                      <a:pt x="126" y="69"/>
                    </a:lnTo>
                    <a:lnTo>
                      <a:pt x="132" y="77"/>
                    </a:lnTo>
                    <a:lnTo>
                      <a:pt x="136" y="87"/>
                    </a:lnTo>
                    <a:lnTo>
                      <a:pt x="138" y="107"/>
                    </a:lnTo>
                    <a:lnTo>
                      <a:pt x="134" y="127"/>
                    </a:lnTo>
                    <a:lnTo>
                      <a:pt x="126" y="151"/>
                    </a:lnTo>
                    <a:lnTo>
                      <a:pt x="118" y="177"/>
                    </a:lnTo>
                    <a:lnTo>
                      <a:pt x="110" y="203"/>
                    </a:lnTo>
                    <a:lnTo>
                      <a:pt x="104" y="233"/>
                    </a:lnTo>
                    <a:lnTo>
                      <a:pt x="102" y="263"/>
                    </a:lnTo>
                    <a:lnTo>
                      <a:pt x="106" y="296"/>
                    </a:lnTo>
                    <a:lnTo>
                      <a:pt x="116" y="350"/>
                    </a:lnTo>
                    <a:lnTo>
                      <a:pt x="177" y="338"/>
                    </a:lnTo>
                    <a:lnTo>
                      <a:pt x="171" y="30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56" name="Freeform 19"/>
              <p:cNvSpPr>
                <a:spLocks/>
              </p:cNvSpPr>
              <p:nvPr/>
            </p:nvSpPr>
            <p:spPr bwMode="auto">
              <a:xfrm>
                <a:off x="588" y="3490"/>
                <a:ext cx="46" cy="45"/>
              </a:xfrm>
              <a:custGeom>
                <a:avLst/>
                <a:gdLst>
                  <a:gd name="T0" fmla="*/ 0 w 91"/>
                  <a:gd name="T1" fmla="*/ 1 h 90"/>
                  <a:gd name="T2" fmla="*/ 1 w 91"/>
                  <a:gd name="T3" fmla="*/ 6 h 90"/>
                  <a:gd name="T4" fmla="*/ 6 w 91"/>
                  <a:gd name="T5" fmla="*/ 5 h 90"/>
                  <a:gd name="T6" fmla="*/ 5 w 91"/>
                  <a:gd name="T7" fmla="*/ 0 h 90"/>
                  <a:gd name="T8" fmla="*/ 0 w 91"/>
                  <a:gd name="T9" fmla="*/ 1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90">
                    <a:moveTo>
                      <a:pt x="0" y="14"/>
                    </a:moveTo>
                    <a:lnTo>
                      <a:pt x="14" y="90"/>
                    </a:lnTo>
                    <a:lnTo>
                      <a:pt x="91" y="76"/>
                    </a:lnTo>
                    <a:lnTo>
                      <a:pt x="77" y="0"/>
                    </a:lnTo>
                    <a:lnTo>
                      <a:pt x="0" y="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8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8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8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80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80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809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809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809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1" presetClass="entr" presetSubtype="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heel(1)">
                                      <p:cBhvr>
                                        <p:cTn id="3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9" grpId="0" uiExpand="1" build="p" bldLvl="2"/>
    </p:bldLst>
  </p:timing>
</p:sld>
</file>

<file path=ppt/theme/theme1.xml><?xml version="1.0" encoding="utf-8"?>
<a:theme xmlns:a="http://schemas.openxmlformats.org/drawingml/2006/main" name="evaluation_intro">
  <a:themeElements>
    <a:clrScheme name="">
      <a:dk1>
        <a:srgbClr val="000000"/>
      </a:dk1>
      <a:lt1>
        <a:srgbClr val="33CCFF"/>
      </a:lt1>
      <a:dk2>
        <a:srgbClr val="000000"/>
      </a:dk2>
      <a:lt2>
        <a:srgbClr val="919191"/>
      </a:lt2>
      <a:accent1>
        <a:srgbClr val="618FFD"/>
      </a:accent1>
      <a:accent2>
        <a:srgbClr val="00AE00"/>
      </a:accent2>
      <a:accent3>
        <a:srgbClr val="ADE2FF"/>
      </a:accent3>
      <a:accent4>
        <a:srgbClr val="000000"/>
      </a:accent4>
      <a:accent5>
        <a:srgbClr val="B7C6FE"/>
      </a:accent5>
      <a:accent6>
        <a:srgbClr val="009D00"/>
      </a:accent6>
      <a:hlink>
        <a:srgbClr val="FC0128"/>
      </a:hlink>
      <a:folHlink>
        <a:srgbClr val="CECECE"/>
      </a:folHlink>
    </a:clrScheme>
    <a:fontScheme name="evaluation_intr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sm" len="sm"/>
          <a:tailEnd type="none"/>
        </a:ln>
        <a:effectLst/>
      </a:spPr>
      <a:bodyPr rtlCol="0" anchor="ctr"/>
      <a:lstStyle>
        <a:defPPr algn="ctr">
          <a:defRPr/>
        </a:defPPr>
      </a:lstStyle>
    </a:spDef>
    <a:lnDef>
      <a:spPr bwMode="auto">
        <a:noFill/>
        <a:ln w="38100" cap="flat" cmpd="sng" algn="ctr">
          <a:solidFill>
            <a:schemeClr val="tx1"/>
          </a:solidFill>
          <a:prstDash val="solid"/>
          <a:round/>
          <a:headEnd type="none" w="sm" len="sm"/>
          <a:tailEnd type="none"/>
        </a:ln>
        <a:effectLst/>
      </a:spPr>
      <a:bodyPr/>
      <a:lstStyle/>
    </a:lnDef>
    <a:txDef>
      <a:spPr>
        <a:noFill/>
        <a:ln w="0">
          <a:noFill/>
        </a:ln>
      </a:spPr>
      <a:bodyPr wrap="square" lIns="0" rtlCol="0">
        <a:noAutofit/>
      </a:bodyPr>
      <a:lstStyle>
        <a:defPPr>
          <a:defRPr sz="1800" dirty="0" smtClean="0"/>
        </a:defPPr>
      </a:lstStyle>
    </a:txDef>
  </a:objectDefaults>
  <a:extraClrSchemeLst>
    <a:extraClrScheme>
      <a:clrScheme name="evaluation_intro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valuation_intr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evaluation_intro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valuation_intro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valuation_intro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valuation_intro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evaluation_intro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D:\@Courses\CPSC_481\PRESENT\evaluation_intro.ppt</Template>
  <TotalTime>33495</TotalTime>
  <Pages>8</Pages>
  <Words>2328</Words>
  <Application>Microsoft Office PowerPoint</Application>
  <PresentationFormat>On-screen Show (4:3)</PresentationFormat>
  <Paragraphs>283</Paragraphs>
  <Slides>31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Comic Sans MS</vt:lpstr>
      <vt:lpstr>ＭＳ Ｐゴシック</vt:lpstr>
      <vt:lpstr>Times New Roman</vt:lpstr>
      <vt:lpstr>evaluation_intro</vt:lpstr>
      <vt:lpstr>Introduction To CPSC 219</vt:lpstr>
      <vt:lpstr>Then And Now…</vt:lpstr>
      <vt:lpstr>Administrative (James Tam)</vt:lpstr>
      <vt:lpstr>Course Resources</vt:lpstr>
      <vt:lpstr>How To Use The Course Resources</vt:lpstr>
      <vt:lpstr>Your Engagement Level ---&gt; Your Learning</vt:lpstr>
      <vt:lpstr>How To Use The Course Resources (2)</vt:lpstr>
      <vt:lpstr>How To Use The Course Resources (2)</vt:lpstr>
      <vt:lpstr>How To Use The Course Resources (3)</vt:lpstr>
      <vt:lpstr>Tam’s “House Rules”</vt:lpstr>
      <vt:lpstr>Tam’s “House Rules”</vt:lpstr>
      <vt:lpstr>Tam’s “House Rules”</vt:lpstr>
      <vt:lpstr>233 Students: Assumed Knowledge</vt:lpstr>
      <vt:lpstr>How To Succeed In This Course: A Summary</vt:lpstr>
      <vt:lpstr>Evaluation Components</vt:lpstr>
      <vt:lpstr>In Class Bonus Questions (2% Max Bonus On Term Grade)</vt:lpstr>
      <vt:lpstr>Assignments</vt:lpstr>
      <vt:lpstr>Assignments</vt:lpstr>
      <vt:lpstr>Submitting Assignments</vt:lpstr>
      <vt:lpstr>JT’s Helpful Hint: Electronically Submitting Work</vt:lpstr>
      <vt:lpstr>Backing Up And Submitting Your Work</vt:lpstr>
      <vt:lpstr>Examinations</vt:lpstr>
      <vt:lpstr>Examinations (2)</vt:lpstr>
      <vt:lpstr>Mapping Your Raw Score To A Grade Point</vt:lpstr>
      <vt:lpstr>Estimating Your Term Grade</vt:lpstr>
      <vt:lpstr>Estimating Your Term Grade (2)1</vt:lpstr>
      <vt:lpstr>Why Grade Points?</vt:lpstr>
      <vt:lpstr>Examination Content</vt:lpstr>
      <vt:lpstr>Examination Content (2)</vt:lpstr>
      <vt:lpstr>Feedback</vt:lpstr>
      <vt:lpstr>Copyright Notification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Introduction/course administrative information</dc:title>
  <dc:creator>James Tam</dc:creator>
  <cp:lastModifiedBy>James Tam</cp:lastModifiedBy>
  <cp:revision>3075</cp:revision>
  <cp:lastPrinted>1998-08-16T21:06:56Z</cp:lastPrinted>
  <dcterms:created xsi:type="dcterms:W3CDTF">1995-08-18T10:27:02Z</dcterms:created>
  <dcterms:modified xsi:type="dcterms:W3CDTF">2016-01-12T01:21:07Z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saul@cpsc.ucalgary.ca</vt:lpwstr>
  </property>
  <property fmtid="{D5CDD505-2E9C-101B-9397-08002B2CF9AE}" pid="8" name="HomePage">
    <vt:lpwstr>http://www.cpsc.ucalgary.ca/~saul</vt:lpwstr>
  </property>
  <property fmtid="{D5CDD505-2E9C-101B-9397-08002B2CF9AE}" pid="9" name="Other">
    <vt:lpwstr>Saul Greenberg, _x000d_
Department of Computer Science, _x000d_
University of Calgary,  _x000d_
Calgary, Alberta CANADA_x000d_
T2N 1N4</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D:\@www\grouplab\saul\481\topics</vt:lpwstr>
  </property>
</Properties>
</file>