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405" r:id="rId2"/>
    <p:sldId id="406" r:id="rId3"/>
    <p:sldId id="407" r:id="rId4"/>
    <p:sldId id="408" r:id="rId5"/>
    <p:sldId id="409" r:id="rId6"/>
    <p:sldId id="410" r:id="rId7"/>
    <p:sldId id="411" r:id="rId8"/>
    <p:sldId id="412" r:id="rId9"/>
    <p:sldId id="413" r:id="rId10"/>
    <p:sldId id="414" r:id="rId11"/>
    <p:sldId id="415" r:id="rId12"/>
    <p:sldId id="434" r:id="rId13"/>
    <p:sldId id="435" r:id="rId14"/>
    <p:sldId id="416" r:id="rId15"/>
    <p:sldId id="417" r:id="rId16"/>
    <p:sldId id="418" r:id="rId17"/>
    <p:sldId id="419" r:id="rId18"/>
    <p:sldId id="420" r:id="rId19"/>
    <p:sldId id="421" r:id="rId20"/>
    <p:sldId id="422" r:id="rId21"/>
    <p:sldId id="423" r:id="rId22"/>
    <p:sldId id="424" r:id="rId23"/>
    <p:sldId id="425" r:id="rId24"/>
    <p:sldId id="426" r:id="rId25"/>
    <p:sldId id="427" r:id="rId26"/>
    <p:sldId id="428" r:id="rId27"/>
    <p:sldId id="429" r:id="rId28"/>
    <p:sldId id="430" r:id="rId29"/>
    <p:sldId id="431" r:id="rId30"/>
    <p:sldId id="436" r:id="rId31"/>
    <p:sldId id="432" r:id="rId32"/>
    <p:sldId id="433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B1025D8D-5612-44C6-9691-EE59372BDF1D}">
          <p14:sldIdLst>
            <p14:sldId id="405"/>
            <p14:sldId id="406"/>
            <p14:sldId id="407"/>
            <p14:sldId id="408"/>
            <p14:sldId id="409"/>
            <p14:sldId id="410"/>
            <p14:sldId id="411"/>
            <p14:sldId id="412"/>
            <p14:sldId id="413"/>
            <p14:sldId id="414"/>
            <p14:sldId id="415"/>
            <p14:sldId id="434"/>
            <p14:sldId id="435"/>
            <p14:sldId id="416"/>
            <p14:sldId id="417"/>
            <p14:sldId id="418"/>
            <p14:sldId id="419"/>
            <p14:sldId id="420"/>
            <p14:sldId id="421"/>
            <p14:sldId id="422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6"/>
            <p14:sldId id="432"/>
            <p14:sldId id="4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es Tam" initials="JT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FF"/>
    <a:srgbClr val="CC0000"/>
    <a:srgbClr val="FF0000"/>
    <a:srgbClr val="FFFFCC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89" autoAdjust="0"/>
    <p:restoredTop sz="93050" autoAdjust="0"/>
  </p:normalViewPr>
  <p:slideViewPr>
    <p:cSldViewPr>
      <p:cViewPr varScale="1">
        <p:scale>
          <a:sx n="100" d="100"/>
          <a:sy n="100" d="100"/>
        </p:scale>
        <p:origin x="73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1620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C47678E-31E6-42EE-8182-5EDCA88AE4B6}" type="datetimeFigureOut">
              <a:rPr lang="en-US"/>
              <a:pPr>
                <a:defRPr/>
              </a:pPr>
              <a:t>3/7/2016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Creating a webpage using html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James Tam</a:t>
            </a:r>
          </a:p>
        </p:txBody>
      </p:sp>
    </p:spTree>
    <p:extLst>
      <p:ext uri="{BB962C8B-B14F-4D97-AF65-F5344CB8AC3E}">
        <p14:creationId xmlns:p14="http://schemas.microsoft.com/office/powerpoint/2010/main" val="2999772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14F726-F135-4187-880F-E99325427CBB}" type="datetimeFigureOut">
              <a:rPr lang="en-US"/>
              <a:pPr>
                <a:defRPr/>
              </a:pPr>
              <a:t>3/7/2016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F74355C-801C-49E0-98BD-9253DE4015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2312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050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950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535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5BC661F-77C7-4E5A-ACD0-9551AA3DA614}" type="datetimeFigureOut">
              <a:rPr lang="en-US"/>
              <a:pPr>
                <a:defRPr/>
              </a:pPr>
              <a:t>3/7/2016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12F7359-BAEF-40F2-95F6-BF4C8AF6DB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BDE01E1-A6B1-4A43-B94D-18A4778C5E13}" type="datetimeFigureOut">
              <a:rPr lang="en-US"/>
              <a:pPr>
                <a:defRPr/>
              </a:pPr>
              <a:t>3/7/2016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CC75E17-A90E-4B92-8AC9-3D7504DDF8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38953EB-F722-41D9-AC43-CE6A399F4889}" type="datetimeFigureOut">
              <a:rPr lang="en-US"/>
              <a:pPr>
                <a:defRPr/>
              </a:pPr>
              <a:t>3/7/2016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276CFEE-A57A-46D9-9EEA-8A778B1892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19800" y="6553200"/>
            <a:ext cx="2667000" cy="228600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James Tam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D128182-F51B-419D-91B5-A43A9584BACF}" type="datetimeFigureOut">
              <a:rPr lang="en-US"/>
              <a:pPr>
                <a:defRPr/>
              </a:pPr>
              <a:t>3/7/2016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50690FA-F230-4B25-A9C9-C2F98D487E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130D29F-7608-4D7C-8640-2E81BE982DED}" type="datetimeFigureOut">
              <a:rPr lang="en-US"/>
              <a:pPr>
                <a:defRPr/>
              </a:pPr>
              <a:t>3/7/2016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0C2EDDD-100C-4C92-A622-6BF4C512BE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  <p:bldP spid="4" grpId="0" build="p" bldLvl="3" autoUpdateAnimBg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7E8465-B8FB-452E-AB43-B0FDB5ABB5A3}" type="datetimeFigureOut">
              <a:rPr lang="en-US"/>
              <a:pPr>
                <a:defRPr/>
              </a:pPr>
              <a:t>3/7/2016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8642AF6-DC8C-40F7-A936-58CBD19950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  <p:bldP spid="4" grpId="0" build="p" bldLvl="3" autoUpdateAnimBg="0"/>
      <p:bldP spid="5" grpId="0" build="p" bldLvl="3" autoUpdateAnimBg="0"/>
      <p:bldP spid="6" grpId="0" build="p" bldLvl="3" autoUpdateAnimBg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F49ADD2-A124-4215-AE0B-FB6680812C1C}" type="datetimeFigureOut">
              <a:rPr lang="en-US"/>
              <a:pPr>
                <a:defRPr/>
              </a:pPr>
              <a:t>3/7/2016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78ED7F0-825A-49DD-AE1F-262C55ED62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CCF7CF9-5CB0-417E-8908-ABAE5B2D4F13}" type="datetimeFigureOut">
              <a:rPr lang="en-US"/>
              <a:pPr>
                <a:defRPr/>
              </a:pPr>
              <a:t>3/7/2016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B869989-7DE8-4306-B551-C83E6C5C5C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62F7B90-30DA-4077-A88F-223703409D27}" type="datetimeFigureOut">
              <a:rPr lang="en-US"/>
              <a:pPr>
                <a:defRPr/>
              </a:pPr>
              <a:t>3/7/2016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80FF4D2-B4C9-4B70-95EC-91AD5F56D5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  <p:bldP spid="4" grpId="0" build="p" bldLvl="3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4333B80-3FD4-4F9E-96BA-CCAC23A45C7A}" type="datetimeFigureOut">
              <a:rPr lang="en-US"/>
              <a:pPr>
                <a:defRPr/>
              </a:pPr>
              <a:t>3/7/2016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7198CAD-DECF-4E54-835F-15AAD30288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  <p:bldP spid="4" grpId="0" build="p" bldLvl="3" autoUpdateAnimBg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227013" indent="-227013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4625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63" indent="-112713" algn="l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01688" indent="-174625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pages.cpsc.ucalgary.ca/~tamj" TargetMode="External"/><Relationship Id="rId2" Type="http://schemas.openxmlformats.org/officeDocument/2006/relationships/hyperlink" Target="http://www.cpsc.ucalgary.ca/~tamj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ebdisk.ucalgary.ca/~tam/index.htm" TargetMode="External"/><Relationship Id="rId2" Type="http://schemas.openxmlformats.org/officeDocument/2006/relationships/hyperlink" Target="https://webdisk.ucalgary.ca/~%3cusername%3e/%3cfilenam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Creating And Publishing A Webpage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You will learn the basic html ‘tags’ for formatting a webpage as well including internal and external content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05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Methods Of Creating A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(The ‘content’ e.g.,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index.html</a:t>
            </a:r>
            <a:r>
              <a:rPr lang="en-US" dirty="0" smtClean="0"/>
              <a:t> and other documents must still be created).</a:t>
            </a:r>
          </a:p>
          <a:p>
            <a:r>
              <a:rPr lang="en-US" dirty="0" smtClean="0"/>
              <a:t>Your website must be ‘hosted’</a:t>
            </a:r>
          </a:p>
          <a:p>
            <a:r>
              <a:rPr lang="en-US" dirty="0" smtClean="0"/>
              <a:t>Minimum requirements for the host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tores the content of your website (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index.html</a:t>
            </a:r>
            <a:r>
              <a:rPr lang="en-US" dirty="0" smtClean="0"/>
              <a:t> and other files)</a:t>
            </a:r>
          </a:p>
          <a:p>
            <a:pPr lvl="1"/>
            <a:r>
              <a:rPr lang="en-US" dirty="0" smtClean="0"/>
              <a:t>It has the ability to register your custom website </a:t>
            </a:r>
          </a:p>
          <a:p>
            <a:pPr lvl="2"/>
            <a:r>
              <a:rPr lang="en-US" dirty="0" smtClean="0"/>
              <a:t>E.g.,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www.tamj.com</a:t>
            </a:r>
          </a:p>
          <a:p>
            <a:pPr lvl="1"/>
            <a:r>
              <a:rPr lang="en-US" dirty="0" smtClean="0"/>
              <a:t>OR</a:t>
            </a:r>
          </a:p>
          <a:p>
            <a:pPr lvl="1"/>
            <a:r>
              <a:rPr lang="en-US" dirty="0" smtClean="0"/>
              <a:t>Your website will be a sub-address of their main web address </a:t>
            </a:r>
          </a:p>
          <a:p>
            <a:pPr lvl="2"/>
            <a:r>
              <a:rPr lang="en-US" dirty="0" smtClean="0"/>
              <a:t>E.g..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www.somewebsitehost/com/tam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74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 Hosts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Internet service providers automatically (without additional cost) provide hosting services for subscribers</a:t>
            </a:r>
          </a:p>
          <a:p>
            <a:r>
              <a:rPr lang="en-US" dirty="0" smtClean="0"/>
              <a:t>Some Internet companies provide webhosting services to anyone without charge</a:t>
            </a:r>
          </a:p>
          <a:p>
            <a:pPr lvl="1"/>
            <a:r>
              <a:rPr lang="en-CA" dirty="0"/>
              <a:t>http://www.geocities.ws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29000"/>
            <a:ext cx="62007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53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Creating A Simple Page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Creating the document in WordPad and saving it as an ‘</a:t>
            </a:r>
            <a:r>
              <a:rPr lang="en-CA" dirty="0" smtClean="0">
                <a:latin typeface="Consolas" panose="020B0609020204030204" pitchFamily="49" charset="0"/>
              </a:rPr>
              <a:t>.html</a:t>
            </a:r>
            <a:r>
              <a:rPr lang="en-CA" dirty="0" smtClean="0"/>
              <a:t>’ document</a:t>
            </a:r>
            <a:r>
              <a:rPr lang="en-CA" dirty="0" smtClean="0"/>
              <a:t>.</a:t>
            </a:r>
          </a:p>
          <a:p>
            <a:r>
              <a:rPr lang="en-US" b="1" dirty="0">
                <a:solidFill>
                  <a:srgbClr val="0000FF"/>
                </a:solidFill>
              </a:rPr>
              <a:t>Name of example web page</a:t>
            </a:r>
            <a:r>
              <a:rPr lang="en-US" dirty="0">
                <a:solidFill>
                  <a:srgbClr val="0000FF"/>
                </a:solidFill>
              </a:rPr>
              <a:t>: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1_basic_no_formatting.htm</a:t>
            </a:r>
          </a:p>
          <a:p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1" y="3003060"/>
            <a:ext cx="3276600" cy="361266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962400" y="3886200"/>
            <a:ext cx="4572000" cy="2381250"/>
            <a:chOff x="1031926" y="4419600"/>
            <a:chExt cx="4572000" cy="2381250"/>
          </a:xfrm>
        </p:grpSpPr>
        <p:cxnSp>
          <p:nvCxnSpPr>
            <p:cNvPr id="6" name="Straight Arrow Connector 5"/>
            <p:cNvCxnSpPr>
              <a:stCxn id="7" idx="1"/>
            </p:cNvCxnSpPr>
            <p:nvPr/>
          </p:nvCxnSpPr>
          <p:spPr>
            <a:xfrm flipH="1">
              <a:off x="1031926" y="4962525"/>
              <a:ext cx="2057400" cy="183832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 bwMode="auto">
            <a:xfrm>
              <a:off x="3089326" y="4419600"/>
              <a:ext cx="2514600" cy="10858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360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CA" sz="1800" b="1" dirty="0" smtClean="0">
                  <a:solidFill>
                    <a:srgbClr val="FF0000"/>
                  </a:solidFill>
                </a:rPr>
                <a:t>Save it as a text document but add in the suffix ‘.html’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825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Viewing The Page In A Web Browser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5899357" cy="2286000"/>
          </a:xfrm>
          <a:ln>
            <a:solidFill>
              <a:schemeClr val="accent1"/>
            </a:solidFill>
          </a:ln>
        </p:spPr>
      </p:pic>
      <p:grpSp>
        <p:nvGrpSpPr>
          <p:cNvPr id="9" name="Group 8"/>
          <p:cNvGrpSpPr/>
          <p:nvPr/>
        </p:nvGrpSpPr>
        <p:grpSpPr>
          <a:xfrm>
            <a:off x="1600200" y="3200400"/>
            <a:ext cx="3098800" cy="1828800"/>
            <a:chOff x="1600200" y="3200400"/>
            <a:chExt cx="3098800" cy="1828800"/>
          </a:xfrm>
        </p:grpSpPr>
        <p:cxnSp>
          <p:nvCxnSpPr>
            <p:cNvPr id="6" name="Straight Arrow Connector 5"/>
            <p:cNvCxnSpPr/>
            <p:nvPr/>
          </p:nvCxnSpPr>
          <p:spPr>
            <a:xfrm flipH="1" flipV="1">
              <a:off x="1600200" y="3200400"/>
              <a:ext cx="1219200" cy="13716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 bwMode="auto">
            <a:xfrm>
              <a:off x="2794000" y="4419600"/>
              <a:ext cx="1905000" cy="609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360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CA" sz="1800" b="1" dirty="0" smtClean="0">
                  <a:solidFill>
                    <a:srgbClr val="FF0000"/>
                  </a:solidFill>
                </a:rPr>
                <a:t>The text appears but is not formatted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750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HTML (Hypertext Markup language): used to specify the format and content of a web page.</a:t>
            </a:r>
          </a:p>
          <a:p>
            <a:pPr lvl="1"/>
            <a:r>
              <a:rPr lang="en-US" dirty="0" smtClean="0"/>
              <a:t>An Internet protocol (rules) that was developed in the early 1990’s decades after the creation of the original Internet.</a:t>
            </a:r>
          </a:p>
          <a:p>
            <a:pPr lvl="1"/>
            <a:r>
              <a:rPr lang="en-US" dirty="0" smtClean="0"/>
              <a:t>The purpose of the protocol was to allow documents to be linked (sharing information by linking related documents).</a:t>
            </a:r>
          </a:p>
          <a:p>
            <a:pPr lvl="2"/>
            <a:r>
              <a:rPr lang="en-US" dirty="0" smtClean="0"/>
              <a:t>“Rules for how documents would be linked together”</a:t>
            </a:r>
          </a:p>
          <a:p>
            <a:pPr lvl="1"/>
            <a:r>
              <a:rPr lang="en-US" dirty="0" smtClean="0"/>
              <a:t>Also mechanisms for formatting the webpage were built into the protocol.</a:t>
            </a:r>
          </a:p>
          <a:p>
            <a:r>
              <a:rPr lang="en-US" dirty="0" smtClean="0"/>
              <a:t>Examples of specifying formatting used in web page text: font effects (bold, italics, underline), font sizes, font types</a:t>
            </a:r>
          </a:p>
          <a:p>
            <a:r>
              <a:rPr lang="en-US" dirty="0" smtClean="0"/>
              <a:t>Examples of specifying the content of a web page: </a:t>
            </a:r>
          </a:p>
          <a:p>
            <a:pPr lvl="1"/>
            <a:r>
              <a:rPr lang="en-US" dirty="0" smtClean="0"/>
              <a:t>Multi-media such images and videos can be imbedded into a web page.</a:t>
            </a:r>
          </a:p>
          <a:p>
            <a:pPr lvl="1"/>
            <a:r>
              <a:rPr lang="en-US" dirty="0" smtClean="0"/>
              <a:t>Links to other documents (or even external web sites)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18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Uses Of HTML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94820"/>
            <a:ext cx="6858000" cy="39221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2173877" y="2667000"/>
            <a:ext cx="6396446" cy="3581400"/>
            <a:chOff x="2173877" y="2667000"/>
            <a:chExt cx="6396446" cy="3581400"/>
          </a:xfrm>
        </p:grpSpPr>
        <p:cxnSp>
          <p:nvCxnSpPr>
            <p:cNvPr id="6" name="Straight Arrow Connector 5"/>
            <p:cNvCxnSpPr/>
            <p:nvPr/>
          </p:nvCxnSpPr>
          <p:spPr>
            <a:xfrm flipH="1" flipV="1">
              <a:off x="6858000" y="2667000"/>
              <a:ext cx="1143000" cy="7620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 bwMode="auto">
            <a:xfrm>
              <a:off x="7579723" y="3352800"/>
              <a:ext cx="990600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360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b="1" dirty="0" smtClean="0">
                  <a:solidFill>
                    <a:srgbClr val="FF0000"/>
                  </a:solidFill>
                </a:rPr>
                <a:t>Image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 flipV="1">
              <a:off x="2173877" y="5105400"/>
              <a:ext cx="1143000" cy="7620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 bwMode="auto">
            <a:xfrm>
              <a:off x="2895600" y="5791200"/>
              <a:ext cx="990600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360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b="1" dirty="0" smtClean="0">
                  <a:solidFill>
                    <a:srgbClr val="FF0000"/>
                  </a:solidFill>
                </a:rPr>
                <a:t>Video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791202" y="762000"/>
            <a:ext cx="2895598" cy="1447800"/>
            <a:chOff x="5791202" y="762000"/>
            <a:chExt cx="2895598" cy="1447800"/>
          </a:xfrm>
        </p:grpSpPr>
        <p:cxnSp>
          <p:nvCxnSpPr>
            <p:cNvPr id="10" name="Straight Arrow Connector 9"/>
            <p:cNvCxnSpPr/>
            <p:nvPr/>
          </p:nvCxnSpPr>
          <p:spPr>
            <a:xfrm flipH="1">
              <a:off x="5791202" y="1143000"/>
              <a:ext cx="1371598" cy="10668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 bwMode="auto">
            <a:xfrm>
              <a:off x="7082245" y="762000"/>
              <a:ext cx="1604555" cy="609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360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b="1" dirty="0" smtClean="0">
                  <a:solidFill>
                    <a:srgbClr val="FF0000"/>
                  </a:solidFill>
                </a:rPr>
                <a:t>External website</a:t>
              </a:r>
              <a:endParaRPr lang="en-US" sz="1800" b="1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28600" y="304800"/>
            <a:ext cx="1945277" cy="2057400"/>
            <a:chOff x="228600" y="304800"/>
            <a:chExt cx="1945277" cy="2057400"/>
          </a:xfrm>
        </p:grpSpPr>
        <p:cxnSp>
          <p:nvCxnSpPr>
            <p:cNvPr id="15" name="Straight Arrow Connector 14"/>
            <p:cNvCxnSpPr/>
            <p:nvPr/>
          </p:nvCxnSpPr>
          <p:spPr>
            <a:xfrm flipH="1">
              <a:off x="762000" y="609600"/>
              <a:ext cx="268877" cy="9144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 bwMode="auto">
            <a:xfrm>
              <a:off x="228600" y="304800"/>
              <a:ext cx="1604555" cy="609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360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b="1" dirty="0" smtClean="0">
                  <a:solidFill>
                    <a:srgbClr val="FF0000"/>
                  </a:solidFill>
                </a:rPr>
                <a:t>Font effects</a:t>
              </a:r>
              <a:endParaRPr lang="en-US" sz="1800" b="1" dirty="0" smtClean="0">
                <a:solidFill>
                  <a:srgbClr val="FF0000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1048839" y="609600"/>
              <a:ext cx="1125038" cy="17526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3584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Your Webpage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must use ‘tags’.</a:t>
            </a:r>
          </a:p>
          <a:p>
            <a:r>
              <a:rPr lang="en-US" dirty="0" smtClean="0"/>
              <a:t>Formatting tags specify:</a:t>
            </a:r>
          </a:p>
          <a:p>
            <a:pPr lvl="1"/>
            <a:r>
              <a:rPr lang="en-US" dirty="0" smtClean="0"/>
              <a:t>Exactly what part of the web page will be formatted e.g., a paragraph, line, word, single character etc.</a:t>
            </a:r>
          </a:p>
          <a:p>
            <a:pPr lvl="1"/>
            <a:r>
              <a:rPr lang="en-US" dirty="0" smtClean="0"/>
              <a:t>How that section will be formatted e.g., bold, italics etc.</a:t>
            </a:r>
          </a:p>
          <a:p>
            <a:r>
              <a:rPr lang="en-US" dirty="0" smtClean="0"/>
              <a:t>Many tags come in pairs.</a:t>
            </a:r>
          </a:p>
          <a:p>
            <a:pPr lvl="1"/>
            <a:r>
              <a:rPr lang="en-US" dirty="0" smtClean="0"/>
              <a:t>‘Opening tag’ (e.g., indicates the beginning of the formatting)</a:t>
            </a:r>
          </a:p>
          <a:p>
            <a:pPr lvl="1"/>
            <a:r>
              <a:rPr lang="en-US" dirty="0" smtClean="0"/>
              <a:t>‘Closing tag’ (indicates the end of the formatting)</a:t>
            </a:r>
          </a:p>
          <a:p>
            <a:r>
              <a:rPr lang="en-US" dirty="0" smtClean="0"/>
              <a:t>Other tags don’t require a closing tag</a:t>
            </a:r>
          </a:p>
          <a:p>
            <a:pPr lvl="1"/>
            <a:r>
              <a:rPr lang="en-US" dirty="0" smtClean="0"/>
              <a:t>Example a tag to insert a ‘break’ just places a carriage return at the specified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05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Formatting Tags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text between the opening tag &lt;</a:t>
            </a:r>
            <a:r>
              <a:rPr lang="en-US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tag name</a:t>
            </a:r>
            <a:r>
              <a:rPr lang="en-US" dirty="0" smtClean="0"/>
              <a:t>&gt; and the closing tag </a:t>
            </a:r>
            <a:r>
              <a:rPr lang="en-US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&lt;/tag name</a:t>
            </a:r>
            <a:r>
              <a:rPr lang="en-US" dirty="0" smtClean="0"/>
              <a:t>&gt; will be formatted in the manner specified by the tag.</a:t>
            </a:r>
          </a:p>
          <a:p>
            <a:r>
              <a:rPr lang="en-US" b="1" dirty="0" smtClean="0"/>
              <a:t>Extra thing to keep in mind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The formatting effect on appears when you view the webpage through a browser not when you are editing the page using the WordPad editor</a:t>
            </a:r>
          </a:p>
          <a:p>
            <a:r>
              <a:rPr lang="en-US" dirty="0" smtClean="0"/>
              <a:t>View from WordPad</a:t>
            </a:r>
          </a:p>
          <a:p>
            <a:pPr lvl="1"/>
            <a:r>
              <a:rPr lang="en-US" b="1" dirty="0" smtClean="0"/>
              <a:t>Bold</a:t>
            </a:r>
          </a:p>
          <a:p>
            <a:pPr marL="452438" lvl="2" indent="0"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&lt;b&gt; this text is bolded &lt;/b&gt; this text will not be bolded</a:t>
            </a:r>
          </a:p>
          <a:p>
            <a:pPr lvl="1"/>
            <a:r>
              <a:rPr lang="en-US" b="1" dirty="0" smtClean="0"/>
              <a:t>Italics</a:t>
            </a:r>
          </a:p>
          <a:p>
            <a:pPr marL="452438" lvl="2" indent="0"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&lt;i&gt;this text is italicized&lt;/i&gt; this text is non-italicized</a:t>
            </a:r>
          </a:p>
          <a:p>
            <a:pPr lvl="1"/>
            <a:r>
              <a:rPr lang="en-US" b="1" dirty="0" smtClean="0"/>
              <a:t>Underline</a:t>
            </a:r>
          </a:p>
          <a:p>
            <a:pPr marL="457200" lvl="2" indent="0"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&lt;u&gt;underlined text&lt;/u&gt; non-underline text</a:t>
            </a:r>
            <a:endParaRPr lang="en-US" dirty="0" smtClean="0"/>
          </a:p>
          <a:p>
            <a:pPr lvl="1"/>
            <a:r>
              <a:rPr lang="en-US" b="1" dirty="0" smtClean="0"/>
              <a:t>Strikethrough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alternative tag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&lt;strike&gt;&lt;/strike&gt;</a:t>
            </a:r>
            <a:r>
              <a:rPr lang="en-US" dirty="0" smtClean="0"/>
              <a:t>) </a:t>
            </a:r>
          </a:p>
          <a:p>
            <a:pPr marL="457201" lvl="2" indent="0"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&lt;s&gt;strike-through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text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&lt;/s&gt;text with no strike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51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Tags Appear In </a:t>
            </a:r>
            <a:r>
              <a:rPr lang="en-US" dirty="0" smtClean="0"/>
              <a:t>Editor But </a:t>
            </a:r>
            <a:r>
              <a:rPr lang="en-US" dirty="0"/>
              <a:t>Not </a:t>
            </a:r>
            <a:r>
              <a:rPr lang="en-US" dirty="0" smtClean="0"/>
              <a:t>In The </a:t>
            </a:r>
            <a:r>
              <a:rPr lang="en-US" dirty="0"/>
              <a:t>Browser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Name of example web page</a:t>
            </a:r>
            <a:r>
              <a:rPr lang="en-US" dirty="0" smtClean="0">
                <a:solidFill>
                  <a:srgbClr val="0000FF"/>
                </a:solidFill>
              </a:rPr>
              <a:t>: </a:t>
            </a:r>
            <a:r>
              <a:rPr lang="en-US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formatting_tags.htm</a:t>
            </a:r>
            <a:endParaRPr lang="en-US" dirty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448" y="1828799"/>
            <a:ext cx="7830620" cy="1676400"/>
            <a:chOff x="0" y="1295400"/>
            <a:chExt cx="7830620" cy="16764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76400"/>
              <a:ext cx="7830620" cy="1295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 bwMode="auto">
            <a:xfrm>
              <a:off x="0" y="1295400"/>
              <a:ext cx="5715000" cy="381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b="1" dirty="0" smtClean="0">
                  <a:solidFill>
                    <a:srgbClr val="FF0000"/>
                  </a:solidFill>
                </a:rPr>
                <a:t>Viewed with WordPad (shows the formatting tags)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482" y="4038598"/>
            <a:ext cx="9476816" cy="752475"/>
            <a:chOff x="-8966" y="3505199"/>
            <a:chExt cx="9476816" cy="752475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86199"/>
              <a:ext cx="9467850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 bwMode="auto">
            <a:xfrm>
              <a:off x="-8966" y="3505199"/>
              <a:ext cx="9152966" cy="381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b="1" dirty="0" smtClean="0">
                  <a:solidFill>
                    <a:srgbClr val="FF0000"/>
                  </a:solidFill>
                </a:rPr>
                <a:t>Viewed through a web browser (shows </a:t>
              </a:r>
              <a:r>
                <a:rPr lang="en-US" b="1" dirty="0" smtClean="0">
                  <a:solidFill>
                    <a:srgbClr val="FF0000"/>
                  </a:solidFill>
                </a:rPr>
                <a:t>the effect of the tags in </a:t>
              </a:r>
              <a:r>
                <a:rPr lang="en-US" sz="1800" b="1" dirty="0" smtClean="0">
                  <a:solidFill>
                    <a:srgbClr val="FF0000"/>
                  </a:solidFill>
                </a:rPr>
                <a:t>IE, Firefox etc.)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40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Text To A New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Notice in the last example that the carriage returns entered in WordPad did not separate lines when viewed through the browser (no ‘new lines’ to break up the text).</a:t>
            </a:r>
          </a:p>
          <a:p>
            <a:r>
              <a:rPr lang="en-US" dirty="0" smtClean="0"/>
              <a:t>The tag to separate lines is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&lt;br&gt;</a:t>
            </a:r>
          </a:p>
          <a:p>
            <a:pPr lvl="1"/>
            <a:r>
              <a:rPr lang="en-US" dirty="0" smtClean="0"/>
              <a:t>There is no closing tag needed because the break-tag just moves the text after to the next line (again when viewed through the browser)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81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document that can be seen “online” via the World-Wide-Web</a:t>
            </a:r>
          </a:p>
          <a:p>
            <a:r>
              <a:rPr lang="en-US" dirty="0" smtClean="0"/>
              <a:t>Going to the web address: </a:t>
            </a:r>
          </a:p>
          <a:p>
            <a:pPr lvl="1"/>
            <a:r>
              <a:rPr lang="en-US" dirty="0" smtClean="0">
                <a:hlinkClick r:id="rId2"/>
              </a:rPr>
              <a:t>www.cpsc.ucalgary.ca/~tamj</a:t>
            </a:r>
            <a:r>
              <a:rPr lang="en-US" dirty="0" smtClean="0"/>
              <a:t> (or </a:t>
            </a:r>
            <a:r>
              <a:rPr lang="en-US" dirty="0" smtClean="0">
                <a:hlinkClick r:id="rId3" action="ppaction://hlinkfile"/>
              </a:rPr>
              <a:t>pages.cpsc.ucalgary.ca/~tamj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Retrieves a document called 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index.html</a:t>
            </a:r>
            <a:r>
              <a:rPr lang="en-US" dirty="0" smtClean="0"/>
              <a:t>” from the computer science web server to your web browser</a:t>
            </a:r>
          </a:p>
          <a:p>
            <a:pPr lvl="1"/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657600"/>
            <a:ext cx="3910013" cy="2952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08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Version Of The Webpage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(The previous web page with line separators)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Name </a:t>
            </a:r>
            <a:r>
              <a:rPr lang="en-US" b="1" dirty="0">
                <a:solidFill>
                  <a:srgbClr val="0000FF"/>
                </a:solidFill>
              </a:rPr>
              <a:t>of the web page: </a:t>
            </a:r>
            <a:r>
              <a:rPr lang="en-US" dirty="0">
                <a:solidFill>
                  <a:srgbClr val="0000FF"/>
                </a:solidFill>
              </a:rPr>
              <a:t>3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formatting_tags_line_breaks.htm</a:t>
            </a:r>
            <a:endParaRPr lang="en-US" dirty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57524"/>
            <a:ext cx="714423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 bwMode="auto">
          <a:xfrm>
            <a:off x="609600" y="2676525"/>
            <a:ext cx="57150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46800" rIns="93600" bIns="46800" rtlCol="0">
            <a:no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b="1" dirty="0" smtClean="0">
                <a:solidFill>
                  <a:srgbClr val="FF0000"/>
                </a:solidFill>
              </a:rPr>
              <a:t>Viewed with WordPad (shows the formatting tags)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94740" y="4343400"/>
            <a:ext cx="6798049" cy="2019302"/>
            <a:chOff x="512669" y="4229098"/>
            <a:chExt cx="6798049" cy="2019302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669" y="4610097"/>
              <a:ext cx="5529271" cy="1638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 bwMode="auto">
            <a:xfrm>
              <a:off x="609600" y="4229098"/>
              <a:ext cx="6701118" cy="381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b="1" dirty="0" smtClean="0">
                  <a:solidFill>
                    <a:srgbClr val="FF0000"/>
                  </a:solidFill>
                </a:rPr>
                <a:t>Viewed through a web browser (shows </a:t>
              </a:r>
              <a:r>
                <a:rPr lang="en-US" b="1" dirty="0" smtClean="0">
                  <a:solidFill>
                    <a:srgbClr val="FF0000"/>
                  </a:solidFill>
                </a:rPr>
                <a:t>the effect of the tags</a:t>
              </a:r>
              <a:r>
                <a:rPr lang="en-US" sz="1800" b="1" dirty="0" smtClean="0">
                  <a:solidFill>
                    <a:srgbClr val="FF0000"/>
                  </a:solidFill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131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 the ‘CRAP’ design principles (spreadsheet section)</a:t>
            </a:r>
          </a:p>
          <a:p>
            <a:pPr lvl="1"/>
            <a:r>
              <a:rPr lang="en-US" dirty="0" smtClean="0"/>
              <a:t>Contrast: making different things really stand out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143000" y="2362200"/>
            <a:ext cx="4953000" cy="990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3600" tIns="46800" rIns="93600" bIns="46800" rtlCol="0">
            <a:noAutofit/>
          </a:bodyPr>
          <a:lstStyle/>
          <a:p>
            <a:r>
              <a:rPr lang="en-US" sz="1200" dirty="0" smtClean="0"/>
              <a:t>CPSC 203: Assignment 4 (Creating web pages and writing Java Scripts for the web)</a:t>
            </a:r>
          </a:p>
          <a:p>
            <a:r>
              <a:rPr lang="en-US" sz="1200" i="1" dirty="0" smtClean="0"/>
              <a:t>Due Tuesday March 24 at 4 PM</a:t>
            </a:r>
            <a:endParaRPr lang="en-US" sz="1200" dirty="0" smtClean="0"/>
          </a:p>
          <a:p>
            <a:r>
              <a:rPr lang="en-US" sz="1200" dirty="0" smtClean="0"/>
              <a:t>Creating a web page</a:t>
            </a:r>
          </a:p>
          <a:p>
            <a:r>
              <a:rPr lang="en-US" sz="1200" dirty="0" smtClean="0"/>
              <a:t>You are to build a web page.  Sample themes include a personal page, a page your favorite organization or group (team, charity etc.) Generally you are pretty free in your choice of website theme - it should be something that is appropriate for a university assignment submission.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1219200" y="4648200"/>
            <a:ext cx="50247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CPSC 203: Assignment 4 (Creating web pages and writing Java Scripts for the web</a:t>
            </a:r>
            <a:r>
              <a:rPr lang="en-US" b="1" dirty="0" smtClean="0"/>
              <a:t>)</a:t>
            </a:r>
          </a:p>
          <a:p>
            <a:endParaRPr lang="en-US" sz="1200" dirty="0"/>
          </a:p>
          <a:p>
            <a:r>
              <a:rPr lang="en-US" sz="1200" i="1" dirty="0"/>
              <a:t>Due Tuesday March 24 at 4 PM</a:t>
            </a:r>
            <a:endParaRPr lang="en-US" sz="1200" dirty="0"/>
          </a:p>
          <a:p>
            <a:r>
              <a:rPr lang="en-US" sz="1200" dirty="0"/>
              <a:t>Creating a web page</a:t>
            </a:r>
          </a:p>
          <a:p>
            <a:r>
              <a:rPr lang="en-US" sz="1200" dirty="0"/>
              <a:t>You are to build a web page.  Sample themes include a personal page, a page your favorite organization or group (team, charity etc.) Generally you are pretty free in your choice of website theme - it should be something that is appropriate for a university assignment submission.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562600" y="1828800"/>
            <a:ext cx="2438400" cy="685800"/>
            <a:chOff x="5562600" y="1828800"/>
            <a:chExt cx="2438400" cy="685800"/>
          </a:xfrm>
        </p:grpSpPr>
        <p:cxnSp>
          <p:nvCxnSpPr>
            <p:cNvPr id="7" name="Straight Arrow Connector 6"/>
            <p:cNvCxnSpPr>
              <a:stCxn id="8" idx="1"/>
            </p:cNvCxnSpPr>
            <p:nvPr/>
          </p:nvCxnSpPr>
          <p:spPr>
            <a:xfrm flipH="1">
              <a:off x="5562600" y="2019300"/>
              <a:ext cx="1066800" cy="4953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 bwMode="auto">
            <a:xfrm>
              <a:off x="6629400" y="1828800"/>
              <a:ext cx="1371600" cy="381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360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b="1" dirty="0" smtClean="0">
                  <a:solidFill>
                    <a:srgbClr val="FF0000"/>
                  </a:solidFill>
                </a:rPr>
                <a:t>Heading?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562600" y="4240307"/>
            <a:ext cx="2438400" cy="609600"/>
            <a:chOff x="5562600" y="4240307"/>
            <a:chExt cx="2438400" cy="609600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5562600" y="4419600"/>
              <a:ext cx="1066800" cy="43030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 bwMode="auto">
            <a:xfrm>
              <a:off x="6629400" y="4240307"/>
              <a:ext cx="1371600" cy="40789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360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b="1" dirty="0" smtClean="0">
                  <a:solidFill>
                    <a:srgbClr val="FF0000"/>
                  </a:solidFill>
                </a:rPr>
                <a:t>Heading!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142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Headings Tag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headings tag has an associated number</a:t>
            </a:r>
          </a:p>
          <a:p>
            <a:pPr lvl="1"/>
            <a:r>
              <a:rPr lang="en-US" dirty="0" smtClean="0"/>
              <a:t>1 is first level (largest and most prominent)</a:t>
            </a:r>
          </a:p>
          <a:p>
            <a:pPr lvl="1"/>
            <a:r>
              <a:rPr lang="en-US" dirty="0" smtClean="0"/>
              <a:t>2 is second level (not as large, less prominent)</a:t>
            </a:r>
          </a:p>
          <a:p>
            <a:pPr lvl="1"/>
            <a:r>
              <a:rPr lang="en-US" dirty="0" smtClean="0"/>
              <a:t>Etc.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Example webpage</a:t>
            </a:r>
            <a:r>
              <a:rPr lang="en-US" dirty="0" smtClean="0">
                <a:solidFill>
                  <a:srgbClr val="0000FF"/>
                </a:solidFill>
              </a:rPr>
              <a:t>: </a:t>
            </a:r>
            <a:r>
              <a:rPr lang="en-US" dirty="0">
                <a:solidFill>
                  <a:srgbClr val="0000FF"/>
                </a:solidFill>
              </a:rPr>
              <a:t>4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headings.htm</a:t>
            </a:r>
            <a:endParaRPr lang="en-US" dirty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7" r="10683"/>
          <a:stretch/>
        </p:blipFill>
        <p:spPr bwMode="auto">
          <a:xfrm>
            <a:off x="762000" y="3415553"/>
            <a:ext cx="2411506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415553"/>
            <a:ext cx="1981200" cy="2959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05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List Tags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Lists can be:</a:t>
            </a:r>
          </a:p>
          <a:p>
            <a:pPr lvl="1"/>
            <a:r>
              <a:rPr lang="en-US" dirty="0" smtClean="0"/>
              <a:t>unordered (bullet points)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&lt;ul&gt;list&lt;/ul&gt; </a:t>
            </a:r>
          </a:p>
          <a:p>
            <a:pPr lvl="1"/>
            <a:r>
              <a:rPr lang="en-US" dirty="0" smtClean="0"/>
              <a:t>ordered (numbered in ascending order)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&lt;ol&gt;list&lt;/ol&gt;</a:t>
            </a:r>
          </a:p>
          <a:p>
            <a:pPr lvl="1"/>
            <a:r>
              <a:rPr lang="en-US" dirty="0" smtClean="0">
                <a:cs typeface="Consolas" panose="020B0609020204030204" pitchFamily="49" charset="0"/>
              </a:rPr>
              <a:t>The entire list (ordered or unordered must be enclosed in one of the above opening/closing tag pairs)</a:t>
            </a:r>
          </a:p>
          <a:p>
            <a:pPr lvl="1"/>
            <a:r>
              <a:rPr lang="en-US" dirty="0" smtClean="0">
                <a:cs typeface="Consolas" panose="020B0609020204030204" pitchFamily="49" charset="0"/>
              </a:rPr>
              <a:t>The above two tags determine whether an entire list consists EITHER ordered or unordered elements.</a:t>
            </a:r>
          </a:p>
          <a:p>
            <a:pPr lvl="2"/>
            <a:r>
              <a:rPr lang="en-US" dirty="0" smtClean="0">
                <a:cs typeface="Consolas" panose="020B0609020204030204" pitchFamily="49" charset="0"/>
              </a:rPr>
              <a:t>This is why the above &lt;opening&gt;-&lt;closing&gt; tag pair must enclose the entire list</a:t>
            </a:r>
            <a:endParaRPr lang="en-US" dirty="0">
              <a:cs typeface="Consolas" panose="020B0609020204030204" pitchFamily="49" charset="0"/>
            </a:endParaRPr>
          </a:p>
          <a:p>
            <a:pPr lvl="1"/>
            <a:endParaRPr lang="en-US" dirty="0" smtClean="0">
              <a:cs typeface="Consolas" panose="020B0609020204030204" pitchFamily="49" charset="0"/>
            </a:endParaRPr>
          </a:p>
          <a:p>
            <a:pPr lvl="1"/>
            <a:r>
              <a:rPr lang="en-US" dirty="0" smtClean="0">
                <a:cs typeface="Consolas" panose="020B0609020204030204" pitchFamily="49" charset="0"/>
              </a:rPr>
              <a:t>In both cases </a:t>
            </a:r>
            <a:r>
              <a:rPr lang="en-US" i="1" dirty="0" smtClean="0">
                <a:cs typeface="Consolas" panose="020B0609020204030204" pitchFamily="49" charset="0"/>
              </a:rPr>
              <a:t>each list element </a:t>
            </a:r>
            <a:r>
              <a:rPr lang="en-US" dirty="0" smtClean="0">
                <a:cs typeface="Consolas" panose="020B0609020204030204" pitchFamily="49" charset="0"/>
              </a:rPr>
              <a:t>must be enclosed in a list-tag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&lt;li&gt;&lt;element&gt;&lt;/li&gt;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79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List </a:t>
            </a:r>
            <a:r>
              <a:rPr lang="en-US" dirty="0" smtClean="0"/>
              <a:t>Tags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Name of example web page: </a:t>
            </a:r>
            <a:r>
              <a:rPr lang="en-US" dirty="0">
                <a:solidFill>
                  <a:srgbClr val="0000FF"/>
                </a:solidFill>
              </a:rPr>
              <a:t>5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lists.htm</a:t>
            </a:r>
            <a:endParaRPr lang="en-US" dirty="0" smtClean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34"/>
          <a:stretch/>
        </p:blipFill>
        <p:spPr bwMode="auto">
          <a:xfrm>
            <a:off x="609600" y="1981200"/>
            <a:ext cx="3145970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34" b="54741"/>
          <a:stretch/>
        </p:blipFill>
        <p:spPr bwMode="auto">
          <a:xfrm>
            <a:off x="4560910" y="2025744"/>
            <a:ext cx="4136982" cy="16273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12"/>
          <a:stretch/>
        </p:blipFill>
        <p:spPr bwMode="auto">
          <a:xfrm>
            <a:off x="4543996" y="4495800"/>
            <a:ext cx="4153895" cy="14791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2"/>
          <a:stretch/>
        </p:blipFill>
        <p:spPr bwMode="auto">
          <a:xfrm>
            <a:off x="578224" y="4495800"/>
            <a:ext cx="3405602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46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Embedding “Content”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(Note: there are different ways of embedding content, this is one of the easier ways).</a:t>
            </a:r>
          </a:p>
          <a:p>
            <a:r>
              <a:rPr lang="en-US" dirty="0" smtClean="0"/>
              <a:t>Like text, multi-media such as images and videos can be embedded into a website.</a:t>
            </a:r>
          </a:p>
          <a:p>
            <a:r>
              <a:rPr lang="en-US" dirty="0" smtClean="0"/>
              <a:t>The multi-media can either be local (on the same computer as your web page document) or external (an external website such as: </a:t>
            </a:r>
            <a:r>
              <a:rPr lang="en-US" dirty="0"/>
              <a:t>V</a:t>
            </a:r>
            <a:r>
              <a:rPr lang="en-US" dirty="0" smtClean="0"/>
              <a:t>imeo, </a:t>
            </a:r>
            <a:r>
              <a:rPr lang="en-US" dirty="0"/>
              <a:t>B</a:t>
            </a:r>
            <a:r>
              <a:rPr lang="en-US" dirty="0" smtClean="0"/>
              <a:t>ing video, Yahoo video, YouTube etc.</a:t>
            </a:r>
          </a:p>
          <a:p>
            <a:r>
              <a:rPr lang="en-US" dirty="0" smtClean="0"/>
              <a:t>Video: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&lt;embed src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Video name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&gt;"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autostart="false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"&gt;</a:t>
            </a:r>
          </a:p>
          <a:p>
            <a:r>
              <a:rPr lang="en-US" dirty="0" smtClean="0"/>
              <a:t>Images: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&lt;img src="lion.jpg"&gt;</a:t>
            </a:r>
          </a:p>
        </p:txBody>
      </p:sp>
    </p:spTree>
    <p:extLst>
      <p:ext uri="{BB962C8B-B14F-4D97-AF65-F5344CB8AC3E}">
        <p14:creationId xmlns:p14="http://schemas.microsoft.com/office/powerpoint/2010/main" val="173085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Embedding Local Multimedia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Name of the web document: </a:t>
            </a:r>
            <a:r>
              <a:rPr lang="en-US" dirty="0" smtClean="0">
                <a:solidFill>
                  <a:srgbClr val="0000FF"/>
                </a:solidFill>
              </a:rPr>
              <a:t>5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content.htm</a:t>
            </a:r>
            <a:endParaRPr lang="en-US" dirty="0" smtClean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/>
              <a:t>(Assumes that the image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lion.jpg</a:t>
            </a:r>
            <a:r>
              <a:rPr lang="en-US" dirty="0" smtClean="0"/>
              <a:t>’ and the video 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WoodenMan.wmv</a:t>
            </a:r>
            <a:r>
              <a:rPr lang="en-US" dirty="0" smtClean="0"/>
              <a:t>” are in the same folder as this web document).</a:t>
            </a:r>
          </a:p>
          <a:p>
            <a:r>
              <a:rPr lang="en-US" dirty="0" smtClean="0"/>
              <a:t>Video example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93"/>
          <a:stretch/>
        </p:blipFill>
        <p:spPr bwMode="auto">
          <a:xfrm>
            <a:off x="4482" y="3495254"/>
            <a:ext cx="8205107" cy="5807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5" y="3895725"/>
            <a:ext cx="427672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11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Embedding Local </a:t>
            </a:r>
            <a:r>
              <a:rPr lang="en-US" dirty="0" smtClean="0"/>
              <a:t>Multimedia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953000" cy="5105400"/>
          </a:xfrm>
        </p:spPr>
        <p:txBody>
          <a:bodyPr/>
          <a:lstStyle/>
          <a:p>
            <a:r>
              <a:rPr lang="en-US" dirty="0" smtClean="0"/>
              <a:t>Image example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How to handle cases where the </a:t>
            </a:r>
            <a:r>
              <a:rPr lang="en-US" dirty="0" smtClean="0">
                <a:solidFill>
                  <a:srgbClr val="FF0000"/>
                </a:solidFill>
              </a:rPr>
              <a:t>image doesn’t load properly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Format:</a:t>
            </a:r>
          </a:p>
          <a:p>
            <a:pPr marL="514350" lvl="2" indent="0">
              <a:buNone/>
            </a:pP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&lt;</a:t>
            </a:r>
            <a:r>
              <a:rPr lang="en-US" dirty="0" err="1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img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src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="&lt;</a:t>
            </a:r>
            <a:r>
              <a:rPr lang="en-US" i="1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Image name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&gt;" alt="&lt;</a:t>
            </a:r>
            <a:r>
              <a:rPr lang="en-US" i="1" dirty="0">
                <a:solidFill>
                  <a:srgbClr val="FF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Alternate text</a:t>
            </a:r>
            <a:r>
              <a:rPr lang="en-US" dirty="0" smtClean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&gt;"&gt;</a:t>
            </a:r>
          </a:p>
          <a:p>
            <a:pPr marL="514350" lvl="2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Example:</a:t>
            </a:r>
          </a:p>
          <a:p>
            <a:pPr marL="514350" lvl="2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&lt;</a:t>
            </a:r>
            <a:r>
              <a:rPr lang="en-US" dirty="0" err="1" smtClean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img</a:t>
            </a:r>
            <a:r>
              <a:rPr lang="en-US" dirty="0" smtClean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src</a:t>
            </a:r>
            <a:r>
              <a:rPr lang="en-US" dirty="0" smtClean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="lion.jpg" alt=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"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No lion loaded</a:t>
            </a:r>
            <a:r>
              <a:rPr lang="en-US" dirty="0" smtClean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"&gt;</a:t>
            </a:r>
          </a:p>
          <a:p>
            <a:pPr marL="514350" lvl="2" indent="0">
              <a:buNone/>
            </a:pPr>
            <a:endParaRPr lang="en-CA" dirty="0"/>
          </a:p>
          <a:p>
            <a:endParaRPr lang="en-US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60176"/>
            <a:ext cx="7772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489200"/>
            <a:ext cx="3963458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982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 To Other (External) Webpages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you want your web page to link to a YouTube video or to an image located on another website.</a:t>
            </a:r>
          </a:p>
          <a:p>
            <a:r>
              <a:rPr lang="en-US" dirty="0" smtClean="0"/>
              <a:t>You can use the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href</a:t>
            </a:r>
            <a:r>
              <a:rPr lang="en-US" dirty="0" smtClean="0"/>
              <a:t>’ tag for external links</a:t>
            </a:r>
          </a:p>
          <a:p>
            <a:pPr marL="339725" lvl="1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&lt;a href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="&lt;</a:t>
            </a:r>
            <a:r>
              <a:rPr lang="en-US" i="1" dirty="0">
                <a:latin typeface="Consolas" panose="020B0609020204030204" pitchFamily="49" charset="0"/>
                <a:cs typeface="Consolas" panose="020B0609020204030204" pitchFamily="49" charset="0"/>
              </a:rPr>
              <a:t>web </a:t>
            </a:r>
            <a:r>
              <a:rPr lang="en-US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address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&lt;/a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Name of web document</a:t>
            </a:r>
            <a:r>
              <a:rPr lang="en-US" dirty="0" smtClean="0">
                <a:solidFill>
                  <a:srgbClr val="0000FF"/>
                </a:solidFill>
              </a:rPr>
              <a:t>: </a:t>
            </a:r>
            <a:r>
              <a:rPr lang="en-US" dirty="0">
                <a:solidFill>
                  <a:srgbClr val="0000FF"/>
                </a:solidFill>
              </a:rPr>
              <a:t>7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links_external.htm</a:t>
            </a:r>
            <a:endParaRPr lang="en-US" dirty="0" smtClean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cs typeface="Consolas" panose="020B0609020204030204" pitchFamily="49" charset="0"/>
              </a:rPr>
              <a:t>Video example</a:t>
            </a:r>
            <a:endParaRPr lang="en-US" dirty="0">
              <a:cs typeface="Consolas" panose="020B0609020204030204" pitchFamily="49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2" y="5230729"/>
            <a:ext cx="4040777" cy="829412"/>
            <a:chOff x="-2" y="5230729"/>
            <a:chExt cx="4040777" cy="829412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5450541"/>
              <a:ext cx="4040777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 bwMode="auto">
            <a:xfrm>
              <a:off x="0" y="5230729"/>
              <a:ext cx="1743635" cy="4396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360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b="1" dirty="0" smtClean="0">
                  <a:solidFill>
                    <a:srgbClr val="FF0000"/>
                  </a:solidFill>
                </a:rPr>
                <a:t>Web browser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0" y="5147926"/>
            <a:ext cx="3488751" cy="1824430"/>
            <a:chOff x="3810000" y="5147926"/>
            <a:chExt cx="3488751" cy="1824430"/>
          </a:xfrm>
        </p:grpSpPr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5147926"/>
              <a:ext cx="1736151" cy="1824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Arrow Connector 5"/>
            <p:cNvCxnSpPr>
              <a:endCxn id="11268" idx="1"/>
            </p:cNvCxnSpPr>
            <p:nvPr/>
          </p:nvCxnSpPr>
          <p:spPr>
            <a:xfrm>
              <a:off x="3810000" y="5755341"/>
              <a:ext cx="1752600" cy="3048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2412" y="3765605"/>
            <a:ext cx="8283388" cy="1187395"/>
            <a:chOff x="22412" y="3765605"/>
            <a:chExt cx="8283388" cy="1187395"/>
          </a:xfrm>
        </p:grpSpPr>
        <p:sp>
          <p:nvSpPr>
            <p:cNvPr id="4" name="TextBox 3"/>
            <p:cNvSpPr txBox="1"/>
            <p:nvPr/>
          </p:nvSpPr>
          <p:spPr bwMode="auto">
            <a:xfrm>
              <a:off x="22412" y="3765605"/>
              <a:ext cx="1371600" cy="4396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360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b="1" dirty="0" smtClean="0">
                  <a:solidFill>
                    <a:srgbClr val="FF0000"/>
                  </a:solidFill>
                </a:rPr>
                <a:t>WordPad</a:t>
              </a:r>
            </a:p>
          </p:txBody>
        </p:sp>
        <p:pic>
          <p:nvPicPr>
            <p:cNvPr id="1127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12" y="4162343"/>
              <a:ext cx="8283388" cy="79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648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 To Other (External) </a:t>
            </a:r>
            <a:r>
              <a:rPr lang="en-US" dirty="0" smtClean="0"/>
              <a:t>Webpages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 example:</a:t>
            </a:r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6893" y="1913965"/>
            <a:ext cx="8471877" cy="981635"/>
            <a:chOff x="26893" y="1913965"/>
            <a:chExt cx="8471877" cy="981635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93" y="2286000"/>
              <a:ext cx="8471877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 bwMode="auto">
            <a:xfrm>
              <a:off x="35858" y="1913965"/>
              <a:ext cx="1371600" cy="4396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360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b="1" dirty="0" smtClean="0">
                  <a:solidFill>
                    <a:srgbClr val="FF0000"/>
                  </a:solidFill>
                </a:rPr>
                <a:t>WordPad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6541" y="3200400"/>
            <a:ext cx="3172218" cy="3584250"/>
            <a:chOff x="116541" y="3200400"/>
            <a:chExt cx="3172218" cy="3584250"/>
          </a:xfrm>
        </p:grpSpPr>
        <p:sp>
          <p:nvSpPr>
            <p:cNvPr id="7" name="TextBox 6"/>
            <p:cNvSpPr txBox="1"/>
            <p:nvPr/>
          </p:nvSpPr>
          <p:spPr bwMode="auto">
            <a:xfrm>
              <a:off x="152400" y="3200400"/>
              <a:ext cx="1743635" cy="4396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360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b="1" dirty="0" smtClean="0">
                  <a:solidFill>
                    <a:srgbClr val="FF0000"/>
                  </a:solidFill>
                </a:rPr>
                <a:t>Web browser</a:t>
              </a:r>
            </a:p>
          </p:txBody>
        </p:sp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541" y="3582105"/>
              <a:ext cx="3172218" cy="3202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3517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3063965"/>
            <a:ext cx="5715000" cy="180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University Webpage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153400" cy="1371599"/>
          </a:xfrm>
        </p:spPr>
        <p:txBody>
          <a:bodyPr/>
          <a:lstStyle/>
          <a:p>
            <a:r>
              <a:rPr lang="en-US" dirty="0" smtClean="0"/>
              <a:t>Use a simple editor WordPad (don’t use MS-Word because it will generate a great deal of extra unnecessary information for a simple webpage).</a:t>
            </a:r>
          </a:p>
          <a:p>
            <a:r>
              <a:rPr lang="en-US" dirty="0" smtClean="0"/>
              <a:t>Save it as a text file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876800" y="2895600"/>
            <a:ext cx="4038600" cy="2632166"/>
            <a:chOff x="4267200" y="2549434"/>
            <a:chExt cx="4038600" cy="2632166"/>
          </a:xfrm>
        </p:grpSpPr>
        <p:sp>
          <p:nvSpPr>
            <p:cNvPr id="4" name="TextBox 3"/>
            <p:cNvSpPr txBox="1"/>
            <p:nvPr/>
          </p:nvSpPr>
          <p:spPr bwMode="auto">
            <a:xfrm>
              <a:off x="5562600" y="2549434"/>
              <a:ext cx="2743200" cy="26321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360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b="1" dirty="0" smtClean="0">
                  <a:solidFill>
                    <a:srgbClr val="FF0000"/>
                  </a:solidFill>
                </a:rPr>
                <a:t>Make sure you manually add the </a:t>
              </a:r>
              <a:r>
                <a:rPr lang="en-US" sz="1800" b="1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.htm or .html</a:t>
              </a:r>
              <a:r>
                <a:rPr lang="en-US" sz="1800" b="1" dirty="0" smtClean="0">
                  <a:solidFill>
                    <a:srgbClr val="FF0000"/>
                  </a:solidFill>
                </a:rPr>
                <a:t> suffix to the end of the file otherwise it will be text </a:t>
              </a:r>
              <a:r>
                <a:rPr lang="en-US" sz="1800" b="1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.txt </a:t>
              </a:r>
              <a:r>
                <a:rPr lang="en-US" sz="1800" b="1" dirty="0" smtClean="0">
                  <a:solidFill>
                    <a:srgbClr val="FF0000"/>
                  </a:solidFill>
                </a:rPr>
                <a:t>file and not display properly (uses a text editor such as Notepad instead of web browser to view).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4267200" y="2978331"/>
              <a:ext cx="12954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278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Advantages To External Links “</a:t>
            </a:r>
            <a:r>
              <a:rPr lang="en-CA" dirty="0" smtClean="0">
                <a:latin typeface="Consolas" panose="020B0609020204030204" pitchFamily="49" charset="0"/>
              </a:rPr>
              <a:t>HREF</a:t>
            </a:r>
            <a:r>
              <a:rPr lang="en-CA" dirty="0" smtClean="0"/>
              <a:t>”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Less disk space used</a:t>
            </a:r>
          </a:p>
          <a:p>
            <a:r>
              <a:rPr lang="en-CA" dirty="0" smtClean="0"/>
              <a:t>May allow content that you don’t ‘own’ to appear on your page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9384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HREF: 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use the ‘</a:t>
            </a:r>
            <a:r>
              <a:rPr lang="en-US" dirty="0" smtClean="0">
                <a:latin typeface="Consolas" panose="020B0609020204030204" pitchFamily="49" charset="0"/>
              </a:rPr>
              <a:t>mailto</a:t>
            </a:r>
            <a:r>
              <a:rPr lang="en-US" dirty="0" smtClean="0"/>
              <a:t>’ in conjunction with “A href”</a:t>
            </a:r>
          </a:p>
          <a:p>
            <a:r>
              <a:rPr lang="en-US" dirty="0" smtClean="0"/>
              <a:t>General format </a:t>
            </a:r>
          </a:p>
          <a:p>
            <a:pPr marL="339725" lvl="1" indent="0">
              <a:buNone/>
            </a:pPr>
            <a:r>
              <a:rPr lang="pt-BR" sz="1800" dirty="0">
                <a:latin typeface="Consolas" panose="020B0609020204030204" pitchFamily="49" charset="0"/>
                <a:cs typeface="Consolas" panose="020B0609020204030204" pitchFamily="49" charset="0"/>
              </a:rPr>
              <a:t>&lt;a href="</a:t>
            </a:r>
            <a:r>
              <a:rPr lang="pt-BR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mailto:&lt;</a:t>
            </a:r>
            <a:r>
              <a:rPr lang="pt-BR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Email address</a:t>
            </a:r>
            <a:r>
              <a:rPr lang="pt-BR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&gt;"&gt;   &lt;</a:t>
            </a:r>
            <a:r>
              <a:rPr lang="pt-BR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Instructions</a:t>
            </a:r>
            <a:r>
              <a:rPr lang="pt-BR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 &lt;/</a:t>
            </a:r>
            <a:r>
              <a:rPr lang="pt-BR" sz="1800" dirty="0">
                <a:latin typeface="Consolas" panose="020B0609020204030204" pitchFamily="49" charset="0"/>
                <a:cs typeface="Consolas" panose="020B0609020204030204" pitchFamily="49" charset="0"/>
              </a:rPr>
              <a:t>a&gt;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/>
              <a:t>(From previous web document example)</a:t>
            </a:r>
          </a:p>
          <a:p>
            <a:pPr marL="339725" lvl="1" indent="0">
              <a:buNone/>
            </a:pP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&lt;a href="mailto:tam@ucalgary.ca"&gt;Email&lt;/a&gt;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04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This Section You Should Now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create a web document (‘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htm</a:t>
            </a:r>
            <a:r>
              <a:rPr lang="en-US" dirty="0" smtClean="0"/>
              <a:t>’ or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html</a:t>
            </a:r>
            <a:r>
              <a:rPr lang="en-US" dirty="0" smtClean="0"/>
              <a:t>’ document) and have it published (viewable) on the web via the university web server</a:t>
            </a:r>
          </a:p>
          <a:p>
            <a:r>
              <a:rPr lang="en-US" dirty="0" smtClean="0"/>
              <a:t>The web address for your university web page</a:t>
            </a:r>
          </a:p>
          <a:p>
            <a:r>
              <a:rPr lang="en-US" dirty="0" smtClean="0"/>
              <a:t>Common html tags</a:t>
            </a:r>
          </a:p>
          <a:p>
            <a:pPr lvl="1"/>
            <a:r>
              <a:rPr lang="en-US" dirty="0" smtClean="0"/>
              <a:t>Font effects: bold, italics, underline, strike out/strike through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eadings</a:t>
            </a:r>
          </a:p>
          <a:p>
            <a:pPr lvl="1"/>
            <a:r>
              <a:rPr lang="en-US" dirty="0" smtClean="0"/>
              <a:t>Ordered and unordered lists</a:t>
            </a:r>
          </a:p>
          <a:p>
            <a:pPr lvl="1"/>
            <a:r>
              <a:rPr lang="en-US" dirty="0" smtClean="0"/>
              <a:t>Embedding multi-media images and text within a web page</a:t>
            </a:r>
          </a:p>
          <a:p>
            <a:pPr lvl="1"/>
            <a:r>
              <a:rPr lang="en-US" dirty="0" smtClean="0"/>
              <a:t>Creating external links via the 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 href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42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 The Webpage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Webdisk</a:t>
            </a:r>
            <a:r>
              <a:rPr lang="en-US" dirty="0" smtClean="0"/>
              <a:t>” folder on the 203 lab computers</a:t>
            </a:r>
            <a:r>
              <a:rPr lang="en-US" dirty="0"/>
              <a:t> </a:t>
            </a:r>
            <a:r>
              <a:rPr lang="en-US" dirty="0" smtClean="0"/>
              <a:t>create a 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public_html</a:t>
            </a:r>
            <a:r>
              <a:rPr lang="en-US" dirty="0" smtClean="0"/>
              <a:t>” folder</a:t>
            </a:r>
            <a:endParaRPr lang="en-US" dirty="0"/>
          </a:p>
          <a:p>
            <a:pPr lvl="1"/>
            <a:r>
              <a:rPr lang="en-US" dirty="0" smtClean="0"/>
              <a:t>For students the Web disk folder name may be different slightly different from my ‘Prof’ account.</a:t>
            </a:r>
          </a:p>
          <a:p>
            <a:pPr lvl="1"/>
            <a:r>
              <a:rPr lang="en-US" dirty="0" smtClean="0"/>
              <a:t>(The </a:t>
            </a:r>
            <a:r>
              <a:rPr lang="en-US" dirty="0" err="1" smtClean="0"/>
              <a:t>Webdisk</a:t>
            </a:r>
            <a:r>
              <a:rPr lang="en-US" dirty="0" smtClean="0"/>
              <a:t> is where you save documents on the UC-IT server and not on a local drive)</a:t>
            </a:r>
          </a:p>
          <a:p>
            <a:r>
              <a:rPr lang="en-US" dirty="0" smtClean="0"/>
              <a:t>My account in the CPSC 203 computer lab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C:\Users\tamj\Application Data\SSH\temp\desktop web disk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5"/>
          <a:stretch/>
        </p:blipFill>
        <p:spPr bwMode="auto">
          <a:xfrm>
            <a:off x="685800" y="3886200"/>
            <a:ext cx="3269767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wn Arrow 4"/>
          <p:cNvSpPr/>
          <p:nvPr/>
        </p:nvSpPr>
        <p:spPr>
          <a:xfrm rot="5400000">
            <a:off x="1257300" y="6184900"/>
            <a:ext cx="609600" cy="685800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12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Address Of Your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part is the general University of Calgary web address for personal web pages: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https://webdisk.ucalgary.ca/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/>
              <a:t>The final part after the 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.ca/</a:t>
            </a:r>
            <a:r>
              <a:rPr lang="en-US" dirty="0" smtClean="0"/>
              <a:t>” identifies you:</a:t>
            </a:r>
          </a:p>
          <a:p>
            <a:r>
              <a:rPr lang="en-US" dirty="0" smtClean="0"/>
              <a:t>Format:</a:t>
            </a:r>
          </a:p>
          <a:p>
            <a:pPr marL="339725" lvl="1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tilde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&gt;&lt;</a:t>
            </a:r>
            <a:r>
              <a:rPr lang="en-US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your U of C login name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52388" indent="0">
              <a:buNone/>
            </a:pPr>
            <a:r>
              <a:rPr lang="en-US" dirty="0" smtClean="0">
                <a:cs typeface="Consolas" panose="020B0609020204030204" pitchFamily="49" charset="0"/>
              </a:rPr>
              <a:t>Example:</a:t>
            </a:r>
          </a:p>
          <a:p>
            <a:pPr marL="339725" lvl="1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~tam/</a:t>
            </a:r>
          </a:p>
          <a:p>
            <a:pPr marL="61913" lvl="1" indent="0">
              <a:buNone/>
            </a:pPr>
            <a:r>
              <a:rPr lang="en-US" dirty="0" smtClean="0">
                <a:cs typeface="Consolas" panose="020B0609020204030204" pitchFamily="49" charset="0"/>
              </a:rPr>
              <a:t>(The web server will look in your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public_html</a:t>
            </a:r>
            <a:r>
              <a:rPr lang="en-US" dirty="0" smtClean="0">
                <a:cs typeface="Consolas" panose="020B0609020204030204" pitchFamily="49" charset="0"/>
              </a:rPr>
              <a:t> folder and try to load the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index.html</a:t>
            </a:r>
            <a:r>
              <a:rPr lang="en-US" dirty="0" smtClean="0">
                <a:cs typeface="Consolas" panose="020B0609020204030204" pitchFamily="49" charset="0"/>
              </a:rPr>
              <a:t>’ file into the browser when the above web address is entered).</a:t>
            </a:r>
          </a:p>
          <a:p>
            <a:r>
              <a:rPr lang="en-US" dirty="0" smtClean="0">
                <a:cs typeface="Consolas" panose="020B0609020204030204" pitchFamily="49" charset="0"/>
              </a:rPr>
              <a:t>Web address of my U of C web page (not Computer Science)</a:t>
            </a:r>
          </a:p>
          <a:p>
            <a:pPr lvl="1"/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https://webdisk.ucalgary.ca/~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tam/index.html</a:t>
            </a:r>
            <a:endParaRPr lang="en-US" sz="1800" dirty="0"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46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Viewing Website: Reminder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“publish the website” (make it viewable on the web).</a:t>
            </a:r>
          </a:p>
          <a:p>
            <a:pPr lvl="1"/>
            <a:r>
              <a:rPr lang="en-US" dirty="0" smtClean="0"/>
              <a:t>Put the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.html</a:t>
            </a:r>
            <a:r>
              <a:rPr lang="en-US" dirty="0" smtClean="0"/>
              <a:t>’ document in your folder 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public_html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The web address is: </a:t>
            </a:r>
          </a:p>
          <a:p>
            <a:pPr marL="339725" lvl="1" indent="0">
              <a:buNone/>
            </a:pPr>
            <a:r>
              <a:rPr lang="en-CA" sz="1600" u="sng" dirty="0">
                <a:latin typeface="Consolas" panose="020B0609020204030204" pitchFamily="49" charset="0"/>
                <a:cs typeface="Consolas" panose="020B0609020204030204" pitchFamily="49" charset="0"/>
                <a:hlinkClick r:id="rId2"/>
              </a:rPr>
              <a:t>https://webdisk.ucalgary.ca/~&lt;</a:t>
            </a:r>
            <a:r>
              <a:rPr lang="en-CA" sz="1600" i="1" u="sng" dirty="0">
                <a:latin typeface="Consolas" panose="020B0609020204030204" pitchFamily="49" charset="0"/>
                <a:cs typeface="Consolas" panose="020B0609020204030204" pitchFamily="49" charset="0"/>
                <a:hlinkClick r:id="rId2"/>
              </a:rPr>
              <a:t>username</a:t>
            </a:r>
            <a:r>
              <a:rPr lang="en-CA" sz="1600" u="sng" dirty="0" smtClean="0">
                <a:latin typeface="Consolas" panose="020B0609020204030204" pitchFamily="49" charset="0"/>
                <a:cs typeface="Consolas" panose="020B0609020204030204" pitchFamily="49" charset="0"/>
                <a:hlinkClick r:id="rId2"/>
              </a:rPr>
              <a:t>&gt;/&lt;filename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lvl="1"/>
            <a:r>
              <a:rPr lang="en-CA" dirty="0" smtClean="0"/>
              <a:t>Example if the file were called ‘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index.html</a:t>
            </a:r>
            <a:r>
              <a:rPr lang="en-CA" dirty="0" smtClean="0"/>
              <a:t>’ my web address would be:</a:t>
            </a:r>
          </a:p>
          <a:p>
            <a:pPr marL="339725" lvl="1" indent="0">
              <a:buNone/>
            </a:pPr>
            <a:r>
              <a:rPr lang="en-CA" sz="1600" u="sng" dirty="0">
                <a:latin typeface="Consolas" panose="020B0609020204030204" pitchFamily="49" charset="0"/>
                <a:cs typeface="Consolas" panose="020B0609020204030204" pitchFamily="49" charset="0"/>
                <a:hlinkClick r:id="rId3"/>
              </a:rPr>
              <a:t>https://webdisk.ucalgary.ca</a:t>
            </a:r>
            <a:r>
              <a:rPr lang="en-CA" sz="1600" u="sng" dirty="0" smtClean="0">
                <a:latin typeface="Consolas" panose="020B0609020204030204" pitchFamily="49" charset="0"/>
                <a:cs typeface="Consolas" panose="020B0609020204030204" pitchFamily="49" charset="0"/>
                <a:hlinkClick r:id="rId3"/>
              </a:rPr>
              <a:t>/~tam/index.html</a:t>
            </a:r>
            <a:endParaRPr lang="en-CA" sz="1600" u="sng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95288" indent="-342900"/>
            <a:r>
              <a:rPr lang="en-CA" dirty="0" smtClean="0">
                <a:cs typeface="Consolas" panose="020B0609020204030204" pitchFamily="49" charset="0"/>
              </a:rPr>
              <a:t>If you want to see what your website would look like with a browser when working from home:</a:t>
            </a:r>
          </a:p>
          <a:p>
            <a:pPr marL="682625" lvl="1" indent="-342900"/>
            <a:r>
              <a:rPr lang="en-CA" dirty="0" smtClean="0">
                <a:cs typeface="Consolas" panose="020B0609020204030204" pitchFamily="49" charset="0"/>
              </a:rPr>
              <a:t>Start up a web browser (e.g., IE, Firefox) and ‘drag’ the webpage document into the browser</a:t>
            </a:r>
          </a:p>
          <a:p>
            <a:pPr marL="339725" lvl="1" indent="0">
              <a:buNone/>
            </a:pPr>
            <a:r>
              <a:rPr lang="en-CA" dirty="0" smtClean="0">
                <a:cs typeface="Consolas" panose="020B0609020204030204" pitchFamily="49" charset="0"/>
              </a:rPr>
              <a:t>OR</a:t>
            </a:r>
          </a:p>
          <a:p>
            <a:pPr marL="682625" lvl="1" indent="-342900"/>
            <a:r>
              <a:rPr lang="en-CA" dirty="0" smtClean="0">
                <a:cs typeface="Consolas" panose="020B0609020204030204" pitchFamily="49" charset="0"/>
              </a:rPr>
              <a:t>Just double click on the document (your computer should pull up a web browser unless you reconfigured the default setup).</a:t>
            </a:r>
            <a:endParaRPr lang="en-US" dirty="0">
              <a:cs typeface="Consolas" panose="020B0609020204030204" pitchFamily="49" charset="0"/>
            </a:endParaRP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339725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421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Transferring Your Work To/From UC/Home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</a:t>
            </a:r>
            <a:r>
              <a:rPr lang="en-US" dirty="0" smtClean="0"/>
              <a:t>ou can use a flash memory device</a:t>
            </a:r>
          </a:p>
          <a:p>
            <a:r>
              <a:rPr lang="en-US" dirty="0" smtClean="0"/>
              <a:t>(Just make sure that you don’t just transport your web document </a:t>
            </a:r>
            <a:r>
              <a:rPr lang="en-US" dirty="0"/>
              <a:t>‘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htm</a:t>
            </a:r>
            <a:r>
              <a:rPr lang="en-US" dirty="0"/>
              <a:t>’ file</a:t>
            </a:r>
            <a:r>
              <a:rPr lang="en-US" dirty="0" smtClean="0"/>
              <a:t> back and forth but ALSO all images and video that you have embedded into your web page (links to external pages don’t apply).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45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15863" y="1644650"/>
            <a:ext cx="2420895" cy="10297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&lt;</a:t>
            </a:r>
            <a:r>
              <a:rPr lang="en-US" i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Your Webdisk folder</a:t>
            </a:r>
            <a:r>
              <a:rPr lang="en-US" dirty="0" smtClean="0">
                <a:solidFill>
                  <a:schemeClr val="tx1"/>
                </a:solidFill>
              </a:rPr>
              <a:t>&gt;</a:t>
            </a:r>
          </a:p>
        </p:txBody>
      </p:sp>
      <p:sp>
        <p:nvSpPr>
          <p:cNvPr id="5" name="Rectangle 4"/>
          <p:cNvSpPr/>
          <p:nvPr/>
        </p:nvSpPr>
        <p:spPr>
          <a:xfrm>
            <a:off x="4165259" y="1290080"/>
            <a:ext cx="571500" cy="3429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3074" y="3593070"/>
            <a:ext cx="2420895" cy="10297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&lt;</a:t>
            </a:r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public_html</a:t>
            </a:r>
            <a:r>
              <a:rPr lang="en-US" dirty="0" smtClean="0">
                <a:solidFill>
                  <a:schemeClr val="tx1"/>
                </a:solidFill>
              </a:rPr>
              <a:t>&gt;</a:t>
            </a:r>
          </a:p>
        </p:txBody>
      </p:sp>
      <p:sp>
        <p:nvSpPr>
          <p:cNvPr id="7" name="Rectangle 6"/>
          <p:cNvSpPr/>
          <p:nvPr/>
        </p:nvSpPr>
        <p:spPr>
          <a:xfrm>
            <a:off x="2042470" y="3238500"/>
            <a:ext cx="571500" cy="3429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>
            <a:stCxn id="4" idx="2"/>
          </p:cNvCxnSpPr>
          <p:nvPr/>
        </p:nvCxnSpPr>
        <p:spPr>
          <a:xfrm flipH="1">
            <a:off x="3526310" y="2674380"/>
            <a:ext cx="1" cy="30909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224349" y="2983470"/>
            <a:ext cx="230196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24349" y="2983470"/>
            <a:ext cx="0" cy="59793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224349" y="4622800"/>
            <a:ext cx="0" cy="59793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41521" y="5550071"/>
            <a:ext cx="1524000" cy="126794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&lt;</a:t>
            </a:r>
            <a:r>
              <a:rPr lang="en-US" i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Contents of your webpage</a:t>
            </a:r>
            <a:r>
              <a:rPr lang="en-US" dirty="0" smtClean="0">
                <a:solidFill>
                  <a:schemeClr val="tx1"/>
                </a:solidFill>
              </a:rPr>
              <a:t>&gt;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518470" y="5133717"/>
            <a:ext cx="1447800" cy="4239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3600" tIns="46800" rIns="93600" bIns="46800" rtlCol="0">
            <a:no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/>
              <a:t>i</a:t>
            </a:r>
            <a:r>
              <a:rPr lang="en-US" sz="1800" b="1" smtClean="0"/>
              <a:t>ndex.html</a:t>
            </a:r>
            <a:endParaRPr lang="en-US" sz="1800" b="1" dirty="0" smtClean="0"/>
          </a:p>
        </p:txBody>
      </p:sp>
      <p:grpSp>
        <p:nvGrpSpPr>
          <p:cNvPr id="19" name="Group 18"/>
          <p:cNvGrpSpPr/>
          <p:nvPr/>
        </p:nvGrpSpPr>
        <p:grpSpPr>
          <a:xfrm>
            <a:off x="3276600" y="3593070"/>
            <a:ext cx="5867400" cy="3290639"/>
            <a:chOff x="3276600" y="3593070"/>
            <a:chExt cx="5867400" cy="329063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3593070"/>
              <a:ext cx="5867400" cy="3290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3276600" y="3809999"/>
              <a:ext cx="5867399" cy="48260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noAutofit/>
            </a:bodyPr>
            <a:lstStyle/>
            <a:p>
              <a:pPr marL="111125" lvl="1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https://webdisk.ucalgary.ca</a:t>
              </a:r>
              <a:r>
                <a:rPr lang="en-US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/~&lt;UC-IT login&gt;</a:t>
              </a:r>
              <a:endParaRPr lang="en-US" dirty="0">
                <a:cs typeface="Consolas" panose="020B0609020204030204" pitchFamily="49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297194" y="4292601"/>
              <a:ext cx="5846805" cy="252541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&lt;</a:t>
              </a:r>
              <a:r>
                <a:rPr lang="en-US" i="1" dirty="0" smtClean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Contents of your webpage</a:t>
              </a:r>
              <a:r>
                <a:rPr lang="en-US" dirty="0" smtClean="0">
                  <a:solidFill>
                    <a:schemeClr val="tx1"/>
                  </a:solidFill>
                </a:rPr>
                <a:t>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030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Information: University Online Storage / Webpage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http://www.ucalgary.ca/it/services/webdisk-file-storage#quickset-field_collection_quicktabs_1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85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solidFill>
            <a:schemeClr val="tx1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 algn="ctr">
          <a:noFill/>
          <a:miter lim="800000"/>
          <a:headEnd/>
          <a:tailEnd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a:spPr>
      <a:bodyPr wrap="square" lIns="93600" tIns="46800" rIns="93600" bIns="46800" rtlCol="0">
        <a:noAutofit/>
      </a:bodyPr>
      <a:lstStyle>
        <a:defPPr eaLnBrk="1" hangingPunct="1">
          <a:spcBef>
            <a:spcPct val="50000"/>
          </a:spcBef>
          <a:defRPr sz="1800" b="1" dirty="0" smtClean="0">
            <a:solidFill>
              <a:srgbClr val="FF00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67568</TotalTime>
  <Words>1902</Words>
  <Application>Microsoft Office PowerPoint</Application>
  <PresentationFormat>On-screen Show (4:3)</PresentationFormat>
  <Paragraphs>211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Consolas</vt:lpstr>
      <vt:lpstr>Office Theme</vt:lpstr>
      <vt:lpstr>Creating And Publishing A Webpage</vt:lpstr>
      <vt:lpstr>Web Page</vt:lpstr>
      <vt:lpstr>Making A University Webpage</vt:lpstr>
      <vt:lpstr>Saving The Webpage</vt:lpstr>
      <vt:lpstr>Web Address Of Your Page</vt:lpstr>
      <vt:lpstr>Viewing Website: Reminder</vt:lpstr>
      <vt:lpstr>Transferring Your Work To/From UC/Home</vt:lpstr>
      <vt:lpstr>Recap</vt:lpstr>
      <vt:lpstr>More Information: University Online Storage / Webpage</vt:lpstr>
      <vt:lpstr>Alternative Methods Of Creating A Website</vt:lpstr>
      <vt:lpstr>Website Hosts</vt:lpstr>
      <vt:lpstr>Creating A Simple Page</vt:lpstr>
      <vt:lpstr>Viewing The Page In A Web Browser</vt:lpstr>
      <vt:lpstr>HTML</vt:lpstr>
      <vt:lpstr>Example Uses Of HTML</vt:lpstr>
      <vt:lpstr>Formatting Your Webpage</vt:lpstr>
      <vt:lpstr>Common Formatting Tags </vt:lpstr>
      <vt:lpstr>Tags Appear In Editor But Not In The Browser</vt:lpstr>
      <vt:lpstr>Moving Text To A New Line</vt:lpstr>
      <vt:lpstr>New Version Of The Webpage</vt:lpstr>
      <vt:lpstr>Headings</vt:lpstr>
      <vt:lpstr>The Headings Tag</vt:lpstr>
      <vt:lpstr>The List Tags</vt:lpstr>
      <vt:lpstr>The List Tags (2)</vt:lpstr>
      <vt:lpstr>Embedding “Content”</vt:lpstr>
      <vt:lpstr>Embedding Local Multimedia</vt:lpstr>
      <vt:lpstr>Embedding Local Multimedia (2)</vt:lpstr>
      <vt:lpstr>Links To Other (External) Webpages</vt:lpstr>
      <vt:lpstr>Links To Other (External) Webpages (2)</vt:lpstr>
      <vt:lpstr>Advantages To External Links “HREF”</vt:lpstr>
      <vt:lpstr>A HREF: Contact Information</vt:lpstr>
      <vt:lpstr>After This Section You Should Now Know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 webpage using html</dc:title>
  <dc:creator>James Tam</dc:creator>
  <cp:keywords>creating webpages;html;tags</cp:keywords>
  <cp:lastModifiedBy>James Tam</cp:lastModifiedBy>
  <cp:revision>1275</cp:revision>
  <dcterms:created xsi:type="dcterms:W3CDTF">2014-06-09T23:56:21Z</dcterms:created>
  <dcterms:modified xsi:type="dcterms:W3CDTF">2016-03-08T02:15:18Z</dcterms:modified>
</cp:coreProperties>
</file>