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3"/>
  </p:notesMasterIdLst>
  <p:handoutMasterIdLst>
    <p:handoutMasterId r:id="rId134"/>
  </p:handoutMasterIdLst>
  <p:sldIdLst>
    <p:sldId id="288" r:id="rId2"/>
    <p:sldId id="303" r:id="rId3"/>
    <p:sldId id="304" r:id="rId4"/>
    <p:sldId id="421" r:id="rId5"/>
    <p:sldId id="428" r:id="rId6"/>
    <p:sldId id="429" r:id="rId7"/>
    <p:sldId id="305" r:id="rId8"/>
    <p:sldId id="413" r:id="rId9"/>
    <p:sldId id="414" r:id="rId10"/>
    <p:sldId id="415" r:id="rId11"/>
    <p:sldId id="423" r:id="rId12"/>
    <p:sldId id="424" r:id="rId13"/>
    <p:sldId id="425" r:id="rId14"/>
    <p:sldId id="426" r:id="rId15"/>
    <p:sldId id="306" r:id="rId16"/>
    <p:sldId id="308" r:id="rId17"/>
    <p:sldId id="310" r:id="rId18"/>
    <p:sldId id="437" r:id="rId19"/>
    <p:sldId id="438" r:id="rId20"/>
    <p:sldId id="309" r:id="rId21"/>
    <p:sldId id="433" r:id="rId22"/>
    <p:sldId id="435" r:id="rId23"/>
    <p:sldId id="430" r:id="rId24"/>
    <p:sldId id="431" r:id="rId25"/>
    <p:sldId id="432" r:id="rId26"/>
    <p:sldId id="436" r:id="rId27"/>
    <p:sldId id="439" r:id="rId28"/>
    <p:sldId id="440" r:id="rId29"/>
    <p:sldId id="408" r:id="rId30"/>
    <p:sldId id="409" r:id="rId31"/>
    <p:sldId id="482" r:id="rId32"/>
    <p:sldId id="483" r:id="rId33"/>
    <p:sldId id="484" r:id="rId34"/>
    <p:sldId id="485" r:id="rId35"/>
    <p:sldId id="486" r:id="rId36"/>
    <p:sldId id="487" r:id="rId37"/>
    <p:sldId id="488" r:id="rId38"/>
    <p:sldId id="489" r:id="rId39"/>
    <p:sldId id="443" r:id="rId40"/>
    <p:sldId id="479" r:id="rId41"/>
    <p:sldId id="549" r:id="rId42"/>
    <p:sldId id="444" r:id="rId43"/>
    <p:sldId id="445" r:id="rId44"/>
    <p:sldId id="446" r:id="rId45"/>
    <p:sldId id="447" r:id="rId46"/>
    <p:sldId id="448" r:id="rId47"/>
    <p:sldId id="449" r:id="rId48"/>
    <p:sldId id="548" r:id="rId49"/>
    <p:sldId id="457" r:id="rId50"/>
    <p:sldId id="458" r:id="rId51"/>
    <p:sldId id="552" r:id="rId52"/>
    <p:sldId id="459" r:id="rId53"/>
    <p:sldId id="466" r:id="rId54"/>
    <p:sldId id="468" r:id="rId55"/>
    <p:sldId id="469" r:id="rId56"/>
    <p:sldId id="470" r:id="rId57"/>
    <p:sldId id="477" r:id="rId58"/>
    <p:sldId id="472" r:id="rId59"/>
    <p:sldId id="473" r:id="rId60"/>
    <p:sldId id="475" r:id="rId61"/>
    <p:sldId id="476" r:id="rId62"/>
    <p:sldId id="478" r:id="rId63"/>
    <p:sldId id="543" r:id="rId64"/>
    <p:sldId id="550" r:id="rId65"/>
    <p:sldId id="551" r:id="rId66"/>
    <p:sldId id="544" r:id="rId67"/>
    <p:sldId id="481" r:id="rId68"/>
    <p:sldId id="331" r:id="rId69"/>
    <p:sldId id="333" r:id="rId70"/>
    <p:sldId id="339" r:id="rId71"/>
    <p:sldId id="342" r:id="rId72"/>
    <p:sldId id="334" r:id="rId73"/>
    <p:sldId id="335" r:id="rId74"/>
    <p:sldId id="494" r:id="rId75"/>
    <p:sldId id="336" r:id="rId76"/>
    <p:sldId id="337" r:id="rId77"/>
    <p:sldId id="528" r:id="rId78"/>
    <p:sldId id="338" r:id="rId79"/>
    <p:sldId id="340" r:id="rId80"/>
    <p:sldId id="345" r:id="rId81"/>
    <p:sldId id="553" r:id="rId82"/>
    <p:sldId id="495" r:id="rId83"/>
    <p:sldId id="554" r:id="rId84"/>
    <p:sldId id="497" r:id="rId85"/>
    <p:sldId id="498" r:id="rId86"/>
    <p:sldId id="555" r:id="rId87"/>
    <p:sldId id="347" r:id="rId88"/>
    <p:sldId id="348" r:id="rId89"/>
    <p:sldId id="556" r:id="rId90"/>
    <p:sldId id="349" r:id="rId91"/>
    <p:sldId id="351" r:id="rId92"/>
    <p:sldId id="499" r:id="rId93"/>
    <p:sldId id="557" r:id="rId94"/>
    <p:sldId id="500" r:id="rId95"/>
    <p:sldId id="558" r:id="rId96"/>
    <p:sldId id="529" r:id="rId97"/>
    <p:sldId id="530" r:id="rId98"/>
    <p:sldId id="531" r:id="rId99"/>
    <p:sldId id="546" r:id="rId100"/>
    <p:sldId id="532" r:id="rId101"/>
    <p:sldId id="533" r:id="rId102"/>
    <p:sldId id="534" r:id="rId103"/>
    <p:sldId id="535" r:id="rId104"/>
    <p:sldId id="536" r:id="rId105"/>
    <p:sldId id="537" r:id="rId106"/>
    <p:sldId id="501" r:id="rId107"/>
    <p:sldId id="502" r:id="rId108"/>
    <p:sldId id="503" r:id="rId109"/>
    <p:sldId id="504" r:id="rId110"/>
    <p:sldId id="505" r:id="rId111"/>
    <p:sldId id="506" r:id="rId112"/>
    <p:sldId id="507" r:id="rId113"/>
    <p:sldId id="510" r:id="rId114"/>
    <p:sldId id="508" r:id="rId115"/>
    <p:sldId id="512" r:id="rId116"/>
    <p:sldId id="538" r:id="rId117"/>
    <p:sldId id="547" r:id="rId118"/>
    <p:sldId id="364" r:id="rId119"/>
    <p:sldId id="365" r:id="rId120"/>
    <p:sldId id="366" r:id="rId121"/>
    <p:sldId id="516" r:id="rId122"/>
    <p:sldId id="517" r:id="rId123"/>
    <p:sldId id="525" r:id="rId124"/>
    <p:sldId id="518" r:id="rId125"/>
    <p:sldId id="524" r:id="rId126"/>
    <p:sldId id="302" r:id="rId127"/>
    <p:sldId id="416" r:id="rId128"/>
    <p:sldId id="417" r:id="rId129"/>
    <p:sldId id="418" r:id="rId130"/>
    <p:sldId id="539" r:id="rId131"/>
    <p:sldId id="307" r:id="rId132"/>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4">
          <p15:clr>
            <a:srgbClr val="A4A3A4"/>
          </p15:clr>
        </p15:guide>
        <p15:guide id="4"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1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F2415"/>
    <a:srgbClr val="5F361F"/>
    <a:srgbClr val="5F4615"/>
    <a:srgbClr val="74561A"/>
    <a:srgbClr val="3C240A"/>
    <a:srgbClr val="99CCFF"/>
    <a:srgbClr val="FFFFFF"/>
    <a:srgbClr val="64FF64"/>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3" autoAdjust="0"/>
    <p:restoredTop sz="80055" autoAdjust="0"/>
  </p:normalViewPr>
  <p:slideViewPr>
    <p:cSldViewPr>
      <p:cViewPr varScale="1">
        <p:scale>
          <a:sx n="75" d="100"/>
          <a:sy n="75" d="100"/>
        </p:scale>
        <p:origin x="828" y="60"/>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71" d="100"/>
          <a:sy n="71" d="100"/>
        </p:scale>
        <p:origin x="2532" y="54"/>
      </p:cViewPr>
      <p:guideLst>
        <p:guide orient="horz" pos="2880"/>
        <p:guide pos="2160"/>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1/25/2016</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r>
              <a:rPr lang="en-US" dirty="0" smtClean="0"/>
              <a:t>Spreadsheets</a:t>
            </a:r>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1/25/2016</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a:t>
            </a:fld>
            <a:endParaRPr lang="en-US" dirty="0"/>
          </a:p>
        </p:txBody>
      </p:sp>
    </p:spTree>
    <p:extLst>
      <p:ext uri="{BB962C8B-B14F-4D97-AF65-F5344CB8AC3E}">
        <p14:creationId xmlns:p14="http://schemas.microsoft.com/office/powerpoint/2010/main" val="1539071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27</a:t>
            </a:fld>
            <a:endParaRPr lang="en-US" dirty="0"/>
          </a:p>
        </p:txBody>
      </p:sp>
    </p:spTree>
    <p:extLst>
      <p:ext uri="{BB962C8B-B14F-4D97-AF65-F5344CB8AC3E}">
        <p14:creationId xmlns:p14="http://schemas.microsoft.com/office/powerpoint/2010/main" val="2821397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31</a:t>
            </a:fld>
            <a:endParaRPr lang="en-US" dirty="0"/>
          </a:p>
        </p:txBody>
      </p:sp>
    </p:spTree>
    <p:extLst>
      <p:ext uri="{BB962C8B-B14F-4D97-AF65-F5344CB8AC3E}">
        <p14:creationId xmlns:p14="http://schemas.microsoft.com/office/powerpoint/2010/main" val="3777840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32</a:t>
            </a:fld>
            <a:endParaRPr lang="en-US" dirty="0"/>
          </a:p>
        </p:txBody>
      </p:sp>
    </p:spTree>
    <p:extLst>
      <p:ext uri="{BB962C8B-B14F-4D97-AF65-F5344CB8AC3E}">
        <p14:creationId xmlns:p14="http://schemas.microsoft.com/office/powerpoint/2010/main" val="3560507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38</a:t>
            </a:fld>
            <a:endParaRPr lang="en-US" dirty="0"/>
          </a:p>
        </p:txBody>
      </p:sp>
    </p:spTree>
    <p:extLst>
      <p:ext uri="{BB962C8B-B14F-4D97-AF65-F5344CB8AC3E}">
        <p14:creationId xmlns:p14="http://schemas.microsoft.com/office/powerpoint/2010/main" val="1888122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39</a:t>
            </a:fld>
            <a:endParaRPr lang="en-US" dirty="0"/>
          </a:p>
        </p:txBody>
      </p:sp>
    </p:spTree>
    <p:extLst>
      <p:ext uri="{BB962C8B-B14F-4D97-AF65-F5344CB8AC3E}">
        <p14:creationId xmlns:p14="http://schemas.microsoft.com/office/powerpoint/2010/main" val="2906931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41</a:t>
            </a:fld>
            <a:endParaRPr lang="en-US" dirty="0"/>
          </a:p>
        </p:txBody>
      </p:sp>
    </p:spTree>
    <p:extLst>
      <p:ext uri="{BB962C8B-B14F-4D97-AF65-F5344CB8AC3E}">
        <p14:creationId xmlns:p14="http://schemas.microsoft.com/office/powerpoint/2010/main" val="3479921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45</a:t>
            </a:fld>
            <a:endParaRPr lang="en-US" dirty="0"/>
          </a:p>
        </p:txBody>
      </p:sp>
    </p:spTree>
    <p:extLst>
      <p:ext uri="{BB962C8B-B14F-4D97-AF65-F5344CB8AC3E}">
        <p14:creationId xmlns:p14="http://schemas.microsoft.com/office/powerpoint/2010/main" val="2948809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46</a:t>
            </a:fld>
            <a:endParaRPr lang="en-US" dirty="0"/>
          </a:p>
        </p:txBody>
      </p:sp>
    </p:spTree>
    <p:extLst>
      <p:ext uri="{BB962C8B-B14F-4D97-AF65-F5344CB8AC3E}">
        <p14:creationId xmlns:p14="http://schemas.microsoft.com/office/powerpoint/2010/main" val="3207774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47</a:t>
            </a:fld>
            <a:endParaRPr lang="en-US" dirty="0"/>
          </a:p>
        </p:txBody>
      </p:sp>
    </p:spTree>
    <p:extLst>
      <p:ext uri="{BB962C8B-B14F-4D97-AF65-F5344CB8AC3E}">
        <p14:creationId xmlns:p14="http://schemas.microsoft.com/office/powerpoint/2010/main" val="2880078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48</a:t>
            </a:fld>
            <a:endParaRPr lang="en-US" dirty="0"/>
          </a:p>
        </p:txBody>
      </p:sp>
    </p:spTree>
    <p:extLst>
      <p:ext uri="{BB962C8B-B14F-4D97-AF65-F5344CB8AC3E}">
        <p14:creationId xmlns:p14="http://schemas.microsoft.com/office/powerpoint/2010/main" val="70439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1198314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2000006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53</a:t>
            </a:fld>
            <a:endParaRPr lang="en-US" dirty="0"/>
          </a:p>
        </p:txBody>
      </p:sp>
    </p:spTree>
    <p:extLst>
      <p:ext uri="{BB962C8B-B14F-4D97-AF65-F5344CB8AC3E}">
        <p14:creationId xmlns:p14="http://schemas.microsoft.com/office/powerpoint/2010/main" val="2219420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54</a:t>
            </a:fld>
            <a:endParaRPr lang="en-US" dirty="0"/>
          </a:p>
        </p:txBody>
      </p:sp>
    </p:spTree>
    <p:extLst>
      <p:ext uri="{BB962C8B-B14F-4D97-AF65-F5344CB8AC3E}">
        <p14:creationId xmlns:p14="http://schemas.microsoft.com/office/powerpoint/2010/main" val="3435103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55</a:t>
            </a:fld>
            <a:endParaRPr lang="en-US" dirty="0"/>
          </a:p>
        </p:txBody>
      </p:sp>
    </p:spTree>
    <p:extLst>
      <p:ext uri="{BB962C8B-B14F-4D97-AF65-F5344CB8AC3E}">
        <p14:creationId xmlns:p14="http://schemas.microsoft.com/office/powerpoint/2010/main" val="430301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56</a:t>
            </a:fld>
            <a:endParaRPr lang="en-US" dirty="0"/>
          </a:p>
        </p:txBody>
      </p:sp>
    </p:spTree>
    <p:extLst>
      <p:ext uri="{BB962C8B-B14F-4D97-AF65-F5344CB8AC3E}">
        <p14:creationId xmlns:p14="http://schemas.microsoft.com/office/powerpoint/2010/main" val="2893245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7442" lvl="1" indent="-348592"/>
            <a:endParaRPr lang="en-US" sz="1800"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57</a:t>
            </a:fld>
            <a:endParaRPr lang="en-US" dirty="0"/>
          </a:p>
        </p:txBody>
      </p:sp>
    </p:spTree>
    <p:extLst>
      <p:ext uri="{BB962C8B-B14F-4D97-AF65-F5344CB8AC3E}">
        <p14:creationId xmlns:p14="http://schemas.microsoft.com/office/powerpoint/2010/main" val="90187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58</a:t>
            </a:fld>
            <a:endParaRPr lang="en-US" dirty="0"/>
          </a:p>
        </p:txBody>
      </p:sp>
    </p:spTree>
    <p:extLst>
      <p:ext uri="{BB962C8B-B14F-4D97-AF65-F5344CB8AC3E}">
        <p14:creationId xmlns:p14="http://schemas.microsoft.com/office/powerpoint/2010/main" val="3145418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68</a:t>
            </a:fld>
            <a:endParaRPr lang="en-US" dirty="0"/>
          </a:p>
        </p:txBody>
      </p:sp>
    </p:spTree>
    <p:extLst>
      <p:ext uri="{BB962C8B-B14F-4D97-AF65-F5344CB8AC3E}">
        <p14:creationId xmlns:p14="http://schemas.microsoft.com/office/powerpoint/2010/main" val="513855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75</a:t>
            </a:fld>
            <a:endParaRPr lang="en-US" dirty="0"/>
          </a:p>
        </p:txBody>
      </p:sp>
    </p:spTree>
    <p:extLst>
      <p:ext uri="{BB962C8B-B14F-4D97-AF65-F5344CB8AC3E}">
        <p14:creationId xmlns:p14="http://schemas.microsoft.com/office/powerpoint/2010/main" val="1442489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76</a:t>
            </a:fld>
            <a:endParaRPr lang="en-US" dirty="0"/>
          </a:p>
        </p:txBody>
      </p:sp>
    </p:spTree>
    <p:extLst>
      <p:ext uri="{BB962C8B-B14F-4D97-AF65-F5344CB8AC3E}">
        <p14:creationId xmlns:p14="http://schemas.microsoft.com/office/powerpoint/2010/main" val="380979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dirty="0" smtClean="0"/>
              <a:t>=A2</a:t>
            </a:r>
          </a:p>
          <a:p>
            <a:pPr marL="0" indent="0">
              <a:buFont typeface="Arial" charset="0"/>
              <a:buNone/>
            </a:pPr>
            <a:r>
              <a:rPr lang="en-US" dirty="0" smtClean="0"/>
              <a:t>Contents</a:t>
            </a:r>
            <a:r>
              <a:rPr lang="en-US" baseline="0" dirty="0" smtClean="0"/>
              <a:t> of cell A2 (current workbook, current worksheet)</a:t>
            </a:r>
          </a:p>
          <a:p>
            <a:pPr marL="0" indent="0">
              <a:buFont typeface="Arial" charset="0"/>
              <a:buNone/>
            </a:pPr>
            <a:r>
              <a:rPr lang="en-US" baseline="0" dirty="0" smtClean="0"/>
              <a:t>‘AB rate’   (refers to data in another worksheet in this case it’s the worksheet called ‘AB rate’</a:t>
            </a:r>
          </a:p>
          <a:p>
            <a:pPr marL="0" indent="0">
              <a:buFont typeface="Arial" charset="0"/>
              <a:buNone/>
            </a:pPr>
            <a:r>
              <a:rPr lang="en-US" baseline="0" dirty="0" smtClean="0"/>
              <a:t>!A2 (The exclamation indicates that a cell in another worksheet is being referred to, in this case it’s cell A2 in another worksheet)</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a:t>
            </a:fld>
            <a:endParaRPr lang="en-US" dirty="0"/>
          </a:p>
        </p:txBody>
      </p:sp>
    </p:spTree>
    <p:extLst>
      <p:ext uri="{BB962C8B-B14F-4D97-AF65-F5344CB8AC3E}">
        <p14:creationId xmlns:p14="http://schemas.microsoft.com/office/powerpoint/2010/main" val="1389710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78</a:t>
            </a:fld>
            <a:endParaRPr lang="en-US" dirty="0"/>
          </a:p>
        </p:txBody>
      </p:sp>
    </p:spTree>
    <p:extLst>
      <p:ext uri="{BB962C8B-B14F-4D97-AF65-F5344CB8AC3E}">
        <p14:creationId xmlns:p14="http://schemas.microsoft.com/office/powerpoint/2010/main" val="2421411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80</a:t>
            </a:fld>
            <a:endParaRPr lang="en-US" dirty="0"/>
          </a:p>
        </p:txBody>
      </p:sp>
    </p:spTree>
    <p:extLst>
      <p:ext uri="{BB962C8B-B14F-4D97-AF65-F5344CB8AC3E}">
        <p14:creationId xmlns:p14="http://schemas.microsoft.com/office/powerpoint/2010/main" val="2653898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82</a:t>
            </a:fld>
            <a:endParaRPr lang="en-US" dirty="0"/>
          </a:p>
        </p:txBody>
      </p:sp>
    </p:spTree>
    <p:extLst>
      <p:ext uri="{BB962C8B-B14F-4D97-AF65-F5344CB8AC3E}">
        <p14:creationId xmlns:p14="http://schemas.microsoft.com/office/powerpoint/2010/main" val="1050282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84</a:t>
            </a:fld>
            <a:endParaRPr lang="en-US" dirty="0"/>
          </a:p>
        </p:txBody>
      </p:sp>
    </p:spTree>
    <p:extLst>
      <p:ext uri="{BB962C8B-B14F-4D97-AF65-F5344CB8AC3E}">
        <p14:creationId xmlns:p14="http://schemas.microsoft.com/office/powerpoint/2010/main" val="3290453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85</a:t>
            </a:fld>
            <a:endParaRPr lang="en-US" dirty="0"/>
          </a:p>
        </p:txBody>
      </p:sp>
    </p:spTree>
    <p:extLst>
      <p:ext uri="{BB962C8B-B14F-4D97-AF65-F5344CB8AC3E}">
        <p14:creationId xmlns:p14="http://schemas.microsoft.com/office/powerpoint/2010/main" val="692416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87</a:t>
            </a:fld>
            <a:endParaRPr lang="en-US" dirty="0"/>
          </a:p>
        </p:txBody>
      </p:sp>
    </p:spTree>
    <p:extLst>
      <p:ext uri="{BB962C8B-B14F-4D97-AF65-F5344CB8AC3E}">
        <p14:creationId xmlns:p14="http://schemas.microsoft.com/office/powerpoint/2010/main" val="2012696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89</a:t>
            </a:fld>
            <a:endParaRPr lang="en-US" dirty="0"/>
          </a:p>
        </p:txBody>
      </p:sp>
    </p:spTree>
    <p:extLst>
      <p:ext uri="{BB962C8B-B14F-4D97-AF65-F5344CB8AC3E}">
        <p14:creationId xmlns:p14="http://schemas.microsoft.com/office/powerpoint/2010/main" val="27638202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90</a:t>
            </a:fld>
            <a:endParaRPr lang="en-US" dirty="0"/>
          </a:p>
        </p:txBody>
      </p:sp>
    </p:spTree>
    <p:extLst>
      <p:ext uri="{BB962C8B-B14F-4D97-AF65-F5344CB8AC3E}">
        <p14:creationId xmlns:p14="http://schemas.microsoft.com/office/powerpoint/2010/main" val="4137127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92</a:t>
            </a:fld>
            <a:endParaRPr lang="en-US" dirty="0"/>
          </a:p>
        </p:txBody>
      </p:sp>
    </p:spTree>
    <p:extLst>
      <p:ext uri="{BB962C8B-B14F-4D97-AF65-F5344CB8AC3E}">
        <p14:creationId xmlns:p14="http://schemas.microsoft.com/office/powerpoint/2010/main" val="2217726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101</a:t>
            </a:fld>
            <a:endParaRPr lang="en-US" dirty="0"/>
          </a:p>
        </p:txBody>
      </p:sp>
    </p:spTree>
    <p:extLst>
      <p:ext uri="{BB962C8B-B14F-4D97-AF65-F5344CB8AC3E}">
        <p14:creationId xmlns:p14="http://schemas.microsoft.com/office/powerpoint/2010/main" val="95598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baseline="0" dirty="0" smtClean="0"/>
              <a:t>=A2, cell A2 same workbook, worksheet</a:t>
            </a:r>
          </a:p>
          <a:p>
            <a:pPr marL="0" indent="0">
              <a:buFont typeface="Arial" charset="0"/>
              <a:buNone/>
            </a:pPr>
            <a:r>
              <a:rPr lang="en-US" baseline="0" dirty="0" smtClean="0"/>
              <a:t>‘[Name of spreadsheet/workbook]name of worksheet’</a:t>
            </a:r>
          </a:p>
          <a:p>
            <a:pPr marL="0" indent="0">
              <a:buFont typeface="Arial" charset="0"/>
              <a:buNone/>
            </a:pPr>
            <a:r>
              <a:rPr lang="en-US" baseline="0" dirty="0" smtClean="0"/>
              <a:t>!A2 = external cell </a:t>
            </a:r>
            <a:endParaRPr lang="en-US" baseline="0"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4462553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102</a:t>
            </a:fld>
            <a:endParaRPr lang="en-US" dirty="0"/>
          </a:p>
        </p:txBody>
      </p:sp>
    </p:spTree>
    <p:extLst>
      <p:ext uri="{BB962C8B-B14F-4D97-AF65-F5344CB8AC3E}">
        <p14:creationId xmlns:p14="http://schemas.microsoft.com/office/powerpoint/2010/main" val="30899474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103</a:t>
            </a:fld>
            <a:endParaRPr lang="en-US" dirty="0"/>
          </a:p>
        </p:txBody>
      </p:sp>
    </p:spTree>
    <p:extLst>
      <p:ext uri="{BB962C8B-B14F-4D97-AF65-F5344CB8AC3E}">
        <p14:creationId xmlns:p14="http://schemas.microsoft.com/office/powerpoint/2010/main" val="40931143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104</a:t>
            </a:fld>
            <a:endParaRPr lang="en-US" dirty="0"/>
          </a:p>
        </p:txBody>
      </p:sp>
    </p:spTree>
    <p:extLst>
      <p:ext uri="{BB962C8B-B14F-4D97-AF65-F5344CB8AC3E}">
        <p14:creationId xmlns:p14="http://schemas.microsoft.com/office/powerpoint/2010/main" val="9676502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107</a:t>
            </a:fld>
            <a:endParaRPr lang="en-US" dirty="0"/>
          </a:p>
        </p:txBody>
      </p:sp>
    </p:spTree>
    <p:extLst>
      <p:ext uri="{BB962C8B-B14F-4D97-AF65-F5344CB8AC3E}">
        <p14:creationId xmlns:p14="http://schemas.microsoft.com/office/powerpoint/2010/main" val="2014044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12" eaLnBrk="0" hangingPunct="0">
              <a:defRPr sz="1400">
                <a:solidFill>
                  <a:schemeClr val="tx1"/>
                </a:solidFill>
                <a:latin typeface="Arial" panose="020B0604020202020204" pitchFamily="34" charset="0"/>
              </a:defRPr>
            </a:lvl1pPr>
            <a:lvl2pPr marL="755283" indent="-290493" defTabSz="968312" eaLnBrk="0" hangingPunct="0">
              <a:defRPr sz="1400">
                <a:solidFill>
                  <a:schemeClr val="tx1"/>
                </a:solidFill>
                <a:latin typeface="Arial" panose="020B0604020202020204" pitchFamily="34" charset="0"/>
              </a:defRPr>
            </a:lvl2pPr>
            <a:lvl3pPr marL="1161974" indent="-232395" defTabSz="968312" eaLnBrk="0" hangingPunct="0">
              <a:defRPr sz="1400">
                <a:solidFill>
                  <a:schemeClr val="tx1"/>
                </a:solidFill>
                <a:latin typeface="Arial" panose="020B0604020202020204" pitchFamily="34" charset="0"/>
              </a:defRPr>
            </a:lvl3pPr>
            <a:lvl4pPr marL="1626763" indent="-232395" defTabSz="968312" eaLnBrk="0" hangingPunct="0">
              <a:defRPr sz="1400">
                <a:solidFill>
                  <a:schemeClr val="tx1"/>
                </a:solidFill>
                <a:latin typeface="Arial" panose="020B0604020202020204" pitchFamily="34" charset="0"/>
              </a:defRPr>
            </a:lvl4pPr>
            <a:lvl5pPr marL="2091553" indent="-232395" defTabSz="968312" eaLnBrk="0" hangingPunct="0">
              <a:defRPr sz="1400">
                <a:solidFill>
                  <a:schemeClr val="tx1"/>
                </a:solidFill>
                <a:latin typeface="Arial" panose="020B0604020202020204" pitchFamily="34" charset="0"/>
              </a:defRPr>
            </a:lvl5pPr>
            <a:lvl6pPr marL="2556342" indent="-232395" defTabSz="968312" eaLnBrk="0" fontAlgn="base" hangingPunct="0">
              <a:spcBef>
                <a:spcPct val="0"/>
              </a:spcBef>
              <a:spcAft>
                <a:spcPct val="0"/>
              </a:spcAft>
              <a:defRPr sz="1400">
                <a:solidFill>
                  <a:schemeClr val="tx1"/>
                </a:solidFill>
                <a:latin typeface="Arial" panose="020B0604020202020204" pitchFamily="34" charset="0"/>
              </a:defRPr>
            </a:lvl6pPr>
            <a:lvl7pPr marL="3021132" indent="-232395" defTabSz="968312" eaLnBrk="0" fontAlgn="base" hangingPunct="0">
              <a:spcBef>
                <a:spcPct val="0"/>
              </a:spcBef>
              <a:spcAft>
                <a:spcPct val="0"/>
              </a:spcAft>
              <a:defRPr sz="1400">
                <a:solidFill>
                  <a:schemeClr val="tx1"/>
                </a:solidFill>
                <a:latin typeface="Arial" panose="020B0604020202020204" pitchFamily="34" charset="0"/>
              </a:defRPr>
            </a:lvl7pPr>
            <a:lvl8pPr marL="3485921" indent="-232395" defTabSz="968312" eaLnBrk="0" fontAlgn="base" hangingPunct="0">
              <a:spcBef>
                <a:spcPct val="0"/>
              </a:spcBef>
              <a:spcAft>
                <a:spcPct val="0"/>
              </a:spcAft>
              <a:defRPr sz="1400">
                <a:solidFill>
                  <a:schemeClr val="tx1"/>
                </a:solidFill>
                <a:latin typeface="Arial" panose="020B0604020202020204" pitchFamily="34" charset="0"/>
              </a:defRPr>
            </a:lvl8pPr>
            <a:lvl9pPr marL="3950711" indent="-232395" defTabSz="968312" eaLnBrk="0" fontAlgn="base" hangingPunct="0">
              <a:spcBef>
                <a:spcPct val="0"/>
              </a:spcBef>
              <a:spcAft>
                <a:spcPct val="0"/>
              </a:spcAft>
              <a:defRPr sz="1400">
                <a:solidFill>
                  <a:schemeClr val="tx1"/>
                </a:solidFill>
                <a:latin typeface="Arial" panose="020B0604020202020204" pitchFamily="34" charset="0"/>
              </a:defRPr>
            </a:lvl9pPr>
          </a:lstStyle>
          <a:p>
            <a:fld id="{687D4F44-9AD3-43B4-8AA8-F35916EAE492}" type="slidenum">
              <a:rPr lang="en-US" altLang="en-US" sz="1000">
                <a:latin typeface="Times New Roman" panose="02020603050405020304" pitchFamily="18" charset="0"/>
              </a:rPr>
              <a:pPr/>
              <a:t>111</a:t>
            </a:fld>
            <a:endParaRPr lang="en-US" altLang="en-US" sz="1000" dirty="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880841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12" eaLnBrk="0" hangingPunct="0">
              <a:defRPr sz="1400">
                <a:solidFill>
                  <a:schemeClr val="tx1"/>
                </a:solidFill>
                <a:latin typeface="Arial" panose="020B0604020202020204" pitchFamily="34" charset="0"/>
              </a:defRPr>
            </a:lvl1pPr>
            <a:lvl2pPr marL="755283" indent="-290493" defTabSz="968312" eaLnBrk="0" hangingPunct="0">
              <a:defRPr sz="1400">
                <a:solidFill>
                  <a:schemeClr val="tx1"/>
                </a:solidFill>
                <a:latin typeface="Arial" panose="020B0604020202020204" pitchFamily="34" charset="0"/>
              </a:defRPr>
            </a:lvl2pPr>
            <a:lvl3pPr marL="1161974" indent="-232395" defTabSz="968312" eaLnBrk="0" hangingPunct="0">
              <a:defRPr sz="1400">
                <a:solidFill>
                  <a:schemeClr val="tx1"/>
                </a:solidFill>
                <a:latin typeface="Arial" panose="020B0604020202020204" pitchFamily="34" charset="0"/>
              </a:defRPr>
            </a:lvl3pPr>
            <a:lvl4pPr marL="1626763" indent="-232395" defTabSz="968312" eaLnBrk="0" hangingPunct="0">
              <a:defRPr sz="1400">
                <a:solidFill>
                  <a:schemeClr val="tx1"/>
                </a:solidFill>
                <a:latin typeface="Arial" panose="020B0604020202020204" pitchFamily="34" charset="0"/>
              </a:defRPr>
            </a:lvl4pPr>
            <a:lvl5pPr marL="2091553" indent="-232395" defTabSz="968312" eaLnBrk="0" hangingPunct="0">
              <a:defRPr sz="1400">
                <a:solidFill>
                  <a:schemeClr val="tx1"/>
                </a:solidFill>
                <a:latin typeface="Arial" panose="020B0604020202020204" pitchFamily="34" charset="0"/>
              </a:defRPr>
            </a:lvl5pPr>
            <a:lvl6pPr marL="2556342" indent="-232395" defTabSz="968312" eaLnBrk="0" fontAlgn="base" hangingPunct="0">
              <a:spcBef>
                <a:spcPct val="0"/>
              </a:spcBef>
              <a:spcAft>
                <a:spcPct val="0"/>
              </a:spcAft>
              <a:defRPr sz="1400">
                <a:solidFill>
                  <a:schemeClr val="tx1"/>
                </a:solidFill>
                <a:latin typeface="Arial" panose="020B0604020202020204" pitchFamily="34" charset="0"/>
              </a:defRPr>
            </a:lvl6pPr>
            <a:lvl7pPr marL="3021132" indent="-232395" defTabSz="968312" eaLnBrk="0" fontAlgn="base" hangingPunct="0">
              <a:spcBef>
                <a:spcPct val="0"/>
              </a:spcBef>
              <a:spcAft>
                <a:spcPct val="0"/>
              </a:spcAft>
              <a:defRPr sz="1400">
                <a:solidFill>
                  <a:schemeClr val="tx1"/>
                </a:solidFill>
                <a:latin typeface="Arial" panose="020B0604020202020204" pitchFamily="34" charset="0"/>
              </a:defRPr>
            </a:lvl7pPr>
            <a:lvl8pPr marL="3485921" indent="-232395" defTabSz="968312" eaLnBrk="0" fontAlgn="base" hangingPunct="0">
              <a:spcBef>
                <a:spcPct val="0"/>
              </a:spcBef>
              <a:spcAft>
                <a:spcPct val="0"/>
              </a:spcAft>
              <a:defRPr sz="1400">
                <a:solidFill>
                  <a:schemeClr val="tx1"/>
                </a:solidFill>
                <a:latin typeface="Arial" panose="020B0604020202020204" pitchFamily="34" charset="0"/>
              </a:defRPr>
            </a:lvl8pPr>
            <a:lvl9pPr marL="3950711" indent="-232395" defTabSz="968312" eaLnBrk="0" fontAlgn="base" hangingPunct="0">
              <a:spcBef>
                <a:spcPct val="0"/>
              </a:spcBef>
              <a:spcAft>
                <a:spcPct val="0"/>
              </a:spcAft>
              <a:defRPr sz="1400">
                <a:solidFill>
                  <a:schemeClr val="tx1"/>
                </a:solidFill>
                <a:latin typeface="Arial" panose="020B0604020202020204" pitchFamily="34" charset="0"/>
              </a:defRPr>
            </a:lvl9pPr>
          </a:lstStyle>
          <a:p>
            <a:fld id="{E7ECAF36-0B4A-4C6F-802B-E7B5C619BC16}" type="slidenum">
              <a:rPr lang="en-US" altLang="en-US" sz="1000">
                <a:latin typeface="Times New Roman" panose="02020603050405020304" pitchFamily="18" charset="0"/>
              </a:rPr>
              <a:pPr/>
              <a:t>114</a:t>
            </a:fld>
            <a:endParaRPr lang="en-US" altLang="en-US" sz="1000" dirty="0">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858857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115</a:t>
            </a:fld>
            <a:endParaRPr lang="en-US" dirty="0"/>
          </a:p>
        </p:txBody>
      </p:sp>
    </p:spTree>
    <p:extLst>
      <p:ext uri="{BB962C8B-B14F-4D97-AF65-F5344CB8AC3E}">
        <p14:creationId xmlns:p14="http://schemas.microsoft.com/office/powerpoint/2010/main" val="1403895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effectLst/>
            </a:endParaRP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118</a:t>
            </a:fld>
            <a:endParaRPr lang="en-US" dirty="0"/>
          </a:p>
        </p:txBody>
      </p:sp>
    </p:spTree>
    <p:extLst>
      <p:ext uri="{BB962C8B-B14F-4D97-AF65-F5344CB8AC3E}">
        <p14:creationId xmlns:p14="http://schemas.microsoft.com/office/powerpoint/2010/main" val="4864540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122</a:t>
            </a:fld>
            <a:endParaRPr lang="en-US" dirty="0"/>
          </a:p>
        </p:txBody>
      </p:sp>
    </p:spTree>
    <p:extLst>
      <p:ext uri="{BB962C8B-B14F-4D97-AF65-F5344CB8AC3E}">
        <p14:creationId xmlns:p14="http://schemas.microsoft.com/office/powerpoint/2010/main" val="41226469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123</a:t>
            </a:fld>
            <a:endParaRPr lang="en-US" dirty="0"/>
          </a:p>
        </p:txBody>
      </p:sp>
    </p:spTree>
    <p:extLst>
      <p:ext uri="{BB962C8B-B14F-4D97-AF65-F5344CB8AC3E}">
        <p14:creationId xmlns:p14="http://schemas.microsoft.com/office/powerpoint/2010/main" val="310244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a:t>
            </a:fld>
            <a:endParaRPr lang="en-US" dirty="0"/>
          </a:p>
        </p:txBody>
      </p:sp>
    </p:spTree>
    <p:extLst>
      <p:ext uri="{BB962C8B-B14F-4D97-AF65-F5344CB8AC3E}">
        <p14:creationId xmlns:p14="http://schemas.microsoft.com/office/powerpoint/2010/main" val="2894308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124</a:t>
            </a:fld>
            <a:endParaRPr lang="en-US" dirty="0"/>
          </a:p>
        </p:txBody>
      </p:sp>
    </p:spTree>
    <p:extLst>
      <p:ext uri="{BB962C8B-B14F-4D97-AF65-F5344CB8AC3E}">
        <p14:creationId xmlns:p14="http://schemas.microsoft.com/office/powerpoint/2010/main" val="29049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a:t>
            </a:fld>
            <a:endParaRPr lang="en-US" dirty="0"/>
          </a:p>
        </p:txBody>
      </p:sp>
    </p:spTree>
    <p:extLst>
      <p:ext uri="{BB962C8B-B14F-4D97-AF65-F5344CB8AC3E}">
        <p14:creationId xmlns:p14="http://schemas.microsoft.com/office/powerpoint/2010/main" val="115572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17</a:t>
            </a:fld>
            <a:endParaRPr lang="en-US" dirty="0"/>
          </a:p>
        </p:txBody>
      </p:sp>
    </p:spTree>
    <p:extLst>
      <p:ext uri="{BB962C8B-B14F-4D97-AF65-F5344CB8AC3E}">
        <p14:creationId xmlns:p14="http://schemas.microsoft.com/office/powerpoint/2010/main" val="917616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24</a:t>
            </a:fld>
            <a:endParaRPr lang="en-US" dirty="0"/>
          </a:p>
        </p:txBody>
      </p:sp>
    </p:spTree>
    <p:extLst>
      <p:ext uri="{BB962C8B-B14F-4D97-AF65-F5344CB8AC3E}">
        <p14:creationId xmlns:p14="http://schemas.microsoft.com/office/powerpoint/2010/main" val="318589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25</a:t>
            </a:fld>
            <a:endParaRPr lang="en-US" dirty="0"/>
          </a:p>
        </p:txBody>
      </p:sp>
    </p:spTree>
    <p:extLst>
      <p:ext uri="{BB962C8B-B14F-4D97-AF65-F5344CB8AC3E}">
        <p14:creationId xmlns:p14="http://schemas.microsoft.com/office/powerpoint/2010/main" val="2503464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1/25/2016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1/25/2016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1/25/2016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1108075"/>
            <a:ext cx="8178800" cy="5368925"/>
          </a:xfrm>
        </p:spPr>
        <p:txBody>
          <a:bodyPr/>
          <a:lstStyle/>
          <a:p>
            <a:pPr lvl="0"/>
            <a:endParaRPr lang="en-CA" noProof="0" dirty="0"/>
          </a:p>
        </p:txBody>
      </p:sp>
    </p:spTree>
    <p:extLst>
      <p:ext uri="{BB962C8B-B14F-4D97-AF65-F5344CB8AC3E}">
        <p14:creationId xmlns:p14="http://schemas.microsoft.com/office/powerpoint/2010/main" val="410528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1/25/2016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1/25/2016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1/25/2016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1/25/2016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1/25/2016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1/25/2016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 id="2147483752"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10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pport.offic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support.office.com/en-US/article/COUNTIF-function-E0DE10C6-F885-4E71-ABB4-1F464816DF3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49.png"/></Relationships>
</file>

<file path=ppt/slides/_rels/slide10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03.xml.rels><?xml version="1.0" encoding="UTF-8" standalone="yes"?>
<Relationships xmlns="http://schemas.openxmlformats.org/package/2006/relationships"><Relationship Id="rId3" Type="http://schemas.openxmlformats.org/officeDocument/2006/relationships/hyperlink" Target="https://support.office.com/en-US/article/COUNTIFS-function-DDA3DC6E-F74E-4AEE-88BC-AA8C2A866842"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cultofmac.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support.office.com/en-US/article/COUNT-function-A59CD7FC-B623-4D93-87A4-D23BF411294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hyperlink" Target="https://support.office.com/en-US/article/COUNTA-function-7DC98875-D5C1-46F1-9A82-53F3219E250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hyperlink" Target="https://support.office.com/en-US/article/COUNTBLANK-function-6A92D772-675C-4BEE-B346-24AF6BD3AC2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support.office.com/en-US/article/LOWER-function-3F21DF02-A80C-44B2-AFAF-81358F9FDEB4"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support.office.com/en-US/article/PROPER-function-52A5A283-E8B2-49BE-8506-B2887B889F94" TargetMode="External"/><Relationship Id="rId4" Type="http://schemas.openxmlformats.org/officeDocument/2006/relationships/hyperlink" Target="https://support.office.com/en-US/article/UPPER-function-C11F29B3-D1A3-4537-8DF6-04D0049963D6"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support.office.com/en-US/article/TRIM-function-410388FA-C5DF-49C6-B16C-9E5630B479F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support.office.com/en-US/article/CONCATENATE-function-8F8AE884-2CA8-4F7A-B093-75D702BEA31D"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support.office.com/en-US/article/Left-Function-D5897BF6-91F5-4BF8-853A-B63D7DE0968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support.office.com/en-US/article/Right-Function-C02A18A8-B224-437E-AABA-1B785C6C61B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support.office.com/en-US/article/Mid-Function-427E6895-822C-44EE-B34A-564A28F2532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support.office.com/en-US/article/FIND-function-06213F91-B5BE-4544-8B0B-2FD5A775436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support.office.com/en-US/article/IF-function-69aed7c9-4e8a-4755-a9bc-aa8bbff73be2?CorrelationId=6aeb3056-a94b-47ac-af6e-90dff250a029"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support.office.com/en-US/article/Lookup-and-reference-functions-reference-8aa21a3a-b56a-4055-8257-3ec89df2b23e"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support.office.com/en-US/article/LOOKUP-function-446D94AF-663B-451D-8251-369D5E3864CB"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support.office.com/en-US/article/VLOOKUP-function-0BBC8083-26FE-4963-8AB8-93A18AD188A1"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Spreadsheets</a:t>
            </a:r>
            <a:endParaRPr lang="en-US" dirty="0"/>
          </a:p>
        </p:txBody>
      </p:sp>
      <p:sp>
        <p:nvSpPr>
          <p:cNvPr id="3" name="Subtitle 2"/>
          <p:cNvSpPr>
            <a:spLocks noGrp="1"/>
          </p:cNvSpPr>
          <p:nvPr>
            <p:ph type="subTitle" idx="1"/>
          </p:nvPr>
        </p:nvSpPr>
        <p:spPr>
          <a:xfrm>
            <a:off x="1371600" y="3886200"/>
            <a:ext cx="6400800" cy="2057400"/>
          </a:xfrm>
        </p:spPr>
        <p:txBody>
          <a:bodyPr/>
          <a:lstStyle/>
          <a:p>
            <a:pPr algn="l">
              <a:spcBef>
                <a:spcPct val="50000"/>
              </a:spcBef>
            </a:pPr>
            <a:r>
              <a:rPr lang="en-US" altLang="en-US" dirty="0" smtClean="0">
                <a:solidFill>
                  <a:schemeClr val="tx1"/>
                </a:solidFill>
              </a:rPr>
              <a:t>You will </a:t>
            </a:r>
            <a:r>
              <a:rPr lang="en-US" altLang="en-US" dirty="0">
                <a:solidFill>
                  <a:schemeClr val="tx1"/>
                </a:solidFill>
              </a:rPr>
              <a:t>learn about some </a:t>
            </a:r>
            <a:r>
              <a:rPr lang="en-US" altLang="en-US" dirty="0" smtClean="0">
                <a:solidFill>
                  <a:schemeClr val="tx1"/>
                </a:solidFill>
              </a:rPr>
              <a:t>important </a:t>
            </a:r>
            <a:r>
              <a:rPr lang="en-US" altLang="en-US" dirty="0">
                <a:solidFill>
                  <a:schemeClr val="tx1"/>
                </a:solidFill>
              </a:rPr>
              <a:t>features of spreadsheets, as well as a few principles for designing and representing information</a:t>
            </a:r>
            <a:r>
              <a:rPr lang="en-US" altLang="en-US" dirty="0" smtClean="0">
                <a:solidFill>
                  <a:schemeClr val="tx1"/>
                </a:solidFill>
              </a:rPr>
              <a:t>.</a:t>
            </a:r>
          </a:p>
          <a:p>
            <a:pPr marL="177800" lvl="1" algn="l">
              <a:spcBef>
                <a:spcPct val="50000"/>
              </a:spcBef>
            </a:pPr>
            <a:r>
              <a:rPr lang="en-US" altLang="en-US" dirty="0">
                <a:solidFill>
                  <a:schemeClr val="tx1"/>
                </a:solidFill>
              </a:rPr>
              <a:t>Online </a:t>
            </a:r>
            <a:r>
              <a:rPr lang="en-US" altLang="en-US" dirty="0" smtClean="0">
                <a:solidFill>
                  <a:schemeClr val="tx1"/>
                </a:solidFill>
              </a:rPr>
              <a:t>MS-Office information </a:t>
            </a:r>
            <a:r>
              <a:rPr lang="en-US" altLang="en-US" dirty="0">
                <a:solidFill>
                  <a:schemeClr val="tx1"/>
                </a:solidFill>
              </a:rPr>
              <a:t>source: </a:t>
            </a:r>
            <a:r>
              <a:rPr lang="en-US" altLang="en-US" dirty="0">
                <a:solidFill>
                  <a:schemeClr val="tx1"/>
                </a:solidFill>
                <a:hlinkClick r:id="rId3"/>
              </a:rPr>
              <a:t>https://</a:t>
            </a:r>
            <a:r>
              <a:rPr lang="en-US" altLang="en-US" dirty="0" smtClean="0">
                <a:solidFill>
                  <a:schemeClr val="tx1"/>
                </a:solidFill>
                <a:hlinkClick r:id="rId3"/>
              </a:rPr>
              <a:t>support.office.com/</a:t>
            </a:r>
            <a:endParaRPr lang="en-US" altLang="en-US" dirty="0">
              <a:solidFill>
                <a:schemeClr val="tx1"/>
              </a:solidFill>
            </a:endParaRPr>
          </a:p>
        </p:txBody>
      </p:sp>
    </p:spTree>
    <p:extLst>
      <p:ext uri="{BB962C8B-B14F-4D97-AF65-F5344CB8AC3E}">
        <p14:creationId xmlns:p14="http://schemas.microsoft.com/office/powerpoint/2010/main" val="326668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When Not To Use Multiple Worksheets </a:t>
            </a:r>
            <a:endParaRPr lang="en-US" dirty="0"/>
          </a:p>
        </p:txBody>
      </p:sp>
      <p:sp>
        <p:nvSpPr>
          <p:cNvPr id="3" name="Content Placeholder 2"/>
          <p:cNvSpPr>
            <a:spLocks noGrp="1"/>
          </p:cNvSpPr>
          <p:nvPr>
            <p:ph idx="1"/>
          </p:nvPr>
        </p:nvSpPr>
        <p:spPr/>
        <p:txBody>
          <a:bodyPr/>
          <a:lstStyle/>
          <a:p>
            <a:r>
              <a:rPr lang="en-US" altLang="en-US" dirty="0"/>
              <a:t>If the information consists of groups of unrelated information then the information about each group should be stored in a separate spreadsheet/workbook rather than implementing it a spreadsheet with multiple worksheets.</a:t>
            </a:r>
            <a:endParaRPr lang="en-CA" altLang="en-US" dirty="0"/>
          </a:p>
          <a:p>
            <a:endParaRPr lang="en-US" dirty="0"/>
          </a:p>
        </p:txBody>
      </p:sp>
      <p:grpSp>
        <p:nvGrpSpPr>
          <p:cNvPr id="4" name="Group 7"/>
          <p:cNvGrpSpPr>
            <a:grpSpLocks/>
          </p:cNvGrpSpPr>
          <p:nvPr/>
        </p:nvGrpSpPr>
        <p:grpSpPr bwMode="auto">
          <a:xfrm>
            <a:off x="763270" y="3133085"/>
            <a:ext cx="7302500" cy="1492250"/>
            <a:chOff x="647700" y="2888938"/>
            <a:chExt cx="7302500" cy="1492562"/>
          </a:xfrm>
        </p:grpSpPr>
        <p:sp>
          <p:nvSpPr>
            <p:cNvPr id="5" name="TextBox 4"/>
            <p:cNvSpPr txBox="1">
              <a:spLocks noChangeArrowheads="1"/>
            </p:cNvSpPr>
            <p:nvPr/>
          </p:nvSpPr>
          <p:spPr bwMode="auto">
            <a:xfrm>
              <a:off x="647700" y="2919418"/>
              <a:ext cx="1765300" cy="10809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mom (spreadsheet)</a:t>
              </a:r>
              <a:endParaRPr lang="en-CA" altLang="en-US" sz="1800" dirty="0"/>
            </a:p>
          </p:txBody>
        </p:sp>
        <p:sp>
          <p:nvSpPr>
            <p:cNvPr id="6" name="TextBox 5"/>
            <p:cNvSpPr txBox="1">
              <a:spLocks noChangeArrowheads="1"/>
            </p:cNvSpPr>
            <p:nvPr/>
          </p:nvSpPr>
          <p:spPr bwMode="auto">
            <a:xfrm>
              <a:off x="3335020" y="2906713"/>
              <a:ext cx="1778000" cy="1474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Expenses for the family business (spreadsheet)</a:t>
              </a:r>
              <a:endParaRPr lang="en-CA" altLang="en-US" sz="1800" dirty="0"/>
            </a:p>
          </p:txBody>
        </p:sp>
        <p:sp>
          <p:nvSpPr>
            <p:cNvPr id="7" name="TextBox 6"/>
            <p:cNvSpPr txBox="1">
              <a:spLocks noChangeArrowheads="1"/>
            </p:cNvSpPr>
            <p:nvPr/>
          </p:nvSpPr>
          <p:spPr bwMode="auto">
            <a:xfrm>
              <a:off x="6096000" y="2888938"/>
              <a:ext cx="1854200" cy="14620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Daily calorie intake for dad (spreadsheet)</a:t>
              </a:r>
              <a:endParaRPr lang="en-CA" altLang="en-US" sz="1800" dirty="0"/>
            </a:p>
          </p:txBody>
        </p:sp>
      </p:grpSp>
    </p:spTree>
    <p:extLst>
      <p:ext uri="{BB962C8B-B14F-4D97-AF65-F5344CB8AC3E}">
        <p14:creationId xmlns:p14="http://schemas.microsoft.com/office/powerpoint/2010/main" val="35932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Counting Functions</a:t>
            </a:r>
            <a:endParaRPr lang="en-US" dirty="0"/>
          </a:p>
        </p:txBody>
      </p:sp>
      <p:sp>
        <p:nvSpPr>
          <p:cNvPr id="3" name="Content Placeholder 2"/>
          <p:cNvSpPr>
            <a:spLocks noGrp="1"/>
          </p:cNvSpPr>
          <p:nvPr>
            <p:ph idx="1"/>
          </p:nvPr>
        </p:nvSpPr>
        <p:spPr/>
        <p:txBody>
          <a:bodyPr/>
          <a:lstStyle/>
          <a:p>
            <a:r>
              <a:rPr lang="en-US" dirty="0" smtClean="0"/>
              <a:t>Increases a tally count if one or conditions have been met</a:t>
            </a:r>
          </a:p>
          <a:p>
            <a:r>
              <a:rPr lang="en-US" smtClean="0">
                <a:latin typeface="Consolas" panose="020B0609020204030204" pitchFamily="49" charset="0"/>
                <a:cs typeface="Consolas" panose="020B0609020204030204" pitchFamily="49" charset="0"/>
              </a:rPr>
              <a:t>COUNTIF</a:t>
            </a:r>
            <a:r>
              <a:rPr lang="en-US" dirty="0" smtClean="0">
                <a:latin typeface="Consolas" panose="020B0609020204030204" pitchFamily="49" charset="0"/>
                <a:cs typeface="Consolas" panose="020B0609020204030204" pitchFamily="49" charset="0"/>
              </a:rPr>
              <a:t>()</a:t>
            </a:r>
            <a:r>
              <a:rPr lang="en-US" dirty="0" smtClean="0"/>
              <a:t>: count if a particular condition has been met</a:t>
            </a:r>
          </a:p>
          <a:p>
            <a:r>
              <a:rPr lang="en-US" smtClean="0">
                <a:latin typeface="Consolas" panose="020B0609020204030204" pitchFamily="49" charset="0"/>
                <a:cs typeface="Consolas" panose="020B0609020204030204" pitchFamily="49" charset="0"/>
              </a:rPr>
              <a:t>COUNTIFS</a:t>
            </a:r>
            <a:r>
              <a:rPr lang="en-US" dirty="0" smtClean="0">
                <a:latin typeface="Consolas" panose="020B0609020204030204" pitchFamily="49" charset="0"/>
                <a:cs typeface="Consolas" panose="020B0609020204030204" pitchFamily="49" charset="0"/>
              </a:rPr>
              <a:t>()</a:t>
            </a:r>
            <a:r>
              <a:rPr lang="en-US" dirty="0" smtClean="0"/>
              <a:t>: count if all conditions have been met</a:t>
            </a:r>
            <a:endParaRPr lang="en-US" dirty="0"/>
          </a:p>
        </p:txBody>
      </p:sp>
    </p:spTree>
    <p:extLst>
      <p:ext uri="{BB962C8B-B14F-4D97-AF65-F5344CB8AC3E}">
        <p14:creationId xmlns:p14="http://schemas.microsoft.com/office/powerpoint/2010/main" val="52329798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Counting </a:t>
            </a:r>
            <a:r>
              <a:rPr lang="en-US" dirty="0" smtClean="0"/>
              <a:t>Functions Based On Conditions: </a:t>
            </a:r>
            <a:r>
              <a:rPr lang="en-US" smtClean="0">
                <a:latin typeface="Consolas" panose="020B0609020204030204" pitchFamily="49" charset="0"/>
                <a:cs typeface="Consolas" panose="020B0609020204030204" pitchFamily="49" charset="0"/>
              </a:rPr>
              <a:t>Countif</a:t>
            </a:r>
            <a:r>
              <a:rPr lang="en-US" dirty="0" smtClean="0">
                <a:latin typeface="Consolas" panose="020B0609020204030204" pitchFamily="49" charset="0"/>
                <a:cs typeface="Consolas" panose="020B0609020204030204" pitchFamily="49" charset="0"/>
              </a:rPr>
              <a:t>()</a:t>
            </a:r>
            <a:endParaRPr lang="en-US" dirty="0"/>
          </a:p>
        </p:txBody>
      </p:sp>
      <p:sp>
        <p:nvSpPr>
          <p:cNvPr id="3" name="Content Placeholder 2"/>
          <p:cNvSpPr>
            <a:spLocks noGrp="1"/>
          </p:cNvSpPr>
          <p:nvPr>
            <p:ph idx="1"/>
          </p:nvPr>
        </p:nvSpPr>
        <p:spPr/>
        <p:txBody>
          <a:bodyPr/>
          <a:lstStyle/>
          <a:p>
            <a:r>
              <a:rPr lang="en-CA" dirty="0" smtClean="0"/>
              <a:t>Counts the number of cells that meets a particular requirement</a:t>
            </a:r>
          </a:p>
          <a:p>
            <a:pPr lvl="1"/>
            <a:r>
              <a:rPr lang="en-CA" sz="1400" dirty="0">
                <a:hlinkClick r:id="rId3"/>
              </a:rPr>
              <a:t>https://</a:t>
            </a:r>
            <a:r>
              <a:rPr lang="en-CA" sz="1400" dirty="0" smtClean="0">
                <a:hlinkClick r:id="rId3"/>
              </a:rPr>
              <a:t>support.office.com/en-US/article/COUNTIF-function-E0DE10C6-F885-4E71-ABB4-1F464816DF34</a:t>
            </a:r>
            <a:endParaRPr lang="en-CA" sz="1400" dirty="0" smtClean="0"/>
          </a:p>
          <a:p>
            <a:pPr lvl="1"/>
            <a:endParaRPr lang="en-CA" sz="1400" dirty="0"/>
          </a:p>
          <a:p>
            <a:pPr lvl="1"/>
            <a:endParaRPr lang="en-CA" dirty="0"/>
          </a:p>
          <a:p>
            <a:endParaRPr lang="en-US" dirty="0"/>
          </a:p>
        </p:txBody>
      </p:sp>
      <p:grpSp>
        <p:nvGrpSpPr>
          <p:cNvPr id="9" name="Group 8"/>
          <p:cNvGrpSpPr/>
          <p:nvPr/>
        </p:nvGrpSpPr>
        <p:grpSpPr>
          <a:xfrm>
            <a:off x="762000" y="2667000"/>
            <a:ext cx="5294828" cy="2729710"/>
            <a:chOff x="891988" y="2857500"/>
            <a:chExt cx="5294828" cy="2729710"/>
          </a:xfrm>
        </p:grpSpPr>
        <p:pic>
          <p:nvPicPr>
            <p:cNvPr id="5" name="Picture 4"/>
            <p:cNvPicPr>
              <a:picLocks noChangeAspect="1"/>
            </p:cNvPicPr>
            <p:nvPr/>
          </p:nvPicPr>
          <p:blipFill rotWithShape="1">
            <a:blip r:embed="rId4"/>
            <a:srcRect t="3239" b="2833"/>
            <a:stretch/>
          </p:blipFill>
          <p:spPr>
            <a:xfrm>
              <a:off x="914400" y="2857500"/>
              <a:ext cx="5272416" cy="2209800"/>
            </a:xfrm>
            <a:prstGeom prst="rect">
              <a:avLst/>
            </a:prstGeom>
          </p:spPr>
        </p:pic>
        <p:pic>
          <p:nvPicPr>
            <p:cNvPr id="8" name="Picture 7"/>
            <p:cNvPicPr>
              <a:picLocks noChangeAspect="1"/>
            </p:cNvPicPr>
            <p:nvPr/>
          </p:nvPicPr>
          <p:blipFill>
            <a:blip r:embed="rId5"/>
            <a:stretch>
              <a:fillRect/>
            </a:stretch>
          </p:blipFill>
          <p:spPr>
            <a:xfrm>
              <a:off x="891988" y="5154579"/>
              <a:ext cx="5204012" cy="432631"/>
            </a:xfrm>
            <a:prstGeom prst="rect">
              <a:avLst/>
            </a:prstGeom>
          </p:spPr>
        </p:pic>
        <p:sp>
          <p:nvSpPr>
            <p:cNvPr id="7" name="Rectangle 6"/>
            <p:cNvSpPr/>
            <p:nvPr/>
          </p:nvSpPr>
          <p:spPr>
            <a:xfrm>
              <a:off x="3657600" y="5189934"/>
              <a:ext cx="2286000" cy="38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=COUNTIF(C13:C16,"&gt;0")</a:t>
              </a:r>
            </a:p>
          </p:txBody>
        </p:sp>
      </p:grpSp>
    </p:spTree>
    <p:extLst>
      <p:ext uri="{BB962C8B-B14F-4D97-AF65-F5344CB8AC3E}">
        <p14:creationId xmlns:p14="http://schemas.microsoft.com/office/powerpoint/2010/main" val="55352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2012" y="3890682"/>
            <a:ext cx="5272416" cy="453433"/>
          </a:xfrm>
          <a:prstGeom prst="rect">
            <a:avLst/>
          </a:prstGeom>
        </p:spPr>
      </p:pic>
      <p:sp>
        <p:nvSpPr>
          <p:cNvPr id="2" name="Title 1"/>
          <p:cNvSpPr>
            <a:spLocks noGrp="1"/>
          </p:cNvSpPr>
          <p:nvPr>
            <p:ph type="title"/>
          </p:nvPr>
        </p:nvSpPr>
        <p:spPr/>
        <p:txBody>
          <a:bodyPr>
            <a:normAutofit fontScale="90000"/>
          </a:bodyPr>
          <a:lstStyle/>
          <a:p>
            <a:r>
              <a:rPr lang="en-US" dirty="0"/>
              <a:t>Counting </a:t>
            </a:r>
            <a:r>
              <a:rPr lang="en-US" dirty="0" smtClean="0"/>
              <a:t>Functions Based On Conditions: </a:t>
            </a:r>
            <a:r>
              <a:rPr lang="en-US" dirty="0" err="1" smtClean="0">
                <a:latin typeface="Consolas" panose="020B0609020204030204" pitchFamily="49" charset="0"/>
                <a:cs typeface="Consolas" panose="020B0609020204030204" pitchFamily="49" charset="0"/>
              </a:rPr>
              <a:t>Countif</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2</a:t>
            </a:r>
            <a:endParaRPr lang="en-US" dirty="0">
              <a:latin typeface="+mn-lt"/>
            </a:endParaRPr>
          </a:p>
        </p:txBody>
      </p:sp>
      <p:sp>
        <p:nvSpPr>
          <p:cNvPr id="3" name="Content Placeholder 2"/>
          <p:cNvSpPr>
            <a:spLocks noGrp="1"/>
          </p:cNvSpPr>
          <p:nvPr>
            <p:ph idx="1"/>
          </p:nvPr>
        </p:nvSpPr>
        <p:spPr/>
        <p:txBody>
          <a:bodyPr/>
          <a:lstStyle/>
          <a:p>
            <a:pPr lvl="1"/>
            <a:endParaRPr lang="en-CA" sz="1400" dirty="0"/>
          </a:p>
          <a:p>
            <a:pPr lvl="1"/>
            <a:endParaRPr lang="en-CA" dirty="0"/>
          </a:p>
          <a:p>
            <a:endParaRPr lang="en-US" dirty="0"/>
          </a:p>
        </p:txBody>
      </p:sp>
      <p:pic>
        <p:nvPicPr>
          <p:cNvPr id="5" name="Picture 4"/>
          <p:cNvPicPr>
            <a:picLocks noChangeAspect="1"/>
          </p:cNvPicPr>
          <p:nvPr/>
        </p:nvPicPr>
        <p:blipFill rotWithShape="1">
          <a:blip r:embed="rId4"/>
          <a:srcRect t="3239" b="2833"/>
          <a:stretch/>
        </p:blipFill>
        <p:spPr>
          <a:xfrm>
            <a:off x="632012" y="1452282"/>
            <a:ext cx="5272416" cy="2209800"/>
          </a:xfrm>
          <a:prstGeom prst="rect">
            <a:avLst/>
          </a:prstGeom>
        </p:spPr>
      </p:pic>
      <p:sp>
        <p:nvSpPr>
          <p:cNvPr id="7" name="Rectangle 6"/>
          <p:cNvSpPr/>
          <p:nvPr/>
        </p:nvSpPr>
        <p:spPr>
          <a:xfrm>
            <a:off x="3429000" y="3910222"/>
            <a:ext cx="2286000" cy="38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=COUNTIF(C13:C16,"B")</a:t>
            </a:r>
          </a:p>
        </p:txBody>
      </p:sp>
    </p:spTree>
    <p:extLst>
      <p:ext uri="{BB962C8B-B14F-4D97-AF65-F5344CB8AC3E}">
        <p14:creationId xmlns:p14="http://schemas.microsoft.com/office/powerpoint/2010/main" val="68269605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Counting Functions Based On Conditions: </a:t>
            </a:r>
            <a:r>
              <a:rPr lang="en-US" dirty="0" err="1" smtClean="0">
                <a:latin typeface="Consolas" panose="020B0609020204030204" pitchFamily="49" charset="0"/>
                <a:cs typeface="Consolas" panose="020B0609020204030204" pitchFamily="49" charset="0"/>
              </a:rPr>
              <a:t>Countifs</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3</a:t>
            </a:r>
            <a:endParaRPr lang="en-US" dirty="0">
              <a:latin typeface="+mn-lt"/>
            </a:endParaRPr>
          </a:p>
        </p:txBody>
      </p:sp>
      <p:sp>
        <p:nvSpPr>
          <p:cNvPr id="3" name="Content Placeholder 2"/>
          <p:cNvSpPr>
            <a:spLocks noGrp="1"/>
          </p:cNvSpPr>
          <p:nvPr>
            <p:ph idx="1"/>
          </p:nvPr>
        </p:nvSpPr>
        <p:spPr/>
        <p:txBody>
          <a:bodyPr/>
          <a:lstStyle/>
          <a:p>
            <a:r>
              <a:rPr lang="en-CA" dirty="0" smtClean="0"/>
              <a:t>Can be used when multiple requirements must be met:</a:t>
            </a:r>
          </a:p>
          <a:p>
            <a:pPr lvl="1"/>
            <a:r>
              <a:rPr lang="en-CA" dirty="0" smtClean="0"/>
              <a:t>Counts </a:t>
            </a:r>
            <a:r>
              <a:rPr lang="en-CA" dirty="0"/>
              <a:t>the number of cells that meets </a:t>
            </a:r>
            <a:r>
              <a:rPr lang="en-CA" dirty="0" smtClean="0"/>
              <a:t>all in a series of multiple requirements</a:t>
            </a:r>
            <a:endParaRPr lang="en-CA" dirty="0"/>
          </a:p>
          <a:p>
            <a:pPr lvl="1"/>
            <a:r>
              <a:rPr lang="en-CA" sz="1400" dirty="0">
                <a:hlinkClick r:id="rId3"/>
              </a:rPr>
              <a:t>https://</a:t>
            </a:r>
            <a:r>
              <a:rPr lang="en-CA" sz="1400" dirty="0" smtClean="0">
                <a:hlinkClick r:id="rId3"/>
              </a:rPr>
              <a:t>support.office.com/en-US/article/COUNTIFS-function-DDA3DC6E-F74E-4AEE-88BC-AA8C2A866842</a:t>
            </a:r>
            <a:endParaRPr lang="en-CA" sz="1400" dirty="0" smtClean="0"/>
          </a:p>
          <a:p>
            <a:r>
              <a:rPr lang="en-US" dirty="0" smtClean="0"/>
              <a:t>Format:</a:t>
            </a:r>
          </a:p>
          <a:p>
            <a:pPr marL="234950" lvl="1" indent="0">
              <a:buNone/>
            </a:pPr>
            <a:r>
              <a:rPr lang="en-US" sz="1800" dirty="0" smtClean="0">
                <a:latin typeface="Consolas" panose="020B0609020204030204" pitchFamily="49" charset="0"/>
                <a:cs typeface="Consolas" panose="020B0609020204030204" pitchFamily="49" charset="0"/>
              </a:rPr>
              <a:t>=countifs(</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&lt;range 1&gt;, &lt;criteria 1&gt;,</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 &lt;optional additional range&gt;, [&lt;optional additional </a:t>
            </a:r>
          </a:p>
          <a:p>
            <a:pPr marL="234950"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criteria&gt;])</a:t>
            </a:r>
          </a:p>
          <a:p>
            <a:r>
              <a:rPr lang="en-US" dirty="0" smtClean="0"/>
              <a:t>Example</a:t>
            </a:r>
            <a:r>
              <a:rPr lang="en-US" dirty="0"/>
              <a:t>: </a:t>
            </a:r>
            <a:r>
              <a:rPr lang="en-US" sz="2000" dirty="0" smtClean="0">
                <a:latin typeface="Consolas" panose="020B0609020204030204" pitchFamily="49" charset="0"/>
                <a:cs typeface="Consolas" panose="020B0609020204030204" pitchFamily="49" charset="0"/>
              </a:rPr>
              <a:t>19_conditional_counting_formulas</a:t>
            </a:r>
          </a:p>
          <a:p>
            <a:pPr lvl="1"/>
            <a:r>
              <a:rPr lang="en-US" dirty="0"/>
              <a:t>=countifs(A1:A10,"A", B2:B7, "&gt;=100")</a:t>
            </a:r>
          </a:p>
          <a:p>
            <a:pPr marL="234950" lvl="1" indent="0">
              <a:buNone/>
            </a:pP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19226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a:latin typeface="Consolas" panose="020B0609020204030204" pitchFamily="49" charset="0"/>
                <a:cs typeface="Consolas" panose="020B0609020204030204" pitchFamily="49" charset="0"/>
              </a:rPr>
              <a:t>Countifs</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4</a:t>
            </a:r>
            <a:endParaRPr lang="en-US" dirty="0">
              <a:latin typeface="+mn-lt"/>
            </a:endParaRPr>
          </a:p>
        </p:txBody>
      </p:sp>
      <p:grpSp>
        <p:nvGrpSpPr>
          <p:cNvPr id="8" name="Group 7"/>
          <p:cNvGrpSpPr/>
          <p:nvPr/>
        </p:nvGrpSpPr>
        <p:grpSpPr>
          <a:xfrm>
            <a:off x="3535094" y="3922515"/>
            <a:ext cx="5143500" cy="1250753"/>
            <a:chOff x="3848100" y="5294114"/>
            <a:chExt cx="5143500" cy="1250753"/>
          </a:xfrm>
        </p:grpSpPr>
        <p:sp>
          <p:nvSpPr>
            <p:cNvPr id="9" name="Rectangle 8"/>
            <p:cNvSpPr/>
            <p:nvPr/>
          </p:nvSpPr>
          <p:spPr>
            <a:xfrm>
              <a:off x="4191000" y="6032003"/>
              <a:ext cx="4800600" cy="512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Specify: count number of employees that met the </a:t>
              </a:r>
            </a:p>
            <a:p>
              <a:r>
                <a:rPr lang="en-US" sz="1600" dirty="0" smtClean="0"/>
                <a:t>quota for both months</a:t>
              </a:r>
            </a:p>
          </p:txBody>
        </p:sp>
        <p:cxnSp>
          <p:nvCxnSpPr>
            <p:cNvPr id="10" name="Straight Connector 9"/>
            <p:cNvCxnSpPr/>
            <p:nvPr/>
          </p:nvCxnSpPr>
          <p:spPr>
            <a:xfrm>
              <a:off x="3848100" y="5334000"/>
              <a:ext cx="342900" cy="641151"/>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3"/>
            </p:cNvCxnSpPr>
            <p:nvPr/>
          </p:nvCxnSpPr>
          <p:spPr>
            <a:xfrm>
              <a:off x="6172200" y="5294114"/>
              <a:ext cx="2819400" cy="737889"/>
            </a:xfrm>
            <a:prstGeom prst="line">
              <a:avLst/>
            </a:pr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468591" y="1333759"/>
            <a:ext cx="5466803" cy="2941236"/>
            <a:chOff x="468591" y="1333759"/>
            <a:chExt cx="5466803" cy="2941236"/>
          </a:xfrm>
        </p:grpSpPr>
        <p:grpSp>
          <p:nvGrpSpPr>
            <p:cNvPr id="24" name="Group 23"/>
            <p:cNvGrpSpPr/>
            <p:nvPr/>
          </p:nvGrpSpPr>
          <p:grpSpPr>
            <a:xfrm>
              <a:off x="468591" y="1333759"/>
              <a:ext cx="5466803" cy="2941236"/>
              <a:chOff x="468591" y="1333759"/>
              <a:chExt cx="5466803" cy="2941236"/>
            </a:xfrm>
          </p:grpSpPr>
          <p:grpSp>
            <p:nvGrpSpPr>
              <p:cNvPr id="4" name="Group 3"/>
              <p:cNvGrpSpPr/>
              <p:nvPr/>
            </p:nvGrpSpPr>
            <p:grpSpPr>
              <a:xfrm>
                <a:off x="682244" y="3665934"/>
                <a:ext cx="5253150" cy="609061"/>
                <a:chOff x="995250" y="5037533"/>
                <a:chExt cx="5253150" cy="609061"/>
              </a:xfrm>
            </p:grpSpPr>
            <p:pic>
              <p:nvPicPr>
                <p:cNvPr id="6" name="Picture 5"/>
                <p:cNvPicPr>
                  <a:picLocks noChangeAspect="1"/>
                </p:cNvPicPr>
                <p:nvPr/>
              </p:nvPicPr>
              <p:blipFill>
                <a:blip r:embed="rId3"/>
                <a:stretch>
                  <a:fillRect/>
                </a:stretch>
              </p:blipFill>
              <p:spPr>
                <a:xfrm>
                  <a:off x="995250" y="5037533"/>
                  <a:ext cx="5253150" cy="609061"/>
                </a:xfrm>
                <a:prstGeom prst="rect">
                  <a:avLst/>
                </a:prstGeom>
              </p:spPr>
            </p:pic>
            <p:sp>
              <p:nvSpPr>
                <p:cNvPr id="7" name="Rectangle 6"/>
                <p:cNvSpPr/>
                <p:nvPr/>
              </p:nvSpPr>
              <p:spPr>
                <a:xfrm>
                  <a:off x="3886200" y="5105400"/>
                  <a:ext cx="2286000" cy="377428"/>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2468294" y="1360907"/>
                <a:ext cx="1066800" cy="22860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Col C</a:t>
                </a:r>
              </a:p>
            </p:txBody>
          </p:sp>
          <p:sp>
            <p:nvSpPr>
              <p:cNvPr id="15" name="TextBox 14"/>
              <p:cNvSpPr txBox="1"/>
              <p:nvPr/>
            </p:nvSpPr>
            <p:spPr>
              <a:xfrm>
                <a:off x="4038600" y="1333759"/>
                <a:ext cx="1066800" cy="22860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Col D</a:t>
                </a:r>
              </a:p>
            </p:txBody>
          </p:sp>
          <p:sp>
            <p:nvSpPr>
              <p:cNvPr id="18" name="TextBox 17"/>
              <p:cNvSpPr txBox="1"/>
              <p:nvPr/>
            </p:nvSpPr>
            <p:spPr>
              <a:xfrm>
                <a:off x="472147" y="1905518"/>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14</a:t>
                </a:r>
              </a:p>
            </p:txBody>
          </p:sp>
          <p:sp>
            <p:nvSpPr>
              <p:cNvPr id="19" name="TextBox 18"/>
              <p:cNvSpPr txBox="1"/>
              <p:nvPr/>
            </p:nvSpPr>
            <p:spPr>
              <a:xfrm>
                <a:off x="472147" y="2198460"/>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15</a:t>
                </a:r>
              </a:p>
            </p:txBody>
          </p:sp>
          <p:sp>
            <p:nvSpPr>
              <p:cNvPr id="20" name="TextBox 19"/>
              <p:cNvSpPr txBox="1"/>
              <p:nvPr/>
            </p:nvSpPr>
            <p:spPr>
              <a:xfrm>
                <a:off x="472147" y="2447542"/>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16</a:t>
                </a:r>
              </a:p>
            </p:txBody>
          </p:sp>
          <p:sp>
            <p:nvSpPr>
              <p:cNvPr id="21" name="TextBox 20"/>
              <p:cNvSpPr txBox="1"/>
              <p:nvPr/>
            </p:nvSpPr>
            <p:spPr>
              <a:xfrm>
                <a:off x="468591" y="2717190"/>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17</a:t>
                </a:r>
              </a:p>
            </p:txBody>
          </p:sp>
          <p:sp>
            <p:nvSpPr>
              <p:cNvPr id="22" name="TextBox 21"/>
              <p:cNvSpPr txBox="1"/>
              <p:nvPr/>
            </p:nvSpPr>
            <p:spPr>
              <a:xfrm>
                <a:off x="468591" y="3014701"/>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18</a:t>
                </a:r>
              </a:p>
            </p:txBody>
          </p:sp>
          <p:sp>
            <p:nvSpPr>
              <p:cNvPr id="23" name="TextBox 22"/>
              <p:cNvSpPr txBox="1"/>
              <p:nvPr/>
            </p:nvSpPr>
            <p:spPr>
              <a:xfrm>
                <a:off x="468591" y="3312212"/>
                <a:ext cx="457200" cy="299410"/>
              </a:xfrm>
              <a:prstGeom prst="rect">
                <a:avLst/>
              </a:prstGeom>
              <a:noFill/>
            </p:spPr>
            <p:txBody>
              <a:bodyPr wrap="square" rtlCol="0">
                <a:noAutofit/>
              </a:bodyPr>
              <a:lstStyle/>
              <a:p>
                <a:r>
                  <a:rPr lang="en-US" b="1" dirty="0" smtClean="0">
                    <a:latin typeface="Consolas" panose="020B0609020204030204" pitchFamily="49" charset="0"/>
                    <a:cs typeface="Consolas" panose="020B0609020204030204" pitchFamily="49" charset="0"/>
                  </a:rPr>
                  <a:t>19</a:t>
                </a:r>
              </a:p>
            </p:txBody>
          </p:sp>
        </p:grpSp>
        <p:pic>
          <p:nvPicPr>
            <p:cNvPr id="12" name="Picture 11"/>
            <p:cNvPicPr>
              <a:picLocks noChangeAspect="1"/>
            </p:cNvPicPr>
            <p:nvPr/>
          </p:nvPicPr>
          <p:blipFill>
            <a:blip r:embed="rId4"/>
            <a:stretch>
              <a:fillRect/>
            </a:stretch>
          </p:blipFill>
          <p:spPr>
            <a:xfrm>
              <a:off x="868094" y="1671298"/>
              <a:ext cx="4465906" cy="2035096"/>
            </a:xfrm>
            <a:prstGeom prst="rect">
              <a:avLst/>
            </a:prstGeom>
          </p:spPr>
        </p:pic>
      </p:grpSp>
    </p:spTree>
    <p:extLst>
      <p:ext uri="{BB962C8B-B14F-4D97-AF65-F5344CB8AC3E}">
        <p14:creationId xmlns:p14="http://schemas.microsoft.com/office/powerpoint/2010/main" val="242539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Conditional Formatting</a:t>
            </a:r>
            <a:endParaRPr lang="en-CA" dirty="0"/>
          </a:p>
        </p:txBody>
      </p:sp>
      <p:sp>
        <p:nvSpPr>
          <p:cNvPr id="3" name="Content Placeholder 2"/>
          <p:cNvSpPr>
            <a:spLocks noGrp="1"/>
          </p:cNvSpPr>
          <p:nvPr>
            <p:ph idx="1"/>
          </p:nvPr>
        </p:nvSpPr>
        <p:spPr/>
        <p:txBody>
          <a:bodyPr/>
          <a:lstStyle/>
          <a:p>
            <a:r>
              <a:rPr lang="en-CA" dirty="0" smtClean="0"/>
              <a:t>A very practical example of how conditional branching “</a:t>
            </a:r>
            <a:r>
              <a:rPr lang="en-CA" dirty="0" smtClean="0">
                <a:latin typeface="Consolas" panose="020B0609020204030204" pitchFamily="49" charset="0"/>
                <a:cs typeface="Consolas" panose="020B0609020204030204" pitchFamily="49" charset="0"/>
              </a:rPr>
              <a:t>if</a:t>
            </a:r>
            <a:r>
              <a:rPr lang="en-CA" dirty="0" smtClean="0"/>
              <a:t>’s” can be applied.</a:t>
            </a:r>
          </a:p>
          <a:p>
            <a:r>
              <a:rPr lang="en-CA" dirty="0" smtClean="0"/>
              <a:t>Use of conditional formatting will be covered in tutorial.</a:t>
            </a:r>
            <a:endParaRPr lang="en-CA" dirty="0"/>
          </a:p>
        </p:txBody>
      </p:sp>
    </p:spTree>
    <p:extLst>
      <p:ext uri="{BB962C8B-B14F-4D97-AF65-F5344CB8AC3E}">
        <p14:creationId xmlns:p14="http://schemas.microsoft.com/office/powerpoint/2010/main" val="13762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dirty="0" smtClean="0"/>
              <a:t>Methods Of Referring To Cells</a:t>
            </a:r>
          </a:p>
        </p:txBody>
      </p:sp>
      <p:sp>
        <p:nvSpPr>
          <p:cNvPr id="36867" name="Rectangle 3"/>
          <p:cNvSpPr>
            <a:spLocks noGrp="1" noChangeArrowheads="1"/>
          </p:cNvSpPr>
          <p:nvPr>
            <p:ph type="body" idx="1"/>
          </p:nvPr>
        </p:nvSpPr>
        <p:spPr/>
        <p:txBody>
          <a:bodyPr/>
          <a:lstStyle/>
          <a:p>
            <a:r>
              <a:rPr lang="en-US" altLang="en-US" dirty="0" smtClean="0"/>
              <a:t>Absolute: </a:t>
            </a:r>
          </a:p>
          <a:p>
            <a:pPr lvl="1"/>
            <a:r>
              <a:rPr lang="en-US" altLang="en-US" dirty="0" smtClean="0"/>
              <a:t>The </a:t>
            </a:r>
            <a:r>
              <a:rPr lang="en-CA" dirty="0" smtClean="0"/>
              <a:t>formula </a:t>
            </a:r>
            <a:r>
              <a:rPr lang="en-CA" dirty="0"/>
              <a:t>won't change if you </a:t>
            </a:r>
            <a:r>
              <a:rPr lang="en-CA" dirty="0" smtClean="0"/>
              <a:t>copy/cut </a:t>
            </a:r>
            <a:r>
              <a:rPr lang="en-CA" dirty="0"/>
              <a:t>and paste the </a:t>
            </a:r>
            <a:r>
              <a:rPr lang="en-CA" dirty="0" smtClean="0"/>
              <a:t>formula or if the spreadsheet changes in size</a:t>
            </a:r>
            <a:endParaRPr lang="en-US" altLang="en-US" dirty="0" smtClean="0"/>
          </a:p>
          <a:p>
            <a:r>
              <a:rPr lang="en-US" altLang="en-US" dirty="0" smtClean="0"/>
              <a:t>Relative</a:t>
            </a:r>
          </a:p>
          <a:p>
            <a:pPr lvl="1"/>
            <a:r>
              <a:rPr lang="en-CA" dirty="0" smtClean="0"/>
              <a:t>The formula changes depending </a:t>
            </a:r>
            <a:r>
              <a:rPr lang="en-CA" dirty="0"/>
              <a:t>how far that the formula is </a:t>
            </a:r>
            <a:r>
              <a:rPr lang="en-CA" dirty="0" smtClean="0"/>
              <a:t>moved or how much the spreadsheet is changed in size.</a:t>
            </a:r>
            <a:endParaRPr lang="en-US" dirty="0"/>
          </a:p>
          <a:p>
            <a:endParaRPr lang="en-US" altLang="en-US" dirty="0" smtClean="0"/>
          </a:p>
        </p:txBody>
      </p:sp>
    </p:spTree>
    <p:extLst>
      <p:ext uri="{BB962C8B-B14F-4D97-AF65-F5344CB8AC3E}">
        <p14:creationId xmlns:p14="http://schemas.microsoft.com/office/powerpoint/2010/main" val="268634826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smtClean="0"/>
              <a:t>Absolute Reference</a:t>
            </a:r>
          </a:p>
        </p:txBody>
      </p:sp>
      <p:sp>
        <p:nvSpPr>
          <p:cNvPr id="37891" name="Rectangle 3"/>
          <p:cNvSpPr>
            <a:spLocks noGrp="1" noChangeArrowheads="1"/>
          </p:cNvSpPr>
          <p:nvPr>
            <p:ph type="body" idx="1"/>
          </p:nvPr>
        </p:nvSpPr>
        <p:spPr/>
        <p:txBody>
          <a:bodyPr/>
          <a:lstStyle/>
          <a:p>
            <a:r>
              <a:rPr lang="en-US" altLang="en-US" dirty="0" smtClean="0"/>
              <a:t>When a reference to an cell or range of cells doesn’t change when the contents of a cell or cells is copied or the sheet changes in size.</a:t>
            </a:r>
          </a:p>
          <a:p>
            <a:endParaRPr lang="en-US" altLang="en-US" dirty="0" smtClean="0"/>
          </a:p>
        </p:txBody>
      </p:sp>
      <p:pic>
        <p:nvPicPr>
          <p:cNvPr id="643076" name="Picture 4"/>
          <p:cNvPicPr>
            <a:picLocks noChangeAspect="1" noChangeArrowheads="1"/>
          </p:cNvPicPr>
          <p:nvPr/>
        </p:nvPicPr>
        <p:blipFill>
          <a:blip r:embed="rId3">
            <a:extLst>
              <a:ext uri="{28A0092B-C50C-407E-A947-70E740481C1C}">
                <a14:useLocalDpi xmlns:a14="http://schemas.microsoft.com/office/drawing/2010/main" val="0"/>
              </a:ext>
            </a:extLst>
          </a:blip>
          <a:srcRect l="39417" t="33112" r="38000" b="48222"/>
          <a:stretch>
            <a:fillRect/>
          </a:stretch>
        </p:blipFill>
        <p:spPr bwMode="auto">
          <a:xfrm>
            <a:off x="762000" y="2692888"/>
            <a:ext cx="404653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43077" name="Text Box 5"/>
          <p:cNvSpPr txBox="1">
            <a:spLocks noChangeArrowheads="1"/>
          </p:cNvSpPr>
          <p:nvPr/>
        </p:nvSpPr>
        <p:spPr bwMode="auto">
          <a:xfrm>
            <a:off x="393700" y="5666276"/>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643079" name="Text Box 7"/>
          <p:cNvSpPr txBox="1">
            <a:spLocks noChangeArrowheads="1"/>
          </p:cNvSpPr>
          <p:nvPr/>
        </p:nvSpPr>
        <p:spPr bwMode="auto">
          <a:xfrm>
            <a:off x="4965700" y="5678976"/>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643080" name="AutoShape 8"/>
          <p:cNvCxnSpPr>
            <a:cxnSpLocks noChangeShapeType="1"/>
            <a:endCxn id="643077" idx="0"/>
          </p:cNvCxnSpPr>
          <p:nvPr/>
        </p:nvCxnSpPr>
        <p:spPr bwMode="auto">
          <a:xfrm flipH="1">
            <a:off x="1752600" y="5201138"/>
            <a:ext cx="1033463" cy="465138"/>
          </a:xfrm>
          <a:prstGeom prst="straightConnector1">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643082" name="Line 10"/>
          <p:cNvSpPr>
            <a:spLocks noChangeShapeType="1"/>
          </p:cNvSpPr>
          <p:nvPr/>
        </p:nvSpPr>
        <p:spPr bwMode="auto">
          <a:xfrm>
            <a:off x="4584700" y="5175738"/>
            <a:ext cx="1447800" cy="4953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sp>
        <p:nvSpPr>
          <p:cNvPr id="9" name="Text Box 7"/>
          <p:cNvSpPr txBox="1">
            <a:spLocks noChangeArrowheads="1"/>
          </p:cNvSpPr>
          <p:nvPr/>
        </p:nvSpPr>
        <p:spPr bwMode="auto">
          <a:xfrm>
            <a:off x="4923235" y="4274427"/>
            <a:ext cx="2917031" cy="787011"/>
          </a:xfrm>
          <a:prstGeom prst="rect">
            <a:avLst/>
          </a:prstGeom>
          <a:solidFill>
            <a:srgbClr val="FFFF99"/>
          </a:solidFill>
          <a:ln w="12700">
            <a:solidFill>
              <a:schemeClr val="tx1"/>
            </a:solidFill>
            <a:prstDash val="dash"/>
            <a:miter lim="800000"/>
            <a:headEnd type="none" w="sm" len="sm"/>
            <a:tailEnd type="none" w="sm" len="sm"/>
          </a:ln>
        </p:spPr>
        <p:txBody>
          <a:bodyPr wrap="square"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smtClean="0"/>
              <a:t>Assumption</a:t>
            </a:r>
            <a:endParaRPr lang="en-US" altLang="en-US" sz="1800" b="1" dirty="0"/>
          </a:p>
          <a:p>
            <a:pPr>
              <a:spcBef>
                <a:spcPct val="50000"/>
              </a:spcBef>
            </a:pPr>
            <a:r>
              <a:rPr lang="en-US" altLang="en-US" sz="1800" dirty="0" smtClean="0"/>
              <a:t>Row 10 sums row 4 – 9.</a:t>
            </a:r>
            <a:endParaRPr lang="en-US" altLang="en-US" sz="1800" dirty="0"/>
          </a:p>
        </p:txBody>
      </p:sp>
    </p:spTree>
    <p:extLst>
      <p:ext uri="{BB962C8B-B14F-4D97-AF65-F5344CB8AC3E}">
        <p14:creationId xmlns:p14="http://schemas.microsoft.com/office/powerpoint/2010/main" val="3698865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64308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4307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4308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4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p:bldP spid="643077" grpId="0" animBg="1"/>
      <p:bldP spid="643079" grpId="0" animBg="1"/>
      <p:bldP spid="643082" grpId="0" animBg="1"/>
      <p:bldP spid="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t>Absolute Reference (2)</a:t>
            </a:r>
          </a:p>
        </p:txBody>
      </p:sp>
      <p:pic>
        <p:nvPicPr>
          <p:cNvPr id="64512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47591" t="50111" r="38000" b="48178"/>
          <a:stretch>
            <a:fillRect/>
          </a:stretch>
        </p:blipFill>
        <p:spPr>
          <a:xfrm>
            <a:off x="2312988" y="1501775"/>
            <a:ext cx="4567237" cy="492125"/>
          </a:xfrm>
        </p:spPr>
      </p:pic>
      <p:sp>
        <p:nvSpPr>
          <p:cNvPr id="645125" name="Text Box 5"/>
          <p:cNvSpPr txBox="1">
            <a:spLocks noChangeArrowheads="1"/>
          </p:cNvSpPr>
          <p:nvPr/>
        </p:nvSpPr>
        <p:spPr bwMode="auto">
          <a:xfrm>
            <a:off x="990600" y="2433638"/>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645126" name="Text Box 6"/>
          <p:cNvSpPr txBox="1">
            <a:spLocks noChangeArrowheads="1"/>
          </p:cNvSpPr>
          <p:nvPr/>
        </p:nvSpPr>
        <p:spPr bwMode="auto">
          <a:xfrm>
            <a:off x="6565900" y="2471738"/>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645127" name="AutoShape 7"/>
          <p:cNvCxnSpPr>
            <a:cxnSpLocks noChangeShapeType="1"/>
            <a:endCxn id="645125" idx="0"/>
          </p:cNvCxnSpPr>
          <p:nvPr/>
        </p:nvCxnSpPr>
        <p:spPr bwMode="auto">
          <a:xfrm flipH="1">
            <a:off x="2349500" y="1968500"/>
            <a:ext cx="1509713" cy="465138"/>
          </a:xfrm>
          <a:prstGeom prst="straightConnector1">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645128" name="Line 8"/>
          <p:cNvSpPr>
            <a:spLocks noChangeShapeType="1"/>
          </p:cNvSpPr>
          <p:nvPr/>
        </p:nvSpPr>
        <p:spPr bwMode="auto">
          <a:xfrm>
            <a:off x="6184900" y="1968500"/>
            <a:ext cx="1447800" cy="4953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nvGrpSpPr>
          <p:cNvPr id="4" name="Group 3"/>
          <p:cNvGrpSpPr/>
          <p:nvPr/>
        </p:nvGrpSpPr>
        <p:grpSpPr>
          <a:xfrm>
            <a:off x="812800" y="3187702"/>
            <a:ext cx="1384300" cy="928688"/>
            <a:chOff x="812800" y="3187702"/>
            <a:chExt cx="1384300" cy="928688"/>
          </a:xfrm>
        </p:grpSpPr>
        <p:sp>
          <p:nvSpPr>
            <p:cNvPr id="38925" name="AutoShape 9"/>
            <p:cNvSpPr>
              <a:spLocks/>
            </p:cNvSpPr>
            <p:nvPr/>
          </p:nvSpPr>
          <p:spPr bwMode="auto">
            <a:xfrm rot="5400000">
              <a:off x="1308100" y="3098802"/>
              <a:ext cx="304800" cy="482600"/>
            </a:xfrm>
            <a:prstGeom prst="rightBrace">
              <a:avLst>
                <a:gd name="adj1" fmla="val 13194"/>
                <a:gd name="adj2" fmla="val 54463"/>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38926" name="Text Box 11"/>
            <p:cNvSpPr txBox="1">
              <a:spLocks noChangeArrowheads="1"/>
            </p:cNvSpPr>
            <p:nvPr/>
          </p:nvSpPr>
          <p:spPr bwMode="auto">
            <a:xfrm>
              <a:off x="812800" y="3467102"/>
              <a:ext cx="1384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Absolute reference</a:t>
              </a:r>
            </a:p>
          </p:txBody>
        </p:sp>
      </p:grpSp>
      <p:grpSp>
        <p:nvGrpSpPr>
          <p:cNvPr id="5" name="Group 4"/>
          <p:cNvGrpSpPr/>
          <p:nvPr/>
        </p:nvGrpSpPr>
        <p:grpSpPr>
          <a:xfrm>
            <a:off x="6540500" y="3200402"/>
            <a:ext cx="1384300" cy="1004888"/>
            <a:chOff x="6540500" y="3200402"/>
            <a:chExt cx="1384300" cy="1004888"/>
          </a:xfrm>
        </p:grpSpPr>
        <p:sp>
          <p:nvSpPr>
            <p:cNvPr id="38923" name="AutoShape 10"/>
            <p:cNvSpPr>
              <a:spLocks/>
            </p:cNvSpPr>
            <p:nvPr/>
          </p:nvSpPr>
          <p:spPr bwMode="auto">
            <a:xfrm rot="5400000">
              <a:off x="6908800" y="3111502"/>
              <a:ext cx="304800" cy="482600"/>
            </a:xfrm>
            <a:prstGeom prst="rightBrace">
              <a:avLst>
                <a:gd name="adj1" fmla="val 13194"/>
                <a:gd name="adj2" fmla="val 54463"/>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lgn="ctr"/>
              <a:endParaRPr lang="en-US" altLang="en-US" dirty="0"/>
            </a:p>
          </p:txBody>
        </p:sp>
        <p:sp>
          <p:nvSpPr>
            <p:cNvPr id="38924" name="Text Box 12"/>
            <p:cNvSpPr txBox="1">
              <a:spLocks noChangeArrowheads="1"/>
            </p:cNvSpPr>
            <p:nvPr/>
          </p:nvSpPr>
          <p:spPr bwMode="auto">
            <a:xfrm>
              <a:off x="6540500" y="3556002"/>
              <a:ext cx="1384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Absolute reference</a:t>
              </a:r>
            </a:p>
          </p:txBody>
        </p:sp>
      </p:grpSp>
      <p:sp>
        <p:nvSpPr>
          <p:cNvPr id="645136" name="Text Box 16"/>
          <p:cNvSpPr txBox="1">
            <a:spLocks noChangeArrowheads="1"/>
          </p:cNvSpPr>
          <p:nvPr/>
        </p:nvSpPr>
        <p:spPr bwMode="auto">
          <a:xfrm>
            <a:off x="787400" y="56261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dirty="0"/>
              <a:t>Absolute reference because the same (absolute) reference to cell B1 is made when the formula is copied.</a:t>
            </a:r>
          </a:p>
        </p:txBody>
      </p:sp>
    </p:spTree>
    <p:extLst>
      <p:ext uri="{BB962C8B-B14F-4D97-AF65-F5344CB8AC3E}">
        <p14:creationId xmlns:p14="http://schemas.microsoft.com/office/powerpoint/2010/main" val="247401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451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2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451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51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5" grpId="0" animBg="1"/>
      <p:bldP spid="645126" grpId="0" animBg="1"/>
      <p:bldP spid="645128" grpId="0" animBg="1"/>
      <p:bldP spid="645136"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smtClean="0"/>
              <a:t>Absolute Reference (3)</a:t>
            </a:r>
          </a:p>
        </p:txBody>
      </p:sp>
      <p:sp>
        <p:nvSpPr>
          <p:cNvPr id="39939" name="Rectangle 3"/>
          <p:cNvSpPr>
            <a:spLocks noGrp="1" noChangeArrowheads="1"/>
          </p:cNvSpPr>
          <p:nvPr>
            <p:ph type="body" idx="1"/>
          </p:nvPr>
        </p:nvSpPr>
        <p:spPr>
          <a:xfrm>
            <a:off x="521716" y="1447800"/>
            <a:ext cx="8229600" cy="5029200"/>
          </a:xfrm>
        </p:spPr>
        <p:txBody>
          <a:bodyPr/>
          <a:lstStyle/>
          <a:p>
            <a:r>
              <a:rPr lang="en-US" altLang="en-US" dirty="0" smtClean="0"/>
              <a:t>Typically it’s used in conjunction with constants (data that won’t change).</a:t>
            </a:r>
          </a:p>
        </p:txBody>
      </p:sp>
      <p:grpSp>
        <p:nvGrpSpPr>
          <p:cNvPr id="2" name="Group 9"/>
          <p:cNvGrpSpPr>
            <a:grpSpLocks/>
          </p:cNvGrpSpPr>
          <p:nvPr/>
        </p:nvGrpSpPr>
        <p:grpSpPr bwMode="auto">
          <a:xfrm>
            <a:off x="228600" y="2419350"/>
            <a:ext cx="6680200" cy="3778250"/>
            <a:chOff x="232" y="1308"/>
            <a:chExt cx="4208" cy="2380"/>
          </a:xfrm>
        </p:grpSpPr>
        <p:pic>
          <p:nvPicPr>
            <p:cNvPr id="39944" name="Picture 4"/>
            <p:cNvPicPr>
              <a:picLocks noChangeAspect="1" noChangeArrowheads="1"/>
            </p:cNvPicPr>
            <p:nvPr/>
          </p:nvPicPr>
          <p:blipFill>
            <a:blip r:embed="rId2">
              <a:extLst>
                <a:ext uri="{28A0092B-C50C-407E-A947-70E740481C1C}">
                  <a14:useLocalDpi xmlns:a14="http://schemas.microsoft.com/office/drawing/2010/main" val="0"/>
                </a:ext>
              </a:extLst>
            </a:blip>
            <a:srcRect l="39417" t="33112" r="38000" b="48222"/>
            <a:stretch>
              <a:fillRect/>
            </a:stretch>
          </p:blipFill>
          <p:spPr bwMode="auto">
            <a:xfrm>
              <a:off x="464" y="1308"/>
              <a:ext cx="2549"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9945" name="Text Box 5"/>
            <p:cNvSpPr txBox="1">
              <a:spLocks noChangeArrowheads="1"/>
            </p:cNvSpPr>
            <p:nvPr/>
          </p:nvSpPr>
          <p:spPr bwMode="auto">
            <a:xfrm>
              <a:off x="232" y="3181"/>
              <a:ext cx="1712"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39946" name="Text Box 6"/>
            <p:cNvSpPr txBox="1">
              <a:spLocks noChangeArrowheads="1"/>
            </p:cNvSpPr>
            <p:nvPr/>
          </p:nvSpPr>
          <p:spPr bwMode="auto">
            <a:xfrm>
              <a:off x="3112" y="3189"/>
              <a:ext cx="1328"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39947" name="AutoShape 7"/>
            <p:cNvCxnSpPr>
              <a:cxnSpLocks noChangeShapeType="1"/>
              <a:endCxn id="39945" idx="0"/>
            </p:cNvCxnSpPr>
            <p:nvPr/>
          </p:nvCxnSpPr>
          <p:spPr bwMode="auto">
            <a:xfrm flipH="1">
              <a:off x="1088" y="2888"/>
              <a:ext cx="651" cy="293"/>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39948" name="Line 8"/>
            <p:cNvSpPr>
              <a:spLocks noChangeShapeType="1"/>
            </p:cNvSpPr>
            <p:nvPr/>
          </p:nvSpPr>
          <p:spPr bwMode="auto">
            <a:xfrm>
              <a:off x="2872" y="2872"/>
              <a:ext cx="912" cy="312"/>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grpSp>
        <p:nvGrpSpPr>
          <p:cNvPr id="4" name="Group 3"/>
          <p:cNvGrpSpPr/>
          <p:nvPr/>
        </p:nvGrpSpPr>
        <p:grpSpPr>
          <a:xfrm>
            <a:off x="3200400" y="1981200"/>
            <a:ext cx="5181600" cy="1202510"/>
            <a:chOff x="3200400" y="1981200"/>
            <a:chExt cx="5181600" cy="1202510"/>
          </a:xfrm>
        </p:grpSpPr>
        <p:sp>
          <p:nvSpPr>
            <p:cNvPr id="39942" name="Line 10"/>
            <p:cNvSpPr>
              <a:spLocks noChangeShapeType="1"/>
            </p:cNvSpPr>
            <p:nvPr/>
          </p:nvSpPr>
          <p:spPr bwMode="auto">
            <a:xfrm flipH="1">
              <a:off x="3200400" y="2590800"/>
              <a:ext cx="2717800" cy="88900"/>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square" lIns="93600" tIns="46800" rIns="93600" bIns="46800">
              <a:spAutoFit/>
            </a:bodyPr>
            <a:lstStyle/>
            <a:p>
              <a:endParaRPr lang="en-CA" dirty="0"/>
            </a:p>
          </p:txBody>
        </p:sp>
        <p:sp>
          <p:nvSpPr>
            <p:cNvPr id="39943" name="Text Box 11"/>
            <p:cNvSpPr txBox="1">
              <a:spLocks noChangeArrowheads="1"/>
            </p:cNvSpPr>
            <p:nvPr/>
          </p:nvSpPr>
          <p:spPr bwMode="auto">
            <a:xfrm>
              <a:off x="5918200" y="1981200"/>
              <a:ext cx="2463800"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References to B1 are absolute because income doesn’t change</a:t>
              </a:r>
            </a:p>
          </p:txBody>
        </p:sp>
      </p:grpSp>
    </p:spTree>
    <p:extLst>
      <p:ext uri="{BB962C8B-B14F-4D97-AF65-F5344CB8AC3E}">
        <p14:creationId xmlns:p14="http://schemas.microsoft.com/office/powerpoint/2010/main" val="1382588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53389" y="3583781"/>
            <a:ext cx="3067050" cy="1114425"/>
          </a:xfrm>
          <a:prstGeom prst="rect">
            <a:avLst/>
          </a:prstGeom>
        </p:spPr>
      </p:pic>
      <p:sp>
        <p:nvSpPr>
          <p:cNvPr id="2" name="Title 1"/>
          <p:cNvSpPr>
            <a:spLocks noGrp="1"/>
          </p:cNvSpPr>
          <p:nvPr>
            <p:ph type="title"/>
          </p:nvPr>
        </p:nvSpPr>
        <p:spPr/>
        <p:txBody>
          <a:bodyPr/>
          <a:lstStyle/>
          <a:p>
            <a:r>
              <a:rPr lang="en-US" dirty="0" smtClean="0"/>
              <a:t>Referring To Other Worksheets</a:t>
            </a:r>
            <a:endParaRPr lang="en-US" dirty="0"/>
          </a:p>
        </p:txBody>
      </p:sp>
      <p:sp>
        <p:nvSpPr>
          <p:cNvPr id="3" name="Content Placeholder 2"/>
          <p:cNvSpPr>
            <a:spLocks noGrp="1"/>
          </p:cNvSpPr>
          <p:nvPr>
            <p:ph idx="1"/>
          </p:nvPr>
        </p:nvSpPr>
        <p:spPr/>
        <p:txBody>
          <a:bodyPr/>
          <a:lstStyle/>
          <a:p>
            <a:r>
              <a:rPr lang="en-US" dirty="0" smtClean="0"/>
              <a:t>One worksheet can refer to information stored in another worksheet.</a:t>
            </a:r>
          </a:p>
          <a:p>
            <a:r>
              <a:rPr lang="en-US" dirty="0" smtClean="0"/>
              <a:t>Name of example spreadsheet:</a:t>
            </a:r>
          </a:p>
          <a:p>
            <a:pPr lvl="1"/>
            <a:r>
              <a:rPr lang="en-US" dirty="0" smtClean="0">
                <a:latin typeface="Consolas" panose="020B0609020204030204" pitchFamily="49" charset="0"/>
                <a:cs typeface="Consolas" panose="020B0609020204030204" pitchFamily="49" charset="0"/>
              </a:rPr>
              <a:t>1_multiple_worksheet_example</a:t>
            </a:r>
            <a:r>
              <a:rPr lang="en-US" dirty="0" smtClean="0"/>
              <a:t> </a:t>
            </a:r>
          </a:p>
          <a:p>
            <a:endParaRPr lang="en-US" dirty="0"/>
          </a:p>
        </p:txBody>
      </p:sp>
      <p:grpSp>
        <p:nvGrpSpPr>
          <p:cNvPr id="17" name="Group 16"/>
          <p:cNvGrpSpPr/>
          <p:nvPr/>
        </p:nvGrpSpPr>
        <p:grpSpPr>
          <a:xfrm>
            <a:off x="2692743" y="3110317"/>
            <a:ext cx="6072569" cy="985840"/>
            <a:chOff x="2692743" y="3110317"/>
            <a:chExt cx="6072569" cy="985840"/>
          </a:xfrm>
        </p:grpSpPr>
        <p:pic>
          <p:nvPicPr>
            <p:cNvPr id="8" name="Picture 7"/>
            <p:cNvPicPr>
              <a:picLocks noChangeAspect="1"/>
            </p:cNvPicPr>
            <p:nvPr/>
          </p:nvPicPr>
          <p:blipFill>
            <a:blip r:embed="rId4"/>
            <a:stretch>
              <a:fillRect/>
            </a:stretch>
          </p:blipFill>
          <p:spPr>
            <a:xfrm>
              <a:off x="4800600" y="3110317"/>
              <a:ext cx="3964712" cy="623483"/>
            </a:xfrm>
            <a:prstGeom prst="rect">
              <a:avLst/>
            </a:prstGeom>
          </p:spPr>
        </p:pic>
        <p:cxnSp>
          <p:nvCxnSpPr>
            <p:cNvPr id="9" name="Straight Connector 8"/>
            <p:cNvCxnSpPr/>
            <p:nvPr/>
          </p:nvCxnSpPr>
          <p:spPr>
            <a:xfrm flipV="1">
              <a:off x="2692743" y="3202781"/>
              <a:ext cx="2184057" cy="89337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692743" y="3583781"/>
              <a:ext cx="2184057" cy="51237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692743" y="3583781"/>
              <a:ext cx="6072569" cy="51237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4370173" y="4528750"/>
            <a:ext cx="4211852" cy="1643449"/>
          </a:xfrm>
          <a:prstGeom prst="rect">
            <a:avLst/>
          </a:prstGeom>
          <a:noFill/>
        </p:spPr>
        <p:txBody>
          <a:bodyPr wrap="square" rtlCol="0">
            <a:noAutofit/>
          </a:bodyPr>
          <a:lstStyle/>
          <a:p>
            <a:r>
              <a:rPr lang="en-US" b="1" dirty="0" smtClean="0"/>
              <a:t>JT’s tip:</a:t>
            </a:r>
          </a:p>
          <a:p>
            <a:pPr marL="119063" indent="-119063">
              <a:buFont typeface="Arial" panose="020B0604020202020204" pitchFamily="34" charset="0"/>
              <a:buChar char="•"/>
            </a:pPr>
            <a:r>
              <a:rPr lang="en-US" dirty="0" smtClean="0"/>
              <a:t>For examples like this you might want to take extra “in-class” notes</a:t>
            </a:r>
          </a:p>
          <a:p>
            <a:pPr marL="119063" indent="-119063">
              <a:buFont typeface="Arial" panose="020B0604020202020204" pitchFamily="34" charset="0"/>
              <a:buChar char="•"/>
            </a:pPr>
            <a:r>
              <a:rPr lang="en-US" dirty="0" smtClean="0"/>
              <a:t>(It could be hard to understand the concepts at a level sufficient for the exam if you just look at the slides)</a:t>
            </a:r>
          </a:p>
        </p:txBody>
      </p:sp>
      <p:pic>
        <p:nvPicPr>
          <p:cNvPr id="19" name="Picture 18"/>
          <p:cNvPicPr>
            <a:picLocks noChangeAspect="1"/>
          </p:cNvPicPr>
          <p:nvPr/>
        </p:nvPicPr>
        <p:blipFill>
          <a:blip r:embed="rId5"/>
          <a:stretch>
            <a:fillRect/>
          </a:stretch>
        </p:blipFill>
        <p:spPr>
          <a:xfrm>
            <a:off x="853389" y="5171670"/>
            <a:ext cx="3019425" cy="1257300"/>
          </a:xfrm>
          <a:prstGeom prst="rect">
            <a:avLst/>
          </a:prstGeom>
        </p:spPr>
      </p:pic>
    </p:spTree>
    <p:extLst>
      <p:ext uri="{BB962C8B-B14F-4D97-AF65-F5344CB8AC3E}">
        <p14:creationId xmlns:p14="http://schemas.microsoft.com/office/powerpoint/2010/main" val="73663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dirty="0" smtClean="0"/>
              <a:t>Relative Reference</a:t>
            </a:r>
          </a:p>
        </p:txBody>
      </p:sp>
      <p:sp>
        <p:nvSpPr>
          <p:cNvPr id="40963" name="Rectangle 3"/>
          <p:cNvSpPr>
            <a:spLocks noGrp="1" noChangeArrowheads="1"/>
          </p:cNvSpPr>
          <p:nvPr>
            <p:ph type="body" idx="1"/>
          </p:nvPr>
        </p:nvSpPr>
        <p:spPr/>
        <p:txBody>
          <a:bodyPr/>
          <a:lstStyle/>
          <a:p>
            <a:r>
              <a:rPr lang="en-US" altLang="en-US" dirty="0" smtClean="0"/>
              <a:t>A reference to a cell or group of cells that may change if the cell/cells are copied or the sheet changes in size. </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l="39417" t="33112" r="38000" b="48222"/>
          <a:stretch>
            <a:fillRect/>
          </a:stretch>
        </p:blipFill>
        <p:spPr bwMode="auto">
          <a:xfrm>
            <a:off x="837692" y="2438400"/>
            <a:ext cx="4046538"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0965" name="Text Box 5"/>
          <p:cNvSpPr txBox="1">
            <a:spLocks noChangeArrowheads="1"/>
          </p:cNvSpPr>
          <p:nvPr/>
        </p:nvSpPr>
        <p:spPr bwMode="auto">
          <a:xfrm>
            <a:off x="469392" y="5411788"/>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40966" name="Text Box 6"/>
          <p:cNvSpPr txBox="1">
            <a:spLocks noChangeArrowheads="1"/>
          </p:cNvSpPr>
          <p:nvPr/>
        </p:nvSpPr>
        <p:spPr bwMode="auto">
          <a:xfrm>
            <a:off x="5041392" y="5424488"/>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40967" name="AutoShape 7"/>
          <p:cNvCxnSpPr>
            <a:cxnSpLocks noChangeShapeType="1"/>
            <a:endCxn id="40965" idx="0"/>
          </p:cNvCxnSpPr>
          <p:nvPr/>
        </p:nvCxnSpPr>
        <p:spPr bwMode="auto">
          <a:xfrm flipH="1">
            <a:off x="1828292" y="4946650"/>
            <a:ext cx="1033463" cy="465138"/>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0968" name="Line 8"/>
          <p:cNvSpPr>
            <a:spLocks noChangeShapeType="1"/>
          </p:cNvSpPr>
          <p:nvPr/>
        </p:nvSpPr>
        <p:spPr bwMode="auto">
          <a:xfrm>
            <a:off x="4660392" y="4921250"/>
            <a:ext cx="1447800" cy="495300"/>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spTree>
    <p:extLst>
      <p:ext uri="{BB962C8B-B14F-4D97-AF65-F5344CB8AC3E}">
        <p14:creationId xmlns:p14="http://schemas.microsoft.com/office/powerpoint/2010/main" val="125076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P spid="40966" grpId="0" animBg="1"/>
      <p:bldP spid="40968"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Relative Reference (2)</a:t>
            </a:r>
          </a:p>
        </p:txBody>
      </p:sp>
      <p:pic>
        <p:nvPicPr>
          <p:cNvPr id="41987" name="Picture 5"/>
          <p:cNvPicPr>
            <a:picLocks noChangeAspect="1" noChangeArrowheads="1"/>
          </p:cNvPicPr>
          <p:nvPr/>
        </p:nvPicPr>
        <p:blipFill>
          <a:blip r:embed="rId3">
            <a:extLst>
              <a:ext uri="{28A0092B-C50C-407E-A947-70E740481C1C}">
                <a14:useLocalDpi xmlns:a14="http://schemas.microsoft.com/office/drawing/2010/main" val="0"/>
              </a:ext>
            </a:extLst>
          </a:blip>
          <a:srcRect l="39417" t="32922" r="38000" b="48222"/>
          <a:stretch>
            <a:fillRect/>
          </a:stretch>
        </p:blipFill>
        <p:spPr bwMode="auto">
          <a:xfrm>
            <a:off x="798068" y="1243584"/>
            <a:ext cx="404653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1988" name="Text Box 6"/>
          <p:cNvSpPr txBox="1">
            <a:spLocks noChangeArrowheads="1"/>
          </p:cNvSpPr>
          <p:nvPr/>
        </p:nvSpPr>
        <p:spPr bwMode="auto">
          <a:xfrm>
            <a:off x="429768" y="4242372"/>
            <a:ext cx="27178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41989" name="Text Box 7"/>
          <p:cNvSpPr txBox="1">
            <a:spLocks noChangeArrowheads="1"/>
          </p:cNvSpPr>
          <p:nvPr/>
        </p:nvSpPr>
        <p:spPr bwMode="auto">
          <a:xfrm>
            <a:off x="5001768" y="4255072"/>
            <a:ext cx="2108200" cy="792162"/>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41990" name="AutoShape 8"/>
          <p:cNvCxnSpPr>
            <a:cxnSpLocks noChangeShapeType="1"/>
            <a:endCxn id="41988" idx="0"/>
          </p:cNvCxnSpPr>
          <p:nvPr/>
        </p:nvCxnSpPr>
        <p:spPr bwMode="auto">
          <a:xfrm flipH="1">
            <a:off x="1788668" y="3777234"/>
            <a:ext cx="1033463" cy="465138"/>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1991" name="Line 9"/>
          <p:cNvSpPr>
            <a:spLocks noChangeShapeType="1"/>
          </p:cNvSpPr>
          <p:nvPr/>
        </p:nvSpPr>
        <p:spPr bwMode="auto">
          <a:xfrm>
            <a:off x="4620768" y="3751834"/>
            <a:ext cx="1447800" cy="495300"/>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nvGrpSpPr>
          <p:cNvPr id="2" name="Group 12"/>
          <p:cNvGrpSpPr>
            <a:grpSpLocks/>
          </p:cNvGrpSpPr>
          <p:nvPr/>
        </p:nvGrpSpPr>
        <p:grpSpPr bwMode="auto">
          <a:xfrm>
            <a:off x="4887468" y="1986534"/>
            <a:ext cx="3289300" cy="1328738"/>
            <a:chOff x="2928" y="1152"/>
            <a:chExt cx="2072" cy="837"/>
          </a:xfrm>
        </p:grpSpPr>
        <p:sp>
          <p:nvSpPr>
            <p:cNvPr id="42000" name="AutoShape 10"/>
            <p:cNvSpPr>
              <a:spLocks/>
            </p:cNvSpPr>
            <p:nvPr/>
          </p:nvSpPr>
          <p:spPr bwMode="auto">
            <a:xfrm>
              <a:off x="2928" y="1152"/>
              <a:ext cx="176" cy="800"/>
            </a:xfrm>
            <a:prstGeom prst="rightBrace">
              <a:avLst>
                <a:gd name="adj1" fmla="val 37879"/>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2001" name="Text Box 11"/>
            <p:cNvSpPr txBox="1">
              <a:spLocks noChangeArrowheads="1"/>
            </p:cNvSpPr>
            <p:nvPr/>
          </p:nvSpPr>
          <p:spPr bwMode="auto">
            <a:xfrm>
              <a:off x="3096" y="1152"/>
              <a:ext cx="1904"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marL="114300" indent="-114300"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ts val="600"/>
                </a:spcBef>
              </a:pPr>
              <a:r>
                <a:rPr lang="en-US" altLang="en-US" sz="1800" b="1" dirty="0" smtClean="0">
                  <a:solidFill>
                    <a:srgbClr val="FF0000"/>
                  </a:solidFill>
                </a:rPr>
                <a:t>Reminder:</a:t>
              </a:r>
              <a:endParaRPr lang="en-US" altLang="en-US" sz="1800" b="1" dirty="0">
                <a:solidFill>
                  <a:srgbClr val="FF0000"/>
                </a:solidFill>
              </a:endParaRPr>
            </a:p>
            <a:p>
              <a:pPr>
                <a:spcBef>
                  <a:spcPts val="600"/>
                </a:spcBef>
                <a:buFontTx/>
                <a:buChar char="•"/>
              </a:pPr>
              <a:r>
                <a:rPr lang="en-US" altLang="en-US" sz="1800" dirty="0">
                  <a:solidFill>
                    <a:srgbClr val="FF0000"/>
                  </a:solidFill>
                </a:rPr>
                <a:t>Total expenses (row 10) is a calculated value. It sums rows 4 – 9.</a:t>
              </a:r>
            </a:p>
          </p:txBody>
        </p:sp>
      </p:grpSp>
      <p:grpSp>
        <p:nvGrpSpPr>
          <p:cNvPr id="5" name="Group 4"/>
          <p:cNvGrpSpPr/>
          <p:nvPr/>
        </p:nvGrpSpPr>
        <p:grpSpPr>
          <a:xfrm>
            <a:off x="937768" y="4932937"/>
            <a:ext cx="1257300" cy="865188"/>
            <a:chOff x="698500" y="4775203"/>
            <a:chExt cx="1257300" cy="865188"/>
          </a:xfrm>
        </p:grpSpPr>
        <p:sp>
          <p:nvSpPr>
            <p:cNvPr id="41998" name="AutoShape 13"/>
            <p:cNvSpPr>
              <a:spLocks/>
            </p:cNvSpPr>
            <p:nvPr/>
          </p:nvSpPr>
          <p:spPr bwMode="auto">
            <a:xfrm rot="5400000">
              <a:off x="1123950" y="4679953"/>
              <a:ext cx="215900" cy="406400"/>
            </a:xfrm>
            <a:prstGeom prst="rightBrace">
              <a:avLst>
                <a:gd name="adj1" fmla="val 15686"/>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1999" name="Text Box 16"/>
            <p:cNvSpPr txBox="1">
              <a:spLocks noChangeArrowheads="1"/>
            </p:cNvSpPr>
            <p:nvPr/>
          </p:nvSpPr>
          <p:spPr bwMode="auto">
            <a:xfrm>
              <a:off x="698500" y="4991103"/>
              <a:ext cx="1257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Relative reference</a:t>
              </a:r>
            </a:p>
          </p:txBody>
        </p:sp>
      </p:grpSp>
      <p:grpSp>
        <p:nvGrpSpPr>
          <p:cNvPr id="6" name="Group 5"/>
          <p:cNvGrpSpPr/>
          <p:nvPr/>
        </p:nvGrpSpPr>
        <p:grpSpPr>
          <a:xfrm>
            <a:off x="5573268" y="4932937"/>
            <a:ext cx="1257300" cy="852488"/>
            <a:chOff x="5334000" y="4775203"/>
            <a:chExt cx="1257300" cy="852488"/>
          </a:xfrm>
        </p:grpSpPr>
        <p:sp>
          <p:nvSpPr>
            <p:cNvPr id="41996" name="AutoShape 14"/>
            <p:cNvSpPr>
              <a:spLocks/>
            </p:cNvSpPr>
            <p:nvPr/>
          </p:nvSpPr>
          <p:spPr bwMode="auto">
            <a:xfrm rot="5400000">
              <a:off x="5734050" y="4679953"/>
              <a:ext cx="215900" cy="406400"/>
            </a:xfrm>
            <a:prstGeom prst="rightBrace">
              <a:avLst>
                <a:gd name="adj1" fmla="val 15686"/>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1997" name="Text Box 17"/>
            <p:cNvSpPr txBox="1">
              <a:spLocks noChangeArrowheads="1"/>
            </p:cNvSpPr>
            <p:nvPr/>
          </p:nvSpPr>
          <p:spPr bwMode="auto">
            <a:xfrm>
              <a:off x="5334000" y="4978403"/>
              <a:ext cx="1257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Relative reference</a:t>
              </a:r>
            </a:p>
          </p:txBody>
        </p:sp>
      </p:grpSp>
      <p:sp>
        <p:nvSpPr>
          <p:cNvPr id="648212" name="Text Box 20"/>
          <p:cNvSpPr txBox="1">
            <a:spLocks noChangeArrowheads="1"/>
          </p:cNvSpPr>
          <p:nvPr/>
        </p:nvSpPr>
        <p:spPr bwMode="auto">
          <a:xfrm>
            <a:off x="254000" y="60325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dirty="0"/>
              <a:t>Relative reference because the copied formula will change relative to how far it’s copied.</a:t>
            </a:r>
          </a:p>
        </p:txBody>
      </p:sp>
    </p:spTree>
    <p:extLst>
      <p:ext uri="{BB962C8B-B14F-4D97-AF65-F5344CB8AC3E}">
        <p14:creationId xmlns:p14="http://schemas.microsoft.com/office/powerpoint/2010/main" val="1016832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8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21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smtClean="0"/>
              <a:t>Relative Reference (3)</a:t>
            </a:r>
          </a:p>
        </p:txBody>
      </p:sp>
      <p:sp>
        <p:nvSpPr>
          <p:cNvPr id="43011" name="Rectangle 3"/>
          <p:cNvSpPr>
            <a:spLocks noGrp="1" noChangeArrowheads="1"/>
          </p:cNvSpPr>
          <p:nvPr>
            <p:ph type="body" idx="1"/>
          </p:nvPr>
        </p:nvSpPr>
        <p:spPr/>
        <p:txBody>
          <a:bodyPr/>
          <a:lstStyle/>
          <a:p>
            <a:r>
              <a:rPr lang="en-US" altLang="en-US" dirty="0" smtClean="0"/>
              <a:t>Typically it’s used with variable data (that may change over time or in different parts of the sheet).</a:t>
            </a:r>
          </a:p>
        </p:txBody>
      </p:sp>
      <p:grpSp>
        <p:nvGrpSpPr>
          <p:cNvPr id="2" name="Group 11"/>
          <p:cNvGrpSpPr>
            <a:grpSpLocks/>
          </p:cNvGrpSpPr>
          <p:nvPr/>
        </p:nvGrpSpPr>
        <p:grpSpPr bwMode="auto">
          <a:xfrm>
            <a:off x="457200" y="2362200"/>
            <a:ext cx="6680200" cy="3778250"/>
            <a:chOff x="200" y="1284"/>
            <a:chExt cx="4208" cy="2380"/>
          </a:xfrm>
        </p:grpSpPr>
        <p:pic>
          <p:nvPicPr>
            <p:cNvPr id="43016" name="Picture 6"/>
            <p:cNvPicPr>
              <a:picLocks noChangeAspect="1" noChangeArrowheads="1"/>
            </p:cNvPicPr>
            <p:nvPr/>
          </p:nvPicPr>
          <p:blipFill>
            <a:blip r:embed="rId2">
              <a:extLst>
                <a:ext uri="{28A0092B-C50C-407E-A947-70E740481C1C}">
                  <a14:useLocalDpi xmlns:a14="http://schemas.microsoft.com/office/drawing/2010/main" val="0"/>
                </a:ext>
              </a:extLst>
            </a:blip>
            <a:srcRect l="39417" t="33112" r="38000" b="48222"/>
            <a:stretch>
              <a:fillRect/>
            </a:stretch>
          </p:blipFill>
          <p:spPr bwMode="auto">
            <a:xfrm>
              <a:off x="432" y="1284"/>
              <a:ext cx="2549"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3017" name="Text Box 7"/>
            <p:cNvSpPr txBox="1">
              <a:spLocks noChangeArrowheads="1"/>
            </p:cNvSpPr>
            <p:nvPr/>
          </p:nvSpPr>
          <p:spPr bwMode="auto">
            <a:xfrm>
              <a:off x="200" y="3157"/>
              <a:ext cx="1712"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Original formula (B12)</a:t>
              </a:r>
            </a:p>
            <a:p>
              <a:pPr>
                <a:spcBef>
                  <a:spcPct val="50000"/>
                </a:spcBef>
              </a:pPr>
              <a:r>
                <a:rPr lang="en-US" altLang="en-US" sz="1800" dirty="0"/>
                <a:t>=$B$1-B10</a:t>
              </a:r>
            </a:p>
          </p:txBody>
        </p:sp>
        <p:sp>
          <p:nvSpPr>
            <p:cNvPr id="43018" name="Text Box 8"/>
            <p:cNvSpPr txBox="1">
              <a:spLocks noChangeArrowheads="1"/>
            </p:cNvSpPr>
            <p:nvPr/>
          </p:nvSpPr>
          <p:spPr bwMode="auto">
            <a:xfrm>
              <a:off x="3080" y="3165"/>
              <a:ext cx="1328" cy="499"/>
            </a:xfrm>
            <a:prstGeom prst="rect">
              <a:avLst/>
            </a:prstGeom>
            <a:solidFill>
              <a:srgbClr val="FFFF99"/>
            </a:solidFill>
            <a:ln w="12700">
              <a:solidFill>
                <a:schemeClr val="tx1"/>
              </a:solidFill>
              <a:prstDash val="dash"/>
              <a:miter lim="800000"/>
              <a:headEnd type="none" w="sm" len="sm"/>
              <a:tailEnd type="none" w="sm" len="sm"/>
            </a:ln>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t>Copied (C12)</a:t>
              </a:r>
            </a:p>
            <a:p>
              <a:pPr>
                <a:spcBef>
                  <a:spcPct val="50000"/>
                </a:spcBef>
              </a:pPr>
              <a:r>
                <a:rPr lang="en-US" altLang="en-US" sz="1800" dirty="0"/>
                <a:t>=$B$1-C10</a:t>
              </a:r>
            </a:p>
          </p:txBody>
        </p:sp>
        <p:cxnSp>
          <p:nvCxnSpPr>
            <p:cNvPr id="43019" name="AutoShape 9"/>
            <p:cNvCxnSpPr>
              <a:cxnSpLocks noChangeShapeType="1"/>
              <a:endCxn id="43017" idx="0"/>
            </p:cNvCxnSpPr>
            <p:nvPr/>
          </p:nvCxnSpPr>
          <p:spPr bwMode="auto">
            <a:xfrm flipH="1">
              <a:off x="1056" y="2864"/>
              <a:ext cx="651" cy="293"/>
            </a:xfrm>
            <a:prstGeom prst="straightConnector1">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3020" name="Line 10"/>
            <p:cNvSpPr>
              <a:spLocks noChangeShapeType="1"/>
            </p:cNvSpPr>
            <p:nvPr/>
          </p:nvSpPr>
          <p:spPr bwMode="auto">
            <a:xfrm>
              <a:off x="2840" y="2848"/>
              <a:ext cx="912" cy="312"/>
            </a:xfrm>
            <a:prstGeom prst="line">
              <a:avLst/>
            </a:prstGeom>
            <a:noFill/>
            <a:ln w="254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lIns="93600" tIns="46800" rIns="93600" bIns="46800">
              <a:spAutoFit/>
            </a:bodyPr>
            <a:lstStyle/>
            <a:p>
              <a:endParaRPr lang="en-CA" dirty="0"/>
            </a:p>
          </p:txBody>
        </p:sp>
      </p:grpSp>
      <p:grpSp>
        <p:nvGrpSpPr>
          <p:cNvPr id="3" name="Group 14"/>
          <p:cNvGrpSpPr>
            <a:grpSpLocks/>
          </p:cNvGrpSpPr>
          <p:nvPr/>
        </p:nvGrpSpPr>
        <p:grpSpPr bwMode="auto">
          <a:xfrm>
            <a:off x="4876800" y="3116263"/>
            <a:ext cx="2590800" cy="1465263"/>
            <a:chOff x="2984" y="1759"/>
            <a:chExt cx="1632" cy="923"/>
          </a:xfrm>
        </p:grpSpPr>
        <p:sp>
          <p:nvSpPr>
            <p:cNvPr id="43014" name="AutoShape 12"/>
            <p:cNvSpPr>
              <a:spLocks/>
            </p:cNvSpPr>
            <p:nvPr/>
          </p:nvSpPr>
          <p:spPr bwMode="auto">
            <a:xfrm>
              <a:off x="2984" y="1764"/>
              <a:ext cx="96" cy="892"/>
            </a:xfrm>
            <a:prstGeom prst="rightBrace">
              <a:avLst>
                <a:gd name="adj1" fmla="val 10185"/>
                <a:gd name="adj2" fmla="val 50000"/>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93600" tIns="46800" rIns="93600" bIns="46800" anchor="ctr">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endParaRPr lang="en-CA" altLang="en-US" dirty="0"/>
            </a:p>
          </p:txBody>
        </p:sp>
        <p:sp>
          <p:nvSpPr>
            <p:cNvPr id="43015" name="Text Box 13"/>
            <p:cNvSpPr txBox="1">
              <a:spLocks noChangeArrowheads="1"/>
            </p:cNvSpPr>
            <p:nvPr/>
          </p:nvSpPr>
          <p:spPr bwMode="auto">
            <a:xfrm>
              <a:off x="3080" y="1759"/>
              <a:ext cx="1536"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sz="1800" b="1" dirty="0">
                  <a:solidFill>
                    <a:srgbClr val="FF0000"/>
                  </a:solidFill>
                </a:rPr>
                <a:t>Total expenses may change from month-to-month so references will likely be relative.</a:t>
              </a:r>
            </a:p>
          </p:txBody>
        </p:sp>
      </p:grpSp>
    </p:spTree>
    <p:extLst>
      <p:ext uri="{BB962C8B-B14F-4D97-AF65-F5344CB8AC3E}">
        <p14:creationId xmlns:p14="http://schemas.microsoft.com/office/powerpoint/2010/main" val="1927036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References: Important Details</a:t>
            </a:r>
            <a:endParaRPr lang="en-US" dirty="0"/>
          </a:p>
        </p:txBody>
      </p:sp>
      <p:sp>
        <p:nvSpPr>
          <p:cNvPr id="3" name="Content Placeholder 2"/>
          <p:cNvSpPr>
            <a:spLocks noGrp="1"/>
          </p:cNvSpPr>
          <p:nvPr>
            <p:ph idx="1"/>
          </p:nvPr>
        </p:nvSpPr>
        <p:spPr/>
        <p:txBody>
          <a:bodyPr/>
          <a:lstStyle/>
          <a:p>
            <a:r>
              <a:rPr lang="en-US" b="1" dirty="0" smtClean="0"/>
              <a:t>Format</a:t>
            </a:r>
            <a:r>
              <a:rPr lang="en-US" dirty="0" smtClean="0"/>
              <a:t>: specify absolute cell references with a dollar sign ‘$’ immediately in front of the row or column value.</a:t>
            </a:r>
          </a:p>
          <a:p>
            <a:pPr marL="234950" lvl="1" indent="0">
              <a:buNone/>
            </a:pPr>
            <a:r>
              <a:rPr lang="en-US" sz="1600" dirty="0" smtClean="0">
                <a:latin typeface="Consolas" panose="020B0609020204030204" pitchFamily="49" charset="0"/>
                <a:cs typeface="Consolas" panose="020B0609020204030204" pitchFamily="49" charset="0"/>
              </a:rPr>
              <a:t>[&lt;</a:t>
            </a:r>
            <a:r>
              <a:rPr lang="en-US" sz="1600" i="1" dirty="0" smtClean="0">
                <a:latin typeface="Consolas" panose="020B0609020204030204" pitchFamily="49" charset="0"/>
                <a:cs typeface="Consolas" panose="020B0609020204030204" pitchFamily="49" charset="0"/>
              </a:rPr>
              <a:t>dollar sign for column</a:t>
            </a:r>
            <a:r>
              <a:rPr lang="en-US" sz="1600" dirty="0" smtClean="0">
                <a:latin typeface="Consolas" panose="020B0609020204030204" pitchFamily="49" charset="0"/>
                <a:cs typeface="Consolas" panose="020B0609020204030204" pitchFamily="49" charset="0"/>
              </a:rPr>
              <a:t>&gt;]&lt;column&gt; [&lt;</a:t>
            </a:r>
            <a:r>
              <a:rPr lang="en-US" sz="1600" i="1" dirty="0" smtClean="0">
                <a:latin typeface="Consolas" panose="020B0609020204030204" pitchFamily="49" charset="0"/>
                <a:cs typeface="Consolas" panose="020B0609020204030204" pitchFamily="49" charset="0"/>
              </a:rPr>
              <a:t>dollar sign for row</a:t>
            </a:r>
            <a:r>
              <a:rPr lang="en-US" sz="1600" dirty="0" smtClean="0">
                <a:latin typeface="Consolas" panose="020B0609020204030204" pitchFamily="49" charset="0"/>
                <a:cs typeface="Consolas" panose="020B0609020204030204" pitchFamily="49" charset="0"/>
              </a:rPr>
              <a:t>&gt;]&lt;row&gt;</a:t>
            </a:r>
          </a:p>
          <a:p>
            <a:endParaRPr lang="en-US" dirty="0" smtClean="0"/>
          </a:p>
          <a:p>
            <a:r>
              <a:rPr lang="en-US" dirty="0" smtClean="0"/>
              <a:t>Examples:</a:t>
            </a:r>
          </a:p>
          <a:p>
            <a:pPr lvl="1"/>
            <a:r>
              <a:rPr lang="en-US" dirty="0" smtClean="0"/>
              <a:t>Relative column, relative row: A1</a:t>
            </a:r>
          </a:p>
          <a:p>
            <a:pPr lvl="1"/>
            <a:r>
              <a:rPr lang="en-US" dirty="0" smtClean="0"/>
              <a:t>Relative column absolute row: A$1</a:t>
            </a:r>
          </a:p>
          <a:p>
            <a:pPr lvl="1"/>
            <a:r>
              <a:rPr lang="en-US" dirty="0" smtClean="0"/>
              <a:t>Absolute column, relative row: $A1</a:t>
            </a:r>
          </a:p>
          <a:p>
            <a:pPr lvl="1"/>
            <a:r>
              <a:rPr lang="en-US" dirty="0" smtClean="0"/>
              <a:t>Absolute column, absolute row: $A$1</a:t>
            </a:r>
          </a:p>
          <a:p>
            <a:endParaRPr lang="en-US" dirty="0"/>
          </a:p>
        </p:txBody>
      </p:sp>
    </p:spTree>
    <p:extLst>
      <p:ext uri="{BB962C8B-B14F-4D97-AF65-F5344CB8AC3E}">
        <p14:creationId xmlns:p14="http://schemas.microsoft.com/office/powerpoint/2010/main" val="311761326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smtClean="0"/>
              <a:t>Absolute, Relative And Mixed References: Examples</a:t>
            </a:r>
            <a:r>
              <a:rPr lang="en-US" altLang="en-US" baseline="30000" dirty="0" smtClean="0"/>
              <a:t>1</a:t>
            </a:r>
          </a:p>
        </p:txBody>
      </p:sp>
      <p:graphicFrame>
        <p:nvGraphicFramePr>
          <p:cNvPr id="651313" name="Group 49"/>
          <p:cNvGraphicFramePr>
            <a:graphicFrameLocks noGrp="1"/>
          </p:cNvGraphicFramePr>
          <p:nvPr>
            <p:ph idx="1"/>
          </p:nvPr>
        </p:nvGraphicFramePr>
        <p:xfrm>
          <a:off x="457200" y="2868613"/>
          <a:ext cx="7080250" cy="3576920"/>
        </p:xfrm>
        <a:graphic>
          <a:graphicData uri="http://schemas.openxmlformats.org/drawingml/2006/table">
            <a:tbl>
              <a:tblPr/>
              <a:tblGrid>
                <a:gridCol w="2360613"/>
                <a:gridCol w="2359025"/>
                <a:gridCol w="2360612"/>
              </a:tblGrid>
              <a:tr h="398364">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Example</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Reference type</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rPr>
                        <a:t>Copied result</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DDDDDD"/>
                    </a:solidFill>
                  </a:tcPr>
                </a:tc>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p>
                      <a:pPr marL="0" marR="0" lvl="0" indent="0" algn="l" defTabSz="914400" rtl="0" eaLnBrk="0" fontAlgn="base" latinLnBrk="0" hangingPunct="0">
                        <a:lnSpc>
                          <a:spcPct val="100000"/>
                        </a:lnSpc>
                        <a:spcBef>
                          <a:spcPct val="3000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mn-lt"/>
                      </a:endParaRP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C$1</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Absolute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$A3</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94568">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A1</a:t>
                      </a:r>
                    </a:p>
                  </a:txBody>
                  <a:tcPr marL="93600" marR="93600" marT="46796" marB="4679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column</a:t>
                      </a:r>
                    </a:p>
                    <a:p>
                      <a:pPr marL="0" marR="0" lvl="0" indent="0" algn="l" defTabSz="914400" rtl="0" eaLnBrk="0" fontAlgn="base" latinLnBrk="0" hangingPunct="0">
                        <a:lnSpc>
                          <a:spcPct val="100000"/>
                        </a:lnSpc>
                        <a:spcBef>
                          <a:spcPct val="30000"/>
                        </a:spcBef>
                        <a:spcAft>
                          <a:spcPct val="0"/>
                        </a:spcAft>
                        <a:buClrTx/>
                        <a:buSzTx/>
                        <a:buFontTx/>
                        <a:buChar char="•"/>
                        <a:tabLst/>
                      </a:pPr>
                      <a:r>
                        <a:rPr kumimoji="0" lang="en-US" sz="2000" b="0" i="0" u="none" strike="noStrike" cap="none" normalizeH="0" baseline="0" dirty="0" smtClean="0">
                          <a:ln>
                            <a:noFill/>
                          </a:ln>
                          <a:solidFill>
                            <a:schemeClr val="tx1"/>
                          </a:solidFill>
                          <a:effectLst/>
                          <a:latin typeface="+mn-lt"/>
                        </a:rPr>
                        <a:t>Relative row</a:t>
                      </a:r>
                    </a:p>
                  </a:txBody>
                  <a:tcPr marL="93600" marR="93600" marT="46796" marB="46796"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C3</a:t>
                      </a:r>
                    </a:p>
                  </a:txBody>
                  <a:tcPr marL="93600" marR="93600" marT="46796" marB="4679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4061" name="Text Box 41"/>
          <p:cNvSpPr txBox="1">
            <a:spLocks noChangeArrowheads="1"/>
          </p:cNvSpPr>
          <p:nvPr/>
        </p:nvSpPr>
        <p:spPr bwMode="auto">
          <a:xfrm>
            <a:off x="0" y="6553200"/>
            <a:ext cx="4559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eaLnBrk="0" hangingPunct="0">
              <a:defRPr sz="1400">
                <a:solidFill>
                  <a:schemeClr val="tx1"/>
                </a:solidFill>
                <a:latin typeface="Arial" panose="020B0604020202020204" pitchFamily="34" charset="0"/>
              </a:defRPr>
            </a:lvl1pPr>
            <a:lvl2pPr marL="742950" indent="-285750" eaLnBrk="0" hangingPunct="0">
              <a:defRPr sz="1400">
                <a:solidFill>
                  <a:schemeClr val="tx1"/>
                </a:solidFill>
                <a:latin typeface="Arial" panose="020B0604020202020204" pitchFamily="34" charset="0"/>
              </a:defRPr>
            </a:lvl2pPr>
            <a:lvl3pPr marL="1143000" indent="-228600" eaLnBrk="0" hangingPunct="0">
              <a:defRPr sz="1400">
                <a:solidFill>
                  <a:schemeClr val="tx1"/>
                </a:solidFill>
                <a:latin typeface="Arial" panose="020B0604020202020204" pitchFamily="34" charset="0"/>
              </a:defRPr>
            </a:lvl3pPr>
            <a:lvl4pPr marL="1600200" indent="-228600" eaLnBrk="0" hangingPunct="0">
              <a:defRPr sz="1400">
                <a:solidFill>
                  <a:schemeClr val="tx1"/>
                </a:solidFill>
                <a:latin typeface="Arial" panose="020B0604020202020204" pitchFamily="34" charset="0"/>
              </a:defRPr>
            </a:lvl4pPr>
            <a:lvl5pPr marL="2057400" indent="-228600" eaLnBrk="0" hangingPunct="0">
              <a:defRPr sz="1400">
                <a:solidFill>
                  <a:schemeClr val="tx1"/>
                </a:solidFill>
                <a:latin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pPr>
            <a:r>
              <a:rPr lang="en-US" altLang="en-US" dirty="0"/>
              <a:t>1 Examples from the Excel 2003 Help System</a:t>
            </a:r>
          </a:p>
        </p:txBody>
      </p:sp>
      <p:pic>
        <p:nvPicPr>
          <p:cNvPr id="651307" name="Picture 43"/>
          <p:cNvPicPr>
            <a:picLocks noChangeAspect="1" noChangeArrowheads="1"/>
          </p:cNvPicPr>
          <p:nvPr/>
        </p:nvPicPr>
        <p:blipFill>
          <a:blip r:embed="rId3">
            <a:extLst>
              <a:ext uri="{28A0092B-C50C-407E-A947-70E740481C1C}">
                <a14:useLocalDpi xmlns:a14="http://schemas.microsoft.com/office/drawing/2010/main" val="0"/>
              </a:ext>
            </a:extLst>
          </a:blip>
          <a:srcRect l="71916" t="24445" r="18167" b="69221"/>
          <a:stretch>
            <a:fillRect/>
          </a:stretch>
        </p:blipFill>
        <p:spPr bwMode="auto">
          <a:xfrm>
            <a:off x="508000" y="1298575"/>
            <a:ext cx="26781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95347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100"/>
                                  </p:stCondLst>
                                  <p:childTnLst>
                                    <p:set>
                                      <p:cBhvr>
                                        <p:cTn id="6" dur="1" fill="hold">
                                          <p:stCondLst>
                                            <p:cond delay="0"/>
                                          </p:stCondLst>
                                        </p:cTn>
                                        <p:tgtEl>
                                          <p:spTgt spid="6513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130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1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892" y="1371600"/>
            <a:ext cx="8229600" cy="504679"/>
          </a:xfrm>
        </p:spPr>
        <p:txBody>
          <a:bodyPr/>
          <a:lstStyle/>
          <a:p>
            <a:r>
              <a:rPr lang="en-US" dirty="0"/>
              <a:t>Example: </a:t>
            </a:r>
            <a:r>
              <a:rPr lang="en-US" dirty="0" smtClean="0">
                <a:latin typeface="Consolas" panose="020B0609020204030204" pitchFamily="49" charset="0"/>
              </a:rPr>
              <a:t>20</a:t>
            </a:r>
            <a:r>
              <a:rPr lang="en-US" dirty="0" smtClean="0">
                <a:latin typeface="Consolas" panose="020B0609020204030204" pitchFamily="49" charset="0"/>
                <a:cs typeface="Consolas" panose="020B0609020204030204" pitchFamily="49" charset="0"/>
              </a:rPr>
              <a:t>_absolute_relative</a:t>
            </a:r>
            <a:endParaRPr lang="en-US" dirty="0">
              <a:latin typeface="Consolas" panose="020B0609020204030204" pitchFamily="49" charset="0"/>
              <a:cs typeface="Consolas" panose="020B0609020204030204" pitchFamily="49" charset="0"/>
            </a:endParaRPr>
          </a:p>
          <a:p>
            <a:endParaRPr lang="en-US" dirty="0"/>
          </a:p>
        </p:txBody>
      </p:sp>
      <p:sp>
        <p:nvSpPr>
          <p:cNvPr id="2" name="Title 1"/>
          <p:cNvSpPr>
            <a:spLocks noGrp="1"/>
          </p:cNvSpPr>
          <p:nvPr>
            <p:ph type="title"/>
          </p:nvPr>
        </p:nvSpPr>
        <p:spPr/>
        <p:txBody>
          <a:bodyPr/>
          <a:lstStyle/>
          <a:p>
            <a:r>
              <a:rPr lang="en-US" dirty="0"/>
              <a:t>Absolute, Relative References: Example</a:t>
            </a:r>
          </a:p>
        </p:txBody>
      </p:sp>
      <p:pic>
        <p:nvPicPr>
          <p:cNvPr id="4" name="Picture 3"/>
          <p:cNvPicPr>
            <a:picLocks noChangeAspect="1"/>
          </p:cNvPicPr>
          <p:nvPr/>
        </p:nvPicPr>
        <p:blipFill>
          <a:blip r:embed="rId3"/>
          <a:stretch>
            <a:fillRect/>
          </a:stretch>
        </p:blipFill>
        <p:spPr>
          <a:xfrm>
            <a:off x="0" y="1876279"/>
            <a:ext cx="2491273" cy="13716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002269395"/>
              </p:ext>
            </p:extLst>
          </p:nvPr>
        </p:nvGraphicFramePr>
        <p:xfrm>
          <a:off x="1825283" y="4757812"/>
          <a:ext cx="2743200" cy="1341120"/>
        </p:xfrm>
        <a:graphic>
          <a:graphicData uri="http://schemas.openxmlformats.org/drawingml/2006/table">
            <a:tbl>
              <a:tblPr>
                <a:tableStyleId>{5C22544A-7EE6-4342-B048-85BDC9FD1C3A}</a:tableStyleId>
              </a:tblPr>
              <a:tblGrid>
                <a:gridCol w="2743200"/>
              </a:tblGrid>
              <a:tr h="202882">
                <a:tc>
                  <a:txBody>
                    <a:bodyPr/>
                    <a:lstStyle/>
                    <a:p>
                      <a:pPr algn="l" fontAlgn="b"/>
                      <a:r>
                        <a:rPr lang="en-US" sz="1600" b="1" u="none" strike="noStrike" dirty="0">
                          <a:effectLst/>
                          <a:latin typeface="Arial" panose="020B0604020202020204" pitchFamily="34" charset="0"/>
                          <a:cs typeface="Arial" panose="020B0604020202020204" pitchFamily="34" charset="0"/>
                        </a:rPr>
                        <a:t>Original </a:t>
                      </a:r>
                      <a:r>
                        <a:rPr lang="en-US" sz="1600" b="1" u="none" strike="noStrike" dirty="0" smtClean="0">
                          <a:effectLst/>
                          <a:latin typeface="Arial" panose="020B0604020202020204" pitchFamily="34" charset="0"/>
                          <a:cs typeface="Arial" panose="020B0604020202020204" pitchFamily="34" charset="0"/>
                        </a:rPr>
                        <a:t>formulas (result)</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137160" marR="0" marT="0" marB="0" anchor="b">
                    <a:solidFill>
                      <a:schemeClr val="bg1">
                        <a:lumMod val="85000"/>
                      </a:schemeClr>
                    </a:solidFill>
                  </a:tcPr>
                </a:tc>
              </a:tr>
              <a:tr h="202882">
                <a:tc>
                  <a:txBody>
                    <a:bodyPr/>
                    <a:lstStyle/>
                    <a:p>
                      <a:pPr algn="l" fontAlgn="b"/>
                      <a:r>
                        <a:rPr lang="en-US" sz="1800" u="none" strike="noStrike" dirty="0" smtClean="0">
                          <a:effectLst/>
                          <a:latin typeface="Consolas" panose="020B0609020204030204" pitchFamily="49" charset="0"/>
                          <a:cs typeface="Consolas" panose="020B0609020204030204" pitchFamily="49" charset="0"/>
                        </a:rPr>
                        <a:t>=$C$4        </a:t>
                      </a:r>
                      <a:r>
                        <a:rPr lang="en-US" sz="1800" u="none" strike="noStrike" baseline="0" dirty="0" smtClean="0">
                          <a:effectLst/>
                          <a:latin typeface="Consolas" panose="020B0609020204030204" pitchFamily="49" charset="0"/>
                          <a:cs typeface="Consolas" panose="020B0609020204030204" pitchFamily="49" charset="0"/>
                        </a:rPr>
                        <a:t> </a:t>
                      </a:r>
                      <a:r>
                        <a:rPr lang="en-US" sz="1800" u="none" strike="noStrike" dirty="0" smtClean="0">
                          <a:effectLst/>
                          <a:latin typeface="Consolas" panose="020B0609020204030204" pitchFamily="49" charset="0"/>
                          <a:cs typeface="Consolas" panose="020B0609020204030204" pitchFamily="49" charset="0"/>
                        </a:rPr>
                        <a:t>(4)</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137160" marR="0" marT="0" marB="0" anchor="b">
                    <a:solidFill>
                      <a:schemeClr val="bg1">
                        <a:lumMod val="85000"/>
                      </a:schemeClr>
                    </a:solidFill>
                  </a:tcPr>
                </a:tc>
              </a:tr>
              <a:tr h="202882">
                <a:tc>
                  <a:txBody>
                    <a:bodyPr/>
                    <a:lstStyle/>
                    <a:p>
                      <a:pPr algn="l" fontAlgn="b"/>
                      <a:r>
                        <a:rPr lang="en-US" sz="1800" u="none" strike="noStrike" dirty="0" smtClean="0">
                          <a:effectLst/>
                          <a:latin typeface="Consolas" panose="020B0609020204030204" pitchFamily="49" charset="0"/>
                          <a:cs typeface="Consolas" panose="020B0609020204030204" pitchFamily="49" charset="0"/>
                        </a:rPr>
                        <a:t>=B$3          (1)</a:t>
                      </a:r>
                    </a:p>
                  </a:txBody>
                  <a:tcPr marL="137160" marR="0" marT="0" marB="0" anchor="b">
                    <a:solidFill>
                      <a:schemeClr val="bg1">
                        <a:lumMod val="85000"/>
                      </a:schemeClr>
                    </a:solidFill>
                  </a:tcPr>
                </a:tc>
              </a:tr>
              <a:tr h="202882">
                <a:tc>
                  <a:txBody>
                    <a:bodyPr/>
                    <a:lstStyle/>
                    <a:p>
                      <a:pPr algn="l" fontAlgn="b"/>
                      <a:r>
                        <a:rPr lang="en-US" sz="1800" b="0" i="0" u="none" strike="noStrike" dirty="0" smtClean="0">
                          <a:solidFill>
                            <a:srgbClr val="000000"/>
                          </a:solidFill>
                          <a:effectLst/>
                          <a:latin typeface="Consolas" panose="020B0609020204030204" pitchFamily="49" charset="0"/>
                          <a:cs typeface="Consolas" panose="020B0609020204030204" pitchFamily="49" charset="0"/>
                        </a:rPr>
                        <a:t>=$A2          (2)</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137160" marR="0" marT="0" marB="0" anchor="b">
                    <a:solidFill>
                      <a:schemeClr val="bg1">
                        <a:lumMod val="85000"/>
                      </a:schemeClr>
                    </a:solidFill>
                  </a:tcPr>
                </a:tc>
              </a:tr>
              <a:tr h="202882">
                <a:tc>
                  <a:txBody>
                    <a:bodyPr/>
                    <a:lstStyle/>
                    <a:p>
                      <a:pPr algn="l" fontAlgn="b"/>
                      <a:r>
                        <a:rPr lang="en-US" sz="1800" b="0" i="0" u="none" strike="noStrike" dirty="0" smtClean="0">
                          <a:solidFill>
                            <a:srgbClr val="000000"/>
                          </a:solidFill>
                          <a:effectLst/>
                          <a:latin typeface="Consolas" panose="020B0609020204030204" pitchFamily="49" charset="0"/>
                          <a:cs typeface="Consolas" panose="020B0609020204030204" pitchFamily="49" charset="0"/>
                        </a:rPr>
                        <a:t>=A2           (2)</a:t>
                      </a:r>
                      <a:endParaRPr lang="en-US" sz="1800" b="0" i="0" u="none" strike="noStrike" dirty="0">
                        <a:solidFill>
                          <a:srgbClr val="000000"/>
                        </a:solidFill>
                        <a:effectLst/>
                        <a:latin typeface="Consolas" panose="020B0609020204030204" pitchFamily="49" charset="0"/>
                        <a:cs typeface="Consolas" panose="020B0609020204030204" pitchFamily="49" charset="0"/>
                      </a:endParaRPr>
                    </a:p>
                  </a:txBody>
                  <a:tcPr marL="137160" marR="0" marT="0" marB="0" anchor="b">
                    <a:solidFill>
                      <a:schemeClr val="bg1">
                        <a:lumMod val="85000"/>
                      </a:schemeClr>
                    </a:solidFill>
                  </a:tcPr>
                </a:tc>
              </a:tr>
            </a:tbl>
          </a:graphicData>
        </a:graphic>
      </p:graphicFrame>
      <p:sp>
        <p:nvSpPr>
          <p:cNvPr id="6" name="TextBox 5"/>
          <p:cNvSpPr txBox="1"/>
          <p:nvPr/>
        </p:nvSpPr>
        <p:spPr>
          <a:xfrm>
            <a:off x="1749083" y="4300612"/>
            <a:ext cx="2590800" cy="304800"/>
          </a:xfrm>
          <a:prstGeom prst="rect">
            <a:avLst/>
          </a:prstGeom>
          <a:noFill/>
        </p:spPr>
        <p:txBody>
          <a:bodyPr wrap="square" rtlCol="0">
            <a:noAutofit/>
          </a:bodyPr>
          <a:lstStyle/>
          <a:p>
            <a:r>
              <a:rPr lang="en-US" b="1" dirty="0" smtClean="0">
                <a:latin typeface="Arial" panose="020B0604020202020204" pitchFamily="34" charset="0"/>
                <a:cs typeface="Arial" panose="020B0604020202020204" pitchFamily="34" charset="0"/>
              </a:rPr>
              <a:t>COLUMN F</a:t>
            </a:r>
          </a:p>
        </p:txBody>
      </p:sp>
      <p:sp>
        <p:nvSpPr>
          <p:cNvPr id="7" name="TextBox 6"/>
          <p:cNvSpPr txBox="1"/>
          <p:nvPr/>
        </p:nvSpPr>
        <p:spPr>
          <a:xfrm>
            <a:off x="957775" y="4728504"/>
            <a:ext cx="1066800" cy="1477108"/>
          </a:xfrm>
          <a:prstGeom prst="rect">
            <a:avLst/>
          </a:prstGeom>
          <a:noFill/>
        </p:spPr>
        <p:txBody>
          <a:bodyPr wrap="square" rtlCol="0">
            <a:noAutofit/>
          </a:bodyPr>
          <a:lstStyle/>
          <a:p>
            <a:r>
              <a:rPr lang="en-US" b="1" dirty="0" smtClean="0">
                <a:latin typeface="Arial" panose="020B0604020202020204" pitchFamily="34" charset="0"/>
                <a:cs typeface="Arial" panose="020B0604020202020204" pitchFamily="34" charset="0"/>
              </a:rPr>
              <a:t>ROWS</a:t>
            </a:r>
          </a:p>
          <a:p>
            <a:r>
              <a:rPr lang="en-US" dirty="0" smtClean="0">
                <a:latin typeface="Arial" panose="020B0604020202020204" pitchFamily="34" charset="0"/>
                <a:cs typeface="Arial" panose="020B0604020202020204" pitchFamily="34" charset="0"/>
              </a:rPr>
              <a:t>11</a:t>
            </a:r>
          </a:p>
          <a:p>
            <a:r>
              <a:rPr lang="en-US" dirty="0" smtClean="0">
                <a:latin typeface="Arial" panose="020B0604020202020204" pitchFamily="34" charset="0"/>
                <a:cs typeface="Arial" panose="020B0604020202020204" pitchFamily="34" charset="0"/>
              </a:rPr>
              <a:t>12</a:t>
            </a:r>
          </a:p>
          <a:p>
            <a:r>
              <a:rPr lang="en-US" dirty="0" smtClean="0">
                <a:latin typeface="Arial" panose="020B0604020202020204" pitchFamily="34" charset="0"/>
                <a:cs typeface="Arial" panose="020B0604020202020204" pitchFamily="34" charset="0"/>
              </a:rPr>
              <a:t>13</a:t>
            </a:r>
          </a:p>
          <a:p>
            <a:r>
              <a:rPr lang="en-US" dirty="0" smtClean="0">
                <a:latin typeface="Arial" panose="020B0604020202020204" pitchFamily="34" charset="0"/>
                <a:cs typeface="Arial" panose="020B0604020202020204" pitchFamily="34" charset="0"/>
              </a:rPr>
              <a:t>14</a:t>
            </a:r>
          </a:p>
        </p:txBody>
      </p:sp>
      <p:grpSp>
        <p:nvGrpSpPr>
          <p:cNvPr id="16" name="Group 15"/>
          <p:cNvGrpSpPr/>
          <p:nvPr/>
        </p:nvGrpSpPr>
        <p:grpSpPr>
          <a:xfrm>
            <a:off x="228600" y="3662290"/>
            <a:ext cx="1795975" cy="1400322"/>
            <a:chOff x="228600" y="3662290"/>
            <a:chExt cx="1795975" cy="1400322"/>
          </a:xfrm>
        </p:grpSpPr>
        <p:sp>
          <p:nvSpPr>
            <p:cNvPr id="8" name="Rectangle 7"/>
            <p:cNvSpPr/>
            <p:nvPr/>
          </p:nvSpPr>
          <p:spPr>
            <a:xfrm>
              <a:off x="377483" y="3966504"/>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flipV="1">
              <a:off x="1063283" y="4300612"/>
              <a:ext cx="961292" cy="76200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3662290"/>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E7</a:t>
              </a:r>
            </a:p>
          </p:txBody>
        </p:sp>
      </p:grpSp>
      <p:grpSp>
        <p:nvGrpSpPr>
          <p:cNvPr id="21" name="Group 20"/>
          <p:cNvGrpSpPr/>
          <p:nvPr/>
        </p:nvGrpSpPr>
        <p:grpSpPr>
          <a:xfrm>
            <a:off x="4114800" y="4157004"/>
            <a:ext cx="2286000" cy="1310054"/>
            <a:chOff x="4114800" y="4157004"/>
            <a:chExt cx="2286000" cy="1310054"/>
          </a:xfrm>
        </p:grpSpPr>
        <p:sp>
          <p:nvSpPr>
            <p:cNvPr id="13" name="Rectangle 12"/>
            <p:cNvSpPr/>
            <p:nvPr/>
          </p:nvSpPr>
          <p:spPr>
            <a:xfrm>
              <a:off x="5562600" y="4491112"/>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p:cNvCxnSpPr/>
            <p:nvPr/>
          </p:nvCxnSpPr>
          <p:spPr>
            <a:xfrm flipV="1">
              <a:off x="4114800" y="4797086"/>
              <a:ext cx="1422009" cy="669972"/>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10200" y="4157004"/>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G</a:t>
              </a:r>
              <a:r>
                <a:rPr lang="en-US" dirty="0">
                  <a:latin typeface="Consolas" panose="020B0609020204030204" pitchFamily="49" charset="0"/>
                  <a:cs typeface="Consolas" panose="020B0609020204030204" pitchFamily="49" charset="0"/>
                </a:rPr>
                <a:t>8</a:t>
              </a:r>
              <a:endParaRPr lang="en-US" dirty="0" smtClean="0">
                <a:latin typeface="Consolas" panose="020B0609020204030204" pitchFamily="49" charset="0"/>
                <a:cs typeface="Consolas" panose="020B0609020204030204" pitchFamily="49" charset="0"/>
              </a:endParaRPr>
            </a:p>
          </p:txBody>
        </p:sp>
      </p:grpSp>
      <p:grpSp>
        <p:nvGrpSpPr>
          <p:cNvPr id="25" name="Group 24"/>
          <p:cNvGrpSpPr/>
          <p:nvPr/>
        </p:nvGrpSpPr>
        <p:grpSpPr>
          <a:xfrm>
            <a:off x="-117817" y="5683351"/>
            <a:ext cx="2142392" cy="638908"/>
            <a:chOff x="-117817" y="5683351"/>
            <a:chExt cx="2142392" cy="638908"/>
          </a:xfrm>
        </p:grpSpPr>
        <p:sp>
          <p:nvSpPr>
            <p:cNvPr id="18" name="Rectangle 17"/>
            <p:cNvSpPr/>
            <p:nvPr/>
          </p:nvSpPr>
          <p:spPr>
            <a:xfrm>
              <a:off x="34583" y="6017459"/>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a:endCxn id="18" idx="3"/>
            </p:cNvCxnSpPr>
            <p:nvPr/>
          </p:nvCxnSpPr>
          <p:spPr>
            <a:xfrm flipH="1">
              <a:off x="720383" y="5797651"/>
              <a:ext cx="1304192" cy="372208"/>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7817" y="5683351"/>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D14</a:t>
              </a:r>
            </a:p>
          </p:txBody>
        </p:sp>
      </p:grpSp>
      <p:grpSp>
        <p:nvGrpSpPr>
          <p:cNvPr id="26" name="Group 25"/>
          <p:cNvGrpSpPr/>
          <p:nvPr/>
        </p:nvGrpSpPr>
        <p:grpSpPr>
          <a:xfrm>
            <a:off x="4114800" y="6000166"/>
            <a:ext cx="2344029" cy="727420"/>
            <a:chOff x="3962400" y="4643512"/>
            <a:chExt cx="2344029" cy="727420"/>
          </a:xfrm>
        </p:grpSpPr>
        <p:sp>
          <p:nvSpPr>
            <p:cNvPr id="27" name="Rectangle 26"/>
            <p:cNvSpPr/>
            <p:nvPr/>
          </p:nvSpPr>
          <p:spPr>
            <a:xfrm>
              <a:off x="5428957" y="5066132"/>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p:cNvCxnSpPr>
              <a:endCxn id="27" idx="1"/>
            </p:cNvCxnSpPr>
            <p:nvPr/>
          </p:nvCxnSpPr>
          <p:spPr>
            <a:xfrm>
              <a:off x="3962400" y="4643512"/>
              <a:ext cx="1466557" cy="575020"/>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15829" y="4734658"/>
              <a:ext cx="990600" cy="228600"/>
            </a:xfrm>
            <a:prstGeom prst="rect">
              <a:avLst/>
            </a:prstGeom>
            <a:noFill/>
          </p:spPr>
          <p:txBody>
            <a:bodyPr wrap="square" rtlCol="0">
              <a:noAutofit/>
            </a:bodyPr>
            <a:lstStyle/>
            <a:p>
              <a:r>
                <a:rPr lang="en-US" dirty="0" smtClean="0"/>
                <a:t>To </a:t>
              </a:r>
              <a:r>
                <a:rPr lang="en-US" dirty="0" smtClean="0">
                  <a:latin typeface="Consolas" panose="020B0609020204030204" pitchFamily="49" charset="0"/>
                  <a:cs typeface="Consolas" panose="020B0609020204030204" pitchFamily="49" charset="0"/>
                </a:rPr>
                <a:t>G16</a:t>
              </a:r>
            </a:p>
          </p:txBody>
        </p:sp>
      </p:grpSp>
    </p:spTree>
    <p:extLst>
      <p:ext uri="{BB962C8B-B14F-4D97-AF65-F5344CB8AC3E}">
        <p14:creationId xmlns:p14="http://schemas.microsoft.com/office/powerpoint/2010/main" val="341521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up)">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up)">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Absolute/Relative Applied To A Previous Example</a:t>
            </a:r>
            <a:endParaRPr lang="en-US" dirty="0"/>
          </a:p>
        </p:txBody>
      </p:sp>
      <p:sp>
        <p:nvSpPr>
          <p:cNvPr id="3" name="Content Placeholder 2"/>
          <p:cNvSpPr>
            <a:spLocks noGrp="1"/>
          </p:cNvSpPr>
          <p:nvPr>
            <p:ph idx="1"/>
          </p:nvPr>
        </p:nvSpPr>
        <p:spPr/>
        <p:txBody>
          <a:bodyPr/>
          <a:lstStyle/>
          <a:p>
            <a:r>
              <a:rPr lang="en-US" dirty="0" smtClean="0"/>
              <a:t>Which part of the formula should be:</a:t>
            </a:r>
          </a:p>
          <a:p>
            <a:pPr lvl="1"/>
            <a:r>
              <a:rPr lang="en-US" dirty="0" smtClean="0"/>
              <a:t>Absolute?</a:t>
            </a:r>
          </a:p>
          <a:p>
            <a:pPr lvl="1"/>
            <a:r>
              <a:rPr lang="en-US" dirty="0" smtClean="0"/>
              <a:t>Relative?</a:t>
            </a:r>
          </a:p>
          <a:p>
            <a:pPr lvl="1"/>
            <a:r>
              <a:rPr lang="en-US" dirty="0" smtClean="0"/>
              <a:t>Why?</a:t>
            </a:r>
            <a:endParaRPr lang="en-US" dirty="0"/>
          </a:p>
        </p:txBody>
      </p:sp>
      <p:pic>
        <p:nvPicPr>
          <p:cNvPr id="4" name="Picture 3"/>
          <p:cNvPicPr>
            <a:picLocks noChangeAspect="1"/>
          </p:cNvPicPr>
          <p:nvPr/>
        </p:nvPicPr>
        <p:blipFill>
          <a:blip r:embed="rId2"/>
          <a:stretch>
            <a:fillRect/>
          </a:stretch>
        </p:blipFill>
        <p:spPr>
          <a:xfrm>
            <a:off x="311646" y="3612776"/>
            <a:ext cx="8383037" cy="1981200"/>
          </a:xfrm>
          <a:prstGeom prst="rect">
            <a:avLst/>
          </a:prstGeom>
        </p:spPr>
      </p:pic>
      <p:grpSp>
        <p:nvGrpSpPr>
          <p:cNvPr id="5" name="Group 4"/>
          <p:cNvGrpSpPr/>
          <p:nvPr/>
        </p:nvGrpSpPr>
        <p:grpSpPr>
          <a:xfrm>
            <a:off x="5340846" y="2819400"/>
            <a:ext cx="2286001" cy="2088776"/>
            <a:chOff x="5486400" y="3245224"/>
            <a:chExt cx="2286001" cy="2088776"/>
          </a:xfrm>
        </p:grpSpPr>
        <p:sp>
          <p:nvSpPr>
            <p:cNvPr id="6" name="Rectangle 5"/>
            <p:cNvSpPr/>
            <p:nvPr/>
          </p:nvSpPr>
          <p:spPr>
            <a:xfrm>
              <a:off x="5791201" y="3245224"/>
              <a:ext cx="1981200" cy="640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mtClean="0"/>
                <a:t>= (B3*G3)+(C3*G4)</a:t>
              </a:r>
              <a:endParaRPr lang="en-CA" dirty="0"/>
            </a:p>
          </p:txBody>
        </p:sp>
        <p:cxnSp>
          <p:nvCxnSpPr>
            <p:cNvPr id="7" name="Straight Connector 6"/>
            <p:cNvCxnSpPr>
              <a:endCxn id="6" idx="2"/>
            </p:cNvCxnSpPr>
            <p:nvPr/>
          </p:nvCxnSpPr>
          <p:spPr>
            <a:xfrm flipV="1">
              <a:off x="5486400" y="3886200"/>
              <a:ext cx="1295401" cy="1447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5340846" y="5105400"/>
            <a:ext cx="3041154" cy="1298473"/>
            <a:chOff x="5340846" y="5105400"/>
            <a:chExt cx="3041154" cy="1298473"/>
          </a:xfrm>
        </p:grpSpPr>
        <p:sp>
          <p:nvSpPr>
            <p:cNvPr id="9" name="Rectangle 8"/>
            <p:cNvSpPr/>
            <p:nvPr/>
          </p:nvSpPr>
          <p:spPr>
            <a:xfrm>
              <a:off x="6400800" y="5762897"/>
              <a:ext cx="1981200" cy="640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mtClean="0"/>
                <a:t>= (B4*G4)+(C4*G5)</a:t>
              </a:r>
              <a:endParaRPr lang="en-CA" dirty="0"/>
            </a:p>
          </p:txBody>
        </p:sp>
        <p:cxnSp>
          <p:nvCxnSpPr>
            <p:cNvPr id="10" name="Straight Connector 9"/>
            <p:cNvCxnSpPr/>
            <p:nvPr/>
          </p:nvCxnSpPr>
          <p:spPr>
            <a:xfrm>
              <a:off x="5340846" y="5105400"/>
              <a:ext cx="1059954" cy="685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831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#5: Absolute, Relative Addressing (If There Is Time)</a:t>
            </a:r>
            <a:endParaRPr lang="en-US" b="1" dirty="0"/>
          </a:p>
        </p:txBody>
      </p:sp>
    </p:spTree>
    <p:extLst>
      <p:ext uri="{BB962C8B-B14F-4D97-AF65-F5344CB8AC3E}">
        <p14:creationId xmlns:p14="http://schemas.microsoft.com/office/powerpoint/2010/main" val="103143916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Spreadsheets</a:t>
            </a:r>
            <a:endParaRPr lang="en-CA" dirty="0"/>
          </a:p>
        </p:txBody>
      </p:sp>
      <p:sp>
        <p:nvSpPr>
          <p:cNvPr id="3" name="Content Placeholder 2"/>
          <p:cNvSpPr>
            <a:spLocks noGrp="1"/>
          </p:cNvSpPr>
          <p:nvPr>
            <p:ph idx="1"/>
          </p:nvPr>
        </p:nvSpPr>
        <p:spPr/>
        <p:txBody>
          <a:bodyPr/>
          <a:lstStyle/>
          <a:p>
            <a:r>
              <a:rPr lang="en-CA" dirty="0" smtClean="0"/>
              <a:t>Test formulas to ensure that they are correct.</a:t>
            </a:r>
          </a:p>
          <a:p>
            <a:pPr lvl="1"/>
            <a:r>
              <a:rPr lang="en-CA" dirty="0" smtClean="0"/>
              <a:t>Enter a few test values and see if the results match expectations.</a:t>
            </a:r>
          </a:p>
          <a:p>
            <a:pPr lvl="1"/>
            <a:r>
              <a:rPr lang="en-CA" dirty="0" smtClean="0"/>
              <a:t>Simple interest example:</a:t>
            </a:r>
          </a:p>
          <a:p>
            <a:pPr lvl="1"/>
            <a:r>
              <a:rPr lang="en-CA" dirty="0" smtClean="0"/>
              <a:t>Amount = Principle + (Principle * Interest rate * Time)</a:t>
            </a:r>
          </a:p>
          <a:p>
            <a:pPr lvl="1"/>
            <a:r>
              <a:rPr lang="en-CA" dirty="0" smtClean="0"/>
              <a:t>E.g., $100 at 10% for 3 years</a:t>
            </a:r>
          </a:p>
          <a:p>
            <a:pPr marL="234950" lvl="1" indent="0">
              <a:buNone/>
            </a:pPr>
            <a:r>
              <a:rPr lang="en-CA" dirty="0" smtClean="0"/>
              <a:t>Amount = 100 + (100 * 0.1 * 3)</a:t>
            </a:r>
          </a:p>
          <a:p>
            <a:pPr marL="234950" lvl="1" indent="0">
              <a:buNone/>
            </a:pPr>
            <a:r>
              <a:rPr lang="en-CA" dirty="0"/>
              <a:t> </a:t>
            </a:r>
            <a:r>
              <a:rPr lang="en-CA" dirty="0" smtClean="0"/>
              <a:t>               = 100 + (30)</a:t>
            </a:r>
          </a:p>
          <a:p>
            <a:pPr marL="234950" lvl="1" indent="0">
              <a:buNone/>
            </a:pPr>
            <a:r>
              <a:rPr lang="en-CA" dirty="0"/>
              <a:t> </a:t>
            </a:r>
            <a:r>
              <a:rPr lang="en-CA" dirty="0" smtClean="0"/>
              <a:t>               = $130</a:t>
            </a:r>
          </a:p>
          <a:p>
            <a:pPr marL="234950" lvl="1" indent="0">
              <a:buNone/>
            </a:pPr>
            <a:r>
              <a:rPr lang="en-CA" dirty="0" smtClean="0"/>
              <a:t>Some example test cases:</a:t>
            </a:r>
          </a:p>
          <a:p>
            <a:pPr marL="692150" lvl="1" indent="-457200">
              <a:buFont typeface="+mj-lt"/>
              <a:buAutoNum type="arabicPeriod"/>
            </a:pPr>
            <a:r>
              <a:rPr lang="en-CA" dirty="0" smtClean="0"/>
              <a:t>Nothing to invest: principle is nothing, everything else non-zero.</a:t>
            </a:r>
          </a:p>
          <a:p>
            <a:pPr marL="692150" lvl="1" indent="-457200">
              <a:buFont typeface="+mj-lt"/>
              <a:buAutoNum type="arabicPeriod"/>
            </a:pPr>
            <a:r>
              <a:rPr lang="en-CA" dirty="0" smtClean="0"/>
              <a:t>Interest rates are rock bottom: zero interest rates, everything else non-zero</a:t>
            </a:r>
          </a:p>
          <a:p>
            <a:pPr marL="692150" lvl="1" indent="-457200">
              <a:buFont typeface="+mj-lt"/>
              <a:buAutoNum type="arabicPeriod"/>
            </a:pPr>
            <a:r>
              <a:rPr lang="en-CA" dirty="0" smtClean="0"/>
              <a:t>No time passed: time is zero, everything else non-zero.</a:t>
            </a:r>
          </a:p>
          <a:p>
            <a:pPr marL="692150" lvl="1" indent="-457200">
              <a:buFont typeface="+mj-lt"/>
              <a:buAutoNum type="arabicPeriod"/>
            </a:pPr>
            <a:r>
              <a:rPr lang="en-CA" dirty="0"/>
              <a:t>Normal case: </a:t>
            </a:r>
            <a:r>
              <a:rPr lang="en-CA" dirty="0" smtClean="0"/>
              <a:t>Non </a:t>
            </a:r>
            <a:r>
              <a:rPr lang="en-CA" dirty="0"/>
              <a:t>zero values for: principle, interest or </a:t>
            </a:r>
            <a:r>
              <a:rPr lang="en-CA" dirty="0" smtClean="0"/>
              <a:t>time.</a:t>
            </a:r>
            <a:endParaRPr lang="en-CA" dirty="0"/>
          </a:p>
        </p:txBody>
      </p:sp>
    </p:spTree>
    <p:extLst>
      <p:ext uri="{BB962C8B-B14F-4D97-AF65-F5344CB8AC3E}">
        <p14:creationId xmlns:p14="http://schemas.microsoft.com/office/powerpoint/2010/main" val="410775322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1752600"/>
            <a:ext cx="5625993" cy="1752600"/>
          </a:xfrm>
          <a:prstGeom prst="rect">
            <a:avLst/>
          </a:prstGeom>
        </p:spPr>
      </p:pic>
      <p:sp>
        <p:nvSpPr>
          <p:cNvPr id="2" name="Title 1"/>
          <p:cNvSpPr>
            <a:spLocks noGrp="1"/>
          </p:cNvSpPr>
          <p:nvPr>
            <p:ph type="title"/>
          </p:nvPr>
        </p:nvSpPr>
        <p:spPr/>
        <p:txBody>
          <a:bodyPr/>
          <a:lstStyle/>
          <a:p>
            <a:r>
              <a:rPr lang="en-CA" dirty="0" smtClean="0"/>
              <a:t>Example Testing A Formula</a:t>
            </a:r>
            <a:endParaRPr lang="en-CA" dirty="0"/>
          </a:p>
        </p:txBody>
      </p:sp>
      <p:sp>
        <p:nvSpPr>
          <p:cNvPr id="5" name="TextBox 4"/>
          <p:cNvSpPr txBox="1"/>
          <p:nvPr/>
        </p:nvSpPr>
        <p:spPr>
          <a:xfrm>
            <a:off x="5562600" y="2247900"/>
            <a:ext cx="1981200" cy="381000"/>
          </a:xfrm>
          <a:prstGeom prst="rect">
            <a:avLst/>
          </a:prstGeom>
          <a:noFill/>
        </p:spPr>
        <p:txBody>
          <a:bodyPr wrap="square" rtlCol="0">
            <a:noAutofit/>
          </a:bodyPr>
          <a:lstStyle/>
          <a:p>
            <a:r>
              <a:rPr lang="en-CA" b="1" dirty="0" smtClean="0">
                <a:solidFill>
                  <a:srgbClr val="FF0000"/>
                </a:solidFill>
              </a:rPr>
              <a:t>&lt;- All non-zero</a:t>
            </a:r>
          </a:p>
        </p:txBody>
      </p:sp>
      <p:grpSp>
        <p:nvGrpSpPr>
          <p:cNvPr id="9" name="Group 8"/>
          <p:cNvGrpSpPr/>
          <p:nvPr/>
        </p:nvGrpSpPr>
        <p:grpSpPr>
          <a:xfrm>
            <a:off x="1752600" y="2561492"/>
            <a:ext cx="5791200" cy="381000"/>
            <a:chOff x="1752600" y="2561492"/>
            <a:chExt cx="5791200" cy="381000"/>
          </a:xfrm>
        </p:grpSpPr>
        <p:sp>
          <p:nvSpPr>
            <p:cNvPr id="6" name="Oval 5"/>
            <p:cNvSpPr/>
            <p:nvPr/>
          </p:nvSpPr>
          <p:spPr>
            <a:xfrm>
              <a:off x="1752600" y="2628900"/>
              <a:ext cx="10668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5562600" y="2561492"/>
              <a:ext cx="1981200" cy="381000"/>
            </a:xfrm>
            <a:prstGeom prst="rect">
              <a:avLst/>
            </a:prstGeom>
            <a:noFill/>
          </p:spPr>
          <p:txBody>
            <a:bodyPr wrap="square" rtlCol="0">
              <a:noAutofit/>
            </a:bodyPr>
            <a:lstStyle/>
            <a:p>
              <a:r>
                <a:rPr lang="en-CA" b="1" dirty="0" smtClean="0">
                  <a:solidFill>
                    <a:srgbClr val="FF0000"/>
                  </a:solidFill>
                </a:rPr>
                <a:t>&lt;- No principle</a:t>
              </a:r>
            </a:p>
          </p:txBody>
        </p:sp>
      </p:grpSp>
      <p:grpSp>
        <p:nvGrpSpPr>
          <p:cNvPr id="15" name="Group 14"/>
          <p:cNvGrpSpPr/>
          <p:nvPr/>
        </p:nvGrpSpPr>
        <p:grpSpPr>
          <a:xfrm>
            <a:off x="2667000" y="2848708"/>
            <a:ext cx="4876800" cy="381000"/>
            <a:chOff x="2667000" y="2848708"/>
            <a:chExt cx="4876800" cy="381000"/>
          </a:xfrm>
        </p:grpSpPr>
        <p:sp>
          <p:nvSpPr>
            <p:cNvPr id="13" name="Oval 12"/>
            <p:cNvSpPr/>
            <p:nvPr/>
          </p:nvSpPr>
          <p:spPr>
            <a:xfrm>
              <a:off x="2667000" y="2880947"/>
              <a:ext cx="10668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p:cNvSpPr txBox="1"/>
            <p:nvPr/>
          </p:nvSpPr>
          <p:spPr>
            <a:xfrm>
              <a:off x="5562600" y="2848708"/>
              <a:ext cx="1981200" cy="381000"/>
            </a:xfrm>
            <a:prstGeom prst="rect">
              <a:avLst/>
            </a:prstGeom>
            <a:noFill/>
          </p:spPr>
          <p:txBody>
            <a:bodyPr wrap="square" rtlCol="0">
              <a:noAutofit/>
            </a:bodyPr>
            <a:lstStyle/>
            <a:p>
              <a:r>
                <a:rPr lang="en-CA" b="1" dirty="0" smtClean="0">
                  <a:solidFill>
                    <a:srgbClr val="FF0000"/>
                  </a:solidFill>
                </a:rPr>
                <a:t>&lt;- No interest</a:t>
              </a:r>
            </a:p>
          </p:txBody>
        </p:sp>
      </p:grpSp>
      <p:grpSp>
        <p:nvGrpSpPr>
          <p:cNvPr id="20" name="Group 19"/>
          <p:cNvGrpSpPr/>
          <p:nvPr/>
        </p:nvGrpSpPr>
        <p:grpSpPr>
          <a:xfrm>
            <a:off x="3657600" y="3094892"/>
            <a:ext cx="3886200" cy="381000"/>
            <a:chOff x="3657600" y="3094892"/>
            <a:chExt cx="3886200" cy="381000"/>
          </a:xfrm>
        </p:grpSpPr>
        <p:sp>
          <p:nvSpPr>
            <p:cNvPr id="18" name="Oval 17"/>
            <p:cNvSpPr/>
            <p:nvPr/>
          </p:nvSpPr>
          <p:spPr>
            <a:xfrm>
              <a:off x="3657600" y="3132994"/>
              <a:ext cx="10668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TextBox 18"/>
            <p:cNvSpPr txBox="1"/>
            <p:nvPr/>
          </p:nvSpPr>
          <p:spPr>
            <a:xfrm>
              <a:off x="5562600" y="3094892"/>
              <a:ext cx="1981200" cy="381000"/>
            </a:xfrm>
            <a:prstGeom prst="rect">
              <a:avLst/>
            </a:prstGeom>
            <a:noFill/>
          </p:spPr>
          <p:txBody>
            <a:bodyPr wrap="square" rtlCol="0">
              <a:noAutofit/>
            </a:bodyPr>
            <a:lstStyle/>
            <a:p>
              <a:r>
                <a:rPr lang="en-CA" b="1" dirty="0" smtClean="0">
                  <a:solidFill>
                    <a:srgbClr val="FF0000"/>
                  </a:solidFill>
                </a:rPr>
                <a:t>&lt;- No time elapsed</a:t>
              </a:r>
            </a:p>
          </p:txBody>
        </p:sp>
      </p:grpSp>
    </p:spTree>
    <p:extLst>
      <p:ext uri="{BB962C8B-B14F-4D97-AF65-F5344CB8AC3E}">
        <p14:creationId xmlns:p14="http://schemas.microsoft.com/office/powerpoint/2010/main" val="391104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Between Spreadsheets</a:t>
            </a:r>
            <a:endParaRPr lang="en-US" dirty="0"/>
          </a:p>
        </p:txBody>
      </p:sp>
      <p:sp>
        <p:nvSpPr>
          <p:cNvPr id="3" name="Content Placeholder 2"/>
          <p:cNvSpPr>
            <a:spLocks noGrp="1"/>
          </p:cNvSpPr>
          <p:nvPr>
            <p:ph idx="1"/>
          </p:nvPr>
        </p:nvSpPr>
        <p:spPr/>
        <p:txBody>
          <a:bodyPr/>
          <a:lstStyle/>
          <a:p>
            <a:r>
              <a:rPr lang="en-US" dirty="0" smtClean="0"/>
              <a:t>In a fashion similar to using multiple worksheets, one spreadsheet can </a:t>
            </a:r>
            <a:r>
              <a:rPr lang="en-US" dirty="0"/>
              <a:t>refer to information stored in another </a:t>
            </a:r>
            <a:r>
              <a:rPr lang="en-US" dirty="0" smtClean="0"/>
              <a:t>spreadsheet</a:t>
            </a:r>
            <a:r>
              <a:rPr lang="en-US" dirty="0"/>
              <a:t>.</a:t>
            </a:r>
          </a:p>
          <a:p>
            <a:r>
              <a:rPr lang="en-US" dirty="0"/>
              <a:t>Name of example </a:t>
            </a:r>
            <a:r>
              <a:rPr lang="en-US" dirty="0" smtClean="0"/>
              <a:t>spreadsheets:</a:t>
            </a:r>
            <a:endParaRPr lang="en-US" dirty="0"/>
          </a:p>
          <a:p>
            <a:pPr lvl="1"/>
            <a:r>
              <a:rPr lang="en-US" dirty="0" smtClean="0">
                <a:latin typeface="Consolas" panose="020B0609020204030204" pitchFamily="49" charset="0"/>
                <a:cs typeface="Consolas" panose="020B0609020204030204" pitchFamily="49" charset="0"/>
              </a:rPr>
              <a:t>2A_multiple_spreadsheet_example</a:t>
            </a:r>
            <a:r>
              <a:rPr lang="en-US" dirty="0" smtClean="0"/>
              <a:t> </a:t>
            </a:r>
          </a:p>
          <a:p>
            <a:pPr lvl="1"/>
            <a:r>
              <a:rPr lang="en-US" dirty="0" smtClean="0">
                <a:latin typeface="Consolas" panose="020B0609020204030204" pitchFamily="49" charset="0"/>
                <a:cs typeface="Consolas" panose="020B0609020204030204" pitchFamily="49" charset="0"/>
              </a:rPr>
              <a:t>2B_multiple_spreadsheet_example</a:t>
            </a:r>
            <a:r>
              <a:rPr lang="en-US" dirty="0" smtClean="0"/>
              <a:t> </a:t>
            </a:r>
            <a:endParaRPr lang="en-US" dirty="0"/>
          </a:p>
          <a:p>
            <a:pPr lvl="1"/>
            <a:endParaRPr lang="en-US" dirty="0"/>
          </a:p>
          <a:p>
            <a:endParaRPr lang="en-US" dirty="0"/>
          </a:p>
        </p:txBody>
      </p:sp>
    </p:spTree>
    <p:extLst>
      <p:ext uri="{BB962C8B-B14F-4D97-AF65-F5344CB8AC3E}">
        <p14:creationId xmlns:p14="http://schemas.microsoft.com/office/powerpoint/2010/main" val="363090511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Testing Ranges</a:t>
            </a:r>
            <a:endParaRPr lang="en-CA" dirty="0"/>
          </a:p>
        </p:txBody>
      </p:sp>
      <p:sp>
        <p:nvSpPr>
          <p:cNvPr id="3" name="Content Placeholder 2"/>
          <p:cNvSpPr>
            <a:spLocks noGrp="1"/>
          </p:cNvSpPr>
          <p:nvPr>
            <p:ph idx="1"/>
          </p:nvPr>
        </p:nvSpPr>
        <p:spPr/>
        <p:txBody>
          <a:bodyPr/>
          <a:lstStyle/>
          <a:p>
            <a:r>
              <a:rPr lang="en-CA" dirty="0" smtClean="0"/>
              <a:t>The following are the </a:t>
            </a:r>
            <a:r>
              <a:rPr lang="en-CA" i="1" dirty="0" smtClean="0"/>
              <a:t>minimum</a:t>
            </a:r>
            <a:r>
              <a:rPr lang="en-CA" dirty="0" smtClean="0"/>
              <a:t> test cases</a:t>
            </a:r>
          </a:p>
          <a:p>
            <a:r>
              <a:rPr lang="en-CA" dirty="0" smtClean="0"/>
              <a:t>Provide test values for each range</a:t>
            </a:r>
          </a:p>
          <a:p>
            <a:pPr lvl="1"/>
            <a:r>
              <a:rPr lang="en-CA" dirty="0" smtClean="0"/>
              <a:t>In this example try grade points of 0, 1, 2, 3, 4</a:t>
            </a:r>
          </a:p>
          <a:p>
            <a:r>
              <a:rPr lang="en-CA" dirty="0" smtClean="0"/>
              <a:t>Also for at least one of the ranges test the boundaries (just above and below)</a:t>
            </a:r>
          </a:p>
          <a:p>
            <a:pPr lvl="1"/>
            <a:r>
              <a:rPr lang="en-CA" dirty="0" smtClean="0"/>
              <a:t>Example: testing the boundary for 1 / “Pass”</a:t>
            </a:r>
          </a:p>
          <a:p>
            <a:pPr lvl="2"/>
            <a:r>
              <a:rPr lang="en-CA" dirty="0" smtClean="0"/>
              <a:t>Slightly below a boundary value e.g., 0.9 should return “Fail”</a:t>
            </a:r>
          </a:p>
          <a:p>
            <a:pPr lvl="2"/>
            <a:r>
              <a:rPr lang="en-CA" dirty="0" smtClean="0"/>
              <a:t>Slightly above a boundary value e.g., 1.1 should return “Pass”</a:t>
            </a:r>
          </a:p>
          <a:p>
            <a:r>
              <a:rPr lang="en-CA" dirty="0" smtClean="0"/>
              <a:t>Total test cases for this example: 7 tests</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2087272872"/>
              </p:ext>
            </p:extLst>
          </p:nvPr>
        </p:nvGraphicFramePr>
        <p:xfrm>
          <a:off x="6383214" y="0"/>
          <a:ext cx="2760786" cy="1828800"/>
        </p:xfrm>
        <a:graphic>
          <a:graphicData uri="http://schemas.openxmlformats.org/drawingml/2006/table">
            <a:tbl>
              <a:tblPr firstRow="1" bandRow="1">
                <a:tableStyleId>{5C22544A-7EE6-4342-B048-85BDC9FD1C3A}</a:tableStyleId>
              </a:tblPr>
              <a:tblGrid>
                <a:gridCol w="1380393"/>
                <a:gridCol w="1380393"/>
              </a:tblGrid>
              <a:tr h="209550">
                <a:tc>
                  <a:txBody>
                    <a:bodyPr/>
                    <a:lstStyle/>
                    <a:p>
                      <a:r>
                        <a:rPr lang="en-CA" sz="1400" dirty="0" smtClean="0"/>
                        <a:t>Min. GPA</a:t>
                      </a:r>
                      <a:endParaRPr lang="en-CA" sz="1400" dirty="0"/>
                    </a:p>
                  </a:txBody>
                  <a:tcPr/>
                </a:tc>
                <a:tc>
                  <a:txBody>
                    <a:bodyPr/>
                    <a:lstStyle/>
                    <a:p>
                      <a:r>
                        <a:rPr lang="en-CA" sz="1400" dirty="0" smtClean="0"/>
                        <a:t>Comment</a:t>
                      </a:r>
                      <a:endParaRPr lang="en-CA" sz="1400" dirty="0"/>
                    </a:p>
                  </a:txBody>
                  <a:tcPr/>
                </a:tc>
              </a:tr>
              <a:tr h="209550">
                <a:tc>
                  <a:txBody>
                    <a:bodyPr/>
                    <a:lstStyle/>
                    <a:p>
                      <a:r>
                        <a:rPr lang="en-CA" sz="1400" dirty="0" smtClean="0"/>
                        <a:t>0</a:t>
                      </a:r>
                      <a:endParaRPr lang="en-CA" sz="1400" dirty="0"/>
                    </a:p>
                  </a:txBody>
                  <a:tcPr/>
                </a:tc>
                <a:tc>
                  <a:txBody>
                    <a:bodyPr/>
                    <a:lstStyle/>
                    <a:p>
                      <a:r>
                        <a:rPr lang="en-CA" sz="1400" dirty="0" smtClean="0"/>
                        <a:t>Fail</a:t>
                      </a:r>
                      <a:endParaRPr lang="en-CA" sz="1400" dirty="0"/>
                    </a:p>
                  </a:txBody>
                  <a:tcPr/>
                </a:tc>
              </a:tr>
              <a:tr h="209550">
                <a:tc>
                  <a:txBody>
                    <a:bodyPr/>
                    <a:lstStyle/>
                    <a:p>
                      <a:r>
                        <a:rPr lang="en-CA" sz="1400" dirty="0" smtClean="0"/>
                        <a:t>1</a:t>
                      </a:r>
                      <a:endParaRPr lang="en-CA" sz="1400" dirty="0"/>
                    </a:p>
                  </a:txBody>
                  <a:tcPr/>
                </a:tc>
                <a:tc>
                  <a:txBody>
                    <a:bodyPr/>
                    <a:lstStyle/>
                    <a:p>
                      <a:r>
                        <a:rPr lang="en-CA" sz="1400" dirty="0" smtClean="0"/>
                        <a:t>Pass</a:t>
                      </a:r>
                      <a:endParaRPr lang="en-CA" sz="1400" dirty="0"/>
                    </a:p>
                  </a:txBody>
                  <a:tcPr/>
                </a:tc>
              </a:tr>
              <a:tr h="209550">
                <a:tc>
                  <a:txBody>
                    <a:bodyPr/>
                    <a:lstStyle/>
                    <a:p>
                      <a:r>
                        <a:rPr lang="en-CA" sz="1400" dirty="0" smtClean="0"/>
                        <a:t>2</a:t>
                      </a:r>
                      <a:endParaRPr lang="en-CA" sz="1400" dirty="0"/>
                    </a:p>
                  </a:txBody>
                  <a:tcPr/>
                </a:tc>
                <a:tc>
                  <a:txBody>
                    <a:bodyPr/>
                    <a:lstStyle/>
                    <a:p>
                      <a:r>
                        <a:rPr lang="en-CA" sz="1400" dirty="0" smtClean="0"/>
                        <a:t>Adequate</a:t>
                      </a:r>
                      <a:endParaRPr lang="en-CA" sz="1400" dirty="0"/>
                    </a:p>
                  </a:txBody>
                  <a:tcPr/>
                </a:tc>
              </a:tr>
              <a:tr h="209550">
                <a:tc>
                  <a:txBody>
                    <a:bodyPr/>
                    <a:lstStyle/>
                    <a:p>
                      <a:r>
                        <a:rPr lang="en-CA" sz="1400" dirty="0" smtClean="0"/>
                        <a:t>3</a:t>
                      </a:r>
                      <a:endParaRPr lang="en-CA" sz="1400" dirty="0"/>
                    </a:p>
                  </a:txBody>
                  <a:tcPr/>
                </a:tc>
                <a:tc>
                  <a:txBody>
                    <a:bodyPr/>
                    <a:lstStyle/>
                    <a:p>
                      <a:r>
                        <a:rPr lang="en-CA" sz="1400" dirty="0" smtClean="0"/>
                        <a:t>Excellent</a:t>
                      </a:r>
                      <a:endParaRPr lang="en-CA" sz="1400" dirty="0"/>
                    </a:p>
                  </a:txBody>
                  <a:tcPr/>
                </a:tc>
              </a:tr>
              <a:tr h="209550">
                <a:tc>
                  <a:txBody>
                    <a:bodyPr/>
                    <a:lstStyle/>
                    <a:p>
                      <a:r>
                        <a:rPr lang="en-CA" sz="1400" dirty="0" smtClean="0"/>
                        <a:t>4</a:t>
                      </a:r>
                      <a:endParaRPr lang="en-CA" sz="1400" dirty="0"/>
                    </a:p>
                  </a:txBody>
                  <a:tcPr/>
                </a:tc>
                <a:tc>
                  <a:txBody>
                    <a:bodyPr/>
                    <a:lstStyle/>
                    <a:p>
                      <a:r>
                        <a:rPr lang="en-CA" sz="1400" dirty="0" smtClean="0"/>
                        <a:t>Perfect</a:t>
                      </a:r>
                      <a:endParaRPr lang="en-CA" sz="1400" dirty="0"/>
                    </a:p>
                  </a:txBody>
                  <a:tcPr/>
                </a:tc>
              </a:tr>
            </a:tbl>
          </a:graphicData>
        </a:graphic>
      </p:graphicFrame>
    </p:spTree>
    <p:extLst>
      <p:ext uri="{BB962C8B-B14F-4D97-AF65-F5344CB8AC3E}">
        <p14:creationId xmlns:p14="http://schemas.microsoft.com/office/powerpoint/2010/main" val="283542572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Good Design And Testing</a:t>
            </a:r>
            <a:endParaRPr lang="en-US" dirty="0"/>
          </a:p>
        </p:txBody>
      </p:sp>
      <p:sp>
        <p:nvSpPr>
          <p:cNvPr id="3" name="Content Placeholder 2"/>
          <p:cNvSpPr>
            <a:spLocks noGrp="1"/>
          </p:cNvSpPr>
          <p:nvPr>
            <p:ph idx="1"/>
          </p:nvPr>
        </p:nvSpPr>
        <p:spPr/>
        <p:txBody>
          <a:bodyPr/>
          <a:lstStyle/>
          <a:p>
            <a:r>
              <a:rPr lang="en-US" dirty="0" smtClean="0"/>
              <a:t>Previous grading example: the following will likely be data (cannot be calculated from other values in the sheet)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Values that will be determined by the data</a:t>
            </a:r>
          </a:p>
          <a:p>
            <a:pPr lvl="1"/>
            <a:r>
              <a:rPr lang="en-US" dirty="0" smtClean="0"/>
              <a:t>Term grade point (calculated), comments (lookup)s</a:t>
            </a:r>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155878" y="2286000"/>
            <a:ext cx="8518222" cy="3581400"/>
          </a:xfrm>
          <a:prstGeom prst="rect">
            <a:avLst/>
          </a:prstGeom>
        </p:spPr>
      </p:pic>
    </p:spTree>
    <p:extLst>
      <p:ext uri="{BB962C8B-B14F-4D97-AF65-F5344CB8AC3E}">
        <p14:creationId xmlns:p14="http://schemas.microsoft.com/office/powerpoint/2010/main" val="45357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100"/>
                                  </p:stCondLst>
                                  <p:childTnLst>
                                    <p:set>
                                      <p:cBhvr>
                                        <p:cTn id="1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100"/>
                                  </p:stCondLst>
                                  <p:childTnLst>
                                    <p:set>
                                      <p:cBhvr>
                                        <p:cTn id="1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Grade Point</a:t>
            </a:r>
            <a:endParaRPr lang="en-US" dirty="0"/>
          </a:p>
        </p:txBody>
      </p:sp>
      <p:sp>
        <p:nvSpPr>
          <p:cNvPr id="3" name="Content Placeholder 2"/>
          <p:cNvSpPr>
            <a:spLocks noGrp="1"/>
          </p:cNvSpPr>
          <p:nvPr>
            <p:ph idx="1"/>
          </p:nvPr>
        </p:nvSpPr>
        <p:spPr>
          <a:xfrm>
            <a:off x="457200" y="1447800"/>
            <a:ext cx="8534400" cy="5029200"/>
          </a:xfrm>
        </p:spPr>
        <p:txBody>
          <a:bodyPr/>
          <a:lstStyle/>
          <a:p>
            <a:r>
              <a:rPr lang="en-US" dirty="0" smtClean="0"/>
              <a:t>How should this value be calculated?</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First step: make it mathematically correct</a:t>
            </a:r>
          </a:p>
          <a:p>
            <a:pPr lvl="1"/>
            <a:r>
              <a:rPr lang="en-US" dirty="0" smtClean="0"/>
              <a:t>Assignment: proportion of term grade = 40%</a:t>
            </a:r>
          </a:p>
          <a:p>
            <a:pPr lvl="1"/>
            <a:r>
              <a:rPr lang="en-US" dirty="0" smtClean="0"/>
              <a:t>Exam: proportion of term grade = 60%</a:t>
            </a:r>
          </a:p>
        </p:txBody>
      </p:sp>
      <p:pic>
        <p:nvPicPr>
          <p:cNvPr id="6" name="Picture 5"/>
          <p:cNvPicPr>
            <a:picLocks noChangeAspect="1"/>
          </p:cNvPicPr>
          <p:nvPr/>
        </p:nvPicPr>
        <p:blipFill>
          <a:blip r:embed="rId3"/>
          <a:stretch>
            <a:fillRect/>
          </a:stretch>
        </p:blipFill>
        <p:spPr>
          <a:xfrm>
            <a:off x="609600" y="1828800"/>
            <a:ext cx="7458075" cy="3057525"/>
          </a:xfrm>
          <a:prstGeom prst="rect">
            <a:avLst/>
          </a:prstGeom>
        </p:spPr>
      </p:pic>
    </p:spTree>
    <p:extLst>
      <p:ext uri="{BB962C8B-B14F-4D97-AF65-F5344CB8AC3E}">
        <p14:creationId xmlns:p14="http://schemas.microsoft.com/office/powerpoint/2010/main" val="241985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Grade Point (2)</a:t>
            </a:r>
            <a:endParaRPr lang="en-US" dirty="0"/>
          </a:p>
        </p:txBody>
      </p:sp>
      <p:sp>
        <p:nvSpPr>
          <p:cNvPr id="3" name="Content Placeholder 2"/>
          <p:cNvSpPr>
            <a:spLocks noGrp="1"/>
          </p:cNvSpPr>
          <p:nvPr>
            <p:ph idx="1"/>
          </p:nvPr>
        </p:nvSpPr>
        <p:spPr/>
        <p:txBody>
          <a:bodyPr/>
          <a:lstStyle/>
          <a:p>
            <a:r>
              <a:rPr lang="en-US" dirty="0"/>
              <a:t>Second step: make sure that you follow good style:</a:t>
            </a:r>
          </a:p>
          <a:p>
            <a:pPr lvl="1"/>
            <a:r>
              <a:rPr lang="en-US" dirty="0"/>
              <a:t>Be ‘lazy’, </a:t>
            </a:r>
            <a:r>
              <a:rPr lang="en-US" dirty="0" smtClean="0"/>
              <a:t>minimalize </a:t>
            </a:r>
            <a:r>
              <a:rPr lang="en-US" dirty="0"/>
              <a:t>your work</a:t>
            </a:r>
            <a:r>
              <a:rPr lang="en-US" dirty="0" smtClean="0"/>
              <a:t>!</a:t>
            </a:r>
          </a:p>
          <a:p>
            <a:pPr lvl="2"/>
            <a:r>
              <a:rPr lang="en-US" dirty="0"/>
              <a:t>If a value can be determined by existing data then don’t manually enter the value e.g., term grade point can be calculated by the grade points of each component and their weights</a:t>
            </a:r>
            <a:r>
              <a:rPr lang="en-US" dirty="0" smtClean="0"/>
              <a:t>.</a:t>
            </a:r>
          </a:p>
          <a:p>
            <a:pPr lvl="3"/>
            <a:r>
              <a:rPr lang="en-US" dirty="0" smtClean="0"/>
              <a:t>Future grade changes are easier to make</a:t>
            </a:r>
          </a:p>
          <a:p>
            <a:pPr lvl="3"/>
            <a:r>
              <a:rPr lang="en-US" dirty="0" smtClean="0"/>
              <a:t>Also reduces </a:t>
            </a:r>
            <a:r>
              <a:rPr lang="en-US" dirty="0"/>
              <a:t>errors)</a:t>
            </a:r>
          </a:p>
          <a:p>
            <a:pPr lvl="3"/>
            <a:endParaRPr lang="en-US" dirty="0" smtClean="0"/>
          </a:p>
          <a:p>
            <a:pPr lvl="3"/>
            <a:endParaRPr lang="en-US" dirty="0"/>
          </a:p>
          <a:p>
            <a:pPr marL="692150" lvl="3" indent="0">
              <a:buNone/>
            </a:pPr>
            <a:endParaRPr lang="en-US" dirty="0" smtClean="0"/>
          </a:p>
          <a:p>
            <a:pPr lvl="3"/>
            <a:r>
              <a:rPr lang="en-US" dirty="0" smtClean="0"/>
              <a:t>Allow </a:t>
            </a:r>
            <a:r>
              <a:rPr lang="en-US" dirty="0"/>
              <a:t>for reuse of the formula (copy-and-paste): correct application of absolute vs. relative </a:t>
            </a:r>
            <a:r>
              <a:rPr lang="en-US" dirty="0" smtClean="0"/>
              <a:t>addressing</a:t>
            </a:r>
          </a:p>
          <a:p>
            <a:endParaRPr lang="en-US" dirty="0"/>
          </a:p>
        </p:txBody>
      </p:sp>
      <p:pic>
        <p:nvPicPr>
          <p:cNvPr id="4" name="Picture 3"/>
          <p:cNvPicPr>
            <a:picLocks noChangeAspect="1"/>
          </p:cNvPicPr>
          <p:nvPr/>
        </p:nvPicPr>
        <p:blipFill rotWithShape="1">
          <a:blip r:embed="rId3"/>
          <a:srcRect r="51979" b="70093"/>
          <a:stretch/>
        </p:blipFill>
        <p:spPr>
          <a:xfrm>
            <a:off x="1251019" y="3659171"/>
            <a:ext cx="3092381" cy="789544"/>
          </a:xfrm>
          <a:prstGeom prst="rect">
            <a:avLst/>
          </a:prstGeom>
        </p:spPr>
      </p:pic>
      <p:pic>
        <p:nvPicPr>
          <p:cNvPr id="5" name="Picture 4"/>
          <p:cNvPicPr>
            <a:picLocks noChangeAspect="1"/>
          </p:cNvPicPr>
          <p:nvPr/>
        </p:nvPicPr>
        <p:blipFill rotWithShape="1">
          <a:blip r:embed="rId3"/>
          <a:srcRect r="51022" b="52648"/>
          <a:stretch/>
        </p:blipFill>
        <p:spPr>
          <a:xfrm>
            <a:off x="1222549" y="5105400"/>
            <a:ext cx="4328899" cy="1715756"/>
          </a:xfrm>
          <a:prstGeom prst="rect">
            <a:avLst/>
          </a:prstGeom>
        </p:spPr>
      </p:pic>
      <p:sp>
        <p:nvSpPr>
          <p:cNvPr id="6" name="Freeform 5"/>
          <p:cNvSpPr/>
          <p:nvPr/>
        </p:nvSpPr>
        <p:spPr>
          <a:xfrm>
            <a:off x="5306921" y="6017722"/>
            <a:ext cx="157801" cy="199304"/>
          </a:xfrm>
          <a:custGeom>
            <a:avLst/>
            <a:gdLst>
              <a:gd name="connsiteX0" fmla="*/ 0 w 164671"/>
              <a:gd name="connsiteY0" fmla="*/ 0 h 204855"/>
              <a:gd name="connsiteX1" fmla="*/ 88232 w 164671"/>
              <a:gd name="connsiteY1" fmla="*/ 4010 h 204855"/>
              <a:gd name="connsiteX2" fmla="*/ 100264 w 164671"/>
              <a:gd name="connsiteY2" fmla="*/ 16042 h 204855"/>
              <a:gd name="connsiteX3" fmla="*/ 112295 w 164671"/>
              <a:gd name="connsiteY3" fmla="*/ 20052 h 204855"/>
              <a:gd name="connsiteX4" fmla="*/ 140369 w 164671"/>
              <a:gd name="connsiteY4" fmla="*/ 32084 h 204855"/>
              <a:gd name="connsiteX5" fmla="*/ 156411 w 164671"/>
              <a:gd name="connsiteY5" fmla="*/ 68178 h 204855"/>
              <a:gd name="connsiteX6" fmla="*/ 160421 w 164671"/>
              <a:gd name="connsiteY6" fmla="*/ 80210 h 204855"/>
              <a:gd name="connsiteX7" fmla="*/ 164432 w 164671"/>
              <a:gd name="connsiteY7" fmla="*/ 92242 h 204855"/>
              <a:gd name="connsiteX8" fmla="*/ 160421 w 164671"/>
              <a:gd name="connsiteY8" fmla="*/ 164431 h 204855"/>
              <a:gd name="connsiteX9" fmla="*/ 136358 w 164671"/>
              <a:gd name="connsiteY9" fmla="*/ 180473 h 204855"/>
              <a:gd name="connsiteX10" fmla="*/ 96253 w 164671"/>
              <a:gd name="connsiteY10" fmla="*/ 192505 h 204855"/>
              <a:gd name="connsiteX11" fmla="*/ 84221 w 164671"/>
              <a:gd name="connsiteY11" fmla="*/ 196515 h 204855"/>
              <a:gd name="connsiteX12" fmla="*/ 40106 w 164671"/>
              <a:gd name="connsiteY12" fmla="*/ 204536 h 204855"/>
              <a:gd name="connsiteX13" fmla="*/ 12032 w 164671"/>
              <a:gd name="connsiteY13" fmla="*/ 204536 h 20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671" h="204855">
                <a:moveTo>
                  <a:pt x="0" y="0"/>
                </a:moveTo>
                <a:cubicBezTo>
                  <a:pt x="29411" y="1337"/>
                  <a:pt x="59161" y="-641"/>
                  <a:pt x="88232" y="4010"/>
                </a:cubicBezTo>
                <a:cubicBezTo>
                  <a:pt x="93833" y="4906"/>
                  <a:pt x="95545" y="12896"/>
                  <a:pt x="100264" y="16042"/>
                </a:cubicBezTo>
                <a:cubicBezTo>
                  <a:pt x="103781" y="18387"/>
                  <a:pt x="108410" y="18387"/>
                  <a:pt x="112295" y="20052"/>
                </a:cubicBezTo>
                <a:cubicBezTo>
                  <a:pt x="146994" y="34923"/>
                  <a:pt x="112146" y="22676"/>
                  <a:pt x="140369" y="32084"/>
                </a:cubicBezTo>
                <a:cubicBezTo>
                  <a:pt x="153079" y="51149"/>
                  <a:pt x="146867" y="39544"/>
                  <a:pt x="156411" y="68178"/>
                </a:cubicBezTo>
                <a:lnTo>
                  <a:pt x="160421" y="80210"/>
                </a:lnTo>
                <a:lnTo>
                  <a:pt x="164432" y="92242"/>
                </a:lnTo>
                <a:cubicBezTo>
                  <a:pt x="163095" y="116305"/>
                  <a:pt x="167728" y="141465"/>
                  <a:pt x="160421" y="164431"/>
                </a:cubicBezTo>
                <a:cubicBezTo>
                  <a:pt x="157498" y="173617"/>
                  <a:pt x="145503" y="177425"/>
                  <a:pt x="136358" y="180473"/>
                </a:cubicBezTo>
                <a:cubicBezTo>
                  <a:pt x="79206" y="199524"/>
                  <a:pt x="138660" y="180389"/>
                  <a:pt x="96253" y="192505"/>
                </a:cubicBezTo>
                <a:cubicBezTo>
                  <a:pt x="92188" y="193666"/>
                  <a:pt x="88322" y="195490"/>
                  <a:pt x="84221" y="196515"/>
                </a:cubicBezTo>
                <a:cubicBezTo>
                  <a:pt x="77666" y="198154"/>
                  <a:pt x="45280" y="204138"/>
                  <a:pt x="40106" y="204536"/>
                </a:cubicBezTo>
                <a:cubicBezTo>
                  <a:pt x="30776" y="205254"/>
                  <a:pt x="21390" y="204536"/>
                  <a:pt x="12032" y="204536"/>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5444677" y="5993717"/>
            <a:ext cx="230592" cy="430117"/>
          </a:xfrm>
          <a:custGeom>
            <a:avLst/>
            <a:gdLst>
              <a:gd name="connsiteX0" fmla="*/ 0 w 240631"/>
              <a:gd name="connsiteY0" fmla="*/ 4462 h 442097"/>
              <a:gd name="connsiteX1" fmla="*/ 20052 w 240631"/>
              <a:gd name="connsiteY1" fmla="*/ 451 h 442097"/>
              <a:gd name="connsiteX2" fmla="*/ 132347 w 240631"/>
              <a:gd name="connsiteY2" fmla="*/ 12483 h 442097"/>
              <a:gd name="connsiteX3" fmla="*/ 176463 w 240631"/>
              <a:gd name="connsiteY3" fmla="*/ 24514 h 442097"/>
              <a:gd name="connsiteX4" fmla="*/ 192505 w 240631"/>
              <a:gd name="connsiteY4" fmla="*/ 32536 h 442097"/>
              <a:gd name="connsiteX5" fmla="*/ 204536 w 240631"/>
              <a:gd name="connsiteY5" fmla="*/ 44567 h 442097"/>
              <a:gd name="connsiteX6" fmla="*/ 228600 w 240631"/>
              <a:gd name="connsiteY6" fmla="*/ 64620 h 442097"/>
              <a:gd name="connsiteX7" fmla="*/ 232610 w 240631"/>
              <a:gd name="connsiteY7" fmla="*/ 80662 h 442097"/>
              <a:gd name="connsiteX8" fmla="*/ 236621 w 240631"/>
              <a:gd name="connsiteY8" fmla="*/ 92693 h 442097"/>
              <a:gd name="connsiteX9" fmla="*/ 240631 w 240631"/>
              <a:gd name="connsiteY9" fmla="*/ 249104 h 442097"/>
              <a:gd name="connsiteX10" fmla="*/ 232610 w 240631"/>
              <a:gd name="connsiteY10" fmla="*/ 301241 h 442097"/>
              <a:gd name="connsiteX11" fmla="*/ 188494 w 240631"/>
              <a:gd name="connsiteY11" fmla="*/ 361399 h 442097"/>
              <a:gd name="connsiteX12" fmla="*/ 172452 w 240631"/>
              <a:gd name="connsiteY12" fmla="*/ 385462 h 442097"/>
              <a:gd name="connsiteX13" fmla="*/ 156410 w 240631"/>
              <a:gd name="connsiteY13" fmla="*/ 397493 h 442097"/>
              <a:gd name="connsiteX14" fmla="*/ 120315 w 240631"/>
              <a:gd name="connsiteY14" fmla="*/ 429578 h 442097"/>
              <a:gd name="connsiteX15" fmla="*/ 100263 w 240631"/>
              <a:gd name="connsiteY15" fmla="*/ 433588 h 442097"/>
              <a:gd name="connsiteX16" fmla="*/ 76200 w 240631"/>
              <a:gd name="connsiteY16" fmla="*/ 437599 h 442097"/>
              <a:gd name="connsiteX17" fmla="*/ 64168 w 240631"/>
              <a:gd name="connsiteY17" fmla="*/ 441609 h 442097"/>
              <a:gd name="connsiteX18" fmla="*/ 8021 w 240631"/>
              <a:gd name="connsiteY18" fmla="*/ 441609 h 44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631" h="442097">
                <a:moveTo>
                  <a:pt x="0" y="4462"/>
                </a:moveTo>
                <a:cubicBezTo>
                  <a:pt x="6684" y="3125"/>
                  <a:pt x="13236" y="451"/>
                  <a:pt x="20052" y="451"/>
                </a:cubicBezTo>
                <a:cubicBezTo>
                  <a:pt x="159499" y="451"/>
                  <a:pt x="68071" y="-3586"/>
                  <a:pt x="132347" y="12483"/>
                </a:cubicBezTo>
                <a:cubicBezTo>
                  <a:pt x="137235" y="13705"/>
                  <a:pt x="165975" y="20019"/>
                  <a:pt x="176463" y="24514"/>
                </a:cubicBezTo>
                <a:cubicBezTo>
                  <a:pt x="181958" y="26869"/>
                  <a:pt x="187640" y="29061"/>
                  <a:pt x="192505" y="32536"/>
                </a:cubicBezTo>
                <a:cubicBezTo>
                  <a:pt x="197120" y="35833"/>
                  <a:pt x="200230" y="40876"/>
                  <a:pt x="204536" y="44567"/>
                </a:cubicBezTo>
                <a:cubicBezTo>
                  <a:pt x="237915" y="73178"/>
                  <a:pt x="207755" y="43777"/>
                  <a:pt x="228600" y="64620"/>
                </a:cubicBezTo>
                <a:cubicBezTo>
                  <a:pt x="229937" y="69967"/>
                  <a:pt x="231096" y="75362"/>
                  <a:pt x="232610" y="80662"/>
                </a:cubicBezTo>
                <a:cubicBezTo>
                  <a:pt x="233771" y="84727"/>
                  <a:pt x="236420" y="88470"/>
                  <a:pt x="236621" y="92693"/>
                </a:cubicBezTo>
                <a:cubicBezTo>
                  <a:pt x="239102" y="144788"/>
                  <a:pt x="239294" y="196967"/>
                  <a:pt x="240631" y="249104"/>
                </a:cubicBezTo>
                <a:cubicBezTo>
                  <a:pt x="240040" y="255011"/>
                  <a:pt x="239661" y="288548"/>
                  <a:pt x="232610" y="301241"/>
                </a:cubicBezTo>
                <a:cubicBezTo>
                  <a:pt x="217253" y="328884"/>
                  <a:pt x="208035" y="332087"/>
                  <a:pt x="188494" y="361399"/>
                </a:cubicBezTo>
                <a:cubicBezTo>
                  <a:pt x="183147" y="369420"/>
                  <a:pt x="180164" y="379678"/>
                  <a:pt x="172452" y="385462"/>
                </a:cubicBezTo>
                <a:cubicBezTo>
                  <a:pt x="167105" y="389472"/>
                  <a:pt x="161378" y="393022"/>
                  <a:pt x="156410" y="397493"/>
                </a:cubicBezTo>
                <a:cubicBezTo>
                  <a:pt x="151773" y="401666"/>
                  <a:pt x="132083" y="425165"/>
                  <a:pt x="120315" y="429578"/>
                </a:cubicBezTo>
                <a:cubicBezTo>
                  <a:pt x="113933" y="431971"/>
                  <a:pt x="106969" y="432369"/>
                  <a:pt x="100263" y="433588"/>
                </a:cubicBezTo>
                <a:cubicBezTo>
                  <a:pt x="92263" y="435043"/>
                  <a:pt x="84138" y="435835"/>
                  <a:pt x="76200" y="437599"/>
                </a:cubicBezTo>
                <a:cubicBezTo>
                  <a:pt x="72073" y="438516"/>
                  <a:pt x="68388" y="441361"/>
                  <a:pt x="64168" y="441609"/>
                </a:cubicBezTo>
                <a:cubicBezTo>
                  <a:pt x="45485" y="442708"/>
                  <a:pt x="26737" y="441609"/>
                  <a:pt x="8021" y="441609"/>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4283102" y="6037978"/>
            <a:ext cx="392008" cy="624295"/>
          </a:xfrm>
          <a:custGeom>
            <a:avLst/>
            <a:gdLst>
              <a:gd name="connsiteX0" fmla="*/ 389021 w 409074"/>
              <a:gd name="connsiteY0" fmla="*/ 0 h 641684"/>
              <a:gd name="connsiteX1" fmla="*/ 156411 w 409074"/>
              <a:gd name="connsiteY1" fmla="*/ 20053 h 641684"/>
              <a:gd name="connsiteX2" fmla="*/ 132348 w 409074"/>
              <a:gd name="connsiteY2" fmla="*/ 32084 h 641684"/>
              <a:gd name="connsiteX3" fmla="*/ 120316 w 409074"/>
              <a:gd name="connsiteY3" fmla="*/ 44116 h 641684"/>
              <a:gd name="connsiteX4" fmla="*/ 108285 w 409074"/>
              <a:gd name="connsiteY4" fmla="*/ 48126 h 641684"/>
              <a:gd name="connsiteX5" fmla="*/ 100264 w 409074"/>
              <a:gd name="connsiteY5" fmla="*/ 60158 h 641684"/>
              <a:gd name="connsiteX6" fmla="*/ 76200 w 409074"/>
              <a:gd name="connsiteY6" fmla="*/ 84221 h 641684"/>
              <a:gd name="connsiteX7" fmla="*/ 48127 w 409074"/>
              <a:gd name="connsiteY7" fmla="*/ 124326 h 641684"/>
              <a:gd name="connsiteX8" fmla="*/ 20053 w 409074"/>
              <a:gd name="connsiteY8" fmla="*/ 152400 h 641684"/>
              <a:gd name="connsiteX9" fmla="*/ 16042 w 409074"/>
              <a:gd name="connsiteY9" fmla="*/ 164432 h 641684"/>
              <a:gd name="connsiteX10" fmla="*/ 0 w 409074"/>
              <a:gd name="connsiteY10" fmla="*/ 188495 h 641684"/>
              <a:gd name="connsiteX11" fmla="*/ 4011 w 409074"/>
              <a:gd name="connsiteY11" fmla="*/ 288758 h 641684"/>
              <a:gd name="connsiteX12" fmla="*/ 8021 w 409074"/>
              <a:gd name="connsiteY12" fmla="*/ 324853 h 641684"/>
              <a:gd name="connsiteX13" fmla="*/ 12032 w 409074"/>
              <a:gd name="connsiteY13" fmla="*/ 413084 h 641684"/>
              <a:gd name="connsiteX14" fmla="*/ 16042 w 409074"/>
              <a:gd name="connsiteY14" fmla="*/ 425116 h 641684"/>
              <a:gd name="connsiteX15" fmla="*/ 32085 w 409074"/>
              <a:gd name="connsiteY15" fmla="*/ 449179 h 641684"/>
              <a:gd name="connsiteX16" fmla="*/ 44116 w 409074"/>
              <a:gd name="connsiteY16" fmla="*/ 485274 h 641684"/>
              <a:gd name="connsiteX17" fmla="*/ 52137 w 409074"/>
              <a:gd name="connsiteY17" fmla="*/ 517358 h 641684"/>
              <a:gd name="connsiteX18" fmla="*/ 56148 w 409074"/>
              <a:gd name="connsiteY18" fmla="*/ 537411 h 641684"/>
              <a:gd name="connsiteX19" fmla="*/ 64169 w 409074"/>
              <a:gd name="connsiteY19" fmla="*/ 553453 h 641684"/>
              <a:gd name="connsiteX20" fmla="*/ 72190 w 409074"/>
              <a:gd name="connsiteY20" fmla="*/ 565484 h 641684"/>
              <a:gd name="connsiteX21" fmla="*/ 88232 w 409074"/>
              <a:gd name="connsiteY21" fmla="*/ 569495 h 641684"/>
              <a:gd name="connsiteX22" fmla="*/ 116306 w 409074"/>
              <a:gd name="connsiteY22" fmla="*/ 593558 h 641684"/>
              <a:gd name="connsiteX23" fmla="*/ 128337 w 409074"/>
              <a:gd name="connsiteY23" fmla="*/ 601579 h 641684"/>
              <a:gd name="connsiteX24" fmla="*/ 156411 w 409074"/>
              <a:gd name="connsiteY24" fmla="*/ 609600 h 641684"/>
              <a:gd name="connsiteX25" fmla="*/ 176464 w 409074"/>
              <a:gd name="connsiteY25" fmla="*/ 617621 h 641684"/>
              <a:gd name="connsiteX26" fmla="*/ 192506 w 409074"/>
              <a:gd name="connsiteY26" fmla="*/ 621632 h 641684"/>
              <a:gd name="connsiteX27" fmla="*/ 208548 w 409074"/>
              <a:gd name="connsiteY27" fmla="*/ 629653 h 641684"/>
              <a:gd name="connsiteX28" fmla="*/ 240632 w 409074"/>
              <a:gd name="connsiteY28" fmla="*/ 633663 h 641684"/>
              <a:gd name="connsiteX29" fmla="*/ 256674 w 409074"/>
              <a:gd name="connsiteY29" fmla="*/ 637674 h 641684"/>
              <a:gd name="connsiteX30" fmla="*/ 409074 w 409074"/>
              <a:gd name="connsiteY30" fmla="*/ 641684 h 6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9074" h="641684">
                <a:moveTo>
                  <a:pt x="389021" y="0"/>
                </a:moveTo>
                <a:lnTo>
                  <a:pt x="156411" y="20053"/>
                </a:lnTo>
                <a:cubicBezTo>
                  <a:pt x="148206" y="20860"/>
                  <a:pt x="138320" y="27107"/>
                  <a:pt x="132348" y="32084"/>
                </a:cubicBezTo>
                <a:cubicBezTo>
                  <a:pt x="127991" y="35715"/>
                  <a:pt x="125035" y="40970"/>
                  <a:pt x="120316" y="44116"/>
                </a:cubicBezTo>
                <a:cubicBezTo>
                  <a:pt x="116799" y="46461"/>
                  <a:pt x="112295" y="46789"/>
                  <a:pt x="108285" y="48126"/>
                </a:cubicBezTo>
                <a:cubicBezTo>
                  <a:pt x="105611" y="52137"/>
                  <a:pt x="103466" y="56555"/>
                  <a:pt x="100264" y="60158"/>
                </a:cubicBezTo>
                <a:cubicBezTo>
                  <a:pt x="92728" y="68636"/>
                  <a:pt x="82492" y="74783"/>
                  <a:pt x="76200" y="84221"/>
                </a:cubicBezTo>
                <a:cubicBezTo>
                  <a:pt x="71441" y="91359"/>
                  <a:pt x="55548" y="116163"/>
                  <a:pt x="48127" y="124326"/>
                </a:cubicBezTo>
                <a:cubicBezTo>
                  <a:pt x="39225" y="134119"/>
                  <a:pt x="20053" y="152400"/>
                  <a:pt x="20053" y="152400"/>
                </a:cubicBezTo>
                <a:cubicBezTo>
                  <a:pt x="18716" y="156411"/>
                  <a:pt x="18095" y="160736"/>
                  <a:pt x="16042" y="164432"/>
                </a:cubicBezTo>
                <a:cubicBezTo>
                  <a:pt x="11360" y="172859"/>
                  <a:pt x="0" y="188495"/>
                  <a:pt x="0" y="188495"/>
                </a:cubicBezTo>
                <a:cubicBezTo>
                  <a:pt x="1337" y="221916"/>
                  <a:pt x="2047" y="255368"/>
                  <a:pt x="4011" y="288758"/>
                </a:cubicBezTo>
                <a:cubicBezTo>
                  <a:pt x="4722" y="300843"/>
                  <a:pt x="7242" y="312772"/>
                  <a:pt x="8021" y="324853"/>
                </a:cubicBezTo>
                <a:cubicBezTo>
                  <a:pt x="9916" y="354233"/>
                  <a:pt x="9684" y="383737"/>
                  <a:pt x="12032" y="413084"/>
                </a:cubicBezTo>
                <a:cubicBezTo>
                  <a:pt x="12369" y="417298"/>
                  <a:pt x="13989" y="421420"/>
                  <a:pt x="16042" y="425116"/>
                </a:cubicBezTo>
                <a:cubicBezTo>
                  <a:pt x="20724" y="433543"/>
                  <a:pt x="32085" y="449179"/>
                  <a:pt x="32085" y="449179"/>
                </a:cubicBezTo>
                <a:cubicBezTo>
                  <a:pt x="45544" y="503022"/>
                  <a:pt x="23987" y="419853"/>
                  <a:pt x="44116" y="485274"/>
                </a:cubicBezTo>
                <a:cubicBezTo>
                  <a:pt x="47358" y="495810"/>
                  <a:pt x="49658" y="506617"/>
                  <a:pt x="52137" y="517358"/>
                </a:cubicBezTo>
                <a:cubicBezTo>
                  <a:pt x="53670" y="524000"/>
                  <a:pt x="53992" y="530944"/>
                  <a:pt x="56148" y="537411"/>
                </a:cubicBezTo>
                <a:cubicBezTo>
                  <a:pt x="58039" y="543083"/>
                  <a:pt x="61203" y="548262"/>
                  <a:pt x="64169" y="553453"/>
                </a:cubicBezTo>
                <a:cubicBezTo>
                  <a:pt x="66560" y="557638"/>
                  <a:pt x="68180" y="562810"/>
                  <a:pt x="72190" y="565484"/>
                </a:cubicBezTo>
                <a:cubicBezTo>
                  <a:pt x="76776" y="568541"/>
                  <a:pt x="82885" y="568158"/>
                  <a:pt x="88232" y="569495"/>
                </a:cubicBezTo>
                <a:cubicBezTo>
                  <a:pt x="102807" y="584069"/>
                  <a:pt x="98300" y="580696"/>
                  <a:pt x="116306" y="593558"/>
                </a:cubicBezTo>
                <a:cubicBezTo>
                  <a:pt x="120228" y="596360"/>
                  <a:pt x="124026" y="599423"/>
                  <a:pt x="128337" y="601579"/>
                </a:cubicBezTo>
                <a:cubicBezTo>
                  <a:pt x="136066" y="605444"/>
                  <a:pt x="148695" y="607028"/>
                  <a:pt x="156411" y="609600"/>
                </a:cubicBezTo>
                <a:cubicBezTo>
                  <a:pt x="163241" y="611876"/>
                  <a:pt x="169634" y="615344"/>
                  <a:pt x="176464" y="617621"/>
                </a:cubicBezTo>
                <a:cubicBezTo>
                  <a:pt x="181693" y="619364"/>
                  <a:pt x="187345" y="619697"/>
                  <a:pt x="192506" y="621632"/>
                </a:cubicBezTo>
                <a:cubicBezTo>
                  <a:pt x="198104" y="623731"/>
                  <a:pt x="202748" y="628203"/>
                  <a:pt x="208548" y="629653"/>
                </a:cubicBezTo>
                <a:cubicBezTo>
                  <a:pt x="219004" y="632267"/>
                  <a:pt x="229937" y="632326"/>
                  <a:pt x="240632" y="633663"/>
                </a:cubicBezTo>
                <a:cubicBezTo>
                  <a:pt x="245979" y="635000"/>
                  <a:pt x="251168" y="637412"/>
                  <a:pt x="256674" y="637674"/>
                </a:cubicBezTo>
                <a:cubicBezTo>
                  <a:pt x="307434" y="640091"/>
                  <a:pt x="409074" y="641684"/>
                  <a:pt x="409074" y="641684"/>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699655" y="5916924"/>
            <a:ext cx="730211" cy="194178"/>
          </a:xfrm>
          <a:prstGeom prst="rect">
            <a:avLst/>
          </a:prstGeom>
          <a:noFill/>
        </p:spPr>
        <p:txBody>
          <a:bodyPr wrap="square" rtlCol="0">
            <a:noAutofit/>
          </a:bodyPr>
          <a:lstStyle/>
          <a:p>
            <a:r>
              <a:rPr lang="en-US" sz="1600" dirty="0" smtClean="0">
                <a:solidFill>
                  <a:srgbClr val="FF0000"/>
                </a:solidFill>
              </a:rPr>
              <a:t>Once</a:t>
            </a:r>
          </a:p>
        </p:txBody>
      </p:sp>
      <p:grpSp>
        <p:nvGrpSpPr>
          <p:cNvPr id="12" name="Group 11"/>
          <p:cNvGrpSpPr/>
          <p:nvPr/>
        </p:nvGrpSpPr>
        <p:grpSpPr>
          <a:xfrm>
            <a:off x="4343399" y="4162217"/>
            <a:ext cx="2659402" cy="381000"/>
            <a:chOff x="4190998" y="3818714"/>
            <a:chExt cx="2659402" cy="381000"/>
          </a:xfrm>
        </p:grpSpPr>
        <p:sp>
          <p:nvSpPr>
            <p:cNvPr id="10" name="TextBox 9"/>
            <p:cNvSpPr txBox="1"/>
            <p:nvPr/>
          </p:nvSpPr>
          <p:spPr>
            <a:xfrm>
              <a:off x="4559438" y="3839480"/>
              <a:ext cx="2290962" cy="328394"/>
            </a:xfrm>
            <a:prstGeom prst="rect">
              <a:avLst/>
            </a:prstGeom>
            <a:noFill/>
          </p:spPr>
          <p:txBody>
            <a:bodyPr wrap="square" rtlCol="0">
              <a:noAutofit/>
            </a:bodyPr>
            <a:lstStyle/>
            <a:p>
              <a:r>
                <a:rPr lang="en-US" sz="1600" b="1" dirty="0" smtClean="0">
                  <a:solidFill>
                    <a:srgbClr val="FF0000"/>
                  </a:solidFill>
                </a:rPr>
                <a:t>Derive it, don’t type it</a:t>
              </a:r>
            </a:p>
          </p:txBody>
        </p:sp>
        <p:sp>
          <p:nvSpPr>
            <p:cNvPr id="11" name="Down Arrow 10"/>
            <p:cNvSpPr/>
            <p:nvPr/>
          </p:nvSpPr>
          <p:spPr>
            <a:xfrm rot="5400000">
              <a:off x="4187649" y="3822063"/>
              <a:ext cx="381000" cy="374301"/>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475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1" presetClass="entr" presetSubtype="0" fill="hold" grpId="0"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up)">
                                      <p:cBhvr>
                                        <p:cTn id="46" dur="500"/>
                                        <p:tgtEl>
                                          <p:spTgt spid="6"/>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up)">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animBg="1"/>
      <p:bldP spid="7" grpId="0" animBg="1"/>
      <p:bldP spid="8" grpId="0" animBg="1"/>
      <p:bldP spid="9" grpId="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Letter Grade</a:t>
            </a:r>
            <a:endParaRPr lang="en-US" dirty="0"/>
          </a:p>
        </p:txBody>
      </p:sp>
      <p:sp>
        <p:nvSpPr>
          <p:cNvPr id="3" name="Content Placeholder 2"/>
          <p:cNvSpPr>
            <a:spLocks noGrp="1"/>
          </p:cNvSpPr>
          <p:nvPr>
            <p:ph idx="1"/>
          </p:nvPr>
        </p:nvSpPr>
        <p:spPr/>
        <p:txBody>
          <a:bodyPr/>
          <a:lstStyle/>
          <a:p>
            <a:r>
              <a:rPr lang="en-US" dirty="0" smtClean="0"/>
              <a:t>How should this value be derived?</a:t>
            </a:r>
          </a:p>
          <a:p>
            <a:pPr lvl="1"/>
            <a:r>
              <a:rPr lang="en-US" dirty="0" smtClean="0"/>
              <a:t>Use the cutoff values in the table below.</a:t>
            </a:r>
          </a:p>
          <a:p>
            <a:pPr lvl="1"/>
            <a:r>
              <a:rPr lang="en-US" dirty="0" smtClean="0"/>
              <a:t>Remember it must be correct AND it should follow good style conventions.</a:t>
            </a:r>
            <a:endParaRPr lang="en-US" dirty="0"/>
          </a:p>
        </p:txBody>
      </p:sp>
      <p:pic>
        <p:nvPicPr>
          <p:cNvPr id="4" name="Picture 3"/>
          <p:cNvPicPr>
            <a:picLocks noChangeAspect="1"/>
          </p:cNvPicPr>
          <p:nvPr/>
        </p:nvPicPr>
        <p:blipFill>
          <a:blip r:embed="rId3"/>
          <a:stretch>
            <a:fillRect/>
          </a:stretch>
        </p:blipFill>
        <p:spPr>
          <a:xfrm>
            <a:off x="838200" y="2895600"/>
            <a:ext cx="5029200" cy="3314935"/>
          </a:xfrm>
          <a:prstGeom prst="rect">
            <a:avLst/>
          </a:prstGeom>
        </p:spPr>
      </p:pic>
    </p:spTree>
    <p:extLst>
      <p:ext uri="{BB962C8B-B14F-4D97-AF65-F5344CB8AC3E}">
        <p14:creationId xmlns:p14="http://schemas.microsoft.com/office/powerpoint/2010/main" val="3601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Relative: Completed Example</a:t>
            </a:r>
            <a:endParaRPr lang="en-US" dirty="0"/>
          </a:p>
        </p:txBody>
      </p:sp>
      <p:sp>
        <p:nvSpPr>
          <p:cNvPr id="3" name="Content Placeholder 2"/>
          <p:cNvSpPr>
            <a:spLocks noGrp="1"/>
          </p:cNvSpPr>
          <p:nvPr>
            <p:ph idx="1"/>
          </p:nvPr>
        </p:nvSpPr>
        <p:spPr/>
        <p:txBody>
          <a:bodyPr/>
          <a:lstStyle/>
          <a:p>
            <a:pPr marL="234950" lvl="1" indent="-234950">
              <a:buFont typeface="Arial" charset="0"/>
              <a:buChar char="•"/>
            </a:pPr>
            <a:r>
              <a:rPr lang="en-CA" sz="2400" dirty="0"/>
              <a:t>Spreadsheet solution </a:t>
            </a:r>
            <a:r>
              <a:rPr lang="en-CA" sz="2400" dirty="0" smtClean="0"/>
              <a:t>name (</a:t>
            </a:r>
            <a:r>
              <a:rPr lang="en-CA" sz="2400" b="1" dirty="0" smtClean="0"/>
              <a:t>don’t look at contents before we go over the concepts in lecture</a:t>
            </a:r>
            <a:r>
              <a:rPr lang="en-CA" sz="2400" dirty="0" smtClean="0"/>
              <a:t>) </a:t>
            </a:r>
            <a:r>
              <a:rPr lang="en-CA" dirty="0" smtClean="0">
                <a:latin typeface="Consolas" panose="020B0609020204030204" pitchFamily="49" charset="0"/>
              </a:rPr>
              <a:t>21</a:t>
            </a:r>
            <a:r>
              <a:rPr lang="en-CA" dirty="0" smtClean="0">
                <a:latin typeface="Consolas" panose="020B0609020204030204" pitchFamily="49" charset="0"/>
                <a:cs typeface="Consolas" panose="020B0609020204030204" pitchFamily="49" charset="0"/>
              </a:rPr>
              <a:t>_DONT_LOOK_B4_CLASS_ </a:t>
            </a:r>
            <a:r>
              <a:rPr lang="en-CA" dirty="0" err="1" smtClean="0">
                <a:latin typeface="Consolas" panose="020B0609020204030204" pitchFamily="49" charset="0"/>
                <a:cs typeface="Consolas" panose="020B0609020204030204" pitchFamily="49" charset="0"/>
              </a:rPr>
              <a:t>vlookup_absolute_relative_addressing</a:t>
            </a:r>
            <a:endParaRPr lang="en-US" dirty="0"/>
          </a:p>
          <a:p>
            <a:endParaRPr lang="en-US" dirty="0"/>
          </a:p>
        </p:txBody>
      </p:sp>
    </p:spTree>
    <p:extLst>
      <p:ext uri="{BB962C8B-B14F-4D97-AF65-F5344CB8AC3E}">
        <p14:creationId xmlns:p14="http://schemas.microsoft.com/office/powerpoint/2010/main" val="341248786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This Section You Should Now Know</a:t>
            </a:r>
            <a:endParaRPr lang="en-CA" dirty="0"/>
          </a:p>
        </p:txBody>
      </p:sp>
      <p:sp>
        <p:nvSpPr>
          <p:cNvPr id="3" name="Content Placeholder 2"/>
          <p:cNvSpPr>
            <a:spLocks noGrp="1"/>
          </p:cNvSpPr>
          <p:nvPr>
            <p:ph idx="1"/>
          </p:nvPr>
        </p:nvSpPr>
        <p:spPr/>
        <p:txBody>
          <a:bodyPr/>
          <a:lstStyle/>
          <a:p>
            <a:r>
              <a:rPr lang="en-US" dirty="0"/>
              <a:t>The benefit of electronic over paper spreadsheets</a:t>
            </a:r>
          </a:p>
          <a:p>
            <a:r>
              <a:rPr lang="en-US" dirty="0"/>
              <a:t>Spreadsheets 101: The basic layout and components of a spreadsheet</a:t>
            </a:r>
          </a:p>
          <a:p>
            <a:r>
              <a:rPr lang="en-US" dirty="0"/>
              <a:t>What is a worksheet</a:t>
            </a:r>
          </a:p>
          <a:p>
            <a:pPr lvl="1"/>
            <a:r>
              <a:rPr lang="en-US" dirty="0"/>
              <a:t>When to use multiple spreadsheets vs. multiple worksheets</a:t>
            </a:r>
          </a:p>
          <a:p>
            <a:pPr lvl="1"/>
            <a:r>
              <a:rPr lang="en-US" dirty="0"/>
              <a:t>How to reference data in other spreadsheets or worksheets (cross references)</a:t>
            </a:r>
          </a:p>
          <a:p>
            <a:r>
              <a:rPr lang="en-US" dirty="0"/>
              <a:t>How Excel groups functions according to tabs on the ribbon</a:t>
            </a:r>
          </a:p>
          <a:p>
            <a:pPr lvl="1"/>
            <a:r>
              <a:rPr lang="en-US" dirty="0"/>
              <a:t>What are the most commonly used tabs and what some of the functions available on those tabs</a:t>
            </a:r>
          </a:p>
          <a:p>
            <a:r>
              <a:rPr lang="en-US" dirty="0"/>
              <a:t>Entering data: manually and via autofill</a:t>
            </a:r>
          </a:p>
          <a:p>
            <a:r>
              <a:rPr lang="en-US" dirty="0"/>
              <a:t>How to freeze data</a:t>
            </a:r>
          </a:p>
          <a:p>
            <a:endParaRPr lang="en-US" dirty="0"/>
          </a:p>
        </p:txBody>
      </p:sp>
    </p:spTree>
    <p:extLst>
      <p:ext uri="{BB962C8B-B14F-4D97-AF65-F5344CB8AC3E}">
        <p14:creationId xmlns:p14="http://schemas.microsoft.com/office/powerpoint/2010/main" val="289290833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a:t>
            </a:r>
            <a:r>
              <a:rPr lang="en-CA" dirty="0" smtClean="0"/>
              <a:t>Know (2)</a:t>
            </a:r>
            <a:endParaRPr lang="en-US" dirty="0"/>
          </a:p>
        </p:txBody>
      </p:sp>
      <p:sp>
        <p:nvSpPr>
          <p:cNvPr id="3" name="Content Placeholder 2"/>
          <p:cNvSpPr>
            <a:spLocks noGrp="1"/>
          </p:cNvSpPr>
          <p:nvPr>
            <p:ph idx="1"/>
          </p:nvPr>
        </p:nvSpPr>
        <p:spPr/>
        <p:txBody>
          <a:bodyPr/>
          <a:lstStyle/>
          <a:p>
            <a:r>
              <a:rPr lang="en-US" dirty="0"/>
              <a:t>Tags</a:t>
            </a:r>
          </a:p>
          <a:p>
            <a:pPr lvl="1"/>
            <a:r>
              <a:rPr lang="en-US" dirty="0"/>
              <a:t>How to do tag a spreadsheet</a:t>
            </a:r>
          </a:p>
          <a:p>
            <a:pPr lvl="1"/>
            <a:r>
              <a:rPr lang="en-US" dirty="0"/>
              <a:t>What is the benefit of using tags</a:t>
            </a:r>
          </a:p>
          <a:p>
            <a:r>
              <a:rPr lang="en-US" dirty="0"/>
              <a:t>Common mathematical operators and the order of operation</a:t>
            </a:r>
          </a:p>
          <a:p>
            <a:r>
              <a:rPr lang="en-US" dirty="0"/>
              <a:t>What is the difference between constants (data) and calculations (formulas)</a:t>
            </a:r>
          </a:p>
          <a:p>
            <a:pPr lvl="1"/>
            <a:r>
              <a:rPr lang="en-US" dirty="0"/>
              <a:t>How is a formula differentiated from data</a:t>
            </a:r>
          </a:p>
          <a:p>
            <a:r>
              <a:rPr lang="en-US" dirty="0"/>
              <a:t>The three rules of thumb for designing spreadsheets</a:t>
            </a:r>
          </a:p>
          <a:p>
            <a:pPr marL="801688" lvl="1" indent="-344488">
              <a:buFont typeface="+mj-lt"/>
              <a:buAutoNum type="arabicPeriod"/>
            </a:pPr>
            <a:r>
              <a:rPr lang="en-US" dirty="0"/>
              <a:t>Don’t make something data if it can be derived</a:t>
            </a:r>
          </a:p>
          <a:p>
            <a:pPr marL="801688" lvl="1" indent="-344488">
              <a:buFont typeface="+mj-lt"/>
              <a:buAutoNum type="arabicPeriod"/>
            </a:pPr>
            <a:r>
              <a:rPr lang="en-US" dirty="0"/>
              <a:t>Label everything</a:t>
            </a:r>
          </a:p>
          <a:p>
            <a:pPr marL="801688" lvl="1" indent="-344488">
              <a:buFont typeface="+mj-lt"/>
              <a:buAutoNum type="arabicPeriod"/>
            </a:pPr>
            <a:r>
              <a:rPr lang="en-US" dirty="0"/>
              <a:t>Don’t duplicate data</a:t>
            </a:r>
          </a:p>
        </p:txBody>
      </p:sp>
    </p:spTree>
    <p:extLst>
      <p:ext uri="{BB962C8B-B14F-4D97-AF65-F5344CB8AC3E}">
        <p14:creationId xmlns:p14="http://schemas.microsoft.com/office/powerpoint/2010/main" val="193079407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a:t>
            </a:r>
            <a:r>
              <a:rPr lang="en-CA" dirty="0" smtClean="0"/>
              <a:t>(3)</a:t>
            </a:r>
            <a:endParaRPr lang="en-US" dirty="0"/>
          </a:p>
        </p:txBody>
      </p:sp>
      <p:sp>
        <p:nvSpPr>
          <p:cNvPr id="3" name="Content Placeholder 2"/>
          <p:cNvSpPr>
            <a:spLocks noGrp="1"/>
          </p:cNvSpPr>
          <p:nvPr>
            <p:ph idx="1"/>
          </p:nvPr>
        </p:nvSpPr>
        <p:spPr/>
        <p:txBody>
          <a:bodyPr/>
          <a:lstStyle/>
          <a:p>
            <a:r>
              <a:rPr lang="en-US" dirty="0"/>
              <a:t>Lookup tables</a:t>
            </a:r>
          </a:p>
          <a:p>
            <a:pPr lvl="1"/>
            <a:r>
              <a:rPr lang="en-US" dirty="0"/>
              <a:t>How to create a use a lookup table</a:t>
            </a:r>
          </a:p>
          <a:p>
            <a:r>
              <a:rPr lang="en-US" dirty="0"/>
              <a:t>Formulas:</a:t>
            </a:r>
          </a:p>
          <a:p>
            <a:pPr lvl="1"/>
            <a:r>
              <a:rPr lang="en-US" dirty="0"/>
              <a:t>Directly entering custom formulas</a:t>
            </a:r>
          </a:p>
          <a:p>
            <a:pPr lvl="1"/>
            <a:r>
              <a:rPr lang="en-US" dirty="0"/>
              <a:t>Using built-in pre-created formulas</a:t>
            </a:r>
          </a:p>
          <a:p>
            <a:pPr lvl="1"/>
            <a:r>
              <a:rPr lang="en-US" dirty="0"/>
              <a:t>What is the order of operation for common operators</a:t>
            </a:r>
          </a:p>
          <a:p>
            <a:r>
              <a:rPr lang="en-US" dirty="0"/>
              <a:t>How to format cells using the “format cell” option</a:t>
            </a:r>
          </a:p>
          <a:p>
            <a:pPr lvl="1"/>
            <a:r>
              <a:rPr lang="en-US" dirty="0"/>
              <a:t>What is the effect of different numeric formatting </a:t>
            </a:r>
            <a:r>
              <a:rPr lang="en-US" dirty="0" smtClean="0"/>
              <a:t>options</a:t>
            </a:r>
          </a:p>
          <a:p>
            <a:r>
              <a:rPr lang="en-US" dirty="0"/>
              <a:t>How to use basic statistical formulas: </a:t>
            </a:r>
            <a:r>
              <a:rPr lang="en-US" dirty="0">
                <a:latin typeface="Consolas" panose="020B0609020204030204" pitchFamily="49" charset="0"/>
                <a:cs typeface="Consolas" panose="020B0609020204030204" pitchFamily="49" charset="0"/>
              </a:rPr>
              <a:t>sum()</a:t>
            </a:r>
            <a:r>
              <a:rPr lang="en-US" dirty="0"/>
              <a:t>, </a:t>
            </a:r>
            <a:r>
              <a:rPr lang="en-US" dirty="0">
                <a:latin typeface="Consolas" panose="020B0609020204030204" pitchFamily="49" charset="0"/>
                <a:cs typeface="Consolas" panose="020B0609020204030204" pitchFamily="49" charset="0"/>
              </a:rPr>
              <a:t>average()</a:t>
            </a:r>
            <a:r>
              <a:rPr lang="en-US" dirty="0"/>
              <a:t>, </a:t>
            </a:r>
            <a:r>
              <a:rPr lang="en-US" dirty="0">
                <a:latin typeface="Consolas" panose="020B0609020204030204" pitchFamily="49" charset="0"/>
                <a:cs typeface="Consolas" panose="020B0609020204030204" pitchFamily="49" charset="0"/>
              </a:rPr>
              <a:t>min()</a:t>
            </a:r>
            <a:r>
              <a:rPr lang="en-US" dirty="0"/>
              <a:t>, </a:t>
            </a:r>
            <a:r>
              <a:rPr lang="en-US" dirty="0">
                <a:latin typeface="Consolas" panose="020B0609020204030204" pitchFamily="49" charset="0"/>
                <a:cs typeface="Consolas" panose="020B0609020204030204" pitchFamily="49" charset="0"/>
              </a:rPr>
              <a:t>max()</a:t>
            </a:r>
          </a:p>
          <a:p>
            <a:r>
              <a:rPr lang="en-US" dirty="0"/>
              <a:t>How to use counting functions: </a:t>
            </a:r>
            <a:r>
              <a:rPr lang="en-US" dirty="0">
                <a:latin typeface="Consolas" panose="020B0609020204030204" pitchFamily="49" charset="0"/>
                <a:cs typeface="Consolas" panose="020B0609020204030204" pitchFamily="49" charset="0"/>
              </a:rPr>
              <a:t>count()</a:t>
            </a:r>
            <a:r>
              <a:rPr lang="en-US" dirty="0"/>
              <a:t>, </a:t>
            </a:r>
            <a:r>
              <a:rPr lang="en-US" dirty="0">
                <a:latin typeface="Consolas" panose="020B0609020204030204" pitchFamily="49" charset="0"/>
                <a:cs typeface="Consolas" panose="020B0609020204030204" pitchFamily="49" charset="0"/>
              </a:rPr>
              <a:t>counta()</a:t>
            </a:r>
            <a:r>
              <a:rPr lang="en-US" dirty="0"/>
              <a:t>, </a:t>
            </a:r>
            <a:r>
              <a:rPr lang="en-US" dirty="0">
                <a:latin typeface="Consolas" panose="020B0609020204030204" pitchFamily="49" charset="0"/>
                <a:cs typeface="Consolas" panose="020B0609020204030204" pitchFamily="49" charset="0"/>
              </a:rPr>
              <a:t>countblank</a:t>
            </a:r>
            <a:r>
              <a:rPr lang="en-US" dirty="0"/>
              <a:t>, </a:t>
            </a:r>
            <a:r>
              <a:rPr lang="en-US" dirty="0">
                <a:latin typeface="Consolas" panose="020B0609020204030204" pitchFamily="49" charset="0"/>
                <a:cs typeface="Consolas" panose="020B0609020204030204" pitchFamily="49" charset="0"/>
              </a:rPr>
              <a:t>countif()</a:t>
            </a:r>
            <a:r>
              <a:rPr lang="en-US" dirty="0"/>
              <a:t>, </a:t>
            </a:r>
            <a:r>
              <a:rPr lang="en-US" dirty="0">
                <a:latin typeface="Consolas" panose="020B0609020204030204" pitchFamily="49" charset="0"/>
                <a:cs typeface="Consolas" panose="020B0609020204030204" pitchFamily="49" charset="0"/>
              </a:rPr>
              <a:t>countifs()</a:t>
            </a:r>
          </a:p>
          <a:p>
            <a:pPr lvl="1"/>
            <a:endParaRPr lang="en-US" dirty="0"/>
          </a:p>
          <a:p>
            <a:endParaRPr lang="en-US" dirty="0"/>
          </a:p>
          <a:p>
            <a:endParaRPr lang="en-US" dirty="0"/>
          </a:p>
        </p:txBody>
      </p:sp>
    </p:spTree>
    <p:extLst>
      <p:ext uri="{BB962C8B-B14F-4D97-AF65-F5344CB8AC3E}">
        <p14:creationId xmlns:p14="http://schemas.microsoft.com/office/powerpoint/2010/main" val="234081871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a:t>
            </a:r>
            <a:r>
              <a:rPr lang="en-CA" dirty="0" smtClean="0"/>
              <a:t>(4)</a:t>
            </a:r>
            <a:endParaRPr lang="en-US" dirty="0"/>
          </a:p>
        </p:txBody>
      </p:sp>
      <p:sp>
        <p:nvSpPr>
          <p:cNvPr id="3" name="Content Placeholder 2"/>
          <p:cNvSpPr>
            <a:spLocks noGrp="1"/>
          </p:cNvSpPr>
          <p:nvPr>
            <p:ph idx="1"/>
          </p:nvPr>
        </p:nvSpPr>
        <p:spPr/>
        <p:txBody>
          <a:bodyPr/>
          <a:lstStyle/>
          <a:p>
            <a:r>
              <a:rPr lang="en-US" dirty="0"/>
              <a:t>How to use string functions: </a:t>
            </a:r>
            <a:r>
              <a:rPr lang="en-US" dirty="0">
                <a:latin typeface="Consolas" panose="020B0609020204030204" pitchFamily="49" charset="0"/>
                <a:cs typeface="Consolas" panose="020B0609020204030204" pitchFamily="49" charset="0"/>
              </a:rPr>
              <a:t>lower()</a:t>
            </a:r>
            <a:r>
              <a:rPr lang="en-US" dirty="0"/>
              <a:t>, </a:t>
            </a:r>
            <a:r>
              <a:rPr lang="en-US" dirty="0">
                <a:latin typeface="Consolas" panose="020B0609020204030204" pitchFamily="49" charset="0"/>
                <a:cs typeface="Consolas" panose="020B0609020204030204" pitchFamily="49" charset="0"/>
              </a:rPr>
              <a:t>upper</a:t>
            </a:r>
            <a:r>
              <a:rPr lang="en-US" dirty="0"/>
              <a:t>, </a:t>
            </a:r>
            <a:r>
              <a:rPr lang="en-US" dirty="0">
                <a:latin typeface="Consolas" panose="020B0609020204030204" pitchFamily="49" charset="0"/>
                <a:cs typeface="Consolas" panose="020B0609020204030204" pitchFamily="49" charset="0"/>
              </a:rPr>
              <a:t>proper()</a:t>
            </a:r>
            <a:r>
              <a:rPr lang="en-US" dirty="0"/>
              <a:t>, </a:t>
            </a:r>
            <a:r>
              <a:rPr lang="en-US" dirty="0">
                <a:latin typeface="Consolas" panose="020B0609020204030204" pitchFamily="49" charset="0"/>
                <a:cs typeface="Consolas" panose="020B0609020204030204" pitchFamily="49" charset="0"/>
              </a:rPr>
              <a:t>trim()</a:t>
            </a:r>
            <a:r>
              <a:rPr lang="en-US" dirty="0"/>
              <a:t>, </a:t>
            </a:r>
            <a:r>
              <a:rPr lang="en-US" dirty="0">
                <a:latin typeface="Consolas" panose="020B0609020204030204" pitchFamily="49" charset="0"/>
                <a:cs typeface="Consolas" panose="020B0609020204030204" pitchFamily="49" charset="0"/>
              </a:rPr>
              <a:t>concatenate()</a:t>
            </a:r>
            <a:r>
              <a:rPr lang="en-US" dirty="0"/>
              <a:t>, </a:t>
            </a:r>
            <a:r>
              <a:rPr lang="en-US" dirty="0">
                <a:latin typeface="Consolas" panose="020B0609020204030204" pitchFamily="49" charset="0"/>
                <a:cs typeface="Consolas" panose="020B0609020204030204" pitchFamily="49" charset="0"/>
              </a:rPr>
              <a:t>find()</a:t>
            </a:r>
            <a:r>
              <a:rPr lang="en-US" dirty="0"/>
              <a:t>, </a:t>
            </a:r>
            <a:r>
              <a:rPr lang="en-US" dirty="0">
                <a:latin typeface="Consolas" panose="020B0609020204030204" pitchFamily="49" charset="0"/>
                <a:cs typeface="Consolas" panose="020B0609020204030204" pitchFamily="49" charset="0"/>
              </a:rPr>
              <a:t>left()</a:t>
            </a:r>
            <a:r>
              <a:rPr lang="en-US" dirty="0"/>
              <a:t>, </a:t>
            </a:r>
            <a:r>
              <a:rPr lang="en-US" dirty="0">
                <a:latin typeface="Consolas" panose="020B0609020204030204" pitchFamily="49" charset="0"/>
                <a:cs typeface="Consolas" panose="020B0609020204030204" pitchFamily="49" charset="0"/>
              </a:rPr>
              <a:t>right()</a:t>
            </a:r>
            <a:r>
              <a:rPr lang="en-US" dirty="0"/>
              <a:t>, </a:t>
            </a:r>
            <a:r>
              <a:rPr lang="en-US" dirty="0">
                <a:latin typeface="Consolas" panose="020B0609020204030204" pitchFamily="49" charset="0"/>
                <a:cs typeface="Consolas" panose="020B0609020204030204" pitchFamily="49" charset="0"/>
              </a:rPr>
              <a:t>mid()</a:t>
            </a:r>
          </a:p>
          <a:p>
            <a:r>
              <a:rPr lang="en-US" dirty="0"/>
              <a:t>How to use the </a:t>
            </a:r>
            <a:r>
              <a:rPr lang="en-US" dirty="0">
                <a:latin typeface="Consolas" panose="020B0609020204030204" pitchFamily="49" charset="0"/>
                <a:cs typeface="Consolas" panose="020B0609020204030204" pitchFamily="49" charset="0"/>
              </a:rPr>
              <a:t>today()</a:t>
            </a:r>
            <a:r>
              <a:rPr lang="en-US" dirty="0"/>
              <a:t>, </a:t>
            </a:r>
            <a:r>
              <a:rPr lang="en-US" dirty="0">
                <a:latin typeface="Consolas" panose="020B0609020204030204" pitchFamily="49" charset="0"/>
                <a:cs typeface="Consolas" panose="020B0609020204030204" pitchFamily="49" charset="0"/>
              </a:rPr>
              <a:t>now()</a:t>
            </a:r>
            <a:r>
              <a:rPr lang="en-US" dirty="0"/>
              <a:t> functions</a:t>
            </a:r>
          </a:p>
          <a:p>
            <a:r>
              <a:rPr lang="en-US" dirty="0"/>
              <a:t>How to use ‘</a:t>
            </a:r>
            <a:r>
              <a:rPr lang="en-US" dirty="0">
                <a:latin typeface="Consolas" panose="020B0609020204030204" pitchFamily="49" charset="0"/>
                <a:cs typeface="Consolas" panose="020B0609020204030204" pitchFamily="49" charset="0"/>
              </a:rPr>
              <a:t>if-else’</a:t>
            </a:r>
            <a:r>
              <a:rPr lang="en-US" dirty="0"/>
              <a:t> for branches that return different values</a:t>
            </a:r>
          </a:p>
          <a:p>
            <a:pPr lvl="1"/>
            <a:r>
              <a:rPr lang="en-US" dirty="0"/>
              <a:t>The different ways of expressing logical comparators</a:t>
            </a:r>
          </a:p>
          <a:p>
            <a:pPr lvl="1"/>
            <a:r>
              <a:rPr lang="en-US" dirty="0"/>
              <a:t>How to write or evaluate nested ‘</a:t>
            </a:r>
            <a:r>
              <a:rPr lang="en-US" dirty="0">
                <a:latin typeface="Consolas" panose="020B0609020204030204" pitchFamily="49" charset="0"/>
                <a:cs typeface="Consolas" panose="020B0609020204030204" pitchFamily="49" charset="0"/>
              </a:rPr>
              <a:t>if</a:t>
            </a:r>
            <a:r>
              <a:rPr lang="en-US" dirty="0"/>
              <a:t>’s’</a:t>
            </a:r>
          </a:p>
          <a:p>
            <a:r>
              <a:rPr lang="en-US" dirty="0"/>
              <a:t>Logical operations in Excel: </a:t>
            </a:r>
            <a:r>
              <a:rPr lang="en-US" dirty="0">
                <a:latin typeface="Consolas" panose="020B0609020204030204" pitchFamily="49" charset="0"/>
                <a:cs typeface="Consolas" panose="020B0609020204030204" pitchFamily="49" charset="0"/>
              </a:rPr>
              <a:t>AND</a:t>
            </a:r>
            <a:r>
              <a:rPr lang="en-US" dirty="0"/>
              <a:t>, </a:t>
            </a:r>
            <a:r>
              <a:rPr lang="en-US" dirty="0">
                <a:latin typeface="Consolas" panose="020B0609020204030204" pitchFamily="49" charset="0"/>
                <a:cs typeface="Consolas" panose="020B0609020204030204" pitchFamily="49" charset="0"/>
              </a:rPr>
              <a:t>OR</a:t>
            </a:r>
            <a:r>
              <a:rPr lang="en-US" dirty="0"/>
              <a:t>, </a:t>
            </a:r>
            <a:r>
              <a:rPr lang="en-US" dirty="0">
                <a:latin typeface="Consolas" panose="020B0609020204030204" pitchFamily="49" charset="0"/>
                <a:cs typeface="Consolas" panose="020B0609020204030204" pitchFamily="49" charset="0"/>
              </a:rPr>
              <a:t>NOT</a:t>
            </a:r>
          </a:p>
          <a:p>
            <a:pPr lvl="1"/>
            <a:r>
              <a:rPr lang="en-US" dirty="0"/>
              <a:t>How to write or evaluate logical operations</a:t>
            </a:r>
          </a:p>
          <a:p>
            <a:pPr lvl="1"/>
            <a:r>
              <a:rPr lang="en-US" dirty="0"/>
              <a:t>How to apply the logical operations in conjunction with the ‘</a:t>
            </a:r>
            <a:r>
              <a:rPr lang="en-US" dirty="0">
                <a:latin typeface="Consolas" panose="020B0609020204030204" pitchFamily="49" charset="0"/>
                <a:cs typeface="Consolas" panose="020B0609020204030204" pitchFamily="49" charset="0"/>
              </a:rPr>
              <a:t>if-else</a:t>
            </a:r>
            <a:r>
              <a:rPr lang="en-US" dirty="0"/>
              <a:t>’</a:t>
            </a:r>
          </a:p>
          <a:p>
            <a:r>
              <a:rPr lang="en-US" dirty="0"/>
              <a:t>How to use the </a:t>
            </a:r>
            <a:r>
              <a:rPr lang="en-US" dirty="0">
                <a:latin typeface="Consolas" panose="020B0609020204030204" pitchFamily="49" charset="0"/>
                <a:cs typeface="Consolas" panose="020B0609020204030204" pitchFamily="49" charset="0"/>
              </a:rPr>
              <a:t>LOOKUP()</a:t>
            </a:r>
            <a:r>
              <a:rPr lang="en-US" dirty="0"/>
              <a:t>, </a:t>
            </a:r>
            <a:r>
              <a:rPr lang="en-US" dirty="0">
                <a:latin typeface="Consolas" panose="020B0609020204030204" pitchFamily="49" charset="0"/>
                <a:cs typeface="Consolas" panose="020B0609020204030204" pitchFamily="49" charset="0"/>
              </a:rPr>
              <a:t>VLOOKUP</a:t>
            </a:r>
            <a:r>
              <a:rPr lang="en-US" dirty="0"/>
              <a:t> </a:t>
            </a:r>
            <a:r>
              <a:rPr lang="en-US" dirty="0" smtClean="0"/>
              <a:t>function</a:t>
            </a:r>
            <a:endParaRPr lang="en-US" dirty="0"/>
          </a:p>
        </p:txBody>
      </p:sp>
    </p:spTree>
    <p:extLst>
      <p:ext uri="{BB962C8B-B14F-4D97-AF65-F5344CB8AC3E}">
        <p14:creationId xmlns:p14="http://schemas.microsoft.com/office/powerpoint/2010/main" val="4189148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8582" y="0"/>
            <a:ext cx="3876675" cy="2828925"/>
          </a:xfrm>
          <a:prstGeom prst="rect">
            <a:avLst/>
          </a:prstGeom>
        </p:spPr>
      </p:pic>
      <p:grpSp>
        <p:nvGrpSpPr>
          <p:cNvPr id="16" name="Group 15"/>
          <p:cNvGrpSpPr/>
          <p:nvPr/>
        </p:nvGrpSpPr>
        <p:grpSpPr>
          <a:xfrm>
            <a:off x="25400" y="2428103"/>
            <a:ext cx="6938319" cy="2609910"/>
            <a:chOff x="-4120" y="2438400"/>
            <a:chExt cx="6938319" cy="2609910"/>
          </a:xfrm>
        </p:grpSpPr>
        <p:sp>
          <p:nvSpPr>
            <p:cNvPr id="6" name="Rectangle 5"/>
            <p:cNvSpPr/>
            <p:nvPr/>
          </p:nvSpPr>
          <p:spPr>
            <a:xfrm>
              <a:off x="-4120" y="4648200"/>
              <a:ext cx="6938319" cy="400110"/>
            </a:xfrm>
            <a:prstGeom prst="rect">
              <a:avLst/>
            </a:prstGeom>
            <a:solidFill>
              <a:schemeClr val="accent1">
                <a:lumMod val="75000"/>
              </a:schemeClr>
            </a:solidFill>
          </p:spPr>
          <p:txBody>
            <a:bodyPr wrap="square">
              <a:spAutoFit/>
            </a:bodyPr>
            <a:lstStyle/>
            <a:p>
              <a:r>
                <a:rPr lang="en-US" sz="2000" b="1" dirty="0">
                  <a:solidFill>
                    <a:schemeClr val="bg1"/>
                  </a:solidFill>
                </a:rPr>
                <a:t>=A2</a:t>
              </a:r>
              <a:r>
                <a:rPr lang="en-US" sz="2000" b="1" dirty="0" smtClean="0">
                  <a:solidFill>
                    <a:schemeClr val="bg1"/>
                  </a:solidFill>
                </a:rPr>
                <a:t>*'[</a:t>
              </a:r>
              <a:r>
                <a:rPr lang="en-US" sz="2000" b="1" dirty="0">
                  <a:solidFill>
                    <a:schemeClr val="bg1"/>
                  </a:solidFill>
                </a:rPr>
                <a:t>2B_multiple_spreadsheet_example.xlsx]AB </a:t>
              </a:r>
              <a:r>
                <a:rPr lang="en-US" sz="2000" b="1" dirty="0" smtClean="0">
                  <a:solidFill>
                    <a:schemeClr val="bg1"/>
                  </a:solidFill>
                </a:rPr>
                <a:t>rates'!$</a:t>
              </a:r>
              <a:r>
                <a:rPr lang="en-US" sz="2000" b="1" dirty="0">
                  <a:solidFill>
                    <a:schemeClr val="bg1"/>
                  </a:solidFill>
                </a:rPr>
                <a:t>A$2</a:t>
              </a:r>
            </a:p>
          </p:txBody>
        </p:sp>
        <p:cxnSp>
          <p:nvCxnSpPr>
            <p:cNvPr id="8" name="Straight Connector 7"/>
            <p:cNvCxnSpPr/>
            <p:nvPr/>
          </p:nvCxnSpPr>
          <p:spPr>
            <a:xfrm flipH="1">
              <a:off x="0" y="2438400"/>
              <a:ext cx="1371600"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438400" y="2438400"/>
              <a:ext cx="4495799"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33588" y="2438400"/>
              <a:ext cx="1090612" cy="22098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nvPicPr>
        <p:blipFill>
          <a:blip r:embed="rId4"/>
          <a:stretch>
            <a:fillRect/>
          </a:stretch>
        </p:blipFill>
        <p:spPr>
          <a:xfrm>
            <a:off x="5211120" y="0"/>
            <a:ext cx="3800475" cy="2752725"/>
          </a:xfrm>
          <a:prstGeom prst="rect">
            <a:avLst/>
          </a:prstGeom>
        </p:spPr>
      </p:pic>
    </p:spTree>
    <p:extLst>
      <p:ext uri="{BB962C8B-B14F-4D97-AF65-F5344CB8AC3E}">
        <p14:creationId xmlns:p14="http://schemas.microsoft.com/office/powerpoint/2010/main" val="83659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Know </a:t>
            </a:r>
            <a:r>
              <a:rPr lang="en-CA" dirty="0" smtClean="0"/>
              <a:t>(5)</a:t>
            </a:r>
            <a:endParaRPr lang="en-US" dirty="0"/>
          </a:p>
        </p:txBody>
      </p:sp>
      <p:sp>
        <p:nvSpPr>
          <p:cNvPr id="3" name="Content Placeholder 2"/>
          <p:cNvSpPr>
            <a:spLocks noGrp="1"/>
          </p:cNvSpPr>
          <p:nvPr>
            <p:ph idx="1"/>
          </p:nvPr>
        </p:nvSpPr>
        <p:spPr/>
        <p:txBody>
          <a:bodyPr/>
          <a:lstStyle/>
          <a:p>
            <a:r>
              <a:rPr lang="en-US" dirty="0"/>
              <a:t>How to come up with set of reasonable test cases for a spreadsheet</a:t>
            </a:r>
          </a:p>
          <a:p>
            <a:pPr lvl="1"/>
            <a:r>
              <a:rPr lang="en-US" dirty="0"/>
              <a:t>Formulas and ranges</a:t>
            </a:r>
          </a:p>
          <a:p>
            <a:r>
              <a:rPr lang="en-US" dirty="0"/>
              <a:t>What is the difference between an absolute vs. relative cell reference and when to use each </a:t>
            </a:r>
            <a:r>
              <a:rPr lang="en-US" dirty="0" smtClean="0"/>
              <a:t>one</a:t>
            </a:r>
            <a:endParaRPr lang="en-US" dirty="0"/>
          </a:p>
        </p:txBody>
      </p:sp>
    </p:spTree>
    <p:extLst>
      <p:ext uri="{BB962C8B-B14F-4D97-AF65-F5344CB8AC3E}">
        <p14:creationId xmlns:p14="http://schemas.microsoft.com/office/powerpoint/2010/main" val="353307129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a:p>
            <a:r>
              <a:rPr lang="en-US" altLang="en-US" dirty="0" smtClean="0">
                <a:ea typeface="ＭＳ Ｐゴシック" pitchFamily="34" charset="-128"/>
              </a:rPr>
              <a:t>Images of spreadsheets (save VisiCalc) are curtesy of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131</a:t>
            </a:fld>
            <a:endParaRPr lang="en-US" altLang="en-US" sz="900" dirty="0">
              <a:solidFill>
                <a:srgbClr val="898989"/>
              </a:solidFill>
              <a:latin typeface="Arial" charset="0"/>
              <a:ea typeface="ＭＳ Ｐゴシック" pitchFamily="34" charset="-128"/>
            </a:endParaRPr>
          </a:p>
        </p:txBody>
      </p:sp>
    </p:spTree>
    <p:extLst>
      <p:ext uri="{BB962C8B-B14F-4D97-AF65-F5344CB8AC3E}">
        <p14:creationId xmlns:p14="http://schemas.microsoft.com/office/powerpoint/2010/main" val="2804613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944562"/>
          </a:xfrm>
        </p:spPr>
        <p:txBody>
          <a:bodyPr>
            <a:normAutofit/>
          </a:bodyPr>
          <a:lstStyle/>
          <a:p>
            <a:r>
              <a:rPr lang="en-US" dirty="0" smtClean="0"/>
              <a:t>Why Use Cross References?</a:t>
            </a:r>
            <a:endParaRPr lang="en-US" dirty="0"/>
          </a:p>
        </p:txBody>
      </p:sp>
      <p:sp>
        <p:nvSpPr>
          <p:cNvPr id="3" name="Content Placeholder 2"/>
          <p:cNvSpPr>
            <a:spLocks noGrp="1"/>
          </p:cNvSpPr>
          <p:nvPr>
            <p:ph idx="1"/>
          </p:nvPr>
        </p:nvSpPr>
        <p:spPr>
          <a:xfrm>
            <a:off x="457200" y="1447800"/>
            <a:ext cx="6172200" cy="5029200"/>
          </a:xfrm>
        </p:spPr>
        <p:txBody>
          <a:bodyPr/>
          <a:lstStyle/>
          <a:p>
            <a:r>
              <a:rPr lang="en-US" dirty="0" smtClean="0"/>
              <a:t>A typical reason why one worksheet may refer to another or one spreadsheet may refer to another is that the second worksheet or spreadsheet contains data that needs to be “looked up” (e.g., a lookup table)</a:t>
            </a:r>
          </a:p>
          <a:p>
            <a:r>
              <a:rPr lang="en-US" dirty="0" smtClean="0"/>
              <a:t>Examples where cross reference lookups may be needed:</a:t>
            </a:r>
          </a:p>
          <a:p>
            <a:pPr lvl="1"/>
            <a:r>
              <a:rPr lang="en-US" dirty="0" smtClean="0"/>
              <a:t>Grade cutoffs</a:t>
            </a:r>
          </a:p>
          <a:p>
            <a:pPr lvl="1"/>
            <a:r>
              <a:rPr lang="en-US" dirty="0" smtClean="0"/>
              <a:t>Tax brackets</a:t>
            </a:r>
          </a:p>
          <a:p>
            <a:pPr lvl="1"/>
            <a:r>
              <a:rPr lang="en-US" dirty="0" smtClean="0"/>
              <a:t>Product numbers (lookup a product number to get more information about the product)</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22860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06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Excel Ribbon</a:t>
            </a:r>
            <a:endParaRPr lang="en-CA" dirty="0"/>
          </a:p>
        </p:txBody>
      </p:sp>
      <p:sp>
        <p:nvSpPr>
          <p:cNvPr id="3" name="Content Placeholder 2"/>
          <p:cNvSpPr>
            <a:spLocks noGrp="1"/>
          </p:cNvSpPr>
          <p:nvPr>
            <p:ph idx="1"/>
          </p:nvPr>
        </p:nvSpPr>
        <p:spPr/>
        <p:txBody>
          <a:bodyPr/>
          <a:lstStyle/>
          <a:p>
            <a:r>
              <a:rPr lang="en-CA" dirty="0" smtClean="0"/>
              <a:t>Tabs are used to group related functions</a:t>
            </a:r>
            <a:endParaRPr lang="en-CA" dirty="0"/>
          </a:p>
        </p:txBody>
      </p:sp>
      <p:pic>
        <p:nvPicPr>
          <p:cNvPr id="4" name="Picture 3"/>
          <p:cNvPicPr>
            <a:picLocks noChangeAspect="1"/>
          </p:cNvPicPr>
          <p:nvPr/>
        </p:nvPicPr>
        <p:blipFill>
          <a:blip r:embed="rId2"/>
          <a:stretch>
            <a:fillRect/>
          </a:stretch>
        </p:blipFill>
        <p:spPr>
          <a:xfrm>
            <a:off x="762000" y="1905000"/>
            <a:ext cx="7162800" cy="2809925"/>
          </a:xfrm>
          <a:prstGeom prst="rect">
            <a:avLst/>
          </a:prstGeom>
        </p:spPr>
      </p:pic>
    </p:spTree>
    <p:extLst>
      <p:ext uri="{BB962C8B-B14F-4D97-AF65-F5344CB8AC3E}">
        <p14:creationId xmlns:p14="http://schemas.microsoft.com/office/powerpoint/2010/main" val="106199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High Level View Of Each Tab </a:t>
            </a:r>
            <a:endParaRPr lang="en-CA" dirty="0"/>
          </a:p>
        </p:txBody>
      </p:sp>
      <p:sp>
        <p:nvSpPr>
          <p:cNvPr id="3" name="Content Placeholder 2"/>
          <p:cNvSpPr>
            <a:spLocks noGrp="1"/>
          </p:cNvSpPr>
          <p:nvPr>
            <p:ph idx="1"/>
          </p:nvPr>
        </p:nvSpPr>
        <p:spPr/>
        <p:txBody>
          <a:bodyPr/>
          <a:lstStyle/>
          <a:p>
            <a:r>
              <a:rPr lang="en-CA" dirty="0" smtClean="0"/>
              <a:t>File **:</a:t>
            </a:r>
          </a:p>
          <a:p>
            <a:pPr lvl="1"/>
            <a:r>
              <a:rPr lang="en-CA" dirty="0" smtClean="0"/>
              <a:t>Functions associated with documents (creating, opening, saving, printing etc.)</a:t>
            </a:r>
          </a:p>
          <a:p>
            <a:r>
              <a:rPr lang="en-CA" dirty="0" smtClean="0"/>
              <a:t>Home (default) **:</a:t>
            </a:r>
          </a:p>
          <a:p>
            <a:pPr lvl="1"/>
            <a:r>
              <a:rPr lang="en-CA" dirty="0" smtClean="0"/>
              <a:t>Many of the most commonly used functions (such as formatting fonts, cells and numerical data)</a:t>
            </a:r>
          </a:p>
          <a:p>
            <a:r>
              <a:rPr lang="en-CA" dirty="0" smtClean="0"/>
              <a:t>Insert:</a:t>
            </a:r>
          </a:p>
          <a:p>
            <a:pPr lvl="1"/>
            <a:r>
              <a:rPr lang="en-CA" dirty="0"/>
              <a:t>T</a:t>
            </a:r>
            <a:r>
              <a:rPr lang="en-CA" dirty="0" smtClean="0"/>
              <a:t>ables</a:t>
            </a:r>
            <a:r>
              <a:rPr lang="en-CA" dirty="0"/>
              <a:t>, </a:t>
            </a:r>
            <a:r>
              <a:rPr lang="en-CA" dirty="0" smtClean="0"/>
              <a:t>illustrations, apps, charts, graphs, text</a:t>
            </a:r>
            <a:r>
              <a:rPr lang="en-CA" dirty="0"/>
              <a:t>, and </a:t>
            </a:r>
            <a:r>
              <a:rPr lang="en-CA" dirty="0" smtClean="0"/>
              <a:t>symbols</a:t>
            </a:r>
          </a:p>
          <a:p>
            <a:r>
              <a:rPr lang="en-CA" dirty="0" smtClean="0"/>
              <a:t>Page layout:</a:t>
            </a:r>
          </a:p>
          <a:p>
            <a:pPr lvl="1"/>
            <a:r>
              <a:rPr lang="en-CA" dirty="0" smtClean="0"/>
              <a:t>Page setup (many similar to print options) </a:t>
            </a:r>
          </a:p>
          <a:p>
            <a:r>
              <a:rPr lang="en-CA" dirty="0" smtClean="0"/>
              <a:t>Formulas *:</a:t>
            </a:r>
          </a:p>
          <a:p>
            <a:pPr lvl="1"/>
            <a:r>
              <a:rPr lang="en-CA" dirty="0" smtClean="0"/>
              <a:t>Location and groupings of the pre-created built-in mathematical formulas</a:t>
            </a:r>
          </a:p>
        </p:txBody>
      </p:sp>
      <p:pic>
        <p:nvPicPr>
          <p:cNvPr id="4" name="Picture 3"/>
          <p:cNvPicPr>
            <a:picLocks noChangeAspect="1"/>
          </p:cNvPicPr>
          <p:nvPr/>
        </p:nvPicPr>
        <p:blipFill rotWithShape="1">
          <a:blip r:embed="rId3"/>
          <a:srcRect r="11207"/>
          <a:stretch/>
        </p:blipFill>
        <p:spPr>
          <a:xfrm>
            <a:off x="5410200" y="4876800"/>
            <a:ext cx="3044687" cy="914400"/>
          </a:xfrm>
          <a:prstGeom prst="rect">
            <a:avLst/>
          </a:prstGeom>
        </p:spPr>
      </p:pic>
      <p:pic>
        <p:nvPicPr>
          <p:cNvPr id="5" name="Picture 4"/>
          <p:cNvPicPr>
            <a:picLocks noChangeAspect="1"/>
          </p:cNvPicPr>
          <p:nvPr/>
        </p:nvPicPr>
        <p:blipFill>
          <a:blip r:embed="rId4"/>
          <a:stretch>
            <a:fillRect/>
          </a:stretch>
        </p:blipFill>
        <p:spPr>
          <a:xfrm>
            <a:off x="990600" y="6019800"/>
            <a:ext cx="3276600" cy="601951"/>
          </a:xfrm>
          <a:prstGeom prst="rect">
            <a:avLst/>
          </a:prstGeom>
        </p:spPr>
      </p:pic>
    </p:spTree>
    <p:extLst>
      <p:ext uri="{BB962C8B-B14F-4D97-AF65-F5344CB8AC3E}">
        <p14:creationId xmlns:p14="http://schemas.microsoft.com/office/powerpoint/2010/main" val="175492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randombar(horizontal)">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3">
                                            <p:txEl>
                                              <p:pRg st="2" end="2"/>
                                            </p:txEl>
                                          </p:spTgt>
                                        </p:tgtEl>
                                      </p:cBhvr>
                                    </p:animEffect>
                                    <p:animScale>
                                      <p:cBhvr>
                                        <p:cTn id="57" dur="250" autoRev="1" fill="hold"/>
                                        <p:tgtEl>
                                          <p:spTgt spid="3">
                                            <p:txEl>
                                              <p:pRg st="2" end="2"/>
                                            </p:txEl>
                                          </p:spTgt>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3">
                                            <p:txEl>
                                              <p:pRg st="8" end="8"/>
                                            </p:txEl>
                                          </p:spTgt>
                                        </p:tgtEl>
                                      </p:cBhvr>
                                    </p:animEffect>
                                    <p:animScale>
                                      <p:cBhvr>
                                        <p:cTn id="62" dur="250" autoRev="1" fill="hold"/>
                                        <p:tgtEl>
                                          <p:spTgt spid="3">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High Level View Of Each Tab </a:t>
            </a:r>
            <a:r>
              <a:rPr lang="en-CA" dirty="0" smtClean="0"/>
              <a:t> (2)</a:t>
            </a:r>
            <a:endParaRPr lang="en-CA" dirty="0"/>
          </a:p>
        </p:txBody>
      </p:sp>
      <p:sp>
        <p:nvSpPr>
          <p:cNvPr id="3" name="Content Placeholder 2"/>
          <p:cNvSpPr>
            <a:spLocks noGrp="1"/>
          </p:cNvSpPr>
          <p:nvPr>
            <p:ph idx="1"/>
          </p:nvPr>
        </p:nvSpPr>
        <p:spPr/>
        <p:txBody>
          <a:bodyPr/>
          <a:lstStyle/>
          <a:p>
            <a:r>
              <a:rPr lang="en-CA" dirty="0"/>
              <a:t>Data:</a:t>
            </a:r>
          </a:p>
          <a:p>
            <a:pPr lvl="1"/>
            <a:r>
              <a:rPr lang="en-CA" dirty="0" smtClean="0"/>
              <a:t>Arranging, organizing existing data (e.g., sort)</a:t>
            </a:r>
          </a:p>
          <a:p>
            <a:r>
              <a:rPr lang="en-CA" dirty="0" smtClean="0"/>
              <a:t>Review:</a:t>
            </a:r>
          </a:p>
          <a:p>
            <a:pPr lvl="1"/>
            <a:r>
              <a:rPr lang="en-US"/>
              <a:t>Spell checking, thesaurus</a:t>
            </a:r>
            <a:r>
              <a:rPr lang="en-CA"/>
              <a:t>, translation, adding comments, and change tracking</a:t>
            </a:r>
            <a:endParaRPr lang="en-US"/>
          </a:p>
          <a:p>
            <a:r>
              <a:rPr lang="en-CA" smtClean="0"/>
              <a:t>View </a:t>
            </a:r>
            <a:r>
              <a:rPr lang="en-CA" dirty="0" smtClean="0"/>
              <a:t>(different views of the same data):</a:t>
            </a:r>
          </a:p>
          <a:p>
            <a:pPr lvl="1"/>
            <a:r>
              <a:rPr lang="en-CA" dirty="0"/>
              <a:t>Workbook Views, Show, Zoom, Window, and Macros</a:t>
            </a:r>
          </a:p>
          <a:p>
            <a:endParaRPr lang="en-CA" dirty="0"/>
          </a:p>
        </p:txBody>
      </p:sp>
      <p:grpSp>
        <p:nvGrpSpPr>
          <p:cNvPr id="20" name="Group 19"/>
          <p:cNvGrpSpPr/>
          <p:nvPr/>
        </p:nvGrpSpPr>
        <p:grpSpPr>
          <a:xfrm>
            <a:off x="5710237" y="1483204"/>
            <a:ext cx="3433762" cy="1259996"/>
            <a:chOff x="5710237" y="1483204"/>
            <a:chExt cx="3433762" cy="1259996"/>
          </a:xfrm>
        </p:grpSpPr>
        <p:pic>
          <p:nvPicPr>
            <p:cNvPr id="4" name="Picture 3"/>
            <p:cNvPicPr>
              <a:picLocks noChangeAspect="1"/>
            </p:cNvPicPr>
            <p:nvPr/>
          </p:nvPicPr>
          <p:blipFill>
            <a:blip r:embed="rId3"/>
            <a:stretch>
              <a:fillRect/>
            </a:stretch>
          </p:blipFill>
          <p:spPr>
            <a:xfrm>
              <a:off x="5934074" y="1483204"/>
              <a:ext cx="3209925" cy="1028700"/>
            </a:xfrm>
            <a:prstGeom prst="rect">
              <a:avLst/>
            </a:prstGeom>
          </p:spPr>
        </p:pic>
        <p:grpSp>
          <p:nvGrpSpPr>
            <p:cNvPr id="19" name="Group 18"/>
            <p:cNvGrpSpPr/>
            <p:nvPr/>
          </p:nvGrpSpPr>
          <p:grpSpPr>
            <a:xfrm>
              <a:off x="5710237" y="1483204"/>
              <a:ext cx="3433762" cy="1259996"/>
              <a:chOff x="5710237" y="1483204"/>
              <a:chExt cx="3433762" cy="1259996"/>
            </a:xfrm>
          </p:grpSpPr>
          <p:cxnSp>
            <p:nvCxnSpPr>
              <p:cNvPr id="8" name="Straight Connector 7"/>
              <p:cNvCxnSpPr/>
              <p:nvPr/>
            </p:nvCxnSpPr>
            <p:spPr>
              <a:xfrm flipV="1">
                <a:off x="5710237" y="1483204"/>
                <a:ext cx="223837" cy="125999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10237" y="2511904"/>
                <a:ext cx="3433762" cy="23129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710237" y="2491623"/>
                <a:ext cx="223837" cy="231296"/>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1961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 Panes: How/Why</a:t>
            </a:r>
            <a:endParaRPr lang="en-US" dirty="0"/>
          </a:p>
        </p:txBody>
      </p:sp>
      <p:sp>
        <p:nvSpPr>
          <p:cNvPr id="3" name="Content Placeholder 2"/>
          <p:cNvSpPr>
            <a:spLocks noGrp="1"/>
          </p:cNvSpPr>
          <p:nvPr>
            <p:ph idx="1"/>
          </p:nvPr>
        </p:nvSpPr>
        <p:spPr/>
        <p:txBody>
          <a:bodyPr/>
          <a:lstStyle/>
          <a:p>
            <a:r>
              <a:rPr lang="en-US" dirty="0" smtClean="0"/>
              <a:t>Often used to lock the view so that crucial labels always stay onscreen regardless of which part of the sheet you are viewing</a:t>
            </a:r>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6655642" cy="1932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rot="5400000">
            <a:off x="4688531" y="3643496"/>
            <a:ext cx="352792" cy="3810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179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Freezing Panes: Effect On Example Spreadsheet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6229350" cy="3163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r="10660" b="38093"/>
          <a:stretch/>
        </p:blipFill>
        <p:spPr bwMode="auto">
          <a:xfrm>
            <a:off x="2172530" y="4184072"/>
            <a:ext cx="7011551" cy="2499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994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Electronic spreadsheets evolved out of paper worksheets.</a:t>
            </a:r>
          </a:p>
          <a:p>
            <a:endParaRPr lang="en-US" dirty="0"/>
          </a:p>
          <a:p>
            <a:endParaRPr lang="en-US" dirty="0" smtClean="0"/>
          </a:p>
          <a:p>
            <a:pPr marL="0" indent="0">
              <a:buNone/>
            </a:pPr>
            <a:endParaRPr lang="en-US" dirty="0" smtClean="0"/>
          </a:p>
          <a:p>
            <a:pPr lvl="1"/>
            <a:r>
              <a:rPr lang="en-US" dirty="0" smtClean="0"/>
              <a:t>Calculations were manually calculated and entered in columns and rows on paper often drawn with grids.</a:t>
            </a:r>
          </a:p>
          <a:p>
            <a:r>
              <a:rPr lang="en-US" altLang="en-US" dirty="0" smtClean="0"/>
              <a:t>Making changes </a:t>
            </a:r>
            <a:r>
              <a:rPr lang="en-US" altLang="en-US" dirty="0"/>
              <a:t>could be awkward:</a:t>
            </a:r>
          </a:p>
          <a:p>
            <a:pPr lvl="1"/>
            <a:r>
              <a:rPr lang="en-US" altLang="en-US" dirty="0" smtClean="0"/>
              <a:t>Correcting errors</a:t>
            </a:r>
            <a:endParaRPr lang="en-US" altLang="en-US" dirty="0"/>
          </a:p>
          <a:p>
            <a:pPr lvl="1"/>
            <a:r>
              <a:rPr lang="en-US" altLang="en-US" dirty="0"/>
              <a:t>Attempting variations </a:t>
            </a:r>
            <a:r>
              <a:rPr lang="en-US" altLang="en-US" dirty="0" smtClean="0"/>
              <a:t>:</a:t>
            </a:r>
          </a:p>
          <a:p>
            <a:pPr lvl="2"/>
            <a:r>
              <a:rPr lang="en-US" altLang="en-US" dirty="0" smtClean="0"/>
              <a:t>e.g</a:t>
            </a:r>
            <a:r>
              <a:rPr lang="en-US" altLang="en-US" dirty="0"/>
              <a:t>., for a personal budget what would be the effect of living in a 1 bedroom vs. 2 bedroom </a:t>
            </a:r>
            <a:r>
              <a:rPr lang="en-US" altLang="en-US" dirty="0" smtClean="0"/>
              <a:t>apartment</a:t>
            </a:r>
          </a:p>
          <a:p>
            <a:pPr lvl="2"/>
            <a:r>
              <a:rPr lang="en-US" altLang="en-US" dirty="0"/>
              <a:t>e</a:t>
            </a:r>
            <a:r>
              <a:rPr lang="en-US" altLang="en-US" dirty="0" smtClean="0"/>
              <a:t>.g., going </a:t>
            </a:r>
            <a:r>
              <a:rPr lang="en-US" altLang="en-US" dirty="0"/>
              <a:t>on a vacation </a:t>
            </a:r>
            <a:r>
              <a:rPr lang="en-US" altLang="en-US" dirty="0" smtClean="0"/>
              <a:t>to Vulcan, Alberta vs</a:t>
            </a:r>
            <a:r>
              <a:rPr lang="en-US" altLang="en-US" dirty="0"/>
              <a:t>. </a:t>
            </a:r>
            <a:r>
              <a:rPr lang="en-US" altLang="en-US" dirty="0" smtClean="0"/>
              <a:t>going to Dubai, U.A.E.</a:t>
            </a:r>
          </a:p>
          <a:p>
            <a:pPr lvl="2"/>
            <a:r>
              <a:rPr lang="en-US" altLang="en-US" dirty="0"/>
              <a:t>e</a:t>
            </a:r>
            <a:r>
              <a:rPr lang="en-US" altLang="en-US" dirty="0" smtClean="0"/>
              <a:t>.g., how would my term grade change if I received a “B” vs. “B+” on the final exam </a:t>
            </a:r>
            <a:endParaRPr lang="en-US" altLang="en-US" dirty="0"/>
          </a:p>
          <a:p>
            <a:pPr lvl="1"/>
            <a:endParaRPr lang="en-US" dirty="0"/>
          </a:p>
        </p:txBody>
      </p:sp>
      <p:pic>
        <p:nvPicPr>
          <p:cNvPr id="4" name="Picture 3" descr="img00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291" r="22386" b="77346"/>
          <a:stretch/>
        </p:blipFill>
        <p:spPr bwMode="auto">
          <a:xfrm>
            <a:off x="762000" y="1981201"/>
            <a:ext cx="2667000" cy="123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2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Customizing The Ribbon</a:t>
            </a:r>
            <a:endParaRPr lang="en-CA" dirty="0"/>
          </a:p>
        </p:txBody>
      </p:sp>
      <p:sp>
        <p:nvSpPr>
          <p:cNvPr id="3" name="Content Placeholder 2"/>
          <p:cNvSpPr>
            <a:spLocks noGrp="1"/>
          </p:cNvSpPr>
          <p:nvPr>
            <p:ph idx="1"/>
          </p:nvPr>
        </p:nvSpPr>
        <p:spPr/>
        <p:txBody>
          <a:bodyPr/>
          <a:lstStyle/>
          <a:p>
            <a:r>
              <a:rPr lang="en-CA" dirty="0" smtClean="0"/>
              <a:t>Select the “File” Ribbon and then “options”</a:t>
            </a:r>
          </a:p>
          <a:p>
            <a:r>
              <a:rPr lang="en-CA" dirty="0" smtClean="0"/>
              <a:t>File -&gt; Options</a:t>
            </a:r>
            <a:endParaRPr lang="en-CA" dirty="0"/>
          </a:p>
        </p:txBody>
      </p:sp>
      <p:pic>
        <p:nvPicPr>
          <p:cNvPr id="4" name="Picture 3"/>
          <p:cNvPicPr>
            <a:picLocks noChangeAspect="1"/>
          </p:cNvPicPr>
          <p:nvPr/>
        </p:nvPicPr>
        <p:blipFill rotWithShape="1">
          <a:blip r:embed="rId2"/>
          <a:srcRect t="1449" r="1018" b="3364"/>
          <a:stretch/>
        </p:blipFill>
        <p:spPr>
          <a:xfrm>
            <a:off x="762001" y="2362200"/>
            <a:ext cx="6248399" cy="3981463"/>
          </a:xfrm>
          <a:prstGeom prst="rect">
            <a:avLst/>
          </a:prstGeom>
        </p:spPr>
      </p:pic>
    </p:spTree>
    <p:extLst>
      <p:ext uri="{BB962C8B-B14F-4D97-AF65-F5344CB8AC3E}">
        <p14:creationId xmlns:p14="http://schemas.microsoft.com/office/powerpoint/2010/main" val="230205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Saving Work</a:t>
            </a:r>
            <a:endParaRPr lang="en-US" dirty="0"/>
          </a:p>
        </p:txBody>
      </p:sp>
      <p:sp>
        <p:nvSpPr>
          <p:cNvPr id="3" name="Content Placeholder 2"/>
          <p:cNvSpPr>
            <a:spLocks noGrp="1"/>
          </p:cNvSpPr>
          <p:nvPr>
            <p:ph idx="1"/>
          </p:nvPr>
        </p:nvSpPr>
        <p:spPr/>
        <p:txBody>
          <a:bodyPr/>
          <a:lstStyle/>
          <a:p>
            <a:r>
              <a:rPr lang="en-US" dirty="0" smtClean="0"/>
              <a:t>This feature is implemented in a similar fashion among the different MS-Office products</a:t>
            </a:r>
          </a:p>
          <a:p>
            <a:r>
              <a:rPr lang="en-US" dirty="0" smtClean="0"/>
              <a:t>“</a:t>
            </a:r>
            <a:r>
              <a:rPr lang="en-US" dirty="0" smtClean="0">
                <a:latin typeface="Consolas" panose="020B0609020204030204" pitchFamily="49" charset="0"/>
                <a:cs typeface="Consolas" panose="020B0609020204030204" pitchFamily="49" charset="0"/>
              </a:rPr>
              <a:t>Save</a:t>
            </a:r>
            <a:r>
              <a:rPr lang="en-US" dirty="0" smtClean="0"/>
              <a:t>”: save document under current name</a:t>
            </a:r>
          </a:p>
          <a:p>
            <a:r>
              <a:rPr lang="en-US" dirty="0" smtClean="0"/>
              <a:t>“</a:t>
            </a:r>
            <a:r>
              <a:rPr lang="en-US" dirty="0" smtClean="0">
                <a:latin typeface="Consolas" panose="020B0609020204030204" pitchFamily="49" charset="0"/>
                <a:cs typeface="Consolas" panose="020B0609020204030204" pitchFamily="49" charset="0"/>
              </a:rPr>
              <a:t>Save as</a:t>
            </a:r>
            <a:r>
              <a:rPr lang="en-US" dirty="0" smtClean="0"/>
              <a:t>”: allows the document to be saved under a different name</a:t>
            </a:r>
          </a:p>
          <a:p>
            <a:pPr lvl="1"/>
            <a:r>
              <a:rPr lang="en-US" dirty="0" smtClean="0"/>
              <a:t>But additional information such as: ‘tags’ and ‘titles’ may be entered</a:t>
            </a:r>
          </a:p>
          <a:p>
            <a:pPr lvl="1"/>
            <a:endParaRPr lang="en-US" dirty="0"/>
          </a:p>
          <a:p>
            <a:pPr lvl="1"/>
            <a:endParaRPr lang="en-US" dirty="0" smtClean="0"/>
          </a:p>
          <a:p>
            <a:pPr marL="234950" lvl="1" indent="0">
              <a:buNone/>
            </a:pPr>
            <a:endParaRPr lang="en-US" dirty="0" smtClean="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209"/>
          <a:stretch/>
        </p:blipFill>
        <p:spPr bwMode="auto">
          <a:xfrm>
            <a:off x="687984" y="3934691"/>
            <a:ext cx="4876800" cy="1431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5400000">
            <a:off x="4421784" y="4294909"/>
            <a:ext cx="609600" cy="461568"/>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3109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Using Tags</a:t>
            </a:r>
            <a:endParaRPr lang="en-US" dirty="0"/>
          </a:p>
        </p:txBody>
      </p:sp>
      <p:sp>
        <p:nvSpPr>
          <p:cNvPr id="3" name="Content Placeholder 2"/>
          <p:cNvSpPr>
            <a:spLocks noGrp="1"/>
          </p:cNvSpPr>
          <p:nvPr>
            <p:ph idx="1"/>
          </p:nvPr>
        </p:nvSpPr>
        <p:spPr/>
        <p:txBody>
          <a:bodyPr/>
          <a:lstStyle/>
          <a:p>
            <a:r>
              <a:rPr lang="en-US" dirty="0"/>
              <a:t>Separate from the file name but may still be used as search criteria</a:t>
            </a:r>
          </a:p>
          <a:p>
            <a:endParaRPr lang="en-US" dirty="0"/>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65" t="785" r="41956" b="77858"/>
          <a:stretch/>
        </p:blipFill>
        <p:spPr bwMode="auto">
          <a:xfrm>
            <a:off x="2286000" y="3814762"/>
            <a:ext cx="709656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638" t="1073" r="46377" b="74355"/>
          <a:stretch/>
        </p:blipFill>
        <p:spPr bwMode="auto">
          <a:xfrm>
            <a:off x="0" y="2286001"/>
            <a:ext cx="4318196"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89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Data</a:t>
            </a:r>
            <a:endParaRPr lang="en-US" dirty="0"/>
          </a:p>
        </p:txBody>
      </p:sp>
      <p:sp>
        <p:nvSpPr>
          <p:cNvPr id="3" name="Content Placeholder 2"/>
          <p:cNvSpPr>
            <a:spLocks noGrp="1"/>
          </p:cNvSpPr>
          <p:nvPr>
            <p:ph idx="1"/>
          </p:nvPr>
        </p:nvSpPr>
        <p:spPr/>
        <p:txBody>
          <a:bodyPr/>
          <a:lstStyle/>
          <a:p>
            <a:r>
              <a:rPr lang="en-US" dirty="0" smtClean="0"/>
              <a:t>Click on cell to enter the data</a:t>
            </a:r>
          </a:p>
          <a:p>
            <a:endParaRPr lang="en-US" dirty="0"/>
          </a:p>
          <a:p>
            <a:endParaRPr lang="en-US" dirty="0" smtClean="0"/>
          </a:p>
          <a:p>
            <a:endParaRPr lang="en-US" dirty="0"/>
          </a:p>
          <a:p>
            <a:endParaRPr lang="en-US" dirty="0" smtClean="0"/>
          </a:p>
          <a:p>
            <a:r>
              <a:rPr lang="en-US" dirty="0" smtClean="0"/>
              <a:t>Type in cell contents</a:t>
            </a:r>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98964"/>
            <a:ext cx="28098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191000"/>
            <a:ext cx="29718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5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A Cell: Types</a:t>
            </a:r>
            <a:endParaRPr lang="en-US" dirty="0"/>
          </a:p>
        </p:txBody>
      </p:sp>
      <p:sp>
        <p:nvSpPr>
          <p:cNvPr id="3" name="Content Placeholder 2"/>
          <p:cNvSpPr>
            <a:spLocks noGrp="1"/>
          </p:cNvSpPr>
          <p:nvPr>
            <p:ph idx="1"/>
          </p:nvPr>
        </p:nvSpPr>
        <p:spPr>
          <a:xfrm>
            <a:off x="457200" y="1219200"/>
            <a:ext cx="8229600" cy="5029200"/>
          </a:xfrm>
        </p:spPr>
        <p:txBody>
          <a:bodyPr/>
          <a:lstStyle/>
          <a:p>
            <a:r>
              <a:rPr lang="en-US" dirty="0" smtClean="0"/>
              <a:t>Raw data: also referred to as ‘constants’</a:t>
            </a:r>
          </a:p>
          <a:p>
            <a:endParaRPr lang="en-US" dirty="0" smtClean="0"/>
          </a:p>
          <a:p>
            <a:endParaRPr lang="en-US" dirty="0"/>
          </a:p>
          <a:p>
            <a:endParaRPr lang="en-US" dirty="0" smtClean="0"/>
          </a:p>
          <a:p>
            <a:r>
              <a:rPr lang="en-US" dirty="0" smtClean="0"/>
              <a:t>Labels: describe the contents of another cell</a:t>
            </a:r>
          </a:p>
          <a:p>
            <a:endParaRPr lang="en-US" dirty="0"/>
          </a:p>
          <a:p>
            <a:endParaRPr lang="en-US" dirty="0" smtClean="0"/>
          </a:p>
          <a:p>
            <a:endParaRPr lang="en-US" dirty="0" smtClean="0"/>
          </a:p>
          <a:p>
            <a:r>
              <a:rPr lang="en-US" dirty="0" smtClean="0"/>
              <a:t>Formula: values derived from the raw data (e.g., calculations, lookup values)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27908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581400"/>
            <a:ext cx="326707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562600"/>
            <a:ext cx="31813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02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Formulas</a:t>
            </a:r>
            <a:endParaRPr lang="en-US" dirty="0"/>
          </a:p>
        </p:txBody>
      </p:sp>
      <p:sp>
        <p:nvSpPr>
          <p:cNvPr id="3" name="Content Placeholder 2"/>
          <p:cNvSpPr>
            <a:spLocks noGrp="1"/>
          </p:cNvSpPr>
          <p:nvPr>
            <p:ph idx="1"/>
          </p:nvPr>
        </p:nvSpPr>
        <p:spPr/>
        <p:txBody>
          <a:bodyPr/>
          <a:lstStyle/>
          <a:p>
            <a:r>
              <a:rPr lang="en-US" dirty="0" smtClean="0"/>
              <a:t>In Excel all formulas must be preceded by the ‘</a:t>
            </a:r>
            <a:r>
              <a:rPr lang="en-US" b="1" dirty="0" smtClean="0">
                <a:latin typeface="Consolas" panose="020B0609020204030204" pitchFamily="49" charset="0"/>
                <a:cs typeface="Consolas" panose="020B0609020204030204" pitchFamily="49" charset="0"/>
              </a:rPr>
              <a:t>=</a:t>
            </a:r>
            <a:r>
              <a:rPr lang="en-US" dirty="0" smtClean="0"/>
              <a:t>‘ symbol to distinguish it from a label</a:t>
            </a:r>
          </a:p>
          <a:p>
            <a:r>
              <a:rPr lang="en-US" dirty="0" smtClean="0"/>
              <a:t>Label</a:t>
            </a:r>
          </a:p>
          <a:p>
            <a:pPr marL="12700" indent="0">
              <a:buNone/>
            </a:pPr>
            <a:r>
              <a:rPr lang="en-US" dirty="0" smtClean="0">
                <a:latin typeface="Consolas" panose="020B0609020204030204" pitchFamily="49" charset="0"/>
                <a:cs typeface="Consolas" panose="020B0609020204030204" pitchFamily="49" charset="0"/>
              </a:rPr>
              <a:t> 2 + 2</a:t>
            </a:r>
            <a:endParaRPr lang="en-US" dirty="0">
              <a:latin typeface="Consolas" panose="020B0609020204030204" pitchFamily="49" charset="0"/>
              <a:cs typeface="Consolas" panose="020B0609020204030204" pitchFamily="49" charset="0"/>
            </a:endParaRPr>
          </a:p>
          <a:p>
            <a:endParaRPr lang="en-US" dirty="0" smtClean="0"/>
          </a:p>
          <a:p>
            <a:r>
              <a:rPr lang="en-US" dirty="0" smtClean="0"/>
              <a:t>Formula</a:t>
            </a:r>
          </a:p>
          <a:p>
            <a:pPr marL="12700" indent="0">
              <a:buNone/>
            </a:pPr>
            <a:r>
              <a:rPr lang="en-US" dirty="0" smtClean="0">
                <a:latin typeface="Consolas" panose="020B0609020204030204" pitchFamily="49" charset="0"/>
                <a:cs typeface="Consolas" panose="020B0609020204030204" pitchFamily="49" charset="0"/>
              </a:rPr>
              <a:t> = 2 + 2</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293793"/>
            <a:ext cx="28003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741160"/>
            <a:ext cx="28289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23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Mathematical </a:t>
            </a:r>
            <a:r>
              <a:rPr lang="en-US" b="1" dirty="0" smtClean="0">
                <a:solidFill>
                  <a:srgbClr val="FF0000"/>
                </a:solidFill>
              </a:rPr>
              <a:t>Operators</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2958316"/>
              </p:ext>
            </p:extLst>
          </p:nvPr>
        </p:nvGraphicFramePr>
        <p:xfrm>
          <a:off x="457200" y="1447800"/>
          <a:ext cx="8153400" cy="3078480"/>
        </p:xfrm>
        <a:graphic>
          <a:graphicData uri="http://schemas.openxmlformats.org/drawingml/2006/table">
            <a:tbl>
              <a:tblPr firstRow="1" bandRow="1">
                <a:tableStyleId>{5C22544A-7EE6-4342-B048-85BDC9FD1C3A}</a:tableStyleId>
              </a:tblPr>
              <a:tblGrid>
                <a:gridCol w="2717800"/>
                <a:gridCol w="2717800"/>
                <a:gridCol w="2717800"/>
              </a:tblGrid>
              <a:tr h="664849">
                <a:tc>
                  <a:txBody>
                    <a:bodyPr/>
                    <a:lstStyle/>
                    <a:p>
                      <a:r>
                        <a:rPr lang="en-US" sz="2000" dirty="0" smtClean="0"/>
                        <a:t>Mathematical operation</a:t>
                      </a:r>
                      <a:endParaRPr lang="en-US" sz="2000" dirty="0"/>
                    </a:p>
                  </a:txBody>
                  <a:tcPr/>
                </a:tc>
                <a:tc>
                  <a:txBody>
                    <a:bodyPr/>
                    <a:lstStyle/>
                    <a:p>
                      <a:r>
                        <a:rPr lang="en-US" sz="2000" dirty="0" smtClean="0"/>
                        <a:t>Excel operator</a:t>
                      </a:r>
                      <a:endParaRPr lang="en-US" sz="2000" dirty="0"/>
                    </a:p>
                  </a:txBody>
                  <a:tcPr/>
                </a:tc>
                <a:tc>
                  <a:txBody>
                    <a:bodyPr/>
                    <a:lstStyle/>
                    <a:p>
                      <a:r>
                        <a:rPr lang="en-US" sz="2000" dirty="0" smtClean="0"/>
                        <a:t>Example</a:t>
                      </a:r>
                      <a:endParaRPr lang="en-US" sz="2000" dirty="0"/>
                    </a:p>
                  </a:txBody>
                  <a:tcPr/>
                </a:tc>
              </a:tr>
              <a:tr h="385190">
                <a:tc>
                  <a:txBody>
                    <a:bodyPr/>
                    <a:lstStyle/>
                    <a:p>
                      <a:r>
                        <a:rPr lang="en-US" sz="2000" dirty="0" smtClean="0"/>
                        <a:t>Assignment</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b="1" dirty="0" smtClean="0">
                          <a:solidFill>
                            <a:srgbClr val="FF0000"/>
                          </a:solidFill>
                        </a:rPr>
                        <a:t>= </a:t>
                      </a:r>
                      <a:r>
                        <a:rPr lang="en-US" sz="2000" b="0" dirty="0" smtClean="0">
                          <a:solidFill>
                            <a:schemeClr val="dk1"/>
                          </a:solidFill>
                        </a:rPr>
                        <a:t>888</a:t>
                      </a:r>
                      <a:endParaRPr lang="en-US" sz="2000" dirty="0"/>
                    </a:p>
                  </a:txBody>
                  <a:tcPr/>
                </a:tc>
              </a:tr>
              <a:tr h="385190">
                <a:tc>
                  <a:txBody>
                    <a:bodyPr/>
                    <a:lstStyle/>
                    <a:p>
                      <a:r>
                        <a:rPr lang="en-US" sz="2000" dirty="0" smtClean="0"/>
                        <a:t>Addition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2 </a:t>
                      </a:r>
                      <a:r>
                        <a:rPr lang="en-US" sz="2000" b="1" dirty="0" smtClean="0">
                          <a:solidFill>
                            <a:srgbClr val="FF0000"/>
                          </a:solidFill>
                        </a:rPr>
                        <a:t>+ </a:t>
                      </a:r>
                      <a:r>
                        <a:rPr lang="en-US" sz="2000" dirty="0" smtClean="0"/>
                        <a:t>2</a:t>
                      </a:r>
                      <a:endParaRPr lang="en-US" sz="2000" dirty="0"/>
                    </a:p>
                  </a:txBody>
                  <a:tcPr/>
                </a:tc>
              </a:tr>
              <a:tr h="385190">
                <a:tc>
                  <a:txBody>
                    <a:bodyPr/>
                    <a:lstStyle/>
                    <a:p>
                      <a:r>
                        <a:rPr lang="en-US" sz="2000" dirty="0" smtClean="0"/>
                        <a:t>Subtraction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7 </a:t>
                      </a:r>
                      <a:r>
                        <a:rPr lang="en-US" sz="2000" b="1" dirty="0" smtClean="0">
                          <a:solidFill>
                            <a:srgbClr val="FF0000"/>
                          </a:solidFill>
                        </a:rPr>
                        <a:t>– </a:t>
                      </a:r>
                      <a:r>
                        <a:rPr lang="en-US" sz="2000" dirty="0" smtClean="0"/>
                        <a:t>2</a:t>
                      </a:r>
                      <a:endParaRPr lang="en-US" sz="2000" dirty="0"/>
                    </a:p>
                  </a:txBody>
                  <a:tcPr/>
                </a:tc>
              </a:tr>
              <a:tr h="385190">
                <a:tc>
                  <a:txBody>
                    <a:bodyPr/>
                    <a:lstStyle/>
                    <a:p>
                      <a:r>
                        <a:rPr lang="en-US" sz="2000" dirty="0" smtClean="0"/>
                        <a:t>Multiplication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3 </a:t>
                      </a:r>
                      <a:r>
                        <a:rPr lang="en-US" sz="2000" b="1" dirty="0" smtClean="0">
                          <a:solidFill>
                            <a:srgbClr val="FF0000"/>
                          </a:solidFill>
                        </a:rPr>
                        <a:t>*</a:t>
                      </a:r>
                      <a:r>
                        <a:rPr lang="en-US" sz="2000" dirty="0" smtClean="0"/>
                        <a:t> 3</a:t>
                      </a:r>
                      <a:endParaRPr lang="en-US" sz="2000" dirty="0"/>
                    </a:p>
                  </a:txBody>
                  <a:tcPr/>
                </a:tc>
              </a:tr>
              <a:tr h="385190">
                <a:tc>
                  <a:txBody>
                    <a:bodyPr/>
                    <a:lstStyle/>
                    <a:p>
                      <a:r>
                        <a:rPr lang="en-US" sz="2000" dirty="0" smtClean="0"/>
                        <a:t>Division</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r>
                        <a:rPr lang="en-US" sz="2000" dirty="0" smtClean="0"/>
                        <a:t>= 3 </a:t>
                      </a:r>
                      <a:r>
                        <a:rPr lang="en-US" sz="2000" b="1" dirty="0" smtClean="0">
                          <a:solidFill>
                            <a:srgbClr val="FF0000"/>
                          </a:solidFill>
                        </a:rPr>
                        <a:t>/</a:t>
                      </a:r>
                      <a:r>
                        <a:rPr lang="en-US" sz="2000" dirty="0" smtClean="0"/>
                        <a:t> 4</a:t>
                      </a:r>
                      <a:endParaRPr lang="en-US" sz="2000" dirty="0"/>
                    </a:p>
                  </a:txBody>
                  <a:tcPr/>
                </a:tc>
              </a:tr>
              <a:tr h="385190">
                <a:tc>
                  <a:txBody>
                    <a:bodyPr/>
                    <a:lstStyle/>
                    <a:p>
                      <a:r>
                        <a:rPr lang="en-US" sz="2000" dirty="0" smtClean="0"/>
                        <a:t>Exponent</a:t>
                      </a:r>
                      <a:endParaRPr lang="en-US" sz="2000" dirty="0"/>
                    </a:p>
                  </a:txBody>
                  <a:tcPr/>
                </a:tc>
                <a:tc>
                  <a:txBody>
                    <a:bodyPr/>
                    <a:lstStyle/>
                    <a:p>
                      <a:r>
                        <a:rPr lang="en-US" sz="2000" b="1" dirty="0" smtClean="0">
                          <a:solidFill>
                            <a:srgbClr val="FF0000"/>
                          </a:solidFill>
                          <a:latin typeface="Consolas" panose="020B0609020204030204" pitchFamily="49" charset="0"/>
                          <a:cs typeface="Consolas" panose="020B0609020204030204" pitchFamily="49" charset="0"/>
                        </a:rPr>
                        <a:t>^</a:t>
                      </a:r>
                      <a:endParaRPr lang="en-US" sz="2000" b="1" dirty="0">
                        <a:solidFill>
                          <a:srgbClr val="FF0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 3 </a:t>
                      </a:r>
                      <a:r>
                        <a:rPr lang="en-US" sz="2000" b="1" dirty="0" smtClean="0">
                          <a:solidFill>
                            <a:srgbClr val="FF0000"/>
                          </a:solidFill>
                        </a:rPr>
                        <a:t>^</a:t>
                      </a:r>
                      <a:r>
                        <a:rPr lang="en-US" sz="2000" dirty="0" smtClean="0"/>
                        <a:t> 2</a:t>
                      </a:r>
                    </a:p>
                  </a:txBody>
                  <a:tcPr/>
                </a:tc>
              </a:tr>
            </a:tbl>
          </a:graphicData>
        </a:graphic>
      </p:graphicFrame>
    </p:spTree>
    <p:extLst>
      <p:ext uri="{BB962C8B-B14F-4D97-AF65-F5344CB8AC3E}">
        <p14:creationId xmlns:p14="http://schemas.microsoft.com/office/powerpoint/2010/main" val="2075315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Autofill</a:t>
            </a:r>
            <a:endParaRPr lang="en-CA" dirty="0"/>
          </a:p>
        </p:txBody>
      </p:sp>
      <p:sp>
        <p:nvSpPr>
          <p:cNvPr id="3" name="Content Placeholder 2"/>
          <p:cNvSpPr>
            <a:spLocks noGrp="1"/>
          </p:cNvSpPr>
          <p:nvPr>
            <p:ph idx="1"/>
          </p:nvPr>
        </p:nvSpPr>
        <p:spPr/>
        <p:txBody>
          <a:bodyPr/>
          <a:lstStyle/>
          <a:p>
            <a:r>
              <a:rPr lang="en-CA" dirty="0" smtClean="0"/>
              <a:t>Allows for </a:t>
            </a:r>
            <a:r>
              <a:rPr lang="en-CA" smtClean="0"/>
              <a:t>a series (constant or addition by a constant amount) </a:t>
            </a:r>
            <a:r>
              <a:rPr lang="en-CA" dirty="0" smtClean="0"/>
              <a:t>to be extended</a:t>
            </a:r>
          </a:p>
          <a:p>
            <a:pPr lvl="1"/>
            <a:r>
              <a:rPr lang="en-CA" dirty="0" smtClean="0"/>
              <a:t>E.g., The series “1, 2, 3” (can be extended to include “…4, 5, 6”)</a:t>
            </a:r>
          </a:p>
          <a:p>
            <a:r>
              <a:rPr lang="en-CA" dirty="0" smtClean="0"/>
              <a:t>Steps:</a:t>
            </a:r>
          </a:p>
          <a:p>
            <a:pPr marL="566738" lvl="1" indent="-331788">
              <a:buFont typeface="+mj-lt"/>
              <a:buAutoNum type="arabicPeriod"/>
            </a:pPr>
            <a:r>
              <a:rPr lang="en-CA" dirty="0" smtClean="0"/>
              <a:t>Highlight the cells containing the series to extend (selecting one cell just repeats the contents of that one cell).</a:t>
            </a:r>
          </a:p>
          <a:p>
            <a:pPr marL="566738" lvl="1" indent="-331788">
              <a:buFont typeface="+mj-lt"/>
              <a:buAutoNum type="arabicPeriod"/>
            </a:pPr>
            <a:endParaRPr lang="en-CA" dirty="0"/>
          </a:p>
          <a:p>
            <a:pPr marL="566738" lvl="1" indent="-331788">
              <a:buFont typeface="+mj-lt"/>
              <a:buAutoNum type="arabicPeriod"/>
            </a:pPr>
            <a:endParaRPr lang="en-CA" dirty="0" smtClean="0"/>
          </a:p>
          <a:p>
            <a:pPr marL="234950" lvl="1" indent="0">
              <a:buNone/>
            </a:pPr>
            <a:endParaRPr lang="en-CA" dirty="0" smtClean="0"/>
          </a:p>
          <a:p>
            <a:pPr marL="692150" lvl="1" indent="-457200">
              <a:buFont typeface="+mj-lt"/>
              <a:buAutoNum type="arabicPeriod" startAt="2"/>
            </a:pPr>
            <a:r>
              <a:rPr lang="en-CA" dirty="0" smtClean="0"/>
              <a:t>Move the mouse pointer to the ‘handle’ at the bottom right</a:t>
            </a:r>
          </a:p>
          <a:p>
            <a:endParaRPr lang="en-CA" dirty="0"/>
          </a:p>
        </p:txBody>
      </p:sp>
      <p:pic>
        <p:nvPicPr>
          <p:cNvPr id="5" name="Picture 4"/>
          <p:cNvPicPr>
            <a:picLocks noChangeAspect="1"/>
          </p:cNvPicPr>
          <p:nvPr/>
        </p:nvPicPr>
        <p:blipFill>
          <a:blip r:embed="rId3"/>
          <a:stretch>
            <a:fillRect/>
          </a:stretch>
        </p:blipFill>
        <p:spPr>
          <a:xfrm>
            <a:off x="1142998" y="3810000"/>
            <a:ext cx="1143002" cy="1000127"/>
          </a:xfrm>
          <a:prstGeom prst="rect">
            <a:avLst/>
          </a:prstGeom>
        </p:spPr>
      </p:pic>
      <p:pic>
        <p:nvPicPr>
          <p:cNvPr id="6" name="Picture 5"/>
          <p:cNvPicPr>
            <a:picLocks noChangeAspect="1"/>
          </p:cNvPicPr>
          <p:nvPr/>
        </p:nvPicPr>
        <p:blipFill>
          <a:blip r:embed="rId3"/>
          <a:stretch>
            <a:fillRect/>
          </a:stretch>
        </p:blipFill>
        <p:spPr>
          <a:xfrm>
            <a:off x="1118181" y="5324018"/>
            <a:ext cx="1396418" cy="1221866"/>
          </a:xfrm>
          <a:prstGeom prst="rect">
            <a:avLst/>
          </a:prstGeom>
        </p:spPr>
      </p:pic>
      <p:sp>
        <p:nvSpPr>
          <p:cNvPr id="7" name="Down Arrow 6"/>
          <p:cNvSpPr/>
          <p:nvPr/>
        </p:nvSpPr>
        <p:spPr>
          <a:xfrm rot="8239031">
            <a:off x="2399050" y="6205483"/>
            <a:ext cx="307300" cy="45357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615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Autofill (2)</a:t>
            </a:r>
            <a:endParaRPr lang="en-CA" dirty="0"/>
          </a:p>
        </p:txBody>
      </p:sp>
      <p:sp>
        <p:nvSpPr>
          <p:cNvPr id="3" name="Content Placeholder 2"/>
          <p:cNvSpPr>
            <a:spLocks noGrp="1"/>
          </p:cNvSpPr>
          <p:nvPr>
            <p:ph idx="1"/>
          </p:nvPr>
        </p:nvSpPr>
        <p:spPr/>
        <p:txBody>
          <a:bodyPr/>
          <a:lstStyle/>
          <a:p>
            <a:pPr lvl="2" indent="-457200">
              <a:buFont typeface="+mj-lt"/>
              <a:buAutoNum type="arabicPeriod" startAt="3"/>
            </a:pPr>
            <a:r>
              <a:rPr lang="en-CA" sz="2000" dirty="0" smtClean="0"/>
              <a:t>Drag the mouse as far down as you wish the series to be extended to.</a:t>
            </a:r>
            <a:endParaRPr lang="en-CA" sz="2000" dirty="0"/>
          </a:p>
          <a:p>
            <a:endParaRPr lang="en-CA" dirty="0"/>
          </a:p>
        </p:txBody>
      </p:sp>
      <p:grpSp>
        <p:nvGrpSpPr>
          <p:cNvPr id="6" name="Group 5"/>
          <p:cNvGrpSpPr/>
          <p:nvPr/>
        </p:nvGrpSpPr>
        <p:grpSpPr>
          <a:xfrm>
            <a:off x="1143000" y="1981200"/>
            <a:ext cx="1906251" cy="2859871"/>
            <a:chOff x="1143000" y="1981200"/>
            <a:chExt cx="1906251" cy="2859871"/>
          </a:xfrm>
        </p:grpSpPr>
        <p:pic>
          <p:nvPicPr>
            <p:cNvPr id="4" name="Picture 3"/>
            <p:cNvPicPr>
              <a:picLocks noChangeAspect="1"/>
            </p:cNvPicPr>
            <p:nvPr/>
          </p:nvPicPr>
          <p:blipFill>
            <a:blip r:embed="rId2"/>
            <a:stretch>
              <a:fillRect/>
            </a:stretch>
          </p:blipFill>
          <p:spPr>
            <a:xfrm>
              <a:off x="1143000" y="1981200"/>
              <a:ext cx="1752600" cy="2525128"/>
            </a:xfrm>
            <a:prstGeom prst="rect">
              <a:avLst/>
            </a:prstGeom>
          </p:spPr>
        </p:pic>
        <p:sp>
          <p:nvSpPr>
            <p:cNvPr id="5" name="Down Arrow 4"/>
            <p:cNvSpPr/>
            <p:nvPr/>
          </p:nvSpPr>
          <p:spPr>
            <a:xfrm rot="8239031">
              <a:off x="2741951" y="4387493"/>
              <a:ext cx="307300" cy="45357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133170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smtClean="0"/>
              <a:t>Label Formulas</a:t>
            </a:r>
            <a:endParaRPr lang="en-CA" altLang="en-US" dirty="0" smtClean="0"/>
          </a:p>
        </p:txBody>
      </p:sp>
      <p:sp>
        <p:nvSpPr>
          <p:cNvPr id="55299" name="Content Placeholder 2"/>
          <p:cNvSpPr>
            <a:spLocks noGrp="1"/>
          </p:cNvSpPr>
          <p:nvPr>
            <p:ph idx="1"/>
          </p:nvPr>
        </p:nvSpPr>
        <p:spPr>
          <a:xfrm>
            <a:off x="495300" y="1133475"/>
            <a:ext cx="8178800" cy="5368925"/>
          </a:xfrm>
        </p:spPr>
        <p:txBody>
          <a:bodyPr/>
          <a:lstStyle/>
          <a:p>
            <a:r>
              <a:rPr lang="en-US" altLang="en-US" dirty="0" smtClean="0"/>
              <a:t>Similar to data unless the formula is very obvious to the reader of the spreadsheet (and not the author) label all parts.</a:t>
            </a:r>
          </a:p>
          <a:p>
            <a:pPr lvl="1"/>
            <a:r>
              <a:rPr lang="en-US" altLang="en-US" dirty="0" smtClean="0"/>
              <a:t>Most of the time it won’t be obvious so label most everything.</a:t>
            </a:r>
            <a:endParaRPr lang="en-CA" altLang="en-US" dirty="0" smtClean="0"/>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l="12567" t="16618" r="50177" b="69072"/>
          <a:stretch>
            <a:fillRect/>
          </a:stretch>
        </p:blipFill>
        <p:spPr bwMode="auto">
          <a:xfrm>
            <a:off x="806829" y="2362200"/>
            <a:ext cx="77597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39342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The First Spreadsheet</a:t>
            </a:r>
          </a:p>
        </p:txBody>
      </p:sp>
      <p:sp>
        <p:nvSpPr>
          <p:cNvPr id="637955" name="Rectangle 3"/>
          <p:cNvSpPr>
            <a:spLocks noGrp="1" noChangeArrowheads="1"/>
          </p:cNvSpPr>
          <p:nvPr>
            <p:ph type="body" idx="1"/>
          </p:nvPr>
        </p:nvSpPr>
        <p:spPr/>
        <p:txBody>
          <a:bodyPr/>
          <a:lstStyle/>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Early versions of electronic spreadsheets were primitive but could still automate calculations.</a:t>
            </a:r>
          </a:p>
          <a:p>
            <a:pPr lvl="1"/>
            <a:r>
              <a:rPr lang="en-US" altLang="en-US" dirty="0" smtClean="0"/>
              <a:t>So popular Visicalc was “The </a:t>
            </a:r>
            <a:r>
              <a:rPr lang="en-CA" dirty="0" smtClean="0"/>
              <a:t>software </a:t>
            </a:r>
            <a:r>
              <a:rPr lang="en-CA" dirty="0"/>
              <a:t>tail that wags (and sells) the personal computer </a:t>
            </a:r>
            <a:r>
              <a:rPr lang="en-CA" dirty="0" smtClean="0"/>
              <a:t>dog.” – Ben Rosen (Compaq)</a:t>
            </a:r>
            <a:endParaRPr lang="en-US" altLang="en-US" dirty="0" smtClean="0"/>
          </a:p>
        </p:txBody>
      </p:sp>
      <p:grpSp>
        <p:nvGrpSpPr>
          <p:cNvPr id="3" name="Group 2"/>
          <p:cNvGrpSpPr/>
          <p:nvPr/>
        </p:nvGrpSpPr>
        <p:grpSpPr>
          <a:xfrm>
            <a:off x="838200" y="1143000"/>
            <a:ext cx="5334000" cy="4121446"/>
            <a:chOff x="838200" y="1143000"/>
            <a:chExt cx="5334000" cy="4121446"/>
          </a:xfrm>
        </p:grpSpPr>
        <p:sp>
          <p:nvSpPr>
            <p:cNvPr id="6150" name="Text Box 5"/>
            <p:cNvSpPr txBox="1">
              <a:spLocks noChangeArrowheads="1"/>
            </p:cNvSpPr>
            <p:nvPr/>
          </p:nvSpPr>
          <p:spPr bwMode="auto">
            <a:xfrm>
              <a:off x="838200" y="4800600"/>
              <a:ext cx="42164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46800" rIns="93600" bIns="4680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r>
                <a:rPr lang="en-US" altLang="en-US" sz="1200" dirty="0"/>
                <a:t>VISICALC </a:t>
              </a:r>
              <a:r>
                <a:rPr lang="en-US" altLang="en-US" sz="1200" dirty="0" smtClean="0"/>
                <a:t>for the Apple II computer</a:t>
              </a:r>
              <a:r>
                <a:rPr lang="en-US" altLang="en-US" sz="1200" dirty="0"/>
                <a:t>: </a:t>
              </a:r>
              <a:r>
                <a:rPr lang="en-US" altLang="en-US" sz="1200" dirty="0" smtClean="0"/>
                <a:t> Image from: </a:t>
              </a:r>
              <a:r>
                <a:rPr lang="en-US" altLang="en-US" sz="1200" dirty="0" smtClean="0">
                  <a:hlinkClick r:id="rId2"/>
                </a:rPr>
                <a:t>http</a:t>
              </a:r>
              <a:r>
                <a:rPr lang="en-US" altLang="en-US" sz="1200" dirty="0">
                  <a:hlinkClick r:id="rId2"/>
                </a:rPr>
                <a:t>://</a:t>
              </a:r>
              <a:r>
                <a:rPr lang="en-US" altLang="en-US" sz="1200" dirty="0" smtClean="0">
                  <a:hlinkClick r:id="rId2"/>
                </a:rPr>
                <a:t>www.cultofmac.com</a:t>
              </a:r>
              <a:r>
                <a:rPr lang="en-US" altLang="en-US" sz="1200" dirty="0" smtClean="0"/>
                <a:t> (last accessed Jan 2015)</a:t>
              </a:r>
              <a:endParaRPr lang="en-US" altLang="en-US" sz="1200" dirty="0"/>
            </a:p>
          </p:txBody>
        </p:sp>
        <p:pic>
          <p:nvPicPr>
            <p:cNvPr id="7" name="Picture 2" descr="http://cdn.cultofmac.com/wp-content/uploads/2014/06/Visical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5334000" cy="36576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073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37955">
                                            <p:txEl>
                                              <p:pRg st="9" end="9"/>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637955">
                                            <p:txEl>
                                              <p:pRg st="10" end="1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37955">
                                            <p:txEl>
                                              <p:pRg st="9" end="9"/>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379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build="p"/>
      <p:bldP spid="637955" grpId="1" build="p" bldLvl="3"/>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a:bodyPr>
          <a:lstStyle/>
          <a:p>
            <a:r>
              <a:rPr lang="en-US" altLang="en-US" dirty="0" smtClean="0"/>
              <a:t>Previous Example: Explicitly Labeled Formulas</a:t>
            </a:r>
            <a:endParaRPr lang="en-CA" altLang="en-US" dirty="0" smtClean="0"/>
          </a:p>
        </p:txBody>
      </p:sp>
      <p:sp>
        <p:nvSpPr>
          <p:cNvPr id="3" name="Content Placeholder 2"/>
          <p:cNvSpPr>
            <a:spLocks noGrp="1"/>
          </p:cNvSpPr>
          <p:nvPr>
            <p:ph idx="1"/>
          </p:nvPr>
        </p:nvSpPr>
        <p:spPr/>
        <p:txBody>
          <a:bodyPr/>
          <a:lstStyle/>
          <a:p>
            <a:r>
              <a:rPr lang="en-US" altLang="en-US" dirty="0" smtClean="0"/>
              <a:t>Whenever possible label the different parts of a calculation to make easier for the reader to interpret and understand how your calculations work.</a:t>
            </a:r>
            <a:endParaRPr lang="en-CA" altLang="en-US" dirty="0" smtClean="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l="23143" t="25015" r="42000" b="48698"/>
          <a:stretch>
            <a:fillRect/>
          </a:stretch>
        </p:blipFill>
        <p:spPr bwMode="auto">
          <a:xfrm>
            <a:off x="838200" y="2667000"/>
            <a:ext cx="6718300" cy="379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479510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Designing Spreadsheets: Rules Of </a:t>
            </a:r>
            <a:r>
              <a:rPr lang="en-CA" dirty="0"/>
              <a:t>T</a:t>
            </a:r>
            <a:r>
              <a:rPr lang="en-CA" dirty="0" smtClean="0"/>
              <a:t>humb</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CA" dirty="0" smtClean="0"/>
              <a:t>Do not directly enter values as data that can be derived from other values (calculation example)</a:t>
            </a:r>
          </a:p>
          <a:p>
            <a:pPr lvl="1"/>
            <a:r>
              <a:rPr lang="en-CA" dirty="0" smtClean="0"/>
              <a:t>Example</a:t>
            </a:r>
          </a:p>
          <a:p>
            <a:pPr lvl="2"/>
            <a:r>
              <a:rPr lang="en-CA" dirty="0" smtClean="0"/>
              <a:t>Assignment grade (assume one assignment) = </a:t>
            </a:r>
            <a:r>
              <a:rPr lang="en-CA" dirty="0" smtClean="0">
                <a:latin typeface="Consolas" panose="020B0609020204030204" pitchFamily="49" charset="0"/>
                <a:cs typeface="Consolas" panose="020B0609020204030204" pitchFamily="49" charset="0"/>
              </a:rPr>
              <a:t>4.2</a:t>
            </a:r>
            <a:r>
              <a:rPr lang="en-CA" dirty="0" smtClean="0"/>
              <a:t> (data in cell </a:t>
            </a:r>
            <a:r>
              <a:rPr lang="en-CA" dirty="0" smtClean="0">
                <a:latin typeface="Consolas" panose="020B0609020204030204" pitchFamily="49" charset="0"/>
                <a:cs typeface="Consolas" panose="020B0609020204030204" pitchFamily="49" charset="0"/>
              </a:rPr>
              <a:t>A2</a:t>
            </a:r>
            <a:r>
              <a:rPr lang="en-CA" dirty="0" smtClean="0"/>
              <a:t>)</a:t>
            </a:r>
          </a:p>
          <a:p>
            <a:pPr lvl="2"/>
            <a:r>
              <a:rPr lang="en-CA" dirty="0" smtClean="0"/>
              <a:t>Exam grade (assume only one exam) = </a:t>
            </a:r>
            <a:r>
              <a:rPr lang="en-CA" dirty="0" smtClean="0">
                <a:latin typeface="Consolas" panose="020B0609020204030204" pitchFamily="49" charset="0"/>
                <a:cs typeface="Consolas" panose="020B0609020204030204" pitchFamily="49" charset="0"/>
              </a:rPr>
              <a:t>3.3</a:t>
            </a:r>
            <a:r>
              <a:rPr lang="en-CA" dirty="0" smtClean="0"/>
              <a:t> (data in cell </a:t>
            </a:r>
            <a:r>
              <a:rPr lang="en-CA" dirty="0" smtClean="0">
                <a:latin typeface="Consolas" panose="020B0609020204030204" pitchFamily="49" charset="0"/>
                <a:cs typeface="Consolas" panose="020B0609020204030204" pitchFamily="49" charset="0"/>
              </a:rPr>
              <a:t>B2</a:t>
            </a:r>
            <a:r>
              <a:rPr lang="en-CA" dirty="0" smtClean="0"/>
              <a:t>)</a:t>
            </a:r>
          </a:p>
          <a:p>
            <a:pPr lvl="2"/>
            <a:r>
              <a:rPr lang="en-CA" dirty="0" smtClean="0"/>
              <a:t>Term grade point </a:t>
            </a:r>
            <a:r>
              <a:rPr lang="en-CA" dirty="0">
                <a:latin typeface="Consolas" panose="020B0609020204030204" pitchFamily="49" charset="0"/>
                <a:cs typeface="Consolas" panose="020B0609020204030204" pitchFamily="49" charset="0"/>
              </a:rPr>
              <a:t>=(A2*0.4)+(B2*0.6</a:t>
            </a:r>
            <a:r>
              <a:rPr lang="en-CA" dirty="0" smtClean="0">
                <a:latin typeface="Consolas" panose="020B0609020204030204" pitchFamily="49" charset="0"/>
                <a:cs typeface="Consolas" panose="020B0609020204030204" pitchFamily="49" charset="0"/>
              </a:rPr>
              <a:t>)</a:t>
            </a:r>
            <a:r>
              <a:rPr lang="en-CA" dirty="0" smtClean="0"/>
              <a:t> OR enter </a:t>
            </a:r>
            <a:r>
              <a:rPr lang="en-CA" dirty="0" smtClean="0">
                <a:latin typeface="Consolas" panose="020B0609020204030204" pitchFamily="49" charset="0"/>
                <a:cs typeface="Consolas" panose="020B0609020204030204" pitchFamily="49" charset="0"/>
              </a:rPr>
              <a:t>3.66</a:t>
            </a:r>
            <a:r>
              <a:rPr lang="en-CA" dirty="0" smtClean="0"/>
              <a:t>?</a:t>
            </a:r>
          </a:p>
          <a:p>
            <a:pPr lvl="2"/>
            <a:endParaRPr lang="en-CA" dirty="0"/>
          </a:p>
        </p:txBody>
      </p:sp>
      <p:grpSp>
        <p:nvGrpSpPr>
          <p:cNvPr id="5" name="Group 4"/>
          <p:cNvGrpSpPr/>
          <p:nvPr/>
        </p:nvGrpSpPr>
        <p:grpSpPr>
          <a:xfrm>
            <a:off x="1354853" y="3997036"/>
            <a:ext cx="2666999" cy="1317318"/>
            <a:chOff x="1066800" y="2590800"/>
            <a:chExt cx="2666999" cy="1317318"/>
          </a:xfrm>
        </p:grpSpPr>
        <p:sp>
          <p:nvSpPr>
            <p:cNvPr id="6" name="Rectangle 5"/>
            <p:cNvSpPr/>
            <p:nvPr/>
          </p:nvSpPr>
          <p:spPr>
            <a:xfrm>
              <a:off x="2133600" y="25908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4.2</a:t>
              </a:r>
              <a:endParaRPr lang="en-CA" dirty="0"/>
            </a:p>
          </p:txBody>
        </p:sp>
        <p:sp>
          <p:nvSpPr>
            <p:cNvPr id="7" name="Rectangle 6"/>
            <p:cNvSpPr/>
            <p:nvPr/>
          </p:nvSpPr>
          <p:spPr>
            <a:xfrm>
              <a:off x="3166402" y="2600178"/>
              <a:ext cx="567397" cy="295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3.3</a:t>
              </a:r>
              <a:endParaRPr lang="en-CA" dirty="0"/>
            </a:p>
          </p:txBody>
        </p:sp>
        <p:cxnSp>
          <p:nvCxnSpPr>
            <p:cNvPr id="8" name="Straight Connector 7"/>
            <p:cNvCxnSpPr>
              <a:endCxn id="6" idx="2"/>
            </p:cNvCxnSpPr>
            <p:nvPr/>
          </p:nvCxnSpPr>
          <p:spPr>
            <a:xfrm flipV="1">
              <a:off x="1066800" y="2895600"/>
              <a:ext cx="1333500" cy="990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endCxn id="7" idx="2"/>
            </p:cNvCxnSpPr>
            <p:nvPr/>
          </p:nvCxnSpPr>
          <p:spPr>
            <a:xfrm flipV="1">
              <a:off x="2499653" y="2895600"/>
              <a:ext cx="950448" cy="101251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4021852" y="4015792"/>
            <a:ext cx="3132835" cy="1352844"/>
            <a:chOff x="3733799" y="2609556"/>
            <a:chExt cx="3132835" cy="1352844"/>
          </a:xfrm>
        </p:grpSpPr>
        <p:sp>
          <p:nvSpPr>
            <p:cNvPr id="11" name="Rectangle 10"/>
            <p:cNvSpPr/>
            <p:nvPr/>
          </p:nvSpPr>
          <p:spPr>
            <a:xfrm>
              <a:off x="4580634" y="2609556"/>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=(A2*0.4)+(</a:t>
              </a:r>
              <a:r>
                <a:rPr lang="en-CA" dirty="0" smtClean="0"/>
                <a:t>B2*0.6)</a:t>
              </a:r>
              <a:endParaRPr lang="en-CA" dirty="0"/>
            </a:p>
          </p:txBody>
        </p:sp>
        <p:cxnSp>
          <p:nvCxnSpPr>
            <p:cNvPr id="12" name="Straight Connector 11"/>
            <p:cNvCxnSpPr>
              <a:endCxn id="11" idx="2"/>
            </p:cNvCxnSpPr>
            <p:nvPr/>
          </p:nvCxnSpPr>
          <p:spPr>
            <a:xfrm flipV="1">
              <a:off x="3733799" y="2914356"/>
              <a:ext cx="1989835" cy="104804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029615" y="4435085"/>
            <a:ext cx="3896427" cy="1155158"/>
            <a:chOff x="1029615" y="4435085"/>
            <a:chExt cx="3896427" cy="1155158"/>
          </a:xfrm>
        </p:grpSpPr>
        <p:pic>
          <p:nvPicPr>
            <p:cNvPr id="4" name="Picture 3"/>
            <p:cNvPicPr>
              <a:picLocks noChangeAspect="1"/>
            </p:cNvPicPr>
            <p:nvPr/>
          </p:nvPicPr>
          <p:blipFill>
            <a:blip r:embed="rId3"/>
            <a:stretch>
              <a:fillRect/>
            </a:stretch>
          </p:blipFill>
          <p:spPr>
            <a:xfrm>
              <a:off x="1047725" y="4809193"/>
              <a:ext cx="3878317" cy="781050"/>
            </a:xfrm>
            <a:prstGeom prst="rect">
              <a:avLst/>
            </a:prstGeom>
          </p:spPr>
        </p:pic>
        <p:sp>
          <p:nvSpPr>
            <p:cNvPr id="13" name="Rectangle 12"/>
            <p:cNvSpPr/>
            <p:nvPr/>
          </p:nvSpPr>
          <p:spPr>
            <a:xfrm>
              <a:off x="1029615" y="4435085"/>
              <a:ext cx="466794" cy="400110"/>
            </a:xfrm>
            <a:prstGeom prst="rect">
              <a:avLst/>
            </a:prstGeom>
          </p:spPr>
          <p:txBody>
            <a:bodyPr wrap="none">
              <a:spAutoFit/>
            </a:bodyPr>
            <a:lstStyle/>
            <a:p>
              <a:r>
                <a:rPr lang="en-CA" sz="2000" b="1" dirty="0">
                  <a:latin typeface="Consolas" panose="020B0609020204030204" pitchFamily="49" charset="0"/>
                  <a:cs typeface="Consolas" panose="020B0609020204030204" pitchFamily="49" charset="0"/>
                </a:rPr>
                <a:t>A2</a:t>
              </a:r>
              <a:endParaRPr lang="en-CA" sz="2000" b="1" dirty="0"/>
            </a:p>
          </p:txBody>
        </p:sp>
        <p:sp>
          <p:nvSpPr>
            <p:cNvPr id="14" name="Rectangle 13"/>
            <p:cNvSpPr/>
            <p:nvPr/>
          </p:nvSpPr>
          <p:spPr>
            <a:xfrm>
              <a:off x="2586141" y="4435085"/>
              <a:ext cx="466794" cy="400110"/>
            </a:xfrm>
            <a:prstGeom prst="rect">
              <a:avLst/>
            </a:prstGeom>
          </p:spPr>
          <p:txBody>
            <a:bodyPr wrap="none">
              <a:spAutoFit/>
            </a:bodyPr>
            <a:lstStyle/>
            <a:p>
              <a:r>
                <a:rPr lang="en-CA" sz="2000" b="1" dirty="0" smtClean="0">
                  <a:latin typeface="Consolas" panose="020B0609020204030204" pitchFamily="49" charset="0"/>
                  <a:cs typeface="Consolas" panose="020B0609020204030204" pitchFamily="49" charset="0"/>
                </a:rPr>
                <a:t>B2</a:t>
              </a:r>
              <a:endParaRPr lang="en-CA" sz="2000" b="1" dirty="0"/>
            </a:p>
          </p:txBody>
        </p:sp>
      </p:grpSp>
    </p:spTree>
    <p:extLst>
      <p:ext uri="{BB962C8B-B14F-4D97-AF65-F5344CB8AC3E}">
        <p14:creationId xmlns:p14="http://schemas.microsoft.com/office/powerpoint/2010/main" val="180987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Thumb (2)</a:t>
            </a:r>
            <a:endParaRPr lang="en-US" dirty="0"/>
          </a:p>
        </p:txBody>
      </p:sp>
      <p:sp>
        <p:nvSpPr>
          <p:cNvPr id="3" name="Content Placeholder 2"/>
          <p:cNvSpPr>
            <a:spLocks noGrp="1"/>
          </p:cNvSpPr>
          <p:nvPr>
            <p:ph idx="1"/>
          </p:nvPr>
        </p:nvSpPr>
        <p:spPr>
          <a:xfrm>
            <a:off x="323300" y="1190600"/>
            <a:ext cx="8229600" cy="5029200"/>
          </a:xfrm>
        </p:spPr>
        <p:txBody>
          <a:bodyPr/>
          <a:lstStyle/>
          <a:p>
            <a:pPr marL="457200" indent="-457200">
              <a:buFont typeface="+mj-lt"/>
              <a:buAutoNum type="arabicPeriod"/>
            </a:pPr>
            <a:r>
              <a:rPr lang="en-CA" dirty="0"/>
              <a:t>Do not directly enter values as data that can be derived from other values </a:t>
            </a:r>
            <a:r>
              <a:rPr lang="en-CA" dirty="0" smtClean="0"/>
              <a:t>(data example</a:t>
            </a:r>
            <a:r>
              <a:rPr lang="en-CA" dirty="0"/>
              <a:t>, preview of </a:t>
            </a:r>
            <a:r>
              <a:rPr lang="en-CA" sz="2000" dirty="0" smtClean="0">
                <a:latin typeface="Consolas" panose="020B0609020204030204" pitchFamily="49" charset="0"/>
                <a:cs typeface="Consolas" panose="020B0609020204030204" pitchFamily="49" charset="0"/>
              </a:rPr>
              <a:t>8_extracting_connecting_text</a:t>
            </a:r>
            <a:r>
              <a:rPr lang="en-CA" dirty="0" smtClean="0"/>
              <a:t>) – details of string functions later</a:t>
            </a:r>
            <a:endParaRPr lang="en-CA" dirty="0"/>
          </a:p>
          <a:p>
            <a:endParaRPr lang="en-US" dirty="0"/>
          </a:p>
        </p:txBody>
      </p:sp>
      <p:pic>
        <p:nvPicPr>
          <p:cNvPr id="4" name="Picture 3"/>
          <p:cNvPicPr>
            <a:picLocks noChangeAspect="1"/>
          </p:cNvPicPr>
          <p:nvPr/>
        </p:nvPicPr>
        <p:blipFill>
          <a:blip r:embed="rId3"/>
          <a:stretch>
            <a:fillRect/>
          </a:stretch>
        </p:blipFill>
        <p:spPr>
          <a:xfrm>
            <a:off x="2971800" y="2410107"/>
            <a:ext cx="6010275" cy="4048125"/>
          </a:xfrm>
          <a:prstGeom prst="rect">
            <a:avLst/>
          </a:prstGeom>
        </p:spPr>
      </p:pic>
      <p:grpSp>
        <p:nvGrpSpPr>
          <p:cNvPr id="7" name="Group 6"/>
          <p:cNvGrpSpPr/>
          <p:nvPr/>
        </p:nvGrpSpPr>
        <p:grpSpPr>
          <a:xfrm>
            <a:off x="182072" y="3705200"/>
            <a:ext cx="2789728" cy="2075352"/>
            <a:chOff x="182072" y="3705200"/>
            <a:chExt cx="2789728" cy="2075352"/>
          </a:xfrm>
        </p:grpSpPr>
        <p:sp>
          <p:nvSpPr>
            <p:cNvPr id="5" name="Rectangle 4"/>
            <p:cNvSpPr/>
            <p:nvPr/>
          </p:nvSpPr>
          <p:spPr>
            <a:xfrm>
              <a:off x="182072" y="3705200"/>
              <a:ext cx="2395977" cy="369332"/>
            </a:xfrm>
            <a:prstGeom prst="rect">
              <a:avLst/>
            </a:prstGeom>
            <a:solidFill>
              <a:schemeClr val="accent1"/>
            </a:solidFill>
          </p:spPr>
          <p:txBody>
            <a:bodyPr wrap="none">
              <a:spAutoFit/>
            </a:bodyPr>
            <a:lstStyle/>
            <a:p>
              <a:r>
                <a:rPr lang="en-US" b="1" dirty="0">
                  <a:solidFill>
                    <a:schemeClr val="bg1"/>
                  </a:solidFill>
                </a:rPr>
                <a:t>=CONCATENATE(A2,C2)</a:t>
              </a:r>
            </a:p>
          </p:txBody>
        </p:sp>
        <p:sp>
          <p:nvSpPr>
            <p:cNvPr id="6" name="Rectangle 5"/>
            <p:cNvSpPr/>
            <p:nvPr/>
          </p:nvSpPr>
          <p:spPr>
            <a:xfrm>
              <a:off x="253508" y="5085804"/>
              <a:ext cx="2395977" cy="369332"/>
            </a:xfrm>
            <a:prstGeom prst="rect">
              <a:avLst/>
            </a:prstGeom>
            <a:solidFill>
              <a:schemeClr val="accent1"/>
            </a:solidFill>
          </p:spPr>
          <p:txBody>
            <a:bodyPr wrap="none">
              <a:spAutoFit/>
            </a:bodyPr>
            <a:lstStyle/>
            <a:p>
              <a:r>
                <a:rPr lang="en-US" b="1" dirty="0">
                  <a:solidFill>
                    <a:schemeClr val="bg1"/>
                  </a:solidFill>
                </a:rPr>
                <a:t>=CONCATENATE(A2,B2)</a:t>
              </a:r>
            </a:p>
          </p:txBody>
        </p:sp>
        <p:cxnSp>
          <p:nvCxnSpPr>
            <p:cNvPr id="8" name="Straight Connector 7"/>
            <p:cNvCxnSpPr>
              <a:stCxn id="5" idx="2"/>
              <a:endCxn id="4" idx="1"/>
            </p:cNvCxnSpPr>
            <p:nvPr/>
          </p:nvCxnSpPr>
          <p:spPr>
            <a:xfrm>
              <a:off x="1380061" y="4074532"/>
              <a:ext cx="1591739" cy="359638"/>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3185" y="5455136"/>
              <a:ext cx="1788615" cy="325416"/>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191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a:t>
            </a:r>
            <a:r>
              <a:rPr lang="en-CA" dirty="0" smtClean="0"/>
              <a:t>Thumb (3)</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2"/>
            </a:pPr>
            <a:r>
              <a:rPr lang="en-CA" dirty="0" smtClean="0"/>
              <a:t>Label information so it can be clearly understood</a:t>
            </a:r>
            <a:endParaRPr lang="en-CA" dirty="0"/>
          </a:p>
        </p:txBody>
      </p:sp>
      <p:pic>
        <p:nvPicPr>
          <p:cNvPr id="4" name="Picture 3"/>
          <p:cNvPicPr>
            <a:picLocks noChangeAspect="1"/>
          </p:cNvPicPr>
          <p:nvPr/>
        </p:nvPicPr>
        <p:blipFill>
          <a:blip r:embed="rId2"/>
          <a:stretch>
            <a:fillRect/>
          </a:stretch>
        </p:blipFill>
        <p:spPr>
          <a:xfrm>
            <a:off x="1066799" y="1981200"/>
            <a:ext cx="3878317" cy="781050"/>
          </a:xfrm>
          <a:prstGeom prst="rect">
            <a:avLst/>
          </a:prstGeom>
        </p:spPr>
      </p:pic>
    </p:spTree>
    <p:extLst>
      <p:ext uri="{BB962C8B-B14F-4D97-AF65-F5344CB8AC3E}">
        <p14:creationId xmlns:p14="http://schemas.microsoft.com/office/powerpoint/2010/main" val="130140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a:t>
            </a:r>
            <a:r>
              <a:rPr lang="en-CA" dirty="0" smtClean="0"/>
              <a:t>Thumb (4)</a:t>
            </a:r>
            <a:endParaRPr lang="en-CA" dirty="0"/>
          </a:p>
        </p:txBody>
      </p:sp>
      <p:sp>
        <p:nvSpPr>
          <p:cNvPr id="3" name="Content Placeholder 2"/>
          <p:cNvSpPr>
            <a:spLocks noGrp="1"/>
          </p:cNvSpPr>
          <p:nvPr>
            <p:ph idx="1"/>
          </p:nvPr>
        </p:nvSpPr>
        <p:spPr/>
        <p:txBody>
          <a:bodyPr/>
          <a:lstStyle/>
          <a:p>
            <a:pPr marL="457200" indent="-457200">
              <a:buFont typeface="+mj-lt"/>
              <a:buAutoNum type="arabicPeriod" startAt="3"/>
            </a:pPr>
            <a:r>
              <a:rPr lang="en-CA" dirty="0"/>
              <a:t>Never enter the same information more than once</a:t>
            </a:r>
          </a:p>
          <a:p>
            <a:pPr lvl="1"/>
            <a:r>
              <a:rPr lang="en-CA" dirty="0" smtClean="0"/>
              <a:t>Advantages: reduces size and complexity of the sheet, making changes can be easier.</a:t>
            </a:r>
          </a:p>
          <a:p>
            <a:pPr lvl="1"/>
            <a:r>
              <a:rPr lang="en-CA" dirty="0" smtClean="0"/>
              <a:t>Seems </a:t>
            </a:r>
            <a:r>
              <a:rPr lang="en-CA" dirty="0"/>
              <a:t>obvious? Not always</a:t>
            </a:r>
          </a:p>
          <a:p>
            <a:pPr lvl="1"/>
            <a:r>
              <a:rPr lang="en-CA" dirty="0"/>
              <a:t>Example: What if the previous spreadsheet were used to calculate the grades for a class full of students?</a:t>
            </a:r>
          </a:p>
          <a:p>
            <a:pPr lvl="1"/>
            <a:r>
              <a:rPr lang="en-CA" dirty="0"/>
              <a:t>Some would create the sheet this way</a:t>
            </a:r>
            <a:r>
              <a:rPr lang="en-CA" dirty="0" smtClean="0"/>
              <a:t>:</a:t>
            </a:r>
          </a:p>
          <a:p>
            <a:pPr lvl="1"/>
            <a:endParaRPr lang="en-CA" dirty="0"/>
          </a:p>
          <a:p>
            <a:pPr lvl="1"/>
            <a:endParaRPr lang="en-CA" dirty="0" smtClean="0"/>
          </a:p>
          <a:p>
            <a:pPr lvl="1"/>
            <a:endParaRPr lang="en-CA" dirty="0"/>
          </a:p>
          <a:p>
            <a:pPr lvl="1"/>
            <a:endParaRPr lang="en-CA" dirty="0" smtClean="0"/>
          </a:p>
          <a:p>
            <a:pPr lvl="1"/>
            <a:endParaRPr lang="en-CA" dirty="0"/>
          </a:p>
          <a:p>
            <a:pPr lvl="1"/>
            <a:r>
              <a:rPr lang="en-CA" dirty="0" smtClean="0"/>
              <a:t>spreadsheet example name: 3</a:t>
            </a:r>
            <a:r>
              <a:rPr lang="en-CA" dirty="0" smtClean="0">
                <a:latin typeface="Consolas" panose="020B0609020204030204" pitchFamily="49" charset="0"/>
                <a:cs typeface="Consolas" panose="020B0609020204030204" pitchFamily="49" charset="0"/>
              </a:rPr>
              <a:t>_grades_formulas</a:t>
            </a:r>
            <a:endParaRPr lang="en-CA" dirty="0">
              <a:latin typeface="Consolas" panose="020B0609020204030204" pitchFamily="49" charset="0"/>
              <a:cs typeface="Consolas" panose="020B0609020204030204" pitchFamily="49" charset="0"/>
            </a:endParaRPr>
          </a:p>
          <a:p>
            <a:pPr lvl="2"/>
            <a:endParaRPr lang="en-CA" dirty="0"/>
          </a:p>
          <a:p>
            <a:endParaRPr lang="en-CA" dirty="0"/>
          </a:p>
        </p:txBody>
      </p:sp>
      <p:pic>
        <p:nvPicPr>
          <p:cNvPr id="4" name="Picture 3"/>
          <p:cNvPicPr>
            <a:picLocks noChangeAspect="1"/>
          </p:cNvPicPr>
          <p:nvPr/>
        </p:nvPicPr>
        <p:blipFill>
          <a:blip r:embed="rId2"/>
          <a:stretch>
            <a:fillRect/>
          </a:stretch>
        </p:blipFill>
        <p:spPr>
          <a:xfrm>
            <a:off x="746772" y="4079673"/>
            <a:ext cx="4640810" cy="1598238"/>
          </a:xfrm>
          <a:prstGeom prst="rect">
            <a:avLst/>
          </a:prstGeom>
        </p:spPr>
      </p:pic>
      <p:grpSp>
        <p:nvGrpSpPr>
          <p:cNvPr id="26" name="Group 25"/>
          <p:cNvGrpSpPr/>
          <p:nvPr/>
        </p:nvGrpSpPr>
        <p:grpSpPr>
          <a:xfrm>
            <a:off x="4953000" y="3506393"/>
            <a:ext cx="3432023" cy="1399720"/>
            <a:chOff x="4892028" y="3389120"/>
            <a:chExt cx="3432023" cy="1399720"/>
          </a:xfrm>
        </p:grpSpPr>
        <p:sp>
          <p:nvSpPr>
            <p:cNvPr id="6" name="Rectangle 5"/>
            <p:cNvSpPr/>
            <p:nvPr/>
          </p:nvSpPr>
          <p:spPr>
            <a:xfrm>
              <a:off x="6038051" y="338912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=(B2*0.4)+(</a:t>
              </a:r>
              <a:r>
                <a:rPr lang="en-CA" dirty="0"/>
                <a:t>C</a:t>
              </a:r>
              <a:r>
                <a:rPr lang="en-CA" dirty="0" smtClean="0"/>
                <a:t>2*0.6)</a:t>
              </a:r>
              <a:endParaRPr lang="en-CA" dirty="0"/>
            </a:p>
          </p:txBody>
        </p:sp>
        <p:cxnSp>
          <p:nvCxnSpPr>
            <p:cNvPr id="7" name="Straight Connector 6"/>
            <p:cNvCxnSpPr>
              <a:endCxn id="6" idx="1"/>
            </p:cNvCxnSpPr>
            <p:nvPr/>
          </p:nvCxnSpPr>
          <p:spPr>
            <a:xfrm flipV="1">
              <a:off x="4892028" y="3541520"/>
              <a:ext cx="1146023" cy="12473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953000" y="4094926"/>
            <a:ext cx="3436390" cy="963587"/>
            <a:chOff x="4892028" y="3977653"/>
            <a:chExt cx="3436390" cy="963587"/>
          </a:xfrm>
        </p:grpSpPr>
        <p:sp>
          <p:nvSpPr>
            <p:cNvPr id="8" name="Rectangle 7"/>
            <p:cNvSpPr/>
            <p:nvPr/>
          </p:nvSpPr>
          <p:spPr>
            <a:xfrm>
              <a:off x="6042418" y="3977653"/>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=(B3*0.4)+(C</a:t>
              </a:r>
              <a:r>
                <a:rPr lang="en-CA" dirty="0"/>
                <a:t>3</a:t>
              </a:r>
              <a:r>
                <a:rPr lang="en-CA" dirty="0" smtClean="0"/>
                <a:t>*0.6)</a:t>
              </a:r>
              <a:endParaRPr lang="en-CA" dirty="0"/>
            </a:p>
          </p:txBody>
        </p:sp>
        <p:cxnSp>
          <p:nvCxnSpPr>
            <p:cNvPr id="10" name="Straight Connector 9"/>
            <p:cNvCxnSpPr>
              <a:endCxn id="8" idx="1"/>
            </p:cNvCxnSpPr>
            <p:nvPr/>
          </p:nvCxnSpPr>
          <p:spPr>
            <a:xfrm flipV="1">
              <a:off x="4892028" y="4130053"/>
              <a:ext cx="1150390" cy="81118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6103390" y="4601313"/>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Etc.</a:t>
            </a:r>
            <a:endParaRPr lang="en-CA" dirty="0"/>
          </a:p>
        </p:txBody>
      </p:sp>
    </p:spTree>
    <p:extLst>
      <p:ext uri="{BB962C8B-B14F-4D97-AF65-F5344CB8AC3E}">
        <p14:creationId xmlns:p14="http://schemas.microsoft.com/office/powerpoint/2010/main" val="312014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Designing Spreadsheets: Rules Of Thumb </a:t>
            </a:r>
            <a:r>
              <a:rPr lang="en-CA" dirty="0" smtClean="0"/>
              <a:t>(5)</a:t>
            </a:r>
            <a:endParaRPr lang="en-CA" dirty="0"/>
          </a:p>
        </p:txBody>
      </p:sp>
      <p:sp>
        <p:nvSpPr>
          <p:cNvPr id="3" name="Content Placeholder 2"/>
          <p:cNvSpPr>
            <a:spLocks noGrp="1"/>
          </p:cNvSpPr>
          <p:nvPr>
            <p:ph idx="1"/>
          </p:nvPr>
        </p:nvSpPr>
        <p:spPr/>
        <p:txBody>
          <a:bodyPr/>
          <a:lstStyle/>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smtClean="0"/>
          </a:p>
          <a:p>
            <a:pPr lvl="1"/>
            <a:r>
              <a:rPr lang="en-CA" dirty="0" smtClean="0"/>
              <a:t>Issues</a:t>
            </a:r>
            <a:r>
              <a:rPr lang="en-CA" dirty="0"/>
              <a:t>:</a:t>
            </a:r>
          </a:p>
          <a:p>
            <a:pPr lvl="2"/>
            <a:r>
              <a:rPr lang="en-CA" dirty="0" smtClean="0"/>
              <a:t>Clarity: What does the 0.4 &amp; 0.6 refer to (sometimes not so obvious)?</a:t>
            </a:r>
          </a:p>
          <a:p>
            <a:pPr lvl="2"/>
            <a:r>
              <a:rPr lang="en-CA" dirty="0"/>
              <a:t>Making changes: What if the value of each component (40% assignments, 60% exams) changed?</a:t>
            </a:r>
          </a:p>
          <a:p>
            <a:pPr lvl="2"/>
            <a:endParaRPr lang="en-CA" dirty="0"/>
          </a:p>
          <a:p>
            <a:endParaRPr lang="en-CA" dirty="0"/>
          </a:p>
        </p:txBody>
      </p:sp>
      <p:pic>
        <p:nvPicPr>
          <p:cNvPr id="4" name="Picture 3"/>
          <p:cNvPicPr>
            <a:picLocks noChangeAspect="1"/>
          </p:cNvPicPr>
          <p:nvPr/>
        </p:nvPicPr>
        <p:blipFill>
          <a:blip r:embed="rId2"/>
          <a:stretch>
            <a:fillRect/>
          </a:stretch>
        </p:blipFill>
        <p:spPr>
          <a:xfrm>
            <a:off x="762000" y="1814892"/>
            <a:ext cx="4640810" cy="1598238"/>
          </a:xfrm>
          <a:prstGeom prst="rect">
            <a:avLst/>
          </a:prstGeom>
        </p:spPr>
      </p:pic>
      <p:grpSp>
        <p:nvGrpSpPr>
          <p:cNvPr id="5" name="Group 4"/>
          <p:cNvGrpSpPr/>
          <p:nvPr/>
        </p:nvGrpSpPr>
        <p:grpSpPr>
          <a:xfrm>
            <a:off x="4968228" y="1241612"/>
            <a:ext cx="3432023" cy="1399720"/>
            <a:chOff x="4892028" y="3389120"/>
            <a:chExt cx="3432023" cy="1399720"/>
          </a:xfrm>
        </p:grpSpPr>
        <p:sp>
          <p:nvSpPr>
            <p:cNvPr id="6" name="Rectangle 5"/>
            <p:cNvSpPr/>
            <p:nvPr/>
          </p:nvSpPr>
          <p:spPr>
            <a:xfrm>
              <a:off x="6038051" y="3389120"/>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=(B2*0.4)+(</a:t>
              </a:r>
              <a:r>
                <a:rPr lang="en-CA" dirty="0"/>
                <a:t>C</a:t>
              </a:r>
              <a:r>
                <a:rPr lang="en-CA" dirty="0" smtClean="0"/>
                <a:t>2*0.6)</a:t>
              </a:r>
              <a:endParaRPr lang="en-CA" dirty="0"/>
            </a:p>
          </p:txBody>
        </p:sp>
        <p:cxnSp>
          <p:nvCxnSpPr>
            <p:cNvPr id="7" name="Straight Connector 6"/>
            <p:cNvCxnSpPr>
              <a:endCxn id="6" idx="1"/>
            </p:cNvCxnSpPr>
            <p:nvPr/>
          </p:nvCxnSpPr>
          <p:spPr>
            <a:xfrm flipV="1">
              <a:off x="4892028" y="3541520"/>
              <a:ext cx="1146023" cy="12473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968228" y="1830145"/>
            <a:ext cx="3436390" cy="963587"/>
            <a:chOff x="4892028" y="3977653"/>
            <a:chExt cx="3436390" cy="963587"/>
          </a:xfrm>
        </p:grpSpPr>
        <p:sp>
          <p:nvSpPr>
            <p:cNvPr id="9" name="Rectangle 8"/>
            <p:cNvSpPr/>
            <p:nvPr/>
          </p:nvSpPr>
          <p:spPr>
            <a:xfrm>
              <a:off x="6042418" y="3977653"/>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=(B3*0.4)+(C</a:t>
              </a:r>
              <a:r>
                <a:rPr lang="en-CA" dirty="0"/>
                <a:t>3</a:t>
              </a:r>
              <a:r>
                <a:rPr lang="en-CA" dirty="0" smtClean="0"/>
                <a:t>*0.6)</a:t>
              </a:r>
              <a:endParaRPr lang="en-CA" dirty="0"/>
            </a:p>
          </p:txBody>
        </p:sp>
        <p:cxnSp>
          <p:nvCxnSpPr>
            <p:cNvPr id="10" name="Straight Connector 9"/>
            <p:cNvCxnSpPr>
              <a:endCxn id="9" idx="1"/>
            </p:cNvCxnSpPr>
            <p:nvPr/>
          </p:nvCxnSpPr>
          <p:spPr>
            <a:xfrm flipV="1">
              <a:off x="4892028" y="4130053"/>
              <a:ext cx="1150390" cy="81118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6118618" y="2336532"/>
            <a:ext cx="2286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Etc.</a:t>
            </a:r>
            <a:endParaRPr lang="en-CA" dirty="0"/>
          </a:p>
        </p:txBody>
      </p:sp>
    </p:spTree>
    <p:extLst>
      <p:ext uri="{BB962C8B-B14F-4D97-AF65-F5344CB8AC3E}">
        <p14:creationId xmlns:p14="http://schemas.microsoft.com/office/powerpoint/2010/main" val="116636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Lookup Tables</a:t>
            </a:r>
            <a:endParaRPr lang="en-CA" dirty="0"/>
          </a:p>
        </p:txBody>
      </p:sp>
      <p:sp>
        <p:nvSpPr>
          <p:cNvPr id="3" name="Content Placeholder 2"/>
          <p:cNvSpPr>
            <a:spLocks noGrp="1"/>
          </p:cNvSpPr>
          <p:nvPr>
            <p:ph idx="1"/>
          </p:nvPr>
        </p:nvSpPr>
        <p:spPr/>
        <p:txBody>
          <a:bodyPr/>
          <a:lstStyle/>
          <a:p>
            <a:r>
              <a:rPr lang="en-CA" dirty="0" smtClean="0"/>
              <a:t>As the name implies it contains information that needs to be referred to (“looked up”) in a part of the spreadsheet.</a:t>
            </a:r>
          </a:p>
          <a:p>
            <a:r>
              <a:rPr lang="en-CA" dirty="0" smtClean="0"/>
              <a:t>Can be used to address some of the issues related to the previous example:</a:t>
            </a:r>
          </a:p>
          <a:p>
            <a:pPr lvl="1"/>
            <a:r>
              <a:rPr lang="en-CA" dirty="0" smtClean="0"/>
              <a:t>Clarity</a:t>
            </a:r>
          </a:p>
          <a:p>
            <a:pPr lvl="1"/>
            <a:r>
              <a:rPr lang="en-CA" dirty="0" smtClean="0"/>
              <a:t>Entering the same data multiple times</a:t>
            </a:r>
            <a:endParaRPr lang="en-CA" dirty="0"/>
          </a:p>
        </p:txBody>
      </p:sp>
      <p:pic>
        <p:nvPicPr>
          <p:cNvPr id="4" name="Picture 3"/>
          <p:cNvPicPr>
            <a:picLocks noChangeAspect="1"/>
          </p:cNvPicPr>
          <p:nvPr/>
        </p:nvPicPr>
        <p:blipFill>
          <a:blip r:embed="rId2"/>
          <a:stretch>
            <a:fillRect/>
          </a:stretch>
        </p:blipFill>
        <p:spPr>
          <a:xfrm>
            <a:off x="457200" y="4267200"/>
            <a:ext cx="8383037" cy="1981200"/>
          </a:xfrm>
          <a:prstGeom prst="rect">
            <a:avLst/>
          </a:prstGeom>
        </p:spPr>
      </p:pic>
      <p:grpSp>
        <p:nvGrpSpPr>
          <p:cNvPr id="9" name="Group 8"/>
          <p:cNvGrpSpPr/>
          <p:nvPr/>
        </p:nvGrpSpPr>
        <p:grpSpPr>
          <a:xfrm>
            <a:off x="5486400" y="3626224"/>
            <a:ext cx="2286001" cy="1707776"/>
            <a:chOff x="5486400" y="3626224"/>
            <a:chExt cx="2286001" cy="1707776"/>
          </a:xfrm>
        </p:grpSpPr>
        <p:sp>
          <p:nvSpPr>
            <p:cNvPr id="5" name="Rectangle 4"/>
            <p:cNvSpPr/>
            <p:nvPr/>
          </p:nvSpPr>
          <p:spPr>
            <a:xfrm>
              <a:off x="5791201" y="3626224"/>
              <a:ext cx="1981200" cy="259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=(B2*G2)+(C2*G3)</a:t>
              </a:r>
            </a:p>
          </p:txBody>
        </p:sp>
        <p:cxnSp>
          <p:nvCxnSpPr>
            <p:cNvPr id="7" name="Straight Connector 6"/>
            <p:cNvCxnSpPr>
              <a:endCxn id="5" idx="2"/>
            </p:cNvCxnSpPr>
            <p:nvPr/>
          </p:nvCxnSpPr>
          <p:spPr>
            <a:xfrm flipV="1">
              <a:off x="5486400" y="3886200"/>
              <a:ext cx="1295401" cy="14478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241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Mathematical Functions</a:t>
            </a:r>
            <a:endParaRPr lang="en-CA" dirty="0"/>
          </a:p>
        </p:txBody>
      </p:sp>
      <p:sp>
        <p:nvSpPr>
          <p:cNvPr id="3" name="Content Placeholder 2"/>
          <p:cNvSpPr>
            <a:spLocks noGrp="1"/>
          </p:cNvSpPr>
          <p:nvPr>
            <p:ph idx="1"/>
          </p:nvPr>
        </p:nvSpPr>
        <p:spPr/>
        <p:txBody>
          <a:bodyPr/>
          <a:lstStyle/>
          <a:p>
            <a:r>
              <a:rPr lang="en-CA" dirty="0" smtClean="0"/>
              <a:t>As mentioned calculations must be preceded with an equals sign (actually </a:t>
            </a:r>
            <a:r>
              <a:rPr lang="en-CA" i="1" dirty="0" smtClean="0"/>
              <a:t>an assignment operator</a:t>
            </a:r>
            <a:r>
              <a:rPr lang="en-CA" dirty="0" smtClean="0"/>
              <a:t>) e.g., = 2 * 2</a:t>
            </a:r>
          </a:p>
          <a:p>
            <a:r>
              <a:rPr lang="en-CA" dirty="0" smtClean="0"/>
              <a:t>The formula can either be directly entered (custom formula) or you can use one of the pre-created ones that come built into the spreadsheet.</a:t>
            </a:r>
          </a:p>
          <a:p>
            <a:r>
              <a:rPr lang="en-CA" dirty="0" smtClean="0"/>
              <a:t>Example:</a:t>
            </a:r>
          </a:p>
          <a:p>
            <a:endParaRPr lang="en-CA" dirty="0"/>
          </a:p>
          <a:p>
            <a:endParaRPr lang="en-CA" dirty="0" smtClean="0"/>
          </a:p>
          <a:p>
            <a:endParaRPr lang="en-CA" dirty="0"/>
          </a:p>
          <a:p>
            <a:endParaRPr lang="en-CA" dirty="0" smtClean="0"/>
          </a:p>
          <a:p>
            <a:endParaRPr lang="en-CA" dirty="0" smtClean="0"/>
          </a:p>
          <a:p>
            <a:endParaRPr lang="en-CA" dirty="0"/>
          </a:p>
          <a:p>
            <a:pPr lvl="1"/>
            <a:r>
              <a:rPr lang="en-CA" dirty="0" smtClean="0"/>
              <a:t>spreadsheet example name: </a:t>
            </a:r>
            <a:r>
              <a:rPr lang="en-CA" dirty="0" smtClean="0">
                <a:latin typeface="Consolas" panose="020B0609020204030204" pitchFamily="49" charset="0"/>
                <a:cs typeface="Consolas" panose="020B0609020204030204" pitchFamily="49" charset="0"/>
              </a:rPr>
              <a:t>4_grades_lookup</a:t>
            </a:r>
            <a:endParaRPr lang="en-CA" dirty="0">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a:blip r:embed="rId2"/>
          <a:stretch>
            <a:fillRect/>
          </a:stretch>
        </p:blipFill>
        <p:spPr>
          <a:xfrm>
            <a:off x="658872" y="4287438"/>
            <a:ext cx="4785732" cy="1905000"/>
          </a:xfrm>
          <a:prstGeom prst="rect">
            <a:avLst/>
          </a:prstGeom>
        </p:spPr>
      </p:pic>
      <p:grpSp>
        <p:nvGrpSpPr>
          <p:cNvPr id="16" name="Group 15"/>
          <p:cNvGrpSpPr/>
          <p:nvPr/>
        </p:nvGrpSpPr>
        <p:grpSpPr>
          <a:xfrm>
            <a:off x="4950725" y="3910921"/>
            <a:ext cx="3803687" cy="2129117"/>
            <a:chOff x="4953000" y="4043083"/>
            <a:chExt cx="3803687" cy="2129117"/>
          </a:xfrm>
        </p:grpSpPr>
        <p:sp>
          <p:nvSpPr>
            <p:cNvPr id="5" name="Rectangle 4"/>
            <p:cNvSpPr/>
            <p:nvPr/>
          </p:nvSpPr>
          <p:spPr>
            <a:xfrm>
              <a:off x="6699287" y="4043083"/>
              <a:ext cx="2057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=(D2+D3+D4+D5)/4</a:t>
              </a:r>
              <a:endParaRPr lang="en-CA" dirty="0"/>
            </a:p>
          </p:txBody>
        </p:sp>
        <p:sp>
          <p:nvSpPr>
            <p:cNvPr id="6" name="Rectangle 5"/>
            <p:cNvSpPr/>
            <p:nvPr/>
          </p:nvSpPr>
          <p:spPr>
            <a:xfrm>
              <a:off x="6699287" y="4854389"/>
              <a:ext cx="1905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=AVERAGE(D2:D5)</a:t>
              </a:r>
            </a:p>
          </p:txBody>
        </p:sp>
        <p:cxnSp>
          <p:nvCxnSpPr>
            <p:cNvPr id="8" name="Straight Connector 7"/>
            <p:cNvCxnSpPr>
              <a:stCxn id="5" idx="1"/>
            </p:cNvCxnSpPr>
            <p:nvPr/>
          </p:nvCxnSpPr>
          <p:spPr>
            <a:xfrm flipH="1">
              <a:off x="4953000" y="4309783"/>
              <a:ext cx="1746287" cy="186241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1"/>
            </p:cNvCxnSpPr>
            <p:nvPr/>
          </p:nvCxnSpPr>
          <p:spPr>
            <a:xfrm flipH="1">
              <a:off x="4953000" y="5121089"/>
              <a:ext cx="1746287" cy="105111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668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dirty="0" smtClean="0"/>
          </a:p>
          <a:p>
            <a:endParaRPr lang="en-CA" dirty="0"/>
          </a:p>
          <a:p>
            <a:endParaRPr lang="en-CA" dirty="0" smtClean="0"/>
          </a:p>
          <a:p>
            <a:endParaRPr lang="en-CA" dirty="0" smtClean="0"/>
          </a:p>
          <a:p>
            <a:endParaRPr lang="en-CA" dirty="0"/>
          </a:p>
          <a:p>
            <a:endParaRPr lang="en-CA" dirty="0"/>
          </a:p>
          <a:p>
            <a:endParaRPr lang="en-CA" dirty="0" smtClean="0"/>
          </a:p>
          <a:p>
            <a:r>
              <a:rPr lang="en-CA" dirty="0" smtClean="0"/>
              <a:t>When a series of operators from same level are encountered in a cell the expression is evaluated from in order in which they appear (left to right).</a:t>
            </a:r>
          </a:p>
          <a:p>
            <a:pPr marL="234950" lvl="1" indent="0">
              <a:buNone/>
            </a:pPr>
            <a:r>
              <a:rPr lang="en-CA" dirty="0" smtClean="0">
                <a:latin typeface="Consolas" panose="020B0609020204030204" pitchFamily="49" charset="0"/>
                <a:cs typeface="Consolas" panose="020B0609020204030204" pitchFamily="49" charset="0"/>
              </a:rPr>
              <a:t>2 </a:t>
            </a:r>
            <a:r>
              <a:rPr lang="en-CA" dirty="0">
                <a:latin typeface="Consolas" panose="020B0609020204030204" pitchFamily="49" charset="0"/>
                <a:cs typeface="Consolas" panose="020B0609020204030204" pitchFamily="49" charset="0"/>
              </a:rPr>
              <a:t>+ 3 * </a:t>
            </a:r>
            <a:r>
              <a:rPr lang="en-CA" dirty="0" smtClean="0">
                <a:latin typeface="Consolas" panose="020B0609020204030204" pitchFamily="49" charset="0"/>
                <a:cs typeface="Consolas" panose="020B0609020204030204" pitchFamily="49" charset="0"/>
              </a:rPr>
              <a:t>3	</a:t>
            </a:r>
            <a:r>
              <a:rPr lang="en-CA" dirty="0" smtClean="0">
                <a:cs typeface="Consolas" panose="020B0609020204030204" pitchFamily="49" charset="0"/>
              </a:rPr>
              <a:t>Equals 11</a:t>
            </a:r>
          </a:p>
          <a:p>
            <a:pPr marL="234950" lvl="1" indent="0">
              <a:buNone/>
            </a:pPr>
            <a:r>
              <a:rPr lang="en-CA" dirty="0">
                <a:latin typeface="Consolas" panose="020B0609020204030204" pitchFamily="49" charset="0"/>
                <a:cs typeface="Consolas" panose="020B0609020204030204" pitchFamily="49" charset="0"/>
              </a:rPr>
              <a:t>8 / 2 ^ </a:t>
            </a:r>
            <a:r>
              <a:rPr lang="en-CA" dirty="0" smtClean="0">
                <a:latin typeface="Consolas" panose="020B0609020204030204" pitchFamily="49" charset="0"/>
                <a:cs typeface="Consolas" panose="020B0609020204030204" pitchFamily="49" charset="0"/>
              </a:rPr>
              <a:t>2	</a:t>
            </a:r>
            <a:r>
              <a:rPr lang="en-CA" dirty="0" smtClean="0">
                <a:cs typeface="Consolas" panose="020B0609020204030204" pitchFamily="49" charset="0"/>
              </a:rPr>
              <a:t>Equals 2</a:t>
            </a:r>
            <a:endParaRPr lang="en-CA" dirty="0">
              <a:cs typeface="Consolas" panose="020B0609020204030204" pitchFamily="49" charset="0"/>
            </a:endParaRPr>
          </a:p>
        </p:txBody>
      </p:sp>
      <p:sp>
        <p:nvSpPr>
          <p:cNvPr id="2" name="Title 1"/>
          <p:cNvSpPr>
            <a:spLocks noGrp="1"/>
          </p:cNvSpPr>
          <p:nvPr>
            <p:ph type="title"/>
          </p:nvPr>
        </p:nvSpPr>
        <p:spPr/>
        <p:txBody>
          <a:bodyPr/>
          <a:lstStyle/>
          <a:p>
            <a:r>
              <a:rPr lang="en-CA" dirty="0"/>
              <a:t>Order Of Operation</a:t>
            </a:r>
          </a:p>
        </p:txBody>
      </p:sp>
      <p:graphicFrame>
        <p:nvGraphicFramePr>
          <p:cNvPr id="4" name="Table 3"/>
          <p:cNvGraphicFramePr>
            <a:graphicFrameLocks noGrp="1"/>
          </p:cNvGraphicFramePr>
          <p:nvPr>
            <p:extLst/>
          </p:nvPr>
        </p:nvGraphicFramePr>
        <p:xfrm>
          <a:off x="457200" y="1524000"/>
          <a:ext cx="6096000" cy="2661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CA" dirty="0" smtClean="0"/>
                        <a:t>Level</a:t>
                      </a:r>
                      <a:endParaRPr lang="en-CA" dirty="0"/>
                    </a:p>
                  </a:txBody>
                  <a:tcPr/>
                </a:tc>
                <a:tc>
                  <a:txBody>
                    <a:bodyPr/>
                    <a:lstStyle/>
                    <a:p>
                      <a:r>
                        <a:rPr lang="en-CA" dirty="0" smtClean="0"/>
                        <a:t>Operation</a:t>
                      </a:r>
                      <a:endParaRPr lang="en-CA" dirty="0"/>
                    </a:p>
                  </a:txBody>
                  <a:tcPr/>
                </a:tc>
                <a:tc>
                  <a:txBody>
                    <a:bodyPr/>
                    <a:lstStyle/>
                    <a:p>
                      <a:r>
                        <a:rPr lang="en-CA" dirty="0" smtClean="0"/>
                        <a:t>Symbol</a:t>
                      </a:r>
                      <a:endParaRPr lang="en-CA" dirty="0"/>
                    </a:p>
                  </a:txBody>
                  <a:tcPr/>
                </a:tc>
              </a:tr>
              <a:tr h="370840">
                <a:tc>
                  <a:txBody>
                    <a:bodyPr/>
                    <a:lstStyle/>
                    <a:p>
                      <a:r>
                        <a:rPr lang="en-CA" dirty="0" smtClean="0"/>
                        <a:t>1</a:t>
                      </a:r>
                      <a:endParaRPr lang="en-CA" dirty="0"/>
                    </a:p>
                  </a:txBody>
                  <a:tcPr/>
                </a:tc>
                <a:tc>
                  <a:txBody>
                    <a:bodyPr/>
                    <a:lstStyle/>
                    <a:p>
                      <a:r>
                        <a:rPr lang="en-CA" dirty="0" smtClean="0"/>
                        <a:t>Brackets (inner before outer)</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tc>
              </a:tr>
              <a:tr h="370840">
                <a:tc>
                  <a:txBody>
                    <a:bodyPr/>
                    <a:lstStyle/>
                    <a:p>
                      <a:r>
                        <a:rPr lang="en-CA" dirty="0" smtClean="0"/>
                        <a:t>2</a:t>
                      </a:r>
                      <a:endParaRPr lang="en-CA" dirty="0"/>
                    </a:p>
                  </a:txBody>
                  <a:tcPr/>
                </a:tc>
                <a:tc>
                  <a:txBody>
                    <a:bodyPr/>
                    <a:lstStyle/>
                    <a:p>
                      <a:r>
                        <a:rPr lang="en-CA" dirty="0" smtClean="0"/>
                        <a:t>Exponent</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txBody>
                  <a:tcPr/>
                </a:tc>
              </a:tr>
              <a:tr h="370840">
                <a:tc>
                  <a:txBody>
                    <a:bodyPr/>
                    <a:lstStyle/>
                    <a:p>
                      <a:r>
                        <a:rPr lang="en-CA" dirty="0" smtClean="0"/>
                        <a:t>3</a:t>
                      </a:r>
                      <a:endParaRPr lang="en-CA" dirty="0"/>
                    </a:p>
                  </a:txBody>
                  <a:tcPr/>
                </a:tc>
                <a:tc>
                  <a:txBody>
                    <a:bodyPr/>
                    <a:lstStyle/>
                    <a:p>
                      <a:r>
                        <a:rPr lang="en-CA" dirty="0" smtClean="0"/>
                        <a:t>Multiplication, Division</a:t>
                      </a:r>
                      <a:endParaRPr lang="en-CA" dirty="0"/>
                    </a:p>
                  </a:txBody>
                  <a:tcPr/>
                </a:tc>
                <a:tc>
                  <a:txBody>
                    <a:bodyPr/>
                    <a:lstStyle/>
                    <a:p>
                      <a:r>
                        <a:rPr lang="en-CA"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tc>
              </a:tr>
              <a:tr h="370840">
                <a:tc>
                  <a:txBody>
                    <a:bodyPr/>
                    <a:lstStyle/>
                    <a:p>
                      <a:r>
                        <a:rPr lang="en-CA" dirty="0" smtClean="0"/>
                        <a:t>4</a:t>
                      </a:r>
                      <a:endParaRPr lang="en-CA" dirty="0"/>
                    </a:p>
                  </a:txBody>
                  <a:tcPr/>
                </a:tc>
                <a:tc>
                  <a:txBody>
                    <a:bodyPr/>
                    <a:lstStyle/>
                    <a:p>
                      <a:r>
                        <a:rPr lang="en-CA" dirty="0" smtClean="0"/>
                        <a:t>Addition, Subtraction</a:t>
                      </a:r>
                      <a:endParaRPr lang="en-CA" dirty="0"/>
                    </a:p>
                  </a:txBody>
                  <a:tcPr/>
                </a:tc>
                <a:tc>
                  <a:txBody>
                    <a:bodyPr/>
                    <a:lstStyle/>
                    <a:p>
                      <a:r>
                        <a:rPr lang="en-CA" dirty="0" smtClean="0">
                          <a:latin typeface="Consolas" panose="020B0609020204030204" pitchFamily="49" charset="0"/>
                          <a:cs typeface="Consolas" panose="020B0609020204030204" pitchFamily="49" charset="0"/>
                        </a:rPr>
                        <a:t>+</a:t>
                      </a:r>
                      <a:r>
                        <a:rPr lang="en-CA" baseline="0" dirty="0" smtClean="0">
                          <a:latin typeface="Consolas" panose="020B0609020204030204" pitchFamily="49" charset="0"/>
                          <a:cs typeface="Consolas" panose="020B0609020204030204" pitchFamily="49" charset="0"/>
                        </a:rPr>
                        <a:t>     -</a:t>
                      </a:r>
                      <a:endParaRPr lang="en-CA" dirty="0">
                        <a:latin typeface="Consolas" panose="020B0609020204030204" pitchFamily="49" charset="0"/>
                        <a:cs typeface="Consolas" panose="020B0609020204030204" pitchFamily="49" charset="0"/>
                      </a:endParaRPr>
                    </a:p>
                  </a:txBody>
                  <a:tcPr/>
                </a:tc>
              </a:tr>
            </a:tbl>
          </a:graphicData>
        </a:graphic>
      </p:graphicFrame>
    </p:spTree>
    <p:extLst>
      <p:ext uri="{BB962C8B-B14F-4D97-AF65-F5344CB8AC3E}">
        <p14:creationId xmlns:p14="http://schemas.microsoft.com/office/powerpoint/2010/main" val="659848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Pre-Created Excel Formulas</a:t>
            </a:r>
            <a:endParaRPr lang="en-US" dirty="0"/>
          </a:p>
        </p:txBody>
      </p:sp>
      <p:pic>
        <p:nvPicPr>
          <p:cNvPr id="4" name="Picture 3"/>
          <p:cNvPicPr>
            <a:picLocks noChangeAspect="1"/>
          </p:cNvPicPr>
          <p:nvPr/>
        </p:nvPicPr>
        <p:blipFill rotWithShape="1">
          <a:blip r:embed="rId3"/>
          <a:srcRect l="-476" t="-762" r="68095" b="86286"/>
          <a:stretch/>
        </p:blipFill>
        <p:spPr>
          <a:xfrm>
            <a:off x="685800" y="1447800"/>
            <a:ext cx="5181600" cy="1447800"/>
          </a:xfrm>
          <a:prstGeom prst="rect">
            <a:avLst/>
          </a:prstGeom>
        </p:spPr>
      </p:pic>
      <p:pic>
        <p:nvPicPr>
          <p:cNvPr id="5" name="Content Placeholder 4"/>
          <p:cNvPicPr>
            <a:picLocks noGrp="1" noChangeAspect="1"/>
          </p:cNvPicPr>
          <p:nvPr>
            <p:ph idx="1"/>
          </p:nvPr>
        </p:nvPicPr>
        <p:blipFill rotWithShape="1">
          <a:blip r:embed="rId4"/>
          <a:srcRect l="7127" t="4545" r="83902" b="62121"/>
          <a:stretch/>
        </p:blipFill>
        <p:spPr>
          <a:xfrm>
            <a:off x="1905000" y="3102429"/>
            <a:ext cx="1524000" cy="3539067"/>
          </a:xfrm>
          <a:prstGeom prst="rect">
            <a:avLst/>
          </a:prstGeom>
        </p:spPr>
      </p:pic>
    </p:spTree>
    <p:extLst>
      <p:ext uri="{BB962C8B-B14F-4D97-AF65-F5344CB8AC3E}">
        <p14:creationId xmlns:p14="http://schemas.microsoft.com/office/powerpoint/2010/main" val="1153719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Started: Creating A New Blank SpreadSheet (Excel: “Workbook”)</a:t>
            </a:r>
            <a:endParaRPr lang="en-US" dirty="0"/>
          </a:p>
        </p:txBody>
      </p:sp>
      <p:sp>
        <p:nvSpPr>
          <p:cNvPr id="3" name="Content Placeholder 2"/>
          <p:cNvSpPr>
            <a:spLocks noGrp="1"/>
          </p:cNvSpPr>
          <p:nvPr>
            <p:ph idx="1"/>
          </p:nvPr>
        </p:nvSpPr>
        <p:spPr/>
        <p:txBody>
          <a:bodyPr/>
          <a:lstStyle/>
          <a:p>
            <a:r>
              <a:rPr lang="en-US" dirty="0" smtClean="0"/>
              <a:t>Starting from Windows 7 (Similar to starting other programs):</a:t>
            </a:r>
          </a:p>
          <a:p>
            <a:pPr lvl="1"/>
            <a:r>
              <a:rPr lang="en-US" sz="1800" dirty="0" smtClean="0">
                <a:latin typeface="Consolas" panose="020B0609020204030204" pitchFamily="49" charset="0"/>
                <a:cs typeface="Consolas" panose="020B0609020204030204" pitchFamily="49" charset="0"/>
              </a:rPr>
              <a:t>Start button-&gt;All programs-&gt;Microsoft Office-&gt;Microsoft Excel </a:t>
            </a:r>
          </a:p>
          <a:p>
            <a:r>
              <a:rPr lang="en-US" dirty="0" smtClean="0">
                <a:cs typeface="Consolas" panose="020B0609020204030204" pitchFamily="49" charset="0"/>
              </a:rPr>
              <a:t>Once Excel started, creating a new sheet:</a:t>
            </a:r>
          </a:p>
          <a:p>
            <a:pPr lvl="1"/>
            <a:endParaRPr lang="en-US" dirty="0">
              <a:cs typeface="Consolas" panose="020B0609020204030204" pitchFamily="49" charset="0"/>
            </a:endParaRPr>
          </a:p>
        </p:txBody>
      </p:sp>
      <p:pic>
        <p:nvPicPr>
          <p:cNvPr id="4" name="Picture 3"/>
          <p:cNvPicPr>
            <a:picLocks noChangeAspect="1"/>
          </p:cNvPicPr>
          <p:nvPr/>
        </p:nvPicPr>
        <p:blipFill rotWithShape="1">
          <a:blip r:embed="rId2"/>
          <a:srcRect b="46706"/>
          <a:stretch/>
        </p:blipFill>
        <p:spPr>
          <a:xfrm>
            <a:off x="838200" y="2971800"/>
            <a:ext cx="6261346" cy="3468854"/>
          </a:xfrm>
          <a:prstGeom prst="rect">
            <a:avLst/>
          </a:prstGeom>
        </p:spPr>
      </p:pic>
      <p:grpSp>
        <p:nvGrpSpPr>
          <p:cNvPr id="7" name="Group 6"/>
          <p:cNvGrpSpPr/>
          <p:nvPr/>
        </p:nvGrpSpPr>
        <p:grpSpPr>
          <a:xfrm>
            <a:off x="821266" y="4114800"/>
            <a:ext cx="1984022" cy="1066800"/>
            <a:chOff x="821266" y="4114800"/>
            <a:chExt cx="1984022" cy="1066800"/>
          </a:xfrm>
        </p:grpSpPr>
        <p:sp>
          <p:nvSpPr>
            <p:cNvPr id="5" name="Right Brace 4"/>
            <p:cNvSpPr/>
            <p:nvPr/>
          </p:nvSpPr>
          <p:spPr>
            <a:xfrm>
              <a:off x="2500488" y="4114800"/>
              <a:ext cx="304800" cy="1066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Right Brace 5"/>
            <p:cNvSpPr/>
            <p:nvPr/>
          </p:nvSpPr>
          <p:spPr>
            <a:xfrm rot="10800000">
              <a:off x="821266" y="4114800"/>
              <a:ext cx="304800" cy="1066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6666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Function Is Right For Your Situation?</a:t>
            </a:r>
            <a:endParaRPr lang="en-CA" dirty="0"/>
          </a:p>
        </p:txBody>
      </p:sp>
      <p:sp>
        <p:nvSpPr>
          <p:cNvPr id="3" name="Content Placeholder 2"/>
          <p:cNvSpPr>
            <a:spLocks noGrp="1"/>
          </p:cNvSpPr>
          <p:nvPr>
            <p:ph idx="1"/>
          </p:nvPr>
        </p:nvSpPr>
        <p:spPr/>
        <p:txBody>
          <a:bodyPr/>
          <a:lstStyle/>
          <a:p>
            <a:r>
              <a:rPr lang="en-CA" dirty="0" smtClean="0"/>
              <a:t>Excel provides reminders.</a:t>
            </a:r>
          </a:p>
          <a:p>
            <a:r>
              <a:rPr lang="en-CA" dirty="0" smtClean="0"/>
              <a:t>Recall the location of built in functions.</a:t>
            </a:r>
          </a:p>
          <a:p>
            <a:pPr marL="0" indent="0">
              <a:buNone/>
            </a:pPr>
            <a:endParaRPr lang="en-CA" dirty="0" smtClean="0"/>
          </a:p>
          <a:p>
            <a:endParaRPr lang="en-CA" dirty="0" smtClean="0"/>
          </a:p>
          <a:p>
            <a:endParaRPr lang="en-CA" dirty="0"/>
          </a:p>
          <a:p>
            <a:endParaRPr lang="en-CA" dirty="0" smtClean="0"/>
          </a:p>
          <a:p>
            <a:r>
              <a:rPr lang="en-CA" dirty="0" smtClean="0"/>
              <a:t>Also Excel provides “name completion”</a:t>
            </a:r>
            <a:endParaRPr lang="en-CA" dirty="0"/>
          </a:p>
        </p:txBody>
      </p:sp>
      <p:pic>
        <p:nvPicPr>
          <p:cNvPr id="4" name="Picture 3"/>
          <p:cNvPicPr>
            <a:picLocks noChangeAspect="1"/>
          </p:cNvPicPr>
          <p:nvPr/>
        </p:nvPicPr>
        <p:blipFill>
          <a:blip r:embed="rId2"/>
          <a:stretch>
            <a:fillRect/>
          </a:stretch>
        </p:blipFill>
        <p:spPr>
          <a:xfrm>
            <a:off x="762000" y="2419350"/>
            <a:ext cx="5076825" cy="1543050"/>
          </a:xfrm>
          <a:prstGeom prst="rect">
            <a:avLst/>
          </a:prstGeom>
        </p:spPr>
      </p:pic>
      <p:pic>
        <p:nvPicPr>
          <p:cNvPr id="5" name="Picture 4"/>
          <p:cNvPicPr>
            <a:picLocks noChangeAspect="1"/>
          </p:cNvPicPr>
          <p:nvPr/>
        </p:nvPicPr>
        <p:blipFill rotWithShape="1">
          <a:blip r:embed="rId3"/>
          <a:srcRect l="624" t="17969" r="30938" b="57031"/>
          <a:stretch/>
        </p:blipFill>
        <p:spPr>
          <a:xfrm>
            <a:off x="609600" y="4495800"/>
            <a:ext cx="8343900" cy="2438400"/>
          </a:xfrm>
          <a:prstGeom prst="rect">
            <a:avLst/>
          </a:prstGeom>
        </p:spPr>
      </p:pic>
    </p:spTree>
    <p:extLst>
      <p:ext uri="{BB962C8B-B14F-4D97-AF65-F5344CB8AC3E}">
        <p14:creationId xmlns:p14="http://schemas.microsoft.com/office/powerpoint/2010/main" val="285465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Input Format For Excel Functions</a:t>
            </a:r>
            <a:endParaRPr lang="en-CA" dirty="0"/>
          </a:p>
        </p:txBody>
      </p:sp>
      <p:sp>
        <p:nvSpPr>
          <p:cNvPr id="3" name="Content Placeholder 2"/>
          <p:cNvSpPr>
            <a:spLocks noGrp="1"/>
          </p:cNvSpPr>
          <p:nvPr>
            <p:ph idx="1"/>
          </p:nvPr>
        </p:nvSpPr>
        <p:spPr/>
        <p:txBody>
          <a:bodyPr/>
          <a:lstStyle/>
          <a:p>
            <a:r>
              <a:rPr lang="en-CA" dirty="0" smtClean="0"/>
              <a:t>Required input is typically a range of cells</a:t>
            </a:r>
          </a:p>
          <a:p>
            <a:pPr lvl="1"/>
            <a:r>
              <a:rPr lang="en-CA" b="1" dirty="0" smtClean="0"/>
              <a:t>Format</a:t>
            </a:r>
            <a:r>
              <a:rPr lang="en-CA" dirty="0" smtClean="0"/>
              <a:t>:</a:t>
            </a:r>
            <a:br>
              <a:rPr lang="en-CA" dirty="0" smtClean="0"/>
            </a:br>
            <a:r>
              <a:rPr lang="en-CA" dirty="0" smtClean="0">
                <a:latin typeface="Consolas" panose="020B0609020204030204" pitchFamily="49" charset="0"/>
              </a:rPr>
              <a:t>=function(&lt;</a:t>
            </a:r>
            <a:r>
              <a:rPr lang="en-CA" i="1" dirty="0" smtClean="0">
                <a:latin typeface="Consolas" panose="020B0609020204030204" pitchFamily="49" charset="0"/>
              </a:rPr>
              <a:t>start cell</a:t>
            </a:r>
            <a:r>
              <a:rPr lang="en-CA" dirty="0" smtClean="0">
                <a:latin typeface="Consolas" panose="020B0609020204030204" pitchFamily="49" charset="0"/>
              </a:rPr>
              <a:t>&gt; : &lt;</a:t>
            </a:r>
            <a:r>
              <a:rPr lang="en-CA" i="1" dirty="0" smtClean="0">
                <a:latin typeface="Consolas" panose="020B0609020204030204" pitchFamily="49" charset="0"/>
              </a:rPr>
              <a:t>end cell</a:t>
            </a:r>
            <a:r>
              <a:rPr lang="en-CA" dirty="0" smtClean="0">
                <a:latin typeface="Consolas" panose="020B0609020204030204" pitchFamily="49" charset="0"/>
              </a:rPr>
              <a:t>&gt;)</a:t>
            </a:r>
          </a:p>
          <a:p>
            <a:pPr lvl="1"/>
            <a:r>
              <a:rPr lang="en-CA" b="1" dirty="0" smtClean="0"/>
              <a:t>Example</a:t>
            </a:r>
            <a:r>
              <a:rPr lang="en-CA" dirty="0" smtClean="0"/>
              <a:t>:</a:t>
            </a:r>
          </a:p>
          <a:p>
            <a:pPr marL="234950" lvl="1" indent="215900">
              <a:buNone/>
            </a:pPr>
            <a:r>
              <a:rPr lang="en-CA" dirty="0" smtClean="0">
                <a:latin typeface="Consolas" panose="020B0609020204030204" pitchFamily="49" charset="0"/>
              </a:rPr>
              <a:t>=average(A1:A3)</a:t>
            </a:r>
          </a:p>
          <a:p>
            <a:r>
              <a:rPr lang="en-CA" dirty="0" smtClean="0"/>
              <a:t>Alternatively input may be fixed inputs</a:t>
            </a:r>
          </a:p>
          <a:p>
            <a:pPr marL="234950" lvl="1" indent="0">
              <a:buNone/>
            </a:pPr>
            <a:r>
              <a:rPr lang="en-CA" dirty="0">
                <a:latin typeface="Consolas" panose="020B0609020204030204" pitchFamily="49" charset="0"/>
              </a:rPr>
              <a:t>=</a:t>
            </a:r>
            <a:r>
              <a:rPr lang="en-CA" dirty="0" smtClean="0">
                <a:latin typeface="Consolas" panose="020B0609020204030204" pitchFamily="49" charset="0"/>
              </a:rPr>
              <a:t>average(20,30,10)</a:t>
            </a:r>
          </a:p>
          <a:p>
            <a:pPr marL="234950" lvl="1" indent="0">
              <a:buNone/>
            </a:pPr>
            <a:r>
              <a:rPr lang="en-CA" dirty="0">
                <a:latin typeface="Consolas" panose="020B0609020204030204" pitchFamily="49" charset="0"/>
              </a:rPr>
              <a:t>=lower("Jim </a:t>
            </a:r>
            <a:r>
              <a:rPr lang="en-CA" dirty="0" smtClean="0">
                <a:latin typeface="Consolas" panose="020B0609020204030204" pitchFamily="49" charset="0"/>
              </a:rPr>
              <a:t>*the </a:t>
            </a:r>
            <a:r>
              <a:rPr lang="en-CA" dirty="0" err="1" smtClean="0">
                <a:latin typeface="Consolas" panose="020B0609020204030204" pitchFamily="49" charset="0"/>
              </a:rPr>
              <a:t>JeT</a:t>
            </a:r>
            <a:r>
              <a:rPr lang="en-CA" dirty="0">
                <a:latin typeface="Consolas" panose="020B0609020204030204" pitchFamily="49" charset="0"/>
              </a:rPr>
              <a:t>* TAM</a:t>
            </a:r>
            <a:r>
              <a:rPr lang="en-CA" dirty="0" smtClean="0">
                <a:latin typeface="Consolas" panose="020B0609020204030204" pitchFamily="49" charset="0"/>
              </a:rPr>
              <a:t>")</a:t>
            </a:r>
          </a:p>
          <a:p>
            <a:pPr marL="265113" indent="-252413"/>
            <a:r>
              <a:rPr lang="en-CA" b="1" dirty="0" smtClean="0">
                <a:solidFill>
                  <a:srgbClr val="FF0000"/>
                </a:solidFill>
              </a:rPr>
              <a:t>Optional function arguments</a:t>
            </a:r>
          </a:p>
          <a:p>
            <a:pPr marL="234950" lvl="1" indent="0">
              <a:buNone/>
            </a:pPr>
            <a:r>
              <a:rPr lang="en-CA" dirty="0" smtClean="0">
                <a:latin typeface="Consolas" panose="020B0609020204030204" pitchFamily="49" charset="0"/>
              </a:rPr>
              <a:t>Distinguished by the use of square brackets [option]</a:t>
            </a:r>
            <a:endParaRPr lang="en-CA" dirty="0">
              <a:latin typeface="Consolas" panose="020B0609020204030204" pitchFamily="49" charset="0"/>
            </a:endParaRPr>
          </a:p>
          <a:p>
            <a:pPr lvl="1"/>
            <a:r>
              <a:rPr lang="en-US" dirty="0">
                <a:latin typeface="Consolas" panose="020B0609020204030204" pitchFamily="49" charset="0"/>
                <a:cs typeface="Consolas" panose="020B0609020204030204" pitchFamily="49" charset="0"/>
              </a:rPr>
              <a:t>find(&lt;</a:t>
            </a:r>
            <a:r>
              <a:rPr lang="en-US" i="1" dirty="0">
                <a:latin typeface="Consolas" panose="020B0609020204030204" pitchFamily="49" charset="0"/>
                <a:cs typeface="Consolas" panose="020B0609020204030204" pitchFamily="49" charset="0"/>
              </a:rPr>
              <a:t>find text</a:t>
            </a:r>
            <a:r>
              <a:rPr lang="en-US" dirty="0">
                <a:latin typeface="Consolas" panose="020B0609020204030204" pitchFamily="49" charset="0"/>
                <a:cs typeface="Consolas" panose="020B0609020204030204" pitchFamily="49" charset="0"/>
              </a:rPr>
              <a:t>&gt;, &lt;</a:t>
            </a:r>
            <a:r>
              <a:rPr lang="en-US" i="1" dirty="0">
                <a:latin typeface="Consolas" panose="020B0609020204030204" pitchFamily="49" charset="0"/>
                <a:cs typeface="Consolas" panose="020B0609020204030204" pitchFamily="49" charset="0"/>
              </a:rPr>
              <a:t>within text</a:t>
            </a:r>
            <a:r>
              <a:rPr lang="en-US" dirty="0">
                <a:latin typeface="Consolas" panose="020B0609020204030204" pitchFamily="49" charset="0"/>
                <a:cs typeface="Consolas" panose="020B0609020204030204" pitchFamily="49" charset="0"/>
              </a:rPr>
              <a:t>&gt;, </a:t>
            </a:r>
            <a:r>
              <a:rPr lang="en-US" i="1" dirty="0">
                <a:latin typeface="Consolas" panose="020B0609020204030204" pitchFamily="49" charset="0"/>
                <a:cs typeface="Consolas" panose="020B0609020204030204" pitchFamily="49" charset="0"/>
              </a:rPr>
              <a:t>[</a:t>
            </a:r>
            <a:r>
              <a:rPr lang="en-US" b="1" i="1" dirty="0">
                <a:solidFill>
                  <a:srgbClr val="FF0000"/>
                </a:solidFill>
                <a:latin typeface="Consolas" panose="020B0609020204030204" pitchFamily="49" charset="0"/>
                <a:cs typeface="Consolas" panose="020B0609020204030204" pitchFamily="49" charset="0"/>
              </a:rPr>
              <a:t>&lt;start position&gt;</a:t>
            </a:r>
            <a:r>
              <a:rPr lang="en-US" i="1" dirty="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a:t>
            </a:r>
          </a:p>
          <a:p>
            <a:pPr lvl="1"/>
            <a:endParaRPr lang="en-CA" dirty="0"/>
          </a:p>
        </p:txBody>
      </p:sp>
    </p:spTree>
    <p:extLst>
      <p:ext uri="{BB962C8B-B14F-4D97-AF65-F5344CB8AC3E}">
        <p14:creationId xmlns:p14="http://schemas.microsoft.com/office/powerpoint/2010/main" val="18407391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Statistics</a:t>
            </a:r>
            <a:endParaRPr lang="en-US" dirty="0"/>
          </a:p>
        </p:txBody>
      </p:sp>
      <p:sp>
        <p:nvSpPr>
          <p:cNvPr id="3" name="Content Placeholder 2"/>
          <p:cNvSpPr>
            <a:spLocks noGrp="1"/>
          </p:cNvSpPr>
          <p:nvPr>
            <p:ph idx="1"/>
          </p:nvPr>
        </p:nvSpPr>
        <p:spPr/>
        <p:txBody>
          <a:bodyPr/>
          <a:lstStyle/>
          <a:p>
            <a:r>
              <a:rPr lang="en-US" dirty="0"/>
              <a:t>Name of example spreadsheet:</a:t>
            </a:r>
          </a:p>
          <a:p>
            <a:pPr lvl="1"/>
            <a:r>
              <a:rPr lang="en-US" dirty="0" smtClean="0">
                <a:latin typeface="Consolas" panose="020B0609020204030204" pitchFamily="49" charset="0"/>
                <a:cs typeface="Consolas" panose="020B0609020204030204" pitchFamily="49" charset="0"/>
              </a:rPr>
              <a:t>5_basic_statistics</a:t>
            </a:r>
            <a:r>
              <a:rPr lang="en-US" dirty="0" smtClean="0"/>
              <a:t>  </a:t>
            </a:r>
            <a:endParaRPr lang="en-US" dirty="0"/>
          </a:p>
          <a:p>
            <a:endParaRPr lang="en-US" dirty="0" smtClean="0"/>
          </a:p>
          <a:p>
            <a:r>
              <a:rPr lang="en-US" dirty="0" smtClean="0"/>
              <a:t>Example formulas: </a:t>
            </a:r>
            <a:r>
              <a:rPr lang="en-US" sz="2000" dirty="0" smtClean="0">
                <a:latin typeface="Consolas" panose="020B0609020204030204" pitchFamily="49" charset="0"/>
                <a:cs typeface="Consolas" panose="020B0609020204030204" pitchFamily="49" charset="0"/>
              </a:rPr>
              <a:t>sum()</a:t>
            </a:r>
            <a:r>
              <a:rPr lang="en-US" dirty="0" smtClean="0"/>
              <a:t>, </a:t>
            </a:r>
            <a:r>
              <a:rPr lang="en-US" sz="2000" dirty="0" smtClean="0">
                <a:latin typeface="Consolas" panose="020B0609020204030204" pitchFamily="49" charset="0"/>
                <a:cs typeface="Consolas" panose="020B0609020204030204" pitchFamily="49" charset="0"/>
              </a:rPr>
              <a:t>average()</a:t>
            </a:r>
            <a:r>
              <a:rPr lang="en-US" dirty="0" smtClean="0"/>
              <a:t>, </a:t>
            </a:r>
            <a:r>
              <a:rPr lang="en-US" sz="2000" dirty="0" smtClean="0">
                <a:latin typeface="Consolas" panose="020B0609020204030204" pitchFamily="49" charset="0"/>
                <a:cs typeface="Consolas" panose="020B0609020204030204" pitchFamily="49" charset="0"/>
              </a:rPr>
              <a:t>min()</a:t>
            </a:r>
            <a:r>
              <a:rPr lang="en-US" dirty="0" smtClean="0"/>
              <a:t>, </a:t>
            </a:r>
            <a:r>
              <a:rPr lang="en-US" sz="2000" dirty="0" smtClean="0">
                <a:latin typeface="Consolas" panose="020B0609020204030204" pitchFamily="49" charset="0"/>
                <a:cs typeface="Consolas" panose="020B0609020204030204" pitchFamily="49" charset="0"/>
              </a:rPr>
              <a:t>max()</a:t>
            </a:r>
          </a:p>
          <a:p>
            <a:r>
              <a:rPr lang="en-US" dirty="0" smtClean="0"/>
              <a:t>General usage:</a:t>
            </a:r>
          </a:p>
          <a:p>
            <a:pPr lvl="1"/>
            <a:r>
              <a:rPr lang="en-US" dirty="0" smtClean="0"/>
              <a:t>Each formula requires as input a series of numbers</a:t>
            </a:r>
          </a:p>
          <a:p>
            <a:pPr lvl="1"/>
            <a:r>
              <a:rPr lang="en-US" dirty="0" smtClean="0"/>
              <a:t>E.g., formula(1,2,3):</a:t>
            </a:r>
          </a:p>
          <a:p>
            <a:pPr lvl="2"/>
            <a:r>
              <a:rPr lang="en-US" dirty="0" smtClean="0"/>
              <a:t>Sum = 6	,	=sum(1,2,3)</a:t>
            </a:r>
          </a:p>
          <a:p>
            <a:pPr lvl="2"/>
            <a:r>
              <a:rPr lang="en-US" dirty="0" smtClean="0"/>
              <a:t>Average = 2	,	=average(1,2,3)</a:t>
            </a:r>
          </a:p>
          <a:p>
            <a:pPr lvl="2"/>
            <a:r>
              <a:rPr lang="en-US" dirty="0" smtClean="0"/>
              <a:t>Min = 1	,	=min(1,2,3)</a:t>
            </a:r>
          </a:p>
          <a:p>
            <a:pPr lvl="2"/>
            <a:r>
              <a:rPr lang="en-US" dirty="0" smtClean="0"/>
              <a:t>Max = 3	,	=max(1,2,3)</a:t>
            </a:r>
          </a:p>
          <a:p>
            <a:endParaRPr lang="en-US" dirty="0"/>
          </a:p>
        </p:txBody>
      </p:sp>
    </p:spTree>
    <p:extLst>
      <p:ext uri="{BB962C8B-B14F-4D97-AF65-F5344CB8AC3E}">
        <p14:creationId xmlns:p14="http://schemas.microsoft.com/office/powerpoint/2010/main" val="2938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smtClean="0"/>
              <a:t>Statistics (2)</a:t>
            </a:r>
            <a:endParaRPr lang="en-US" dirty="0"/>
          </a:p>
        </p:txBody>
      </p:sp>
      <p:sp>
        <p:nvSpPr>
          <p:cNvPr id="3" name="Content Placeholder 2"/>
          <p:cNvSpPr>
            <a:spLocks noGrp="1"/>
          </p:cNvSpPr>
          <p:nvPr>
            <p:ph idx="1"/>
          </p:nvPr>
        </p:nvSpPr>
        <p:spPr/>
        <p:txBody>
          <a:bodyPr/>
          <a:lstStyle/>
          <a:p>
            <a:r>
              <a:rPr lang="en-US" dirty="0" smtClean="0"/>
              <a:t>The </a:t>
            </a:r>
            <a:r>
              <a:rPr lang="en-US" dirty="0"/>
              <a:t>series of numbers can </a:t>
            </a:r>
            <a:r>
              <a:rPr lang="en-US" dirty="0" smtClean="0"/>
              <a:t>allow </a:t>
            </a:r>
            <a:r>
              <a:rPr lang="en-US" dirty="0"/>
              <a:t>refer to a range of </a:t>
            </a:r>
            <a:r>
              <a:rPr lang="en-US" dirty="0" smtClean="0"/>
              <a:t>cells</a:t>
            </a:r>
          </a:p>
          <a:p>
            <a:pPr marL="234950" lvl="1" indent="0">
              <a:buNone/>
            </a:pPr>
            <a:r>
              <a:rPr lang="en-US" sz="1800" dirty="0" smtClean="0">
                <a:latin typeface="Consolas" panose="020B0609020204030204" pitchFamily="49" charset="0"/>
                <a:cs typeface="Consolas" panose="020B0609020204030204" pitchFamily="49" charset="0"/>
              </a:rPr>
              <a:t>formula(&lt;</a:t>
            </a:r>
            <a:r>
              <a:rPr lang="en-US" sz="1800" i="1" dirty="0">
                <a:latin typeface="Consolas" panose="020B0609020204030204" pitchFamily="49" charset="0"/>
                <a:cs typeface="Consolas" panose="020B0609020204030204" pitchFamily="49" charset="0"/>
              </a:rPr>
              <a:t>start cell</a:t>
            </a:r>
            <a:r>
              <a:rPr lang="en-US" sz="1800" dirty="0">
                <a:latin typeface="Consolas" panose="020B0609020204030204" pitchFamily="49" charset="0"/>
                <a:cs typeface="Consolas" panose="020B0609020204030204" pitchFamily="49" charset="0"/>
              </a:rPr>
              <a:t>&gt; : &lt;</a:t>
            </a:r>
            <a:r>
              <a:rPr lang="en-US" sz="1800" i="1" dirty="0">
                <a:latin typeface="Consolas" panose="020B0609020204030204" pitchFamily="49" charset="0"/>
                <a:cs typeface="Consolas" panose="020B0609020204030204" pitchFamily="49" charset="0"/>
              </a:rPr>
              <a:t>end cell</a:t>
            </a:r>
            <a:r>
              <a:rPr lang="en-US" sz="1800" dirty="0" smtClean="0">
                <a:latin typeface="Consolas" panose="020B0609020204030204" pitchFamily="49" charset="0"/>
                <a:cs typeface="Consolas" panose="020B0609020204030204" pitchFamily="49" charset="0"/>
              </a:rPr>
              <a:t>&gt;)</a:t>
            </a: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pPr marL="234950" lvl="1" indent="0">
              <a:buNone/>
            </a:pPr>
            <a:endParaRPr lang="en-US" sz="1800" dirty="0" smtClean="0">
              <a:latin typeface="Consolas" panose="020B0609020204030204" pitchFamily="49" charset="0"/>
              <a:cs typeface="Consolas" panose="020B0609020204030204" pitchFamily="49" charset="0"/>
            </a:endParaRPr>
          </a:p>
          <a:p>
            <a:pPr marL="234950" lvl="1" indent="0">
              <a:buNone/>
            </a:pPr>
            <a:endParaRPr lang="en-US" sz="1800" dirty="0">
              <a:latin typeface="Consolas" panose="020B0609020204030204" pitchFamily="49" charset="0"/>
              <a:cs typeface="Consolas" panose="020B0609020204030204" pitchFamily="49" charset="0"/>
            </a:endParaRPr>
          </a:p>
          <a:p>
            <a:endParaRPr lang="en-US" dirty="0"/>
          </a:p>
        </p:txBody>
      </p:sp>
      <p:pic>
        <p:nvPicPr>
          <p:cNvPr id="5" name="Picture 4"/>
          <p:cNvPicPr>
            <a:picLocks noChangeAspect="1"/>
          </p:cNvPicPr>
          <p:nvPr/>
        </p:nvPicPr>
        <p:blipFill>
          <a:blip r:embed="rId2"/>
          <a:stretch>
            <a:fillRect/>
          </a:stretch>
        </p:blipFill>
        <p:spPr>
          <a:xfrm>
            <a:off x="685800" y="2285999"/>
            <a:ext cx="3581400" cy="3659825"/>
          </a:xfrm>
          <a:prstGeom prst="rect">
            <a:avLst/>
          </a:prstGeom>
        </p:spPr>
      </p:pic>
      <p:sp>
        <p:nvSpPr>
          <p:cNvPr id="6" name="Rectangle 5"/>
          <p:cNvSpPr/>
          <p:nvPr/>
        </p:nvSpPr>
        <p:spPr>
          <a:xfrm>
            <a:off x="4495800" y="4800600"/>
            <a:ext cx="2084225" cy="1200329"/>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=SUM(C3:C7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=AVERAGE(C3:C7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=MAX(C3:C7</a:t>
            </a:r>
            <a:r>
              <a:rPr lang="en-US" dirty="0" smtClean="0">
                <a:latin typeface="Consolas" panose="020B0609020204030204" pitchFamily="49" charset="0"/>
                <a:cs typeface="Consolas" panose="020B0609020204030204" pitchFamily="49" charset="0"/>
              </a:rPr>
              <a:t>)</a:t>
            </a:r>
          </a:p>
          <a:p>
            <a:r>
              <a:rPr lang="en-US" dirty="0">
                <a:latin typeface="Consolas" panose="020B0609020204030204" pitchFamily="49" charset="0"/>
                <a:cs typeface="Consolas" panose="020B0609020204030204" pitchFamily="49" charset="0"/>
              </a:rPr>
              <a:t>=MIN(C3:C7)</a:t>
            </a:r>
          </a:p>
        </p:txBody>
      </p:sp>
    </p:spTree>
    <p:extLst>
      <p:ext uri="{BB962C8B-B14F-4D97-AF65-F5344CB8AC3E}">
        <p14:creationId xmlns:p14="http://schemas.microsoft.com/office/powerpoint/2010/main" val="366714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t>
            </a:r>
            <a:r>
              <a:rPr lang="en-US" dirty="0" smtClean="0"/>
              <a:t>Statistics (3)</a:t>
            </a:r>
            <a:endParaRPr lang="en-US" dirty="0"/>
          </a:p>
        </p:txBody>
      </p:sp>
      <p:sp>
        <p:nvSpPr>
          <p:cNvPr id="3" name="Content Placeholder 2"/>
          <p:cNvSpPr>
            <a:spLocks noGrp="1"/>
          </p:cNvSpPr>
          <p:nvPr>
            <p:ph idx="1"/>
          </p:nvPr>
        </p:nvSpPr>
        <p:spPr/>
        <p:txBody>
          <a:bodyPr/>
          <a:lstStyle/>
          <a:p>
            <a:r>
              <a:rPr lang="en-US" dirty="0" smtClean="0"/>
              <a:t>Ranges can span multiple rows and columns</a:t>
            </a:r>
            <a:endParaRPr lang="en-US" dirty="0"/>
          </a:p>
        </p:txBody>
      </p:sp>
      <p:pic>
        <p:nvPicPr>
          <p:cNvPr id="4" name="Picture 3"/>
          <p:cNvPicPr>
            <a:picLocks noChangeAspect="1"/>
          </p:cNvPicPr>
          <p:nvPr/>
        </p:nvPicPr>
        <p:blipFill>
          <a:blip r:embed="rId2"/>
          <a:stretch>
            <a:fillRect/>
          </a:stretch>
        </p:blipFill>
        <p:spPr>
          <a:xfrm>
            <a:off x="457200" y="2057400"/>
            <a:ext cx="7800975" cy="2619375"/>
          </a:xfrm>
          <a:prstGeom prst="rect">
            <a:avLst/>
          </a:prstGeom>
        </p:spPr>
      </p:pic>
      <p:grpSp>
        <p:nvGrpSpPr>
          <p:cNvPr id="17" name="Group 16"/>
          <p:cNvGrpSpPr/>
          <p:nvPr/>
        </p:nvGrpSpPr>
        <p:grpSpPr>
          <a:xfrm>
            <a:off x="3962400" y="3962400"/>
            <a:ext cx="4159624" cy="1893332"/>
            <a:chOff x="3962400" y="3962400"/>
            <a:chExt cx="4159624" cy="1893332"/>
          </a:xfrm>
        </p:grpSpPr>
        <p:sp>
          <p:nvSpPr>
            <p:cNvPr id="5" name="Rectangle 4"/>
            <p:cNvSpPr/>
            <p:nvPr/>
          </p:nvSpPr>
          <p:spPr>
            <a:xfrm>
              <a:off x="3962400" y="5486400"/>
              <a:ext cx="1423788" cy="369332"/>
            </a:xfrm>
            <a:prstGeom prst="rect">
              <a:avLst/>
            </a:prstGeom>
            <a:solidFill>
              <a:srgbClr val="FFFFCC"/>
            </a:solidFill>
          </p:spPr>
          <p:txBody>
            <a:bodyPr wrap="none">
              <a:spAutoFit/>
            </a:bodyPr>
            <a:lstStyle/>
            <a:p>
              <a:r>
                <a:rPr lang="en-US" dirty="0"/>
                <a:t>=SUM(C3:E7)</a:t>
              </a:r>
            </a:p>
          </p:txBody>
        </p:sp>
        <p:cxnSp>
          <p:nvCxnSpPr>
            <p:cNvPr id="7" name="Straight Connector 6"/>
            <p:cNvCxnSpPr/>
            <p:nvPr/>
          </p:nvCxnSpPr>
          <p:spPr>
            <a:xfrm flipH="1">
              <a:off x="3977039" y="3962400"/>
              <a:ext cx="3338162" cy="15240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257800" y="4109421"/>
              <a:ext cx="2864224" cy="145317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618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Counting Functions</a:t>
            </a:r>
            <a:endParaRPr lang="en-US" dirty="0"/>
          </a:p>
        </p:txBody>
      </p:sp>
      <p:sp>
        <p:nvSpPr>
          <p:cNvPr id="3" name="Content Placeholder 2"/>
          <p:cNvSpPr>
            <a:spLocks noGrp="1"/>
          </p:cNvSpPr>
          <p:nvPr>
            <p:ph idx="1"/>
          </p:nvPr>
        </p:nvSpPr>
        <p:spPr/>
        <p:txBody>
          <a:bodyPr/>
          <a:lstStyle/>
          <a:p>
            <a:r>
              <a:rPr lang="en-US" dirty="0" smtClean="0"/>
              <a:t>All of these functions tally up the number of cells that do or do not contain a certain type of data e.g., numbers</a:t>
            </a:r>
          </a:p>
          <a:p>
            <a:r>
              <a:rPr lang="en-US" dirty="0" smtClean="0"/>
              <a:t>General usage (all these formulas will require this information although one requires additional data).</a:t>
            </a:r>
          </a:p>
          <a:p>
            <a:pPr marL="234950" lvl="1" indent="0">
              <a:buNone/>
            </a:pPr>
            <a:r>
              <a:rPr lang="en-US" sz="1800" dirty="0">
                <a:latin typeface="Consolas" panose="020B0609020204030204" pitchFamily="49" charset="0"/>
                <a:cs typeface="Consolas" panose="020B0609020204030204" pitchFamily="49" charset="0"/>
              </a:rPr>
              <a:t>f</a:t>
            </a:r>
            <a:r>
              <a:rPr lang="en-US" sz="1800" dirty="0" smtClean="0">
                <a:latin typeface="Consolas" panose="020B0609020204030204" pitchFamily="49" charset="0"/>
                <a:cs typeface="Consolas" panose="020B0609020204030204" pitchFamily="49" charset="0"/>
              </a:rPr>
              <a:t>unction(&lt;</a:t>
            </a:r>
            <a:r>
              <a:rPr lang="en-US" sz="1800" i="1" dirty="0" smtClean="0">
                <a:latin typeface="Consolas" panose="020B0609020204030204" pitchFamily="49" charset="0"/>
                <a:cs typeface="Consolas" panose="020B0609020204030204" pitchFamily="49" charset="0"/>
              </a:rPr>
              <a:t>start cell range</a:t>
            </a:r>
            <a:r>
              <a:rPr lang="en-US" sz="1800" dirty="0" smtClean="0">
                <a:latin typeface="Consolas" panose="020B0609020204030204" pitchFamily="49" charset="0"/>
                <a:cs typeface="Consolas" panose="020B0609020204030204" pitchFamily="49" charset="0"/>
              </a:rPr>
              <a:t>&gt; : &lt;</a:t>
            </a:r>
            <a:r>
              <a:rPr lang="en-US" sz="1800" i="1" dirty="0" smtClean="0">
                <a:latin typeface="Consolas" panose="020B0609020204030204" pitchFamily="49" charset="0"/>
                <a:cs typeface="Consolas" panose="020B0609020204030204" pitchFamily="49" charset="0"/>
              </a:rPr>
              <a:t>end cell range</a:t>
            </a:r>
            <a:r>
              <a:rPr lang="en-US" sz="1800" dirty="0" smtClean="0">
                <a:latin typeface="Consolas" panose="020B0609020204030204" pitchFamily="49" charset="0"/>
                <a:cs typeface="Consolas" panose="020B0609020204030204" pitchFamily="49" charset="0"/>
              </a:rPr>
              <a:t>&gt;)</a:t>
            </a:r>
          </a:p>
          <a:p>
            <a:pPr marL="234950" lvl="1" indent="0">
              <a:buNone/>
            </a:pPr>
            <a:endParaRPr lang="en-US" sz="1800" dirty="0" smtClean="0">
              <a:latin typeface="Consolas" panose="020B0609020204030204" pitchFamily="49" charset="0"/>
              <a:cs typeface="Consolas" panose="020B0609020204030204" pitchFamily="49" charset="0"/>
            </a:endParaRPr>
          </a:p>
          <a:p>
            <a:pPr lvl="1"/>
            <a:r>
              <a:rPr lang="en-US" dirty="0">
                <a:cs typeface="Consolas" panose="020B0609020204030204" pitchFamily="49" charset="0"/>
              </a:rPr>
              <a:t>An array (list) of numbers can be the function argument but this is rare e.g., </a:t>
            </a:r>
            <a:r>
              <a:rPr lang="en-US" sz="1800" dirty="0">
                <a:latin typeface="Consolas" panose="020B0609020204030204" pitchFamily="49" charset="0"/>
                <a:cs typeface="Consolas" panose="020B0609020204030204" pitchFamily="49" charset="0"/>
              </a:rPr>
              <a:t>=COUNT(1,"A",2)</a:t>
            </a:r>
          </a:p>
          <a:p>
            <a:r>
              <a:rPr lang="en-US" dirty="0"/>
              <a:t>Name of example spreadsheet:</a:t>
            </a:r>
          </a:p>
          <a:p>
            <a:pPr lvl="1"/>
            <a:r>
              <a:rPr lang="en-US" dirty="0" smtClean="0">
                <a:latin typeface="Consolas" panose="020B0609020204030204" pitchFamily="49" charset="0"/>
                <a:cs typeface="Consolas" panose="020B0609020204030204" pitchFamily="49" charset="0"/>
              </a:rPr>
              <a:t>6_counting_functions</a:t>
            </a:r>
            <a:endParaRPr lang="en-US" sz="18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4602899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a:t>
            </a:r>
            <a:r>
              <a:rPr lang="en-US" dirty="0" smtClean="0"/>
              <a:t>Functions: </a:t>
            </a:r>
            <a:r>
              <a:rPr lang="en-US" dirty="0" smtClean="0">
                <a:latin typeface="Consolas" panose="020B0609020204030204" pitchFamily="49" charset="0"/>
                <a:cs typeface="Consolas" panose="020B0609020204030204" pitchFamily="49" charset="0"/>
              </a:rPr>
              <a:t>Count()</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cs typeface="Consolas" panose="020B0609020204030204" pitchFamily="49" charset="0"/>
              </a:rPr>
              <a:t>Counts the number of cells within the specified range that </a:t>
            </a:r>
            <a:r>
              <a:rPr lang="en-CA" smtClean="0">
                <a:cs typeface="Consolas" panose="020B0609020204030204" pitchFamily="49" charset="0"/>
              </a:rPr>
              <a:t>contain numbers</a:t>
            </a:r>
          </a:p>
          <a:p>
            <a:r>
              <a:rPr lang="en-US" sz="1400" smtClean="0">
                <a:hlinkClick r:id="rId3"/>
              </a:rPr>
              <a:t>https</a:t>
            </a:r>
            <a:r>
              <a:rPr lang="en-US" sz="1400" dirty="0">
                <a:hlinkClick r:id="rId3"/>
              </a:rPr>
              <a:t>://</a:t>
            </a:r>
            <a:r>
              <a:rPr lang="en-US" sz="1400" dirty="0" smtClean="0">
                <a:hlinkClick r:id="rId3"/>
              </a:rPr>
              <a:t>support.office.com/en-US/article/COUNT-function-A59CD7FC-B623-4D93-87A4-D23BF411294C</a:t>
            </a:r>
            <a:endParaRPr lang="en-US" sz="1400" dirty="0" smtClean="0"/>
          </a:p>
          <a:p>
            <a:pPr lvl="1"/>
            <a:endParaRPr lang="en-US" sz="1400" dirty="0" smtClean="0"/>
          </a:p>
          <a:p>
            <a:pPr lvl="1"/>
            <a:endParaRPr lang="en-US" sz="1400" dirty="0"/>
          </a:p>
          <a:p>
            <a:pPr lvl="1"/>
            <a:endParaRPr lang="en-US" sz="1400" dirty="0" smtClean="0"/>
          </a:p>
          <a:p>
            <a:pPr lvl="1"/>
            <a:endParaRPr lang="en-US" sz="1400" dirty="0"/>
          </a:p>
          <a:p>
            <a:pPr lvl="1"/>
            <a:endParaRPr lang="en-US" sz="1400" dirty="0" smtClean="0"/>
          </a:p>
          <a:p>
            <a:pPr lvl="1"/>
            <a:endParaRPr lang="en-US" sz="1400" dirty="0"/>
          </a:p>
          <a:p>
            <a:pPr lvl="1"/>
            <a:endParaRPr lang="en-US" sz="1400" dirty="0"/>
          </a:p>
        </p:txBody>
      </p:sp>
      <p:grpSp>
        <p:nvGrpSpPr>
          <p:cNvPr id="6" name="Group 5"/>
          <p:cNvGrpSpPr/>
          <p:nvPr/>
        </p:nvGrpSpPr>
        <p:grpSpPr>
          <a:xfrm>
            <a:off x="990600" y="2743200"/>
            <a:ext cx="5657850" cy="2514600"/>
            <a:chOff x="990600" y="2743200"/>
            <a:chExt cx="5657850" cy="2514600"/>
          </a:xfrm>
        </p:grpSpPr>
        <p:pic>
          <p:nvPicPr>
            <p:cNvPr id="4" name="Picture 3"/>
            <p:cNvPicPr>
              <a:picLocks noChangeAspect="1"/>
            </p:cNvPicPr>
            <p:nvPr/>
          </p:nvPicPr>
          <p:blipFill>
            <a:blip r:embed="rId4"/>
            <a:stretch>
              <a:fillRect/>
            </a:stretch>
          </p:blipFill>
          <p:spPr>
            <a:xfrm>
              <a:off x="990600" y="2743200"/>
              <a:ext cx="5657850" cy="2514600"/>
            </a:xfrm>
            <a:prstGeom prst="rect">
              <a:avLst/>
            </a:prstGeom>
          </p:spPr>
        </p:pic>
        <p:sp>
          <p:nvSpPr>
            <p:cNvPr id="5" name="Rectangle 4"/>
            <p:cNvSpPr/>
            <p:nvPr/>
          </p:nvSpPr>
          <p:spPr>
            <a:xfrm>
              <a:off x="3962400" y="4840493"/>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=COUNT(C13:C16</a:t>
              </a:r>
              <a:r>
                <a:rPr lang="en-US" dirty="0"/>
                <a:t>)</a:t>
              </a:r>
            </a:p>
          </p:txBody>
        </p:sp>
      </p:grpSp>
    </p:spTree>
    <p:extLst>
      <p:ext uri="{BB962C8B-B14F-4D97-AF65-F5344CB8AC3E}">
        <p14:creationId xmlns:p14="http://schemas.microsoft.com/office/powerpoint/2010/main" val="426441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smtClean="0">
                <a:latin typeface="Consolas" panose="020B0609020204030204" pitchFamily="49" charset="0"/>
                <a:cs typeface="Consolas" panose="020B0609020204030204" pitchFamily="49" charset="0"/>
              </a:rPr>
              <a:t>Counta()</a:t>
            </a:r>
            <a:endParaRPr lang="en-US" dirty="0"/>
          </a:p>
        </p:txBody>
      </p:sp>
      <p:sp>
        <p:nvSpPr>
          <p:cNvPr id="3" name="Content Placeholder 2"/>
          <p:cNvSpPr>
            <a:spLocks noGrp="1"/>
          </p:cNvSpPr>
          <p:nvPr>
            <p:ph idx="1"/>
          </p:nvPr>
        </p:nvSpPr>
        <p:spPr/>
        <p:txBody>
          <a:bodyPr/>
          <a:lstStyle/>
          <a:p>
            <a:r>
              <a:rPr lang="en-CA" dirty="0"/>
              <a:t>Counta()</a:t>
            </a:r>
          </a:p>
          <a:p>
            <a:pPr lvl="1"/>
            <a:r>
              <a:rPr lang="en-CA" dirty="0"/>
              <a:t>Counts the number of cells within the specified range that </a:t>
            </a:r>
            <a:r>
              <a:rPr lang="en-CA" i="1" dirty="0"/>
              <a:t>aren’t empty</a:t>
            </a:r>
            <a:endParaRPr lang="en-CA" i="1" dirty="0">
              <a:hlinkClick r:id="rId3"/>
            </a:endParaRPr>
          </a:p>
          <a:p>
            <a:pPr lvl="1"/>
            <a:r>
              <a:rPr lang="en-CA" sz="1400" dirty="0">
                <a:hlinkClick r:id="rId3"/>
              </a:rPr>
              <a:t>https://support.office.com/en-US/article/COUNTA-function-7DC98875-D5C1-46F1-9A82-53F3219E2509</a:t>
            </a:r>
            <a:endParaRPr lang="en-CA" sz="1400" dirty="0"/>
          </a:p>
          <a:p>
            <a:pPr lvl="1"/>
            <a:endParaRPr lang="en-CA" sz="1400" dirty="0"/>
          </a:p>
          <a:p>
            <a:endParaRPr lang="en-US" dirty="0"/>
          </a:p>
        </p:txBody>
      </p:sp>
      <p:grpSp>
        <p:nvGrpSpPr>
          <p:cNvPr id="8" name="Group 7"/>
          <p:cNvGrpSpPr/>
          <p:nvPr/>
        </p:nvGrpSpPr>
        <p:grpSpPr>
          <a:xfrm>
            <a:off x="762000" y="2717539"/>
            <a:ext cx="4648200" cy="2855323"/>
            <a:chOff x="762000" y="2717539"/>
            <a:chExt cx="4648200" cy="2855323"/>
          </a:xfrm>
        </p:grpSpPr>
        <p:pic>
          <p:nvPicPr>
            <p:cNvPr id="7" name="Picture 6"/>
            <p:cNvPicPr>
              <a:picLocks noChangeAspect="1"/>
            </p:cNvPicPr>
            <p:nvPr/>
          </p:nvPicPr>
          <p:blipFill>
            <a:blip r:embed="rId4"/>
            <a:stretch>
              <a:fillRect/>
            </a:stretch>
          </p:blipFill>
          <p:spPr>
            <a:xfrm>
              <a:off x="762000" y="2717539"/>
              <a:ext cx="4648200" cy="2855323"/>
            </a:xfrm>
            <a:prstGeom prst="rect">
              <a:avLst/>
            </a:prstGeom>
          </p:spPr>
        </p:pic>
        <p:sp>
          <p:nvSpPr>
            <p:cNvPr id="6" name="Rectangle 5"/>
            <p:cNvSpPr/>
            <p:nvPr/>
          </p:nvSpPr>
          <p:spPr>
            <a:xfrm>
              <a:off x="3276600" y="5029200"/>
              <a:ext cx="1981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sz="1600" dirty="0" smtClean="0"/>
                <a:t>COUNTA(C13:C16</a:t>
              </a:r>
              <a:r>
                <a:rPr lang="en-US" dirty="0"/>
                <a:t>)</a:t>
              </a:r>
            </a:p>
          </p:txBody>
        </p:sp>
      </p:grpSp>
    </p:spTree>
    <p:extLst>
      <p:ext uri="{BB962C8B-B14F-4D97-AF65-F5344CB8AC3E}">
        <p14:creationId xmlns:p14="http://schemas.microsoft.com/office/powerpoint/2010/main" val="399079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Functions: </a:t>
            </a:r>
            <a:r>
              <a:rPr lang="en-US" dirty="0" smtClean="0">
                <a:latin typeface="Consolas" panose="020B0609020204030204" pitchFamily="49" charset="0"/>
                <a:cs typeface="Consolas" panose="020B0609020204030204" pitchFamily="49" charset="0"/>
              </a:rPr>
              <a:t>Countblank()</a:t>
            </a:r>
            <a:endParaRPr lang="en-US" dirty="0"/>
          </a:p>
        </p:txBody>
      </p:sp>
      <p:sp>
        <p:nvSpPr>
          <p:cNvPr id="3" name="Content Placeholder 2"/>
          <p:cNvSpPr>
            <a:spLocks noGrp="1"/>
          </p:cNvSpPr>
          <p:nvPr>
            <p:ph idx="1"/>
          </p:nvPr>
        </p:nvSpPr>
        <p:spPr>
          <a:xfrm>
            <a:off x="457200" y="1447800"/>
            <a:ext cx="8627590" cy="5029200"/>
          </a:xfrm>
        </p:spPr>
        <p:txBody>
          <a:bodyPr/>
          <a:lstStyle/>
          <a:p>
            <a:r>
              <a:rPr lang="en-CA" dirty="0"/>
              <a:t>Countblank()</a:t>
            </a:r>
          </a:p>
          <a:p>
            <a:pPr lvl="1"/>
            <a:r>
              <a:rPr lang="en-CA" dirty="0"/>
              <a:t>Counts the number of empty cells within the specified range</a:t>
            </a:r>
          </a:p>
          <a:p>
            <a:pPr lvl="1"/>
            <a:r>
              <a:rPr lang="en-CA" sz="1400" dirty="0">
                <a:hlinkClick r:id="rId3"/>
              </a:rPr>
              <a:t>https://support.office.com/en-US/article/COUNTBLANK-function-6A92D772-675C-4BEE-B346-24AF6BD3AC22</a:t>
            </a:r>
            <a:endParaRPr lang="en-CA" sz="1400" dirty="0"/>
          </a:p>
          <a:p>
            <a:pPr lvl="1"/>
            <a:endParaRPr lang="en-US" dirty="0"/>
          </a:p>
          <a:p>
            <a:endParaRPr lang="en-US" dirty="0"/>
          </a:p>
          <a:p>
            <a:endParaRPr lang="en-US" dirty="0"/>
          </a:p>
          <a:p>
            <a:endParaRPr lang="en-US" dirty="0"/>
          </a:p>
        </p:txBody>
      </p:sp>
      <p:grpSp>
        <p:nvGrpSpPr>
          <p:cNvPr id="8" name="Group 7"/>
          <p:cNvGrpSpPr/>
          <p:nvPr/>
        </p:nvGrpSpPr>
        <p:grpSpPr>
          <a:xfrm>
            <a:off x="914400" y="2857500"/>
            <a:ext cx="5272416" cy="2871788"/>
            <a:chOff x="914400" y="2857500"/>
            <a:chExt cx="5272416" cy="2871788"/>
          </a:xfrm>
        </p:grpSpPr>
        <p:pic>
          <p:nvPicPr>
            <p:cNvPr id="4" name="Picture 3"/>
            <p:cNvPicPr>
              <a:picLocks noChangeAspect="1"/>
            </p:cNvPicPr>
            <p:nvPr/>
          </p:nvPicPr>
          <p:blipFill rotWithShape="1">
            <a:blip r:embed="rId4"/>
            <a:srcRect t="3239" b="2833"/>
            <a:stretch/>
          </p:blipFill>
          <p:spPr>
            <a:xfrm>
              <a:off x="914400" y="2857500"/>
              <a:ext cx="5272416" cy="2209800"/>
            </a:xfrm>
            <a:prstGeom prst="rect">
              <a:avLst/>
            </a:prstGeom>
          </p:spPr>
        </p:pic>
        <p:pic>
          <p:nvPicPr>
            <p:cNvPr id="5" name="Picture 4"/>
            <p:cNvPicPr>
              <a:picLocks noChangeAspect="1"/>
            </p:cNvPicPr>
            <p:nvPr/>
          </p:nvPicPr>
          <p:blipFill>
            <a:blip r:embed="rId5"/>
            <a:stretch>
              <a:fillRect/>
            </a:stretch>
          </p:blipFill>
          <p:spPr>
            <a:xfrm>
              <a:off x="926053" y="5181600"/>
              <a:ext cx="5093747" cy="547688"/>
            </a:xfrm>
            <a:prstGeom prst="rect">
              <a:avLst/>
            </a:prstGeom>
          </p:spPr>
        </p:pic>
        <p:sp>
          <p:nvSpPr>
            <p:cNvPr id="7" name="Rectangle 6"/>
            <p:cNvSpPr/>
            <p:nvPr/>
          </p:nvSpPr>
          <p:spPr>
            <a:xfrm>
              <a:off x="3732007" y="5314670"/>
              <a:ext cx="2286000" cy="388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=COUNTBLANK(C13:C16)</a:t>
              </a:r>
            </a:p>
          </p:txBody>
        </p:sp>
      </p:grpSp>
    </p:spTree>
    <p:extLst>
      <p:ext uri="{BB962C8B-B14F-4D97-AF65-F5344CB8AC3E}">
        <p14:creationId xmlns:p14="http://schemas.microsoft.com/office/powerpoint/2010/main" val="17041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a:t>
            </a:r>
            <a:endParaRPr lang="en-US" dirty="0"/>
          </a:p>
        </p:txBody>
      </p:sp>
      <p:sp>
        <p:nvSpPr>
          <p:cNvPr id="3" name="Content Placeholder 2"/>
          <p:cNvSpPr>
            <a:spLocks noGrp="1"/>
          </p:cNvSpPr>
          <p:nvPr>
            <p:ph idx="1"/>
          </p:nvPr>
        </p:nvSpPr>
        <p:spPr/>
        <p:txBody>
          <a:bodyPr/>
          <a:lstStyle/>
          <a:p>
            <a:r>
              <a:rPr lang="en-US" dirty="0" smtClean="0"/>
              <a:t>A series of characters which include alphabetic characters, numeric digits and special characters such as space, punctuation or other symbols (#,$...).</a:t>
            </a:r>
          </a:p>
          <a:p>
            <a:r>
              <a:rPr lang="en-US" dirty="0" smtClean="0"/>
              <a:t>String is </a:t>
            </a:r>
            <a:r>
              <a:rPr lang="en-US" dirty="0"/>
              <a:t>another name for </a:t>
            </a:r>
            <a:r>
              <a:rPr lang="en-US" dirty="0" smtClean="0"/>
              <a:t>text</a:t>
            </a:r>
            <a:endParaRPr lang="en-US" dirty="0"/>
          </a:p>
        </p:txBody>
      </p:sp>
    </p:spTree>
    <p:extLst>
      <p:ext uri="{BB962C8B-B14F-4D97-AF65-F5344CB8AC3E}">
        <p14:creationId xmlns:p14="http://schemas.microsoft.com/office/powerpoint/2010/main" val="177222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Templates</a:t>
            </a:r>
          </a:p>
        </p:txBody>
      </p:sp>
      <p:sp>
        <p:nvSpPr>
          <p:cNvPr id="3" name="Content Placeholder 2"/>
          <p:cNvSpPr>
            <a:spLocks noGrp="1"/>
          </p:cNvSpPr>
          <p:nvPr>
            <p:ph idx="1"/>
          </p:nvPr>
        </p:nvSpPr>
        <p:spPr/>
        <p:txBody>
          <a:bodyPr/>
          <a:lstStyle/>
          <a:p>
            <a:r>
              <a:rPr lang="en-US" dirty="0" smtClean="0"/>
              <a:t>Pre-created </a:t>
            </a:r>
            <a:r>
              <a:rPr lang="en-US" dirty="0"/>
              <a:t>spreadsheets for many types of problems</a:t>
            </a:r>
          </a:p>
          <a:p>
            <a:endParaRPr lang="en-US" dirty="0"/>
          </a:p>
        </p:txBody>
      </p:sp>
      <p:pic>
        <p:nvPicPr>
          <p:cNvPr id="4" name="Picture 2" descr="C:\Users\tamj\Dropbox\jan 2015 work\excel\Excel templates.PNG"/>
          <p:cNvPicPr>
            <a:picLocks noChangeAspect="1" noChangeArrowheads="1"/>
          </p:cNvPicPr>
          <p:nvPr/>
        </p:nvPicPr>
        <p:blipFill rotWithShape="1">
          <a:blip r:embed="rId2">
            <a:extLst>
              <a:ext uri="{28A0092B-C50C-407E-A947-70E740481C1C}">
                <a14:useLocalDpi xmlns:a14="http://schemas.microsoft.com/office/drawing/2010/main" val="0"/>
              </a:ext>
            </a:extLst>
          </a:blip>
          <a:srcRect t="5587" b="11887"/>
          <a:stretch/>
        </p:blipFill>
        <p:spPr bwMode="auto">
          <a:xfrm>
            <a:off x="761999" y="1905000"/>
            <a:ext cx="7806519"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650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String Functions</a:t>
            </a:r>
            <a:endParaRPr lang="en-US" dirty="0"/>
          </a:p>
        </p:txBody>
      </p:sp>
      <p:sp>
        <p:nvSpPr>
          <p:cNvPr id="3" name="Content Placeholder 2"/>
          <p:cNvSpPr>
            <a:spLocks noGrp="1"/>
          </p:cNvSpPr>
          <p:nvPr>
            <p:ph idx="1"/>
          </p:nvPr>
        </p:nvSpPr>
        <p:spPr>
          <a:xfrm>
            <a:off x="457200" y="1143000"/>
            <a:ext cx="8229600" cy="5029200"/>
          </a:xfrm>
        </p:spPr>
        <p:txBody>
          <a:bodyPr/>
          <a:lstStyle/>
          <a:p>
            <a:r>
              <a:rPr lang="en-US" dirty="0" smtClean="0"/>
              <a:t>Functions that act on strings</a:t>
            </a:r>
          </a:p>
          <a:p>
            <a:r>
              <a:rPr lang="en-CA" b="1" dirty="0" smtClean="0"/>
              <a:t>Converting </a:t>
            </a:r>
            <a:r>
              <a:rPr lang="en-CA" b="1" dirty="0"/>
              <a:t>or </a:t>
            </a:r>
            <a:r>
              <a:rPr lang="en-CA" b="1" dirty="0" smtClean="0"/>
              <a:t>changing alphabetic text</a:t>
            </a:r>
            <a:r>
              <a:rPr lang="en-CA" dirty="0" smtClean="0"/>
              <a:t> </a:t>
            </a:r>
          </a:p>
          <a:p>
            <a:pPr lvl="1"/>
            <a:r>
              <a:rPr lang="en-CA" dirty="0"/>
              <a:t>C</a:t>
            </a:r>
            <a:r>
              <a:rPr lang="en-CA" dirty="0" smtClean="0"/>
              <a:t>hange </a:t>
            </a:r>
            <a:r>
              <a:rPr lang="en-CA" dirty="0"/>
              <a:t>text from one form to </a:t>
            </a:r>
            <a:r>
              <a:rPr lang="en-CA" dirty="0" smtClean="0"/>
              <a:t>another</a:t>
            </a:r>
          </a:p>
          <a:p>
            <a:pPr lvl="1"/>
            <a:r>
              <a:rPr lang="en-CA" dirty="0">
                <a:latin typeface="Consolas" panose="020B0609020204030204" pitchFamily="49" charset="0"/>
                <a:cs typeface="Consolas" panose="020B0609020204030204" pitchFamily="49" charset="0"/>
              </a:rPr>
              <a:t>l</a:t>
            </a:r>
            <a:r>
              <a:rPr lang="en-CA" dirty="0" smtClean="0">
                <a:latin typeface="Consolas" panose="020B0609020204030204" pitchFamily="49" charset="0"/>
                <a:cs typeface="Consolas" panose="020B0609020204030204" pitchFamily="49" charset="0"/>
              </a:rPr>
              <a:t>ower()</a:t>
            </a:r>
            <a:r>
              <a:rPr lang="en-CA" dirty="0" smtClean="0"/>
              <a:t>, </a:t>
            </a:r>
            <a:r>
              <a:rPr lang="en-CA" dirty="0" smtClean="0">
                <a:latin typeface="Consolas" panose="020B0609020204030204" pitchFamily="49" charset="0"/>
                <a:cs typeface="Consolas" panose="020B0609020204030204" pitchFamily="49" charset="0"/>
              </a:rPr>
              <a:t>upper()</a:t>
            </a:r>
            <a:r>
              <a:rPr lang="en-CA" dirty="0" smtClean="0"/>
              <a:t>, </a:t>
            </a:r>
            <a:r>
              <a:rPr lang="en-CA" dirty="0" smtClean="0">
                <a:latin typeface="Consolas" panose="020B0609020204030204" pitchFamily="49" charset="0"/>
                <a:cs typeface="Consolas" panose="020B0609020204030204" pitchFamily="49" charset="0"/>
              </a:rPr>
              <a:t>proper()</a:t>
            </a:r>
            <a:endParaRPr lang="en-US" dirty="0" smtClean="0">
              <a:latin typeface="Consolas" panose="020B0609020204030204" pitchFamily="49" charset="0"/>
              <a:cs typeface="Consolas" panose="020B0609020204030204" pitchFamily="49" charset="0"/>
            </a:endParaRPr>
          </a:p>
          <a:p>
            <a:r>
              <a:rPr lang="en-CA" b="1" dirty="0" smtClean="0"/>
              <a:t>Processing text</a:t>
            </a:r>
          </a:p>
          <a:p>
            <a:pPr lvl="1"/>
            <a:r>
              <a:rPr lang="en-CA" dirty="0" smtClean="0"/>
              <a:t>Remove spaces</a:t>
            </a:r>
          </a:p>
          <a:p>
            <a:pPr lvl="1"/>
            <a:r>
              <a:rPr lang="en-CA" dirty="0" smtClean="0">
                <a:latin typeface="Consolas" panose="020B0609020204030204" pitchFamily="49" charset="0"/>
                <a:cs typeface="Consolas" panose="020B0609020204030204" pitchFamily="49" charset="0"/>
              </a:rPr>
              <a:t>Trim()</a:t>
            </a:r>
          </a:p>
          <a:p>
            <a:r>
              <a:rPr lang="en-CA" b="1" dirty="0" smtClean="0"/>
              <a:t>Connecting </a:t>
            </a:r>
            <a:r>
              <a:rPr lang="en-CA" b="1" dirty="0"/>
              <a:t>text</a:t>
            </a:r>
            <a:r>
              <a:rPr lang="en-CA" dirty="0"/>
              <a:t>: </a:t>
            </a:r>
          </a:p>
          <a:p>
            <a:pPr lvl="1"/>
            <a:r>
              <a:rPr lang="en-CA" dirty="0"/>
              <a:t>connecting a string or a part of that string with another string e.g. title with surname or first name</a:t>
            </a:r>
            <a:endParaRPr lang="en-US" dirty="0"/>
          </a:p>
          <a:p>
            <a:pPr lvl="1"/>
            <a:r>
              <a:rPr lang="en-CA" dirty="0">
                <a:latin typeface="Consolas" panose="020B0609020204030204" pitchFamily="49" charset="0"/>
                <a:cs typeface="Consolas" panose="020B0609020204030204" pitchFamily="49" charset="0"/>
              </a:rPr>
              <a:t>concatenate</a:t>
            </a:r>
            <a:r>
              <a:rPr lang="en-CA" dirty="0" smtClean="0">
                <a:latin typeface="Consolas" panose="020B0609020204030204" pitchFamily="49" charset="0"/>
                <a:cs typeface="Consolas" panose="020B0609020204030204" pitchFamily="49" charset="0"/>
              </a:rPr>
              <a:t>()</a:t>
            </a:r>
          </a:p>
          <a:p>
            <a:pPr lvl="1"/>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69448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 String </a:t>
            </a:r>
            <a:r>
              <a:rPr lang="en-US" dirty="0" smtClean="0"/>
              <a:t>Functions (2)</a:t>
            </a:r>
            <a:endParaRPr lang="en-CA" dirty="0"/>
          </a:p>
        </p:txBody>
      </p:sp>
      <p:sp>
        <p:nvSpPr>
          <p:cNvPr id="3" name="Content Placeholder 2"/>
          <p:cNvSpPr>
            <a:spLocks noGrp="1"/>
          </p:cNvSpPr>
          <p:nvPr>
            <p:ph idx="1"/>
          </p:nvPr>
        </p:nvSpPr>
        <p:spPr/>
        <p:txBody>
          <a:bodyPr/>
          <a:lstStyle/>
          <a:p>
            <a:r>
              <a:rPr lang="en-CA" b="1" dirty="0" smtClean="0"/>
              <a:t>Extract </a:t>
            </a:r>
            <a:r>
              <a:rPr lang="en-CA" b="1" dirty="0"/>
              <a:t>selected portions of text</a:t>
            </a:r>
            <a:r>
              <a:rPr lang="en-CA" dirty="0"/>
              <a:t>: </a:t>
            </a:r>
          </a:p>
          <a:p>
            <a:pPr lvl="1"/>
            <a:r>
              <a:rPr lang="en-CA" dirty="0"/>
              <a:t>A specific number of characters from some position are to be extracted from a string e.g., area code or country code from a phone number</a:t>
            </a:r>
          </a:p>
          <a:p>
            <a:pPr lvl="1"/>
            <a:r>
              <a:rPr lang="en-CA" dirty="0" smtClean="0">
                <a:latin typeface="Consolas" panose="020B0609020204030204" pitchFamily="49" charset="0"/>
                <a:cs typeface="Consolas" panose="020B0609020204030204" pitchFamily="49" charset="0"/>
              </a:rPr>
              <a:t>left</a:t>
            </a:r>
            <a:r>
              <a:rPr lang="en-CA" dirty="0">
                <a:latin typeface="Consolas" panose="020B0609020204030204" pitchFamily="49" charset="0"/>
                <a:cs typeface="Consolas" panose="020B0609020204030204" pitchFamily="49" charset="0"/>
              </a:rPr>
              <a:t>()</a:t>
            </a:r>
            <a:r>
              <a:rPr lang="en-CA" dirty="0"/>
              <a:t>, </a:t>
            </a:r>
            <a:r>
              <a:rPr lang="en-CA" dirty="0">
                <a:latin typeface="Consolas" panose="020B0609020204030204" pitchFamily="49" charset="0"/>
                <a:cs typeface="Consolas" panose="020B0609020204030204" pitchFamily="49" charset="0"/>
              </a:rPr>
              <a:t>right(), mid()</a:t>
            </a:r>
            <a:endParaRPr lang="en-US" dirty="0">
              <a:latin typeface="Consolas" panose="020B0609020204030204" pitchFamily="49" charset="0"/>
              <a:cs typeface="Consolas" panose="020B0609020204030204" pitchFamily="49" charset="0"/>
            </a:endParaRPr>
          </a:p>
          <a:p>
            <a:r>
              <a:rPr lang="en-CA" b="1" dirty="0"/>
              <a:t>Searching </a:t>
            </a:r>
            <a:r>
              <a:rPr lang="en-CA" b="1" dirty="0" smtClean="0"/>
              <a:t>text</a:t>
            </a:r>
            <a:r>
              <a:rPr lang="en-CA" dirty="0" smtClean="0"/>
              <a:t> (useful support function when extracting text) </a:t>
            </a:r>
            <a:endParaRPr lang="en-CA" dirty="0"/>
          </a:p>
          <a:p>
            <a:pPr marL="450850" lvl="1" indent="-265113"/>
            <a:r>
              <a:rPr lang="en-US" dirty="0"/>
              <a:t>Finds the starting position of one string within another string</a:t>
            </a:r>
          </a:p>
          <a:p>
            <a:pPr lvl="1"/>
            <a:r>
              <a:rPr lang="en-CA" dirty="0">
                <a:latin typeface="Consolas" panose="020B0609020204030204" pitchFamily="49" charset="0"/>
                <a:cs typeface="Consolas" panose="020B0609020204030204" pitchFamily="49" charset="0"/>
              </a:rPr>
              <a:t>find()</a:t>
            </a:r>
            <a:endParaRPr lang="en-CA" dirty="0"/>
          </a:p>
          <a:p>
            <a:endParaRPr lang="en-CA" dirty="0"/>
          </a:p>
        </p:txBody>
      </p:sp>
    </p:spTree>
    <p:extLst>
      <p:ext uri="{BB962C8B-B14F-4D97-AF65-F5344CB8AC3E}">
        <p14:creationId xmlns:p14="http://schemas.microsoft.com/office/powerpoint/2010/main" val="839364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That Convert Text</a:t>
            </a:r>
            <a:endParaRPr lang="en-US" dirty="0"/>
          </a:p>
        </p:txBody>
      </p:sp>
      <p:sp>
        <p:nvSpPr>
          <p:cNvPr id="3" name="Content Placeholder 2"/>
          <p:cNvSpPr>
            <a:spLocks noGrp="1"/>
          </p:cNvSpPr>
          <p:nvPr>
            <p:ph idx="1"/>
          </p:nvPr>
        </p:nvSpPr>
        <p:spPr/>
        <p:txBody>
          <a:bodyPr/>
          <a:lstStyle/>
          <a:p>
            <a:r>
              <a:rPr lang="en-US" dirty="0"/>
              <a:t>Name of example spreadsheet:</a:t>
            </a:r>
          </a:p>
          <a:p>
            <a:pPr marL="234950" lvl="1" indent="0">
              <a:buNone/>
            </a:pPr>
            <a:r>
              <a:rPr lang="en-US" dirty="0" smtClean="0"/>
              <a:t>“</a:t>
            </a:r>
            <a:r>
              <a:rPr lang="en-US" dirty="0" smtClean="0">
                <a:latin typeface="Consolas" panose="020B0609020204030204" pitchFamily="49" charset="0"/>
                <a:cs typeface="Consolas" panose="020B0609020204030204" pitchFamily="49" charset="0"/>
              </a:rPr>
              <a:t>7_converting_text</a:t>
            </a:r>
            <a:r>
              <a:rPr lang="en-US" dirty="0" smtClean="0"/>
              <a:t>” </a:t>
            </a:r>
          </a:p>
          <a:p>
            <a:pPr marL="234950" lvl="1" indent="0">
              <a:buNone/>
            </a:pPr>
            <a:endParaRPr lang="en-US" dirty="0"/>
          </a:p>
          <a:p>
            <a:pPr marL="234950" lvl="1" indent="-234950">
              <a:buFont typeface="Arial" charset="0"/>
              <a:buChar char="•"/>
            </a:pPr>
            <a:r>
              <a:rPr lang="en-CA" dirty="0" smtClean="0">
                <a:latin typeface="Consolas" panose="020B0609020204030204" pitchFamily="49" charset="0"/>
                <a:cs typeface="Consolas" panose="020B0609020204030204" pitchFamily="49" charset="0"/>
              </a:rPr>
              <a:t>lower()</a:t>
            </a:r>
            <a:endParaRPr lang="en-CA" dirty="0"/>
          </a:p>
          <a:p>
            <a:pPr marL="352425" lvl="2" indent="-234950"/>
            <a:r>
              <a:rPr lang="en-CA" dirty="0" smtClean="0">
                <a:cs typeface="Consolas" panose="020B0609020204030204" pitchFamily="49" charset="0"/>
              </a:rPr>
              <a:t>Converts non-lower case alphabetic characters to lower case</a:t>
            </a:r>
          </a:p>
          <a:p>
            <a:pPr marL="352425" lvl="2" indent="-234950"/>
            <a:r>
              <a:rPr lang="en-CA" sz="1400" dirty="0" smtClean="0">
                <a:cs typeface="Consolas" panose="020B0609020204030204" pitchFamily="49" charset="0"/>
                <a:hlinkClick r:id="rId3"/>
              </a:rPr>
              <a:t>https</a:t>
            </a:r>
            <a:r>
              <a:rPr lang="en-CA" sz="1400" dirty="0">
                <a:cs typeface="Consolas" panose="020B0609020204030204" pitchFamily="49" charset="0"/>
                <a:hlinkClick r:id="rId3"/>
              </a:rPr>
              <a:t>://</a:t>
            </a:r>
            <a:r>
              <a:rPr lang="en-CA" sz="1400" dirty="0" smtClean="0">
                <a:cs typeface="Consolas" panose="020B0609020204030204" pitchFamily="49" charset="0"/>
                <a:hlinkClick r:id="rId3"/>
              </a:rPr>
              <a:t>support.office.com/en-US/article/LOWER-function-3F21DF02-A80C-44B2-AFAF-81358F9FDEB4</a:t>
            </a:r>
            <a:endParaRPr lang="en-CA" sz="1400" dirty="0" smtClean="0">
              <a:cs typeface="Consolas" panose="020B0609020204030204" pitchFamily="49" charset="0"/>
            </a:endParaRPr>
          </a:p>
          <a:p>
            <a:pPr marL="352425" lvl="2" indent="-234950"/>
            <a:endParaRPr lang="en-CA" dirty="0">
              <a:latin typeface="Consolas" panose="020B0609020204030204" pitchFamily="49" charset="0"/>
              <a:cs typeface="Consolas" panose="020B0609020204030204" pitchFamily="49" charset="0"/>
            </a:endParaRPr>
          </a:p>
          <a:p>
            <a:pPr marL="234950" lvl="1" indent="-234950">
              <a:buFont typeface="Arial" charset="0"/>
              <a:buChar char="•"/>
            </a:pPr>
            <a:r>
              <a:rPr lang="en-CA" dirty="0" smtClean="0">
                <a:latin typeface="Consolas" panose="020B0609020204030204" pitchFamily="49" charset="0"/>
                <a:cs typeface="Consolas" panose="020B0609020204030204" pitchFamily="49" charset="0"/>
              </a:rPr>
              <a:t>upper()</a:t>
            </a:r>
            <a:endParaRPr lang="en-CA" dirty="0"/>
          </a:p>
          <a:p>
            <a:pPr marL="352425" lvl="2" indent="-234950"/>
            <a:r>
              <a:rPr lang="en-CA" dirty="0">
                <a:cs typeface="Consolas" panose="020B0609020204030204" pitchFamily="49" charset="0"/>
              </a:rPr>
              <a:t>Converts </a:t>
            </a:r>
            <a:r>
              <a:rPr lang="en-CA" dirty="0" smtClean="0">
                <a:cs typeface="Consolas" panose="020B0609020204030204" pitchFamily="49" charset="0"/>
              </a:rPr>
              <a:t>non-upper </a:t>
            </a:r>
            <a:r>
              <a:rPr lang="en-CA" dirty="0">
                <a:cs typeface="Consolas" panose="020B0609020204030204" pitchFamily="49" charset="0"/>
              </a:rPr>
              <a:t>case alphabetic characters to </a:t>
            </a:r>
            <a:r>
              <a:rPr lang="en-CA" dirty="0" smtClean="0">
                <a:cs typeface="Consolas" panose="020B0609020204030204" pitchFamily="49" charset="0"/>
              </a:rPr>
              <a:t>upper case</a:t>
            </a:r>
          </a:p>
          <a:p>
            <a:pPr marL="352425" lvl="2" indent="-234950"/>
            <a:r>
              <a:rPr lang="en-CA" sz="1400" dirty="0" smtClean="0">
                <a:cs typeface="Consolas" panose="020B0609020204030204" pitchFamily="49" charset="0"/>
                <a:hlinkClick r:id="rId4"/>
              </a:rPr>
              <a:t>https</a:t>
            </a:r>
            <a:r>
              <a:rPr lang="en-CA" sz="1400" dirty="0">
                <a:cs typeface="Consolas" panose="020B0609020204030204" pitchFamily="49" charset="0"/>
                <a:hlinkClick r:id="rId4"/>
              </a:rPr>
              <a:t>://</a:t>
            </a:r>
            <a:r>
              <a:rPr lang="en-CA" sz="1400" dirty="0" smtClean="0">
                <a:cs typeface="Consolas" panose="020B0609020204030204" pitchFamily="49" charset="0"/>
                <a:hlinkClick r:id="rId4"/>
              </a:rPr>
              <a:t>support.office.com/en-US/article/UPPER-function-C11F29B3-D1A3-4537-8DF6-04D0049963D6</a:t>
            </a:r>
            <a:endParaRPr lang="en-CA" sz="1400" dirty="0">
              <a:cs typeface="Consolas" panose="020B0609020204030204" pitchFamily="49" charset="0"/>
            </a:endParaRPr>
          </a:p>
          <a:p>
            <a:pPr marL="234950" lvl="1" indent="-234950">
              <a:buFont typeface="Arial" charset="0"/>
              <a:buChar char="•"/>
            </a:pPr>
            <a:endParaRPr lang="en-CA" dirty="0">
              <a:latin typeface="Consolas" panose="020B0609020204030204" pitchFamily="49" charset="0"/>
              <a:cs typeface="Consolas" panose="020B0609020204030204" pitchFamily="49" charset="0"/>
            </a:endParaRPr>
          </a:p>
          <a:p>
            <a:pPr marL="234950" lvl="1" indent="-234950">
              <a:buFont typeface="Arial" charset="0"/>
              <a:buChar char="•"/>
            </a:pPr>
            <a:r>
              <a:rPr lang="en-CA" dirty="0" smtClean="0">
                <a:latin typeface="Consolas" panose="020B0609020204030204" pitchFamily="49" charset="0"/>
                <a:cs typeface="Consolas" panose="020B0609020204030204" pitchFamily="49" charset="0"/>
              </a:rPr>
              <a:t>proper()</a:t>
            </a:r>
            <a:endParaRPr lang="en-CA" dirty="0"/>
          </a:p>
          <a:p>
            <a:pPr marL="352425" lvl="2" indent="-234950"/>
            <a:r>
              <a:rPr lang="en-CA" dirty="0" smtClean="0">
                <a:cs typeface="Consolas" panose="020B0609020204030204" pitchFamily="49" charset="0"/>
              </a:rPr>
              <a:t>For alphabetic text it converts the letters to ‘proper’ format:</a:t>
            </a:r>
          </a:p>
          <a:p>
            <a:pPr marL="574675" lvl="3" indent="-234950"/>
            <a:r>
              <a:rPr lang="en-CA" dirty="0" smtClean="0">
                <a:cs typeface="Consolas" panose="020B0609020204030204" pitchFamily="49" charset="0"/>
              </a:rPr>
              <a:t>All letters are lower case except for the first letter of each word (which is capitalized)</a:t>
            </a:r>
          </a:p>
          <a:p>
            <a:pPr marL="352425" lvl="2" indent="-234950"/>
            <a:r>
              <a:rPr lang="en-CA" sz="1100" dirty="0">
                <a:latin typeface="Consolas" panose="020B0609020204030204" pitchFamily="49" charset="0"/>
                <a:cs typeface="Consolas" panose="020B0609020204030204" pitchFamily="49" charset="0"/>
                <a:hlinkClick r:id="rId5"/>
              </a:rPr>
              <a:t>h</a:t>
            </a:r>
            <a:r>
              <a:rPr lang="en-CA" sz="1100" dirty="0" smtClean="0">
                <a:latin typeface="Consolas" panose="020B0609020204030204" pitchFamily="49" charset="0"/>
                <a:cs typeface="Consolas" panose="020B0609020204030204" pitchFamily="49" charset="0"/>
                <a:hlinkClick r:id="rId5"/>
              </a:rPr>
              <a:t>ttps</a:t>
            </a:r>
            <a:r>
              <a:rPr lang="en-CA" sz="1100" dirty="0">
                <a:latin typeface="Consolas" panose="020B0609020204030204" pitchFamily="49" charset="0"/>
                <a:cs typeface="Consolas" panose="020B0609020204030204" pitchFamily="49" charset="0"/>
                <a:hlinkClick r:id="rId5"/>
              </a:rPr>
              <a:t>://</a:t>
            </a:r>
            <a:r>
              <a:rPr lang="en-CA" sz="1100" dirty="0" smtClean="0">
                <a:latin typeface="Consolas" panose="020B0609020204030204" pitchFamily="49" charset="0"/>
                <a:cs typeface="Consolas" panose="020B0609020204030204" pitchFamily="49" charset="0"/>
                <a:hlinkClick r:id="rId5"/>
              </a:rPr>
              <a:t>support.office.com/en-US/article/PROPER-function-52A5A283-E8B2-49BE-8506-B2887B889F94</a:t>
            </a:r>
            <a:endParaRPr lang="en-CA" sz="1100" dirty="0">
              <a:latin typeface="Consolas" panose="020B0609020204030204" pitchFamily="49" charset="0"/>
              <a:cs typeface="Consolas" panose="020B0609020204030204" pitchFamily="49" charset="0"/>
            </a:endParaRPr>
          </a:p>
          <a:p>
            <a:pPr marL="0" indent="0">
              <a:buNone/>
            </a:pPr>
            <a:endParaRPr lang="en-US" dirty="0"/>
          </a:p>
        </p:txBody>
      </p:sp>
    </p:spTree>
    <p:extLst>
      <p:ext uri="{BB962C8B-B14F-4D97-AF65-F5344CB8AC3E}">
        <p14:creationId xmlns:p14="http://schemas.microsoft.com/office/powerpoint/2010/main" val="388649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For Extracting And Connecting Text</a:t>
            </a:r>
            <a:endParaRPr lang="en-US" dirty="0"/>
          </a:p>
        </p:txBody>
      </p:sp>
      <p:sp>
        <p:nvSpPr>
          <p:cNvPr id="3" name="Content Placeholder 2"/>
          <p:cNvSpPr>
            <a:spLocks noGrp="1"/>
          </p:cNvSpPr>
          <p:nvPr>
            <p:ph idx="1"/>
          </p:nvPr>
        </p:nvSpPr>
        <p:spPr>
          <a:xfrm>
            <a:off x="457200" y="1524000"/>
            <a:ext cx="8229600" cy="5029200"/>
          </a:xfrm>
        </p:spPr>
        <p:txBody>
          <a:bodyPr/>
          <a:lstStyle/>
          <a:p>
            <a:r>
              <a:rPr lang="en-US" dirty="0"/>
              <a:t>Name of example spreadsheet:</a:t>
            </a:r>
          </a:p>
          <a:p>
            <a:pPr marL="234950" lvl="1" indent="0">
              <a:buNone/>
            </a:pPr>
            <a:r>
              <a:rPr lang="en-US" dirty="0" smtClean="0"/>
              <a:t>“</a:t>
            </a:r>
            <a:r>
              <a:rPr lang="en-US" dirty="0" smtClean="0">
                <a:latin typeface="Consolas" panose="020B0609020204030204" pitchFamily="49" charset="0"/>
                <a:cs typeface="Consolas" panose="020B0609020204030204" pitchFamily="49" charset="0"/>
              </a:rPr>
              <a:t>8_extracting_conn</a:t>
            </a:r>
            <a:r>
              <a:rPr lang="en-US" dirty="0" smtClean="0"/>
              <a:t>ecting_text”</a:t>
            </a:r>
          </a:p>
          <a:p>
            <a:pPr marL="355600" indent="-342900"/>
            <a:r>
              <a:rPr lang="en-US" sz="2000" dirty="0">
                <a:latin typeface="Consolas" panose="020B0609020204030204" pitchFamily="49" charset="0"/>
                <a:cs typeface="Consolas" panose="020B0609020204030204" pitchFamily="49" charset="0"/>
              </a:rPr>
              <a:t>t</a:t>
            </a:r>
            <a:r>
              <a:rPr lang="en-US" sz="2000" dirty="0" smtClean="0">
                <a:latin typeface="Consolas" panose="020B0609020204030204" pitchFamily="49" charset="0"/>
                <a:cs typeface="Consolas" panose="020B0609020204030204" pitchFamily="49" charset="0"/>
              </a:rPr>
              <a:t>rim():</a:t>
            </a:r>
          </a:p>
          <a:p>
            <a:pPr marL="577850" lvl="1" indent="-342900"/>
            <a:r>
              <a:rPr lang="en-US" sz="1800" dirty="0" smtClean="0">
                <a:cs typeface="Consolas" panose="020B0609020204030204" pitchFamily="49" charset="0"/>
              </a:rPr>
              <a:t>Removes leading or </a:t>
            </a:r>
            <a:r>
              <a:rPr lang="en-US" sz="1800" smtClean="0">
                <a:cs typeface="Consolas" panose="020B0609020204030204" pitchFamily="49" charset="0"/>
              </a:rPr>
              <a:t>trailing </a:t>
            </a:r>
            <a:r>
              <a:rPr lang="en-US" sz="1800">
                <a:cs typeface="Consolas" panose="020B0609020204030204" pitchFamily="49" charset="0"/>
              </a:rPr>
              <a:t>spaces (ignores single spaces within text</a:t>
            </a:r>
            <a:r>
              <a:rPr lang="en-US" sz="1800" smtClean="0">
                <a:cs typeface="Consolas" panose="020B0609020204030204" pitchFamily="49" charset="0"/>
              </a:rPr>
              <a:t>)</a:t>
            </a:r>
            <a:endParaRPr lang="en-US" sz="1800" dirty="0" smtClean="0">
              <a:cs typeface="Consolas" panose="020B0609020204030204" pitchFamily="49" charset="0"/>
            </a:endParaRPr>
          </a:p>
          <a:p>
            <a:pPr marL="577850" lvl="1" indent="-342900"/>
            <a:r>
              <a:rPr lang="en-US" sz="1800" b="1" dirty="0" smtClean="0">
                <a:cs typeface="Consolas" panose="020B0609020204030204" pitchFamily="49" charset="0"/>
              </a:rPr>
              <a:t>Format</a:t>
            </a:r>
            <a:r>
              <a:rPr lang="en-US" sz="1800" dirty="0" smtClean="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trim(&lt;string&gt;)</a:t>
            </a:r>
          </a:p>
          <a:p>
            <a:pPr marL="577850" lvl="1" indent="-342900"/>
            <a:r>
              <a:rPr lang="en-US" sz="1800" dirty="0" smtClean="0">
                <a:cs typeface="Consolas" panose="020B0609020204030204" pitchFamily="49" charset="0"/>
              </a:rPr>
              <a:t>Examples:</a:t>
            </a:r>
          </a:p>
          <a:p>
            <a:pPr marL="695325" lvl="2" indent="-342900"/>
            <a:r>
              <a:rPr lang="en-US" sz="1600" dirty="0">
                <a:latin typeface="Consolas" panose="020B0609020204030204" pitchFamily="49" charset="0"/>
                <a:cs typeface="Consolas" panose="020B0609020204030204" pitchFamily="49" charset="0"/>
              </a:rPr>
              <a:t>Trim("  </a:t>
            </a:r>
            <a:r>
              <a:rPr lang="en-US" sz="1600">
                <a:latin typeface="Consolas" panose="020B0609020204030204" pitchFamily="49" charset="0"/>
                <a:cs typeface="Consolas" panose="020B0609020204030204" pitchFamily="49" charset="0"/>
              </a:rPr>
              <a:t>james</a:t>
            </a:r>
            <a:r>
              <a:rPr lang="en-US" sz="1600" dirty="0">
                <a:latin typeface="Consolas" panose="020B0609020204030204" pitchFamily="49" charset="0"/>
                <a:cs typeface="Consolas" panose="020B0609020204030204" pitchFamily="49" charset="0"/>
              </a:rPr>
              <a:t> ")</a:t>
            </a:r>
          </a:p>
          <a:p>
            <a:pPr marL="695325" lvl="2" indent="-342900"/>
            <a:r>
              <a:rPr lang="en-US" sz="1600" dirty="0">
                <a:latin typeface="Consolas" panose="020B0609020204030204" pitchFamily="49" charset="0"/>
                <a:cs typeface="Consolas" panose="020B0609020204030204" pitchFamily="49" charset="0"/>
              </a:rPr>
              <a:t>Trim</a:t>
            </a:r>
            <a:r>
              <a:rPr lang="en-US" sz="1600" dirty="0" smtClean="0">
                <a:latin typeface="Consolas" panose="020B0609020204030204" pitchFamily="49" charset="0"/>
                <a:cs typeface="Consolas" panose="020B0609020204030204" pitchFamily="49" charset="0"/>
              </a:rPr>
              <a:t>("a </a:t>
            </a:r>
            <a:r>
              <a:rPr lang="en-US" sz="1600" dirty="0">
                <a:latin typeface="Consolas" panose="020B0609020204030204" pitchFamily="49" charset="0"/>
                <a:cs typeface="Consolas" panose="020B0609020204030204" pitchFamily="49" charset="0"/>
              </a:rPr>
              <a:t>b ")</a:t>
            </a:r>
            <a:endParaRPr lang="en-US" sz="1600" dirty="0" smtClean="0">
              <a:latin typeface="Consolas" panose="020B0609020204030204" pitchFamily="49" charset="0"/>
              <a:cs typeface="Consolas" panose="020B0609020204030204" pitchFamily="49" charset="0"/>
              <a:hlinkClick r:id="rId3"/>
            </a:endParaRPr>
          </a:p>
          <a:p>
            <a:pPr marL="577850" lvl="1" indent="-342900"/>
            <a:endParaRPr lang="en-US" sz="1200" dirty="0" smtClean="0">
              <a:cs typeface="Consolas" panose="020B0609020204030204" pitchFamily="49" charset="0"/>
              <a:hlinkClick r:id="rId3"/>
            </a:endParaRPr>
          </a:p>
          <a:p>
            <a:pPr marL="577850" lvl="1" indent="-342900"/>
            <a:r>
              <a:rPr lang="en-US" sz="1200" dirty="0" smtClean="0">
                <a:cs typeface="Consolas" panose="020B0609020204030204" pitchFamily="49" charset="0"/>
                <a:hlinkClick r:id="rId3"/>
              </a:rPr>
              <a:t>https</a:t>
            </a:r>
            <a:r>
              <a:rPr lang="en-US" sz="1200" dirty="0">
                <a:cs typeface="Consolas" panose="020B0609020204030204" pitchFamily="49" charset="0"/>
                <a:hlinkClick r:id="rId3"/>
              </a:rPr>
              <a:t>://</a:t>
            </a:r>
            <a:r>
              <a:rPr lang="en-US" sz="1200" dirty="0" smtClean="0">
                <a:cs typeface="Consolas" panose="020B0609020204030204" pitchFamily="49" charset="0"/>
                <a:hlinkClick r:id="rId3"/>
              </a:rPr>
              <a:t>support.office.com/en-US/article/TRIM-function-410388FA-C5DF-49C6-B16C-9E5630B479F9</a:t>
            </a:r>
            <a:endParaRPr lang="en-US" sz="1200" dirty="0" smtClean="0">
              <a:cs typeface="Consolas" panose="020B0609020204030204" pitchFamily="49" charset="0"/>
            </a:endParaRPr>
          </a:p>
          <a:p>
            <a:pPr marL="577850" lvl="1" indent="-342900"/>
            <a:endParaRPr lang="en-US" sz="1800" dirty="0">
              <a:cs typeface="Consolas" panose="020B0609020204030204" pitchFamily="49" charset="0"/>
            </a:endParaRPr>
          </a:p>
          <a:p>
            <a:pPr marL="355600" indent="-342900"/>
            <a:r>
              <a:rPr lang="en-US" sz="2000" dirty="0" smtClean="0">
                <a:latin typeface="Consolas" panose="020B0609020204030204" pitchFamily="49" charset="0"/>
                <a:cs typeface="Consolas" panose="020B0609020204030204" pitchFamily="49" charset="0"/>
              </a:rPr>
              <a:t>concatenate(): </a:t>
            </a:r>
          </a:p>
          <a:p>
            <a:pPr marL="577850" lvl="1" indent="-342900"/>
            <a:r>
              <a:rPr lang="en-US" sz="1800" dirty="0">
                <a:cs typeface="Consolas" panose="020B0609020204030204" pitchFamily="49" charset="0"/>
              </a:rPr>
              <a:t>C</a:t>
            </a:r>
            <a:r>
              <a:rPr lang="en-US" sz="1800" dirty="0" smtClean="0">
                <a:cs typeface="Consolas" panose="020B0609020204030204" pitchFamily="49" charset="0"/>
              </a:rPr>
              <a:t>onnects two or more strings</a:t>
            </a:r>
          </a:p>
          <a:p>
            <a:pPr marL="577850" lvl="1" indent="-342900"/>
            <a:r>
              <a:rPr lang="en-US" sz="1800" b="1" dirty="0" smtClean="0">
                <a:cs typeface="Consolas" panose="020B0609020204030204" pitchFamily="49" charset="0"/>
              </a:rPr>
              <a:t>Format</a:t>
            </a:r>
            <a:r>
              <a:rPr lang="en-US" sz="1800" dirty="0" smtClean="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concatenate(</a:t>
            </a:r>
            <a:r>
              <a:rPr lang="en-US" sz="1600" i="1" dirty="0" smtClean="0">
                <a:latin typeface="Consolas" panose="020B0609020204030204" pitchFamily="49" charset="0"/>
                <a:cs typeface="Consolas" panose="020B0609020204030204" pitchFamily="49" charset="0"/>
              </a:rPr>
              <a:t>string1</a:t>
            </a:r>
            <a:r>
              <a:rPr lang="en-US" sz="1600" dirty="0" smtClean="0">
                <a:latin typeface="Consolas" panose="020B0609020204030204" pitchFamily="49" charset="0"/>
                <a:cs typeface="Consolas" panose="020B0609020204030204" pitchFamily="49" charset="0"/>
              </a:rPr>
              <a:t>, </a:t>
            </a:r>
            <a:r>
              <a:rPr lang="en-US" sz="1600" i="1" dirty="0" smtClean="0">
                <a:latin typeface="Consolas" panose="020B0609020204030204" pitchFamily="49" charset="0"/>
                <a:cs typeface="Consolas" panose="020B0609020204030204" pitchFamily="49" charset="0"/>
              </a:rPr>
              <a:t>string2</a:t>
            </a:r>
            <a:r>
              <a:rPr lang="en-US" sz="1600" dirty="0" smtClean="0">
                <a:latin typeface="Consolas" panose="020B0609020204030204" pitchFamily="49" charset="0"/>
                <a:cs typeface="Consolas" panose="020B0609020204030204" pitchFamily="49" charset="0"/>
              </a:rPr>
              <a:t>…)</a:t>
            </a:r>
            <a:r>
              <a:rPr lang="en-US" sz="1600" dirty="0" smtClean="0">
                <a:cs typeface="Consolas" panose="020B0609020204030204" pitchFamily="49" charset="0"/>
              </a:rPr>
              <a:t>      </a:t>
            </a:r>
          </a:p>
          <a:p>
            <a:pPr marL="695325" lvl="2" indent="-342900"/>
            <a:r>
              <a:rPr lang="en-US" sz="1600" dirty="0" smtClean="0">
                <a:cs typeface="Consolas" panose="020B0609020204030204" pitchFamily="49" charset="0"/>
              </a:rPr>
              <a:t>A string can be fixed e.g., concatenate(“wa”,”sup”) or the address of a cell e.g., concatenate(A1,”!”) </a:t>
            </a:r>
          </a:p>
          <a:p>
            <a:pPr marL="577850" lvl="1" indent="-342900"/>
            <a:r>
              <a:rPr lang="en-US" sz="1200" dirty="0">
                <a:hlinkClick r:id="rId4"/>
              </a:rPr>
              <a:t>https://</a:t>
            </a:r>
            <a:r>
              <a:rPr lang="en-US" sz="1200" dirty="0" smtClean="0">
                <a:hlinkClick r:id="rId4"/>
              </a:rPr>
              <a:t>support.office.com/en-US/article/CONCATENATE-function-8F8AE884-2CA8-4F7A-B093-75D702BEA31D</a:t>
            </a:r>
            <a:endParaRPr lang="en-US" sz="1200" dirty="0" smtClean="0"/>
          </a:p>
          <a:p>
            <a:pPr marL="355600" indent="-342900"/>
            <a:endParaRPr lang="en-US" dirty="0"/>
          </a:p>
        </p:txBody>
      </p:sp>
    </p:spTree>
    <p:extLst>
      <p:ext uri="{BB962C8B-B14F-4D97-AF65-F5344CB8AC3E}">
        <p14:creationId xmlns:p14="http://schemas.microsoft.com/office/powerpoint/2010/main" val="34470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10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a:t>
            </a:r>
            <a:r>
              <a:rPr lang="en-US" dirty="0" smtClean="0"/>
              <a:t>Extracting </a:t>
            </a:r>
            <a:r>
              <a:rPr lang="en-US" dirty="0"/>
              <a:t>And C</a:t>
            </a:r>
            <a:r>
              <a:rPr lang="en-US" dirty="0" smtClean="0"/>
              <a:t>onnecting </a:t>
            </a:r>
            <a:r>
              <a:rPr lang="en-US" dirty="0"/>
              <a:t>Text </a:t>
            </a:r>
            <a:r>
              <a:rPr lang="en-US" dirty="0" smtClean="0"/>
              <a:t>(2)</a:t>
            </a:r>
            <a:endParaRPr lang="en-US" dirty="0"/>
          </a:p>
        </p:txBody>
      </p:sp>
      <p:sp>
        <p:nvSpPr>
          <p:cNvPr id="3" name="Content Placeholder 2"/>
          <p:cNvSpPr>
            <a:spLocks noGrp="1"/>
          </p:cNvSpPr>
          <p:nvPr>
            <p:ph idx="1"/>
          </p:nvPr>
        </p:nvSpPr>
        <p:spPr/>
        <p:txBody>
          <a:bodyPr/>
          <a:lstStyle/>
          <a:p>
            <a:r>
              <a:rPr lang="en-US" sz="2000" dirty="0">
                <a:latin typeface="Consolas" panose="020B0609020204030204" pitchFamily="49" charset="0"/>
                <a:cs typeface="Consolas" panose="020B0609020204030204" pitchFamily="49" charset="0"/>
              </a:rPr>
              <a:t>l</a:t>
            </a:r>
            <a:r>
              <a:rPr lang="en-US" sz="2000" dirty="0" smtClean="0">
                <a:latin typeface="Consolas" panose="020B0609020204030204" pitchFamily="49" charset="0"/>
                <a:cs typeface="Consolas" panose="020B0609020204030204" pitchFamily="49" charset="0"/>
              </a:rPr>
              <a:t>eft()</a:t>
            </a:r>
            <a:r>
              <a:rPr lang="en-US" dirty="0" smtClean="0"/>
              <a:t>:</a:t>
            </a:r>
          </a:p>
          <a:p>
            <a:pPr lvl="1"/>
            <a:r>
              <a:rPr lang="en-US" dirty="0" smtClean="0"/>
              <a:t>Extracts the specified number of characters from  the left side of the specified </a:t>
            </a:r>
            <a:r>
              <a:rPr lang="en-US" smtClean="0"/>
              <a:t>string.</a:t>
            </a:r>
          </a:p>
          <a:p>
            <a:pPr lvl="1"/>
            <a:r>
              <a:rPr lang="en-US" b="1" smtClean="0"/>
              <a:t>Format</a:t>
            </a:r>
            <a:r>
              <a:rPr lang="en-US" dirty="0" smtClean="0"/>
              <a:t>: </a:t>
            </a:r>
            <a:r>
              <a:rPr lang="en-US" sz="1800" dirty="0" smtClean="0">
                <a:latin typeface="Consolas" panose="020B0609020204030204" pitchFamily="49" charset="0"/>
                <a:cs typeface="Consolas" panose="020B0609020204030204" pitchFamily="49" charset="0"/>
              </a:rPr>
              <a:t>left(&lt;</a:t>
            </a:r>
            <a:r>
              <a:rPr lang="en-US" sz="1800" i="1" dirty="0" smtClean="0">
                <a:latin typeface="Consolas" panose="020B0609020204030204" pitchFamily="49" charset="0"/>
                <a:cs typeface="Consolas" panose="020B0609020204030204" pitchFamily="49" charset="0"/>
              </a:rPr>
              <a:t>string</a:t>
            </a:r>
            <a:r>
              <a:rPr lang="en-US" sz="1800" dirty="0" smtClean="0">
                <a:latin typeface="Consolas" panose="020B0609020204030204" pitchFamily="49" charset="0"/>
                <a:cs typeface="Consolas" panose="020B0609020204030204" pitchFamily="49" charset="0"/>
              </a:rPr>
              <a:t>&gt;, &lt;</a:t>
            </a:r>
            <a:r>
              <a:rPr lang="en-US" sz="1800" i="1" dirty="0" smtClean="0">
                <a:latin typeface="Consolas" panose="020B0609020204030204" pitchFamily="49" charset="0"/>
                <a:cs typeface="Consolas" panose="020B0609020204030204" pitchFamily="49" charset="0"/>
              </a:rPr>
              <a:t>length</a:t>
            </a:r>
            <a:r>
              <a:rPr lang="en-US" sz="1800" dirty="0" smtClean="0">
                <a:latin typeface="Consolas" panose="020B0609020204030204" pitchFamily="49" charset="0"/>
                <a:cs typeface="Consolas" panose="020B0609020204030204" pitchFamily="49" charset="0"/>
              </a:rPr>
              <a:t>&gt;)</a:t>
            </a:r>
          </a:p>
          <a:p>
            <a:pPr lvl="2"/>
            <a:r>
              <a:rPr lang="en-US" sz="1600" dirty="0" smtClean="0">
                <a:cs typeface="Consolas" panose="020B0609020204030204" pitchFamily="49" charset="0"/>
              </a:rPr>
              <a:t>String: the source string to extra characters from</a:t>
            </a:r>
          </a:p>
          <a:p>
            <a:pPr lvl="2"/>
            <a:r>
              <a:rPr lang="en-US" sz="1600" dirty="0" smtClean="0">
                <a:cs typeface="Consolas" panose="020B0609020204030204" pitchFamily="49" charset="0"/>
              </a:rPr>
              <a:t>Length: the number of characters to extract</a:t>
            </a:r>
            <a:endParaRPr lang="en-US" sz="1600" dirty="0" smtClean="0">
              <a:latin typeface="Consolas" panose="020B0609020204030204" pitchFamily="49" charset="0"/>
              <a:cs typeface="Consolas" panose="020B0609020204030204" pitchFamily="49" charset="0"/>
            </a:endParaRPr>
          </a:p>
          <a:p>
            <a:pPr lvl="1"/>
            <a:r>
              <a:rPr lang="en-US" sz="1200">
                <a:hlinkClick r:id="rId3"/>
              </a:rPr>
              <a:t>https://support.office.com/en-US/article/Left-Function-D5897BF6-91F5-4BF8-853A-B63D7DE09681</a:t>
            </a:r>
            <a:endParaRPr lang="en-US" sz="1200"/>
          </a:p>
          <a:p>
            <a:pPr lvl="1"/>
            <a:r>
              <a:rPr lang="en-US" b="1" smtClean="0"/>
              <a:t>Examples</a:t>
            </a:r>
            <a:r>
              <a:rPr lang="en-US" b="1" dirty="0" smtClean="0"/>
              <a:t>: </a:t>
            </a:r>
            <a:endParaRPr lang="en-US" sz="3200" dirty="0">
              <a:latin typeface="Consolas" panose="020B0609020204030204" pitchFamily="49" charset="0"/>
              <a:cs typeface="Consolas" panose="020B0609020204030204" pitchFamily="49" charset="0"/>
            </a:endParaRPr>
          </a:p>
          <a:p>
            <a:pPr marL="457200" lvl="2" indent="0">
              <a:buNone/>
            </a:pPr>
            <a:r>
              <a:rPr lang="en-US" dirty="0" smtClean="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left("Foo bar",2</a:t>
            </a:r>
            <a:r>
              <a:rPr lang="en-US" dirty="0" smtClean="0">
                <a:latin typeface="Consolas" panose="020B0609020204030204" pitchFamily="49" charset="0"/>
                <a:cs typeface="Consolas" panose="020B0609020204030204" pitchFamily="49" charset="0"/>
              </a:rPr>
              <a:t>)</a:t>
            </a:r>
          </a:p>
          <a:p>
            <a:pPr marL="457200" lvl="2" indent="0">
              <a:buNone/>
            </a:pPr>
            <a:r>
              <a:rPr lang="en-US" dirty="0">
                <a:latin typeface="Consolas" panose="020B0609020204030204" pitchFamily="49" charset="0"/>
                <a:cs typeface="Consolas" panose="020B0609020204030204" pitchFamily="49" charset="0"/>
              </a:rPr>
              <a:t>=left("Foo bar",0</a:t>
            </a:r>
            <a:r>
              <a:rPr lang="en-US" dirty="0" smtClean="0">
                <a:latin typeface="Consolas" panose="020B0609020204030204" pitchFamily="49" charset="0"/>
                <a:cs typeface="Consolas" panose="020B0609020204030204" pitchFamily="49" charset="0"/>
              </a:rPr>
              <a:t>)</a:t>
            </a:r>
          </a:p>
          <a:p>
            <a:pPr marL="457200" lvl="2" indent="0">
              <a:buNone/>
            </a:pPr>
            <a:r>
              <a:rPr lang="en-US" dirty="0">
                <a:latin typeface="Consolas" panose="020B0609020204030204" pitchFamily="49" charset="0"/>
                <a:cs typeface="Consolas" panose="020B0609020204030204" pitchFamily="49" charset="0"/>
              </a:rPr>
              <a:t>=LEFT("Foo",10</a:t>
            </a:r>
            <a:r>
              <a:rPr lang="en-US" dirty="0" smtClean="0">
                <a:latin typeface="Consolas" panose="020B0609020204030204" pitchFamily="49" charset="0"/>
                <a:cs typeface="Consolas" panose="020B0609020204030204" pitchFamily="49" charset="0"/>
              </a:rPr>
              <a:t>)</a:t>
            </a:r>
            <a:endParaRPr lang="en-US" dirty="0" smtClean="0"/>
          </a:p>
          <a:p>
            <a:pPr lvl="1"/>
            <a:endParaRPr lang="en-US" dirty="0"/>
          </a:p>
          <a:p>
            <a:pPr lvl="1"/>
            <a:endParaRPr lang="en-US" dirty="0"/>
          </a:p>
        </p:txBody>
      </p:sp>
    </p:spTree>
    <p:extLst>
      <p:ext uri="{BB962C8B-B14F-4D97-AF65-F5344CB8AC3E}">
        <p14:creationId xmlns:p14="http://schemas.microsoft.com/office/powerpoint/2010/main" val="88432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a:t>
            </a:r>
            <a:r>
              <a:rPr lang="en-US" dirty="0" smtClean="0"/>
              <a:t>Extracting </a:t>
            </a:r>
            <a:r>
              <a:rPr lang="en-US" dirty="0"/>
              <a:t>And C</a:t>
            </a:r>
            <a:r>
              <a:rPr lang="en-US" dirty="0" smtClean="0"/>
              <a:t>onnecting </a:t>
            </a:r>
            <a:r>
              <a:rPr lang="en-US" dirty="0"/>
              <a:t>Text </a:t>
            </a:r>
            <a:r>
              <a:rPr lang="en-US" dirty="0" smtClean="0"/>
              <a:t>(3)</a:t>
            </a:r>
            <a:endParaRPr lang="en-US" dirty="0"/>
          </a:p>
        </p:txBody>
      </p:sp>
      <p:sp>
        <p:nvSpPr>
          <p:cNvPr id="3" name="Content Placeholder 2"/>
          <p:cNvSpPr>
            <a:spLocks noGrp="1"/>
          </p:cNvSpPr>
          <p:nvPr>
            <p:ph idx="1"/>
          </p:nvPr>
        </p:nvSpPr>
        <p:spPr/>
        <p:txBody>
          <a:bodyPr/>
          <a:lstStyle/>
          <a:p>
            <a:r>
              <a:rPr lang="en-US" sz="2000" dirty="0" smtClean="0">
                <a:latin typeface="Consolas" panose="020B0609020204030204" pitchFamily="49" charset="0"/>
                <a:cs typeface="Consolas" panose="020B0609020204030204" pitchFamily="49" charset="0"/>
              </a:rPr>
              <a:t>right()</a:t>
            </a:r>
            <a:r>
              <a:rPr lang="en-US" dirty="0" smtClean="0"/>
              <a:t>:</a:t>
            </a:r>
          </a:p>
          <a:p>
            <a:pPr lvl="1"/>
            <a:r>
              <a:rPr lang="en-US" dirty="0" smtClean="0"/>
              <a:t>Extracts the specified number of characters from the right side of </a:t>
            </a:r>
            <a:r>
              <a:rPr lang="en-US" dirty="0"/>
              <a:t>the </a:t>
            </a:r>
            <a:r>
              <a:rPr lang="en-US" dirty="0" smtClean="0"/>
              <a:t>string</a:t>
            </a:r>
          </a:p>
          <a:p>
            <a:pPr lvl="1"/>
            <a:r>
              <a:rPr lang="en-US" b="1" dirty="0" smtClean="0"/>
              <a:t>Format</a:t>
            </a:r>
            <a:r>
              <a:rPr lang="en-US" dirty="0"/>
              <a:t>: </a:t>
            </a:r>
            <a:r>
              <a:rPr lang="en-US" dirty="0" smtClean="0">
                <a:latin typeface="Consolas" panose="020B0609020204030204" pitchFamily="49" charset="0"/>
                <a:cs typeface="Consolas" panose="020B0609020204030204" pitchFamily="49" charset="0"/>
              </a:rPr>
              <a:t>right(&lt;</a:t>
            </a:r>
            <a:r>
              <a:rPr lang="en-US" i="1" dirty="0">
                <a:latin typeface="Consolas" panose="020B0609020204030204" pitchFamily="49" charset="0"/>
                <a:cs typeface="Consolas" panose="020B0609020204030204" pitchFamily="49" charset="0"/>
              </a:rPr>
              <a:t>string</a:t>
            </a:r>
            <a:r>
              <a:rPr lang="en-US" dirty="0">
                <a:latin typeface="Consolas" panose="020B0609020204030204" pitchFamily="49" charset="0"/>
                <a:cs typeface="Consolas" panose="020B0609020204030204" pitchFamily="49" charset="0"/>
              </a:rPr>
              <a:t>&gt;, &lt;</a:t>
            </a:r>
            <a:r>
              <a:rPr lang="en-US" i="1" dirty="0">
                <a:latin typeface="Consolas" panose="020B0609020204030204" pitchFamily="49" charset="0"/>
                <a:cs typeface="Consolas" panose="020B0609020204030204" pitchFamily="49" charset="0"/>
              </a:rPr>
              <a:t>length</a:t>
            </a:r>
            <a:r>
              <a:rPr lang="en-US" dirty="0" smtClean="0">
                <a:latin typeface="Consolas" panose="020B0609020204030204" pitchFamily="49" charset="0"/>
                <a:cs typeface="Consolas" panose="020B0609020204030204" pitchFamily="49" charset="0"/>
              </a:rPr>
              <a:t>&gt;)</a:t>
            </a:r>
          </a:p>
          <a:p>
            <a:pPr lvl="1"/>
            <a:r>
              <a:rPr lang="en-US" sz="1200" dirty="0">
                <a:hlinkClick r:id="rId3"/>
              </a:rPr>
              <a:t>https://support.office.com/en-US/article/Right-Function-C02A18A8-B224-437E-AABA-1B785C6C61BF</a:t>
            </a:r>
            <a:endParaRPr lang="en-US" sz="1200" dirty="0"/>
          </a:p>
          <a:p>
            <a:pPr lvl="1"/>
            <a:r>
              <a:rPr lang="en-US" b="1" dirty="0" smtClean="0"/>
              <a:t>Examples</a:t>
            </a:r>
            <a:r>
              <a:rPr lang="en-US" dirty="0" smtClean="0"/>
              <a:t>:</a:t>
            </a:r>
          </a:p>
          <a:p>
            <a:pPr marL="457200" lvl="2" indent="0">
              <a:buNone/>
            </a:pPr>
            <a:r>
              <a:rPr lang="en-US" dirty="0" smtClean="0">
                <a:latin typeface="Consolas" panose="020B0609020204030204" pitchFamily="49" charset="0"/>
                <a:cs typeface="Consolas" panose="020B0609020204030204" pitchFamily="49" charset="0"/>
              </a:rPr>
              <a:t>=RIGHT("Foo!bar",2)</a:t>
            </a:r>
          </a:p>
          <a:p>
            <a:pPr marL="457200" lvl="2" indent="0">
              <a:buNone/>
            </a:pPr>
            <a:r>
              <a:rPr lang="en-US" dirty="0" smtClean="0">
                <a:latin typeface="Consolas" panose="020B0609020204030204" pitchFamily="49" charset="0"/>
                <a:cs typeface="Consolas" panose="020B0609020204030204" pitchFamily="49" charset="0"/>
              </a:rPr>
              <a:t>=RIGHT("Foo",10)</a:t>
            </a:r>
          </a:p>
          <a:p>
            <a:pPr lvl="1"/>
            <a:endParaRPr lang="en-US"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357930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a:t>
            </a:r>
            <a:r>
              <a:rPr lang="en-US" dirty="0" smtClean="0"/>
              <a:t>Extracting </a:t>
            </a:r>
            <a:r>
              <a:rPr lang="en-US" dirty="0"/>
              <a:t>And C</a:t>
            </a:r>
            <a:r>
              <a:rPr lang="en-US" dirty="0" smtClean="0"/>
              <a:t>onnecting </a:t>
            </a:r>
            <a:r>
              <a:rPr lang="en-US" dirty="0"/>
              <a:t>Text </a:t>
            </a:r>
            <a:r>
              <a:rPr lang="en-US" dirty="0" smtClean="0"/>
              <a:t>(4)</a:t>
            </a:r>
            <a:endParaRPr lang="en-US" dirty="0"/>
          </a:p>
        </p:txBody>
      </p:sp>
      <p:sp>
        <p:nvSpPr>
          <p:cNvPr id="3" name="Content Placeholder 2"/>
          <p:cNvSpPr>
            <a:spLocks noGrp="1"/>
          </p:cNvSpPr>
          <p:nvPr>
            <p:ph idx="1"/>
          </p:nvPr>
        </p:nvSpPr>
        <p:spPr/>
        <p:txBody>
          <a:bodyPr/>
          <a:lstStyle/>
          <a:p>
            <a:r>
              <a:rPr lang="en-US" sz="2000" dirty="0" smtClean="0">
                <a:latin typeface="Consolas" panose="020B0609020204030204" pitchFamily="49" charset="0"/>
                <a:cs typeface="Consolas" panose="020B0609020204030204" pitchFamily="49" charset="0"/>
              </a:rPr>
              <a:t>mid()</a:t>
            </a:r>
            <a:r>
              <a:rPr lang="en-US" sz="2000" dirty="0" smtClean="0"/>
              <a:t>:</a:t>
            </a:r>
          </a:p>
          <a:p>
            <a:pPr lvl="1"/>
            <a:r>
              <a:rPr lang="en-US" dirty="0" smtClean="0"/>
              <a:t>Starting at the specified position, the function extracts the specified number of characters from the string</a:t>
            </a:r>
          </a:p>
          <a:p>
            <a:pPr lvl="1"/>
            <a:r>
              <a:rPr lang="en-US" b="1" smtClean="0"/>
              <a:t>Format</a:t>
            </a:r>
            <a:r>
              <a:rPr lang="en-US" dirty="0" smtClean="0"/>
              <a:t>: </a:t>
            </a:r>
            <a:r>
              <a:rPr lang="en-US" dirty="0" smtClean="0">
                <a:latin typeface="Consolas" panose="020B0609020204030204" pitchFamily="49" charset="0"/>
                <a:cs typeface="Consolas" panose="020B0609020204030204" pitchFamily="49" charset="0"/>
              </a:rPr>
              <a:t>left(&lt;</a:t>
            </a:r>
            <a:r>
              <a:rPr lang="en-US" i="1" dirty="0" smtClean="0">
                <a:latin typeface="Consolas" panose="020B0609020204030204" pitchFamily="49" charset="0"/>
                <a:cs typeface="Consolas" panose="020B0609020204030204" pitchFamily="49" charset="0"/>
              </a:rPr>
              <a:t>string</a:t>
            </a:r>
            <a:r>
              <a:rPr lang="en-US" dirty="0" smtClean="0">
                <a:latin typeface="Consolas" panose="020B0609020204030204" pitchFamily="49" charset="0"/>
                <a:cs typeface="Consolas" panose="020B0609020204030204" pitchFamily="49" charset="0"/>
              </a:rPr>
              <a:t>&gt;, &lt;</a:t>
            </a:r>
            <a:r>
              <a:rPr lang="en-US" i="1" dirty="0" smtClean="0">
                <a:latin typeface="Consolas" panose="020B0609020204030204" pitchFamily="49" charset="0"/>
                <a:cs typeface="Consolas" panose="020B0609020204030204" pitchFamily="49" charset="0"/>
              </a:rPr>
              <a:t>start</a:t>
            </a:r>
            <a:r>
              <a:rPr lang="en-US" dirty="0" smtClean="0">
                <a:latin typeface="Consolas" panose="020B0609020204030204" pitchFamily="49" charset="0"/>
                <a:cs typeface="Consolas" panose="020B0609020204030204" pitchFamily="49" charset="0"/>
              </a:rPr>
              <a:t>&gt;, &lt;</a:t>
            </a:r>
            <a:r>
              <a:rPr lang="en-US" i="1" dirty="0" smtClean="0">
                <a:latin typeface="Consolas" panose="020B0609020204030204" pitchFamily="49" charset="0"/>
                <a:cs typeface="Consolas" panose="020B0609020204030204" pitchFamily="49" charset="0"/>
              </a:rPr>
              <a:t>length</a:t>
            </a:r>
            <a:r>
              <a:rPr lang="en-US" dirty="0" smtClean="0">
                <a:latin typeface="Consolas" panose="020B0609020204030204" pitchFamily="49" charset="0"/>
                <a:cs typeface="Consolas" panose="020B0609020204030204" pitchFamily="49" charset="0"/>
              </a:rPr>
              <a:t>&gt;)</a:t>
            </a:r>
          </a:p>
          <a:p>
            <a:pPr lvl="2"/>
            <a:r>
              <a:rPr lang="en-US" dirty="0" smtClean="0">
                <a:cs typeface="Consolas" panose="020B0609020204030204" pitchFamily="49" charset="0"/>
              </a:rPr>
              <a:t>String: the source string to extra characters from</a:t>
            </a:r>
          </a:p>
          <a:p>
            <a:pPr lvl="2"/>
            <a:r>
              <a:rPr lang="en-US" dirty="0" smtClean="0">
                <a:cs typeface="Consolas" panose="020B0609020204030204" pitchFamily="49" charset="0"/>
              </a:rPr>
              <a:t>Start: the position in the string in which extraction should begin</a:t>
            </a:r>
          </a:p>
          <a:p>
            <a:pPr lvl="2"/>
            <a:r>
              <a:rPr lang="en-US" dirty="0" smtClean="0">
                <a:cs typeface="Consolas" panose="020B0609020204030204" pitchFamily="49" charset="0"/>
              </a:rPr>
              <a:t>Length: the length of the sub-string to extract (sub-string begins at the position specified with the ‘start’ argument)</a:t>
            </a:r>
            <a:endParaRPr lang="en-US" dirty="0" smtClean="0"/>
          </a:p>
          <a:p>
            <a:pPr lvl="1"/>
            <a:r>
              <a:rPr lang="en-US" sz="1200">
                <a:hlinkClick r:id="rId3"/>
              </a:rPr>
              <a:t>https://support.office.com/en-US/article/Mid-Function-427E6895-822C-44EE-B34A-564A28F2532C</a:t>
            </a:r>
            <a:endParaRPr lang="en-US" sz="1200"/>
          </a:p>
          <a:p>
            <a:pPr lvl="1"/>
            <a:r>
              <a:rPr lang="en-US" b="1" smtClean="0"/>
              <a:t>Examples</a:t>
            </a:r>
            <a:r>
              <a:rPr lang="en-US" dirty="0" smtClean="0"/>
              <a:t>:</a:t>
            </a:r>
          </a:p>
          <a:p>
            <a:pPr marL="457200" lvl="2" indent="0">
              <a:buNone/>
            </a:pPr>
            <a:r>
              <a:rPr lang="en-US" dirty="0" smtClean="0">
                <a:latin typeface="Consolas" panose="020B0609020204030204" pitchFamily="49" charset="0"/>
                <a:cs typeface="Consolas" panose="020B0609020204030204" pitchFamily="49" charset="0"/>
              </a:rPr>
              <a:t>=MID("not too hot",2,4)</a:t>
            </a:r>
          </a:p>
          <a:p>
            <a:pPr marL="457200" lvl="2" indent="0">
              <a:buNone/>
            </a:pPr>
            <a:r>
              <a:rPr lang="en-US" dirty="0" smtClean="0">
                <a:latin typeface="Consolas" panose="020B0609020204030204" pitchFamily="49" charset="0"/>
                <a:cs typeface="Consolas" panose="020B0609020204030204" pitchFamily="49" charset="0"/>
              </a:rPr>
              <a:t>=MID("not too hot",8,55)</a:t>
            </a:r>
          </a:p>
          <a:p>
            <a:pPr marL="457200" lvl="2" indent="0">
              <a:buNone/>
            </a:pPr>
            <a:r>
              <a:rPr lang="en-US" dirty="0" smtClean="0">
                <a:latin typeface="Consolas" panose="020B0609020204030204" pitchFamily="49" charset="0"/>
                <a:cs typeface="Consolas" panose="020B0609020204030204" pitchFamily="49" charset="0"/>
              </a:rPr>
              <a:t>=MID("not too hot",0,5)</a:t>
            </a:r>
          </a:p>
          <a:p>
            <a:pPr marL="457200" lvl="2" indent="0">
              <a:buNone/>
            </a:pPr>
            <a:r>
              <a:rPr lang="en-US" dirty="0" smtClean="0">
                <a:latin typeface="Consolas" panose="020B0609020204030204" pitchFamily="49" charset="0"/>
                <a:cs typeface="Consolas" panose="020B0609020204030204" pitchFamily="49" charset="0"/>
              </a:rPr>
              <a:t>=MID("not too hot",7,0)</a:t>
            </a:r>
          </a:p>
          <a:p>
            <a:pPr lvl="1"/>
            <a:endParaRPr lang="en-US" dirty="0" smtClean="0"/>
          </a:p>
          <a:p>
            <a:pPr lvl="1"/>
            <a:endParaRPr lang="en-US" dirty="0" smtClean="0"/>
          </a:p>
          <a:p>
            <a:pPr lvl="1"/>
            <a:endParaRPr lang="en-US" dirty="0"/>
          </a:p>
          <a:p>
            <a:pPr lvl="1"/>
            <a:endParaRPr lang="en-US" dirty="0"/>
          </a:p>
        </p:txBody>
      </p:sp>
    </p:spTree>
    <p:extLst>
      <p:ext uri="{BB962C8B-B14F-4D97-AF65-F5344CB8AC3E}">
        <p14:creationId xmlns:p14="http://schemas.microsoft.com/office/powerpoint/2010/main" val="179567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For Extracting And C</a:t>
            </a:r>
            <a:r>
              <a:rPr lang="en-US" dirty="0" smtClean="0"/>
              <a:t>onnecting Text (5)</a:t>
            </a:r>
            <a:endParaRPr lang="en-US" dirty="0"/>
          </a:p>
        </p:txBody>
      </p:sp>
      <p:sp>
        <p:nvSpPr>
          <p:cNvPr id="3" name="Content Placeholder 2"/>
          <p:cNvSpPr>
            <a:spLocks noGrp="1"/>
          </p:cNvSpPr>
          <p:nvPr>
            <p:ph idx="1"/>
          </p:nvPr>
        </p:nvSpPr>
        <p:spPr/>
        <p:txBody>
          <a:bodyPr/>
          <a:lstStyle/>
          <a:p>
            <a:pPr marL="355600" indent="-342900"/>
            <a:r>
              <a:rPr lang="en-US" sz="2000" dirty="0">
                <a:latin typeface="Consolas" panose="020B0609020204030204" pitchFamily="49" charset="0"/>
                <a:cs typeface="Consolas" panose="020B0609020204030204" pitchFamily="49" charset="0"/>
              </a:rPr>
              <a:t>find()</a:t>
            </a:r>
            <a:r>
              <a:rPr lang="en-US" dirty="0"/>
              <a:t>:</a:t>
            </a:r>
          </a:p>
          <a:p>
            <a:pPr marL="577850" lvl="1" indent="-342900"/>
            <a:r>
              <a:rPr lang="en-US" dirty="0"/>
              <a:t>Finds the starting position of one string </a:t>
            </a:r>
            <a:r>
              <a:rPr lang="en-US" dirty="0" smtClean="0"/>
              <a:t>within </a:t>
            </a:r>
            <a:r>
              <a:rPr lang="en-US" dirty="0"/>
              <a:t>another string</a:t>
            </a:r>
          </a:p>
          <a:p>
            <a:pPr marL="577850" lvl="1" indent="-342900"/>
            <a:r>
              <a:rPr lang="en-US" sz="1800" b="1" dirty="0">
                <a:latin typeface="Consolas" panose="020B0609020204030204" pitchFamily="49" charset="0"/>
                <a:cs typeface="Consolas" panose="020B0609020204030204" pitchFamily="49" charset="0"/>
              </a:rPr>
              <a:t>Format</a:t>
            </a:r>
            <a:r>
              <a:rPr lang="en-US" sz="1800" dirty="0">
                <a:latin typeface="Consolas" panose="020B0609020204030204" pitchFamily="49" charset="0"/>
                <a:cs typeface="Consolas" panose="020B0609020204030204" pitchFamily="49" charset="0"/>
              </a:rPr>
              <a:t>: </a:t>
            </a:r>
            <a:endParaRPr lang="en-US" sz="1800" dirty="0" smtClean="0">
              <a:latin typeface="Consolas" panose="020B0609020204030204" pitchFamily="49" charset="0"/>
              <a:cs typeface="Consolas" panose="020B0609020204030204" pitchFamily="49" charset="0"/>
            </a:endParaRPr>
          </a:p>
          <a:p>
            <a:pPr marL="695325" lvl="2" indent="-342900"/>
            <a:r>
              <a:rPr lang="en-US" dirty="0" smtClean="0">
                <a:latin typeface="Consolas" panose="020B0609020204030204" pitchFamily="49" charset="0"/>
                <a:cs typeface="Consolas" panose="020B0609020204030204" pitchFamily="49" charset="0"/>
              </a:rPr>
              <a:t>find</a:t>
            </a:r>
            <a:r>
              <a:rPr lang="en-US" dirty="0">
                <a:latin typeface="Consolas" panose="020B0609020204030204" pitchFamily="49" charset="0"/>
                <a:cs typeface="Consolas" panose="020B0609020204030204" pitchFamily="49" charset="0"/>
              </a:rPr>
              <a:t>(&lt;</a:t>
            </a:r>
            <a:r>
              <a:rPr lang="en-US" i="1" dirty="0">
                <a:latin typeface="Consolas" panose="020B0609020204030204" pitchFamily="49" charset="0"/>
                <a:cs typeface="Consolas" panose="020B0609020204030204" pitchFamily="49" charset="0"/>
              </a:rPr>
              <a:t>find text</a:t>
            </a:r>
            <a:r>
              <a:rPr lang="en-US" dirty="0">
                <a:latin typeface="Consolas" panose="020B0609020204030204" pitchFamily="49" charset="0"/>
                <a:cs typeface="Consolas" panose="020B0609020204030204" pitchFamily="49" charset="0"/>
              </a:rPr>
              <a:t>&gt;, &lt;</a:t>
            </a:r>
            <a:r>
              <a:rPr lang="en-US" i="1" dirty="0">
                <a:latin typeface="Consolas" panose="020B0609020204030204" pitchFamily="49" charset="0"/>
                <a:cs typeface="Consolas" panose="020B0609020204030204" pitchFamily="49" charset="0"/>
              </a:rPr>
              <a:t>within text</a:t>
            </a:r>
            <a:r>
              <a:rPr lang="en-US" dirty="0">
                <a:latin typeface="Consolas" panose="020B0609020204030204" pitchFamily="49" charset="0"/>
                <a:cs typeface="Consolas" panose="020B0609020204030204" pitchFamily="49" charset="0"/>
              </a:rPr>
              <a:t>&gt;, </a:t>
            </a:r>
            <a:r>
              <a:rPr lang="en-US" i="1" dirty="0">
                <a:latin typeface="Consolas" panose="020B0609020204030204" pitchFamily="49" charset="0"/>
                <a:cs typeface="Consolas" panose="020B0609020204030204" pitchFamily="49" charset="0"/>
              </a:rPr>
              <a:t>[&lt;start </a:t>
            </a:r>
            <a:r>
              <a:rPr lang="en-US" i="1" dirty="0" smtClean="0">
                <a:latin typeface="Consolas" panose="020B0609020204030204" pitchFamily="49" charset="0"/>
                <a:cs typeface="Consolas" panose="020B0609020204030204" pitchFamily="49" charset="0"/>
              </a:rPr>
              <a:t>position&gt;]</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marL="917575" lvl="3" indent="-342900"/>
            <a:r>
              <a:rPr lang="en-US" dirty="0" smtClean="0"/>
              <a:t>Find text: </a:t>
            </a:r>
            <a:r>
              <a:rPr lang="en-US" dirty="0"/>
              <a:t>search for the first </a:t>
            </a:r>
            <a:r>
              <a:rPr lang="en-US" dirty="0" smtClean="0"/>
              <a:t>occurrence </a:t>
            </a:r>
            <a:r>
              <a:rPr lang="en-US" dirty="0"/>
              <a:t>of the </a:t>
            </a:r>
            <a:r>
              <a:rPr lang="en-US" i="1" dirty="0" smtClean="0"/>
              <a:t>find text</a:t>
            </a:r>
            <a:r>
              <a:rPr lang="en-US" dirty="0" smtClean="0"/>
              <a:t> </a:t>
            </a:r>
            <a:r>
              <a:rPr lang="en-US" dirty="0"/>
              <a:t>within the </a:t>
            </a:r>
            <a:r>
              <a:rPr lang="en-US" i="1" dirty="0" smtClean="0"/>
              <a:t>within text</a:t>
            </a:r>
            <a:endParaRPr lang="en-US" i="1" dirty="0"/>
          </a:p>
          <a:p>
            <a:pPr marL="917575" lvl="3" indent="-342900"/>
            <a:r>
              <a:rPr lang="en-US" dirty="0" smtClean="0"/>
              <a:t>Within text: </a:t>
            </a:r>
            <a:r>
              <a:rPr lang="en-US" dirty="0"/>
              <a:t>the string on which the search is </a:t>
            </a:r>
            <a:r>
              <a:rPr lang="en-US" dirty="0" smtClean="0"/>
              <a:t>performed</a:t>
            </a:r>
          </a:p>
          <a:p>
            <a:pPr marL="917575" lvl="3" indent="-342900"/>
            <a:r>
              <a:rPr lang="en-US" dirty="0" smtClean="0"/>
              <a:t>Start number (optional): the position of the ‘within text’ that you want the search to being</a:t>
            </a:r>
          </a:p>
          <a:p>
            <a:pPr marL="577850" lvl="1" indent="-342900"/>
            <a:r>
              <a:rPr lang="en-US" sz="1200" dirty="0">
                <a:hlinkClick r:id="rId3"/>
              </a:rPr>
              <a:t>https://</a:t>
            </a:r>
            <a:r>
              <a:rPr lang="en-US" sz="1200" dirty="0" smtClean="0">
                <a:hlinkClick r:id="rId3"/>
              </a:rPr>
              <a:t>support.office.com/en-US/article/FIND-function-06213F91-B5BE-4544-8B0B-2FD5A775436F</a:t>
            </a:r>
            <a:endParaRPr lang="en-US" sz="1200" dirty="0" smtClean="0"/>
          </a:p>
          <a:p>
            <a:pPr marL="577850" lvl="1" indent="-342900"/>
            <a:r>
              <a:rPr lang="en-US" sz="1800" b="1" dirty="0" smtClean="0"/>
              <a:t>Examples</a:t>
            </a:r>
            <a:r>
              <a:rPr lang="en-US" sz="1800" dirty="0" smtClean="0"/>
              <a:t>: </a:t>
            </a:r>
          </a:p>
          <a:p>
            <a:pPr marL="695325" lvl="2" indent="-342900"/>
            <a:r>
              <a:rPr lang="en-US" sz="1600" dirty="0" smtClean="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FIND("</a:t>
            </a:r>
            <a:r>
              <a:rPr lang="en-US" sz="1600" dirty="0" smtClean="0">
                <a:latin typeface="Consolas" panose="020B0609020204030204" pitchFamily="49" charset="0"/>
                <a:cs typeface="Consolas" panose="020B0609020204030204" pitchFamily="49" charset="0"/>
              </a:rPr>
              <a:t>me",</a:t>
            </a:r>
            <a:r>
              <a:rPr lang="en-US" sz="1600" dirty="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james</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pPr marL="695325" lvl="2" indent="-342900"/>
            <a:r>
              <a:rPr lang="en-US" sz="1600" dirty="0">
                <a:latin typeface="Consolas" panose="020B0609020204030204" pitchFamily="49" charset="0"/>
                <a:cs typeface="Consolas" panose="020B0609020204030204" pitchFamily="49" charset="0"/>
              </a:rPr>
              <a:t>=FIND("la","fa-la-la-la-la</a:t>
            </a:r>
            <a:r>
              <a:rPr lang="en-US" sz="1600" dirty="0" smtClean="0">
                <a:latin typeface="Consolas" panose="020B0609020204030204" pitchFamily="49" charset="0"/>
                <a:cs typeface="Consolas" panose="020B0609020204030204" pitchFamily="49" charset="0"/>
              </a:rPr>
              <a:t>")</a:t>
            </a:r>
          </a:p>
          <a:p>
            <a:pPr marL="695325" lvl="2" indent="-342900"/>
            <a:r>
              <a:rPr lang="en-US" sz="1600" dirty="0">
                <a:latin typeface="Consolas" panose="020B0609020204030204" pitchFamily="49" charset="0"/>
                <a:cs typeface="Consolas" panose="020B0609020204030204" pitchFamily="49" charset="0"/>
              </a:rPr>
              <a:t>=FIND("la","fa-la-la-la-la",6</a:t>
            </a:r>
            <a:r>
              <a:rPr lang="en-US" sz="1600" dirty="0" smtClean="0">
                <a:latin typeface="Consolas" panose="020B0609020204030204" pitchFamily="49" charset="0"/>
                <a:cs typeface="Consolas" panose="020B0609020204030204" pitchFamily="49" charset="0"/>
              </a:rPr>
              <a:t>)</a:t>
            </a:r>
          </a:p>
          <a:p>
            <a:pPr marL="695325" lvl="2" indent="-342900"/>
            <a:r>
              <a:rPr lang="en-US" sz="1600" dirty="0">
                <a:latin typeface="Consolas" panose="020B0609020204030204" pitchFamily="49" charset="0"/>
                <a:cs typeface="Consolas" panose="020B0609020204030204" pitchFamily="49" charset="0"/>
              </a:rPr>
              <a:t>=FIND("x","XYZ")</a:t>
            </a:r>
          </a:p>
          <a:p>
            <a:endParaRPr lang="en-US" dirty="0"/>
          </a:p>
        </p:txBody>
      </p:sp>
    </p:spTree>
    <p:extLst>
      <p:ext uri="{BB962C8B-B14F-4D97-AF65-F5344CB8AC3E}">
        <p14:creationId xmlns:p14="http://schemas.microsoft.com/office/powerpoint/2010/main" val="16880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a:t>
            </a:r>
            <a:r>
              <a:rPr lang="en-US" dirty="0" smtClean="0">
                <a:latin typeface="Consolas" panose="020B0609020204030204" pitchFamily="49" charset="0"/>
                <a:cs typeface="Consolas" panose="020B0609020204030204" pitchFamily="49" charset="0"/>
              </a:rPr>
              <a:t>Find()</a:t>
            </a:r>
            <a:r>
              <a:rPr lang="en-US" dirty="0" smtClean="0"/>
              <a:t>, </a:t>
            </a:r>
            <a:r>
              <a:rPr lang="en-US" dirty="0" smtClean="0">
                <a:latin typeface="Consolas" panose="020B0609020204030204" pitchFamily="49" charset="0"/>
                <a:cs typeface="Consolas" panose="020B0609020204030204" pitchFamily="49" charset="0"/>
              </a:rPr>
              <a:t>Mid()</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469557" y="1219200"/>
            <a:ext cx="8229600" cy="5029200"/>
          </a:xfrm>
        </p:spPr>
        <p:txBody>
          <a:bodyPr/>
          <a:lstStyle/>
          <a:p>
            <a:r>
              <a:rPr lang="en-US" dirty="0" smtClean="0"/>
              <a:t>The return value of one function can be used as the argument of another function.</a:t>
            </a:r>
          </a:p>
          <a:p>
            <a:r>
              <a:rPr lang="en-US" dirty="0" smtClean="0"/>
              <a:t>Consider this example</a:t>
            </a:r>
          </a:p>
          <a:p>
            <a:pPr lvl="1"/>
            <a:r>
              <a:rPr lang="en-US" dirty="0"/>
              <a:t>Cell A10 contains the string “</a:t>
            </a:r>
            <a:r>
              <a:rPr lang="en-US" sz="1600" dirty="0">
                <a:latin typeface="Consolas" panose="020B0609020204030204" pitchFamily="49" charset="0"/>
                <a:cs typeface="Consolas" panose="020B0609020204030204" pitchFamily="49" charset="0"/>
              </a:rPr>
              <a:t>Apt #709, 944 Dallas </a:t>
            </a:r>
            <a:r>
              <a:rPr lang="en-US" sz="1600">
                <a:latin typeface="Consolas" panose="020B0609020204030204" pitchFamily="49" charset="0"/>
                <a:cs typeface="Consolas" panose="020B0609020204030204" pitchFamily="49" charset="0"/>
              </a:rPr>
              <a:t>Dr</a:t>
            </a:r>
            <a:r>
              <a:rPr lang="en-US" sz="1600" dirty="0">
                <a:latin typeface="Consolas" panose="020B0609020204030204" pitchFamily="49" charset="0"/>
                <a:cs typeface="Consolas" panose="020B0609020204030204" pitchFamily="49" charset="0"/>
              </a:rPr>
              <a:t>. NW</a:t>
            </a:r>
            <a:r>
              <a:rPr lang="en-US" dirty="0" smtClean="0"/>
              <a:t>”</a:t>
            </a:r>
          </a:p>
          <a:p>
            <a:pPr lvl="1"/>
            <a:r>
              <a:rPr lang="en-US" dirty="0" smtClean="0"/>
              <a:t>You wish to extract the apartment number information </a:t>
            </a:r>
            <a:r>
              <a:rPr lang="en-US" i="1" dirty="0" smtClean="0">
                <a:latin typeface="Consolas" panose="020B0609020204030204" pitchFamily="49" charset="0"/>
                <a:cs typeface="Consolas" panose="020B0609020204030204" pitchFamily="49" charset="0"/>
              </a:rPr>
              <a:t>#ddd</a:t>
            </a:r>
            <a:r>
              <a:rPr lang="en-US" dirty="0" smtClean="0"/>
              <a:t> into a substring</a:t>
            </a:r>
          </a:p>
          <a:p>
            <a:pPr lvl="1"/>
            <a:r>
              <a:rPr lang="en-US" dirty="0" smtClean="0"/>
              <a:t>Assume that apartment numbers are always preceded by the number sign </a:t>
            </a:r>
            <a:r>
              <a:rPr lang="en-US" i="1" dirty="0" smtClean="0"/>
              <a:t>#</a:t>
            </a:r>
          </a:p>
          <a:p>
            <a:pPr lvl="1"/>
            <a:r>
              <a:rPr lang="en-US" dirty="0" smtClean="0"/>
              <a:t>Also you assume that apartment numbers are three digits in length</a:t>
            </a:r>
          </a:p>
          <a:p>
            <a:pPr lvl="1"/>
            <a:r>
              <a:rPr lang="en-US" dirty="0"/>
              <a:t>You cannot make assumptions about the information that precedes the number </a:t>
            </a:r>
            <a:r>
              <a:rPr lang="en-US" dirty="0" smtClean="0"/>
              <a:t>sign (zero to ‘infinity’)</a:t>
            </a:r>
          </a:p>
          <a:p>
            <a:pPr lvl="1"/>
            <a:r>
              <a:rPr lang="en-US" dirty="0" smtClean="0"/>
              <a:t>Find() can be use to determine the start location of the apartment in the string</a:t>
            </a:r>
          </a:p>
          <a:p>
            <a:pPr lvl="2"/>
            <a:r>
              <a:rPr lang="en-US" dirty="0" smtClean="0">
                <a:latin typeface="Consolas" panose="020B0609020204030204" pitchFamily="49" charset="0"/>
                <a:cs typeface="Consolas" panose="020B0609020204030204" pitchFamily="49" charset="0"/>
              </a:rPr>
              <a:t>FIND</a:t>
            </a:r>
            <a:r>
              <a:rPr lang="en-US" dirty="0">
                <a:latin typeface="Consolas" panose="020B0609020204030204" pitchFamily="49" charset="0"/>
                <a:cs typeface="Consolas" panose="020B0609020204030204" pitchFamily="49" charset="0"/>
              </a:rPr>
              <a:t>("#",A10</a:t>
            </a:r>
            <a:r>
              <a:rPr lang="en-US" dirty="0" smtClean="0">
                <a:latin typeface="Consolas" panose="020B0609020204030204" pitchFamily="49" charset="0"/>
                <a:cs typeface="Consolas" panose="020B0609020204030204" pitchFamily="49" charset="0"/>
              </a:rPr>
              <a:t>)</a:t>
            </a:r>
          </a:p>
          <a:p>
            <a:pPr lvl="1"/>
            <a:r>
              <a:rPr lang="en-US" dirty="0" smtClean="0"/>
              <a:t>The start position of the apartment information can be used as one of the arguments for an extraction function</a:t>
            </a:r>
            <a:r>
              <a:rPr lang="en-US" dirty="0"/>
              <a:t/>
            </a:r>
            <a:br>
              <a:rPr lang="en-US" dirty="0"/>
            </a:br>
            <a:endParaRPr lang="en-US" dirty="0"/>
          </a:p>
        </p:txBody>
      </p:sp>
    </p:spTree>
    <p:extLst>
      <p:ext uri="{BB962C8B-B14F-4D97-AF65-F5344CB8AC3E}">
        <p14:creationId xmlns:p14="http://schemas.microsoft.com/office/powerpoint/2010/main" val="245890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Combinations: </a:t>
            </a:r>
            <a:r>
              <a:rPr lang="en-US" dirty="0">
                <a:latin typeface="Consolas" panose="020B0609020204030204" pitchFamily="49" charset="0"/>
                <a:cs typeface="Consolas" panose="020B0609020204030204" pitchFamily="49" charset="0"/>
              </a:rPr>
              <a:t>Find()</a:t>
            </a:r>
            <a:r>
              <a:rPr lang="en-US" dirty="0"/>
              <a:t>, </a:t>
            </a:r>
            <a:r>
              <a:rPr lang="en-US" dirty="0">
                <a:latin typeface="Consolas" panose="020B0609020204030204" pitchFamily="49" charset="0"/>
                <a:cs typeface="Consolas" panose="020B0609020204030204" pitchFamily="49" charset="0"/>
              </a:rPr>
              <a:t>Mid</a:t>
            </a:r>
            <a:r>
              <a:rPr lang="en-US" dirty="0" smtClean="0">
                <a:latin typeface="Consolas" panose="020B0609020204030204" pitchFamily="49" charset="0"/>
                <a:cs typeface="Consolas" panose="020B0609020204030204" pitchFamily="49" charset="0"/>
              </a:rPr>
              <a:t>()</a:t>
            </a:r>
            <a:r>
              <a:rPr lang="en-US" dirty="0" smtClean="0">
                <a:latin typeface="+mn-lt"/>
                <a:cs typeface="Consolas" panose="020B0609020204030204" pitchFamily="49" charset="0"/>
              </a:rPr>
              <a:t>: 2</a:t>
            </a:r>
            <a:endParaRPr lang="en-US" dirty="0">
              <a:latin typeface="+mn-lt"/>
            </a:endParaRPr>
          </a:p>
        </p:txBody>
      </p:sp>
      <p:sp>
        <p:nvSpPr>
          <p:cNvPr id="3" name="Content Placeholder 2"/>
          <p:cNvSpPr>
            <a:spLocks noGrp="1"/>
          </p:cNvSpPr>
          <p:nvPr>
            <p:ph idx="1"/>
          </p:nvPr>
        </p:nvSpPr>
        <p:spPr/>
        <p:txBody>
          <a:bodyPr/>
          <a:lstStyle/>
          <a:p>
            <a:pPr lvl="1"/>
            <a:endParaRPr lang="en-US" dirty="0" smtClean="0"/>
          </a:p>
          <a:p>
            <a:pPr lvl="1"/>
            <a:endParaRPr lang="en-US" dirty="0"/>
          </a:p>
          <a:p>
            <a:pPr lvl="1"/>
            <a:r>
              <a:rPr lang="en-US" dirty="0" smtClean="0"/>
              <a:t>=MID(A10,   ,4)</a:t>
            </a:r>
          </a:p>
          <a:p>
            <a:pPr lvl="1"/>
            <a:r>
              <a:rPr lang="en-US" dirty="0" smtClean="0"/>
              <a:t>But you can’t always assume that the apartment information begins at position five.</a:t>
            </a:r>
          </a:p>
          <a:p>
            <a:pPr lvl="2"/>
            <a:r>
              <a:rPr lang="en-US" dirty="0"/>
              <a:t>“</a:t>
            </a:r>
            <a:r>
              <a:rPr lang="en-US" dirty="0">
                <a:latin typeface="Consolas" panose="020B0609020204030204" pitchFamily="49" charset="0"/>
                <a:cs typeface="Consolas" panose="020B0609020204030204" pitchFamily="49" charset="0"/>
              </a:rPr>
              <a:t>Apt #709, 944 Dallas </a:t>
            </a:r>
            <a:r>
              <a:rPr lang="en-US">
                <a:latin typeface="Consolas" panose="020B0609020204030204" pitchFamily="49" charset="0"/>
                <a:cs typeface="Consolas" panose="020B0609020204030204" pitchFamily="49" charset="0"/>
              </a:rPr>
              <a:t>Dr</a:t>
            </a:r>
            <a:r>
              <a:rPr lang="en-US" dirty="0">
                <a:latin typeface="Consolas" panose="020B0609020204030204" pitchFamily="49" charset="0"/>
                <a:cs typeface="Consolas" panose="020B0609020204030204" pitchFamily="49" charset="0"/>
              </a:rPr>
              <a:t>. NW</a:t>
            </a:r>
            <a:r>
              <a:rPr lang="en-US" dirty="0" smtClean="0"/>
              <a:t>”</a:t>
            </a:r>
          </a:p>
          <a:p>
            <a:pPr lvl="2"/>
            <a:r>
              <a:rPr lang="en-US" dirty="0" smtClean="0"/>
              <a:t>“#</a:t>
            </a:r>
            <a:r>
              <a:rPr lang="en-US" dirty="0" smtClean="0">
                <a:latin typeface="Consolas" panose="020B0609020204030204" pitchFamily="49" charset="0"/>
                <a:cs typeface="Consolas" panose="020B0609020204030204" pitchFamily="49" charset="0"/>
              </a:rPr>
              <a:t>123, 4944 Dalton Dr NW</a:t>
            </a:r>
            <a:r>
              <a:rPr lang="en-US" dirty="0" smtClean="0"/>
              <a:t>”</a:t>
            </a:r>
          </a:p>
          <a:p>
            <a:pPr lvl="2"/>
            <a:r>
              <a:rPr lang="en-US" dirty="0" smtClean="0"/>
              <a:t>So the return value from find() must be used to first determine the location of the apartment information.</a:t>
            </a:r>
          </a:p>
          <a:p>
            <a:pPr lvl="2"/>
            <a:endParaRPr lang="en-US" dirty="0"/>
          </a:p>
          <a:p>
            <a:pPr lvl="2"/>
            <a:endParaRPr lang="en-US" dirty="0" smtClean="0"/>
          </a:p>
          <a:p>
            <a:pPr lvl="2"/>
            <a:endParaRPr lang="en-US" dirty="0"/>
          </a:p>
          <a:p>
            <a:pPr lvl="2"/>
            <a:endParaRPr lang="en-US" dirty="0" smtClean="0"/>
          </a:p>
          <a:p>
            <a:pPr lvl="2"/>
            <a:r>
              <a:rPr lang="en-US" dirty="0" smtClean="0"/>
              <a:t>Next this information is used as one of the arguments for the </a:t>
            </a:r>
            <a:r>
              <a:rPr lang="en-US" dirty="0" smtClean="0">
                <a:latin typeface="Consolas" panose="020B0609020204030204" pitchFamily="49" charset="0"/>
                <a:cs typeface="Consolas" panose="020B0609020204030204" pitchFamily="49" charset="0"/>
              </a:rPr>
              <a:t>mid()</a:t>
            </a:r>
            <a:r>
              <a:rPr lang="en-US" dirty="0" smtClean="0"/>
              <a:t>, string extraction function.</a:t>
            </a:r>
          </a:p>
          <a:p>
            <a:pPr lvl="2"/>
            <a:r>
              <a:rPr lang="en-US" dirty="0"/>
              <a:t>All together: “</a:t>
            </a:r>
            <a:r>
              <a:rPr lang="en-US" dirty="0">
                <a:latin typeface="Consolas" panose="020B0609020204030204" pitchFamily="49" charset="0"/>
                <a:cs typeface="Consolas" panose="020B0609020204030204" pitchFamily="49" charset="0"/>
              </a:rPr>
              <a:t>=MID(A10,FIND("#",A10),4</a:t>
            </a:r>
            <a:r>
              <a:rPr lang="en-US" dirty="0" smtClean="0">
                <a:latin typeface="Consolas" panose="020B0609020204030204" pitchFamily="49" charset="0"/>
                <a:cs typeface="Consolas" panose="020B0609020204030204" pitchFamily="49" charset="0"/>
              </a:rPr>
              <a:t>)</a:t>
            </a:r>
            <a:r>
              <a:rPr lang="en-US" dirty="0" smtClean="0"/>
              <a:t>”</a:t>
            </a:r>
            <a:endParaRPr lang="en-US" dirty="0"/>
          </a:p>
          <a:p>
            <a:pPr lvl="1"/>
            <a:endParaRPr lang="en-US" dirty="0"/>
          </a:p>
        </p:txBody>
      </p:sp>
      <p:grpSp>
        <p:nvGrpSpPr>
          <p:cNvPr id="7" name="Group 6"/>
          <p:cNvGrpSpPr/>
          <p:nvPr/>
        </p:nvGrpSpPr>
        <p:grpSpPr>
          <a:xfrm>
            <a:off x="2057400" y="1752600"/>
            <a:ext cx="228600" cy="685800"/>
            <a:chOff x="2057400" y="1752600"/>
            <a:chExt cx="228600" cy="685800"/>
          </a:xfrm>
        </p:grpSpPr>
        <p:sp>
          <p:nvSpPr>
            <p:cNvPr id="4" name="TextBox 3"/>
            <p:cNvSpPr txBox="1"/>
            <p:nvPr/>
          </p:nvSpPr>
          <p:spPr>
            <a:xfrm>
              <a:off x="2057400" y="1752600"/>
              <a:ext cx="228600" cy="304800"/>
            </a:xfrm>
            <a:prstGeom prst="rect">
              <a:avLst/>
            </a:prstGeom>
            <a:noFill/>
          </p:spPr>
          <p:txBody>
            <a:bodyPr wrap="square" rtlCol="0">
              <a:noAutofit/>
            </a:bodyPr>
            <a:lstStyle/>
            <a:p>
              <a:r>
                <a:rPr lang="en-US" b="1" dirty="0">
                  <a:solidFill>
                    <a:srgbClr val="FF0000"/>
                  </a:solidFill>
                </a:rPr>
                <a:t>5</a:t>
              </a:r>
              <a:endParaRPr lang="en-US" b="1" dirty="0" smtClean="0">
                <a:solidFill>
                  <a:srgbClr val="FF0000"/>
                </a:solidFill>
              </a:endParaRPr>
            </a:p>
          </p:txBody>
        </p:sp>
        <p:cxnSp>
          <p:nvCxnSpPr>
            <p:cNvPr id="6" name="Straight Arrow Connector 5"/>
            <p:cNvCxnSpPr>
              <a:stCxn id="4" idx="2"/>
            </p:cNvCxnSpPr>
            <p:nvPr/>
          </p:nvCxnSpPr>
          <p:spPr>
            <a:xfrm>
              <a:off x="2171700" y="2057400"/>
              <a:ext cx="38100" cy="3810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1524000" y="5323341"/>
            <a:ext cx="2084225"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=MID(A10</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4)</a:t>
            </a:r>
          </a:p>
        </p:txBody>
      </p:sp>
      <p:sp>
        <p:nvSpPr>
          <p:cNvPr id="10" name="Rectangle 9"/>
          <p:cNvSpPr/>
          <p:nvPr/>
        </p:nvSpPr>
        <p:spPr>
          <a:xfrm>
            <a:off x="1905000" y="4518271"/>
            <a:ext cx="1830950" cy="369332"/>
          </a:xfrm>
          <a:prstGeom prst="rect">
            <a:avLst/>
          </a:prstGeom>
        </p:spPr>
        <p:txBody>
          <a:bodyPr wrap="none">
            <a:spAutoFit/>
          </a:bodyPr>
          <a:lstStyle/>
          <a:p>
            <a:r>
              <a:rPr lang="en-US" dirty="0">
                <a:latin typeface="Consolas" panose="020B0609020204030204" pitchFamily="49" charset="0"/>
                <a:cs typeface="Consolas" panose="020B0609020204030204" pitchFamily="49" charset="0"/>
              </a:rPr>
              <a:t>FIND("#",A10)</a:t>
            </a:r>
            <a:endParaRPr lang="en-US" dirty="0"/>
          </a:p>
        </p:txBody>
      </p:sp>
      <p:grpSp>
        <p:nvGrpSpPr>
          <p:cNvPr id="14" name="Group 13"/>
          <p:cNvGrpSpPr/>
          <p:nvPr/>
        </p:nvGrpSpPr>
        <p:grpSpPr>
          <a:xfrm>
            <a:off x="2667000" y="4887603"/>
            <a:ext cx="457200" cy="620404"/>
            <a:chOff x="2667000" y="4887603"/>
            <a:chExt cx="457200" cy="620404"/>
          </a:xfrm>
        </p:grpSpPr>
        <p:sp>
          <p:nvSpPr>
            <p:cNvPr id="11" name="TextBox 10"/>
            <p:cNvSpPr txBox="1"/>
            <p:nvPr/>
          </p:nvSpPr>
          <p:spPr>
            <a:xfrm>
              <a:off x="2819400" y="4910075"/>
              <a:ext cx="304800" cy="413266"/>
            </a:xfrm>
            <a:prstGeom prst="rect">
              <a:avLst/>
            </a:prstGeom>
            <a:noFill/>
          </p:spPr>
          <p:txBody>
            <a:bodyPr wrap="square" rtlCol="0">
              <a:noAutofit/>
            </a:bodyPr>
            <a:lstStyle/>
            <a:p>
              <a:r>
                <a:rPr lang="en-US" b="1" dirty="0">
                  <a:solidFill>
                    <a:srgbClr val="FF0000"/>
                  </a:solidFill>
                </a:rPr>
                <a:t>5</a:t>
              </a:r>
              <a:endParaRPr lang="en-US" b="1" dirty="0" smtClean="0">
                <a:solidFill>
                  <a:srgbClr val="FF0000"/>
                </a:solidFill>
              </a:endParaRPr>
            </a:p>
          </p:txBody>
        </p:sp>
        <p:cxnSp>
          <p:nvCxnSpPr>
            <p:cNvPr id="13" name="Straight Arrow Connector 12"/>
            <p:cNvCxnSpPr/>
            <p:nvPr/>
          </p:nvCxnSpPr>
          <p:spPr>
            <a:xfrm>
              <a:off x="2667000" y="4887603"/>
              <a:ext cx="304800" cy="6204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863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9" grpId="0" uiExpand="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Template</a:t>
            </a:r>
            <a:endParaRPr lang="en-US" dirty="0"/>
          </a:p>
        </p:txBody>
      </p:sp>
      <p:pic>
        <p:nvPicPr>
          <p:cNvPr id="4" name="Picture 2" descr="C:\Users\tamj\Dropbox\jan 2015 work\excel\Family budget shee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164170"/>
            <a:ext cx="6629400" cy="5693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190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Why Bother?</a:t>
            </a:r>
            <a:endParaRPr lang="en-US" dirty="0"/>
          </a:p>
        </p:txBody>
      </p:sp>
      <p:sp>
        <p:nvSpPr>
          <p:cNvPr id="3" name="Content Placeholder 2"/>
          <p:cNvSpPr>
            <a:spLocks noGrp="1"/>
          </p:cNvSpPr>
          <p:nvPr>
            <p:ph idx="1"/>
          </p:nvPr>
        </p:nvSpPr>
        <p:spPr/>
        <p:txBody>
          <a:bodyPr/>
          <a:lstStyle/>
          <a:p>
            <a:r>
              <a:rPr lang="en-US" dirty="0" smtClean="0"/>
              <a:t>When would you ever use Excel functions this way?</a:t>
            </a:r>
          </a:p>
          <a:p>
            <a:r>
              <a:rPr lang="en-US" dirty="0" smtClean="0"/>
              <a:t>Sometimes the data has already been entered into the sheet </a:t>
            </a:r>
            <a:endParaRPr lang="en-US" dirty="0"/>
          </a:p>
          <a:p>
            <a:pPr lvl="1"/>
            <a:r>
              <a:rPr lang="en-US" dirty="0" smtClean="0"/>
              <a:t> </a:t>
            </a:r>
            <a:r>
              <a:rPr lang="en-US" dirty="0"/>
              <a:t>D</a:t>
            </a:r>
            <a:r>
              <a:rPr lang="en-US" dirty="0" smtClean="0"/>
              <a:t>ata may combine fields or include extraneous information:</a:t>
            </a:r>
          </a:p>
          <a:p>
            <a:pPr lvl="1"/>
            <a:r>
              <a:rPr lang="en-US" dirty="0"/>
              <a:t>403-123-4567 (postal code and phone number combined, dash)</a:t>
            </a:r>
          </a:p>
          <a:p>
            <a:pPr lvl="1"/>
            <a:r>
              <a:rPr lang="en-US" dirty="0"/>
              <a:t>(403)111-2222 (as above but adds additional brackets</a:t>
            </a:r>
            <a:r>
              <a:rPr lang="en-US" dirty="0" smtClean="0"/>
              <a:t>)</a:t>
            </a:r>
          </a:p>
          <a:p>
            <a:pPr marL="295275" indent="-282575">
              <a:buFont typeface="+mj-lt"/>
              <a:buAutoNum type="arabicPeriod"/>
            </a:pPr>
            <a:r>
              <a:rPr lang="en-US" dirty="0" smtClean="0"/>
              <a:t>Labor saving</a:t>
            </a:r>
          </a:p>
          <a:p>
            <a:pPr lvl="1"/>
            <a:r>
              <a:rPr lang="en-US" dirty="0" smtClean="0"/>
              <a:t>Retyping a large dataset may be time consuming</a:t>
            </a:r>
          </a:p>
          <a:p>
            <a:pPr lvl="1"/>
            <a:r>
              <a:rPr lang="en-US" dirty="0" smtClean="0"/>
              <a:t>Solve the problem once and then reuse (copy and paste) the trimming formula wherever else it is needed</a:t>
            </a:r>
          </a:p>
        </p:txBody>
      </p:sp>
      <p:pic>
        <p:nvPicPr>
          <p:cNvPr id="4" name="Picture 3"/>
          <p:cNvPicPr>
            <a:picLocks noChangeAspect="1"/>
          </p:cNvPicPr>
          <p:nvPr/>
        </p:nvPicPr>
        <p:blipFill rotWithShape="1">
          <a:blip r:embed="rId2"/>
          <a:srcRect b="12966"/>
          <a:stretch/>
        </p:blipFill>
        <p:spPr>
          <a:xfrm>
            <a:off x="914400" y="5228397"/>
            <a:ext cx="4095750" cy="1401003"/>
          </a:xfrm>
          <a:prstGeom prst="rect">
            <a:avLst/>
          </a:prstGeom>
        </p:spPr>
      </p:pic>
    </p:spTree>
    <p:extLst>
      <p:ext uri="{BB962C8B-B14F-4D97-AF65-F5344CB8AC3E}">
        <p14:creationId xmlns:p14="http://schemas.microsoft.com/office/powerpoint/2010/main" val="241142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Bother</a:t>
            </a:r>
            <a:r>
              <a:rPr lang="en-US" dirty="0" smtClean="0"/>
              <a:t>?</a:t>
            </a:r>
            <a:r>
              <a:rPr lang="en-US" b="1" dirty="0" smtClean="0"/>
              <a:t> </a:t>
            </a:r>
            <a:r>
              <a:rPr lang="en-US" dirty="0" smtClean="0"/>
              <a:t>(2)</a:t>
            </a:r>
            <a:endParaRPr lang="en-US" dirty="0"/>
          </a:p>
        </p:txBody>
      </p:sp>
      <p:sp>
        <p:nvSpPr>
          <p:cNvPr id="3" name="Content Placeholder 2"/>
          <p:cNvSpPr>
            <a:spLocks noGrp="1"/>
          </p:cNvSpPr>
          <p:nvPr>
            <p:ph idx="1"/>
          </p:nvPr>
        </p:nvSpPr>
        <p:spPr>
          <a:xfrm>
            <a:off x="457200" y="1219200"/>
            <a:ext cx="8229600" cy="5029200"/>
          </a:xfrm>
        </p:spPr>
        <p:txBody>
          <a:bodyPr/>
          <a:lstStyle/>
          <a:p>
            <a:pPr marL="293688" indent="-280988">
              <a:buFont typeface="+mj-lt"/>
              <a:buAutoNum type="arabicPeriod" startAt="2"/>
            </a:pPr>
            <a:r>
              <a:rPr lang="en-US" dirty="0" smtClean="0"/>
              <a:t>Different views of the same data may be needed (from an earlier example sheet)</a:t>
            </a:r>
          </a:p>
          <a:p>
            <a:pPr lvl="1"/>
            <a:endParaRPr lang="en-US" dirty="0"/>
          </a:p>
          <a:p>
            <a:pPr lvl="1"/>
            <a:endParaRPr lang="en-US" dirty="0" smtClean="0"/>
          </a:p>
          <a:p>
            <a:pPr lvl="1"/>
            <a:endParaRPr lang="en-US" dirty="0"/>
          </a:p>
          <a:p>
            <a:pPr lvl="1"/>
            <a:endParaRPr lang="en-US" dirty="0" smtClean="0"/>
          </a:p>
          <a:p>
            <a:pPr lvl="1"/>
            <a:r>
              <a:rPr lang="en-US" dirty="0" smtClean="0"/>
              <a:t>In Canada the proper greeting will be “Dr. Jones”</a:t>
            </a:r>
          </a:p>
          <a:p>
            <a:pPr marL="234950" lvl="1" indent="0">
              <a:buNone/>
            </a:pPr>
            <a:r>
              <a:rPr lang="en-US" dirty="0">
                <a:latin typeface="Consolas" panose="020B0609020204030204" pitchFamily="49" charset="0"/>
                <a:cs typeface="Consolas" panose="020B0609020204030204" pitchFamily="49" charset="0"/>
              </a:rPr>
              <a:t>=CONCATENATE(A2,C2)</a:t>
            </a:r>
          </a:p>
          <a:p>
            <a:pPr lvl="1"/>
            <a:endParaRPr lang="en-US" dirty="0" smtClean="0"/>
          </a:p>
          <a:p>
            <a:pPr lvl="1"/>
            <a:endParaRPr lang="en-US" dirty="0"/>
          </a:p>
          <a:p>
            <a:pPr marL="234950" lvl="1" indent="0">
              <a:buNone/>
            </a:pPr>
            <a:endParaRPr lang="en-US" dirty="0" smtClean="0"/>
          </a:p>
          <a:p>
            <a:pPr lvl="1"/>
            <a:r>
              <a:rPr lang="en-US" dirty="0" smtClean="0"/>
              <a:t>In other countries the proper greeting will be “Dr. Harry”</a:t>
            </a:r>
          </a:p>
          <a:p>
            <a:pPr marL="234950" lvl="1" indent="0">
              <a:buNone/>
            </a:pPr>
            <a:r>
              <a:rPr lang="en-US" dirty="0">
                <a:latin typeface="Consolas" panose="020B0609020204030204" pitchFamily="49" charset="0"/>
                <a:cs typeface="Consolas" panose="020B0609020204030204" pitchFamily="49" charset="0"/>
              </a:rPr>
              <a:t>=CONCATENATE(A2,B2)</a:t>
            </a:r>
          </a:p>
        </p:txBody>
      </p:sp>
      <p:pic>
        <p:nvPicPr>
          <p:cNvPr id="4" name="Picture 3"/>
          <p:cNvPicPr>
            <a:picLocks noChangeAspect="1"/>
          </p:cNvPicPr>
          <p:nvPr/>
        </p:nvPicPr>
        <p:blipFill rotWithShape="1">
          <a:blip r:embed="rId2"/>
          <a:srcRect b="25275"/>
          <a:stretch/>
        </p:blipFill>
        <p:spPr>
          <a:xfrm>
            <a:off x="762000" y="2068695"/>
            <a:ext cx="6181725" cy="1295400"/>
          </a:xfrm>
          <a:prstGeom prst="rect">
            <a:avLst/>
          </a:prstGeom>
        </p:spPr>
      </p:pic>
      <p:pic>
        <p:nvPicPr>
          <p:cNvPr id="5" name="Picture 4"/>
          <p:cNvPicPr>
            <a:picLocks noChangeAspect="1"/>
          </p:cNvPicPr>
          <p:nvPr/>
        </p:nvPicPr>
        <p:blipFill>
          <a:blip r:embed="rId3"/>
          <a:stretch>
            <a:fillRect/>
          </a:stretch>
        </p:blipFill>
        <p:spPr>
          <a:xfrm>
            <a:off x="3870447" y="3886200"/>
            <a:ext cx="1600200" cy="1266825"/>
          </a:xfrm>
          <a:prstGeom prst="rect">
            <a:avLst/>
          </a:prstGeom>
        </p:spPr>
      </p:pic>
      <p:pic>
        <p:nvPicPr>
          <p:cNvPr id="6" name="Picture 5"/>
          <p:cNvPicPr>
            <a:picLocks noChangeAspect="1"/>
          </p:cNvPicPr>
          <p:nvPr/>
        </p:nvPicPr>
        <p:blipFill>
          <a:blip r:embed="rId4"/>
          <a:stretch>
            <a:fillRect/>
          </a:stretch>
        </p:blipFill>
        <p:spPr>
          <a:xfrm>
            <a:off x="7058025" y="5334000"/>
            <a:ext cx="1628775" cy="1066800"/>
          </a:xfrm>
          <a:prstGeom prst="rect">
            <a:avLst/>
          </a:prstGeom>
        </p:spPr>
      </p:pic>
    </p:spTree>
    <p:extLst>
      <p:ext uri="{BB962C8B-B14F-4D97-AF65-F5344CB8AC3E}">
        <p14:creationId xmlns:p14="http://schemas.microsoft.com/office/powerpoint/2010/main" val="224063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Bother?</a:t>
            </a:r>
            <a:r>
              <a:rPr lang="en-US" b="1" dirty="0"/>
              <a:t> </a:t>
            </a:r>
            <a:r>
              <a:rPr lang="en-US" dirty="0" smtClean="0"/>
              <a:t>(3)</a:t>
            </a:r>
            <a:endParaRPr lang="en-US" dirty="0"/>
          </a:p>
        </p:txBody>
      </p:sp>
      <p:sp>
        <p:nvSpPr>
          <p:cNvPr id="3" name="Content Placeholder 2"/>
          <p:cNvSpPr>
            <a:spLocks noGrp="1"/>
          </p:cNvSpPr>
          <p:nvPr>
            <p:ph idx="1"/>
          </p:nvPr>
        </p:nvSpPr>
        <p:spPr/>
        <p:txBody>
          <a:bodyPr/>
          <a:lstStyle/>
          <a:p>
            <a:pPr marL="469900" indent="-457200">
              <a:buFont typeface="+mj-lt"/>
              <a:buAutoNum type="arabicPeriod" startAt="3"/>
            </a:pPr>
            <a:r>
              <a:rPr lang="en-US" dirty="0" smtClean="0"/>
              <a:t>It may useful to be familiar with these functions for the future! </a:t>
            </a:r>
          </a:p>
          <a:p>
            <a:pPr marL="569913" lvl="2" indent="-217488"/>
            <a:r>
              <a:rPr lang="en-US" dirty="0" smtClean="0"/>
              <a:t>Job interviews, the exams, the bonus feature of A2 ;)</a:t>
            </a:r>
            <a:endParaRPr lang="en-US" dirty="0"/>
          </a:p>
        </p:txBody>
      </p:sp>
    </p:spTree>
    <p:extLst>
      <p:ext uri="{BB962C8B-B14F-4D97-AF65-F5344CB8AC3E}">
        <p14:creationId xmlns:p14="http://schemas.microsoft.com/office/powerpoint/2010/main" val="4812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#1: String Functions</a:t>
            </a:r>
            <a:endParaRPr lang="en-US" b="1" dirty="0"/>
          </a:p>
        </p:txBody>
      </p:sp>
    </p:spTree>
    <p:extLst>
      <p:ext uri="{BB962C8B-B14F-4D97-AF65-F5344CB8AC3E}">
        <p14:creationId xmlns:p14="http://schemas.microsoft.com/office/powerpoint/2010/main" val="27455554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#1: String Functions</a:t>
            </a:r>
            <a:endParaRPr lang="en-US" b="1" dirty="0"/>
          </a:p>
        </p:txBody>
      </p:sp>
    </p:spTree>
    <p:extLst>
      <p:ext uri="{BB962C8B-B14F-4D97-AF65-F5344CB8AC3E}">
        <p14:creationId xmlns:p14="http://schemas.microsoft.com/office/powerpoint/2010/main" val="4961455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#2: Tracing String Functions</a:t>
            </a:r>
            <a:endParaRPr lang="en-US" b="1" dirty="0"/>
          </a:p>
        </p:txBody>
      </p:sp>
    </p:spTree>
    <p:extLst>
      <p:ext uri="{BB962C8B-B14F-4D97-AF65-F5344CB8AC3E}">
        <p14:creationId xmlns:p14="http://schemas.microsoft.com/office/powerpoint/2010/main" val="7282807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#3: String Functions (You Do)</a:t>
            </a:r>
            <a:endParaRPr lang="en-US" b="1" dirty="0"/>
          </a:p>
        </p:txBody>
      </p:sp>
    </p:spTree>
    <p:extLst>
      <p:ext uri="{BB962C8B-B14F-4D97-AF65-F5344CB8AC3E}">
        <p14:creationId xmlns:p14="http://schemas.microsoft.com/office/powerpoint/2010/main" val="33252641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And Time Functions</a:t>
            </a:r>
            <a:endParaRPr lang="en-US" dirty="0"/>
          </a:p>
        </p:txBody>
      </p:sp>
      <p:sp>
        <p:nvSpPr>
          <p:cNvPr id="3" name="Content Placeholder 2"/>
          <p:cNvSpPr>
            <a:spLocks noGrp="1"/>
          </p:cNvSpPr>
          <p:nvPr>
            <p:ph idx="1"/>
          </p:nvPr>
        </p:nvSpPr>
        <p:spPr/>
        <p:txBody>
          <a:bodyPr/>
          <a:lstStyle/>
          <a:p>
            <a:r>
              <a:rPr lang="en-US" dirty="0"/>
              <a:t>Name of example spreadsheet:</a:t>
            </a:r>
          </a:p>
          <a:p>
            <a:pPr marL="234950" lvl="1" indent="0">
              <a:buNone/>
            </a:pPr>
            <a:r>
              <a:rPr lang="en-US" dirty="0" smtClean="0"/>
              <a:t>“</a:t>
            </a:r>
            <a:r>
              <a:rPr lang="en-US" dirty="0" smtClean="0">
                <a:latin typeface="Consolas" panose="020B0609020204030204" pitchFamily="49" charset="0"/>
                <a:cs typeface="Consolas" panose="020B0609020204030204" pitchFamily="49" charset="0"/>
              </a:rPr>
              <a:t>9_date_time</a:t>
            </a:r>
            <a:r>
              <a:rPr lang="en-US" dirty="0" smtClean="0"/>
              <a:t>”</a:t>
            </a:r>
            <a:endParaRPr lang="en-US" dirty="0"/>
          </a:p>
          <a:p>
            <a:r>
              <a:rPr lang="en-US" dirty="0">
                <a:latin typeface="Consolas" panose="020B0609020204030204" pitchFamily="49" charset="0"/>
                <a:cs typeface="Consolas" panose="020B0609020204030204" pitchFamily="49" charset="0"/>
              </a:rPr>
              <a:t>t</a:t>
            </a:r>
            <a:r>
              <a:rPr lang="en-US" dirty="0" smtClean="0">
                <a:latin typeface="Consolas" panose="020B0609020204030204" pitchFamily="49" charset="0"/>
                <a:cs typeface="Consolas" panose="020B0609020204030204" pitchFamily="49" charset="0"/>
              </a:rPr>
              <a:t>oday()</a:t>
            </a:r>
          </a:p>
          <a:p>
            <a:pPr lvl="1"/>
            <a:r>
              <a:rPr lang="en-US" dirty="0" smtClean="0"/>
              <a:t>Displays the current date (month/day/year) e.g., </a:t>
            </a:r>
            <a:r>
              <a:rPr lang="en-US" dirty="0" smtClean="0">
                <a:latin typeface="Consolas" panose="020B0609020204030204" pitchFamily="49" charset="0"/>
                <a:cs typeface="Consolas" panose="020B0609020204030204" pitchFamily="49" charset="0"/>
              </a:rPr>
              <a:t>07/15/2015</a:t>
            </a:r>
          </a:p>
          <a:p>
            <a:r>
              <a:rPr lang="en-US" dirty="0" smtClean="0">
                <a:latin typeface="Consolas" panose="020B0609020204030204" pitchFamily="49" charset="0"/>
                <a:cs typeface="Consolas" panose="020B0609020204030204" pitchFamily="49" charset="0"/>
              </a:rPr>
              <a:t>now()</a:t>
            </a:r>
          </a:p>
          <a:p>
            <a:pPr lvl="1"/>
            <a:r>
              <a:rPr lang="en-US" dirty="0"/>
              <a:t>Displays the current </a:t>
            </a:r>
            <a:r>
              <a:rPr lang="en-US" dirty="0" smtClean="0"/>
              <a:t>date (as above) and time (hour/minute with a 24 hour clock) e.g., </a:t>
            </a:r>
            <a:r>
              <a:rPr lang="en-US" dirty="0" smtClean="0">
                <a:latin typeface="Consolas" panose="020B0609020204030204" pitchFamily="49" charset="0"/>
                <a:cs typeface="Consolas" panose="020B0609020204030204" pitchFamily="49" charset="0"/>
              </a:rPr>
              <a:t>18:42</a:t>
            </a:r>
            <a:endParaRPr lang="en-US" dirty="0">
              <a:latin typeface="Consolas" panose="020B0609020204030204" pitchFamily="49" charset="0"/>
              <a:cs typeface="Consolas" panose="020B0609020204030204" pitchFamily="49" charset="0"/>
            </a:endParaRPr>
          </a:p>
          <a:p>
            <a:r>
              <a:rPr lang="en-US" dirty="0" smtClean="0"/>
              <a:t>Both: determine the time/date based on the settings of the computer on which the worksheet is run.</a:t>
            </a:r>
          </a:p>
          <a:p>
            <a:pPr lvl="1"/>
            <a:r>
              <a:rPr lang="en-US" dirty="0" smtClean="0"/>
              <a:t>Updates occur when the files is opened or when the spreadsheet recalculates new values.</a:t>
            </a:r>
            <a:endParaRPr lang="en-US" dirty="0"/>
          </a:p>
        </p:txBody>
      </p:sp>
    </p:spTree>
    <p:extLst>
      <p:ext uri="{BB962C8B-B14F-4D97-AF65-F5344CB8AC3E}">
        <p14:creationId xmlns:p14="http://schemas.microsoft.com/office/powerpoint/2010/main" val="14116942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‘If-Else’ (Branching)</a:t>
            </a:r>
            <a:endParaRPr lang="en-CA" dirty="0"/>
          </a:p>
        </p:txBody>
      </p:sp>
      <p:sp>
        <p:nvSpPr>
          <p:cNvPr id="3" name="Content Placeholder 2"/>
          <p:cNvSpPr>
            <a:spLocks noGrp="1"/>
          </p:cNvSpPr>
          <p:nvPr>
            <p:ph idx="1"/>
          </p:nvPr>
        </p:nvSpPr>
        <p:spPr/>
        <p:txBody>
          <a:bodyPr/>
          <a:lstStyle/>
          <a:p>
            <a:endParaRPr lang="en-CA" dirty="0" smtClean="0"/>
          </a:p>
          <a:p>
            <a:endParaRPr lang="en-CA" dirty="0"/>
          </a:p>
          <a:p>
            <a:endParaRPr lang="en-CA" dirty="0" smtClean="0"/>
          </a:p>
          <a:p>
            <a:endParaRPr lang="en-CA" dirty="0"/>
          </a:p>
          <a:p>
            <a:endParaRPr lang="en-CA" dirty="0" smtClean="0"/>
          </a:p>
          <a:p>
            <a:endParaRPr lang="en-CA" dirty="0"/>
          </a:p>
          <a:p>
            <a:r>
              <a:rPr lang="en-CA" dirty="0" smtClean="0"/>
              <a:t>Function returns one value if a condition has been met.</a:t>
            </a:r>
          </a:p>
          <a:p>
            <a:pPr lvl="1"/>
            <a:r>
              <a:rPr lang="en-CA" dirty="0" smtClean="0"/>
              <a:t>“If condition met do an action”</a:t>
            </a:r>
          </a:p>
          <a:p>
            <a:r>
              <a:rPr lang="en-CA" dirty="0" smtClean="0"/>
              <a:t>Function can return another value if the condition hasn’t been met.</a:t>
            </a:r>
          </a:p>
          <a:p>
            <a:pPr lvl="1"/>
            <a:r>
              <a:rPr lang="en-CA" dirty="0" smtClean="0"/>
              <a:t>“Else if the condition not met do another action”</a:t>
            </a:r>
          </a:p>
          <a:p>
            <a:r>
              <a:rPr lang="en-CA" dirty="0" smtClean="0"/>
              <a:t>Boolean (logic): either true or false that the condition was met</a:t>
            </a:r>
            <a:endParaRPr lang="en-CA" dirty="0"/>
          </a:p>
        </p:txBody>
      </p:sp>
      <p:sp>
        <p:nvSpPr>
          <p:cNvPr id="5" name="Diamond 4"/>
          <p:cNvSpPr/>
          <p:nvPr/>
        </p:nvSpPr>
        <p:spPr>
          <a:xfrm>
            <a:off x="3124200" y="1066800"/>
            <a:ext cx="1885950" cy="1400908"/>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Grade point &gt;= 1.0 </a:t>
            </a:r>
            <a:endParaRPr lang="en-US" dirty="0">
              <a:solidFill>
                <a:schemeClr val="tx1"/>
              </a:solidFill>
              <a:latin typeface="Comic Sans MS" panose="030F0702030302020204" pitchFamily="66" charset="0"/>
            </a:endParaRPr>
          </a:p>
        </p:txBody>
      </p:sp>
      <p:grpSp>
        <p:nvGrpSpPr>
          <p:cNvPr id="7" name="Group 6"/>
          <p:cNvGrpSpPr/>
          <p:nvPr/>
        </p:nvGrpSpPr>
        <p:grpSpPr>
          <a:xfrm>
            <a:off x="600075" y="2239108"/>
            <a:ext cx="2971800" cy="1752600"/>
            <a:chOff x="685800" y="4724400"/>
            <a:chExt cx="2971800" cy="1752600"/>
          </a:xfrm>
        </p:grpSpPr>
        <p:sp>
          <p:nvSpPr>
            <p:cNvPr id="8" name="Rectangle 7"/>
            <p:cNvSpPr/>
            <p:nvPr/>
          </p:nvSpPr>
          <p:spPr>
            <a:xfrm>
              <a:off x="685800" y="5715000"/>
              <a:ext cx="22098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“Passed”</a:t>
              </a:r>
              <a:endParaRPr lang="en-US" sz="2000" dirty="0">
                <a:solidFill>
                  <a:schemeClr val="tx1"/>
                </a:solidFill>
                <a:latin typeface="Comic Sans MS" panose="030F0702030302020204" pitchFamily="66" charset="0"/>
              </a:endParaRPr>
            </a:p>
          </p:txBody>
        </p:sp>
        <p:cxnSp>
          <p:nvCxnSpPr>
            <p:cNvPr id="9" name="Straight Arrow Connector 8"/>
            <p:cNvCxnSpPr>
              <a:endCxn id="8" idx="0"/>
            </p:cNvCxnSpPr>
            <p:nvPr/>
          </p:nvCxnSpPr>
          <p:spPr>
            <a:xfrm flipH="1">
              <a:off x="1790700" y="4724400"/>
              <a:ext cx="1866900" cy="99060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05026" y="4883611"/>
              <a:ext cx="879858"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grpSp>
      <p:grpSp>
        <p:nvGrpSpPr>
          <p:cNvPr id="11" name="Group 10"/>
          <p:cNvGrpSpPr/>
          <p:nvPr/>
        </p:nvGrpSpPr>
        <p:grpSpPr>
          <a:xfrm>
            <a:off x="4541130" y="2247371"/>
            <a:ext cx="3069345" cy="1752600"/>
            <a:chOff x="4626855" y="4732663"/>
            <a:chExt cx="3069345" cy="1752600"/>
          </a:xfrm>
        </p:grpSpPr>
        <p:sp>
          <p:nvSpPr>
            <p:cNvPr id="12" name="Rectangle 11"/>
            <p:cNvSpPr/>
            <p:nvPr/>
          </p:nvSpPr>
          <p:spPr>
            <a:xfrm>
              <a:off x="5486400" y="5723263"/>
              <a:ext cx="220980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“Failed”</a:t>
              </a:r>
              <a:endParaRPr lang="en-US" sz="2000" dirty="0">
                <a:solidFill>
                  <a:schemeClr val="tx1"/>
                </a:solidFill>
                <a:latin typeface="Comic Sans MS" panose="030F0702030302020204" pitchFamily="66" charset="0"/>
              </a:endParaRPr>
            </a:p>
          </p:txBody>
        </p:sp>
        <p:cxnSp>
          <p:nvCxnSpPr>
            <p:cNvPr id="13" name="Straight Arrow Connector 12"/>
            <p:cNvCxnSpPr>
              <a:endCxn id="12" idx="0"/>
            </p:cNvCxnSpPr>
            <p:nvPr/>
          </p:nvCxnSpPr>
          <p:spPr>
            <a:xfrm>
              <a:off x="4626855" y="4732663"/>
              <a:ext cx="1964445" cy="990600"/>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09076" y="4965319"/>
              <a:ext cx="982223"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grpSp>
    </p:spTree>
    <p:extLst>
      <p:ext uri="{BB962C8B-B14F-4D97-AF65-F5344CB8AC3E}">
        <p14:creationId xmlns:p14="http://schemas.microsoft.com/office/powerpoint/2010/main" val="34824434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150818" y="4609943"/>
            <a:ext cx="2447925" cy="2337284"/>
          </a:xfrm>
          <a:prstGeom prst="rect">
            <a:avLst/>
          </a:prstGeom>
        </p:spPr>
      </p:pic>
      <p:sp>
        <p:nvSpPr>
          <p:cNvPr id="2" name="Title 1"/>
          <p:cNvSpPr>
            <a:spLocks noGrp="1"/>
          </p:cNvSpPr>
          <p:nvPr>
            <p:ph type="title"/>
          </p:nvPr>
        </p:nvSpPr>
        <p:spPr/>
        <p:txBody>
          <a:bodyPr/>
          <a:lstStyle/>
          <a:p>
            <a:r>
              <a:rPr lang="en-CA" dirty="0" smtClean="0"/>
              <a:t>Applying Branches: Grade Example</a:t>
            </a:r>
            <a:endParaRPr lang="en-CA" dirty="0"/>
          </a:p>
        </p:txBody>
      </p:sp>
      <p:sp>
        <p:nvSpPr>
          <p:cNvPr id="3" name="Content Placeholder 2"/>
          <p:cNvSpPr>
            <a:spLocks noGrp="1"/>
          </p:cNvSpPr>
          <p:nvPr>
            <p:ph idx="1"/>
          </p:nvPr>
        </p:nvSpPr>
        <p:spPr/>
        <p:txBody>
          <a:bodyPr/>
          <a:lstStyle/>
          <a:p>
            <a:r>
              <a:rPr lang="en-CA" dirty="0" smtClean="0"/>
              <a:t>In column ‘E’ the sheet will display “Pass” if term grade point is 1.0 or greater “</a:t>
            </a:r>
            <a:r>
              <a:rPr lang="en-CA" dirty="0" smtClean="0">
                <a:latin typeface="Consolas" panose="020B0609020204030204" pitchFamily="49" charset="0"/>
                <a:cs typeface="Consolas" panose="020B0609020204030204" pitchFamily="49" charset="0"/>
              </a:rPr>
              <a:t>Fail</a:t>
            </a:r>
            <a:r>
              <a:rPr lang="en-CA" dirty="0" smtClean="0"/>
              <a:t>” otherwise.</a:t>
            </a:r>
          </a:p>
          <a:p>
            <a:pPr lvl="1"/>
            <a:r>
              <a:rPr lang="en-CA" dirty="0" smtClean="0"/>
              <a:t>spreadsheet example name: 10</a:t>
            </a:r>
            <a:r>
              <a:rPr lang="en-CA" dirty="0" smtClean="0">
                <a:latin typeface="Consolas" panose="020B0609020204030204" pitchFamily="49" charset="0"/>
                <a:cs typeface="Consolas" panose="020B0609020204030204" pitchFamily="49" charset="0"/>
              </a:rPr>
              <a:t>_if_else_pass_fail</a:t>
            </a:r>
            <a:endParaRPr lang="en-CA" dirty="0">
              <a:latin typeface="Consolas" panose="020B0609020204030204" pitchFamily="49" charset="0"/>
              <a:cs typeface="Consolas" panose="020B0609020204030204" pitchFamily="49" charset="0"/>
            </a:endParaRPr>
          </a:p>
        </p:txBody>
      </p:sp>
      <p:sp>
        <p:nvSpPr>
          <p:cNvPr id="5" name="Rectangle 4"/>
          <p:cNvSpPr/>
          <p:nvPr/>
        </p:nvSpPr>
        <p:spPr>
          <a:xfrm>
            <a:off x="3171827" y="4091271"/>
            <a:ext cx="541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IF   (</a:t>
            </a:r>
            <a:r>
              <a:rPr lang="en-CA" dirty="0">
                <a:latin typeface="Consolas" panose="020B0609020204030204" pitchFamily="49" charset="0"/>
                <a:cs typeface="Consolas" panose="020B0609020204030204" pitchFamily="49" charset="0"/>
              </a:rPr>
              <a:t>D2&gt;=1</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Pass</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Fail")</a:t>
            </a:r>
          </a:p>
        </p:txBody>
      </p:sp>
      <p:cxnSp>
        <p:nvCxnSpPr>
          <p:cNvPr id="7" name="Straight Connector 6"/>
          <p:cNvCxnSpPr/>
          <p:nvPr/>
        </p:nvCxnSpPr>
        <p:spPr>
          <a:xfrm flipV="1">
            <a:off x="2326989" y="4538506"/>
            <a:ext cx="3467100" cy="12192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48494" y="3528045"/>
            <a:ext cx="1114427" cy="621683"/>
            <a:chOff x="3538536" y="3352853"/>
            <a:chExt cx="1114427" cy="621683"/>
          </a:xfrm>
        </p:grpSpPr>
        <p:sp>
          <p:nvSpPr>
            <p:cNvPr id="8" name="Right Brace 7"/>
            <p:cNvSpPr/>
            <p:nvPr/>
          </p:nvSpPr>
          <p:spPr>
            <a:xfrm rot="16200000">
              <a:off x="3902639" y="3581400"/>
              <a:ext cx="329073" cy="4572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1" name="TextBox 10"/>
            <p:cNvSpPr txBox="1"/>
            <p:nvPr/>
          </p:nvSpPr>
          <p:spPr>
            <a:xfrm>
              <a:off x="3538536" y="3352853"/>
              <a:ext cx="1114427" cy="533400"/>
            </a:xfrm>
            <a:prstGeom prst="rect">
              <a:avLst/>
            </a:prstGeom>
            <a:noFill/>
          </p:spPr>
          <p:txBody>
            <a:bodyPr wrap="square" rtlCol="0">
              <a:noAutofit/>
            </a:bodyPr>
            <a:lstStyle/>
            <a:p>
              <a:r>
                <a:rPr lang="en-CA" b="1" dirty="0" smtClean="0">
                  <a:solidFill>
                    <a:srgbClr val="FF0000"/>
                  </a:solidFill>
                </a:rPr>
                <a:t>Condition</a:t>
              </a:r>
            </a:p>
          </p:txBody>
        </p:sp>
      </p:grpSp>
      <p:grpSp>
        <p:nvGrpSpPr>
          <p:cNvPr id="16" name="Group 15"/>
          <p:cNvGrpSpPr/>
          <p:nvPr/>
        </p:nvGrpSpPr>
        <p:grpSpPr>
          <a:xfrm>
            <a:off x="5577207" y="3547427"/>
            <a:ext cx="2269517" cy="551854"/>
            <a:chOff x="5577207" y="3547427"/>
            <a:chExt cx="2269517" cy="551854"/>
          </a:xfrm>
        </p:grpSpPr>
        <p:sp>
          <p:nvSpPr>
            <p:cNvPr id="9" name="Right Brace 8"/>
            <p:cNvSpPr/>
            <p:nvPr/>
          </p:nvSpPr>
          <p:spPr>
            <a:xfrm rot="16200000">
              <a:off x="6081399" y="3701943"/>
              <a:ext cx="229236" cy="56544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2" name="TextBox 11"/>
            <p:cNvSpPr txBox="1"/>
            <p:nvPr/>
          </p:nvSpPr>
          <p:spPr>
            <a:xfrm>
              <a:off x="5577207" y="3547427"/>
              <a:ext cx="2269517" cy="352621"/>
            </a:xfrm>
            <a:prstGeom prst="rect">
              <a:avLst/>
            </a:prstGeom>
            <a:noFill/>
          </p:spPr>
          <p:txBody>
            <a:bodyPr wrap="square" rtlCol="0">
              <a:noAutofit/>
            </a:bodyPr>
            <a:lstStyle/>
            <a:p>
              <a:r>
                <a:rPr lang="en-CA" b="1" dirty="0" smtClean="0">
                  <a:solidFill>
                    <a:srgbClr val="FF0000"/>
                  </a:solidFill>
                </a:rPr>
                <a:t>Action: condition true</a:t>
              </a:r>
            </a:p>
          </p:txBody>
        </p:sp>
      </p:grpSp>
      <p:grpSp>
        <p:nvGrpSpPr>
          <p:cNvPr id="6" name="Group 5"/>
          <p:cNvGrpSpPr/>
          <p:nvPr/>
        </p:nvGrpSpPr>
        <p:grpSpPr>
          <a:xfrm>
            <a:off x="6450011" y="4700871"/>
            <a:ext cx="2236789" cy="713935"/>
            <a:chOff x="6432841" y="4741562"/>
            <a:chExt cx="2236789" cy="713935"/>
          </a:xfrm>
        </p:grpSpPr>
        <p:sp>
          <p:nvSpPr>
            <p:cNvPr id="10" name="Right Brace 9"/>
            <p:cNvSpPr/>
            <p:nvPr/>
          </p:nvSpPr>
          <p:spPr>
            <a:xfrm rot="5400000">
              <a:off x="7387938" y="4487856"/>
              <a:ext cx="187910" cy="69532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3" name="TextBox 12"/>
            <p:cNvSpPr txBox="1"/>
            <p:nvPr/>
          </p:nvSpPr>
          <p:spPr>
            <a:xfrm>
              <a:off x="6432841" y="4922097"/>
              <a:ext cx="2236789" cy="533400"/>
            </a:xfrm>
            <a:prstGeom prst="rect">
              <a:avLst/>
            </a:prstGeom>
            <a:noFill/>
          </p:spPr>
          <p:txBody>
            <a:bodyPr wrap="square" rtlCol="0">
              <a:noAutofit/>
            </a:bodyPr>
            <a:lstStyle/>
            <a:p>
              <a:r>
                <a:rPr lang="en-CA" b="1" dirty="0" smtClean="0">
                  <a:solidFill>
                    <a:srgbClr val="FF0000"/>
                  </a:solidFill>
                </a:rPr>
                <a:t>Action: condition false - “else case”</a:t>
              </a:r>
            </a:p>
          </p:txBody>
        </p:sp>
      </p:grpSp>
    </p:spTree>
    <p:extLst>
      <p:ext uri="{BB962C8B-B14F-4D97-AF65-F5344CB8AC3E}">
        <p14:creationId xmlns:p14="http://schemas.microsoft.com/office/powerpoint/2010/main" val="14597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1957387" y="3276600"/>
            <a:ext cx="5229225" cy="2676525"/>
          </a:xfrm>
          <a:prstGeom prst="rect">
            <a:avLst/>
          </a:prstGeom>
        </p:spPr>
      </p:pic>
      <p:sp>
        <p:nvSpPr>
          <p:cNvPr id="2" name="Title 1"/>
          <p:cNvSpPr>
            <a:spLocks noGrp="1"/>
          </p:cNvSpPr>
          <p:nvPr>
            <p:ph type="title"/>
          </p:nvPr>
        </p:nvSpPr>
        <p:spPr/>
        <p:txBody>
          <a:bodyPr/>
          <a:lstStyle/>
          <a:p>
            <a:r>
              <a:rPr lang="en-CA" dirty="0" smtClean="0"/>
              <a:t>Spreadsheets 101</a:t>
            </a:r>
            <a:endParaRPr lang="en-CA" dirty="0"/>
          </a:p>
        </p:txBody>
      </p:sp>
      <p:cxnSp>
        <p:nvCxnSpPr>
          <p:cNvPr id="6" name="Straight Connector 5"/>
          <p:cNvCxnSpPr/>
          <p:nvPr/>
        </p:nvCxnSpPr>
        <p:spPr>
          <a:xfrm flipV="1">
            <a:off x="1295400" y="3808228"/>
            <a:ext cx="738187" cy="91440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95399" y="4722628"/>
            <a:ext cx="738188"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399" y="4722628"/>
            <a:ext cx="738188" cy="1014412"/>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4417827"/>
            <a:ext cx="1066800" cy="646331"/>
          </a:xfrm>
          <a:prstGeom prst="rect">
            <a:avLst/>
          </a:prstGeom>
          <a:noFill/>
        </p:spPr>
        <p:txBody>
          <a:bodyPr wrap="square" rtlCol="0">
            <a:spAutoFit/>
          </a:bodyPr>
          <a:lstStyle/>
          <a:p>
            <a:r>
              <a:rPr lang="en-CA" b="1" dirty="0" smtClean="0">
                <a:solidFill>
                  <a:srgbClr val="FF0000"/>
                </a:solidFill>
              </a:rPr>
              <a:t>Row numbers</a:t>
            </a:r>
            <a:endParaRPr lang="en-CA" b="1" dirty="0">
              <a:solidFill>
                <a:srgbClr val="FF0000"/>
              </a:solidFill>
            </a:endParaRPr>
          </a:p>
        </p:txBody>
      </p:sp>
      <p:cxnSp>
        <p:nvCxnSpPr>
          <p:cNvPr id="14" name="Straight Connector 13"/>
          <p:cNvCxnSpPr>
            <a:stCxn id="17" idx="2"/>
          </p:cNvCxnSpPr>
          <p:nvPr/>
        </p:nvCxnSpPr>
        <p:spPr>
          <a:xfrm flipH="1">
            <a:off x="2635067" y="2134426"/>
            <a:ext cx="2089333" cy="1477561"/>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24400" y="2138601"/>
            <a:ext cx="196666" cy="1473386"/>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24400" y="2134426"/>
            <a:ext cx="2089333" cy="1498692"/>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91000" y="1488095"/>
            <a:ext cx="1066800" cy="646331"/>
          </a:xfrm>
          <a:prstGeom prst="rect">
            <a:avLst/>
          </a:prstGeom>
          <a:noFill/>
        </p:spPr>
        <p:txBody>
          <a:bodyPr wrap="square" rtlCol="0">
            <a:spAutoFit/>
          </a:bodyPr>
          <a:lstStyle/>
          <a:p>
            <a:r>
              <a:rPr lang="en-CA" b="1" dirty="0" smtClean="0">
                <a:solidFill>
                  <a:srgbClr val="FF0000"/>
                </a:solidFill>
              </a:rPr>
              <a:t>Column headings</a:t>
            </a:r>
            <a:endParaRPr lang="en-CA" b="1" dirty="0">
              <a:solidFill>
                <a:srgbClr val="FF0000"/>
              </a:solidFill>
            </a:endParaRPr>
          </a:p>
        </p:txBody>
      </p:sp>
      <p:sp>
        <p:nvSpPr>
          <p:cNvPr id="22" name="TextBox 21"/>
          <p:cNvSpPr txBox="1"/>
          <p:nvPr/>
        </p:nvSpPr>
        <p:spPr>
          <a:xfrm>
            <a:off x="269235" y="1758784"/>
            <a:ext cx="1587866" cy="646331"/>
          </a:xfrm>
          <a:prstGeom prst="rect">
            <a:avLst/>
          </a:prstGeom>
          <a:noFill/>
        </p:spPr>
        <p:txBody>
          <a:bodyPr wrap="square" rtlCol="0">
            <a:spAutoFit/>
          </a:bodyPr>
          <a:lstStyle/>
          <a:p>
            <a:r>
              <a:rPr lang="en-CA" b="1" dirty="0" smtClean="0">
                <a:solidFill>
                  <a:srgbClr val="FF0000"/>
                </a:solidFill>
              </a:rPr>
              <a:t>Coordinates of current cell</a:t>
            </a:r>
            <a:endParaRPr lang="en-CA" b="1" dirty="0">
              <a:solidFill>
                <a:srgbClr val="FF0000"/>
              </a:solidFill>
            </a:endParaRPr>
          </a:p>
        </p:txBody>
      </p:sp>
      <p:cxnSp>
        <p:nvCxnSpPr>
          <p:cNvPr id="26" name="Straight Connector 25"/>
          <p:cNvCxnSpPr/>
          <p:nvPr/>
        </p:nvCxnSpPr>
        <p:spPr>
          <a:xfrm>
            <a:off x="932379" y="2311008"/>
            <a:ext cx="1101208" cy="1092408"/>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95587" y="6143538"/>
            <a:ext cx="1395413" cy="646331"/>
          </a:xfrm>
          <a:prstGeom prst="rect">
            <a:avLst/>
          </a:prstGeom>
          <a:noFill/>
        </p:spPr>
        <p:txBody>
          <a:bodyPr wrap="square" rtlCol="0">
            <a:spAutoFit/>
          </a:bodyPr>
          <a:lstStyle/>
          <a:p>
            <a:r>
              <a:rPr lang="en-CA" b="1" dirty="0" smtClean="0">
                <a:solidFill>
                  <a:srgbClr val="FF0000"/>
                </a:solidFill>
              </a:rPr>
              <a:t>Contents of current cell</a:t>
            </a:r>
            <a:endParaRPr lang="en-CA" b="1" dirty="0">
              <a:solidFill>
                <a:srgbClr val="FF0000"/>
              </a:solidFill>
            </a:endParaRPr>
          </a:p>
        </p:txBody>
      </p:sp>
      <p:cxnSp>
        <p:nvCxnSpPr>
          <p:cNvPr id="33" name="Straight Connector 32"/>
          <p:cNvCxnSpPr/>
          <p:nvPr/>
        </p:nvCxnSpPr>
        <p:spPr>
          <a:xfrm flipV="1">
            <a:off x="3437120" y="3464350"/>
            <a:ext cx="1132774" cy="2784051"/>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291387" y="5256974"/>
            <a:ext cx="1395413" cy="369332"/>
          </a:xfrm>
          <a:prstGeom prst="rect">
            <a:avLst/>
          </a:prstGeom>
          <a:noFill/>
        </p:spPr>
        <p:txBody>
          <a:bodyPr wrap="square" rtlCol="0">
            <a:spAutoFit/>
          </a:bodyPr>
          <a:lstStyle/>
          <a:p>
            <a:r>
              <a:rPr lang="en-CA" b="1" dirty="0">
                <a:solidFill>
                  <a:srgbClr val="FF0000"/>
                </a:solidFill>
              </a:rPr>
              <a:t>C</a:t>
            </a:r>
            <a:r>
              <a:rPr lang="en-CA" b="1" dirty="0" smtClean="0">
                <a:solidFill>
                  <a:srgbClr val="FF0000"/>
                </a:solidFill>
              </a:rPr>
              <a:t>urrent cell</a:t>
            </a:r>
            <a:endParaRPr lang="en-CA" b="1" dirty="0">
              <a:solidFill>
                <a:srgbClr val="FF0000"/>
              </a:solidFill>
            </a:endParaRPr>
          </a:p>
        </p:txBody>
      </p:sp>
      <p:cxnSp>
        <p:nvCxnSpPr>
          <p:cNvPr id="45" name="Straight Connector 44"/>
          <p:cNvCxnSpPr/>
          <p:nvPr/>
        </p:nvCxnSpPr>
        <p:spPr>
          <a:xfrm flipH="1" flipV="1">
            <a:off x="6549431" y="4733068"/>
            <a:ext cx="1295955" cy="634159"/>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2864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Format: </a:t>
            </a:r>
            <a:r>
              <a:rPr lang="en-CA" dirty="0" smtClean="0">
                <a:latin typeface="Consolas" panose="020B0609020204030204" pitchFamily="49" charset="0"/>
                <a:cs typeface="Consolas" panose="020B0609020204030204" pitchFamily="49" charset="0"/>
              </a:rPr>
              <a:t>If-Else</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a:xfrm>
            <a:off x="457200" y="1447800"/>
            <a:ext cx="8382000" cy="5029200"/>
          </a:xfrm>
        </p:spPr>
        <p:txBody>
          <a:bodyPr/>
          <a:lstStyle/>
          <a:p>
            <a:r>
              <a:rPr lang="en-CA" b="1" dirty="0" smtClean="0"/>
              <a:t>Format</a:t>
            </a:r>
            <a:r>
              <a:rPr lang="en-CA" dirty="0" smtClean="0"/>
              <a:t>:</a:t>
            </a:r>
          </a:p>
          <a:p>
            <a:pPr marL="234950" lvl="1" indent="0">
              <a:buNone/>
            </a:pPr>
            <a:r>
              <a:rPr lang="en-CA" dirty="0" smtClean="0">
                <a:latin typeface="Consolas" panose="020B0609020204030204" pitchFamily="49" charset="0"/>
                <a:cs typeface="Consolas" panose="020B0609020204030204" pitchFamily="49" charset="0"/>
              </a:rPr>
              <a:t>=if (</a:t>
            </a:r>
            <a:r>
              <a:rPr lang="en-CA" i="1" dirty="0" smtClean="0">
                <a:latin typeface="Consolas" panose="020B0609020204030204" pitchFamily="49" charset="0"/>
                <a:cs typeface="Consolas" panose="020B0609020204030204" pitchFamily="49" charset="0"/>
              </a:rPr>
              <a:t>&lt;condition to check</a:t>
            </a:r>
            <a:r>
              <a:rPr lang="en-CA" dirty="0" smtClean="0">
                <a:latin typeface="Consolas" panose="020B0609020204030204" pitchFamily="49" charset="0"/>
                <a:cs typeface="Consolas" panose="020B0609020204030204" pitchFamily="49" charset="0"/>
              </a:rPr>
              <a:t>&gt;, </a:t>
            </a:r>
          </a:p>
          <a:p>
            <a:pPr marL="2349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a:t>
            </a:r>
            <a:r>
              <a:rPr lang="en-CA" i="1" dirty="0" smtClean="0">
                <a:latin typeface="Consolas" panose="020B0609020204030204" pitchFamily="49" charset="0"/>
                <a:cs typeface="Consolas" panose="020B0609020204030204" pitchFamily="49" charset="0"/>
              </a:rPr>
              <a:t>return value: condition true</a:t>
            </a:r>
            <a:r>
              <a:rPr lang="en-CA" dirty="0" smtClean="0">
                <a:latin typeface="Consolas" panose="020B0609020204030204" pitchFamily="49" charset="0"/>
                <a:cs typeface="Consolas" panose="020B0609020204030204" pitchFamily="49" charset="0"/>
              </a:rPr>
              <a:t>&gt;, </a:t>
            </a:r>
          </a:p>
          <a:p>
            <a:pPr marL="234950" lvl="1"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[&lt;</a:t>
            </a:r>
            <a:r>
              <a:rPr lang="en-CA" i="1" dirty="0" smtClean="0">
                <a:latin typeface="Consolas" panose="020B0609020204030204" pitchFamily="49" charset="0"/>
                <a:cs typeface="Consolas" panose="020B0609020204030204" pitchFamily="49" charset="0"/>
              </a:rPr>
              <a:t>return value: condition false</a:t>
            </a:r>
            <a:r>
              <a:rPr lang="en-CA" dirty="0" smtClean="0">
                <a:latin typeface="Consolas" panose="020B0609020204030204" pitchFamily="49" charset="0"/>
                <a:cs typeface="Consolas" panose="020B0609020204030204" pitchFamily="49" charset="0"/>
              </a:rPr>
              <a:t>&gt;])</a:t>
            </a:r>
          </a:p>
          <a:p>
            <a:endParaRPr lang="en-CA" dirty="0"/>
          </a:p>
          <a:p>
            <a:r>
              <a:rPr lang="en-CA" b="1" dirty="0" smtClean="0"/>
              <a:t>Example</a:t>
            </a:r>
            <a:r>
              <a:rPr lang="en-CA" dirty="0" smtClean="0"/>
              <a:t>:</a:t>
            </a:r>
          </a:p>
          <a:p>
            <a:pPr marL="234950" lvl="1" indent="0">
              <a:buNone/>
            </a:pP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IF(D2&gt;=</a:t>
            </a:r>
            <a:r>
              <a:rPr lang="en-CA" dirty="0" smtClean="0">
                <a:latin typeface="Consolas" panose="020B0609020204030204" pitchFamily="49" charset="0"/>
                <a:cs typeface="Consolas" panose="020B0609020204030204" pitchFamily="49" charset="0"/>
              </a:rPr>
              <a:t>3,</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Pass</a:t>
            </a:r>
            <a:r>
              <a:rPr lang="en-CA" dirty="0">
                <a:latin typeface="Consolas" panose="020B0609020204030204" pitchFamily="49" charset="0"/>
                <a:cs typeface="Consolas" panose="020B0609020204030204" pitchFamily="49" charset="0"/>
              </a:rPr>
              <a:t>", "Fail")</a:t>
            </a:r>
          </a:p>
          <a:p>
            <a:endParaRPr lang="en-CA" dirty="0" smtClean="0"/>
          </a:p>
          <a:p>
            <a:r>
              <a:rPr lang="en-CA" dirty="0" smtClean="0"/>
              <a:t>Note: the return value is not limited only to text</a:t>
            </a:r>
          </a:p>
          <a:p>
            <a:r>
              <a:rPr lang="en-CA" sz="1000" dirty="0">
                <a:hlinkClick r:id="rId2"/>
              </a:rPr>
              <a:t>https://</a:t>
            </a:r>
            <a:r>
              <a:rPr lang="en-CA" sz="1000" dirty="0" smtClean="0">
                <a:hlinkClick r:id="rId2"/>
              </a:rPr>
              <a:t>support.office.com/en-US/article/IF-function-69aed7c9-4e8a-4755-a9bc-aa8bbff73be2?CorrelationId=6aeb3056-a94b-47ac-af6e-90dff250a029</a:t>
            </a:r>
            <a:endParaRPr lang="en-CA" sz="1000" dirty="0" smtClean="0"/>
          </a:p>
          <a:p>
            <a:endParaRPr lang="en-CA" sz="1000" dirty="0"/>
          </a:p>
        </p:txBody>
      </p:sp>
    </p:spTree>
    <p:extLst>
      <p:ext uri="{BB962C8B-B14F-4D97-AF65-F5344CB8AC3E}">
        <p14:creationId xmlns:p14="http://schemas.microsoft.com/office/powerpoint/2010/main" val="4409636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Comparators</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4156327889"/>
              </p:ext>
            </p:extLst>
          </p:nvPr>
        </p:nvGraphicFramePr>
        <p:xfrm>
          <a:off x="1143000" y="1524000"/>
          <a:ext cx="7086600" cy="3580988"/>
        </p:xfrm>
        <a:graphic>
          <a:graphicData uri="http://schemas.openxmlformats.org/drawingml/2006/table">
            <a:tbl>
              <a:tblPr firstRow="1" bandRow="1">
                <a:tableStyleId>{5C22544A-7EE6-4342-B048-85BDC9FD1C3A}</a:tableStyleId>
              </a:tblPr>
              <a:tblGrid>
                <a:gridCol w="2066925"/>
                <a:gridCol w="1971675"/>
                <a:gridCol w="3048000"/>
              </a:tblGrid>
              <a:tr h="788429">
                <a:tc>
                  <a:txBody>
                    <a:bodyPr/>
                    <a:lstStyle/>
                    <a:p>
                      <a:r>
                        <a:rPr lang="en-CA" dirty="0" smtClean="0"/>
                        <a:t>Math</a:t>
                      </a:r>
                      <a:endParaRPr lang="en-CA" dirty="0"/>
                    </a:p>
                  </a:txBody>
                  <a:tcPr/>
                </a:tc>
                <a:tc>
                  <a:txBody>
                    <a:bodyPr/>
                    <a:lstStyle/>
                    <a:p>
                      <a:r>
                        <a:rPr lang="en-CA" dirty="0" smtClean="0"/>
                        <a:t>Excel</a:t>
                      </a:r>
                      <a:endParaRPr lang="en-CA" dirty="0"/>
                    </a:p>
                  </a:txBody>
                  <a:tcPr/>
                </a:tc>
                <a:tc>
                  <a:txBody>
                    <a:bodyPr/>
                    <a:lstStyle/>
                    <a:p>
                      <a:r>
                        <a:rPr lang="en-CA" dirty="0" smtClean="0"/>
                        <a:t>Meaning</a:t>
                      </a:r>
                      <a:endParaRPr lang="en-CA" dirty="0"/>
                    </a:p>
                  </a:txBody>
                  <a:tcPr/>
                </a:tc>
              </a:tr>
              <a:tr h="456788">
                <a:tc>
                  <a:txBody>
                    <a:bodyPr/>
                    <a:lstStyle/>
                    <a:p>
                      <a:r>
                        <a:rPr lang="en-CA" dirty="0" smtClean="0"/>
                        <a:t>&lt;</a:t>
                      </a:r>
                      <a:endParaRPr lang="en-CA" dirty="0"/>
                    </a:p>
                  </a:txBody>
                  <a:tcPr/>
                </a:tc>
                <a:tc>
                  <a:txBody>
                    <a:bodyPr/>
                    <a:lstStyle/>
                    <a:p>
                      <a:r>
                        <a:rPr lang="en-CA" dirty="0" smtClean="0"/>
                        <a:t>&lt;</a:t>
                      </a:r>
                      <a:endParaRPr lang="en-CA" dirty="0"/>
                    </a:p>
                  </a:txBody>
                  <a:tcPr/>
                </a:tc>
                <a:tc>
                  <a:txBody>
                    <a:bodyPr/>
                    <a:lstStyle/>
                    <a:p>
                      <a:r>
                        <a:rPr lang="en-CA" dirty="0" smtClean="0"/>
                        <a:t>Less than</a:t>
                      </a:r>
                      <a:endParaRPr lang="en-CA" dirty="0"/>
                    </a:p>
                  </a:txBody>
                  <a:tcPr/>
                </a:tc>
              </a:tr>
              <a:tr h="456788">
                <a:tc>
                  <a:txBody>
                    <a:bodyPr/>
                    <a:lstStyle/>
                    <a:p>
                      <a:r>
                        <a:rPr lang="en-CA" dirty="0" smtClean="0"/>
                        <a:t>&gt;</a:t>
                      </a:r>
                      <a:endParaRPr lang="en-CA" dirty="0"/>
                    </a:p>
                  </a:txBody>
                  <a:tcPr/>
                </a:tc>
                <a:tc>
                  <a:txBody>
                    <a:bodyPr/>
                    <a:lstStyle/>
                    <a:p>
                      <a:r>
                        <a:rPr lang="en-CA" dirty="0" smtClean="0"/>
                        <a:t>&gt;</a:t>
                      </a:r>
                      <a:endParaRPr lang="en-CA" dirty="0"/>
                    </a:p>
                  </a:txBody>
                  <a:tcPr/>
                </a:tc>
                <a:tc>
                  <a:txBody>
                    <a:bodyPr/>
                    <a:lstStyle/>
                    <a:p>
                      <a:r>
                        <a:rPr lang="en-CA" dirty="0" smtClean="0"/>
                        <a:t>Greater than</a:t>
                      </a:r>
                      <a:endParaRPr lang="en-CA" dirty="0"/>
                    </a:p>
                  </a:txBody>
                  <a:tcPr/>
                </a:tc>
              </a:tr>
              <a:tr h="456788">
                <a:tc>
                  <a:txBody>
                    <a:bodyPr/>
                    <a:lstStyle/>
                    <a:p>
                      <a:r>
                        <a:rPr lang="en-CA" dirty="0" smtClean="0"/>
                        <a:t>=</a:t>
                      </a:r>
                      <a:endParaRPr lang="en-CA" dirty="0"/>
                    </a:p>
                  </a:txBody>
                  <a:tcPr/>
                </a:tc>
                <a:tc>
                  <a:txBody>
                    <a:bodyPr/>
                    <a:lstStyle/>
                    <a:p>
                      <a:r>
                        <a:rPr lang="en-CA" dirty="0" smtClean="0"/>
                        <a:t>=</a:t>
                      </a:r>
                      <a:endParaRPr lang="en-CA" dirty="0"/>
                    </a:p>
                  </a:txBody>
                  <a:tcPr/>
                </a:tc>
                <a:tc>
                  <a:txBody>
                    <a:bodyPr/>
                    <a:lstStyle/>
                    <a:p>
                      <a:r>
                        <a:rPr lang="en-CA" dirty="0" smtClean="0"/>
                        <a:t>Equal to</a:t>
                      </a:r>
                      <a:endParaRPr lang="en-CA" dirty="0"/>
                    </a:p>
                  </a:txBody>
                  <a:tcPr/>
                </a:tc>
              </a:tr>
              <a:tr h="456788">
                <a:tc>
                  <a:txBody>
                    <a:bodyPr/>
                    <a:lstStyle/>
                    <a:p>
                      <a:r>
                        <a:rPr lang="en-CA" altLang="en-US" sz="1800" dirty="0" smtClean="0">
                          <a:latin typeface="Arial" charset="0"/>
                          <a:cs typeface="Times New Roman" pitchFamily="18" charset="0"/>
                        </a:rPr>
                        <a:t>≤ </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&lt;=</a:t>
                      </a:r>
                    </a:p>
                  </a:txBody>
                  <a:tcPr/>
                </a:tc>
                <a:tc>
                  <a:txBody>
                    <a:bodyPr/>
                    <a:lstStyle/>
                    <a:p>
                      <a:r>
                        <a:rPr lang="en-CA" dirty="0" smtClean="0"/>
                        <a:t>Less than, equal to</a:t>
                      </a:r>
                      <a:endParaRPr lang="en-CA" dirty="0"/>
                    </a:p>
                  </a:txBody>
                  <a:tcPr/>
                </a:tc>
              </a:tr>
              <a:tr h="508619">
                <a:tc>
                  <a:txBody>
                    <a:bodyPr/>
                    <a:lstStyle/>
                    <a:p>
                      <a:r>
                        <a:rPr lang="en-CA" altLang="en-US" sz="1800" dirty="0" smtClean="0">
                          <a:latin typeface="Arial" charset="0"/>
                          <a:cs typeface="Times New Roman" pitchFamily="18" charset="0"/>
                        </a:rPr>
                        <a:t>≥ </a:t>
                      </a:r>
                      <a:endParaRPr lang="en-C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&gt;=</a:t>
                      </a:r>
                    </a:p>
                  </a:txBody>
                  <a:tcPr/>
                </a:tc>
                <a:tc>
                  <a:txBody>
                    <a:bodyPr/>
                    <a:lstStyle/>
                    <a:p>
                      <a:r>
                        <a:rPr lang="en-CA" dirty="0" smtClean="0"/>
                        <a:t>Greater than, equal to</a:t>
                      </a:r>
                      <a:endParaRPr lang="en-CA" dirty="0"/>
                    </a:p>
                  </a:txBody>
                  <a:tcPr/>
                </a:tc>
              </a:tr>
              <a:tr h="456788">
                <a:tc>
                  <a:txBody>
                    <a:bodyPr/>
                    <a:lstStyle/>
                    <a:p>
                      <a:r>
                        <a:rPr lang="en-CA" altLang="en-US" sz="1800" dirty="0" smtClean="0">
                          <a:latin typeface="Arial" charset="0"/>
                          <a:cs typeface="Times New Roman" pitchFamily="18" charset="0"/>
                        </a:rPr>
                        <a:t>≠ </a:t>
                      </a:r>
                      <a:endParaRPr lang="en-CA" dirty="0"/>
                    </a:p>
                  </a:txBody>
                  <a:tcPr/>
                </a:tc>
                <a:tc>
                  <a:txBody>
                    <a:bodyPr/>
                    <a:lstStyle/>
                    <a:p>
                      <a:r>
                        <a:rPr lang="en-CA" dirty="0" smtClean="0"/>
                        <a:t>&lt;&gt;</a:t>
                      </a:r>
                      <a:endParaRPr lang="en-CA" dirty="0"/>
                    </a:p>
                  </a:txBody>
                  <a:tcPr/>
                </a:tc>
                <a:tc>
                  <a:txBody>
                    <a:bodyPr/>
                    <a:lstStyle/>
                    <a:p>
                      <a:r>
                        <a:rPr lang="en-CA" dirty="0" smtClean="0"/>
                        <a:t>Not equal to</a:t>
                      </a:r>
                      <a:endParaRPr lang="en-CA" dirty="0"/>
                    </a:p>
                  </a:txBody>
                  <a:tcPr/>
                </a:tc>
              </a:tr>
            </a:tbl>
          </a:graphicData>
        </a:graphic>
      </p:graphicFrame>
    </p:spTree>
    <p:extLst>
      <p:ext uri="{BB962C8B-B14F-4D97-AF65-F5344CB8AC3E}">
        <p14:creationId xmlns:p14="http://schemas.microsoft.com/office/powerpoint/2010/main" val="32051964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If</a:t>
            </a:r>
            <a:r>
              <a:rPr lang="en-CA" dirty="0" smtClean="0"/>
              <a:t>: Specifying Only The True Case</a:t>
            </a:r>
            <a:endParaRPr lang="en-CA" dirty="0"/>
          </a:p>
        </p:txBody>
      </p:sp>
      <p:sp>
        <p:nvSpPr>
          <p:cNvPr id="3" name="Content Placeholder 2"/>
          <p:cNvSpPr>
            <a:spLocks noGrp="1"/>
          </p:cNvSpPr>
          <p:nvPr>
            <p:ph idx="1"/>
          </p:nvPr>
        </p:nvSpPr>
        <p:spPr/>
        <p:txBody>
          <a:bodyPr/>
          <a:lstStyle/>
          <a:p>
            <a:r>
              <a:rPr lang="en-CA" dirty="0" smtClean="0"/>
              <a:t>If only a return value for the true case has been specified:</a:t>
            </a:r>
          </a:p>
          <a:p>
            <a:pPr lvl="1"/>
            <a:r>
              <a:rPr lang="en-CA" dirty="0"/>
              <a:t>W</a:t>
            </a:r>
            <a:r>
              <a:rPr lang="en-CA" dirty="0" smtClean="0"/>
              <a:t>hen the condition has not been met (false that the condition has been met) i.e.,  “Has the student passed the course?”…literally the text “FALSE” will be displayed.</a:t>
            </a:r>
          </a:p>
          <a:p>
            <a:pPr lvl="1"/>
            <a:r>
              <a:rPr lang="en-CA" dirty="0" smtClean="0"/>
              <a:t>No spreadsheet example has been provided because this implementation is incorrect</a:t>
            </a:r>
          </a:p>
          <a:p>
            <a:pPr lvl="2"/>
            <a:r>
              <a:rPr lang="en-CA" dirty="0" smtClean="0"/>
              <a:t>To see the result you can edit the previous sheet and just delete the false case “</a:t>
            </a:r>
            <a:r>
              <a:rPr lang="en-CA" dirty="0" smtClean="0">
                <a:latin typeface="Consolas" panose="020B0609020204030204" pitchFamily="49" charset="0"/>
                <a:cs typeface="Consolas" panose="020B0609020204030204" pitchFamily="49" charset="0"/>
              </a:rPr>
              <a:t>Fail</a:t>
            </a:r>
            <a:r>
              <a:rPr lang="en-CA" dirty="0" smtClean="0"/>
              <a:t>” message (‘Column E’ data).</a:t>
            </a:r>
          </a:p>
          <a:p>
            <a:pPr marL="0" indent="0">
              <a:buNone/>
            </a:pPr>
            <a:endParaRPr lang="en-CA" dirty="0"/>
          </a:p>
        </p:txBody>
      </p:sp>
      <p:sp>
        <p:nvSpPr>
          <p:cNvPr id="5" name="Rectangle 4"/>
          <p:cNvSpPr/>
          <p:nvPr/>
        </p:nvSpPr>
        <p:spPr>
          <a:xfrm>
            <a:off x="4559300" y="4368980"/>
            <a:ext cx="2590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latin typeface="Consolas" panose="020B0609020204030204" pitchFamily="49" charset="0"/>
                <a:cs typeface="Consolas" panose="020B0609020204030204" pitchFamily="49" charset="0"/>
              </a:rPr>
              <a:t>=</a:t>
            </a:r>
            <a:r>
              <a:rPr lang="en-CA" dirty="0">
                <a:latin typeface="Consolas" panose="020B0609020204030204" pitchFamily="49" charset="0"/>
                <a:cs typeface="Consolas" panose="020B0609020204030204" pitchFamily="49" charset="0"/>
              </a:rPr>
              <a:t>IF(D2&gt;=1,"Pass")</a:t>
            </a:r>
          </a:p>
        </p:txBody>
      </p:sp>
      <p:pic>
        <p:nvPicPr>
          <p:cNvPr id="7" name="Picture 6"/>
          <p:cNvPicPr>
            <a:picLocks noChangeAspect="1"/>
          </p:cNvPicPr>
          <p:nvPr/>
        </p:nvPicPr>
        <p:blipFill rotWithShape="1">
          <a:blip r:embed="rId2"/>
          <a:srcRect l="60063"/>
          <a:stretch/>
        </p:blipFill>
        <p:spPr>
          <a:xfrm>
            <a:off x="0" y="4421999"/>
            <a:ext cx="2667000" cy="2436001"/>
          </a:xfrm>
          <a:prstGeom prst="rect">
            <a:avLst/>
          </a:prstGeom>
        </p:spPr>
      </p:pic>
      <p:cxnSp>
        <p:nvCxnSpPr>
          <p:cNvPr id="6" name="Straight Connector 5"/>
          <p:cNvCxnSpPr>
            <a:endCxn id="5" idx="1"/>
          </p:cNvCxnSpPr>
          <p:nvPr/>
        </p:nvCxnSpPr>
        <p:spPr>
          <a:xfrm flipV="1">
            <a:off x="2209800" y="4635680"/>
            <a:ext cx="2349500" cy="97781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279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257800"/>
          </a:xfrm>
        </p:spPr>
        <p:txBody>
          <a:bodyPr/>
          <a:lstStyle/>
          <a:p>
            <a:r>
              <a:rPr lang="en-CA" dirty="0" smtClean="0"/>
              <a:t>Consequently: </a:t>
            </a:r>
          </a:p>
          <a:p>
            <a:pPr lvl="1"/>
            <a:r>
              <a:rPr lang="en-CA" dirty="0"/>
              <a:t>E</a:t>
            </a:r>
            <a:r>
              <a:rPr lang="en-CA" dirty="0" smtClean="0"/>
              <a:t>ven if a specific return value is desired only for the ‘if condition case’ (true that the condition has been met) </a:t>
            </a:r>
          </a:p>
          <a:p>
            <a:pPr lvl="1"/>
            <a:r>
              <a:rPr lang="en-CA" dirty="0"/>
              <a:t>S</a:t>
            </a:r>
            <a:r>
              <a:rPr lang="en-CA" dirty="0" smtClean="0"/>
              <a:t>omething, even an empty message, should be specified for the ‘else case’ (false that the condition has been met).</a:t>
            </a:r>
          </a:p>
          <a:p>
            <a:r>
              <a:rPr lang="en-CA" dirty="0" smtClean="0"/>
              <a:t>Previous example: amended</a:t>
            </a:r>
          </a:p>
          <a:p>
            <a:pPr lvl="1"/>
            <a:r>
              <a:rPr lang="en-CA" dirty="0" smtClean="0"/>
              <a:t>spreadsheet example name: </a:t>
            </a:r>
            <a:r>
              <a:rPr lang="en-CA" dirty="0" smtClean="0">
                <a:latin typeface="Consolas" panose="020B0609020204030204" pitchFamily="49" charset="0"/>
                <a:cs typeface="Consolas" panose="020B0609020204030204" pitchFamily="49" charset="0"/>
              </a:rPr>
              <a:t>11_if_pass_only</a:t>
            </a:r>
            <a:endParaRPr lang="en-CA" dirty="0">
              <a:latin typeface="Consolas" panose="020B0609020204030204" pitchFamily="49" charset="0"/>
              <a:cs typeface="Consolas" panose="020B0609020204030204" pitchFamily="49" charset="0"/>
            </a:endParaRPr>
          </a:p>
        </p:txBody>
      </p:sp>
      <p:pic>
        <p:nvPicPr>
          <p:cNvPr id="7" name="Picture 6"/>
          <p:cNvPicPr>
            <a:picLocks noChangeAspect="1"/>
          </p:cNvPicPr>
          <p:nvPr/>
        </p:nvPicPr>
        <p:blipFill>
          <a:blip r:embed="rId2"/>
          <a:stretch>
            <a:fillRect/>
          </a:stretch>
        </p:blipFill>
        <p:spPr>
          <a:xfrm>
            <a:off x="468791" y="4076700"/>
            <a:ext cx="2541109" cy="2305050"/>
          </a:xfrm>
          <a:prstGeom prst="rect">
            <a:avLst/>
          </a:prstGeom>
        </p:spPr>
      </p:pic>
      <p:sp>
        <p:nvSpPr>
          <p:cNvPr id="2" name="Title 1"/>
          <p:cNvSpPr>
            <a:spLocks noGrp="1"/>
          </p:cNvSpPr>
          <p:nvPr>
            <p:ph type="title"/>
          </p:nvPr>
        </p:nvSpPr>
        <p:spPr/>
        <p:txBody>
          <a:bodyPr/>
          <a:lstStyle/>
          <a:p>
            <a:r>
              <a:rPr lang="en-CA" dirty="0">
                <a:latin typeface="Consolas" panose="020B0609020204030204" pitchFamily="49" charset="0"/>
                <a:cs typeface="Consolas" panose="020B0609020204030204" pitchFamily="49" charset="0"/>
              </a:rPr>
              <a:t>If</a:t>
            </a:r>
            <a:r>
              <a:rPr lang="en-CA" dirty="0"/>
              <a:t>: Specifying Only The True </a:t>
            </a:r>
            <a:r>
              <a:rPr lang="en-CA" dirty="0" smtClean="0"/>
              <a:t>Case (2)</a:t>
            </a:r>
            <a:endParaRPr lang="en-CA" dirty="0"/>
          </a:p>
        </p:txBody>
      </p:sp>
      <p:sp>
        <p:nvSpPr>
          <p:cNvPr id="5" name="Rectangle 4"/>
          <p:cNvSpPr/>
          <p:nvPr/>
        </p:nvSpPr>
        <p:spPr>
          <a:xfrm>
            <a:off x="3836509" y="4152900"/>
            <a:ext cx="3048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Consolas" panose="020B0609020204030204" pitchFamily="49" charset="0"/>
                <a:cs typeface="Consolas" panose="020B0609020204030204" pitchFamily="49" charset="0"/>
              </a:rPr>
              <a:t>=IF(D2&gt;=1,"Pass","")</a:t>
            </a:r>
          </a:p>
        </p:txBody>
      </p:sp>
      <p:cxnSp>
        <p:nvCxnSpPr>
          <p:cNvPr id="6" name="Straight Connector 5"/>
          <p:cNvCxnSpPr>
            <a:endCxn id="5" idx="2"/>
          </p:cNvCxnSpPr>
          <p:nvPr/>
        </p:nvCxnSpPr>
        <p:spPr>
          <a:xfrm flipV="1">
            <a:off x="2819400" y="4686300"/>
            <a:ext cx="2541109" cy="60960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45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Nested Conditions</a:t>
            </a:r>
            <a:endParaRPr lang="en-US" dirty="0"/>
          </a:p>
        </p:txBody>
      </p:sp>
      <p:sp>
        <p:nvSpPr>
          <p:cNvPr id="3" name="Content Placeholder 2"/>
          <p:cNvSpPr>
            <a:spLocks noGrp="1"/>
          </p:cNvSpPr>
          <p:nvPr>
            <p:ph idx="1"/>
          </p:nvPr>
        </p:nvSpPr>
        <p:spPr/>
        <p:txBody>
          <a:bodyPr/>
          <a:lstStyle/>
          <a:p>
            <a:r>
              <a:rPr lang="en-US" dirty="0" smtClean="0"/>
              <a:t>Conditions that are dependent upon or are affected by previous conditions.</a:t>
            </a:r>
          </a:p>
          <a:p>
            <a:r>
              <a:rPr lang="en-US" dirty="0" smtClean="0"/>
              <a:t>‘Nesting’ refers to conditions that are ‘inside of other conditions’</a:t>
            </a:r>
          </a:p>
          <a:p>
            <a:r>
              <a:rPr lang="en-US" dirty="0" smtClean="0"/>
              <a:t>Example (assume that the respondent previously indicated that his or her birthplace was an Alberta city)</a:t>
            </a:r>
          </a:p>
          <a:p>
            <a:r>
              <a:rPr lang="en-US" sz="2000" dirty="0" smtClean="0">
                <a:latin typeface="Arial" panose="020B0604020202020204" pitchFamily="34" charset="0"/>
                <a:cs typeface="Arial" panose="020B0604020202020204" pitchFamily="34" charset="0"/>
              </a:rPr>
              <a:t>Select the AB city in which you were born</a:t>
            </a:r>
          </a:p>
          <a:p>
            <a:pPr marL="577850" lvl="1" indent="-342900">
              <a:buFont typeface="+mj-lt"/>
              <a:buAutoNum type="arabicPeriod"/>
            </a:pPr>
            <a:r>
              <a:rPr lang="en-US" sz="1800" dirty="0" smtClean="0">
                <a:latin typeface="Arial" panose="020B0604020202020204" pitchFamily="34" charset="0"/>
                <a:cs typeface="Arial" panose="020B0604020202020204" pitchFamily="34" charset="0"/>
              </a:rPr>
              <a:t>Airdrie</a:t>
            </a:r>
          </a:p>
          <a:p>
            <a:pPr marL="577850" lvl="1" indent="-342900">
              <a:buFont typeface="+mj-lt"/>
              <a:buAutoNum type="arabicPeriod"/>
            </a:pPr>
            <a:r>
              <a:rPr lang="en-US" sz="1800" dirty="0" smtClean="0">
                <a:latin typeface="Arial" panose="020B0604020202020204" pitchFamily="34" charset="0"/>
                <a:cs typeface="Arial" panose="020B0604020202020204" pitchFamily="34" charset="0"/>
              </a:rPr>
              <a:t>Calgary</a:t>
            </a:r>
          </a:p>
          <a:p>
            <a:pPr marL="577850" lvl="1" indent="-342900">
              <a:buFont typeface="+mj-lt"/>
              <a:buAutoNum type="arabicPeriod"/>
            </a:pPr>
            <a:r>
              <a:rPr lang="en-US" sz="1800" dirty="0" smtClean="0">
                <a:latin typeface="Arial" panose="020B0604020202020204" pitchFamily="34" charset="0"/>
                <a:cs typeface="Arial" panose="020B0604020202020204" pitchFamily="34" charset="0"/>
              </a:rPr>
              <a:t>Edmonton</a:t>
            </a:r>
          </a:p>
          <a:p>
            <a:pPr marL="234950" lvl="1" indent="0">
              <a:buNone/>
            </a:pPr>
            <a:r>
              <a:rPr lang="en-US" sz="1800" dirty="0" smtClean="0">
                <a:latin typeface="Arial" panose="020B0604020202020204" pitchFamily="34" charset="0"/>
                <a:cs typeface="Arial" panose="020B0604020202020204" pitchFamily="34" charset="0"/>
              </a:rPr>
              <a:t>	…</a:t>
            </a:r>
          </a:p>
          <a:p>
            <a:pPr lvl="1"/>
            <a:r>
              <a:rPr lang="en-US" dirty="0" smtClean="0"/>
              <a:t>Selecting Airdrie excludes the possibility of selecting Calgary </a:t>
            </a:r>
          </a:p>
          <a:p>
            <a:pPr lvl="1"/>
            <a:r>
              <a:rPr lang="en-US" dirty="0" smtClean="0"/>
              <a:t>Cities listed later are ‘nested’ in earlier selections)</a:t>
            </a:r>
            <a:endParaRPr lang="en-US" dirty="0"/>
          </a:p>
        </p:txBody>
      </p:sp>
    </p:spTree>
    <p:extLst>
      <p:ext uri="{BB962C8B-B14F-4D97-AF65-F5344CB8AC3E}">
        <p14:creationId xmlns:p14="http://schemas.microsoft.com/office/powerpoint/2010/main" val="8153901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Nested Conditions (2)</a:t>
            </a:r>
            <a:endParaRPr lang="en-CA" dirty="0"/>
          </a:p>
        </p:txBody>
      </p:sp>
      <p:sp>
        <p:nvSpPr>
          <p:cNvPr id="3" name="Content Placeholder 2"/>
          <p:cNvSpPr>
            <a:spLocks noGrp="1"/>
          </p:cNvSpPr>
          <p:nvPr>
            <p:ph idx="1"/>
          </p:nvPr>
        </p:nvSpPr>
        <p:spPr/>
        <p:txBody>
          <a:bodyPr/>
          <a:lstStyle/>
          <a:p>
            <a:r>
              <a:rPr lang="en-CA" dirty="0" smtClean="0"/>
              <a:t>Applies when different conditions must be checked but at most only one applies (exactly 0 or 1 conditions can be true)</a:t>
            </a:r>
          </a:p>
          <a:p>
            <a:r>
              <a:rPr lang="en-CA" dirty="0" smtClean="0"/>
              <a:t>Example:</a:t>
            </a:r>
          </a:p>
          <a:p>
            <a:pPr lvl="1"/>
            <a:r>
              <a:rPr lang="en-CA" dirty="0" smtClean="0"/>
              <a:t>Display “Perfect” if grade point is 4.0 or greater</a:t>
            </a:r>
          </a:p>
          <a:p>
            <a:pPr lvl="1"/>
            <a:r>
              <a:rPr lang="en-CA" dirty="0" smtClean="0"/>
              <a:t>Display “Excellent” if grade point is 3.0 or greater but less than 4.0</a:t>
            </a:r>
          </a:p>
          <a:p>
            <a:pPr lvl="1"/>
            <a:r>
              <a:rPr lang="en-CA" dirty="0" smtClean="0"/>
              <a:t>Display “Adequate” </a:t>
            </a:r>
            <a:r>
              <a:rPr lang="en-CA" dirty="0"/>
              <a:t>if grade point is </a:t>
            </a:r>
            <a:r>
              <a:rPr lang="en-CA" dirty="0" smtClean="0"/>
              <a:t>2.0 </a:t>
            </a:r>
            <a:r>
              <a:rPr lang="en-CA" dirty="0"/>
              <a:t>or greater but less than </a:t>
            </a:r>
            <a:r>
              <a:rPr lang="en-CA" dirty="0" smtClean="0"/>
              <a:t>3.0</a:t>
            </a:r>
          </a:p>
          <a:p>
            <a:pPr lvl="1"/>
            <a:r>
              <a:rPr lang="en-CA" dirty="0"/>
              <a:t>Display </a:t>
            </a:r>
            <a:r>
              <a:rPr lang="en-CA" dirty="0" smtClean="0"/>
              <a:t>“Pass” </a:t>
            </a:r>
            <a:r>
              <a:rPr lang="en-CA" dirty="0"/>
              <a:t>if grade point is </a:t>
            </a:r>
            <a:r>
              <a:rPr lang="en-CA" dirty="0" smtClean="0"/>
              <a:t>1.0 </a:t>
            </a:r>
            <a:r>
              <a:rPr lang="en-CA" dirty="0"/>
              <a:t>or greater but less than </a:t>
            </a:r>
            <a:r>
              <a:rPr lang="en-CA" dirty="0" smtClean="0"/>
              <a:t>2.0</a:t>
            </a:r>
          </a:p>
          <a:p>
            <a:pPr lvl="1"/>
            <a:r>
              <a:rPr lang="en-CA" dirty="0" smtClean="0"/>
              <a:t>Otherwise display “Fail”</a:t>
            </a:r>
          </a:p>
          <a:p>
            <a:pPr lvl="1"/>
            <a:endParaRPr lang="en-CA" dirty="0"/>
          </a:p>
          <a:p>
            <a:r>
              <a:rPr lang="en-CA" dirty="0"/>
              <a:t>S</a:t>
            </a:r>
            <a:r>
              <a:rPr lang="en-CA" dirty="0" smtClean="0"/>
              <a:t>preadsheet example name: </a:t>
            </a:r>
            <a:r>
              <a:rPr lang="en-CA" dirty="0" smtClean="0">
                <a:latin typeface="Consolas" panose="020B0609020204030204" pitchFamily="49" charset="0"/>
                <a:cs typeface="Consolas" panose="020B0609020204030204" pitchFamily="49" charset="0"/>
              </a:rPr>
              <a:t>12_nested_if_grades</a:t>
            </a:r>
            <a:endParaRPr lang="en-CA" dirty="0">
              <a:latin typeface="Consolas" panose="020B0609020204030204" pitchFamily="49" charset="0"/>
              <a:cs typeface="Consolas" panose="020B0609020204030204" pitchFamily="49" charset="0"/>
            </a:endParaRPr>
          </a:p>
          <a:p>
            <a:pPr lvl="1"/>
            <a:endParaRPr lang="en-CA" dirty="0" smtClean="0"/>
          </a:p>
          <a:p>
            <a:pPr lvl="1"/>
            <a:endParaRPr lang="en-CA" dirty="0"/>
          </a:p>
        </p:txBody>
      </p:sp>
    </p:spTree>
    <p:extLst>
      <p:ext uri="{BB962C8B-B14F-4D97-AF65-F5344CB8AC3E}">
        <p14:creationId xmlns:p14="http://schemas.microsoft.com/office/powerpoint/2010/main" val="23149860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Grade Example: Specifying Conditions</a:t>
            </a:r>
            <a:endParaRPr lang="en-CA" dirty="0"/>
          </a:p>
        </p:txBody>
      </p:sp>
      <p:sp>
        <p:nvSpPr>
          <p:cNvPr id="4" name="Diamond 3"/>
          <p:cNvSpPr/>
          <p:nvPr/>
        </p:nvSpPr>
        <p:spPr>
          <a:xfrm>
            <a:off x="235772" y="1363953"/>
            <a:ext cx="2979030" cy="769647"/>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GPA &gt;= 4.0? </a:t>
            </a:r>
            <a:endParaRPr lang="en-US" dirty="0">
              <a:solidFill>
                <a:schemeClr val="tx1"/>
              </a:solidFill>
              <a:latin typeface="Comic Sans MS" panose="030F0702030302020204" pitchFamily="66" charset="0"/>
            </a:endParaRPr>
          </a:p>
        </p:txBody>
      </p:sp>
      <p:sp>
        <p:nvSpPr>
          <p:cNvPr id="6" name="Rectangle 5"/>
          <p:cNvSpPr/>
          <p:nvPr/>
        </p:nvSpPr>
        <p:spPr>
          <a:xfrm>
            <a:off x="4164807" y="1341344"/>
            <a:ext cx="132627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“Perfect”</a:t>
            </a:r>
            <a:endParaRPr lang="en-US" sz="2000" dirty="0">
              <a:solidFill>
                <a:schemeClr val="tx1"/>
              </a:solidFill>
              <a:latin typeface="Comic Sans MS" panose="030F0702030302020204" pitchFamily="66" charset="0"/>
            </a:endParaRPr>
          </a:p>
        </p:txBody>
      </p:sp>
      <p:cxnSp>
        <p:nvCxnSpPr>
          <p:cNvPr id="7" name="Straight Arrow Connector 6"/>
          <p:cNvCxnSpPr>
            <a:stCxn id="4" idx="3"/>
          </p:cNvCxnSpPr>
          <p:nvPr/>
        </p:nvCxnSpPr>
        <p:spPr>
          <a:xfrm flipV="1">
            <a:off x="3214802" y="1748776"/>
            <a:ext cx="950005" cy="1"/>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96206" y="1379444"/>
            <a:ext cx="703587"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sp>
        <p:nvSpPr>
          <p:cNvPr id="10" name="Rectangle 9"/>
          <p:cNvSpPr/>
          <p:nvPr/>
        </p:nvSpPr>
        <p:spPr>
          <a:xfrm>
            <a:off x="1211391" y="5965592"/>
            <a:ext cx="9906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“Fail”</a:t>
            </a:r>
            <a:endParaRPr lang="en-US" sz="2000" dirty="0">
              <a:solidFill>
                <a:schemeClr val="tx1"/>
              </a:solidFill>
              <a:latin typeface="Comic Sans MS" panose="030F0702030302020204" pitchFamily="66" charset="0"/>
            </a:endParaRPr>
          </a:p>
        </p:txBody>
      </p:sp>
      <p:cxnSp>
        <p:nvCxnSpPr>
          <p:cNvPr id="11" name="Straight Arrow Connector 10"/>
          <p:cNvCxnSpPr/>
          <p:nvPr/>
        </p:nvCxnSpPr>
        <p:spPr>
          <a:xfrm flipH="1">
            <a:off x="1725287" y="2167876"/>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25287" y="2108200"/>
            <a:ext cx="762440"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sp>
        <p:nvSpPr>
          <p:cNvPr id="25" name="Diamond 24"/>
          <p:cNvSpPr/>
          <p:nvPr/>
        </p:nvSpPr>
        <p:spPr>
          <a:xfrm>
            <a:off x="235772" y="2528529"/>
            <a:ext cx="2979030" cy="769647"/>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GPA &gt;= 3.0? </a:t>
            </a:r>
            <a:endParaRPr lang="en-US" dirty="0">
              <a:solidFill>
                <a:schemeClr val="tx1"/>
              </a:solidFill>
              <a:latin typeface="Comic Sans MS" panose="030F0702030302020204" pitchFamily="66" charset="0"/>
            </a:endParaRPr>
          </a:p>
        </p:txBody>
      </p:sp>
      <p:sp>
        <p:nvSpPr>
          <p:cNvPr id="26" name="Rectangle 25"/>
          <p:cNvSpPr/>
          <p:nvPr/>
        </p:nvSpPr>
        <p:spPr>
          <a:xfrm>
            <a:off x="4164806" y="2505920"/>
            <a:ext cx="1550194"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“Excellent”</a:t>
            </a:r>
            <a:endParaRPr lang="en-US" sz="2000" dirty="0">
              <a:solidFill>
                <a:schemeClr val="tx1"/>
              </a:solidFill>
              <a:latin typeface="Comic Sans MS" panose="030F0702030302020204" pitchFamily="66" charset="0"/>
            </a:endParaRPr>
          </a:p>
        </p:txBody>
      </p:sp>
      <p:cxnSp>
        <p:nvCxnSpPr>
          <p:cNvPr id="27" name="Straight Arrow Connector 26"/>
          <p:cNvCxnSpPr>
            <a:stCxn id="25" idx="3"/>
          </p:cNvCxnSpPr>
          <p:nvPr/>
        </p:nvCxnSpPr>
        <p:spPr>
          <a:xfrm flipV="1">
            <a:off x="3214802" y="2913352"/>
            <a:ext cx="950005" cy="1"/>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196206" y="2544020"/>
            <a:ext cx="703587"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cxnSp>
        <p:nvCxnSpPr>
          <p:cNvPr id="29" name="Straight Arrow Connector 28"/>
          <p:cNvCxnSpPr/>
          <p:nvPr/>
        </p:nvCxnSpPr>
        <p:spPr>
          <a:xfrm flipH="1">
            <a:off x="1725287" y="3332452"/>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725287" y="3272776"/>
            <a:ext cx="762440"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sp>
        <p:nvSpPr>
          <p:cNvPr id="31" name="Diamond 30"/>
          <p:cNvSpPr/>
          <p:nvPr/>
        </p:nvSpPr>
        <p:spPr>
          <a:xfrm>
            <a:off x="217176" y="3657599"/>
            <a:ext cx="2979030" cy="769647"/>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GPA &gt;= 2.0? </a:t>
            </a:r>
            <a:endParaRPr lang="en-US" dirty="0">
              <a:solidFill>
                <a:schemeClr val="tx1"/>
              </a:solidFill>
              <a:latin typeface="Comic Sans MS" panose="030F0702030302020204" pitchFamily="66" charset="0"/>
            </a:endParaRPr>
          </a:p>
        </p:txBody>
      </p:sp>
      <p:sp>
        <p:nvSpPr>
          <p:cNvPr id="32" name="Rectangle 31"/>
          <p:cNvSpPr/>
          <p:nvPr/>
        </p:nvSpPr>
        <p:spPr>
          <a:xfrm>
            <a:off x="4146210" y="3634990"/>
            <a:ext cx="149259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a:t>
            </a:r>
            <a:r>
              <a:rPr lang="en-CA" sz="2000" dirty="0">
                <a:solidFill>
                  <a:schemeClr val="tx1"/>
                </a:solidFill>
              </a:rPr>
              <a:t>Adequate</a:t>
            </a:r>
            <a:r>
              <a:rPr lang="en-US" sz="2000" dirty="0" smtClean="0">
                <a:solidFill>
                  <a:schemeClr val="tx1"/>
                </a:solidFill>
                <a:latin typeface="Comic Sans MS" panose="030F0702030302020204" pitchFamily="66" charset="0"/>
              </a:rPr>
              <a:t>”</a:t>
            </a:r>
            <a:endParaRPr lang="en-US" sz="2000" dirty="0">
              <a:solidFill>
                <a:schemeClr val="tx1"/>
              </a:solidFill>
              <a:latin typeface="Comic Sans MS" panose="030F0702030302020204" pitchFamily="66" charset="0"/>
            </a:endParaRPr>
          </a:p>
        </p:txBody>
      </p:sp>
      <p:cxnSp>
        <p:nvCxnSpPr>
          <p:cNvPr id="33" name="Straight Arrow Connector 32"/>
          <p:cNvCxnSpPr>
            <a:stCxn id="31" idx="3"/>
          </p:cNvCxnSpPr>
          <p:nvPr/>
        </p:nvCxnSpPr>
        <p:spPr>
          <a:xfrm flipV="1">
            <a:off x="3196206" y="4042422"/>
            <a:ext cx="950005" cy="1"/>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77610" y="3673090"/>
            <a:ext cx="703587"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cxnSp>
        <p:nvCxnSpPr>
          <p:cNvPr id="35" name="Straight Arrow Connector 34"/>
          <p:cNvCxnSpPr/>
          <p:nvPr/>
        </p:nvCxnSpPr>
        <p:spPr>
          <a:xfrm flipH="1">
            <a:off x="1706691" y="4461522"/>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706691" y="4401846"/>
            <a:ext cx="762440"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sp>
        <p:nvSpPr>
          <p:cNvPr id="37" name="Diamond 36"/>
          <p:cNvSpPr/>
          <p:nvPr/>
        </p:nvSpPr>
        <p:spPr>
          <a:xfrm>
            <a:off x="217176" y="4817737"/>
            <a:ext cx="2979030" cy="769647"/>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anose="030F0702030302020204" pitchFamily="66" charset="0"/>
              </a:rPr>
              <a:t>GPA &gt;= 1.0? </a:t>
            </a:r>
            <a:endParaRPr lang="en-US" dirty="0">
              <a:solidFill>
                <a:schemeClr val="tx1"/>
              </a:solidFill>
              <a:latin typeface="Comic Sans MS" panose="030F0702030302020204" pitchFamily="66" charset="0"/>
            </a:endParaRPr>
          </a:p>
        </p:txBody>
      </p:sp>
      <p:sp>
        <p:nvSpPr>
          <p:cNvPr id="38" name="Rectangle 37"/>
          <p:cNvSpPr/>
          <p:nvPr/>
        </p:nvSpPr>
        <p:spPr>
          <a:xfrm>
            <a:off x="4146211" y="4795128"/>
            <a:ext cx="1326270" cy="76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omic Sans MS" panose="030F0702030302020204" pitchFamily="66" charset="0"/>
              </a:rPr>
              <a:t>“Pass”</a:t>
            </a:r>
            <a:endParaRPr lang="en-US" sz="2000" dirty="0">
              <a:solidFill>
                <a:schemeClr val="tx1"/>
              </a:solidFill>
              <a:latin typeface="Comic Sans MS" panose="030F0702030302020204" pitchFamily="66" charset="0"/>
            </a:endParaRPr>
          </a:p>
        </p:txBody>
      </p:sp>
      <p:cxnSp>
        <p:nvCxnSpPr>
          <p:cNvPr id="39" name="Straight Arrow Connector 38"/>
          <p:cNvCxnSpPr>
            <a:stCxn id="37" idx="3"/>
          </p:cNvCxnSpPr>
          <p:nvPr/>
        </p:nvCxnSpPr>
        <p:spPr>
          <a:xfrm flipV="1">
            <a:off x="3196206" y="5202560"/>
            <a:ext cx="950005" cy="1"/>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177610" y="4833228"/>
            <a:ext cx="703587" cy="369332"/>
          </a:xfrm>
          <a:prstGeom prst="rect">
            <a:avLst/>
          </a:prstGeom>
          <a:noFill/>
        </p:spPr>
        <p:txBody>
          <a:bodyPr wrap="square" rtlCol="0">
            <a:spAutoFit/>
          </a:bodyPr>
          <a:lstStyle/>
          <a:p>
            <a:r>
              <a:rPr lang="en-US" dirty="0" smtClean="0">
                <a:latin typeface="Comic Sans MS" panose="030F0702030302020204" pitchFamily="66" charset="0"/>
              </a:rPr>
              <a:t>True</a:t>
            </a:r>
            <a:endParaRPr lang="en-US" dirty="0">
              <a:latin typeface="Comic Sans MS" panose="030F0702030302020204" pitchFamily="66" charset="0"/>
            </a:endParaRPr>
          </a:p>
        </p:txBody>
      </p:sp>
      <p:cxnSp>
        <p:nvCxnSpPr>
          <p:cNvPr id="41" name="Straight Arrow Connector 40"/>
          <p:cNvCxnSpPr/>
          <p:nvPr/>
        </p:nvCxnSpPr>
        <p:spPr>
          <a:xfrm flipH="1">
            <a:off x="1706691" y="5621660"/>
            <a:ext cx="72" cy="335056"/>
          </a:xfrm>
          <a:prstGeom prst="straightConnector1">
            <a:avLst/>
          </a:prstGeom>
          <a:ln w="254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706691" y="5561984"/>
            <a:ext cx="762440" cy="369332"/>
          </a:xfrm>
          <a:prstGeom prst="rect">
            <a:avLst/>
          </a:prstGeom>
          <a:noFill/>
        </p:spPr>
        <p:txBody>
          <a:bodyPr wrap="square" rtlCol="0">
            <a:spAutoFit/>
          </a:bodyPr>
          <a:lstStyle/>
          <a:p>
            <a:r>
              <a:rPr lang="en-US" dirty="0" smtClean="0">
                <a:latin typeface="Comic Sans MS" panose="030F0702030302020204" pitchFamily="66" charset="0"/>
              </a:rPr>
              <a:t>False</a:t>
            </a:r>
            <a:endParaRPr lang="en-US" dirty="0">
              <a:latin typeface="Comic Sans MS" panose="030F0702030302020204" pitchFamily="66" charset="0"/>
            </a:endParaRPr>
          </a:p>
        </p:txBody>
      </p:sp>
      <p:grpSp>
        <p:nvGrpSpPr>
          <p:cNvPr id="45" name="Group 44"/>
          <p:cNvGrpSpPr/>
          <p:nvPr/>
        </p:nvGrpSpPr>
        <p:grpSpPr>
          <a:xfrm>
            <a:off x="5867400" y="2272085"/>
            <a:ext cx="3003350" cy="3540674"/>
            <a:chOff x="5867400" y="2272085"/>
            <a:chExt cx="3003350" cy="3540674"/>
          </a:xfrm>
        </p:grpSpPr>
        <p:sp>
          <p:nvSpPr>
            <p:cNvPr id="43" name="Right Brace 42"/>
            <p:cNvSpPr/>
            <p:nvPr/>
          </p:nvSpPr>
          <p:spPr>
            <a:xfrm>
              <a:off x="5867400" y="2362200"/>
              <a:ext cx="533400" cy="34290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4" name="TextBox 43"/>
            <p:cNvSpPr txBox="1"/>
            <p:nvPr/>
          </p:nvSpPr>
          <p:spPr>
            <a:xfrm>
              <a:off x="6422654" y="2272085"/>
              <a:ext cx="2448096" cy="3540674"/>
            </a:xfrm>
            <a:prstGeom prst="rect">
              <a:avLst/>
            </a:prstGeom>
            <a:noFill/>
          </p:spPr>
          <p:txBody>
            <a:bodyPr wrap="square" rtlCol="0">
              <a:noAutofit/>
            </a:bodyPr>
            <a:lstStyle/>
            <a:p>
              <a:r>
                <a:rPr lang="en-CA" b="1" dirty="0" smtClean="0"/>
                <a:t>Nesting</a:t>
              </a:r>
              <a:endParaRPr lang="en-CA" dirty="0" smtClean="0"/>
            </a:p>
            <a:p>
              <a:pPr marL="285750" indent="-285750">
                <a:buFont typeface="Arial" panose="020B0604020202020204" pitchFamily="34" charset="0"/>
                <a:buChar char="•"/>
              </a:pPr>
              <a:r>
                <a:rPr lang="en-CA" dirty="0" smtClean="0"/>
                <a:t>Later conditions are described as being ‘nested’ within earlier conditions</a:t>
              </a:r>
            </a:p>
            <a:p>
              <a:pPr marL="285750" indent="-285750">
                <a:buFont typeface="Arial" panose="020B0604020202020204" pitchFamily="34" charset="0"/>
                <a:buChar char="•"/>
              </a:pPr>
              <a:r>
                <a:rPr lang="en-CA" dirty="0" smtClean="0"/>
                <a:t>The GPA cases for 3.0, 2.0, 1.0 are described as being ‘nested’ within the 4.0 case (only checked if the previous case proves to be false)</a:t>
              </a:r>
            </a:p>
          </p:txBody>
        </p:sp>
      </p:grpSp>
    </p:spTree>
    <p:extLst>
      <p:ext uri="{BB962C8B-B14F-4D97-AF65-F5344CB8AC3E}">
        <p14:creationId xmlns:p14="http://schemas.microsoft.com/office/powerpoint/2010/main" val="292257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10" grpId="0" animBg="1"/>
      <p:bldP spid="12" grpId="0"/>
      <p:bldP spid="25" grpId="0" animBg="1"/>
      <p:bldP spid="26" grpId="0" animBg="1"/>
      <p:bldP spid="28" grpId="0"/>
      <p:bldP spid="30" grpId="0"/>
      <p:bldP spid="31" grpId="0" animBg="1"/>
      <p:bldP spid="32" grpId="0" animBg="1"/>
      <p:bldP spid="34" grpId="0"/>
      <p:bldP spid="36" grpId="0"/>
      <p:bldP spid="37" grpId="0" animBg="1"/>
      <p:bldP spid="38" grpId="0" animBg="1"/>
      <p:bldP spid="40" grpId="0"/>
      <p:bldP spid="42" grpId="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Nested “</a:t>
            </a:r>
            <a:r>
              <a:rPr lang="en-CA" dirty="0" smtClean="0">
                <a:latin typeface="Consolas" panose="020B0609020204030204" pitchFamily="49" charset="0"/>
                <a:cs typeface="Consolas" panose="020B0609020204030204" pitchFamily="49" charset="0"/>
              </a:rPr>
              <a:t>If</a:t>
            </a:r>
            <a:r>
              <a:rPr lang="en-CA" dirty="0" smtClean="0"/>
              <a:t>’s”</a:t>
            </a:r>
            <a:endParaRPr lang="en-CA" dirty="0"/>
          </a:p>
        </p:txBody>
      </p:sp>
      <p:sp>
        <p:nvSpPr>
          <p:cNvPr id="3" name="Content Placeholder 2"/>
          <p:cNvSpPr>
            <a:spLocks noGrp="1"/>
          </p:cNvSpPr>
          <p:nvPr>
            <p:ph idx="1"/>
          </p:nvPr>
        </p:nvSpPr>
        <p:spPr>
          <a:xfrm>
            <a:off x="0" y="1447800"/>
            <a:ext cx="9144000" cy="5029200"/>
          </a:xfrm>
        </p:spPr>
        <p:txBody>
          <a:bodyPr/>
          <a:lstStyle/>
          <a:p>
            <a:r>
              <a:rPr lang="en-CA" b="1" dirty="0" smtClean="0"/>
              <a:t>Format</a:t>
            </a:r>
            <a:r>
              <a:rPr lang="en-CA" dirty="0" smtClean="0"/>
              <a:t>:</a:t>
            </a:r>
          </a:p>
          <a:p>
            <a:pPr marL="234950" lvl="1" indent="0">
              <a:buNone/>
            </a:pPr>
            <a:r>
              <a:rPr lang="en-CA" sz="1800" dirty="0" smtClean="0">
                <a:latin typeface="Consolas" panose="020B0609020204030204" pitchFamily="49" charset="0"/>
              </a:rPr>
              <a:t>=IF(</a:t>
            </a:r>
            <a:r>
              <a:rPr lang="en-CA" sz="1800" i="1" dirty="0" smtClean="0">
                <a:latin typeface="Consolas" panose="020B0609020204030204" pitchFamily="49" charset="0"/>
              </a:rPr>
              <a:t>&lt;condition </a:t>
            </a:r>
            <a:r>
              <a:rPr lang="en-CA" sz="1800" i="1" dirty="0">
                <a:latin typeface="Consolas" panose="020B0609020204030204" pitchFamily="49" charset="0"/>
              </a:rPr>
              <a:t>to check</a:t>
            </a:r>
            <a:r>
              <a:rPr lang="en-CA" sz="1800" dirty="0" smtClean="0">
                <a:latin typeface="Consolas" panose="020B0609020204030204" pitchFamily="49" charset="0"/>
              </a:rPr>
              <a:t>&gt;,&lt;</a:t>
            </a:r>
            <a:r>
              <a:rPr lang="en-CA" sz="1800" i="1" dirty="0">
                <a:latin typeface="Consolas" panose="020B0609020204030204" pitchFamily="49" charset="0"/>
              </a:rPr>
              <a:t>return: </a:t>
            </a:r>
            <a:r>
              <a:rPr lang="en-CA" sz="1800" i="1" dirty="0" smtClean="0">
                <a:latin typeface="Consolas" panose="020B0609020204030204" pitchFamily="49" charset="0"/>
              </a:rPr>
              <a:t>true</a:t>
            </a:r>
            <a:r>
              <a:rPr lang="en-CA" sz="1800" dirty="0" smtClean="0">
                <a:latin typeface="Consolas" panose="020B0609020204030204" pitchFamily="49" charset="0"/>
              </a:rPr>
              <a:t>&gt;,[&lt;</a:t>
            </a:r>
            <a:r>
              <a:rPr lang="en-CA" sz="1800" i="1" dirty="0" smtClean="0">
                <a:latin typeface="Consolas" panose="020B0609020204030204" pitchFamily="49" charset="0"/>
              </a:rPr>
              <a:t>return: condition false</a:t>
            </a:r>
            <a:r>
              <a:rPr lang="en-CA" sz="1800" dirty="0" smtClean="0">
                <a:latin typeface="Consolas" panose="020B0609020204030204" pitchFamily="49" charset="0"/>
              </a:rPr>
              <a:t>&gt;])</a:t>
            </a:r>
            <a:endParaRPr lang="en-CA" sz="1800" dirty="0">
              <a:latin typeface="Consolas" panose="020B0609020204030204" pitchFamily="49" charset="0"/>
            </a:endParaRPr>
          </a:p>
          <a:p>
            <a:endParaRPr lang="en-CA" dirty="0" smtClean="0"/>
          </a:p>
          <a:p>
            <a:endParaRPr lang="en-CA" dirty="0"/>
          </a:p>
          <a:p>
            <a:endParaRPr lang="en-CA" dirty="0" smtClean="0"/>
          </a:p>
          <a:p>
            <a:r>
              <a:rPr lang="en-CA" b="1" dirty="0" smtClean="0"/>
              <a:t>Example</a:t>
            </a:r>
            <a:r>
              <a:rPr lang="en-CA" dirty="0" smtClean="0"/>
              <a:t>:</a:t>
            </a:r>
          </a:p>
          <a:p>
            <a:pPr marL="234950" lvl="1" indent="0">
              <a:buNone/>
            </a:pPr>
            <a:r>
              <a:rPr lang="en-CA" sz="1800" dirty="0">
                <a:latin typeface="Consolas" panose="020B0609020204030204" pitchFamily="49" charset="0"/>
              </a:rPr>
              <a:t>=IF(D5&gt;=4,"Perfect</a:t>
            </a:r>
            <a:r>
              <a:rPr lang="en-CA" sz="1800" dirty="0" smtClean="0">
                <a:latin typeface="Consolas" panose="020B0609020204030204" pitchFamily="49" charset="0"/>
              </a:rPr>
              <a:t>",                                      </a:t>
            </a:r>
            <a:r>
              <a:rPr lang="en-CA" dirty="0" smtClean="0"/>
              <a:t>)</a:t>
            </a:r>
            <a:endParaRPr lang="en-CA" dirty="0"/>
          </a:p>
        </p:txBody>
      </p:sp>
      <p:sp>
        <p:nvSpPr>
          <p:cNvPr id="4" name="Right Brace 3"/>
          <p:cNvSpPr/>
          <p:nvPr/>
        </p:nvSpPr>
        <p:spPr>
          <a:xfrm rot="5400000">
            <a:off x="6870929" y="1314423"/>
            <a:ext cx="495300" cy="22860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 name="Rectangle 4"/>
          <p:cNvSpPr/>
          <p:nvPr/>
        </p:nvSpPr>
        <p:spPr>
          <a:xfrm>
            <a:off x="1371600" y="2951726"/>
            <a:ext cx="7615237" cy="369332"/>
          </a:xfrm>
          <a:prstGeom prst="rect">
            <a:avLst/>
          </a:prstGeom>
        </p:spPr>
        <p:txBody>
          <a:bodyPr wrap="square">
            <a:spAutoFit/>
          </a:bodyPr>
          <a:lstStyle/>
          <a:p>
            <a:r>
              <a:rPr lang="en-CA" dirty="0">
                <a:latin typeface="Consolas" panose="020B0609020204030204" pitchFamily="49" charset="0"/>
              </a:rPr>
              <a:t>if (</a:t>
            </a:r>
            <a:r>
              <a:rPr lang="en-CA" i="1" dirty="0">
                <a:latin typeface="Consolas" panose="020B0609020204030204" pitchFamily="49" charset="0"/>
              </a:rPr>
              <a:t>&lt;condition to check</a:t>
            </a:r>
            <a:r>
              <a:rPr lang="en-CA" dirty="0">
                <a:latin typeface="Consolas" panose="020B0609020204030204" pitchFamily="49" charset="0"/>
              </a:rPr>
              <a:t>&gt;, &lt;</a:t>
            </a:r>
            <a:r>
              <a:rPr lang="en-CA" i="1" dirty="0">
                <a:latin typeface="Consolas" panose="020B0609020204030204" pitchFamily="49" charset="0"/>
              </a:rPr>
              <a:t>return: true</a:t>
            </a:r>
            <a:r>
              <a:rPr lang="en-CA" dirty="0">
                <a:latin typeface="Consolas" panose="020B0609020204030204" pitchFamily="49" charset="0"/>
              </a:rPr>
              <a:t>&gt;, &lt;</a:t>
            </a:r>
            <a:r>
              <a:rPr lang="en-CA" i="1" dirty="0" smtClean="0">
                <a:latin typeface="Consolas" panose="020B0609020204030204" pitchFamily="49" charset="0"/>
              </a:rPr>
              <a:t>return: false&gt;)</a:t>
            </a:r>
            <a:endParaRPr lang="en-CA" dirty="0">
              <a:latin typeface="Consolas" panose="020B0609020204030204" pitchFamily="49" charset="0"/>
            </a:endParaRPr>
          </a:p>
        </p:txBody>
      </p:sp>
      <p:sp>
        <p:nvSpPr>
          <p:cNvPr id="6" name="Rectangle 5"/>
          <p:cNvSpPr/>
          <p:nvPr/>
        </p:nvSpPr>
        <p:spPr>
          <a:xfrm>
            <a:off x="6213704" y="2684999"/>
            <a:ext cx="1809750" cy="369332"/>
          </a:xfrm>
          <a:prstGeom prst="rect">
            <a:avLst/>
          </a:prstGeom>
        </p:spPr>
        <p:txBody>
          <a:bodyPr wrap="square">
            <a:spAutoFit/>
          </a:bodyPr>
          <a:lstStyle/>
          <a:p>
            <a:r>
              <a:rPr lang="en-CA" b="1" dirty="0" smtClean="0">
                <a:solidFill>
                  <a:srgbClr val="FF0000"/>
                </a:solidFill>
              </a:rPr>
              <a:t>Another if-check</a:t>
            </a:r>
            <a:endParaRPr lang="en-CA" b="1" dirty="0">
              <a:solidFill>
                <a:srgbClr val="FF0000"/>
              </a:solidFill>
            </a:endParaRPr>
          </a:p>
        </p:txBody>
      </p:sp>
      <p:sp>
        <p:nvSpPr>
          <p:cNvPr id="9" name="Rectangle 8"/>
          <p:cNvSpPr/>
          <p:nvPr/>
        </p:nvSpPr>
        <p:spPr>
          <a:xfrm>
            <a:off x="2751620" y="4760507"/>
            <a:ext cx="3223959" cy="369332"/>
          </a:xfrm>
          <a:prstGeom prst="rect">
            <a:avLst/>
          </a:prstGeom>
        </p:spPr>
        <p:txBody>
          <a:bodyPr wrap="none">
            <a:spAutoFit/>
          </a:bodyPr>
          <a:lstStyle/>
          <a:p>
            <a:r>
              <a:rPr lang="en-CA" dirty="0">
                <a:latin typeface="Consolas" panose="020B0609020204030204" pitchFamily="49" charset="0"/>
              </a:rPr>
              <a:t>IF(D5&gt;=3,"Excellent","")</a:t>
            </a:r>
          </a:p>
        </p:txBody>
      </p:sp>
      <p:sp>
        <p:nvSpPr>
          <p:cNvPr id="10" name="Right Brace 9"/>
          <p:cNvSpPr/>
          <p:nvPr/>
        </p:nvSpPr>
        <p:spPr>
          <a:xfrm rot="5400000">
            <a:off x="3752338" y="3599938"/>
            <a:ext cx="420124" cy="18288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Tree>
    <p:extLst>
      <p:ext uri="{BB962C8B-B14F-4D97-AF65-F5344CB8AC3E}">
        <p14:creationId xmlns:p14="http://schemas.microsoft.com/office/powerpoint/2010/main" val="265525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animBg="1"/>
      <p:bldP spid="5" grpId="0"/>
      <p:bldP spid="6" grpId="0"/>
      <p:bldP spid="9" grpId="0"/>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Example: Initial Cases</a:t>
            </a:r>
            <a:endParaRPr lang="en-CA" dirty="0"/>
          </a:p>
        </p:txBody>
      </p:sp>
      <p:sp>
        <p:nvSpPr>
          <p:cNvPr id="3" name="Content Placeholder 2"/>
          <p:cNvSpPr>
            <a:spLocks noGrp="1"/>
          </p:cNvSpPr>
          <p:nvPr>
            <p:ph idx="1"/>
          </p:nvPr>
        </p:nvSpPr>
        <p:spPr>
          <a:xfrm>
            <a:off x="457200" y="1447800"/>
            <a:ext cx="7543800" cy="609600"/>
          </a:xfrm>
        </p:spPr>
        <p:txBody>
          <a:bodyPr/>
          <a:lstStyle/>
          <a:p>
            <a:r>
              <a:rPr lang="en-CA" dirty="0" smtClean="0"/>
              <a:t>If GPA &gt;=  4.0 “Perfect”, if 3.0 &lt;= GPA &lt; 4.0, “Excellent”</a:t>
            </a:r>
          </a:p>
          <a:p>
            <a:pPr marL="0" indent="0">
              <a:buNone/>
            </a:pPr>
            <a:endParaRPr lang="en-CA" dirty="0"/>
          </a:p>
        </p:txBody>
      </p:sp>
      <p:grpSp>
        <p:nvGrpSpPr>
          <p:cNvPr id="13" name="Group 12"/>
          <p:cNvGrpSpPr/>
          <p:nvPr/>
        </p:nvGrpSpPr>
        <p:grpSpPr>
          <a:xfrm>
            <a:off x="2590800" y="1828800"/>
            <a:ext cx="1331794" cy="805788"/>
            <a:chOff x="2590800" y="1828800"/>
            <a:chExt cx="1331794" cy="805788"/>
          </a:xfrm>
        </p:grpSpPr>
        <p:sp>
          <p:nvSpPr>
            <p:cNvPr id="4" name="Right Brace 3"/>
            <p:cNvSpPr/>
            <p:nvPr/>
          </p:nvSpPr>
          <p:spPr>
            <a:xfrm rot="5400000">
              <a:off x="2857500" y="1638300"/>
              <a:ext cx="457200" cy="8382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p:cNvSpPr txBox="1"/>
            <p:nvPr/>
          </p:nvSpPr>
          <p:spPr>
            <a:xfrm>
              <a:off x="2590800" y="2253588"/>
              <a:ext cx="1331794" cy="381000"/>
            </a:xfrm>
            <a:prstGeom prst="rect">
              <a:avLst/>
            </a:prstGeom>
            <a:noFill/>
          </p:spPr>
          <p:txBody>
            <a:bodyPr wrap="square" rtlCol="0">
              <a:noAutofit/>
            </a:bodyPr>
            <a:lstStyle/>
            <a:p>
              <a:r>
                <a:rPr lang="en-US" b="1" dirty="0" smtClean="0">
                  <a:solidFill>
                    <a:srgbClr val="FF0000"/>
                  </a:solidFill>
                </a:rPr>
                <a:t>TRUE</a:t>
              </a:r>
              <a:r>
                <a:rPr lang="en-US" dirty="0" smtClean="0">
                  <a:solidFill>
                    <a:srgbClr val="FF0000"/>
                  </a:solidFill>
                </a:rPr>
                <a:t> &gt;= 4.0 </a:t>
              </a:r>
            </a:p>
          </p:txBody>
        </p:sp>
      </p:grpSp>
      <p:grpSp>
        <p:nvGrpSpPr>
          <p:cNvPr id="14" name="Group 13"/>
          <p:cNvGrpSpPr/>
          <p:nvPr/>
        </p:nvGrpSpPr>
        <p:grpSpPr>
          <a:xfrm>
            <a:off x="3725561" y="2819400"/>
            <a:ext cx="5951839" cy="838201"/>
            <a:chOff x="3962400" y="2648803"/>
            <a:chExt cx="2118451" cy="838201"/>
          </a:xfrm>
        </p:grpSpPr>
        <p:sp>
          <p:nvSpPr>
            <p:cNvPr id="5" name="Right Brace 4"/>
            <p:cNvSpPr/>
            <p:nvPr/>
          </p:nvSpPr>
          <p:spPr>
            <a:xfrm rot="5400000">
              <a:off x="4457700" y="2153503"/>
              <a:ext cx="457200" cy="14478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4480651" y="3106004"/>
              <a:ext cx="1600200" cy="381000"/>
            </a:xfrm>
            <a:prstGeom prst="rect">
              <a:avLst/>
            </a:prstGeom>
            <a:noFill/>
          </p:spPr>
          <p:txBody>
            <a:bodyPr wrap="square" rtlCol="0">
              <a:noAutofit/>
            </a:bodyPr>
            <a:lstStyle/>
            <a:p>
              <a:r>
                <a:rPr lang="en-US" b="1" dirty="0" smtClean="0">
                  <a:solidFill>
                    <a:srgbClr val="FF0000"/>
                  </a:solidFill>
                </a:rPr>
                <a:t>FALSE </a:t>
              </a:r>
              <a:r>
                <a:rPr lang="en-US" dirty="0" smtClean="0">
                  <a:solidFill>
                    <a:srgbClr val="FF0000"/>
                  </a:solidFill>
                </a:rPr>
                <a:t>&gt;= 4.0 </a:t>
              </a:r>
            </a:p>
          </p:txBody>
        </p:sp>
      </p:grpSp>
      <p:grpSp>
        <p:nvGrpSpPr>
          <p:cNvPr id="15" name="Group 14"/>
          <p:cNvGrpSpPr/>
          <p:nvPr/>
        </p:nvGrpSpPr>
        <p:grpSpPr>
          <a:xfrm>
            <a:off x="6102857" y="1875998"/>
            <a:ext cx="1846997" cy="820003"/>
            <a:chOff x="5925402" y="2649940"/>
            <a:chExt cx="1846997" cy="820003"/>
          </a:xfrm>
        </p:grpSpPr>
        <p:sp>
          <p:nvSpPr>
            <p:cNvPr id="11" name="Right Brace 10"/>
            <p:cNvSpPr/>
            <p:nvPr/>
          </p:nvSpPr>
          <p:spPr>
            <a:xfrm rot="5400000">
              <a:off x="6362700" y="2459440"/>
              <a:ext cx="457200" cy="8382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5925402" y="3088943"/>
              <a:ext cx="1846997" cy="381000"/>
            </a:xfrm>
            <a:prstGeom prst="rect">
              <a:avLst/>
            </a:prstGeom>
            <a:noFill/>
          </p:spPr>
          <p:txBody>
            <a:bodyPr wrap="square" rtlCol="0">
              <a:noAutofit/>
            </a:bodyPr>
            <a:lstStyle/>
            <a:p>
              <a:r>
                <a:rPr lang="en-US" b="1" dirty="0" smtClean="0">
                  <a:solidFill>
                    <a:srgbClr val="FF0000"/>
                  </a:solidFill>
                </a:rPr>
                <a:t>TRUE</a:t>
              </a:r>
              <a:r>
                <a:rPr lang="en-US" dirty="0" smtClean="0">
                  <a:solidFill>
                    <a:srgbClr val="FF0000"/>
                  </a:solidFill>
                </a:rPr>
                <a:t> &gt;= 3.0 </a:t>
              </a:r>
            </a:p>
          </p:txBody>
        </p:sp>
      </p:grpSp>
    </p:spTree>
    <p:extLst>
      <p:ext uri="{BB962C8B-B14F-4D97-AF65-F5344CB8AC3E}">
        <p14:creationId xmlns:p14="http://schemas.microsoft.com/office/powerpoint/2010/main" val="153156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Previous Example: Nested Solution</a:t>
            </a:r>
            <a:endParaRPr lang="en-CA" dirty="0"/>
          </a:p>
        </p:txBody>
      </p:sp>
      <p:pic>
        <p:nvPicPr>
          <p:cNvPr id="5" name="Picture 4"/>
          <p:cNvPicPr>
            <a:picLocks noChangeAspect="1"/>
          </p:cNvPicPr>
          <p:nvPr/>
        </p:nvPicPr>
        <p:blipFill>
          <a:blip r:embed="rId2"/>
          <a:stretch>
            <a:fillRect/>
          </a:stretch>
        </p:blipFill>
        <p:spPr>
          <a:xfrm>
            <a:off x="457200" y="3952564"/>
            <a:ext cx="2971800" cy="2419662"/>
          </a:xfrm>
          <a:prstGeom prst="rect">
            <a:avLst/>
          </a:prstGeom>
        </p:spPr>
      </p:pic>
      <p:sp>
        <p:nvSpPr>
          <p:cNvPr id="6" name="Rectangle 5"/>
          <p:cNvSpPr/>
          <p:nvPr/>
        </p:nvSpPr>
        <p:spPr>
          <a:xfrm>
            <a:off x="2895600" y="1382678"/>
            <a:ext cx="3505200" cy="1512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dirty="0">
                <a:latin typeface="Consolas" panose="020B0609020204030204" pitchFamily="49" charset="0"/>
                <a:cs typeface="Consolas" panose="020B0609020204030204" pitchFamily="49" charset="0"/>
              </a:rPr>
              <a:t>=IF(D2&gt;=4,"Perfect</a:t>
            </a:r>
            <a:r>
              <a:rPr lang="en-CA" dirty="0" smtClean="0">
                <a:latin typeface="Consolas" panose="020B0609020204030204" pitchFamily="49" charset="0"/>
                <a:cs typeface="Consolas" panose="020B0609020204030204" pitchFamily="49" charset="0"/>
              </a:rPr>
              <a:t>",</a:t>
            </a:r>
          </a:p>
          <a:p>
            <a:r>
              <a:rPr lang="en-CA" dirty="0" smtClean="0">
                <a:latin typeface="Consolas" panose="020B0609020204030204" pitchFamily="49" charset="0"/>
                <a:cs typeface="Consolas" panose="020B0609020204030204" pitchFamily="49" charset="0"/>
              </a:rPr>
              <a:t>   IF(D2</a:t>
            </a:r>
            <a:r>
              <a:rPr lang="en-CA" dirty="0">
                <a:latin typeface="Consolas" panose="020B0609020204030204" pitchFamily="49" charset="0"/>
                <a:cs typeface="Consolas" panose="020B0609020204030204" pitchFamily="49" charset="0"/>
              </a:rPr>
              <a:t>&gt;=3,"Excellent</a:t>
            </a:r>
            <a:r>
              <a:rPr lang="en-CA" dirty="0" smtClean="0">
                <a:latin typeface="Consolas" panose="020B0609020204030204" pitchFamily="49" charset="0"/>
                <a:cs typeface="Consolas" panose="020B0609020204030204" pitchFamily="49" charset="0"/>
              </a:rPr>
              <a:t>",</a:t>
            </a:r>
          </a:p>
          <a:p>
            <a:r>
              <a:rPr lang="en-CA" dirty="0" smtClean="0">
                <a:latin typeface="Consolas" panose="020B0609020204030204" pitchFamily="49" charset="0"/>
                <a:cs typeface="Consolas" panose="020B0609020204030204" pitchFamily="49" charset="0"/>
              </a:rPr>
              <a:t>     IF(D2</a:t>
            </a:r>
            <a:r>
              <a:rPr lang="en-CA" dirty="0">
                <a:latin typeface="Consolas" panose="020B0609020204030204" pitchFamily="49" charset="0"/>
                <a:cs typeface="Consolas" panose="020B0609020204030204" pitchFamily="49" charset="0"/>
              </a:rPr>
              <a:t>&gt;=2,"Adequate</a:t>
            </a:r>
            <a:r>
              <a:rPr lang="en-CA" dirty="0" smtClean="0">
                <a:latin typeface="Consolas" panose="020B0609020204030204" pitchFamily="49" charset="0"/>
                <a:cs typeface="Consolas" panose="020B0609020204030204" pitchFamily="49" charset="0"/>
              </a:rPr>
              <a:t>",</a:t>
            </a:r>
          </a:p>
          <a:p>
            <a:r>
              <a:rPr lang="en-CA" dirty="0" smtClean="0">
                <a:latin typeface="Consolas" panose="020B0609020204030204" pitchFamily="49" charset="0"/>
                <a:cs typeface="Consolas" panose="020B0609020204030204" pitchFamily="49" charset="0"/>
              </a:rPr>
              <a:t>       IF(D2</a:t>
            </a:r>
            <a:r>
              <a:rPr lang="en-CA" dirty="0">
                <a:latin typeface="Consolas" panose="020B0609020204030204" pitchFamily="49" charset="0"/>
                <a:cs typeface="Consolas" panose="020B0609020204030204" pitchFamily="49" charset="0"/>
              </a:rPr>
              <a:t>&gt;=1,"Pass</a:t>
            </a:r>
            <a:r>
              <a:rPr lang="en-CA" dirty="0" smtClean="0">
                <a:latin typeface="Consolas" panose="020B0609020204030204" pitchFamily="49" charset="0"/>
                <a:cs typeface="Consolas" panose="020B0609020204030204" pitchFamily="49" charset="0"/>
              </a:rPr>
              <a:t>",                    </a:t>
            </a:r>
          </a:p>
          <a:p>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Fail"))))</a:t>
            </a:r>
          </a:p>
        </p:txBody>
      </p:sp>
      <p:cxnSp>
        <p:nvCxnSpPr>
          <p:cNvPr id="7" name="Straight Connector 6"/>
          <p:cNvCxnSpPr/>
          <p:nvPr/>
        </p:nvCxnSpPr>
        <p:spPr>
          <a:xfrm flipV="1">
            <a:off x="2895600" y="3522051"/>
            <a:ext cx="2514600" cy="181194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01058" y="3073378"/>
            <a:ext cx="891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a:latin typeface="Consolas" panose="020B0609020204030204" pitchFamily="49" charset="0"/>
                <a:cs typeface="Consolas" panose="020B0609020204030204" pitchFamily="49" charset="0"/>
              </a:rPr>
              <a:t>=IF(D2&gt;=4,"Perfect",IF(D2&gt;=3,"Excellent",IF(D2&gt;=2,"Adequate",IF(D2&gt;=1,"Pass","Fail"))))</a:t>
            </a:r>
          </a:p>
        </p:txBody>
      </p:sp>
      <p:grpSp>
        <p:nvGrpSpPr>
          <p:cNvPr id="11" name="Group 10"/>
          <p:cNvGrpSpPr/>
          <p:nvPr/>
        </p:nvGrpSpPr>
        <p:grpSpPr>
          <a:xfrm>
            <a:off x="3862316" y="975886"/>
            <a:ext cx="777923" cy="539015"/>
            <a:chOff x="3862316" y="975886"/>
            <a:chExt cx="777923" cy="539015"/>
          </a:xfrm>
        </p:grpSpPr>
        <p:sp>
          <p:nvSpPr>
            <p:cNvPr id="3" name="Freeform 2"/>
            <p:cNvSpPr/>
            <p:nvPr/>
          </p:nvSpPr>
          <p:spPr>
            <a:xfrm>
              <a:off x="3862316" y="1244365"/>
              <a:ext cx="777923" cy="270536"/>
            </a:xfrm>
            <a:custGeom>
              <a:avLst/>
              <a:gdLst>
                <a:gd name="connsiteX0" fmla="*/ 0 w 777923"/>
                <a:gd name="connsiteY0" fmla="*/ 270536 h 270536"/>
                <a:gd name="connsiteX1" fmla="*/ 68239 w 777923"/>
                <a:gd name="connsiteY1" fmla="*/ 93116 h 270536"/>
                <a:gd name="connsiteX2" fmla="*/ 109183 w 777923"/>
                <a:gd name="connsiteY2" fmla="*/ 79468 h 270536"/>
                <a:gd name="connsiteX3" fmla="*/ 573206 w 777923"/>
                <a:gd name="connsiteY3" fmla="*/ 52172 h 270536"/>
                <a:gd name="connsiteX4" fmla="*/ 655093 w 777923"/>
                <a:gd name="connsiteY4" fmla="*/ 79468 h 270536"/>
                <a:gd name="connsiteX5" fmla="*/ 736980 w 777923"/>
                <a:gd name="connsiteY5" fmla="*/ 161354 h 270536"/>
                <a:gd name="connsiteX6" fmla="*/ 750627 w 777923"/>
                <a:gd name="connsiteY6" fmla="*/ 202298 h 270536"/>
                <a:gd name="connsiteX7" fmla="*/ 777923 w 777923"/>
                <a:gd name="connsiteY7" fmla="*/ 243241 h 270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923" h="270536">
                  <a:moveTo>
                    <a:pt x="0" y="270536"/>
                  </a:moveTo>
                  <a:cubicBezTo>
                    <a:pt x="12441" y="146131"/>
                    <a:pt x="-21201" y="144224"/>
                    <a:pt x="68239" y="93116"/>
                  </a:cubicBezTo>
                  <a:cubicBezTo>
                    <a:pt x="80730" y="85978"/>
                    <a:pt x="95535" y="84017"/>
                    <a:pt x="109183" y="79468"/>
                  </a:cubicBezTo>
                  <a:cubicBezTo>
                    <a:pt x="247166" y="-58515"/>
                    <a:pt x="150814" y="17924"/>
                    <a:pt x="573206" y="52172"/>
                  </a:cubicBezTo>
                  <a:cubicBezTo>
                    <a:pt x="601884" y="54497"/>
                    <a:pt x="655093" y="79468"/>
                    <a:pt x="655093" y="79468"/>
                  </a:cubicBezTo>
                  <a:cubicBezTo>
                    <a:pt x="682389" y="106763"/>
                    <a:pt x="724774" y="124733"/>
                    <a:pt x="736980" y="161354"/>
                  </a:cubicBezTo>
                  <a:cubicBezTo>
                    <a:pt x="741529" y="175002"/>
                    <a:pt x="744193" y="189431"/>
                    <a:pt x="750627" y="202298"/>
                  </a:cubicBezTo>
                  <a:cubicBezTo>
                    <a:pt x="757962" y="216969"/>
                    <a:pt x="777923" y="243241"/>
                    <a:pt x="777923" y="243241"/>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060777" y="975886"/>
              <a:ext cx="381000" cy="390099"/>
            </a:xfrm>
            <a:prstGeom prst="rect">
              <a:avLst/>
            </a:prstGeom>
            <a:noFill/>
          </p:spPr>
          <p:txBody>
            <a:bodyPr wrap="square" rtlCol="0">
              <a:noAutofit/>
            </a:bodyPr>
            <a:lstStyle/>
            <a:p>
              <a:r>
                <a:rPr lang="en-US" b="1" dirty="0" smtClean="0">
                  <a:solidFill>
                    <a:srgbClr val="FF0000"/>
                  </a:solidFill>
                </a:rPr>
                <a:t>T</a:t>
              </a:r>
            </a:p>
          </p:txBody>
        </p:sp>
      </p:grpSp>
      <p:grpSp>
        <p:nvGrpSpPr>
          <p:cNvPr id="12" name="Group 11"/>
          <p:cNvGrpSpPr/>
          <p:nvPr/>
        </p:nvGrpSpPr>
        <p:grpSpPr>
          <a:xfrm>
            <a:off x="2639704" y="1610436"/>
            <a:ext cx="717645" cy="390099"/>
            <a:chOff x="2639704" y="1610436"/>
            <a:chExt cx="717645" cy="390099"/>
          </a:xfrm>
        </p:grpSpPr>
        <p:sp>
          <p:nvSpPr>
            <p:cNvPr id="9" name="Freeform 8"/>
            <p:cNvSpPr/>
            <p:nvPr/>
          </p:nvSpPr>
          <p:spPr>
            <a:xfrm>
              <a:off x="2852382" y="1610436"/>
              <a:ext cx="504967" cy="317567"/>
            </a:xfrm>
            <a:custGeom>
              <a:avLst/>
              <a:gdLst>
                <a:gd name="connsiteX0" fmla="*/ 259308 w 504967"/>
                <a:gd name="connsiteY0" fmla="*/ 0 h 317567"/>
                <a:gd name="connsiteX1" fmla="*/ 54591 w 504967"/>
                <a:gd name="connsiteY1" fmla="*/ 13648 h 317567"/>
                <a:gd name="connsiteX2" fmla="*/ 27296 w 504967"/>
                <a:gd name="connsiteY2" fmla="*/ 54591 h 317567"/>
                <a:gd name="connsiteX3" fmla="*/ 13648 w 504967"/>
                <a:gd name="connsiteY3" fmla="*/ 109182 h 317567"/>
                <a:gd name="connsiteX4" fmla="*/ 0 w 504967"/>
                <a:gd name="connsiteY4" fmla="*/ 150125 h 317567"/>
                <a:gd name="connsiteX5" fmla="*/ 13648 w 504967"/>
                <a:gd name="connsiteY5" fmla="*/ 245660 h 317567"/>
                <a:gd name="connsiteX6" fmla="*/ 95534 w 504967"/>
                <a:gd name="connsiteY6" fmla="*/ 313898 h 317567"/>
                <a:gd name="connsiteX7" fmla="*/ 504967 w 504967"/>
                <a:gd name="connsiteY7" fmla="*/ 313898 h 31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4967" h="317567">
                  <a:moveTo>
                    <a:pt x="259308" y="0"/>
                  </a:moveTo>
                  <a:cubicBezTo>
                    <a:pt x="191069" y="4549"/>
                    <a:pt x="121163" y="-2016"/>
                    <a:pt x="54591" y="13648"/>
                  </a:cubicBezTo>
                  <a:cubicBezTo>
                    <a:pt x="38625" y="17405"/>
                    <a:pt x="33757" y="39515"/>
                    <a:pt x="27296" y="54591"/>
                  </a:cubicBezTo>
                  <a:cubicBezTo>
                    <a:pt x="19907" y="71831"/>
                    <a:pt x="18801" y="91147"/>
                    <a:pt x="13648" y="109182"/>
                  </a:cubicBezTo>
                  <a:cubicBezTo>
                    <a:pt x="9696" y="123014"/>
                    <a:pt x="4549" y="136477"/>
                    <a:pt x="0" y="150125"/>
                  </a:cubicBezTo>
                  <a:cubicBezTo>
                    <a:pt x="4549" y="181970"/>
                    <a:pt x="1701" y="215792"/>
                    <a:pt x="13648" y="245660"/>
                  </a:cubicBezTo>
                  <a:cubicBezTo>
                    <a:pt x="17217" y="254582"/>
                    <a:pt x="80150" y="312966"/>
                    <a:pt x="95534" y="313898"/>
                  </a:cubicBezTo>
                  <a:cubicBezTo>
                    <a:pt x="231762" y="322154"/>
                    <a:pt x="368489" y="313898"/>
                    <a:pt x="504967" y="313898"/>
                  </a:cubicBez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639704" y="1610436"/>
              <a:ext cx="381000" cy="390099"/>
            </a:xfrm>
            <a:prstGeom prst="rect">
              <a:avLst/>
            </a:prstGeom>
            <a:noFill/>
          </p:spPr>
          <p:txBody>
            <a:bodyPr wrap="square" rtlCol="0">
              <a:noAutofit/>
            </a:bodyPr>
            <a:lstStyle/>
            <a:p>
              <a:r>
                <a:rPr lang="en-US" b="1" dirty="0" smtClean="0">
                  <a:solidFill>
                    <a:srgbClr val="FF0000"/>
                  </a:solidFill>
                </a:rPr>
                <a:t>F</a:t>
              </a:r>
            </a:p>
          </p:txBody>
        </p:sp>
      </p:grpSp>
    </p:spTree>
    <p:extLst>
      <p:ext uri="{BB962C8B-B14F-4D97-AF65-F5344CB8AC3E}">
        <p14:creationId xmlns:p14="http://schemas.microsoft.com/office/powerpoint/2010/main" val="380118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137" y="1905000"/>
            <a:ext cx="74580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en-US" dirty="0"/>
              <a:t>Worksheets</a:t>
            </a:r>
            <a:endParaRPr lang="en-US" dirty="0"/>
          </a:p>
        </p:txBody>
      </p:sp>
      <p:sp>
        <p:nvSpPr>
          <p:cNvPr id="3" name="Content Placeholder 2"/>
          <p:cNvSpPr>
            <a:spLocks noGrp="1"/>
          </p:cNvSpPr>
          <p:nvPr>
            <p:ph idx="1"/>
          </p:nvPr>
        </p:nvSpPr>
        <p:spPr>
          <a:xfrm>
            <a:off x="457200" y="1447800"/>
            <a:ext cx="8153400" cy="2857499"/>
          </a:xfrm>
        </p:spPr>
        <p:txBody>
          <a:bodyPr/>
          <a:lstStyle/>
          <a:p>
            <a:r>
              <a:rPr lang="en-US" altLang="en-US" dirty="0"/>
              <a:t>Each </a:t>
            </a:r>
            <a:r>
              <a:rPr lang="en-US" altLang="en-US" i="1" dirty="0" smtClean="0"/>
              <a:t>spreadsheet</a:t>
            </a:r>
            <a:r>
              <a:rPr lang="en-US" altLang="en-US" dirty="0" smtClean="0"/>
              <a:t> </a:t>
            </a:r>
            <a:r>
              <a:rPr lang="en-US" altLang="en-US" dirty="0"/>
              <a:t>can consist of multiple </a:t>
            </a:r>
            <a:r>
              <a:rPr lang="en-US" altLang="en-US" i="1" dirty="0"/>
              <a:t>worksheets.</a:t>
            </a:r>
            <a:endParaRPr lang="en-US" altLang="en-US" dirty="0"/>
          </a:p>
          <a:p>
            <a:endParaRPr lang="en-US" dirty="0"/>
          </a:p>
        </p:txBody>
      </p:sp>
      <p:grpSp>
        <p:nvGrpSpPr>
          <p:cNvPr id="11" name="Group 10"/>
          <p:cNvGrpSpPr/>
          <p:nvPr/>
        </p:nvGrpSpPr>
        <p:grpSpPr>
          <a:xfrm>
            <a:off x="1546925" y="4305299"/>
            <a:ext cx="1663700" cy="943154"/>
            <a:chOff x="1546925" y="4305299"/>
            <a:chExt cx="1663700" cy="943154"/>
          </a:xfrm>
        </p:grpSpPr>
        <p:sp>
          <p:nvSpPr>
            <p:cNvPr id="5" name="Right Brace 7"/>
            <p:cNvSpPr>
              <a:spLocks/>
            </p:cNvSpPr>
            <p:nvPr/>
          </p:nvSpPr>
          <p:spPr bwMode="auto">
            <a:xfrm rot="5400000">
              <a:off x="2092142" y="3760082"/>
              <a:ext cx="573265" cy="1663700"/>
            </a:xfrm>
            <a:prstGeom prst="rightBrace">
              <a:avLst>
                <a:gd name="adj1" fmla="val 8334"/>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solidFill>
                  <a:srgbClr val="FF0000"/>
                </a:solidFill>
              </a:endParaRPr>
            </a:p>
          </p:txBody>
        </p:sp>
        <p:sp>
          <p:nvSpPr>
            <p:cNvPr id="6" name="TextBox 8"/>
            <p:cNvSpPr txBox="1">
              <a:spLocks noChangeArrowheads="1"/>
            </p:cNvSpPr>
            <p:nvPr/>
          </p:nvSpPr>
          <p:spPr bwMode="auto">
            <a:xfrm>
              <a:off x="1677660" y="487856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Worksheet</a:t>
              </a:r>
              <a:endParaRPr lang="en-CA" altLang="en-US" sz="1800" b="1" dirty="0">
                <a:solidFill>
                  <a:srgbClr val="FF0000"/>
                </a:solidFill>
              </a:endParaRPr>
            </a:p>
          </p:txBody>
        </p:sp>
      </p:grpSp>
      <p:grpSp>
        <p:nvGrpSpPr>
          <p:cNvPr id="12" name="Group 11"/>
          <p:cNvGrpSpPr/>
          <p:nvPr/>
        </p:nvGrpSpPr>
        <p:grpSpPr>
          <a:xfrm>
            <a:off x="844520" y="4878564"/>
            <a:ext cx="7308879" cy="1466634"/>
            <a:chOff x="844520" y="4878564"/>
            <a:chExt cx="7308879" cy="1466634"/>
          </a:xfrm>
        </p:grpSpPr>
        <p:sp>
          <p:nvSpPr>
            <p:cNvPr id="4" name="Right Brace 5"/>
            <p:cNvSpPr>
              <a:spLocks/>
            </p:cNvSpPr>
            <p:nvPr/>
          </p:nvSpPr>
          <p:spPr bwMode="auto">
            <a:xfrm rot="5400000">
              <a:off x="3950309" y="1772775"/>
              <a:ext cx="1097301" cy="7308879"/>
            </a:xfrm>
            <a:prstGeom prst="rightBrace">
              <a:avLst>
                <a:gd name="adj1" fmla="val 833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solidFill>
                  <a:srgbClr val="FF0000"/>
                </a:solidFill>
              </a:endParaRPr>
            </a:p>
          </p:txBody>
        </p:sp>
        <p:sp>
          <p:nvSpPr>
            <p:cNvPr id="8" name="TextBox 6"/>
            <p:cNvSpPr txBox="1">
              <a:spLocks noChangeArrowheads="1"/>
            </p:cNvSpPr>
            <p:nvPr/>
          </p:nvSpPr>
          <p:spPr bwMode="auto">
            <a:xfrm>
              <a:off x="3733800" y="5975866"/>
              <a:ext cx="1697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Spreadsheet</a:t>
              </a:r>
              <a:endParaRPr lang="en-CA" altLang="en-US" sz="1800" b="1" dirty="0">
                <a:solidFill>
                  <a:srgbClr val="FF0000"/>
                </a:solidFill>
              </a:endParaRPr>
            </a:p>
          </p:txBody>
        </p:sp>
      </p:grpSp>
      <p:grpSp>
        <p:nvGrpSpPr>
          <p:cNvPr id="15" name="Group 14"/>
          <p:cNvGrpSpPr/>
          <p:nvPr/>
        </p:nvGrpSpPr>
        <p:grpSpPr>
          <a:xfrm>
            <a:off x="3352801" y="4191001"/>
            <a:ext cx="3660758" cy="1051568"/>
            <a:chOff x="3352801" y="4191001"/>
            <a:chExt cx="3660758" cy="1051568"/>
          </a:xfrm>
        </p:grpSpPr>
        <p:sp>
          <p:nvSpPr>
            <p:cNvPr id="9" name="TextBox 8"/>
            <p:cNvSpPr txBox="1"/>
            <p:nvPr/>
          </p:nvSpPr>
          <p:spPr>
            <a:xfrm>
              <a:off x="4498959" y="4591932"/>
              <a:ext cx="2514600" cy="650637"/>
            </a:xfrm>
            <a:prstGeom prst="rect">
              <a:avLst/>
            </a:prstGeom>
            <a:noFill/>
          </p:spPr>
          <p:txBody>
            <a:bodyPr wrap="square" rtlCol="0">
              <a:noAutofit/>
            </a:bodyPr>
            <a:lstStyle/>
            <a:p>
              <a:r>
                <a:rPr lang="en-US" b="1" dirty="0" smtClean="0">
                  <a:solidFill>
                    <a:srgbClr val="FF0000"/>
                  </a:solidFill>
                  <a:latin typeface="Arial" panose="020B0604020202020204" pitchFamily="34" charset="0"/>
                  <a:cs typeface="Arial" panose="020B0604020202020204" pitchFamily="34" charset="0"/>
                </a:rPr>
                <a:t>Create new worksheet</a:t>
              </a:r>
            </a:p>
          </p:txBody>
        </p:sp>
        <p:cxnSp>
          <p:nvCxnSpPr>
            <p:cNvPr id="13" name="Straight Arrow Connector 12"/>
            <p:cNvCxnSpPr/>
            <p:nvPr/>
          </p:nvCxnSpPr>
          <p:spPr>
            <a:xfrm flipH="1" flipV="1">
              <a:off x="3352801" y="4191001"/>
              <a:ext cx="1229961" cy="72624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484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bldLvl="3"/>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Lookup Tables</a:t>
            </a:r>
            <a:endParaRPr lang="en-CA" dirty="0"/>
          </a:p>
        </p:txBody>
      </p:sp>
      <p:sp>
        <p:nvSpPr>
          <p:cNvPr id="3" name="Content Placeholder 2"/>
          <p:cNvSpPr>
            <a:spLocks noGrp="1"/>
          </p:cNvSpPr>
          <p:nvPr>
            <p:ph idx="1"/>
          </p:nvPr>
        </p:nvSpPr>
        <p:spPr/>
        <p:txBody>
          <a:bodyPr/>
          <a:lstStyle/>
          <a:p>
            <a:r>
              <a:rPr lang="en-CA" dirty="0" smtClean="0"/>
              <a:t>Can (should/must) be employed instead of many nested IF’s.</a:t>
            </a:r>
          </a:p>
          <a:p>
            <a:pPr lvl="1"/>
            <a:r>
              <a:rPr lang="en-CA" dirty="0" smtClean="0"/>
              <a:t>Easier to enter, update, understand.</a:t>
            </a:r>
          </a:p>
          <a:p>
            <a:r>
              <a:rPr lang="en-CA" dirty="0" smtClean="0"/>
              <a:t>Requirements of previous example:</a:t>
            </a:r>
          </a:p>
          <a:p>
            <a:pPr marL="234950" lvl="1" indent="0">
              <a:buNone/>
            </a:pPr>
            <a:r>
              <a:rPr lang="en-CA" dirty="0"/>
              <a:t>0 &lt;= GPA &lt; </a:t>
            </a:r>
            <a:r>
              <a:rPr lang="en-CA" dirty="0" smtClean="0"/>
              <a:t>1: Fail</a:t>
            </a:r>
          </a:p>
          <a:p>
            <a:pPr marL="234950" lvl="1" indent="0">
              <a:buNone/>
            </a:pPr>
            <a:r>
              <a:rPr lang="en-CA" dirty="0"/>
              <a:t>1</a:t>
            </a:r>
            <a:r>
              <a:rPr lang="en-CA" dirty="0" smtClean="0"/>
              <a:t> </a:t>
            </a:r>
            <a:r>
              <a:rPr lang="en-CA" dirty="0"/>
              <a:t>&lt;= GPA &lt; </a:t>
            </a:r>
            <a:r>
              <a:rPr lang="en-CA" dirty="0" smtClean="0"/>
              <a:t>2 : Pass</a:t>
            </a:r>
          </a:p>
          <a:p>
            <a:pPr marL="234950" lvl="1" indent="0">
              <a:buNone/>
            </a:pPr>
            <a:r>
              <a:rPr lang="en-CA" dirty="0"/>
              <a:t>2</a:t>
            </a:r>
            <a:r>
              <a:rPr lang="en-CA" dirty="0" smtClean="0"/>
              <a:t> </a:t>
            </a:r>
            <a:r>
              <a:rPr lang="en-CA" dirty="0"/>
              <a:t>&lt;= GPA &lt; </a:t>
            </a:r>
            <a:r>
              <a:rPr lang="en-CA" dirty="0" smtClean="0"/>
              <a:t>3 : Adequate</a:t>
            </a:r>
          </a:p>
          <a:p>
            <a:pPr marL="234950" lvl="1" indent="0">
              <a:buNone/>
            </a:pPr>
            <a:r>
              <a:rPr lang="en-CA" dirty="0"/>
              <a:t>3</a:t>
            </a:r>
            <a:r>
              <a:rPr lang="en-CA" dirty="0" smtClean="0"/>
              <a:t> </a:t>
            </a:r>
            <a:r>
              <a:rPr lang="en-CA" dirty="0"/>
              <a:t>&lt;= GPA &lt; 4</a:t>
            </a:r>
            <a:r>
              <a:rPr lang="en-CA" dirty="0" smtClean="0"/>
              <a:t> : Excellent</a:t>
            </a:r>
          </a:p>
          <a:p>
            <a:pPr marL="234950" lvl="1" indent="0">
              <a:buNone/>
            </a:pPr>
            <a:r>
              <a:rPr lang="en-CA" dirty="0" smtClean="0"/>
              <a:t>GPA &gt;= 4       : Perfect</a:t>
            </a:r>
          </a:p>
          <a:p>
            <a:pPr marL="231775" indent="-219075"/>
            <a:r>
              <a:rPr lang="en-CA" dirty="0" smtClean="0"/>
              <a:t>Previous solution:</a:t>
            </a:r>
          </a:p>
          <a:p>
            <a:pPr marL="457200" lvl="2" indent="0">
              <a:buNone/>
            </a:pPr>
            <a:endParaRPr lang="en-CA" dirty="0"/>
          </a:p>
        </p:txBody>
      </p:sp>
      <p:sp>
        <p:nvSpPr>
          <p:cNvPr id="4" name="Rectangle 3"/>
          <p:cNvSpPr/>
          <p:nvPr/>
        </p:nvSpPr>
        <p:spPr>
          <a:xfrm>
            <a:off x="114300" y="5029200"/>
            <a:ext cx="891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a:latin typeface="Consolas" panose="020B0609020204030204" pitchFamily="49" charset="0"/>
                <a:cs typeface="Consolas" panose="020B0609020204030204" pitchFamily="49" charset="0"/>
              </a:rPr>
              <a:t>=IF(D2&gt;=4,"Perfect",IF(D2&gt;=3,"Excellent",IF(D2&gt;=2,"Adequate",IF(D2&gt;=1,"Pass","Fail"))))</a:t>
            </a:r>
          </a:p>
        </p:txBody>
      </p:sp>
    </p:spTree>
    <p:extLst>
      <p:ext uri="{BB962C8B-B14F-4D97-AF65-F5344CB8AC3E}">
        <p14:creationId xmlns:p14="http://schemas.microsoft.com/office/powerpoint/2010/main" val="57172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Lookup Functions</a:t>
            </a:r>
            <a:endParaRPr lang="en-CA" dirty="0"/>
          </a:p>
        </p:txBody>
      </p:sp>
      <p:sp>
        <p:nvSpPr>
          <p:cNvPr id="3" name="Content Placeholder 2"/>
          <p:cNvSpPr>
            <a:spLocks noGrp="1"/>
          </p:cNvSpPr>
          <p:nvPr>
            <p:ph idx="1"/>
          </p:nvPr>
        </p:nvSpPr>
        <p:spPr/>
        <p:txBody>
          <a:bodyPr/>
          <a:lstStyle/>
          <a:p>
            <a:r>
              <a:rPr lang="en-CA" dirty="0" smtClean="0"/>
              <a:t>The lookup functions that will be covered this semester will be used in conjunction with a lookup table or tables.</a:t>
            </a:r>
          </a:p>
          <a:p>
            <a:r>
              <a:rPr lang="en-CA" dirty="0" smtClean="0"/>
              <a:t>Two lookup functions covered include:</a:t>
            </a:r>
          </a:p>
          <a:p>
            <a:pPr lvl="1"/>
            <a:r>
              <a:rPr lang="en-CA" dirty="0" smtClean="0">
                <a:latin typeface="Consolas" panose="020B0609020204030204" pitchFamily="49" charset="0"/>
              </a:rPr>
              <a:t>LOOKUP()</a:t>
            </a:r>
          </a:p>
          <a:p>
            <a:pPr lvl="1"/>
            <a:r>
              <a:rPr lang="en-CA" dirty="0" smtClean="0">
                <a:latin typeface="Consolas" panose="020B0609020204030204" pitchFamily="49" charset="0"/>
              </a:rPr>
              <a:t>VLOOKUP()</a:t>
            </a:r>
          </a:p>
          <a:p>
            <a:pPr lvl="1"/>
            <a:r>
              <a:rPr lang="en-CA" dirty="0" smtClean="0"/>
              <a:t>(Not that the ‘IF’ is not classified as a lookup function!)</a:t>
            </a:r>
          </a:p>
          <a:p>
            <a:r>
              <a:rPr lang="en-CA" dirty="0" smtClean="0"/>
              <a:t>For a complete list of lookup functions in Excel:</a:t>
            </a:r>
          </a:p>
          <a:p>
            <a:pPr lvl="1"/>
            <a:r>
              <a:rPr lang="en-CA" sz="1000" dirty="0">
                <a:hlinkClick r:id="rId2"/>
              </a:rPr>
              <a:t>https://</a:t>
            </a:r>
            <a:r>
              <a:rPr lang="en-CA" sz="1000" dirty="0" smtClean="0">
                <a:hlinkClick r:id="rId2"/>
              </a:rPr>
              <a:t>support.office.com/en-US/article/Lookup-and-reference-functions-reference-8aa21a3a-b56a-4055-8257-3ec89df2b23e</a:t>
            </a:r>
            <a:endParaRPr lang="en-CA" sz="1000" dirty="0" smtClean="0"/>
          </a:p>
          <a:p>
            <a:endParaRPr lang="en-CA" dirty="0"/>
          </a:p>
        </p:txBody>
      </p:sp>
    </p:spTree>
    <p:extLst>
      <p:ext uri="{BB962C8B-B14F-4D97-AF65-F5344CB8AC3E}">
        <p14:creationId xmlns:p14="http://schemas.microsoft.com/office/powerpoint/2010/main" val="15836560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LOOKUP</a:t>
            </a:r>
            <a:endParaRPr lang="en-US"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sz="1200" b="1" dirty="0">
                <a:hlinkClick r:id="rId3"/>
              </a:rPr>
              <a:t>https://</a:t>
            </a:r>
            <a:r>
              <a:rPr lang="en-CA" sz="1200" b="1" dirty="0" smtClean="0">
                <a:hlinkClick r:id="rId3"/>
              </a:rPr>
              <a:t>support.office.com/en-US/article/LOOKUP-function-446D94AF-663B-451D-8251-369D5E3864CB</a:t>
            </a:r>
            <a:endParaRPr lang="en-CA" sz="1200" b="1" dirty="0"/>
          </a:p>
          <a:p>
            <a:r>
              <a:rPr lang="en-CA" b="1" dirty="0" smtClean="0"/>
              <a:t>Typical use:</a:t>
            </a:r>
          </a:p>
          <a:p>
            <a:pPr lvl="1"/>
            <a:r>
              <a:rPr lang="en-CA" dirty="0" smtClean="0"/>
              <a:t>Looking up a value from one column (“a vector”)</a:t>
            </a:r>
          </a:p>
          <a:p>
            <a:pPr lvl="1"/>
            <a:r>
              <a:rPr lang="en-CA" dirty="0" smtClean="0"/>
              <a:t>Return a value from another column (“a vector”)</a:t>
            </a:r>
          </a:p>
          <a:p>
            <a:pPr lvl="1"/>
            <a:r>
              <a:rPr lang="en-CA" dirty="0" smtClean="0"/>
              <a:t>(According to Microsoft): if you want to look up values from multiple columns (“an array”) then the </a:t>
            </a:r>
            <a:r>
              <a:rPr lang="en-CA" dirty="0" smtClean="0">
                <a:latin typeface="Consolas" panose="020B0609020204030204" pitchFamily="49" charset="0"/>
                <a:cs typeface="Consolas" panose="020B0609020204030204" pitchFamily="49" charset="0"/>
              </a:rPr>
              <a:t>VLOOKUP</a:t>
            </a:r>
            <a:r>
              <a:rPr lang="en-CA" dirty="0" smtClean="0"/>
              <a:t> function should be used instead of </a:t>
            </a:r>
            <a:r>
              <a:rPr lang="en-CA" dirty="0" smtClean="0">
                <a:latin typeface="Consolas" panose="020B0609020204030204" pitchFamily="49" charset="0"/>
                <a:cs typeface="Consolas" panose="020B0609020204030204" pitchFamily="49" charset="0"/>
              </a:rPr>
              <a:t>LOOKUP</a:t>
            </a:r>
            <a:r>
              <a:rPr lang="en-CA" dirty="0" smtClean="0"/>
              <a:t>.</a:t>
            </a:r>
          </a:p>
          <a:p>
            <a:pPr marL="234950" lvl="1" indent="0">
              <a:buNone/>
            </a:pPr>
            <a:endParaRPr lang="en-CA" b="1" dirty="0" smtClean="0"/>
          </a:p>
          <a:p>
            <a:pPr marL="234950" lvl="1" indent="0">
              <a:buNone/>
            </a:pPr>
            <a:endParaRPr lang="en-CA" b="1" dirty="0" smtClean="0"/>
          </a:p>
          <a:p>
            <a:pPr marL="0" indent="0">
              <a:buNone/>
            </a:pPr>
            <a:endParaRPr lang="en-CA" b="1" dirty="0"/>
          </a:p>
          <a:p>
            <a:pPr marL="0" indent="0">
              <a:buNone/>
            </a:pPr>
            <a:endParaRPr lang="en-CA" sz="1800" b="1" i="1" dirty="0" smtClean="0">
              <a:latin typeface="Consolas" panose="020B0609020204030204" pitchFamily="49" charset="0"/>
              <a:cs typeface="Consolas" panose="020B0609020204030204" pitchFamily="49" charset="0"/>
            </a:endParaRPr>
          </a:p>
          <a:p>
            <a:pPr marL="0" indent="0">
              <a:buNone/>
            </a:pPr>
            <a:r>
              <a:rPr lang="en-CA" sz="1800" i="1" dirty="0" smtClean="0">
                <a:latin typeface="Consolas" panose="020B0609020204030204" pitchFamily="49" charset="0"/>
                <a:cs typeface="Consolas" panose="020B0609020204030204" pitchFamily="49" charset="0"/>
              </a:rPr>
              <a:t/>
            </a:r>
            <a:br>
              <a:rPr lang="en-CA" sz="1800" i="1" dirty="0" smtClean="0">
                <a:latin typeface="Consolas" panose="020B0609020204030204" pitchFamily="49" charset="0"/>
                <a:cs typeface="Consolas" panose="020B0609020204030204" pitchFamily="49" charset="0"/>
              </a:rPr>
            </a:br>
            <a:endParaRPr lang="en-CA" sz="1800" dirty="0">
              <a:latin typeface="Consolas" panose="020B0609020204030204" pitchFamily="49" charset="0"/>
              <a:cs typeface="Consolas" panose="020B0609020204030204" pitchFamily="49" charset="0"/>
            </a:endParaRPr>
          </a:p>
          <a:p>
            <a:endParaRPr lang="en-US" dirty="0"/>
          </a:p>
        </p:txBody>
      </p:sp>
      <p:pic>
        <p:nvPicPr>
          <p:cNvPr id="4" name="Picture 3"/>
          <p:cNvPicPr>
            <a:picLocks noChangeAspect="1"/>
          </p:cNvPicPr>
          <p:nvPr/>
        </p:nvPicPr>
        <p:blipFill>
          <a:blip r:embed="rId4"/>
          <a:stretch>
            <a:fillRect/>
          </a:stretch>
        </p:blipFill>
        <p:spPr>
          <a:xfrm>
            <a:off x="914400" y="3810000"/>
            <a:ext cx="5743575" cy="1295400"/>
          </a:xfrm>
          <a:prstGeom prst="rect">
            <a:avLst/>
          </a:prstGeom>
        </p:spPr>
      </p:pic>
      <p:sp>
        <p:nvSpPr>
          <p:cNvPr id="6" name="Rectangle 5"/>
          <p:cNvSpPr/>
          <p:nvPr/>
        </p:nvSpPr>
        <p:spPr>
          <a:xfrm>
            <a:off x="1224428" y="5943600"/>
            <a:ext cx="5250155" cy="646331"/>
          </a:xfrm>
          <a:prstGeom prst="rect">
            <a:avLst/>
          </a:prstGeom>
          <a:solidFill>
            <a:schemeClr val="accent1"/>
          </a:solidFill>
        </p:spPr>
        <p:txBody>
          <a:bodyPr wrap="none">
            <a:spAutoFit/>
          </a:bodyPr>
          <a:lstStyle/>
          <a:p>
            <a:endParaRPr lang="en-CA" b="1" dirty="0" smtClean="0">
              <a:solidFill>
                <a:schemeClr val="bg1"/>
              </a:solidFill>
              <a:latin typeface="Consolas" panose="020B0609020204030204" pitchFamily="49" charset="0"/>
            </a:endParaRPr>
          </a:p>
          <a:p>
            <a:r>
              <a:rPr lang="en-CA" b="1" dirty="0" smtClean="0">
                <a:solidFill>
                  <a:schemeClr val="bg1"/>
                </a:solidFill>
                <a:latin typeface="Consolas" panose="020B0609020204030204" pitchFamily="49" charset="0"/>
              </a:rPr>
              <a:t>=</a:t>
            </a:r>
            <a:r>
              <a:rPr lang="en-CA" b="1" dirty="0">
                <a:solidFill>
                  <a:schemeClr val="bg1"/>
                </a:solidFill>
                <a:latin typeface="Consolas" panose="020B0609020204030204" pitchFamily="49" charset="0"/>
              </a:rPr>
              <a:t>CONCATENATE(F1</a:t>
            </a:r>
            <a:r>
              <a:rPr lang="en-CA" b="1" dirty="0" smtClean="0">
                <a:solidFill>
                  <a:schemeClr val="bg1"/>
                </a:solidFill>
                <a:latin typeface="Consolas" panose="020B0609020204030204" pitchFamily="49" charset="0"/>
              </a:rPr>
              <a:t>,</a:t>
            </a:r>
            <a:r>
              <a:rPr lang="en-CA" b="1" dirty="0">
                <a:solidFill>
                  <a:schemeClr val="bg1"/>
                </a:solidFill>
                <a:latin typeface="Consolas" panose="020B0609020204030204" pitchFamily="49" charset="0"/>
              </a:rPr>
              <a:t> LOOKUP(B2,E4:E5,F4:F5)</a:t>
            </a:r>
            <a:r>
              <a:rPr lang="en-CA" b="1" dirty="0" smtClean="0">
                <a:solidFill>
                  <a:schemeClr val="bg1"/>
                </a:solidFill>
                <a:latin typeface="Consolas" panose="020B0609020204030204" pitchFamily="49" charset="0"/>
              </a:rPr>
              <a:t>)</a:t>
            </a:r>
            <a:endParaRPr lang="en-CA" b="1" dirty="0">
              <a:solidFill>
                <a:schemeClr val="bg1"/>
              </a:solidFill>
              <a:latin typeface="Consolas" panose="020B0609020204030204" pitchFamily="49" charset="0"/>
            </a:endParaRPr>
          </a:p>
        </p:txBody>
      </p:sp>
      <p:cxnSp>
        <p:nvCxnSpPr>
          <p:cNvPr id="8" name="Straight Connector 7"/>
          <p:cNvCxnSpPr/>
          <p:nvPr/>
        </p:nvCxnSpPr>
        <p:spPr>
          <a:xfrm flipH="1">
            <a:off x="1219200" y="4267200"/>
            <a:ext cx="1371600" cy="167640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06764" y="4267200"/>
            <a:ext cx="2541182" cy="1733550"/>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905000" y="4451866"/>
            <a:ext cx="685800" cy="1469767"/>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06764" y="4451866"/>
            <a:ext cx="1366372" cy="1513701"/>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106670" y="5943600"/>
            <a:ext cx="2970685" cy="369332"/>
          </a:xfrm>
          <a:prstGeom prst="rect">
            <a:avLst/>
          </a:prstGeom>
          <a:solidFill>
            <a:schemeClr val="accent1"/>
          </a:solidFill>
        </p:spPr>
        <p:txBody>
          <a:bodyPr wrap="none">
            <a:spAutoFit/>
          </a:bodyPr>
          <a:lstStyle/>
          <a:p>
            <a:r>
              <a:rPr lang="en-CA" b="1" dirty="0" smtClean="0">
                <a:solidFill>
                  <a:schemeClr val="bg1"/>
                </a:solidFill>
                <a:latin typeface="Consolas" panose="020B0609020204030204" pitchFamily="49" charset="0"/>
              </a:rPr>
              <a:t>LOOKUP(B2,E4:E5,F4:F5)</a:t>
            </a:r>
            <a:endParaRPr lang="en-CA" b="1" dirty="0">
              <a:solidFill>
                <a:schemeClr val="bg1"/>
              </a:solidFill>
              <a:latin typeface="Consolas" panose="020B0609020204030204" pitchFamily="49" charset="0"/>
            </a:endParaRPr>
          </a:p>
        </p:txBody>
      </p:sp>
    </p:spTree>
    <p:extLst>
      <p:ext uri="{BB962C8B-B14F-4D97-AF65-F5344CB8AC3E}">
        <p14:creationId xmlns:p14="http://schemas.microsoft.com/office/powerpoint/2010/main" val="415110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par>
                                <p:cTn id="33" presetID="22" presetClass="entr" presetSubtype="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par>
                                <p:cTn id="36" presetID="22" presetClass="entr" presetSubtype="1"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par>
                                <p:cTn id="39" presetID="22" presetClass="entr" presetSubtype="1"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randombar(horizontal)">
                                      <p:cBhvr>
                                        <p:cTn id="46" dur="5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randombar(horizontal)">
                                      <p:cBhvr>
                                        <p:cTn id="5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animBg="1"/>
      <p:bldP spid="2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LOOKUP</a:t>
            </a:r>
            <a:r>
              <a:rPr lang="en-US" dirty="0" smtClean="0">
                <a:latin typeface="+mn-lt"/>
                <a:cs typeface="Consolas" panose="020B0609020204030204" pitchFamily="49" charset="0"/>
              </a:rPr>
              <a:t> (2)</a:t>
            </a:r>
            <a:endParaRPr lang="en-CA" dirty="0">
              <a:latin typeface="+mn-lt"/>
            </a:endParaRPr>
          </a:p>
        </p:txBody>
      </p:sp>
      <p:sp>
        <p:nvSpPr>
          <p:cNvPr id="3" name="Content Placeholder 2"/>
          <p:cNvSpPr>
            <a:spLocks noGrp="1"/>
          </p:cNvSpPr>
          <p:nvPr>
            <p:ph idx="1"/>
          </p:nvPr>
        </p:nvSpPr>
        <p:spPr/>
        <p:txBody>
          <a:bodyPr/>
          <a:lstStyle/>
          <a:p>
            <a:r>
              <a:rPr lang="en-CA" b="1" dirty="0"/>
              <a:t>Format</a:t>
            </a:r>
            <a:r>
              <a:rPr lang="en-CA" dirty="0"/>
              <a:t>:</a:t>
            </a:r>
          </a:p>
          <a:p>
            <a:pPr marL="234950" lvl="1" indent="0">
              <a:buNone/>
            </a:pPr>
            <a:r>
              <a:rPr lang="en-CA" sz="1800" dirty="0">
                <a:latin typeface="Consolas" panose="020B0609020204030204" pitchFamily="49" charset="0"/>
                <a:cs typeface="Consolas" panose="020B0609020204030204" pitchFamily="49" charset="0"/>
              </a:rPr>
              <a:t> LOOKUP(&lt;</a:t>
            </a:r>
            <a:r>
              <a:rPr lang="en-CA" sz="1800" i="1" dirty="0">
                <a:latin typeface="Consolas" panose="020B0609020204030204" pitchFamily="49" charset="0"/>
                <a:cs typeface="Consolas" panose="020B0609020204030204" pitchFamily="49" charset="0"/>
              </a:rPr>
              <a:t>Lookup value</a:t>
            </a:r>
            <a:r>
              <a:rPr lang="en-CA" sz="1800" dirty="0">
                <a:latin typeface="Consolas" panose="020B0609020204030204" pitchFamily="49" charset="0"/>
                <a:cs typeface="Consolas" panose="020B0609020204030204" pitchFamily="49" charset="0"/>
              </a:rPr>
              <a:t>&gt;, </a:t>
            </a:r>
          </a:p>
          <a:p>
            <a:pPr marL="234950" lvl="1" indent="0">
              <a:buNone/>
            </a:pPr>
            <a:r>
              <a:rPr lang="en-CA" sz="1800" dirty="0">
                <a:latin typeface="Consolas" panose="020B0609020204030204" pitchFamily="49" charset="0"/>
                <a:cs typeface="Consolas" panose="020B0609020204030204" pitchFamily="49" charset="0"/>
              </a:rPr>
              <a:t>        &lt;</a:t>
            </a:r>
            <a:r>
              <a:rPr lang="en-CA" sz="1800" i="1" dirty="0">
                <a:latin typeface="Consolas" panose="020B0609020204030204" pitchFamily="49" charset="0"/>
                <a:cs typeface="Consolas" panose="020B0609020204030204" pitchFamily="49" charset="0"/>
              </a:rPr>
              <a:t>Lookup column (vector) Start : End&gt;,</a:t>
            </a:r>
          </a:p>
          <a:p>
            <a:pPr marL="234950" lvl="1" indent="0">
              <a:buNone/>
            </a:pPr>
            <a:r>
              <a:rPr lang="en-CA" sz="1800" dirty="0">
                <a:latin typeface="Consolas" panose="020B0609020204030204" pitchFamily="49" charset="0"/>
                <a:cs typeface="Consolas" panose="020B0609020204030204" pitchFamily="49" charset="0"/>
              </a:rPr>
              <a:t>        &lt;</a:t>
            </a:r>
            <a:r>
              <a:rPr lang="en-CA" sz="1800" i="1" dirty="0">
                <a:latin typeface="Consolas" panose="020B0609020204030204" pitchFamily="49" charset="0"/>
                <a:cs typeface="Consolas" panose="020B0609020204030204" pitchFamily="49" charset="0"/>
              </a:rPr>
              <a:t>result column (vector) Start : End&gt;)</a:t>
            </a:r>
            <a:endParaRPr lang="en-CA" dirty="0"/>
          </a:p>
        </p:txBody>
      </p:sp>
    </p:spTree>
    <p:extLst>
      <p:ext uri="{BB962C8B-B14F-4D97-AF65-F5344CB8AC3E}">
        <p14:creationId xmlns:p14="http://schemas.microsoft.com/office/powerpoint/2010/main" val="34640104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nsolas" panose="020B0609020204030204" pitchFamily="49" charset="0"/>
                <a:cs typeface="Consolas" panose="020B0609020204030204" pitchFamily="49" charset="0"/>
              </a:rPr>
              <a:t>LOOKUP</a:t>
            </a:r>
            <a:r>
              <a:rPr lang="en-US" dirty="0" smtClean="0">
                <a:latin typeface="+mn-lt"/>
                <a:cs typeface="Consolas" panose="020B0609020204030204" pitchFamily="49" charset="0"/>
              </a:rPr>
              <a:t> (3)</a:t>
            </a:r>
            <a:endParaRPr lang="en-US" dirty="0">
              <a:latin typeface="+mn-lt"/>
              <a:cs typeface="Consolas" panose="020B0609020204030204" pitchFamily="49" charset="0"/>
            </a:endParaRPr>
          </a:p>
        </p:txBody>
      </p:sp>
      <p:sp>
        <p:nvSpPr>
          <p:cNvPr id="3" name="Content Placeholder 2"/>
          <p:cNvSpPr>
            <a:spLocks noGrp="1"/>
          </p:cNvSpPr>
          <p:nvPr>
            <p:ph idx="1"/>
          </p:nvPr>
        </p:nvSpPr>
        <p:spPr/>
        <p:txBody>
          <a:bodyPr/>
          <a:lstStyle/>
          <a:p>
            <a:r>
              <a:rPr lang="en-CA" b="1" dirty="0" smtClean="0"/>
              <a:t>Name of example spreadsheet</a:t>
            </a:r>
            <a:r>
              <a:rPr lang="en-CA" dirty="0"/>
              <a:t>: </a:t>
            </a:r>
            <a:r>
              <a:rPr lang="en-CA" dirty="0" smtClean="0">
                <a:latin typeface="Consolas" panose="020B0609020204030204" pitchFamily="49" charset="0"/>
                <a:cs typeface="Consolas" panose="020B0609020204030204" pitchFamily="49" charset="0"/>
              </a:rPr>
              <a:t>13_lookup</a:t>
            </a:r>
            <a:endParaRPr lang="en-CA" dirty="0" smtClean="0"/>
          </a:p>
          <a:p>
            <a:endParaRPr lang="en-CA" dirty="0"/>
          </a:p>
          <a:p>
            <a:endParaRPr lang="en-CA" dirty="0" smtClean="0"/>
          </a:p>
          <a:p>
            <a:endParaRPr lang="en-CA" dirty="0"/>
          </a:p>
          <a:p>
            <a:endParaRPr lang="en-CA" dirty="0" smtClean="0"/>
          </a:p>
          <a:p>
            <a:r>
              <a:rPr lang="en-CA" dirty="0" smtClean="0"/>
              <a:t>Row 2 data</a:t>
            </a:r>
          </a:p>
          <a:p>
            <a:pPr marL="234950" lvl="1" indent="0">
              <a:buNone/>
            </a:pPr>
            <a:r>
              <a:rPr lang="en-CA" dirty="0">
                <a:latin typeface="Consolas" panose="020B0609020204030204" pitchFamily="49" charset="0"/>
                <a:cs typeface="Consolas" panose="020B0609020204030204" pitchFamily="49" charset="0"/>
              </a:rPr>
              <a:t>=LOOKUP(D2</a:t>
            </a:r>
            <a:r>
              <a:rPr lang="en-CA" dirty="0" smtClean="0">
                <a:latin typeface="Consolas" panose="020B0609020204030204" pitchFamily="49" charset="0"/>
                <a:cs typeface="Consolas" panose="020B0609020204030204" pitchFamily="49" charset="0"/>
              </a:rPr>
              <a:t>,            D11:D15,         E11:E15</a:t>
            </a:r>
            <a:r>
              <a:rPr lang="en-CA" dirty="0">
                <a:latin typeface="Consolas" panose="020B0609020204030204" pitchFamily="49" charset="0"/>
                <a:cs typeface="Consolas" panose="020B0609020204030204" pitchFamily="49" charset="0"/>
              </a:rPr>
              <a:t>)</a:t>
            </a:r>
          </a:p>
          <a:p>
            <a:endParaRPr lang="en-US" dirty="0"/>
          </a:p>
        </p:txBody>
      </p:sp>
      <p:pic>
        <p:nvPicPr>
          <p:cNvPr id="4" name="Picture 3"/>
          <p:cNvPicPr>
            <a:picLocks noChangeAspect="1"/>
          </p:cNvPicPr>
          <p:nvPr/>
        </p:nvPicPr>
        <p:blipFill>
          <a:blip r:embed="rId3"/>
          <a:stretch>
            <a:fillRect/>
          </a:stretch>
        </p:blipFill>
        <p:spPr>
          <a:xfrm>
            <a:off x="761999" y="1981200"/>
            <a:ext cx="2076061" cy="1143000"/>
          </a:xfrm>
          <a:prstGeom prst="rect">
            <a:avLst/>
          </a:prstGeom>
        </p:spPr>
      </p:pic>
      <p:pic>
        <p:nvPicPr>
          <p:cNvPr id="6" name="Picture 5"/>
          <p:cNvPicPr>
            <a:picLocks noChangeAspect="1"/>
          </p:cNvPicPr>
          <p:nvPr/>
        </p:nvPicPr>
        <p:blipFill>
          <a:blip r:embed="rId4"/>
          <a:stretch>
            <a:fillRect/>
          </a:stretch>
        </p:blipFill>
        <p:spPr>
          <a:xfrm>
            <a:off x="4343400" y="1993900"/>
            <a:ext cx="1828800" cy="1259840"/>
          </a:xfrm>
          <a:prstGeom prst="rect">
            <a:avLst/>
          </a:prstGeom>
        </p:spPr>
      </p:pic>
      <p:grpSp>
        <p:nvGrpSpPr>
          <p:cNvPr id="8" name="Group 7"/>
          <p:cNvGrpSpPr/>
          <p:nvPr/>
        </p:nvGrpSpPr>
        <p:grpSpPr>
          <a:xfrm>
            <a:off x="1004114" y="4481136"/>
            <a:ext cx="2514600" cy="887361"/>
            <a:chOff x="989824" y="5486400"/>
            <a:chExt cx="2514600" cy="887361"/>
          </a:xfrm>
        </p:grpSpPr>
        <p:sp>
          <p:nvSpPr>
            <p:cNvPr id="9" name="Right Brace 8"/>
            <p:cNvSpPr/>
            <p:nvPr/>
          </p:nvSpPr>
          <p:spPr>
            <a:xfrm rot="5400000">
              <a:off x="1951355" y="5381625"/>
              <a:ext cx="171450" cy="3810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0" name="TextBox 9"/>
            <p:cNvSpPr txBox="1"/>
            <p:nvPr/>
          </p:nvSpPr>
          <p:spPr>
            <a:xfrm>
              <a:off x="989824" y="5573661"/>
              <a:ext cx="2514600" cy="800100"/>
            </a:xfrm>
            <a:prstGeom prst="rect">
              <a:avLst/>
            </a:prstGeom>
            <a:noFill/>
          </p:spPr>
          <p:txBody>
            <a:bodyPr wrap="square" rtlCol="0">
              <a:noAutofit/>
            </a:bodyPr>
            <a:lstStyle/>
            <a:p>
              <a:r>
                <a:rPr lang="en-CA" b="1" dirty="0" smtClean="0">
                  <a:solidFill>
                    <a:srgbClr val="FF0000"/>
                  </a:solidFill>
                </a:rPr>
                <a:t>Cell: </a:t>
              </a:r>
            </a:p>
            <a:p>
              <a:r>
                <a:rPr lang="en-CA" b="1" dirty="0" smtClean="0">
                  <a:solidFill>
                    <a:srgbClr val="FF0000"/>
                  </a:solidFill>
                </a:rPr>
                <a:t>Contains value to find in table e.g., a grade point</a:t>
              </a:r>
            </a:p>
          </p:txBody>
        </p:sp>
      </p:grpSp>
      <p:grpSp>
        <p:nvGrpSpPr>
          <p:cNvPr id="11" name="Group 10"/>
          <p:cNvGrpSpPr/>
          <p:nvPr/>
        </p:nvGrpSpPr>
        <p:grpSpPr>
          <a:xfrm>
            <a:off x="3759731" y="4483706"/>
            <a:ext cx="1772920" cy="874455"/>
            <a:chOff x="3835155" y="5505450"/>
            <a:chExt cx="1772920" cy="874455"/>
          </a:xfrm>
        </p:grpSpPr>
        <p:sp>
          <p:nvSpPr>
            <p:cNvPr id="12" name="Right Brace 11"/>
            <p:cNvSpPr/>
            <p:nvPr/>
          </p:nvSpPr>
          <p:spPr>
            <a:xfrm rot="5400000">
              <a:off x="4452762" y="5176664"/>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3" name="TextBox 12"/>
            <p:cNvSpPr txBox="1"/>
            <p:nvPr/>
          </p:nvSpPr>
          <p:spPr>
            <a:xfrm>
              <a:off x="3835155" y="5598856"/>
              <a:ext cx="1772920" cy="781049"/>
            </a:xfrm>
            <a:prstGeom prst="rect">
              <a:avLst/>
            </a:prstGeom>
            <a:noFill/>
          </p:spPr>
          <p:txBody>
            <a:bodyPr wrap="square" rtlCol="0">
              <a:noAutofit/>
            </a:bodyPr>
            <a:lstStyle/>
            <a:p>
              <a:r>
                <a:rPr lang="en-CA" b="1" dirty="0" smtClean="0">
                  <a:solidFill>
                    <a:srgbClr val="FF0000"/>
                  </a:solidFill>
                </a:rPr>
                <a:t>Lookup column:</a:t>
              </a:r>
            </a:p>
            <a:p>
              <a:r>
                <a:rPr lang="en-CA" b="1" dirty="0" smtClean="0">
                  <a:solidFill>
                    <a:srgbClr val="FF0000"/>
                  </a:solidFill>
                </a:rPr>
                <a:t>Start : End </a:t>
              </a:r>
            </a:p>
            <a:p>
              <a:r>
                <a:rPr lang="en-CA" b="1" dirty="0" smtClean="0">
                  <a:solidFill>
                    <a:srgbClr val="FF0000"/>
                  </a:solidFill>
                </a:rPr>
                <a:t>cell coordinates</a:t>
              </a:r>
            </a:p>
          </p:txBody>
        </p:sp>
      </p:grpSp>
      <p:grpSp>
        <p:nvGrpSpPr>
          <p:cNvPr id="14" name="Group 13"/>
          <p:cNvGrpSpPr/>
          <p:nvPr/>
        </p:nvGrpSpPr>
        <p:grpSpPr>
          <a:xfrm>
            <a:off x="6229304" y="4416397"/>
            <a:ext cx="2946893" cy="1038229"/>
            <a:chOff x="6304728" y="5438141"/>
            <a:chExt cx="2946893" cy="1038229"/>
          </a:xfrm>
        </p:grpSpPr>
        <p:sp>
          <p:nvSpPr>
            <p:cNvPr id="15" name="Right Brace 14"/>
            <p:cNvSpPr/>
            <p:nvPr/>
          </p:nvSpPr>
          <p:spPr>
            <a:xfrm rot="5400000">
              <a:off x="6914519" y="5109355"/>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TextBox 15"/>
            <p:cNvSpPr txBox="1"/>
            <p:nvPr/>
          </p:nvSpPr>
          <p:spPr>
            <a:xfrm>
              <a:off x="6304728" y="5609593"/>
              <a:ext cx="2946893" cy="866777"/>
            </a:xfrm>
            <a:prstGeom prst="rect">
              <a:avLst/>
            </a:prstGeom>
            <a:noFill/>
          </p:spPr>
          <p:txBody>
            <a:bodyPr wrap="square" rtlCol="0">
              <a:noAutofit/>
            </a:bodyPr>
            <a:lstStyle/>
            <a:p>
              <a:r>
                <a:rPr lang="en-CA" b="1" dirty="0" smtClean="0">
                  <a:solidFill>
                    <a:srgbClr val="FF0000"/>
                  </a:solidFill>
                </a:rPr>
                <a:t>Result column:</a:t>
              </a:r>
            </a:p>
            <a:p>
              <a:r>
                <a:rPr lang="en-CA" b="1" dirty="0" smtClean="0">
                  <a:solidFill>
                    <a:srgbClr val="FF0000"/>
                  </a:solidFill>
                </a:rPr>
                <a:t>Start : End</a:t>
              </a:r>
            </a:p>
            <a:p>
              <a:r>
                <a:rPr lang="en-CA" b="1" dirty="0" smtClean="0">
                  <a:solidFill>
                    <a:srgbClr val="FF0000"/>
                  </a:solidFill>
                </a:rPr>
                <a:t>Cell coordinates</a:t>
              </a:r>
            </a:p>
          </p:txBody>
        </p:sp>
      </p:grpSp>
    </p:spTree>
    <p:extLst>
      <p:ext uri="{BB962C8B-B14F-4D97-AF65-F5344CB8AC3E}">
        <p14:creationId xmlns:p14="http://schemas.microsoft.com/office/powerpoint/2010/main" val="210292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10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1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LOOKUP</a:t>
            </a:r>
            <a:r>
              <a:rPr lang="en-US" dirty="0">
                <a:cs typeface="Consolas" panose="020B0609020204030204" pitchFamily="49" charset="0"/>
              </a:rPr>
              <a:t> </a:t>
            </a:r>
            <a:r>
              <a:rPr lang="en-US" dirty="0" smtClean="0">
                <a:cs typeface="Consolas" panose="020B0609020204030204" pitchFamily="49" charset="0"/>
              </a:rPr>
              <a:t>(4)</a:t>
            </a:r>
            <a:endParaRPr lang="en-US" dirty="0"/>
          </a:p>
        </p:txBody>
      </p:sp>
      <p:pic>
        <p:nvPicPr>
          <p:cNvPr id="4" name="Picture 3"/>
          <p:cNvPicPr>
            <a:picLocks noChangeAspect="1"/>
          </p:cNvPicPr>
          <p:nvPr/>
        </p:nvPicPr>
        <p:blipFill>
          <a:blip r:embed="rId3"/>
          <a:stretch>
            <a:fillRect/>
          </a:stretch>
        </p:blipFill>
        <p:spPr>
          <a:xfrm>
            <a:off x="482600" y="2133600"/>
            <a:ext cx="4876800" cy="1457325"/>
          </a:xfrm>
          <a:prstGeom prst="rect">
            <a:avLst/>
          </a:prstGeom>
        </p:spPr>
      </p:pic>
      <p:cxnSp>
        <p:nvCxnSpPr>
          <p:cNvPr id="5" name="Straight Connector 4"/>
          <p:cNvCxnSpPr/>
          <p:nvPr/>
        </p:nvCxnSpPr>
        <p:spPr>
          <a:xfrm flipV="1">
            <a:off x="4889988" y="1728787"/>
            <a:ext cx="1891812" cy="143351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724400" y="1219200"/>
            <a:ext cx="398584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a:t>
            </a:r>
            <a:r>
              <a:rPr lang="en-CA" sz="2000" dirty="0" smtClean="0">
                <a:latin typeface="Consolas" panose="020B0609020204030204" pitchFamily="49" charset="0"/>
                <a:cs typeface="Consolas" panose="020B0609020204030204" pitchFamily="49" charset="0"/>
              </a:rPr>
              <a:t>LOOKUP(D3,D11:D15,E11:E15</a:t>
            </a:r>
            <a:r>
              <a:rPr lang="en-CA" sz="2000" dirty="0">
                <a:latin typeface="Consolas" panose="020B0609020204030204" pitchFamily="49" charset="0"/>
                <a:cs typeface="Consolas" panose="020B0609020204030204" pitchFamily="49"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1593353137"/>
              </p:ext>
            </p:extLst>
          </p:nvPr>
        </p:nvGraphicFramePr>
        <p:xfrm>
          <a:off x="1219200" y="4152900"/>
          <a:ext cx="2971800" cy="2194560"/>
        </p:xfrm>
        <a:graphic>
          <a:graphicData uri="http://schemas.openxmlformats.org/drawingml/2006/table">
            <a:tbl>
              <a:tblPr firstRow="1" bandRow="1">
                <a:tableStyleId>{5C22544A-7EE6-4342-B048-85BDC9FD1C3A}</a:tableStyleId>
              </a:tblPr>
              <a:tblGrid>
                <a:gridCol w="1485900"/>
                <a:gridCol w="1485900"/>
              </a:tblGrid>
              <a:tr h="342900">
                <a:tc>
                  <a:txBody>
                    <a:bodyPr/>
                    <a:lstStyle/>
                    <a:p>
                      <a:r>
                        <a:rPr lang="en-CA" dirty="0" smtClean="0"/>
                        <a:t>Min. GPA</a:t>
                      </a:r>
                      <a:endParaRPr lang="en-CA" dirty="0"/>
                    </a:p>
                  </a:txBody>
                  <a:tcPr/>
                </a:tc>
                <a:tc>
                  <a:txBody>
                    <a:bodyPr/>
                    <a:lstStyle/>
                    <a:p>
                      <a:r>
                        <a:rPr lang="en-CA" dirty="0" smtClean="0"/>
                        <a:t>Comment</a:t>
                      </a:r>
                      <a:endParaRPr lang="en-CA" dirty="0"/>
                    </a:p>
                  </a:txBody>
                  <a:tcPr/>
                </a:tc>
              </a:tr>
              <a:tr h="342900">
                <a:tc>
                  <a:txBody>
                    <a:bodyPr/>
                    <a:lstStyle/>
                    <a:p>
                      <a:r>
                        <a:rPr lang="en-CA" dirty="0" smtClean="0"/>
                        <a:t>0</a:t>
                      </a:r>
                      <a:endParaRPr lang="en-CA" dirty="0"/>
                    </a:p>
                  </a:txBody>
                  <a:tcPr/>
                </a:tc>
                <a:tc>
                  <a:txBody>
                    <a:bodyPr/>
                    <a:lstStyle/>
                    <a:p>
                      <a:r>
                        <a:rPr lang="en-CA" dirty="0" smtClean="0"/>
                        <a:t>Fail</a:t>
                      </a:r>
                      <a:endParaRPr lang="en-CA" dirty="0"/>
                    </a:p>
                  </a:txBody>
                  <a:tcPr/>
                </a:tc>
              </a:tr>
              <a:tr h="342900">
                <a:tc>
                  <a:txBody>
                    <a:bodyPr/>
                    <a:lstStyle/>
                    <a:p>
                      <a:r>
                        <a:rPr lang="en-CA" dirty="0" smtClean="0"/>
                        <a:t>1</a:t>
                      </a:r>
                      <a:endParaRPr lang="en-CA" dirty="0"/>
                    </a:p>
                  </a:txBody>
                  <a:tcPr/>
                </a:tc>
                <a:tc>
                  <a:txBody>
                    <a:bodyPr/>
                    <a:lstStyle/>
                    <a:p>
                      <a:r>
                        <a:rPr lang="en-CA" dirty="0" smtClean="0"/>
                        <a:t>Pass</a:t>
                      </a:r>
                      <a:endParaRPr lang="en-CA" dirty="0"/>
                    </a:p>
                  </a:txBody>
                  <a:tcPr/>
                </a:tc>
              </a:tr>
              <a:tr h="342900">
                <a:tc>
                  <a:txBody>
                    <a:bodyPr/>
                    <a:lstStyle/>
                    <a:p>
                      <a:r>
                        <a:rPr lang="en-CA" dirty="0" smtClean="0"/>
                        <a:t>2</a:t>
                      </a:r>
                      <a:endParaRPr lang="en-CA" dirty="0"/>
                    </a:p>
                  </a:txBody>
                  <a:tcPr/>
                </a:tc>
                <a:tc>
                  <a:txBody>
                    <a:bodyPr/>
                    <a:lstStyle/>
                    <a:p>
                      <a:r>
                        <a:rPr lang="en-CA" dirty="0" smtClean="0"/>
                        <a:t>Adequate</a:t>
                      </a:r>
                      <a:endParaRPr lang="en-CA" dirty="0"/>
                    </a:p>
                  </a:txBody>
                  <a:tcPr/>
                </a:tc>
              </a:tr>
              <a:tr h="342900">
                <a:tc>
                  <a:txBody>
                    <a:bodyPr/>
                    <a:lstStyle/>
                    <a:p>
                      <a:r>
                        <a:rPr lang="en-CA" dirty="0" smtClean="0"/>
                        <a:t>3</a:t>
                      </a:r>
                      <a:endParaRPr lang="en-CA" dirty="0"/>
                    </a:p>
                  </a:txBody>
                  <a:tcPr/>
                </a:tc>
                <a:tc>
                  <a:txBody>
                    <a:bodyPr/>
                    <a:lstStyle/>
                    <a:p>
                      <a:r>
                        <a:rPr lang="en-CA" dirty="0" smtClean="0"/>
                        <a:t>Excellent</a:t>
                      </a:r>
                      <a:endParaRPr lang="en-CA" dirty="0"/>
                    </a:p>
                  </a:txBody>
                  <a:tcPr/>
                </a:tc>
              </a:tr>
              <a:tr h="342900">
                <a:tc>
                  <a:txBody>
                    <a:bodyPr/>
                    <a:lstStyle/>
                    <a:p>
                      <a:r>
                        <a:rPr lang="en-CA" dirty="0" smtClean="0"/>
                        <a:t>4</a:t>
                      </a:r>
                      <a:endParaRPr lang="en-CA" dirty="0"/>
                    </a:p>
                  </a:txBody>
                  <a:tcPr/>
                </a:tc>
                <a:tc>
                  <a:txBody>
                    <a:bodyPr/>
                    <a:lstStyle/>
                    <a:p>
                      <a:r>
                        <a:rPr lang="en-CA" dirty="0" smtClean="0"/>
                        <a:t>Perfect</a:t>
                      </a:r>
                      <a:endParaRPr lang="en-CA" dirty="0"/>
                    </a:p>
                  </a:txBody>
                  <a:tcPr/>
                </a:tc>
              </a:tr>
            </a:tbl>
          </a:graphicData>
        </a:graphic>
      </p:graphicFrame>
      <p:sp>
        <p:nvSpPr>
          <p:cNvPr id="9" name="TextBox 8"/>
          <p:cNvSpPr txBox="1"/>
          <p:nvPr/>
        </p:nvSpPr>
        <p:spPr>
          <a:xfrm>
            <a:off x="1676400" y="3771900"/>
            <a:ext cx="762000" cy="304800"/>
          </a:xfrm>
          <a:prstGeom prst="rect">
            <a:avLst/>
          </a:prstGeom>
          <a:noFill/>
        </p:spPr>
        <p:txBody>
          <a:bodyPr wrap="square" rtlCol="0">
            <a:noAutofit/>
          </a:bodyPr>
          <a:lstStyle/>
          <a:p>
            <a:r>
              <a:rPr lang="en-US" b="1" dirty="0">
                <a:latin typeface="Arial" panose="020B0604020202020204" pitchFamily="34" charset="0"/>
                <a:cs typeface="Arial" panose="020B0604020202020204" pitchFamily="34" charset="0"/>
              </a:rPr>
              <a:t>D</a:t>
            </a:r>
          </a:p>
        </p:txBody>
      </p:sp>
      <p:sp>
        <p:nvSpPr>
          <p:cNvPr id="10" name="Rectangle 9"/>
          <p:cNvSpPr/>
          <p:nvPr/>
        </p:nvSpPr>
        <p:spPr>
          <a:xfrm>
            <a:off x="3200400" y="3771900"/>
            <a:ext cx="351378"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E</a:t>
            </a:r>
            <a:endParaRPr lang="en-US" b="1" dirty="0">
              <a:latin typeface="Arial" panose="020B0604020202020204" pitchFamily="34" charset="0"/>
              <a:cs typeface="Arial" panose="020B0604020202020204" pitchFamily="34" charset="0"/>
            </a:endParaRPr>
          </a:p>
        </p:txBody>
      </p:sp>
      <p:sp>
        <p:nvSpPr>
          <p:cNvPr id="11" name="TextBox 10"/>
          <p:cNvSpPr txBox="1"/>
          <p:nvPr/>
        </p:nvSpPr>
        <p:spPr>
          <a:xfrm>
            <a:off x="626633" y="4305300"/>
            <a:ext cx="762000" cy="1828800"/>
          </a:xfrm>
          <a:prstGeom prst="rect">
            <a:avLst/>
          </a:prstGeom>
          <a:noFill/>
        </p:spPr>
        <p:txBody>
          <a:bodyPr wrap="square" rtlCol="0">
            <a:noAutofit/>
          </a:bodyPr>
          <a:lstStyle/>
          <a:p>
            <a:pPr>
              <a:lnSpc>
                <a:spcPts val="3200"/>
              </a:lnSpc>
            </a:pPr>
            <a:r>
              <a:rPr lang="en-US" b="1" dirty="0" smtClean="0">
                <a:latin typeface="Arial" panose="020B0604020202020204" pitchFamily="34" charset="0"/>
                <a:cs typeface="Arial" panose="020B0604020202020204" pitchFamily="34" charset="0"/>
              </a:rPr>
              <a:t>11</a:t>
            </a:r>
          </a:p>
          <a:p>
            <a:pPr>
              <a:lnSpc>
                <a:spcPts val="3200"/>
              </a:lnSpc>
            </a:pPr>
            <a:r>
              <a:rPr lang="en-US" b="1" dirty="0" smtClean="0">
                <a:latin typeface="Arial" panose="020B0604020202020204" pitchFamily="34" charset="0"/>
                <a:cs typeface="Arial" panose="020B0604020202020204" pitchFamily="34" charset="0"/>
              </a:rPr>
              <a:t>12</a:t>
            </a:r>
          </a:p>
          <a:p>
            <a:pPr>
              <a:lnSpc>
                <a:spcPts val="3200"/>
              </a:lnSpc>
            </a:pPr>
            <a:r>
              <a:rPr lang="en-US" b="1" dirty="0" smtClean="0">
                <a:latin typeface="Arial" panose="020B0604020202020204" pitchFamily="34" charset="0"/>
                <a:cs typeface="Arial" panose="020B0604020202020204" pitchFamily="34" charset="0"/>
              </a:rPr>
              <a:t>13</a:t>
            </a:r>
          </a:p>
          <a:p>
            <a:pPr>
              <a:lnSpc>
                <a:spcPts val="3200"/>
              </a:lnSpc>
            </a:pPr>
            <a:r>
              <a:rPr lang="en-US" b="1" dirty="0" smtClean="0">
                <a:latin typeface="Arial" panose="020B0604020202020204" pitchFamily="34" charset="0"/>
                <a:cs typeface="Arial" panose="020B0604020202020204" pitchFamily="34" charset="0"/>
              </a:rPr>
              <a:t>14</a:t>
            </a:r>
          </a:p>
          <a:p>
            <a:pPr>
              <a:lnSpc>
                <a:spcPts val="3200"/>
              </a:lnSpc>
            </a:pPr>
            <a:r>
              <a:rPr lang="en-US" b="1" dirty="0" smtClean="0">
                <a:latin typeface="Arial" panose="020B0604020202020204" pitchFamily="34" charset="0"/>
                <a:cs typeface="Arial" panose="020B0604020202020204" pitchFamily="34" charset="0"/>
              </a:rPr>
              <a:t>15</a:t>
            </a:r>
            <a:endParaRPr lang="en-US" b="1" dirty="0">
              <a:latin typeface="Arial" panose="020B0604020202020204" pitchFamily="34" charset="0"/>
              <a:cs typeface="Arial" panose="020B0604020202020204" pitchFamily="34" charset="0"/>
            </a:endParaRPr>
          </a:p>
        </p:txBody>
      </p:sp>
      <p:sp>
        <p:nvSpPr>
          <p:cNvPr id="15" name="TextBox 14"/>
          <p:cNvSpPr txBox="1"/>
          <p:nvPr/>
        </p:nvSpPr>
        <p:spPr>
          <a:xfrm>
            <a:off x="4076700" y="4572000"/>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6" name="TextBox 15"/>
          <p:cNvSpPr txBox="1"/>
          <p:nvPr/>
        </p:nvSpPr>
        <p:spPr>
          <a:xfrm>
            <a:off x="4076700" y="4876800"/>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7" name="TextBox 16"/>
          <p:cNvSpPr txBox="1"/>
          <p:nvPr/>
        </p:nvSpPr>
        <p:spPr>
          <a:xfrm>
            <a:off x="4076700" y="5235575"/>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8" name="TextBox 17"/>
          <p:cNvSpPr txBox="1"/>
          <p:nvPr/>
        </p:nvSpPr>
        <p:spPr>
          <a:xfrm>
            <a:off x="4076700" y="5597525"/>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9" name="TextBox 18"/>
          <p:cNvSpPr txBox="1"/>
          <p:nvPr/>
        </p:nvSpPr>
        <p:spPr>
          <a:xfrm>
            <a:off x="4076700" y="5943600"/>
            <a:ext cx="1859392"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a:t>
            </a:r>
            <a:r>
              <a:rPr lang="en-CA" smtClean="0">
                <a:latin typeface="Consolas" panose="020B0609020204030204" pitchFamily="49" charset="0"/>
                <a:cs typeface="Consolas" panose="020B0609020204030204" pitchFamily="49" charset="0"/>
              </a:rPr>
              <a:t>3.54?..</a:t>
            </a:r>
            <a:r>
              <a:rPr lang="en-CA">
                <a:latin typeface="Consolas" panose="020B0609020204030204" pitchFamily="49" charset="0"/>
                <a:cs typeface="Consolas" panose="020B0609020204030204" pitchFamily="49" charset="0"/>
              </a:rPr>
              <a:t>Y</a:t>
            </a:r>
            <a:r>
              <a:rPr lang="en-CA" smtClean="0">
                <a:latin typeface="Consolas" panose="020B0609020204030204" pitchFamily="49" charset="0"/>
                <a:cs typeface="Consolas" panose="020B0609020204030204" pitchFamily="49" charset="0"/>
              </a:rPr>
              <a:t>es!</a:t>
            </a:r>
            <a:endParaRPr lang="en-CA" dirty="0" smtClean="0">
              <a:latin typeface="Consolas" panose="020B0609020204030204" pitchFamily="49" charset="0"/>
              <a:cs typeface="Consolas" panose="020B0609020204030204" pitchFamily="49" charset="0"/>
            </a:endParaRPr>
          </a:p>
        </p:txBody>
      </p:sp>
      <p:sp>
        <p:nvSpPr>
          <p:cNvPr id="20" name="TextBox 19"/>
          <p:cNvSpPr txBox="1"/>
          <p:nvPr/>
        </p:nvSpPr>
        <p:spPr>
          <a:xfrm>
            <a:off x="5936092" y="5665487"/>
            <a:ext cx="3562350" cy="381000"/>
          </a:xfrm>
          <a:prstGeom prst="rect">
            <a:avLst/>
          </a:prstGeom>
          <a:noFill/>
        </p:spPr>
        <p:txBody>
          <a:bodyPr wrap="square" rtlCol="0">
            <a:noAutofit/>
          </a:bodyPr>
          <a:lstStyle/>
          <a:p>
            <a:r>
              <a:rPr lang="en-CA" dirty="0" smtClean="0">
                <a:solidFill>
                  <a:srgbClr val="FF0000"/>
                </a:solidFill>
                <a:latin typeface="Consolas" panose="020B0609020204030204" pitchFamily="49" charset="0"/>
                <a:cs typeface="Consolas" panose="020B0609020204030204" pitchFamily="49" charset="0"/>
                <a:sym typeface="Wingdings" panose="05000000000000000000" pitchFamily="2" charset="2"/>
              </a:rPr>
              <a:t> Backup and use this value Return “Excellent”</a:t>
            </a:r>
            <a:endParaRPr lang="en-CA" dirty="0" smtClean="0">
              <a:solidFill>
                <a:srgbClr val="FF0000"/>
              </a:solidFill>
              <a:latin typeface="Consolas" panose="020B0609020204030204" pitchFamily="49" charset="0"/>
              <a:cs typeface="Consolas" panose="020B0609020204030204" pitchFamily="49" charset="0"/>
            </a:endParaRPr>
          </a:p>
        </p:txBody>
      </p:sp>
      <p:sp>
        <p:nvSpPr>
          <p:cNvPr id="22" name="Rectangle 21"/>
          <p:cNvSpPr/>
          <p:nvPr/>
        </p:nvSpPr>
        <p:spPr>
          <a:xfrm>
            <a:off x="634220" y="6479659"/>
            <a:ext cx="5995180" cy="369332"/>
          </a:xfrm>
          <a:prstGeom prst="rect">
            <a:avLst/>
          </a:prstGeom>
        </p:spPr>
        <p:txBody>
          <a:bodyPr wrap="square">
            <a:spAutoFit/>
          </a:bodyPr>
          <a:lstStyle/>
          <a:p>
            <a:pPr lvl="1"/>
            <a:r>
              <a:rPr lang="en-CA" b="1" dirty="0" smtClean="0"/>
              <a:t>LOOKUP table Values </a:t>
            </a:r>
            <a:r>
              <a:rPr lang="en-CA" b="1" dirty="0"/>
              <a:t>must be sorted in ascending order</a:t>
            </a:r>
          </a:p>
        </p:txBody>
      </p:sp>
    </p:spTree>
    <p:extLst>
      <p:ext uri="{BB962C8B-B14F-4D97-AF65-F5344CB8AC3E}">
        <p14:creationId xmlns:p14="http://schemas.microsoft.com/office/powerpoint/2010/main" val="404975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childTnLst>
                                  <p:subTnLst>
                                    <p:set>
                                      <p:cBhvr override="childStyle">
                                        <p:cTn dur="1" fill="hold" display="0" masterRel="nextClick" afterEffect="1"/>
                                        <p:tgtEl>
                                          <p:spTgt spid="15">
                                            <p:txEl>
                                              <p:pRg st="0" end="0"/>
                                            </p:txEl>
                                          </p:spTgt>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childTnLst>
                                  <p:subTnLst>
                                    <p:set>
                                      <p:cBhvr override="childStyle">
                                        <p:cTn dur="1" fill="hold" display="0" masterRel="nextClick" afterEffect="1"/>
                                        <p:tgtEl>
                                          <p:spTgt spid="16">
                                            <p:txEl>
                                              <p:pRg st="0" end="0"/>
                                            </p:txEl>
                                          </p:spTgt>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childTnLst>
                                  <p:subTnLst>
                                    <p:set>
                                      <p:cBhvr override="childStyle">
                                        <p:cTn dur="1" fill="hold" display="0" masterRel="nextClick" afterEffect="1"/>
                                        <p:tgtEl>
                                          <p:spTgt spid="17">
                                            <p:txEl>
                                              <p:pRg st="0" end="0"/>
                                            </p:txEl>
                                          </p:spTgt>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childTnLst>
                                  <p:subTnLst>
                                    <p:set>
                                      <p:cBhvr override="childStyle">
                                        <p:cTn dur="1" fill="hold" display="0" masterRel="nextClick" afterEffect="1"/>
                                        <p:tgtEl>
                                          <p:spTgt spid="18">
                                            <p:txEl>
                                              <p:pRg st="0" end="0"/>
                                            </p:txEl>
                                          </p:spTgt>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xEl>
                                              <p:pRg st="0" end="0"/>
                                            </p:txEl>
                                          </p:spTgt>
                                        </p:tgtEl>
                                        <p:attrNameLst>
                                          <p:attrName>style.visibility</p:attrName>
                                        </p:attrNameLst>
                                      </p:cBhvr>
                                      <p:to>
                                        <p:strVal val="visible"/>
                                      </p:to>
                                    </p:set>
                                  </p:childTnLst>
                                  <p:subTnLst>
                                    <p:set>
                                      <p:cBhvr override="childStyle">
                                        <p:cTn dur="1" fill="hold" display="0" masterRel="nextClick" afterEffect="1"/>
                                        <p:tgtEl>
                                          <p:spTgt spid="19">
                                            <p:txEl>
                                              <p:pRg st="0" end="0"/>
                                            </p:txEl>
                                          </p:spTgt>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Effect transition="in" filter="wheel(1)">
                                      <p:cBhvr>
                                        <p:cTn id="53"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rPr>
              <a:t>LOOKUP</a:t>
            </a:r>
            <a:r>
              <a:rPr lang="en-CA" dirty="0" smtClean="0"/>
              <a:t>: Multi-Column Lookup Table</a:t>
            </a:r>
            <a:endParaRPr lang="en-CA" dirty="0"/>
          </a:p>
        </p:txBody>
      </p:sp>
      <p:sp>
        <p:nvSpPr>
          <p:cNvPr id="3" name="Content Placeholder 2"/>
          <p:cNvSpPr>
            <a:spLocks noGrp="1"/>
          </p:cNvSpPr>
          <p:nvPr>
            <p:ph idx="1"/>
          </p:nvPr>
        </p:nvSpPr>
        <p:spPr/>
        <p:txBody>
          <a:bodyPr/>
          <a:lstStyle/>
          <a:p>
            <a:r>
              <a:rPr lang="en-CA" b="1" dirty="0"/>
              <a:t>Name of example spreadsheet</a:t>
            </a:r>
            <a:r>
              <a:rPr lang="en-CA" dirty="0"/>
              <a:t>: </a:t>
            </a:r>
            <a:r>
              <a:rPr lang="en-CA" dirty="0" smtClean="0">
                <a:latin typeface="Consolas" panose="020B0609020204030204" pitchFamily="49" charset="0"/>
                <a:cs typeface="Consolas" panose="020B0609020204030204" pitchFamily="49" charset="0"/>
              </a:rPr>
              <a:t>14_lookup_multiple_columns</a:t>
            </a:r>
            <a:endParaRPr lang="en-CA" dirty="0"/>
          </a:p>
        </p:txBody>
      </p:sp>
      <p:grpSp>
        <p:nvGrpSpPr>
          <p:cNvPr id="7" name="Group 6"/>
          <p:cNvGrpSpPr/>
          <p:nvPr/>
        </p:nvGrpSpPr>
        <p:grpSpPr>
          <a:xfrm>
            <a:off x="775252" y="2413552"/>
            <a:ext cx="3162300" cy="1466850"/>
            <a:chOff x="762000" y="2495550"/>
            <a:chExt cx="3162300" cy="1466850"/>
          </a:xfrm>
        </p:grpSpPr>
        <p:pic>
          <p:nvPicPr>
            <p:cNvPr id="4" name="Picture 3"/>
            <p:cNvPicPr>
              <a:picLocks noChangeAspect="1"/>
            </p:cNvPicPr>
            <p:nvPr/>
          </p:nvPicPr>
          <p:blipFill>
            <a:blip r:embed="rId2"/>
            <a:stretch>
              <a:fillRect/>
            </a:stretch>
          </p:blipFill>
          <p:spPr>
            <a:xfrm>
              <a:off x="762000" y="2724150"/>
              <a:ext cx="3162300" cy="1238250"/>
            </a:xfrm>
            <a:prstGeom prst="rect">
              <a:avLst/>
            </a:prstGeom>
          </p:spPr>
        </p:pic>
        <p:sp>
          <p:nvSpPr>
            <p:cNvPr id="5" name="TextBox 4"/>
            <p:cNvSpPr txBox="1"/>
            <p:nvPr/>
          </p:nvSpPr>
          <p:spPr>
            <a:xfrm>
              <a:off x="762000" y="2495550"/>
              <a:ext cx="1828800" cy="45720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table</a:t>
              </a:r>
            </a:p>
          </p:txBody>
        </p:sp>
      </p:grpSp>
      <p:grpSp>
        <p:nvGrpSpPr>
          <p:cNvPr id="10" name="Group 9"/>
          <p:cNvGrpSpPr/>
          <p:nvPr/>
        </p:nvGrpSpPr>
        <p:grpSpPr>
          <a:xfrm>
            <a:off x="762000" y="4234484"/>
            <a:ext cx="3981450" cy="1592745"/>
            <a:chOff x="762000" y="4234484"/>
            <a:chExt cx="3981450" cy="1592745"/>
          </a:xfrm>
        </p:grpSpPr>
        <p:sp>
          <p:nvSpPr>
            <p:cNvPr id="6" name="TextBox 5"/>
            <p:cNvSpPr txBox="1"/>
            <p:nvPr/>
          </p:nvSpPr>
          <p:spPr>
            <a:xfrm>
              <a:off x="795130" y="4234484"/>
              <a:ext cx="2100470" cy="45720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function</a:t>
              </a:r>
            </a:p>
          </p:txBody>
        </p:sp>
        <p:pic>
          <p:nvPicPr>
            <p:cNvPr id="9" name="Picture 8"/>
            <p:cNvPicPr>
              <a:picLocks noChangeAspect="1"/>
            </p:cNvPicPr>
            <p:nvPr/>
          </p:nvPicPr>
          <p:blipFill>
            <a:blip r:embed="rId3"/>
            <a:stretch>
              <a:fillRect/>
            </a:stretch>
          </p:blipFill>
          <p:spPr>
            <a:xfrm>
              <a:off x="762000" y="4569929"/>
              <a:ext cx="3981450" cy="1257300"/>
            </a:xfrm>
            <a:prstGeom prst="rect">
              <a:avLst/>
            </a:prstGeom>
          </p:spPr>
        </p:pic>
      </p:grpSp>
    </p:spTree>
    <p:extLst>
      <p:ext uri="{BB962C8B-B14F-4D97-AF65-F5344CB8AC3E}">
        <p14:creationId xmlns:p14="http://schemas.microsoft.com/office/powerpoint/2010/main" val="244708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VLOOKUP</a:t>
            </a:r>
            <a:endParaRPr lang="en-CA" dirty="0">
              <a:latin typeface="Consolas" panose="020B0609020204030204" pitchFamily="49" charset="0"/>
              <a:cs typeface="Consolas" panose="020B0609020204030204" pitchFamily="49" charset="0"/>
            </a:endParaRPr>
          </a:p>
        </p:txBody>
      </p:sp>
      <p:sp>
        <p:nvSpPr>
          <p:cNvPr id="3" name="Content Placeholder 2"/>
          <p:cNvSpPr>
            <a:spLocks noGrp="1"/>
          </p:cNvSpPr>
          <p:nvPr>
            <p:ph idx="1"/>
          </p:nvPr>
        </p:nvSpPr>
        <p:spPr/>
        <p:txBody>
          <a:bodyPr/>
          <a:lstStyle/>
          <a:p>
            <a:r>
              <a:rPr lang="en-CA" dirty="0" smtClean="0"/>
              <a:t>A more complicated (but more powerful) version of  a lookup function.</a:t>
            </a:r>
          </a:p>
          <a:p>
            <a:r>
              <a:rPr lang="en-CA" sz="1200" b="1" dirty="0">
                <a:hlinkClick r:id="rId3"/>
              </a:rPr>
              <a:t>https://</a:t>
            </a:r>
            <a:r>
              <a:rPr lang="en-CA" sz="1200" b="1" dirty="0" smtClean="0">
                <a:hlinkClick r:id="rId3"/>
              </a:rPr>
              <a:t>support.office.com/en-US/article/VLOOKUP-function-0BBC8083-26FE-4963-8AB8-93A18AD188A1</a:t>
            </a:r>
            <a:endParaRPr lang="en-CA" sz="1200" b="1" dirty="0" smtClean="0"/>
          </a:p>
          <a:p>
            <a:r>
              <a:rPr lang="en-CA" b="1" dirty="0" smtClean="0"/>
              <a:t>Format</a:t>
            </a:r>
            <a:r>
              <a:rPr lang="en-CA" dirty="0" smtClean="0"/>
              <a:t>:</a:t>
            </a:r>
          </a:p>
          <a:p>
            <a:pPr marL="234950" lvl="1" indent="0">
              <a:buNone/>
            </a:pPr>
            <a:r>
              <a:rPr lang="en-CA" sz="1800" dirty="0" smtClean="0">
                <a:latin typeface="Consolas" panose="020B0609020204030204" pitchFamily="49" charset="0"/>
                <a:cs typeface="Consolas" panose="020B0609020204030204" pitchFamily="49" charset="0"/>
              </a:rPr>
              <a:t>VLOOKUP</a:t>
            </a:r>
            <a:r>
              <a:rPr lang="en-CA" sz="1800" dirty="0">
                <a:latin typeface="Consolas" panose="020B0609020204030204" pitchFamily="49" charset="0"/>
                <a:cs typeface="Consolas" panose="020B0609020204030204" pitchFamily="49" charset="0"/>
              </a:rPr>
              <a:t>(&lt;</a:t>
            </a:r>
            <a:r>
              <a:rPr lang="en-CA" sz="1800" i="1" dirty="0">
                <a:latin typeface="Consolas" panose="020B0609020204030204" pitchFamily="49" charset="0"/>
                <a:cs typeface="Consolas" panose="020B0609020204030204" pitchFamily="49" charset="0"/>
              </a:rPr>
              <a:t>Lookup </a:t>
            </a:r>
            <a:r>
              <a:rPr lang="en-CA" sz="1800" i="1" dirty="0" smtClean="0">
                <a:latin typeface="Consolas" panose="020B0609020204030204" pitchFamily="49" charset="0"/>
                <a:cs typeface="Consolas" panose="020B0609020204030204" pitchFamily="49" charset="0"/>
              </a:rPr>
              <a:t>value</a:t>
            </a:r>
            <a:r>
              <a:rPr lang="en-CA" sz="1800" dirty="0" smtClean="0">
                <a:latin typeface="Consolas" panose="020B0609020204030204" pitchFamily="49" charset="0"/>
                <a:cs typeface="Consolas" panose="020B0609020204030204" pitchFamily="49" charset="0"/>
              </a:rPr>
              <a:t>&gt;, </a:t>
            </a:r>
            <a:endParaRPr lang="en-CA" sz="1800" dirty="0">
              <a:latin typeface="Consolas" panose="020B0609020204030204" pitchFamily="49" charset="0"/>
              <a:cs typeface="Consolas" panose="020B0609020204030204" pitchFamily="49" charset="0"/>
            </a:endParaRPr>
          </a:p>
          <a:p>
            <a:pPr marL="234950" lvl="1"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a:t>
            </a:r>
            <a:r>
              <a:rPr lang="en-CA" sz="1800" dirty="0">
                <a:latin typeface="Consolas" panose="020B0609020204030204" pitchFamily="49" charset="0"/>
                <a:cs typeface="Consolas" panose="020B0609020204030204" pitchFamily="49" charset="0"/>
              </a:rPr>
              <a:t>&lt;</a:t>
            </a:r>
            <a:r>
              <a:rPr lang="en-CA" sz="1800" i="1" dirty="0">
                <a:latin typeface="Consolas" panose="020B0609020204030204" pitchFamily="49" charset="0"/>
                <a:cs typeface="Consolas" panose="020B0609020204030204" pitchFamily="49" charset="0"/>
              </a:rPr>
              <a:t>Lookup table  Start : </a:t>
            </a:r>
            <a:r>
              <a:rPr lang="en-CA" sz="1800" i="1" dirty="0" smtClean="0">
                <a:latin typeface="Consolas" panose="020B0609020204030204" pitchFamily="49" charset="0"/>
                <a:cs typeface="Consolas" panose="020B0609020204030204" pitchFamily="49" charset="0"/>
              </a:rPr>
              <a:t>End&gt;,  </a:t>
            </a:r>
            <a:endParaRPr lang="en-CA" sz="1800" i="1" dirty="0">
              <a:latin typeface="Consolas" panose="020B0609020204030204" pitchFamily="49" charset="0"/>
              <a:cs typeface="Consolas" panose="020B0609020204030204" pitchFamily="49" charset="0"/>
            </a:endParaRPr>
          </a:p>
          <a:p>
            <a:pPr marL="234950" lvl="1" indent="0">
              <a:buNone/>
            </a:pPr>
            <a:r>
              <a:rPr lang="en-CA" sz="1800" i="1" dirty="0">
                <a:latin typeface="Consolas" panose="020B0609020204030204" pitchFamily="49" charset="0"/>
                <a:cs typeface="Consolas" panose="020B0609020204030204" pitchFamily="49" charset="0"/>
              </a:rPr>
              <a:t>  </a:t>
            </a:r>
            <a:r>
              <a:rPr lang="en-CA" sz="1800" i="1" dirty="0" smtClean="0">
                <a:latin typeface="Consolas" panose="020B0609020204030204" pitchFamily="49" charset="0"/>
                <a:cs typeface="Consolas" panose="020B0609020204030204" pitchFamily="49" charset="0"/>
              </a:rPr>
              <a:t>      &lt;Lookup table Column specifying the return value</a:t>
            </a:r>
            <a:r>
              <a:rPr lang="en-CA" sz="1800" dirty="0" smtClean="0">
                <a:latin typeface="Consolas" panose="020B0609020204030204" pitchFamily="49" charset="0"/>
                <a:cs typeface="Consolas" panose="020B0609020204030204" pitchFamily="49" charset="0"/>
              </a:rPr>
              <a:t>&gt;,  </a:t>
            </a:r>
          </a:p>
          <a:p>
            <a:pPr marL="234950" lvl="1"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[&lt;</a:t>
            </a:r>
            <a:r>
              <a:rPr lang="en-CA" sz="1800" i="1" dirty="0" smtClean="0">
                <a:latin typeface="Consolas" panose="020B0609020204030204" pitchFamily="49" charset="0"/>
                <a:cs typeface="Consolas" panose="020B0609020204030204" pitchFamily="49" charset="0"/>
              </a:rPr>
              <a:t>Exact match required?</a:t>
            </a:r>
            <a:r>
              <a:rPr lang="en-CA" sz="1800" dirty="0" smtClean="0">
                <a:latin typeface="Consolas" panose="020B0609020204030204" pitchFamily="49" charset="0"/>
                <a:cs typeface="Consolas" panose="020B0609020204030204" pitchFamily="49" charset="0"/>
              </a:rPr>
              <a:t>&gt;])</a:t>
            </a:r>
            <a:endParaRPr lang="en-CA" dirty="0"/>
          </a:p>
          <a:p>
            <a:r>
              <a:rPr lang="en-CA" b="1" dirty="0" smtClean="0"/>
              <a:t>Example</a:t>
            </a:r>
            <a:r>
              <a:rPr lang="en-CA" dirty="0" smtClean="0"/>
              <a:t>:</a:t>
            </a:r>
          </a:p>
          <a:p>
            <a:pPr marL="234950" lvl="1" indent="0">
              <a:buNone/>
            </a:pPr>
            <a:r>
              <a:rPr lang="en-CA" sz="1800" dirty="0">
                <a:latin typeface="Consolas" panose="020B0609020204030204" pitchFamily="49" charset="0"/>
                <a:cs typeface="Consolas" panose="020B0609020204030204" pitchFamily="49" charset="0"/>
              </a:rPr>
              <a:t>=</a:t>
            </a:r>
            <a:r>
              <a:rPr lang="en-CA" sz="1800" dirty="0" smtClean="0">
                <a:latin typeface="Consolas" panose="020B0609020204030204" pitchFamily="49" charset="0"/>
                <a:cs typeface="Consolas" panose="020B0609020204030204" pitchFamily="49" charset="0"/>
              </a:rPr>
              <a:t>VLOOKUP(D2,		      D11:E15,	               2</a:t>
            </a:r>
            <a:r>
              <a:rPr lang="en-CA" sz="1800" dirty="0">
                <a:latin typeface="Consolas" panose="020B0609020204030204" pitchFamily="49" charset="0"/>
                <a:cs typeface="Consolas" panose="020B0609020204030204" pitchFamily="49" charset="0"/>
              </a:rPr>
              <a:t>)</a:t>
            </a:r>
          </a:p>
        </p:txBody>
      </p:sp>
      <p:grpSp>
        <p:nvGrpSpPr>
          <p:cNvPr id="10" name="Group 9"/>
          <p:cNvGrpSpPr/>
          <p:nvPr/>
        </p:nvGrpSpPr>
        <p:grpSpPr>
          <a:xfrm>
            <a:off x="989824" y="5486400"/>
            <a:ext cx="2514600" cy="887361"/>
            <a:chOff x="989824" y="5486400"/>
            <a:chExt cx="2514600" cy="887361"/>
          </a:xfrm>
        </p:grpSpPr>
        <p:sp>
          <p:nvSpPr>
            <p:cNvPr id="4" name="Right Brace 3"/>
            <p:cNvSpPr/>
            <p:nvPr/>
          </p:nvSpPr>
          <p:spPr>
            <a:xfrm rot="5400000">
              <a:off x="1951355" y="5381625"/>
              <a:ext cx="171450" cy="38100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 name="TextBox 4"/>
            <p:cNvSpPr txBox="1"/>
            <p:nvPr/>
          </p:nvSpPr>
          <p:spPr>
            <a:xfrm>
              <a:off x="989824" y="5573661"/>
              <a:ext cx="2514600" cy="800100"/>
            </a:xfrm>
            <a:prstGeom prst="rect">
              <a:avLst/>
            </a:prstGeom>
            <a:noFill/>
          </p:spPr>
          <p:txBody>
            <a:bodyPr wrap="square" rtlCol="0">
              <a:noAutofit/>
            </a:bodyPr>
            <a:lstStyle/>
            <a:p>
              <a:r>
                <a:rPr lang="en-CA" b="1" dirty="0" smtClean="0">
                  <a:solidFill>
                    <a:srgbClr val="FF0000"/>
                  </a:solidFill>
                </a:rPr>
                <a:t>Cell: </a:t>
              </a:r>
            </a:p>
            <a:p>
              <a:r>
                <a:rPr lang="en-CA" b="1" dirty="0" smtClean="0">
                  <a:solidFill>
                    <a:srgbClr val="FF0000"/>
                  </a:solidFill>
                </a:rPr>
                <a:t>Contains value to find in table e.g., a grade point</a:t>
              </a:r>
            </a:p>
          </p:txBody>
        </p:sp>
      </p:grpSp>
      <p:grpSp>
        <p:nvGrpSpPr>
          <p:cNvPr id="11" name="Group 10"/>
          <p:cNvGrpSpPr/>
          <p:nvPr/>
        </p:nvGrpSpPr>
        <p:grpSpPr>
          <a:xfrm>
            <a:off x="3835155" y="5505450"/>
            <a:ext cx="1772920" cy="874455"/>
            <a:chOff x="3835155" y="5505450"/>
            <a:chExt cx="1772920" cy="874455"/>
          </a:xfrm>
        </p:grpSpPr>
        <p:sp>
          <p:nvSpPr>
            <p:cNvPr id="6" name="Right Brace 5"/>
            <p:cNvSpPr/>
            <p:nvPr/>
          </p:nvSpPr>
          <p:spPr>
            <a:xfrm rot="5400000">
              <a:off x="4452762" y="5176664"/>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7" name="TextBox 6"/>
            <p:cNvSpPr txBox="1"/>
            <p:nvPr/>
          </p:nvSpPr>
          <p:spPr>
            <a:xfrm>
              <a:off x="3835155" y="5598856"/>
              <a:ext cx="1772920" cy="781049"/>
            </a:xfrm>
            <a:prstGeom prst="rect">
              <a:avLst/>
            </a:prstGeom>
            <a:noFill/>
          </p:spPr>
          <p:txBody>
            <a:bodyPr wrap="square" rtlCol="0">
              <a:noAutofit/>
            </a:bodyPr>
            <a:lstStyle/>
            <a:p>
              <a:r>
                <a:rPr lang="en-CA" b="1" dirty="0" smtClean="0">
                  <a:solidFill>
                    <a:srgbClr val="FF0000"/>
                  </a:solidFill>
                </a:rPr>
                <a:t>Lookup table:</a:t>
              </a:r>
            </a:p>
            <a:p>
              <a:r>
                <a:rPr lang="en-CA" b="1" dirty="0" smtClean="0">
                  <a:solidFill>
                    <a:srgbClr val="FF0000"/>
                  </a:solidFill>
                </a:rPr>
                <a:t>Start : End </a:t>
              </a:r>
            </a:p>
            <a:p>
              <a:r>
                <a:rPr lang="en-CA" b="1" dirty="0" smtClean="0">
                  <a:solidFill>
                    <a:srgbClr val="FF0000"/>
                  </a:solidFill>
                </a:rPr>
                <a:t>cell coordinates</a:t>
              </a:r>
            </a:p>
          </p:txBody>
        </p:sp>
      </p:grpSp>
      <p:grpSp>
        <p:nvGrpSpPr>
          <p:cNvPr id="12" name="Group 11"/>
          <p:cNvGrpSpPr/>
          <p:nvPr/>
        </p:nvGrpSpPr>
        <p:grpSpPr>
          <a:xfrm>
            <a:off x="6558563" y="5409072"/>
            <a:ext cx="2946893" cy="958338"/>
            <a:chOff x="6150074" y="5419723"/>
            <a:chExt cx="2946893" cy="958338"/>
          </a:xfrm>
        </p:grpSpPr>
        <p:sp>
          <p:nvSpPr>
            <p:cNvPr id="8" name="Right Brace 7"/>
            <p:cNvSpPr/>
            <p:nvPr/>
          </p:nvSpPr>
          <p:spPr>
            <a:xfrm rot="5400000">
              <a:off x="6763669" y="5090937"/>
              <a:ext cx="171452" cy="829023"/>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9" name="TextBox 8"/>
            <p:cNvSpPr txBox="1"/>
            <p:nvPr/>
          </p:nvSpPr>
          <p:spPr>
            <a:xfrm>
              <a:off x="6150074" y="5511284"/>
              <a:ext cx="2946893" cy="866777"/>
            </a:xfrm>
            <a:prstGeom prst="rect">
              <a:avLst/>
            </a:prstGeom>
            <a:noFill/>
          </p:spPr>
          <p:txBody>
            <a:bodyPr wrap="square" rtlCol="0">
              <a:noAutofit/>
            </a:bodyPr>
            <a:lstStyle/>
            <a:p>
              <a:r>
                <a:rPr lang="en-CA" b="1" dirty="0" smtClean="0">
                  <a:solidFill>
                    <a:srgbClr val="FF0000"/>
                  </a:solidFill>
                </a:rPr>
                <a:t>Lookup table:</a:t>
              </a:r>
            </a:p>
            <a:p>
              <a:r>
                <a:rPr lang="en-CA" b="1" dirty="0" smtClean="0">
                  <a:solidFill>
                    <a:srgbClr val="FF0000"/>
                  </a:solidFill>
                </a:rPr>
                <a:t>Column value to return </a:t>
              </a:r>
            </a:p>
            <a:p>
              <a:r>
                <a:rPr lang="en-CA" b="1" dirty="0" smtClean="0">
                  <a:solidFill>
                    <a:srgbClr val="FF0000"/>
                  </a:solidFill>
                </a:rPr>
                <a:t>(1 = first col. ‘</a:t>
              </a:r>
              <a:r>
                <a:rPr lang="en-CA" b="1" dirty="0" smtClean="0">
                  <a:solidFill>
                    <a:srgbClr val="FF0000"/>
                  </a:solidFill>
                  <a:latin typeface="Consolas" panose="020B0609020204030204" pitchFamily="49" charset="0"/>
                  <a:cs typeface="Consolas" panose="020B0609020204030204" pitchFamily="49" charset="0"/>
                </a:rPr>
                <a:t>D</a:t>
              </a:r>
              <a:r>
                <a:rPr lang="en-CA" b="1" dirty="0" smtClean="0">
                  <a:solidFill>
                    <a:srgbClr val="FF0000"/>
                  </a:solidFill>
                </a:rPr>
                <a:t>’, </a:t>
              </a:r>
            </a:p>
            <a:p>
              <a:r>
                <a:rPr lang="en-CA" b="1" dirty="0" smtClean="0">
                  <a:solidFill>
                    <a:srgbClr val="FF0000"/>
                  </a:solidFill>
                </a:rPr>
                <a:t> 2 = second col. ‘</a:t>
              </a:r>
              <a:r>
                <a:rPr lang="en-CA" b="1" dirty="0" smtClean="0">
                  <a:solidFill>
                    <a:srgbClr val="FF0000"/>
                  </a:solidFill>
                  <a:latin typeface="Consolas" panose="020B0609020204030204" pitchFamily="49" charset="0"/>
                  <a:cs typeface="Consolas" panose="020B0609020204030204" pitchFamily="49" charset="0"/>
                </a:rPr>
                <a:t>E</a:t>
              </a:r>
              <a:r>
                <a:rPr lang="en-CA" b="1" dirty="0" smtClean="0">
                  <a:solidFill>
                    <a:srgbClr val="FF0000"/>
                  </a:solidFill>
                </a:rPr>
                <a:t>’)</a:t>
              </a:r>
            </a:p>
          </p:txBody>
        </p:sp>
      </p:grpSp>
    </p:spTree>
    <p:extLst>
      <p:ext uri="{BB962C8B-B14F-4D97-AF65-F5344CB8AC3E}">
        <p14:creationId xmlns:p14="http://schemas.microsoft.com/office/powerpoint/2010/main" val="380697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cs typeface="Consolas" panose="020B0609020204030204" pitchFamily="49" charset="0"/>
              </a:rPr>
              <a:t>VLOOKUP</a:t>
            </a:r>
            <a:r>
              <a:rPr lang="en-CA" dirty="0" smtClean="0"/>
              <a:t>: Previous Example</a:t>
            </a:r>
            <a:endParaRPr lang="en-CA" dirty="0"/>
          </a:p>
        </p:txBody>
      </p:sp>
      <p:pic>
        <p:nvPicPr>
          <p:cNvPr id="4" name="Picture 3"/>
          <p:cNvPicPr>
            <a:picLocks noChangeAspect="1"/>
          </p:cNvPicPr>
          <p:nvPr/>
        </p:nvPicPr>
        <p:blipFill>
          <a:blip r:embed="rId2"/>
          <a:stretch>
            <a:fillRect/>
          </a:stretch>
        </p:blipFill>
        <p:spPr>
          <a:xfrm>
            <a:off x="304800" y="2133600"/>
            <a:ext cx="5671038" cy="17145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641177636"/>
              </p:ext>
            </p:extLst>
          </p:nvPr>
        </p:nvGraphicFramePr>
        <p:xfrm>
          <a:off x="1219200" y="4572000"/>
          <a:ext cx="2971800" cy="2194560"/>
        </p:xfrm>
        <a:graphic>
          <a:graphicData uri="http://schemas.openxmlformats.org/drawingml/2006/table">
            <a:tbl>
              <a:tblPr firstRow="1" bandRow="1">
                <a:tableStyleId>{5C22544A-7EE6-4342-B048-85BDC9FD1C3A}</a:tableStyleId>
              </a:tblPr>
              <a:tblGrid>
                <a:gridCol w="1485900"/>
                <a:gridCol w="1485900"/>
              </a:tblGrid>
              <a:tr h="283029">
                <a:tc>
                  <a:txBody>
                    <a:bodyPr/>
                    <a:lstStyle/>
                    <a:p>
                      <a:r>
                        <a:rPr lang="en-CA" dirty="0" smtClean="0"/>
                        <a:t>Min. GPA</a:t>
                      </a:r>
                      <a:endParaRPr lang="en-CA" dirty="0"/>
                    </a:p>
                  </a:txBody>
                  <a:tcPr/>
                </a:tc>
                <a:tc>
                  <a:txBody>
                    <a:bodyPr/>
                    <a:lstStyle/>
                    <a:p>
                      <a:r>
                        <a:rPr lang="en-CA" dirty="0" smtClean="0"/>
                        <a:t>Comment</a:t>
                      </a:r>
                      <a:endParaRPr lang="en-CA" dirty="0"/>
                    </a:p>
                  </a:txBody>
                  <a:tcPr/>
                </a:tc>
              </a:tr>
              <a:tr h="283029">
                <a:tc>
                  <a:txBody>
                    <a:bodyPr/>
                    <a:lstStyle/>
                    <a:p>
                      <a:r>
                        <a:rPr lang="en-CA" dirty="0" smtClean="0"/>
                        <a:t>0</a:t>
                      </a:r>
                      <a:endParaRPr lang="en-CA" dirty="0"/>
                    </a:p>
                  </a:txBody>
                  <a:tcPr/>
                </a:tc>
                <a:tc>
                  <a:txBody>
                    <a:bodyPr/>
                    <a:lstStyle/>
                    <a:p>
                      <a:r>
                        <a:rPr lang="en-CA" dirty="0" smtClean="0"/>
                        <a:t>Fail</a:t>
                      </a:r>
                      <a:endParaRPr lang="en-CA" dirty="0"/>
                    </a:p>
                  </a:txBody>
                  <a:tcPr/>
                </a:tc>
              </a:tr>
              <a:tr h="283029">
                <a:tc>
                  <a:txBody>
                    <a:bodyPr/>
                    <a:lstStyle/>
                    <a:p>
                      <a:r>
                        <a:rPr lang="en-CA" dirty="0" smtClean="0"/>
                        <a:t>1</a:t>
                      </a:r>
                      <a:endParaRPr lang="en-CA" dirty="0"/>
                    </a:p>
                  </a:txBody>
                  <a:tcPr/>
                </a:tc>
                <a:tc>
                  <a:txBody>
                    <a:bodyPr/>
                    <a:lstStyle/>
                    <a:p>
                      <a:r>
                        <a:rPr lang="en-CA" dirty="0" smtClean="0"/>
                        <a:t>Pass</a:t>
                      </a:r>
                      <a:endParaRPr lang="en-CA" dirty="0"/>
                    </a:p>
                  </a:txBody>
                  <a:tcPr/>
                </a:tc>
              </a:tr>
              <a:tr h="283029">
                <a:tc>
                  <a:txBody>
                    <a:bodyPr/>
                    <a:lstStyle/>
                    <a:p>
                      <a:r>
                        <a:rPr lang="en-CA" dirty="0" smtClean="0"/>
                        <a:t>2</a:t>
                      </a:r>
                      <a:endParaRPr lang="en-CA" dirty="0"/>
                    </a:p>
                  </a:txBody>
                  <a:tcPr/>
                </a:tc>
                <a:tc>
                  <a:txBody>
                    <a:bodyPr/>
                    <a:lstStyle/>
                    <a:p>
                      <a:r>
                        <a:rPr lang="en-CA" dirty="0" smtClean="0"/>
                        <a:t>Adequate</a:t>
                      </a:r>
                      <a:endParaRPr lang="en-CA" dirty="0"/>
                    </a:p>
                  </a:txBody>
                  <a:tcPr/>
                </a:tc>
              </a:tr>
              <a:tr h="283029">
                <a:tc>
                  <a:txBody>
                    <a:bodyPr/>
                    <a:lstStyle/>
                    <a:p>
                      <a:r>
                        <a:rPr lang="en-CA" dirty="0" smtClean="0"/>
                        <a:t>3</a:t>
                      </a:r>
                      <a:endParaRPr lang="en-CA" dirty="0"/>
                    </a:p>
                  </a:txBody>
                  <a:tcPr/>
                </a:tc>
                <a:tc>
                  <a:txBody>
                    <a:bodyPr/>
                    <a:lstStyle/>
                    <a:p>
                      <a:r>
                        <a:rPr lang="en-CA" dirty="0" smtClean="0"/>
                        <a:t>Excellent</a:t>
                      </a:r>
                      <a:endParaRPr lang="en-CA" dirty="0"/>
                    </a:p>
                  </a:txBody>
                  <a:tcPr/>
                </a:tc>
              </a:tr>
              <a:tr h="283029">
                <a:tc>
                  <a:txBody>
                    <a:bodyPr/>
                    <a:lstStyle/>
                    <a:p>
                      <a:r>
                        <a:rPr lang="en-CA" dirty="0" smtClean="0"/>
                        <a:t>4</a:t>
                      </a:r>
                      <a:endParaRPr lang="en-CA" dirty="0"/>
                    </a:p>
                  </a:txBody>
                  <a:tcPr/>
                </a:tc>
                <a:tc>
                  <a:txBody>
                    <a:bodyPr/>
                    <a:lstStyle/>
                    <a:p>
                      <a:r>
                        <a:rPr lang="en-CA" dirty="0" smtClean="0"/>
                        <a:t>Perfect</a:t>
                      </a:r>
                      <a:endParaRPr lang="en-CA" dirty="0"/>
                    </a:p>
                  </a:txBody>
                  <a:tcPr/>
                </a:tc>
              </a:tr>
            </a:tbl>
          </a:graphicData>
        </a:graphic>
      </p:graphicFrame>
      <p:cxnSp>
        <p:nvCxnSpPr>
          <p:cNvPr id="7" name="Straight Connector 6"/>
          <p:cNvCxnSpPr>
            <a:endCxn id="8" idx="2"/>
          </p:cNvCxnSpPr>
          <p:nvPr/>
        </p:nvCxnSpPr>
        <p:spPr>
          <a:xfrm flipV="1">
            <a:off x="5376090" y="1676400"/>
            <a:ext cx="1649494" cy="136968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40921" y="1219200"/>
            <a:ext cx="336932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=VLOOKUP(D2,D11:E15,2)</a:t>
            </a:r>
          </a:p>
        </p:txBody>
      </p:sp>
      <p:sp>
        <p:nvSpPr>
          <p:cNvPr id="9" name="TextBox 8"/>
          <p:cNvSpPr txBox="1"/>
          <p:nvPr/>
        </p:nvSpPr>
        <p:spPr>
          <a:xfrm>
            <a:off x="4495800" y="5791200"/>
            <a:ext cx="3886200" cy="609600"/>
          </a:xfrm>
          <a:prstGeom prst="rect">
            <a:avLst/>
          </a:prstGeom>
          <a:noFill/>
        </p:spPr>
        <p:txBody>
          <a:bodyPr wrap="square" rtlCol="0">
            <a:noAutofit/>
          </a:bodyPr>
          <a:lstStyle/>
          <a:p>
            <a:pPr marL="0" lvl="1"/>
            <a:r>
              <a:rPr lang="en-CA" b="1" dirty="0"/>
              <a:t>Spreadsheet example name</a:t>
            </a:r>
            <a:r>
              <a:rPr lang="en-CA" dirty="0"/>
              <a:t>: </a:t>
            </a:r>
            <a:r>
              <a:rPr lang="en-CA" dirty="0" smtClean="0">
                <a:latin typeface="Consolas" panose="020B0609020204030204" pitchFamily="49" charset="0"/>
                <a:cs typeface="Consolas" panose="020B0609020204030204" pitchFamily="49" charset="0"/>
              </a:rPr>
              <a:t>15_vlookup.xlsx</a:t>
            </a:r>
            <a:endParaRPr lang="en-US" dirty="0" smtClean="0"/>
          </a:p>
        </p:txBody>
      </p:sp>
      <p:sp>
        <p:nvSpPr>
          <p:cNvPr id="3" name="TextBox 2"/>
          <p:cNvSpPr txBox="1"/>
          <p:nvPr/>
        </p:nvSpPr>
        <p:spPr>
          <a:xfrm>
            <a:off x="1676400" y="4191000"/>
            <a:ext cx="762000" cy="304800"/>
          </a:xfrm>
          <a:prstGeom prst="rect">
            <a:avLst/>
          </a:prstGeom>
          <a:noFill/>
        </p:spPr>
        <p:txBody>
          <a:bodyPr wrap="square" rtlCol="0">
            <a:noAutofit/>
          </a:bodyPr>
          <a:lstStyle/>
          <a:p>
            <a:r>
              <a:rPr lang="en-US" b="1" dirty="0">
                <a:latin typeface="Arial" panose="020B0604020202020204" pitchFamily="34" charset="0"/>
                <a:cs typeface="Arial" panose="020B0604020202020204" pitchFamily="34" charset="0"/>
              </a:rPr>
              <a:t>D</a:t>
            </a:r>
          </a:p>
        </p:txBody>
      </p:sp>
      <p:sp>
        <p:nvSpPr>
          <p:cNvPr id="5" name="Rectangle 4"/>
          <p:cNvSpPr/>
          <p:nvPr/>
        </p:nvSpPr>
        <p:spPr>
          <a:xfrm>
            <a:off x="3200400" y="4191000"/>
            <a:ext cx="351378"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E</a:t>
            </a:r>
            <a:endParaRPr lang="en-US" b="1" dirty="0">
              <a:latin typeface="Arial" panose="020B0604020202020204" pitchFamily="34" charset="0"/>
              <a:cs typeface="Arial" panose="020B0604020202020204" pitchFamily="34" charset="0"/>
            </a:endParaRPr>
          </a:p>
        </p:txBody>
      </p:sp>
      <p:sp>
        <p:nvSpPr>
          <p:cNvPr id="10" name="TextBox 9"/>
          <p:cNvSpPr txBox="1"/>
          <p:nvPr/>
        </p:nvSpPr>
        <p:spPr>
          <a:xfrm>
            <a:off x="626633" y="4724400"/>
            <a:ext cx="762000" cy="1828800"/>
          </a:xfrm>
          <a:prstGeom prst="rect">
            <a:avLst/>
          </a:prstGeom>
          <a:noFill/>
        </p:spPr>
        <p:txBody>
          <a:bodyPr wrap="square" rtlCol="0">
            <a:noAutofit/>
          </a:bodyPr>
          <a:lstStyle/>
          <a:p>
            <a:pPr>
              <a:lnSpc>
                <a:spcPts val="3200"/>
              </a:lnSpc>
            </a:pPr>
            <a:r>
              <a:rPr lang="en-US" b="1" dirty="0" smtClean="0">
                <a:latin typeface="Arial" panose="020B0604020202020204" pitchFamily="34" charset="0"/>
                <a:cs typeface="Arial" panose="020B0604020202020204" pitchFamily="34" charset="0"/>
              </a:rPr>
              <a:t>11</a:t>
            </a:r>
          </a:p>
          <a:p>
            <a:pPr>
              <a:lnSpc>
                <a:spcPts val="3200"/>
              </a:lnSpc>
            </a:pPr>
            <a:r>
              <a:rPr lang="en-US" b="1" dirty="0" smtClean="0">
                <a:latin typeface="Arial" panose="020B0604020202020204" pitchFamily="34" charset="0"/>
                <a:cs typeface="Arial" panose="020B0604020202020204" pitchFamily="34" charset="0"/>
              </a:rPr>
              <a:t>12</a:t>
            </a:r>
          </a:p>
          <a:p>
            <a:pPr>
              <a:lnSpc>
                <a:spcPts val="3200"/>
              </a:lnSpc>
            </a:pPr>
            <a:r>
              <a:rPr lang="en-US" b="1" dirty="0" smtClean="0">
                <a:latin typeface="Arial" panose="020B0604020202020204" pitchFamily="34" charset="0"/>
                <a:cs typeface="Arial" panose="020B0604020202020204" pitchFamily="34" charset="0"/>
              </a:rPr>
              <a:t>13</a:t>
            </a:r>
          </a:p>
          <a:p>
            <a:pPr>
              <a:lnSpc>
                <a:spcPts val="3200"/>
              </a:lnSpc>
            </a:pPr>
            <a:r>
              <a:rPr lang="en-US" b="1" dirty="0" smtClean="0">
                <a:latin typeface="Arial" panose="020B0604020202020204" pitchFamily="34" charset="0"/>
                <a:cs typeface="Arial" panose="020B0604020202020204" pitchFamily="34" charset="0"/>
              </a:rPr>
              <a:t>14</a:t>
            </a:r>
          </a:p>
          <a:p>
            <a:pPr>
              <a:lnSpc>
                <a:spcPts val="3200"/>
              </a:lnSpc>
            </a:pPr>
            <a:r>
              <a:rPr lang="en-US" b="1" dirty="0" smtClean="0">
                <a:latin typeface="Arial" panose="020B0604020202020204" pitchFamily="34" charset="0"/>
                <a:cs typeface="Arial" panose="020B0604020202020204" pitchFamily="34" charset="0"/>
              </a:rPr>
              <a:t>15</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820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3" grpId="0"/>
      <p:bldP spid="5" grpId="0"/>
      <p:bldP spid="1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onsolas" panose="020B0609020204030204" pitchFamily="49" charset="0"/>
              </a:rPr>
              <a:t>VLOOKUP</a:t>
            </a:r>
            <a:r>
              <a:rPr lang="en-CA" dirty="0"/>
              <a:t>: Multi-Column Lookup Table</a:t>
            </a:r>
          </a:p>
        </p:txBody>
      </p:sp>
      <p:sp>
        <p:nvSpPr>
          <p:cNvPr id="3" name="Content Placeholder 2"/>
          <p:cNvSpPr>
            <a:spLocks noGrp="1"/>
          </p:cNvSpPr>
          <p:nvPr>
            <p:ph idx="1"/>
          </p:nvPr>
        </p:nvSpPr>
        <p:spPr/>
        <p:txBody>
          <a:bodyPr/>
          <a:lstStyle/>
          <a:p>
            <a:r>
              <a:rPr lang="en-CA" b="1" dirty="0"/>
              <a:t>Name of example spreadsheet</a:t>
            </a:r>
            <a:r>
              <a:rPr lang="en-CA" dirty="0"/>
              <a:t>: </a:t>
            </a:r>
            <a:r>
              <a:rPr lang="en-CA" dirty="0" smtClean="0">
                <a:latin typeface="Consolas" panose="020B0609020204030204" pitchFamily="49" charset="0"/>
                <a:cs typeface="Consolas" panose="020B0609020204030204" pitchFamily="49" charset="0"/>
              </a:rPr>
              <a:t>16_vlookup_multiple_columns</a:t>
            </a:r>
            <a:endParaRPr lang="en-CA" dirty="0"/>
          </a:p>
        </p:txBody>
      </p:sp>
      <p:grpSp>
        <p:nvGrpSpPr>
          <p:cNvPr id="8" name="Group 7"/>
          <p:cNvGrpSpPr/>
          <p:nvPr/>
        </p:nvGrpSpPr>
        <p:grpSpPr>
          <a:xfrm>
            <a:off x="753718" y="2375866"/>
            <a:ext cx="3818281" cy="1839924"/>
            <a:chOff x="753718" y="2375866"/>
            <a:chExt cx="3818281" cy="1839924"/>
          </a:xfrm>
        </p:grpSpPr>
        <p:pic>
          <p:nvPicPr>
            <p:cNvPr id="4" name="Picture 3"/>
            <p:cNvPicPr>
              <a:picLocks noChangeAspect="1"/>
            </p:cNvPicPr>
            <p:nvPr/>
          </p:nvPicPr>
          <p:blipFill>
            <a:blip r:embed="rId3"/>
            <a:stretch>
              <a:fillRect/>
            </a:stretch>
          </p:blipFill>
          <p:spPr>
            <a:xfrm>
              <a:off x="753718" y="2657061"/>
              <a:ext cx="3818281" cy="1558729"/>
            </a:xfrm>
            <a:prstGeom prst="rect">
              <a:avLst/>
            </a:prstGeom>
          </p:spPr>
        </p:pic>
        <p:sp>
          <p:nvSpPr>
            <p:cNvPr id="5" name="TextBox 4"/>
            <p:cNvSpPr txBox="1"/>
            <p:nvPr/>
          </p:nvSpPr>
          <p:spPr>
            <a:xfrm>
              <a:off x="805070" y="2375866"/>
              <a:ext cx="1905000" cy="314325"/>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table</a:t>
              </a:r>
            </a:p>
          </p:txBody>
        </p:sp>
      </p:grpSp>
      <p:grpSp>
        <p:nvGrpSpPr>
          <p:cNvPr id="9" name="Group 8"/>
          <p:cNvGrpSpPr/>
          <p:nvPr/>
        </p:nvGrpSpPr>
        <p:grpSpPr>
          <a:xfrm>
            <a:off x="843170" y="4431138"/>
            <a:ext cx="4948977" cy="1893462"/>
            <a:chOff x="838201" y="4406347"/>
            <a:chExt cx="4948977" cy="1893462"/>
          </a:xfrm>
        </p:grpSpPr>
        <p:pic>
          <p:nvPicPr>
            <p:cNvPr id="6" name="Picture 5"/>
            <p:cNvPicPr>
              <a:picLocks noChangeAspect="1"/>
            </p:cNvPicPr>
            <p:nvPr/>
          </p:nvPicPr>
          <p:blipFill>
            <a:blip r:embed="rId4"/>
            <a:stretch>
              <a:fillRect/>
            </a:stretch>
          </p:blipFill>
          <p:spPr>
            <a:xfrm>
              <a:off x="876300" y="4755667"/>
              <a:ext cx="4910878" cy="1544142"/>
            </a:xfrm>
            <a:prstGeom prst="rect">
              <a:avLst/>
            </a:prstGeom>
          </p:spPr>
        </p:pic>
        <p:sp>
          <p:nvSpPr>
            <p:cNvPr id="7" name="TextBox 6"/>
            <p:cNvSpPr txBox="1"/>
            <p:nvPr/>
          </p:nvSpPr>
          <p:spPr>
            <a:xfrm>
              <a:off x="838201" y="4406347"/>
              <a:ext cx="1905000" cy="314325"/>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function</a:t>
              </a:r>
            </a:p>
          </p:txBody>
        </p:sp>
      </p:grpSp>
    </p:spTree>
    <p:extLst>
      <p:ext uri="{BB962C8B-B14F-4D97-AF65-F5344CB8AC3E}">
        <p14:creationId xmlns:p14="http://schemas.microsoft.com/office/powerpoint/2010/main" val="90354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When To Use Multiple Worksheets</a:t>
            </a:r>
            <a:endParaRPr lang="en-US" dirty="0"/>
          </a:p>
        </p:txBody>
      </p:sp>
      <p:sp>
        <p:nvSpPr>
          <p:cNvPr id="3" name="Content Placeholder 2"/>
          <p:cNvSpPr>
            <a:spLocks noGrp="1"/>
          </p:cNvSpPr>
          <p:nvPr>
            <p:ph idx="1"/>
          </p:nvPr>
        </p:nvSpPr>
        <p:spPr/>
        <p:txBody>
          <a:bodyPr/>
          <a:lstStyle/>
          <a:p>
            <a:r>
              <a:rPr lang="en-US" altLang="en-US" dirty="0"/>
              <a:t>Rules of thumb:</a:t>
            </a:r>
          </a:p>
          <a:p>
            <a:pPr lvl="1"/>
            <a:r>
              <a:rPr lang="en-US" altLang="en-US" dirty="0"/>
              <a:t>When there are multiple sheets of related information, each group of information can be stored in it’s own </a:t>
            </a:r>
            <a:r>
              <a:rPr lang="en-US" altLang="en-US" dirty="0" smtClean="0"/>
              <a:t>worksheet (self contained)</a:t>
            </a:r>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marL="234950" lvl="1" indent="0">
              <a:buNone/>
            </a:pPr>
            <a:endParaRPr lang="en-US" altLang="en-US" dirty="0"/>
          </a:p>
          <a:p>
            <a:pPr lvl="1"/>
            <a:endParaRPr lang="en-US" altLang="en-US" dirty="0"/>
          </a:p>
          <a:p>
            <a:pPr lvl="1">
              <a:buFont typeface="Times New Roman" pitchFamily="18" charset="0"/>
              <a:buNone/>
            </a:pPr>
            <a:endParaRPr lang="en-US" altLang="en-US" dirty="0"/>
          </a:p>
          <a:p>
            <a:endParaRPr lang="en-US" dirty="0"/>
          </a:p>
        </p:txBody>
      </p:sp>
      <p:grpSp>
        <p:nvGrpSpPr>
          <p:cNvPr id="16" name="Group 15"/>
          <p:cNvGrpSpPr/>
          <p:nvPr/>
        </p:nvGrpSpPr>
        <p:grpSpPr>
          <a:xfrm>
            <a:off x="228600" y="2626784"/>
            <a:ext cx="8686800" cy="1438826"/>
            <a:chOff x="228600" y="2626784"/>
            <a:chExt cx="8686800" cy="1438826"/>
          </a:xfrm>
        </p:grpSpPr>
        <p:sp>
          <p:nvSpPr>
            <p:cNvPr id="5" name="TextBox 3"/>
            <p:cNvSpPr txBox="1">
              <a:spLocks noChangeArrowheads="1"/>
            </p:cNvSpPr>
            <p:nvPr/>
          </p:nvSpPr>
          <p:spPr bwMode="auto">
            <a:xfrm>
              <a:off x="228600"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01</a:t>
              </a:r>
            </a:p>
            <a:p>
              <a:r>
                <a:rPr lang="en-US" altLang="en-US" sz="1800" dirty="0"/>
                <a:t>(worksheet)</a:t>
              </a:r>
              <a:endParaRPr lang="en-CA" altLang="en-US" sz="1800" dirty="0"/>
            </a:p>
          </p:txBody>
        </p:sp>
        <p:sp>
          <p:nvSpPr>
            <p:cNvPr id="6" name="TextBox 5"/>
            <p:cNvSpPr txBox="1">
              <a:spLocks noChangeArrowheads="1"/>
            </p:cNvSpPr>
            <p:nvPr/>
          </p:nvSpPr>
          <p:spPr bwMode="auto">
            <a:xfrm>
              <a:off x="3468445"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02</a:t>
              </a:r>
            </a:p>
            <a:p>
              <a:r>
                <a:rPr lang="en-US" altLang="en-US" sz="1800" dirty="0"/>
                <a:t>(worksheet)</a:t>
              </a:r>
              <a:endParaRPr lang="en-CA" altLang="en-US" sz="1800" dirty="0"/>
            </a:p>
          </p:txBody>
        </p:sp>
        <p:sp>
          <p:nvSpPr>
            <p:cNvPr id="7" name="TextBox 6"/>
            <p:cNvSpPr txBox="1">
              <a:spLocks noChangeArrowheads="1"/>
            </p:cNvSpPr>
            <p:nvPr/>
          </p:nvSpPr>
          <p:spPr bwMode="auto">
            <a:xfrm>
              <a:off x="6553200" y="2626784"/>
              <a:ext cx="2362200" cy="684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Grades for lecture 03</a:t>
              </a:r>
            </a:p>
            <a:p>
              <a:r>
                <a:rPr lang="en-US" altLang="en-US" sz="1800" dirty="0"/>
                <a:t>(worksheet)</a:t>
              </a:r>
              <a:endParaRPr lang="en-CA" altLang="en-US" sz="1800" dirty="0"/>
            </a:p>
          </p:txBody>
        </p:sp>
        <p:sp>
          <p:nvSpPr>
            <p:cNvPr id="8" name="Right Brace 7"/>
            <p:cNvSpPr>
              <a:spLocks/>
            </p:cNvSpPr>
            <p:nvPr/>
          </p:nvSpPr>
          <p:spPr bwMode="auto">
            <a:xfrm rot="5400000">
              <a:off x="4076697" y="238071"/>
              <a:ext cx="470053" cy="6616551"/>
            </a:xfrm>
            <a:prstGeom prst="rightBrace">
              <a:avLst>
                <a:gd name="adj1" fmla="val 832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p>
          </p:txBody>
        </p:sp>
        <p:sp>
          <p:nvSpPr>
            <p:cNvPr id="9" name="TextBox 8"/>
            <p:cNvSpPr txBox="1">
              <a:spLocks noChangeArrowheads="1"/>
            </p:cNvSpPr>
            <p:nvPr/>
          </p:nvSpPr>
          <p:spPr bwMode="auto">
            <a:xfrm>
              <a:off x="2159073" y="3696158"/>
              <a:ext cx="4305300" cy="36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Grades for all </a:t>
              </a:r>
              <a:r>
                <a:rPr lang="en-US" altLang="en-US" sz="1800" b="1" dirty="0" smtClean="0">
                  <a:solidFill>
                    <a:srgbClr val="FF0000"/>
                  </a:solidFill>
                </a:rPr>
                <a:t>sections(spreadsheet)</a:t>
              </a:r>
              <a:endParaRPr lang="en-CA" altLang="en-US" sz="1800" b="1" dirty="0">
                <a:solidFill>
                  <a:srgbClr val="FF0000"/>
                </a:solidFill>
              </a:endParaRPr>
            </a:p>
          </p:txBody>
        </p:sp>
      </p:grpSp>
      <p:grpSp>
        <p:nvGrpSpPr>
          <p:cNvPr id="17" name="Group 16"/>
          <p:cNvGrpSpPr/>
          <p:nvPr/>
        </p:nvGrpSpPr>
        <p:grpSpPr>
          <a:xfrm>
            <a:off x="266699" y="4401937"/>
            <a:ext cx="8675595" cy="1553373"/>
            <a:chOff x="266699" y="4401937"/>
            <a:chExt cx="8675595" cy="1553373"/>
          </a:xfrm>
        </p:grpSpPr>
        <p:sp>
          <p:nvSpPr>
            <p:cNvPr id="11" name="TextBox 9"/>
            <p:cNvSpPr txBox="1">
              <a:spLocks noChangeArrowheads="1"/>
            </p:cNvSpPr>
            <p:nvPr/>
          </p:nvSpPr>
          <p:spPr bwMode="auto">
            <a:xfrm>
              <a:off x="266699" y="4401937"/>
              <a:ext cx="22860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dad (worksheet)</a:t>
              </a:r>
              <a:endParaRPr lang="en-CA" altLang="en-US" sz="1800" dirty="0"/>
            </a:p>
          </p:txBody>
        </p:sp>
        <p:sp>
          <p:nvSpPr>
            <p:cNvPr id="12" name="TextBox 10"/>
            <p:cNvSpPr txBox="1">
              <a:spLocks noChangeArrowheads="1"/>
            </p:cNvSpPr>
            <p:nvPr/>
          </p:nvSpPr>
          <p:spPr bwMode="auto">
            <a:xfrm>
              <a:off x="3543299" y="4418017"/>
              <a:ext cx="22860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mom</a:t>
              </a:r>
            </a:p>
            <a:p>
              <a:r>
                <a:rPr lang="en-US" altLang="en-US" sz="1800" dirty="0"/>
                <a:t>(worksheet)</a:t>
              </a:r>
              <a:endParaRPr lang="en-CA" altLang="en-US" sz="1800" dirty="0"/>
            </a:p>
          </p:txBody>
        </p:sp>
        <p:sp>
          <p:nvSpPr>
            <p:cNvPr id="13" name="TextBox 11"/>
            <p:cNvSpPr txBox="1">
              <a:spLocks noChangeArrowheads="1"/>
            </p:cNvSpPr>
            <p:nvPr/>
          </p:nvSpPr>
          <p:spPr bwMode="auto">
            <a:xfrm>
              <a:off x="6351493" y="4420076"/>
              <a:ext cx="2590801" cy="6111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dirty="0"/>
                <a:t>Budget for sunny-boy</a:t>
              </a:r>
            </a:p>
            <a:p>
              <a:r>
                <a:rPr lang="en-US" altLang="en-US" sz="1800" dirty="0"/>
                <a:t>(worksheet)</a:t>
              </a:r>
              <a:endParaRPr lang="en-CA" altLang="en-US" sz="1800" dirty="0"/>
            </a:p>
          </p:txBody>
        </p:sp>
        <p:sp>
          <p:nvSpPr>
            <p:cNvPr id="14" name="Right Brace 12"/>
            <p:cNvSpPr>
              <a:spLocks/>
            </p:cNvSpPr>
            <p:nvPr/>
          </p:nvSpPr>
          <p:spPr bwMode="auto">
            <a:xfrm rot="5400000">
              <a:off x="4317400" y="2167639"/>
              <a:ext cx="509197" cy="6324601"/>
            </a:xfrm>
            <a:prstGeom prst="rightBrace">
              <a:avLst>
                <a:gd name="adj1" fmla="val 8337"/>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a:endParaRPr lang="en-CA" altLang="en-US" dirty="0"/>
            </a:p>
          </p:txBody>
        </p:sp>
        <p:sp>
          <p:nvSpPr>
            <p:cNvPr id="15" name="TextBox 13"/>
            <p:cNvSpPr txBox="1">
              <a:spLocks noChangeArrowheads="1"/>
            </p:cNvSpPr>
            <p:nvPr/>
          </p:nvSpPr>
          <p:spPr bwMode="auto">
            <a:xfrm>
              <a:off x="2909645" y="5585859"/>
              <a:ext cx="3479800" cy="36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r>
                <a:rPr lang="en-US" altLang="en-US" sz="1800" b="1" dirty="0">
                  <a:solidFill>
                    <a:srgbClr val="FF0000"/>
                  </a:solidFill>
                </a:rPr>
                <a:t>Family budget (</a:t>
              </a:r>
              <a:r>
                <a:rPr lang="en-US" altLang="en-US" sz="1800" b="1" dirty="0" smtClean="0">
                  <a:solidFill>
                    <a:srgbClr val="FF0000"/>
                  </a:solidFill>
                </a:rPr>
                <a:t>spreadsheet)</a:t>
              </a:r>
              <a:endParaRPr lang="en-CA" altLang="en-US" sz="1800" b="1" dirty="0">
                <a:solidFill>
                  <a:srgbClr val="FF0000"/>
                </a:solidFill>
              </a:endParaRPr>
            </a:p>
          </p:txBody>
        </p:sp>
      </p:grpSp>
    </p:spTree>
    <p:extLst>
      <p:ext uri="{BB962C8B-B14F-4D97-AF65-F5344CB8AC3E}">
        <p14:creationId xmlns:p14="http://schemas.microsoft.com/office/powerpoint/2010/main" val="312385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latin typeface="Consolas" panose="020B0609020204030204" pitchFamily="49" charset="0"/>
                <a:cs typeface="Consolas" panose="020B0609020204030204" pitchFamily="49" charset="0"/>
              </a:rPr>
              <a:t>VLOOKUP</a:t>
            </a:r>
            <a:r>
              <a:rPr lang="en-CA" dirty="0" smtClean="0"/>
              <a:t>: </a:t>
            </a:r>
            <a:r>
              <a:rPr lang="en-CA" dirty="0" smtClean="0">
                <a:solidFill>
                  <a:srgbClr val="FF0000"/>
                </a:solidFill>
              </a:rPr>
              <a:t>Optional Value = TRUE (True = Approximate matches allowed)</a:t>
            </a:r>
            <a:endParaRPr lang="en-CA" dirty="0">
              <a:solidFill>
                <a:srgbClr val="FF0000"/>
              </a:solidFill>
            </a:endParaRPr>
          </a:p>
        </p:txBody>
      </p:sp>
      <p:sp>
        <p:nvSpPr>
          <p:cNvPr id="3" name="Content Placeholder 2"/>
          <p:cNvSpPr>
            <a:spLocks noGrp="1"/>
          </p:cNvSpPr>
          <p:nvPr>
            <p:ph idx="1"/>
          </p:nvPr>
        </p:nvSpPr>
        <p:spPr/>
        <p:txBody>
          <a:bodyPr/>
          <a:lstStyle/>
          <a:p>
            <a:r>
              <a:rPr lang="en-CA" dirty="0">
                <a:latin typeface="Consolas" panose="020B0609020204030204" pitchFamily="49" charset="0"/>
                <a:cs typeface="Consolas" panose="020B0609020204030204" pitchFamily="49" charset="0"/>
              </a:rPr>
              <a:t>VLOOKUP(=</a:t>
            </a:r>
            <a:r>
              <a:rPr lang="en-CA" dirty="0" smtClean="0">
                <a:latin typeface="Consolas" panose="020B0609020204030204" pitchFamily="49" charset="0"/>
                <a:cs typeface="Consolas" panose="020B0609020204030204" pitchFamily="49" charset="0"/>
              </a:rPr>
              <a:t>VLOOKUP(D2,D11:E15,2,</a:t>
            </a:r>
            <a:r>
              <a:rPr lang="en-CA" dirty="0" smtClean="0">
                <a:solidFill>
                  <a:srgbClr val="FF0000"/>
                </a:solidFill>
                <a:latin typeface="Consolas" panose="020B0609020204030204" pitchFamily="49" charset="0"/>
                <a:cs typeface="Consolas" panose="020B0609020204030204" pitchFamily="49" charset="0"/>
              </a:rPr>
              <a:t>TRUE</a:t>
            </a:r>
            <a:r>
              <a:rPr lang="en-CA" dirty="0" smtClean="0">
                <a:solidFill>
                  <a:srgbClr val="3F2415"/>
                </a:solidFill>
                <a:latin typeface="Consolas" panose="020B0609020204030204" pitchFamily="49" charset="0"/>
                <a:cs typeface="Consolas" panose="020B0609020204030204" pitchFamily="49" charset="0"/>
              </a:rPr>
              <a:t>)</a:t>
            </a:r>
            <a:r>
              <a:rPr lang="en-CA" dirty="0" smtClean="0">
                <a:latin typeface="Consolas" panose="020B0609020204030204" pitchFamily="49" charset="0"/>
                <a:cs typeface="Consolas" panose="020B0609020204030204" pitchFamily="49" charset="0"/>
              </a:rPr>
              <a:t>)</a:t>
            </a:r>
          </a:p>
          <a:p>
            <a:r>
              <a:rPr lang="en-CA" dirty="0" smtClean="0"/>
              <a:t>TRUE (works like LOOKUP so values must be sorted)</a:t>
            </a:r>
          </a:p>
          <a:p>
            <a:pPr lvl="1"/>
            <a:r>
              <a:rPr lang="en-CA" dirty="0" smtClean="0"/>
              <a:t>Look for an approximate match.</a:t>
            </a:r>
          </a:p>
          <a:p>
            <a:pPr lvl="1"/>
            <a:r>
              <a:rPr lang="en-CA" dirty="0"/>
              <a:t>If an exact match is not found, the next largest value that is less than </a:t>
            </a:r>
            <a:r>
              <a:rPr lang="en-CA" dirty="0" smtClean="0"/>
              <a:t>lookup value </a:t>
            </a:r>
            <a:r>
              <a:rPr lang="en-CA" dirty="0"/>
              <a:t>is returned. </a:t>
            </a:r>
            <a:endParaRPr lang="en-CA" dirty="0" smtClean="0"/>
          </a:p>
          <a:p>
            <a:pPr lvl="1"/>
            <a:r>
              <a:rPr lang="en-CA" dirty="0" smtClean="0"/>
              <a:t>If </a:t>
            </a:r>
            <a:r>
              <a:rPr lang="en-CA" b="1" dirty="0" smtClean="0">
                <a:solidFill>
                  <a:srgbClr val="FF0000"/>
                </a:solidFill>
              </a:rPr>
              <a:t>T/F</a:t>
            </a:r>
            <a:r>
              <a:rPr lang="en-CA" dirty="0" smtClean="0"/>
              <a:t> value is omitted then the function assumes a ‘TRUE’ value.</a:t>
            </a:r>
          </a:p>
          <a:p>
            <a:pPr lvl="1"/>
            <a:endParaRPr lang="en-CA" dirty="0"/>
          </a:p>
          <a:p>
            <a:pPr lvl="1"/>
            <a:endParaRPr lang="en-CA" dirty="0" smtClean="0"/>
          </a:p>
          <a:p>
            <a:pPr lvl="1"/>
            <a:endParaRPr lang="en-CA" dirty="0"/>
          </a:p>
          <a:p>
            <a:pPr lvl="1"/>
            <a:endParaRPr lang="en-CA" dirty="0" smtClean="0"/>
          </a:p>
          <a:p>
            <a:pPr lvl="1"/>
            <a:endParaRPr lang="en-CA" dirty="0"/>
          </a:p>
          <a:p>
            <a:pPr marL="234950" lvl="1" indent="0">
              <a:buNone/>
            </a:pP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3984847745"/>
              </p:ext>
            </p:extLst>
          </p:nvPr>
        </p:nvGraphicFramePr>
        <p:xfrm>
          <a:off x="785446" y="4067908"/>
          <a:ext cx="2760786" cy="1828800"/>
        </p:xfrm>
        <a:graphic>
          <a:graphicData uri="http://schemas.openxmlformats.org/drawingml/2006/table">
            <a:tbl>
              <a:tblPr firstRow="1" bandRow="1">
                <a:tableStyleId>{5C22544A-7EE6-4342-B048-85BDC9FD1C3A}</a:tableStyleId>
              </a:tblPr>
              <a:tblGrid>
                <a:gridCol w="1380393"/>
                <a:gridCol w="1380393"/>
              </a:tblGrid>
              <a:tr h="209550">
                <a:tc>
                  <a:txBody>
                    <a:bodyPr/>
                    <a:lstStyle/>
                    <a:p>
                      <a:r>
                        <a:rPr lang="en-CA" sz="1400" dirty="0" smtClean="0"/>
                        <a:t>Min. GPA</a:t>
                      </a:r>
                      <a:endParaRPr lang="en-CA" sz="1400" dirty="0"/>
                    </a:p>
                  </a:txBody>
                  <a:tcPr/>
                </a:tc>
                <a:tc>
                  <a:txBody>
                    <a:bodyPr/>
                    <a:lstStyle/>
                    <a:p>
                      <a:r>
                        <a:rPr lang="en-CA" sz="1400" dirty="0" smtClean="0"/>
                        <a:t>Comment</a:t>
                      </a:r>
                      <a:endParaRPr lang="en-CA" sz="1400" dirty="0"/>
                    </a:p>
                  </a:txBody>
                  <a:tcPr/>
                </a:tc>
              </a:tr>
              <a:tr h="209550">
                <a:tc>
                  <a:txBody>
                    <a:bodyPr/>
                    <a:lstStyle/>
                    <a:p>
                      <a:r>
                        <a:rPr lang="en-CA" sz="1400" dirty="0" smtClean="0"/>
                        <a:t>0</a:t>
                      </a:r>
                      <a:endParaRPr lang="en-CA" sz="1400" dirty="0"/>
                    </a:p>
                  </a:txBody>
                  <a:tcPr/>
                </a:tc>
                <a:tc>
                  <a:txBody>
                    <a:bodyPr/>
                    <a:lstStyle/>
                    <a:p>
                      <a:r>
                        <a:rPr lang="en-CA" sz="1400" dirty="0" smtClean="0"/>
                        <a:t>Fail</a:t>
                      </a:r>
                      <a:endParaRPr lang="en-CA" sz="1400" dirty="0"/>
                    </a:p>
                  </a:txBody>
                  <a:tcPr/>
                </a:tc>
              </a:tr>
              <a:tr h="209550">
                <a:tc>
                  <a:txBody>
                    <a:bodyPr/>
                    <a:lstStyle/>
                    <a:p>
                      <a:r>
                        <a:rPr lang="en-CA" sz="1400" dirty="0" smtClean="0"/>
                        <a:t>1</a:t>
                      </a:r>
                      <a:endParaRPr lang="en-CA" sz="1400" dirty="0"/>
                    </a:p>
                  </a:txBody>
                  <a:tcPr/>
                </a:tc>
                <a:tc>
                  <a:txBody>
                    <a:bodyPr/>
                    <a:lstStyle/>
                    <a:p>
                      <a:r>
                        <a:rPr lang="en-CA" sz="1400" dirty="0" smtClean="0"/>
                        <a:t>Pass</a:t>
                      </a:r>
                      <a:endParaRPr lang="en-CA" sz="1400" dirty="0"/>
                    </a:p>
                  </a:txBody>
                  <a:tcPr/>
                </a:tc>
              </a:tr>
              <a:tr h="209550">
                <a:tc>
                  <a:txBody>
                    <a:bodyPr/>
                    <a:lstStyle/>
                    <a:p>
                      <a:r>
                        <a:rPr lang="en-CA" sz="1400" dirty="0" smtClean="0"/>
                        <a:t>2</a:t>
                      </a:r>
                      <a:endParaRPr lang="en-CA" sz="1400" dirty="0"/>
                    </a:p>
                  </a:txBody>
                  <a:tcPr/>
                </a:tc>
                <a:tc>
                  <a:txBody>
                    <a:bodyPr/>
                    <a:lstStyle/>
                    <a:p>
                      <a:r>
                        <a:rPr lang="en-CA" sz="1400" dirty="0" smtClean="0"/>
                        <a:t>Adequate</a:t>
                      </a:r>
                      <a:endParaRPr lang="en-CA" sz="1400" dirty="0"/>
                    </a:p>
                  </a:txBody>
                  <a:tcPr/>
                </a:tc>
              </a:tr>
              <a:tr h="209550">
                <a:tc>
                  <a:txBody>
                    <a:bodyPr/>
                    <a:lstStyle/>
                    <a:p>
                      <a:r>
                        <a:rPr lang="en-CA" sz="1400" dirty="0" smtClean="0"/>
                        <a:t>3</a:t>
                      </a:r>
                      <a:endParaRPr lang="en-CA" sz="1400" dirty="0"/>
                    </a:p>
                  </a:txBody>
                  <a:tcPr/>
                </a:tc>
                <a:tc>
                  <a:txBody>
                    <a:bodyPr/>
                    <a:lstStyle/>
                    <a:p>
                      <a:r>
                        <a:rPr lang="en-CA" sz="1400" dirty="0" smtClean="0"/>
                        <a:t>Excellent</a:t>
                      </a:r>
                      <a:endParaRPr lang="en-CA" sz="1400" dirty="0"/>
                    </a:p>
                  </a:txBody>
                  <a:tcPr/>
                </a:tc>
              </a:tr>
              <a:tr h="209550">
                <a:tc>
                  <a:txBody>
                    <a:bodyPr/>
                    <a:lstStyle/>
                    <a:p>
                      <a:r>
                        <a:rPr lang="en-CA" sz="1400" dirty="0" smtClean="0"/>
                        <a:t>4</a:t>
                      </a:r>
                      <a:endParaRPr lang="en-CA" sz="1400" dirty="0"/>
                    </a:p>
                  </a:txBody>
                  <a:tcPr/>
                </a:tc>
                <a:tc>
                  <a:txBody>
                    <a:bodyPr/>
                    <a:lstStyle/>
                    <a:p>
                      <a:r>
                        <a:rPr lang="en-CA" sz="1400" dirty="0" smtClean="0"/>
                        <a:t>Perfect</a:t>
                      </a:r>
                      <a:endParaRPr lang="en-CA" sz="1400" dirty="0"/>
                    </a:p>
                  </a:txBody>
                  <a:tcPr/>
                </a:tc>
              </a:tr>
            </a:tbl>
          </a:graphicData>
        </a:graphic>
      </p:graphicFrame>
      <p:sp>
        <p:nvSpPr>
          <p:cNvPr id="6" name="TextBox 5"/>
          <p:cNvSpPr txBox="1"/>
          <p:nvPr/>
        </p:nvSpPr>
        <p:spPr>
          <a:xfrm>
            <a:off x="709246" y="3733800"/>
            <a:ext cx="2209800" cy="228600"/>
          </a:xfrm>
          <a:prstGeom prst="rect">
            <a:avLst/>
          </a:prstGeom>
          <a:noFill/>
        </p:spPr>
        <p:txBody>
          <a:bodyPr wrap="square" rtlCol="0">
            <a:noAutofit/>
          </a:bodyPr>
          <a:lstStyle/>
          <a:p>
            <a:r>
              <a:rPr lang="en-CA" b="1" dirty="0" smtClean="0">
                <a:latin typeface="Consolas" panose="020B0609020204030204" pitchFamily="49" charset="0"/>
                <a:cs typeface="Consolas" panose="020B0609020204030204" pitchFamily="49" charset="0"/>
              </a:rPr>
              <a:t>GPA = 3.54</a:t>
            </a:r>
          </a:p>
        </p:txBody>
      </p:sp>
      <p:sp>
        <p:nvSpPr>
          <p:cNvPr id="7" name="TextBox 6"/>
          <p:cNvSpPr txBox="1"/>
          <p:nvPr/>
        </p:nvSpPr>
        <p:spPr>
          <a:xfrm>
            <a:off x="3490546" y="4372708"/>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0" name="TextBox 9"/>
          <p:cNvSpPr txBox="1"/>
          <p:nvPr/>
        </p:nvSpPr>
        <p:spPr>
          <a:xfrm>
            <a:off x="3490546" y="4677508"/>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1" name="TextBox 10"/>
          <p:cNvSpPr txBox="1"/>
          <p:nvPr/>
        </p:nvSpPr>
        <p:spPr>
          <a:xfrm>
            <a:off x="3490546" y="4982308"/>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2" name="TextBox 11"/>
          <p:cNvSpPr txBox="1"/>
          <p:nvPr/>
        </p:nvSpPr>
        <p:spPr>
          <a:xfrm>
            <a:off x="3490546" y="5287108"/>
            <a:ext cx="9525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a:t>
            </a:r>
          </a:p>
        </p:txBody>
      </p:sp>
      <p:sp>
        <p:nvSpPr>
          <p:cNvPr id="13" name="TextBox 12"/>
          <p:cNvSpPr txBox="1"/>
          <p:nvPr/>
        </p:nvSpPr>
        <p:spPr>
          <a:xfrm>
            <a:off x="3490546" y="5591908"/>
            <a:ext cx="1638300" cy="304800"/>
          </a:xfrm>
          <a:prstGeom prst="rect">
            <a:avLst/>
          </a:prstGeom>
          <a:noFill/>
        </p:spPr>
        <p:txBody>
          <a:bodyPr wrap="square" rtlCol="0">
            <a:noAutofit/>
          </a:bodyPr>
          <a:lstStyle/>
          <a:p>
            <a:r>
              <a:rPr lang="en-CA" dirty="0" smtClean="0">
                <a:latin typeface="Consolas" panose="020B0609020204030204" pitchFamily="49" charset="0"/>
                <a:cs typeface="Consolas" panose="020B0609020204030204" pitchFamily="49" charset="0"/>
              </a:rPr>
              <a:t>&gt;3.54?..No!</a:t>
            </a:r>
          </a:p>
        </p:txBody>
      </p:sp>
      <p:sp>
        <p:nvSpPr>
          <p:cNvPr id="14" name="TextBox 13"/>
          <p:cNvSpPr txBox="1"/>
          <p:nvPr/>
        </p:nvSpPr>
        <p:spPr>
          <a:xfrm>
            <a:off x="5147896" y="5287108"/>
            <a:ext cx="3562350" cy="381000"/>
          </a:xfrm>
          <a:prstGeom prst="rect">
            <a:avLst/>
          </a:prstGeom>
          <a:noFill/>
        </p:spPr>
        <p:txBody>
          <a:bodyPr wrap="square" rtlCol="0">
            <a:noAutofit/>
          </a:bodyPr>
          <a:lstStyle/>
          <a:p>
            <a:r>
              <a:rPr lang="en-CA" dirty="0" smtClean="0">
                <a:solidFill>
                  <a:srgbClr val="FF0000"/>
                </a:solidFill>
                <a:latin typeface="Consolas" panose="020B0609020204030204" pitchFamily="49" charset="0"/>
                <a:cs typeface="Consolas" panose="020B0609020204030204" pitchFamily="49" charset="0"/>
                <a:sym typeface="Wingdings" panose="05000000000000000000" pitchFamily="2" charset="2"/>
              </a:rPr>
              <a:t> Backup and use this value Return “Excellent”</a:t>
            </a:r>
            <a:endParaRPr lang="en-CA" dirty="0" smtClean="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77692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6" grpId="0"/>
      <p:bldP spid="7" grpId="0"/>
      <p:bldP spid="10" grpId="0"/>
      <p:bldP spid="11" grpId="0"/>
      <p:bldP spid="12" grpId="0"/>
      <p:bldP spid="13" grpId="0"/>
      <p:bldP spid="14" grpId="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latin typeface="Consolas" panose="020B0609020204030204" pitchFamily="49" charset="0"/>
                <a:cs typeface="Consolas" panose="020B0609020204030204" pitchFamily="49" charset="0"/>
              </a:rPr>
              <a:t>VLOOKUP</a:t>
            </a:r>
            <a:r>
              <a:rPr lang="en-CA" dirty="0"/>
              <a:t>: </a:t>
            </a:r>
            <a:r>
              <a:rPr lang="en-CA" dirty="0">
                <a:solidFill>
                  <a:srgbClr val="FF0000"/>
                </a:solidFill>
              </a:rPr>
              <a:t>Optional Value = FALSE </a:t>
            </a:r>
            <a:r>
              <a:rPr lang="en-CA" dirty="0" smtClean="0">
                <a:solidFill>
                  <a:srgbClr val="FF0000"/>
                </a:solidFill>
              </a:rPr>
              <a:t>(False </a:t>
            </a:r>
            <a:r>
              <a:rPr lang="en-CA" dirty="0">
                <a:solidFill>
                  <a:srgbClr val="FF0000"/>
                </a:solidFill>
              </a:rPr>
              <a:t>= Approximate matches </a:t>
            </a:r>
            <a:r>
              <a:rPr lang="en-CA" dirty="0" smtClean="0">
                <a:solidFill>
                  <a:srgbClr val="FF0000"/>
                </a:solidFill>
              </a:rPr>
              <a:t>Not allowed, exact matches required)</a:t>
            </a:r>
            <a:endParaRPr lang="en-CA" dirty="0"/>
          </a:p>
        </p:txBody>
      </p:sp>
      <p:sp>
        <p:nvSpPr>
          <p:cNvPr id="3" name="Content Placeholder 2"/>
          <p:cNvSpPr>
            <a:spLocks noGrp="1"/>
          </p:cNvSpPr>
          <p:nvPr>
            <p:ph idx="1"/>
          </p:nvPr>
        </p:nvSpPr>
        <p:spPr/>
        <p:txBody>
          <a:bodyPr/>
          <a:lstStyle/>
          <a:p>
            <a:r>
              <a:rPr lang="en-CA" dirty="0"/>
              <a:t>VLOOKUP(=</a:t>
            </a:r>
            <a:r>
              <a:rPr lang="en-CA" dirty="0" smtClean="0"/>
              <a:t>VLOOKUP(D2,D11:E15,2,</a:t>
            </a:r>
            <a:r>
              <a:rPr lang="en-CA" dirty="0" smtClean="0">
                <a:solidFill>
                  <a:srgbClr val="FF0000"/>
                </a:solidFill>
              </a:rPr>
              <a:t>FALSE</a:t>
            </a:r>
            <a:r>
              <a:rPr lang="en-CA" dirty="0" smtClean="0"/>
              <a:t>))</a:t>
            </a:r>
          </a:p>
          <a:p>
            <a:r>
              <a:rPr lang="en-CA" dirty="0" smtClean="0"/>
              <a:t>FALSE:</a:t>
            </a:r>
          </a:p>
          <a:p>
            <a:pPr lvl="1"/>
            <a:r>
              <a:rPr lang="en-CA" dirty="0" smtClean="0"/>
              <a:t>Looks only for an exact match</a:t>
            </a:r>
          </a:p>
          <a:p>
            <a:pPr lvl="1"/>
            <a:r>
              <a:rPr lang="en-CA" dirty="0" smtClean="0"/>
              <a:t>If a match is found then the value at the specified location is returned.</a:t>
            </a:r>
          </a:p>
          <a:p>
            <a:pPr lvl="1"/>
            <a:r>
              <a:rPr lang="en-CA" dirty="0" smtClean="0"/>
              <a:t>Else if no match is found the an error message is displayed.</a:t>
            </a:r>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r>
              <a:rPr lang="en-CA" dirty="0" smtClean="0"/>
              <a:t>Table values do not have to be sorted.</a:t>
            </a:r>
          </a:p>
          <a:p>
            <a:pPr lvl="1"/>
            <a:endParaRPr lang="en-CA" dirty="0"/>
          </a:p>
          <a:p>
            <a:endParaRPr lang="en-CA" dirty="0"/>
          </a:p>
        </p:txBody>
      </p:sp>
      <p:pic>
        <p:nvPicPr>
          <p:cNvPr id="6" name="Picture 5"/>
          <p:cNvPicPr>
            <a:picLocks noChangeAspect="1"/>
          </p:cNvPicPr>
          <p:nvPr/>
        </p:nvPicPr>
        <p:blipFill>
          <a:blip r:embed="rId2"/>
          <a:stretch>
            <a:fillRect/>
          </a:stretch>
        </p:blipFill>
        <p:spPr>
          <a:xfrm>
            <a:off x="228600" y="3588026"/>
            <a:ext cx="3617868" cy="1547191"/>
          </a:xfrm>
          <a:prstGeom prst="rect">
            <a:avLst/>
          </a:prstGeom>
        </p:spPr>
      </p:pic>
      <p:pic>
        <p:nvPicPr>
          <p:cNvPr id="7" name="Picture 6"/>
          <p:cNvPicPr>
            <a:picLocks noChangeAspect="1"/>
          </p:cNvPicPr>
          <p:nvPr/>
        </p:nvPicPr>
        <p:blipFill>
          <a:blip r:embed="rId3"/>
          <a:stretch>
            <a:fillRect/>
          </a:stretch>
        </p:blipFill>
        <p:spPr>
          <a:xfrm>
            <a:off x="4595191" y="3588026"/>
            <a:ext cx="4067175" cy="1752600"/>
          </a:xfrm>
          <a:prstGeom prst="rect">
            <a:avLst/>
          </a:prstGeom>
        </p:spPr>
      </p:pic>
    </p:spTree>
    <p:extLst>
      <p:ext uri="{BB962C8B-B14F-4D97-AF65-F5344CB8AC3E}">
        <p14:creationId xmlns:p14="http://schemas.microsoft.com/office/powerpoint/2010/main" val="370110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Consolas" panose="020B0609020204030204" pitchFamily="49" charset="0"/>
                <a:cs typeface="Consolas" panose="020B0609020204030204" pitchFamily="49" charset="0"/>
              </a:rPr>
              <a:t>VLOOKUP</a:t>
            </a:r>
            <a:r>
              <a:rPr lang="en-CA" dirty="0"/>
              <a:t>: </a:t>
            </a:r>
            <a:r>
              <a:rPr lang="en-CA" dirty="0">
                <a:solidFill>
                  <a:srgbClr val="FF0000"/>
                </a:solidFill>
              </a:rPr>
              <a:t>Optional Value = </a:t>
            </a:r>
            <a:r>
              <a:rPr lang="en-CA" dirty="0" smtClean="0">
                <a:solidFill>
                  <a:srgbClr val="FF0000"/>
                </a:solidFill>
              </a:rPr>
              <a:t>TRUE/FALSE</a:t>
            </a:r>
            <a:endParaRPr lang="en-CA" dirty="0"/>
          </a:p>
        </p:txBody>
      </p:sp>
      <p:sp>
        <p:nvSpPr>
          <p:cNvPr id="3" name="Content Placeholder 2"/>
          <p:cNvSpPr>
            <a:spLocks noGrp="1"/>
          </p:cNvSpPr>
          <p:nvPr>
            <p:ph idx="1"/>
          </p:nvPr>
        </p:nvSpPr>
        <p:spPr/>
        <p:txBody>
          <a:bodyPr/>
          <a:lstStyle/>
          <a:p>
            <a:r>
              <a:rPr lang="en-CA" dirty="0" smtClean="0"/>
              <a:t>TRUE</a:t>
            </a:r>
          </a:p>
          <a:p>
            <a:pPr lvl="1"/>
            <a:r>
              <a:rPr lang="en-CA" dirty="0" smtClean="0"/>
              <a:t>Use when looking a value in a range of values (must be in ascending order) E.g. grades, tax brackets</a:t>
            </a:r>
          </a:p>
          <a:p>
            <a:pPr lvl="1"/>
            <a:endParaRPr lang="en-CA" dirty="0"/>
          </a:p>
          <a:p>
            <a:pPr lvl="1"/>
            <a:endParaRPr lang="en-CA" dirty="0" smtClean="0"/>
          </a:p>
          <a:p>
            <a:pPr lvl="1"/>
            <a:endParaRPr lang="en-CA" dirty="0"/>
          </a:p>
          <a:p>
            <a:pPr lvl="1"/>
            <a:endParaRPr lang="en-CA" dirty="0" smtClean="0"/>
          </a:p>
          <a:p>
            <a:pPr lvl="1"/>
            <a:endParaRPr lang="en-CA" dirty="0"/>
          </a:p>
          <a:p>
            <a:r>
              <a:rPr lang="en-CA" dirty="0" smtClean="0"/>
              <a:t>FALSE:</a:t>
            </a:r>
          </a:p>
          <a:p>
            <a:pPr lvl="1"/>
            <a:r>
              <a:rPr lang="en-CA" dirty="0" smtClean="0"/>
              <a:t>Use when there is an exact value to lookup (order is not important) e.g., SIN numbers, product ID number</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2090763968"/>
              </p:ext>
            </p:extLst>
          </p:nvPr>
        </p:nvGraphicFramePr>
        <p:xfrm>
          <a:off x="914400" y="266700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Income range</a:t>
                      </a:r>
                      <a:endParaRPr lang="en-US" dirty="0"/>
                    </a:p>
                  </a:txBody>
                  <a:tcPr/>
                </a:tc>
                <a:tc>
                  <a:txBody>
                    <a:bodyPr/>
                    <a:lstStyle/>
                    <a:p>
                      <a:r>
                        <a:rPr lang="en-US" dirty="0" smtClean="0"/>
                        <a:t>Min</a:t>
                      </a:r>
                      <a:r>
                        <a:rPr lang="en-US" baseline="0" dirty="0" smtClean="0"/>
                        <a:t> for range</a:t>
                      </a:r>
                      <a:endParaRPr lang="en-US" dirty="0"/>
                    </a:p>
                  </a:txBody>
                  <a:tcPr/>
                </a:tc>
                <a:tc>
                  <a:txBody>
                    <a:bodyPr/>
                    <a:lstStyle/>
                    <a:p>
                      <a:r>
                        <a:rPr lang="en-US" dirty="0" smtClean="0"/>
                        <a:t>Tax rate</a:t>
                      </a:r>
                      <a:endParaRPr lang="en-US" dirty="0"/>
                    </a:p>
                  </a:txBody>
                  <a:tcPr/>
                </a:tc>
              </a:tr>
              <a:tr h="370840">
                <a:tc>
                  <a:txBody>
                    <a:bodyPr/>
                    <a:lstStyle/>
                    <a:p>
                      <a:r>
                        <a:rPr lang="en-US" dirty="0" smtClean="0"/>
                        <a:t>0 - $20,000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&gt; $20,000</a:t>
                      </a:r>
                    </a:p>
                  </a:txBody>
                  <a:tcPr/>
                </a:tc>
                <a:tc>
                  <a:txBody>
                    <a:bodyPr/>
                    <a:lstStyle/>
                    <a:p>
                      <a:r>
                        <a:rPr lang="en-US" dirty="0" smtClean="0"/>
                        <a:t>20,000</a:t>
                      </a:r>
                      <a:endParaRPr lang="en-US" dirty="0"/>
                    </a:p>
                  </a:txBody>
                  <a:tcPr/>
                </a:tc>
                <a:tc>
                  <a:txBody>
                    <a:bodyPr/>
                    <a:lstStyle/>
                    <a:p>
                      <a:r>
                        <a:rPr lang="en-US" dirty="0" smtClean="0"/>
                        <a:t>10%</a:t>
                      </a:r>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25155771"/>
              </p:ext>
            </p:extLst>
          </p:nvPr>
        </p:nvGraphicFramePr>
        <p:xfrm>
          <a:off x="990600" y="5562600"/>
          <a:ext cx="6096000" cy="11125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Product number</a:t>
                      </a:r>
                      <a:endParaRPr lang="en-US" dirty="0"/>
                    </a:p>
                  </a:txBody>
                  <a:tcPr/>
                </a:tc>
                <a:tc>
                  <a:txBody>
                    <a:bodyPr/>
                    <a:lstStyle/>
                    <a:p>
                      <a:r>
                        <a:rPr lang="en-US" dirty="0" smtClean="0"/>
                        <a:t>Name</a:t>
                      </a:r>
                      <a:endParaRPr lang="en-US" dirty="0"/>
                    </a:p>
                  </a:txBody>
                  <a:tcPr/>
                </a:tc>
                <a:tc>
                  <a:txBody>
                    <a:bodyPr/>
                    <a:lstStyle/>
                    <a:p>
                      <a:r>
                        <a:rPr lang="en-US" dirty="0" smtClean="0"/>
                        <a:t>Price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B00KAI3KW2</a:t>
                      </a:r>
                    </a:p>
                  </a:txBody>
                  <a:tcPr/>
                </a:tc>
                <a:tc>
                  <a:txBody>
                    <a:bodyPr/>
                    <a:lstStyle/>
                    <a:p>
                      <a:r>
                        <a:rPr lang="en-US" dirty="0" smtClean="0"/>
                        <a:t>Xbox One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$449</a:t>
                      </a:r>
                    </a:p>
                  </a:txBody>
                  <a:tcPr/>
                </a:tc>
              </a:tr>
              <a:tr h="370840">
                <a:tc>
                  <a:txBody>
                    <a:bodyPr/>
                    <a:lstStyle/>
                    <a:p>
                      <a:r>
                        <a:rPr lang="en-US" dirty="0" smtClean="0"/>
                        <a:t>B00BGA9WK2</a:t>
                      </a:r>
                      <a:endParaRPr lang="en-US" dirty="0"/>
                    </a:p>
                  </a:txBody>
                  <a:tcPr/>
                </a:tc>
                <a:tc>
                  <a:txBody>
                    <a:bodyPr/>
                    <a:lstStyle/>
                    <a:p>
                      <a:r>
                        <a:rPr lang="en-US" dirty="0" smtClean="0"/>
                        <a:t>Playstation 4</a:t>
                      </a:r>
                      <a:endParaRPr lang="en-US" dirty="0"/>
                    </a:p>
                  </a:txBody>
                  <a:tcPr/>
                </a:tc>
                <a:tc>
                  <a:txBody>
                    <a:bodyPr/>
                    <a:lstStyle/>
                    <a:p>
                      <a:r>
                        <a:rPr lang="en-US" dirty="0" smtClean="0"/>
                        <a:t>$449</a:t>
                      </a:r>
                      <a:endParaRPr lang="en-US" dirty="0"/>
                    </a:p>
                  </a:txBody>
                  <a:tcPr/>
                </a:tc>
              </a:tr>
            </a:tbl>
          </a:graphicData>
        </a:graphic>
      </p:graphicFrame>
      <p:sp>
        <p:nvSpPr>
          <p:cNvPr id="8" name="Left Brace 7"/>
          <p:cNvSpPr/>
          <p:nvPr/>
        </p:nvSpPr>
        <p:spPr>
          <a:xfrm>
            <a:off x="685800" y="6096000"/>
            <a:ext cx="304800" cy="4572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0354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8"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Sensible Use Of False/VLOOKUP</a:t>
            </a:r>
            <a:endParaRPr lang="en-CA" dirty="0"/>
          </a:p>
        </p:txBody>
      </p:sp>
      <p:sp>
        <p:nvSpPr>
          <p:cNvPr id="3" name="Content Placeholder 2"/>
          <p:cNvSpPr>
            <a:spLocks noGrp="1"/>
          </p:cNvSpPr>
          <p:nvPr>
            <p:ph idx="1"/>
          </p:nvPr>
        </p:nvSpPr>
        <p:spPr/>
        <p:txBody>
          <a:bodyPr/>
          <a:lstStyle/>
          <a:p>
            <a:r>
              <a:rPr lang="en-CA" b="1" dirty="0"/>
              <a:t>Name of example spreadsheet</a:t>
            </a:r>
            <a:r>
              <a:rPr lang="en-CA" dirty="0"/>
              <a:t>: </a:t>
            </a:r>
            <a:r>
              <a:rPr lang="en-CA" dirty="0" smtClean="0">
                <a:latin typeface="Consolas" panose="020B0609020204030204" pitchFamily="49" charset="0"/>
                <a:cs typeface="Consolas" panose="020B0609020204030204" pitchFamily="49" charset="0"/>
              </a:rPr>
              <a:t>17_vlookup_false</a:t>
            </a:r>
            <a:endParaRPr lang="en-CA" dirty="0">
              <a:latin typeface="Consolas" panose="020B0609020204030204" pitchFamily="49" charset="0"/>
            </a:endParaRPr>
          </a:p>
          <a:p>
            <a:r>
              <a:rPr lang="en-CA" dirty="0" smtClean="0"/>
              <a:t>Reminder:</a:t>
            </a:r>
          </a:p>
          <a:p>
            <a:pPr lvl="1"/>
            <a:r>
              <a:rPr lang="en-CA" dirty="0" smtClean="0"/>
              <a:t>Use when exact matches are required</a:t>
            </a:r>
          </a:p>
          <a:p>
            <a:pPr lvl="1"/>
            <a:r>
              <a:rPr lang="en-CA" dirty="0" smtClean="0"/>
              <a:t>Lookup table does not have to be sorted</a:t>
            </a:r>
            <a:endParaRPr lang="en-CA" dirty="0"/>
          </a:p>
        </p:txBody>
      </p:sp>
      <p:grpSp>
        <p:nvGrpSpPr>
          <p:cNvPr id="8" name="Group 7"/>
          <p:cNvGrpSpPr/>
          <p:nvPr/>
        </p:nvGrpSpPr>
        <p:grpSpPr>
          <a:xfrm>
            <a:off x="682487" y="3276600"/>
            <a:ext cx="2751377" cy="1447800"/>
            <a:chOff x="682487" y="3276600"/>
            <a:chExt cx="2751377" cy="1447800"/>
          </a:xfrm>
        </p:grpSpPr>
        <p:pic>
          <p:nvPicPr>
            <p:cNvPr id="4" name="Picture 3"/>
            <p:cNvPicPr>
              <a:picLocks noChangeAspect="1"/>
            </p:cNvPicPr>
            <p:nvPr/>
          </p:nvPicPr>
          <p:blipFill>
            <a:blip r:embed="rId2"/>
            <a:stretch>
              <a:fillRect/>
            </a:stretch>
          </p:blipFill>
          <p:spPr>
            <a:xfrm>
              <a:off x="685800" y="3581400"/>
              <a:ext cx="2748064" cy="1143000"/>
            </a:xfrm>
            <a:prstGeom prst="rect">
              <a:avLst/>
            </a:prstGeom>
          </p:spPr>
        </p:pic>
        <p:sp>
          <p:nvSpPr>
            <p:cNvPr id="5" name="TextBox 4"/>
            <p:cNvSpPr txBox="1"/>
            <p:nvPr/>
          </p:nvSpPr>
          <p:spPr>
            <a:xfrm>
              <a:off x="682487" y="3276600"/>
              <a:ext cx="1676400" cy="30480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table</a:t>
              </a:r>
            </a:p>
          </p:txBody>
        </p:sp>
      </p:grpSp>
      <p:grpSp>
        <p:nvGrpSpPr>
          <p:cNvPr id="9" name="Group 8"/>
          <p:cNvGrpSpPr/>
          <p:nvPr/>
        </p:nvGrpSpPr>
        <p:grpSpPr>
          <a:xfrm>
            <a:off x="4419600" y="4889770"/>
            <a:ext cx="3981450" cy="1981200"/>
            <a:chOff x="4903074" y="4876800"/>
            <a:chExt cx="3981450" cy="1981200"/>
          </a:xfrm>
        </p:grpSpPr>
        <p:sp>
          <p:nvSpPr>
            <p:cNvPr id="6" name="TextBox 5"/>
            <p:cNvSpPr txBox="1"/>
            <p:nvPr/>
          </p:nvSpPr>
          <p:spPr>
            <a:xfrm>
              <a:off x="4903074" y="4876800"/>
              <a:ext cx="2289313" cy="266700"/>
            </a:xfrm>
            <a:prstGeom prst="rect">
              <a:avLst/>
            </a:prstGeom>
            <a:noFill/>
          </p:spPr>
          <p:txBody>
            <a:bodyPr wrap="square" lIns="0" rtlCol="0">
              <a:noAutofit/>
            </a:bodyPr>
            <a:lstStyle/>
            <a:p>
              <a:r>
                <a:rPr lang="en-CA" b="1" dirty="0" smtClean="0">
                  <a:latin typeface="Arial" panose="020B0604020202020204" pitchFamily="34" charset="0"/>
                  <a:cs typeface="Arial" panose="020B0604020202020204" pitchFamily="34" charset="0"/>
                </a:rPr>
                <a:t>Lookup function</a:t>
              </a:r>
            </a:p>
          </p:txBody>
        </p:sp>
        <p:pic>
          <p:nvPicPr>
            <p:cNvPr id="7" name="Picture 6"/>
            <p:cNvPicPr>
              <a:picLocks noChangeAspect="1"/>
            </p:cNvPicPr>
            <p:nvPr/>
          </p:nvPicPr>
          <p:blipFill>
            <a:blip r:embed="rId3"/>
            <a:stretch>
              <a:fillRect/>
            </a:stretch>
          </p:blipFill>
          <p:spPr>
            <a:xfrm>
              <a:off x="4903074" y="5257800"/>
              <a:ext cx="3981450" cy="1600200"/>
            </a:xfrm>
            <a:prstGeom prst="rect">
              <a:avLst/>
            </a:prstGeom>
          </p:spPr>
        </p:pic>
      </p:grpSp>
    </p:spTree>
    <p:extLst>
      <p:ext uri="{BB962C8B-B14F-4D97-AF65-F5344CB8AC3E}">
        <p14:creationId xmlns:p14="http://schemas.microsoft.com/office/powerpoint/2010/main" val="169377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Values: If Function Vs. Lookup Functions</a:t>
            </a:r>
            <a:endParaRPr lang="en-US" dirty="0"/>
          </a:p>
        </p:txBody>
      </p:sp>
      <p:sp>
        <p:nvSpPr>
          <p:cNvPr id="3" name="Content Placeholder 2"/>
          <p:cNvSpPr>
            <a:spLocks noGrp="1"/>
          </p:cNvSpPr>
          <p:nvPr>
            <p:ph idx="1"/>
          </p:nvPr>
        </p:nvSpPr>
        <p:spPr/>
        <p:txBody>
          <a:bodyPr/>
          <a:lstStyle/>
          <a:p>
            <a:r>
              <a:rPr lang="en-US" dirty="0" smtClean="0"/>
              <a:t>Multiple If’s: </a:t>
            </a:r>
          </a:p>
          <a:p>
            <a:pPr lvl="1"/>
            <a:r>
              <a:rPr lang="en-US" dirty="0"/>
              <a:t>C</a:t>
            </a:r>
            <a:r>
              <a:rPr lang="en-US" dirty="0" smtClean="0"/>
              <a:t>an be used if there are only a handful of conditions to check (rule of thumb: 2 – 3 max e.g., 2 conditions)</a:t>
            </a:r>
          </a:p>
          <a:p>
            <a:pPr lvl="1"/>
            <a:endParaRPr lang="en-US" dirty="0"/>
          </a:p>
          <a:p>
            <a:pPr marL="234950" lvl="1" indent="0">
              <a:buNone/>
            </a:pPr>
            <a:endParaRPr lang="en-US" dirty="0" smtClean="0"/>
          </a:p>
          <a:p>
            <a:pPr lvl="1"/>
            <a:r>
              <a:rPr lang="en-US" dirty="0" smtClean="0"/>
              <a:t>Complex and error prone for anything else (e.g. 5 conditions) </a:t>
            </a:r>
          </a:p>
          <a:p>
            <a:pPr lvl="1"/>
            <a:endParaRPr lang="en-US" dirty="0"/>
          </a:p>
          <a:p>
            <a:pPr lvl="1"/>
            <a:endParaRPr lang="en-US" dirty="0" smtClean="0"/>
          </a:p>
          <a:p>
            <a:r>
              <a:rPr lang="en-US" dirty="0" smtClean="0"/>
              <a:t>Lookup functions</a:t>
            </a:r>
          </a:p>
          <a:p>
            <a:pPr lvl="1"/>
            <a:r>
              <a:rPr lang="en-US" dirty="0" smtClean="0"/>
              <a:t>Steeper learning curve (but a “one-time investment”)</a:t>
            </a:r>
          </a:p>
          <a:p>
            <a:pPr lvl="1"/>
            <a:r>
              <a:rPr lang="en-US" dirty="0" smtClean="0"/>
              <a:t>Once learned the formulas are simpler (no nesting) and less error prone</a:t>
            </a:r>
            <a:endParaRPr lang="en-US" dirty="0"/>
          </a:p>
        </p:txBody>
      </p:sp>
      <p:sp>
        <p:nvSpPr>
          <p:cNvPr id="4" name="Rectangle 3"/>
          <p:cNvSpPr/>
          <p:nvPr/>
        </p:nvSpPr>
        <p:spPr>
          <a:xfrm>
            <a:off x="114300" y="3733800"/>
            <a:ext cx="8915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smtClean="0">
                <a:latin typeface="Consolas" panose="020B0609020204030204" pitchFamily="49" charset="0"/>
                <a:cs typeface="Consolas" panose="020B0609020204030204" pitchFamily="49" charset="0"/>
              </a:rPr>
              <a:t>=IF(D2&gt;=4,"Perfect",IF(D2</a:t>
            </a:r>
            <a:r>
              <a:rPr lang="en-CA" sz="1400" dirty="0">
                <a:latin typeface="Consolas" panose="020B0609020204030204" pitchFamily="49" charset="0"/>
                <a:cs typeface="Consolas" panose="020B0609020204030204" pitchFamily="49" charset="0"/>
              </a:rPr>
              <a:t>&gt;=3,"Excellent",IF(D2&gt;=2,"Adequate",IF(D2&gt;=1,"Pass","Fail"))))</a:t>
            </a:r>
          </a:p>
        </p:txBody>
      </p:sp>
      <p:sp>
        <p:nvSpPr>
          <p:cNvPr id="5" name="Rectangle 4"/>
          <p:cNvSpPr/>
          <p:nvPr/>
        </p:nvSpPr>
        <p:spPr>
          <a:xfrm>
            <a:off x="762000" y="2603500"/>
            <a:ext cx="4762500" cy="342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1400" dirty="0">
                <a:latin typeface="Consolas" panose="020B0609020204030204" pitchFamily="49" charset="0"/>
                <a:cs typeface="Consolas" panose="020B0609020204030204" pitchFamily="49" charset="0"/>
              </a:rPr>
              <a:t>=IF(D2&gt;=3, "Honors",IF(D2&gt;=0, "Pass</a:t>
            </a:r>
            <a:r>
              <a:rPr lang="en-CA" sz="1400" dirty="0" smtClean="0">
                <a:latin typeface="Consolas" panose="020B0609020204030204" pitchFamily="49" charset="0"/>
                <a:cs typeface="Consolas" panose="020B0609020204030204" pitchFamily="49" charset="0"/>
              </a:rPr>
              <a:t>","</a:t>
            </a:r>
            <a:r>
              <a:rPr lang="en-CA" sz="1400" dirty="0">
                <a:latin typeface="Consolas" panose="020B0609020204030204" pitchFamily="49" charset="0"/>
                <a:cs typeface="Consolas" panose="020B0609020204030204" pitchFamily="49" charset="0"/>
              </a:rPr>
              <a:t>Fail</a:t>
            </a:r>
            <a:r>
              <a:rPr lang="en-CA" sz="1400" dirty="0" smtClean="0">
                <a:latin typeface="Consolas" panose="020B0609020204030204" pitchFamily="49" charset="0"/>
                <a:cs typeface="Consolas" panose="020B0609020204030204" pitchFamily="49" charset="0"/>
              </a:rPr>
              <a:t>"))</a:t>
            </a:r>
            <a:endParaRPr lang="en-CA" sz="1400" dirty="0">
              <a:latin typeface="Consolas" panose="020B0609020204030204" pitchFamily="49" charset="0"/>
              <a:cs typeface="Consolas" panose="020B0609020204030204" pitchFamily="49" charset="0"/>
            </a:endParaRPr>
          </a:p>
        </p:txBody>
      </p:sp>
      <p:sp>
        <p:nvSpPr>
          <p:cNvPr id="7" name="Rectangle 6"/>
          <p:cNvSpPr/>
          <p:nvPr/>
        </p:nvSpPr>
        <p:spPr>
          <a:xfrm>
            <a:off x="762000" y="5638800"/>
            <a:ext cx="3124200" cy="40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lvl="1">
              <a:buNone/>
            </a:pPr>
            <a:r>
              <a:rPr lang="en-CA" sz="1400" dirty="0">
                <a:latin typeface="Consolas" panose="020B0609020204030204" pitchFamily="49" charset="0"/>
                <a:cs typeface="Consolas" panose="020B0609020204030204" pitchFamily="49" charset="0"/>
              </a:rPr>
              <a:t>=</a:t>
            </a:r>
            <a:r>
              <a:rPr lang="en-CA" sz="1400" dirty="0" smtClean="0">
                <a:latin typeface="Consolas" panose="020B0609020204030204" pitchFamily="49" charset="0"/>
                <a:cs typeface="Consolas" panose="020B0609020204030204" pitchFamily="49" charset="0"/>
              </a:rPr>
              <a:t>VLOOKUP(D2,</a:t>
            </a:r>
            <a:r>
              <a:rPr lang="en-CA" sz="1400" dirty="0">
                <a:latin typeface="Consolas" panose="020B0609020204030204" pitchFamily="49" charset="0"/>
                <a:cs typeface="Consolas" panose="020B0609020204030204" pitchFamily="49" charset="0"/>
              </a:rPr>
              <a:t> </a:t>
            </a:r>
            <a:r>
              <a:rPr lang="en-CA" sz="1400" dirty="0" smtClean="0">
                <a:latin typeface="Consolas" panose="020B0609020204030204" pitchFamily="49" charset="0"/>
                <a:cs typeface="Consolas" panose="020B0609020204030204" pitchFamily="49" charset="0"/>
              </a:rPr>
              <a:t>D11:E15, 2</a:t>
            </a:r>
            <a:r>
              <a:rPr lang="en-CA" sz="1400" dirty="0">
                <a:latin typeface="Consolas" panose="020B0609020204030204" pitchFamily="49" charset="0"/>
                <a:cs typeface="Consolas" panose="020B0609020204030204" pitchFamily="49"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2465876012"/>
              </p:ext>
            </p:extLst>
          </p:nvPr>
        </p:nvGraphicFramePr>
        <p:xfrm>
          <a:off x="5105400" y="5613400"/>
          <a:ext cx="2760786" cy="1219200"/>
        </p:xfrm>
        <a:graphic>
          <a:graphicData uri="http://schemas.openxmlformats.org/drawingml/2006/table">
            <a:tbl>
              <a:tblPr firstRow="1" bandRow="1">
                <a:tableStyleId>{5C22544A-7EE6-4342-B048-85BDC9FD1C3A}</a:tableStyleId>
              </a:tblPr>
              <a:tblGrid>
                <a:gridCol w="1380393"/>
                <a:gridCol w="1380393"/>
              </a:tblGrid>
              <a:tr h="209550">
                <a:tc>
                  <a:txBody>
                    <a:bodyPr/>
                    <a:lstStyle/>
                    <a:p>
                      <a:r>
                        <a:rPr lang="en-CA" sz="1400" dirty="0" smtClean="0"/>
                        <a:t>Min. GPA</a:t>
                      </a:r>
                      <a:endParaRPr lang="en-CA" sz="1400" dirty="0"/>
                    </a:p>
                  </a:txBody>
                  <a:tcPr/>
                </a:tc>
                <a:tc>
                  <a:txBody>
                    <a:bodyPr/>
                    <a:lstStyle/>
                    <a:p>
                      <a:r>
                        <a:rPr lang="en-CA" sz="1400" dirty="0" smtClean="0"/>
                        <a:t>Comment</a:t>
                      </a:r>
                      <a:endParaRPr lang="en-CA" sz="1400" dirty="0"/>
                    </a:p>
                  </a:txBody>
                  <a:tcPr/>
                </a:tc>
              </a:tr>
              <a:tr h="209550">
                <a:tc>
                  <a:txBody>
                    <a:bodyPr/>
                    <a:lstStyle/>
                    <a:p>
                      <a:r>
                        <a:rPr lang="en-CA" sz="1400" dirty="0" smtClean="0"/>
                        <a:t>0</a:t>
                      </a:r>
                      <a:endParaRPr lang="en-CA" sz="1400" dirty="0"/>
                    </a:p>
                  </a:txBody>
                  <a:tcPr/>
                </a:tc>
                <a:tc>
                  <a:txBody>
                    <a:bodyPr/>
                    <a:lstStyle/>
                    <a:p>
                      <a:r>
                        <a:rPr lang="en-CA" sz="1400" dirty="0" smtClean="0"/>
                        <a:t>Fail</a:t>
                      </a:r>
                      <a:endParaRPr lang="en-CA" sz="1400" dirty="0"/>
                    </a:p>
                  </a:txBody>
                  <a:tcPr/>
                </a:tc>
              </a:tr>
              <a:tr h="209550">
                <a:tc>
                  <a:txBody>
                    <a:bodyPr/>
                    <a:lstStyle/>
                    <a:p>
                      <a:r>
                        <a:rPr lang="en-CA" sz="1400" dirty="0" smtClean="0"/>
                        <a:t>1</a:t>
                      </a:r>
                      <a:endParaRPr lang="en-CA" sz="1400" dirty="0"/>
                    </a:p>
                  </a:txBody>
                  <a:tcPr/>
                </a:tc>
                <a:tc>
                  <a:txBody>
                    <a:bodyPr/>
                    <a:lstStyle/>
                    <a:p>
                      <a:r>
                        <a:rPr lang="en-CA" sz="1400" dirty="0" smtClean="0"/>
                        <a:t>Pass</a:t>
                      </a:r>
                      <a:endParaRPr lang="en-CA" sz="1400" dirty="0"/>
                    </a:p>
                  </a:txBody>
                  <a:tcPr/>
                </a:tc>
              </a:tr>
              <a:tr h="209550">
                <a:tc>
                  <a:txBody>
                    <a:bodyPr/>
                    <a:lstStyle/>
                    <a:p>
                      <a:r>
                        <a:rPr lang="en-CA" sz="1400" dirty="0" smtClean="0"/>
                        <a:t>…</a:t>
                      </a:r>
                      <a:endParaRPr lang="en-CA" sz="1400" dirty="0"/>
                    </a:p>
                  </a:txBody>
                  <a:tcPr/>
                </a:tc>
                <a:tc>
                  <a:txBody>
                    <a:bodyPr/>
                    <a:lstStyle/>
                    <a:p>
                      <a:r>
                        <a:rPr lang="en-CA" sz="1400" dirty="0" smtClean="0"/>
                        <a:t>…</a:t>
                      </a:r>
                      <a:endParaRPr lang="en-CA" sz="1400" dirty="0"/>
                    </a:p>
                  </a:txBody>
                  <a:tcPr/>
                </a:tc>
              </a:tr>
            </a:tbl>
          </a:graphicData>
        </a:graphic>
      </p:graphicFrame>
    </p:spTree>
    <p:extLst>
      <p:ext uri="{BB962C8B-B14F-4D97-AF65-F5344CB8AC3E}">
        <p14:creationId xmlns:p14="http://schemas.microsoft.com/office/powerpoint/2010/main" val="188657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animBg="1"/>
      <p:bldP spid="5" grpId="0" animBg="1"/>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 To Use The If-Function</a:t>
            </a:r>
            <a:endParaRPr lang="en-CA" dirty="0"/>
          </a:p>
        </p:txBody>
      </p:sp>
      <p:sp>
        <p:nvSpPr>
          <p:cNvPr id="3" name="Content Placeholder 2"/>
          <p:cNvSpPr>
            <a:spLocks noGrp="1"/>
          </p:cNvSpPr>
          <p:nvPr>
            <p:ph idx="1"/>
          </p:nvPr>
        </p:nvSpPr>
        <p:spPr/>
        <p:txBody>
          <a:bodyPr/>
          <a:lstStyle/>
          <a:p>
            <a:r>
              <a:rPr lang="en-CA" dirty="0" smtClean="0"/>
              <a:t>When multiple conditions must be checked</a:t>
            </a:r>
          </a:p>
          <a:p>
            <a:pPr lvl="1"/>
            <a:r>
              <a:rPr lang="en-CA" dirty="0" smtClean="0"/>
              <a:t>Combined with the logical operators (typically AND, OR although NOT may also be used)</a:t>
            </a:r>
          </a:p>
          <a:p>
            <a:pPr marL="234950" lvl="1" indent="0">
              <a:buNone/>
            </a:pPr>
            <a:endParaRPr lang="en-CA" dirty="0"/>
          </a:p>
        </p:txBody>
      </p:sp>
    </p:spTree>
    <p:extLst>
      <p:ext uri="{BB962C8B-B14F-4D97-AF65-F5344CB8AC3E}">
        <p14:creationId xmlns:p14="http://schemas.microsoft.com/office/powerpoint/2010/main" val="120937222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Logical Operations In Excel</a:t>
            </a:r>
            <a:endParaRPr lang="en-CA" dirty="0"/>
          </a:p>
        </p:txBody>
      </p:sp>
      <p:sp>
        <p:nvSpPr>
          <p:cNvPr id="3" name="Content Placeholder 2"/>
          <p:cNvSpPr>
            <a:spLocks noGrp="1"/>
          </p:cNvSpPr>
          <p:nvPr>
            <p:ph idx="1"/>
          </p:nvPr>
        </p:nvSpPr>
        <p:spPr/>
        <p:txBody>
          <a:bodyPr/>
          <a:lstStyle/>
          <a:p>
            <a:r>
              <a:rPr lang="en-CA" dirty="0" smtClean="0"/>
              <a:t>The basic logical operations: </a:t>
            </a:r>
            <a:r>
              <a:rPr lang="en-CA" dirty="0" smtClean="0">
                <a:latin typeface="Consolas" panose="020B0609020204030204" pitchFamily="49" charset="0"/>
                <a:cs typeface="Consolas" panose="020B0609020204030204" pitchFamily="49" charset="0"/>
              </a:rPr>
              <a:t>AND</a:t>
            </a:r>
            <a:r>
              <a:rPr lang="en-CA" dirty="0" smtClean="0"/>
              <a:t>, </a:t>
            </a:r>
            <a:r>
              <a:rPr lang="en-CA" dirty="0" smtClean="0">
                <a:latin typeface="Consolas" panose="020B0609020204030204" pitchFamily="49" charset="0"/>
                <a:cs typeface="Consolas" panose="020B0609020204030204" pitchFamily="49" charset="0"/>
              </a:rPr>
              <a:t>OR</a:t>
            </a:r>
            <a:r>
              <a:rPr lang="en-CA" dirty="0" smtClean="0"/>
              <a:t>, </a:t>
            </a:r>
            <a:r>
              <a:rPr lang="en-CA" dirty="0" smtClean="0">
                <a:latin typeface="Consolas" panose="020B0609020204030204" pitchFamily="49" charset="0"/>
                <a:cs typeface="Consolas" panose="020B0609020204030204" pitchFamily="49" charset="0"/>
              </a:rPr>
              <a:t>NOT</a:t>
            </a:r>
            <a:r>
              <a:rPr lang="en-CA" dirty="0" smtClean="0"/>
              <a:t> can be invoked as functions in Excel</a:t>
            </a:r>
          </a:p>
          <a:p>
            <a:pPr lvl="1"/>
            <a:r>
              <a:rPr lang="en-CA" dirty="0" smtClean="0"/>
              <a:t>All function inputs can only be a </a:t>
            </a:r>
            <a:r>
              <a:rPr lang="en-CA" dirty="0" smtClean="0">
                <a:latin typeface="Consolas" panose="020B0609020204030204" pitchFamily="49" charset="0"/>
                <a:cs typeface="Consolas" panose="020B0609020204030204" pitchFamily="49" charset="0"/>
              </a:rPr>
              <a:t>True</a:t>
            </a:r>
            <a:r>
              <a:rPr lang="en-CA" dirty="0" smtClean="0"/>
              <a:t> or </a:t>
            </a:r>
            <a:r>
              <a:rPr lang="en-CA" dirty="0" smtClean="0">
                <a:latin typeface="Consolas" panose="020B0609020204030204" pitchFamily="49" charset="0"/>
                <a:cs typeface="Consolas" panose="020B0609020204030204" pitchFamily="49" charset="0"/>
              </a:rPr>
              <a:t>False</a:t>
            </a:r>
            <a:r>
              <a:rPr lang="en-CA" dirty="0" smtClean="0"/>
              <a:t> value.</a:t>
            </a:r>
          </a:p>
          <a:p>
            <a:r>
              <a:rPr lang="en-CA" b="1" dirty="0" smtClean="0"/>
              <a:t>Format</a:t>
            </a:r>
            <a:r>
              <a:rPr lang="en-CA" dirty="0" smtClean="0"/>
              <a:t>:</a:t>
            </a:r>
          </a:p>
          <a:p>
            <a:pPr marL="234950" lvl="1" indent="0">
              <a:buNone/>
            </a:pPr>
            <a:r>
              <a:rPr lang="en-CA" sz="1800" dirty="0" smtClean="0">
                <a:latin typeface="Consolas" panose="020B0609020204030204" pitchFamily="49" charset="0"/>
                <a:cs typeface="Consolas" panose="020B0609020204030204" pitchFamily="49" charset="0"/>
              </a:rPr>
              <a:t>AND(&lt;</a:t>
            </a:r>
            <a:r>
              <a:rPr lang="en-CA" sz="1800" i="1" dirty="0" smtClean="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&gt;,&lt;</a:t>
            </a:r>
            <a:r>
              <a:rPr lang="en-CA" sz="1800" i="1" dirty="0" smtClean="0">
                <a:latin typeface="Consolas" panose="020B0609020204030204" pitchFamily="49" charset="0"/>
                <a:cs typeface="Consolas" panose="020B0609020204030204" pitchFamily="49" charset="0"/>
              </a:rPr>
              <a:t>True or </a:t>
            </a:r>
            <a:r>
              <a:rPr lang="en-CA" sz="1800" i="1" smtClean="0">
                <a:latin typeface="Consolas" panose="020B0609020204030204" pitchFamily="49" charset="0"/>
                <a:cs typeface="Consolas" panose="020B0609020204030204" pitchFamily="49" charset="0"/>
              </a:rPr>
              <a:t>False</a:t>
            </a:r>
            <a:r>
              <a:rPr lang="en-CA" sz="1800" smtClean="0">
                <a:latin typeface="Consolas" panose="020B0609020204030204" pitchFamily="49" charset="0"/>
                <a:cs typeface="Consolas" panose="020B0609020204030204" pitchFamily="49" charset="0"/>
              </a:rPr>
              <a:t>&gt;...)</a:t>
            </a:r>
            <a:endParaRPr lang="en-CA" sz="1800" dirty="0" smtClean="0">
              <a:latin typeface="Consolas" panose="020B0609020204030204" pitchFamily="49" charset="0"/>
              <a:cs typeface="Consolas" panose="020B0609020204030204" pitchFamily="49" charset="0"/>
            </a:endParaRPr>
          </a:p>
          <a:p>
            <a:pPr marL="234950" lvl="1" indent="0">
              <a:buNone/>
            </a:pPr>
            <a:r>
              <a:rPr lang="en-CA" sz="1800" dirty="0" smtClean="0">
                <a:latin typeface="Consolas" panose="020B0609020204030204" pitchFamily="49" charset="0"/>
                <a:cs typeface="Consolas" panose="020B0609020204030204" pitchFamily="49" charset="0"/>
              </a:rPr>
              <a:t>OR</a:t>
            </a:r>
            <a:r>
              <a:rPr lang="en-CA" sz="1800" dirty="0">
                <a:latin typeface="Consolas" panose="020B0609020204030204" pitchFamily="49" charset="0"/>
                <a:cs typeface="Consolas" panose="020B0609020204030204" pitchFamily="49" charset="0"/>
              </a:rPr>
              <a:t>(&lt;</a:t>
            </a:r>
            <a:r>
              <a:rPr lang="en-CA" sz="1800" i="1" dirty="0">
                <a:latin typeface="Consolas" panose="020B0609020204030204" pitchFamily="49" charset="0"/>
                <a:cs typeface="Consolas" panose="020B0609020204030204" pitchFamily="49" charset="0"/>
              </a:rPr>
              <a:t>True or False</a:t>
            </a:r>
            <a:r>
              <a:rPr lang="en-CA" sz="1800" dirty="0">
                <a:latin typeface="Consolas" panose="020B0609020204030204" pitchFamily="49" charset="0"/>
                <a:cs typeface="Consolas" panose="020B0609020204030204" pitchFamily="49" charset="0"/>
              </a:rPr>
              <a:t>&gt;,&lt;</a:t>
            </a:r>
            <a:r>
              <a:rPr lang="en-CA" sz="1800" i="1" dirty="0">
                <a:latin typeface="Consolas" panose="020B0609020204030204" pitchFamily="49" charset="0"/>
                <a:cs typeface="Consolas" panose="020B0609020204030204" pitchFamily="49" charset="0"/>
              </a:rPr>
              <a:t>True or </a:t>
            </a:r>
            <a:r>
              <a:rPr lang="en-CA" sz="1800" i="1">
                <a:latin typeface="Consolas" panose="020B0609020204030204" pitchFamily="49" charset="0"/>
                <a:cs typeface="Consolas" panose="020B0609020204030204" pitchFamily="49" charset="0"/>
              </a:rPr>
              <a:t>False</a:t>
            </a:r>
            <a:r>
              <a:rPr lang="en-CA" sz="1800" smtClean="0">
                <a:latin typeface="Consolas" panose="020B0609020204030204" pitchFamily="49" charset="0"/>
                <a:cs typeface="Consolas" panose="020B0609020204030204" pitchFamily="49" charset="0"/>
              </a:rPr>
              <a:t>&gt;...)</a:t>
            </a:r>
            <a:endParaRPr lang="en-CA" sz="1800" dirty="0" smtClean="0">
              <a:latin typeface="Consolas" panose="020B0609020204030204" pitchFamily="49" charset="0"/>
              <a:cs typeface="Consolas" panose="020B0609020204030204" pitchFamily="49" charset="0"/>
            </a:endParaRPr>
          </a:p>
          <a:p>
            <a:pPr marL="234950" lvl="1" indent="0">
              <a:buNone/>
            </a:pPr>
            <a:r>
              <a:rPr lang="en-CA" sz="1800" dirty="0" smtClean="0">
                <a:latin typeface="Consolas" panose="020B0609020204030204" pitchFamily="49" charset="0"/>
                <a:cs typeface="Consolas" panose="020B0609020204030204" pitchFamily="49" charset="0"/>
              </a:rPr>
              <a:t>NOT</a:t>
            </a:r>
            <a:r>
              <a:rPr lang="en-CA" sz="1800" dirty="0">
                <a:latin typeface="Consolas" panose="020B0609020204030204" pitchFamily="49" charset="0"/>
                <a:cs typeface="Consolas" panose="020B0609020204030204" pitchFamily="49" charset="0"/>
              </a:rPr>
              <a:t> (&lt;</a:t>
            </a:r>
            <a:r>
              <a:rPr lang="en-CA" sz="1800" i="1" dirty="0">
                <a:latin typeface="Consolas" panose="020B0609020204030204" pitchFamily="49" charset="0"/>
                <a:cs typeface="Consolas" panose="020B0609020204030204" pitchFamily="49" charset="0"/>
              </a:rPr>
              <a:t>True or False</a:t>
            </a:r>
            <a:r>
              <a:rPr lang="en-CA" sz="1800" dirty="0" smtClean="0">
                <a:latin typeface="Consolas" panose="020B0609020204030204" pitchFamily="49" charset="0"/>
                <a:cs typeface="Consolas" panose="020B0609020204030204" pitchFamily="49" charset="0"/>
              </a:rPr>
              <a:t>&gt;)</a:t>
            </a:r>
          </a:p>
          <a:p>
            <a:pPr marL="234950" lvl="1" indent="0">
              <a:buNone/>
            </a:pPr>
            <a:endParaRPr lang="en-CA" dirty="0" smtClean="0">
              <a:latin typeface="Consolas" panose="020B0609020204030204" pitchFamily="49" charset="0"/>
              <a:cs typeface="Consolas" panose="020B0609020204030204" pitchFamily="49" charset="0"/>
            </a:endParaRPr>
          </a:p>
          <a:p>
            <a:r>
              <a:rPr lang="en-CA" b="1" dirty="0" smtClean="0"/>
              <a:t>Examples</a:t>
            </a:r>
            <a:r>
              <a:rPr lang="en-CA" dirty="0" smtClean="0"/>
              <a:t>:</a:t>
            </a:r>
          </a:p>
          <a:p>
            <a:pPr marL="234950" lvl="1" indent="0">
              <a:buNone/>
            </a:pPr>
            <a:r>
              <a:rPr lang="en-CA" sz="1800" dirty="0" smtClean="0">
                <a:latin typeface="Consolas" panose="020B0609020204030204" pitchFamily="49" charset="0"/>
                <a:cs typeface="Consolas" panose="020B0609020204030204" pitchFamily="49" charset="0"/>
              </a:rPr>
              <a:t>AND(C1&gt;=</a:t>
            </a:r>
            <a:r>
              <a:rPr lang="en-CA" sz="1800" dirty="0">
                <a:latin typeface="Consolas" panose="020B0609020204030204" pitchFamily="49" charset="0"/>
                <a:cs typeface="Consolas" panose="020B0609020204030204" pitchFamily="49" charset="0"/>
              </a:rPr>
              <a:t>45,D1="John Smith")   </a:t>
            </a:r>
            <a:r>
              <a:rPr lang="en-CA" sz="1800" b="1" dirty="0" smtClean="0">
                <a:solidFill>
                  <a:srgbClr val="00B0F0"/>
                </a:solidFill>
                <a:latin typeface="Consolas" panose="020B0609020204030204" pitchFamily="49" charset="0"/>
                <a:cs typeface="Consolas" panose="020B0609020204030204" pitchFamily="49" charset="0"/>
              </a:rPr>
              <a:t># Requires all</a:t>
            </a:r>
          </a:p>
          <a:p>
            <a:pPr marL="234950" lvl="1" indent="0">
              <a:buNone/>
            </a:pPr>
            <a:r>
              <a:rPr lang="en-CA" sz="1800" dirty="0" smtClean="0">
                <a:latin typeface="Consolas" panose="020B0609020204030204" pitchFamily="49" charset="0"/>
                <a:cs typeface="Consolas" panose="020B0609020204030204" pitchFamily="49" charset="0"/>
              </a:rPr>
              <a:t>OR(C1&gt;=0,D2&gt;=0)    </a:t>
            </a:r>
            <a:r>
              <a:rPr lang="en-CA" sz="1800" b="1" dirty="0" smtClean="0">
                <a:solidFill>
                  <a:srgbClr val="00B0F0"/>
                </a:solidFill>
                <a:latin typeface="Consolas" panose="020B0609020204030204" pitchFamily="49" charset="0"/>
                <a:cs typeface="Consolas" panose="020B0609020204030204" pitchFamily="49" charset="0"/>
              </a:rPr>
              <a:t># Requires at least one</a:t>
            </a:r>
          </a:p>
          <a:p>
            <a:pPr marL="234950" lvl="1" indent="0">
              <a:buNone/>
            </a:pPr>
            <a:r>
              <a:rPr lang="en-CA" sz="1800" dirty="0" smtClean="0">
                <a:latin typeface="Consolas" panose="020B0609020204030204" pitchFamily="49" charset="0"/>
                <a:cs typeface="Consolas" panose="020B0609020204030204" pitchFamily="49" charset="0"/>
              </a:rPr>
              <a:t>NOT(AA12)</a:t>
            </a:r>
            <a:r>
              <a:rPr lang="en-CA" sz="1800" b="1" dirty="0">
                <a:solidFill>
                  <a:srgbClr val="00B0F0"/>
                </a:solidFill>
                <a:latin typeface="Consolas" panose="020B0609020204030204" pitchFamily="49" charset="0"/>
                <a:cs typeface="Consolas" panose="020B0609020204030204" pitchFamily="49" charset="0"/>
              </a:rPr>
              <a:t> # AA12 Must contain a logical: TRUE, FALSE </a:t>
            </a:r>
            <a:r>
              <a:rPr lang="en-CA" sz="1800" b="1" dirty="0" smtClean="0">
                <a:solidFill>
                  <a:srgbClr val="00B0F0"/>
                </a:solidFill>
                <a:latin typeface="Consolas" panose="020B0609020204030204" pitchFamily="49" charset="0"/>
                <a:cs typeface="Consolas" panose="020B0609020204030204" pitchFamily="49" charset="0"/>
              </a:rPr>
              <a:t>Value</a:t>
            </a:r>
            <a:endParaRPr lang="en-CA" sz="1800" dirty="0" smtClean="0">
              <a:latin typeface="Consolas" panose="020B0609020204030204" pitchFamily="49" charset="0"/>
              <a:cs typeface="Consolas" panose="020B0609020204030204" pitchFamily="49" charset="0"/>
            </a:endParaRPr>
          </a:p>
          <a:p>
            <a:pPr marL="234950" lvl="1" indent="0">
              <a:buNone/>
            </a:pPr>
            <a:endParaRPr lang="en-CA" sz="1800" b="1" dirty="0">
              <a:solidFill>
                <a:srgbClr val="00B0F0"/>
              </a:solidFill>
              <a:latin typeface="Consolas" panose="020B0609020204030204" pitchFamily="49" charset="0"/>
              <a:cs typeface="Consolas" panose="020B0609020204030204" pitchFamily="49" charset="0"/>
            </a:endParaRPr>
          </a:p>
          <a:p>
            <a:pPr lvl="1"/>
            <a:endParaRPr lang="en-CA" dirty="0" smtClean="0"/>
          </a:p>
          <a:p>
            <a:pPr lvl="1"/>
            <a:endParaRPr lang="en-CA" dirty="0"/>
          </a:p>
        </p:txBody>
      </p:sp>
    </p:spTree>
    <p:extLst>
      <p:ext uri="{BB962C8B-B14F-4D97-AF65-F5344CB8AC3E}">
        <p14:creationId xmlns:p14="http://schemas.microsoft.com/office/powerpoint/2010/main" val="13626428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Logic And </a:t>
            </a:r>
            <a:r>
              <a:rPr lang="en-CA" dirty="0" smtClean="0">
                <a:latin typeface="Consolas" panose="020B0609020204030204" pitchFamily="49" charset="0"/>
                <a:cs typeface="Consolas" panose="020B0609020204030204" pitchFamily="49" charset="0"/>
              </a:rPr>
              <a:t>IF</a:t>
            </a:r>
            <a:r>
              <a:rPr lang="en-CA" dirty="0" smtClean="0"/>
              <a:t>’s: Example</a:t>
            </a:r>
            <a:endParaRPr lang="en-CA" dirty="0"/>
          </a:p>
        </p:txBody>
      </p:sp>
      <p:sp>
        <p:nvSpPr>
          <p:cNvPr id="3" name="Content Placeholder 2"/>
          <p:cNvSpPr>
            <a:spLocks noGrp="1"/>
          </p:cNvSpPr>
          <p:nvPr>
            <p:ph idx="1"/>
          </p:nvPr>
        </p:nvSpPr>
        <p:spPr/>
        <p:txBody>
          <a:bodyPr/>
          <a:lstStyle/>
          <a:p>
            <a:r>
              <a:rPr lang="en-CA" dirty="0" smtClean="0"/>
              <a:t>The honor roll for each semester requires that grade point is 3.7 or greater and a full load of at least 5 courses must be taken.</a:t>
            </a:r>
          </a:p>
          <a:p>
            <a:r>
              <a:rPr lang="en-CA" dirty="0" smtClean="0"/>
              <a:t>AND Example: Honor roll</a:t>
            </a:r>
          </a:p>
          <a:p>
            <a:pPr lvl="1"/>
            <a:r>
              <a:rPr lang="en-CA" dirty="0" smtClean="0"/>
              <a:t>Signify when a student has met the honor roll requirements with an “H”, blank cell otherwise.</a:t>
            </a:r>
          </a:p>
          <a:p>
            <a:pPr lvl="1"/>
            <a:endParaRPr lang="en-CA" dirty="0"/>
          </a:p>
          <a:p>
            <a:endParaRPr lang="en-CA" dirty="0" smtClean="0"/>
          </a:p>
          <a:p>
            <a:endParaRPr lang="en-CA" dirty="0"/>
          </a:p>
          <a:p>
            <a:endParaRPr lang="en-CA" dirty="0" smtClean="0"/>
          </a:p>
          <a:p>
            <a:endParaRPr lang="en-CA" dirty="0"/>
          </a:p>
          <a:p>
            <a:pPr lvl="1"/>
            <a:r>
              <a:rPr lang="en-CA" dirty="0" smtClean="0"/>
              <a:t>Spreadsheet example name: </a:t>
            </a:r>
            <a:r>
              <a:rPr lang="en-CA" dirty="0" smtClean="0">
                <a:latin typeface="Consolas" panose="020B0609020204030204" pitchFamily="49" charset="0"/>
              </a:rPr>
              <a:t>20</a:t>
            </a:r>
            <a:r>
              <a:rPr lang="en-CA" dirty="0" smtClean="0">
                <a:latin typeface="Consolas" panose="020B0609020204030204" pitchFamily="49" charset="0"/>
                <a:cs typeface="Consolas" panose="020B0609020204030204" pitchFamily="49" charset="0"/>
              </a:rPr>
              <a:t>_if_logic</a:t>
            </a:r>
            <a:endParaRPr lang="en-CA" dirty="0">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rotWithShape="1">
          <a:blip r:embed="rId2"/>
          <a:srcRect r="21813"/>
          <a:stretch/>
        </p:blipFill>
        <p:spPr>
          <a:xfrm>
            <a:off x="658003" y="4191000"/>
            <a:ext cx="2974554" cy="1552575"/>
          </a:xfrm>
          <a:prstGeom prst="rect">
            <a:avLst/>
          </a:prstGeom>
        </p:spPr>
      </p:pic>
      <p:sp>
        <p:nvSpPr>
          <p:cNvPr id="6" name="Rectangle 5"/>
          <p:cNvSpPr/>
          <p:nvPr/>
        </p:nvSpPr>
        <p:spPr>
          <a:xfrm>
            <a:off x="4419600" y="3733800"/>
            <a:ext cx="4572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CA" sz="2000" dirty="0">
                <a:latin typeface="Consolas" panose="020B0609020204030204" pitchFamily="49" charset="0"/>
                <a:cs typeface="Consolas" panose="020B0609020204030204" pitchFamily="49" charset="0"/>
              </a:rPr>
              <a:t>=</a:t>
            </a:r>
            <a:r>
              <a:rPr lang="en-CA" sz="2000" dirty="0" smtClean="0">
                <a:latin typeface="Consolas" panose="020B0609020204030204" pitchFamily="49" charset="0"/>
                <a:cs typeface="Consolas" panose="020B0609020204030204" pitchFamily="49" charset="0"/>
              </a:rPr>
              <a:t>IF(AND(B5&gt;=3.7,C5&gt;=</a:t>
            </a:r>
            <a:r>
              <a:rPr lang="en-CA" sz="2000" dirty="0">
                <a:latin typeface="Consolas" panose="020B0609020204030204" pitchFamily="49" charset="0"/>
                <a:cs typeface="Consolas" panose="020B0609020204030204" pitchFamily="49" charset="0"/>
              </a:rPr>
              <a:t>5),"H","")</a:t>
            </a:r>
          </a:p>
        </p:txBody>
      </p:sp>
      <p:pic>
        <p:nvPicPr>
          <p:cNvPr id="9" name="Picture 8"/>
          <p:cNvPicPr>
            <a:picLocks noChangeAspect="1"/>
          </p:cNvPicPr>
          <p:nvPr/>
        </p:nvPicPr>
        <p:blipFill rotWithShape="1">
          <a:blip r:embed="rId2"/>
          <a:srcRect l="77040"/>
          <a:stretch/>
        </p:blipFill>
        <p:spPr>
          <a:xfrm>
            <a:off x="3632557" y="4191000"/>
            <a:ext cx="873501" cy="1552575"/>
          </a:xfrm>
          <a:prstGeom prst="rect">
            <a:avLst/>
          </a:prstGeom>
        </p:spPr>
      </p:pic>
      <p:cxnSp>
        <p:nvCxnSpPr>
          <p:cNvPr id="5" name="Straight Connector 4"/>
          <p:cNvCxnSpPr/>
          <p:nvPr/>
        </p:nvCxnSpPr>
        <p:spPr>
          <a:xfrm flipV="1">
            <a:off x="4069307" y="4144371"/>
            <a:ext cx="2253553" cy="134202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5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Logic And </a:t>
            </a:r>
            <a:r>
              <a:rPr lang="en-CA" dirty="0">
                <a:latin typeface="Consolas" panose="020B0609020204030204" pitchFamily="49" charset="0"/>
                <a:cs typeface="Consolas" panose="020B0609020204030204" pitchFamily="49" charset="0"/>
              </a:rPr>
              <a:t>IF</a:t>
            </a:r>
            <a:r>
              <a:rPr lang="en-CA" dirty="0"/>
              <a:t>’s: </a:t>
            </a:r>
            <a:r>
              <a:rPr lang="en-CA" dirty="0" smtClean="0"/>
              <a:t>Example (2)</a:t>
            </a:r>
            <a:endParaRPr lang="en-CA" dirty="0"/>
          </a:p>
        </p:txBody>
      </p:sp>
      <p:sp>
        <p:nvSpPr>
          <p:cNvPr id="3" name="Content Placeholder 2"/>
          <p:cNvSpPr>
            <a:spLocks noGrp="1"/>
          </p:cNvSpPr>
          <p:nvPr>
            <p:ph idx="1"/>
          </p:nvPr>
        </p:nvSpPr>
        <p:spPr/>
        <p:txBody>
          <a:bodyPr/>
          <a:lstStyle/>
          <a:p>
            <a:r>
              <a:rPr lang="en-CA" dirty="0" smtClean="0"/>
              <a:t>OR </a:t>
            </a:r>
            <a:r>
              <a:rPr lang="en-CA" dirty="0"/>
              <a:t>Example: </a:t>
            </a:r>
            <a:r>
              <a:rPr lang="en-CA" dirty="0" smtClean="0"/>
              <a:t>Hiring if  at least one requirement met (work experience of 5+ years, grade requirement of 3.7 or higher)</a:t>
            </a:r>
            <a:endParaRPr lang="en-CA" dirty="0"/>
          </a:p>
          <a:p>
            <a:endParaRPr lang="en-CA" dirty="0"/>
          </a:p>
        </p:txBody>
      </p:sp>
      <p:sp>
        <p:nvSpPr>
          <p:cNvPr id="8" name="Rectangle 7"/>
          <p:cNvSpPr/>
          <p:nvPr/>
        </p:nvSpPr>
        <p:spPr>
          <a:xfrm>
            <a:off x="2743200" y="3777734"/>
            <a:ext cx="5786094" cy="369332"/>
          </a:xfrm>
          <a:prstGeom prst="rect">
            <a:avLst/>
          </a:prstGeom>
          <a:solidFill>
            <a:schemeClr val="accent1"/>
          </a:solidFill>
        </p:spPr>
        <p:txBody>
          <a:bodyPr wrap="square">
            <a:spAutoFit/>
          </a:bodyPr>
          <a:lstStyle/>
          <a:p>
            <a:r>
              <a:rPr lang="en-CA" b="1" dirty="0">
                <a:solidFill>
                  <a:schemeClr val="bg1"/>
                </a:solidFill>
              </a:rPr>
              <a:t>=IF(OR(E12&gt;=5,G16&gt;3.7),"1+ requirement met","")</a:t>
            </a:r>
          </a:p>
        </p:txBody>
      </p:sp>
      <p:grpSp>
        <p:nvGrpSpPr>
          <p:cNvPr id="11" name="Group 10"/>
          <p:cNvGrpSpPr/>
          <p:nvPr/>
        </p:nvGrpSpPr>
        <p:grpSpPr>
          <a:xfrm>
            <a:off x="688351" y="2666999"/>
            <a:ext cx="1488458" cy="1233263"/>
            <a:chOff x="688351" y="2666999"/>
            <a:chExt cx="1488458" cy="1233263"/>
          </a:xfrm>
        </p:grpSpPr>
        <p:pic>
          <p:nvPicPr>
            <p:cNvPr id="4" name="Picture 3"/>
            <p:cNvPicPr>
              <a:picLocks noChangeAspect="1"/>
            </p:cNvPicPr>
            <p:nvPr/>
          </p:nvPicPr>
          <p:blipFill rotWithShape="1">
            <a:blip r:embed="rId2"/>
            <a:srcRect l="77306" t="19158"/>
            <a:stretch/>
          </p:blipFill>
          <p:spPr>
            <a:xfrm>
              <a:off x="800098" y="2971799"/>
              <a:ext cx="1376711" cy="928463"/>
            </a:xfrm>
            <a:prstGeom prst="rect">
              <a:avLst/>
            </a:prstGeom>
          </p:spPr>
        </p:pic>
        <p:sp>
          <p:nvSpPr>
            <p:cNvPr id="9" name="TextBox 8"/>
            <p:cNvSpPr txBox="1"/>
            <p:nvPr/>
          </p:nvSpPr>
          <p:spPr>
            <a:xfrm>
              <a:off x="688351" y="2666999"/>
              <a:ext cx="609600" cy="381000"/>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E12</a:t>
              </a:r>
            </a:p>
          </p:txBody>
        </p:sp>
      </p:grpSp>
      <p:grpSp>
        <p:nvGrpSpPr>
          <p:cNvPr id="12" name="Group 11"/>
          <p:cNvGrpSpPr/>
          <p:nvPr/>
        </p:nvGrpSpPr>
        <p:grpSpPr>
          <a:xfrm>
            <a:off x="688350" y="4128862"/>
            <a:ext cx="1756717" cy="1043937"/>
            <a:chOff x="688350" y="4128862"/>
            <a:chExt cx="1756717" cy="1043937"/>
          </a:xfrm>
        </p:grpSpPr>
        <p:pic>
          <p:nvPicPr>
            <p:cNvPr id="6" name="Picture 5"/>
            <p:cNvPicPr>
              <a:picLocks noChangeAspect="1"/>
            </p:cNvPicPr>
            <p:nvPr/>
          </p:nvPicPr>
          <p:blipFill>
            <a:blip r:embed="rId3"/>
            <a:stretch>
              <a:fillRect/>
            </a:stretch>
          </p:blipFill>
          <p:spPr>
            <a:xfrm>
              <a:off x="800098" y="4425086"/>
              <a:ext cx="1644969" cy="747713"/>
            </a:xfrm>
            <a:prstGeom prst="rect">
              <a:avLst/>
            </a:prstGeom>
          </p:spPr>
        </p:pic>
        <p:sp>
          <p:nvSpPr>
            <p:cNvPr id="10" name="TextBox 9"/>
            <p:cNvSpPr txBox="1"/>
            <p:nvPr/>
          </p:nvSpPr>
          <p:spPr>
            <a:xfrm>
              <a:off x="688350" y="4128862"/>
              <a:ext cx="759449" cy="381000"/>
            </a:xfrm>
            <a:prstGeom prst="rect">
              <a:avLst/>
            </a:prstGeom>
            <a:noFill/>
          </p:spPr>
          <p:txBody>
            <a:bodyPr wrap="square" rtlCol="0">
              <a:noAutofit/>
            </a:bodyPr>
            <a:lstStyle/>
            <a:p>
              <a:r>
                <a:rPr lang="en-CA" b="1" dirty="0" smtClean="0">
                  <a:latin typeface="Arial" panose="020B0604020202020204" pitchFamily="34" charset="0"/>
                  <a:cs typeface="Arial" panose="020B0604020202020204" pitchFamily="34" charset="0"/>
                </a:rPr>
                <a:t>G16</a:t>
              </a:r>
            </a:p>
          </p:txBody>
        </p:sp>
      </p:grpSp>
    </p:spTree>
    <p:extLst>
      <p:ext uri="{BB962C8B-B14F-4D97-AF65-F5344CB8AC3E}">
        <p14:creationId xmlns:p14="http://schemas.microsoft.com/office/powerpoint/2010/main" val="277072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Exercise #4: Branching (And Other) Functions</a:t>
            </a:r>
            <a:endParaRPr lang="en-US" b="1" dirty="0"/>
          </a:p>
        </p:txBody>
      </p:sp>
    </p:spTree>
    <p:extLst>
      <p:ext uri="{BB962C8B-B14F-4D97-AF65-F5344CB8AC3E}">
        <p14:creationId xmlns:p14="http://schemas.microsoft.com/office/powerpoint/2010/main" val="26750041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rgbClr val="FF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defRPr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34978</TotalTime>
  <Words>6933</Words>
  <Application>Microsoft Office PowerPoint</Application>
  <PresentationFormat>On-screen Show (4:3)</PresentationFormat>
  <Paragraphs>1266</Paragraphs>
  <Slides>131</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131</vt:i4>
      </vt:variant>
    </vt:vector>
  </HeadingPairs>
  <TitlesOfParts>
    <vt:vector size="139" baseType="lpstr">
      <vt:lpstr>Arial</vt:lpstr>
      <vt:lpstr>Calibri</vt:lpstr>
      <vt:lpstr>Comic Sans MS</vt:lpstr>
      <vt:lpstr>Consolas</vt:lpstr>
      <vt:lpstr>ＭＳ Ｐゴシック</vt:lpstr>
      <vt:lpstr>Times New Roman</vt:lpstr>
      <vt:lpstr>Wingdings</vt:lpstr>
      <vt:lpstr>Office Theme</vt:lpstr>
      <vt:lpstr>Spreadsheets</vt:lpstr>
      <vt:lpstr>Background</vt:lpstr>
      <vt:lpstr>The First Spreadsheet</vt:lpstr>
      <vt:lpstr>Getting Started: Creating A New Blank SpreadSheet (Excel: “Workbook”)</vt:lpstr>
      <vt:lpstr>Templates</vt:lpstr>
      <vt:lpstr>Example Template</vt:lpstr>
      <vt:lpstr>Spreadsheets 101</vt:lpstr>
      <vt:lpstr>Worksheets</vt:lpstr>
      <vt:lpstr>When To Use Multiple Worksheets</vt:lpstr>
      <vt:lpstr>When Not To Use Multiple Worksheets </vt:lpstr>
      <vt:lpstr>Referring To Other Worksheets</vt:lpstr>
      <vt:lpstr>References Between Spreadsheets</vt:lpstr>
      <vt:lpstr>PowerPoint Presentation</vt:lpstr>
      <vt:lpstr>Why Use Cross References?</vt:lpstr>
      <vt:lpstr>The Excel Ribbon</vt:lpstr>
      <vt:lpstr>High Level View Of Each Tab </vt:lpstr>
      <vt:lpstr>High Level View Of Each Tab  (2)</vt:lpstr>
      <vt:lpstr>“Freezing” Panes: How/Why</vt:lpstr>
      <vt:lpstr>Freezing Panes: Effect On Example Spreadsheet</vt:lpstr>
      <vt:lpstr>Customizing The Ribbon</vt:lpstr>
      <vt:lpstr>Saving Work</vt:lpstr>
      <vt:lpstr>Example Using Tags</vt:lpstr>
      <vt:lpstr>Entering Data</vt:lpstr>
      <vt:lpstr>Contents Of A Cell: Types</vt:lpstr>
      <vt:lpstr>Specifying Formulas</vt:lpstr>
      <vt:lpstr>Basic Mathematical Operators</vt:lpstr>
      <vt:lpstr>Autofill</vt:lpstr>
      <vt:lpstr>Autofill (2)</vt:lpstr>
      <vt:lpstr>Label Formulas</vt:lpstr>
      <vt:lpstr>Previous Example: Explicitly Labeled Formulas</vt:lpstr>
      <vt:lpstr>Designing Spreadsheets: Rules Of Thumb</vt:lpstr>
      <vt:lpstr>Designing Spreadsheets: Rules Of Thumb (2)</vt:lpstr>
      <vt:lpstr>Designing Spreadsheets: Rules Of Thumb (3)</vt:lpstr>
      <vt:lpstr>Designing Spreadsheets: Rules Of Thumb (4)</vt:lpstr>
      <vt:lpstr>Designing Spreadsheets: Rules Of Thumb (5)</vt:lpstr>
      <vt:lpstr>Lookup Tables</vt:lpstr>
      <vt:lpstr>Mathematical Functions</vt:lpstr>
      <vt:lpstr>Order Of Operation</vt:lpstr>
      <vt:lpstr>Pre-Created Excel Formulas</vt:lpstr>
      <vt:lpstr>What Function Is Right For Your Situation?</vt:lpstr>
      <vt:lpstr>Input Format For Excel Functions</vt:lpstr>
      <vt:lpstr>Basic Statistics</vt:lpstr>
      <vt:lpstr>Basic Statistics (2)</vt:lpstr>
      <vt:lpstr>Basic Statistics (3)</vt:lpstr>
      <vt:lpstr>Counting Functions</vt:lpstr>
      <vt:lpstr>Counting Functions: Count()</vt:lpstr>
      <vt:lpstr>Counting Functions: Counta()</vt:lpstr>
      <vt:lpstr>Counting Functions: Countblank()</vt:lpstr>
      <vt:lpstr>String</vt:lpstr>
      <vt:lpstr>Excel String Functions</vt:lpstr>
      <vt:lpstr>Excel String Functions (2)</vt:lpstr>
      <vt:lpstr>Functions That Convert Text</vt:lpstr>
      <vt:lpstr>Functions For Extracting And Connecting Text</vt:lpstr>
      <vt:lpstr>Functions For Extracting And Connecting Text (2)</vt:lpstr>
      <vt:lpstr>Functions For Extracting And Connecting Text (3)</vt:lpstr>
      <vt:lpstr>Functions For Extracting And Connecting Text (4)</vt:lpstr>
      <vt:lpstr>Functions For Extracting And Connecting Text (5)</vt:lpstr>
      <vt:lpstr>Combinations: Find(), Mid()</vt:lpstr>
      <vt:lpstr>Combinations: Find(), Mid(): 2</vt:lpstr>
      <vt:lpstr>Why Bother?</vt:lpstr>
      <vt:lpstr>Why Bother? (2)</vt:lpstr>
      <vt:lpstr>Why Bother? (3)</vt:lpstr>
      <vt:lpstr>Lecture Exercise #1: String Functions</vt:lpstr>
      <vt:lpstr>Lecture Exercise #1: String Functions</vt:lpstr>
      <vt:lpstr>Lecture Exercise #2: Tracing String Functions</vt:lpstr>
      <vt:lpstr>Lecture Exercise #3: String Functions (You Do)</vt:lpstr>
      <vt:lpstr>Date And Time Functions</vt:lpstr>
      <vt:lpstr>‘If-Else’ (Branching)</vt:lpstr>
      <vt:lpstr>Applying Branches: Grade Example</vt:lpstr>
      <vt:lpstr>Format: If-Else</vt:lpstr>
      <vt:lpstr>Comparators</vt:lpstr>
      <vt:lpstr>If: Specifying Only The True Case</vt:lpstr>
      <vt:lpstr>If: Specifying Only The True Case (2)</vt:lpstr>
      <vt:lpstr>Nested Conditions</vt:lpstr>
      <vt:lpstr>Nested Conditions (2)</vt:lpstr>
      <vt:lpstr>Previous Grade Example: Specifying Conditions</vt:lpstr>
      <vt:lpstr>Nested “If’s”</vt:lpstr>
      <vt:lpstr>Previous Example: Initial Cases</vt:lpstr>
      <vt:lpstr>Previous Example: Nested Solution</vt:lpstr>
      <vt:lpstr>Lookup Tables</vt:lpstr>
      <vt:lpstr>Lookup Functions</vt:lpstr>
      <vt:lpstr>LOOKUP</vt:lpstr>
      <vt:lpstr>LOOKUP (2)</vt:lpstr>
      <vt:lpstr>LOOKUP (3)</vt:lpstr>
      <vt:lpstr>LOOKUP (4)</vt:lpstr>
      <vt:lpstr>LOOKUP: Multi-Column Lookup Table</vt:lpstr>
      <vt:lpstr>VLOOKUP</vt:lpstr>
      <vt:lpstr>VLOOKUP: Previous Example</vt:lpstr>
      <vt:lpstr>VLOOKUP: Multi-Column Lookup Table</vt:lpstr>
      <vt:lpstr>VLOOKUP: Optional Value = TRUE (True = Approximate matches allowed)</vt:lpstr>
      <vt:lpstr>VLOOKUP: Optional Value = FALSE (False = Approximate matches Not allowed, exact matches required)</vt:lpstr>
      <vt:lpstr>VLOOKUP: Optional Value = TRUE/FALSE</vt:lpstr>
      <vt:lpstr>Example: Sensible Use Of False/VLOOKUP</vt:lpstr>
      <vt:lpstr>Looking Values: If Function Vs. Lookup Functions</vt:lpstr>
      <vt:lpstr>When To Use The If-Function</vt:lpstr>
      <vt:lpstr>Logical Operations In Excel</vt:lpstr>
      <vt:lpstr>Logic And IF’s: Example</vt:lpstr>
      <vt:lpstr>Logic And IF’s: Example (2)</vt:lpstr>
      <vt:lpstr>Lecture Exercise #4: Branching (And Other) Functions</vt:lpstr>
      <vt:lpstr>Conditional Counting Functions</vt:lpstr>
      <vt:lpstr>Counting Functions Based On Conditions: Countif()</vt:lpstr>
      <vt:lpstr>Counting Functions Based On Conditions: Countif(), 2</vt:lpstr>
      <vt:lpstr>Counting Functions Based On Conditions: Countifs(), 3</vt:lpstr>
      <vt:lpstr>Counting Functions: Countifs(), 4</vt:lpstr>
      <vt:lpstr>Conditional Formatting</vt:lpstr>
      <vt:lpstr>Methods Of Referring To Cells</vt:lpstr>
      <vt:lpstr>Absolute Reference</vt:lpstr>
      <vt:lpstr>Absolute Reference (2)</vt:lpstr>
      <vt:lpstr>Absolute Reference (3)</vt:lpstr>
      <vt:lpstr>Relative Reference</vt:lpstr>
      <vt:lpstr>Relative Reference (2)</vt:lpstr>
      <vt:lpstr>Relative Reference (3)</vt:lpstr>
      <vt:lpstr>Cell References: Important Details</vt:lpstr>
      <vt:lpstr>Absolute, Relative And Mixed References: Examples1</vt:lpstr>
      <vt:lpstr>Absolute, Relative References: Example</vt:lpstr>
      <vt:lpstr>Absolute/Relative Applied To A Previous Example</vt:lpstr>
      <vt:lpstr>Lecture Exercise #5: Absolute, Relative Addressing (If There Is Time)</vt:lpstr>
      <vt:lpstr>Testing Spreadsheets</vt:lpstr>
      <vt:lpstr>Example Testing A Formula</vt:lpstr>
      <vt:lpstr>Testing Ranges</vt:lpstr>
      <vt:lpstr>Example: Good Design And Testing</vt:lpstr>
      <vt:lpstr>Term Grade Point</vt:lpstr>
      <vt:lpstr>Term Grade Point (2)</vt:lpstr>
      <vt:lpstr>Term Letter Grade</vt:lpstr>
      <vt:lpstr>Absolute, Relative: Completed Example</vt:lpstr>
      <vt:lpstr>After This Section You Should Now Know</vt:lpstr>
      <vt:lpstr>After This Section You Should Now Know (2)</vt:lpstr>
      <vt:lpstr>After This Section You Should Now Know (3)</vt:lpstr>
      <vt:lpstr>After This Section You Should Now Know (4)</vt:lpstr>
      <vt:lpstr>After This Section You Should Now Know (5)</vt:lpstr>
      <vt:lpstr>Copyright Notification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Spreadsheets</dc:title>
  <dc:creator>James Tam</dc:creator>
  <cp:keywords>calculations;what-f analysis</cp:keywords>
  <cp:lastModifiedBy>James Tam</cp:lastModifiedBy>
  <cp:revision>1091</cp:revision>
  <cp:lastPrinted>2015-10-01T00:59:56Z</cp:lastPrinted>
  <dcterms:created xsi:type="dcterms:W3CDTF">2014-05-13T22:22:53Z</dcterms:created>
  <dcterms:modified xsi:type="dcterms:W3CDTF">2016-01-26T02:46:07Z</dcterms:modified>
</cp:coreProperties>
</file>