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6" r:id="rId2"/>
    <p:sldId id="257" r:id="rId3"/>
    <p:sldId id="258" r:id="rId4"/>
    <p:sldId id="259" r:id="rId5"/>
    <p:sldId id="260" r:id="rId6"/>
    <p:sldId id="261" r:id="rId7"/>
    <p:sldId id="364" r:id="rId8"/>
    <p:sldId id="361" r:id="rId9"/>
    <p:sldId id="362" r:id="rId10"/>
    <p:sldId id="363" r:id="rId11"/>
    <p:sldId id="262" r:id="rId12"/>
    <p:sldId id="352" r:id="rId13"/>
    <p:sldId id="263" r:id="rId14"/>
    <p:sldId id="368" r:id="rId15"/>
    <p:sldId id="367" r:id="rId16"/>
    <p:sldId id="329" r:id="rId17"/>
    <p:sldId id="264" r:id="rId18"/>
    <p:sldId id="265" r:id="rId19"/>
    <p:sldId id="365" r:id="rId20"/>
    <p:sldId id="366" r:id="rId21"/>
    <p:sldId id="327" r:id="rId22"/>
    <p:sldId id="267" r:id="rId23"/>
    <p:sldId id="332" r:id="rId24"/>
    <p:sldId id="268" r:id="rId25"/>
    <p:sldId id="269" r:id="rId26"/>
    <p:sldId id="330" r:id="rId27"/>
    <p:sldId id="331" r:id="rId28"/>
    <p:sldId id="333" r:id="rId29"/>
    <p:sldId id="270" r:id="rId30"/>
    <p:sldId id="334" r:id="rId31"/>
    <p:sldId id="335" r:id="rId32"/>
    <p:sldId id="336" r:id="rId33"/>
    <p:sldId id="356" r:id="rId34"/>
    <p:sldId id="357" r:id="rId35"/>
    <p:sldId id="358" r:id="rId36"/>
    <p:sldId id="359" r:id="rId37"/>
    <p:sldId id="360" r:id="rId38"/>
    <p:sldId id="342" r:id="rId39"/>
    <p:sldId id="344" r:id="rId40"/>
    <p:sldId id="349" r:id="rId41"/>
    <p:sldId id="345" r:id="rId42"/>
    <p:sldId id="347" r:id="rId43"/>
    <p:sldId id="348" r:id="rId44"/>
    <p:sldId id="351" r:id="rId45"/>
    <p:sldId id="343" r:id="rId46"/>
    <p:sldId id="350" r:id="rId47"/>
    <p:sldId id="274" r:id="rId48"/>
    <p:sldId id="276" r:id="rId49"/>
    <p:sldId id="277" r:id="rId50"/>
    <p:sldId id="278" r:id="rId51"/>
    <p:sldId id="279" r:id="rId52"/>
    <p:sldId id="280" r:id="rId53"/>
    <p:sldId id="281" r:id="rId54"/>
    <p:sldId id="282" r:id="rId55"/>
    <p:sldId id="283" r:id="rId56"/>
    <p:sldId id="284" r:id="rId57"/>
    <p:sldId id="285" r:id="rId58"/>
    <p:sldId id="322" r:id="rId59"/>
    <p:sldId id="353" r:id="rId60"/>
    <p:sldId id="354" r:id="rId61"/>
    <p:sldId id="355"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4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a:srgbClr val="FF0000"/>
    <a:srgbClr val="CC0000"/>
    <a:srgbClr val="FFFF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89" autoAdjust="0"/>
    <p:restoredTop sz="95926" autoAdjust="0"/>
  </p:normalViewPr>
  <p:slideViewPr>
    <p:cSldViewPr>
      <p:cViewPr>
        <p:scale>
          <a:sx n="82" d="100"/>
          <a:sy n="82" d="100"/>
        </p:scale>
        <p:origin x="690" y="354"/>
      </p:cViewPr>
      <p:guideLst>
        <p:guide orient="horz" pos="2160"/>
        <p:guide pos="2880"/>
      </p:guideLst>
    </p:cSldViewPr>
  </p:slideViewPr>
  <p:notesTextViewPr>
    <p:cViewPr>
      <p:scale>
        <a:sx n="1" d="1"/>
        <a:sy n="1" d="1"/>
      </p:scale>
      <p:origin x="0" y="0"/>
    </p:cViewPr>
  </p:notesTextViewPr>
  <p:notesViewPr>
    <p:cSldViewPr>
      <p:cViewPr varScale="1">
        <p:scale>
          <a:sx n="76" d="100"/>
          <a:sy n="76" d="100"/>
        </p:scale>
        <p:origin x="162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C47678E-31E6-42EE-8182-5EDCA88AE4B6}" type="datetimeFigureOut">
              <a:rPr lang="en-US"/>
              <a:pPr>
                <a:defRPr/>
              </a:pPr>
              <a:t>3/21/2016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smtClean="0">
                <a:latin typeface="+mn-lt"/>
                <a:cs typeface="+mn-cs"/>
              </a:defRPr>
            </a:lvl1pPr>
          </a:lstStyle>
          <a:p>
            <a:pPr>
              <a:defRPr/>
            </a:pPr>
            <a:r>
              <a:rPr lang="en-US" dirty="0" smtClean="0"/>
              <a:t>Creating a webpage using html</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dirty="0" smtClean="0">
                <a:latin typeface="+mn-lt"/>
                <a:cs typeface="+mn-cs"/>
              </a:defRPr>
            </a:lvl1pPr>
          </a:lstStyle>
          <a:p>
            <a:pPr>
              <a:defRPr/>
            </a:pPr>
            <a:r>
              <a:rPr lang="en-US" dirty="0"/>
              <a:t>James Tam</a:t>
            </a:r>
          </a:p>
        </p:txBody>
      </p:sp>
    </p:spTree>
    <p:extLst>
      <p:ext uri="{BB962C8B-B14F-4D97-AF65-F5344CB8AC3E}">
        <p14:creationId xmlns:p14="http://schemas.microsoft.com/office/powerpoint/2010/main" val="2999772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B14F726-F135-4187-880F-E99325427CBB}" type="datetimeFigureOut">
              <a:rPr lang="en-US"/>
              <a:pPr>
                <a:defRPr/>
              </a:pPr>
              <a:t>3/21/2016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F74355C-801C-49E0-98BD-9253DE4015CF}" type="slidenum">
              <a:rPr lang="en-US"/>
              <a:pPr>
                <a:defRPr/>
              </a:pPr>
              <a:t>‹#›</a:t>
            </a:fld>
            <a:endParaRPr lang="en-US" dirty="0"/>
          </a:p>
        </p:txBody>
      </p:sp>
    </p:spTree>
    <p:extLst>
      <p:ext uri="{BB962C8B-B14F-4D97-AF65-F5344CB8AC3E}">
        <p14:creationId xmlns:p14="http://schemas.microsoft.com/office/powerpoint/2010/main" val="34942312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1</a:t>
            </a:fld>
            <a:endParaRPr lang="en-US" dirty="0"/>
          </a:p>
        </p:txBody>
      </p:sp>
    </p:spTree>
    <p:extLst>
      <p:ext uri="{BB962C8B-B14F-4D97-AF65-F5344CB8AC3E}">
        <p14:creationId xmlns:p14="http://schemas.microsoft.com/office/powerpoint/2010/main" val="3730016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32</a:t>
            </a:fld>
            <a:endParaRPr lang="en-US" dirty="0"/>
          </a:p>
        </p:txBody>
      </p:sp>
    </p:spTree>
    <p:extLst>
      <p:ext uri="{BB962C8B-B14F-4D97-AF65-F5344CB8AC3E}">
        <p14:creationId xmlns:p14="http://schemas.microsoft.com/office/powerpoint/2010/main" val="586844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Rot="1" noChangeAspect="1" noTextEdit="1"/>
          </p:cNvSpPr>
          <p:nvPr>
            <p:ph type="sldImg"/>
          </p:nvPr>
        </p:nvSpPr>
        <p:spPr bwMode="auto">
          <a:noFill/>
          <a:ln>
            <a:solidFill>
              <a:srgbClr val="000000"/>
            </a:solidFill>
            <a:miter lim="800000"/>
            <a:headEnd/>
            <a:tailEnd/>
          </a:ln>
        </p:spPr>
      </p:sp>
      <p:sp>
        <p:nvSpPr>
          <p:cNvPr id="101378" name="Rectangle 3"/>
          <p:cNvSpPr>
            <a:spLocks noGrp="1"/>
          </p:cNvSpPr>
          <p:nvPr>
            <p:ph type="body" idx="1"/>
          </p:nvPr>
        </p:nvSpPr>
        <p:spPr bwMode="auto">
          <a:noFill/>
        </p:spPr>
        <p:txBody>
          <a:bodyPr wrap="square" numCol="1" anchor="t" anchorCtr="0" compatLnSpc="1">
            <a:prstTxWarp prst="textNoShape">
              <a:avLst/>
            </a:prstTxWarp>
          </a:bodyPr>
          <a:lstStyle/>
          <a:p>
            <a:endParaRPr lang="en-CA" dirty="0" smtClean="0"/>
          </a:p>
        </p:txBody>
      </p:sp>
    </p:spTree>
    <p:extLst>
      <p:ext uri="{BB962C8B-B14F-4D97-AF65-F5344CB8AC3E}">
        <p14:creationId xmlns:p14="http://schemas.microsoft.com/office/powerpoint/2010/main" val="3601502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49</a:t>
            </a:fld>
            <a:endParaRPr lang="en-US" dirty="0"/>
          </a:p>
        </p:txBody>
      </p:sp>
    </p:spTree>
    <p:extLst>
      <p:ext uri="{BB962C8B-B14F-4D97-AF65-F5344CB8AC3E}">
        <p14:creationId xmlns:p14="http://schemas.microsoft.com/office/powerpoint/2010/main" val="2180488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52</a:t>
            </a:fld>
            <a:endParaRPr lang="en-US" dirty="0"/>
          </a:p>
        </p:txBody>
      </p:sp>
    </p:spTree>
    <p:extLst>
      <p:ext uri="{BB962C8B-B14F-4D97-AF65-F5344CB8AC3E}">
        <p14:creationId xmlns:p14="http://schemas.microsoft.com/office/powerpoint/2010/main" val="154551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3</a:t>
            </a:fld>
            <a:endParaRPr lang="en-US" dirty="0"/>
          </a:p>
        </p:txBody>
      </p:sp>
    </p:spTree>
    <p:extLst>
      <p:ext uri="{BB962C8B-B14F-4D97-AF65-F5344CB8AC3E}">
        <p14:creationId xmlns:p14="http://schemas.microsoft.com/office/powerpoint/2010/main" val="34520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11</a:t>
            </a:fld>
            <a:endParaRPr lang="en-US" dirty="0"/>
          </a:p>
        </p:txBody>
      </p:sp>
    </p:spTree>
    <p:extLst>
      <p:ext uri="{BB962C8B-B14F-4D97-AF65-F5344CB8AC3E}">
        <p14:creationId xmlns:p14="http://schemas.microsoft.com/office/powerpoint/2010/main" val="293011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13</a:t>
            </a:fld>
            <a:endParaRPr lang="en-US" dirty="0"/>
          </a:p>
        </p:txBody>
      </p:sp>
    </p:spTree>
    <p:extLst>
      <p:ext uri="{BB962C8B-B14F-4D97-AF65-F5344CB8AC3E}">
        <p14:creationId xmlns:p14="http://schemas.microsoft.com/office/powerpoint/2010/main" val="3535482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22E7B53E-D8B1-4DB0-8ECC-398491974C27}" type="slidenum">
              <a:rPr lang="en-US" smtClean="0"/>
              <a:pPr>
                <a:defRPr/>
              </a:pPr>
              <a:t>21</a:t>
            </a:fld>
            <a:endParaRPr lang="en-US" dirty="0"/>
          </a:p>
        </p:txBody>
      </p:sp>
    </p:spTree>
    <p:extLst>
      <p:ext uri="{BB962C8B-B14F-4D97-AF65-F5344CB8AC3E}">
        <p14:creationId xmlns:p14="http://schemas.microsoft.com/office/powerpoint/2010/main" val="1087401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22</a:t>
            </a:fld>
            <a:endParaRPr lang="en-US" dirty="0"/>
          </a:p>
        </p:txBody>
      </p:sp>
    </p:spTree>
    <p:extLst>
      <p:ext uri="{BB962C8B-B14F-4D97-AF65-F5344CB8AC3E}">
        <p14:creationId xmlns:p14="http://schemas.microsoft.com/office/powerpoint/2010/main" val="34142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27</a:t>
            </a:fld>
            <a:endParaRPr lang="en-US" dirty="0"/>
          </a:p>
        </p:txBody>
      </p:sp>
    </p:spTree>
    <p:extLst>
      <p:ext uri="{BB962C8B-B14F-4D97-AF65-F5344CB8AC3E}">
        <p14:creationId xmlns:p14="http://schemas.microsoft.com/office/powerpoint/2010/main" val="239052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293E757-CC7C-4B3A-9B93-8557633C37C3}" type="slidenum">
              <a:rPr lang="en-US" smtClean="0"/>
              <a:pPr>
                <a:defRPr/>
              </a:pPr>
              <a:t>28</a:t>
            </a:fld>
            <a:endParaRPr lang="en-US" dirty="0"/>
          </a:p>
        </p:txBody>
      </p:sp>
    </p:spTree>
    <p:extLst>
      <p:ext uri="{BB962C8B-B14F-4D97-AF65-F5344CB8AC3E}">
        <p14:creationId xmlns:p14="http://schemas.microsoft.com/office/powerpoint/2010/main" val="2421193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74355C-801C-49E0-98BD-9253DE4015CF}" type="slidenum">
              <a:rPr lang="en-US" smtClean="0"/>
              <a:pPr>
                <a:defRPr/>
              </a:pPr>
              <a:t>29</a:t>
            </a:fld>
            <a:endParaRPr lang="en-US" dirty="0"/>
          </a:p>
        </p:txBody>
      </p:sp>
    </p:spTree>
    <p:extLst>
      <p:ext uri="{BB962C8B-B14F-4D97-AF65-F5344CB8AC3E}">
        <p14:creationId xmlns:p14="http://schemas.microsoft.com/office/powerpoint/2010/main" val="2029052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5BC661F-77C7-4E5A-ACD0-9551AA3DA614}" type="datetimeFigureOut">
              <a:rPr lang="en-US"/>
              <a:pPr>
                <a:defRPr/>
              </a:pPr>
              <a:t>3/21/2016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12F7359-BAEF-40F2-95F6-BF4C8AF6DBFE}"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BDE01E1-A6B1-4A43-B94D-18A4778C5E13}" type="datetimeFigureOut">
              <a:rPr lang="en-US"/>
              <a:pPr>
                <a:defRPr/>
              </a:pPr>
              <a:t>3/21/2016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CC75E17-A90E-4B92-8AC9-3D7504DDF831}"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38953EB-F722-41D9-AC43-CE6A399F4889}" type="datetimeFigureOut">
              <a:rPr lang="en-US"/>
              <a:pPr>
                <a:defRPr/>
              </a:pPr>
              <a:t>3/21/2016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276CFEE-A57A-46D9-9EEA-8A778B189247}"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5105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Footer Placeholder 4"/>
          <p:cNvSpPr>
            <a:spLocks noGrp="1"/>
          </p:cNvSpPr>
          <p:nvPr>
            <p:ph type="ftr" sz="quarter" idx="10"/>
          </p:nvPr>
        </p:nvSpPr>
        <p:spPr>
          <a:xfrm>
            <a:off x="6019800" y="6553200"/>
            <a:ext cx="2667000" cy="228600"/>
          </a:xfrm>
          <a:prstGeom prst="rect">
            <a:avLst/>
          </a:prstGeom>
        </p:spPr>
        <p:txBody>
          <a:bodyPr/>
          <a:lstStyle>
            <a:lvl1pPr algn="r" fontAlgn="auto">
              <a:spcBef>
                <a:spcPts val="0"/>
              </a:spcBef>
              <a:spcAft>
                <a:spcPts val="0"/>
              </a:spcAft>
              <a:defRPr sz="1200" smtClean="0">
                <a:latin typeface="+mn-lt"/>
                <a:cs typeface="+mn-cs"/>
              </a:defRPr>
            </a:lvl1pPr>
          </a:lstStyle>
          <a:p>
            <a:pPr>
              <a:defRPr/>
            </a:pPr>
            <a:r>
              <a:rPr lang="en-US" dirty="0"/>
              <a:t>James Tam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tmplLst>
          <p:tmpl lvl="1">
            <p:tnLst>
              <p:par>
                <p:cTn presetID="1" presetClass="entr" presetSubtype="0" fill="hold" nodeType="clickEffect">
                  <p:stCondLst>
                    <p:cond delay="200"/>
                  </p:stCondLst>
                  <p:childTnLst>
                    <p:set>
                      <p:cBhvr>
                        <p:cTn dur="1" fill="hold">
                          <p:stCondLst>
                            <p:cond delay="499"/>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D128182-F51B-419D-91B5-A43A9584BACF}" type="datetimeFigureOut">
              <a:rPr lang="en-US"/>
              <a:pPr>
                <a:defRPr/>
              </a:pPr>
              <a:t>3/21/2016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50690FA-F230-4B25-A9C9-C2F98D487EAB}"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130D29F-7608-4D7C-8640-2E81BE982DED}" type="datetimeFigureOut">
              <a:rPr lang="en-US"/>
              <a:pPr>
                <a:defRPr/>
              </a:pPr>
              <a:t>3/21/2016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0C2EDDD-100C-4C92-A622-6BF4C512BEC6}"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4">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D7E8465-B8FB-452E-AB43-B0FDB5ABB5A3}" type="datetimeFigureOut">
              <a:rPr lang="en-US"/>
              <a:pPr>
                <a:defRPr/>
              </a:pPr>
              <a:t>3/21/2016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8642AF6-DC8C-40F7-A936-58CBD19950A8}"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4">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
                                            <p:txEl>
                                              <p:pRg st="1" end="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6">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P spid="5" grpId="0" build="p" bldLvl="3" autoUpdateAnimBg="0"/>
      <p:bldP spid="6" grpId="0" build="p" bldLvl="3"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F49ADD2-A124-4215-AE0B-FB6680812C1C}" type="datetimeFigureOut">
              <a:rPr lang="en-US"/>
              <a:pPr>
                <a:defRPr/>
              </a:pPr>
              <a:t>3/21/2016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78ED7F0-825A-49DD-AE1F-262C55ED62D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CCF7CF9-5CB0-417E-8908-ABAE5B2D4F13}" type="datetimeFigureOut">
              <a:rPr lang="en-US"/>
              <a:pPr>
                <a:defRPr/>
              </a:pPr>
              <a:t>3/21/2016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B869989-7DE8-4306-B551-C83E6C5C5CE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62F7B90-30DA-4077-A88F-223703409D27}" type="datetimeFigureOut">
              <a:rPr lang="en-US"/>
              <a:pPr>
                <a:defRPr/>
              </a:pPr>
              <a:t>3/21/2016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80FF4D2-B4C9-4B70-95EC-91AD5F56D560}"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333B80-3FD4-4F9E-96BA-CCAC23A45C7A}" type="datetimeFigureOut">
              <a:rPr lang="en-US"/>
              <a:pPr>
                <a:defRPr/>
              </a:pPr>
              <a:t>3/21/2016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7198CAD-DECF-4E54-835F-15AAD3028806}" type="slidenum">
              <a:rPr lang="en-US"/>
              <a:pPr>
                <a:defRPr/>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build="p" bldLvl="3"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bwMode="auto">
          <a:xfrm>
            <a:off x="457200" y="1295400"/>
            <a:ext cx="8229600"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3200" kern="1200">
          <a:solidFill>
            <a:schemeClr val="tx1"/>
          </a:solidFill>
          <a:latin typeface="+mj-lt"/>
          <a:ea typeface="+mj-ea"/>
          <a:cs typeface="+mj-cs"/>
        </a:defRPr>
      </a:lvl1pPr>
      <a:lvl2pPr algn="ctr" rtl="0" fontAlgn="base">
        <a:spcBef>
          <a:spcPct val="0"/>
        </a:spcBef>
        <a:spcAft>
          <a:spcPct val="0"/>
        </a:spcAft>
        <a:defRPr sz="3200">
          <a:solidFill>
            <a:schemeClr val="tx1"/>
          </a:solidFill>
          <a:latin typeface="Calibri" pitchFamily="34" charset="0"/>
        </a:defRPr>
      </a:lvl2pPr>
      <a:lvl3pPr algn="ctr" rtl="0" fontAlgn="base">
        <a:spcBef>
          <a:spcPct val="0"/>
        </a:spcBef>
        <a:spcAft>
          <a:spcPct val="0"/>
        </a:spcAft>
        <a:defRPr sz="3200">
          <a:solidFill>
            <a:schemeClr val="tx1"/>
          </a:solidFill>
          <a:latin typeface="Calibri" pitchFamily="34" charset="0"/>
        </a:defRPr>
      </a:lvl3pPr>
      <a:lvl4pPr algn="ctr" rtl="0" fontAlgn="base">
        <a:spcBef>
          <a:spcPct val="0"/>
        </a:spcBef>
        <a:spcAft>
          <a:spcPct val="0"/>
        </a:spcAft>
        <a:defRPr sz="3200">
          <a:solidFill>
            <a:schemeClr val="tx1"/>
          </a:solidFill>
          <a:latin typeface="Calibri" pitchFamily="34" charset="0"/>
        </a:defRPr>
      </a:lvl4pPr>
      <a:lvl5pPr algn="ctr" rtl="0" fontAlgn="base">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7013" indent="-227013" algn="l" rtl="0" fontAlgn="base">
        <a:spcBef>
          <a:spcPct val="20000"/>
        </a:spcBef>
        <a:spcAft>
          <a:spcPct val="0"/>
        </a:spcAft>
        <a:buFont typeface="Arial" charset="0"/>
        <a:buChar char="•"/>
        <a:defRPr sz="2400" kern="1200">
          <a:solidFill>
            <a:schemeClr val="tx1"/>
          </a:solidFill>
          <a:latin typeface="+mn-lt"/>
          <a:ea typeface="+mn-ea"/>
          <a:cs typeface="+mn-cs"/>
        </a:defRPr>
      </a:lvl1pPr>
      <a:lvl2pPr marL="514350" indent="-174625" algn="l" rtl="0" fontAlgn="base">
        <a:spcBef>
          <a:spcPct val="20000"/>
        </a:spcBef>
        <a:spcAft>
          <a:spcPct val="0"/>
        </a:spcAft>
        <a:buFont typeface="Arial" charset="0"/>
        <a:buChar char="–"/>
        <a:defRPr sz="2000" kern="1200">
          <a:solidFill>
            <a:schemeClr val="tx1"/>
          </a:solidFill>
          <a:latin typeface="+mn-lt"/>
          <a:ea typeface="+mn-ea"/>
          <a:cs typeface="+mn-cs"/>
        </a:defRPr>
      </a:lvl2pPr>
      <a:lvl3pPr marL="627063" indent="-112713" algn="l" rtl="0" fontAlgn="base">
        <a:spcBef>
          <a:spcPct val="20000"/>
        </a:spcBef>
        <a:spcAft>
          <a:spcPct val="0"/>
        </a:spcAft>
        <a:buFont typeface="Arial" charset="0"/>
        <a:buChar char="•"/>
        <a:defRPr kern="1200">
          <a:solidFill>
            <a:schemeClr val="tx1"/>
          </a:solidFill>
          <a:latin typeface="+mn-lt"/>
          <a:ea typeface="+mn-ea"/>
          <a:cs typeface="+mn-cs"/>
        </a:defRPr>
      </a:lvl3pPr>
      <a:lvl4pPr marL="801688" indent="-174625" algn="l" rtl="0" fontAlgn="base">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msdn.microsoft.com/en-us/library/ms535260(v=vs.85).aspx"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5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sdn.microsoft.com/en-us/library/ie/ms535262(v=vs.85).aspx" TargetMode="External"/><Relationship Id="rId2" Type="http://schemas.openxmlformats.org/officeDocument/2006/relationships/hyperlink" Target="http://www.w3schools.com/js/" TargetMode="External"/><Relationship Id="rId1" Type="http://schemas.openxmlformats.org/officeDocument/2006/relationships/slideLayout" Target="../slideLayouts/slideLayout2.xml"/><Relationship Id="rId4" Type="http://schemas.openxmlformats.org/officeDocument/2006/relationships/hyperlink" Target="http://trainingtools.com/online/javascript/index.htm"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JavaScript</a:t>
            </a:r>
            <a:endParaRPr lang="en-US" dirty="0"/>
          </a:p>
        </p:txBody>
      </p:sp>
      <p:sp>
        <p:nvSpPr>
          <p:cNvPr id="3" name="Subtitle 2"/>
          <p:cNvSpPr>
            <a:spLocks noGrp="1"/>
          </p:cNvSpPr>
          <p:nvPr>
            <p:ph type="subTitle" idx="1"/>
          </p:nvPr>
        </p:nvSpPr>
        <p:spPr/>
        <p:txBody>
          <a:bodyPr/>
          <a:lstStyle/>
          <a:p>
            <a:r>
              <a:rPr lang="en-US" dirty="0" smtClean="0">
                <a:solidFill>
                  <a:schemeClr val="tx1"/>
                </a:solidFill>
              </a:rPr>
              <a:t>You will learn more advanced html tags for creating graphical ‘GUI’ controls and the basics of JavaScript programming.</a:t>
            </a:r>
            <a:endParaRPr lang="en-US" dirty="0">
              <a:solidFill>
                <a:schemeClr val="tx1"/>
              </a:solidFill>
            </a:endParaRPr>
          </a:p>
        </p:txBody>
      </p:sp>
      <p:sp>
        <p:nvSpPr>
          <p:cNvPr id="4" name="TextBox 3"/>
          <p:cNvSpPr txBox="1"/>
          <p:nvPr/>
        </p:nvSpPr>
        <p:spPr bwMode="auto">
          <a:xfrm>
            <a:off x="23648" y="6553200"/>
            <a:ext cx="3429000" cy="3048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1200" dirty="0" smtClean="0"/>
              <a:t>Pictures courtesy of James Tam</a:t>
            </a:r>
          </a:p>
        </p:txBody>
      </p:sp>
    </p:spTree>
    <p:extLst>
      <p:ext uri="{BB962C8B-B14F-4D97-AF65-F5344CB8AC3E}">
        <p14:creationId xmlns:p14="http://schemas.microsoft.com/office/powerpoint/2010/main" val="881468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Enable/Disable Scripting (JavaScript)</a:t>
            </a:r>
            <a:endParaRPr lang="en-US" dirty="0"/>
          </a:p>
        </p:txBody>
      </p:sp>
      <p:sp>
        <p:nvSpPr>
          <p:cNvPr id="5" name="Content Placeholder 4"/>
          <p:cNvSpPr>
            <a:spLocks noGrp="1"/>
          </p:cNvSpPr>
          <p:nvPr>
            <p:ph idx="1"/>
          </p:nvPr>
        </p:nvSpPr>
        <p:spPr/>
        <p:txBody>
          <a:bodyPr/>
          <a:lstStyle/>
          <a:p>
            <a:r>
              <a:rPr lang="en-US" dirty="0" smtClean="0"/>
              <a:t>IE: </a:t>
            </a:r>
            <a:r>
              <a:rPr lang="en-US" sz="2000" dirty="0" smtClean="0">
                <a:latin typeface="Consolas" panose="020B0609020204030204" pitchFamily="49" charset="0"/>
              </a:rPr>
              <a:t>Tools-&gt;Internet Options-&gt;Security-&gt;Custom Level</a:t>
            </a:r>
            <a:endParaRPr lang="en-US" sz="2000" dirty="0">
              <a:latin typeface="Consolas" panose="020B0609020204030204" pitchFamily="49" charset="0"/>
            </a:endParaRPr>
          </a:p>
        </p:txBody>
      </p:sp>
      <p:grpSp>
        <p:nvGrpSpPr>
          <p:cNvPr id="4" name="Group 3"/>
          <p:cNvGrpSpPr/>
          <p:nvPr/>
        </p:nvGrpSpPr>
        <p:grpSpPr>
          <a:xfrm>
            <a:off x="762000" y="1828800"/>
            <a:ext cx="4267200" cy="4930760"/>
            <a:chOff x="762000" y="1828800"/>
            <a:chExt cx="4267200" cy="493076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28800"/>
              <a:ext cx="4267200" cy="4930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own Arrow 2"/>
            <p:cNvSpPr/>
            <p:nvPr/>
          </p:nvSpPr>
          <p:spPr>
            <a:xfrm rot="5400000">
              <a:off x="2366319" y="3429000"/>
              <a:ext cx="533400" cy="53340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grpSp>
    </p:spTree>
    <p:extLst>
      <p:ext uri="{BB962C8B-B14F-4D97-AF65-F5344CB8AC3E}">
        <p14:creationId xmlns:p14="http://schemas.microsoft.com/office/powerpoint/2010/main" val="261429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JavaScript Function</a:t>
            </a:r>
            <a:endParaRPr lang="en-US" dirty="0"/>
          </a:p>
        </p:txBody>
      </p:sp>
      <p:sp>
        <p:nvSpPr>
          <p:cNvPr id="3" name="Content Placeholder 2"/>
          <p:cNvSpPr>
            <a:spLocks noGrp="1"/>
          </p:cNvSpPr>
          <p:nvPr>
            <p:ph idx="1"/>
          </p:nvPr>
        </p:nvSpPr>
        <p:spPr/>
        <p:txBody>
          <a:bodyPr/>
          <a:lstStyle/>
          <a:p>
            <a:r>
              <a:rPr lang="en-US" dirty="0" smtClean="0"/>
              <a:t>All the instructions in your JavaScript program must be enclosed in a function.</a:t>
            </a:r>
          </a:p>
          <a:p>
            <a:r>
              <a:rPr lang="en-US" b="1" dirty="0" smtClean="0"/>
              <a:t>Format</a:t>
            </a:r>
            <a:r>
              <a:rPr lang="en-US" dirty="0" smtClean="0"/>
              <a:t>:</a:t>
            </a:r>
          </a:p>
          <a:p>
            <a:pPr marL="339725" lvl="1" indent="0">
              <a:buNone/>
            </a:pPr>
            <a:r>
              <a:rPr lang="en-US" dirty="0">
                <a:latin typeface="Consolas" panose="020B0609020204030204" pitchFamily="49" charset="0"/>
                <a:cs typeface="Consolas" panose="020B0609020204030204" pitchFamily="49" charset="0"/>
              </a:rPr>
              <a:t>f</a:t>
            </a:r>
            <a:r>
              <a:rPr lang="en-US" dirty="0" smtClean="0">
                <a:latin typeface="Consolas" panose="020B0609020204030204" pitchFamily="49" charset="0"/>
                <a:cs typeface="Consolas" panose="020B0609020204030204" pitchFamily="49" charset="0"/>
              </a:rPr>
              <a:t>unction &lt;</a:t>
            </a:r>
            <a:r>
              <a:rPr lang="en-US" i="1" dirty="0" smtClean="0">
                <a:latin typeface="Consolas" panose="020B0609020204030204" pitchFamily="49" charset="0"/>
                <a:cs typeface="Consolas" panose="020B0609020204030204" pitchFamily="49" charset="0"/>
              </a:rPr>
              <a:t>function name</a:t>
            </a:r>
            <a:r>
              <a:rPr lang="en-US" dirty="0" smtClean="0">
                <a:latin typeface="Consolas" panose="020B0609020204030204" pitchFamily="49" charset="0"/>
                <a:cs typeface="Consolas" panose="020B0609020204030204" pitchFamily="49" charset="0"/>
              </a:rPr>
              <a:t>&gt;()</a:t>
            </a:r>
          </a:p>
          <a:p>
            <a:pPr marL="339725" lvl="1" indent="0">
              <a:buNone/>
            </a:pPr>
            <a:r>
              <a:rPr lang="en-US" dirty="0" smtClean="0">
                <a:latin typeface="Consolas" panose="020B0609020204030204" pitchFamily="49" charset="0"/>
                <a:cs typeface="Consolas" panose="020B0609020204030204" pitchFamily="49" charset="0"/>
              </a:rPr>
              <a:t>{</a:t>
            </a:r>
          </a:p>
          <a:p>
            <a:pPr marL="339725" lvl="1" indent="0">
              <a:buNone/>
            </a:pPr>
            <a:r>
              <a:rPr lang="en-US" dirty="0" smtClean="0">
                <a:latin typeface="Consolas" panose="020B0609020204030204" pitchFamily="49" charset="0"/>
                <a:cs typeface="Consolas" panose="020B0609020204030204" pitchFamily="49" charset="0"/>
              </a:rPr>
              <a:t>    </a:t>
            </a:r>
          </a:p>
          <a:p>
            <a:pPr marL="339725" lvl="1" indent="0">
              <a:buNone/>
            </a:pPr>
            <a:r>
              <a:rPr lang="en-US" dirty="0">
                <a:latin typeface="Consolas" panose="020B0609020204030204" pitchFamily="49" charset="0"/>
                <a:cs typeface="Consolas" panose="020B0609020204030204" pitchFamily="49" charset="0"/>
              </a:rPr>
              <a:t>}</a:t>
            </a:r>
          </a:p>
          <a:p>
            <a:endParaRPr lang="en-US" dirty="0" smtClean="0"/>
          </a:p>
          <a:p>
            <a:r>
              <a:rPr lang="en-US" b="1" dirty="0" smtClean="0"/>
              <a:t>Example</a:t>
            </a:r>
            <a:r>
              <a:rPr lang="en-US" dirty="0" smtClean="0"/>
              <a:t>:</a:t>
            </a:r>
          </a:p>
          <a:p>
            <a:pPr marL="339725" lvl="1" indent="0">
              <a:buNone/>
            </a:pPr>
            <a:r>
              <a:rPr lang="en-US" sz="1800" dirty="0" smtClean="0">
                <a:latin typeface="Consolas" panose="020B0609020204030204" pitchFamily="49" charset="0"/>
                <a:cs typeface="Consolas" panose="020B0609020204030204" pitchFamily="49" charset="0"/>
              </a:rPr>
              <a:t>function saySmartResponse()</a:t>
            </a:r>
          </a:p>
          <a:p>
            <a:pPr marL="339725" lvl="1" indent="0">
              <a:buNone/>
            </a:pPr>
            <a:r>
              <a:rPr lang="en-US" sz="1800" dirty="0" smtClean="0">
                <a:latin typeface="Consolas" panose="020B0609020204030204" pitchFamily="49" charset="0"/>
                <a:cs typeface="Consolas" panose="020B0609020204030204" pitchFamily="49" charset="0"/>
              </a:rPr>
              <a:t>{</a:t>
            </a:r>
          </a:p>
          <a:p>
            <a:pPr marL="339725" lvl="1" indent="0">
              <a:buNone/>
            </a:pPr>
            <a:r>
              <a:rPr lang="en-US" sz="1800" dirty="0" smtClean="0">
                <a:latin typeface="Consolas" panose="020B0609020204030204" pitchFamily="49" charset="0"/>
                <a:cs typeface="Consolas" panose="020B0609020204030204" pitchFamily="49" charset="0"/>
              </a:rPr>
              <a:t>    alert("Don't press that button");</a:t>
            </a:r>
          </a:p>
          <a:p>
            <a:pPr marL="339725" lvl="1" indent="0">
              <a:buNone/>
            </a:pPr>
            <a:r>
              <a:rPr lang="en-US" sz="1800" dirty="0" smtClean="0">
                <a:latin typeface="Consolas" panose="020B0609020204030204" pitchFamily="49" charset="0"/>
                <a:cs typeface="Consolas" panose="020B0609020204030204" pitchFamily="49" charset="0"/>
              </a:rPr>
              <a:t>}</a:t>
            </a:r>
          </a:p>
          <a:p>
            <a:endParaRPr lang="en-US" dirty="0"/>
          </a:p>
        </p:txBody>
      </p:sp>
      <p:sp>
        <p:nvSpPr>
          <p:cNvPr id="4" name="TextBox 3"/>
          <p:cNvSpPr txBox="1"/>
          <p:nvPr/>
        </p:nvSpPr>
        <p:spPr bwMode="auto">
          <a:xfrm>
            <a:off x="1371600" y="3200400"/>
            <a:ext cx="5410200" cy="4572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0000"/>
                </a:solidFill>
                <a:latin typeface="Consolas" panose="020B0609020204030204" pitchFamily="49" charset="0"/>
                <a:cs typeface="Consolas" panose="020B0609020204030204" pitchFamily="49" charset="0"/>
              </a:rPr>
              <a:t>Instructions in body (indent </a:t>
            </a:r>
            <a:r>
              <a:rPr lang="en-US" sz="1800" b="1" dirty="0" smtClean="0">
                <a:solidFill>
                  <a:srgbClr val="FF0000"/>
                </a:solidFill>
                <a:latin typeface="Consolas" panose="020B0609020204030204" pitchFamily="49" charset="0"/>
                <a:cs typeface="Consolas" panose="020B0609020204030204" pitchFamily="49" charset="0"/>
              </a:rPr>
              <a:t>4 spaces</a:t>
            </a:r>
            <a:r>
              <a:rPr lang="en-US" sz="1800" b="1" dirty="0" smtClean="0">
                <a:solidFill>
                  <a:srgbClr val="FF0000"/>
                </a:solidFill>
                <a:latin typeface="Consolas" panose="020B0609020204030204" pitchFamily="49" charset="0"/>
                <a:cs typeface="Consolas" panose="020B0609020204030204" pitchFamily="49" charset="0"/>
              </a:rPr>
              <a:t>);</a:t>
            </a:r>
          </a:p>
        </p:txBody>
      </p:sp>
      <p:grpSp>
        <p:nvGrpSpPr>
          <p:cNvPr id="5" name="Group 4"/>
          <p:cNvGrpSpPr/>
          <p:nvPr/>
        </p:nvGrpSpPr>
        <p:grpSpPr>
          <a:xfrm>
            <a:off x="6477000" y="3441192"/>
            <a:ext cx="2667000" cy="3436123"/>
            <a:chOff x="3713922" y="2913325"/>
            <a:chExt cx="2667000" cy="3436123"/>
          </a:xfrm>
        </p:grpSpPr>
        <p:sp>
          <p:nvSpPr>
            <p:cNvPr id="6" name="Rectangle 5"/>
            <p:cNvSpPr/>
            <p:nvPr/>
          </p:nvSpPr>
          <p:spPr>
            <a:xfrm>
              <a:off x="3848100" y="3314700"/>
              <a:ext cx="2532822" cy="303474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dirty="0">
                  <a:solidFill>
                    <a:schemeClr val="tx1"/>
                  </a:solidFill>
                  <a:latin typeface="Consolas" panose="020B0609020204030204" pitchFamily="49" charset="0"/>
                  <a:cs typeface="Consolas" panose="020B0609020204030204" pitchFamily="49" charset="0"/>
                </a:rPr>
                <a:t>&lt;script</a:t>
              </a:r>
              <a:r>
                <a:rPr lang="en-CA" dirty="0" smtClean="0">
                  <a:solidFill>
                    <a:schemeClr val="tx1"/>
                  </a:solidFill>
                  <a:latin typeface="Consolas" panose="020B0609020204030204" pitchFamily="49" charset="0"/>
                  <a:cs typeface="Consolas" panose="020B0609020204030204" pitchFamily="49" charset="0"/>
                </a:rPr>
                <a:t>&gt;</a:t>
              </a:r>
            </a:p>
            <a:p>
              <a:r>
                <a:rPr lang="en-CA" b="1" dirty="0" smtClean="0">
                  <a:solidFill>
                    <a:srgbClr val="FF0000"/>
                  </a:solidFill>
                  <a:latin typeface="Consolas" panose="020B0609020204030204" pitchFamily="49" charset="0"/>
                  <a:cs typeface="Consolas" panose="020B0609020204030204" pitchFamily="49" charset="0"/>
                </a:rPr>
                <a:t>Function start()</a:t>
              </a:r>
            </a:p>
            <a:p>
              <a:r>
                <a:rPr lang="en-CA" b="1" dirty="0">
                  <a:solidFill>
                    <a:srgbClr val="FF0000"/>
                  </a:solidFill>
                  <a:latin typeface="Consolas" panose="020B0609020204030204" pitchFamily="49" charset="0"/>
                  <a:cs typeface="Consolas" panose="020B0609020204030204" pitchFamily="49" charset="0"/>
                </a:rPr>
                <a:t>{</a:t>
              </a:r>
              <a:endParaRPr lang="en-CA" b="1" dirty="0" smtClean="0">
                <a:solidFill>
                  <a:srgbClr val="FF0000"/>
                </a:solidFill>
                <a:latin typeface="Consolas" panose="020B0609020204030204" pitchFamily="49" charset="0"/>
                <a:cs typeface="Consolas" panose="020B0609020204030204" pitchFamily="49" charset="0"/>
              </a:endParaRPr>
            </a:p>
            <a:p>
              <a:r>
                <a:rPr lang="en-CA" b="1" dirty="0" smtClean="0">
                  <a:solidFill>
                    <a:srgbClr val="FF0000"/>
                  </a:solidFill>
                  <a:latin typeface="Consolas" panose="020B0609020204030204" pitchFamily="49" charset="0"/>
                  <a:cs typeface="Consolas" panose="020B0609020204030204" pitchFamily="49" charset="0"/>
                </a:rPr>
                <a:t>    Instructions;</a:t>
              </a:r>
              <a:endParaRPr lang="en-CA" b="1" dirty="0" smtClean="0">
                <a:solidFill>
                  <a:srgbClr val="FF0000"/>
                </a:solidFill>
                <a:latin typeface="Consolas" panose="020B0609020204030204" pitchFamily="49" charset="0"/>
                <a:cs typeface="Consolas" panose="020B0609020204030204" pitchFamily="49" charset="0"/>
              </a:endParaRPr>
            </a:p>
            <a:p>
              <a:r>
                <a:rPr lang="en-CA" b="1" dirty="0" smtClean="0">
                  <a:solidFill>
                    <a:srgbClr val="FF0000"/>
                  </a:solidFill>
                  <a:latin typeface="Consolas" panose="020B0609020204030204" pitchFamily="49" charset="0"/>
                  <a:cs typeface="Consolas" panose="020B0609020204030204" pitchFamily="49" charset="0"/>
                </a:rPr>
                <a:t>}</a:t>
              </a:r>
              <a:endParaRPr lang="en-CA" b="1" dirty="0">
                <a:solidFill>
                  <a:srgbClr val="FF0000"/>
                </a:solidFill>
                <a:latin typeface="Consolas" panose="020B0609020204030204" pitchFamily="49" charset="0"/>
                <a:cs typeface="Consolas" panose="020B0609020204030204" pitchFamily="49" charset="0"/>
              </a:endParaRPr>
            </a:p>
            <a:p>
              <a:endParaRPr lang="en-CA" dirty="0" smtClean="0">
                <a:solidFill>
                  <a:schemeClr val="tx1"/>
                </a:solidFill>
                <a:latin typeface="Consolas" panose="020B0609020204030204" pitchFamily="49" charset="0"/>
                <a:cs typeface="Consolas" panose="020B0609020204030204" pitchFamily="49" charset="0"/>
              </a:endParaRPr>
            </a:p>
            <a:p>
              <a:r>
                <a:rPr lang="en-CA" dirty="0" smtClean="0">
                  <a:solidFill>
                    <a:schemeClr val="tx1"/>
                  </a:solidFill>
                  <a:latin typeface="Consolas" panose="020B0609020204030204" pitchFamily="49" charset="0"/>
                  <a:cs typeface="Consolas" panose="020B0609020204030204" pitchFamily="49" charset="0"/>
                </a:rPr>
                <a:t>&lt;/script&gt;</a:t>
              </a:r>
            </a:p>
            <a:p>
              <a:endParaRPr lang="en-CA" dirty="0">
                <a:solidFill>
                  <a:schemeClr val="tx1"/>
                </a:solidFill>
                <a:latin typeface="Consolas" panose="020B0609020204030204" pitchFamily="49" charset="0"/>
                <a:cs typeface="Consolas" panose="020B0609020204030204" pitchFamily="49" charset="0"/>
              </a:endParaRPr>
            </a:p>
            <a:p>
              <a:r>
                <a:rPr lang="en-CA" dirty="0" smtClean="0">
                  <a:solidFill>
                    <a:schemeClr val="tx1"/>
                  </a:solidFill>
                  <a:latin typeface="Consolas" panose="020B0609020204030204" pitchFamily="49" charset="0"/>
                  <a:cs typeface="Consolas" panose="020B0609020204030204" pitchFamily="49" charset="0"/>
                </a:rPr>
                <a:t>Webpage content</a:t>
              </a:r>
              <a:endParaRPr lang="en-CA" dirty="0" smtClean="0">
                <a:solidFill>
                  <a:schemeClr val="tx1"/>
                </a:solidFill>
                <a:latin typeface="Consolas" panose="020B0609020204030204" pitchFamily="49" charset="0"/>
                <a:cs typeface="Consolas" panose="020B0609020204030204" pitchFamily="49" charset="0"/>
              </a:endParaRPr>
            </a:p>
          </p:txBody>
        </p:sp>
        <p:sp>
          <p:nvSpPr>
            <p:cNvPr id="7" name="TextBox 6"/>
            <p:cNvSpPr txBox="1"/>
            <p:nvPr/>
          </p:nvSpPr>
          <p:spPr bwMode="auto">
            <a:xfrm>
              <a:off x="3713922" y="2913325"/>
              <a:ext cx="1371600" cy="381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2000" dirty="0"/>
                <a:t>i</a:t>
              </a:r>
              <a:r>
                <a:rPr lang="en-CA" sz="2000" dirty="0" smtClean="0"/>
                <a:t>ndex.html</a:t>
              </a:r>
            </a:p>
          </p:txBody>
        </p:sp>
      </p:grpSp>
    </p:spTree>
    <p:extLst>
      <p:ext uri="{BB962C8B-B14F-4D97-AF65-F5344CB8AC3E}">
        <p14:creationId xmlns:p14="http://schemas.microsoft.com/office/powerpoint/2010/main" val="96194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10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10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10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100"/>
                                  </p:stCondLst>
                                  <p:childTnLst>
                                    <p:set>
                                      <p:cBhvr>
                                        <p:cTn id="18"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100"/>
                                  </p:stCondLst>
                                  <p:childTnLst>
                                    <p:set>
                                      <p:cBhvr>
                                        <p:cTn id="26" dur="1" fill="hold">
                                          <p:stCondLst>
                                            <p:cond delay="499"/>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100"/>
                                  </p:stCondLst>
                                  <p:childTnLst>
                                    <p:set>
                                      <p:cBhvr>
                                        <p:cTn id="28" dur="1" fill="hold">
                                          <p:stCondLst>
                                            <p:cond delay="499"/>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100"/>
                                  </p:stCondLst>
                                  <p:childTnLst>
                                    <p:set>
                                      <p:cBhvr>
                                        <p:cTn id="30" dur="1" fill="hold">
                                          <p:stCondLst>
                                            <p:cond delay="499"/>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100"/>
                                  </p:stCondLst>
                                  <p:childTnLst>
                                    <p:set>
                                      <p:cBhvr>
                                        <p:cTn id="32" dur="1" fill="hold">
                                          <p:stCondLst>
                                            <p:cond delay="499"/>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100"/>
                                  </p:stCondLst>
                                  <p:childTnLst>
                                    <p:set>
                                      <p:cBhvr>
                                        <p:cTn id="34"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Online Security: Webpages That Include Programs (Example: JavaScript)</a:t>
            </a:r>
            <a:endParaRPr lang="en-CA" dirty="0"/>
          </a:p>
        </p:txBody>
      </p:sp>
      <p:sp>
        <p:nvSpPr>
          <p:cNvPr id="3" name="Content Placeholder 2"/>
          <p:cNvSpPr>
            <a:spLocks noGrp="1"/>
          </p:cNvSpPr>
          <p:nvPr>
            <p:ph idx="1"/>
          </p:nvPr>
        </p:nvSpPr>
        <p:spPr/>
        <p:txBody>
          <a:bodyPr/>
          <a:lstStyle/>
          <a:p>
            <a:r>
              <a:rPr lang="en-CA" dirty="0" smtClean="0"/>
              <a:t>To prevent malicious software from running on your computer (JavaScript programs like any other software can be beneficial or malicious) most configurations may warn website visitors before these programs run.</a:t>
            </a:r>
          </a:p>
          <a:p>
            <a:r>
              <a:rPr lang="en-CA" dirty="0" smtClean="0"/>
              <a:t>Program #3 will run before the user enters a response but many of the examples that follow it will not.</a:t>
            </a:r>
          </a:p>
          <a:p>
            <a:endParaRPr lang="en-CA" dirty="0"/>
          </a:p>
          <a:p>
            <a:endParaRPr lang="en-CA" dirty="0" smtClean="0"/>
          </a:p>
          <a:p>
            <a:endParaRPr lang="en-CA" dirty="0" smtClean="0"/>
          </a:p>
          <a:p>
            <a:pPr marL="0" indent="0">
              <a:buNone/>
            </a:pPr>
            <a:endParaRPr lang="en-CA" dirty="0" smtClean="0"/>
          </a:p>
          <a:p>
            <a:r>
              <a:rPr lang="en-CA" dirty="0" smtClean="0"/>
              <a:t>Also note: although the example programs for this class are benign you should not make that assumption about other programs you encounter online. </a:t>
            </a:r>
            <a:endParaRPr lang="en-CA" dirty="0"/>
          </a:p>
        </p:txBody>
      </p:sp>
      <p:pic>
        <p:nvPicPr>
          <p:cNvPr id="4" name="Picture 3"/>
          <p:cNvPicPr>
            <a:picLocks noChangeAspect="1"/>
          </p:cNvPicPr>
          <p:nvPr/>
        </p:nvPicPr>
        <p:blipFill>
          <a:blip r:embed="rId2"/>
          <a:stretch>
            <a:fillRect/>
          </a:stretch>
        </p:blipFill>
        <p:spPr>
          <a:xfrm>
            <a:off x="762000" y="3581400"/>
            <a:ext cx="4520339" cy="1905000"/>
          </a:xfrm>
          <a:prstGeom prst="rect">
            <a:avLst/>
          </a:prstGeom>
        </p:spPr>
      </p:pic>
      <p:sp>
        <p:nvSpPr>
          <p:cNvPr id="5" name="Oval 4"/>
          <p:cNvSpPr/>
          <p:nvPr/>
        </p:nvSpPr>
        <p:spPr>
          <a:xfrm>
            <a:off x="3352800" y="4939284"/>
            <a:ext cx="1981200" cy="571500"/>
          </a:xfrm>
          <a:prstGeom prst="ellipse">
            <a:avLst/>
          </a:prstGeom>
          <a:noFill/>
          <a:ln w="635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chemeClr val="tx1"/>
              </a:solidFill>
            </a:endParaRPr>
          </a:p>
        </p:txBody>
      </p:sp>
    </p:spTree>
    <p:extLst>
      <p:ext uri="{BB962C8B-B14F-4D97-AF65-F5344CB8AC3E}">
        <p14:creationId xmlns:p14="http://schemas.microsoft.com/office/powerpoint/2010/main" val="11457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2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200"/>
                                  </p:stCondLst>
                                  <p:childTnLst>
                                    <p:set>
                                      <p:cBhvr>
                                        <p:cTn id="2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The GUI To </a:t>
            </a:r>
            <a:r>
              <a:rPr lang="en-US" b="1" dirty="0">
                <a:solidFill>
                  <a:srgbClr val="92D050"/>
                </a:solidFill>
              </a:rPr>
              <a:t>React To User Input</a:t>
            </a:r>
          </a:p>
        </p:txBody>
      </p:sp>
      <p:sp>
        <p:nvSpPr>
          <p:cNvPr id="3" name="Content Placeholder 2"/>
          <p:cNvSpPr>
            <a:spLocks noGrp="1"/>
          </p:cNvSpPr>
          <p:nvPr>
            <p:ph idx="1"/>
          </p:nvPr>
        </p:nvSpPr>
        <p:spPr/>
        <p:txBody>
          <a:bodyPr/>
          <a:lstStyle/>
          <a:p>
            <a:r>
              <a:rPr lang="en-US" b="1" dirty="0"/>
              <a:t>Name of example</a:t>
            </a:r>
            <a:r>
              <a:rPr lang="en-US" dirty="0"/>
              <a:t>: </a:t>
            </a:r>
            <a:r>
              <a:rPr lang="en-US" dirty="0">
                <a:latin typeface="Consolas" panose="020B0609020204030204" pitchFamily="49" charset="0"/>
                <a:cs typeface="Consolas" panose="020B0609020204030204" pitchFamily="49" charset="0"/>
              </a:rPr>
              <a:t>3controlsButton.htm</a:t>
            </a: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function saySmartResponse()</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    alert("Don't press that button</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a:t>
            </a:r>
            <a:r>
              <a:rPr lang="en-US" sz="1800" dirty="0" smtClean="0">
                <a:latin typeface="Consolas" panose="020B0609020204030204" pitchFamily="49" charset="0"/>
                <a:cs typeface="Consolas" panose="020B0609020204030204" pitchFamily="49" charset="0"/>
              </a:rPr>
              <a:t>&gt;</a:t>
            </a:r>
          </a:p>
          <a:p>
            <a:pPr marL="339725" lvl="1" indent="0">
              <a:buNone/>
            </a:pP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&lt;input type="button" value="Press me" </a:t>
            </a:r>
            <a:r>
              <a:rPr lang="en-US" sz="1800" b="1" dirty="0">
                <a:solidFill>
                  <a:srgbClr val="92D050"/>
                </a:solidFill>
                <a:latin typeface="Consolas" panose="020B0609020204030204" pitchFamily="49" charset="0"/>
                <a:cs typeface="Consolas" panose="020B0609020204030204" pitchFamily="49" charset="0"/>
              </a:rPr>
              <a:t>onclick="saySmartResponse()"</a:t>
            </a:r>
            <a:r>
              <a:rPr lang="en-US" sz="1800" dirty="0">
                <a:latin typeface="Consolas" panose="020B0609020204030204" pitchFamily="49" charset="0"/>
                <a:cs typeface="Consolas" panose="020B0609020204030204" pitchFamily="49" charset="0"/>
              </a:rPr>
              <a:t>/&gt;</a:t>
            </a:r>
          </a:p>
          <a:p>
            <a:endParaRPr lang="en-US" dirty="0"/>
          </a:p>
        </p:txBody>
      </p:sp>
      <p:sp>
        <p:nvSpPr>
          <p:cNvPr id="4" name="TextBox 3"/>
          <p:cNvSpPr txBox="1"/>
          <p:nvPr/>
        </p:nvSpPr>
        <p:spPr bwMode="auto">
          <a:xfrm>
            <a:off x="3276600" y="4601475"/>
            <a:ext cx="2438400" cy="6096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ts val="0"/>
              </a:spcBef>
            </a:pPr>
            <a:r>
              <a:rPr lang="en-US" sz="1800" b="1" u="sng" dirty="0" smtClean="0">
                <a:solidFill>
                  <a:srgbClr val="FF0000"/>
                </a:solidFill>
              </a:rPr>
              <a:t>onclick</a:t>
            </a:r>
          </a:p>
          <a:p>
            <a:pPr marL="115888" indent="-115888" eaLnBrk="1" hangingPunct="1">
              <a:spcBef>
                <a:spcPts val="0"/>
              </a:spcBef>
              <a:buFont typeface="Arial" panose="020B0604020202020204" pitchFamily="34" charset="0"/>
              <a:buChar char="•"/>
            </a:pPr>
            <a:r>
              <a:rPr lang="en-US" sz="1600" dirty="0" smtClean="0">
                <a:solidFill>
                  <a:srgbClr val="FF0000"/>
                </a:solidFill>
              </a:rPr>
              <a:t>When user clicks </a:t>
            </a:r>
            <a:r>
              <a:rPr lang="en-US" sz="1600" dirty="0" smtClean="0">
                <a:solidFill>
                  <a:srgbClr val="FF0000"/>
                </a:solidFill>
              </a:rPr>
              <a:t>on the </a:t>
            </a:r>
            <a:r>
              <a:rPr lang="en-US" sz="1600" dirty="0" smtClean="0">
                <a:solidFill>
                  <a:srgbClr val="FF0000"/>
                </a:solidFill>
              </a:rPr>
              <a:t>button</a:t>
            </a:r>
          </a:p>
        </p:txBody>
      </p:sp>
      <p:sp>
        <p:nvSpPr>
          <p:cNvPr id="5" name="Freeform 4"/>
          <p:cNvSpPr/>
          <p:nvPr/>
        </p:nvSpPr>
        <p:spPr>
          <a:xfrm>
            <a:off x="4343400" y="2209800"/>
            <a:ext cx="2267651" cy="2286000"/>
          </a:xfrm>
          <a:custGeom>
            <a:avLst/>
            <a:gdLst>
              <a:gd name="connsiteX0" fmla="*/ 409904 w 2301810"/>
              <a:gd name="connsiteY0" fmla="*/ 1912883 h 1923393"/>
              <a:gd name="connsiteX1" fmla="*/ 472966 w 2301810"/>
              <a:gd name="connsiteY1" fmla="*/ 1902373 h 1923393"/>
              <a:gd name="connsiteX2" fmla="*/ 767256 w 2301810"/>
              <a:gd name="connsiteY2" fmla="*/ 1923393 h 1923393"/>
              <a:gd name="connsiteX3" fmla="*/ 1019504 w 2301810"/>
              <a:gd name="connsiteY3" fmla="*/ 1912883 h 1923393"/>
              <a:gd name="connsiteX4" fmla="*/ 1334814 w 2301810"/>
              <a:gd name="connsiteY4" fmla="*/ 1902373 h 1923393"/>
              <a:gd name="connsiteX5" fmla="*/ 1408387 w 2301810"/>
              <a:gd name="connsiteY5" fmla="*/ 1881352 h 1923393"/>
              <a:gd name="connsiteX6" fmla="*/ 1450428 w 2301810"/>
              <a:gd name="connsiteY6" fmla="*/ 1870842 h 1923393"/>
              <a:gd name="connsiteX7" fmla="*/ 1545021 w 2301810"/>
              <a:gd name="connsiteY7" fmla="*/ 1839310 h 1923393"/>
              <a:gd name="connsiteX8" fmla="*/ 1671145 w 2301810"/>
              <a:gd name="connsiteY8" fmla="*/ 1807779 h 1923393"/>
              <a:gd name="connsiteX9" fmla="*/ 1755228 w 2301810"/>
              <a:gd name="connsiteY9" fmla="*/ 1786759 h 1923393"/>
              <a:gd name="connsiteX10" fmla="*/ 1797269 w 2301810"/>
              <a:gd name="connsiteY10" fmla="*/ 1765738 h 1923393"/>
              <a:gd name="connsiteX11" fmla="*/ 1849821 w 2301810"/>
              <a:gd name="connsiteY11" fmla="*/ 1744717 h 1923393"/>
              <a:gd name="connsiteX12" fmla="*/ 1923393 w 2301810"/>
              <a:gd name="connsiteY12" fmla="*/ 1692166 h 1923393"/>
              <a:gd name="connsiteX13" fmla="*/ 1975945 w 2301810"/>
              <a:gd name="connsiteY13" fmla="*/ 1671145 h 1923393"/>
              <a:gd name="connsiteX14" fmla="*/ 2039007 w 2301810"/>
              <a:gd name="connsiteY14" fmla="*/ 1608083 h 1923393"/>
              <a:gd name="connsiteX15" fmla="*/ 2123090 w 2301810"/>
              <a:gd name="connsiteY15" fmla="*/ 1545021 h 1923393"/>
              <a:gd name="connsiteX16" fmla="*/ 2154621 w 2301810"/>
              <a:gd name="connsiteY16" fmla="*/ 1492469 h 1923393"/>
              <a:gd name="connsiteX17" fmla="*/ 2196662 w 2301810"/>
              <a:gd name="connsiteY17" fmla="*/ 1450428 h 1923393"/>
              <a:gd name="connsiteX18" fmla="*/ 2217683 w 2301810"/>
              <a:gd name="connsiteY18" fmla="*/ 1397876 h 1923393"/>
              <a:gd name="connsiteX19" fmla="*/ 2228193 w 2301810"/>
              <a:gd name="connsiteY19" fmla="*/ 1366345 h 1923393"/>
              <a:gd name="connsiteX20" fmla="*/ 2280745 w 2301810"/>
              <a:gd name="connsiteY20" fmla="*/ 1303283 h 1923393"/>
              <a:gd name="connsiteX21" fmla="*/ 2301766 w 2301810"/>
              <a:gd name="connsiteY21" fmla="*/ 1219200 h 1923393"/>
              <a:gd name="connsiteX22" fmla="*/ 2280745 w 2301810"/>
              <a:gd name="connsiteY22" fmla="*/ 840828 h 1923393"/>
              <a:gd name="connsiteX23" fmla="*/ 2270235 w 2301810"/>
              <a:gd name="connsiteY23" fmla="*/ 672662 h 1923393"/>
              <a:gd name="connsiteX24" fmla="*/ 2259725 w 2301810"/>
              <a:gd name="connsiteY24" fmla="*/ 630621 h 1923393"/>
              <a:gd name="connsiteX25" fmla="*/ 2238704 w 2301810"/>
              <a:gd name="connsiteY25" fmla="*/ 451945 h 1923393"/>
              <a:gd name="connsiteX26" fmla="*/ 2217683 w 2301810"/>
              <a:gd name="connsiteY26" fmla="*/ 399393 h 1923393"/>
              <a:gd name="connsiteX27" fmla="*/ 2165131 w 2301810"/>
              <a:gd name="connsiteY27" fmla="*/ 304800 h 1923393"/>
              <a:gd name="connsiteX28" fmla="*/ 2133600 w 2301810"/>
              <a:gd name="connsiteY28" fmla="*/ 273269 h 1923393"/>
              <a:gd name="connsiteX29" fmla="*/ 2060028 w 2301810"/>
              <a:gd name="connsiteY29" fmla="*/ 241738 h 1923393"/>
              <a:gd name="connsiteX30" fmla="*/ 2028497 w 2301810"/>
              <a:gd name="connsiteY30" fmla="*/ 220717 h 1923393"/>
              <a:gd name="connsiteX31" fmla="*/ 2007476 w 2301810"/>
              <a:gd name="connsiteY31" fmla="*/ 189186 h 1923393"/>
              <a:gd name="connsiteX32" fmla="*/ 1975945 w 2301810"/>
              <a:gd name="connsiteY32" fmla="*/ 178676 h 1923393"/>
              <a:gd name="connsiteX33" fmla="*/ 1776249 w 2301810"/>
              <a:gd name="connsiteY33" fmla="*/ 136635 h 1923393"/>
              <a:gd name="connsiteX34" fmla="*/ 1713187 w 2301810"/>
              <a:gd name="connsiteY34" fmla="*/ 105104 h 1923393"/>
              <a:gd name="connsiteX35" fmla="*/ 1681656 w 2301810"/>
              <a:gd name="connsiteY35" fmla="*/ 94593 h 1923393"/>
              <a:gd name="connsiteX36" fmla="*/ 1597573 w 2301810"/>
              <a:gd name="connsiteY36" fmla="*/ 63062 h 1923393"/>
              <a:gd name="connsiteX37" fmla="*/ 1145628 w 2301810"/>
              <a:gd name="connsiteY37" fmla="*/ 42042 h 1923393"/>
              <a:gd name="connsiteX38" fmla="*/ 1103587 w 2301810"/>
              <a:gd name="connsiteY38" fmla="*/ 21021 h 1923393"/>
              <a:gd name="connsiteX39" fmla="*/ 1061545 w 2301810"/>
              <a:gd name="connsiteY39" fmla="*/ 10510 h 1923393"/>
              <a:gd name="connsiteX40" fmla="*/ 1030014 w 2301810"/>
              <a:gd name="connsiteY40" fmla="*/ 0 h 1923393"/>
              <a:gd name="connsiteX41" fmla="*/ 388883 w 2301810"/>
              <a:gd name="connsiteY41" fmla="*/ 10510 h 1923393"/>
              <a:gd name="connsiteX42" fmla="*/ 283780 w 2301810"/>
              <a:gd name="connsiteY42" fmla="*/ 21021 h 1923393"/>
              <a:gd name="connsiteX43" fmla="*/ 0 w 2301810"/>
              <a:gd name="connsiteY43" fmla="*/ 31531 h 192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301810" h="1923393">
                <a:moveTo>
                  <a:pt x="409904" y="1912883"/>
                </a:moveTo>
                <a:cubicBezTo>
                  <a:pt x="430925" y="1909380"/>
                  <a:pt x="451655" y="1902373"/>
                  <a:pt x="472966" y="1902373"/>
                </a:cubicBezTo>
                <a:cubicBezTo>
                  <a:pt x="656613" y="1902373"/>
                  <a:pt x="647110" y="1903370"/>
                  <a:pt x="767256" y="1923393"/>
                </a:cubicBezTo>
                <a:lnTo>
                  <a:pt x="1019504" y="1912883"/>
                </a:lnTo>
                <a:cubicBezTo>
                  <a:pt x="1124594" y="1908991"/>
                  <a:pt x="1229834" y="1908548"/>
                  <a:pt x="1334814" y="1902373"/>
                </a:cubicBezTo>
                <a:cubicBezTo>
                  <a:pt x="1355498" y="1901156"/>
                  <a:pt x="1387776" y="1887241"/>
                  <a:pt x="1408387" y="1881352"/>
                </a:cubicBezTo>
                <a:cubicBezTo>
                  <a:pt x="1422276" y="1877384"/>
                  <a:pt x="1436622" y="1875090"/>
                  <a:pt x="1450428" y="1870842"/>
                </a:cubicBezTo>
                <a:cubicBezTo>
                  <a:pt x="1482195" y="1861067"/>
                  <a:pt x="1512777" y="1847371"/>
                  <a:pt x="1545021" y="1839310"/>
                </a:cubicBezTo>
                <a:lnTo>
                  <a:pt x="1671145" y="1807779"/>
                </a:lnTo>
                <a:cubicBezTo>
                  <a:pt x="1707620" y="1799197"/>
                  <a:pt x="1723457" y="1800375"/>
                  <a:pt x="1755228" y="1786759"/>
                </a:cubicBezTo>
                <a:cubicBezTo>
                  <a:pt x="1769629" y="1780587"/>
                  <a:pt x="1782952" y="1772101"/>
                  <a:pt x="1797269" y="1765738"/>
                </a:cubicBezTo>
                <a:cubicBezTo>
                  <a:pt x="1814510" y="1758075"/>
                  <a:pt x="1832946" y="1753154"/>
                  <a:pt x="1849821" y="1744717"/>
                </a:cubicBezTo>
                <a:cubicBezTo>
                  <a:pt x="1889235" y="1725010"/>
                  <a:pt x="1880528" y="1715980"/>
                  <a:pt x="1923393" y="1692166"/>
                </a:cubicBezTo>
                <a:cubicBezTo>
                  <a:pt x="1939885" y="1683003"/>
                  <a:pt x="1958428" y="1678152"/>
                  <a:pt x="1975945" y="1671145"/>
                </a:cubicBezTo>
                <a:cubicBezTo>
                  <a:pt x="1996966" y="1650124"/>
                  <a:pt x="2014272" y="1624573"/>
                  <a:pt x="2039007" y="1608083"/>
                </a:cubicBezTo>
                <a:cubicBezTo>
                  <a:pt x="2089203" y="1574618"/>
                  <a:pt x="2060674" y="1594953"/>
                  <a:pt x="2123090" y="1545021"/>
                </a:cubicBezTo>
                <a:cubicBezTo>
                  <a:pt x="2133600" y="1527504"/>
                  <a:pt x="2142079" y="1508594"/>
                  <a:pt x="2154621" y="1492469"/>
                </a:cubicBezTo>
                <a:cubicBezTo>
                  <a:pt x="2166788" y="1476825"/>
                  <a:pt x="2185669" y="1466918"/>
                  <a:pt x="2196662" y="1450428"/>
                </a:cubicBezTo>
                <a:cubicBezTo>
                  <a:pt x="2207127" y="1434730"/>
                  <a:pt x="2211058" y="1415542"/>
                  <a:pt x="2217683" y="1397876"/>
                </a:cubicBezTo>
                <a:cubicBezTo>
                  <a:pt x="2221573" y="1387503"/>
                  <a:pt x="2222048" y="1375563"/>
                  <a:pt x="2228193" y="1366345"/>
                </a:cubicBezTo>
                <a:cubicBezTo>
                  <a:pt x="2243371" y="1343578"/>
                  <a:pt x="2263228" y="1324304"/>
                  <a:pt x="2280745" y="1303283"/>
                </a:cubicBezTo>
                <a:cubicBezTo>
                  <a:pt x="2287752" y="1275255"/>
                  <a:pt x="2302728" y="1248074"/>
                  <a:pt x="2301766" y="1219200"/>
                </a:cubicBezTo>
                <a:cubicBezTo>
                  <a:pt x="2290546" y="882591"/>
                  <a:pt x="2308546" y="1007621"/>
                  <a:pt x="2280745" y="840828"/>
                </a:cubicBezTo>
                <a:cubicBezTo>
                  <a:pt x="2277242" y="784773"/>
                  <a:pt x="2275823" y="728548"/>
                  <a:pt x="2270235" y="672662"/>
                </a:cubicBezTo>
                <a:cubicBezTo>
                  <a:pt x="2268798" y="658289"/>
                  <a:pt x="2261768" y="644921"/>
                  <a:pt x="2259725" y="630621"/>
                </a:cubicBezTo>
                <a:cubicBezTo>
                  <a:pt x="2251244" y="571254"/>
                  <a:pt x="2249432" y="510947"/>
                  <a:pt x="2238704" y="451945"/>
                </a:cubicBezTo>
                <a:cubicBezTo>
                  <a:pt x="2235329" y="433383"/>
                  <a:pt x="2225490" y="416569"/>
                  <a:pt x="2217683" y="399393"/>
                </a:cubicBezTo>
                <a:cubicBezTo>
                  <a:pt x="2206947" y="375774"/>
                  <a:pt x="2184975" y="328613"/>
                  <a:pt x="2165131" y="304800"/>
                </a:cubicBezTo>
                <a:cubicBezTo>
                  <a:pt x="2155615" y="293381"/>
                  <a:pt x="2145695" y="281909"/>
                  <a:pt x="2133600" y="273269"/>
                </a:cubicBezTo>
                <a:cubicBezTo>
                  <a:pt x="2110870" y="257033"/>
                  <a:pt x="2085761" y="250315"/>
                  <a:pt x="2060028" y="241738"/>
                </a:cubicBezTo>
                <a:cubicBezTo>
                  <a:pt x="2049518" y="234731"/>
                  <a:pt x="2037429" y="229649"/>
                  <a:pt x="2028497" y="220717"/>
                </a:cubicBezTo>
                <a:cubicBezTo>
                  <a:pt x="2019565" y="211785"/>
                  <a:pt x="2017340" y="197077"/>
                  <a:pt x="2007476" y="189186"/>
                </a:cubicBezTo>
                <a:cubicBezTo>
                  <a:pt x="1998825" y="182265"/>
                  <a:pt x="1986455" y="182179"/>
                  <a:pt x="1975945" y="178676"/>
                </a:cubicBezTo>
                <a:cubicBezTo>
                  <a:pt x="1944983" y="85787"/>
                  <a:pt x="1979233" y="155967"/>
                  <a:pt x="1776249" y="136635"/>
                </a:cubicBezTo>
                <a:cubicBezTo>
                  <a:pt x="1743619" y="133527"/>
                  <a:pt x="1741527" y="119274"/>
                  <a:pt x="1713187" y="105104"/>
                </a:cubicBezTo>
                <a:cubicBezTo>
                  <a:pt x="1703278" y="100149"/>
                  <a:pt x="1691839" y="98957"/>
                  <a:pt x="1681656" y="94593"/>
                </a:cubicBezTo>
                <a:cubicBezTo>
                  <a:pt x="1647627" y="80009"/>
                  <a:pt x="1635515" y="65484"/>
                  <a:pt x="1597573" y="63062"/>
                </a:cubicBezTo>
                <a:cubicBezTo>
                  <a:pt x="1447068" y="53455"/>
                  <a:pt x="1145628" y="42042"/>
                  <a:pt x="1145628" y="42042"/>
                </a:cubicBezTo>
                <a:cubicBezTo>
                  <a:pt x="1131614" y="35035"/>
                  <a:pt x="1118257" y="26522"/>
                  <a:pt x="1103587" y="21021"/>
                </a:cubicBezTo>
                <a:cubicBezTo>
                  <a:pt x="1090061" y="15949"/>
                  <a:pt x="1075435" y="14478"/>
                  <a:pt x="1061545" y="10510"/>
                </a:cubicBezTo>
                <a:cubicBezTo>
                  <a:pt x="1050892" y="7466"/>
                  <a:pt x="1040524" y="3503"/>
                  <a:pt x="1030014" y="0"/>
                </a:cubicBezTo>
                <a:lnTo>
                  <a:pt x="388883" y="10510"/>
                </a:lnTo>
                <a:cubicBezTo>
                  <a:pt x="353688" y="11501"/>
                  <a:pt x="318916" y="18754"/>
                  <a:pt x="283780" y="21021"/>
                </a:cubicBezTo>
                <a:cubicBezTo>
                  <a:pt x="105380" y="32531"/>
                  <a:pt x="118649" y="31531"/>
                  <a:pt x="0" y="31531"/>
                </a:cubicBezTo>
              </a:path>
            </a:pathLst>
          </a:custGeom>
          <a:noFill/>
          <a:ln>
            <a:solidFill>
              <a:srgbClr val="FF0000"/>
            </a:solidFill>
            <a:prstDash val="dash"/>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9429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Common Mistake #1</a:t>
            </a:r>
            <a:endParaRPr lang="en-CA" dirty="0"/>
          </a:p>
        </p:txBody>
      </p:sp>
      <p:sp>
        <p:nvSpPr>
          <p:cNvPr id="3" name="Content Placeholder 2"/>
          <p:cNvSpPr>
            <a:spLocks noGrp="1"/>
          </p:cNvSpPr>
          <p:nvPr>
            <p:ph idx="1"/>
          </p:nvPr>
        </p:nvSpPr>
        <p:spPr/>
        <p:txBody>
          <a:bodyPr/>
          <a:lstStyle/>
          <a:p>
            <a:r>
              <a:rPr lang="en-CA" dirty="0" smtClean="0"/>
              <a:t>Forgetting the semi-colon after each instruction.</a:t>
            </a:r>
          </a:p>
          <a:p>
            <a:pPr lvl="1"/>
            <a:r>
              <a:rPr lang="en-CA" dirty="0" smtClean="0"/>
              <a:t>The </a:t>
            </a:r>
            <a:r>
              <a:rPr lang="en-CA" b="1" dirty="0" smtClean="0">
                <a:solidFill>
                  <a:srgbClr val="FF0000"/>
                </a:solidFill>
              </a:rPr>
              <a:t>semi-colon</a:t>
            </a:r>
            <a:r>
              <a:rPr lang="en-CA" dirty="0" smtClean="0"/>
              <a:t> separates one instruction from another.</a:t>
            </a:r>
          </a:p>
          <a:p>
            <a:pPr marL="339725" lvl="1" indent="0">
              <a:buNone/>
            </a:pPr>
            <a:r>
              <a:rPr lang="en-US" dirty="0">
                <a:latin typeface="Consolas" panose="020B0609020204030204" pitchFamily="49" charset="0"/>
                <a:cs typeface="Consolas" panose="020B0609020204030204" pitchFamily="49" charset="0"/>
              </a:rPr>
              <a:t>function saySmartResponse()</a:t>
            </a:r>
          </a:p>
          <a:p>
            <a:pPr marL="339725" lvl="1" indent="0">
              <a:buNone/>
            </a:pPr>
            <a:r>
              <a:rPr lang="en-US" dirty="0" smtClean="0">
                <a:latin typeface="Consolas" panose="020B0609020204030204" pitchFamily="49" charset="0"/>
                <a:cs typeface="Consolas" panose="020B0609020204030204" pitchFamily="49" charset="0"/>
              </a:rPr>
              <a:t>{</a:t>
            </a:r>
          </a:p>
          <a:p>
            <a:pPr marL="339725"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alert(</a:t>
            </a:r>
            <a:r>
              <a:rPr lang="en-US" dirty="0">
                <a:latin typeface="Consolas" panose="020B0609020204030204" pitchFamily="49" charset="0"/>
                <a:cs typeface="Consolas" panose="020B0609020204030204" pitchFamily="49" charset="0"/>
              </a:rPr>
              <a:t>"</a:t>
            </a:r>
            <a:r>
              <a:rPr lang="en-US" dirty="0" smtClean="0">
                <a:latin typeface="Consolas" panose="020B0609020204030204" pitchFamily="49" charset="0"/>
                <a:cs typeface="Consolas" panose="020B0609020204030204" pitchFamily="49" charset="0"/>
              </a:rPr>
              <a:t>Instruction 1")</a:t>
            </a:r>
            <a:r>
              <a:rPr lang="en-US" b="1" dirty="0" smtClean="0">
                <a:solidFill>
                  <a:srgbClr val="FF0000"/>
                </a:solidFill>
                <a:latin typeface="Consolas" panose="020B0609020204030204" pitchFamily="49" charset="0"/>
                <a:cs typeface="Consolas" panose="020B0609020204030204" pitchFamily="49" charset="0"/>
              </a:rPr>
              <a:t>;</a:t>
            </a:r>
            <a:endParaRPr lang="en-US" b="1" dirty="0">
              <a:solidFill>
                <a:srgbClr val="FF0000"/>
              </a:solidFill>
              <a:latin typeface="Consolas" panose="020B0609020204030204" pitchFamily="49" charset="0"/>
              <a:cs typeface="Consolas" panose="020B0609020204030204" pitchFamily="49" charset="0"/>
            </a:endParaRPr>
          </a:p>
          <a:p>
            <a:pPr marL="339725"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alert(</a:t>
            </a:r>
            <a:r>
              <a:rPr lang="en-US" dirty="0">
                <a:latin typeface="Consolas" panose="020B0609020204030204" pitchFamily="49" charset="0"/>
                <a:cs typeface="Consolas" panose="020B0609020204030204" pitchFamily="49" charset="0"/>
              </a:rPr>
              <a:t>"</a:t>
            </a:r>
            <a:r>
              <a:rPr lang="en-US" dirty="0" smtClean="0">
                <a:latin typeface="Consolas" panose="020B0609020204030204" pitchFamily="49" charset="0"/>
                <a:cs typeface="Consolas" panose="020B0609020204030204" pitchFamily="49" charset="0"/>
              </a:rPr>
              <a:t>Instruction 2")</a:t>
            </a:r>
            <a:r>
              <a:rPr lang="en-US" b="1" dirty="0" smtClean="0">
                <a:solidFill>
                  <a:srgbClr val="FF0000"/>
                </a:solidFill>
                <a:latin typeface="Consolas" panose="020B0609020204030204" pitchFamily="49" charset="0"/>
                <a:cs typeface="Consolas" panose="020B0609020204030204" pitchFamily="49" charset="0"/>
              </a:rPr>
              <a:t>;</a:t>
            </a:r>
            <a:endParaRPr lang="en-US" b="1" dirty="0">
              <a:solidFill>
                <a:srgbClr val="FF0000"/>
              </a:solidFill>
              <a:latin typeface="Consolas" panose="020B0609020204030204" pitchFamily="49" charset="0"/>
              <a:cs typeface="Consolas" panose="020B0609020204030204" pitchFamily="49" charset="0"/>
            </a:endParaRPr>
          </a:p>
          <a:p>
            <a:pPr marL="339725" lvl="1" indent="0">
              <a:buNone/>
            </a:pPr>
            <a:r>
              <a:rPr lang="en-US" dirty="0">
                <a:latin typeface="Consolas" panose="020B0609020204030204" pitchFamily="49" charset="0"/>
                <a:cs typeface="Consolas" panose="020B0609020204030204" pitchFamily="49" charset="0"/>
              </a:rPr>
              <a:t>}</a:t>
            </a:r>
          </a:p>
          <a:p>
            <a:pPr lvl="1"/>
            <a:endParaRPr lang="en-CA" dirty="0"/>
          </a:p>
        </p:txBody>
      </p:sp>
    </p:spTree>
    <p:extLst>
      <p:ext uri="{BB962C8B-B14F-4D97-AF65-F5344CB8AC3E}">
        <p14:creationId xmlns:p14="http://schemas.microsoft.com/office/powerpoint/2010/main" val="640724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Defining Multiple Functions</a:t>
            </a:r>
            <a:endParaRPr lang="en-CA" dirty="0"/>
          </a:p>
        </p:txBody>
      </p:sp>
      <p:sp>
        <p:nvSpPr>
          <p:cNvPr id="3" name="Content Placeholder 2"/>
          <p:cNvSpPr>
            <a:spLocks noGrp="1"/>
          </p:cNvSpPr>
          <p:nvPr>
            <p:ph idx="1"/>
          </p:nvPr>
        </p:nvSpPr>
        <p:spPr/>
        <p:txBody>
          <a:bodyPr/>
          <a:lstStyle/>
          <a:p>
            <a:r>
              <a:rPr lang="en-CA" dirty="0" smtClean="0"/>
              <a:t>Normally a program consists of multiple functions:</a:t>
            </a:r>
          </a:p>
          <a:p>
            <a:pPr marL="452438" lvl="2" indent="0">
              <a:buNone/>
            </a:pPr>
            <a:r>
              <a:rPr lang="en-US" dirty="0">
                <a:latin typeface="Consolas" panose="020B0609020204030204" pitchFamily="49" charset="0"/>
                <a:cs typeface="Consolas" panose="020B0609020204030204" pitchFamily="49" charset="0"/>
              </a:rPr>
              <a:t>&lt;script</a:t>
            </a:r>
            <a:r>
              <a:rPr lang="en-US" dirty="0" smtClean="0">
                <a:latin typeface="Consolas" panose="020B0609020204030204" pitchFamily="49" charset="0"/>
                <a:cs typeface="Consolas" panose="020B0609020204030204" pitchFamily="49" charset="0"/>
              </a:rPr>
              <a:t>&gt;</a:t>
            </a:r>
          </a:p>
          <a:p>
            <a:pPr marL="452438" lvl="2" indent="0">
              <a:buNone/>
            </a:pPr>
            <a:r>
              <a:rPr lang="en-US" dirty="0">
                <a:latin typeface="Consolas" panose="020B0609020204030204" pitchFamily="49" charset="0"/>
                <a:cs typeface="Consolas" panose="020B0609020204030204" pitchFamily="49" charset="0"/>
              </a:rPr>
              <a:t>f</a:t>
            </a:r>
            <a:r>
              <a:rPr lang="en-US" dirty="0" smtClean="0">
                <a:latin typeface="Consolas" panose="020B0609020204030204" pitchFamily="49" charset="0"/>
                <a:cs typeface="Consolas" panose="020B0609020204030204" pitchFamily="49" charset="0"/>
              </a:rPr>
              <a:t>unction anotherFunction()</a:t>
            </a:r>
          </a:p>
          <a:p>
            <a:pPr marL="452438" lvl="2" indent="0">
              <a:buNone/>
            </a:pPr>
            <a:r>
              <a:rPr lang="en-US" dirty="0" smtClean="0">
                <a:latin typeface="Consolas" panose="020B0609020204030204" pitchFamily="49" charset="0"/>
                <a:cs typeface="Consolas" panose="020B0609020204030204" pitchFamily="49" charset="0"/>
              </a:rPr>
              <a:t>{</a:t>
            </a:r>
          </a:p>
          <a:p>
            <a:pPr marL="452438" lvl="2" indent="0">
              <a:buNone/>
            </a:pPr>
            <a:endParaRPr lang="en-US" dirty="0">
              <a:latin typeface="Consolas" panose="020B0609020204030204" pitchFamily="49" charset="0"/>
              <a:cs typeface="Consolas" panose="020B0609020204030204" pitchFamily="49" charset="0"/>
            </a:endParaRPr>
          </a:p>
          <a:p>
            <a:pPr marL="452438" lvl="2" indent="0">
              <a:buNone/>
            </a:pP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p>
            <a:pPr marL="452438" lvl="2" indent="0">
              <a:buNone/>
            </a:pPr>
            <a:r>
              <a:rPr lang="en-US" dirty="0">
                <a:latin typeface="Consolas" panose="020B0609020204030204" pitchFamily="49" charset="0"/>
                <a:cs typeface="Consolas" panose="020B0609020204030204" pitchFamily="49" charset="0"/>
              </a:rPr>
              <a:t>function saySmartResponse()</a:t>
            </a:r>
          </a:p>
          <a:p>
            <a:pPr marL="452438" lvl="2" indent="0">
              <a:buNone/>
            </a:pPr>
            <a:r>
              <a:rPr lang="en-US" dirty="0">
                <a:latin typeface="Consolas" panose="020B0609020204030204" pitchFamily="49" charset="0"/>
                <a:cs typeface="Consolas" panose="020B0609020204030204" pitchFamily="49" charset="0"/>
              </a:rPr>
              <a:t>{</a:t>
            </a:r>
          </a:p>
          <a:p>
            <a:pPr marL="452438" lvl="2" indent="0">
              <a:buNone/>
            </a:pPr>
            <a:r>
              <a:rPr lang="en-US" dirty="0">
                <a:latin typeface="Consolas" panose="020B0609020204030204" pitchFamily="49" charset="0"/>
                <a:cs typeface="Consolas" panose="020B0609020204030204" pitchFamily="49" charset="0"/>
              </a:rPr>
              <a:t>    alert("Don't press that button</a:t>
            </a:r>
            <a:r>
              <a:rPr lang="en-US" dirty="0" smtClean="0">
                <a:latin typeface="Consolas" panose="020B0609020204030204" pitchFamily="49" charset="0"/>
                <a:cs typeface="Consolas" panose="020B0609020204030204" pitchFamily="49" charset="0"/>
              </a:rPr>
              <a:t>");</a:t>
            </a:r>
          </a:p>
          <a:p>
            <a:pPr marL="452438" lvl="2"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anotherFunction();</a:t>
            </a:r>
            <a:endParaRPr lang="en-US" dirty="0">
              <a:latin typeface="Consolas" panose="020B0609020204030204" pitchFamily="49" charset="0"/>
              <a:cs typeface="Consolas" panose="020B0609020204030204" pitchFamily="49" charset="0"/>
            </a:endParaRPr>
          </a:p>
          <a:p>
            <a:pPr marL="452438" lvl="2" indent="0">
              <a:buNone/>
            </a:pPr>
            <a:r>
              <a:rPr lang="en-US" dirty="0">
                <a:latin typeface="Consolas" panose="020B0609020204030204" pitchFamily="49" charset="0"/>
                <a:cs typeface="Consolas" panose="020B0609020204030204" pitchFamily="49" charset="0"/>
              </a:rPr>
              <a:t>}</a:t>
            </a:r>
          </a:p>
          <a:p>
            <a:pPr marL="452438" lvl="2" indent="0">
              <a:buNone/>
            </a:pPr>
            <a:r>
              <a:rPr lang="en-US" dirty="0">
                <a:latin typeface="Consolas" panose="020B0609020204030204" pitchFamily="49" charset="0"/>
                <a:cs typeface="Consolas" panose="020B0609020204030204" pitchFamily="49" charset="0"/>
              </a:rPr>
              <a:t>&lt;/script&gt;</a:t>
            </a:r>
          </a:p>
          <a:p>
            <a:pPr lvl="2"/>
            <a:endParaRPr lang="en-CA" dirty="0" smtClean="0"/>
          </a:p>
          <a:p>
            <a:r>
              <a:rPr lang="en-CA" dirty="0"/>
              <a:t>For </a:t>
            </a:r>
            <a:r>
              <a:rPr lang="en-CA" dirty="0" smtClean="0"/>
              <a:t>this </a:t>
            </a:r>
            <a:r>
              <a:rPr lang="en-CA" dirty="0"/>
              <a:t>class you need only define a single </a:t>
            </a:r>
            <a:r>
              <a:rPr lang="en-CA" dirty="0" smtClean="0"/>
              <a:t>function (as shown in all/most of my examples)</a:t>
            </a:r>
            <a:endParaRPr lang="en-CA" dirty="0"/>
          </a:p>
          <a:p>
            <a:pPr lvl="2"/>
            <a:endParaRPr lang="en-CA" dirty="0"/>
          </a:p>
        </p:txBody>
      </p:sp>
    </p:spTree>
    <p:extLst>
      <p:ext uri="{BB962C8B-B14F-4D97-AF65-F5344CB8AC3E}">
        <p14:creationId xmlns:p14="http://schemas.microsoft.com/office/powerpoint/2010/main" val="595589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7" name="Rectangle 2"/>
          <p:cNvSpPr>
            <a:spLocks noGrp="1"/>
          </p:cNvSpPr>
          <p:nvPr>
            <p:ph type="title" idx="4294967295"/>
          </p:nvPr>
        </p:nvSpPr>
        <p:spPr>
          <a:xfrm>
            <a:off x="457200" y="274638"/>
            <a:ext cx="6324599" cy="868362"/>
          </a:xfrm>
        </p:spPr>
        <p:txBody>
          <a:bodyPr/>
          <a:lstStyle/>
          <a:p>
            <a:pPr eaLnBrk="1" hangingPunct="1"/>
            <a:r>
              <a:rPr lang="en-CA" dirty="0" smtClean="0">
                <a:cs typeface="Consolas" panose="020B0609020204030204" pitchFamily="49" charset="0"/>
              </a:rPr>
              <a:t>Displaying Output: </a:t>
            </a:r>
            <a:r>
              <a:rPr lang="en-CA" dirty="0" smtClean="0">
                <a:latin typeface="Consolas" panose="020B0609020204030204" pitchFamily="49" charset="0"/>
                <a:cs typeface="Consolas" panose="020B0609020204030204" pitchFamily="49" charset="0"/>
              </a:rPr>
              <a:t>Alert()</a:t>
            </a:r>
            <a:r>
              <a:rPr lang="en-CA" dirty="0" smtClean="0"/>
              <a:t> Box</a:t>
            </a:r>
          </a:p>
        </p:txBody>
      </p:sp>
      <p:sp>
        <p:nvSpPr>
          <p:cNvPr id="64515" name="Rectangle 3"/>
          <p:cNvSpPr>
            <a:spLocks noGrp="1"/>
          </p:cNvSpPr>
          <p:nvPr>
            <p:ph type="body" idx="4294967295"/>
          </p:nvPr>
        </p:nvSpPr>
        <p:spPr/>
        <p:txBody>
          <a:bodyPr/>
          <a:lstStyle/>
          <a:p>
            <a:pPr eaLnBrk="1" hangingPunct="1"/>
            <a:r>
              <a:rPr lang="en-CA" dirty="0" smtClean="0"/>
              <a:t>(Details of the previous example)</a:t>
            </a:r>
          </a:p>
          <a:p>
            <a:pPr eaLnBrk="1" hangingPunct="1"/>
            <a:r>
              <a:rPr lang="en-CA" dirty="0" smtClean="0"/>
              <a:t>Creates a popup window that ‘outputs’ information to the webpage visitor</a:t>
            </a:r>
          </a:p>
          <a:p>
            <a:pPr eaLnBrk="1" hangingPunct="1"/>
            <a:r>
              <a:rPr lang="en-CA" dirty="0" smtClean="0"/>
              <a:t>Useful for testing</a:t>
            </a:r>
          </a:p>
          <a:p>
            <a:pPr lvl="1" eaLnBrk="1" hangingPunct="1"/>
            <a:r>
              <a:rPr lang="en-CA" dirty="0" smtClean="0"/>
              <a:t>Is my program working?</a:t>
            </a:r>
          </a:p>
          <a:p>
            <a:pPr lvl="1" eaLnBrk="1" hangingPunct="1"/>
            <a:r>
              <a:rPr lang="en-CA" dirty="0" smtClean="0"/>
              <a:t>Which part is running?</a:t>
            </a:r>
          </a:p>
          <a:p>
            <a:pPr eaLnBrk="1" hangingPunct="1"/>
            <a:r>
              <a:rPr lang="en-CA" dirty="0" smtClean="0"/>
              <a:t>Also useful for displaying status messages about the current state of the program</a:t>
            </a:r>
          </a:p>
          <a:p>
            <a:pPr eaLnBrk="1" hangingPunct="1"/>
            <a:r>
              <a:rPr lang="en-CA" b="1" dirty="0" smtClean="0"/>
              <a:t>Format</a:t>
            </a:r>
            <a:r>
              <a:rPr lang="en-CA" dirty="0" smtClean="0"/>
              <a:t> (basic version: displays a constant string, fixed message):</a:t>
            </a:r>
          </a:p>
          <a:p>
            <a:pPr marL="339725" lvl="1" indent="0">
              <a:buNone/>
            </a:pPr>
            <a:r>
              <a:rPr lang="en-CA" dirty="0" smtClean="0">
                <a:latin typeface="Consolas" panose="020B0609020204030204" pitchFamily="49" charset="0"/>
              </a:rPr>
              <a:t> alert</a:t>
            </a:r>
            <a:r>
              <a:rPr lang="en-CA" dirty="0" smtClean="0">
                <a:latin typeface="Consolas" panose="020B0609020204030204" pitchFamily="49" charset="0"/>
              </a:rPr>
              <a:t>(&lt;</a:t>
            </a:r>
            <a:r>
              <a:rPr lang="en-US" dirty="0">
                <a:latin typeface="Consolas" panose="020B0609020204030204" pitchFamily="49" charset="0"/>
                <a:cs typeface="Consolas" panose="020B0609020204030204" pitchFamily="49" charset="0"/>
              </a:rPr>
              <a:t>"</a:t>
            </a:r>
            <a:r>
              <a:rPr lang="en-CA" i="1" dirty="0" smtClean="0">
                <a:latin typeface="Consolas" panose="020B0609020204030204" pitchFamily="49" charset="0"/>
              </a:rPr>
              <a:t>Message </a:t>
            </a:r>
            <a:r>
              <a:rPr lang="en-CA" i="1" dirty="0" smtClean="0">
                <a:latin typeface="Consolas" panose="020B0609020204030204" pitchFamily="49" charset="0"/>
              </a:rPr>
              <a:t>to dis</a:t>
            </a:r>
            <a:r>
              <a:rPr lang="en-CA" dirty="0" smtClean="0">
                <a:latin typeface="Consolas" panose="020B0609020204030204" pitchFamily="49" charset="0"/>
              </a:rPr>
              <a:t>play</a:t>
            </a:r>
            <a:r>
              <a:rPr lang="en-US" dirty="0">
                <a:latin typeface="Consolas" panose="020B0609020204030204" pitchFamily="49" charset="0"/>
                <a:cs typeface="Consolas" panose="020B0609020204030204" pitchFamily="49" charset="0"/>
              </a:rPr>
              <a:t>"</a:t>
            </a:r>
            <a:r>
              <a:rPr lang="en-CA" dirty="0" smtClean="0">
                <a:latin typeface="Consolas" panose="020B0609020204030204" pitchFamily="49" charset="0"/>
              </a:rPr>
              <a:t>&gt;);</a:t>
            </a:r>
          </a:p>
          <a:p>
            <a:r>
              <a:rPr lang="en-CA" b="1" dirty="0"/>
              <a:t>Example</a:t>
            </a:r>
            <a:r>
              <a:rPr lang="en-CA" dirty="0" smtClean="0"/>
              <a:t>:</a:t>
            </a:r>
          </a:p>
          <a:p>
            <a:pPr marL="339725" lvl="1" indent="0">
              <a:buNone/>
            </a:pPr>
            <a:r>
              <a:rPr lang="en-US" dirty="0">
                <a:latin typeface="Consolas" panose="020B0609020204030204" pitchFamily="49" charset="0"/>
                <a:cs typeface="Consolas" panose="020B0609020204030204" pitchFamily="49" charset="0"/>
              </a:rPr>
              <a:t> alert("Don't press that button");</a:t>
            </a:r>
            <a:endParaRPr lang="en-CA" dirty="0" smtClean="0"/>
          </a:p>
        </p:txBody>
      </p:sp>
      <p:pic>
        <p:nvPicPr>
          <p:cNvPr id="2" name="Picture 1"/>
          <p:cNvPicPr>
            <a:picLocks noChangeAspect="1"/>
          </p:cNvPicPr>
          <p:nvPr/>
        </p:nvPicPr>
        <p:blipFill>
          <a:blip r:embed="rId2"/>
          <a:stretch>
            <a:fillRect/>
          </a:stretch>
        </p:blipFill>
        <p:spPr>
          <a:xfrm>
            <a:off x="6781799" y="0"/>
            <a:ext cx="2362201" cy="1672011"/>
          </a:xfrm>
          <a:prstGeom prst="rect">
            <a:avLst/>
          </a:prstGeom>
        </p:spPr>
      </p:pic>
    </p:spTree>
    <p:extLst>
      <p:ext uri="{BB962C8B-B14F-4D97-AF65-F5344CB8AC3E}">
        <p14:creationId xmlns:p14="http://schemas.microsoft.com/office/powerpoint/2010/main" val="89437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5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5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45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45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45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451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645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Mistake </a:t>
            </a:r>
            <a:r>
              <a:rPr lang="en-US" dirty="0" smtClean="0"/>
              <a:t>#2</a:t>
            </a:r>
            <a:endParaRPr lang="en-US" dirty="0"/>
          </a:p>
        </p:txBody>
      </p:sp>
      <p:sp>
        <p:nvSpPr>
          <p:cNvPr id="3" name="Content Placeholder 2"/>
          <p:cNvSpPr>
            <a:spLocks noGrp="1"/>
          </p:cNvSpPr>
          <p:nvPr>
            <p:ph idx="1"/>
          </p:nvPr>
        </p:nvSpPr>
        <p:spPr/>
        <p:txBody>
          <a:bodyPr/>
          <a:lstStyle/>
          <a:p>
            <a:r>
              <a:rPr lang="en-US" dirty="0" smtClean="0"/>
              <a:t>Forgetting the opening and closing script tags</a:t>
            </a:r>
          </a:p>
          <a:p>
            <a:r>
              <a:rPr lang="en-US" b="1" dirty="0"/>
              <a:t>Name of example</a:t>
            </a:r>
            <a:r>
              <a:rPr lang="en-US" dirty="0"/>
              <a:t>: </a:t>
            </a:r>
            <a:r>
              <a:rPr lang="en-US" dirty="0" smtClean="0">
                <a:latin typeface="Consolas" panose="020B0609020204030204" pitchFamily="49" charset="0"/>
                <a:cs typeface="Consolas" panose="020B0609020204030204" pitchFamily="49" charset="0"/>
              </a:rPr>
              <a:t>4noProgram.htm</a:t>
            </a:r>
          </a:p>
          <a:p>
            <a:pPr marL="339725" lvl="1" indent="0">
              <a:buNone/>
            </a:pPr>
            <a:r>
              <a:rPr lang="en-US" sz="1800" dirty="0">
                <a:solidFill>
                  <a:schemeClr val="bg1">
                    <a:lumMod val="50000"/>
                  </a:schemeClr>
                </a:solidFill>
                <a:latin typeface="Consolas" panose="020B0609020204030204" pitchFamily="49" charset="0"/>
                <a:cs typeface="Consolas" panose="020B0609020204030204" pitchFamily="49" charset="0"/>
              </a:rPr>
              <a:t>function saySmartResponse()</a:t>
            </a:r>
          </a:p>
          <a:p>
            <a:pPr marL="339725" lvl="1" indent="0">
              <a:buNone/>
            </a:pPr>
            <a:r>
              <a:rPr lang="en-US" sz="1800" dirty="0">
                <a:solidFill>
                  <a:schemeClr val="bg1">
                    <a:lumMod val="50000"/>
                  </a:schemeClr>
                </a:solidFill>
                <a:latin typeface="Consolas" panose="020B0609020204030204" pitchFamily="49" charset="0"/>
                <a:cs typeface="Consolas" panose="020B0609020204030204" pitchFamily="49" charset="0"/>
              </a:rPr>
              <a:t>{</a:t>
            </a:r>
          </a:p>
          <a:p>
            <a:pPr marL="339725" lvl="1" indent="0">
              <a:buNone/>
            </a:pPr>
            <a:r>
              <a:rPr lang="en-US" sz="1800" dirty="0">
                <a:solidFill>
                  <a:schemeClr val="bg1">
                    <a:lumMod val="50000"/>
                  </a:schemeClr>
                </a:solidFill>
                <a:latin typeface="Consolas" panose="020B0609020204030204" pitchFamily="49" charset="0"/>
                <a:cs typeface="Consolas" panose="020B0609020204030204" pitchFamily="49" charset="0"/>
              </a:rPr>
              <a:t>    alert("Don't press that button");</a:t>
            </a:r>
          </a:p>
          <a:p>
            <a:pPr marL="339725" lvl="1" indent="0">
              <a:buNone/>
            </a:pPr>
            <a:r>
              <a:rPr lang="en-US" sz="1800" dirty="0" smtClean="0">
                <a:solidFill>
                  <a:schemeClr val="bg1">
                    <a:lumMod val="50000"/>
                  </a:schemeClr>
                </a:solidFill>
                <a:latin typeface="Consolas" panose="020B0609020204030204" pitchFamily="49" charset="0"/>
                <a:cs typeface="Consolas" panose="020B0609020204030204" pitchFamily="49" charset="0"/>
              </a:rPr>
              <a:t>}</a:t>
            </a:r>
            <a:endParaRPr lang="en-US" sz="1800" dirty="0">
              <a:solidFill>
                <a:schemeClr val="bg1">
                  <a:lumMod val="50000"/>
                </a:schemeClr>
              </a:solidFill>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&lt;input type="button" value="Press me" </a:t>
            </a:r>
            <a:endParaRPr lang="en-US" sz="1800" dirty="0" smtClean="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onclick</a:t>
            </a:r>
            <a:r>
              <a:rPr lang="en-US" sz="1800" dirty="0">
                <a:latin typeface="Consolas" panose="020B0609020204030204" pitchFamily="49" charset="0"/>
                <a:cs typeface="Consolas" panose="020B0609020204030204" pitchFamily="49" charset="0"/>
              </a:rPr>
              <a:t>="saySmartResponse()"/&gt;</a:t>
            </a:r>
          </a:p>
          <a:p>
            <a:endParaRPr lang="en-US" dirty="0"/>
          </a:p>
          <a:p>
            <a:endParaRPr lang="en" dirty="0"/>
          </a:p>
          <a:p>
            <a:endParaRPr lang="en-US" dirty="0"/>
          </a:p>
        </p:txBody>
      </p:sp>
      <p:grpSp>
        <p:nvGrpSpPr>
          <p:cNvPr id="5" name="Group 4"/>
          <p:cNvGrpSpPr/>
          <p:nvPr/>
        </p:nvGrpSpPr>
        <p:grpSpPr>
          <a:xfrm>
            <a:off x="3429000" y="4190999"/>
            <a:ext cx="5419725" cy="2638426"/>
            <a:chOff x="3429000" y="4190999"/>
            <a:chExt cx="5419725" cy="2638426"/>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4562475"/>
              <a:ext cx="5419725"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bwMode="auto">
            <a:xfrm>
              <a:off x="3429000" y="4190999"/>
              <a:ext cx="1143000" cy="371475"/>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0" tIns="46800" rIns="93600" bIns="46800" rtlCol="0">
              <a:noAutofit/>
            </a:bodyPr>
            <a:lstStyle/>
            <a:p>
              <a:pPr eaLnBrk="1" hangingPunct="1">
                <a:spcBef>
                  <a:spcPct val="50000"/>
                </a:spcBef>
              </a:pPr>
              <a:r>
                <a:rPr lang="en-US" sz="1800" b="1" dirty="0" smtClean="0">
                  <a:solidFill>
                    <a:srgbClr val="FF0000"/>
                  </a:solidFill>
                </a:rPr>
                <a:t>Result</a:t>
              </a:r>
            </a:p>
          </p:txBody>
        </p:sp>
      </p:grpSp>
    </p:spTree>
    <p:extLst>
      <p:ext uri="{BB962C8B-B14F-4D97-AF65-F5344CB8AC3E}">
        <p14:creationId xmlns:p14="http://schemas.microsoft.com/office/powerpoint/2010/main" val="341483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randombar(horizontal)">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Variables</a:t>
            </a:r>
            <a:endParaRPr lang="en-US" b="1" dirty="0">
              <a:solidFill>
                <a:srgbClr val="FF0000"/>
              </a:solidFill>
            </a:endParaRPr>
          </a:p>
        </p:txBody>
      </p:sp>
      <p:sp>
        <p:nvSpPr>
          <p:cNvPr id="3" name="Content Placeholder 2"/>
          <p:cNvSpPr>
            <a:spLocks noGrp="1"/>
          </p:cNvSpPr>
          <p:nvPr>
            <p:ph idx="1"/>
          </p:nvPr>
        </p:nvSpPr>
        <p:spPr/>
        <p:txBody>
          <a:bodyPr/>
          <a:lstStyle/>
          <a:p>
            <a:pPr eaLnBrk="1" hangingPunct="1">
              <a:defRPr/>
            </a:pPr>
            <a:r>
              <a:rPr lang="en-US" dirty="0"/>
              <a:t>Used to temporarily store information at location in memory </a:t>
            </a:r>
          </a:p>
          <a:p>
            <a:pPr eaLnBrk="1" hangingPunct="1">
              <a:defRPr/>
            </a:pPr>
            <a:r>
              <a:rPr lang="en-US" dirty="0"/>
              <a:t>Variables must be declared (created) before they can be used.</a:t>
            </a:r>
          </a:p>
          <a:p>
            <a:r>
              <a:rPr lang="en-US" b="1" dirty="0" smtClean="0"/>
              <a:t>Format</a:t>
            </a:r>
            <a:r>
              <a:rPr lang="en-US" dirty="0" smtClean="0"/>
              <a:t>:</a:t>
            </a:r>
          </a:p>
          <a:p>
            <a:pPr marL="339725" lvl="1" indent="0">
              <a:buNone/>
            </a:pPr>
            <a:r>
              <a:rPr lang="en-US" dirty="0">
                <a:latin typeface="Consolas" panose="020B0609020204030204" pitchFamily="49" charset="0"/>
                <a:cs typeface="Consolas" panose="020B0609020204030204" pitchFamily="49" charset="0"/>
              </a:rPr>
              <a:t>v</a:t>
            </a:r>
            <a:r>
              <a:rPr lang="en-US" dirty="0" smtClean="0">
                <a:latin typeface="Consolas" panose="020B0609020204030204" pitchFamily="49" charset="0"/>
                <a:cs typeface="Consolas" panose="020B0609020204030204" pitchFamily="49" charset="0"/>
              </a:rPr>
              <a:t>ar &lt;</a:t>
            </a:r>
            <a:r>
              <a:rPr lang="en-US" b="1" i="1" dirty="0" smtClean="0">
                <a:solidFill>
                  <a:srgbClr val="FF0000"/>
                </a:solidFill>
                <a:latin typeface="Consolas" panose="020B0609020204030204" pitchFamily="49" charset="0"/>
                <a:cs typeface="Consolas" panose="020B0609020204030204" pitchFamily="49" charset="0"/>
              </a:rPr>
              <a:t>variable name</a:t>
            </a:r>
            <a:r>
              <a:rPr lang="en-US" dirty="0" smtClean="0">
                <a:latin typeface="Consolas" panose="020B0609020204030204" pitchFamily="49" charset="0"/>
                <a:cs typeface="Consolas" panose="020B0609020204030204" pitchFamily="49" charset="0"/>
              </a:rPr>
              <a:t>&gt; = &lt;</a:t>
            </a:r>
            <a:r>
              <a:rPr lang="en-US" i="1" dirty="0" smtClean="0">
                <a:latin typeface="Consolas" panose="020B0609020204030204" pitchFamily="49" charset="0"/>
                <a:cs typeface="Consolas" panose="020B0609020204030204" pitchFamily="49" charset="0"/>
              </a:rPr>
              <a:t>value</a:t>
            </a:r>
            <a:r>
              <a:rPr lang="en-US" dirty="0" smtClean="0">
                <a:latin typeface="Consolas" panose="020B0609020204030204" pitchFamily="49" charset="0"/>
                <a:cs typeface="Consolas" panose="020B0609020204030204" pitchFamily="49" charset="0"/>
              </a:rPr>
              <a:t>&gt;;</a:t>
            </a:r>
          </a:p>
          <a:p>
            <a:pPr marL="339725" lvl="1" indent="0">
              <a:buNone/>
            </a:pPr>
            <a:endParaRPr lang="en-US" dirty="0"/>
          </a:p>
          <a:p>
            <a:r>
              <a:rPr lang="en-US" b="1" dirty="0" smtClean="0"/>
              <a:t>Example</a:t>
            </a:r>
            <a:r>
              <a:rPr lang="en-US" dirty="0" smtClean="0"/>
              <a:t>:</a:t>
            </a:r>
          </a:p>
          <a:p>
            <a:pPr marL="339725" lvl="1" indent="0">
              <a:buNone/>
            </a:pPr>
            <a:r>
              <a:rPr lang="en-US" dirty="0">
                <a:latin typeface="Consolas" panose="020B0609020204030204" pitchFamily="49" charset="0"/>
                <a:cs typeface="Consolas" panose="020B0609020204030204" pitchFamily="49" charset="0"/>
              </a:rPr>
              <a:t>v</a:t>
            </a:r>
            <a:r>
              <a:rPr lang="en-US" dirty="0" smtClean="0">
                <a:latin typeface="Consolas" panose="020B0609020204030204" pitchFamily="49" charset="0"/>
                <a:cs typeface="Consolas" panose="020B0609020204030204" pitchFamily="49" charset="0"/>
              </a:rPr>
              <a:t>ar </a:t>
            </a:r>
            <a:r>
              <a:rPr lang="en-US" b="1" dirty="0" smtClean="0">
                <a:solidFill>
                  <a:srgbClr val="FF0000"/>
                </a:solidFill>
                <a:latin typeface="Consolas" panose="020B0609020204030204" pitchFamily="49" charset="0"/>
                <a:cs typeface="Consolas" panose="020B0609020204030204" pitchFamily="49" charset="0"/>
              </a:rPr>
              <a:t>num</a:t>
            </a:r>
            <a:r>
              <a:rPr lang="en-US" dirty="0" smtClean="0">
                <a:latin typeface="Consolas" panose="020B0609020204030204" pitchFamily="49" charset="0"/>
                <a:cs typeface="Consolas" panose="020B0609020204030204" pitchFamily="49" charset="0"/>
              </a:rPr>
              <a:t> = </a:t>
            </a:r>
            <a:r>
              <a:rPr lang="en-US" dirty="0" smtClean="0">
                <a:latin typeface="Consolas" panose="020B0609020204030204" pitchFamily="49" charset="0"/>
                <a:cs typeface="Consolas" panose="020B0609020204030204" pitchFamily="49" charset="0"/>
              </a:rPr>
              <a:t>-1;</a:t>
            </a:r>
            <a:endParaRPr lang="en-US" dirty="0" smtClean="0">
              <a:latin typeface="Consolas" panose="020B0609020204030204" pitchFamily="49" charset="0"/>
              <a:cs typeface="Consolas" panose="020B0609020204030204" pitchFamily="49" charset="0"/>
            </a:endParaRPr>
          </a:p>
          <a:p>
            <a:pPr marL="339725" lvl="1" indent="0">
              <a:buNone/>
            </a:pPr>
            <a:endParaRPr lang="en-US" dirty="0" smtClean="0">
              <a:cs typeface="Consolas" panose="020B0609020204030204" pitchFamily="49" charset="0"/>
            </a:endParaRPr>
          </a:p>
        </p:txBody>
      </p:sp>
    </p:spTree>
    <p:extLst>
      <p:ext uri="{BB962C8B-B14F-4D97-AF65-F5344CB8AC3E}">
        <p14:creationId xmlns:p14="http://schemas.microsoft.com/office/powerpoint/2010/main" val="18471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10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10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100"/>
                                  </p:stCondLst>
                                  <p:childTnLst>
                                    <p:set>
                                      <p:cBhvr>
                                        <p:cTn id="20" dur="1" fill="hold">
                                          <p:stCondLst>
                                            <p:cond delay="499"/>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100"/>
                                  </p:stCondLst>
                                  <p:childTnLst>
                                    <p:set>
                                      <p:cBhvr>
                                        <p:cTn id="22"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A4: HTML Tags &amp; JavaScript Programming</a:t>
            </a:r>
            <a:endParaRPr lang="en-CA" dirty="0"/>
          </a:p>
        </p:txBody>
      </p:sp>
      <p:sp>
        <p:nvSpPr>
          <p:cNvPr id="3" name="Content Placeholder 2"/>
          <p:cNvSpPr>
            <a:spLocks noGrp="1"/>
          </p:cNvSpPr>
          <p:nvPr>
            <p:ph idx="1"/>
          </p:nvPr>
        </p:nvSpPr>
        <p:spPr/>
        <p:txBody>
          <a:bodyPr/>
          <a:lstStyle/>
          <a:p>
            <a:r>
              <a:rPr lang="en-CA" dirty="0" smtClean="0"/>
              <a:t>Important reminder: it is crucial that you test your submission by: </a:t>
            </a:r>
          </a:p>
          <a:p>
            <a:pPr lvl="1"/>
            <a:r>
              <a:rPr lang="en-CA" dirty="0" smtClean="0"/>
              <a:t>Viewing the effect of the html tags in a web browser.</a:t>
            </a:r>
          </a:p>
          <a:p>
            <a:pPr lvl="1"/>
            <a:r>
              <a:rPr lang="en-CA" dirty="0"/>
              <a:t>R</a:t>
            </a:r>
            <a:r>
              <a:rPr lang="en-CA" dirty="0" smtClean="0"/>
              <a:t>unning the JavaScript program through the web browser to ensure that it properly fulfills assignment requirements.</a:t>
            </a:r>
          </a:p>
          <a:p>
            <a:r>
              <a:rPr lang="en-CA" dirty="0" smtClean="0"/>
              <a:t>Your submission must work on the 203 lab computers in order to be awarded credit.</a:t>
            </a:r>
            <a:endParaRPr lang="en-CA" dirty="0"/>
          </a:p>
        </p:txBody>
      </p:sp>
    </p:spTree>
    <p:extLst>
      <p:ext uri="{BB962C8B-B14F-4D97-AF65-F5344CB8AC3E}">
        <p14:creationId xmlns:p14="http://schemas.microsoft.com/office/powerpoint/2010/main" val="1736580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HTML</a:t>
            </a:r>
            <a:endParaRPr lang="en-US" dirty="0"/>
          </a:p>
        </p:txBody>
      </p:sp>
      <p:sp>
        <p:nvSpPr>
          <p:cNvPr id="3" name="Content Placeholder 2"/>
          <p:cNvSpPr>
            <a:spLocks noGrp="1"/>
          </p:cNvSpPr>
          <p:nvPr>
            <p:ph idx="1"/>
          </p:nvPr>
        </p:nvSpPr>
        <p:spPr/>
        <p:txBody>
          <a:bodyPr/>
          <a:lstStyle/>
          <a:p>
            <a:r>
              <a:rPr lang="en-US" dirty="0" smtClean="0"/>
              <a:t>In the last section you learned how to use html to: format text, embed content and link to other pages.</a:t>
            </a:r>
          </a:p>
          <a:p>
            <a:r>
              <a:rPr lang="en-US" dirty="0" smtClean="0"/>
              <a:t>In this section you will learn how to use HTML to create graphical controls such as buttons and input fields.</a:t>
            </a:r>
            <a:endParaRPr lang="en-US" dirty="0"/>
          </a:p>
        </p:txBody>
      </p:sp>
    </p:spTree>
    <p:extLst>
      <p:ext uri="{BB962C8B-B14F-4D97-AF65-F5344CB8AC3E}">
        <p14:creationId xmlns:p14="http://schemas.microsoft.com/office/powerpoint/2010/main" val="58995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Web Page Design And JavaScript Programming</a:t>
            </a:r>
            <a:endParaRPr lang="en-CA" dirty="0"/>
          </a:p>
        </p:txBody>
      </p:sp>
      <p:sp>
        <p:nvSpPr>
          <p:cNvPr id="3" name="Content Placeholder 2"/>
          <p:cNvSpPr>
            <a:spLocks noGrp="1"/>
          </p:cNvSpPr>
          <p:nvPr>
            <p:ph idx="1"/>
          </p:nvPr>
        </p:nvSpPr>
        <p:spPr/>
        <p:txBody>
          <a:bodyPr/>
          <a:lstStyle/>
          <a:p>
            <a:pPr eaLnBrk="1" hangingPunct="1"/>
            <a:r>
              <a:rPr lang="en-US" dirty="0"/>
              <a:t>It is not assumed that you have any prior experience writing computer programs </a:t>
            </a:r>
            <a:r>
              <a:rPr lang="en-US" dirty="0" smtClean="0"/>
              <a:t>(JavaScript </a:t>
            </a:r>
            <a:r>
              <a:rPr lang="en-US" dirty="0"/>
              <a:t>or something else).</a:t>
            </a:r>
          </a:p>
          <a:p>
            <a:pPr eaLnBrk="1" hangingPunct="1"/>
            <a:r>
              <a:rPr lang="en-US" dirty="0"/>
              <a:t>Consequently early examples and concepts will be quite </a:t>
            </a:r>
            <a:r>
              <a:rPr lang="en-US" dirty="0" smtClean="0"/>
              <a:t>rudimentary </a:t>
            </a:r>
            <a:r>
              <a:rPr lang="en-US" dirty="0"/>
              <a:t>i.e., “we </a:t>
            </a:r>
            <a:r>
              <a:rPr lang="en-US" dirty="0" smtClean="0"/>
              <a:t>will teach programming gradually”</a:t>
            </a:r>
            <a:endParaRPr lang="en-US" dirty="0"/>
          </a:p>
          <a:p>
            <a:pPr lvl="1"/>
            <a:r>
              <a:rPr lang="en-CA" dirty="0" smtClean="0"/>
              <a:t>This section of notes will only cover very rudimentary programming concepts.</a:t>
            </a:r>
          </a:p>
          <a:p>
            <a:pPr lvl="1"/>
            <a:r>
              <a:rPr lang="en-CA" dirty="0" smtClean="0"/>
              <a:t>The next section covers more advanced but common and useful programming concepts. </a:t>
            </a:r>
            <a:endParaRPr lang="en-CA" dirty="0"/>
          </a:p>
        </p:txBody>
      </p:sp>
    </p:spTree>
    <p:extLst>
      <p:ext uri="{BB962C8B-B14F-4D97-AF65-F5344CB8AC3E}">
        <p14:creationId xmlns:p14="http://schemas.microsoft.com/office/powerpoint/2010/main" val="2714676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pPr eaLnBrk="1" hangingPunct="1"/>
            <a:r>
              <a:rPr lang="en-US" dirty="0" smtClean="0"/>
              <a:t>Some Types Of Variables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2957436"/>
              </p:ext>
            </p:extLst>
          </p:nvPr>
        </p:nvGraphicFramePr>
        <p:xfrm>
          <a:off x="1219200" y="1371600"/>
          <a:ext cx="6705600" cy="1889760"/>
        </p:xfrm>
        <a:graphic>
          <a:graphicData uri="http://schemas.openxmlformats.org/drawingml/2006/table">
            <a:tbl>
              <a:tblPr firstRow="1" bandRow="1">
                <a:tableStyleId>{5C22544A-7EE6-4342-B048-85BDC9FD1C3A}</a:tableStyleId>
              </a:tblPr>
              <a:tblGrid>
                <a:gridCol w="2935371"/>
                <a:gridCol w="3770229"/>
              </a:tblGrid>
              <a:tr h="370840">
                <a:tc>
                  <a:txBody>
                    <a:bodyPr/>
                    <a:lstStyle/>
                    <a:p>
                      <a:r>
                        <a:rPr lang="en-US" sz="2000" dirty="0" smtClean="0"/>
                        <a:t>Type of information stored</a:t>
                      </a:r>
                      <a:endParaRPr lang="en-US" sz="2000" dirty="0"/>
                    </a:p>
                  </a:txBody>
                  <a:tcPr/>
                </a:tc>
                <a:tc>
                  <a:txBody>
                    <a:bodyPr/>
                    <a:lstStyle/>
                    <a:p>
                      <a:r>
                        <a:rPr lang="en-US" sz="2000" dirty="0" smtClean="0"/>
                        <a:t>Example variable</a:t>
                      </a:r>
                      <a:r>
                        <a:rPr lang="en-US" sz="2000" baseline="0" dirty="0" smtClean="0"/>
                        <a:t> declaration</a:t>
                      </a:r>
                      <a:endParaRPr lang="en-US" sz="2000" dirty="0"/>
                    </a:p>
                  </a:txBody>
                  <a:tcPr/>
                </a:tc>
              </a:tr>
              <a:tr h="370840">
                <a:tc>
                  <a:txBody>
                    <a:bodyPr/>
                    <a:lstStyle/>
                    <a:p>
                      <a:r>
                        <a:rPr lang="en-US" sz="2000" dirty="0" smtClean="0"/>
                        <a:t>Whole numbers</a:t>
                      </a:r>
                      <a:endParaRPr lang="en-US" sz="2000" dirty="0"/>
                    </a:p>
                  </a:txBody>
                  <a:tcPr/>
                </a:tc>
                <a:tc>
                  <a:txBody>
                    <a:bodyPr/>
                    <a:lstStyle/>
                    <a:p>
                      <a:pPr marL="0" lvl="1" indent="0">
                        <a:buNone/>
                      </a:pPr>
                      <a:r>
                        <a:rPr lang="en-US" sz="2000" dirty="0" smtClean="0">
                          <a:latin typeface="Consolas" panose="020B0609020204030204" pitchFamily="49" charset="0"/>
                          <a:cs typeface="Consolas" panose="020B0609020204030204" pitchFamily="49" charset="0"/>
                        </a:rPr>
                        <a:t>var wholeNum = 2;</a:t>
                      </a:r>
                    </a:p>
                  </a:txBody>
                  <a:tcPr/>
                </a:tc>
              </a:tr>
              <a:tr h="370840">
                <a:tc>
                  <a:txBody>
                    <a:bodyPr/>
                    <a:lstStyle/>
                    <a:p>
                      <a:r>
                        <a:rPr lang="en-US" sz="2000" dirty="0" smtClean="0"/>
                        <a:t>Real</a:t>
                      </a:r>
                      <a:r>
                        <a:rPr lang="en-US" sz="2000" baseline="0" dirty="0" smtClean="0"/>
                        <a:t> numbers</a:t>
                      </a:r>
                      <a:endParaRPr lang="en-US" sz="2000" dirty="0"/>
                    </a:p>
                  </a:txBody>
                  <a:tcPr/>
                </a:tc>
                <a:tc>
                  <a:txBody>
                    <a:bodyPr/>
                    <a:lstStyle/>
                    <a:p>
                      <a:pPr marL="0" lvl="1" indent="0">
                        <a:buNone/>
                      </a:pPr>
                      <a:r>
                        <a:rPr lang="en-US" sz="2000" dirty="0" smtClean="0">
                          <a:latin typeface="Consolas" panose="020B0609020204030204" pitchFamily="49" charset="0"/>
                          <a:cs typeface="Consolas" panose="020B0609020204030204" pitchFamily="49" charset="0"/>
                        </a:rPr>
                        <a:t>var realNum = 2.0;</a:t>
                      </a:r>
                    </a:p>
                  </a:txBody>
                  <a:tcPr/>
                </a:tc>
              </a:tr>
              <a:tr h="370840">
                <a:tc>
                  <a:txBody>
                    <a:bodyPr/>
                    <a:lstStyle/>
                    <a:p>
                      <a:r>
                        <a:rPr lang="en-US" sz="2000" dirty="0" smtClean="0"/>
                        <a:t>Chararacters</a:t>
                      </a:r>
                      <a:r>
                        <a:rPr lang="en-US" sz="2000" baseline="30000" dirty="0" smtClean="0"/>
                        <a:t>1</a:t>
                      </a:r>
                      <a:endParaRPr lang="en-US" sz="2000" baseline="30000" dirty="0"/>
                    </a:p>
                  </a:txBody>
                  <a:tcPr/>
                </a:tc>
                <a:tc>
                  <a:txBody>
                    <a:bodyPr/>
                    <a:lstStyle/>
                    <a:p>
                      <a:r>
                        <a:rPr lang="en-US" sz="2000" dirty="0" smtClean="0">
                          <a:latin typeface="Consolas" panose="020B0609020204030204" pitchFamily="49" charset="0"/>
                          <a:cs typeface="Consolas" panose="020B0609020204030204" pitchFamily="49" charset="0"/>
                        </a:rPr>
                        <a:t>var aString = "xyz";</a:t>
                      </a:r>
                      <a:endParaRPr lang="en-US" sz="2000" dirty="0">
                        <a:latin typeface="Consolas" panose="020B0609020204030204" pitchFamily="49" charset="0"/>
                        <a:cs typeface="Consolas" panose="020B0609020204030204" pitchFamily="49" charset="0"/>
                      </a:endParaRPr>
                    </a:p>
                  </a:txBody>
                  <a:tcPr/>
                </a:tc>
              </a:tr>
            </a:tbl>
          </a:graphicData>
        </a:graphic>
      </p:graphicFrame>
      <p:sp>
        <p:nvSpPr>
          <p:cNvPr id="85036" name="TextBox 4"/>
          <p:cNvSpPr txBox="1">
            <a:spLocks noChangeArrowheads="1"/>
          </p:cNvSpPr>
          <p:nvPr/>
        </p:nvSpPr>
        <p:spPr bwMode="auto">
          <a:xfrm>
            <a:off x="76200" y="6400800"/>
            <a:ext cx="8991600" cy="338554"/>
          </a:xfrm>
          <a:prstGeom prst="rect">
            <a:avLst/>
          </a:prstGeom>
          <a:noFill/>
          <a:ln w="9525">
            <a:noFill/>
            <a:miter lim="800000"/>
            <a:headEnd/>
            <a:tailEnd/>
          </a:ln>
        </p:spPr>
        <p:txBody>
          <a:bodyPr wrap="square">
            <a:spAutoFit/>
          </a:bodyPr>
          <a:lstStyle/>
          <a:p>
            <a:r>
              <a:rPr lang="en-US" sz="1600" dirty="0"/>
              <a:t>1) Any visible character you can type and more e.g., ‘Enter</a:t>
            </a:r>
            <a:r>
              <a:rPr lang="en-US" sz="1600" dirty="0" smtClean="0"/>
              <a:t>’ </a:t>
            </a:r>
            <a:r>
              <a:rPr lang="en-US" sz="1600" dirty="0" smtClean="0"/>
              <a:t>key</a:t>
            </a:r>
            <a:endParaRPr lang="en-US" sz="1600" dirty="0"/>
          </a:p>
        </p:txBody>
      </p:sp>
    </p:spTree>
    <p:extLst>
      <p:ext uri="{BB962C8B-B14F-4D97-AF65-F5344CB8AC3E}">
        <p14:creationId xmlns:p14="http://schemas.microsoft.com/office/powerpoint/2010/main" val="215913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5036"/>
                                        </p:tgtEl>
                                        <p:attrNameLst>
                                          <p:attrName>style.visibility</p:attrName>
                                        </p:attrNameLst>
                                      </p:cBhvr>
                                      <p:to>
                                        <p:strVal val="visible"/>
                                      </p:to>
                                    </p:set>
                                    <p:animEffect transition="in" filter="randombar(horizontal)">
                                      <p:cBhvr>
                                        <p:cTn id="7" dur="500"/>
                                        <p:tgtEl>
                                          <p:spTgt spid="85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3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Program With </a:t>
            </a:r>
            <a:r>
              <a:rPr lang="en-US" b="1" dirty="0" smtClean="0">
                <a:solidFill>
                  <a:srgbClr val="FF0000"/>
                </a:solidFill>
              </a:rPr>
              <a:t>Variables</a:t>
            </a:r>
            <a:endParaRPr lang="en-US" b="1" dirty="0">
              <a:solidFill>
                <a:srgbClr val="FF0000"/>
              </a:solidFill>
            </a:endParaRPr>
          </a:p>
        </p:txBody>
      </p:sp>
      <p:sp>
        <p:nvSpPr>
          <p:cNvPr id="3" name="Content Placeholder 2"/>
          <p:cNvSpPr>
            <a:spLocks noGrp="1"/>
          </p:cNvSpPr>
          <p:nvPr>
            <p:ph idx="1"/>
          </p:nvPr>
        </p:nvSpPr>
        <p:spPr/>
        <p:txBody>
          <a:bodyPr/>
          <a:lstStyle/>
          <a:p>
            <a:r>
              <a:rPr lang="en-US" b="1" dirty="0"/>
              <a:t>Name of example</a:t>
            </a:r>
            <a:r>
              <a:rPr lang="en-US" dirty="0"/>
              <a:t>: </a:t>
            </a:r>
            <a:r>
              <a:rPr lang="en-US" dirty="0" smtClean="0">
                <a:latin typeface="Consolas" panose="020B0609020204030204" pitchFamily="49" charset="0"/>
                <a:cs typeface="Consolas" panose="020B0609020204030204" pitchFamily="49" charset="0"/>
              </a:rPr>
              <a:t>5variables.htm</a:t>
            </a:r>
          </a:p>
          <a:p>
            <a:pPr marL="339725" lvl="1" indent="0">
              <a:buNone/>
            </a:pPr>
            <a:r>
              <a:rPr lang="en-US" sz="1800" dirty="0" smtClean="0">
                <a:latin typeface="Consolas" panose="020B0609020204030204" pitchFamily="49" charset="0"/>
                <a:cs typeface="Consolas" panose="020B0609020204030204" pitchFamily="49" charset="0"/>
              </a:rPr>
              <a:t>&lt;script&gt;</a:t>
            </a: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function buttonPress()</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    var </a:t>
            </a:r>
            <a:r>
              <a:rPr lang="en-US" sz="1800" b="1" dirty="0">
                <a:solidFill>
                  <a:srgbClr val="FF0000"/>
                </a:solidFill>
                <a:latin typeface="Consolas" panose="020B0609020204030204" pitchFamily="49" charset="0"/>
                <a:cs typeface="Consolas" panose="020B0609020204030204" pitchFamily="49" charset="0"/>
              </a:rPr>
              <a:t>num</a:t>
            </a:r>
            <a:r>
              <a:rPr lang="en-US" sz="1800" dirty="0">
                <a:latin typeface="Consolas" panose="020B0609020204030204" pitchFamily="49" charset="0"/>
                <a:cs typeface="Consolas" panose="020B0609020204030204" pitchFamily="49" charset="0"/>
              </a:rPr>
              <a:t> = 2;</a:t>
            </a:r>
          </a:p>
          <a:p>
            <a:pPr marL="339725" lvl="1" indent="0">
              <a:buNone/>
            </a:pPr>
            <a:r>
              <a:rPr lang="en-US" sz="1800" dirty="0">
                <a:latin typeface="Consolas" panose="020B0609020204030204" pitchFamily="49" charset="0"/>
                <a:cs typeface="Consolas" panose="020B0609020204030204" pitchFamily="49" charset="0"/>
              </a:rPr>
              <a:t>    var </a:t>
            </a:r>
            <a:r>
              <a:rPr lang="en-US" sz="1800" b="1" dirty="0">
                <a:solidFill>
                  <a:srgbClr val="FF0000"/>
                </a:solidFill>
                <a:latin typeface="Consolas" panose="020B0609020204030204" pitchFamily="49" charset="0"/>
                <a:cs typeface="Consolas" panose="020B0609020204030204" pitchFamily="49" charset="0"/>
              </a:rPr>
              <a:t>aString</a:t>
            </a:r>
            <a:r>
              <a:rPr lang="en-US" sz="1800" dirty="0">
                <a:latin typeface="Consolas" panose="020B0609020204030204" pitchFamily="49" charset="0"/>
                <a:cs typeface="Consolas" panose="020B0609020204030204" pitchFamily="49" charset="0"/>
              </a:rPr>
              <a:t> = "abc";</a:t>
            </a:r>
          </a:p>
          <a:p>
            <a:pPr marL="339725" lvl="1" indent="0">
              <a:buNone/>
            </a:pPr>
            <a:r>
              <a:rPr lang="en-US" sz="1800" dirty="0">
                <a:latin typeface="Consolas" panose="020B0609020204030204" pitchFamily="49" charset="0"/>
                <a:cs typeface="Consolas" panose="020B0609020204030204" pitchFamily="49" charset="0"/>
              </a:rPr>
              <a:t>    alert("Num = " + </a:t>
            </a:r>
            <a:r>
              <a:rPr lang="en-US" sz="1800" b="1" dirty="0">
                <a:solidFill>
                  <a:srgbClr val="FF0000"/>
                </a:solidFill>
                <a:latin typeface="Consolas" panose="020B0609020204030204" pitchFamily="49" charset="0"/>
                <a:cs typeface="Consolas" panose="020B0609020204030204" pitchFamily="49" charset="0"/>
              </a:rPr>
              <a:t>num</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    alert("aString = " + </a:t>
            </a:r>
            <a:r>
              <a:rPr lang="en-US" sz="1800" b="1" dirty="0">
                <a:solidFill>
                  <a:srgbClr val="FF0000"/>
                </a:solidFill>
                <a:latin typeface="Consolas" panose="020B0609020204030204" pitchFamily="49" charset="0"/>
                <a:cs typeface="Consolas" panose="020B0609020204030204" pitchFamily="49" charset="0"/>
              </a:rPr>
              <a:t>aString</a:t>
            </a: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&lt;input type="button" value="Press" onclick="buttonPress()"/&gt;&lt;br&gt;</a:t>
            </a:r>
          </a:p>
          <a:p>
            <a:endParaRPr lang="en-US" dirty="0"/>
          </a:p>
        </p:txBody>
      </p:sp>
    </p:spTree>
    <p:extLst>
      <p:ext uri="{BB962C8B-B14F-4D97-AF65-F5344CB8AC3E}">
        <p14:creationId xmlns:p14="http://schemas.microsoft.com/office/powerpoint/2010/main" val="195157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cs typeface="Consolas" panose="020B0609020204030204" pitchFamily="49" charset="0"/>
              </a:rPr>
              <a:t>Alert()</a:t>
            </a:r>
            <a:r>
              <a:rPr lang="en-CA" dirty="0" smtClean="0"/>
              <a:t>: </a:t>
            </a:r>
            <a:r>
              <a:rPr lang="en-CA" dirty="0" smtClean="0"/>
              <a:t>Displaying Multiple Pieces Of Information</a:t>
            </a:r>
            <a:endParaRPr lang="en-CA" dirty="0"/>
          </a:p>
        </p:txBody>
      </p:sp>
      <p:sp>
        <p:nvSpPr>
          <p:cNvPr id="3" name="Content Placeholder 2"/>
          <p:cNvSpPr>
            <a:spLocks noGrp="1"/>
          </p:cNvSpPr>
          <p:nvPr>
            <p:ph idx="1"/>
          </p:nvPr>
        </p:nvSpPr>
        <p:spPr/>
        <p:txBody>
          <a:bodyPr/>
          <a:lstStyle/>
          <a:p>
            <a:pPr eaLnBrk="1" hangingPunct="1"/>
            <a:r>
              <a:rPr lang="en-CA" dirty="0" smtClean="0"/>
              <a:t>Mixed output (strings and variables) must use the </a:t>
            </a:r>
            <a:r>
              <a:rPr lang="en-CA" b="1" dirty="0" smtClean="0">
                <a:solidFill>
                  <a:srgbClr val="FF0000"/>
                </a:solidFill>
              </a:rPr>
              <a:t>concatenation operator </a:t>
            </a:r>
            <a:r>
              <a:rPr lang="en-CA" dirty="0" smtClean="0"/>
              <a:t>‘</a:t>
            </a:r>
            <a:r>
              <a:rPr lang="en-CA" b="1" dirty="0" smtClean="0">
                <a:solidFill>
                  <a:srgbClr val="FF0000"/>
                </a:solidFill>
              </a:rPr>
              <a:t>+</a:t>
            </a:r>
            <a:r>
              <a:rPr lang="en-CA" dirty="0" smtClean="0"/>
              <a:t>’ to connect the different types of information.</a:t>
            </a:r>
          </a:p>
          <a:p>
            <a:pPr eaLnBrk="1" hangingPunct="1"/>
            <a:r>
              <a:rPr lang="en-CA" b="1" dirty="0" smtClean="0"/>
              <a:t>Format</a:t>
            </a:r>
            <a:r>
              <a:rPr lang="en-CA" dirty="0" smtClean="0"/>
              <a:t> (Advanced: displays mixed output):</a:t>
            </a:r>
            <a:endParaRPr lang="en-CA" dirty="0"/>
          </a:p>
          <a:p>
            <a:pPr marL="339725" lvl="1" indent="0">
              <a:buNone/>
            </a:pPr>
            <a:r>
              <a:rPr lang="en-CA" dirty="0">
                <a:latin typeface="Consolas" panose="020B0609020204030204" pitchFamily="49" charset="0"/>
                <a:cs typeface="Consolas" panose="020B0609020204030204" pitchFamily="49" charset="0"/>
              </a:rPr>
              <a:t>alert</a:t>
            </a:r>
            <a:r>
              <a:rPr lang="en-CA" dirty="0" smtClean="0">
                <a:latin typeface="Consolas" panose="020B0609020204030204" pitchFamily="49" charset="0"/>
                <a:cs typeface="Consolas" panose="020B0609020204030204" pitchFamily="49" charset="0"/>
              </a:rPr>
              <a:t>(&lt;</a:t>
            </a:r>
            <a:r>
              <a:rPr lang="en-US" dirty="0" smtClean="0">
                <a:latin typeface="Consolas" panose="020B0609020204030204" pitchFamily="49" charset="0"/>
                <a:cs typeface="Consolas" panose="020B0609020204030204" pitchFamily="49" charset="0"/>
              </a:rPr>
              <a:t>"</a:t>
            </a:r>
            <a:r>
              <a:rPr lang="en-CA" i="1" dirty="0" smtClean="0">
                <a:latin typeface="Consolas" panose="020B0609020204030204" pitchFamily="49" charset="0"/>
                <a:cs typeface="Consolas" panose="020B0609020204030204" pitchFamily="49" charset="0"/>
              </a:rPr>
              <a:t>string</a:t>
            </a:r>
            <a:r>
              <a:rPr lang="en-US" dirty="0" smtClean="0">
                <a:latin typeface="Consolas" panose="020B0609020204030204" pitchFamily="49" charset="0"/>
                <a:cs typeface="Consolas" panose="020B0609020204030204" pitchFamily="49" charset="0"/>
              </a:rPr>
              <a:t>"</a:t>
            </a:r>
            <a:r>
              <a:rPr lang="en-CA" dirty="0" smtClean="0">
                <a:latin typeface="Consolas" panose="020B0609020204030204" pitchFamily="49" charset="0"/>
                <a:cs typeface="Consolas" panose="020B0609020204030204" pitchFamily="49" charset="0"/>
              </a:rPr>
              <a:t>&gt; </a:t>
            </a:r>
            <a:r>
              <a:rPr lang="en-CA" b="1" dirty="0" smtClean="0">
                <a:solidFill>
                  <a:srgbClr val="FF0000"/>
                </a:solidFill>
                <a:latin typeface="Consolas" panose="020B0609020204030204" pitchFamily="49" charset="0"/>
                <a:cs typeface="Consolas" panose="020B0609020204030204" pitchFamily="49" charset="0"/>
              </a:rPr>
              <a:t>+</a:t>
            </a:r>
            <a:r>
              <a:rPr lang="en-CA" dirty="0" smtClean="0">
                <a:latin typeface="Consolas" panose="020B0609020204030204" pitchFamily="49" charset="0"/>
                <a:cs typeface="Consolas" panose="020B0609020204030204" pitchFamily="49" charset="0"/>
              </a:rPr>
              <a:t> &lt;</a:t>
            </a:r>
            <a:r>
              <a:rPr lang="en-CA" i="1" dirty="0" smtClean="0">
                <a:latin typeface="Consolas" panose="020B0609020204030204" pitchFamily="49" charset="0"/>
                <a:cs typeface="Consolas" panose="020B0609020204030204" pitchFamily="49" charset="0"/>
              </a:rPr>
              <a:t>contents of variable</a:t>
            </a:r>
            <a:r>
              <a:rPr lang="en-CA" dirty="0" smtClean="0">
                <a:latin typeface="Consolas" panose="020B0609020204030204" pitchFamily="49" charset="0"/>
                <a:cs typeface="Consolas" panose="020B0609020204030204" pitchFamily="49" charset="0"/>
              </a:rPr>
              <a:t>&gt; </a:t>
            </a:r>
            <a:r>
              <a:rPr lang="en-CA" b="1" dirty="0" smtClean="0">
                <a:solidFill>
                  <a:srgbClr val="FF0000"/>
                </a:solidFill>
                <a:latin typeface="Consolas" panose="020B0609020204030204" pitchFamily="49" charset="0"/>
                <a:cs typeface="Consolas" panose="020B0609020204030204" pitchFamily="49" charset="0"/>
              </a:rPr>
              <a:t>+</a:t>
            </a:r>
            <a:r>
              <a:rPr lang="en-CA" dirty="0" smtClean="0">
                <a:latin typeface="Consolas" panose="020B0609020204030204" pitchFamily="49" charset="0"/>
                <a:cs typeface="Consolas" panose="020B0609020204030204" pitchFamily="49" charset="0"/>
              </a:rPr>
              <a:t> </a:t>
            </a:r>
          </a:p>
          <a:p>
            <a:pPr marL="339725" lvl="1" indent="0">
              <a:buNone/>
            </a:pPr>
            <a:r>
              <a:rPr lang="en-CA" dirty="0" smtClean="0">
                <a:latin typeface="Consolas" panose="020B0609020204030204" pitchFamily="49" charset="0"/>
                <a:cs typeface="Consolas" panose="020B0609020204030204" pitchFamily="49" charset="0"/>
              </a:rPr>
              <a:t>      &lt;</a:t>
            </a:r>
            <a:r>
              <a:rPr lang="en-US" dirty="0">
                <a:latin typeface="Consolas" panose="020B0609020204030204" pitchFamily="49" charset="0"/>
                <a:cs typeface="Consolas" panose="020B0609020204030204" pitchFamily="49" charset="0"/>
              </a:rPr>
              <a:t>"</a:t>
            </a:r>
            <a:r>
              <a:rPr lang="en-CA" i="1" dirty="0">
                <a:latin typeface="Consolas" panose="020B0609020204030204" pitchFamily="49" charset="0"/>
                <a:cs typeface="Consolas" panose="020B0609020204030204" pitchFamily="49" charset="0"/>
              </a:rPr>
              <a:t>string</a:t>
            </a:r>
            <a:r>
              <a:rPr lang="en-US" dirty="0">
                <a:latin typeface="Consolas" panose="020B0609020204030204" pitchFamily="49" charset="0"/>
                <a:cs typeface="Consolas" panose="020B0609020204030204" pitchFamily="49" charset="0"/>
              </a:rPr>
              <a:t>"</a:t>
            </a:r>
            <a:r>
              <a:rPr lang="en-CA" dirty="0" smtClean="0">
                <a:latin typeface="Consolas" panose="020B0609020204030204" pitchFamily="49" charset="0"/>
                <a:cs typeface="Consolas" panose="020B0609020204030204" pitchFamily="49" charset="0"/>
              </a:rPr>
              <a:t>&gt; </a:t>
            </a:r>
            <a:r>
              <a:rPr lang="en-CA" b="1" dirty="0" smtClean="0">
                <a:solidFill>
                  <a:srgbClr val="FF0000"/>
                </a:solidFill>
                <a:latin typeface="Consolas" panose="020B0609020204030204" pitchFamily="49" charset="0"/>
                <a:cs typeface="Consolas" panose="020B0609020204030204" pitchFamily="49" charset="0"/>
              </a:rPr>
              <a:t>+</a:t>
            </a:r>
            <a:r>
              <a:rPr lang="en-CA" dirty="0" smtClean="0">
                <a:latin typeface="Consolas" panose="020B0609020204030204" pitchFamily="49" charset="0"/>
                <a:cs typeface="Consolas" panose="020B0609020204030204" pitchFamily="49" charset="0"/>
              </a:rPr>
              <a:t> </a:t>
            </a:r>
            <a:r>
              <a:rPr lang="en-CA" dirty="0">
                <a:latin typeface="Consolas" panose="020B0609020204030204" pitchFamily="49" charset="0"/>
                <a:cs typeface="Consolas" panose="020B0609020204030204" pitchFamily="49" charset="0"/>
              </a:rPr>
              <a:t>&lt;</a:t>
            </a:r>
            <a:r>
              <a:rPr lang="en-CA" i="1" dirty="0">
                <a:latin typeface="Consolas" panose="020B0609020204030204" pitchFamily="49" charset="0"/>
                <a:cs typeface="Consolas" panose="020B0609020204030204" pitchFamily="49" charset="0"/>
              </a:rPr>
              <a:t>contents of variable</a:t>
            </a:r>
            <a:r>
              <a:rPr lang="en-CA" dirty="0" smtClean="0">
                <a:latin typeface="Consolas" panose="020B0609020204030204" pitchFamily="49" charset="0"/>
                <a:cs typeface="Consolas" panose="020B0609020204030204" pitchFamily="49" charset="0"/>
              </a:rPr>
              <a:t>&gt;...);</a:t>
            </a:r>
          </a:p>
          <a:p>
            <a:pPr marL="339725" lvl="1" indent="0">
              <a:buNone/>
            </a:pPr>
            <a:endParaRPr lang="en-CA" dirty="0">
              <a:latin typeface="Consolas" panose="020B0609020204030204" pitchFamily="49" charset="0"/>
              <a:cs typeface="Consolas" panose="020B0609020204030204" pitchFamily="49" charset="0"/>
            </a:endParaRPr>
          </a:p>
          <a:p>
            <a:r>
              <a:rPr lang="en-CA" b="1" dirty="0" smtClean="0"/>
              <a:t>Examples</a:t>
            </a:r>
            <a:r>
              <a:rPr lang="en-CA" dirty="0" smtClean="0"/>
              <a:t>:</a:t>
            </a:r>
            <a:endParaRPr lang="en-CA" dirty="0"/>
          </a:p>
          <a:p>
            <a:pPr marL="339725" lvl="1" indent="0">
              <a:buNone/>
            </a:pPr>
            <a:r>
              <a:rPr lang="en-US" dirty="0">
                <a:latin typeface="Consolas" panose="020B0609020204030204" pitchFamily="49" charset="0"/>
                <a:cs typeface="Consolas" panose="020B0609020204030204" pitchFamily="49" charset="0"/>
              </a:rPr>
              <a:t>alert</a:t>
            </a:r>
            <a:r>
              <a:rPr lang="en-US" dirty="0" smtClean="0">
                <a:latin typeface="Consolas" panose="020B0609020204030204" pitchFamily="49" charset="0"/>
                <a:cs typeface="Consolas" panose="020B0609020204030204" pitchFamily="49" charset="0"/>
              </a:rPr>
              <a:t>("n</a:t>
            </a:r>
            <a:r>
              <a:rPr lang="en-US" dirty="0" smtClean="0">
                <a:latin typeface="Consolas" panose="020B0609020204030204" pitchFamily="49" charset="0"/>
                <a:cs typeface="Consolas" panose="020B0609020204030204" pitchFamily="49" charset="0"/>
              </a:rPr>
              <a:t>um </a:t>
            </a:r>
            <a:r>
              <a:rPr lang="en-US" dirty="0">
                <a:latin typeface="Consolas" panose="020B0609020204030204" pitchFamily="49" charset="0"/>
                <a:cs typeface="Consolas" panose="020B0609020204030204" pitchFamily="49" charset="0"/>
              </a:rPr>
              <a:t>= " </a:t>
            </a:r>
            <a:r>
              <a:rPr lang="en-US" b="1" dirty="0">
                <a:solidFill>
                  <a:srgbClr val="FF0000"/>
                </a:solidFill>
                <a:latin typeface="Consolas" panose="020B0609020204030204" pitchFamily="49" charset="0"/>
                <a:cs typeface="Consolas" panose="020B0609020204030204" pitchFamily="49" charset="0"/>
              </a:rPr>
              <a:t>+</a:t>
            </a:r>
            <a:r>
              <a:rPr lang="en-US" dirty="0">
                <a:latin typeface="Consolas" panose="020B0609020204030204" pitchFamily="49" charset="0"/>
                <a:cs typeface="Consolas" panose="020B0609020204030204" pitchFamily="49" charset="0"/>
              </a:rPr>
              <a:t> num);</a:t>
            </a:r>
          </a:p>
          <a:p>
            <a:pPr marL="339725" lvl="1" indent="0">
              <a:buNone/>
            </a:pPr>
            <a:r>
              <a:rPr lang="en-US" dirty="0" smtClean="0">
                <a:latin typeface="Consolas" panose="020B0609020204030204" pitchFamily="49" charset="0"/>
                <a:cs typeface="Consolas" panose="020B0609020204030204" pitchFamily="49" charset="0"/>
              </a:rPr>
              <a:t>alert</a:t>
            </a:r>
            <a:r>
              <a:rPr lang="en-US" dirty="0">
                <a:latin typeface="Consolas" panose="020B0609020204030204" pitchFamily="49" charset="0"/>
                <a:cs typeface="Consolas" panose="020B0609020204030204" pitchFamily="49" charset="0"/>
              </a:rPr>
              <a:t>("aString = " </a:t>
            </a:r>
            <a:r>
              <a:rPr lang="en-US" b="1" dirty="0">
                <a:solidFill>
                  <a:srgbClr val="FF0000"/>
                </a:solidFill>
                <a:latin typeface="Consolas" panose="020B0609020204030204" pitchFamily="49" charset="0"/>
                <a:cs typeface="Consolas" panose="020B0609020204030204" pitchFamily="49" charset="0"/>
              </a:rPr>
              <a:t>+</a:t>
            </a:r>
            <a:r>
              <a:rPr lang="en-US" dirty="0">
                <a:latin typeface="Consolas" panose="020B0609020204030204" pitchFamily="49" charset="0"/>
                <a:cs typeface="Consolas" panose="020B0609020204030204" pitchFamily="49" charset="0"/>
              </a:rPr>
              <a:t> aString);</a:t>
            </a:r>
            <a:endParaRPr lang="en-CA" dirty="0"/>
          </a:p>
        </p:txBody>
      </p:sp>
      <p:sp>
        <p:nvSpPr>
          <p:cNvPr id="4" name="TextBox 3"/>
          <p:cNvSpPr txBox="1"/>
          <p:nvPr/>
        </p:nvSpPr>
        <p:spPr>
          <a:xfrm>
            <a:off x="762000" y="5562600"/>
            <a:ext cx="7086600" cy="646331"/>
          </a:xfrm>
          <a:prstGeom prst="rect">
            <a:avLst/>
          </a:prstGeom>
          <a:noFill/>
        </p:spPr>
        <p:txBody>
          <a:bodyPr wrap="square" rtlCol="0">
            <a:spAutoFit/>
          </a:bodyPr>
          <a:lstStyle/>
          <a:p>
            <a:r>
              <a:rPr lang="en-US" b="1" dirty="0" smtClean="0">
                <a:solidFill>
                  <a:srgbClr val="FF66FF"/>
                </a:solidFill>
                <a:latin typeface="Consolas" panose="020B0609020204030204" pitchFamily="49" charset="0"/>
                <a:cs typeface="Consolas" panose="020B0609020204030204" pitchFamily="49" charset="0"/>
              </a:rPr>
              <a:t>"</a:t>
            </a:r>
            <a:r>
              <a:rPr lang="en-CA" b="1" dirty="0" smtClean="0">
                <a:solidFill>
                  <a:srgbClr val="00B0F0"/>
                </a:solidFill>
                <a:latin typeface="Consolas" pitchFamily="49" charset="0"/>
                <a:cs typeface="Consolas" panose="020B0609020204030204" pitchFamily="49" charset="0"/>
              </a:rPr>
              <a:t>aNum</a:t>
            </a:r>
            <a:r>
              <a:rPr lang="en-CA" b="1" dirty="0">
                <a:solidFill>
                  <a:srgbClr val="00B0F0"/>
                </a:solidFill>
                <a:latin typeface="Consolas" pitchFamily="49" charset="0"/>
                <a:cs typeface="Consolas" panose="020B0609020204030204" pitchFamily="49" charset="0"/>
              </a:rPr>
              <a:t>="</a:t>
            </a:r>
            <a:r>
              <a:rPr lang="en-US" b="1" dirty="0">
                <a:solidFill>
                  <a:srgbClr val="00B0F0"/>
                </a:solidFill>
                <a:latin typeface="Consolas" pitchFamily="49" charset="0"/>
                <a:cs typeface="Consolas" panose="020B0609020204030204" pitchFamily="49" charset="0"/>
              </a:rPr>
              <a:t> </a:t>
            </a:r>
            <a:r>
              <a:rPr lang="en-US" b="1" dirty="0" smtClean="0">
                <a:solidFill>
                  <a:srgbClr val="00B0F0"/>
                </a:solidFill>
                <a:latin typeface="Consolas" panose="020B0609020204030204" pitchFamily="49" charset="0"/>
                <a:cs typeface="Consolas" panose="020B0609020204030204" pitchFamily="49" charset="0"/>
              </a:rPr>
              <a:t>   </a:t>
            </a:r>
            <a:r>
              <a:rPr lang="en-US" b="1" dirty="0" smtClean="0">
                <a:solidFill>
                  <a:srgbClr val="00B0F0"/>
                </a:solidFill>
                <a:latin typeface="Consolas" panose="020B0609020204030204" pitchFamily="49" charset="0"/>
                <a:cs typeface="Consolas" panose="020B0609020204030204" pitchFamily="49" charset="0"/>
              </a:rPr>
              <a:t>: </a:t>
            </a:r>
            <a:r>
              <a:rPr lang="en-US" b="1" dirty="0" smtClean="0">
                <a:solidFill>
                  <a:srgbClr val="00B0F0"/>
                </a:solidFill>
                <a:latin typeface="Consolas" panose="020B0609020204030204" pitchFamily="49" charset="0"/>
                <a:cs typeface="Consolas" panose="020B0609020204030204" pitchFamily="49" charset="0"/>
              </a:rPr>
              <a:t>A literal string</a:t>
            </a:r>
          </a:p>
          <a:p>
            <a:r>
              <a:rPr lang="en-US" b="1" dirty="0">
                <a:solidFill>
                  <a:srgbClr val="00B0F0"/>
                </a:solidFill>
                <a:latin typeface="Consolas" panose="020B0609020204030204" pitchFamily="49" charset="0"/>
                <a:cs typeface="Consolas" panose="020B0609020204030204" pitchFamily="49" charset="0"/>
              </a:rPr>
              <a:t>n</a:t>
            </a:r>
            <a:r>
              <a:rPr lang="en-US" b="1" dirty="0" smtClean="0">
                <a:solidFill>
                  <a:srgbClr val="00B0F0"/>
                </a:solidFill>
                <a:latin typeface="Consolas" panose="020B0609020204030204" pitchFamily="49" charset="0"/>
                <a:cs typeface="Consolas" panose="020B0609020204030204" pitchFamily="49" charset="0"/>
              </a:rPr>
              <a:t>um:       : contents of a variable (slot in memory)</a:t>
            </a:r>
            <a:endParaRPr lang="en-US" b="1" dirty="0">
              <a:solidFill>
                <a:srgbClr val="00B0F0"/>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23768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Mistake </a:t>
            </a:r>
            <a:r>
              <a:rPr lang="en-US" dirty="0" smtClean="0"/>
              <a:t>#3</a:t>
            </a:r>
            <a:endParaRPr lang="en-US" dirty="0"/>
          </a:p>
        </p:txBody>
      </p:sp>
      <p:sp>
        <p:nvSpPr>
          <p:cNvPr id="3" name="Content Placeholder 2"/>
          <p:cNvSpPr>
            <a:spLocks noGrp="1"/>
          </p:cNvSpPr>
          <p:nvPr>
            <p:ph idx="1"/>
          </p:nvPr>
        </p:nvSpPr>
        <p:spPr/>
        <p:txBody>
          <a:bodyPr/>
          <a:lstStyle/>
          <a:p>
            <a:r>
              <a:rPr lang="en-US" dirty="0" smtClean="0"/>
              <a:t>A variable is just that – it can change as a program runs.</a:t>
            </a:r>
            <a:endParaRPr lang="en-US" dirty="0"/>
          </a:p>
        </p:txBody>
      </p:sp>
      <p:sp>
        <p:nvSpPr>
          <p:cNvPr id="4" name="Rectangle 3"/>
          <p:cNvSpPr/>
          <p:nvPr/>
        </p:nvSpPr>
        <p:spPr>
          <a:xfrm>
            <a:off x="533400" y="1752600"/>
            <a:ext cx="4572000" cy="2031325"/>
          </a:xfrm>
          <a:prstGeom prst="rect">
            <a:avLst/>
          </a:prstGeom>
          <a:solidFill>
            <a:schemeClr val="bg1">
              <a:lumMod val="50000"/>
            </a:schemeClr>
          </a:solidFill>
        </p:spPr>
        <p:txBody>
          <a:bodyPr>
            <a:spAutoFit/>
          </a:bodyPr>
          <a:lstStyle/>
          <a:p>
            <a:pPr marL="339725" lvl="1" indent="0">
              <a:buNone/>
            </a:pPr>
            <a:r>
              <a:rPr lang="en-US" b="1" dirty="0">
                <a:solidFill>
                  <a:schemeClr val="bg1"/>
                </a:solidFill>
                <a:latin typeface="Consolas" panose="020B0609020204030204" pitchFamily="49" charset="0"/>
                <a:cs typeface="Consolas" panose="020B0609020204030204" pitchFamily="49" charset="0"/>
              </a:rPr>
              <a:t>&lt;script&gt;</a:t>
            </a:r>
          </a:p>
          <a:p>
            <a:pPr marL="339725" lvl="1" indent="0">
              <a:buNone/>
            </a:pPr>
            <a:r>
              <a:rPr lang="en-US" b="1" dirty="0">
                <a:solidFill>
                  <a:schemeClr val="bg1"/>
                </a:solidFill>
                <a:latin typeface="Consolas" panose="020B0609020204030204" pitchFamily="49" charset="0"/>
                <a:cs typeface="Consolas" panose="020B0609020204030204" pitchFamily="49" charset="0"/>
              </a:rPr>
              <a:t>function buttonPress()</a:t>
            </a:r>
          </a:p>
          <a:p>
            <a:pPr marL="339725" lvl="1" indent="0">
              <a:buNone/>
            </a:pPr>
            <a:r>
              <a:rPr lang="en-US" b="1" dirty="0">
                <a:solidFill>
                  <a:schemeClr val="bg1"/>
                </a:solidFill>
                <a:latin typeface="Consolas" panose="020B0609020204030204" pitchFamily="49" charset="0"/>
                <a:cs typeface="Consolas" panose="020B0609020204030204" pitchFamily="49" charset="0"/>
              </a:rPr>
              <a:t>{</a:t>
            </a:r>
          </a:p>
          <a:p>
            <a:pPr marL="339725" lvl="1" indent="0">
              <a:buNone/>
            </a:pPr>
            <a:r>
              <a:rPr lang="en-US" b="1" dirty="0">
                <a:solidFill>
                  <a:schemeClr val="bg1"/>
                </a:solidFill>
                <a:latin typeface="Consolas" panose="020B0609020204030204" pitchFamily="49" charset="0"/>
                <a:cs typeface="Consolas" panose="020B0609020204030204" pitchFamily="49" charset="0"/>
              </a:rPr>
              <a:t>    var num = 2;</a:t>
            </a:r>
          </a:p>
          <a:p>
            <a:pPr marL="339725" lvl="1" indent="0">
              <a:buNone/>
            </a:pPr>
            <a:r>
              <a:rPr lang="en-US" b="1" dirty="0">
                <a:solidFill>
                  <a:schemeClr val="bg1"/>
                </a:solidFill>
                <a:latin typeface="Consolas" panose="020B0609020204030204" pitchFamily="49" charset="0"/>
                <a:cs typeface="Consolas" panose="020B0609020204030204" pitchFamily="49" charset="0"/>
              </a:rPr>
              <a:t>    alert("Value = " + num);</a:t>
            </a:r>
          </a:p>
          <a:p>
            <a:pPr marL="339725" lvl="1" indent="0">
              <a:buNone/>
            </a:pPr>
            <a:r>
              <a:rPr lang="en-US" b="1" dirty="0">
                <a:solidFill>
                  <a:schemeClr val="bg1"/>
                </a:solidFill>
                <a:latin typeface="Consolas" panose="020B0609020204030204" pitchFamily="49" charset="0"/>
                <a:cs typeface="Consolas" panose="020B0609020204030204" pitchFamily="49" charset="0"/>
              </a:rPr>
              <a:t>}</a:t>
            </a:r>
          </a:p>
          <a:p>
            <a:pPr marL="339725" lvl="1" indent="0">
              <a:buNone/>
            </a:pPr>
            <a:r>
              <a:rPr lang="en-US" b="1" dirty="0">
                <a:solidFill>
                  <a:schemeClr val="bg1"/>
                </a:solidFill>
                <a:latin typeface="Consolas" panose="020B0609020204030204" pitchFamily="49" charset="0"/>
                <a:cs typeface="Consolas" panose="020B0609020204030204" pitchFamily="49" charset="0"/>
              </a:rPr>
              <a:t>&lt;/script&gt;</a:t>
            </a:r>
          </a:p>
        </p:txBody>
      </p:sp>
      <p:sp>
        <p:nvSpPr>
          <p:cNvPr id="5" name="Rectangle 4"/>
          <p:cNvSpPr/>
          <p:nvPr/>
        </p:nvSpPr>
        <p:spPr>
          <a:xfrm>
            <a:off x="544286" y="4463143"/>
            <a:ext cx="4572000" cy="1754326"/>
          </a:xfrm>
          <a:prstGeom prst="rect">
            <a:avLst/>
          </a:prstGeom>
          <a:solidFill>
            <a:schemeClr val="bg1">
              <a:lumMod val="50000"/>
            </a:schemeClr>
          </a:solidFill>
        </p:spPr>
        <p:txBody>
          <a:bodyPr>
            <a:spAutoFit/>
          </a:bodyPr>
          <a:lstStyle/>
          <a:p>
            <a:pPr marL="339725" lvl="1" indent="0">
              <a:buNone/>
            </a:pPr>
            <a:r>
              <a:rPr lang="en-US" b="1" dirty="0">
                <a:solidFill>
                  <a:schemeClr val="bg1"/>
                </a:solidFill>
                <a:latin typeface="Consolas" panose="020B0609020204030204" pitchFamily="49" charset="0"/>
                <a:cs typeface="Consolas" panose="020B0609020204030204" pitchFamily="49" charset="0"/>
              </a:rPr>
              <a:t>&lt;script&gt;</a:t>
            </a:r>
          </a:p>
          <a:p>
            <a:pPr marL="339725" lvl="1" indent="0">
              <a:buNone/>
            </a:pPr>
            <a:r>
              <a:rPr lang="en-US" b="1" dirty="0">
                <a:solidFill>
                  <a:schemeClr val="bg1"/>
                </a:solidFill>
                <a:latin typeface="Consolas" panose="020B0609020204030204" pitchFamily="49" charset="0"/>
                <a:cs typeface="Consolas" panose="020B0609020204030204" pitchFamily="49" charset="0"/>
              </a:rPr>
              <a:t>function buttonPress()</a:t>
            </a:r>
          </a:p>
          <a:p>
            <a:pPr marL="339725" lvl="1" indent="0">
              <a:buNone/>
            </a:pPr>
            <a:r>
              <a:rPr lang="en-US" b="1" dirty="0" smtClean="0">
                <a:solidFill>
                  <a:schemeClr val="bg1"/>
                </a:solidFill>
                <a:latin typeface="Consolas" panose="020B0609020204030204" pitchFamily="49" charset="0"/>
                <a:cs typeface="Consolas" panose="020B0609020204030204" pitchFamily="49" charset="0"/>
              </a:rPr>
              <a:t>{</a:t>
            </a:r>
            <a:endParaRPr lang="en-US" b="1" dirty="0">
              <a:solidFill>
                <a:schemeClr val="bg1"/>
              </a:solidFill>
              <a:latin typeface="Consolas" panose="020B0609020204030204" pitchFamily="49" charset="0"/>
              <a:cs typeface="Consolas" panose="020B0609020204030204" pitchFamily="49" charset="0"/>
            </a:endParaRPr>
          </a:p>
          <a:p>
            <a:pPr marL="339725" lvl="1" indent="0">
              <a:buNone/>
            </a:pPr>
            <a:r>
              <a:rPr lang="en-US" b="1" dirty="0">
                <a:solidFill>
                  <a:schemeClr val="bg1"/>
                </a:solidFill>
                <a:latin typeface="Consolas" panose="020B0609020204030204" pitchFamily="49" charset="0"/>
                <a:cs typeface="Consolas" panose="020B0609020204030204" pitchFamily="49" charset="0"/>
              </a:rPr>
              <a:t>    alert("Value = </a:t>
            </a:r>
            <a:r>
              <a:rPr lang="en-US" b="1" dirty="0" smtClean="0">
                <a:solidFill>
                  <a:schemeClr val="bg1"/>
                </a:solidFill>
                <a:latin typeface="Consolas" panose="020B0609020204030204" pitchFamily="49" charset="0"/>
                <a:cs typeface="Consolas" panose="020B0609020204030204" pitchFamily="49" charset="0"/>
              </a:rPr>
              <a:t>2</a:t>
            </a:r>
            <a:r>
              <a:rPr lang="en-US" b="1" dirty="0">
                <a:solidFill>
                  <a:schemeClr val="bg1"/>
                </a:solidFill>
                <a:latin typeface="Consolas" panose="020B0609020204030204" pitchFamily="49" charset="0"/>
                <a:cs typeface="Consolas" panose="020B0609020204030204" pitchFamily="49" charset="0"/>
              </a:rPr>
              <a:t>"</a:t>
            </a:r>
            <a:r>
              <a:rPr lang="en-US" b="1" dirty="0" smtClean="0">
                <a:solidFill>
                  <a:schemeClr val="bg1"/>
                </a:solidFill>
                <a:latin typeface="Consolas" panose="020B0609020204030204" pitchFamily="49" charset="0"/>
                <a:cs typeface="Consolas" panose="020B0609020204030204" pitchFamily="49" charset="0"/>
              </a:rPr>
              <a:t>);</a:t>
            </a:r>
            <a:endParaRPr lang="en-US" b="1" dirty="0">
              <a:solidFill>
                <a:schemeClr val="bg1"/>
              </a:solidFill>
              <a:latin typeface="Consolas" panose="020B0609020204030204" pitchFamily="49" charset="0"/>
              <a:cs typeface="Consolas" panose="020B0609020204030204" pitchFamily="49" charset="0"/>
            </a:endParaRPr>
          </a:p>
          <a:p>
            <a:pPr marL="339725" lvl="1" indent="0">
              <a:buNone/>
            </a:pPr>
            <a:r>
              <a:rPr lang="en-US" b="1" dirty="0">
                <a:solidFill>
                  <a:schemeClr val="bg1"/>
                </a:solidFill>
                <a:latin typeface="Consolas" panose="020B0609020204030204" pitchFamily="49" charset="0"/>
                <a:cs typeface="Consolas" panose="020B0609020204030204" pitchFamily="49" charset="0"/>
              </a:rPr>
              <a:t>}</a:t>
            </a:r>
          </a:p>
          <a:p>
            <a:pPr marL="339725" lvl="1" indent="0">
              <a:buNone/>
            </a:pPr>
            <a:r>
              <a:rPr lang="en-US" b="1" dirty="0">
                <a:solidFill>
                  <a:schemeClr val="bg1"/>
                </a:solidFill>
                <a:latin typeface="Consolas" panose="020B0609020204030204" pitchFamily="49" charset="0"/>
                <a:cs typeface="Consolas" panose="020B0609020204030204" pitchFamily="49" charset="0"/>
              </a:rPr>
              <a:t>&lt;/script&gt;</a:t>
            </a:r>
          </a:p>
        </p:txBody>
      </p:sp>
      <p:sp>
        <p:nvSpPr>
          <p:cNvPr id="6" name="TextBox 5"/>
          <p:cNvSpPr txBox="1"/>
          <p:nvPr/>
        </p:nvSpPr>
        <p:spPr bwMode="auto">
          <a:xfrm>
            <a:off x="2362200" y="3886200"/>
            <a:ext cx="609600" cy="4572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t>Vs.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3309937"/>
            <a:ext cx="1752600"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82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Mistake #</a:t>
            </a:r>
            <a:r>
              <a:rPr lang="en-US" dirty="0" smtClean="0"/>
              <a:t>3: Not Recognizing Variables Can Change</a:t>
            </a:r>
            <a:endParaRPr lang="en-US" dirty="0"/>
          </a:p>
        </p:txBody>
      </p:sp>
      <p:sp>
        <p:nvSpPr>
          <p:cNvPr id="4" name="Rectangle 3"/>
          <p:cNvSpPr/>
          <p:nvPr/>
        </p:nvSpPr>
        <p:spPr>
          <a:xfrm>
            <a:off x="642257" y="1447800"/>
            <a:ext cx="4572000" cy="2862322"/>
          </a:xfrm>
          <a:prstGeom prst="rect">
            <a:avLst/>
          </a:prstGeom>
          <a:solidFill>
            <a:schemeClr val="bg1">
              <a:lumMod val="50000"/>
            </a:schemeClr>
          </a:solidFill>
        </p:spPr>
        <p:txBody>
          <a:bodyPr>
            <a:spAutoFit/>
          </a:bodyPr>
          <a:lstStyle/>
          <a:p>
            <a:r>
              <a:rPr lang="en-US" b="1" dirty="0">
                <a:solidFill>
                  <a:schemeClr val="bg1"/>
                </a:solidFill>
                <a:latin typeface="Consolas" panose="020B0609020204030204" pitchFamily="49" charset="0"/>
                <a:cs typeface="Consolas" panose="020B0609020204030204" pitchFamily="49" charset="0"/>
              </a:rPr>
              <a:t>&lt;script&gt;</a:t>
            </a:r>
          </a:p>
          <a:p>
            <a:r>
              <a:rPr lang="en-US" b="1" dirty="0">
                <a:solidFill>
                  <a:schemeClr val="bg1"/>
                </a:solidFill>
                <a:latin typeface="Consolas" panose="020B0609020204030204" pitchFamily="49" charset="0"/>
                <a:cs typeface="Consolas" panose="020B0609020204030204" pitchFamily="49" charset="0"/>
              </a:rPr>
              <a:t>function buttonPress()</a:t>
            </a:r>
          </a:p>
          <a:p>
            <a:r>
              <a:rPr lang="en-US" b="1" dirty="0">
                <a:solidFill>
                  <a:schemeClr val="bg1"/>
                </a:solidFill>
                <a:latin typeface="Consolas" panose="020B0609020204030204" pitchFamily="49" charset="0"/>
                <a:cs typeface="Consolas" panose="020B0609020204030204" pitchFamily="49" charset="0"/>
              </a:rPr>
              <a:t>{</a:t>
            </a:r>
          </a:p>
          <a:p>
            <a:r>
              <a:rPr lang="en-US" b="1" dirty="0">
                <a:solidFill>
                  <a:schemeClr val="bg1"/>
                </a:solidFill>
                <a:latin typeface="Consolas" panose="020B0609020204030204" pitchFamily="49" charset="0"/>
                <a:cs typeface="Consolas" panose="020B0609020204030204" pitchFamily="49" charset="0"/>
              </a:rPr>
              <a:t>    var num = 2;</a:t>
            </a:r>
          </a:p>
          <a:p>
            <a:r>
              <a:rPr lang="en-US" b="1" dirty="0">
                <a:solidFill>
                  <a:schemeClr val="bg1"/>
                </a:solidFill>
                <a:latin typeface="Consolas" panose="020B0609020204030204" pitchFamily="49" charset="0"/>
                <a:cs typeface="Consolas" panose="020B0609020204030204" pitchFamily="49" charset="0"/>
              </a:rPr>
              <a:t>    alert("Value = " + num);</a:t>
            </a:r>
          </a:p>
          <a:p>
            <a:endParaRPr lang="en-US" b="1" dirty="0">
              <a:solidFill>
                <a:schemeClr val="bg1"/>
              </a:solidFill>
              <a:latin typeface="Consolas" panose="020B0609020204030204" pitchFamily="49" charset="0"/>
              <a:cs typeface="Consolas" panose="020B0609020204030204" pitchFamily="49" charset="0"/>
            </a:endParaRPr>
          </a:p>
          <a:p>
            <a:r>
              <a:rPr lang="en-US" b="1" dirty="0">
                <a:solidFill>
                  <a:schemeClr val="bg1"/>
                </a:solidFill>
                <a:latin typeface="Consolas" panose="020B0609020204030204" pitchFamily="49" charset="0"/>
                <a:cs typeface="Consolas" panose="020B0609020204030204" pitchFamily="49" charset="0"/>
              </a:rPr>
              <a:t>    num = num * 2;</a:t>
            </a:r>
          </a:p>
          <a:p>
            <a:r>
              <a:rPr lang="en-US" b="1" dirty="0">
                <a:solidFill>
                  <a:schemeClr val="bg1"/>
                </a:solidFill>
                <a:latin typeface="Consolas" panose="020B0609020204030204" pitchFamily="49" charset="0"/>
                <a:cs typeface="Consolas" panose="020B0609020204030204" pitchFamily="49" charset="0"/>
              </a:rPr>
              <a:t>    alert("Value = " + num);</a:t>
            </a:r>
          </a:p>
          <a:p>
            <a:r>
              <a:rPr lang="en-US" b="1" dirty="0">
                <a:solidFill>
                  <a:schemeClr val="bg1"/>
                </a:solidFill>
                <a:latin typeface="Consolas" panose="020B0609020204030204" pitchFamily="49" charset="0"/>
                <a:cs typeface="Consolas" panose="020B0609020204030204" pitchFamily="49" charset="0"/>
              </a:rPr>
              <a:t>}</a:t>
            </a:r>
          </a:p>
          <a:p>
            <a:r>
              <a:rPr lang="en-US" b="1" dirty="0">
                <a:solidFill>
                  <a:schemeClr val="bg1"/>
                </a:solidFill>
                <a:latin typeface="Consolas" panose="020B0609020204030204" pitchFamily="49" charset="0"/>
                <a:cs typeface="Consolas" panose="020B0609020204030204" pitchFamily="49" charset="0"/>
              </a:rPr>
              <a:t>&lt;/script&gt;</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819275"/>
            <a:ext cx="1752600"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276600"/>
            <a:ext cx="17430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765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7171"/>
                                        </p:tgtEl>
                                        <p:attrNameLst>
                                          <p:attrName>style.visibility</p:attrName>
                                        </p:attrNameLst>
                                      </p:cBhvr>
                                      <p:to>
                                        <p:strVal val="visible"/>
                                      </p:to>
                                    </p:set>
                                    <p:animEffect transition="in" filter="randombar(horizontal)">
                                      <p:cBhvr>
                                        <p:cTn id="18"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Metaphor To Use</a:t>
            </a:r>
            <a:endParaRPr lang="en-US" dirty="0"/>
          </a:p>
        </p:txBody>
      </p:sp>
      <p:sp>
        <p:nvSpPr>
          <p:cNvPr id="3" name="Content Placeholder 2"/>
          <p:cNvSpPr>
            <a:spLocks noGrp="1"/>
          </p:cNvSpPr>
          <p:nvPr>
            <p:ph idx="1"/>
          </p:nvPr>
        </p:nvSpPr>
        <p:spPr/>
        <p:txBody>
          <a:bodyPr/>
          <a:lstStyle/>
          <a:p>
            <a:r>
              <a:rPr lang="en-US" dirty="0" smtClean="0"/>
              <a:t>Think of VBA variables like a “mailslot in memory”</a:t>
            </a:r>
          </a:p>
          <a:p>
            <a:r>
              <a:rPr lang="en-US" dirty="0" smtClean="0"/>
              <a:t>Unlike an actual mailslot computer variables can only hold one piece of information</a:t>
            </a:r>
          </a:p>
          <a:p>
            <a:pPr lvl="1"/>
            <a:r>
              <a:rPr lang="en-US" dirty="0" smtClean="0"/>
              <a:t>Adding new information results in the old information being replaced by the new information</a:t>
            </a:r>
          </a:p>
          <a:p>
            <a:pPr lvl="1"/>
            <a:endParaRPr lang="en-US" dirty="0"/>
          </a:p>
          <a:p>
            <a:pPr lvl="1"/>
            <a:endParaRPr lang="en-US" dirty="0" smtClean="0"/>
          </a:p>
          <a:p>
            <a:pPr lvl="1"/>
            <a:endParaRPr lang="en-US" dirty="0"/>
          </a:p>
          <a:p>
            <a:pPr lvl="1"/>
            <a:endParaRPr lang="en-US" dirty="0" smtClean="0"/>
          </a:p>
        </p:txBody>
      </p:sp>
      <p:grpSp>
        <p:nvGrpSpPr>
          <p:cNvPr id="6" name="Group 5"/>
          <p:cNvGrpSpPr/>
          <p:nvPr/>
        </p:nvGrpSpPr>
        <p:grpSpPr>
          <a:xfrm>
            <a:off x="6938334" y="0"/>
            <a:ext cx="2197251" cy="1447800"/>
            <a:chOff x="6938334" y="0"/>
            <a:chExt cx="2197251" cy="1447800"/>
          </a:xfrm>
        </p:grpSpPr>
        <p:pic>
          <p:nvPicPr>
            <p:cNvPr id="4" name="Picture 2" descr="C:\Users\tamj\AppData\Local\Microsoft\Windows\Temporary Internet Files\Content.IE5\628WU349\COLOURBOX599216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5751" y="0"/>
              <a:ext cx="2179834" cy="1447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938334" y="1078468"/>
              <a:ext cx="2167581" cy="369332"/>
            </a:xfrm>
            <a:prstGeom prst="rect">
              <a:avLst/>
            </a:prstGeom>
          </p:spPr>
          <p:txBody>
            <a:bodyPr wrap="none">
              <a:spAutoFit/>
            </a:bodyPr>
            <a:lstStyle/>
            <a:p>
              <a:r>
                <a:rPr lang="en-US" b="1" dirty="0">
                  <a:solidFill>
                    <a:schemeClr val="bg1"/>
                  </a:solidFill>
                </a:rPr>
                <a:t>www.colourbox.com</a:t>
              </a:r>
            </a:p>
          </p:txBody>
        </p:sp>
      </p:grpSp>
      <p:sp>
        <p:nvSpPr>
          <p:cNvPr id="10" name="Rectangle 9"/>
          <p:cNvSpPr/>
          <p:nvPr/>
        </p:nvSpPr>
        <p:spPr>
          <a:xfrm>
            <a:off x="609600" y="3452948"/>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Consolas" panose="020B0609020204030204" pitchFamily="49" charset="0"/>
                <a:cs typeface="Consolas" panose="020B0609020204030204" pitchFamily="49" charset="0"/>
              </a:rPr>
              <a:t>v</a:t>
            </a:r>
            <a:r>
              <a:rPr lang="en-US" dirty="0" smtClean="0">
                <a:latin typeface="Consolas" panose="020B0609020204030204" pitchFamily="49" charset="0"/>
                <a:cs typeface="Consolas" panose="020B0609020204030204" pitchFamily="49" charset="0"/>
              </a:rPr>
              <a:t>ar num = -1;</a:t>
            </a:r>
            <a:endParaRPr lang="en-US" dirty="0">
              <a:latin typeface="Consolas" panose="020B0609020204030204" pitchFamily="49" charset="0"/>
              <a:cs typeface="Consolas" panose="020B0609020204030204" pitchFamily="49" charset="0"/>
            </a:endParaRPr>
          </a:p>
        </p:txBody>
      </p:sp>
      <p:grpSp>
        <p:nvGrpSpPr>
          <p:cNvPr id="16" name="Group 15"/>
          <p:cNvGrpSpPr/>
          <p:nvPr/>
        </p:nvGrpSpPr>
        <p:grpSpPr>
          <a:xfrm>
            <a:off x="4409519" y="3452947"/>
            <a:ext cx="2219881" cy="1464911"/>
            <a:chOff x="4876799" y="3083616"/>
            <a:chExt cx="1534079" cy="1335984"/>
          </a:xfrm>
        </p:grpSpPr>
        <p:pic>
          <p:nvPicPr>
            <p:cNvPr id="8" name="Picture 2" descr="C:\Users\tamj\AppData\Local\Microsoft\Windows\Temporary Internet Files\Content.IE5\628WU349\COLOURBOX59921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799" y="3400697"/>
              <a:ext cx="1534079" cy="101890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5039277" y="3795848"/>
              <a:ext cx="904321" cy="395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 (default)</a:t>
              </a:r>
              <a:endParaRPr lang="en-US" dirty="0"/>
            </a:p>
          </p:txBody>
        </p:sp>
        <p:sp>
          <p:nvSpPr>
            <p:cNvPr id="12" name="TextBox 11"/>
            <p:cNvSpPr txBox="1"/>
            <p:nvPr/>
          </p:nvSpPr>
          <p:spPr>
            <a:xfrm>
              <a:off x="4876799" y="3083616"/>
              <a:ext cx="990600" cy="369332"/>
            </a:xfrm>
            <a:prstGeom prst="rect">
              <a:avLst/>
            </a:prstGeom>
            <a:noFill/>
          </p:spPr>
          <p:txBody>
            <a:bodyPr wrap="square" lIns="0" rtlCol="0">
              <a:spAutoFit/>
            </a:bodyPr>
            <a:lstStyle/>
            <a:p>
              <a:r>
                <a:rPr lang="en-US" dirty="0" smtClean="0">
                  <a:latin typeface="Arial" panose="020B0604020202020204" pitchFamily="34" charset="0"/>
                  <a:cs typeface="Arial" panose="020B0604020202020204" pitchFamily="34" charset="0"/>
                </a:rPr>
                <a:t>num</a:t>
              </a:r>
              <a:endParaRPr lang="en-US" dirty="0">
                <a:latin typeface="Arial" panose="020B0604020202020204" pitchFamily="34" charset="0"/>
                <a:cs typeface="Arial" panose="020B0604020202020204" pitchFamily="34" charset="0"/>
              </a:endParaRPr>
            </a:p>
          </p:txBody>
        </p:sp>
      </p:grpSp>
      <p:grpSp>
        <p:nvGrpSpPr>
          <p:cNvPr id="19" name="Group 18"/>
          <p:cNvGrpSpPr/>
          <p:nvPr/>
        </p:nvGrpSpPr>
        <p:grpSpPr>
          <a:xfrm>
            <a:off x="4409519" y="5270081"/>
            <a:ext cx="2219881" cy="1283119"/>
            <a:chOff x="4409519" y="5270081"/>
            <a:chExt cx="1534079" cy="1335984"/>
          </a:xfrm>
        </p:grpSpPr>
        <p:pic>
          <p:nvPicPr>
            <p:cNvPr id="13" name="Picture 2" descr="C:\Users\tamj\AppData\Local\Microsoft\Windows\Temporary Internet Files\Content.IE5\628WU349\COLOURBOX59921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9519" y="5587162"/>
              <a:ext cx="1534079" cy="101890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4571997" y="5982313"/>
              <a:ext cx="904321" cy="395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nsolas" panose="020B0609020204030204" pitchFamily="49" charset="0"/>
                  <a:cs typeface="Consolas" panose="020B0609020204030204" pitchFamily="49" charset="0"/>
                </a:rPr>
                <a:t>1</a:t>
              </a:r>
              <a:endParaRPr lang="en-US" dirty="0">
                <a:latin typeface="Consolas" panose="020B0609020204030204" pitchFamily="49" charset="0"/>
                <a:cs typeface="Consolas" panose="020B0609020204030204" pitchFamily="49" charset="0"/>
              </a:endParaRPr>
            </a:p>
          </p:txBody>
        </p:sp>
        <p:sp>
          <p:nvSpPr>
            <p:cNvPr id="15" name="TextBox 14"/>
            <p:cNvSpPr txBox="1"/>
            <p:nvPr/>
          </p:nvSpPr>
          <p:spPr>
            <a:xfrm>
              <a:off x="4409519" y="5270081"/>
              <a:ext cx="990600" cy="369332"/>
            </a:xfrm>
            <a:prstGeom prst="rect">
              <a:avLst/>
            </a:prstGeom>
            <a:noFill/>
          </p:spPr>
          <p:txBody>
            <a:bodyPr wrap="square" lIns="0" rtlCol="0">
              <a:spAutoFit/>
            </a:bodyPr>
            <a:lstStyle/>
            <a:p>
              <a:r>
                <a:rPr lang="en-US" dirty="0" smtClean="0">
                  <a:latin typeface="Arial" panose="020B0604020202020204" pitchFamily="34" charset="0"/>
                  <a:cs typeface="Arial" panose="020B0604020202020204" pitchFamily="34" charset="0"/>
                </a:rPr>
                <a:t>num</a:t>
              </a:r>
              <a:endParaRPr lang="en-US" dirty="0">
                <a:latin typeface="Arial" panose="020B0604020202020204" pitchFamily="34" charset="0"/>
                <a:cs typeface="Arial" panose="020B0604020202020204" pitchFamily="34" charset="0"/>
              </a:endParaRPr>
            </a:p>
          </p:txBody>
        </p:sp>
      </p:grpSp>
      <p:sp>
        <p:nvSpPr>
          <p:cNvPr id="17" name="Rectangle 16"/>
          <p:cNvSpPr/>
          <p:nvPr/>
        </p:nvSpPr>
        <p:spPr>
          <a:xfrm>
            <a:off x="609600" y="5410813"/>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nsolas" panose="020B0609020204030204" pitchFamily="49" charset="0"/>
                <a:cs typeface="Consolas" panose="020B0609020204030204" pitchFamily="49" charset="0"/>
              </a:rPr>
              <a:t>num = 1;</a:t>
            </a:r>
            <a:endParaRPr lang="en-US" dirty="0">
              <a:latin typeface="Consolas" panose="020B0609020204030204" pitchFamily="49" charset="0"/>
              <a:cs typeface="Consolas" panose="020B0609020204030204" pitchFamily="49" charset="0"/>
            </a:endParaRPr>
          </a:p>
        </p:txBody>
      </p:sp>
      <p:sp>
        <p:nvSpPr>
          <p:cNvPr id="18" name="Rectangle 17"/>
          <p:cNvSpPr/>
          <p:nvPr/>
        </p:nvSpPr>
        <p:spPr>
          <a:xfrm>
            <a:off x="4627215" y="5967996"/>
            <a:ext cx="1306304" cy="395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nsolas" panose="020B0609020204030204" pitchFamily="49" charset="0"/>
                <a:cs typeface="Consolas" panose="020B0609020204030204" pitchFamily="49" charset="0"/>
              </a:rPr>
              <a:t>17</a:t>
            </a:r>
            <a:endParaRPr lang="en-US" dirty="0">
              <a:latin typeface="Consolas" panose="020B0609020204030204" pitchFamily="49" charset="0"/>
              <a:cs typeface="Consolas" panose="020B0609020204030204" pitchFamily="49" charset="0"/>
            </a:endParaRPr>
          </a:p>
        </p:txBody>
      </p:sp>
      <p:sp>
        <p:nvSpPr>
          <p:cNvPr id="20" name="Rectangle 19"/>
          <p:cNvSpPr/>
          <p:nvPr/>
        </p:nvSpPr>
        <p:spPr>
          <a:xfrm>
            <a:off x="609600" y="6189211"/>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nsolas" panose="020B0609020204030204" pitchFamily="49" charset="0"/>
                <a:cs typeface="Consolas" panose="020B0609020204030204" pitchFamily="49" charset="0"/>
              </a:rPr>
              <a:t>num = 17;</a:t>
            </a: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52060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randombar(horizontal)">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randombar(horizontal)">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10" grpId="0" animBg="1"/>
      <p:bldP spid="17" grpId="0" animBg="1"/>
      <p:bldP spid="18" grpId="0" animBg="1"/>
      <p:bldP spid="2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Exercise #1: </a:t>
            </a:r>
            <a:r>
              <a:rPr lang="en-US" dirty="0" smtClean="0"/>
              <a:t>Variables</a:t>
            </a:r>
            <a:endParaRPr lang="en-US" dirty="0"/>
          </a:p>
        </p:txBody>
      </p:sp>
      <p:sp>
        <p:nvSpPr>
          <p:cNvPr id="3" name="Content Placeholder 2"/>
          <p:cNvSpPr>
            <a:spLocks noGrp="1"/>
          </p:cNvSpPr>
          <p:nvPr>
            <p:ph idx="1"/>
          </p:nvPr>
        </p:nvSpPr>
        <p:spPr/>
        <p:txBody>
          <a:bodyPr/>
          <a:lstStyle/>
          <a:p>
            <a:pPr marL="234950" lvl="1" indent="-234950">
              <a:buFont typeface="Arial" charset="0"/>
              <a:buChar char="•"/>
            </a:pPr>
            <a:r>
              <a:rPr lang="en-US" sz="2400" dirty="0"/>
              <a:t>Also each computer variable is </a:t>
            </a:r>
            <a:r>
              <a:rPr lang="en-US" sz="2400" dirty="0" smtClean="0"/>
              <a:t>separate </a:t>
            </a:r>
            <a:r>
              <a:rPr lang="en-US" sz="2400" dirty="0"/>
              <a:t>location in memory</a:t>
            </a:r>
            <a:r>
              <a:rPr lang="en-US" sz="2400" dirty="0" smtClean="0"/>
              <a:t>.</a:t>
            </a:r>
          </a:p>
          <a:p>
            <a:pPr marL="234950" lvl="1" indent="-234950">
              <a:buFont typeface="Arial" charset="0"/>
              <a:buChar char="•"/>
            </a:pPr>
            <a:r>
              <a:rPr lang="en-US" sz="2400" dirty="0" smtClean="0"/>
              <a:t>Each location can hold information independently of other locations.</a:t>
            </a:r>
          </a:p>
          <a:p>
            <a:pPr marL="352425" lvl="2" indent="-234950"/>
            <a:r>
              <a:rPr lang="en-US" sz="2200" dirty="0" smtClean="0"/>
              <a:t>Note: This works differently than mathematical variables!</a:t>
            </a:r>
          </a:p>
          <a:p>
            <a:pPr marL="352425" lvl="2" indent="-234950"/>
            <a:endParaRPr lang="en-US" sz="2200" dirty="0"/>
          </a:p>
          <a:p>
            <a:pPr marL="352425" lvl="2" indent="-234950"/>
            <a:endParaRPr lang="en-US" sz="2200" dirty="0" smtClean="0"/>
          </a:p>
          <a:p>
            <a:pPr marL="352425" lvl="2" indent="-234950"/>
            <a:endParaRPr lang="en-US" sz="2200" dirty="0"/>
          </a:p>
          <a:p>
            <a:pPr marL="352425" lvl="2" indent="-234950"/>
            <a:endParaRPr lang="en-US" sz="2200" dirty="0" smtClean="0"/>
          </a:p>
          <a:p>
            <a:pPr marL="117475" lvl="2" indent="0">
              <a:buNone/>
            </a:pPr>
            <a:endParaRPr lang="en-US" sz="2200" dirty="0"/>
          </a:p>
          <a:p>
            <a:pPr marL="352425" lvl="2" indent="-234950"/>
            <a:r>
              <a:rPr lang="en-US" sz="2200" dirty="0" smtClean="0"/>
              <a:t>What is the result?</a:t>
            </a:r>
            <a:endParaRPr lang="en-US" sz="2200" dirty="0"/>
          </a:p>
          <a:p>
            <a:endParaRPr lang="en-US" dirty="0"/>
          </a:p>
        </p:txBody>
      </p:sp>
      <p:sp>
        <p:nvSpPr>
          <p:cNvPr id="4" name="Rectangle 3"/>
          <p:cNvSpPr/>
          <p:nvPr/>
        </p:nvSpPr>
        <p:spPr>
          <a:xfrm>
            <a:off x="838200" y="3200400"/>
            <a:ext cx="3200400" cy="1687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Consolas" panose="020B0609020204030204" pitchFamily="49" charset="0"/>
                <a:cs typeface="Consolas" panose="020B0609020204030204" pitchFamily="49" charset="0"/>
              </a:rPr>
              <a:t>v</a:t>
            </a:r>
            <a:r>
              <a:rPr lang="en-US" dirty="0" smtClean="0">
                <a:latin typeface="Consolas" panose="020B0609020204030204" pitchFamily="49" charset="0"/>
                <a:cs typeface="Consolas" panose="020B0609020204030204" pitchFamily="49" charset="0"/>
              </a:rPr>
              <a:t>ar num1 = -1;</a:t>
            </a:r>
          </a:p>
          <a:p>
            <a:r>
              <a:rPr lang="en-US" dirty="0">
                <a:latin typeface="Consolas" panose="020B0609020204030204" pitchFamily="49" charset="0"/>
                <a:cs typeface="Consolas" panose="020B0609020204030204" pitchFamily="49" charset="0"/>
              </a:rPr>
              <a:t>v</a:t>
            </a:r>
            <a:r>
              <a:rPr lang="en-US" dirty="0" smtClean="0">
                <a:latin typeface="Consolas" panose="020B0609020204030204" pitchFamily="49" charset="0"/>
                <a:cs typeface="Consolas" panose="020B0609020204030204" pitchFamily="49" charset="0"/>
              </a:rPr>
              <a:t>ar num2 = -1;</a:t>
            </a:r>
          </a:p>
          <a:p>
            <a:r>
              <a:rPr lang="en-US" dirty="0">
                <a:latin typeface="Consolas" panose="020B0609020204030204" pitchFamily="49" charset="0"/>
                <a:cs typeface="Consolas" panose="020B0609020204030204" pitchFamily="49" charset="0"/>
              </a:rPr>
              <a:t>n</a:t>
            </a:r>
            <a:r>
              <a:rPr lang="en-US" dirty="0" smtClean="0">
                <a:latin typeface="Consolas" panose="020B0609020204030204" pitchFamily="49" charset="0"/>
                <a:cs typeface="Consolas" panose="020B0609020204030204" pitchFamily="49" charset="0"/>
              </a:rPr>
              <a:t>um1 = 1;</a:t>
            </a:r>
          </a:p>
          <a:p>
            <a:r>
              <a:rPr lang="en-US" dirty="0">
                <a:latin typeface="Consolas" panose="020B0609020204030204" pitchFamily="49" charset="0"/>
                <a:cs typeface="Consolas" panose="020B0609020204030204" pitchFamily="49" charset="0"/>
              </a:rPr>
              <a:t>n</a:t>
            </a:r>
            <a:r>
              <a:rPr lang="en-US" dirty="0" smtClean="0">
                <a:latin typeface="Consolas" panose="020B0609020204030204" pitchFamily="49" charset="0"/>
                <a:cs typeface="Consolas" panose="020B0609020204030204" pitchFamily="49" charset="0"/>
              </a:rPr>
              <a:t>um2 = num1;</a:t>
            </a:r>
          </a:p>
          <a:p>
            <a:r>
              <a:rPr lang="en-US" dirty="0">
                <a:latin typeface="Consolas" panose="020B0609020204030204" pitchFamily="49" charset="0"/>
                <a:cs typeface="Consolas" panose="020B0609020204030204" pitchFamily="49" charset="0"/>
              </a:rPr>
              <a:t>n</a:t>
            </a:r>
            <a:r>
              <a:rPr lang="en-US" dirty="0" smtClean="0">
                <a:latin typeface="Consolas" panose="020B0609020204030204" pitchFamily="49" charset="0"/>
                <a:cs typeface="Consolas" panose="020B0609020204030204" pitchFamily="49" charset="0"/>
              </a:rPr>
              <a:t>um1 = 2</a:t>
            </a:r>
          </a:p>
          <a:p>
            <a:endParaRPr lang="en-US" dirty="0" smtClean="0">
              <a:latin typeface="Consolas" panose="020B0609020204030204" pitchFamily="49" charset="0"/>
              <a:cs typeface="Consolas" panose="020B0609020204030204" pitchFamily="49" charset="0"/>
            </a:endParaRPr>
          </a:p>
        </p:txBody>
      </p:sp>
      <p:sp>
        <p:nvSpPr>
          <p:cNvPr id="5" name="Freeform 4"/>
          <p:cNvSpPr/>
          <p:nvPr/>
        </p:nvSpPr>
        <p:spPr>
          <a:xfrm>
            <a:off x="2481943" y="4167051"/>
            <a:ext cx="1959428" cy="1018903"/>
          </a:xfrm>
          <a:custGeom>
            <a:avLst/>
            <a:gdLst>
              <a:gd name="connsiteX0" fmla="*/ 600891 w 1959428"/>
              <a:gd name="connsiteY0" fmla="*/ 1018903 h 1018903"/>
              <a:gd name="connsiteX1" fmla="*/ 1084217 w 1959428"/>
              <a:gd name="connsiteY1" fmla="*/ 1005840 h 1018903"/>
              <a:gd name="connsiteX2" fmla="*/ 1332411 w 1959428"/>
              <a:gd name="connsiteY2" fmla="*/ 966652 h 1018903"/>
              <a:gd name="connsiteX3" fmla="*/ 1463040 w 1959428"/>
              <a:gd name="connsiteY3" fmla="*/ 927463 h 1018903"/>
              <a:gd name="connsiteX4" fmla="*/ 1515291 w 1959428"/>
              <a:gd name="connsiteY4" fmla="*/ 901338 h 1018903"/>
              <a:gd name="connsiteX5" fmla="*/ 1606731 w 1959428"/>
              <a:gd name="connsiteY5" fmla="*/ 875212 h 1018903"/>
              <a:gd name="connsiteX6" fmla="*/ 1698171 w 1959428"/>
              <a:gd name="connsiteY6" fmla="*/ 836023 h 1018903"/>
              <a:gd name="connsiteX7" fmla="*/ 1776548 w 1959428"/>
              <a:gd name="connsiteY7" fmla="*/ 796835 h 1018903"/>
              <a:gd name="connsiteX8" fmla="*/ 1815737 w 1959428"/>
              <a:gd name="connsiteY8" fmla="*/ 770709 h 1018903"/>
              <a:gd name="connsiteX9" fmla="*/ 1907177 w 1959428"/>
              <a:gd name="connsiteY9" fmla="*/ 705395 h 1018903"/>
              <a:gd name="connsiteX10" fmla="*/ 1933303 w 1959428"/>
              <a:gd name="connsiteY10" fmla="*/ 666206 h 1018903"/>
              <a:gd name="connsiteX11" fmla="*/ 1959428 w 1959428"/>
              <a:gd name="connsiteY11" fmla="*/ 574766 h 1018903"/>
              <a:gd name="connsiteX12" fmla="*/ 1920240 w 1959428"/>
              <a:gd name="connsiteY12" fmla="*/ 339635 h 1018903"/>
              <a:gd name="connsiteX13" fmla="*/ 1881051 w 1959428"/>
              <a:gd name="connsiteY13" fmla="*/ 261258 h 1018903"/>
              <a:gd name="connsiteX14" fmla="*/ 1789611 w 1959428"/>
              <a:gd name="connsiteY14" fmla="*/ 209006 h 1018903"/>
              <a:gd name="connsiteX15" fmla="*/ 1711234 w 1959428"/>
              <a:gd name="connsiteY15" fmla="*/ 156755 h 1018903"/>
              <a:gd name="connsiteX16" fmla="*/ 1632857 w 1959428"/>
              <a:gd name="connsiteY16" fmla="*/ 117566 h 1018903"/>
              <a:gd name="connsiteX17" fmla="*/ 1541417 w 1959428"/>
              <a:gd name="connsiteY17" fmla="*/ 78378 h 1018903"/>
              <a:gd name="connsiteX18" fmla="*/ 1502228 w 1959428"/>
              <a:gd name="connsiteY18" fmla="*/ 52252 h 1018903"/>
              <a:gd name="connsiteX19" fmla="*/ 1410788 w 1959428"/>
              <a:gd name="connsiteY19" fmla="*/ 26126 h 1018903"/>
              <a:gd name="connsiteX20" fmla="*/ 1267097 w 1959428"/>
              <a:gd name="connsiteY20" fmla="*/ 0 h 1018903"/>
              <a:gd name="connsiteX21" fmla="*/ 966651 w 1959428"/>
              <a:gd name="connsiteY21" fmla="*/ 13063 h 1018903"/>
              <a:gd name="connsiteX22" fmla="*/ 888274 w 1959428"/>
              <a:gd name="connsiteY22" fmla="*/ 26126 h 1018903"/>
              <a:gd name="connsiteX23" fmla="*/ 0 w 1959428"/>
              <a:gd name="connsiteY23" fmla="*/ 39189 h 1018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959428" h="1018903">
                <a:moveTo>
                  <a:pt x="600891" y="1018903"/>
                </a:moveTo>
                <a:cubicBezTo>
                  <a:pt x="762000" y="1014549"/>
                  <a:pt x="923328" y="1015304"/>
                  <a:pt x="1084217" y="1005840"/>
                </a:cubicBezTo>
                <a:cubicBezTo>
                  <a:pt x="1136316" y="1002775"/>
                  <a:pt x="1261792" y="982345"/>
                  <a:pt x="1332411" y="966652"/>
                </a:cubicBezTo>
                <a:cubicBezTo>
                  <a:pt x="1366165" y="959151"/>
                  <a:pt x="1436987" y="940489"/>
                  <a:pt x="1463040" y="927463"/>
                </a:cubicBezTo>
                <a:cubicBezTo>
                  <a:pt x="1480457" y="918755"/>
                  <a:pt x="1497058" y="908175"/>
                  <a:pt x="1515291" y="901338"/>
                </a:cubicBezTo>
                <a:cubicBezTo>
                  <a:pt x="1548774" y="888782"/>
                  <a:pt x="1575150" y="891002"/>
                  <a:pt x="1606731" y="875212"/>
                </a:cubicBezTo>
                <a:cubicBezTo>
                  <a:pt x="1696941" y="830107"/>
                  <a:pt x="1589427" y="863209"/>
                  <a:pt x="1698171" y="836023"/>
                </a:cubicBezTo>
                <a:cubicBezTo>
                  <a:pt x="1810491" y="761146"/>
                  <a:pt x="1668375" y="850922"/>
                  <a:pt x="1776548" y="796835"/>
                </a:cubicBezTo>
                <a:cubicBezTo>
                  <a:pt x="1790590" y="789814"/>
                  <a:pt x="1802962" y="779834"/>
                  <a:pt x="1815737" y="770709"/>
                </a:cubicBezTo>
                <a:cubicBezTo>
                  <a:pt x="1929130" y="689713"/>
                  <a:pt x="1814839" y="766951"/>
                  <a:pt x="1907177" y="705395"/>
                </a:cubicBezTo>
                <a:cubicBezTo>
                  <a:pt x="1915886" y="692332"/>
                  <a:pt x="1926282" y="680248"/>
                  <a:pt x="1933303" y="666206"/>
                </a:cubicBezTo>
                <a:cubicBezTo>
                  <a:pt x="1942675" y="647462"/>
                  <a:pt x="1955242" y="591513"/>
                  <a:pt x="1959428" y="574766"/>
                </a:cubicBezTo>
                <a:cubicBezTo>
                  <a:pt x="1944079" y="390567"/>
                  <a:pt x="1962947" y="467754"/>
                  <a:pt x="1920240" y="339635"/>
                </a:cubicBezTo>
                <a:cubicBezTo>
                  <a:pt x="1909615" y="307761"/>
                  <a:pt x="1906375" y="286582"/>
                  <a:pt x="1881051" y="261258"/>
                </a:cubicBezTo>
                <a:cubicBezTo>
                  <a:pt x="1850194" y="230401"/>
                  <a:pt x="1825474" y="234622"/>
                  <a:pt x="1789611" y="209006"/>
                </a:cubicBezTo>
                <a:cubicBezTo>
                  <a:pt x="1703992" y="147850"/>
                  <a:pt x="1795299" y="184777"/>
                  <a:pt x="1711234" y="156755"/>
                </a:cubicBezTo>
                <a:cubicBezTo>
                  <a:pt x="1635924" y="106547"/>
                  <a:pt x="1708573" y="150016"/>
                  <a:pt x="1632857" y="117566"/>
                </a:cubicBezTo>
                <a:cubicBezTo>
                  <a:pt x="1519877" y="69146"/>
                  <a:pt x="1633313" y="109008"/>
                  <a:pt x="1541417" y="78378"/>
                </a:cubicBezTo>
                <a:cubicBezTo>
                  <a:pt x="1528354" y="69669"/>
                  <a:pt x="1516270" y="59273"/>
                  <a:pt x="1502228" y="52252"/>
                </a:cubicBezTo>
                <a:cubicBezTo>
                  <a:pt x="1481346" y="41811"/>
                  <a:pt x="1430322" y="31707"/>
                  <a:pt x="1410788" y="26126"/>
                </a:cubicBezTo>
                <a:cubicBezTo>
                  <a:pt x="1316815" y="-724"/>
                  <a:pt x="1440030" y="21617"/>
                  <a:pt x="1267097" y="0"/>
                </a:cubicBezTo>
                <a:cubicBezTo>
                  <a:pt x="1166948" y="4354"/>
                  <a:pt x="1066657" y="6166"/>
                  <a:pt x="966651" y="13063"/>
                </a:cubicBezTo>
                <a:cubicBezTo>
                  <a:pt x="940228" y="14885"/>
                  <a:pt x="914742" y="25146"/>
                  <a:pt x="888274" y="26126"/>
                </a:cubicBezTo>
                <a:cubicBezTo>
                  <a:pt x="486602" y="41003"/>
                  <a:pt x="340165" y="39189"/>
                  <a:pt x="0" y="39189"/>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Freeform 5"/>
          <p:cNvSpPr/>
          <p:nvPr/>
        </p:nvSpPr>
        <p:spPr>
          <a:xfrm>
            <a:off x="464457" y="4513284"/>
            <a:ext cx="435429" cy="697345"/>
          </a:xfrm>
          <a:custGeom>
            <a:avLst/>
            <a:gdLst>
              <a:gd name="connsiteX0" fmla="*/ 435429 w 435429"/>
              <a:gd name="connsiteY0" fmla="*/ 697345 h 697345"/>
              <a:gd name="connsiteX1" fmla="*/ 232229 w 435429"/>
              <a:gd name="connsiteY1" fmla="*/ 653802 h 697345"/>
              <a:gd name="connsiteX2" fmla="*/ 188686 w 435429"/>
              <a:gd name="connsiteY2" fmla="*/ 639287 h 697345"/>
              <a:gd name="connsiteX3" fmla="*/ 145143 w 435429"/>
              <a:gd name="connsiteY3" fmla="*/ 610259 h 697345"/>
              <a:gd name="connsiteX4" fmla="*/ 116114 w 435429"/>
              <a:gd name="connsiteY4" fmla="*/ 566716 h 697345"/>
              <a:gd name="connsiteX5" fmla="*/ 72572 w 435429"/>
              <a:gd name="connsiteY5" fmla="*/ 537687 h 697345"/>
              <a:gd name="connsiteX6" fmla="*/ 58057 w 435429"/>
              <a:gd name="connsiteY6" fmla="*/ 494145 h 697345"/>
              <a:gd name="connsiteX7" fmla="*/ 29029 w 435429"/>
              <a:gd name="connsiteY7" fmla="*/ 450602 h 697345"/>
              <a:gd name="connsiteX8" fmla="*/ 14514 w 435429"/>
              <a:gd name="connsiteY8" fmla="*/ 392545 h 697345"/>
              <a:gd name="connsiteX9" fmla="*/ 0 w 435429"/>
              <a:gd name="connsiteY9" fmla="*/ 349002 h 697345"/>
              <a:gd name="connsiteX10" fmla="*/ 14514 w 435429"/>
              <a:gd name="connsiteY10" fmla="*/ 102259 h 697345"/>
              <a:gd name="connsiteX11" fmla="*/ 43543 w 435429"/>
              <a:gd name="connsiteY11" fmla="*/ 58716 h 697345"/>
              <a:gd name="connsiteX12" fmla="*/ 130629 w 435429"/>
              <a:gd name="connsiteY12" fmla="*/ 29687 h 697345"/>
              <a:gd name="connsiteX13" fmla="*/ 319314 w 435429"/>
              <a:gd name="connsiteY13" fmla="*/ 659 h 697345"/>
              <a:gd name="connsiteX14" fmla="*/ 377372 w 435429"/>
              <a:gd name="connsiteY14" fmla="*/ 659 h 69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5429" h="697345">
                <a:moveTo>
                  <a:pt x="435429" y="697345"/>
                </a:moveTo>
                <a:cubicBezTo>
                  <a:pt x="367696" y="682831"/>
                  <a:pt x="299659" y="669668"/>
                  <a:pt x="232229" y="653802"/>
                </a:cubicBezTo>
                <a:cubicBezTo>
                  <a:pt x="217336" y="650298"/>
                  <a:pt x="202370" y="646129"/>
                  <a:pt x="188686" y="639287"/>
                </a:cubicBezTo>
                <a:cubicBezTo>
                  <a:pt x="173084" y="631486"/>
                  <a:pt x="159657" y="619935"/>
                  <a:pt x="145143" y="610259"/>
                </a:cubicBezTo>
                <a:cubicBezTo>
                  <a:pt x="135467" y="595745"/>
                  <a:pt x="128449" y="579051"/>
                  <a:pt x="116114" y="566716"/>
                </a:cubicBezTo>
                <a:cubicBezTo>
                  <a:pt x="103779" y="554381"/>
                  <a:pt x="83469" y="551308"/>
                  <a:pt x="72572" y="537687"/>
                </a:cubicBezTo>
                <a:cubicBezTo>
                  <a:pt x="63015" y="525740"/>
                  <a:pt x="64899" y="507829"/>
                  <a:pt x="58057" y="494145"/>
                </a:cubicBezTo>
                <a:cubicBezTo>
                  <a:pt x="50256" y="478543"/>
                  <a:pt x="38705" y="465116"/>
                  <a:pt x="29029" y="450602"/>
                </a:cubicBezTo>
                <a:cubicBezTo>
                  <a:pt x="24191" y="431250"/>
                  <a:pt x="19994" y="411725"/>
                  <a:pt x="14514" y="392545"/>
                </a:cubicBezTo>
                <a:cubicBezTo>
                  <a:pt x="10311" y="377834"/>
                  <a:pt x="0" y="364301"/>
                  <a:pt x="0" y="349002"/>
                </a:cubicBezTo>
                <a:cubicBezTo>
                  <a:pt x="0" y="266612"/>
                  <a:pt x="2292" y="183737"/>
                  <a:pt x="14514" y="102259"/>
                </a:cubicBezTo>
                <a:cubicBezTo>
                  <a:pt x="17102" y="85008"/>
                  <a:pt x="28750" y="67961"/>
                  <a:pt x="43543" y="58716"/>
                </a:cubicBezTo>
                <a:cubicBezTo>
                  <a:pt x="69491" y="42499"/>
                  <a:pt x="100944" y="37108"/>
                  <a:pt x="130629" y="29687"/>
                </a:cubicBezTo>
                <a:cubicBezTo>
                  <a:pt x="217657" y="7930"/>
                  <a:pt x="198580" y="9946"/>
                  <a:pt x="319314" y="659"/>
                </a:cubicBezTo>
                <a:cubicBezTo>
                  <a:pt x="338610" y="-825"/>
                  <a:pt x="358019" y="659"/>
                  <a:pt x="377372" y="659"/>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43404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down)">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build="p" animBg="1"/>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US" altLang="en-US" dirty="0" smtClean="0"/>
              <a:t>Variable Naming Conventions</a:t>
            </a:r>
            <a:endParaRPr lang="en-US" dirty="0" smtClean="0"/>
          </a:p>
        </p:txBody>
      </p:sp>
      <p:sp>
        <p:nvSpPr>
          <p:cNvPr id="93186" name="Content Placeholder 2"/>
          <p:cNvSpPr>
            <a:spLocks noGrp="1"/>
          </p:cNvSpPr>
          <p:nvPr>
            <p:ph idx="1"/>
          </p:nvPr>
        </p:nvSpPr>
        <p:spPr/>
        <p:txBody>
          <a:bodyPr/>
          <a:lstStyle/>
          <a:p>
            <a:pPr eaLnBrk="1" hangingPunct="1"/>
            <a:r>
              <a:rPr lang="en-US" altLang="en-US" dirty="0" smtClean="0"/>
              <a:t>Language requirements: </a:t>
            </a:r>
          </a:p>
          <a:p>
            <a:pPr marL="742950" lvl="1" indent="-285750" eaLnBrk="1" hangingPunct="1"/>
            <a:r>
              <a:rPr lang="en-US" altLang="en-US" dirty="0" smtClean="0"/>
              <a:t>Rules built into the JavaScript programming language.</a:t>
            </a:r>
          </a:p>
          <a:p>
            <a:pPr marL="742950" lvl="1" indent="-285750" eaLnBrk="1" hangingPunct="1"/>
            <a:r>
              <a:rPr lang="en-US" altLang="en-US" dirty="0" smtClean="0"/>
              <a:t>Somewhat analogous to the grammar of a ‘human’ language.</a:t>
            </a:r>
          </a:p>
          <a:p>
            <a:pPr marL="742950" lvl="1" indent="-285750" eaLnBrk="1" hangingPunct="1"/>
            <a:r>
              <a:rPr lang="en-US" altLang="en-US" dirty="0" smtClean="0"/>
              <a:t>If the language rules are violated then the typical outcome is the program cannot execute.</a:t>
            </a:r>
            <a:endParaRPr lang="en-US" altLang="en-US" sz="2400" dirty="0" smtClean="0"/>
          </a:p>
          <a:p>
            <a:pPr eaLnBrk="1" hangingPunct="1"/>
            <a:r>
              <a:rPr lang="en-US" altLang="en-US" dirty="0" smtClean="0"/>
              <a:t>Style requirements:</a:t>
            </a:r>
          </a:p>
          <a:p>
            <a:pPr marL="742950" lvl="1" indent="-285750" eaLnBrk="1" hangingPunct="1"/>
            <a:r>
              <a:rPr lang="en-US" altLang="en-US" dirty="0" smtClean="0"/>
              <a:t>Approaches for producing a well written program.</a:t>
            </a:r>
          </a:p>
          <a:p>
            <a:pPr marL="742950" lvl="1" indent="-285750" eaLnBrk="1" hangingPunct="1"/>
            <a:r>
              <a:rPr lang="en-US" altLang="en-US" dirty="0" smtClean="0"/>
              <a:t>(The real life analogy is that something written in a human language may follow the grammar but </a:t>
            </a:r>
            <a:r>
              <a:rPr lang="en-US" altLang="en-US" dirty="0" smtClean="0"/>
              <a:t>may still </a:t>
            </a:r>
            <a:r>
              <a:rPr lang="en-US" altLang="en-US" dirty="0" smtClean="0"/>
              <a:t>be poorly written).</a:t>
            </a:r>
          </a:p>
          <a:p>
            <a:pPr marL="742950" lvl="1" indent="-285750" eaLnBrk="1" hangingPunct="1"/>
            <a:r>
              <a:rPr lang="en-US" altLang="en-US" dirty="0" smtClean="0"/>
              <a:t>If style requirements are not followed then the program can execute but there may be other problems (e.g., it is difficult to understand because it’s overly long and complex - more on this during the term).</a:t>
            </a:r>
          </a:p>
          <a:p>
            <a:pPr marL="739775" lvl="2" indent="-169863"/>
            <a:r>
              <a:rPr lang="en-US" sz="1800" dirty="0" smtClean="0"/>
              <a:t>Your style mark may suffer for the assignments</a:t>
            </a:r>
            <a:endParaRPr lang="en-CA" sz="1800" dirty="0" smtClean="0"/>
          </a:p>
        </p:txBody>
      </p:sp>
    </p:spTree>
    <p:extLst>
      <p:ext uri="{BB962C8B-B14F-4D97-AF65-F5344CB8AC3E}">
        <p14:creationId xmlns:p14="http://schemas.microsoft.com/office/powerpoint/2010/main" val="9441320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Naming Variables: JavaScript Requirements</a:t>
            </a:r>
            <a:endParaRPr lang="en-US" dirty="0"/>
          </a:p>
        </p:txBody>
      </p:sp>
      <p:sp>
        <p:nvSpPr>
          <p:cNvPr id="3" name="Content Placeholder 2"/>
          <p:cNvSpPr>
            <a:spLocks noGrp="1"/>
          </p:cNvSpPr>
          <p:nvPr>
            <p:ph idx="1"/>
          </p:nvPr>
        </p:nvSpPr>
        <p:spPr/>
        <p:txBody>
          <a:bodyPr/>
          <a:lstStyle/>
          <a:p>
            <a:r>
              <a:rPr lang="en-US" dirty="0" smtClean="0"/>
              <a:t>JavaScript language requirement (syntax ~ grammar)</a:t>
            </a:r>
          </a:p>
          <a:p>
            <a:pPr lvl="1"/>
            <a:r>
              <a:rPr lang="en-US" dirty="0" smtClean="0"/>
              <a:t>Name can be alphanumeric but the </a:t>
            </a:r>
            <a:r>
              <a:rPr lang="en-US" i="1" dirty="0" smtClean="0"/>
              <a:t>name cannot start with a number</a:t>
            </a:r>
          </a:p>
          <a:p>
            <a:pPr marL="339725" lvl="1" indent="0">
              <a:buNone/>
            </a:pPr>
            <a:r>
              <a:rPr lang="en-US" b="1" dirty="0" smtClean="0">
                <a:solidFill>
                  <a:srgbClr val="FF0000"/>
                </a:solidFill>
                <a:latin typeface="Consolas" panose="020B0609020204030204" pitchFamily="49" charset="0"/>
                <a:cs typeface="Consolas" panose="020B0609020204030204" pitchFamily="49" charset="0"/>
              </a:rPr>
              <a:t>2</a:t>
            </a:r>
            <a:r>
              <a:rPr lang="en-US" dirty="0" smtClean="0">
                <a:latin typeface="Consolas" panose="020B0609020204030204" pitchFamily="49" charset="0"/>
                <a:cs typeface="Consolas" panose="020B0609020204030204" pitchFamily="49" charset="0"/>
              </a:rPr>
              <a:t>num</a:t>
            </a:r>
            <a:r>
              <a:rPr lang="en-US" dirty="0" smtClean="0"/>
              <a:t> </a:t>
            </a:r>
            <a:r>
              <a:rPr lang="en-US" dirty="0" smtClean="0"/>
              <a:t>(Not OK</a:t>
            </a:r>
            <a:r>
              <a:rPr lang="en-US" dirty="0"/>
              <a:t>)</a:t>
            </a:r>
            <a:r>
              <a:rPr lang="en-US" dirty="0">
                <a:latin typeface="Consolas" panose="020B0609020204030204" pitchFamily="49" charset="0"/>
              </a:rPr>
              <a:t> </a:t>
            </a:r>
            <a:r>
              <a:rPr lang="en-US" dirty="0" smtClean="0">
                <a:latin typeface="Consolas" panose="020B0609020204030204" pitchFamily="49" charset="0"/>
              </a:rPr>
              <a:t> </a:t>
            </a:r>
            <a:r>
              <a:rPr lang="en-US" dirty="0" smtClean="0"/>
              <a:t>vs.   </a:t>
            </a:r>
            <a:r>
              <a:rPr lang="en-US" dirty="0" smtClean="0">
                <a:latin typeface="Consolas" panose="020B0609020204030204" pitchFamily="49" charset="0"/>
                <a:cs typeface="Consolas" panose="020B0609020204030204" pitchFamily="49" charset="0"/>
              </a:rPr>
              <a:t>num1</a:t>
            </a:r>
            <a:r>
              <a:rPr lang="en-US" dirty="0" smtClean="0"/>
              <a:t> </a:t>
            </a:r>
            <a:r>
              <a:rPr lang="en-US" dirty="0"/>
              <a:t>(OK</a:t>
            </a:r>
            <a:r>
              <a:rPr lang="en-US" dirty="0" smtClean="0"/>
              <a:t>)</a:t>
            </a:r>
            <a:endParaRPr lang="en-US" dirty="0" smtClean="0"/>
          </a:p>
          <a:p>
            <a:pPr lvl="1"/>
            <a:endParaRPr lang="en-US" dirty="0" smtClean="0"/>
          </a:p>
          <a:p>
            <a:pPr lvl="1"/>
            <a:r>
              <a:rPr lang="en-US" dirty="0" smtClean="0"/>
              <a:t>Spaces are not allowed</a:t>
            </a:r>
          </a:p>
          <a:p>
            <a:pPr marL="339725" lvl="1" indent="0">
              <a:buNone/>
            </a:pPr>
            <a:r>
              <a:rPr lang="en-US" dirty="0" smtClean="0">
                <a:latin typeface="Consolas" panose="020B0609020204030204" pitchFamily="49" charset="0"/>
                <a:cs typeface="Consolas" panose="020B0609020204030204" pitchFamily="49" charset="0"/>
              </a:rPr>
              <a:t>First </a:t>
            </a:r>
            <a:r>
              <a:rPr lang="en-US" b="1" dirty="0" smtClean="0">
                <a:solidFill>
                  <a:srgbClr val="FF0000"/>
                </a:solidFill>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name </a:t>
            </a:r>
            <a:r>
              <a:rPr lang="en-US" dirty="0" smtClean="0"/>
              <a:t>(Not OK)    vs.    </a:t>
            </a:r>
            <a:r>
              <a:rPr lang="en-US" dirty="0" smtClean="0">
                <a:latin typeface="Consolas" panose="020B0609020204030204" pitchFamily="49" charset="0"/>
                <a:cs typeface="Consolas" panose="020B0609020204030204" pitchFamily="49" charset="0"/>
              </a:rPr>
              <a:t>firstName (OK)</a:t>
            </a:r>
            <a:r>
              <a:rPr lang="en-US" dirty="0" smtClean="0"/>
              <a:t> OR </a:t>
            </a:r>
            <a:r>
              <a:rPr lang="en-US" dirty="0" smtClean="0">
                <a:latin typeface="Consolas" panose="020B0609020204030204" pitchFamily="49" charset="0"/>
                <a:cs typeface="Consolas" panose="020B0609020204030204" pitchFamily="49" charset="0"/>
              </a:rPr>
              <a:t>first_name</a:t>
            </a:r>
            <a:r>
              <a:rPr lang="en-US" dirty="0" smtClean="0"/>
              <a:t> (OK)</a:t>
            </a:r>
          </a:p>
          <a:p>
            <a:pPr lvl="1"/>
            <a:endParaRPr lang="en-US" dirty="0"/>
          </a:p>
          <a:p>
            <a:pPr marL="339725" lvl="1" indent="0">
              <a:buNone/>
            </a:pPr>
            <a:endParaRPr lang="en-US" dirty="0"/>
          </a:p>
          <a:p>
            <a:pPr marL="339725" lvl="1" indent="0">
              <a:buNone/>
            </a:pPr>
            <a:endParaRPr lang="en-US" dirty="0"/>
          </a:p>
          <a:p>
            <a:pPr lvl="1"/>
            <a:endParaRPr lang="en-US" dirty="0" smtClean="0"/>
          </a:p>
        </p:txBody>
      </p:sp>
      <p:sp>
        <p:nvSpPr>
          <p:cNvPr id="4" name="Rectangle 3"/>
          <p:cNvSpPr/>
          <p:nvPr/>
        </p:nvSpPr>
        <p:spPr>
          <a:xfrm>
            <a:off x="1600200" y="3276600"/>
            <a:ext cx="228600" cy="304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CA" b="1" dirty="0" smtClean="0">
              <a:solidFill>
                <a:schemeClr val="bg1"/>
              </a:solidFill>
            </a:endParaRPr>
          </a:p>
        </p:txBody>
      </p:sp>
    </p:spTree>
    <p:extLst>
      <p:ext uri="{BB962C8B-B14F-4D97-AF65-F5344CB8AC3E}">
        <p14:creationId xmlns:p14="http://schemas.microsoft.com/office/powerpoint/2010/main" val="199019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GUI Controls</a:t>
            </a:r>
            <a:endParaRPr lang="en-US" dirty="0"/>
          </a:p>
        </p:txBody>
      </p:sp>
      <p:sp>
        <p:nvSpPr>
          <p:cNvPr id="3" name="Content Placeholder 2"/>
          <p:cNvSpPr>
            <a:spLocks noGrp="1"/>
          </p:cNvSpPr>
          <p:nvPr>
            <p:ph idx="1"/>
          </p:nvPr>
        </p:nvSpPr>
        <p:spPr/>
        <p:txBody>
          <a:bodyPr/>
          <a:lstStyle/>
          <a:p>
            <a:r>
              <a:rPr lang="en-US" b="1" dirty="0" smtClean="0"/>
              <a:t>Format</a:t>
            </a:r>
            <a:r>
              <a:rPr lang="en-US" dirty="0" smtClean="0"/>
              <a:t>:</a:t>
            </a:r>
          </a:p>
          <a:p>
            <a:pPr marL="339725" lvl="1" indent="0">
              <a:buNone/>
            </a:pPr>
            <a:r>
              <a:rPr lang="en-US" sz="1800" dirty="0">
                <a:latin typeface="Consolas" panose="020B0609020204030204" pitchFamily="49" charset="0"/>
              </a:rPr>
              <a:t>&lt;input type</a:t>
            </a:r>
            <a:r>
              <a:rPr lang="en-US" sz="1800" dirty="0" smtClean="0">
                <a:latin typeface="Consolas" panose="020B0609020204030204" pitchFamily="49" charset="0"/>
              </a:rPr>
              <a:t>=</a:t>
            </a:r>
            <a:r>
              <a:rPr lang="en-US" sz="1800" dirty="0">
                <a:latin typeface="Consolas" panose="020B0609020204030204" pitchFamily="49" charset="0"/>
                <a:cs typeface="Consolas" panose="020B0609020204030204" pitchFamily="49" charset="0"/>
              </a:rPr>
              <a:t>"</a:t>
            </a:r>
            <a:r>
              <a:rPr lang="en-US" sz="1800" dirty="0" smtClean="0">
                <a:latin typeface="Consolas" panose="020B0609020204030204" pitchFamily="49" charset="0"/>
              </a:rPr>
              <a:t>&lt;</a:t>
            </a:r>
            <a:r>
              <a:rPr lang="en-US" sz="1800" i="1" dirty="0" smtClean="0">
                <a:latin typeface="Consolas" panose="020B0609020204030204" pitchFamily="49" charset="0"/>
              </a:rPr>
              <a:t>control type</a:t>
            </a:r>
            <a:r>
              <a:rPr lang="en-US" sz="1800" dirty="0" smtClean="0">
                <a:latin typeface="Consolas" panose="020B0609020204030204" pitchFamily="49" charset="0"/>
              </a:rPr>
              <a:t>&gt;" </a:t>
            </a:r>
            <a:r>
              <a:rPr lang="en-US" sz="1800" dirty="0">
                <a:latin typeface="Consolas" panose="020B0609020204030204" pitchFamily="49" charset="0"/>
              </a:rPr>
              <a:t>value</a:t>
            </a:r>
            <a:r>
              <a:rPr lang="en-US" sz="1800" dirty="0" smtClean="0">
                <a:latin typeface="Consolas" panose="020B0609020204030204" pitchFamily="49" charset="0"/>
              </a:rPr>
              <a:t>=</a:t>
            </a:r>
            <a:r>
              <a:rPr lang="en-US" sz="1800" dirty="0">
                <a:latin typeface="Consolas" panose="020B0609020204030204" pitchFamily="49" charset="0"/>
                <a:cs typeface="Consolas" panose="020B0609020204030204" pitchFamily="49" charset="0"/>
              </a:rPr>
              <a:t>"</a:t>
            </a:r>
            <a:r>
              <a:rPr lang="en-US" sz="1800" dirty="0" smtClean="0">
                <a:latin typeface="Consolas" panose="020B0609020204030204" pitchFamily="49" charset="0"/>
              </a:rPr>
              <a:t>&lt;</a:t>
            </a:r>
            <a:r>
              <a:rPr lang="en-US" sz="1800" i="1" dirty="0" smtClean="0">
                <a:latin typeface="Consolas" panose="020B0609020204030204" pitchFamily="49" charset="0"/>
              </a:rPr>
              <a:t>Text description</a:t>
            </a:r>
            <a:r>
              <a:rPr lang="en-US" sz="1800" dirty="0" smtClean="0">
                <a:latin typeface="Consolas" panose="020B0609020204030204" pitchFamily="49" charset="0"/>
              </a:rPr>
              <a:t>&gt;"/&gt;</a:t>
            </a:r>
          </a:p>
          <a:p>
            <a:pPr marL="339725" lvl="1" indent="0">
              <a:buNone/>
            </a:pPr>
            <a:endParaRPr lang="en-US" dirty="0" smtClean="0"/>
          </a:p>
          <a:p>
            <a:r>
              <a:rPr lang="en-US" b="1" dirty="0" smtClean="0"/>
              <a:t>Name of example</a:t>
            </a:r>
            <a:r>
              <a:rPr lang="en-US" dirty="0" smtClean="0"/>
              <a:t>: </a:t>
            </a:r>
            <a:r>
              <a:rPr lang="en-US" dirty="0" smtClean="0">
                <a:latin typeface="Consolas" panose="020B0609020204030204" pitchFamily="49" charset="0"/>
                <a:cs typeface="Consolas" panose="020B0609020204030204" pitchFamily="49" charset="0"/>
              </a:rPr>
              <a:t>1emptyControl.htm</a:t>
            </a:r>
          </a:p>
          <a:p>
            <a:pPr marL="339725" lvl="1" indent="0">
              <a:buNone/>
            </a:pPr>
            <a:r>
              <a:rPr lang="en-US" sz="1800" dirty="0">
                <a:latin typeface="Consolas" panose="020B0609020204030204" pitchFamily="49" charset="0"/>
                <a:cs typeface="Consolas" panose="020B0609020204030204" pitchFamily="49" charset="0"/>
              </a:rPr>
              <a:t>&lt;input type="button" value="Press me"/&gt;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581400"/>
            <a:ext cx="13716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own Arrow 3"/>
          <p:cNvSpPr/>
          <p:nvPr/>
        </p:nvSpPr>
        <p:spPr>
          <a:xfrm rot="7526947">
            <a:off x="1981567" y="3851034"/>
            <a:ext cx="381000" cy="571500"/>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5" name="TextBox 4"/>
          <p:cNvSpPr txBox="1"/>
          <p:nvPr/>
        </p:nvSpPr>
        <p:spPr bwMode="auto">
          <a:xfrm>
            <a:off x="2743200" y="3979793"/>
            <a:ext cx="4343400" cy="1735207"/>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marL="285750" indent="-285750" eaLnBrk="1" hangingPunct="1">
              <a:spcBef>
                <a:spcPct val="50000"/>
              </a:spcBef>
              <a:buFont typeface="Arial" panose="020B0604020202020204" pitchFamily="34" charset="0"/>
              <a:buChar char="•"/>
            </a:pPr>
            <a:r>
              <a:rPr lang="en-US" sz="1800" b="1" dirty="0" smtClean="0">
                <a:solidFill>
                  <a:srgbClr val="FF0000"/>
                </a:solidFill>
              </a:rPr>
              <a:t>Pressing the button does nothing! Why???</a:t>
            </a:r>
          </a:p>
          <a:p>
            <a:pPr marL="285750" indent="-285750" eaLnBrk="1" hangingPunct="1">
              <a:spcBef>
                <a:spcPct val="50000"/>
              </a:spcBef>
              <a:buFont typeface="Arial" panose="020B0604020202020204" pitchFamily="34" charset="0"/>
              <a:buChar char="•"/>
            </a:pPr>
            <a:r>
              <a:rPr lang="en-US" b="1" dirty="0" smtClean="0">
                <a:solidFill>
                  <a:srgbClr val="FF0000"/>
                </a:solidFill>
              </a:rPr>
              <a:t>You need to write the JavaScript instructions to indicate what happens when the button press occurs (details come later)</a:t>
            </a:r>
            <a:endParaRPr lang="en-US" sz="1800" b="1" dirty="0" smtClean="0">
              <a:solidFill>
                <a:srgbClr val="FF0000"/>
              </a:solidFill>
            </a:endParaRPr>
          </a:p>
        </p:txBody>
      </p:sp>
    </p:spTree>
    <p:extLst>
      <p:ext uri="{BB962C8B-B14F-4D97-AF65-F5344CB8AC3E}">
        <p14:creationId xmlns:p14="http://schemas.microsoft.com/office/powerpoint/2010/main" val="119128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Naming Variables: </a:t>
            </a:r>
            <a:r>
              <a:rPr lang="en-US" dirty="0" smtClean="0"/>
              <a:t>Style </a:t>
            </a:r>
            <a:r>
              <a:rPr lang="en-US" dirty="0"/>
              <a:t>Requirements</a:t>
            </a:r>
            <a:endParaRPr lang="en-CA" dirty="0"/>
          </a:p>
        </p:txBody>
      </p:sp>
      <p:sp>
        <p:nvSpPr>
          <p:cNvPr id="3" name="Content Placeholder 2"/>
          <p:cNvSpPr>
            <a:spLocks noGrp="1"/>
          </p:cNvSpPr>
          <p:nvPr>
            <p:ph idx="1"/>
          </p:nvPr>
        </p:nvSpPr>
        <p:spPr/>
        <p:txBody>
          <a:bodyPr/>
          <a:lstStyle/>
          <a:p>
            <a:r>
              <a:rPr lang="en-US" dirty="0"/>
              <a:t>Style requirement (~quality writing)</a:t>
            </a:r>
          </a:p>
          <a:p>
            <a:r>
              <a:rPr lang="en-US" dirty="0"/>
              <a:t>Variable names should be self-descriptive and lower </a:t>
            </a:r>
            <a:r>
              <a:rPr lang="en-US" dirty="0" smtClean="0"/>
              <a:t>case (except for multi-word variable names)</a:t>
            </a:r>
            <a:endParaRPr lang="en-US" dirty="0"/>
          </a:p>
          <a:p>
            <a:pPr marL="52388" indent="0">
              <a:buNone/>
            </a:pPr>
            <a:r>
              <a:rPr lang="en-US" dirty="0">
                <a:latin typeface="Consolas" panose="020B0609020204030204" pitchFamily="49" charset="0"/>
                <a:cs typeface="Consolas" panose="020B0609020204030204" pitchFamily="49" charset="0"/>
              </a:rPr>
              <a:t>x, foo, AGE </a:t>
            </a:r>
            <a:r>
              <a:rPr lang="en-US" dirty="0"/>
              <a:t>(Not OK)    </a:t>
            </a:r>
            <a:endParaRPr lang="en-US" dirty="0" smtClean="0"/>
          </a:p>
          <a:p>
            <a:pPr marL="52388" indent="0">
              <a:buNone/>
            </a:pPr>
            <a:r>
              <a:rPr lang="en-US" dirty="0" smtClean="0"/>
              <a:t>vs</a:t>
            </a:r>
            <a:r>
              <a:rPr lang="en-US" dirty="0"/>
              <a:t>. </a:t>
            </a:r>
            <a:r>
              <a:rPr lang="en-US" dirty="0">
                <a:latin typeface="Consolas" panose="020B0609020204030204" pitchFamily="49" charset="0"/>
                <a:cs typeface="Consolas" panose="020B0609020204030204" pitchFamily="49" charset="0"/>
              </a:rPr>
              <a:t>firstName, age, height </a:t>
            </a:r>
            <a:r>
              <a:rPr lang="en-US" dirty="0"/>
              <a:t>(OK)</a:t>
            </a:r>
          </a:p>
          <a:p>
            <a:endParaRPr lang="en-CA" dirty="0"/>
          </a:p>
        </p:txBody>
      </p:sp>
    </p:spTree>
    <p:extLst>
      <p:ext uri="{BB962C8B-B14F-4D97-AF65-F5344CB8AC3E}">
        <p14:creationId xmlns:p14="http://schemas.microsoft.com/office/powerpoint/2010/main" val="1550189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5" name="Title 1"/>
          <p:cNvSpPr>
            <a:spLocks noGrp="1"/>
          </p:cNvSpPr>
          <p:nvPr>
            <p:ph type="title" idx="4294967295"/>
          </p:nvPr>
        </p:nvSpPr>
        <p:spPr>
          <a:xfrm>
            <a:off x="457200" y="274638"/>
            <a:ext cx="8229600" cy="485775"/>
          </a:xfrm>
        </p:spPr>
        <p:txBody>
          <a:bodyPr/>
          <a:lstStyle/>
          <a:p>
            <a:r>
              <a:rPr lang="en-US" altLang="en-US" dirty="0" smtClean="0"/>
              <a:t>Variable Naming Conventions: Bottom Line</a:t>
            </a:r>
          </a:p>
        </p:txBody>
      </p:sp>
      <p:sp>
        <p:nvSpPr>
          <p:cNvPr id="106499" name="Content Placeholder 2"/>
          <p:cNvSpPr>
            <a:spLocks noGrp="1"/>
          </p:cNvSpPr>
          <p:nvPr>
            <p:ph idx="4294967295"/>
          </p:nvPr>
        </p:nvSpPr>
        <p:spPr>
          <a:xfrm>
            <a:off x="457200" y="1143000"/>
            <a:ext cx="8229600" cy="5410200"/>
          </a:xfrm>
        </p:spPr>
        <p:txBody>
          <a:bodyPr/>
          <a:lstStyle/>
          <a:p>
            <a:r>
              <a:rPr lang="en-US" altLang="en-US" dirty="0" smtClean="0"/>
              <a:t>Both the language and style requirements must be followed when declaring your variables</a:t>
            </a:r>
            <a:r>
              <a:rPr lang="en-US" altLang="en-US" dirty="0" smtClean="0"/>
              <a:t>.</a:t>
            </a:r>
          </a:p>
          <a:p>
            <a:pPr lvl="1"/>
            <a:r>
              <a:rPr lang="en-US" altLang="en-US" dirty="0" smtClean="0"/>
              <a:t>Otherwise your program won’t work or your style mark component will suffer.</a:t>
            </a:r>
            <a:endParaRPr lang="en-US" altLang="en-US" dirty="0" smtClean="0"/>
          </a:p>
        </p:txBody>
      </p:sp>
    </p:spTree>
    <p:extLst>
      <p:ext uri="{BB962C8B-B14F-4D97-AF65-F5344CB8AC3E}">
        <p14:creationId xmlns:p14="http://schemas.microsoft.com/office/powerpoint/2010/main" val="35717155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Operators</a:t>
            </a:r>
            <a:endParaRPr lang="en-US" dirty="0"/>
          </a:p>
        </p:txBody>
      </p:sp>
      <p:sp>
        <p:nvSpPr>
          <p:cNvPr id="3" name="Content Placeholder 2"/>
          <p:cNvSpPr>
            <a:spLocks noGrp="1"/>
          </p:cNvSpPr>
          <p:nvPr>
            <p:ph idx="1"/>
          </p:nvPr>
        </p:nvSpPr>
        <p:spPr>
          <a:xfrm>
            <a:off x="457200" y="1295400"/>
            <a:ext cx="8229600" cy="838200"/>
          </a:xfrm>
        </p:spPr>
        <p:txBody>
          <a:bodyPr/>
          <a:lstStyle/>
          <a:p>
            <a:r>
              <a:rPr lang="en-US" dirty="0" smtClean="0"/>
              <a:t>The common operators that you will see in JavaScript are the same as other languages and applications (such as MS-Excel)</a:t>
            </a:r>
          </a:p>
        </p:txBody>
      </p:sp>
      <p:graphicFrame>
        <p:nvGraphicFramePr>
          <p:cNvPr id="4" name="Table 3"/>
          <p:cNvGraphicFramePr>
            <a:graphicFrameLocks noGrp="1"/>
          </p:cNvGraphicFramePr>
          <p:nvPr>
            <p:extLst>
              <p:ext uri="{D42A27DB-BD31-4B8C-83A1-F6EECF244321}">
                <p14:modId xmlns:p14="http://schemas.microsoft.com/office/powerpoint/2010/main" val="3788871643"/>
              </p:ext>
            </p:extLst>
          </p:nvPr>
        </p:nvGraphicFramePr>
        <p:xfrm>
          <a:off x="762000" y="2286000"/>
          <a:ext cx="6096000" cy="2225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latin typeface="Consolas" panose="020B0609020204030204" pitchFamily="49" charset="0"/>
                          <a:cs typeface="Consolas" panose="020B0609020204030204" pitchFamily="49" charset="0"/>
                        </a:rPr>
                        <a:t>Operation</a:t>
                      </a:r>
                      <a:endParaRPr lang="en-US"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JavaScript</a:t>
                      </a:r>
                      <a:r>
                        <a:rPr lang="en-US" baseline="0" dirty="0" smtClean="0">
                          <a:latin typeface="Consolas" panose="020B0609020204030204" pitchFamily="49" charset="0"/>
                          <a:cs typeface="Consolas" panose="020B0609020204030204" pitchFamily="49" charset="0"/>
                        </a:rPr>
                        <a:t> operator</a:t>
                      </a:r>
                      <a:endParaRPr lang="en-US" dirty="0">
                        <a:latin typeface="Consolas" panose="020B0609020204030204" pitchFamily="49" charset="0"/>
                        <a:cs typeface="Consolas" panose="020B0609020204030204" pitchFamily="49" charset="0"/>
                      </a:endParaRPr>
                    </a:p>
                  </a:txBody>
                  <a:tcPr/>
                </a:tc>
              </a:tr>
              <a:tr h="370840">
                <a:tc>
                  <a:txBody>
                    <a:bodyPr/>
                    <a:lstStyle/>
                    <a:p>
                      <a:r>
                        <a:rPr lang="en-US" dirty="0" smtClean="0">
                          <a:latin typeface="Consolas" panose="020B0609020204030204" pitchFamily="49" charset="0"/>
                          <a:cs typeface="Consolas" panose="020B0609020204030204" pitchFamily="49" charset="0"/>
                        </a:rPr>
                        <a:t>Division</a:t>
                      </a:r>
                      <a:endParaRPr lang="en-US"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txBody>
                  <a:tcPr/>
                </a:tc>
              </a:tr>
              <a:tr h="370840">
                <a:tc>
                  <a:txBody>
                    <a:bodyPr/>
                    <a:lstStyle/>
                    <a:p>
                      <a:r>
                        <a:rPr lang="en-US" dirty="0" smtClean="0">
                          <a:latin typeface="Consolas" panose="020B0609020204030204" pitchFamily="49" charset="0"/>
                          <a:cs typeface="Consolas" panose="020B0609020204030204" pitchFamily="49" charset="0"/>
                        </a:rPr>
                        <a:t>Modulo (remainder)</a:t>
                      </a:r>
                      <a:endParaRPr lang="en-US"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txBody>
                  <a:tcPr/>
                </a:tc>
              </a:tr>
              <a:tr h="370840">
                <a:tc>
                  <a:txBody>
                    <a:bodyPr/>
                    <a:lstStyle/>
                    <a:p>
                      <a:r>
                        <a:rPr lang="en-US" dirty="0" smtClean="0">
                          <a:latin typeface="Consolas" panose="020B0609020204030204" pitchFamily="49" charset="0"/>
                          <a:cs typeface="Consolas" panose="020B0609020204030204" pitchFamily="49" charset="0"/>
                        </a:rPr>
                        <a:t>Multiplication</a:t>
                      </a:r>
                      <a:endParaRPr lang="en-US"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txBody>
                  <a:tcPr/>
                </a:tc>
              </a:tr>
              <a:tr h="370840">
                <a:tc>
                  <a:txBody>
                    <a:bodyPr/>
                    <a:lstStyle/>
                    <a:p>
                      <a:r>
                        <a:rPr lang="en-US" dirty="0" smtClean="0">
                          <a:latin typeface="Consolas" panose="020B0609020204030204" pitchFamily="49" charset="0"/>
                          <a:cs typeface="Consolas" panose="020B0609020204030204" pitchFamily="49" charset="0"/>
                        </a:rPr>
                        <a:t>Subtraction</a:t>
                      </a:r>
                      <a:endParaRPr lang="en-US"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txBody>
                  <a:tcPr/>
                </a:tc>
              </a:tr>
              <a:tr h="370840">
                <a:tc>
                  <a:txBody>
                    <a:bodyPr/>
                    <a:lstStyle/>
                    <a:p>
                      <a:r>
                        <a:rPr lang="en-US" dirty="0" smtClean="0">
                          <a:latin typeface="Consolas" panose="020B0609020204030204" pitchFamily="49" charset="0"/>
                          <a:cs typeface="Consolas" panose="020B0609020204030204" pitchFamily="49" charset="0"/>
                        </a:rPr>
                        <a:t>Addition</a:t>
                      </a:r>
                      <a:r>
                        <a:rPr lang="en-US" baseline="-25000" dirty="0" smtClean="0">
                          <a:latin typeface="Consolas" panose="020B0609020204030204" pitchFamily="49" charset="0"/>
                          <a:cs typeface="Consolas" panose="020B0609020204030204" pitchFamily="49" charset="0"/>
                        </a:rPr>
                        <a:t>1</a:t>
                      </a:r>
                      <a:endParaRPr lang="en-US" baseline="-25000" dirty="0">
                        <a:latin typeface="Consolas" panose="020B0609020204030204" pitchFamily="49" charset="0"/>
                        <a:cs typeface="Consolas" panose="020B0609020204030204" pitchFamily="49" charset="0"/>
                      </a:endParaRPr>
                    </a:p>
                  </a:txBody>
                  <a:tcPr/>
                </a:tc>
                <a:tc>
                  <a:txBody>
                    <a:bodyPr/>
                    <a:lstStyle/>
                    <a:p>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txBody>
                  <a:tcPr/>
                </a:tc>
              </a:tr>
            </a:tbl>
          </a:graphicData>
        </a:graphic>
      </p:graphicFrame>
      <p:sp>
        <p:nvSpPr>
          <p:cNvPr id="5" name="TextBox 4"/>
          <p:cNvSpPr txBox="1"/>
          <p:nvPr/>
        </p:nvSpPr>
        <p:spPr bwMode="auto">
          <a:xfrm>
            <a:off x="762000" y="4724400"/>
            <a:ext cx="8001000" cy="1905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spcAft>
                <a:spcPts val="600"/>
              </a:spcAft>
            </a:pPr>
            <a:r>
              <a:rPr lang="en-US" sz="1800" dirty="0" smtClean="0"/>
              <a:t>1 Note:</a:t>
            </a:r>
          </a:p>
          <a:p>
            <a:pPr eaLnBrk="1" hangingPunct="1">
              <a:spcBef>
                <a:spcPts val="300"/>
              </a:spcBef>
            </a:pPr>
            <a:r>
              <a:rPr lang="en-US" sz="1800" dirty="0" smtClean="0"/>
              <a:t>Performs mathematical </a:t>
            </a:r>
            <a:r>
              <a:rPr lang="en-US" sz="1800" b="1" dirty="0" smtClean="0">
                <a:solidFill>
                  <a:srgbClr val="FF0000"/>
                </a:solidFill>
              </a:rPr>
              <a:t>addition</a:t>
            </a:r>
            <a:r>
              <a:rPr lang="en-US" sz="1800" dirty="0" smtClean="0"/>
              <a:t> only if all the inputs are numeric </a:t>
            </a:r>
          </a:p>
          <a:p>
            <a:pPr marL="228600" lvl="1">
              <a:spcBef>
                <a:spcPts val="300"/>
              </a:spcBef>
            </a:pPr>
            <a:r>
              <a:rPr lang="en-US" dirty="0" smtClean="0">
                <a:latin typeface="Consolas" panose="020B0609020204030204" pitchFamily="49" charset="0"/>
                <a:cs typeface="Consolas" panose="020B0609020204030204" pitchFamily="49" charset="0"/>
              </a:rPr>
              <a:t>e.g., 12 </a:t>
            </a:r>
            <a:r>
              <a:rPr lang="en-US" b="1" dirty="0" smtClean="0">
                <a:solidFill>
                  <a:srgbClr val="FF0000"/>
                </a:solidFill>
                <a:latin typeface="Consolas" panose="020B0609020204030204" pitchFamily="49" charset="0"/>
                <a:cs typeface="Consolas" panose="020B0609020204030204" pitchFamily="49" charset="0"/>
              </a:rPr>
              <a:t>+</a:t>
            </a:r>
            <a:r>
              <a:rPr lang="en-US" dirty="0" smtClean="0">
                <a:latin typeface="Consolas" panose="020B0609020204030204" pitchFamily="49" charset="0"/>
                <a:cs typeface="Consolas" panose="020B0609020204030204" pitchFamily="49" charset="0"/>
              </a:rPr>
              <a:t> 12 = 24</a:t>
            </a:r>
          </a:p>
          <a:p>
            <a:pPr eaLnBrk="1" hangingPunct="1">
              <a:spcBef>
                <a:spcPts val="300"/>
              </a:spcBef>
            </a:pPr>
            <a:r>
              <a:rPr lang="en-US" dirty="0" smtClean="0"/>
              <a:t>If one or more inputs are strings then a </a:t>
            </a:r>
            <a:r>
              <a:rPr lang="en-US" b="1" dirty="0" smtClean="0">
                <a:solidFill>
                  <a:srgbClr val="00B050"/>
                </a:solidFill>
              </a:rPr>
              <a:t>concatenation</a:t>
            </a:r>
            <a:r>
              <a:rPr lang="en-US" dirty="0" smtClean="0"/>
              <a:t> is performed</a:t>
            </a:r>
          </a:p>
          <a:p>
            <a:pPr>
              <a:spcBef>
                <a:spcPts val="300"/>
              </a:spcBef>
            </a:pPr>
            <a:r>
              <a:rPr lang="en-US" dirty="0" smtClean="0">
                <a:latin typeface="Consolas" panose="020B0609020204030204" pitchFamily="49" charset="0"/>
                <a:cs typeface="Consolas" panose="020B0609020204030204" pitchFamily="49" charset="0"/>
              </a:rPr>
              <a:t>  e.g., </a:t>
            </a:r>
            <a:r>
              <a:rPr lang="en-US" dirty="0">
                <a:latin typeface="Consolas" panose="020B0609020204030204" pitchFamily="49" charset="0"/>
                <a:cs typeface="Consolas" panose="020B0609020204030204" pitchFamily="49" charset="0"/>
              </a:rPr>
              <a:t>alert</a:t>
            </a:r>
            <a:r>
              <a:rPr lang="en-US" dirty="0" smtClean="0">
                <a:latin typeface="Consolas" panose="020B0609020204030204" pitchFamily="49" charset="0"/>
                <a:cs typeface="Consolas" panose="020B0609020204030204" pitchFamily="49" charset="0"/>
              </a:rPr>
              <a:t>("Num </a:t>
            </a:r>
            <a:r>
              <a:rPr lang="en-US" dirty="0">
                <a:latin typeface="Consolas" panose="020B0609020204030204" pitchFamily="49" charset="0"/>
                <a:cs typeface="Consolas" panose="020B0609020204030204" pitchFamily="49" charset="0"/>
              </a:rPr>
              <a:t>= " </a:t>
            </a:r>
            <a:r>
              <a:rPr lang="en-US" b="1" dirty="0">
                <a:solidFill>
                  <a:srgbClr val="00B050"/>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num);</a:t>
            </a:r>
          </a:p>
          <a:p>
            <a:endParaRPr lang="en-US" sz="1800" b="1" dirty="0" smtClean="0">
              <a:solidFill>
                <a:srgbClr val="00B050"/>
              </a:solidFill>
            </a:endParaRPr>
          </a:p>
          <a:p>
            <a:pPr eaLnBrk="1" hangingPunct="1">
              <a:spcBef>
                <a:spcPct val="50000"/>
              </a:spcBef>
            </a:pPr>
            <a:endParaRPr lang="en-US" sz="1800" dirty="0" smtClean="0"/>
          </a:p>
          <a:p>
            <a:pPr eaLnBrk="1" hangingPunct="1">
              <a:spcBef>
                <a:spcPct val="50000"/>
              </a:spcBef>
            </a:pPr>
            <a:endParaRPr lang="en-US" sz="1800" dirty="0" smtClean="0"/>
          </a:p>
        </p:txBody>
      </p:sp>
    </p:spTree>
    <p:extLst>
      <p:ext uri="{BB962C8B-B14F-4D97-AF65-F5344CB8AC3E}">
        <p14:creationId xmlns:p14="http://schemas.microsoft.com/office/powerpoint/2010/main" val="104385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Lookup Tables (For Constants)</a:t>
            </a:r>
            <a:endParaRPr lang="en-US" dirty="0"/>
          </a:p>
        </p:txBody>
      </p:sp>
      <p:sp>
        <p:nvSpPr>
          <p:cNvPr id="3" name="Content Placeholder 2"/>
          <p:cNvSpPr>
            <a:spLocks noGrp="1"/>
          </p:cNvSpPr>
          <p:nvPr>
            <p:ph idx="1"/>
          </p:nvPr>
        </p:nvSpPr>
        <p:spPr/>
        <p:txBody>
          <a:bodyPr/>
          <a:lstStyle/>
          <a:p>
            <a:r>
              <a:rPr lang="en-US" dirty="0" smtClean="0"/>
              <a:t>Excel: Lookup tables are used to define values that do not typically change but are referred to in multiple parts of a spreadsheet.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728686"/>
            <a:ext cx="5715000" cy="398350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3586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9" name="Rectangle 2"/>
          <p:cNvSpPr>
            <a:spLocks noGrp="1"/>
          </p:cNvSpPr>
          <p:nvPr>
            <p:ph type="title" idx="4294967295"/>
          </p:nvPr>
        </p:nvSpPr>
        <p:spPr/>
        <p:txBody>
          <a:bodyPr/>
          <a:lstStyle/>
          <a:p>
            <a:r>
              <a:rPr lang="en-CA" b="1" dirty="0" smtClean="0">
                <a:solidFill>
                  <a:srgbClr val="FF0000"/>
                </a:solidFill>
              </a:rPr>
              <a:t>Named Constants</a:t>
            </a:r>
          </a:p>
        </p:txBody>
      </p:sp>
      <p:sp>
        <p:nvSpPr>
          <p:cNvPr id="107523" name="Rectangle 3"/>
          <p:cNvSpPr>
            <a:spLocks noGrp="1"/>
          </p:cNvSpPr>
          <p:nvPr>
            <p:ph type="body" idx="4294967295"/>
          </p:nvPr>
        </p:nvSpPr>
        <p:spPr/>
        <p:txBody>
          <a:bodyPr/>
          <a:lstStyle/>
          <a:p>
            <a:pPr eaLnBrk="1" hangingPunct="1">
              <a:lnSpc>
                <a:spcPct val="90000"/>
              </a:lnSpc>
            </a:pPr>
            <a:r>
              <a:rPr lang="en-US" altLang="en-US" dirty="0" smtClean="0"/>
              <a:t>They are similar to variables: a memory location that’s been given a name.</a:t>
            </a:r>
          </a:p>
          <a:p>
            <a:pPr eaLnBrk="1" hangingPunct="1">
              <a:lnSpc>
                <a:spcPct val="90000"/>
              </a:lnSpc>
            </a:pPr>
            <a:r>
              <a:rPr lang="en-US" altLang="en-US" dirty="0" smtClean="0"/>
              <a:t>Unlike variables their contents </a:t>
            </a:r>
            <a:r>
              <a:rPr lang="en-US" altLang="en-US" i="1" dirty="0" smtClean="0"/>
              <a:t>cannot </a:t>
            </a:r>
            <a:r>
              <a:rPr lang="en-US" altLang="en-US" dirty="0" smtClean="0"/>
              <a:t>change.</a:t>
            </a:r>
          </a:p>
          <a:p>
            <a:pPr eaLnBrk="1" hangingPunct="1">
              <a:lnSpc>
                <a:spcPct val="90000"/>
              </a:lnSpc>
            </a:pPr>
            <a:r>
              <a:rPr lang="en-CA" altLang="en-US" dirty="0" smtClean="0"/>
              <a:t>The naming conventions for choosing variable names generally apply to constants but constants should be all UPPER CASE.  (You can separate multiple words with an underscore).</a:t>
            </a:r>
          </a:p>
          <a:p>
            <a:pPr eaLnBrk="1" hangingPunct="1">
              <a:lnSpc>
                <a:spcPct val="90000"/>
              </a:lnSpc>
            </a:pPr>
            <a:r>
              <a:rPr lang="en-CA" altLang="en-US" dirty="0" smtClean="0"/>
              <a:t>Example </a:t>
            </a:r>
            <a:r>
              <a:rPr lang="en-CA" altLang="en-US" b="1" dirty="0" smtClean="0">
                <a:solidFill>
                  <a:srgbClr val="FF0000"/>
                </a:solidFill>
              </a:rPr>
              <a:t>const</a:t>
            </a:r>
            <a:r>
              <a:rPr lang="en-CA" altLang="en-US" b="1" dirty="0" smtClean="0">
                <a:solidFill>
                  <a:srgbClr val="FF0000"/>
                </a:solidFill>
              </a:rPr>
              <a:t> </a:t>
            </a:r>
            <a:r>
              <a:rPr lang="en-CA" altLang="en-US" b="1" dirty="0" smtClean="0">
                <a:solidFill>
                  <a:srgbClr val="FF0000"/>
                </a:solidFill>
                <a:latin typeface="Arial" charset="0"/>
                <a:cs typeface="Arial" charset="0"/>
              </a:rPr>
              <a:t>PI</a:t>
            </a:r>
            <a:r>
              <a:rPr lang="en-CA" altLang="en-US" dirty="0" smtClean="0">
                <a:latin typeface="Arial" charset="0"/>
                <a:cs typeface="Arial" charset="0"/>
              </a:rPr>
              <a:t> = 3.14   </a:t>
            </a:r>
          </a:p>
          <a:p>
            <a:pPr lvl="1" eaLnBrk="1" hangingPunct="1">
              <a:lnSpc>
                <a:spcPct val="90000"/>
              </a:lnSpc>
            </a:pPr>
            <a:r>
              <a:rPr lang="en-CA" altLang="en-US" sz="2400" b="1" dirty="0" smtClean="0">
                <a:solidFill>
                  <a:srgbClr val="FF0000"/>
                </a:solidFill>
                <a:latin typeface="Arial" charset="0"/>
                <a:cs typeface="Arial" charset="0"/>
              </a:rPr>
              <a:t>PI = Named constant</a:t>
            </a:r>
            <a:r>
              <a:rPr lang="en-CA" altLang="en-US" sz="2400" dirty="0" smtClean="0">
                <a:latin typeface="Arial" charset="0"/>
                <a:cs typeface="Arial" charset="0"/>
              </a:rPr>
              <a:t>, 3.14 = Unnamed constant</a:t>
            </a:r>
          </a:p>
          <a:p>
            <a:pPr eaLnBrk="1" hangingPunct="1">
              <a:lnSpc>
                <a:spcPct val="90000"/>
              </a:lnSpc>
            </a:pPr>
            <a:r>
              <a:rPr lang="en-CA" altLang="en-US" dirty="0" smtClean="0"/>
              <a:t>They are capitalized so the reader of the program can </a:t>
            </a:r>
            <a:r>
              <a:rPr lang="en-US" altLang="en-US" dirty="0" smtClean="0"/>
              <a:t>quickly </a:t>
            </a:r>
            <a:r>
              <a:rPr lang="en-CA" altLang="en-US" dirty="0" smtClean="0"/>
              <a:t>distinguish them from variables.</a:t>
            </a:r>
          </a:p>
          <a:p>
            <a:endParaRPr lang="en-CA" dirty="0" smtClean="0"/>
          </a:p>
        </p:txBody>
      </p:sp>
    </p:spTree>
    <p:extLst>
      <p:ext uri="{BB962C8B-B14F-4D97-AF65-F5344CB8AC3E}">
        <p14:creationId xmlns:p14="http://schemas.microsoft.com/office/powerpoint/2010/main" val="419892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75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75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75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75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75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75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3" name="Rectangle 2"/>
          <p:cNvSpPr>
            <a:spLocks noGrp="1"/>
          </p:cNvSpPr>
          <p:nvPr>
            <p:ph type="title" idx="4294967295"/>
          </p:nvPr>
        </p:nvSpPr>
        <p:spPr>
          <a:xfrm>
            <a:off x="457200" y="274638"/>
            <a:ext cx="5257800" cy="868362"/>
          </a:xfrm>
        </p:spPr>
        <p:txBody>
          <a:bodyPr/>
          <a:lstStyle/>
          <a:p>
            <a:r>
              <a:rPr lang="en-CA" b="1" dirty="0" smtClean="0">
                <a:solidFill>
                  <a:srgbClr val="FF0000"/>
                </a:solidFill>
              </a:rPr>
              <a:t>Declaring Named Constants</a:t>
            </a:r>
          </a:p>
        </p:txBody>
      </p:sp>
      <p:sp>
        <p:nvSpPr>
          <p:cNvPr id="108547" name="Rectangle 3"/>
          <p:cNvSpPr>
            <a:spLocks noGrp="1"/>
          </p:cNvSpPr>
          <p:nvPr>
            <p:ph type="body" idx="4294967295"/>
          </p:nvPr>
        </p:nvSpPr>
        <p:spPr/>
        <p:txBody>
          <a:bodyPr/>
          <a:lstStyle/>
          <a:p>
            <a:r>
              <a:rPr lang="en-CA" b="1" dirty="0" smtClean="0"/>
              <a:t>Format</a:t>
            </a:r>
            <a:r>
              <a:rPr lang="en-CA" dirty="0" smtClean="0"/>
              <a:t>:</a:t>
            </a:r>
          </a:p>
          <a:p>
            <a:pPr lvl="1"/>
            <a:r>
              <a:rPr lang="en-CA" dirty="0" smtClean="0"/>
              <a:t>Constants should be declared at the very start of the function (right after you start defining the function “</a:t>
            </a:r>
            <a:r>
              <a:rPr lang="en-CA" dirty="0" smtClean="0">
                <a:latin typeface="Consolas" panose="020B0609020204030204" pitchFamily="49" charset="0"/>
              </a:rPr>
              <a:t>function &lt;</a:t>
            </a:r>
            <a:r>
              <a:rPr lang="en-CA" i="1" dirty="0" smtClean="0">
                <a:latin typeface="Consolas" panose="020B0609020204030204" pitchFamily="49" charset="0"/>
              </a:rPr>
              <a:t>function name</a:t>
            </a:r>
            <a:r>
              <a:rPr lang="en-CA" dirty="0" smtClean="0">
                <a:latin typeface="Consolas" panose="020B0609020204030204" pitchFamily="49" charset="0"/>
              </a:rPr>
              <a:t>&gt;()</a:t>
            </a:r>
            <a:r>
              <a:rPr lang="en-CA" dirty="0" smtClean="0"/>
              <a:t>”</a:t>
            </a:r>
            <a:endParaRPr lang="en-CA" dirty="0" smtClean="0"/>
          </a:p>
          <a:p>
            <a:pPr lvl="1">
              <a:buFont typeface="Arial" charset="0"/>
              <a:buNone/>
            </a:pPr>
            <a:r>
              <a:rPr lang="en-CA" b="1" dirty="0">
                <a:solidFill>
                  <a:srgbClr val="FF0000"/>
                </a:solidFill>
                <a:latin typeface="Consolas" pitchFamily="49" charset="0"/>
              </a:rPr>
              <a:t>c</a:t>
            </a:r>
            <a:r>
              <a:rPr lang="en-CA" b="1" dirty="0" smtClean="0">
                <a:solidFill>
                  <a:srgbClr val="FF0000"/>
                </a:solidFill>
                <a:latin typeface="Consolas" pitchFamily="49" charset="0"/>
              </a:rPr>
              <a:t>onst </a:t>
            </a:r>
            <a:r>
              <a:rPr lang="en-CA" b="1" dirty="0" smtClean="0">
                <a:solidFill>
                  <a:srgbClr val="FF0000"/>
                </a:solidFill>
                <a:latin typeface="Consolas" pitchFamily="49" charset="0"/>
              </a:rPr>
              <a:t>&lt;</a:t>
            </a:r>
            <a:r>
              <a:rPr lang="en-CA" b="1" i="1" dirty="0" smtClean="0">
                <a:solidFill>
                  <a:srgbClr val="FF0000"/>
                </a:solidFill>
                <a:latin typeface="Consolas" pitchFamily="49" charset="0"/>
              </a:rPr>
              <a:t>Name of constant</a:t>
            </a:r>
            <a:r>
              <a:rPr lang="en-CA" b="1" dirty="0" smtClean="0">
                <a:solidFill>
                  <a:srgbClr val="FF0000"/>
                </a:solidFill>
                <a:latin typeface="Consolas" pitchFamily="49" charset="0"/>
              </a:rPr>
              <a:t>&gt; = &lt;</a:t>
            </a:r>
            <a:r>
              <a:rPr lang="en-CA" b="1" i="1" dirty="0" smtClean="0">
                <a:solidFill>
                  <a:srgbClr val="FF0000"/>
                </a:solidFill>
                <a:latin typeface="Consolas" pitchFamily="49" charset="0"/>
              </a:rPr>
              <a:t>Expression</a:t>
            </a:r>
            <a:r>
              <a:rPr lang="en-CA" b="1" dirty="0" smtClean="0">
                <a:solidFill>
                  <a:srgbClr val="FF0000"/>
                </a:solidFill>
                <a:latin typeface="Consolas" pitchFamily="49" charset="0"/>
              </a:rPr>
              <a:t>&gt;</a:t>
            </a:r>
            <a:r>
              <a:rPr lang="en-CA" baseline="30000" dirty="0" smtClean="0">
                <a:latin typeface="Consolas" pitchFamily="49" charset="0"/>
              </a:rPr>
              <a:t>1</a:t>
            </a:r>
          </a:p>
          <a:p>
            <a:pPr lvl="1"/>
            <a:endParaRPr lang="en-CA" baseline="30000" dirty="0" smtClean="0">
              <a:latin typeface="Consolas" pitchFamily="49" charset="0"/>
            </a:endParaRPr>
          </a:p>
          <a:p>
            <a:pPr lvl="1"/>
            <a:endParaRPr lang="en-CA" baseline="30000" dirty="0">
              <a:latin typeface="Consolas" pitchFamily="49" charset="0"/>
            </a:endParaRPr>
          </a:p>
          <a:p>
            <a:pPr marL="339725" lvl="1" indent="0">
              <a:buNone/>
            </a:pPr>
            <a:r>
              <a:rPr lang="en-CA" dirty="0" smtClean="0">
                <a:latin typeface="Arial" panose="020B0604020202020204" pitchFamily="34" charset="0"/>
                <a:cs typeface="Arial" panose="020B0604020202020204" pitchFamily="34" charset="0"/>
              </a:rPr>
              <a:t>JT: </a:t>
            </a:r>
            <a:r>
              <a:rPr lang="en-CA" dirty="0" smtClean="0">
                <a:latin typeface="Arial" panose="020B0604020202020204" pitchFamily="34" charset="0"/>
                <a:cs typeface="Arial" panose="020B0604020202020204" pitchFamily="34" charset="0"/>
              </a:rPr>
              <a:t>the assignment is</a:t>
            </a:r>
            <a:r>
              <a:rPr lang="en-CA" dirty="0" smtClean="0">
                <a:latin typeface="Arial" panose="020B0604020202020204" pitchFamily="34" charset="0"/>
                <a:cs typeface="Arial" panose="020B0604020202020204" pitchFamily="34" charset="0"/>
              </a:rPr>
              <a:t> </a:t>
            </a:r>
            <a:r>
              <a:rPr lang="en-CA" dirty="0" smtClean="0">
                <a:latin typeface="Arial" panose="020B0604020202020204" pitchFamily="34" charset="0"/>
                <a:cs typeface="Arial" panose="020B0604020202020204" pitchFamily="34" charset="0"/>
              </a:rPr>
              <a:t>preceded by the keyword ‘</a:t>
            </a:r>
            <a:r>
              <a:rPr lang="en-CA" dirty="0" smtClean="0">
                <a:latin typeface="Consolas" panose="020B0609020204030204" pitchFamily="49" charset="0"/>
                <a:cs typeface="Consolas" panose="020B0609020204030204" pitchFamily="49" charset="0"/>
              </a:rPr>
              <a:t>const</a:t>
            </a:r>
            <a:r>
              <a:rPr lang="en-CA" dirty="0" smtClean="0">
                <a:latin typeface="Arial" panose="020B0604020202020204" pitchFamily="34" charset="0"/>
                <a:cs typeface="Arial" panose="020B0604020202020204" pitchFamily="34" charset="0"/>
              </a:rPr>
              <a:t>’ to indicate that </a:t>
            </a:r>
            <a:r>
              <a:rPr lang="en-CA" dirty="0" smtClean="0">
                <a:latin typeface="Arial" panose="020B0604020202020204" pitchFamily="34" charset="0"/>
                <a:cs typeface="Arial" panose="020B0604020202020204" pitchFamily="34" charset="0"/>
              </a:rPr>
              <a:t>it’s </a:t>
            </a:r>
            <a:r>
              <a:rPr lang="en-CA" dirty="0" smtClean="0">
                <a:latin typeface="Arial" panose="020B0604020202020204" pitchFamily="34" charset="0"/>
                <a:cs typeface="Arial" panose="020B0604020202020204" pitchFamily="34" charset="0"/>
              </a:rPr>
              <a:t>a constant</a:t>
            </a:r>
          </a:p>
          <a:p>
            <a:pPr marL="339725" lvl="1" indent="0">
              <a:buNone/>
            </a:pPr>
            <a:endParaRPr lang="en-CA" baseline="30000" dirty="0" smtClean="0">
              <a:latin typeface="Arial" panose="020B0604020202020204" pitchFamily="34" charset="0"/>
              <a:cs typeface="Arial" panose="020B0604020202020204" pitchFamily="34" charset="0"/>
            </a:endParaRPr>
          </a:p>
          <a:p>
            <a:r>
              <a:rPr lang="en-US" b="1" dirty="0"/>
              <a:t>Name of example</a:t>
            </a:r>
            <a:r>
              <a:rPr lang="en-US" dirty="0"/>
              <a:t>: </a:t>
            </a:r>
            <a:r>
              <a:rPr lang="en-US" dirty="0" smtClean="0">
                <a:latin typeface="Consolas" panose="020B0609020204030204" pitchFamily="49" charset="0"/>
              </a:rPr>
              <a:t>6constants</a:t>
            </a:r>
            <a:r>
              <a:rPr lang="en-US" dirty="0" smtClean="0">
                <a:latin typeface="Consolas" panose="020B0609020204030204" pitchFamily="49" charset="0"/>
                <a:cs typeface="Consolas" panose="020B0609020204030204" pitchFamily="49" charset="0"/>
              </a:rPr>
              <a:t>.htm</a:t>
            </a:r>
          </a:p>
          <a:p>
            <a:pPr marL="339725" lvl="1" indent="0">
              <a:spcBef>
                <a:spcPts val="0"/>
              </a:spcBef>
              <a:buNone/>
            </a:pPr>
            <a:r>
              <a:rPr lang="en-US" sz="1800" dirty="0">
                <a:latin typeface="Consolas" panose="020B0609020204030204" pitchFamily="49" charset="0"/>
                <a:cs typeface="Consolas" panose="020B0609020204030204" pitchFamily="49" charset="0"/>
              </a:rPr>
              <a:t>function buttonPress()</a:t>
            </a:r>
          </a:p>
          <a:p>
            <a:pPr marL="339725" lvl="1" indent="0">
              <a:spcBef>
                <a:spcPts val="0"/>
              </a:spcBef>
              <a:buNone/>
            </a:pPr>
            <a:r>
              <a:rPr lang="en-US" sz="1800" dirty="0">
                <a:latin typeface="Consolas" panose="020B0609020204030204" pitchFamily="49" charset="0"/>
                <a:cs typeface="Consolas" panose="020B0609020204030204" pitchFamily="49" charset="0"/>
              </a:rPr>
              <a:t>{</a:t>
            </a:r>
          </a:p>
          <a:p>
            <a:pPr marL="339725" lvl="1" indent="0">
              <a:spcBef>
                <a:spcPts val="0"/>
              </a:spcBef>
              <a:buNone/>
            </a:pPr>
            <a:r>
              <a:rPr lang="en-US" sz="1800" b="1" dirty="0">
                <a:solidFill>
                  <a:srgbClr val="FF0000"/>
                </a:solidFill>
                <a:latin typeface="Consolas" panose="020B0609020204030204" pitchFamily="49" charset="0"/>
                <a:cs typeface="Consolas" panose="020B0609020204030204" pitchFamily="49" charset="0"/>
              </a:rPr>
              <a:t>    const AGE_MULTIPLIER = 7;</a:t>
            </a:r>
          </a:p>
          <a:p>
            <a:pPr marL="339725" lvl="1" indent="0">
              <a:spcBef>
                <a:spcPts val="0"/>
              </a:spcBef>
              <a:buNone/>
            </a:pPr>
            <a:r>
              <a:rPr lang="en-US" sz="1800" dirty="0">
                <a:latin typeface="Consolas" panose="020B0609020204030204" pitchFamily="49" charset="0"/>
                <a:cs typeface="Consolas" panose="020B0609020204030204" pitchFamily="49" charset="0"/>
              </a:rPr>
              <a:t>    var humanAge = 10;</a:t>
            </a:r>
          </a:p>
          <a:p>
            <a:pPr marL="339725" lvl="1" indent="0">
              <a:spcBef>
                <a:spcPts val="0"/>
              </a:spcBef>
              <a:buNone/>
            </a:pPr>
            <a:r>
              <a:rPr lang="en-US" sz="1800" dirty="0">
                <a:latin typeface="Consolas" panose="020B0609020204030204" pitchFamily="49" charset="0"/>
                <a:cs typeface="Consolas" panose="020B0609020204030204" pitchFamily="49" charset="0"/>
              </a:rPr>
              <a:t>    var catAge = humanAge * AGE_MULTIPLIER;</a:t>
            </a:r>
          </a:p>
          <a:p>
            <a:pPr marL="339725" lvl="1" indent="0">
              <a:spcBef>
                <a:spcPts val="0"/>
              </a:spcBef>
              <a:buNone/>
            </a:pPr>
            <a:r>
              <a:rPr lang="en-US" sz="1800" dirty="0">
                <a:latin typeface="Consolas" panose="020B0609020204030204" pitchFamily="49" charset="0"/>
                <a:cs typeface="Consolas" panose="020B0609020204030204" pitchFamily="49" charset="0"/>
              </a:rPr>
              <a:t>    alert("Age in person years: " + humanAge);</a:t>
            </a:r>
          </a:p>
          <a:p>
            <a:pPr marL="339725" lvl="1" indent="0">
              <a:spcBef>
                <a:spcPts val="0"/>
              </a:spcBef>
              <a:buNone/>
            </a:pPr>
            <a:r>
              <a:rPr lang="en-US" sz="1800" dirty="0">
                <a:latin typeface="Consolas" panose="020B0609020204030204" pitchFamily="49" charset="0"/>
                <a:cs typeface="Consolas" panose="020B0609020204030204" pitchFamily="49" charset="0"/>
              </a:rPr>
              <a:t>    alert("Age in cat years: " + catAge);</a:t>
            </a:r>
          </a:p>
          <a:p>
            <a:pPr marL="339725" lvl="1" indent="0">
              <a:spcBef>
                <a:spcPts val="0"/>
              </a:spcBef>
              <a:buNone/>
            </a:pP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p:txBody>
      </p:sp>
      <p:sp>
        <p:nvSpPr>
          <p:cNvPr id="100355" name="Text Box 4"/>
          <p:cNvSpPr txBox="1">
            <a:spLocks noChangeArrowheads="1"/>
          </p:cNvSpPr>
          <p:nvPr/>
        </p:nvSpPr>
        <p:spPr bwMode="auto">
          <a:xfrm>
            <a:off x="0" y="6553200"/>
            <a:ext cx="7696200" cy="304800"/>
          </a:xfrm>
          <a:prstGeom prst="rect">
            <a:avLst/>
          </a:prstGeom>
          <a:noFill/>
          <a:ln w="9525">
            <a:noFill/>
            <a:miter lim="800000"/>
            <a:headEnd/>
            <a:tailEnd/>
          </a:ln>
        </p:spPr>
        <p:txBody>
          <a:bodyPr>
            <a:spAutoFit/>
          </a:bodyPr>
          <a:lstStyle/>
          <a:p>
            <a:pPr>
              <a:spcBef>
                <a:spcPct val="50000"/>
              </a:spcBef>
            </a:pPr>
            <a:r>
              <a:rPr lang="en-CA" sz="1400" dirty="0"/>
              <a:t>1 The expression can be any mathematical operation but can’t be the result of a function call</a:t>
            </a:r>
          </a:p>
        </p:txBody>
      </p:sp>
      <p:sp>
        <p:nvSpPr>
          <p:cNvPr id="2" name="Rectangle 1"/>
          <p:cNvSpPr/>
          <p:nvPr/>
        </p:nvSpPr>
        <p:spPr>
          <a:xfrm>
            <a:off x="5486400" y="0"/>
            <a:ext cx="3670300" cy="18288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b="1" dirty="0" smtClean="0">
                <a:solidFill>
                  <a:schemeClr val="bg1"/>
                </a:solidFill>
              </a:rPr>
              <a:t>Note:</a:t>
            </a:r>
          </a:p>
          <a:p>
            <a:r>
              <a:rPr lang="en-CA" b="1" dirty="0" smtClean="0">
                <a:solidFill>
                  <a:schemeClr val="bg1"/>
                </a:solidFill>
              </a:rPr>
              <a:t>This program will not work in older web browsers that don’t support named constants (IE11 and earlier, older versions of Firefox and likely Chrome and Safari).</a:t>
            </a:r>
            <a:endParaRPr lang="en-CA" b="1" dirty="0" smtClean="0">
              <a:solidFill>
                <a:schemeClr val="bg1"/>
              </a:solidFill>
            </a:endParaRPr>
          </a:p>
        </p:txBody>
      </p:sp>
    </p:spTree>
    <p:extLst>
      <p:ext uri="{BB962C8B-B14F-4D97-AF65-F5344CB8AC3E}">
        <p14:creationId xmlns:p14="http://schemas.microsoft.com/office/powerpoint/2010/main" val="108042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85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85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854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3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854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randombar(horizontal)">
                                      <p:cBhvr>
                                        <p:cTn id="31" dur="500"/>
                                        <p:tgtEl>
                                          <p:spTgt spid="2"/>
                                        </p:tgtEl>
                                      </p:cBhvr>
                                    </p:animEffect>
                                  </p:childTnLst>
                                </p:cTn>
                              </p:par>
                            </p:childTnLst>
                          </p:cTn>
                        </p:par>
                        <p:par>
                          <p:cTn id="32" fill="hold">
                            <p:stCondLst>
                              <p:cond delay="500"/>
                            </p:stCondLst>
                            <p:childTnLst>
                              <p:par>
                                <p:cTn id="33" presetID="1" presetClass="entr" presetSubtype="0" fill="hold" nodeType="afterEffect">
                                  <p:stCondLst>
                                    <p:cond delay="0"/>
                                  </p:stCondLst>
                                  <p:childTnLst>
                                    <p:set>
                                      <p:cBhvr>
                                        <p:cTn id="34" dur="1" fill="hold">
                                          <p:stCondLst>
                                            <p:cond delay="0"/>
                                          </p:stCondLst>
                                        </p:cTn>
                                        <p:tgtEl>
                                          <p:spTgt spid="108547">
                                            <p:txEl>
                                              <p:pRg st="8" end="8"/>
                                            </p:txEl>
                                          </p:spTgt>
                                        </p:tgtEl>
                                        <p:attrNameLst>
                                          <p:attrName>style.visibility</p:attrName>
                                        </p:attrNameLst>
                                      </p:cBhvr>
                                      <p:to>
                                        <p:strVal val="visible"/>
                                      </p:to>
                                    </p:set>
                                  </p:childTnLst>
                                </p:cTn>
                              </p:par>
                            </p:childTnLst>
                          </p:cTn>
                        </p:par>
                        <p:par>
                          <p:cTn id="35" fill="hold">
                            <p:stCondLst>
                              <p:cond delay="500"/>
                            </p:stCondLst>
                            <p:childTnLst>
                              <p:par>
                                <p:cTn id="36" presetID="1" presetClass="entr" presetSubtype="0" fill="hold" nodeType="afterEffect">
                                  <p:stCondLst>
                                    <p:cond delay="0"/>
                                  </p:stCondLst>
                                  <p:childTnLst>
                                    <p:set>
                                      <p:cBhvr>
                                        <p:cTn id="37" dur="1" fill="hold">
                                          <p:stCondLst>
                                            <p:cond delay="0"/>
                                          </p:stCondLst>
                                        </p:cTn>
                                        <p:tgtEl>
                                          <p:spTgt spid="108547">
                                            <p:txEl>
                                              <p:pRg st="9" end="9"/>
                                            </p:txEl>
                                          </p:spTgt>
                                        </p:tgtEl>
                                        <p:attrNameLst>
                                          <p:attrName>style.visibility</p:attrName>
                                        </p:attrNameLst>
                                      </p:cBhvr>
                                      <p:to>
                                        <p:strVal val="visible"/>
                                      </p:to>
                                    </p:set>
                                  </p:childTnLst>
                                </p:cTn>
                              </p:par>
                            </p:childTnLst>
                          </p:cTn>
                        </p:par>
                        <p:par>
                          <p:cTn id="38" fill="hold">
                            <p:stCondLst>
                              <p:cond delay="500"/>
                            </p:stCondLst>
                            <p:childTnLst>
                              <p:par>
                                <p:cTn id="39" presetID="1" presetClass="entr" presetSubtype="0" fill="hold" nodeType="afterEffect">
                                  <p:stCondLst>
                                    <p:cond delay="0"/>
                                  </p:stCondLst>
                                  <p:childTnLst>
                                    <p:set>
                                      <p:cBhvr>
                                        <p:cTn id="40" dur="1" fill="hold">
                                          <p:stCondLst>
                                            <p:cond delay="0"/>
                                          </p:stCondLst>
                                        </p:cTn>
                                        <p:tgtEl>
                                          <p:spTgt spid="108547">
                                            <p:txEl>
                                              <p:pRg st="10" end="10"/>
                                            </p:txEl>
                                          </p:spTgt>
                                        </p:tgtEl>
                                        <p:attrNameLst>
                                          <p:attrName>style.visibility</p:attrName>
                                        </p:attrNameLst>
                                      </p:cBhvr>
                                      <p:to>
                                        <p:strVal val="visible"/>
                                      </p:to>
                                    </p:set>
                                  </p:childTnLst>
                                </p:cTn>
                              </p:par>
                            </p:childTnLst>
                          </p:cTn>
                        </p:par>
                        <p:par>
                          <p:cTn id="41" fill="hold">
                            <p:stCondLst>
                              <p:cond delay="500"/>
                            </p:stCondLst>
                            <p:childTnLst>
                              <p:par>
                                <p:cTn id="42" presetID="1" presetClass="entr" presetSubtype="0" fill="hold" nodeType="afterEffect">
                                  <p:stCondLst>
                                    <p:cond delay="0"/>
                                  </p:stCondLst>
                                  <p:childTnLst>
                                    <p:set>
                                      <p:cBhvr>
                                        <p:cTn id="43" dur="1" fill="hold">
                                          <p:stCondLst>
                                            <p:cond delay="0"/>
                                          </p:stCondLst>
                                        </p:cTn>
                                        <p:tgtEl>
                                          <p:spTgt spid="108547">
                                            <p:txEl>
                                              <p:pRg st="11" end="11"/>
                                            </p:txEl>
                                          </p:spTgt>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nodeType="afterEffect">
                                  <p:stCondLst>
                                    <p:cond delay="0"/>
                                  </p:stCondLst>
                                  <p:childTnLst>
                                    <p:set>
                                      <p:cBhvr>
                                        <p:cTn id="46" dur="1" fill="hold">
                                          <p:stCondLst>
                                            <p:cond delay="0"/>
                                          </p:stCondLst>
                                        </p:cTn>
                                        <p:tgtEl>
                                          <p:spTgt spid="108547">
                                            <p:txEl>
                                              <p:pRg st="12" end="12"/>
                                            </p:txEl>
                                          </p:spTgt>
                                        </p:tgtEl>
                                        <p:attrNameLst>
                                          <p:attrName>style.visibility</p:attrName>
                                        </p:attrNameLst>
                                      </p:cBhvr>
                                      <p:to>
                                        <p:strVal val="visible"/>
                                      </p:to>
                                    </p:set>
                                  </p:childTnLst>
                                </p:cTn>
                              </p:par>
                            </p:childTnLst>
                          </p:cTn>
                        </p:par>
                        <p:par>
                          <p:cTn id="47" fill="hold">
                            <p:stCondLst>
                              <p:cond delay="500"/>
                            </p:stCondLst>
                            <p:childTnLst>
                              <p:par>
                                <p:cTn id="48" presetID="1" presetClass="entr" presetSubtype="0" fill="hold" nodeType="afterEffect">
                                  <p:stCondLst>
                                    <p:cond delay="0"/>
                                  </p:stCondLst>
                                  <p:childTnLst>
                                    <p:set>
                                      <p:cBhvr>
                                        <p:cTn id="49" dur="1" fill="hold">
                                          <p:stCondLst>
                                            <p:cond delay="0"/>
                                          </p:stCondLst>
                                        </p:cTn>
                                        <p:tgtEl>
                                          <p:spTgt spid="108547">
                                            <p:txEl>
                                              <p:pRg st="13" end="13"/>
                                            </p:txEl>
                                          </p:spTgt>
                                        </p:tgtEl>
                                        <p:attrNameLst>
                                          <p:attrName>style.visibility</p:attrName>
                                        </p:attrNameLst>
                                      </p:cBhvr>
                                      <p:to>
                                        <p:strVal val="visible"/>
                                      </p:to>
                                    </p:set>
                                  </p:childTnLst>
                                </p:cTn>
                              </p:par>
                            </p:childTnLst>
                          </p:cTn>
                        </p:par>
                        <p:par>
                          <p:cTn id="50" fill="hold">
                            <p:stCondLst>
                              <p:cond delay="500"/>
                            </p:stCondLst>
                            <p:childTnLst>
                              <p:par>
                                <p:cTn id="51" presetID="1" presetClass="entr" presetSubtype="0" fill="hold" nodeType="afterEffect">
                                  <p:stCondLst>
                                    <p:cond delay="0"/>
                                  </p:stCondLst>
                                  <p:childTnLst>
                                    <p:set>
                                      <p:cBhvr>
                                        <p:cTn id="52" dur="1" fill="hold">
                                          <p:stCondLst>
                                            <p:cond delay="0"/>
                                          </p:stCondLst>
                                        </p:cTn>
                                        <p:tgtEl>
                                          <p:spTgt spid="108547">
                                            <p:txEl>
                                              <p:pRg st="14" end="14"/>
                                            </p:txEl>
                                          </p:spTgt>
                                        </p:tgtEl>
                                        <p:attrNameLst>
                                          <p:attrName>style.visibility</p:attrName>
                                        </p:attrNameLst>
                                      </p:cBhvr>
                                      <p:to>
                                        <p:strVal val="visible"/>
                                      </p:to>
                                    </p:set>
                                  </p:childTnLst>
                                </p:cTn>
                              </p:par>
                            </p:childTnLst>
                          </p:cTn>
                        </p:par>
                        <p:par>
                          <p:cTn id="53" fill="hold">
                            <p:stCondLst>
                              <p:cond delay="500"/>
                            </p:stCondLst>
                            <p:childTnLst>
                              <p:par>
                                <p:cTn id="54" presetID="1" presetClass="entr" presetSubtype="0" fill="hold" nodeType="afterEffect">
                                  <p:stCondLst>
                                    <p:cond delay="0"/>
                                  </p:stCondLst>
                                  <p:childTnLst>
                                    <p:set>
                                      <p:cBhvr>
                                        <p:cTn id="55" dur="1" fill="hold">
                                          <p:stCondLst>
                                            <p:cond delay="0"/>
                                          </p:stCondLst>
                                        </p:cTn>
                                        <p:tgtEl>
                                          <p:spTgt spid="10854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uiExpand="1" build="p" bldLvl="3" autoUpdateAnimBg="0"/>
      <p:bldP spid="100355" grpId="0"/>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1" name="Rectangle 2"/>
          <p:cNvSpPr>
            <a:spLocks noGrp="1"/>
          </p:cNvSpPr>
          <p:nvPr>
            <p:ph type="title" idx="4294967295"/>
          </p:nvPr>
        </p:nvSpPr>
        <p:spPr/>
        <p:txBody>
          <a:bodyPr/>
          <a:lstStyle/>
          <a:p>
            <a:r>
              <a:rPr lang="en-CA" dirty="0" smtClean="0"/>
              <a:t>Why Use Named </a:t>
            </a:r>
            <a:r>
              <a:rPr lang="en-CA" dirty="0" smtClean="0"/>
              <a:t>Constants: Clarity</a:t>
            </a:r>
            <a:endParaRPr lang="en-CA" dirty="0" smtClean="0"/>
          </a:p>
        </p:txBody>
      </p:sp>
      <p:sp>
        <p:nvSpPr>
          <p:cNvPr id="110595" name="Rectangle 3"/>
          <p:cNvSpPr>
            <a:spLocks noGrp="1"/>
          </p:cNvSpPr>
          <p:nvPr>
            <p:ph type="body" idx="4294967295"/>
          </p:nvPr>
        </p:nvSpPr>
        <p:spPr/>
        <p:txBody>
          <a:bodyPr/>
          <a:lstStyle/>
          <a:p>
            <a:pPr>
              <a:defRPr/>
            </a:pPr>
            <a:r>
              <a:rPr lang="en-CA" dirty="0" smtClean="0"/>
              <a:t>They can make your programs easier to read and understand</a:t>
            </a:r>
          </a:p>
          <a:p>
            <a:pPr>
              <a:defRPr/>
            </a:pPr>
            <a:r>
              <a:rPr lang="en-CA" dirty="0" smtClean="0"/>
              <a:t>Example:</a:t>
            </a:r>
          </a:p>
          <a:p>
            <a:pPr lvl="1">
              <a:buFont typeface="Arial" charset="0"/>
              <a:buNone/>
              <a:defRPr/>
            </a:pPr>
            <a:r>
              <a:rPr lang="en-CA" dirty="0">
                <a:latin typeface="Consolas" pitchFamily="49" charset="0"/>
              </a:rPr>
              <a:t>i</a:t>
            </a:r>
            <a:r>
              <a:rPr lang="en-CA" dirty="0" smtClean="0">
                <a:latin typeface="Consolas" pitchFamily="49" charset="0"/>
              </a:rPr>
              <a:t>ncome </a:t>
            </a:r>
            <a:r>
              <a:rPr lang="en-CA" dirty="0" smtClean="0">
                <a:latin typeface="Consolas" pitchFamily="49" charset="0"/>
              </a:rPr>
              <a:t>= 315 * 80</a:t>
            </a:r>
            <a:endParaRPr lang="en-CA" dirty="0" smtClean="0"/>
          </a:p>
          <a:p>
            <a:pPr marL="0" indent="0">
              <a:buFont typeface="Arial" charset="0"/>
              <a:buNone/>
              <a:defRPr/>
            </a:pPr>
            <a:r>
              <a:rPr lang="en-CA" dirty="0" smtClean="0"/>
              <a:t>                          Vs.</a:t>
            </a:r>
          </a:p>
          <a:p>
            <a:pPr lvl="1">
              <a:buFont typeface="Arial" charset="0"/>
              <a:buNone/>
              <a:defRPr/>
            </a:pPr>
            <a:r>
              <a:rPr lang="en-CA" dirty="0">
                <a:latin typeface="Consolas" pitchFamily="49" charset="0"/>
              </a:rPr>
              <a:t>i</a:t>
            </a:r>
            <a:r>
              <a:rPr lang="en-CA" dirty="0" smtClean="0">
                <a:latin typeface="Consolas" pitchFamily="49" charset="0"/>
              </a:rPr>
              <a:t>ncome </a:t>
            </a:r>
            <a:r>
              <a:rPr lang="en-CA" dirty="0" smtClean="0">
                <a:latin typeface="Consolas" pitchFamily="49" charset="0"/>
              </a:rPr>
              <a:t>= WORKING_DAYS_PER_YEAR * DAILY_PAY</a:t>
            </a:r>
          </a:p>
        </p:txBody>
      </p:sp>
      <p:sp>
        <p:nvSpPr>
          <p:cNvPr id="2" name="TextBox 1"/>
          <p:cNvSpPr txBox="1">
            <a:spLocks noChangeArrowheads="1"/>
          </p:cNvSpPr>
          <p:nvPr/>
        </p:nvSpPr>
        <p:spPr bwMode="auto">
          <a:xfrm>
            <a:off x="3581400" y="2159000"/>
            <a:ext cx="914400" cy="400050"/>
          </a:xfrm>
          <a:prstGeom prst="rect">
            <a:avLst/>
          </a:prstGeom>
          <a:noFill/>
          <a:ln w="9525">
            <a:noFill/>
            <a:miter lim="800000"/>
            <a:headEnd/>
            <a:tailEnd/>
          </a:ln>
        </p:spPr>
        <p:txBody>
          <a:bodyPr>
            <a:spAutoFit/>
          </a:bodyPr>
          <a:lstStyle/>
          <a:p>
            <a:r>
              <a:rPr lang="en-US" sz="2000" b="1" dirty="0">
                <a:solidFill>
                  <a:srgbClr val="FF0000"/>
                </a:solidFill>
                <a:latin typeface="Comic Sans MS" pitchFamily="66" charset="0"/>
              </a:rPr>
              <a:t>No </a:t>
            </a:r>
            <a:r>
              <a:rPr lang="en-US" sz="2000" b="1" dirty="0">
                <a:solidFill>
                  <a:srgbClr val="FF0000"/>
                </a:solidFill>
                <a:latin typeface="Comic Sans MS" pitchFamily="66" charset="0"/>
                <a:sym typeface="Wingdings" pitchFamily="2" charset="2"/>
              </a:rPr>
              <a:t></a:t>
            </a:r>
            <a:endParaRPr lang="en-US" sz="2000" b="1" dirty="0">
              <a:solidFill>
                <a:srgbClr val="FF0000"/>
              </a:solidFill>
              <a:latin typeface="Comic Sans MS" pitchFamily="66" charset="0"/>
            </a:endParaRPr>
          </a:p>
        </p:txBody>
      </p:sp>
      <p:sp>
        <p:nvSpPr>
          <p:cNvPr id="5" name="TextBox 4"/>
          <p:cNvSpPr txBox="1">
            <a:spLocks noChangeArrowheads="1"/>
          </p:cNvSpPr>
          <p:nvPr/>
        </p:nvSpPr>
        <p:spPr bwMode="auto">
          <a:xfrm>
            <a:off x="7010400" y="2919413"/>
            <a:ext cx="1143000" cy="400050"/>
          </a:xfrm>
          <a:prstGeom prst="rect">
            <a:avLst/>
          </a:prstGeom>
          <a:noFill/>
          <a:ln w="9525">
            <a:noFill/>
            <a:miter lim="800000"/>
            <a:headEnd/>
            <a:tailEnd/>
          </a:ln>
        </p:spPr>
        <p:txBody>
          <a:bodyPr>
            <a:spAutoFit/>
          </a:bodyPr>
          <a:lstStyle/>
          <a:p>
            <a:r>
              <a:rPr lang="en-US" sz="2000" b="1" dirty="0">
                <a:solidFill>
                  <a:srgbClr val="FFC000"/>
                </a:solidFill>
                <a:latin typeface="Comic Sans MS" pitchFamily="66" charset="0"/>
              </a:rPr>
              <a:t>Yes </a:t>
            </a:r>
            <a:r>
              <a:rPr lang="en-US" sz="2000" b="1" dirty="0">
                <a:solidFill>
                  <a:srgbClr val="FFC000"/>
                </a:solidFill>
                <a:latin typeface="Comic Sans MS" pitchFamily="66" charset="0"/>
                <a:sym typeface="Wingdings" pitchFamily="2" charset="2"/>
              </a:rPr>
              <a:t></a:t>
            </a:r>
            <a:endParaRPr lang="en-US" sz="2000" b="1" dirty="0">
              <a:solidFill>
                <a:srgbClr val="FFC000"/>
              </a:solidFill>
              <a:latin typeface="Comic Sans MS" pitchFamily="66" charset="0"/>
            </a:endParaRPr>
          </a:p>
        </p:txBody>
      </p:sp>
    </p:spTree>
    <p:extLst>
      <p:ext uri="{BB962C8B-B14F-4D97-AF65-F5344CB8AC3E}">
        <p14:creationId xmlns:p14="http://schemas.microsoft.com/office/powerpoint/2010/main" val="242152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0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05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05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3" autoUpdateAnimBg="0"/>
      <p:bldP spid="2"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Why Use Named Constants: </a:t>
            </a:r>
            <a:r>
              <a:rPr lang="en-CA" dirty="0" smtClean="0"/>
              <a:t>Easier Maintenance</a:t>
            </a:r>
            <a:endParaRPr lang="en-CA" dirty="0"/>
          </a:p>
        </p:txBody>
      </p:sp>
      <p:sp>
        <p:nvSpPr>
          <p:cNvPr id="3" name="Content Placeholder 2"/>
          <p:cNvSpPr>
            <a:spLocks noGrp="1"/>
          </p:cNvSpPr>
          <p:nvPr>
            <p:ph idx="1"/>
          </p:nvPr>
        </p:nvSpPr>
        <p:spPr/>
        <p:txBody>
          <a:bodyPr/>
          <a:lstStyle/>
          <a:p>
            <a:r>
              <a:rPr lang="en-CA" dirty="0" smtClean="0"/>
              <a:t>Changing the constant once will change the value throughout the program.</a:t>
            </a:r>
          </a:p>
          <a:p>
            <a:r>
              <a:rPr lang="en-CA" dirty="0" smtClean="0"/>
              <a:t>Abstracted example (not complete JavaScript code but enough to give you an idea of how using constants can be beneficial)</a:t>
            </a:r>
            <a:endParaRPr lang="en-CA" dirty="0"/>
          </a:p>
        </p:txBody>
      </p:sp>
      <p:sp>
        <p:nvSpPr>
          <p:cNvPr id="4" name="Rectangle 3"/>
          <p:cNvSpPr/>
          <p:nvPr/>
        </p:nvSpPr>
        <p:spPr>
          <a:xfrm>
            <a:off x="838200" y="3048000"/>
            <a:ext cx="7848600" cy="33528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CA" b="1" dirty="0">
                <a:solidFill>
                  <a:schemeClr val="bg1"/>
                </a:solidFill>
              </a:rPr>
              <a:t>c</a:t>
            </a:r>
            <a:r>
              <a:rPr lang="en-CA" b="1" dirty="0" smtClean="0">
                <a:solidFill>
                  <a:schemeClr val="bg1"/>
                </a:solidFill>
              </a:rPr>
              <a:t>onst GST = 0.07;</a:t>
            </a:r>
            <a:endParaRPr lang="en-CA" b="1" dirty="0" smtClean="0">
              <a:solidFill>
                <a:schemeClr val="bg1"/>
              </a:solidFill>
            </a:endParaRPr>
          </a:p>
        </p:txBody>
      </p:sp>
      <p:sp>
        <p:nvSpPr>
          <p:cNvPr id="5" name="Rectangle 4"/>
          <p:cNvSpPr/>
          <p:nvPr/>
        </p:nvSpPr>
        <p:spPr>
          <a:xfrm>
            <a:off x="838200" y="3105150"/>
            <a:ext cx="2057400" cy="381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CA" b="1" dirty="0">
                <a:solidFill>
                  <a:srgbClr val="0000FF"/>
                </a:solidFill>
              </a:rPr>
              <a:t>c</a:t>
            </a:r>
            <a:r>
              <a:rPr lang="en-CA" b="1" dirty="0" smtClean="0">
                <a:solidFill>
                  <a:srgbClr val="0000FF"/>
                </a:solidFill>
              </a:rPr>
              <a:t>onst GST = 0.05;</a:t>
            </a:r>
            <a:endParaRPr lang="en-CA" b="1" dirty="0" smtClean="0">
              <a:solidFill>
                <a:srgbClr val="0000FF"/>
              </a:solidFill>
            </a:endParaRPr>
          </a:p>
        </p:txBody>
      </p:sp>
      <p:sp>
        <p:nvSpPr>
          <p:cNvPr id="6" name="Rectangle 5"/>
          <p:cNvSpPr/>
          <p:nvPr/>
        </p:nvSpPr>
        <p:spPr>
          <a:xfrm>
            <a:off x="990600" y="3848100"/>
            <a:ext cx="6921500" cy="20574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CA" b="1" dirty="0">
                <a:solidFill>
                  <a:schemeClr val="bg1"/>
                </a:solidFill>
              </a:rPr>
              <a:t>t</a:t>
            </a:r>
            <a:r>
              <a:rPr lang="en-CA" b="1" dirty="0" smtClean="0">
                <a:solidFill>
                  <a:schemeClr val="bg1"/>
                </a:solidFill>
              </a:rPr>
              <a:t>ax = price * gst;</a:t>
            </a:r>
          </a:p>
          <a:p>
            <a:r>
              <a:rPr lang="en-CA" b="1" dirty="0">
                <a:solidFill>
                  <a:schemeClr val="bg1"/>
                </a:solidFill>
              </a:rPr>
              <a:t>Alert(tax); "</a:t>
            </a:r>
            <a:endParaRPr lang="en-CA" b="1" dirty="0" smtClean="0">
              <a:solidFill>
                <a:schemeClr val="bg1"/>
              </a:solidFill>
            </a:endParaRPr>
          </a:p>
          <a:p>
            <a:r>
              <a:rPr lang="en-CA" b="1" dirty="0" smtClean="0">
                <a:solidFill>
                  <a:schemeClr val="bg1"/>
                </a:solidFill>
              </a:rPr>
              <a:t>Alert(gst);</a:t>
            </a:r>
          </a:p>
          <a:p>
            <a:r>
              <a:rPr lang="en-CA" b="1" dirty="0" smtClean="0">
                <a:solidFill>
                  <a:schemeClr val="bg1"/>
                </a:solidFill>
              </a:rPr>
              <a:t>If (gst &lt;= 0)</a:t>
            </a:r>
          </a:p>
          <a:p>
            <a:r>
              <a:rPr lang="en-CA" b="1" dirty="0" smtClean="0">
                <a:solidFill>
                  <a:schemeClr val="bg1"/>
                </a:solidFill>
              </a:rPr>
              <a:t>{</a:t>
            </a:r>
          </a:p>
          <a:p>
            <a:r>
              <a:rPr lang="en-CA" b="1" dirty="0" smtClean="0">
                <a:solidFill>
                  <a:schemeClr val="bg1"/>
                </a:solidFill>
              </a:rPr>
              <a:t>    </a:t>
            </a:r>
            <a:r>
              <a:rPr lang="en-CA" b="1" dirty="0">
                <a:solidFill>
                  <a:schemeClr val="bg1"/>
                </a:solidFill>
              </a:rPr>
              <a:t>alert("tax </a:t>
            </a:r>
            <a:r>
              <a:rPr lang="en-CA" b="1" dirty="0" smtClean="0">
                <a:solidFill>
                  <a:schemeClr val="bg1"/>
                </a:solidFill>
              </a:rPr>
              <a:t>cannot be </a:t>
            </a:r>
            <a:r>
              <a:rPr lang="en-CA" b="1" dirty="0">
                <a:solidFill>
                  <a:schemeClr val="bg1"/>
                </a:solidFill>
              </a:rPr>
              <a:t>negative</a:t>
            </a:r>
            <a:r>
              <a:rPr lang="en-CA" b="1" dirty="0" smtClean="0">
                <a:solidFill>
                  <a:schemeClr val="bg1"/>
                </a:solidFill>
              </a:rPr>
              <a:t>!");</a:t>
            </a:r>
            <a:endParaRPr lang="en-CA" b="1" dirty="0">
              <a:solidFill>
                <a:schemeClr val="bg1"/>
              </a:solidFill>
            </a:endParaRPr>
          </a:p>
          <a:p>
            <a:r>
              <a:rPr lang="en-CA" b="1" dirty="0" smtClean="0">
                <a:solidFill>
                  <a:schemeClr val="bg1"/>
                </a:solidFill>
              </a:rPr>
              <a:t>}</a:t>
            </a:r>
            <a:endParaRPr lang="en-CA" b="1" dirty="0" smtClean="0">
              <a:solidFill>
                <a:schemeClr val="bg1"/>
              </a:solidFill>
            </a:endParaRPr>
          </a:p>
        </p:txBody>
      </p:sp>
      <p:sp>
        <p:nvSpPr>
          <p:cNvPr id="7" name="Rectangle 6"/>
          <p:cNvSpPr/>
          <p:nvPr/>
        </p:nvSpPr>
        <p:spPr>
          <a:xfrm>
            <a:off x="990600" y="3848100"/>
            <a:ext cx="6921500" cy="20574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CA" b="1" dirty="0">
                <a:solidFill>
                  <a:schemeClr val="bg1"/>
                </a:solidFill>
              </a:rPr>
              <a:t>t</a:t>
            </a:r>
            <a:r>
              <a:rPr lang="en-CA" b="1" dirty="0" smtClean="0">
                <a:solidFill>
                  <a:schemeClr val="bg1"/>
                </a:solidFill>
              </a:rPr>
              <a:t>ax = price * </a:t>
            </a:r>
            <a:r>
              <a:rPr lang="en-CA" b="1" dirty="0" smtClean="0">
                <a:solidFill>
                  <a:srgbClr val="0000FF"/>
                </a:solidFill>
              </a:rPr>
              <a:t>gst</a:t>
            </a:r>
            <a:r>
              <a:rPr lang="en-CA" b="1" dirty="0" smtClean="0">
                <a:solidFill>
                  <a:schemeClr val="bg1"/>
                </a:solidFill>
              </a:rPr>
              <a:t>;</a:t>
            </a:r>
          </a:p>
          <a:p>
            <a:r>
              <a:rPr lang="en-CA" b="1" dirty="0">
                <a:solidFill>
                  <a:schemeClr val="bg1"/>
                </a:solidFill>
              </a:rPr>
              <a:t>Alert(tax); "</a:t>
            </a:r>
            <a:endParaRPr lang="en-CA" b="1" dirty="0" smtClean="0">
              <a:solidFill>
                <a:schemeClr val="bg1"/>
              </a:solidFill>
            </a:endParaRPr>
          </a:p>
          <a:p>
            <a:r>
              <a:rPr lang="en-CA" b="1" dirty="0" smtClean="0">
                <a:solidFill>
                  <a:schemeClr val="bg1"/>
                </a:solidFill>
              </a:rPr>
              <a:t>Alert(</a:t>
            </a:r>
            <a:r>
              <a:rPr lang="en-CA" b="1" dirty="0" smtClean="0">
                <a:solidFill>
                  <a:srgbClr val="0000FF"/>
                </a:solidFill>
              </a:rPr>
              <a:t>gst</a:t>
            </a:r>
            <a:r>
              <a:rPr lang="en-CA" b="1" dirty="0" smtClean="0">
                <a:solidFill>
                  <a:schemeClr val="bg1"/>
                </a:solidFill>
              </a:rPr>
              <a:t>);</a:t>
            </a:r>
          </a:p>
          <a:p>
            <a:r>
              <a:rPr lang="en-CA" b="1" dirty="0" smtClean="0">
                <a:solidFill>
                  <a:schemeClr val="bg1"/>
                </a:solidFill>
              </a:rPr>
              <a:t>If (</a:t>
            </a:r>
            <a:r>
              <a:rPr lang="en-CA" b="1" dirty="0" smtClean="0">
                <a:solidFill>
                  <a:srgbClr val="0000FF"/>
                </a:solidFill>
              </a:rPr>
              <a:t>gst</a:t>
            </a:r>
            <a:r>
              <a:rPr lang="en-CA" b="1" dirty="0" smtClean="0">
                <a:solidFill>
                  <a:schemeClr val="bg1"/>
                </a:solidFill>
              </a:rPr>
              <a:t> &lt;= 0)</a:t>
            </a:r>
          </a:p>
          <a:p>
            <a:r>
              <a:rPr lang="en-CA" b="1" dirty="0" smtClean="0">
                <a:solidFill>
                  <a:schemeClr val="bg1"/>
                </a:solidFill>
              </a:rPr>
              <a:t>{</a:t>
            </a:r>
          </a:p>
          <a:p>
            <a:r>
              <a:rPr lang="en-CA" b="1" dirty="0" smtClean="0">
                <a:solidFill>
                  <a:schemeClr val="bg1"/>
                </a:solidFill>
              </a:rPr>
              <a:t>    </a:t>
            </a:r>
            <a:r>
              <a:rPr lang="en-CA" b="1" dirty="0">
                <a:solidFill>
                  <a:schemeClr val="bg1"/>
                </a:solidFill>
              </a:rPr>
              <a:t>alert</a:t>
            </a:r>
            <a:r>
              <a:rPr lang="en-CA" b="1" dirty="0" smtClean="0">
                <a:solidFill>
                  <a:schemeClr val="bg1"/>
                </a:solidFill>
              </a:rPr>
              <a:t>(“Tax cannot be </a:t>
            </a:r>
            <a:r>
              <a:rPr lang="en-CA" b="1" dirty="0">
                <a:solidFill>
                  <a:schemeClr val="bg1"/>
                </a:solidFill>
              </a:rPr>
              <a:t>negative</a:t>
            </a:r>
            <a:r>
              <a:rPr lang="en-CA" b="1" dirty="0" smtClean="0">
                <a:solidFill>
                  <a:schemeClr val="bg1"/>
                </a:solidFill>
              </a:rPr>
              <a:t>!");</a:t>
            </a:r>
            <a:endParaRPr lang="en-CA" b="1" dirty="0">
              <a:solidFill>
                <a:schemeClr val="bg1"/>
              </a:solidFill>
            </a:endParaRPr>
          </a:p>
          <a:p>
            <a:r>
              <a:rPr lang="en-CA" b="1" dirty="0" smtClean="0">
                <a:solidFill>
                  <a:schemeClr val="bg1"/>
                </a:solidFill>
              </a:rPr>
              <a:t>}</a:t>
            </a:r>
            <a:endParaRPr lang="en-CA" b="1" dirty="0" smtClean="0">
              <a:solidFill>
                <a:schemeClr val="bg1"/>
              </a:solidFill>
            </a:endParaRPr>
          </a:p>
        </p:txBody>
      </p:sp>
    </p:spTree>
    <p:extLst>
      <p:ext uri="{BB962C8B-B14F-4D97-AF65-F5344CB8AC3E}">
        <p14:creationId xmlns:p14="http://schemas.microsoft.com/office/powerpoint/2010/main" val="157571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2452688" algn="l"/>
              </a:tabLst>
            </a:pPr>
            <a:r>
              <a:rPr lang="en-CA" dirty="0"/>
              <a:t>Program Documentation</a:t>
            </a:r>
          </a:p>
        </p:txBody>
      </p:sp>
      <p:sp>
        <p:nvSpPr>
          <p:cNvPr id="3" name="Content Placeholder 2"/>
          <p:cNvSpPr>
            <a:spLocks noGrp="1"/>
          </p:cNvSpPr>
          <p:nvPr>
            <p:ph idx="1"/>
          </p:nvPr>
        </p:nvSpPr>
        <p:spPr>
          <a:xfrm>
            <a:off x="457200" y="1295400"/>
            <a:ext cx="8229600" cy="2362200"/>
          </a:xfrm>
        </p:spPr>
        <p:txBody>
          <a:bodyPr/>
          <a:lstStyle/>
          <a:p>
            <a:pPr eaLnBrk="1" hangingPunct="1">
              <a:tabLst>
                <a:tab pos="1254125" algn="l"/>
              </a:tabLst>
            </a:pPr>
            <a:r>
              <a:rPr lang="en-US" altLang="en-US" dirty="0"/>
              <a:t>It’s used to explain the workings of a program to the reader of the program (other people who write programs ‘</a:t>
            </a:r>
            <a:r>
              <a:rPr lang="en-US" altLang="en-US" dirty="0" smtClean="0"/>
              <a:t>programmers’).</a:t>
            </a:r>
            <a:endParaRPr lang="en-US" altLang="en-US" dirty="0"/>
          </a:p>
          <a:p>
            <a:pPr eaLnBrk="1" hangingPunct="1">
              <a:tabLst>
                <a:tab pos="1254125" algn="l"/>
              </a:tabLst>
            </a:pPr>
            <a:r>
              <a:rPr lang="en-US" altLang="en-US" dirty="0"/>
              <a:t>It’s not meant for users of the program (or web page visitors)</a:t>
            </a:r>
          </a:p>
          <a:p>
            <a:pPr lvl="1">
              <a:tabLst>
                <a:tab pos="1254125" algn="l"/>
              </a:tabLst>
            </a:pPr>
            <a:r>
              <a:rPr lang="en-US" altLang="en-US" dirty="0"/>
              <a:t>Typically it’s fairly technical in nature</a:t>
            </a:r>
            <a:r>
              <a:rPr lang="en-US" altLang="en-US" dirty="0" smtClean="0"/>
              <a:t>.</a:t>
            </a:r>
          </a:p>
          <a:p>
            <a:pPr lvl="1">
              <a:tabLst>
                <a:tab pos="1254125" algn="l"/>
              </a:tabLst>
            </a:pPr>
            <a:r>
              <a:rPr lang="en-US" altLang="en-US" dirty="0" smtClean="0"/>
              <a:t>It must be distinguished from JavaScript instructions (which are executed) because documentation </a:t>
            </a:r>
            <a:r>
              <a:rPr lang="en-US" altLang="en-US" dirty="0" smtClean="0"/>
              <a:t>should not execute.</a:t>
            </a:r>
            <a:endParaRPr lang="en-US" altLang="en-US" dirty="0" smtClean="0"/>
          </a:p>
          <a:p>
            <a:endParaRPr lang="en-CA" dirty="0"/>
          </a:p>
        </p:txBody>
      </p:sp>
      <p:sp>
        <p:nvSpPr>
          <p:cNvPr id="4" name="Rectangle 3"/>
          <p:cNvSpPr/>
          <p:nvPr/>
        </p:nvSpPr>
        <p:spPr>
          <a:xfrm>
            <a:off x="990600" y="3962400"/>
            <a:ext cx="4800600" cy="28956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b="1" dirty="0">
                <a:solidFill>
                  <a:schemeClr val="bg1"/>
                </a:solidFill>
                <a:latin typeface="Consolas" panose="020B0609020204030204" pitchFamily="49" charset="0"/>
              </a:rPr>
              <a:t>&lt;script&gt;</a:t>
            </a:r>
          </a:p>
          <a:p>
            <a:r>
              <a:rPr lang="en-CA" b="1" dirty="0" smtClean="0">
                <a:solidFill>
                  <a:schemeClr val="bg1"/>
                </a:solidFill>
                <a:latin typeface="Consolas" panose="020B0609020204030204" pitchFamily="49" charset="0"/>
              </a:rPr>
              <a:t>  Author</a:t>
            </a:r>
            <a:r>
              <a:rPr lang="en-CA" b="1" dirty="0">
                <a:solidFill>
                  <a:schemeClr val="bg1"/>
                </a:solidFill>
                <a:latin typeface="Consolas" panose="020B0609020204030204" pitchFamily="49" charset="0"/>
              </a:rPr>
              <a:t>:  James Tam</a:t>
            </a:r>
          </a:p>
          <a:p>
            <a:r>
              <a:rPr lang="en-CA" b="1" dirty="0">
                <a:solidFill>
                  <a:schemeClr val="bg1"/>
                </a:solidFill>
                <a:latin typeface="Consolas" panose="020B0609020204030204" pitchFamily="49" charset="0"/>
              </a:rPr>
              <a:t>  Version: March 20, 2016</a:t>
            </a:r>
          </a:p>
          <a:p>
            <a:endParaRPr lang="en-CA" b="1" dirty="0">
              <a:solidFill>
                <a:schemeClr val="bg1"/>
              </a:solidFill>
              <a:latin typeface="Consolas" panose="020B0609020204030204" pitchFamily="49" charset="0"/>
            </a:endParaRPr>
          </a:p>
          <a:p>
            <a:r>
              <a:rPr lang="en-CA" b="1" dirty="0">
                <a:solidFill>
                  <a:schemeClr val="bg1"/>
                </a:solidFill>
                <a:latin typeface="Consolas" panose="020B0609020204030204" pitchFamily="49" charset="0"/>
              </a:rPr>
              <a:t>  Learning concept:</a:t>
            </a:r>
          </a:p>
          <a:p>
            <a:r>
              <a:rPr lang="en-CA" b="1" dirty="0">
                <a:solidFill>
                  <a:schemeClr val="bg1"/>
                </a:solidFill>
                <a:latin typeface="Consolas" panose="020B0609020204030204" pitchFamily="49" charset="0"/>
              </a:rPr>
              <a:t>  * Creating and using variables</a:t>
            </a:r>
          </a:p>
          <a:p>
            <a:endParaRPr lang="en-CA" b="1" dirty="0">
              <a:solidFill>
                <a:schemeClr val="bg1"/>
              </a:solidFill>
              <a:latin typeface="Consolas" panose="020B0609020204030204" pitchFamily="49" charset="0"/>
            </a:endParaRPr>
          </a:p>
          <a:p>
            <a:r>
              <a:rPr lang="en-CA" b="1" dirty="0">
                <a:solidFill>
                  <a:schemeClr val="bg1"/>
                </a:solidFill>
                <a:latin typeface="Consolas" panose="020B0609020204030204" pitchFamily="49" charset="0"/>
              </a:rPr>
              <a:t>function buttonPress()</a:t>
            </a:r>
          </a:p>
          <a:p>
            <a:r>
              <a:rPr lang="en-CA" b="1" dirty="0">
                <a:solidFill>
                  <a:schemeClr val="bg1"/>
                </a:solidFill>
                <a:latin typeface="Consolas" panose="020B0609020204030204" pitchFamily="49" charset="0"/>
              </a:rPr>
              <a:t>{</a:t>
            </a:r>
          </a:p>
          <a:p>
            <a:r>
              <a:rPr lang="en-CA" b="1" dirty="0" smtClean="0">
                <a:solidFill>
                  <a:schemeClr val="bg1"/>
                </a:solidFill>
                <a:latin typeface="Consolas" panose="020B0609020204030204" pitchFamily="49" charset="0"/>
              </a:rPr>
              <a:t>    Etc</a:t>
            </a:r>
            <a:r>
              <a:rPr lang="en-CA" b="1" dirty="0" smtClean="0">
                <a:solidFill>
                  <a:schemeClr val="bg1"/>
                </a:solidFill>
                <a:latin typeface="Consolas" panose="020B0609020204030204" pitchFamily="49" charset="0"/>
              </a:rPr>
              <a:t>.</a:t>
            </a:r>
            <a:endParaRPr lang="en-CA" b="1" dirty="0">
              <a:solidFill>
                <a:schemeClr val="bg1"/>
              </a:solidFill>
              <a:latin typeface="Consolas" panose="020B0609020204030204" pitchFamily="49" charset="0"/>
            </a:endParaRPr>
          </a:p>
        </p:txBody>
      </p:sp>
      <p:grpSp>
        <p:nvGrpSpPr>
          <p:cNvPr id="8" name="Group 7"/>
          <p:cNvGrpSpPr/>
          <p:nvPr/>
        </p:nvGrpSpPr>
        <p:grpSpPr>
          <a:xfrm>
            <a:off x="3124200" y="4003431"/>
            <a:ext cx="5562600" cy="1981200"/>
            <a:chOff x="3124200" y="3657600"/>
            <a:chExt cx="5562600" cy="1981200"/>
          </a:xfrm>
        </p:grpSpPr>
        <p:sp>
          <p:nvSpPr>
            <p:cNvPr id="5" name="TextBox 4"/>
            <p:cNvSpPr txBox="1"/>
            <p:nvPr/>
          </p:nvSpPr>
          <p:spPr bwMode="auto">
            <a:xfrm>
              <a:off x="6324600" y="3657600"/>
              <a:ext cx="2362200" cy="19812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1800" b="1" dirty="0" smtClean="0">
                  <a:solidFill>
                    <a:srgbClr val="FF0000"/>
                  </a:solidFill>
                </a:rPr>
                <a:t>When documentation </a:t>
              </a:r>
              <a:r>
                <a:rPr lang="en-CA" sz="1800" b="1" dirty="0" smtClean="0">
                  <a:solidFill>
                    <a:srgbClr val="FF0000"/>
                  </a:solidFill>
                </a:rPr>
                <a:t>not differentiated from instructions:</a:t>
              </a:r>
            </a:p>
            <a:p>
              <a:pPr eaLnBrk="1" hangingPunct="1">
                <a:spcBef>
                  <a:spcPct val="50000"/>
                </a:spcBef>
              </a:pPr>
              <a:r>
                <a:rPr lang="en-CA" b="1" dirty="0" smtClean="0">
                  <a:solidFill>
                    <a:srgbClr val="FF0000"/>
                  </a:solidFill>
                </a:rPr>
                <a:t>Error: I don’t know how to “Author: James Tam”</a:t>
              </a:r>
              <a:endParaRPr lang="en-CA" sz="1800" b="1" dirty="0" smtClean="0">
                <a:solidFill>
                  <a:srgbClr val="FF0000"/>
                </a:solidFill>
              </a:endParaRPr>
            </a:p>
          </p:txBody>
        </p:sp>
        <p:cxnSp>
          <p:nvCxnSpPr>
            <p:cNvPr id="7" name="Straight Arrow Connector 6"/>
            <p:cNvCxnSpPr>
              <a:stCxn id="5" idx="1"/>
            </p:cNvCxnSpPr>
            <p:nvPr/>
          </p:nvCxnSpPr>
          <p:spPr>
            <a:xfrm flipH="1" flipV="1">
              <a:off x="3124200" y="4114800"/>
              <a:ext cx="3200400" cy="53340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650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2"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righ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FF"/>
                </a:solidFill>
              </a:rPr>
              <a:t>Single Line Documentation</a:t>
            </a:r>
            <a:endParaRPr lang="en-US" dirty="0">
              <a:solidFill>
                <a:srgbClr val="FF66FF"/>
              </a:solidFill>
            </a:endParaRPr>
          </a:p>
        </p:txBody>
      </p:sp>
      <p:sp>
        <p:nvSpPr>
          <p:cNvPr id="3" name="Content Placeholder 2"/>
          <p:cNvSpPr>
            <a:spLocks noGrp="1"/>
          </p:cNvSpPr>
          <p:nvPr>
            <p:ph idx="1"/>
          </p:nvPr>
        </p:nvSpPr>
        <p:spPr/>
        <p:txBody>
          <a:bodyPr/>
          <a:lstStyle/>
          <a:p>
            <a:r>
              <a:rPr lang="en-US" dirty="0" smtClean="0"/>
              <a:t>Single line</a:t>
            </a:r>
          </a:p>
          <a:p>
            <a:pPr lvl="1"/>
            <a:r>
              <a:rPr lang="en-US" dirty="0" smtClean="0">
                <a:cs typeface="Consolas" panose="020B0609020204030204" pitchFamily="49" charset="0"/>
              </a:rPr>
              <a:t>Everything </a:t>
            </a:r>
            <a:r>
              <a:rPr lang="en-US" dirty="0">
                <a:cs typeface="Consolas" panose="020B0609020204030204" pitchFamily="49" charset="0"/>
              </a:rPr>
              <a:t>after the quote until the end of the line will not </a:t>
            </a:r>
            <a:r>
              <a:rPr lang="en-US" dirty="0" smtClean="0">
                <a:cs typeface="Consolas" panose="020B0609020204030204" pitchFamily="49" charset="0"/>
              </a:rPr>
              <a:t>be treated as a JavaScript instruction (not translated </a:t>
            </a:r>
            <a:r>
              <a:rPr lang="en-US" dirty="0">
                <a:cs typeface="Consolas" panose="020B0609020204030204" pitchFamily="49" charset="0"/>
              </a:rPr>
              <a:t>into machine </a:t>
            </a:r>
            <a:r>
              <a:rPr lang="en-US" dirty="0" smtClean="0">
                <a:cs typeface="Consolas" panose="020B0609020204030204" pitchFamily="49" charset="0"/>
              </a:rPr>
              <a:t>language/binary).</a:t>
            </a:r>
            <a:endParaRPr lang="en-US" dirty="0" smtClean="0"/>
          </a:p>
          <a:p>
            <a:pPr marL="0" indent="0">
              <a:buNone/>
            </a:pPr>
            <a:r>
              <a:rPr lang="en-US" sz="1800" b="1" dirty="0" smtClean="0">
                <a:solidFill>
                  <a:srgbClr val="FF66FF"/>
                </a:solidFill>
                <a:latin typeface="Consolas" panose="020B0609020204030204" pitchFamily="49" charset="0"/>
                <a:cs typeface="Consolas" panose="020B0609020204030204" pitchFamily="49" charset="0"/>
              </a:rPr>
              <a:t>    // Everything to the end of the line is not counted as a</a:t>
            </a:r>
          </a:p>
          <a:p>
            <a:pPr marL="0" indent="0">
              <a:buNone/>
            </a:pPr>
            <a:r>
              <a:rPr lang="en-US" sz="1800" b="1" dirty="0">
                <a:solidFill>
                  <a:srgbClr val="FF66FF"/>
                </a:solidFill>
                <a:latin typeface="Consolas" panose="020B0609020204030204" pitchFamily="49" charset="0"/>
                <a:cs typeface="Consolas" panose="020B0609020204030204" pitchFamily="49" charset="0"/>
              </a:rPr>
              <a:t> </a:t>
            </a:r>
            <a:r>
              <a:rPr lang="en-US" sz="1800" b="1" dirty="0" smtClean="0">
                <a:solidFill>
                  <a:srgbClr val="FF66FF"/>
                </a:solidFill>
                <a:latin typeface="Consolas" panose="020B0609020204030204" pitchFamily="49" charset="0"/>
                <a:cs typeface="Consolas" panose="020B0609020204030204" pitchFamily="49" charset="0"/>
              </a:rPr>
              <a:t>   // JavaScript instruction (used to explain details of the </a:t>
            </a:r>
          </a:p>
          <a:p>
            <a:pPr marL="0" indent="0">
              <a:buNone/>
            </a:pPr>
            <a:r>
              <a:rPr lang="en-US" sz="1800" b="1" dirty="0">
                <a:solidFill>
                  <a:srgbClr val="FF66FF"/>
                </a:solidFill>
                <a:latin typeface="Consolas" panose="020B0609020204030204" pitchFamily="49" charset="0"/>
                <a:cs typeface="Consolas" panose="020B0609020204030204" pitchFamily="49" charset="0"/>
              </a:rPr>
              <a:t> </a:t>
            </a:r>
            <a:r>
              <a:rPr lang="en-US" sz="1800" b="1" dirty="0" smtClean="0">
                <a:solidFill>
                  <a:srgbClr val="FF66FF"/>
                </a:solidFill>
                <a:latin typeface="Consolas" panose="020B0609020204030204" pitchFamily="49" charset="0"/>
                <a:cs typeface="Consolas" panose="020B0609020204030204" pitchFamily="49" charset="0"/>
              </a:rPr>
              <a:t>   // program to other </a:t>
            </a:r>
            <a:r>
              <a:rPr lang="en-US" sz="1800" b="1" dirty="0" smtClean="0">
                <a:solidFill>
                  <a:srgbClr val="FF66FF"/>
                </a:solidFill>
                <a:latin typeface="Consolas" panose="020B0609020204030204" pitchFamily="49" charset="0"/>
                <a:cs typeface="Consolas" panose="020B0609020204030204" pitchFamily="49" charset="0"/>
              </a:rPr>
              <a:t>programmers.</a:t>
            </a:r>
            <a:endParaRPr lang="en-US" sz="1800" b="1" dirty="0" smtClean="0">
              <a:solidFill>
                <a:srgbClr val="FF66FF"/>
              </a:solidFill>
              <a:latin typeface="Consolas" panose="020B0609020204030204" pitchFamily="49" charset="0"/>
              <a:cs typeface="Consolas" panose="020B0609020204030204" pitchFamily="49" charset="0"/>
            </a:endParaRPr>
          </a:p>
          <a:p>
            <a:pPr marL="0" indent="0">
              <a:buNone/>
            </a:pPr>
            <a:endParaRPr lang="en-US" sz="1800" b="1" dirty="0">
              <a:solidFill>
                <a:srgbClr val="FF66FF"/>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74183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10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10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10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C0000"/>
                </a:solidFill>
              </a:rPr>
              <a:t>Types</a:t>
            </a:r>
            <a:r>
              <a:rPr lang="en-US" dirty="0" smtClean="0"/>
              <a:t> Of GUI Controls</a:t>
            </a:r>
            <a:endParaRPr lang="en-US" dirty="0"/>
          </a:p>
        </p:txBody>
      </p:sp>
      <p:graphicFrame>
        <p:nvGraphicFramePr>
          <p:cNvPr id="4" name="Content Placeholder 3"/>
          <p:cNvGraphicFramePr>
            <a:graphicFrameLocks noGrp="1"/>
          </p:cNvGraphicFramePr>
          <p:nvPr>
            <p:ph idx="1"/>
            <p:extLst/>
          </p:nvPr>
        </p:nvGraphicFramePr>
        <p:xfrm>
          <a:off x="457200" y="1397000"/>
          <a:ext cx="8229600" cy="2849880"/>
        </p:xfrm>
        <a:graphic>
          <a:graphicData uri="http://schemas.openxmlformats.org/drawingml/2006/table">
            <a:tbl>
              <a:tblPr firstRow="1" bandRow="1">
                <a:tableStyleId>{5C22544A-7EE6-4342-B048-85BDC9FD1C3A}</a:tableStyleId>
              </a:tblPr>
              <a:tblGrid>
                <a:gridCol w="2514600"/>
                <a:gridCol w="3962400"/>
                <a:gridCol w="1752600"/>
              </a:tblGrid>
              <a:tr h="370840">
                <a:tc>
                  <a:txBody>
                    <a:bodyPr/>
                    <a:lstStyle/>
                    <a:p>
                      <a:r>
                        <a:rPr lang="en-US" dirty="0" smtClean="0"/>
                        <a:t>GUI control</a:t>
                      </a:r>
                      <a:endParaRPr lang="en-US" dirty="0"/>
                    </a:p>
                  </a:txBody>
                  <a:tcPr/>
                </a:tc>
                <a:tc>
                  <a:txBody>
                    <a:bodyPr/>
                    <a:lstStyle/>
                    <a:p>
                      <a:r>
                        <a:rPr lang="en-US" dirty="0" smtClean="0"/>
                        <a:t>HTML</a:t>
                      </a:r>
                      <a:endParaRPr lang="en-US" dirty="0"/>
                    </a:p>
                  </a:txBody>
                  <a:tcPr/>
                </a:tc>
                <a:tc>
                  <a:txBody>
                    <a:bodyPr/>
                    <a:lstStyle/>
                    <a:p>
                      <a:r>
                        <a:rPr lang="en-US" dirty="0" smtClean="0"/>
                        <a:t>Appearance</a:t>
                      </a:r>
                      <a:endParaRPr lang="en-US" dirty="0"/>
                    </a:p>
                  </a:txBody>
                  <a:tcPr/>
                </a:tc>
              </a:tr>
              <a:tr h="370840">
                <a:tc>
                  <a:txBody>
                    <a:bodyPr/>
                    <a:lstStyle/>
                    <a:p>
                      <a:r>
                        <a:rPr lang="en-US" dirty="0" smtClean="0"/>
                        <a:t>Button</a:t>
                      </a:r>
                      <a:endParaRPr lang="en-US" dirty="0"/>
                    </a:p>
                  </a:txBody>
                  <a:tcPr/>
                </a:tc>
                <a:tc>
                  <a:txBody>
                    <a:bodyPr/>
                    <a:lstStyle/>
                    <a:p>
                      <a:r>
                        <a:rPr lang="en-US" sz="1600" kern="1200" dirty="0" smtClean="0">
                          <a:solidFill>
                            <a:schemeClr val="dk1"/>
                          </a:solidFill>
                          <a:latin typeface="Consolas" panose="020B0609020204030204" pitchFamily="49" charset="0"/>
                          <a:ea typeface="+mn-ea"/>
                          <a:cs typeface="Consolas" panose="020B0609020204030204" pitchFamily="49" charset="0"/>
                        </a:rPr>
                        <a:t>&lt;</a:t>
                      </a:r>
                      <a:r>
                        <a:rPr lang="en-US" sz="1600" b="1" kern="1200" dirty="0" smtClean="0">
                          <a:solidFill>
                            <a:srgbClr val="CC0000"/>
                          </a:solidFill>
                          <a:latin typeface="Consolas" panose="020B0609020204030204" pitchFamily="49" charset="0"/>
                          <a:ea typeface="+mn-ea"/>
                          <a:cs typeface="Consolas" panose="020B0609020204030204" pitchFamily="49" charset="0"/>
                        </a:rPr>
                        <a:t>input type="button" </a:t>
                      </a:r>
                      <a:r>
                        <a:rPr lang="en-US" sz="1600" kern="1200" dirty="0" smtClean="0">
                          <a:solidFill>
                            <a:schemeClr val="dk1"/>
                          </a:solidFill>
                          <a:latin typeface="Consolas" panose="020B0609020204030204" pitchFamily="49" charset="0"/>
                          <a:ea typeface="+mn-ea"/>
                          <a:cs typeface="Consolas" panose="020B0609020204030204" pitchFamily="49" charset="0"/>
                        </a:rPr>
                        <a:t>value="Press"/&gt;</a:t>
                      </a:r>
                      <a:endParaRPr lang="en-US" sz="1600" dirty="0">
                        <a:latin typeface="Consolas" panose="020B0609020204030204" pitchFamily="49" charset="0"/>
                        <a:cs typeface="Consolas" panose="020B0609020204030204" pitchFamily="49" charset="0"/>
                      </a:endParaRPr>
                    </a:p>
                  </a:txBody>
                  <a:tcPr/>
                </a:tc>
                <a:tc>
                  <a:txBody>
                    <a:bodyPr/>
                    <a:lstStyle/>
                    <a:p>
                      <a:endParaRPr lang="en-US" dirty="0"/>
                    </a:p>
                  </a:txBody>
                  <a:tcPr/>
                </a:tc>
              </a:tr>
              <a:tr h="370840">
                <a:tc>
                  <a:txBody>
                    <a:bodyPr/>
                    <a:lstStyle/>
                    <a:p>
                      <a:r>
                        <a:rPr lang="en-US" dirty="0" smtClean="0"/>
                        <a:t>Checkbox</a:t>
                      </a:r>
                      <a:r>
                        <a:rPr lang="en-US" baseline="0" dirty="0" smtClean="0"/>
                        <a:t> (select 1+)</a:t>
                      </a:r>
                      <a:endParaRPr lang="en-US" dirty="0"/>
                    </a:p>
                  </a:txBody>
                  <a:tcPr/>
                </a:tc>
                <a:tc>
                  <a:txBody>
                    <a:bodyPr/>
                    <a:lstStyle/>
                    <a:p>
                      <a:r>
                        <a:rPr lang="en-US" sz="1600" kern="1200" dirty="0" smtClean="0">
                          <a:solidFill>
                            <a:schemeClr val="dk1"/>
                          </a:solidFill>
                          <a:latin typeface="Consolas" panose="020B0609020204030204" pitchFamily="49" charset="0"/>
                          <a:ea typeface="+mn-ea"/>
                          <a:cs typeface="Consolas" panose="020B0609020204030204" pitchFamily="49" charset="0"/>
                        </a:rPr>
                        <a:t>&lt;</a:t>
                      </a:r>
                      <a:r>
                        <a:rPr lang="en-US" sz="1600" b="1" kern="1200" dirty="0" smtClean="0">
                          <a:solidFill>
                            <a:srgbClr val="CC0000"/>
                          </a:solidFill>
                          <a:latin typeface="Consolas" panose="020B0609020204030204" pitchFamily="49" charset="0"/>
                          <a:ea typeface="+mn-ea"/>
                          <a:cs typeface="Consolas" panose="020B0609020204030204" pitchFamily="49" charset="0"/>
                        </a:rPr>
                        <a:t>input type="checkbox"</a:t>
                      </a:r>
                      <a:r>
                        <a:rPr lang="en-US" sz="1600" b="1" kern="1200" baseline="0" dirty="0" smtClean="0">
                          <a:solidFill>
                            <a:srgbClr val="CC0000"/>
                          </a:solidFill>
                          <a:latin typeface="Consolas" panose="020B0609020204030204" pitchFamily="49" charset="0"/>
                          <a:ea typeface="+mn-ea"/>
                          <a:cs typeface="Consolas" panose="020B0609020204030204" pitchFamily="49" charset="0"/>
                        </a:rPr>
                        <a:t> </a:t>
                      </a:r>
                      <a:r>
                        <a:rPr lang="en-US" sz="1600" kern="1200" baseline="0" dirty="0" smtClean="0">
                          <a:solidFill>
                            <a:schemeClr val="dk1"/>
                          </a:solidFill>
                          <a:latin typeface="Consolas" panose="020B0609020204030204" pitchFamily="49" charset="0"/>
                          <a:ea typeface="+mn-ea"/>
                          <a:cs typeface="Consolas" panose="020B0609020204030204" pitchFamily="49" charset="0"/>
                        </a:rPr>
                        <a:t>value=</a:t>
                      </a:r>
                      <a:r>
                        <a:rPr lang="en-US" sz="1600" kern="1200" dirty="0" smtClean="0">
                          <a:solidFill>
                            <a:schemeClr val="dk1"/>
                          </a:solidFill>
                          <a:latin typeface="Consolas" panose="020B0609020204030204" pitchFamily="49" charset="0"/>
                          <a:ea typeface="+mn-ea"/>
                          <a:cs typeface="Consolas" panose="020B0609020204030204" pitchFamily="49" charset="0"/>
                        </a:rPr>
                        <a:t>"Checkbox</a:t>
                      </a:r>
                      <a:r>
                        <a:rPr lang="en-US" sz="1600" kern="1200" baseline="0" dirty="0" smtClean="0">
                          <a:solidFill>
                            <a:schemeClr val="dk1"/>
                          </a:solidFill>
                          <a:latin typeface="Consolas" panose="020B0609020204030204" pitchFamily="49" charset="0"/>
                          <a:ea typeface="+mn-ea"/>
                          <a:cs typeface="Consolas" panose="020B0609020204030204" pitchFamily="49" charset="0"/>
                        </a:rPr>
                        <a:t> one of many</a:t>
                      </a:r>
                      <a:r>
                        <a:rPr lang="en-US" sz="1600" kern="1200" dirty="0" smtClean="0">
                          <a:solidFill>
                            <a:schemeClr val="dk1"/>
                          </a:solidFill>
                          <a:latin typeface="Consolas" panose="020B0609020204030204" pitchFamily="49" charset="0"/>
                          <a:ea typeface="+mn-ea"/>
                          <a:cs typeface="Consolas" panose="020B0609020204030204" pitchFamily="49" charset="0"/>
                        </a:rPr>
                        <a:t>"/&gt;</a:t>
                      </a:r>
                      <a:endParaRPr lang="en-US" sz="1600" dirty="0">
                        <a:latin typeface="Consolas" panose="020B0609020204030204" pitchFamily="49" charset="0"/>
                        <a:cs typeface="Consolas" panose="020B0609020204030204" pitchFamily="49" charset="0"/>
                      </a:endParaRPr>
                    </a:p>
                  </a:txBody>
                  <a:tcPr/>
                </a:tc>
                <a:tc>
                  <a:txBody>
                    <a:bodyPr/>
                    <a:lstStyle/>
                    <a:p>
                      <a:endParaRPr lang="en-US" dirty="0"/>
                    </a:p>
                  </a:txBody>
                  <a:tcPr/>
                </a:tc>
              </a:tr>
              <a:tr h="370840">
                <a:tc>
                  <a:txBody>
                    <a:bodyPr/>
                    <a:lstStyle/>
                    <a:p>
                      <a:r>
                        <a:rPr lang="en-US" dirty="0" smtClean="0"/>
                        <a:t>Password (input hidden)</a:t>
                      </a:r>
                      <a:endParaRPr lang="en-US" dirty="0"/>
                    </a:p>
                  </a:txBody>
                  <a:tcPr/>
                </a:tc>
                <a:tc>
                  <a:txBody>
                    <a:bodyPr/>
                    <a:lstStyle/>
                    <a:p>
                      <a:r>
                        <a:rPr lang="en-US" sz="1600" kern="1200" dirty="0" smtClean="0">
                          <a:solidFill>
                            <a:schemeClr val="dk1"/>
                          </a:solidFill>
                          <a:latin typeface="+mn-lt"/>
                          <a:ea typeface="+mn-ea"/>
                          <a:cs typeface="+mn-cs"/>
                        </a:rPr>
                        <a:t>&lt;</a:t>
                      </a:r>
                      <a:r>
                        <a:rPr lang="en-US" sz="1600" b="1" kern="1200" dirty="0" smtClean="0">
                          <a:solidFill>
                            <a:srgbClr val="CC0000"/>
                          </a:solidFill>
                          <a:latin typeface="+mn-lt"/>
                          <a:ea typeface="+mn-ea"/>
                          <a:cs typeface="+mn-cs"/>
                        </a:rPr>
                        <a:t>input type="password</a:t>
                      </a:r>
                      <a:r>
                        <a:rPr lang="en-US" sz="1600" b="1" kern="1200" dirty="0" smtClean="0">
                          <a:solidFill>
                            <a:srgbClr val="CC0000"/>
                          </a:solidFill>
                          <a:latin typeface="Consolas" panose="020B0609020204030204" pitchFamily="49" charset="0"/>
                          <a:ea typeface="+mn-ea"/>
                          <a:cs typeface="Consolas" panose="020B0609020204030204" pitchFamily="49" charset="0"/>
                        </a:rPr>
                        <a:t>"</a:t>
                      </a:r>
                      <a:r>
                        <a:rPr lang="en-US" sz="1600" kern="1200" dirty="0" smtClean="0">
                          <a:solidFill>
                            <a:schemeClr val="dk1"/>
                          </a:solidFill>
                          <a:latin typeface="+mn-lt"/>
                          <a:ea typeface="+mn-ea"/>
                          <a:cs typeface="+mn-cs"/>
                        </a:rPr>
                        <a:t> value=</a:t>
                      </a:r>
                      <a:r>
                        <a:rPr lang="en-US" sz="1600" kern="1200" dirty="0" smtClean="0">
                          <a:solidFill>
                            <a:schemeClr val="dk1"/>
                          </a:solidFill>
                          <a:latin typeface="Consolas" panose="020B0609020204030204" pitchFamily="49" charset="0"/>
                          <a:ea typeface="+mn-ea"/>
                          <a:cs typeface="Consolas" panose="020B0609020204030204" pitchFamily="49" charset="0"/>
                        </a:rPr>
                        <a:t>"</a:t>
                      </a:r>
                      <a:r>
                        <a:rPr lang="en-US" sz="1600" kern="1200" dirty="0" smtClean="0">
                          <a:solidFill>
                            <a:schemeClr val="dk1"/>
                          </a:solidFill>
                          <a:latin typeface="+mn-lt"/>
                          <a:ea typeface="+mn-ea"/>
                          <a:cs typeface="+mn-cs"/>
                        </a:rPr>
                        <a:t>def</a:t>
                      </a:r>
                      <a:r>
                        <a:rPr lang="en-US" sz="1600" kern="1200" dirty="0" smtClean="0">
                          <a:solidFill>
                            <a:schemeClr val="dk1"/>
                          </a:solidFill>
                          <a:latin typeface="Consolas" panose="020B0609020204030204" pitchFamily="49" charset="0"/>
                          <a:ea typeface="+mn-ea"/>
                          <a:cs typeface="Consolas" panose="020B0609020204030204" pitchFamily="49" charset="0"/>
                        </a:rPr>
                        <a:t>"</a:t>
                      </a:r>
                      <a:r>
                        <a:rPr lang="en-US" sz="1600" kern="1200" dirty="0" smtClean="0">
                          <a:solidFill>
                            <a:schemeClr val="dk1"/>
                          </a:solidFill>
                          <a:latin typeface="+mn-lt"/>
                          <a:ea typeface="+mn-ea"/>
                          <a:cs typeface="+mn-cs"/>
                        </a:rPr>
                        <a:t>/&gt;</a:t>
                      </a:r>
                      <a:endParaRPr lang="en-US" sz="1600" dirty="0">
                        <a:latin typeface="Consolas" panose="020B0609020204030204" pitchFamily="49" charset="0"/>
                        <a:cs typeface="Consolas" panose="020B0609020204030204" pitchFamily="49" charset="0"/>
                      </a:endParaRPr>
                    </a:p>
                  </a:txBody>
                  <a:tcPr/>
                </a:tc>
                <a:tc>
                  <a:txBody>
                    <a:bodyPr/>
                    <a:lstStyle/>
                    <a:p>
                      <a:endParaRPr lang="en-US" dirty="0"/>
                    </a:p>
                  </a:txBody>
                  <a:tcPr/>
                </a:tc>
              </a:tr>
              <a:tr h="370840">
                <a:tc>
                  <a:txBody>
                    <a:bodyPr/>
                    <a:lstStyle/>
                    <a:p>
                      <a:r>
                        <a:rPr lang="en-US" dirty="0" smtClean="0"/>
                        <a:t>Radio (select exactly 1)</a:t>
                      </a:r>
                      <a:endParaRPr lang="en-US" dirty="0"/>
                    </a:p>
                  </a:txBody>
                  <a:tcPr/>
                </a:tc>
                <a:tc>
                  <a:txBody>
                    <a:bodyPr/>
                    <a:lstStyle/>
                    <a:p>
                      <a:r>
                        <a:rPr lang="en-US" sz="1600" kern="1200" dirty="0" smtClean="0">
                          <a:solidFill>
                            <a:schemeClr val="dk1"/>
                          </a:solidFill>
                          <a:latin typeface="+mn-lt"/>
                          <a:ea typeface="+mn-ea"/>
                          <a:cs typeface="+mn-cs"/>
                        </a:rPr>
                        <a:t>&lt;</a:t>
                      </a:r>
                      <a:r>
                        <a:rPr lang="en-US" sz="1600" b="1" kern="1200" dirty="0" smtClean="0">
                          <a:solidFill>
                            <a:srgbClr val="CC0000"/>
                          </a:solidFill>
                          <a:latin typeface="+mn-lt"/>
                          <a:ea typeface="+mn-ea"/>
                          <a:cs typeface="+mn-cs"/>
                        </a:rPr>
                        <a:t>input type="radio"</a:t>
                      </a:r>
                      <a:r>
                        <a:rPr lang="en-US" sz="1600" kern="1200" dirty="0" smtClean="0">
                          <a:solidFill>
                            <a:schemeClr val="dk1"/>
                          </a:solidFill>
                          <a:latin typeface="+mn-lt"/>
                          <a:ea typeface="+mn-ea"/>
                          <a:cs typeface="+mn-cs"/>
                        </a:rPr>
                        <a:t>/&gt;</a:t>
                      </a:r>
                      <a:endParaRPr lang="en-US" sz="1600" dirty="0">
                        <a:latin typeface="Consolas" panose="020B0609020204030204" pitchFamily="49" charset="0"/>
                        <a:cs typeface="Consolas" panose="020B0609020204030204" pitchFamily="49" charset="0"/>
                      </a:endParaRPr>
                    </a:p>
                  </a:txBody>
                  <a:tcPr/>
                </a:tc>
                <a:tc>
                  <a:txBody>
                    <a:bodyPr/>
                    <a:lstStyle/>
                    <a:p>
                      <a:endParaRPr lang="en-US" dirty="0"/>
                    </a:p>
                  </a:txBody>
                  <a:tcPr/>
                </a:tc>
              </a:tr>
              <a:tr h="370840">
                <a:tc>
                  <a:txBody>
                    <a:bodyPr/>
                    <a:lstStyle/>
                    <a:p>
                      <a:r>
                        <a:rPr lang="en-US" dirty="0" smtClean="0"/>
                        <a:t>Text (single line input)</a:t>
                      </a:r>
                      <a:endParaRPr lang="en-US" dirty="0"/>
                    </a:p>
                  </a:txBody>
                  <a:tcPr/>
                </a:tc>
                <a:tc>
                  <a:txBody>
                    <a:bodyPr/>
                    <a:lstStyle/>
                    <a:p>
                      <a:r>
                        <a:rPr lang="en-US" sz="1600" kern="1200" dirty="0" smtClean="0">
                          <a:solidFill>
                            <a:schemeClr val="dk1"/>
                          </a:solidFill>
                          <a:latin typeface="+mn-lt"/>
                          <a:ea typeface="+mn-ea"/>
                          <a:cs typeface="+mn-cs"/>
                        </a:rPr>
                        <a:t>&lt;</a:t>
                      </a:r>
                      <a:r>
                        <a:rPr lang="en-US" sz="1600" b="1" kern="1200" dirty="0" smtClean="0">
                          <a:solidFill>
                            <a:srgbClr val="CC0000"/>
                          </a:solidFill>
                          <a:latin typeface="+mn-lt"/>
                          <a:ea typeface="+mn-ea"/>
                          <a:cs typeface="+mn-cs"/>
                        </a:rPr>
                        <a:t>input type="Text"</a:t>
                      </a:r>
                      <a:r>
                        <a:rPr lang="en-US" sz="1600" kern="1200" dirty="0" smtClean="0">
                          <a:solidFill>
                            <a:schemeClr val="dk1"/>
                          </a:solidFill>
                          <a:latin typeface="+mn-lt"/>
                          <a:ea typeface="+mn-ea"/>
                          <a:cs typeface="+mn-cs"/>
                        </a:rPr>
                        <a:t> </a:t>
                      </a:r>
                    </a:p>
                    <a:p>
                      <a:r>
                        <a:rPr lang="en-US" sz="1600" kern="1200" dirty="0" smtClean="0">
                          <a:solidFill>
                            <a:schemeClr val="dk1"/>
                          </a:solidFill>
                          <a:latin typeface="+mn-lt"/>
                          <a:ea typeface="+mn-ea"/>
                          <a:cs typeface="+mn-cs"/>
                        </a:rPr>
                        <a:t>value="Type a line of text here"/&gt;</a:t>
                      </a:r>
                      <a:endParaRPr lang="en-US" sz="1600" dirty="0">
                        <a:latin typeface="Consolas" panose="020B0609020204030204" pitchFamily="49" charset="0"/>
                        <a:cs typeface="Consolas" panose="020B0609020204030204" pitchFamily="49" charset="0"/>
                      </a:endParaRPr>
                    </a:p>
                  </a:txBody>
                  <a:tcPr/>
                </a:tc>
                <a:tc>
                  <a:txBody>
                    <a:bodyPr/>
                    <a:lstStyle/>
                    <a:p>
                      <a:endParaRPr lang="en-US" dirty="0"/>
                    </a:p>
                  </a:txBody>
                  <a:tcPr/>
                </a:tc>
              </a:tr>
            </a:tbl>
          </a:graphicData>
        </a:graphic>
      </p:graphicFrame>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9558"/>
          <a:stretch/>
        </p:blipFill>
        <p:spPr bwMode="auto">
          <a:xfrm>
            <a:off x="7010400" y="1855665"/>
            <a:ext cx="1102659" cy="3985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1776" y="2463800"/>
            <a:ext cx="1228725" cy="25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9380" y="2983530"/>
            <a:ext cx="1288676" cy="18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9033" y="3359767"/>
            <a:ext cx="7239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l="16161" t="-7034"/>
          <a:stretch/>
        </p:blipFill>
        <p:spPr bwMode="auto">
          <a:xfrm>
            <a:off x="7086600" y="3733800"/>
            <a:ext cx="1477340" cy="377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457200" y="4648200"/>
            <a:ext cx="8229600" cy="1261884"/>
          </a:xfrm>
          <a:prstGeom prst="rect">
            <a:avLst/>
          </a:prstGeom>
        </p:spPr>
        <p:txBody>
          <a:bodyPr wrap="square">
            <a:spAutoFit/>
          </a:bodyPr>
          <a:lstStyle/>
          <a:p>
            <a:r>
              <a:rPr lang="en-US" sz="2000" dirty="0" smtClean="0"/>
              <a:t>There’s numerous places online where you can find information about how to use these controls</a:t>
            </a:r>
          </a:p>
          <a:p>
            <a:pPr marL="285750" indent="-285750">
              <a:buFont typeface="Arial" panose="020B0604020202020204" pitchFamily="34" charset="0"/>
              <a:buChar char="•"/>
            </a:pPr>
            <a:r>
              <a:rPr lang="en-US" dirty="0" smtClean="0"/>
              <a:t>Example</a:t>
            </a:r>
            <a:r>
              <a:rPr lang="en-US" dirty="0" smtClean="0"/>
              <a:t>:</a:t>
            </a:r>
          </a:p>
          <a:p>
            <a:pPr marL="285750" indent="-285750">
              <a:buFont typeface="Arial" panose="020B0604020202020204" pitchFamily="34" charset="0"/>
              <a:buChar char="•"/>
            </a:pPr>
            <a:r>
              <a:rPr lang="en-US" dirty="0">
                <a:hlinkClick r:id="rId7"/>
              </a:rPr>
              <a:t>https://msdn.microsoft.com/en-us/library/ms535260(v=vs.85).</a:t>
            </a:r>
            <a:r>
              <a:rPr lang="en-US" dirty="0" smtClean="0">
                <a:hlinkClick r:id="rId7"/>
              </a:rPr>
              <a:t>aspx</a:t>
            </a:r>
            <a:endParaRPr lang="en-US" dirty="0" smtClean="0"/>
          </a:p>
        </p:txBody>
      </p:sp>
    </p:spTree>
    <p:extLst>
      <p:ext uri="{BB962C8B-B14F-4D97-AF65-F5344CB8AC3E}">
        <p14:creationId xmlns:p14="http://schemas.microsoft.com/office/powerpoint/2010/main" val="382555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FF"/>
                </a:solidFill>
              </a:rPr>
              <a:t>Multi-Line </a:t>
            </a:r>
            <a:r>
              <a:rPr lang="en-US" dirty="0">
                <a:solidFill>
                  <a:srgbClr val="FF66FF"/>
                </a:solidFill>
              </a:rPr>
              <a:t>Documentation</a:t>
            </a:r>
            <a:endParaRPr lang="en-CA" dirty="0"/>
          </a:p>
        </p:txBody>
      </p:sp>
      <p:sp>
        <p:nvSpPr>
          <p:cNvPr id="3" name="Content Placeholder 2"/>
          <p:cNvSpPr>
            <a:spLocks noGrp="1"/>
          </p:cNvSpPr>
          <p:nvPr>
            <p:ph idx="1"/>
          </p:nvPr>
        </p:nvSpPr>
        <p:spPr/>
        <p:txBody>
          <a:bodyPr/>
          <a:lstStyle/>
          <a:p>
            <a:r>
              <a:rPr lang="en-US" dirty="0"/>
              <a:t>Multiple line</a:t>
            </a:r>
          </a:p>
          <a:p>
            <a:pPr lvl="1"/>
            <a:r>
              <a:rPr lang="en-US" dirty="0"/>
              <a:t>Start of documentation uses </a:t>
            </a:r>
            <a:r>
              <a:rPr lang="en-US" b="1" dirty="0">
                <a:solidFill>
                  <a:srgbClr val="FF66FF"/>
                </a:solidFill>
                <a:latin typeface="Consolas" panose="020B0609020204030204" pitchFamily="49" charset="0"/>
                <a:cs typeface="Consolas" panose="020B0609020204030204" pitchFamily="49" charset="0"/>
              </a:rPr>
              <a:t>/*</a:t>
            </a:r>
          </a:p>
          <a:p>
            <a:pPr lvl="1"/>
            <a:r>
              <a:rPr lang="en-US" dirty="0"/>
              <a:t>End of documentation uses </a:t>
            </a:r>
            <a:r>
              <a:rPr lang="en-US" b="1" dirty="0">
                <a:solidFill>
                  <a:srgbClr val="FF66FF"/>
                </a:solidFill>
                <a:latin typeface="Consolas" panose="020B0609020204030204" pitchFamily="49" charset="0"/>
                <a:cs typeface="Consolas" panose="020B0609020204030204" pitchFamily="49" charset="0"/>
              </a:rPr>
              <a:t>*/</a:t>
            </a:r>
          </a:p>
          <a:p>
            <a:pPr lvl="1"/>
            <a:r>
              <a:rPr lang="en-US" dirty="0"/>
              <a:t>Everything </a:t>
            </a:r>
            <a:r>
              <a:rPr lang="en-US" dirty="0" smtClean="0"/>
              <a:t>between </a:t>
            </a:r>
            <a:r>
              <a:rPr lang="en-US" dirty="0"/>
              <a:t>is not counted as a JavaScript instruction</a:t>
            </a:r>
          </a:p>
          <a:p>
            <a:pPr lvl="1"/>
            <a:endParaRPr lang="en-US" dirty="0"/>
          </a:p>
          <a:p>
            <a:pPr marL="339725" lvl="1" indent="0">
              <a:buNone/>
            </a:pPr>
            <a:r>
              <a:rPr lang="en-US" sz="1800" b="1" dirty="0">
                <a:solidFill>
                  <a:srgbClr val="FF66FF"/>
                </a:solidFill>
                <a:latin typeface="Consolas" panose="020B0609020204030204" pitchFamily="49" charset="0"/>
                <a:cs typeface="Consolas" panose="020B0609020204030204" pitchFamily="49" charset="0"/>
              </a:rPr>
              <a:t>/*</a:t>
            </a:r>
          </a:p>
          <a:p>
            <a:pPr marL="339725" lvl="1" indent="0">
              <a:buNone/>
            </a:pPr>
            <a:r>
              <a:rPr lang="en-US" sz="1800" b="1" dirty="0">
                <a:solidFill>
                  <a:srgbClr val="FF66FF"/>
                </a:solidFill>
                <a:latin typeface="Consolas" panose="020B0609020204030204" pitchFamily="49" charset="0"/>
                <a:cs typeface="Consolas" panose="020B0609020204030204" pitchFamily="49" charset="0"/>
              </a:rPr>
              <a:t>    Author:  James Tam</a:t>
            </a:r>
          </a:p>
          <a:p>
            <a:pPr marL="339725" lvl="1" indent="0">
              <a:buNone/>
            </a:pPr>
            <a:r>
              <a:rPr lang="en-US" sz="1800" b="1" dirty="0">
                <a:solidFill>
                  <a:srgbClr val="FF66FF"/>
                </a:solidFill>
                <a:latin typeface="Consolas" panose="020B0609020204030204" pitchFamily="49" charset="0"/>
                <a:cs typeface="Consolas" panose="020B0609020204030204" pitchFamily="49" charset="0"/>
              </a:rPr>
              <a:t>    Tutorial: 888</a:t>
            </a:r>
          </a:p>
          <a:p>
            <a:pPr marL="339725" lvl="1" indent="0">
              <a:buNone/>
            </a:pPr>
            <a:r>
              <a:rPr lang="en-US" sz="1800" b="1" dirty="0">
                <a:solidFill>
                  <a:srgbClr val="FF66FF"/>
                </a:solidFill>
                <a:latin typeface="Consolas" panose="020B0609020204030204" pitchFamily="49" charset="0"/>
                <a:cs typeface="Consolas" panose="020B0609020204030204" pitchFamily="49" charset="0"/>
              </a:rPr>
              <a:t>*/</a:t>
            </a:r>
          </a:p>
          <a:p>
            <a:endParaRPr lang="en-CA" dirty="0"/>
          </a:p>
        </p:txBody>
      </p:sp>
    </p:spTree>
    <p:extLst>
      <p:ext uri="{BB962C8B-B14F-4D97-AF65-F5344CB8AC3E}">
        <p14:creationId xmlns:p14="http://schemas.microsoft.com/office/powerpoint/2010/main" val="30077871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Program Documentation: Requirements For This </a:t>
            </a:r>
            <a:r>
              <a:rPr lang="en-CA" dirty="0" smtClean="0"/>
              <a:t>Class</a:t>
            </a:r>
            <a:endParaRPr lang="en-CA" dirty="0"/>
          </a:p>
        </p:txBody>
      </p:sp>
      <p:sp>
        <p:nvSpPr>
          <p:cNvPr id="3" name="Content Placeholder 2"/>
          <p:cNvSpPr>
            <a:spLocks noGrp="1"/>
          </p:cNvSpPr>
          <p:nvPr>
            <p:ph idx="1"/>
          </p:nvPr>
        </p:nvSpPr>
        <p:spPr/>
        <p:txBody>
          <a:bodyPr/>
          <a:lstStyle/>
          <a:p>
            <a:pPr eaLnBrk="1" hangingPunct="1">
              <a:tabLst>
                <a:tab pos="1254125" algn="l"/>
              </a:tabLst>
            </a:pPr>
            <a:r>
              <a:rPr lang="en-US" altLang="en-US" dirty="0"/>
              <a:t>Your JavaScript assignment submission must include:</a:t>
            </a:r>
          </a:p>
          <a:p>
            <a:pPr lvl="1">
              <a:tabLst>
                <a:tab pos="1254125" algn="l"/>
              </a:tabLst>
            </a:pPr>
            <a:r>
              <a:rPr lang="en-US" dirty="0"/>
              <a:t>S</a:t>
            </a:r>
            <a:r>
              <a:rPr lang="en-US" dirty="0" smtClean="0"/>
              <a:t>ome </a:t>
            </a:r>
            <a:r>
              <a:rPr lang="en-US" dirty="0"/>
              <a:t>evidence of </a:t>
            </a:r>
            <a:r>
              <a:rPr lang="en-US" dirty="0" smtClean="0"/>
              <a:t>a </a:t>
            </a:r>
            <a:r>
              <a:rPr lang="en-US" dirty="0" smtClean="0"/>
              <a:t>versioning </a:t>
            </a:r>
            <a:r>
              <a:rPr lang="en-US" dirty="0"/>
              <a:t>system.</a:t>
            </a:r>
            <a:endParaRPr lang="en-CA" dirty="0"/>
          </a:p>
          <a:p>
            <a:pPr lvl="1">
              <a:tabLst>
                <a:tab pos="1254125" algn="l"/>
              </a:tabLst>
            </a:pPr>
            <a:r>
              <a:rPr lang="en-CA" dirty="0"/>
              <a:t>As significant program features have been completed (tested and the errors removed/debugged) a new version should be saved in a separate file. </a:t>
            </a:r>
          </a:p>
          <a:p>
            <a:pPr lvl="1" eaLnBrk="1" hangingPunct="1">
              <a:tabLst>
                <a:tab pos="1254125" algn="l"/>
              </a:tabLst>
            </a:pPr>
            <a:r>
              <a:rPr lang="en-US" dirty="0"/>
              <a:t>List the program features (from the assignment description) and clearly indicate if the feature was completed or not completed</a:t>
            </a:r>
            <a:r>
              <a:rPr lang="en-US" dirty="0" smtClean="0"/>
              <a:t>.</a:t>
            </a:r>
            <a:endParaRPr lang="en-US" dirty="0"/>
          </a:p>
        </p:txBody>
      </p:sp>
      <p:grpSp>
        <p:nvGrpSpPr>
          <p:cNvPr id="6" name="Group 5"/>
          <p:cNvGrpSpPr/>
          <p:nvPr/>
        </p:nvGrpSpPr>
        <p:grpSpPr>
          <a:xfrm>
            <a:off x="-54426" y="4286430"/>
            <a:ext cx="3331026" cy="1887583"/>
            <a:chOff x="-23948" y="3862251"/>
            <a:chExt cx="3098074" cy="1887583"/>
          </a:xfrm>
        </p:grpSpPr>
        <p:sp>
          <p:nvSpPr>
            <p:cNvPr id="7" name="Rectangle 6"/>
            <p:cNvSpPr/>
            <p:nvPr/>
          </p:nvSpPr>
          <p:spPr>
            <a:xfrm>
              <a:off x="102326" y="4191000"/>
              <a:ext cx="2971800" cy="155883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600" b="1" dirty="0" smtClean="0">
                  <a:solidFill>
                    <a:schemeClr val="bg1"/>
                  </a:solidFill>
                </a:rPr>
                <a:t>/*  Version: March </a:t>
              </a:r>
              <a:r>
                <a:rPr lang="en-CA" sz="1600" b="1" dirty="0" smtClean="0">
                  <a:solidFill>
                    <a:schemeClr val="bg1"/>
                  </a:solidFill>
                </a:rPr>
                <a:t>31 completed</a:t>
              </a:r>
              <a:endParaRPr lang="en-CA" sz="1600" b="1" dirty="0" smtClean="0">
                <a:solidFill>
                  <a:schemeClr val="bg1"/>
                </a:solidFill>
              </a:endParaRPr>
            </a:p>
            <a:p>
              <a:r>
                <a:rPr lang="en-CA" sz="1600" b="1" dirty="0">
                  <a:solidFill>
                    <a:schemeClr val="bg1"/>
                  </a:solidFill>
                </a:rPr>
                <a:t> </a:t>
              </a:r>
              <a:r>
                <a:rPr lang="en-CA" sz="1600" b="1" dirty="0" smtClean="0">
                  <a:solidFill>
                    <a:schemeClr val="bg1"/>
                  </a:solidFill>
                </a:rPr>
                <a:t>     Program features:</a:t>
              </a:r>
            </a:p>
            <a:p>
              <a:r>
                <a:rPr lang="en-CA" sz="1600" b="1" dirty="0" smtClean="0">
                  <a:solidFill>
                    <a:schemeClr val="bg1"/>
                  </a:solidFill>
                </a:rPr>
                <a:t>      1) Two nested loops running, </a:t>
              </a:r>
            </a:p>
            <a:p>
              <a:r>
                <a:rPr lang="en-CA" sz="1600" b="1" dirty="0">
                  <a:solidFill>
                    <a:schemeClr val="bg1"/>
                  </a:solidFill>
                </a:rPr>
                <a:t> </a:t>
              </a:r>
              <a:r>
                <a:rPr lang="en-CA" sz="1600" b="1" dirty="0" smtClean="0">
                  <a:solidFill>
                    <a:schemeClr val="bg1"/>
                  </a:solidFill>
                </a:rPr>
                <a:t>         no output</a:t>
              </a:r>
            </a:p>
            <a:p>
              <a:r>
                <a:rPr lang="en-CA" sz="1600" b="1" dirty="0" smtClean="0">
                  <a:solidFill>
                    <a:schemeClr val="bg1"/>
                  </a:solidFill>
                </a:rPr>
                <a:t>*/ </a:t>
              </a:r>
            </a:p>
          </p:txBody>
        </p:sp>
        <p:sp>
          <p:nvSpPr>
            <p:cNvPr id="8" name="TextBox 7"/>
            <p:cNvSpPr txBox="1"/>
            <p:nvPr/>
          </p:nvSpPr>
          <p:spPr bwMode="auto">
            <a:xfrm>
              <a:off x="-23948" y="3862251"/>
              <a:ext cx="1752600" cy="269966"/>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dirty="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ndex.html</a:t>
              </a:r>
            </a:p>
          </p:txBody>
        </p:sp>
      </p:grpSp>
      <p:grpSp>
        <p:nvGrpSpPr>
          <p:cNvPr id="9" name="Group 8"/>
          <p:cNvGrpSpPr/>
          <p:nvPr/>
        </p:nvGrpSpPr>
        <p:grpSpPr>
          <a:xfrm>
            <a:off x="4720047" y="4191000"/>
            <a:ext cx="3936273" cy="1643378"/>
            <a:chOff x="4720548" y="3745884"/>
            <a:chExt cx="3001778" cy="2003950"/>
          </a:xfrm>
        </p:grpSpPr>
        <p:sp>
          <p:nvSpPr>
            <p:cNvPr id="10" name="Rectangle 9"/>
            <p:cNvSpPr/>
            <p:nvPr/>
          </p:nvSpPr>
          <p:spPr>
            <a:xfrm>
              <a:off x="4750526" y="4191000"/>
              <a:ext cx="2971800" cy="155883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600" b="1" dirty="0" smtClean="0">
                  <a:solidFill>
                    <a:schemeClr val="bg1"/>
                  </a:solidFill>
                </a:rPr>
                <a:t>/*  Version: March </a:t>
              </a:r>
              <a:r>
                <a:rPr lang="en-CA" sz="1600" b="1" dirty="0" smtClean="0">
                  <a:solidFill>
                    <a:schemeClr val="bg1"/>
                  </a:solidFill>
                </a:rPr>
                <a:t>31 completed</a:t>
              </a:r>
              <a:endParaRPr lang="en-CA" sz="1600" b="1" dirty="0" smtClean="0">
                <a:solidFill>
                  <a:schemeClr val="bg1"/>
                </a:solidFill>
              </a:endParaRPr>
            </a:p>
            <a:p>
              <a:r>
                <a:rPr lang="en-CA" sz="1600" b="1" dirty="0">
                  <a:solidFill>
                    <a:schemeClr val="bg1"/>
                  </a:solidFill>
                </a:rPr>
                <a:t> </a:t>
              </a:r>
              <a:r>
                <a:rPr lang="en-CA" sz="1600" b="1" dirty="0" smtClean="0">
                  <a:solidFill>
                    <a:schemeClr val="bg1"/>
                  </a:solidFill>
                </a:rPr>
                <a:t>     Program features:</a:t>
              </a:r>
            </a:p>
            <a:p>
              <a:r>
                <a:rPr lang="en-CA" sz="1600" b="1" dirty="0" smtClean="0">
                  <a:solidFill>
                    <a:schemeClr val="bg1"/>
                  </a:solidFill>
                </a:rPr>
                <a:t>      1) Two nested loops running, </a:t>
              </a:r>
            </a:p>
            <a:p>
              <a:r>
                <a:rPr lang="en-CA" sz="1600" b="1" dirty="0">
                  <a:solidFill>
                    <a:schemeClr val="bg1"/>
                  </a:solidFill>
                </a:rPr>
                <a:t> </a:t>
              </a:r>
              <a:r>
                <a:rPr lang="en-CA" sz="1600" b="1" dirty="0" smtClean="0">
                  <a:solidFill>
                    <a:schemeClr val="bg1"/>
                  </a:solidFill>
                </a:rPr>
                <a:t>         no output</a:t>
              </a:r>
            </a:p>
            <a:p>
              <a:r>
                <a:rPr lang="en-CA" sz="1600" b="1" dirty="0" smtClean="0">
                  <a:solidFill>
                    <a:schemeClr val="bg1"/>
                  </a:solidFill>
                </a:rPr>
                <a:t>*/ </a:t>
              </a:r>
            </a:p>
          </p:txBody>
        </p:sp>
        <p:sp>
          <p:nvSpPr>
            <p:cNvPr id="11" name="TextBox 10"/>
            <p:cNvSpPr txBox="1"/>
            <p:nvPr/>
          </p:nvSpPr>
          <p:spPr bwMode="auto">
            <a:xfrm>
              <a:off x="4720548" y="3745884"/>
              <a:ext cx="2259874" cy="32874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0" tIns="46800" rIns="93600" bIns="46800" rtlCol="0">
              <a:noAutofit/>
            </a:bodyPr>
            <a:lstStyle/>
            <a:p>
              <a:pPr eaLnBrk="1" hangingPunct="1">
                <a:spcBef>
                  <a:spcPct val="50000"/>
                </a:spcBef>
              </a:pPr>
              <a:r>
                <a:rPr lang="en-CA" dirty="0" smtClean="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ndex.Mar31.html</a:t>
              </a:r>
            </a:p>
          </p:txBody>
        </p:sp>
      </p:grpSp>
      <p:cxnSp>
        <p:nvCxnSpPr>
          <p:cNvPr id="12" name="Straight Arrow Connector 11"/>
          <p:cNvCxnSpPr>
            <a:stCxn id="7" idx="3"/>
          </p:cNvCxnSpPr>
          <p:nvPr/>
        </p:nvCxnSpPr>
        <p:spPr>
          <a:xfrm flipV="1">
            <a:off x="3276600" y="5377180"/>
            <a:ext cx="1443448" cy="1741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814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Program Documentation: Requirements For This </a:t>
            </a:r>
            <a:r>
              <a:rPr lang="en-CA" dirty="0" smtClean="0"/>
              <a:t>Class (2)</a:t>
            </a:r>
            <a:endParaRPr lang="en-CA" dirty="0"/>
          </a:p>
        </p:txBody>
      </p:sp>
      <p:sp>
        <p:nvSpPr>
          <p:cNvPr id="3" name="Content Placeholder 2"/>
          <p:cNvSpPr>
            <a:spLocks noGrp="1"/>
          </p:cNvSpPr>
          <p:nvPr>
            <p:ph idx="1"/>
          </p:nvPr>
        </p:nvSpPr>
        <p:spPr>
          <a:xfrm>
            <a:off x="457200" y="1208890"/>
            <a:ext cx="8229600" cy="5105400"/>
          </a:xfrm>
        </p:spPr>
        <p:txBody>
          <a:bodyPr/>
          <a:lstStyle/>
          <a:p>
            <a:r>
              <a:rPr lang="en-CA" dirty="0"/>
              <a:t>DO NOT make edits to the working backup </a:t>
            </a:r>
            <a:r>
              <a:rPr lang="en-CA" dirty="0" smtClean="0"/>
              <a:t>file(s).</a:t>
            </a:r>
          </a:p>
          <a:p>
            <a:pPr lvl="1"/>
            <a:r>
              <a:rPr lang="en-CA" dirty="0" smtClean="0"/>
              <a:t>In the example the backup files are the ones with the date suffix.</a:t>
            </a:r>
            <a:endParaRPr lang="en-CA" dirty="0"/>
          </a:p>
          <a:p>
            <a:r>
              <a:rPr lang="en-CA" dirty="0" smtClean="0"/>
              <a:t>Add new features to the copy</a:t>
            </a:r>
            <a:r>
              <a:rPr lang="en-CA" dirty="0"/>
              <a:t>.</a:t>
            </a:r>
          </a:p>
          <a:p>
            <a:r>
              <a:rPr lang="en-CA" dirty="0"/>
              <a:t>That way if your current version becomes non-functional or is malfunctioning you still have a partially working backup.</a:t>
            </a:r>
          </a:p>
          <a:p>
            <a:endParaRPr lang="en-CA" dirty="0"/>
          </a:p>
          <a:p>
            <a:endParaRPr lang="en-CA" dirty="0"/>
          </a:p>
        </p:txBody>
      </p:sp>
      <p:grpSp>
        <p:nvGrpSpPr>
          <p:cNvPr id="4" name="Group 3"/>
          <p:cNvGrpSpPr/>
          <p:nvPr/>
        </p:nvGrpSpPr>
        <p:grpSpPr>
          <a:xfrm>
            <a:off x="0" y="3951203"/>
            <a:ext cx="3074126" cy="2068598"/>
            <a:chOff x="0" y="3941374"/>
            <a:chExt cx="3074126" cy="1840013"/>
          </a:xfrm>
        </p:grpSpPr>
        <p:sp>
          <p:nvSpPr>
            <p:cNvPr id="5" name="Rectangle 4"/>
            <p:cNvSpPr/>
            <p:nvPr/>
          </p:nvSpPr>
          <p:spPr>
            <a:xfrm>
              <a:off x="102326" y="4191000"/>
              <a:ext cx="2971800" cy="1590387"/>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400" b="1" dirty="0" smtClean="0">
                  <a:solidFill>
                    <a:schemeClr val="bg1"/>
                  </a:solidFill>
                </a:rPr>
                <a:t>/*  Version: April </a:t>
              </a:r>
              <a:r>
                <a:rPr lang="en-CA" sz="1400" b="1" dirty="0" smtClean="0">
                  <a:solidFill>
                    <a:schemeClr val="bg1"/>
                  </a:solidFill>
                </a:rPr>
                <a:t>2 completed </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Program features:</a:t>
              </a:r>
            </a:p>
            <a:p>
              <a:r>
                <a:rPr lang="en-CA" sz="1400" b="1" dirty="0" smtClean="0">
                  <a:solidFill>
                    <a:schemeClr val="bg1"/>
                  </a:solidFill>
                </a:rPr>
                <a:t>      1) Calculates &amp; displays     </a:t>
              </a:r>
            </a:p>
            <a:p>
              <a:r>
                <a:rPr lang="en-CA" sz="1400" b="1" dirty="0">
                  <a:solidFill>
                    <a:schemeClr val="bg1"/>
                  </a:solidFill>
                </a:rPr>
                <a:t> </a:t>
              </a:r>
              <a:r>
                <a:rPr lang="en-CA" sz="1400" b="1" dirty="0" smtClean="0">
                  <a:solidFill>
                    <a:schemeClr val="bg1"/>
                  </a:solidFill>
                </a:rPr>
                <a:t>        products </a:t>
              </a:r>
            </a:p>
            <a:p>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Version : March </a:t>
              </a:r>
              <a:r>
                <a:rPr lang="en-CA" sz="1400" b="1" dirty="0" smtClean="0">
                  <a:solidFill>
                    <a:schemeClr val="bg1"/>
                  </a:solidFill>
                </a:rPr>
                <a:t>31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1</a:t>
              </a:r>
              <a:r>
                <a:rPr lang="en-CA" sz="1400" b="1" dirty="0">
                  <a:solidFill>
                    <a:schemeClr val="bg1"/>
                  </a:solidFill>
                </a:rPr>
                <a:t>) Two nested loops </a:t>
              </a:r>
              <a:r>
                <a:rPr lang="en-CA" sz="1400" b="1" dirty="0" smtClean="0">
                  <a:solidFill>
                    <a:schemeClr val="bg1"/>
                  </a:solidFill>
                </a:rPr>
                <a:t>running        </a:t>
              </a:r>
              <a:endParaRPr lang="en-CA" sz="1400" b="1" dirty="0">
                <a:solidFill>
                  <a:schemeClr val="bg1"/>
                </a:solidFill>
              </a:endParaRPr>
            </a:p>
            <a:p>
              <a:r>
                <a:rPr lang="en-CA" sz="1400" b="1" dirty="0" smtClean="0">
                  <a:solidFill>
                    <a:schemeClr val="bg1"/>
                  </a:solidFill>
                </a:rPr>
                <a:t>*/ </a:t>
              </a:r>
            </a:p>
          </p:txBody>
        </p:sp>
        <p:sp>
          <p:nvSpPr>
            <p:cNvPr id="6" name="TextBox 5"/>
            <p:cNvSpPr txBox="1"/>
            <p:nvPr/>
          </p:nvSpPr>
          <p:spPr bwMode="auto">
            <a:xfrm>
              <a:off x="0" y="3941374"/>
              <a:ext cx="1752600" cy="269966"/>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dirty="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ndex.html</a:t>
              </a:r>
            </a:p>
          </p:txBody>
        </p:sp>
      </p:grpSp>
      <p:grpSp>
        <p:nvGrpSpPr>
          <p:cNvPr id="7" name="Group 6"/>
          <p:cNvGrpSpPr/>
          <p:nvPr/>
        </p:nvGrpSpPr>
        <p:grpSpPr>
          <a:xfrm>
            <a:off x="5310115" y="5409471"/>
            <a:ext cx="3896962" cy="1265912"/>
            <a:chOff x="4750527" y="3923769"/>
            <a:chExt cx="2971800" cy="1543664"/>
          </a:xfrm>
        </p:grpSpPr>
        <p:sp>
          <p:nvSpPr>
            <p:cNvPr id="8" name="Rectangle 7"/>
            <p:cNvSpPr/>
            <p:nvPr/>
          </p:nvSpPr>
          <p:spPr>
            <a:xfrm>
              <a:off x="4750527" y="4292691"/>
              <a:ext cx="2971800" cy="1174742"/>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400" b="1" dirty="0" smtClean="0">
                  <a:solidFill>
                    <a:schemeClr val="bg1"/>
                  </a:solidFill>
                </a:rPr>
                <a:t>/*  Version: March </a:t>
              </a:r>
              <a:r>
                <a:rPr lang="en-CA" sz="1400" b="1" dirty="0" smtClean="0">
                  <a:solidFill>
                    <a:schemeClr val="bg1"/>
                  </a:solidFill>
                </a:rPr>
                <a:t>31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Program features:</a:t>
              </a:r>
            </a:p>
            <a:p>
              <a:r>
                <a:rPr lang="en-CA" sz="1400" b="1" dirty="0" smtClean="0">
                  <a:solidFill>
                    <a:schemeClr val="bg1"/>
                  </a:solidFill>
                </a:rPr>
                <a:t>      1) Two nested loops </a:t>
              </a:r>
              <a:r>
                <a:rPr lang="en-CA" sz="1400" b="1" dirty="0" smtClean="0">
                  <a:solidFill>
                    <a:schemeClr val="bg1"/>
                  </a:solidFill>
                </a:rPr>
                <a:t>running </a:t>
              </a:r>
              <a:endParaRPr lang="en-CA" sz="1400" b="1" dirty="0" smtClean="0">
                <a:solidFill>
                  <a:schemeClr val="bg1"/>
                </a:solidFill>
              </a:endParaRPr>
            </a:p>
            <a:p>
              <a:r>
                <a:rPr lang="en-CA" sz="1400" b="1" dirty="0" smtClean="0">
                  <a:solidFill>
                    <a:schemeClr val="bg1"/>
                  </a:solidFill>
                </a:rPr>
                <a:t>*/ </a:t>
              </a:r>
              <a:endParaRPr lang="en-CA" sz="1400" b="1" dirty="0" smtClean="0">
                <a:solidFill>
                  <a:schemeClr val="bg1"/>
                </a:solidFill>
              </a:endParaRPr>
            </a:p>
          </p:txBody>
        </p:sp>
        <p:sp>
          <p:nvSpPr>
            <p:cNvPr id="9" name="TextBox 8"/>
            <p:cNvSpPr txBox="1"/>
            <p:nvPr/>
          </p:nvSpPr>
          <p:spPr bwMode="auto">
            <a:xfrm>
              <a:off x="4752060" y="3923769"/>
              <a:ext cx="2259874" cy="32874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0" tIns="46800" rIns="93600" bIns="46800" rtlCol="0">
              <a:noAutofit/>
            </a:bodyPr>
            <a:lstStyle/>
            <a:p>
              <a:pPr eaLnBrk="1" hangingPunct="1">
                <a:spcBef>
                  <a:spcPct val="50000"/>
                </a:spcBef>
              </a:pPr>
              <a:r>
                <a:rPr lang="en-CA" dirty="0" smtClean="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ndex.Mar31.html</a:t>
              </a:r>
            </a:p>
          </p:txBody>
        </p:sp>
      </p:grpSp>
      <p:grpSp>
        <p:nvGrpSpPr>
          <p:cNvPr id="10" name="Group 9"/>
          <p:cNvGrpSpPr/>
          <p:nvPr/>
        </p:nvGrpSpPr>
        <p:grpSpPr>
          <a:xfrm>
            <a:off x="3074126" y="3177679"/>
            <a:ext cx="4184469" cy="2108319"/>
            <a:chOff x="4197531" y="3501901"/>
            <a:chExt cx="4184469" cy="2289299"/>
          </a:xfrm>
        </p:grpSpPr>
        <p:cxnSp>
          <p:nvCxnSpPr>
            <p:cNvPr id="11" name="Straight Arrow Connector 10"/>
            <p:cNvCxnSpPr>
              <a:stCxn id="5" idx="3"/>
            </p:cNvCxnSpPr>
            <p:nvPr/>
          </p:nvCxnSpPr>
          <p:spPr>
            <a:xfrm flipV="1">
              <a:off x="4197531" y="5398171"/>
              <a:ext cx="397915" cy="219101"/>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4554415" y="3501901"/>
              <a:ext cx="2963404" cy="269597"/>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0" tIns="46800" rIns="93600" bIns="46800" rtlCol="0">
              <a:noAutofit/>
            </a:bodyPr>
            <a:lstStyle/>
            <a:p>
              <a:pPr eaLnBrk="1" hangingPunct="1">
                <a:spcBef>
                  <a:spcPct val="50000"/>
                </a:spcBef>
              </a:pPr>
              <a:r>
                <a:rPr lang="en-CA" dirty="0" smtClean="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ndex.April2.html</a:t>
              </a:r>
            </a:p>
          </p:txBody>
        </p:sp>
        <p:sp>
          <p:nvSpPr>
            <p:cNvPr id="13" name="Rectangle 12"/>
            <p:cNvSpPr/>
            <p:nvPr/>
          </p:nvSpPr>
          <p:spPr>
            <a:xfrm>
              <a:off x="4595446" y="3801192"/>
              <a:ext cx="3786554" cy="1990008"/>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400" b="1" dirty="0" smtClean="0">
                  <a:solidFill>
                    <a:schemeClr val="bg1"/>
                  </a:solidFill>
                </a:rPr>
                <a:t>/*  Version: April </a:t>
              </a:r>
              <a:r>
                <a:rPr lang="en-CA" sz="1400" b="1" dirty="0" smtClean="0">
                  <a:solidFill>
                    <a:schemeClr val="bg1"/>
                  </a:solidFill>
                </a:rPr>
                <a:t>2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Program features:</a:t>
              </a:r>
            </a:p>
            <a:p>
              <a:r>
                <a:rPr lang="en-CA" sz="1400" b="1" dirty="0" smtClean="0">
                  <a:solidFill>
                    <a:schemeClr val="bg1"/>
                  </a:solidFill>
                </a:rPr>
                <a:t>      1) Calculates &amp; displays     </a:t>
              </a:r>
            </a:p>
            <a:p>
              <a:r>
                <a:rPr lang="en-CA" sz="1400" b="1" dirty="0">
                  <a:solidFill>
                    <a:schemeClr val="bg1"/>
                  </a:solidFill>
                </a:rPr>
                <a:t> </a:t>
              </a:r>
              <a:r>
                <a:rPr lang="en-CA" sz="1400" b="1" dirty="0" smtClean="0">
                  <a:solidFill>
                    <a:schemeClr val="bg1"/>
                  </a:solidFill>
                </a:rPr>
                <a:t>        products </a:t>
              </a:r>
            </a:p>
            <a:p>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Version : March </a:t>
              </a:r>
              <a:r>
                <a:rPr lang="en-CA" sz="1400" b="1" dirty="0" smtClean="0">
                  <a:solidFill>
                    <a:schemeClr val="bg1"/>
                  </a:solidFill>
                </a:rPr>
                <a:t>31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1</a:t>
              </a:r>
              <a:r>
                <a:rPr lang="en-CA" sz="1400" b="1" dirty="0">
                  <a:solidFill>
                    <a:schemeClr val="bg1"/>
                  </a:solidFill>
                </a:rPr>
                <a:t>) Two nested loops </a:t>
              </a:r>
              <a:r>
                <a:rPr lang="en-CA" sz="1400" b="1" dirty="0" smtClean="0">
                  <a:solidFill>
                    <a:schemeClr val="bg1"/>
                  </a:solidFill>
                </a:rPr>
                <a:t>running </a:t>
              </a:r>
            </a:p>
            <a:p>
              <a:r>
                <a:rPr lang="en-CA" sz="1400" b="1" dirty="0">
                  <a:solidFill>
                    <a:schemeClr val="bg1"/>
                  </a:solidFill>
                </a:rPr>
                <a:t>*</a:t>
              </a:r>
              <a:r>
                <a:rPr lang="en-CA" sz="1400" b="1" dirty="0" smtClean="0">
                  <a:solidFill>
                    <a:schemeClr val="bg1"/>
                  </a:solidFill>
                </a:rPr>
                <a:t>/ </a:t>
              </a:r>
              <a:endParaRPr lang="en-CA" sz="1400" b="1" dirty="0" smtClean="0">
                <a:solidFill>
                  <a:schemeClr val="bg1"/>
                </a:solidFill>
              </a:endParaRPr>
            </a:p>
          </p:txBody>
        </p:sp>
      </p:grpSp>
    </p:spTree>
    <p:extLst>
      <p:ext uri="{BB962C8B-B14F-4D97-AF65-F5344CB8AC3E}">
        <p14:creationId xmlns:p14="http://schemas.microsoft.com/office/powerpoint/2010/main" val="403396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randombar(horizont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Program Documentation: Requirements For This Class </a:t>
            </a:r>
            <a:r>
              <a:rPr lang="en-CA" dirty="0" smtClean="0"/>
              <a:t>(3)</a:t>
            </a:r>
            <a:endParaRPr lang="en-CA" dirty="0"/>
          </a:p>
        </p:txBody>
      </p:sp>
      <p:sp>
        <p:nvSpPr>
          <p:cNvPr id="3" name="Content Placeholder 2"/>
          <p:cNvSpPr>
            <a:spLocks noGrp="1"/>
          </p:cNvSpPr>
          <p:nvPr>
            <p:ph idx="1"/>
          </p:nvPr>
        </p:nvSpPr>
        <p:spPr/>
        <p:txBody>
          <a:bodyPr/>
          <a:lstStyle/>
          <a:p>
            <a:r>
              <a:rPr lang="en-CA" dirty="0" smtClean="0"/>
              <a:t>You only need to hand in the last version of your assignment (DOUBLE CHECK your submitted file to ensure that this truly is the case) to fulfill the ‘evidence of versioning’ requirement.</a:t>
            </a:r>
          </a:p>
          <a:p>
            <a:pPr lvl="1"/>
            <a:r>
              <a:rPr lang="en-CA" dirty="0" smtClean="0"/>
              <a:t>We won’t have time to go through multiple </a:t>
            </a:r>
            <a:r>
              <a:rPr lang="en-CA" dirty="0" smtClean="0"/>
              <a:t>versions (just check the last)</a:t>
            </a:r>
            <a:endParaRPr lang="en-CA" dirty="0" smtClean="0"/>
          </a:p>
          <a:p>
            <a:pPr lvl="1"/>
            <a:endParaRPr lang="en-CA" dirty="0"/>
          </a:p>
          <a:p>
            <a:pPr lvl="1"/>
            <a:endParaRPr lang="en-CA" dirty="0" smtClean="0"/>
          </a:p>
          <a:p>
            <a:pPr lvl="1"/>
            <a:endParaRPr lang="en-CA" dirty="0"/>
          </a:p>
          <a:p>
            <a:pPr lvl="1"/>
            <a:endParaRPr lang="en-CA" dirty="0" smtClean="0"/>
          </a:p>
          <a:p>
            <a:pPr lvl="1"/>
            <a:endParaRPr lang="en-CA" dirty="0" smtClean="0"/>
          </a:p>
          <a:p>
            <a:pPr lvl="1"/>
            <a:endParaRPr lang="en-CA" dirty="0" smtClean="0"/>
          </a:p>
          <a:p>
            <a:r>
              <a:rPr lang="en-CA" dirty="0" smtClean="0"/>
              <a:t>However even if you aren’t directly marked on the previous versions making them gives you a fall-back in case disaster strikes.</a:t>
            </a:r>
          </a:p>
          <a:p>
            <a:pPr lvl="1"/>
            <a:r>
              <a:rPr lang="en-CA" dirty="0" smtClean="0"/>
              <a:t>You should back your current and previous versions in a place other than your computer.</a:t>
            </a:r>
          </a:p>
          <a:p>
            <a:endParaRPr lang="en-CA" dirty="0"/>
          </a:p>
        </p:txBody>
      </p:sp>
      <p:grpSp>
        <p:nvGrpSpPr>
          <p:cNvPr id="8" name="Group 7"/>
          <p:cNvGrpSpPr/>
          <p:nvPr/>
        </p:nvGrpSpPr>
        <p:grpSpPr>
          <a:xfrm>
            <a:off x="1066800" y="2781300"/>
            <a:ext cx="7391400" cy="2133600"/>
            <a:chOff x="1066800" y="2743200"/>
            <a:chExt cx="7391400" cy="2133600"/>
          </a:xfrm>
        </p:grpSpPr>
        <p:sp>
          <p:nvSpPr>
            <p:cNvPr id="4" name="TextBox 3"/>
            <p:cNvSpPr txBox="1"/>
            <p:nvPr/>
          </p:nvSpPr>
          <p:spPr bwMode="auto">
            <a:xfrm>
              <a:off x="1066800" y="2743200"/>
              <a:ext cx="2963404" cy="269597"/>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0" tIns="46800" rIns="93600" bIns="46800" rtlCol="0">
              <a:noAutofit/>
            </a:bodyPr>
            <a:lstStyle/>
            <a:p>
              <a:pPr eaLnBrk="1" hangingPunct="1">
                <a:spcBef>
                  <a:spcPct val="50000"/>
                </a:spcBef>
              </a:pPr>
              <a:r>
                <a:rPr lang="en-CA" dirty="0" smtClean="0">
                  <a:latin typeface="Consolas" panose="020B0609020204030204" pitchFamily="49" charset="0"/>
                  <a:cs typeface="Consolas" panose="020B0609020204030204" pitchFamily="49" charset="0"/>
                </a:rPr>
                <a:t>i</a:t>
              </a:r>
              <a:r>
                <a:rPr lang="en-CA" sz="1800" dirty="0" smtClean="0">
                  <a:latin typeface="Consolas" panose="020B0609020204030204" pitchFamily="49" charset="0"/>
                  <a:cs typeface="Consolas" panose="020B0609020204030204" pitchFamily="49" charset="0"/>
                </a:rPr>
                <a:t>ndex.html</a:t>
              </a:r>
              <a:endParaRPr lang="en-CA" sz="1800" dirty="0" smtClean="0">
                <a:latin typeface="Consolas" panose="020B0609020204030204" pitchFamily="49" charset="0"/>
                <a:cs typeface="Consolas" panose="020B0609020204030204" pitchFamily="49" charset="0"/>
              </a:endParaRPr>
            </a:p>
          </p:txBody>
        </p:sp>
        <p:sp>
          <p:nvSpPr>
            <p:cNvPr id="5" name="Rectangle 4"/>
            <p:cNvSpPr/>
            <p:nvPr/>
          </p:nvSpPr>
          <p:spPr>
            <a:xfrm>
              <a:off x="1107831" y="3042491"/>
              <a:ext cx="3786554" cy="183430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400" b="1" dirty="0" smtClean="0">
                  <a:solidFill>
                    <a:schemeClr val="bg1"/>
                  </a:solidFill>
                </a:rPr>
                <a:t>/*  Version: April </a:t>
              </a:r>
              <a:r>
                <a:rPr lang="en-CA" sz="1400" b="1" dirty="0" smtClean="0">
                  <a:solidFill>
                    <a:schemeClr val="bg1"/>
                  </a:solidFill>
                </a:rPr>
                <a:t>2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Program features:</a:t>
              </a:r>
            </a:p>
            <a:p>
              <a:r>
                <a:rPr lang="en-CA" sz="1400" b="1" dirty="0" smtClean="0">
                  <a:solidFill>
                    <a:schemeClr val="bg1"/>
                  </a:solidFill>
                </a:rPr>
                <a:t>      1) Calculates &amp; displays     </a:t>
              </a:r>
            </a:p>
            <a:p>
              <a:r>
                <a:rPr lang="en-CA" sz="1400" b="1" dirty="0">
                  <a:solidFill>
                    <a:schemeClr val="bg1"/>
                  </a:solidFill>
                </a:rPr>
                <a:t> </a:t>
              </a:r>
              <a:r>
                <a:rPr lang="en-CA" sz="1400" b="1" dirty="0" smtClean="0">
                  <a:solidFill>
                    <a:schemeClr val="bg1"/>
                  </a:solidFill>
                </a:rPr>
                <a:t>        products </a:t>
              </a:r>
            </a:p>
            <a:p>
              <a:r>
                <a:rPr lang="en-CA" sz="1400" b="1" dirty="0" smtClean="0">
                  <a:solidFill>
                    <a:schemeClr val="bg1"/>
                  </a:solidFill>
                </a:rPr>
                <a:t> </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Version : March </a:t>
              </a:r>
              <a:r>
                <a:rPr lang="en-CA" sz="1400" b="1" dirty="0" smtClean="0">
                  <a:solidFill>
                    <a:schemeClr val="bg1"/>
                  </a:solidFill>
                </a:rPr>
                <a:t>31 completed</a:t>
              </a:r>
              <a:endParaRPr lang="en-CA" sz="1400" b="1" dirty="0" smtClean="0">
                <a:solidFill>
                  <a:schemeClr val="bg1"/>
                </a:solidFill>
              </a:endParaRPr>
            </a:p>
            <a:p>
              <a:r>
                <a:rPr lang="en-CA" sz="1400" b="1" dirty="0">
                  <a:solidFill>
                    <a:schemeClr val="bg1"/>
                  </a:solidFill>
                </a:rPr>
                <a:t> </a:t>
              </a:r>
              <a:r>
                <a:rPr lang="en-CA" sz="1400" b="1" dirty="0" smtClean="0">
                  <a:solidFill>
                    <a:schemeClr val="bg1"/>
                  </a:solidFill>
                </a:rPr>
                <a:t>   1</a:t>
              </a:r>
              <a:r>
                <a:rPr lang="en-CA" sz="1400" b="1" dirty="0">
                  <a:solidFill>
                    <a:schemeClr val="bg1"/>
                  </a:solidFill>
                </a:rPr>
                <a:t>) Two nested loops </a:t>
              </a:r>
              <a:r>
                <a:rPr lang="en-CA" sz="1400" b="1" dirty="0" smtClean="0">
                  <a:solidFill>
                    <a:schemeClr val="bg1"/>
                  </a:solidFill>
                </a:rPr>
                <a:t>running          </a:t>
              </a:r>
              <a:endParaRPr lang="en-CA" sz="1400" b="1" dirty="0">
                <a:solidFill>
                  <a:schemeClr val="bg1"/>
                </a:solidFill>
              </a:endParaRPr>
            </a:p>
            <a:p>
              <a:r>
                <a:rPr lang="en-CA" sz="1400" b="1" dirty="0" smtClean="0">
                  <a:solidFill>
                    <a:schemeClr val="bg1"/>
                  </a:solidFill>
                </a:rPr>
                <a:t>*/ </a:t>
              </a:r>
            </a:p>
          </p:txBody>
        </p:sp>
        <p:sp>
          <p:nvSpPr>
            <p:cNvPr id="6" name="Right Brace 5"/>
            <p:cNvSpPr/>
            <p:nvPr/>
          </p:nvSpPr>
          <p:spPr>
            <a:xfrm>
              <a:off x="4953000" y="3124200"/>
              <a:ext cx="533400" cy="17526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7" name="TextBox 6"/>
            <p:cNvSpPr txBox="1"/>
            <p:nvPr/>
          </p:nvSpPr>
          <p:spPr bwMode="auto">
            <a:xfrm>
              <a:off x="5486400" y="3352800"/>
              <a:ext cx="2971800" cy="12954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1800" b="1" dirty="0" smtClean="0">
                  <a:solidFill>
                    <a:srgbClr val="FF0000"/>
                  </a:solidFill>
                </a:rPr>
                <a:t>Example of a student submission (JavaScript instructions </a:t>
              </a:r>
              <a:r>
                <a:rPr lang="en-CA" b="1" dirty="0" smtClean="0">
                  <a:solidFill>
                    <a:srgbClr val="FF0000"/>
                  </a:solidFill>
                </a:rPr>
                <a:t>excluded here for obvious reasons).</a:t>
              </a:r>
              <a:endParaRPr lang="en-CA" sz="1800" b="1" dirty="0" smtClean="0">
                <a:solidFill>
                  <a:srgbClr val="FF0000"/>
                </a:solidFill>
              </a:endParaRPr>
            </a:p>
          </p:txBody>
        </p:sp>
      </p:grpSp>
    </p:spTree>
    <p:extLst>
      <p:ext uri="{BB962C8B-B14F-4D97-AF65-F5344CB8AC3E}">
        <p14:creationId xmlns:p14="http://schemas.microsoft.com/office/powerpoint/2010/main" val="9393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randombar(horizont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Documentation Needed For CPSC 203</a:t>
            </a:r>
            <a:endParaRPr lang="en-US" dirty="0"/>
          </a:p>
        </p:txBody>
      </p:sp>
      <p:sp>
        <p:nvSpPr>
          <p:cNvPr id="3" name="Content Placeholder 2"/>
          <p:cNvSpPr>
            <a:spLocks noGrp="1"/>
          </p:cNvSpPr>
          <p:nvPr>
            <p:ph idx="1"/>
          </p:nvPr>
        </p:nvSpPr>
        <p:spPr/>
        <p:txBody>
          <a:bodyPr/>
          <a:lstStyle/>
          <a:p>
            <a:pPr marL="0" indent="0">
              <a:buNone/>
            </a:pPr>
            <a:r>
              <a:rPr lang="en-US" sz="2000" b="1" dirty="0" smtClean="0">
                <a:solidFill>
                  <a:srgbClr val="FF66FF"/>
                </a:solidFill>
                <a:latin typeface="Consolas" panose="020B0609020204030204" pitchFamily="49" charset="0"/>
                <a:cs typeface="Consolas" panose="020B0609020204030204" pitchFamily="49" charset="0"/>
              </a:rPr>
              <a:t>// Version number (or date) </a:t>
            </a:r>
          </a:p>
          <a:p>
            <a:pPr marL="0" indent="0">
              <a:buNone/>
            </a:pPr>
            <a:endParaRPr lang="en-US" sz="2000" b="1" dirty="0" smtClean="0">
              <a:solidFill>
                <a:srgbClr val="FF66FF"/>
              </a:solidFill>
              <a:latin typeface="Consolas" panose="020B0609020204030204" pitchFamily="49" charset="0"/>
              <a:cs typeface="Consolas" panose="020B0609020204030204" pitchFamily="49" charset="0"/>
            </a:endParaRPr>
          </a:p>
          <a:p>
            <a:pPr marL="0" indent="0">
              <a:buNone/>
            </a:pPr>
            <a:r>
              <a:rPr lang="en-US" sz="2000" b="1" dirty="0" smtClean="0">
                <a:solidFill>
                  <a:srgbClr val="FF66FF"/>
                </a:solidFill>
                <a:latin typeface="Consolas" panose="020B0609020204030204" pitchFamily="49" charset="0"/>
                <a:cs typeface="Consolas" panose="020B0609020204030204" pitchFamily="49" charset="0"/>
              </a:rPr>
              <a:t>/* </a:t>
            </a:r>
          </a:p>
          <a:p>
            <a:pPr marL="0" indent="0">
              <a:buNone/>
            </a:pPr>
            <a:r>
              <a:rPr lang="en-US" sz="2000" b="1" dirty="0">
                <a:solidFill>
                  <a:srgbClr val="FF66FF"/>
                </a:solidFill>
                <a:latin typeface="Consolas" panose="020B0609020204030204" pitchFamily="49" charset="0"/>
                <a:cs typeface="Consolas" panose="020B0609020204030204" pitchFamily="49" charset="0"/>
              </a:rPr>
              <a:t> </a:t>
            </a:r>
            <a:r>
              <a:rPr lang="en-US" sz="2000" b="1" dirty="0" smtClean="0">
                <a:solidFill>
                  <a:srgbClr val="FF66FF"/>
                </a:solidFill>
                <a:latin typeface="Consolas" panose="020B0609020204030204" pitchFamily="49" charset="0"/>
                <a:cs typeface="Consolas" panose="020B0609020204030204" pitchFamily="49" charset="0"/>
              </a:rPr>
              <a:t> A list of each program feature and an indication if the  </a:t>
            </a:r>
          </a:p>
          <a:p>
            <a:pPr marL="0" indent="0">
              <a:buNone/>
            </a:pPr>
            <a:r>
              <a:rPr lang="en-US" sz="2000" b="1" dirty="0">
                <a:solidFill>
                  <a:srgbClr val="FF66FF"/>
                </a:solidFill>
                <a:latin typeface="Consolas" panose="020B0609020204030204" pitchFamily="49" charset="0"/>
                <a:cs typeface="Consolas" panose="020B0609020204030204" pitchFamily="49" charset="0"/>
              </a:rPr>
              <a:t> </a:t>
            </a:r>
            <a:r>
              <a:rPr lang="en-US" sz="2000" b="1" dirty="0" smtClean="0">
                <a:solidFill>
                  <a:srgbClr val="FF66FF"/>
                </a:solidFill>
                <a:latin typeface="Consolas" panose="020B0609020204030204" pitchFamily="49" charset="0"/>
                <a:cs typeface="Consolas" panose="020B0609020204030204" pitchFamily="49" charset="0"/>
              </a:rPr>
              <a:t> feature was completed (yes or no). </a:t>
            </a:r>
            <a:endParaRPr lang="en-US" sz="2000" b="1" dirty="0" smtClean="0">
              <a:solidFill>
                <a:srgbClr val="FF66FF"/>
              </a:solidFill>
              <a:latin typeface="Consolas" panose="020B0609020204030204" pitchFamily="49" charset="0"/>
              <a:cs typeface="Consolas" panose="020B0609020204030204" pitchFamily="49" charset="0"/>
            </a:endParaRPr>
          </a:p>
          <a:p>
            <a:pPr marL="0" indent="0">
              <a:buNone/>
            </a:pPr>
            <a:endParaRPr lang="en-US" sz="2000" b="1" dirty="0">
              <a:solidFill>
                <a:srgbClr val="FF66FF"/>
              </a:solidFill>
              <a:latin typeface="Consolas" panose="020B0609020204030204" pitchFamily="49" charset="0"/>
              <a:cs typeface="Consolas" panose="020B0609020204030204" pitchFamily="49" charset="0"/>
            </a:endParaRPr>
          </a:p>
          <a:p>
            <a:pPr marL="0" indent="0">
              <a:buNone/>
            </a:pPr>
            <a:r>
              <a:rPr lang="en-US" sz="2000" b="1" dirty="0" smtClean="0">
                <a:solidFill>
                  <a:srgbClr val="FF66FF"/>
                </a:solidFill>
                <a:latin typeface="Consolas" panose="020B0609020204030204" pitchFamily="49" charset="0"/>
                <a:cs typeface="Consolas" panose="020B0609020204030204" pitchFamily="49" charset="0"/>
              </a:rPr>
              <a:t>  Alternatively: just list in the documentation the    </a:t>
            </a:r>
          </a:p>
          <a:p>
            <a:pPr marL="0" indent="0">
              <a:buNone/>
            </a:pPr>
            <a:r>
              <a:rPr lang="en-US" sz="2000" b="1" dirty="0">
                <a:solidFill>
                  <a:srgbClr val="FF66FF"/>
                </a:solidFill>
                <a:latin typeface="Consolas" panose="020B0609020204030204" pitchFamily="49" charset="0"/>
                <a:cs typeface="Consolas" panose="020B0609020204030204" pitchFamily="49" charset="0"/>
              </a:rPr>
              <a:t> </a:t>
            </a:r>
            <a:r>
              <a:rPr lang="en-US" sz="2000" b="1" dirty="0" smtClean="0">
                <a:solidFill>
                  <a:srgbClr val="FF66FF"/>
                </a:solidFill>
                <a:latin typeface="Consolas" panose="020B0609020204030204" pitchFamily="49" charset="0"/>
                <a:cs typeface="Consolas" panose="020B0609020204030204" pitchFamily="49" charset="0"/>
              </a:rPr>
              <a:t> </a:t>
            </a:r>
            <a:r>
              <a:rPr lang="en-US" sz="2000" b="1" dirty="0" smtClean="0">
                <a:solidFill>
                  <a:srgbClr val="FF66FF"/>
                </a:solidFill>
                <a:latin typeface="Consolas" panose="020B0609020204030204" pitchFamily="49" charset="0"/>
                <a:cs typeface="Consolas" panose="020B0609020204030204" pitchFamily="49" charset="0"/>
              </a:rPr>
              <a:t>features that you actually completed (previous slides_.</a:t>
            </a:r>
            <a:endParaRPr lang="en-US" sz="2000" b="1" dirty="0" smtClean="0">
              <a:solidFill>
                <a:srgbClr val="FF66FF"/>
              </a:solidFill>
              <a:latin typeface="Consolas" panose="020B0609020204030204" pitchFamily="49" charset="0"/>
              <a:cs typeface="Consolas" panose="020B0609020204030204" pitchFamily="49" charset="0"/>
            </a:endParaRPr>
          </a:p>
          <a:p>
            <a:pPr marL="0" indent="0">
              <a:buNone/>
            </a:pPr>
            <a:r>
              <a:rPr lang="en-US" sz="2000" b="1" dirty="0" smtClean="0">
                <a:solidFill>
                  <a:srgbClr val="FF66FF"/>
                </a:solidFill>
                <a:latin typeface="Consolas" panose="020B0609020204030204" pitchFamily="49" charset="0"/>
                <a:cs typeface="Consolas" panose="020B0609020204030204" pitchFamily="49" charset="0"/>
              </a:rPr>
              <a:t>*/</a:t>
            </a:r>
          </a:p>
          <a:p>
            <a:pPr marL="0" indent="0">
              <a:buNone/>
            </a:pPr>
            <a:endParaRPr lang="en-US" sz="2000" b="1" dirty="0">
              <a:solidFill>
                <a:srgbClr val="FF66FF"/>
              </a:solidFill>
              <a:latin typeface="Consolas" panose="020B0609020204030204" pitchFamily="49" charset="0"/>
              <a:cs typeface="Consolas" panose="020B0609020204030204" pitchFamily="49" charset="0"/>
            </a:endParaRPr>
          </a:p>
          <a:p>
            <a:pPr marL="0" indent="0">
              <a:buNone/>
            </a:pPr>
            <a:r>
              <a:rPr lang="en-US" sz="2000" b="1" dirty="0" smtClean="0">
                <a:solidFill>
                  <a:srgbClr val="FF66FF"/>
                </a:solidFill>
                <a:latin typeface="Consolas" panose="020B0609020204030204" pitchFamily="49" charset="0"/>
                <a:cs typeface="Consolas" panose="020B0609020204030204" pitchFamily="49" charset="0"/>
              </a:rPr>
              <a:t>// (If applicable): explicit instructions on the name and </a:t>
            </a:r>
          </a:p>
          <a:p>
            <a:pPr marL="0" indent="0">
              <a:buNone/>
            </a:pPr>
            <a:r>
              <a:rPr lang="en-US" sz="2000" b="1" dirty="0" smtClean="0">
                <a:solidFill>
                  <a:srgbClr val="FF66FF"/>
                </a:solidFill>
                <a:latin typeface="Consolas" panose="020B0609020204030204" pitchFamily="49" charset="0"/>
                <a:cs typeface="Consolas" panose="020B0609020204030204" pitchFamily="49" charset="0"/>
              </a:rPr>
              <a:t>// location of any data files required. For a </a:t>
            </a:r>
          </a:p>
          <a:p>
            <a:pPr marL="0" indent="0">
              <a:buNone/>
            </a:pPr>
            <a:r>
              <a:rPr lang="en-US" sz="2000" b="1" dirty="0" smtClean="0">
                <a:solidFill>
                  <a:srgbClr val="FF66FF"/>
                </a:solidFill>
                <a:latin typeface="Consolas" panose="020B0609020204030204" pitchFamily="49" charset="0"/>
                <a:cs typeface="Consolas" panose="020B0609020204030204" pitchFamily="49" charset="0"/>
              </a:rPr>
              <a:t>// detailed example </a:t>
            </a:r>
            <a:r>
              <a:rPr lang="en-US" sz="2000" b="1" dirty="0" smtClean="0">
                <a:solidFill>
                  <a:srgbClr val="FF66FF"/>
                </a:solidFill>
                <a:latin typeface="Consolas" panose="020B0609020204030204" pitchFamily="49" charset="0"/>
                <a:cs typeface="Consolas" panose="020B0609020204030204" pitchFamily="49" charset="0"/>
              </a:rPr>
              <a:t>see the example from the next section </a:t>
            </a:r>
          </a:p>
          <a:p>
            <a:pPr marL="0" indent="0">
              <a:buNone/>
            </a:pPr>
            <a:r>
              <a:rPr lang="en-US" sz="2000" b="1" dirty="0" smtClean="0">
                <a:solidFill>
                  <a:srgbClr val="FF66FF"/>
                </a:solidFill>
                <a:latin typeface="Consolas" panose="020B0609020204030204" pitchFamily="49" charset="0"/>
                <a:cs typeface="Consolas" panose="020B0609020204030204" pitchFamily="49" charset="0"/>
              </a:rPr>
              <a:t>// (requires images to be in a specific folder).</a:t>
            </a:r>
            <a:endParaRPr lang="en-US" sz="2000" b="1" dirty="0">
              <a:solidFill>
                <a:srgbClr val="FF66FF"/>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9189523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Required Header </a:t>
            </a:r>
            <a:r>
              <a:rPr lang="en-CA" dirty="0" smtClean="0"/>
              <a:t>Documentation: </a:t>
            </a:r>
            <a:r>
              <a:rPr lang="en-CA" b="1" dirty="0" smtClean="0">
                <a:solidFill>
                  <a:srgbClr val="FF0000"/>
                </a:solidFill>
              </a:rPr>
              <a:t>Where</a:t>
            </a:r>
            <a:endParaRPr lang="en-CA" dirty="0"/>
          </a:p>
        </p:txBody>
      </p:sp>
      <p:sp>
        <p:nvSpPr>
          <p:cNvPr id="3" name="Content Placeholder 2"/>
          <p:cNvSpPr>
            <a:spLocks noGrp="1"/>
          </p:cNvSpPr>
          <p:nvPr>
            <p:ph idx="1"/>
          </p:nvPr>
        </p:nvSpPr>
        <p:spPr/>
        <p:txBody>
          <a:bodyPr/>
          <a:lstStyle/>
          <a:p>
            <a:pPr eaLnBrk="1" hangingPunct="1">
              <a:tabLst>
                <a:tab pos="1254125" algn="l"/>
              </a:tabLst>
            </a:pPr>
            <a:r>
              <a:rPr lang="en-US" dirty="0" smtClean="0"/>
              <a:t>Within the ‘script’ tag but before your function.</a:t>
            </a:r>
            <a:endParaRPr lang="en-CA" dirty="0"/>
          </a:p>
        </p:txBody>
      </p:sp>
      <p:pic>
        <p:nvPicPr>
          <p:cNvPr id="13" name="Picture 12"/>
          <p:cNvPicPr>
            <a:picLocks noChangeAspect="1"/>
          </p:cNvPicPr>
          <p:nvPr/>
        </p:nvPicPr>
        <p:blipFill rotWithShape="1">
          <a:blip r:embed="rId2"/>
          <a:srcRect t="1724"/>
          <a:stretch/>
        </p:blipFill>
        <p:spPr>
          <a:xfrm>
            <a:off x="882918" y="1828800"/>
            <a:ext cx="7580638" cy="4343400"/>
          </a:xfrm>
          <a:prstGeom prst="rect">
            <a:avLst/>
          </a:prstGeom>
          <a:solidFill>
            <a:schemeClr val="tx1"/>
          </a:solidFill>
          <a:ln w="12700">
            <a:solidFill>
              <a:schemeClr val="tx1"/>
            </a:solidFill>
          </a:ln>
        </p:spPr>
      </p:pic>
      <p:grpSp>
        <p:nvGrpSpPr>
          <p:cNvPr id="16" name="Group 15"/>
          <p:cNvGrpSpPr/>
          <p:nvPr/>
        </p:nvGrpSpPr>
        <p:grpSpPr>
          <a:xfrm>
            <a:off x="4648451" y="2133600"/>
            <a:ext cx="2272937" cy="1447800"/>
            <a:chOff x="4597037" y="2133600"/>
            <a:chExt cx="2272937" cy="1447800"/>
          </a:xfrm>
        </p:grpSpPr>
        <p:sp>
          <p:nvSpPr>
            <p:cNvPr id="14" name="Right Brace 13"/>
            <p:cNvSpPr/>
            <p:nvPr/>
          </p:nvSpPr>
          <p:spPr>
            <a:xfrm>
              <a:off x="4597037" y="2133600"/>
              <a:ext cx="381000" cy="14478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15" name="TextBox 14"/>
            <p:cNvSpPr txBox="1"/>
            <p:nvPr/>
          </p:nvSpPr>
          <p:spPr bwMode="auto">
            <a:xfrm>
              <a:off x="4964974" y="2552700"/>
              <a:ext cx="1905000" cy="6096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1800" b="1" dirty="0" smtClean="0">
                  <a:solidFill>
                    <a:srgbClr val="FF0000"/>
                  </a:solidFill>
                </a:rPr>
                <a:t>Example documentation</a:t>
              </a:r>
            </a:p>
          </p:txBody>
        </p:sp>
      </p:grpSp>
    </p:spTree>
    <p:extLst>
      <p:ext uri="{BB962C8B-B14F-4D97-AF65-F5344CB8AC3E}">
        <p14:creationId xmlns:p14="http://schemas.microsoft.com/office/powerpoint/2010/main" val="419045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randombar(horizontal)">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Documentation: </a:t>
            </a:r>
            <a:r>
              <a:rPr lang="en-US" b="1" dirty="0" smtClean="0">
                <a:solidFill>
                  <a:srgbClr val="FF0000"/>
                </a:solidFill>
              </a:rPr>
              <a:t>Where</a:t>
            </a:r>
            <a:endParaRPr lang="en-US" dirty="0"/>
          </a:p>
        </p:txBody>
      </p:sp>
      <p:sp>
        <p:nvSpPr>
          <p:cNvPr id="3" name="Content Placeholder 2"/>
          <p:cNvSpPr>
            <a:spLocks noGrp="1"/>
          </p:cNvSpPr>
          <p:nvPr>
            <p:ph idx="1"/>
          </p:nvPr>
        </p:nvSpPr>
        <p:spPr/>
        <p:txBody>
          <a:bodyPr/>
          <a:lstStyle/>
          <a:p>
            <a:pPr marL="285750" indent="-285750"/>
            <a:r>
              <a:rPr lang="en-US" dirty="0" smtClean="0">
                <a:cs typeface="Consolas" panose="020B0609020204030204" pitchFamily="49" charset="0"/>
              </a:rPr>
              <a:t>Can be used to explain in detail how parts of a complex program work (your discretion if needed for the assignment).</a:t>
            </a:r>
          </a:p>
          <a:p>
            <a:pPr marL="287337" lvl="1" indent="0">
              <a:buNone/>
            </a:pPr>
            <a:r>
              <a:rPr lang="en-US" sz="1800" dirty="0" smtClean="0">
                <a:latin typeface="Consolas" panose="020B0609020204030204" pitchFamily="49" charset="0"/>
                <a:cs typeface="Consolas" panose="020B0609020204030204" pitchFamily="49" charset="0"/>
              </a:rPr>
              <a:t>&lt;script&gt;</a:t>
            </a:r>
          </a:p>
          <a:p>
            <a:pPr marL="287337" lvl="1" indent="0">
              <a:buNone/>
            </a:pPr>
            <a:r>
              <a:rPr lang="en-US" sz="1800" b="1" dirty="0" smtClean="0">
                <a:solidFill>
                  <a:srgbClr val="FF66FF"/>
                </a:solidFill>
                <a:latin typeface="Consolas" panose="020B0609020204030204" pitchFamily="49" charset="0"/>
                <a:cs typeface="Consolas" panose="020B0609020204030204" pitchFamily="49" charset="0"/>
              </a:rPr>
              <a:t>// Single line documentation</a:t>
            </a:r>
          </a:p>
          <a:p>
            <a:pPr marL="287337" lvl="1" indent="0">
              <a:buNone/>
            </a:pPr>
            <a:endParaRPr lang="en-US" sz="1800" b="1" dirty="0" smtClean="0">
              <a:solidFill>
                <a:srgbClr val="FF66FF"/>
              </a:solidFill>
              <a:latin typeface="Consolas" panose="020B0609020204030204" pitchFamily="49" charset="0"/>
              <a:cs typeface="Consolas" panose="020B0609020204030204" pitchFamily="49" charset="0"/>
            </a:endParaRPr>
          </a:p>
          <a:p>
            <a:pPr marL="287337" lvl="1" indent="0">
              <a:buNone/>
            </a:pPr>
            <a:r>
              <a:rPr lang="en-US" sz="1800" b="1" dirty="0" smtClean="0">
                <a:solidFill>
                  <a:srgbClr val="FF66FF"/>
                </a:solidFill>
                <a:latin typeface="Consolas" panose="020B0609020204030204" pitchFamily="49" charset="0"/>
                <a:cs typeface="Consolas" panose="020B0609020204030204" pitchFamily="49" charset="0"/>
              </a:rPr>
              <a:t>/* </a:t>
            </a:r>
          </a:p>
          <a:p>
            <a:pPr marL="287337" lvl="1" indent="0">
              <a:buNone/>
            </a:pPr>
            <a:r>
              <a:rPr lang="en-US" sz="1800" b="1" dirty="0">
                <a:solidFill>
                  <a:srgbClr val="FF66FF"/>
                </a:solidFill>
                <a:latin typeface="Consolas" panose="020B0609020204030204" pitchFamily="49" charset="0"/>
                <a:cs typeface="Consolas" panose="020B0609020204030204" pitchFamily="49" charset="0"/>
              </a:rPr>
              <a:t> </a:t>
            </a:r>
            <a:r>
              <a:rPr lang="en-US" sz="1800" b="1" dirty="0" smtClean="0">
                <a:solidFill>
                  <a:srgbClr val="FF66FF"/>
                </a:solidFill>
                <a:latin typeface="Consolas" panose="020B0609020204030204" pitchFamily="49" charset="0"/>
                <a:cs typeface="Consolas" panose="020B0609020204030204" pitchFamily="49" charset="0"/>
              </a:rPr>
              <a:t> Multi-line documentation</a:t>
            </a:r>
          </a:p>
          <a:p>
            <a:pPr marL="287337" lvl="1" indent="0">
              <a:buNone/>
            </a:pPr>
            <a:r>
              <a:rPr lang="en-US" sz="1800" b="1" dirty="0" smtClean="0">
                <a:solidFill>
                  <a:srgbClr val="FF66FF"/>
                </a:solidFill>
                <a:latin typeface="Consolas" panose="020B0609020204030204" pitchFamily="49" charset="0"/>
                <a:cs typeface="Consolas" panose="020B0609020204030204" pitchFamily="49" charset="0"/>
              </a:rPr>
              <a:t>*/</a:t>
            </a:r>
            <a:endParaRPr lang="en-US" sz="1800" dirty="0" smtClean="0">
              <a:latin typeface="Consolas" panose="020B0609020204030204" pitchFamily="49" charset="0"/>
              <a:cs typeface="Consolas" panose="020B0609020204030204" pitchFamily="49" charset="0"/>
            </a:endParaRPr>
          </a:p>
          <a:p>
            <a:pPr marL="287337" lvl="1" indent="0">
              <a:buNone/>
            </a:pPr>
            <a:r>
              <a:rPr lang="en-US" sz="1800" dirty="0">
                <a:latin typeface="Consolas" panose="020B0609020204030204" pitchFamily="49" charset="0"/>
                <a:cs typeface="Consolas" panose="020B0609020204030204" pitchFamily="49" charset="0"/>
              </a:rPr>
              <a:t>f</a:t>
            </a:r>
            <a:r>
              <a:rPr lang="en-US" sz="1800" dirty="0" smtClean="0">
                <a:latin typeface="Consolas" panose="020B0609020204030204" pitchFamily="49" charset="0"/>
                <a:cs typeface="Consolas" panose="020B0609020204030204" pitchFamily="49" charset="0"/>
              </a:rPr>
              <a:t>unction &lt;</a:t>
            </a:r>
            <a:r>
              <a:rPr lang="en-US" sz="1800" i="1" dirty="0" smtClean="0">
                <a:latin typeface="Consolas" panose="020B0609020204030204" pitchFamily="49" charset="0"/>
                <a:cs typeface="Consolas" panose="020B0609020204030204" pitchFamily="49" charset="0"/>
              </a:rPr>
              <a:t>function name</a:t>
            </a:r>
            <a:r>
              <a:rPr lang="en-US" sz="1800" dirty="0" smtClean="0">
                <a:latin typeface="Consolas" panose="020B0609020204030204" pitchFamily="49" charset="0"/>
                <a:cs typeface="Consolas" panose="020B0609020204030204" pitchFamily="49" charset="0"/>
              </a:rPr>
              <a:t>&gt;()</a:t>
            </a:r>
          </a:p>
          <a:p>
            <a:pPr marL="287337" lvl="1" indent="0">
              <a:buNone/>
            </a:pPr>
            <a:r>
              <a:rPr lang="en-US" sz="1800" dirty="0" smtClean="0">
                <a:latin typeface="Consolas" panose="020B0609020204030204" pitchFamily="49" charset="0"/>
                <a:cs typeface="Consolas" panose="020B0609020204030204" pitchFamily="49" charset="0"/>
              </a:rPr>
              <a:t>{</a:t>
            </a:r>
          </a:p>
          <a:p>
            <a:pPr marL="287337" lvl="1" indent="0">
              <a:buNone/>
            </a:pPr>
            <a:r>
              <a:rPr lang="en-US" sz="1800" b="1" dirty="0" smtClean="0">
                <a:solidFill>
                  <a:srgbClr val="FF66FF"/>
                </a:solidFill>
                <a:latin typeface="Consolas" panose="020B0609020204030204" pitchFamily="49" charset="0"/>
                <a:cs typeface="Consolas" panose="020B0609020204030204" pitchFamily="49" charset="0"/>
              </a:rPr>
              <a:t>   // Extra: </a:t>
            </a:r>
          </a:p>
          <a:p>
            <a:pPr marL="287337" lvl="1" indent="0">
              <a:buNone/>
            </a:pPr>
            <a:r>
              <a:rPr lang="en-US" sz="1800" b="1" dirty="0">
                <a:solidFill>
                  <a:srgbClr val="FF66FF"/>
                </a:solidFill>
                <a:latin typeface="Consolas" panose="020B0609020204030204" pitchFamily="49" charset="0"/>
                <a:cs typeface="Consolas" panose="020B0609020204030204" pitchFamily="49" charset="0"/>
              </a:rPr>
              <a:t> </a:t>
            </a:r>
            <a:r>
              <a:rPr lang="en-US" sz="1800" b="1" dirty="0" smtClean="0">
                <a:solidFill>
                  <a:srgbClr val="FF66FF"/>
                </a:solidFill>
                <a:latin typeface="Consolas" panose="020B0609020204030204" pitchFamily="49" charset="0"/>
                <a:cs typeface="Consolas" panose="020B0609020204030204" pitchFamily="49" charset="0"/>
              </a:rPr>
              <a:t>  // If needed additional documentation </a:t>
            </a:r>
            <a:endParaRPr lang="en-US" sz="1800" b="1" dirty="0" smtClean="0">
              <a:solidFill>
                <a:srgbClr val="FF66FF"/>
              </a:solidFill>
              <a:latin typeface="Consolas" panose="020B0609020204030204" pitchFamily="49" charset="0"/>
              <a:cs typeface="Consolas" panose="020B0609020204030204" pitchFamily="49" charset="0"/>
            </a:endParaRPr>
          </a:p>
          <a:p>
            <a:pPr marL="287337" lvl="1" indent="0">
              <a:buNone/>
            </a:pPr>
            <a:r>
              <a:rPr lang="en-US" sz="1800" b="1" dirty="0">
                <a:solidFill>
                  <a:srgbClr val="FF66FF"/>
                </a:solidFill>
                <a:latin typeface="Consolas" panose="020B0609020204030204" pitchFamily="49" charset="0"/>
                <a:cs typeface="Consolas" panose="020B0609020204030204" pitchFamily="49" charset="0"/>
              </a:rPr>
              <a:t> </a:t>
            </a:r>
            <a:r>
              <a:rPr lang="en-US" sz="1800" b="1" dirty="0" smtClean="0">
                <a:solidFill>
                  <a:srgbClr val="FF66FF"/>
                </a:solidFill>
                <a:latin typeface="Consolas" panose="020B0609020204030204" pitchFamily="49" charset="0"/>
                <a:cs typeface="Consolas" panose="020B0609020204030204" pitchFamily="49" charset="0"/>
              </a:rPr>
              <a:t>  // </a:t>
            </a:r>
            <a:r>
              <a:rPr lang="en-US" sz="1800" b="1" dirty="0" smtClean="0">
                <a:solidFill>
                  <a:srgbClr val="FF66FF"/>
                </a:solidFill>
                <a:latin typeface="Consolas" panose="020B0609020204030204" pitchFamily="49" charset="0"/>
                <a:cs typeface="Consolas" panose="020B0609020204030204" pitchFamily="49" charset="0"/>
              </a:rPr>
              <a:t>can </a:t>
            </a:r>
            <a:r>
              <a:rPr lang="en-US" sz="1800" b="1" dirty="0" smtClean="0">
                <a:solidFill>
                  <a:srgbClr val="FF66FF"/>
                </a:solidFill>
                <a:latin typeface="Consolas" panose="020B0609020204030204" pitchFamily="49" charset="0"/>
                <a:cs typeface="Consolas" panose="020B0609020204030204" pitchFamily="49" charset="0"/>
              </a:rPr>
              <a:t>be added here.</a:t>
            </a:r>
            <a:endParaRPr lang="en-US" sz="1800" b="1" dirty="0">
              <a:solidFill>
                <a:srgbClr val="FF66FF"/>
              </a:solidFill>
              <a:latin typeface="Consolas" panose="020B0609020204030204" pitchFamily="49" charset="0"/>
              <a:cs typeface="Consolas" panose="020B0609020204030204" pitchFamily="49" charset="0"/>
            </a:endParaRPr>
          </a:p>
          <a:p>
            <a:pPr marL="287337" lvl="1" indent="0">
              <a:buNone/>
            </a:pPr>
            <a:r>
              <a:rPr lang="en-US" sz="1800" dirty="0" smtClean="0">
                <a:latin typeface="Consolas" panose="020B0609020204030204" pitchFamily="49" charset="0"/>
                <a:cs typeface="Consolas" panose="020B0609020204030204" pitchFamily="49" charset="0"/>
              </a:rPr>
              <a:t>}</a:t>
            </a:r>
          </a:p>
          <a:p>
            <a:pPr marL="287337" lvl="1" indent="0">
              <a:buNone/>
            </a:pPr>
            <a:r>
              <a:rPr lang="en-US" sz="1800" dirty="0" smtClean="0">
                <a:latin typeface="Consolas" panose="020B0609020204030204" pitchFamily="49" charset="0"/>
                <a:cs typeface="Consolas" panose="020B0609020204030204" pitchFamily="49" charset="0"/>
              </a:rPr>
              <a:t>&lt;/script&gt;</a:t>
            </a:r>
            <a:endParaRPr lang="en-US" sz="1800" dirty="0">
              <a:latin typeface="Consolas" panose="020B0609020204030204" pitchFamily="49" charset="0"/>
              <a:cs typeface="Consolas" panose="020B0609020204030204" pitchFamily="49" charset="0"/>
            </a:endParaRPr>
          </a:p>
        </p:txBody>
      </p:sp>
      <p:grpSp>
        <p:nvGrpSpPr>
          <p:cNvPr id="4" name="Group 3"/>
          <p:cNvGrpSpPr/>
          <p:nvPr/>
        </p:nvGrpSpPr>
        <p:grpSpPr>
          <a:xfrm>
            <a:off x="4572000" y="2400300"/>
            <a:ext cx="2286000" cy="1447800"/>
            <a:chOff x="4597037" y="2133600"/>
            <a:chExt cx="2286000" cy="1447800"/>
          </a:xfrm>
        </p:grpSpPr>
        <p:sp>
          <p:nvSpPr>
            <p:cNvPr id="5" name="Right Brace 4"/>
            <p:cNvSpPr/>
            <p:nvPr/>
          </p:nvSpPr>
          <p:spPr>
            <a:xfrm>
              <a:off x="4597037" y="2133600"/>
              <a:ext cx="381000" cy="14478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6" name="TextBox 5"/>
            <p:cNvSpPr txBox="1"/>
            <p:nvPr/>
          </p:nvSpPr>
          <p:spPr bwMode="auto">
            <a:xfrm>
              <a:off x="4978037" y="2400300"/>
              <a:ext cx="1905000" cy="6096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b="1" dirty="0" smtClean="0">
                  <a:solidFill>
                    <a:srgbClr val="FF0000"/>
                  </a:solidFill>
                </a:rPr>
                <a:t>Location of required</a:t>
              </a:r>
              <a:r>
                <a:rPr lang="en-CA" sz="1800" b="1" dirty="0" smtClean="0">
                  <a:solidFill>
                    <a:srgbClr val="FF0000"/>
                  </a:solidFill>
                </a:rPr>
                <a:t> </a:t>
              </a:r>
              <a:r>
                <a:rPr lang="en-CA" sz="1800" b="1" dirty="0" smtClean="0">
                  <a:solidFill>
                    <a:srgbClr val="FF0000"/>
                  </a:solidFill>
                </a:rPr>
                <a:t>documentation</a:t>
              </a:r>
            </a:p>
          </p:txBody>
        </p:sp>
      </p:grpSp>
      <p:grpSp>
        <p:nvGrpSpPr>
          <p:cNvPr id="9" name="Group 8"/>
          <p:cNvGrpSpPr/>
          <p:nvPr/>
        </p:nvGrpSpPr>
        <p:grpSpPr>
          <a:xfrm>
            <a:off x="5905500" y="4545623"/>
            <a:ext cx="2549652" cy="1143000"/>
            <a:chOff x="5905500" y="4545623"/>
            <a:chExt cx="2549652" cy="1143000"/>
          </a:xfrm>
        </p:grpSpPr>
        <p:sp>
          <p:nvSpPr>
            <p:cNvPr id="7" name="Right Brace 6"/>
            <p:cNvSpPr/>
            <p:nvPr/>
          </p:nvSpPr>
          <p:spPr>
            <a:xfrm>
              <a:off x="5905500" y="4743450"/>
              <a:ext cx="342900" cy="9144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sp>
          <p:nvSpPr>
            <p:cNvPr id="8" name="TextBox 7"/>
            <p:cNvSpPr txBox="1"/>
            <p:nvPr/>
          </p:nvSpPr>
          <p:spPr bwMode="auto">
            <a:xfrm>
              <a:off x="6248400" y="4545623"/>
              <a:ext cx="2206752" cy="1143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b="1" dirty="0" smtClean="0">
                  <a:solidFill>
                    <a:srgbClr val="FF0000"/>
                  </a:solidFill>
                </a:rPr>
                <a:t>Extra additional </a:t>
              </a:r>
              <a:r>
                <a:rPr lang="en-CA" sz="1800" b="1" dirty="0" smtClean="0">
                  <a:solidFill>
                    <a:srgbClr val="FF0000"/>
                  </a:solidFill>
                </a:rPr>
                <a:t>documentation (only if you think it’s needed)</a:t>
              </a:r>
              <a:endParaRPr lang="en-CA" sz="1800" b="1" dirty="0" smtClean="0">
                <a:solidFill>
                  <a:srgbClr val="FF0000"/>
                </a:solidFill>
              </a:endParaRPr>
            </a:p>
          </p:txBody>
        </p:sp>
      </p:grpSp>
    </p:spTree>
    <p:extLst>
      <p:ext uri="{BB962C8B-B14F-4D97-AF65-F5344CB8AC3E}">
        <p14:creationId xmlns:p14="http://schemas.microsoft.com/office/powerpoint/2010/main" val="277048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randombar(horizontal)">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Common Mistake </a:t>
            </a:r>
            <a:r>
              <a:rPr lang="en-US" dirty="0" smtClean="0"/>
              <a:t>#</a:t>
            </a:r>
            <a:r>
              <a:rPr lang="en-US" dirty="0"/>
              <a:t>4</a:t>
            </a:r>
            <a:endParaRPr lang="en-US" dirty="0"/>
          </a:p>
        </p:txBody>
      </p:sp>
      <p:sp>
        <p:nvSpPr>
          <p:cNvPr id="3" name="Content Placeholder 2"/>
          <p:cNvSpPr>
            <a:spLocks noGrp="1"/>
          </p:cNvSpPr>
          <p:nvPr>
            <p:ph idx="1"/>
          </p:nvPr>
        </p:nvSpPr>
        <p:spPr/>
        <p:txBody>
          <a:bodyPr/>
          <a:lstStyle/>
          <a:p>
            <a:r>
              <a:rPr lang="en-US" dirty="0"/>
              <a:t>Take care not to nest multi-line </a:t>
            </a:r>
            <a:r>
              <a:rPr lang="en-US" dirty="0" smtClean="0"/>
              <a:t>comments</a:t>
            </a:r>
          </a:p>
          <a:p>
            <a:r>
              <a:rPr lang="en-US" dirty="0" smtClean="0"/>
              <a:t>This is an error!</a:t>
            </a:r>
          </a:p>
          <a:p>
            <a:endParaRPr lang="en-US" dirty="0"/>
          </a:p>
          <a:p>
            <a:pPr marL="339725" lvl="1" indent="0">
              <a:buNone/>
            </a:pPr>
            <a:r>
              <a:rPr lang="en-US" sz="1800" b="1" dirty="0">
                <a:solidFill>
                  <a:srgbClr val="FF66FF"/>
                </a:solidFill>
                <a:latin typeface="Consolas" panose="020B0609020204030204" pitchFamily="49" charset="0"/>
                <a:cs typeface="Consolas" panose="020B0609020204030204" pitchFamily="49" charset="0"/>
              </a:rPr>
              <a:t>/*</a:t>
            </a:r>
          </a:p>
          <a:p>
            <a:pPr marL="339725" lvl="1" indent="0">
              <a:buNone/>
            </a:pPr>
            <a:r>
              <a:rPr lang="en-US" sz="1800" b="1" dirty="0" smtClean="0">
                <a:solidFill>
                  <a:srgbClr val="FF66FF"/>
                </a:solidFill>
                <a:latin typeface="Consolas" panose="020B0609020204030204" pitchFamily="49" charset="0"/>
                <a:cs typeface="Consolas" panose="020B0609020204030204" pitchFamily="49" charset="0"/>
              </a:rPr>
              <a:t>    /*    </a:t>
            </a:r>
            <a:r>
              <a:rPr lang="en-US" sz="1800" b="1" dirty="0">
                <a:solidFill>
                  <a:srgbClr val="FF66FF"/>
                </a:solidFill>
                <a:latin typeface="Consolas" panose="020B0609020204030204" pitchFamily="49" charset="0"/>
                <a:cs typeface="Consolas" panose="020B0609020204030204" pitchFamily="49" charset="0"/>
              </a:rPr>
              <a:t>Author:  James </a:t>
            </a:r>
            <a:r>
              <a:rPr lang="en-US" sz="1800" b="1" dirty="0" smtClean="0">
                <a:solidFill>
                  <a:srgbClr val="FF66FF"/>
                </a:solidFill>
                <a:latin typeface="Consolas" panose="020B0609020204030204" pitchFamily="49" charset="0"/>
                <a:cs typeface="Consolas" panose="020B0609020204030204" pitchFamily="49" charset="0"/>
              </a:rPr>
              <a:t>Tam    */</a:t>
            </a:r>
            <a:endParaRPr lang="en-US" sz="1800" b="1" dirty="0">
              <a:solidFill>
                <a:srgbClr val="FF66FF"/>
              </a:solidFill>
              <a:latin typeface="Consolas" panose="020B0609020204030204" pitchFamily="49" charset="0"/>
              <a:cs typeface="Consolas" panose="020B0609020204030204" pitchFamily="49" charset="0"/>
            </a:endParaRPr>
          </a:p>
          <a:p>
            <a:pPr marL="339725" lvl="1" indent="0">
              <a:buNone/>
            </a:pPr>
            <a:r>
              <a:rPr lang="en-US" sz="1800" b="1" dirty="0">
                <a:solidFill>
                  <a:srgbClr val="FF66FF"/>
                </a:solidFill>
                <a:latin typeface="Consolas" panose="020B0609020204030204" pitchFamily="49" charset="0"/>
                <a:cs typeface="Consolas" panose="020B0609020204030204" pitchFamily="49" charset="0"/>
              </a:rPr>
              <a:t>    Tutorial: </a:t>
            </a:r>
            <a:r>
              <a:rPr lang="en-US" sz="1800" b="1" dirty="0" smtClean="0">
                <a:solidFill>
                  <a:srgbClr val="FF66FF"/>
                </a:solidFill>
                <a:latin typeface="Consolas" panose="020B0609020204030204" pitchFamily="49" charset="0"/>
                <a:cs typeface="Consolas" panose="020B0609020204030204" pitchFamily="49" charset="0"/>
              </a:rPr>
              <a:t>888 </a:t>
            </a:r>
            <a:endParaRPr lang="en-US" sz="1800" b="1" dirty="0">
              <a:solidFill>
                <a:srgbClr val="FF66FF"/>
              </a:solidFill>
              <a:latin typeface="Consolas" panose="020B0609020204030204" pitchFamily="49" charset="0"/>
              <a:cs typeface="Consolas" panose="020B0609020204030204" pitchFamily="49" charset="0"/>
            </a:endParaRPr>
          </a:p>
          <a:p>
            <a:pPr marL="339725" lvl="1" indent="0">
              <a:buNone/>
            </a:pPr>
            <a:r>
              <a:rPr lang="en-US" sz="1800" b="1" dirty="0">
                <a:solidFill>
                  <a:srgbClr val="FF66FF"/>
                </a:solidFill>
                <a:latin typeface="Consolas" panose="020B0609020204030204" pitchFamily="49" charset="0"/>
                <a:cs typeface="Consolas" panose="020B0609020204030204" pitchFamily="49" charset="0"/>
              </a:rPr>
              <a:t>*/</a:t>
            </a:r>
          </a:p>
          <a:p>
            <a:endParaRPr lang="en-US" dirty="0" smtClean="0"/>
          </a:p>
          <a:p>
            <a:endParaRPr lang="en-US" dirty="0"/>
          </a:p>
        </p:txBody>
      </p:sp>
      <p:grpSp>
        <p:nvGrpSpPr>
          <p:cNvPr id="8" name="Group 7"/>
          <p:cNvGrpSpPr/>
          <p:nvPr/>
        </p:nvGrpSpPr>
        <p:grpSpPr>
          <a:xfrm>
            <a:off x="3124200" y="3429000"/>
            <a:ext cx="2995863" cy="914400"/>
            <a:chOff x="3124200" y="3429000"/>
            <a:chExt cx="2995863" cy="914400"/>
          </a:xfrm>
        </p:grpSpPr>
        <p:sp>
          <p:nvSpPr>
            <p:cNvPr id="4" name="TextBox 3"/>
            <p:cNvSpPr txBox="1"/>
            <p:nvPr/>
          </p:nvSpPr>
          <p:spPr bwMode="auto">
            <a:xfrm>
              <a:off x="4291263" y="3429000"/>
              <a:ext cx="1828800" cy="9144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0000"/>
                  </a:solidFill>
                </a:rPr>
                <a:t>Invalid statement (not JavaScript)</a:t>
              </a:r>
            </a:p>
          </p:txBody>
        </p:sp>
        <p:cxnSp>
          <p:nvCxnSpPr>
            <p:cNvPr id="6" name="Straight Arrow Connector 5"/>
            <p:cNvCxnSpPr/>
            <p:nvPr/>
          </p:nvCxnSpPr>
          <p:spPr>
            <a:xfrm flipH="1" flipV="1">
              <a:off x="3124200" y="3449053"/>
              <a:ext cx="1219200" cy="43714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5105401" y="2057400"/>
            <a:ext cx="2590799" cy="914400"/>
            <a:chOff x="2532802" y="3276600"/>
            <a:chExt cx="2590799" cy="914400"/>
          </a:xfrm>
        </p:grpSpPr>
        <p:sp>
          <p:nvSpPr>
            <p:cNvPr id="9" name="TextBox 8"/>
            <p:cNvSpPr txBox="1"/>
            <p:nvPr/>
          </p:nvSpPr>
          <p:spPr bwMode="auto">
            <a:xfrm>
              <a:off x="3294801" y="3276600"/>
              <a:ext cx="1828800" cy="9144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0000"/>
                  </a:solidFill>
                </a:rPr>
                <a:t>Marks end of documentation</a:t>
              </a:r>
              <a:endParaRPr lang="en-US" sz="1800" b="1" dirty="0" smtClean="0">
                <a:solidFill>
                  <a:srgbClr val="FF0000"/>
                </a:solidFill>
              </a:endParaRPr>
            </a:p>
          </p:txBody>
        </p:sp>
        <p:cxnSp>
          <p:nvCxnSpPr>
            <p:cNvPr id="10" name="Straight Arrow Connector 9"/>
            <p:cNvCxnSpPr/>
            <p:nvPr/>
          </p:nvCxnSpPr>
          <p:spPr>
            <a:xfrm flipH="1">
              <a:off x="2532802" y="3657600"/>
              <a:ext cx="838199"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4474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2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20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20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20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200"/>
                                  </p:stCondLst>
                                  <p:childTnLst>
                                    <p:set>
                                      <p:cBhvr>
                                        <p:cTn id="26"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randombar(horizontal)">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randombar(horizontal)">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Controls</a:t>
            </a:r>
            <a:endParaRPr lang="en-US" dirty="0"/>
          </a:p>
        </p:txBody>
      </p:sp>
      <p:sp>
        <p:nvSpPr>
          <p:cNvPr id="3" name="Content Placeholder 2"/>
          <p:cNvSpPr>
            <a:spLocks noGrp="1"/>
          </p:cNvSpPr>
          <p:nvPr>
            <p:ph idx="1"/>
          </p:nvPr>
        </p:nvSpPr>
        <p:spPr/>
        <p:txBody>
          <a:bodyPr/>
          <a:lstStyle/>
          <a:p>
            <a:r>
              <a:rPr lang="en-US" dirty="0" smtClean="0"/>
              <a:t>If you need to </a:t>
            </a:r>
            <a:r>
              <a:rPr lang="en-US" b="1" dirty="0" smtClean="0">
                <a:solidFill>
                  <a:srgbClr val="FF0000"/>
                </a:solidFill>
              </a:rPr>
              <a:t>identify one control </a:t>
            </a:r>
            <a:r>
              <a:rPr lang="en-US" dirty="0" smtClean="0"/>
              <a:t>from another then you can use the ‘</a:t>
            </a:r>
            <a:r>
              <a:rPr lang="en-US" dirty="0" smtClean="0">
                <a:latin typeface="Consolas" panose="020B0609020204030204" pitchFamily="49" charset="0"/>
                <a:cs typeface="Consolas" panose="020B0609020204030204" pitchFamily="49" charset="0"/>
              </a:rPr>
              <a:t>id</a:t>
            </a:r>
            <a:r>
              <a:rPr lang="en-US" dirty="0" smtClean="0"/>
              <a:t>’ attribute when creating a control </a:t>
            </a:r>
            <a:r>
              <a:rPr lang="en-US" dirty="0" smtClean="0"/>
              <a:t>in the</a:t>
            </a:r>
            <a:r>
              <a:rPr lang="en-US" dirty="0" smtClean="0"/>
              <a:t> html tags</a:t>
            </a:r>
            <a:endParaRPr lang="en-US" dirty="0" smtClean="0"/>
          </a:p>
          <a:p>
            <a:r>
              <a:rPr lang="en-US" b="1" dirty="0" smtClean="0"/>
              <a:t>Format</a:t>
            </a:r>
            <a:r>
              <a:rPr lang="en-US" dirty="0" smtClean="0"/>
              <a:t>:</a:t>
            </a:r>
          </a:p>
          <a:p>
            <a:pPr marL="339725" lvl="1" indent="0">
              <a:buNone/>
            </a:pPr>
            <a:r>
              <a:rPr lang="en-US" b="1" dirty="0">
                <a:solidFill>
                  <a:srgbClr val="FF0000"/>
                </a:solidFill>
                <a:latin typeface="Consolas" panose="020B0609020204030204" pitchFamily="49" charset="0"/>
                <a:cs typeface="Consolas" panose="020B0609020204030204" pitchFamily="49" charset="0"/>
              </a:rPr>
              <a:t>i</a:t>
            </a:r>
            <a:r>
              <a:rPr lang="en-US" b="1" dirty="0" smtClean="0">
                <a:solidFill>
                  <a:srgbClr val="FF0000"/>
                </a:solidFill>
                <a:latin typeface="Consolas" panose="020B0609020204030204" pitchFamily="49" charset="0"/>
                <a:cs typeface="Consolas" panose="020B0609020204030204" pitchFamily="49" charset="0"/>
              </a:rPr>
              <a:t>d =</a:t>
            </a:r>
            <a:r>
              <a:rPr lang="en-US" b="1" dirty="0">
                <a:solidFill>
                  <a:srgbClr val="FF0000"/>
                </a:solidFill>
                <a:latin typeface="Consolas" panose="020B0609020204030204" pitchFamily="49" charset="0"/>
                <a:cs typeface="Consolas" panose="020B0609020204030204" pitchFamily="49" charset="0"/>
              </a:rPr>
              <a:t>"</a:t>
            </a:r>
            <a:r>
              <a:rPr lang="en-US" b="1" dirty="0" smtClean="0">
                <a:solidFill>
                  <a:srgbClr val="FF0000"/>
                </a:solidFill>
                <a:latin typeface="Consolas" panose="020B0609020204030204" pitchFamily="49" charset="0"/>
                <a:cs typeface="Consolas" panose="020B0609020204030204" pitchFamily="49" charset="0"/>
              </a:rPr>
              <a:t>&lt;Descriptive string&gt;</a:t>
            </a:r>
            <a:r>
              <a:rPr lang="en-US" b="1" dirty="0">
                <a:solidFill>
                  <a:srgbClr val="FF0000"/>
                </a:solidFill>
                <a:latin typeface="Consolas" panose="020B0609020204030204" pitchFamily="49" charset="0"/>
                <a:cs typeface="Consolas" panose="020B0609020204030204" pitchFamily="49" charset="0"/>
              </a:rPr>
              <a:t>"</a:t>
            </a:r>
            <a:endParaRPr lang="en-US" b="1" dirty="0" smtClean="0">
              <a:solidFill>
                <a:srgbClr val="FF0000"/>
              </a:solidFill>
              <a:latin typeface="Consolas" panose="020B0609020204030204" pitchFamily="49" charset="0"/>
              <a:cs typeface="Consolas" panose="020B0609020204030204" pitchFamily="49" charset="0"/>
            </a:endParaRPr>
          </a:p>
          <a:p>
            <a:pPr marL="339725" lvl="1" indent="0">
              <a:buNone/>
            </a:pPr>
            <a:endParaRPr lang="en-US" dirty="0">
              <a:latin typeface="Consolas" panose="020B0609020204030204" pitchFamily="49" charset="0"/>
              <a:cs typeface="Consolas" panose="020B0609020204030204" pitchFamily="49" charset="0"/>
            </a:endParaRPr>
          </a:p>
          <a:p>
            <a:r>
              <a:rPr lang="en-US" b="1" dirty="0" smtClean="0"/>
              <a:t>Example</a:t>
            </a:r>
            <a:r>
              <a:rPr lang="en-US" dirty="0" smtClean="0"/>
              <a:t>:</a:t>
            </a:r>
          </a:p>
          <a:p>
            <a:pPr marL="339725" lvl="1" indent="0">
              <a:buNone/>
            </a:pPr>
            <a:r>
              <a:rPr lang="en-US" dirty="0">
                <a:latin typeface="Consolas" panose="020B0609020204030204" pitchFamily="49" charset="0"/>
                <a:cs typeface="Consolas" panose="020B0609020204030204" pitchFamily="49" charset="0"/>
              </a:rPr>
              <a:t>&lt;input type="text" </a:t>
            </a:r>
            <a:r>
              <a:rPr lang="en-US" b="1" dirty="0">
                <a:solidFill>
                  <a:srgbClr val="FF0000"/>
                </a:solidFill>
                <a:latin typeface="Consolas" panose="020B0609020204030204" pitchFamily="49" charset="0"/>
                <a:cs typeface="Consolas" panose="020B0609020204030204" pitchFamily="49" charset="0"/>
              </a:rPr>
              <a:t>id</a:t>
            </a:r>
            <a:r>
              <a:rPr lang="en-US" b="1" dirty="0" smtClean="0">
                <a:solidFill>
                  <a:srgbClr val="FF0000"/>
                </a:solidFill>
                <a:latin typeface="Consolas" panose="020B0609020204030204" pitchFamily="49" charset="0"/>
                <a:cs typeface="Consolas" panose="020B0609020204030204" pitchFamily="49" charset="0"/>
              </a:rPr>
              <a:t>="text1"</a:t>
            </a:r>
            <a:r>
              <a:rPr lang="en-US" dirty="0" smtClean="0">
                <a:latin typeface="Consolas" panose="020B0609020204030204" pitchFamily="49" charset="0"/>
                <a:cs typeface="Consolas" panose="020B0609020204030204" pitchFamily="49" charset="0"/>
              </a:rPr>
              <a:t>/&gt;</a:t>
            </a:r>
          </a:p>
          <a:p>
            <a:pPr marL="339725" lvl="1" indent="0">
              <a:buNone/>
            </a:pPr>
            <a:endParaRPr lang="en-US" dirty="0">
              <a:latin typeface="Consolas" panose="020B0609020204030204" pitchFamily="49" charset="0"/>
              <a:cs typeface="Consolas" panose="020B0609020204030204" pitchFamily="49" charset="0"/>
            </a:endParaRPr>
          </a:p>
          <a:p>
            <a:pPr marL="395288" indent="-342900"/>
            <a:r>
              <a:rPr lang="en-US" dirty="0" smtClean="0">
                <a:cs typeface="Consolas" panose="020B0609020204030204" pitchFamily="49" charset="0"/>
              </a:rPr>
              <a:t>When choosing a descriptive string to identify the control it’s a good idea to apply the same conventions used as when you are naming variables e.g., no spaces, good and self-descriptive names</a:t>
            </a:r>
            <a:endParaRPr lang="en-US" dirty="0">
              <a:cs typeface="Consolas" panose="020B0609020204030204" pitchFamily="49" charset="0"/>
            </a:endParaRPr>
          </a:p>
        </p:txBody>
      </p:sp>
    </p:spTree>
    <p:extLst>
      <p:ext uri="{BB962C8B-B14F-4D97-AF65-F5344CB8AC3E}">
        <p14:creationId xmlns:p14="http://schemas.microsoft.com/office/powerpoint/2010/main" val="260871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1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10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100"/>
                                  </p:stCondLst>
                                  <p:childTnLst>
                                    <p:set>
                                      <p:cBhvr>
                                        <p:cTn id="26"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Using Multiple Controls: </a:t>
            </a:r>
            <a:r>
              <a:rPr lang="en-US" b="1" dirty="0" smtClean="0">
                <a:solidFill>
                  <a:srgbClr val="FF0000"/>
                </a:solidFill>
              </a:rPr>
              <a:t>Identifying Controls</a:t>
            </a:r>
            <a:endParaRPr lang="en-US" b="1" dirty="0">
              <a:solidFill>
                <a:srgbClr val="FF0000"/>
              </a:solidFill>
            </a:endParaRPr>
          </a:p>
        </p:txBody>
      </p:sp>
      <p:sp>
        <p:nvSpPr>
          <p:cNvPr id="3" name="Content Placeholder 2"/>
          <p:cNvSpPr>
            <a:spLocks noGrp="1"/>
          </p:cNvSpPr>
          <p:nvPr>
            <p:ph idx="1"/>
          </p:nvPr>
        </p:nvSpPr>
        <p:spPr/>
        <p:txBody>
          <a:bodyPr/>
          <a:lstStyle/>
          <a:p>
            <a:r>
              <a:rPr lang="en-US" b="1" dirty="0"/>
              <a:t>Name of example</a:t>
            </a:r>
            <a:r>
              <a:rPr lang="en-US" dirty="0"/>
              <a:t>: </a:t>
            </a:r>
            <a:r>
              <a:rPr lang="en-US" dirty="0">
                <a:latin typeface="Consolas" panose="020B0609020204030204" pitchFamily="49" charset="0"/>
              </a:rPr>
              <a:t>7</a:t>
            </a:r>
            <a:r>
              <a:rPr lang="en-US" dirty="0" smtClean="0">
                <a:latin typeface="Consolas" panose="020B0609020204030204" pitchFamily="49" charset="0"/>
                <a:cs typeface="Consolas" panose="020B0609020204030204" pitchFamily="49" charset="0"/>
              </a:rPr>
              <a:t>multipleControls.htm</a:t>
            </a:r>
            <a:endParaRPr lang="en-US" dirty="0" smtClean="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function buttonPress()</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    var text1 = document.</a:t>
            </a:r>
            <a:r>
              <a:rPr lang="en-US" sz="1800" b="1" dirty="0">
                <a:solidFill>
                  <a:srgbClr val="FF0000"/>
                </a:solidFill>
                <a:latin typeface="Consolas" panose="020B0609020204030204" pitchFamily="49" charset="0"/>
                <a:cs typeface="Consolas" panose="020B0609020204030204" pitchFamily="49" charset="0"/>
              </a:rPr>
              <a:t>getElementById("text1")</a:t>
            </a:r>
            <a:r>
              <a:rPr lang="en-US" sz="1800" dirty="0">
                <a:latin typeface="Consolas" panose="020B0609020204030204" pitchFamily="49" charset="0"/>
                <a:cs typeface="Consolas" panose="020B0609020204030204" pitchFamily="49" charset="0"/>
              </a:rPr>
              <a:t>.value;</a:t>
            </a:r>
          </a:p>
          <a:p>
            <a:pPr marL="339725" lvl="1" indent="0">
              <a:buNone/>
            </a:pPr>
            <a:r>
              <a:rPr lang="en-US" sz="1800" dirty="0">
                <a:latin typeface="Consolas" panose="020B0609020204030204" pitchFamily="49" charset="0"/>
                <a:cs typeface="Consolas" panose="020B0609020204030204" pitchFamily="49" charset="0"/>
              </a:rPr>
              <a:t>    alert("Contents=" + text1)</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&lt;input type="button" value="Press me" onclick="buttonPress()"/&gt;&lt;br</a:t>
            </a:r>
            <a:r>
              <a:rPr lang="en-US" sz="1800" dirty="0" smtClean="0">
                <a:latin typeface="Consolas" panose="020B0609020204030204" pitchFamily="49" charset="0"/>
                <a:cs typeface="Consolas" panose="020B0609020204030204" pitchFamily="49" charset="0"/>
              </a:rPr>
              <a:t>&gt;</a:t>
            </a:r>
          </a:p>
          <a:p>
            <a:pPr marL="339725" lvl="1" indent="0">
              <a:buNone/>
            </a:pP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&lt;input type="text" </a:t>
            </a:r>
            <a:r>
              <a:rPr lang="en-US" sz="1800" b="1" dirty="0">
                <a:solidFill>
                  <a:srgbClr val="FF0000"/>
                </a:solidFill>
                <a:latin typeface="Consolas" panose="020B0609020204030204" pitchFamily="49" charset="0"/>
                <a:cs typeface="Consolas" panose="020B0609020204030204" pitchFamily="49" charset="0"/>
              </a:rPr>
              <a:t>id="text1" </a:t>
            </a:r>
            <a:r>
              <a:rPr lang="en-US" sz="1800" dirty="0">
                <a:latin typeface="Consolas" panose="020B0609020204030204" pitchFamily="49" charset="0"/>
                <a:cs typeface="Consolas" panose="020B0609020204030204" pitchFamily="49" charset="0"/>
              </a:rPr>
              <a:t>value="default1"/&gt;&lt;br&gt;</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6004891"/>
            <a:ext cx="1676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p:cNvGrpSpPr/>
          <p:nvPr/>
        </p:nvGrpSpPr>
        <p:grpSpPr>
          <a:xfrm>
            <a:off x="2667000" y="5272087"/>
            <a:ext cx="3990294" cy="1609725"/>
            <a:chOff x="2803752" y="5062537"/>
            <a:chExt cx="3990294" cy="1609725"/>
          </a:xfrm>
        </p:grpSpPr>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3771" y="5062537"/>
              <a:ext cx="22002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Connector 4"/>
            <p:cNvCxnSpPr>
              <a:stCxn id="8194" idx="3"/>
              <a:endCxn id="8195" idx="1"/>
            </p:cNvCxnSpPr>
            <p:nvPr/>
          </p:nvCxnSpPr>
          <p:spPr>
            <a:xfrm flipV="1">
              <a:off x="2803752" y="5867400"/>
              <a:ext cx="1790019" cy="347041"/>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7939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8194"/>
                                        </p:tgtEl>
                                        <p:attrNameLst>
                                          <p:attrName>style.visibility</p:attrName>
                                        </p:attrNameLst>
                                      </p:cBhvr>
                                      <p:to>
                                        <p:strVal val="visible"/>
                                      </p:to>
                                    </p:set>
                                    <p:animEffect transition="in" filter="randombar(horizontal)">
                                      <p:cBhvr>
                                        <p:cTn id="47" dur="500"/>
                                        <p:tgtEl>
                                          <p:spTgt spid="819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left)">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Controls: More Complete Example</a:t>
            </a:r>
            <a:endParaRPr lang="en-US" dirty="0"/>
          </a:p>
        </p:txBody>
      </p:sp>
      <p:sp>
        <p:nvSpPr>
          <p:cNvPr id="4" name="Content Placeholder 3"/>
          <p:cNvSpPr>
            <a:spLocks noGrp="1"/>
          </p:cNvSpPr>
          <p:nvPr>
            <p:ph idx="1"/>
          </p:nvPr>
        </p:nvSpPr>
        <p:spPr>
          <a:xfrm>
            <a:off x="457200" y="1295400"/>
            <a:ext cx="6548909" cy="904863"/>
          </a:xfrm>
          <a:prstGeom prst="rect">
            <a:avLst/>
          </a:prstGeom>
        </p:spPr>
        <p:txBody>
          <a:bodyPr wrap="none">
            <a:spAutoFit/>
          </a:bodyPr>
          <a:lstStyle/>
          <a:p>
            <a:r>
              <a:rPr lang="en-US" sz="2400" b="1" dirty="0">
                <a:latin typeface="+mn-lt"/>
              </a:rPr>
              <a:t>Name of example</a:t>
            </a:r>
            <a:r>
              <a:rPr lang="en-US" sz="2400" dirty="0">
                <a:latin typeface="+mn-lt"/>
              </a:rPr>
              <a:t>: </a:t>
            </a:r>
            <a:r>
              <a:rPr lang="en-US" sz="2400" dirty="0" smtClean="0">
                <a:latin typeface="Consolas" panose="020B0609020204030204" pitchFamily="49" charset="0"/>
                <a:cs typeface="Consolas" panose="020B0609020204030204" pitchFamily="49" charset="0"/>
              </a:rPr>
              <a:t>2manyEmptyControls.htm</a:t>
            </a:r>
          </a:p>
          <a:p>
            <a:endParaRPr lang="en-US" dirty="0">
              <a:latin typeface="Consolas" panose="020B0609020204030204" pitchFamily="49" charset="0"/>
              <a:cs typeface="Consolas" panose="020B0609020204030204" pitchFamily="49" charset="0"/>
            </a:endParaRPr>
          </a:p>
        </p:txBody>
      </p:sp>
      <p:sp>
        <p:nvSpPr>
          <p:cNvPr id="5" name="Rectangle 4"/>
          <p:cNvSpPr/>
          <p:nvPr/>
        </p:nvSpPr>
        <p:spPr>
          <a:xfrm>
            <a:off x="0" y="1752600"/>
            <a:ext cx="8001000" cy="4953000"/>
          </a:xfrm>
          <a:prstGeom prst="rect">
            <a:avLst/>
          </a:prstGeom>
          <a:solidFill>
            <a:schemeClr val="bg1">
              <a:lumMod val="65000"/>
            </a:schemeClr>
          </a:solid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39725" lvl="1" indent="0">
              <a:buNone/>
            </a:pPr>
            <a:r>
              <a:rPr lang="en-US" b="1" dirty="0">
                <a:latin typeface="Consolas" panose="020B0609020204030204" pitchFamily="49" charset="0"/>
                <a:cs typeface="Consolas" panose="020B0609020204030204" pitchFamily="49" charset="0"/>
              </a:rPr>
              <a:t>Button &lt;</a:t>
            </a:r>
            <a:r>
              <a:rPr lang="en-US" b="1" dirty="0">
                <a:solidFill>
                  <a:srgbClr val="0000FF"/>
                </a:solidFill>
                <a:latin typeface="Consolas" panose="020B0609020204030204" pitchFamily="49" charset="0"/>
                <a:cs typeface="Consolas" panose="020B0609020204030204" pitchFamily="49" charset="0"/>
              </a:rPr>
              <a:t>input type="button"</a:t>
            </a:r>
            <a:r>
              <a:rPr lang="en-US" b="1" dirty="0">
                <a:latin typeface="Consolas" panose="020B0609020204030204" pitchFamily="49" charset="0"/>
                <a:cs typeface="Consolas" panose="020B0609020204030204" pitchFamily="49" charset="0"/>
              </a:rPr>
              <a:t> value="Press me"/&gt;&lt;br&gt;</a:t>
            </a:r>
          </a:p>
          <a:p>
            <a:pPr marL="339725" lvl="1" indent="0">
              <a:buNone/>
            </a:pPr>
            <a:r>
              <a:rPr lang="en-US" b="1" dirty="0">
                <a:latin typeface="Consolas" panose="020B0609020204030204" pitchFamily="49" charset="0"/>
                <a:cs typeface="Consolas" panose="020B0609020204030204" pitchFamily="49" charset="0"/>
              </a:rPr>
              <a:t>&lt;br</a:t>
            </a:r>
            <a:r>
              <a:rPr lang="en-US" b="1" dirty="0" smtClean="0">
                <a:latin typeface="Consolas" panose="020B0609020204030204" pitchFamily="49" charset="0"/>
                <a:cs typeface="Consolas" panose="020B0609020204030204" pitchFamily="49" charset="0"/>
              </a:rPr>
              <a:t>&gt;</a:t>
            </a:r>
          </a:p>
          <a:p>
            <a:pPr marL="339725" lvl="1" indent="0">
              <a:buNone/>
            </a:pPr>
            <a:endParaRPr lang="en-US" b="1" dirty="0">
              <a:latin typeface="Consolas" panose="020B0609020204030204" pitchFamily="49" charset="0"/>
              <a:cs typeface="Consolas" panose="020B0609020204030204" pitchFamily="49" charset="0"/>
            </a:endParaRPr>
          </a:p>
          <a:p>
            <a:pPr marL="339725" lvl="1" indent="0">
              <a:buNone/>
            </a:pPr>
            <a:r>
              <a:rPr lang="en-US" b="1" dirty="0">
                <a:latin typeface="Consolas" panose="020B0609020204030204" pitchFamily="49" charset="0"/>
                <a:cs typeface="Consolas" panose="020B0609020204030204" pitchFamily="49" charset="0"/>
              </a:rPr>
              <a:t>&lt;b&gt;Check all that apply&lt;/b&gt;&lt;br&gt;</a:t>
            </a:r>
          </a:p>
          <a:p>
            <a:pPr marL="339725" lvl="1" indent="0">
              <a:buNone/>
            </a:pPr>
            <a:r>
              <a:rPr lang="en-US" b="1" dirty="0">
                <a:latin typeface="Consolas" panose="020B0609020204030204" pitchFamily="49" charset="0"/>
                <a:cs typeface="Consolas" panose="020B0609020204030204" pitchFamily="49" charset="0"/>
              </a:rPr>
              <a:t>Checkbox opt 1&lt;</a:t>
            </a:r>
            <a:r>
              <a:rPr lang="en-US" b="1" dirty="0">
                <a:solidFill>
                  <a:srgbClr val="0000FF"/>
                </a:solidFill>
                <a:latin typeface="Consolas" panose="020B0609020204030204" pitchFamily="49" charset="0"/>
                <a:cs typeface="Consolas" panose="020B0609020204030204" pitchFamily="49" charset="0"/>
              </a:rPr>
              <a:t>input type="checkbox"</a:t>
            </a:r>
            <a:r>
              <a:rPr lang="en-US" b="1" dirty="0">
                <a:latin typeface="Consolas" panose="020B0609020204030204" pitchFamily="49" charset="0"/>
                <a:cs typeface="Consolas" panose="020B0609020204030204" pitchFamily="49" charset="0"/>
              </a:rPr>
              <a:t>/&gt;&lt;br&gt;</a:t>
            </a:r>
          </a:p>
          <a:p>
            <a:pPr marL="339725" lvl="1" indent="0">
              <a:buNone/>
            </a:pPr>
            <a:r>
              <a:rPr lang="en-US" b="1" dirty="0">
                <a:latin typeface="Consolas" panose="020B0609020204030204" pitchFamily="49" charset="0"/>
                <a:cs typeface="Consolas" panose="020B0609020204030204" pitchFamily="49" charset="0"/>
              </a:rPr>
              <a:t>Checkbox opt 2&lt;</a:t>
            </a:r>
            <a:r>
              <a:rPr lang="en-US" b="1" dirty="0">
                <a:solidFill>
                  <a:srgbClr val="0000FF"/>
                </a:solidFill>
                <a:latin typeface="Consolas" panose="020B0609020204030204" pitchFamily="49" charset="0"/>
                <a:cs typeface="Consolas" panose="020B0609020204030204" pitchFamily="49" charset="0"/>
              </a:rPr>
              <a:t>input type="checkbox"</a:t>
            </a:r>
            <a:r>
              <a:rPr lang="en-US" b="1" dirty="0">
                <a:latin typeface="Consolas" panose="020B0609020204030204" pitchFamily="49" charset="0"/>
                <a:cs typeface="Consolas" panose="020B0609020204030204" pitchFamily="49" charset="0"/>
              </a:rPr>
              <a:t>/&gt;&lt;br&gt;</a:t>
            </a:r>
          </a:p>
          <a:p>
            <a:pPr marL="339725" lvl="1" indent="0">
              <a:buNone/>
            </a:pPr>
            <a:r>
              <a:rPr lang="en-US" b="1" dirty="0">
                <a:latin typeface="Consolas" panose="020B0609020204030204" pitchFamily="49" charset="0"/>
                <a:cs typeface="Consolas" panose="020B0609020204030204" pitchFamily="49" charset="0"/>
              </a:rPr>
              <a:t>&lt;br&gt;</a:t>
            </a:r>
          </a:p>
          <a:p>
            <a:pPr marL="339725" lvl="1" indent="0">
              <a:buNone/>
            </a:pPr>
            <a:endParaRPr lang="en-US" b="1" dirty="0" smtClean="0">
              <a:latin typeface="Consolas" panose="020B0609020204030204" pitchFamily="49" charset="0"/>
              <a:cs typeface="Consolas" panose="020B0609020204030204" pitchFamily="49" charset="0"/>
            </a:endParaRPr>
          </a:p>
          <a:p>
            <a:pPr marL="339725" lvl="1" indent="0">
              <a:buNone/>
            </a:pPr>
            <a:r>
              <a:rPr lang="en-US" b="1" dirty="0" smtClean="0">
                <a:latin typeface="Consolas" panose="020B0609020204030204" pitchFamily="49" charset="0"/>
                <a:cs typeface="Consolas" panose="020B0609020204030204" pitchFamily="49" charset="0"/>
              </a:rPr>
              <a:t>Password </a:t>
            </a:r>
            <a:r>
              <a:rPr lang="en-US" b="1" dirty="0">
                <a:latin typeface="Consolas" panose="020B0609020204030204" pitchFamily="49" charset="0"/>
                <a:cs typeface="Consolas" panose="020B0609020204030204" pitchFamily="49" charset="0"/>
              </a:rPr>
              <a:t>&lt;</a:t>
            </a:r>
            <a:r>
              <a:rPr lang="en-US" b="1" dirty="0">
                <a:solidFill>
                  <a:srgbClr val="0000FF"/>
                </a:solidFill>
                <a:latin typeface="Consolas" panose="020B0609020204030204" pitchFamily="49" charset="0"/>
                <a:cs typeface="Consolas" panose="020B0609020204030204" pitchFamily="49" charset="0"/>
              </a:rPr>
              <a:t>input type="password"</a:t>
            </a:r>
            <a:r>
              <a:rPr lang="en-US" b="1" dirty="0">
                <a:latin typeface="Consolas" panose="020B0609020204030204" pitchFamily="49" charset="0"/>
                <a:cs typeface="Consolas" panose="020B0609020204030204" pitchFamily="49" charset="0"/>
              </a:rPr>
              <a:t> value="default"/&gt;&lt;br&gt;</a:t>
            </a:r>
          </a:p>
          <a:p>
            <a:pPr marL="339725" lvl="1" indent="0">
              <a:buNone/>
            </a:pPr>
            <a:r>
              <a:rPr lang="en-US" b="1" dirty="0">
                <a:latin typeface="Consolas" panose="020B0609020204030204" pitchFamily="49" charset="0"/>
                <a:cs typeface="Consolas" panose="020B0609020204030204" pitchFamily="49" charset="0"/>
              </a:rPr>
              <a:t>&lt;br&gt;</a:t>
            </a:r>
          </a:p>
          <a:p>
            <a:pPr marL="339725" lvl="1" indent="0">
              <a:buNone/>
            </a:pPr>
            <a:endParaRPr lang="en-US" b="1" dirty="0" smtClean="0">
              <a:latin typeface="Consolas" panose="020B0609020204030204" pitchFamily="49" charset="0"/>
              <a:cs typeface="Consolas" panose="020B0609020204030204" pitchFamily="49" charset="0"/>
            </a:endParaRPr>
          </a:p>
          <a:p>
            <a:pPr marL="339725" lvl="1" indent="0">
              <a:buNone/>
            </a:pPr>
            <a:r>
              <a:rPr lang="en-US" b="1" dirty="0" smtClean="0">
                <a:latin typeface="Consolas" panose="020B0609020204030204" pitchFamily="49" charset="0"/>
                <a:cs typeface="Consolas" panose="020B0609020204030204" pitchFamily="49" charset="0"/>
              </a:rPr>
              <a:t>&lt;</a:t>
            </a:r>
            <a:r>
              <a:rPr lang="en-US" b="1" dirty="0">
                <a:latin typeface="Consolas" panose="020B0609020204030204" pitchFamily="49" charset="0"/>
                <a:cs typeface="Consolas" panose="020B0609020204030204" pitchFamily="49" charset="0"/>
              </a:rPr>
              <a:t>b&gt;Select one of the following&lt;/b&gt;&lt;br&gt;</a:t>
            </a:r>
          </a:p>
          <a:p>
            <a:pPr marL="339725" lvl="1" indent="0">
              <a:buNone/>
            </a:pPr>
            <a:r>
              <a:rPr lang="en-US" b="1" dirty="0">
                <a:latin typeface="Consolas" panose="020B0609020204030204" pitchFamily="49" charset="0"/>
                <a:cs typeface="Consolas" panose="020B0609020204030204" pitchFamily="49" charset="0"/>
              </a:rPr>
              <a:t>Radio1 &lt;</a:t>
            </a:r>
            <a:r>
              <a:rPr lang="en-US" b="1" dirty="0">
                <a:solidFill>
                  <a:srgbClr val="0000FF"/>
                </a:solidFill>
                <a:latin typeface="Consolas" panose="020B0609020204030204" pitchFamily="49" charset="0"/>
                <a:cs typeface="Consolas" panose="020B0609020204030204" pitchFamily="49" charset="0"/>
              </a:rPr>
              <a:t>input type="radio"</a:t>
            </a:r>
            <a:r>
              <a:rPr lang="en-US" b="1" dirty="0">
                <a:latin typeface="Consolas" panose="020B0609020204030204" pitchFamily="49" charset="0"/>
                <a:cs typeface="Consolas" panose="020B0609020204030204" pitchFamily="49" charset="0"/>
              </a:rPr>
              <a:t>/&gt;&lt;br&gt;</a:t>
            </a:r>
          </a:p>
          <a:p>
            <a:pPr marL="339725" lvl="1" indent="0">
              <a:buNone/>
            </a:pPr>
            <a:r>
              <a:rPr lang="en-US" b="1" dirty="0" smtClean="0">
                <a:latin typeface="Consolas" panose="020B0609020204030204" pitchFamily="49" charset="0"/>
                <a:cs typeface="Consolas" panose="020B0609020204030204" pitchFamily="49" charset="0"/>
              </a:rPr>
              <a:t>Radio2 </a:t>
            </a:r>
            <a:r>
              <a:rPr lang="en-US" b="1" dirty="0">
                <a:latin typeface="Consolas" panose="020B0609020204030204" pitchFamily="49" charset="0"/>
                <a:cs typeface="Consolas" panose="020B0609020204030204" pitchFamily="49" charset="0"/>
              </a:rPr>
              <a:t>&lt;</a:t>
            </a:r>
            <a:r>
              <a:rPr lang="en-US" b="1" dirty="0">
                <a:solidFill>
                  <a:srgbClr val="0000FF"/>
                </a:solidFill>
                <a:latin typeface="Consolas" panose="020B0609020204030204" pitchFamily="49" charset="0"/>
                <a:cs typeface="Consolas" panose="020B0609020204030204" pitchFamily="49" charset="0"/>
              </a:rPr>
              <a:t>input type="radio"</a:t>
            </a:r>
            <a:r>
              <a:rPr lang="en-US" b="1" dirty="0">
                <a:latin typeface="Consolas" panose="020B0609020204030204" pitchFamily="49" charset="0"/>
                <a:cs typeface="Consolas" panose="020B0609020204030204" pitchFamily="49" charset="0"/>
              </a:rPr>
              <a:t> checked="checked"/&gt;&lt;br</a:t>
            </a:r>
            <a:r>
              <a:rPr lang="en-US" b="1" dirty="0" smtClean="0">
                <a:latin typeface="Consolas" panose="020B0609020204030204" pitchFamily="49" charset="0"/>
                <a:cs typeface="Consolas" panose="020B0609020204030204" pitchFamily="49" charset="0"/>
              </a:rPr>
              <a:t>&gt;</a:t>
            </a:r>
          </a:p>
          <a:p>
            <a:pPr marL="339725" lvl="1" indent="0">
              <a:buNone/>
            </a:pPr>
            <a:endParaRPr lang="en-US" b="1" dirty="0">
              <a:latin typeface="Consolas" panose="020B0609020204030204" pitchFamily="49" charset="0"/>
              <a:cs typeface="Consolas" panose="020B0609020204030204" pitchFamily="49" charset="0"/>
            </a:endParaRPr>
          </a:p>
          <a:p>
            <a:pPr marL="339725" lvl="1" indent="0">
              <a:buNone/>
            </a:pPr>
            <a:r>
              <a:rPr lang="en-US" b="1" dirty="0">
                <a:latin typeface="Consolas" panose="020B0609020204030204" pitchFamily="49" charset="0"/>
                <a:cs typeface="Consolas" panose="020B0609020204030204" pitchFamily="49" charset="0"/>
              </a:rPr>
              <a:t>&lt;br&gt;</a:t>
            </a:r>
          </a:p>
          <a:p>
            <a:pPr marL="339725" lvl="1" indent="0">
              <a:buNone/>
            </a:pPr>
            <a:r>
              <a:rPr lang="en-US" b="1" dirty="0">
                <a:latin typeface="Consolas" panose="020B0609020204030204" pitchFamily="49" charset="0"/>
                <a:cs typeface="Consolas" panose="020B0609020204030204" pitchFamily="49" charset="0"/>
              </a:rPr>
              <a:t>Text &lt;</a:t>
            </a:r>
            <a:r>
              <a:rPr lang="en-US" b="1" dirty="0">
                <a:solidFill>
                  <a:srgbClr val="0000FF"/>
                </a:solidFill>
                <a:latin typeface="Consolas" panose="020B0609020204030204" pitchFamily="49" charset="0"/>
                <a:cs typeface="Consolas" panose="020B0609020204030204" pitchFamily="49" charset="0"/>
              </a:rPr>
              <a:t>input type="Text"</a:t>
            </a:r>
            <a:r>
              <a:rPr lang="en-US" b="1" dirty="0">
                <a:latin typeface="Consolas" panose="020B0609020204030204" pitchFamily="49" charset="0"/>
                <a:cs typeface="Consolas" panose="020B0609020204030204" pitchFamily="49" charset="0"/>
              </a:rPr>
              <a:t> value="Type a line of text here"/&gt;</a:t>
            </a: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7490" b="81960"/>
          <a:stretch/>
        </p:blipFill>
        <p:spPr bwMode="auto">
          <a:xfrm>
            <a:off x="5983357" y="2105428"/>
            <a:ext cx="1712843" cy="506896"/>
          </a:xfrm>
          <a:prstGeom prst="rect">
            <a:avLst/>
          </a:prstGeom>
          <a:noFill/>
          <a:ln w="25400">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569" t="47814" r="7334" b="44050"/>
          <a:stretch/>
        </p:blipFill>
        <p:spPr bwMode="auto">
          <a:xfrm>
            <a:off x="5257800" y="4347040"/>
            <a:ext cx="2057400" cy="228600"/>
          </a:xfrm>
          <a:prstGeom prst="rect">
            <a:avLst/>
          </a:prstGeom>
          <a:noFill/>
          <a:ln w="25400">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0752" r="35484" b="58025"/>
          <a:stretch/>
        </p:blipFill>
        <p:spPr bwMode="auto">
          <a:xfrm>
            <a:off x="5715000" y="2991603"/>
            <a:ext cx="1524000" cy="596347"/>
          </a:xfrm>
          <a:prstGeom prst="rect">
            <a:avLst/>
          </a:prstGeom>
          <a:noFill/>
          <a:ln w="25400">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409" t="87404" r="21398"/>
          <a:stretch/>
        </p:blipFill>
        <p:spPr bwMode="auto">
          <a:xfrm>
            <a:off x="5983357" y="6001389"/>
            <a:ext cx="1752600" cy="353934"/>
          </a:xfrm>
          <a:prstGeom prst="rect">
            <a:avLst/>
          </a:prstGeom>
          <a:noFill/>
          <a:ln w="25400">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8753" y="4873401"/>
            <a:ext cx="1752600" cy="657225"/>
          </a:xfrm>
          <a:prstGeom prst="rect">
            <a:avLst/>
          </a:prstGeom>
          <a:noFill/>
          <a:ln w="25400">
            <a:solidFill>
              <a:srgbClr val="0000FF"/>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4678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randombar(horizontal)">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randombar(horizontal)">
                                      <p:cBhvr>
                                        <p:cTn id="22" dur="5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randombar(horizontal)">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randombar(horizontal)">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randombar(horizontal)">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randombar(horizont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randombar(horizontal)">
                                      <p:cBhvr>
                                        <p:cTn id="52" dur="500"/>
                                        <p:tgtEl>
                                          <p:spTgt spid="5">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Effect transition="in" filter="randombar(horizontal)">
                                      <p:cBhvr>
                                        <p:cTn id="57" dur="500"/>
                                        <p:tgtEl>
                                          <p:spTgt spid="5">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randombar(horizontal)">
                                      <p:cBhvr>
                                        <p:cTn id="62" dur="5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5">
                                            <p:txEl>
                                              <p:pRg st="11" end="11"/>
                                            </p:txEl>
                                          </p:spTgt>
                                        </p:tgtEl>
                                        <p:attrNameLst>
                                          <p:attrName>style.visibility</p:attrName>
                                        </p:attrNameLst>
                                      </p:cBhvr>
                                      <p:to>
                                        <p:strVal val="visible"/>
                                      </p:to>
                                    </p:set>
                                    <p:animEffect transition="in" filter="randombar(horizontal)">
                                      <p:cBhvr>
                                        <p:cTn id="67" dur="500"/>
                                        <p:tgtEl>
                                          <p:spTgt spid="5">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5">
                                            <p:txEl>
                                              <p:pRg st="12" end="12"/>
                                            </p:txEl>
                                          </p:spTgt>
                                        </p:tgtEl>
                                        <p:attrNameLst>
                                          <p:attrName>style.visibility</p:attrName>
                                        </p:attrNameLst>
                                      </p:cBhvr>
                                      <p:to>
                                        <p:strVal val="visible"/>
                                      </p:to>
                                    </p:set>
                                    <p:animEffect transition="in" filter="randombar(horizontal)">
                                      <p:cBhvr>
                                        <p:cTn id="72" dur="500"/>
                                        <p:tgtEl>
                                          <p:spTgt spid="5">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4" presetClass="entr" presetSubtype="10" fill="hold" grpId="0" nodeType="clickEffect">
                                  <p:stCondLst>
                                    <p:cond delay="0"/>
                                  </p:stCondLst>
                                  <p:childTnLst>
                                    <p:set>
                                      <p:cBhvr>
                                        <p:cTn id="76" dur="1" fill="hold">
                                          <p:stCondLst>
                                            <p:cond delay="0"/>
                                          </p:stCondLst>
                                        </p:cTn>
                                        <p:tgtEl>
                                          <p:spTgt spid="5">
                                            <p:txEl>
                                              <p:pRg st="13" end="13"/>
                                            </p:txEl>
                                          </p:spTgt>
                                        </p:tgtEl>
                                        <p:attrNameLst>
                                          <p:attrName>style.visibility</p:attrName>
                                        </p:attrNameLst>
                                      </p:cBhvr>
                                      <p:to>
                                        <p:strVal val="visible"/>
                                      </p:to>
                                    </p:set>
                                    <p:animEffect transition="in" filter="randombar(horizontal)">
                                      <p:cBhvr>
                                        <p:cTn id="77" dur="500"/>
                                        <p:tgtEl>
                                          <p:spTgt spid="5">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4" presetClass="entr" presetSubtype="10" fill="hold" nodeType="clickEffect">
                                  <p:stCondLst>
                                    <p:cond delay="0"/>
                                  </p:stCondLst>
                                  <p:childTnLst>
                                    <p:set>
                                      <p:cBhvr>
                                        <p:cTn id="81" dur="1" fill="hold">
                                          <p:stCondLst>
                                            <p:cond delay="0"/>
                                          </p:stCondLst>
                                        </p:cTn>
                                        <p:tgtEl>
                                          <p:spTgt spid="5122"/>
                                        </p:tgtEl>
                                        <p:attrNameLst>
                                          <p:attrName>style.visibility</p:attrName>
                                        </p:attrNameLst>
                                      </p:cBhvr>
                                      <p:to>
                                        <p:strVal val="visible"/>
                                      </p:to>
                                    </p:set>
                                    <p:animEffect transition="in" filter="randombar(horizontal)">
                                      <p:cBhvr>
                                        <p:cTn id="82" dur="500"/>
                                        <p:tgtEl>
                                          <p:spTgt spid="5122"/>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5">
                                            <p:txEl>
                                              <p:pRg st="15" end="15"/>
                                            </p:txEl>
                                          </p:spTgt>
                                        </p:tgtEl>
                                        <p:attrNameLst>
                                          <p:attrName>style.visibility</p:attrName>
                                        </p:attrNameLst>
                                      </p:cBhvr>
                                      <p:to>
                                        <p:strVal val="visible"/>
                                      </p:to>
                                    </p:set>
                                    <p:animEffect transition="in" filter="randombar(horizontal)">
                                      <p:cBhvr>
                                        <p:cTn id="87" dur="500"/>
                                        <p:tgtEl>
                                          <p:spTgt spid="5">
                                            <p:txEl>
                                              <p:pRg st="15" end="15"/>
                                            </p:txEl>
                                          </p:spTgt>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5">
                                            <p:txEl>
                                              <p:pRg st="16" end="16"/>
                                            </p:txEl>
                                          </p:spTgt>
                                        </p:tgtEl>
                                        <p:attrNameLst>
                                          <p:attrName>style.visibility</p:attrName>
                                        </p:attrNameLst>
                                      </p:cBhvr>
                                      <p:to>
                                        <p:strVal val="visible"/>
                                      </p:to>
                                    </p:set>
                                    <p:animEffect transition="in" filter="randombar(horizontal)">
                                      <p:cBhvr>
                                        <p:cTn id="90" dur="500"/>
                                        <p:tgtEl>
                                          <p:spTgt spid="5">
                                            <p:txEl>
                                              <p:pRg st="16" end="16"/>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4" presetClass="entr" presetSubtype="10" fill="hold" nodeType="click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randombar(horizontal)">
                                      <p:cBhvr>
                                        <p:cTn id="9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nimBg="1"/>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Sending Email: Basic </a:t>
            </a:r>
            <a:r>
              <a:rPr lang="en-US" dirty="0" smtClean="0"/>
              <a:t>Version (Same Constant Email Address)</a:t>
            </a:r>
            <a:endParaRPr lang="en-US" dirty="0"/>
          </a:p>
        </p:txBody>
      </p:sp>
      <p:sp>
        <p:nvSpPr>
          <p:cNvPr id="3" name="Content Placeholder 2"/>
          <p:cNvSpPr>
            <a:spLocks noGrp="1"/>
          </p:cNvSpPr>
          <p:nvPr>
            <p:ph idx="1"/>
          </p:nvPr>
        </p:nvSpPr>
        <p:spPr>
          <a:xfrm>
            <a:off x="228600" y="1295400"/>
            <a:ext cx="8610600" cy="5105400"/>
          </a:xfrm>
        </p:spPr>
        <p:txBody>
          <a:bodyPr/>
          <a:lstStyle/>
          <a:p>
            <a:r>
              <a:rPr lang="en-US" b="1" dirty="0" smtClean="0"/>
              <a:t>Name of example</a:t>
            </a:r>
            <a:r>
              <a:rPr lang="en-US" dirty="0"/>
              <a:t>: </a:t>
            </a:r>
            <a:r>
              <a:rPr lang="en-US" dirty="0"/>
              <a:t>8</a:t>
            </a:r>
            <a:r>
              <a:rPr lang="en-US" dirty="0" smtClean="0"/>
              <a:t>sendingEmail.htm</a:t>
            </a:r>
            <a:endParaRPr lang="en-US" dirty="0" smtClean="0"/>
          </a:p>
          <a:p>
            <a:pPr marL="228600" lvl="1" indent="0">
              <a:buNone/>
            </a:pPr>
            <a:r>
              <a:rPr lang="en-US" sz="1800" dirty="0">
                <a:latin typeface="Consolas" panose="020B0609020204030204" pitchFamily="49" charset="0"/>
                <a:cs typeface="Consolas" panose="020B0609020204030204" pitchFamily="49" charset="0"/>
              </a:rPr>
              <a:t>&lt;script&gt;</a:t>
            </a:r>
          </a:p>
          <a:p>
            <a:pPr marL="228600" lvl="1" indent="0">
              <a:buNone/>
            </a:pPr>
            <a:r>
              <a:rPr lang="en-US" sz="1800" dirty="0">
                <a:latin typeface="Consolas" panose="020B0609020204030204" pitchFamily="49" charset="0"/>
                <a:cs typeface="Consolas" panose="020B0609020204030204" pitchFamily="49" charset="0"/>
              </a:rPr>
              <a:t>function buttonPress()</a:t>
            </a:r>
          </a:p>
          <a:p>
            <a:pPr marL="228600" lvl="1" indent="0">
              <a:buNone/>
            </a:pPr>
            <a:r>
              <a:rPr lang="en-US" sz="1800" dirty="0">
                <a:latin typeface="Consolas" panose="020B0609020204030204" pitchFamily="49" charset="0"/>
                <a:cs typeface="Consolas" panose="020B0609020204030204" pitchFamily="49" charset="0"/>
              </a:rPr>
              <a:t>{</a:t>
            </a:r>
          </a:p>
          <a:p>
            <a:pPr marL="228600" lvl="1" indent="0">
              <a:buNone/>
            </a:pPr>
            <a:r>
              <a:rPr lang="en-US" sz="1800" dirty="0">
                <a:latin typeface="Consolas" panose="020B0609020204030204" pitchFamily="49" charset="0"/>
                <a:cs typeface="Consolas" panose="020B0609020204030204" pitchFamily="49" charset="0"/>
              </a:rPr>
              <a:t>    window.open("mailto:foo@bar.com</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228600" lvl="1" indent="0">
              <a:buNone/>
            </a:pPr>
            <a:r>
              <a:rPr lang="en-US" sz="1800" dirty="0">
                <a:latin typeface="Consolas" panose="020B0609020204030204" pitchFamily="49" charset="0"/>
                <a:cs typeface="Consolas" panose="020B0609020204030204" pitchFamily="49" charset="0"/>
              </a:rPr>
              <a:t>}</a:t>
            </a:r>
          </a:p>
          <a:p>
            <a:pPr marL="228600" lvl="1" indent="0">
              <a:buNone/>
            </a:pPr>
            <a:r>
              <a:rPr lang="en-US" sz="1800" dirty="0">
                <a:latin typeface="Consolas" panose="020B0609020204030204" pitchFamily="49" charset="0"/>
                <a:cs typeface="Consolas" panose="020B0609020204030204" pitchFamily="49" charset="0"/>
              </a:rPr>
              <a:t>&lt;/script&gt;</a:t>
            </a:r>
          </a:p>
          <a:p>
            <a:pPr marL="228600" lvl="1" indent="0">
              <a:buNone/>
            </a:pPr>
            <a:r>
              <a:rPr lang="en-US" sz="1800" dirty="0">
                <a:latin typeface="Consolas" panose="020B0609020204030204" pitchFamily="49" charset="0"/>
                <a:cs typeface="Consolas" panose="020B0609020204030204" pitchFamily="49" charset="0"/>
              </a:rPr>
              <a:t>&lt;input type="button" value="Send mail" </a:t>
            </a:r>
            <a:r>
              <a:rPr lang="en-US" sz="1800" dirty="0" smtClean="0">
                <a:latin typeface="Consolas" panose="020B0609020204030204" pitchFamily="49" charset="0"/>
                <a:cs typeface="Consolas" panose="020B0609020204030204" pitchFamily="49" charset="0"/>
              </a:rPr>
              <a:t>onclick</a:t>
            </a:r>
            <a:r>
              <a:rPr lang="en-US" sz="1800" dirty="0">
                <a:latin typeface="Consolas" panose="020B0609020204030204" pitchFamily="49" charset="0"/>
                <a:cs typeface="Consolas" panose="020B0609020204030204" pitchFamily="49" charset="0"/>
              </a:rPr>
              <a:t>="buttonPress()"/&gt;</a:t>
            </a:r>
          </a:p>
          <a:p>
            <a:endParaRPr lang="en-US" dirty="0"/>
          </a:p>
        </p:txBody>
      </p:sp>
      <p:pic>
        <p:nvPicPr>
          <p:cNvPr id="921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31534"/>
          <a:stretch/>
        </p:blipFill>
        <p:spPr bwMode="auto">
          <a:xfrm>
            <a:off x="5410200" y="1295400"/>
            <a:ext cx="3521529" cy="24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368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Sending Mail: </a:t>
            </a:r>
            <a:r>
              <a:rPr lang="en-US" dirty="0" smtClean="0"/>
              <a:t>Constant Email,</a:t>
            </a:r>
            <a:r>
              <a:rPr lang="en-US" dirty="0" smtClean="0"/>
              <a:t> </a:t>
            </a:r>
            <a:r>
              <a:rPr lang="en-US" dirty="0" smtClean="0"/>
              <a:t>Subject And Body</a:t>
            </a:r>
            <a:endParaRPr lang="en-US" dirty="0"/>
          </a:p>
        </p:txBody>
      </p:sp>
      <p:sp>
        <p:nvSpPr>
          <p:cNvPr id="3" name="Content Placeholder 2"/>
          <p:cNvSpPr>
            <a:spLocks noGrp="1"/>
          </p:cNvSpPr>
          <p:nvPr>
            <p:ph idx="1"/>
          </p:nvPr>
        </p:nvSpPr>
        <p:spPr/>
        <p:txBody>
          <a:bodyPr/>
          <a:lstStyle/>
          <a:p>
            <a:r>
              <a:rPr lang="en-US" b="1" dirty="0"/>
              <a:t>Name of example</a:t>
            </a:r>
            <a:r>
              <a:rPr lang="en-US" dirty="0"/>
              <a:t>: </a:t>
            </a:r>
            <a:r>
              <a:rPr lang="en-US" dirty="0" smtClean="0"/>
              <a:t>9</a:t>
            </a:r>
            <a:r>
              <a:rPr lang="en-US" dirty="0" smtClean="0">
                <a:latin typeface="Consolas" panose="020B0609020204030204" pitchFamily="49" charset="0"/>
                <a:cs typeface="Consolas" panose="020B0609020204030204" pitchFamily="49" charset="0"/>
              </a:rPr>
              <a:t>sendingEmail.htm</a:t>
            </a:r>
            <a:endParaRPr lang="en-US"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function buttonPress()</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smtClean="0">
                <a:latin typeface="Consolas" panose="020B0609020204030204" pitchFamily="49" charset="0"/>
                <a:cs typeface="Consolas" panose="020B0609020204030204" pitchFamily="49" charset="0"/>
              </a:rPr>
              <a:t>    window.open</a:t>
            </a:r>
            <a:r>
              <a:rPr lang="en-US" sz="1800" dirty="0">
                <a:latin typeface="Consolas" panose="020B0609020204030204" pitchFamily="49" charset="0"/>
                <a:cs typeface="Consolas" panose="020B0609020204030204" pitchFamily="49" charset="0"/>
              </a:rPr>
              <a:t>("</a:t>
            </a:r>
            <a:r>
              <a:rPr lang="en-US" sz="1800" b="1" dirty="0">
                <a:solidFill>
                  <a:srgbClr val="FF0000"/>
                </a:solidFill>
                <a:latin typeface="Consolas" panose="020B0609020204030204" pitchFamily="49" charset="0"/>
                <a:cs typeface="Consolas" panose="020B0609020204030204" pitchFamily="49" charset="0"/>
              </a:rPr>
              <a:t>mailto:foo@bar</a:t>
            </a:r>
            <a:r>
              <a:rPr lang="en-US" sz="1800" dirty="0">
                <a:latin typeface="Consolas" panose="020B0609020204030204" pitchFamily="49" charset="0"/>
                <a:cs typeface="Consolas" panose="020B0609020204030204" pitchFamily="49" charset="0"/>
              </a:rPr>
              <a:t>" + "</a:t>
            </a:r>
            <a:r>
              <a:rPr lang="en-US" sz="1800" b="1" dirty="0">
                <a:solidFill>
                  <a:srgbClr val="0000FF"/>
                </a:solidFill>
                <a:latin typeface="Consolas" panose="020B0609020204030204" pitchFamily="49" charset="0"/>
                <a:cs typeface="Consolas" panose="020B0609020204030204" pitchFamily="49" charset="0"/>
              </a:rPr>
              <a:t>?subject=$$$</a:t>
            </a: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3397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&amp;</a:t>
            </a:r>
            <a:r>
              <a:rPr lang="en-US" sz="1800" b="1" dirty="0">
                <a:solidFill>
                  <a:srgbClr val="92D050"/>
                </a:solidFill>
                <a:latin typeface="Consolas" panose="020B0609020204030204" pitchFamily="49" charset="0"/>
                <a:cs typeface="Consolas" panose="020B0609020204030204" pitchFamily="49" charset="0"/>
              </a:rPr>
              <a:t>body=Spam!</a:t>
            </a: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a:t>
            </a:r>
            <a:r>
              <a:rPr lang="en-US" sz="1800" dirty="0" smtClean="0">
                <a:latin typeface="Consolas" panose="020B0609020204030204" pitchFamily="49" charset="0"/>
                <a:cs typeface="Consolas" panose="020B0609020204030204" pitchFamily="49" charset="0"/>
              </a:rPr>
              <a:t>&gt;</a:t>
            </a:r>
          </a:p>
          <a:p>
            <a:pPr marL="339725" lvl="1" indent="0">
              <a:buNone/>
            </a:pPr>
            <a:endParaRPr lang="en-US" sz="1800"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&lt;input type="button" value="Send mail" onclick="buttonPress()"/&gt;</a:t>
            </a:r>
          </a:p>
        </p:txBody>
      </p:sp>
      <p:pic>
        <p:nvPicPr>
          <p:cNvPr id="1024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2385"/>
          <a:stretch/>
        </p:blipFill>
        <p:spPr bwMode="auto">
          <a:xfrm>
            <a:off x="6157291" y="914400"/>
            <a:ext cx="2986709"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reeform 4"/>
          <p:cNvSpPr/>
          <p:nvPr/>
        </p:nvSpPr>
        <p:spPr>
          <a:xfrm>
            <a:off x="3944983" y="1162594"/>
            <a:ext cx="3344091" cy="1672046"/>
          </a:xfrm>
          <a:custGeom>
            <a:avLst/>
            <a:gdLst>
              <a:gd name="connsiteX0" fmla="*/ 0 w 3344091"/>
              <a:gd name="connsiteY0" fmla="*/ 1672046 h 1672046"/>
              <a:gd name="connsiteX1" fmla="*/ 287383 w 3344091"/>
              <a:gd name="connsiteY1" fmla="*/ 1645920 h 1672046"/>
              <a:gd name="connsiteX2" fmla="*/ 339634 w 3344091"/>
              <a:gd name="connsiteY2" fmla="*/ 1632857 h 1672046"/>
              <a:gd name="connsiteX3" fmla="*/ 418011 w 3344091"/>
              <a:gd name="connsiteY3" fmla="*/ 1606732 h 1672046"/>
              <a:gd name="connsiteX4" fmla="*/ 483326 w 3344091"/>
              <a:gd name="connsiteY4" fmla="*/ 1593669 h 1672046"/>
              <a:gd name="connsiteX5" fmla="*/ 561703 w 3344091"/>
              <a:gd name="connsiteY5" fmla="*/ 1554480 h 1672046"/>
              <a:gd name="connsiteX6" fmla="*/ 666206 w 3344091"/>
              <a:gd name="connsiteY6" fmla="*/ 1528355 h 1672046"/>
              <a:gd name="connsiteX7" fmla="*/ 718457 w 3344091"/>
              <a:gd name="connsiteY7" fmla="*/ 1515292 h 1672046"/>
              <a:gd name="connsiteX8" fmla="*/ 862148 w 3344091"/>
              <a:gd name="connsiteY8" fmla="*/ 1449977 h 1672046"/>
              <a:gd name="connsiteX9" fmla="*/ 927463 w 3344091"/>
              <a:gd name="connsiteY9" fmla="*/ 1436915 h 1672046"/>
              <a:gd name="connsiteX10" fmla="*/ 966651 w 3344091"/>
              <a:gd name="connsiteY10" fmla="*/ 1410789 h 1672046"/>
              <a:gd name="connsiteX11" fmla="*/ 1097280 w 3344091"/>
              <a:gd name="connsiteY11" fmla="*/ 1358537 h 1672046"/>
              <a:gd name="connsiteX12" fmla="*/ 1162594 w 3344091"/>
              <a:gd name="connsiteY12" fmla="*/ 1306286 h 1672046"/>
              <a:gd name="connsiteX13" fmla="*/ 1293223 w 3344091"/>
              <a:gd name="connsiteY13" fmla="*/ 1240972 h 1672046"/>
              <a:gd name="connsiteX14" fmla="*/ 1345474 w 3344091"/>
              <a:gd name="connsiteY14" fmla="*/ 1214846 h 1672046"/>
              <a:gd name="connsiteX15" fmla="*/ 1397726 w 3344091"/>
              <a:gd name="connsiteY15" fmla="*/ 1175657 h 1672046"/>
              <a:gd name="connsiteX16" fmla="*/ 1489166 w 3344091"/>
              <a:gd name="connsiteY16" fmla="*/ 1136469 h 1672046"/>
              <a:gd name="connsiteX17" fmla="*/ 1593668 w 3344091"/>
              <a:gd name="connsiteY17" fmla="*/ 1045029 h 1672046"/>
              <a:gd name="connsiteX18" fmla="*/ 1658983 w 3344091"/>
              <a:gd name="connsiteY18" fmla="*/ 1005840 h 1672046"/>
              <a:gd name="connsiteX19" fmla="*/ 1711234 w 3344091"/>
              <a:gd name="connsiteY19" fmla="*/ 953589 h 1672046"/>
              <a:gd name="connsiteX20" fmla="*/ 1763486 w 3344091"/>
              <a:gd name="connsiteY20" fmla="*/ 914400 h 1672046"/>
              <a:gd name="connsiteX21" fmla="*/ 1815737 w 3344091"/>
              <a:gd name="connsiteY21" fmla="*/ 862149 h 1672046"/>
              <a:gd name="connsiteX22" fmla="*/ 1907177 w 3344091"/>
              <a:gd name="connsiteY22" fmla="*/ 796835 h 1672046"/>
              <a:gd name="connsiteX23" fmla="*/ 1946366 w 3344091"/>
              <a:gd name="connsiteY23" fmla="*/ 744583 h 1672046"/>
              <a:gd name="connsiteX24" fmla="*/ 2011680 w 3344091"/>
              <a:gd name="connsiteY24" fmla="*/ 705395 h 1672046"/>
              <a:gd name="connsiteX25" fmla="*/ 2090057 w 3344091"/>
              <a:gd name="connsiteY25" fmla="*/ 640080 h 1672046"/>
              <a:gd name="connsiteX26" fmla="*/ 2142308 w 3344091"/>
              <a:gd name="connsiteY26" fmla="*/ 613955 h 1672046"/>
              <a:gd name="connsiteX27" fmla="*/ 2194560 w 3344091"/>
              <a:gd name="connsiteY27" fmla="*/ 574766 h 1672046"/>
              <a:gd name="connsiteX28" fmla="*/ 2325188 w 3344091"/>
              <a:gd name="connsiteY28" fmla="*/ 483326 h 1672046"/>
              <a:gd name="connsiteX29" fmla="*/ 2377440 w 3344091"/>
              <a:gd name="connsiteY29" fmla="*/ 444137 h 1672046"/>
              <a:gd name="connsiteX30" fmla="*/ 2416628 w 3344091"/>
              <a:gd name="connsiteY30" fmla="*/ 418012 h 1672046"/>
              <a:gd name="connsiteX31" fmla="*/ 2455817 w 3344091"/>
              <a:gd name="connsiteY31" fmla="*/ 378823 h 1672046"/>
              <a:gd name="connsiteX32" fmla="*/ 2534194 w 3344091"/>
              <a:gd name="connsiteY32" fmla="*/ 326572 h 1672046"/>
              <a:gd name="connsiteX33" fmla="*/ 2625634 w 3344091"/>
              <a:gd name="connsiteY33" fmla="*/ 274320 h 1672046"/>
              <a:gd name="connsiteX34" fmla="*/ 2717074 w 3344091"/>
              <a:gd name="connsiteY34" fmla="*/ 209006 h 1672046"/>
              <a:gd name="connsiteX35" fmla="*/ 2782388 w 3344091"/>
              <a:gd name="connsiteY35" fmla="*/ 169817 h 1672046"/>
              <a:gd name="connsiteX36" fmla="*/ 2821577 w 3344091"/>
              <a:gd name="connsiteY36" fmla="*/ 156755 h 1672046"/>
              <a:gd name="connsiteX37" fmla="*/ 2899954 w 3344091"/>
              <a:gd name="connsiteY37" fmla="*/ 104503 h 1672046"/>
              <a:gd name="connsiteX38" fmla="*/ 2939143 w 3344091"/>
              <a:gd name="connsiteY38" fmla="*/ 91440 h 1672046"/>
              <a:gd name="connsiteX39" fmla="*/ 3017520 w 3344091"/>
              <a:gd name="connsiteY39" fmla="*/ 52252 h 1672046"/>
              <a:gd name="connsiteX40" fmla="*/ 3108960 w 3344091"/>
              <a:gd name="connsiteY40" fmla="*/ 39189 h 1672046"/>
              <a:gd name="connsiteX41" fmla="*/ 3161211 w 3344091"/>
              <a:gd name="connsiteY41" fmla="*/ 26126 h 1672046"/>
              <a:gd name="connsiteX42" fmla="*/ 3239588 w 3344091"/>
              <a:gd name="connsiteY42" fmla="*/ 13063 h 1672046"/>
              <a:gd name="connsiteX43" fmla="*/ 3344091 w 3344091"/>
              <a:gd name="connsiteY43" fmla="*/ 0 h 1672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344091" h="1672046">
                <a:moveTo>
                  <a:pt x="0" y="1672046"/>
                </a:moveTo>
                <a:cubicBezTo>
                  <a:pt x="141371" y="1663210"/>
                  <a:pt x="175844" y="1668228"/>
                  <a:pt x="287383" y="1645920"/>
                </a:cubicBezTo>
                <a:cubicBezTo>
                  <a:pt x="304987" y="1642399"/>
                  <a:pt x="322438" y="1638016"/>
                  <a:pt x="339634" y="1632857"/>
                </a:cubicBezTo>
                <a:cubicBezTo>
                  <a:pt x="366011" y="1624944"/>
                  <a:pt x="391007" y="1612133"/>
                  <a:pt x="418011" y="1606732"/>
                </a:cubicBezTo>
                <a:lnTo>
                  <a:pt x="483326" y="1593669"/>
                </a:lnTo>
                <a:cubicBezTo>
                  <a:pt x="509452" y="1580606"/>
                  <a:pt x="534195" y="1564304"/>
                  <a:pt x="561703" y="1554480"/>
                </a:cubicBezTo>
                <a:cubicBezTo>
                  <a:pt x="595518" y="1542403"/>
                  <a:pt x="631372" y="1537063"/>
                  <a:pt x="666206" y="1528355"/>
                </a:cubicBezTo>
                <a:cubicBezTo>
                  <a:pt x="683623" y="1524001"/>
                  <a:pt x="702399" y="1523321"/>
                  <a:pt x="718457" y="1515292"/>
                </a:cubicBezTo>
                <a:cubicBezTo>
                  <a:pt x="760232" y="1494404"/>
                  <a:pt x="815933" y="1463841"/>
                  <a:pt x="862148" y="1449977"/>
                </a:cubicBezTo>
                <a:cubicBezTo>
                  <a:pt x="883414" y="1443597"/>
                  <a:pt x="905691" y="1441269"/>
                  <a:pt x="927463" y="1436915"/>
                </a:cubicBezTo>
                <a:cubicBezTo>
                  <a:pt x="940526" y="1428206"/>
                  <a:pt x="952609" y="1417810"/>
                  <a:pt x="966651" y="1410789"/>
                </a:cubicBezTo>
                <a:cubicBezTo>
                  <a:pt x="1098335" y="1344946"/>
                  <a:pt x="846193" y="1505005"/>
                  <a:pt x="1097280" y="1358537"/>
                </a:cubicBezTo>
                <a:cubicBezTo>
                  <a:pt x="1121363" y="1344489"/>
                  <a:pt x="1138686" y="1320631"/>
                  <a:pt x="1162594" y="1306286"/>
                </a:cubicBezTo>
                <a:cubicBezTo>
                  <a:pt x="1204339" y="1281239"/>
                  <a:pt x="1249680" y="1262743"/>
                  <a:pt x="1293223" y="1240972"/>
                </a:cubicBezTo>
                <a:cubicBezTo>
                  <a:pt x="1310640" y="1232263"/>
                  <a:pt x="1329896" y="1226530"/>
                  <a:pt x="1345474" y="1214846"/>
                </a:cubicBezTo>
                <a:cubicBezTo>
                  <a:pt x="1362891" y="1201783"/>
                  <a:pt x="1378613" y="1186082"/>
                  <a:pt x="1397726" y="1175657"/>
                </a:cubicBezTo>
                <a:cubicBezTo>
                  <a:pt x="1426838" y="1159778"/>
                  <a:pt x="1460054" y="1152348"/>
                  <a:pt x="1489166" y="1136469"/>
                </a:cubicBezTo>
                <a:cubicBezTo>
                  <a:pt x="1554957" y="1100583"/>
                  <a:pt x="1532997" y="1092218"/>
                  <a:pt x="1593668" y="1045029"/>
                </a:cubicBezTo>
                <a:cubicBezTo>
                  <a:pt x="1613710" y="1029441"/>
                  <a:pt x="1638941" y="1021428"/>
                  <a:pt x="1658983" y="1005840"/>
                </a:cubicBezTo>
                <a:cubicBezTo>
                  <a:pt x="1678426" y="990718"/>
                  <a:pt x="1692697" y="969809"/>
                  <a:pt x="1711234" y="953589"/>
                </a:cubicBezTo>
                <a:cubicBezTo>
                  <a:pt x="1727619" y="939252"/>
                  <a:pt x="1747101" y="928737"/>
                  <a:pt x="1763486" y="914400"/>
                </a:cubicBezTo>
                <a:cubicBezTo>
                  <a:pt x="1782023" y="898180"/>
                  <a:pt x="1796673" y="877746"/>
                  <a:pt x="1815737" y="862149"/>
                </a:cubicBezTo>
                <a:cubicBezTo>
                  <a:pt x="1844727" y="838430"/>
                  <a:pt x="1879335" y="821892"/>
                  <a:pt x="1907177" y="796835"/>
                </a:cubicBezTo>
                <a:cubicBezTo>
                  <a:pt x="1923360" y="782271"/>
                  <a:pt x="1929981" y="758920"/>
                  <a:pt x="1946366" y="744583"/>
                </a:cubicBezTo>
                <a:cubicBezTo>
                  <a:pt x="1965474" y="727864"/>
                  <a:pt x="1991147" y="720328"/>
                  <a:pt x="2011680" y="705395"/>
                </a:cubicBezTo>
                <a:cubicBezTo>
                  <a:pt x="2039184" y="685392"/>
                  <a:pt x="2062196" y="659582"/>
                  <a:pt x="2090057" y="640080"/>
                </a:cubicBezTo>
                <a:cubicBezTo>
                  <a:pt x="2106010" y="628913"/>
                  <a:pt x="2125795" y="624275"/>
                  <a:pt x="2142308" y="613955"/>
                </a:cubicBezTo>
                <a:cubicBezTo>
                  <a:pt x="2160770" y="602416"/>
                  <a:pt x="2176844" y="587421"/>
                  <a:pt x="2194560" y="574766"/>
                </a:cubicBezTo>
                <a:cubicBezTo>
                  <a:pt x="2237810" y="543873"/>
                  <a:pt x="2281938" y="514219"/>
                  <a:pt x="2325188" y="483326"/>
                </a:cubicBezTo>
                <a:cubicBezTo>
                  <a:pt x="2342904" y="470671"/>
                  <a:pt x="2359325" y="456214"/>
                  <a:pt x="2377440" y="444137"/>
                </a:cubicBezTo>
                <a:cubicBezTo>
                  <a:pt x="2390503" y="435429"/>
                  <a:pt x="2404567" y="428062"/>
                  <a:pt x="2416628" y="418012"/>
                </a:cubicBezTo>
                <a:cubicBezTo>
                  <a:pt x="2430820" y="406185"/>
                  <a:pt x="2441235" y="390165"/>
                  <a:pt x="2455817" y="378823"/>
                </a:cubicBezTo>
                <a:cubicBezTo>
                  <a:pt x="2480602" y="359546"/>
                  <a:pt x="2509075" y="345411"/>
                  <a:pt x="2534194" y="326572"/>
                </a:cubicBezTo>
                <a:cubicBezTo>
                  <a:pt x="2597461" y="279121"/>
                  <a:pt x="2565792" y="294268"/>
                  <a:pt x="2625634" y="274320"/>
                </a:cubicBezTo>
                <a:cubicBezTo>
                  <a:pt x="2663947" y="245586"/>
                  <a:pt x="2678879" y="232878"/>
                  <a:pt x="2717074" y="209006"/>
                </a:cubicBezTo>
                <a:cubicBezTo>
                  <a:pt x="2738604" y="195549"/>
                  <a:pt x="2759679" y="181171"/>
                  <a:pt x="2782388" y="169817"/>
                </a:cubicBezTo>
                <a:cubicBezTo>
                  <a:pt x="2794704" y="163659"/>
                  <a:pt x="2808514" y="161109"/>
                  <a:pt x="2821577" y="156755"/>
                </a:cubicBezTo>
                <a:cubicBezTo>
                  <a:pt x="2847703" y="139338"/>
                  <a:pt x="2870166" y="114432"/>
                  <a:pt x="2899954" y="104503"/>
                </a:cubicBezTo>
                <a:cubicBezTo>
                  <a:pt x="2913017" y="100149"/>
                  <a:pt x="2926827" y="97598"/>
                  <a:pt x="2939143" y="91440"/>
                </a:cubicBezTo>
                <a:cubicBezTo>
                  <a:pt x="2990519" y="65752"/>
                  <a:pt x="2962796" y="63197"/>
                  <a:pt x="3017520" y="52252"/>
                </a:cubicBezTo>
                <a:cubicBezTo>
                  <a:pt x="3047712" y="46214"/>
                  <a:pt x="3078667" y="44697"/>
                  <a:pt x="3108960" y="39189"/>
                </a:cubicBezTo>
                <a:cubicBezTo>
                  <a:pt x="3126623" y="35977"/>
                  <a:pt x="3143607" y="29647"/>
                  <a:pt x="3161211" y="26126"/>
                </a:cubicBezTo>
                <a:cubicBezTo>
                  <a:pt x="3187183" y="20932"/>
                  <a:pt x="3213368" y="16809"/>
                  <a:pt x="3239588" y="13063"/>
                </a:cubicBezTo>
                <a:cubicBezTo>
                  <a:pt x="3274341" y="8098"/>
                  <a:pt x="3344091" y="0"/>
                  <a:pt x="3344091"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6" name="Freeform 5"/>
          <p:cNvSpPr/>
          <p:nvPr/>
        </p:nvSpPr>
        <p:spPr>
          <a:xfrm>
            <a:off x="6928338" y="1934308"/>
            <a:ext cx="1125416" cy="1027926"/>
          </a:xfrm>
          <a:custGeom>
            <a:avLst/>
            <a:gdLst>
              <a:gd name="connsiteX0" fmla="*/ 0 w 1125416"/>
              <a:gd name="connsiteY0" fmla="*/ 967154 h 1027926"/>
              <a:gd name="connsiteX1" fmla="*/ 738554 w 1125416"/>
              <a:gd name="connsiteY1" fmla="*/ 1002323 h 1027926"/>
              <a:gd name="connsiteX2" fmla="*/ 791308 w 1125416"/>
              <a:gd name="connsiteY2" fmla="*/ 984738 h 1027926"/>
              <a:gd name="connsiteX3" fmla="*/ 861647 w 1125416"/>
              <a:gd name="connsiteY3" fmla="*/ 967154 h 1027926"/>
              <a:gd name="connsiteX4" fmla="*/ 967154 w 1125416"/>
              <a:gd name="connsiteY4" fmla="*/ 931984 h 1027926"/>
              <a:gd name="connsiteX5" fmla="*/ 1002324 w 1125416"/>
              <a:gd name="connsiteY5" fmla="*/ 896815 h 1027926"/>
              <a:gd name="connsiteX6" fmla="*/ 1055077 w 1125416"/>
              <a:gd name="connsiteY6" fmla="*/ 861646 h 1027926"/>
              <a:gd name="connsiteX7" fmla="*/ 1072662 w 1125416"/>
              <a:gd name="connsiteY7" fmla="*/ 808892 h 1027926"/>
              <a:gd name="connsiteX8" fmla="*/ 1107831 w 1125416"/>
              <a:gd name="connsiteY8" fmla="*/ 756138 h 1027926"/>
              <a:gd name="connsiteX9" fmla="*/ 1125416 w 1125416"/>
              <a:gd name="connsiteY9" fmla="*/ 615461 h 1027926"/>
              <a:gd name="connsiteX10" fmla="*/ 1107831 w 1125416"/>
              <a:gd name="connsiteY10" fmla="*/ 316523 h 1027926"/>
              <a:gd name="connsiteX11" fmla="*/ 1072662 w 1125416"/>
              <a:gd name="connsiteY11" fmla="*/ 211015 h 1027926"/>
              <a:gd name="connsiteX12" fmla="*/ 1055077 w 1125416"/>
              <a:gd name="connsiteY12" fmla="*/ 158261 h 1027926"/>
              <a:gd name="connsiteX13" fmla="*/ 1002324 w 1125416"/>
              <a:gd name="connsiteY13" fmla="*/ 123092 h 1027926"/>
              <a:gd name="connsiteX14" fmla="*/ 914400 w 1125416"/>
              <a:gd name="connsiteY14" fmla="*/ 52754 h 1027926"/>
              <a:gd name="connsiteX15" fmla="*/ 808893 w 1125416"/>
              <a:gd name="connsiteY15" fmla="*/ 0 h 1027926"/>
              <a:gd name="connsiteX16" fmla="*/ 685800 w 1125416"/>
              <a:gd name="connsiteY16" fmla="*/ 17584 h 1027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25416" h="1027926">
                <a:moveTo>
                  <a:pt x="0" y="967154"/>
                </a:moveTo>
                <a:cubicBezTo>
                  <a:pt x="376345" y="1047798"/>
                  <a:pt x="221845" y="1035659"/>
                  <a:pt x="738554" y="1002323"/>
                </a:cubicBezTo>
                <a:cubicBezTo>
                  <a:pt x="757051" y="1001130"/>
                  <a:pt x="773485" y="989830"/>
                  <a:pt x="791308" y="984738"/>
                </a:cubicBezTo>
                <a:cubicBezTo>
                  <a:pt x="814546" y="978099"/>
                  <a:pt x="838498" y="974099"/>
                  <a:pt x="861647" y="967154"/>
                </a:cubicBezTo>
                <a:cubicBezTo>
                  <a:pt x="897155" y="956502"/>
                  <a:pt x="967154" y="931984"/>
                  <a:pt x="967154" y="931984"/>
                </a:cubicBezTo>
                <a:cubicBezTo>
                  <a:pt x="978877" y="920261"/>
                  <a:pt x="989378" y="907172"/>
                  <a:pt x="1002324" y="896815"/>
                </a:cubicBezTo>
                <a:cubicBezTo>
                  <a:pt x="1018827" y="883613"/>
                  <a:pt x="1041875" y="878149"/>
                  <a:pt x="1055077" y="861646"/>
                </a:cubicBezTo>
                <a:cubicBezTo>
                  <a:pt x="1066656" y="847172"/>
                  <a:pt x="1064372" y="825471"/>
                  <a:pt x="1072662" y="808892"/>
                </a:cubicBezTo>
                <a:cubicBezTo>
                  <a:pt x="1082113" y="789989"/>
                  <a:pt x="1096108" y="773723"/>
                  <a:pt x="1107831" y="756138"/>
                </a:cubicBezTo>
                <a:cubicBezTo>
                  <a:pt x="1113693" y="709246"/>
                  <a:pt x="1125416" y="662718"/>
                  <a:pt x="1125416" y="615461"/>
                </a:cubicBezTo>
                <a:cubicBezTo>
                  <a:pt x="1125416" y="515643"/>
                  <a:pt x="1120741" y="415503"/>
                  <a:pt x="1107831" y="316523"/>
                </a:cubicBezTo>
                <a:cubicBezTo>
                  <a:pt x="1103036" y="279763"/>
                  <a:pt x="1084385" y="246184"/>
                  <a:pt x="1072662" y="211015"/>
                </a:cubicBezTo>
                <a:cubicBezTo>
                  <a:pt x="1066800" y="193430"/>
                  <a:pt x="1070500" y="168543"/>
                  <a:pt x="1055077" y="158261"/>
                </a:cubicBezTo>
                <a:cubicBezTo>
                  <a:pt x="1037493" y="146538"/>
                  <a:pt x="1018827" y="136294"/>
                  <a:pt x="1002324" y="123092"/>
                </a:cubicBezTo>
                <a:cubicBezTo>
                  <a:pt x="947805" y="79477"/>
                  <a:pt x="986563" y="88836"/>
                  <a:pt x="914400" y="52754"/>
                </a:cubicBezTo>
                <a:cubicBezTo>
                  <a:pt x="768794" y="-20050"/>
                  <a:pt x="960080" y="100790"/>
                  <a:pt x="808893" y="0"/>
                </a:cubicBezTo>
                <a:cubicBezTo>
                  <a:pt x="697603" y="18548"/>
                  <a:pt x="739039" y="17584"/>
                  <a:pt x="685800" y="17584"/>
                </a:cubicBezTo>
              </a:path>
            </a:pathLst>
          </a:custGeom>
          <a:noFill/>
          <a:ln>
            <a:solidFill>
              <a:srgbClr val="0000FF"/>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Freeform 6"/>
          <p:cNvSpPr/>
          <p:nvPr/>
        </p:nvSpPr>
        <p:spPr>
          <a:xfrm>
            <a:off x="2760785" y="2479431"/>
            <a:ext cx="3798277" cy="1354015"/>
          </a:xfrm>
          <a:custGeom>
            <a:avLst/>
            <a:gdLst>
              <a:gd name="connsiteX0" fmla="*/ 0 w 3798277"/>
              <a:gd name="connsiteY0" fmla="*/ 896815 h 1354015"/>
              <a:gd name="connsiteX1" fmla="*/ 650630 w 3798277"/>
              <a:gd name="connsiteY1" fmla="*/ 1318846 h 1354015"/>
              <a:gd name="connsiteX2" fmla="*/ 808892 w 3798277"/>
              <a:gd name="connsiteY2" fmla="*/ 1336431 h 1354015"/>
              <a:gd name="connsiteX3" fmla="*/ 1389184 w 3798277"/>
              <a:gd name="connsiteY3" fmla="*/ 1354015 h 1354015"/>
              <a:gd name="connsiteX4" fmla="*/ 2672861 w 3798277"/>
              <a:gd name="connsiteY4" fmla="*/ 1318846 h 1354015"/>
              <a:gd name="connsiteX5" fmla="*/ 2725615 w 3798277"/>
              <a:gd name="connsiteY5" fmla="*/ 1301261 h 1354015"/>
              <a:gd name="connsiteX6" fmla="*/ 2795953 w 3798277"/>
              <a:gd name="connsiteY6" fmla="*/ 1283677 h 1354015"/>
              <a:gd name="connsiteX7" fmla="*/ 2848707 w 3798277"/>
              <a:gd name="connsiteY7" fmla="*/ 1266092 h 1354015"/>
              <a:gd name="connsiteX8" fmla="*/ 2919046 w 3798277"/>
              <a:gd name="connsiteY8" fmla="*/ 1248507 h 1354015"/>
              <a:gd name="connsiteX9" fmla="*/ 3094892 w 3798277"/>
              <a:gd name="connsiteY9" fmla="*/ 1195754 h 1354015"/>
              <a:gd name="connsiteX10" fmla="*/ 3270738 w 3798277"/>
              <a:gd name="connsiteY10" fmla="*/ 1125415 h 1354015"/>
              <a:gd name="connsiteX11" fmla="*/ 3323492 w 3798277"/>
              <a:gd name="connsiteY11" fmla="*/ 1107831 h 1354015"/>
              <a:gd name="connsiteX12" fmla="*/ 3358661 w 3798277"/>
              <a:gd name="connsiteY12" fmla="*/ 1072661 h 1354015"/>
              <a:gd name="connsiteX13" fmla="*/ 3411415 w 3798277"/>
              <a:gd name="connsiteY13" fmla="*/ 1055077 h 1354015"/>
              <a:gd name="connsiteX14" fmla="*/ 3464169 w 3798277"/>
              <a:gd name="connsiteY14" fmla="*/ 1019907 h 1354015"/>
              <a:gd name="connsiteX15" fmla="*/ 3569677 w 3798277"/>
              <a:gd name="connsiteY15" fmla="*/ 896815 h 1354015"/>
              <a:gd name="connsiteX16" fmla="*/ 3622430 w 3798277"/>
              <a:gd name="connsiteY16" fmla="*/ 844061 h 1354015"/>
              <a:gd name="connsiteX17" fmla="*/ 3640015 w 3798277"/>
              <a:gd name="connsiteY17" fmla="*/ 791307 h 1354015"/>
              <a:gd name="connsiteX18" fmla="*/ 3675184 w 3798277"/>
              <a:gd name="connsiteY18" fmla="*/ 738554 h 1354015"/>
              <a:gd name="connsiteX19" fmla="*/ 3745523 w 3798277"/>
              <a:gd name="connsiteY19" fmla="*/ 580292 h 1354015"/>
              <a:gd name="connsiteX20" fmla="*/ 3798277 w 3798277"/>
              <a:gd name="connsiteY20" fmla="*/ 228600 h 1354015"/>
              <a:gd name="connsiteX21" fmla="*/ 3798277 w 3798277"/>
              <a:gd name="connsiteY21" fmla="*/ 0 h 1354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98277" h="1354015">
                <a:moveTo>
                  <a:pt x="0" y="896815"/>
                </a:moveTo>
                <a:cubicBezTo>
                  <a:pt x="216877" y="1037492"/>
                  <a:pt x="423500" y="1195406"/>
                  <a:pt x="650630" y="1318846"/>
                </a:cubicBezTo>
                <a:cubicBezTo>
                  <a:pt x="697266" y="1344192"/>
                  <a:pt x="755873" y="1333906"/>
                  <a:pt x="808892" y="1336431"/>
                </a:cubicBezTo>
                <a:cubicBezTo>
                  <a:pt x="1002192" y="1345636"/>
                  <a:pt x="1195753" y="1348154"/>
                  <a:pt x="1389184" y="1354015"/>
                </a:cubicBezTo>
                <a:cubicBezTo>
                  <a:pt x="1395483" y="1353906"/>
                  <a:pt x="2355341" y="1354127"/>
                  <a:pt x="2672861" y="1318846"/>
                </a:cubicBezTo>
                <a:cubicBezTo>
                  <a:pt x="2691284" y="1316799"/>
                  <a:pt x="2707792" y="1306353"/>
                  <a:pt x="2725615" y="1301261"/>
                </a:cubicBezTo>
                <a:cubicBezTo>
                  <a:pt x="2748853" y="1294622"/>
                  <a:pt x="2772715" y="1290316"/>
                  <a:pt x="2795953" y="1283677"/>
                </a:cubicBezTo>
                <a:cubicBezTo>
                  <a:pt x="2813776" y="1278585"/>
                  <a:pt x="2830884" y="1271184"/>
                  <a:pt x="2848707" y="1266092"/>
                </a:cubicBezTo>
                <a:cubicBezTo>
                  <a:pt x="2871945" y="1259452"/>
                  <a:pt x="2895897" y="1255452"/>
                  <a:pt x="2919046" y="1248507"/>
                </a:cubicBezTo>
                <a:cubicBezTo>
                  <a:pt x="3133081" y="1184296"/>
                  <a:pt x="2932783" y="1236279"/>
                  <a:pt x="3094892" y="1195754"/>
                </a:cubicBezTo>
                <a:cubicBezTo>
                  <a:pt x="3198386" y="1144006"/>
                  <a:pt x="3140364" y="1168872"/>
                  <a:pt x="3270738" y="1125415"/>
                </a:cubicBezTo>
                <a:lnTo>
                  <a:pt x="3323492" y="1107831"/>
                </a:lnTo>
                <a:cubicBezTo>
                  <a:pt x="3335215" y="1096108"/>
                  <a:pt x="3344445" y="1081191"/>
                  <a:pt x="3358661" y="1072661"/>
                </a:cubicBezTo>
                <a:cubicBezTo>
                  <a:pt x="3374555" y="1063124"/>
                  <a:pt x="3394836" y="1063366"/>
                  <a:pt x="3411415" y="1055077"/>
                </a:cubicBezTo>
                <a:cubicBezTo>
                  <a:pt x="3430318" y="1045625"/>
                  <a:pt x="3446584" y="1031630"/>
                  <a:pt x="3464169" y="1019907"/>
                </a:cubicBezTo>
                <a:cubicBezTo>
                  <a:pt x="3517732" y="939564"/>
                  <a:pt x="3484393" y="982100"/>
                  <a:pt x="3569677" y="896815"/>
                </a:cubicBezTo>
                <a:lnTo>
                  <a:pt x="3622430" y="844061"/>
                </a:lnTo>
                <a:cubicBezTo>
                  <a:pt x="3628292" y="826476"/>
                  <a:pt x="3631725" y="807886"/>
                  <a:pt x="3640015" y="791307"/>
                </a:cubicBezTo>
                <a:cubicBezTo>
                  <a:pt x="3649466" y="772404"/>
                  <a:pt x="3666601" y="757866"/>
                  <a:pt x="3675184" y="738554"/>
                </a:cubicBezTo>
                <a:cubicBezTo>
                  <a:pt x="3758888" y="550220"/>
                  <a:pt x="3665930" y="699679"/>
                  <a:pt x="3745523" y="580292"/>
                </a:cubicBezTo>
                <a:cubicBezTo>
                  <a:pt x="3759438" y="496798"/>
                  <a:pt x="3798277" y="268796"/>
                  <a:pt x="3798277" y="228600"/>
                </a:cubicBezTo>
                <a:lnTo>
                  <a:pt x="3798277" y="0"/>
                </a:lnTo>
              </a:path>
            </a:pathLst>
          </a:custGeom>
          <a:noFill/>
          <a:ln>
            <a:solidFill>
              <a:srgbClr val="FFC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92D050"/>
              </a:solidFill>
            </a:endParaRPr>
          </a:p>
        </p:txBody>
      </p:sp>
    </p:spTree>
    <p:extLst>
      <p:ext uri="{BB962C8B-B14F-4D97-AF65-F5344CB8AC3E}">
        <p14:creationId xmlns:p14="http://schemas.microsoft.com/office/powerpoint/2010/main" val="157727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0242"/>
                                        </p:tgtEl>
                                        <p:attrNameLst>
                                          <p:attrName>style.visibility</p:attrName>
                                        </p:attrNameLst>
                                      </p:cBhvr>
                                      <p:to>
                                        <p:strVal val="visible"/>
                                      </p:to>
                                    </p:set>
                                    <p:animEffect transition="in" filter="randombar(horizontal)">
                                      <p:cBhvr>
                                        <p:cTn id="37" dur="500"/>
                                        <p:tgtEl>
                                          <p:spTgt spid="1024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down)">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5" grpId="0" animBg="1"/>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Sending Mail: </a:t>
            </a:r>
            <a:r>
              <a:rPr lang="en-US" b="1" dirty="0" smtClean="0">
                <a:solidFill>
                  <a:srgbClr val="FFC000"/>
                </a:solidFill>
              </a:rPr>
              <a:t>Constant Email, </a:t>
            </a:r>
            <a:r>
              <a:rPr lang="en-US" b="1" dirty="0">
                <a:solidFill>
                  <a:srgbClr val="FFC000"/>
                </a:solidFill>
              </a:rPr>
              <a:t>Subject </a:t>
            </a:r>
            <a:r>
              <a:rPr lang="en-US" dirty="0"/>
              <a:t>And </a:t>
            </a:r>
            <a:r>
              <a:rPr lang="en-US" dirty="0" smtClean="0"/>
              <a:t>Body Is </a:t>
            </a:r>
            <a:r>
              <a:rPr lang="en-US" b="1" dirty="0" smtClean="0">
                <a:solidFill>
                  <a:srgbClr val="FF0000"/>
                </a:solidFill>
              </a:rPr>
              <a:t>Variable</a:t>
            </a:r>
            <a:endParaRPr lang="en-US" b="1" dirty="0">
              <a:solidFill>
                <a:srgbClr val="FF0000"/>
              </a:solidFill>
            </a:endParaRPr>
          </a:p>
        </p:txBody>
      </p:sp>
      <p:sp>
        <p:nvSpPr>
          <p:cNvPr id="3" name="Content Placeholder 2"/>
          <p:cNvSpPr>
            <a:spLocks noGrp="1"/>
          </p:cNvSpPr>
          <p:nvPr>
            <p:ph idx="1"/>
          </p:nvPr>
        </p:nvSpPr>
        <p:spPr/>
        <p:txBody>
          <a:bodyPr/>
          <a:lstStyle/>
          <a:p>
            <a:r>
              <a:rPr lang="en-US" b="1" dirty="0"/>
              <a:t>Name of example</a:t>
            </a:r>
            <a:r>
              <a:rPr lang="en-US" dirty="0"/>
              <a:t>: </a:t>
            </a:r>
            <a:r>
              <a:rPr lang="en-US" dirty="0" smtClean="0">
                <a:latin typeface="Consolas" panose="020B0609020204030204" pitchFamily="49" charset="0"/>
              </a:rPr>
              <a:t>10</a:t>
            </a:r>
            <a:r>
              <a:rPr lang="en-US" dirty="0" smtClean="0">
                <a:latin typeface="Consolas" panose="020B0609020204030204" pitchFamily="49" charset="0"/>
                <a:cs typeface="Consolas" panose="020B0609020204030204" pitchFamily="49" charset="0"/>
              </a:rPr>
              <a:t>sendingEmail.htm</a:t>
            </a:r>
            <a:endParaRPr lang="en-US" dirty="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b="1" dirty="0">
                <a:solidFill>
                  <a:srgbClr val="FF0000"/>
                </a:solidFill>
                <a:latin typeface="Consolas" panose="020B0609020204030204" pitchFamily="49" charset="0"/>
                <a:cs typeface="Consolas" panose="020B0609020204030204" pitchFamily="49" charset="0"/>
              </a:rPr>
              <a:t>var count = </a:t>
            </a:r>
            <a:r>
              <a:rPr lang="en-US" sz="1800" b="1" dirty="0" smtClean="0">
                <a:solidFill>
                  <a:srgbClr val="FF0000"/>
                </a:solidFill>
                <a:latin typeface="Consolas" panose="020B0609020204030204" pitchFamily="49" charset="0"/>
                <a:cs typeface="Consolas" panose="020B0609020204030204" pitchFamily="49" charset="0"/>
              </a:rPr>
              <a:t>0;</a:t>
            </a:r>
            <a:endParaRPr lang="en-US" sz="1800" b="1" dirty="0">
              <a:solidFill>
                <a:srgbClr val="FF0000"/>
              </a:solidFill>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function buttonPress()</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    </a:t>
            </a:r>
            <a:r>
              <a:rPr lang="en-US" sz="1800" b="1" dirty="0">
                <a:solidFill>
                  <a:srgbClr val="FF0000"/>
                </a:solidFill>
                <a:latin typeface="Consolas" panose="020B0609020204030204" pitchFamily="49" charset="0"/>
                <a:cs typeface="Consolas" panose="020B0609020204030204" pitchFamily="49" charset="0"/>
              </a:rPr>
              <a:t>count = count + </a:t>
            </a:r>
            <a:r>
              <a:rPr lang="en-US" sz="1800" b="1" dirty="0" smtClean="0">
                <a:solidFill>
                  <a:srgbClr val="FF0000"/>
                </a:solidFill>
                <a:latin typeface="Consolas" panose="020B0609020204030204" pitchFamily="49" charset="0"/>
                <a:cs typeface="Consolas" panose="020B0609020204030204" pitchFamily="49" charset="0"/>
              </a:rPr>
              <a:t>1;</a:t>
            </a:r>
            <a:endParaRPr lang="en-US" sz="1800" b="1" dirty="0">
              <a:solidFill>
                <a:srgbClr val="FF0000"/>
              </a:solidFill>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    window.open("</a:t>
            </a:r>
            <a:r>
              <a:rPr lang="en-US" sz="1800" b="1" dirty="0">
                <a:solidFill>
                  <a:srgbClr val="FFC000"/>
                </a:solidFill>
                <a:latin typeface="Consolas" panose="020B0609020204030204" pitchFamily="49" charset="0"/>
                <a:cs typeface="Consolas" panose="020B0609020204030204" pitchFamily="49" charset="0"/>
              </a:rPr>
              <a:t>mailto:foo@bar</a:t>
            </a:r>
            <a:r>
              <a:rPr lang="en-US" sz="1800" dirty="0">
                <a:latin typeface="Consolas" panose="020B0609020204030204" pitchFamily="49" charset="0"/>
                <a:cs typeface="Consolas" panose="020B0609020204030204" pitchFamily="49" charset="0"/>
              </a:rPr>
              <a:t>" + </a:t>
            </a:r>
            <a:endParaRPr lang="en-US" sz="1800" dirty="0" smtClean="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b="1" dirty="0">
                <a:solidFill>
                  <a:srgbClr val="FFC000"/>
                </a:solidFill>
                <a:latin typeface="Consolas" panose="020B0609020204030204" pitchFamily="49" charset="0"/>
                <a:cs typeface="Consolas" panose="020B0609020204030204" pitchFamily="49" charset="0"/>
              </a:rPr>
              <a:t>subject=clicks</a:t>
            </a:r>
            <a:r>
              <a:rPr lang="en-US" sz="1800" dirty="0">
                <a:latin typeface="Consolas" panose="020B0609020204030204" pitchFamily="49" charset="0"/>
                <a:cs typeface="Consolas" panose="020B0609020204030204" pitchFamily="49" charset="0"/>
              </a:rPr>
              <a:t>&amp;body=Click count..."+</a:t>
            </a:r>
            <a:r>
              <a:rPr lang="en-US" sz="1800" b="1" dirty="0">
                <a:solidFill>
                  <a:srgbClr val="FF0000"/>
                </a:solidFill>
                <a:latin typeface="Consolas" panose="020B0609020204030204" pitchFamily="49" charset="0"/>
                <a:cs typeface="Consolas" panose="020B0609020204030204" pitchFamily="49" charset="0"/>
              </a:rPr>
              <a:t>count</a:t>
            </a: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endParaRPr lang="en-US" sz="1800" dirty="0" smtClean="0">
              <a:latin typeface="Consolas" panose="020B0609020204030204" pitchFamily="49" charset="0"/>
              <a:cs typeface="Consolas" panose="020B0609020204030204" pitchFamily="49" charset="0"/>
            </a:endParaRPr>
          </a:p>
          <a:p>
            <a:pPr marL="339725" lvl="1" indent="0">
              <a:buNone/>
            </a:pPr>
            <a:r>
              <a:rPr lang="en-US" sz="1800" dirty="0" smtClean="0">
                <a:latin typeface="Consolas" panose="020B0609020204030204" pitchFamily="49" charset="0"/>
                <a:cs typeface="Consolas" panose="020B0609020204030204" pitchFamily="49" charset="0"/>
              </a:rPr>
              <a:t>&lt;</a:t>
            </a:r>
            <a:r>
              <a:rPr lang="en-US" sz="1800" dirty="0">
                <a:latin typeface="Consolas" panose="020B0609020204030204" pitchFamily="49" charset="0"/>
                <a:cs typeface="Consolas" panose="020B0609020204030204" pitchFamily="49" charset="0"/>
              </a:rPr>
              <a:t>input type="button" value="Send mail" onclick="buttonPress()"/&gt;</a:t>
            </a:r>
          </a:p>
        </p:txBody>
      </p:sp>
      <p:grpSp>
        <p:nvGrpSpPr>
          <p:cNvPr id="7" name="Group 6"/>
          <p:cNvGrpSpPr/>
          <p:nvPr/>
        </p:nvGrpSpPr>
        <p:grpSpPr>
          <a:xfrm>
            <a:off x="2645773" y="1850572"/>
            <a:ext cx="6477000" cy="762000"/>
            <a:chOff x="2514600" y="1828800"/>
            <a:chExt cx="6477000" cy="762000"/>
          </a:xfrm>
        </p:grpSpPr>
        <p:sp>
          <p:nvSpPr>
            <p:cNvPr id="4" name="TextBox 3"/>
            <p:cNvSpPr txBox="1"/>
            <p:nvPr/>
          </p:nvSpPr>
          <p:spPr bwMode="auto">
            <a:xfrm>
              <a:off x="3962400" y="1828800"/>
              <a:ext cx="5029200" cy="762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0000"/>
                  </a:solidFill>
                </a:rPr>
                <a:t>Creating ‘count’ outside of the function means that the previous count is retained</a:t>
              </a:r>
            </a:p>
          </p:txBody>
        </p:sp>
        <p:cxnSp>
          <p:nvCxnSpPr>
            <p:cNvPr id="6" name="Straight Connector 5"/>
            <p:cNvCxnSpPr>
              <a:endCxn id="4" idx="1"/>
            </p:cNvCxnSpPr>
            <p:nvPr/>
          </p:nvCxnSpPr>
          <p:spPr>
            <a:xfrm>
              <a:off x="2514600" y="2209800"/>
              <a:ext cx="1447800" cy="0"/>
            </a:xfrm>
            <a:prstGeom prst="line">
              <a:avLst/>
            </a:prstGeom>
            <a:ln w="25400">
              <a:solidFill>
                <a:srgbClr val="FF0000"/>
              </a:solidFill>
              <a:headEnd type="triangle"/>
            </a:ln>
          </p:spPr>
          <p:style>
            <a:lnRef idx="1">
              <a:schemeClr val="accent1"/>
            </a:lnRef>
            <a:fillRef idx="0">
              <a:schemeClr val="accent1"/>
            </a:fillRef>
            <a:effectRef idx="0">
              <a:schemeClr val="accent1"/>
            </a:effectRef>
            <a:fontRef idx="minor">
              <a:schemeClr val="tx1"/>
            </a:fontRef>
          </p:style>
        </p:cxnSp>
      </p:gr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4050" y="4224337"/>
            <a:ext cx="1790700"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9850" y="4691743"/>
            <a:ext cx="18288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5120368"/>
            <a:ext cx="1962150"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33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nodeType="clickEffect">
                                  <p:stCondLst>
                                    <p:cond delay="0"/>
                                  </p:stCondLst>
                                  <p:childTnLst>
                                    <p:set>
                                      <p:cBhvr>
                                        <p:cTn id="54" dur="1" fill="hold">
                                          <p:stCondLst>
                                            <p:cond delay="0"/>
                                          </p:stCondLst>
                                        </p:cTn>
                                        <p:tgtEl>
                                          <p:spTgt spid="11266"/>
                                        </p:tgtEl>
                                        <p:attrNameLst>
                                          <p:attrName>style.visibility</p:attrName>
                                        </p:attrNameLst>
                                      </p:cBhvr>
                                      <p:to>
                                        <p:strVal val="visible"/>
                                      </p:to>
                                    </p:set>
                                    <p:animEffect transition="in" filter="randombar(horizontal)">
                                      <p:cBhvr>
                                        <p:cTn id="55" dur="500"/>
                                        <p:tgtEl>
                                          <p:spTgt spid="11266"/>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nodeType="clickEffect">
                                  <p:stCondLst>
                                    <p:cond delay="0"/>
                                  </p:stCondLst>
                                  <p:childTnLst>
                                    <p:set>
                                      <p:cBhvr>
                                        <p:cTn id="59" dur="1" fill="hold">
                                          <p:stCondLst>
                                            <p:cond delay="0"/>
                                          </p:stCondLst>
                                        </p:cTn>
                                        <p:tgtEl>
                                          <p:spTgt spid="11268"/>
                                        </p:tgtEl>
                                        <p:attrNameLst>
                                          <p:attrName>style.visibility</p:attrName>
                                        </p:attrNameLst>
                                      </p:cBhvr>
                                      <p:to>
                                        <p:strVal val="visible"/>
                                      </p:to>
                                    </p:set>
                                    <p:animEffect transition="in" filter="randombar(horizontal)">
                                      <p:cBhvr>
                                        <p:cTn id="60" dur="500"/>
                                        <p:tgtEl>
                                          <p:spTgt spid="11268"/>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nodeType="clickEffect">
                                  <p:stCondLst>
                                    <p:cond delay="0"/>
                                  </p:stCondLst>
                                  <p:childTnLst>
                                    <p:set>
                                      <p:cBhvr>
                                        <p:cTn id="64" dur="1" fill="hold">
                                          <p:stCondLst>
                                            <p:cond delay="0"/>
                                          </p:stCondLst>
                                        </p:cTn>
                                        <p:tgtEl>
                                          <p:spTgt spid="11269"/>
                                        </p:tgtEl>
                                        <p:attrNameLst>
                                          <p:attrName>style.visibility</p:attrName>
                                        </p:attrNameLst>
                                      </p:cBhvr>
                                      <p:to>
                                        <p:strVal val="visible"/>
                                      </p:to>
                                    </p:set>
                                    <p:animEffect transition="in" filter="randombar(horizontal)">
                                      <p:cBhvr>
                                        <p:cTn id="65"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Sending Mail: Assignment</a:t>
            </a:r>
            <a:endParaRPr lang="en-US" dirty="0"/>
          </a:p>
        </p:txBody>
      </p:sp>
      <p:pic>
        <p:nvPicPr>
          <p:cNvPr id="12290" name="Picture 2" descr="http://pages.cpsc.ucalgary.ca/~tamj/203/assignments/assignment4/email.PNG"/>
          <p:cNvPicPr>
            <a:picLocks noChangeAspect="1" noChangeArrowheads="1"/>
          </p:cNvPicPr>
          <p:nvPr/>
        </p:nvPicPr>
        <p:blipFill rotWithShape="1">
          <a:blip r:embed="rId2">
            <a:extLst>
              <a:ext uri="{28A0092B-C50C-407E-A947-70E740481C1C}">
                <a14:useLocalDpi xmlns:a14="http://schemas.microsoft.com/office/drawing/2010/main" val="0"/>
              </a:ext>
            </a:extLst>
          </a:blip>
          <a:srcRect r="54852"/>
          <a:stretch/>
        </p:blipFill>
        <p:spPr bwMode="auto">
          <a:xfrm>
            <a:off x="228599" y="1295400"/>
            <a:ext cx="2950029" cy="3524250"/>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p:cNvGrpSpPr/>
          <p:nvPr/>
        </p:nvGrpSpPr>
        <p:grpSpPr>
          <a:xfrm>
            <a:off x="2286000" y="3320143"/>
            <a:ext cx="4648200" cy="533400"/>
            <a:chOff x="2286000" y="3320143"/>
            <a:chExt cx="4648200" cy="533400"/>
          </a:xfrm>
        </p:grpSpPr>
        <p:cxnSp>
          <p:nvCxnSpPr>
            <p:cNvPr id="5" name="Straight Arrow Connector 4"/>
            <p:cNvCxnSpPr/>
            <p:nvPr/>
          </p:nvCxnSpPr>
          <p:spPr>
            <a:xfrm flipH="1">
              <a:off x="2286000" y="3657600"/>
              <a:ext cx="1600200" cy="76200"/>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bwMode="auto">
            <a:xfrm>
              <a:off x="3810000" y="3320143"/>
              <a:ext cx="3124200" cy="5334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C000"/>
                  </a:solidFill>
                </a:rPr>
                <a:t>Constant fixed </a:t>
              </a:r>
              <a:r>
                <a:rPr lang="en-US" sz="1800" b="1" dirty="0" smtClean="0">
                  <a:solidFill>
                    <a:srgbClr val="FFC000"/>
                  </a:solidFill>
                </a:rPr>
                <a:t>data: subject is always the same</a:t>
              </a:r>
            </a:p>
          </p:txBody>
        </p:sp>
      </p:grpSp>
      <p:grpSp>
        <p:nvGrpSpPr>
          <p:cNvPr id="17" name="Group 16"/>
          <p:cNvGrpSpPr/>
          <p:nvPr/>
        </p:nvGrpSpPr>
        <p:grpSpPr>
          <a:xfrm>
            <a:off x="2209800" y="2048689"/>
            <a:ext cx="6400800" cy="923111"/>
            <a:chOff x="2209800" y="2048689"/>
            <a:chExt cx="6400800" cy="923111"/>
          </a:xfrm>
        </p:grpSpPr>
        <p:sp>
          <p:nvSpPr>
            <p:cNvPr id="11" name="TextBox 10"/>
            <p:cNvSpPr txBox="1"/>
            <p:nvPr/>
          </p:nvSpPr>
          <p:spPr bwMode="auto">
            <a:xfrm>
              <a:off x="5597433" y="2048689"/>
              <a:ext cx="3013167" cy="846912"/>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b="1" dirty="0" smtClean="0">
                  <a:solidFill>
                    <a:srgbClr val="FFC000"/>
                  </a:solidFill>
                </a:rPr>
                <a:t>Constant fixed</a:t>
              </a:r>
              <a:r>
                <a:rPr lang="en-US" sz="1800" b="1" dirty="0" smtClean="0">
                  <a:solidFill>
                    <a:srgbClr val="FFC000"/>
                  </a:solidFill>
                </a:rPr>
                <a:t> data: with some example email</a:t>
              </a:r>
              <a:endParaRPr lang="en-US" sz="1800" b="1" dirty="0" smtClean="0">
                <a:solidFill>
                  <a:srgbClr val="FFC000"/>
                </a:solidFill>
              </a:endParaRPr>
            </a:p>
          </p:txBody>
        </p:sp>
        <p:cxnSp>
          <p:nvCxnSpPr>
            <p:cNvPr id="14" name="Straight Arrow Connector 13"/>
            <p:cNvCxnSpPr/>
            <p:nvPr/>
          </p:nvCxnSpPr>
          <p:spPr>
            <a:xfrm flipH="1">
              <a:off x="2209800" y="2263681"/>
              <a:ext cx="3479346" cy="708119"/>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367643" y="4207602"/>
            <a:ext cx="5585732" cy="1403983"/>
            <a:chOff x="2367643" y="4207602"/>
            <a:chExt cx="5585732" cy="1403983"/>
          </a:xfrm>
        </p:grpSpPr>
        <p:pic>
          <p:nvPicPr>
            <p:cNvPr id="10" name="Picture 4" descr="http://pages.cpsc.ucalgary.ca/~tamj/203/assignments/assignment4/form_data.PNG"/>
            <p:cNvPicPr>
              <a:picLocks noChangeAspect="1" noChangeArrowheads="1"/>
            </p:cNvPicPr>
            <p:nvPr/>
          </p:nvPicPr>
          <p:blipFill rotWithShape="1">
            <a:blip r:embed="rId3">
              <a:extLst>
                <a:ext uri="{28A0092B-C50C-407E-A947-70E740481C1C}">
                  <a14:useLocalDpi xmlns:a14="http://schemas.microsoft.com/office/drawing/2010/main" val="0"/>
                </a:ext>
              </a:extLst>
            </a:blip>
            <a:srcRect t="8629" b="42149"/>
            <a:stretch/>
          </p:blipFill>
          <p:spPr bwMode="auto">
            <a:xfrm>
              <a:off x="5562600" y="4664528"/>
              <a:ext cx="2390775" cy="947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bwMode="auto">
            <a:xfrm>
              <a:off x="5540829" y="4278085"/>
              <a:ext cx="1752600" cy="381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US" sz="1800" b="1" dirty="0" smtClean="0">
                  <a:solidFill>
                    <a:srgbClr val="FF0000"/>
                  </a:solidFill>
                </a:rPr>
                <a:t>Variable data</a:t>
              </a:r>
            </a:p>
          </p:txBody>
        </p:sp>
        <p:cxnSp>
          <p:nvCxnSpPr>
            <p:cNvPr id="16" name="Straight Arrow Connector 15"/>
            <p:cNvCxnSpPr>
              <a:stCxn id="10" idx="1"/>
            </p:cNvCxnSpPr>
            <p:nvPr/>
          </p:nvCxnSpPr>
          <p:spPr>
            <a:xfrm flipH="1" flipV="1">
              <a:off x="2367643" y="4207602"/>
              <a:ext cx="3194957" cy="9304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228599" y="5633748"/>
            <a:ext cx="4191000" cy="923330"/>
          </a:xfrm>
          <a:prstGeom prst="rect">
            <a:avLst/>
          </a:prstGeom>
        </p:spPr>
        <p:txBody>
          <a:bodyPr wrap="square">
            <a:spAutoFit/>
          </a:bodyPr>
          <a:lstStyle/>
          <a:p>
            <a:r>
              <a:rPr lang="en-US" b="1" dirty="0" smtClean="0">
                <a:latin typeface="+mn-lt"/>
                <a:cs typeface="Consolas" panose="020B0609020204030204" pitchFamily="49" charset="0"/>
              </a:rPr>
              <a:t>Example</a:t>
            </a:r>
            <a:r>
              <a:rPr lang="en-US" dirty="0" smtClean="0">
                <a:latin typeface="Consolas" panose="020B0609020204030204" pitchFamily="49" charset="0"/>
                <a:cs typeface="Consolas" panose="020B0609020204030204" pitchFamily="49" charset="0"/>
              </a:rPr>
              <a:t>: 6multipleControls.htm</a:t>
            </a:r>
          </a:p>
          <a:p>
            <a:pPr marL="119063" indent="-119063">
              <a:buFont typeface="Arial" panose="020B0604020202020204" pitchFamily="34" charset="0"/>
              <a:buChar char="•"/>
            </a:pPr>
            <a:r>
              <a:rPr lang="en-US" dirty="0" smtClean="0">
                <a:latin typeface="+mn-lt"/>
                <a:cs typeface="Consolas" panose="020B0609020204030204" pitchFamily="49" charset="0"/>
              </a:rPr>
              <a:t>One example of accessing the data value of a control</a:t>
            </a:r>
            <a:endParaRPr lang="en-US" dirty="0">
              <a:latin typeface="+mn-lt"/>
              <a:cs typeface="Consolas" panose="020B0609020204030204" pitchFamily="49" charset="0"/>
            </a:endParaRPr>
          </a:p>
        </p:txBody>
      </p:sp>
    </p:spTree>
    <p:extLst>
      <p:ext uri="{BB962C8B-B14F-4D97-AF65-F5344CB8AC3E}">
        <p14:creationId xmlns:p14="http://schemas.microsoft.com/office/powerpoint/2010/main" val="370809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righ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right)">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Data </a:t>
            </a:r>
            <a:r>
              <a:rPr lang="en-US" dirty="0" smtClean="0"/>
              <a:t>From</a:t>
            </a:r>
            <a:r>
              <a:rPr lang="en-US" dirty="0" smtClean="0"/>
              <a:t> </a:t>
            </a:r>
            <a:r>
              <a:rPr lang="en-US" dirty="0" smtClean="0"/>
              <a:t>Multiple GUI Controls</a:t>
            </a:r>
            <a:endParaRPr lang="en-US" dirty="0"/>
          </a:p>
        </p:txBody>
      </p:sp>
      <p:sp>
        <p:nvSpPr>
          <p:cNvPr id="3" name="Content Placeholder 2"/>
          <p:cNvSpPr>
            <a:spLocks noGrp="1"/>
          </p:cNvSpPr>
          <p:nvPr>
            <p:ph idx="1"/>
          </p:nvPr>
        </p:nvSpPr>
        <p:spPr/>
        <p:txBody>
          <a:bodyPr/>
          <a:lstStyle/>
          <a:p>
            <a:r>
              <a:rPr lang="en-US" b="1" dirty="0"/>
              <a:t>Name of example</a:t>
            </a:r>
            <a:r>
              <a:rPr lang="en-US" dirty="0"/>
              <a:t>: </a:t>
            </a:r>
            <a:r>
              <a:rPr lang="en-US" dirty="0" smtClean="0"/>
              <a:t>11</a:t>
            </a:r>
            <a:r>
              <a:rPr lang="en-US" dirty="0" smtClean="0">
                <a:latin typeface="Consolas" panose="020B0609020204030204" pitchFamily="49" charset="0"/>
                <a:cs typeface="Consolas" panose="020B0609020204030204" pitchFamily="49" charset="0"/>
              </a:rPr>
              <a:t>getData.htm</a:t>
            </a:r>
            <a:endParaRPr lang="en-US" dirty="0">
              <a:latin typeface="Consolas" panose="020B0609020204030204" pitchFamily="49" charset="0"/>
              <a:cs typeface="Consolas" panose="020B0609020204030204" pitchFamily="49" charset="0"/>
            </a:endParaRPr>
          </a:p>
          <a:p>
            <a:pPr marL="339725" lvl="1" indent="0">
              <a:buNone/>
            </a:pPr>
            <a:endParaRPr lang="en-US" sz="1800" dirty="0">
              <a:latin typeface="Consolas" panose="020B0609020204030204" pitchFamily="49" charset="0"/>
              <a:cs typeface="Consolas" panose="020B0609020204030204" pitchFamily="49" charset="0"/>
            </a:endParaRPr>
          </a:p>
        </p:txBody>
      </p:sp>
      <p:sp>
        <p:nvSpPr>
          <p:cNvPr id="4" name="Rectangle 3"/>
          <p:cNvSpPr/>
          <p:nvPr/>
        </p:nvSpPr>
        <p:spPr>
          <a:xfrm>
            <a:off x="1676400" y="1711405"/>
            <a:ext cx="7467600" cy="2800767"/>
          </a:xfrm>
          <a:prstGeom prst="rect">
            <a:avLst/>
          </a:prstGeom>
        </p:spPr>
        <p:txBody>
          <a:bodyPr wrap="square">
            <a:spAutoFit/>
          </a:bodyPr>
          <a:lstStyle/>
          <a:p>
            <a:pPr marL="339725" lvl="1" indent="0">
              <a:buNone/>
            </a:pPr>
            <a:r>
              <a:rPr lang="en-US" sz="1600" dirty="0">
                <a:latin typeface="Consolas" panose="020B0609020204030204" pitchFamily="49" charset="0"/>
                <a:cs typeface="Consolas" panose="020B0609020204030204" pitchFamily="49" charset="0"/>
              </a:rPr>
              <a:t>&lt;script&gt;</a:t>
            </a:r>
          </a:p>
          <a:p>
            <a:pPr marL="339725" lvl="1" indent="0">
              <a:buNone/>
            </a:pPr>
            <a:r>
              <a:rPr lang="en-US" sz="1600" dirty="0">
                <a:latin typeface="Consolas" panose="020B0609020204030204" pitchFamily="49" charset="0"/>
                <a:cs typeface="Consolas" panose="020B0609020204030204" pitchFamily="49" charset="0"/>
              </a:rPr>
              <a:t>function buttonPress()</a:t>
            </a:r>
          </a:p>
          <a:p>
            <a:pPr marL="339725" lvl="1" indent="0">
              <a:buNone/>
            </a:pPr>
            <a:r>
              <a:rPr lang="en-US" sz="1600" dirty="0">
                <a:latin typeface="Consolas" panose="020B0609020204030204" pitchFamily="49" charset="0"/>
                <a:cs typeface="Consolas" panose="020B0609020204030204" pitchFamily="49" charset="0"/>
              </a:rPr>
              <a:t>{</a:t>
            </a:r>
          </a:p>
          <a:p>
            <a:pPr marL="339725" lvl="1" indent="0">
              <a:buNone/>
            </a:pPr>
            <a:r>
              <a:rPr lang="en-US" sz="1600" dirty="0">
                <a:latin typeface="Consolas" panose="020B0609020204030204" pitchFamily="49" charset="0"/>
                <a:cs typeface="Consolas" panose="020B0609020204030204" pitchFamily="49" charset="0"/>
              </a:rPr>
              <a:t>    var login = document.getElementById("textControl1").</a:t>
            </a:r>
            <a:r>
              <a:rPr lang="en-US" sz="1600" dirty="0" smtClean="0">
                <a:latin typeface="Consolas" panose="020B0609020204030204" pitchFamily="49" charset="0"/>
                <a:cs typeface="Consolas" panose="020B0609020204030204" pitchFamily="49" charset="0"/>
              </a:rPr>
              <a:t>value;</a:t>
            </a:r>
            <a:endParaRPr lang="en-US" sz="1600" dirty="0">
              <a:latin typeface="Consolas" panose="020B0609020204030204" pitchFamily="49" charset="0"/>
              <a:cs typeface="Consolas" panose="020B0609020204030204" pitchFamily="49" charset="0"/>
            </a:endParaRPr>
          </a:p>
          <a:p>
            <a:pPr marL="339725" lvl="1" indent="0">
              <a:buNone/>
            </a:pPr>
            <a:r>
              <a:rPr lang="en-US" sz="1600" dirty="0">
                <a:latin typeface="Consolas" panose="020B0609020204030204" pitchFamily="49" charset="0"/>
                <a:cs typeface="Consolas" panose="020B0609020204030204" pitchFamily="49" charset="0"/>
              </a:rPr>
              <a:t>    var password = </a:t>
            </a:r>
          </a:p>
          <a:p>
            <a:pPr marL="339725" lvl="1" indent="0">
              <a:buNone/>
            </a:pPr>
            <a:r>
              <a:rPr lang="en-US" sz="1600" dirty="0">
                <a:latin typeface="Consolas" panose="020B0609020204030204" pitchFamily="49" charset="0"/>
                <a:cs typeface="Consolas" panose="020B0609020204030204" pitchFamily="49" charset="0"/>
              </a:rPr>
              <a:t>       document.getElementById("passWordControl1").</a:t>
            </a:r>
            <a:r>
              <a:rPr lang="en-US" sz="1600" dirty="0" smtClean="0">
                <a:latin typeface="Consolas" panose="020B0609020204030204" pitchFamily="49" charset="0"/>
                <a:cs typeface="Consolas" panose="020B0609020204030204" pitchFamily="49" charset="0"/>
              </a:rPr>
              <a:t>value;</a:t>
            </a:r>
            <a:endParaRPr lang="en-US" sz="1600" dirty="0">
              <a:latin typeface="Consolas" panose="020B0609020204030204" pitchFamily="49" charset="0"/>
              <a:cs typeface="Consolas" panose="020B0609020204030204" pitchFamily="49" charset="0"/>
            </a:endParaRPr>
          </a:p>
          <a:p>
            <a:pPr marL="339725" lvl="1" indent="0">
              <a:buNone/>
            </a:pPr>
            <a:r>
              <a:rPr lang="en-US" sz="1600" dirty="0">
                <a:latin typeface="Consolas" panose="020B0609020204030204" pitchFamily="49" charset="0"/>
                <a:cs typeface="Consolas" panose="020B0609020204030204" pitchFamily="49" charset="0"/>
              </a:rPr>
              <a:t>    alert("Login name "+ login</a:t>
            </a:r>
            <a:r>
              <a:rPr lang="en-US" sz="1600" dirty="0" smtClean="0">
                <a:latin typeface="Consolas" panose="020B0609020204030204" pitchFamily="49" charset="0"/>
                <a:cs typeface="Consolas" panose="020B0609020204030204" pitchFamily="49" charset="0"/>
              </a:rPr>
              <a:t>);</a:t>
            </a:r>
            <a:endParaRPr lang="en-US" sz="1600" dirty="0">
              <a:latin typeface="Consolas" panose="020B0609020204030204" pitchFamily="49" charset="0"/>
              <a:cs typeface="Consolas" panose="020B0609020204030204" pitchFamily="49" charset="0"/>
            </a:endParaRPr>
          </a:p>
          <a:p>
            <a:pPr marL="339725" lvl="1" indent="0">
              <a:buNone/>
            </a:pPr>
            <a:r>
              <a:rPr lang="en-US" sz="1600" dirty="0">
                <a:latin typeface="Consolas" panose="020B0609020204030204" pitchFamily="49" charset="0"/>
                <a:cs typeface="Consolas" panose="020B0609020204030204" pitchFamily="49" charset="0"/>
              </a:rPr>
              <a:t>    alert("Secret password "+ password</a:t>
            </a:r>
            <a:r>
              <a:rPr lang="en-US" sz="1600" dirty="0" smtClean="0">
                <a:latin typeface="Consolas" panose="020B0609020204030204" pitchFamily="49" charset="0"/>
                <a:cs typeface="Consolas" panose="020B0609020204030204" pitchFamily="49" charset="0"/>
              </a:rPr>
              <a:t>);</a:t>
            </a:r>
            <a:endParaRPr lang="en-US" sz="1600" dirty="0">
              <a:latin typeface="Consolas" panose="020B0609020204030204" pitchFamily="49" charset="0"/>
              <a:cs typeface="Consolas" panose="020B0609020204030204" pitchFamily="49" charset="0"/>
            </a:endParaRPr>
          </a:p>
          <a:p>
            <a:pPr marL="339725" lvl="1" indent="0">
              <a:buNone/>
            </a:pPr>
            <a:endParaRPr lang="en-US" sz="1600" dirty="0">
              <a:latin typeface="Consolas" panose="020B0609020204030204" pitchFamily="49" charset="0"/>
              <a:cs typeface="Consolas" panose="020B0609020204030204" pitchFamily="49" charset="0"/>
            </a:endParaRPr>
          </a:p>
          <a:p>
            <a:pPr marL="339725" lvl="1" indent="0">
              <a:buNone/>
            </a:pPr>
            <a:r>
              <a:rPr lang="en-US" sz="1600" dirty="0">
                <a:latin typeface="Consolas" panose="020B0609020204030204" pitchFamily="49" charset="0"/>
                <a:cs typeface="Consolas" panose="020B0609020204030204" pitchFamily="49" charset="0"/>
              </a:rPr>
              <a:t>}</a:t>
            </a:r>
          </a:p>
          <a:p>
            <a:pPr marL="339725" lvl="1" indent="0">
              <a:buNone/>
            </a:pPr>
            <a:r>
              <a:rPr lang="en-US" sz="1600" dirty="0">
                <a:latin typeface="Consolas" panose="020B0609020204030204" pitchFamily="49" charset="0"/>
                <a:cs typeface="Consolas" panose="020B0609020204030204" pitchFamily="49" charset="0"/>
              </a:rPr>
              <a:t>&lt;/script&gt;</a:t>
            </a:r>
          </a:p>
        </p:txBody>
      </p:sp>
      <p:sp>
        <p:nvSpPr>
          <p:cNvPr id="5" name="Rectangle 4"/>
          <p:cNvSpPr/>
          <p:nvPr/>
        </p:nvSpPr>
        <p:spPr>
          <a:xfrm>
            <a:off x="-21771" y="5283637"/>
            <a:ext cx="8610600" cy="1323439"/>
          </a:xfrm>
          <a:prstGeom prst="rect">
            <a:avLst/>
          </a:prstGeom>
        </p:spPr>
        <p:txBody>
          <a:bodyPr wrap="square">
            <a:spAutoFit/>
          </a:bodyPr>
          <a:lstStyle/>
          <a:p>
            <a:pPr marL="339725" lvl="1" indent="0">
              <a:buNone/>
            </a:pPr>
            <a:r>
              <a:rPr lang="en-US" sz="1600" dirty="0">
                <a:latin typeface="Consolas" panose="020B0609020204030204" pitchFamily="49" charset="0"/>
                <a:cs typeface="Consolas" panose="020B0609020204030204" pitchFamily="49" charset="0"/>
              </a:rPr>
              <a:t>&lt;input type="button" value="Show data" onclick="buttonPress()"/&gt;&lt;br</a:t>
            </a:r>
            <a:r>
              <a:rPr lang="en-US" sz="1600" dirty="0" smtClean="0">
                <a:latin typeface="Consolas" panose="020B0609020204030204" pitchFamily="49" charset="0"/>
                <a:cs typeface="Consolas" panose="020B0609020204030204" pitchFamily="49" charset="0"/>
              </a:rPr>
              <a:t>&gt;</a:t>
            </a:r>
            <a:endParaRPr lang="en-US" sz="1600" dirty="0">
              <a:latin typeface="Consolas" panose="020B0609020204030204" pitchFamily="49" charset="0"/>
              <a:cs typeface="Consolas" panose="020B0609020204030204" pitchFamily="49" charset="0"/>
            </a:endParaRPr>
          </a:p>
          <a:p>
            <a:pPr marL="339725" lvl="1" indent="0">
              <a:buNone/>
            </a:pPr>
            <a:r>
              <a:rPr lang="en-US" sz="1600" dirty="0">
                <a:latin typeface="Consolas" panose="020B0609020204030204" pitchFamily="49" charset="0"/>
                <a:cs typeface="Consolas" panose="020B0609020204030204" pitchFamily="49" charset="0"/>
              </a:rPr>
              <a:t>Login: &lt;input type="text" id="textControl1" /&gt;&lt;br&gt;</a:t>
            </a:r>
          </a:p>
          <a:p>
            <a:pPr marL="339725" lvl="1" indent="0">
              <a:buNone/>
            </a:pPr>
            <a:r>
              <a:rPr lang="en-US" sz="1600" dirty="0">
                <a:latin typeface="Consolas" panose="020B0609020204030204" pitchFamily="49" charset="0"/>
                <a:cs typeface="Consolas" panose="020B0609020204030204" pitchFamily="49" charset="0"/>
              </a:rPr>
              <a:t>Password: &lt;input type="password" id="passwordControl1"/&gt;&lt;br&gt;</a:t>
            </a:r>
          </a:p>
          <a:p>
            <a:pPr marL="339725" lvl="1" indent="0">
              <a:buNone/>
            </a:pPr>
            <a:r>
              <a:rPr lang="en-US" sz="1600" dirty="0">
                <a:latin typeface="Consolas" panose="020B0609020204030204" pitchFamily="49" charset="0"/>
                <a:cs typeface="Consolas" panose="020B0609020204030204" pitchFamily="49" charset="0"/>
              </a:rPr>
              <a:t>&lt;br&gt;</a:t>
            </a:r>
          </a:p>
          <a:p>
            <a:pPr marL="339725" lvl="1" indent="0">
              <a:buNone/>
            </a:pPr>
            <a:r>
              <a:rPr lang="en-US" sz="1600" dirty="0">
                <a:latin typeface="Consolas" panose="020B0609020204030204" pitchFamily="49" charset="0"/>
                <a:cs typeface="Consolas" panose="020B0609020204030204" pitchFamily="49" charset="0"/>
              </a:rPr>
              <a:t>Irrelevant: &lt;input type="text" value="not used" id="textControl2" /&gt;&lt;br&gt;</a:t>
            </a:r>
          </a:p>
        </p:txBody>
      </p:sp>
      <p:sp>
        <p:nvSpPr>
          <p:cNvPr id="6" name="Freeform 5"/>
          <p:cNvSpPr/>
          <p:nvPr/>
        </p:nvSpPr>
        <p:spPr>
          <a:xfrm>
            <a:off x="76200" y="2220686"/>
            <a:ext cx="6096000" cy="3156857"/>
          </a:xfrm>
          <a:custGeom>
            <a:avLst/>
            <a:gdLst>
              <a:gd name="connsiteX0" fmla="*/ 6651171 w 6651171"/>
              <a:gd name="connsiteY0" fmla="*/ 3156857 h 3156857"/>
              <a:gd name="connsiteX1" fmla="*/ 6640285 w 6651171"/>
              <a:gd name="connsiteY1" fmla="*/ 2960914 h 3156857"/>
              <a:gd name="connsiteX2" fmla="*/ 6596742 w 6651171"/>
              <a:gd name="connsiteY2" fmla="*/ 2928257 h 3156857"/>
              <a:gd name="connsiteX3" fmla="*/ 6553200 w 6651171"/>
              <a:gd name="connsiteY3" fmla="*/ 2884714 h 3156857"/>
              <a:gd name="connsiteX4" fmla="*/ 6509657 w 6651171"/>
              <a:gd name="connsiteY4" fmla="*/ 2873828 h 3156857"/>
              <a:gd name="connsiteX5" fmla="*/ 6389914 w 6651171"/>
              <a:gd name="connsiteY5" fmla="*/ 2819400 h 3156857"/>
              <a:gd name="connsiteX6" fmla="*/ 6335485 w 6651171"/>
              <a:gd name="connsiteY6" fmla="*/ 2808514 h 3156857"/>
              <a:gd name="connsiteX7" fmla="*/ 6291942 w 6651171"/>
              <a:gd name="connsiteY7" fmla="*/ 2786743 h 3156857"/>
              <a:gd name="connsiteX8" fmla="*/ 6259285 w 6651171"/>
              <a:gd name="connsiteY8" fmla="*/ 2775857 h 3156857"/>
              <a:gd name="connsiteX9" fmla="*/ 6128657 w 6651171"/>
              <a:gd name="connsiteY9" fmla="*/ 2754085 h 3156857"/>
              <a:gd name="connsiteX10" fmla="*/ 5998028 w 6651171"/>
              <a:gd name="connsiteY10" fmla="*/ 2732314 h 3156857"/>
              <a:gd name="connsiteX11" fmla="*/ 5965371 w 6651171"/>
              <a:gd name="connsiteY11" fmla="*/ 2710543 h 3156857"/>
              <a:gd name="connsiteX12" fmla="*/ 4876800 w 6651171"/>
              <a:gd name="connsiteY12" fmla="*/ 2699657 h 3156857"/>
              <a:gd name="connsiteX13" fmla="*/ 4767942 w 6651171"/>
              <a:gd name="connsiteY13" fmla="*/ 2677885 h 3156857"/>
              <a:gd name="connsiteX14" fmla="*/ 4659085 w 6651171"/>
              <a:gd name="connsiteY14" fmla="*/ 2656114 h 3156857"/>
              <a:gd name="connsiteX15" fmla="*/ 4365171 w 6651171"/>
              <a:gd name="connsiteY15" fmla="*/ 2645228 h 3156857"/>
              <a:gd name="connsiteX16" fmla="*/ 4103914 w 6651171"/>
              <a:gd name="connsiteY16" fmla="*/ 2634343 h 3156857"/>
              <a:gd name="connsiteX17" fmla="*/ 3363685 w 6651171"/>
              <a:gd name="connsiteY17" fmla="*/ 2601685 h 3156857"/>
              <a:gd name="connsiteX18" fmla="*/ 2906485 w 6651171"/>
              <a:gd name="connsiteY18" fmla="*/ 2579914 h 3156857"/>
              <a:gd name="connsiteX19" fmla="*/ 2830285 w 6651171"/>
              <a:gd name="connsiteY19" fmla="*/ 2569028 h 3156857"/>
              <a:gd name="connsiteX20" fmla="*/ 2743200 w 6651171"/>
              <a:gd name="connsiteY20" fmla="*/ 2558143 h 3156857"/>
              <a:gd name="connsiteX21" fmla="*/ 2677885 w 6651171"/>
              <a:gd name="connsiteY21" fmla="*/ 2536371 h 3156857"/>
              <a:gd name="connsiteX22" fmla="*/ 2471057 w 6651171"/>
              <a:gd name="connsiteY22" fmla="*/ 2514600 h 3156857"/>
              <a:gd name="connsiteX23" fmla="*/ 2307771 w 6651171"/>
              <a:gd name="connsiteY23" fmla="*/ 2460171 h 3156857"/>
              <a:gd name="connsiteX24" fmla="*/ 2209800 w 6651171"/>
              <a:gd name="connsiteY24" fmla="*/ 2449285 h 3156857"/>
              <a:gd name="connsiteX25" fmla="*/ 2133600 w 6651171"/>
              <a:gd name="connsiteY25" fmla="*/ 2438400 h 3156857"/>
              <a:gd name="connsiteX26" fmla="*/ 1992085 w 6651171"/>
              <a:gd name="connsiteY26" fmla="*/ 2416628 h 3156857"/>
              <a:gd name="connsiteX27" fmla="*/ 1861457 w 6651171"/>
              <a:gd name="connsiteY27" fmla="*/ 2362200 h 3156857"/>
              <a:gd name="connsiteX28" fmla="*/ 1621971 w 6651171"/>
              <a:gd name="connsiteY28" fmla="*/ 2253343 h 3156857"/>
              <a:gd name="connsiteX29" fmla="*/ 1534885 w 6651171"/>
              <a:gd name="connsiteY29" fmla="*/ 2209800 h 3156857"/>
              <a:gd name="connsiteX30" fmla="*/ 1360714 w 6651171"/>
              <a:gd name="connsiteY30" fmla="*/ 2144485 h 3156857"/>
              <a:gd name="connsiteX31" fmla="*/ 1262742 w 6651171"/>
              <a:gd name="connsiteY31" fmla="*/ 2111828 h 3156857"/>
              <a:gd name="connsiteX32" fmla="*/ 1012371 w 6651171"/>
              <a:gd name="connsiteY32" fmla="*/ 1992085 h 3156857"/>
              <a:gd name="connsiteX33" fmla="*/ 816428 w 6651171"/>
              <a:gd name="connsiteY33" fmla="*/ 1905000 h 3156857"/>
              <a:gd name="connsiteX34" fmla="*/ 740228 w 6651171"/>
              <a:gd name="connsiteY34" fmla="*/ 1850571 h 3156857"/>
              <a:gd name="connsiteX35" fmla="*/ 631371 w 6651171"/>
              <a:gd name="connsiteY35" fmla="*/ 1774371 h 3156857"/>
              <a:gd name="connsiteX36" fmla="*/ 544285 w 6651171"/>
              <a:gd name="connsiteY36" fmla="*/ 1676400 h 3156857"/>
              <a:gd name="connsiteX37" fmla="*/ 522514 w 6651171"/>
              <a:gd name="connsiteY37" fmla="*/ 1632857 h 3156857"/>
              <a:gd name="connsiteX38" fmla="*/ 468085 w 6651171"/>
              <a:gd name="connsiteY38" fmla="*/ 1578428 h 3156857"/>
              <a:gd name="connsiteX39" fmla="*/ 424542 w 6651171"/>
              <a:gd name="connsiteY39" fmla="*/ 1534885 h 3156857"/>
              <a:gd name="connsiteX40" fmla="*/ 304800 w 6651171"/>
              <a:gd name="connsiteY40" fmla="*/ 1404257 h 3156857"/>
              <a:gd name="connsiteX41" fmla="*/ 261257 w 6651171"/>
              <a:gd name="connsiteY41" fmla="*/ 1360714 h 3156857"/>
              <a:gd name="connsiteX42" fmla="*/ 195942 w 6651171"/>
              <a:gd name="connsiteY42" fmla="*/ 1262743 h 3156857"/>
              <a:gd name="connsiteX43" fmla="*/ 163285 w 6651171"/>
              <a:gd name="connsiteY43" fmla="*/ 1240971 h 3156857"/>
              <a:gd name="connsiteX44" fmla="*/ 141514 w 6651171"/>
              <a:gd name="connsiteY44" fmla="*/ 1208314 h 3156857"/>
              <a:gd name="connsiteX45" fmla="*/ 119742 w 6651171"/>
              <a:gd name="connsiteY45" fmla="*/ 1164771 h 3156857"/>
              <a:gd name="connsiteX46" fmla="*/ 43542 w 6651171"/>
              <a:gd name="connsiteY46" fmla="*/ 1066800 h 3156857"/>
              <a:gd name="connsiteX47" fmla="*/ 21771 w 6651171"/>
              <a:gd name="connsiteY47" fmla="*/ 979714 h 3156857"/>
              <a:gd name="connsiteX48" fmla="*/ 10885 w 6651171"/>
              <a:gd name="connsiteY48" fmla="*/ 947057 h 3156857"/>
              <a:gd name="connsiteX49" fmla="*/ 0 w 6651171"/>
              <a:gd name="connsiteY49" fmla="*/ 903514 h 3156857"/>
              <a:gd name="connsiteX50" fmla="*/ 10885 w 6651171"/>
              <a:gd name="connsiteY50" fmla="*/ 598714 h 3156857"/>
              <a:gd name="connsiteX51" fmla="*/ 32657 w 6651171"/>
              <a:gd name="connsiteY51" fmla="*/ 576943 h 3156857"/>
              <a:gd name="connsiteX52" fmla="*/ 65314 w 6651171"/>
              <a:gd name="connsiteY52" fmla="*/ 522514 h 3156857"/>
              <a:gd name="connsiteX53" fmla="*/ 108857 w 6651171"/>
              <a:gd name="connsiteY53" fmla="*/ 468085 h 3156857"/>
              <a:gd name="connsiteX54" fmla="*/ 185057 w 6651171"/>
              <a:gd name="connsiteY54" fmla="*/ 424543 h 3156857"/>
              <a:gd name="connsiteX55" fmla="*/ 239485 w 6651171"/>
              <a:gd name="connsiteY55" fmla="*/ 391885 h 3156857"/>
              <a:gd name="connsiteX56" fmla="*/ 304800 w 6651171"/>
              <a:gd name="connsiteY56" fmla="*/ 348343 h 3156857"/>
              <a:gd name="connsiteX57" fmla="*/ 348342 w 6651171"/>
              <a:gd name="connsiteY57" fmla="*/ 326571 h 3156857"/>
              <a:gd name="connsiteX58" fmla="*/ 370114 w 6651171"/>
              <a:gd name="connsiteY58" fmla="*/ 304800 h 3156857"/>
              <a:gd name="connsiteX59" fmla="*/ 413657 w 6651171"/>
              <a:gd name="connsiteY59" fmla="*/ 293914 h 3156857"/>
              <a:gd name="connsiteX60" fmla="*/ 489857 w 6651171"/>
              <a:gd name="connsiteY60" fmla="*/ 272143 h 3156857"/>
              <a:gd name="connsiteX61" fmla="*/ 522514 w 6651171"/>
              <a:gd name="connsiteY61" fmla="*/ 250371 h 3156857"/>
              <a:gd name="connsiteX62" fmla="*/ 609600 w 6651171"/>
              <a:gd name="connsiteY62" fmla="*/ 228600 h 3156857"/>
              <a:gd name="connsiteX63" fmla="*/ 751114 w 6651171"/>
              <a:gd name="connsiteY63" fmla="*/ 206828 h 3156857"/>
              <a:gd name="connsiteX64" fmla="*/ 881742 w 6651171"/>
              <a:gd name="connsiteY64" fmla="*/ 174171 h 3156857"/>
              <a:gd name="connsiteX65" fmla="*/ 914400 w 6651171"/>
              <a:gd name="connsiteY65" fmla="*/ 163285 h 3156857"/>
              <a:gd name="connsiteX66" fmla="*/ 1643742 w 6651171"/>
              <a:gd name="connsiteY66" fmla="*/ 152400 h 3156857"/>
              <a:gd name="connsiteX67" fmla="*/ 1719942 w 6651171"/>
              <a:gd name="connsiteY67" fmla="*/ 130628 h 3156857"/>
              <a:gd name="connsiteX68" fmla="*/ 1741714 w 6651171"/>
              <a:gd name="connsiteY68" fmla="*/ 108857 h 3156857"/>
              <a:gd name="connsiteX69" fmla="*/ 1807028 w 6651171"/>
              <a:gd name="connsiteY69" fmla="*/ 97971 h 3156857"/>
              <a:gd name="connsiteX70" fmla="*/ 1850571 w 6651171"/>
              <a:gd name="connsiteY70" fmla="*/ 87085 h 3156857"/>
              <a:gd name="connsiteX71" fmla="*/ 2155371 w 6651171"/>
              <a:gd name="connsiteY71" fmla="*/ 76200 h 3156857"/>
              <a:gd name="connsiteX72" fmla="*/ 2296885 w 6651171"/>
              <a:gd name="connsiteY72" fmla="*/ 54428 h 3156857"/>
              <a:gd name="connsiteX73" fmla="*/ 2536371 w 6651171"/>
              <a:gd name="connsiteY73" fmla="*/ 32657 h 3156857"/>
              <a:gd name="connsiteX74" fmla="*/ 2579914 w 6651171"/>
              <a:gd name="connsiteY74" fmla="*/ 21771 h 3156857"/>
              <a:gd name="connsiteX75" fmla="*/ 2645228 w 6651171"/>
              <a:gd name="connsiteY75" fmla="*/ 0 h 315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6651171" h="3156857">
                <a:moveTo>
                  <a:pt x="6651171" y="3156857"/>
                </a:moveTo>
                <a:cubicBezTo>
                  <a:pt x="6647542" y="3091543"/>
                  <a:pt x="6655437" y="3024550"/>
                  <a:pt x="6640285" y="2960914"/>
                </a:cubicBezTo>
                <a:cubicBezTo>
                  <a:pt x="6636083" y="2943265"/>
                  <a:pt x="6610396" y="2940204"/>
                  <a:pt x="6596742" y="2928257"/>
                </a:cubicBezTo>
                <a:cubicBezTo>
                  <a:pt x="6581295" y="2914740"/>
                  <a:pt x="6570606" y="2895593"/>
                  <a:pt x="6553200" y="2884714"/>
                </a:cubicBezTo>
                <a:cubicBezTo>
                  <a:pt x="6540513" y="2876785"/>
                  <a:pt x="6523467" y="2879582"/>
                  <a:pt x="6509657" y="2873828"/>
                </a:cubicBezTo>
                <a:cubicBezTo>
                  <a:pt x="6453345" y="2850365"/>
                  <a:pt x="6438852" y="2831634"/>
                  <a:pt x="6389914" y="2819400"/>
                </a:cubicBezTo>
                <a:cubicBezTo>
                  <a:pt x="6371964" y="2814913"/>
                  <a:pt x="6353628" y="2812143"/>
                  <a:pt x="6335485" y="2808514"/>
                </a:cubicBezTo>
                <a:cubicBezTo>
                  <a:pt x="6320971" y="2801257"/>
                  <a:pt x="6306857" y="2793135"/>
                  <a:pt x="6291942" y="2786743"/>
                </a:cubicBezTo>
                <a:cubicBezTo>
                  <a:pt x="6281395" y="2782223"/>
                  <a:pt x="6270318" y="2779009"/>
                  <a:pt x="6259285" y="2775857"/>
                </a:cubicBezTo>
                <a:cubicBezTo>
                  <a:pt x="6203345" y="2759874"/>
                  <a:pt x="6199334" y="2762920"/>
                  <a:pt x="6128657" y="2754085"/>
                </a:cubicBezTo>
                <a:cubicBezTo>
                  <a:pt x="6001157" y="2711588"/>
                  <a:pt x="6289733" y="2805240"/>
                  <a:pt x="5998028" y="2732314"/>
                </a:cubicBezTo>
                <a:cubicBezTo>
                  <a:pt x="5985336" y="2729141"/>
                  <a:pt x="5978448" y="2710924"/>
                  <a:pt x="5965371" y="2710543"/>
                </a:cubicBezTo>
                <a:cubicBezTo>
                  <a:pt x="5602650" y="2699978"/>
                  <a:pt x="5239657" y="2703286"/>
                  <a:pt x="4876800" y="2699657"/>
                </a:cubicBezTo>
                <a:cubicBezTo>
                  <a:pt x="4840514" y="2692400"/>
                  <a:pt x="4803842" y="2686860"/>
                  <a:pt x="4767942" y="2677885"/>
                </a:cubicBezTo>
                <a:cubicBezTo>
                  <a:pt x="4733383" y="2669246"/>
                  <a:pt x="4694313" y="2658249"/>
                  <a:pt x="4659085" y="2656114"/>
                </a:cubicBezTo>
                <a:cubicBezTo>
                  <a:pt x="4561226" y="2650183"/>
                  <a:pt x="4463134" y="2649070"/>
                  <a:pt x="4365171" y="2645228"/>
                </a:cubicBezTo>
                <a:lnTo>
                  <a:pt x="4103914" y="2634343"/>
                </a:lnTo>
                <a:cubicBezTo>
                  <a:pt x="3784782" y="2598883"/>
                  <a:pt x="4092640" y="2630555"/>
                  <a:pt x="3363685" y="2601685"/>
                </a:cubicBezTo>
                <a:lnTo>
                  <a:pt x="2906485" y="2579914"/>
                </a:lnTo>
                <a:lnTo>
                  <a:pt x="2830285" y="2569028"/>
                </a:lnTo>
                <a:cubicBezTo>
                  <a:pt x="2801287" y="2565162"/>
                  <a:pt x="2771805" y="2564273"/>
                  <a:pt x="2743200" y="2558143"/>
                </a:cubicBezTo>
                <a:cubicBezTo>
                  <a:pt x="2720760" y="2553334"/>
                  <a:pt x="2700247" y="2541531"/>
                  <a:pt x="2677885" y="2536371"/>
                </a:cubicBezTo>
                <a:cubicBezTo>
                  <a:pt x="2629654" y="2525241"/>
                  <a:pt x="2505966" y="2517509"/>
                  <a:pt x="2471057" y="2514600"/>
                </a:cubicBezTo>
                <a:cubicBezTo>
                  <a:pt x="2424410" y="2497108"/>
                  <a:pt x="2358248" y="2469636"/>
                  <a:pt x="2307771" y="2460171"/>
                </a:cubicBezTo>
                <a:cubicBezTo>
                  <a:pt x="2275476" y="2454115"/>
                  <a:pt x="2242404" y="2453360"/>
                  <a:pt x="2209800" y="2449285"/>
                </a:cubicBezTo>
                <a:cubicBezTo>
                  <a:pt x="2184340" y="2446103"/>
                  <a:pt x="2159033" y="2441791"/>
                  <a:pt x="2133600" y="2438400"/>
                </a:cubicBezTo>
                <a:cubicBezTo>
                  <a:pt x="2090415" y="2432642"/>
                  <a:pt x="2035824" y="2428557"/>
                  <a:pt x="1992085" y="2416628"/>
                </a:cubicBezTo>
                <a:cubicBezTo>
                  <a:pt x="1900963" y="2391777"/>
                  <a:pt x="1950178" y="2400223"/>
                  <a:pt x="1861457" y="2362200"/>
                </a:cubicBezTo>
                <a:cubicBezTo>
                  <a:pt x="1615992" y="2257001"/>
                  <a:pt x="1994822" y="2439769"/>
                  <a:pt x="1621971" y="2253343"/>
                </a:cubicBezTo>
                <a:cubicBezTo>
                  <a:pt x="1592942" y="2238829"/>
                  <a:pt x="1565274" y="2221196"/>
                  <a:pt x="1534885" y="2209800"/>
                </a:cubicBezTo>
                <a:cubicBezTo>
                  <a:pt x="1476828" y="2188028"/>
                  <a:pt x="1419537" y="2164093"/>
                  <a:pt x="1360714" y="2144485"/>
                </a:cubicBezTo>
                <a:cubicBezTo>
                  <a:pt x="1328057" y="2133599"/>
                  <a:pt x="1294825" y="2124305"/>
                  <a:pt x="1262742" y="2111828"/>
                </a:cubicBezTo>
                <a:cubicBezTo>
                  <a:pt x="1146740" y="2066716"/>
                  <a:pt x="1142906" y="2050100"/>
                  <a:pt x="1012371" y="1992085"/>
                </a:cubicBezTo>
                <a:cubicBezTo>
                  <a:pt x="947057" y="1963057"/>
                  <a:pt x="874589" y="1946544"/>
                  <a:pt x="816428" y="1905000"/>
                </a:cubicBezTo>
                <a:cubicBezTo>
                  <a:pt x="791028" y="1886857"/>
                  <a:pt x="766200" y="1867886"/>
                  <a:pt x="740228" y="1850571"/>
                </a:cubicBezTo>
                <a:cubicBezTo>
                  <a:pt x="672321" y="1805300"/>
                  <a:pt x="695244" y="1831856"/>
                  <a:pt x="631371" y="1774371"/>
                </a:cubicBezTo>
                <a:cubicBezTo>
                  <a:pt x="599608" y="1745784"/>
                  <a:pt x="567238" y="1713125"/>
                  <a:pt x="544285" y="1676400"/>
                </a:cubicBezTo>
                <a:cubicBezTo>
                  <a:pt x="535685" y="1662639"/>
                  <a:pt x="532477" y="1645666"/>
                  <a:pt x="522514" y="1632857"/>
                </a:cubicBezTo>
                <a:cubicBezTo>
                  <a:pt x="506762" y="1612604"/>
                  <a:pt x="486228" y="1596571"/>
                  <a:pt x="468085" y="1578428"/>
                </a:cubicBezTo>
                <a:cubicBezTo>
                  <a:pt x="453571" y="1563914"/>
                  <a:pt x="436858" y="1551306"/>
                  <a:pt x="424542" y="1534885"/>
                </a:cubicBezTo>
                <a:cubicBezTo>
                  <a:pt x="367254" y="1458502"/>
                  <a:pt x="404713" y="1504170"/>
                  <a:pt x="304800" y="1404257"/>
                </a:cubicBezTo>
                <a:cubicBezTo>
                  <a:pt x="290286" y="1389743"/>
                  <a:pt x="271818" y="1378315"/>
                  <a:pt x="261257" y="1360714"/>
                </a:cubicBezTo>
                <a:cubicBezTo>
                  <a:pt x="245706" y="1334796"/>
                  <a:pt x="218623" y="1285424"/>
                  <a:pt x="195942" y="1262743"/>
                </a:cubicBezTo>
                <a:cubicBezTo>
                  <a:pt x="186691" y="1253492"/>
                  <a:pt x="174171" y="1248228"/>
                  <a:pt x="163285" y="1240971"/>
                </a:cubicBezTo>
                <a:cubicBezTo>
                  <a:pt x="156028" y="1230085"/>
                  <a:pt x="148005" y="1219673"/>
                  <a:pt x="141514" y="1208314"/>
                </a:cubicBezTo>
                <a:cubicBezTo>
                  <a:pt x="133463" y="1194225"/>
                  <a:pt x="128979" y="1178113"/>
                  <a:pt x="119742" y="1164771"/>
                </a:cubicBezTo>
                <a:cubicBezTo>
                  <a:pt x="96193" y="1130755"/>
                  <a:pt x="43542" y="1066800"/>
                  <a:pt x="43542" y="1066800"/>
                </a:cubicBezTo>
                <a:cubicBezTo>
                  <a:pt x="18657" y="992142"/>
                  <a:pt x="48047" y="1084817"/>
                  <a:pt x="21771" y="979714"/>
                </a:cubicBezTo>
                <a:cubicBezTo>
                  <a:pt x="18988" y="968582"/>
                  <a:pt x="14037" y="958090"/>
                  <a:pt x="10885" y="947057"/>
                </a:cubicBezTo>
                <a:cubicBezTo>
                  <a:pt x="6775" y="932672"/>
                  <a:pt x="3628" y="918028"/>
                  <a:pt x="0" y="903514"/>
                </a:cubicBezTo>
                <a:cubicBezTo>
                  <a:pt x="3628" y="801914"/>
                  <a:pt x="769" y="699874"/>
                  <a:pt x="10885" y="598714"/>
                </a:cubicBezTo>
                <a:cubicBezTo>
                  <a:pt x="11906" y="588502"/>
                  <a:pt x="27377" y="585744"/>
                  <a:pt x="32657" y="576943"/>
                </a:cubicBezTo>
                <a:cubicBezTo>
                  <a:pt x="75050" y="506287"/>
                  <a:pt x="10149" y="577676"/>
                  <a:pt x="65314" y="522514"/>
                </a:cubicBezTo>
                <a:cubicBezTo>
                  <a:pt x="83185" y="468904"/>
                  <a:pt x="63406" y="505961"/>
                  <a:pt x="108857" y="468085"/>
                </a:cubicBezTo>
                <a:cubicBezTo>
                  <a:pt x="164445" y="421761"/>
                  <a:pt x="114575" y="442162"/>
                  <a:pt x="185057" y="424543"/>
                </a:cubicBezTo>
                <a:cubicBezTo>
                  <a:pt x="233897" y="375701"/>
                  <a:pt x="175899" y="427210"/>
                  <a:pt x="239485" y="391885"/>
                </a:cubicBezTo>
                <a:cubicBezTo>
                  <a:pt x="262358" y="379178"/>
                  <a:pt x="281397" y="360045"/>
                  <a:pt x="304800" y="348343"/>
                </a:cubicBezTo>
                <a:cubicBezTo>
                  <a:pt x="319314" y="341086"/>
                  <a:pt x="334840" y="335572"/>
                  <a:pt x="348342" y="326571"/>
                </a:cubicBezTo>
                <a:cubicBezTo>
                  <a:pt x="356881" y="320878"/>
                  <a:pt x="360934" y="309390"/>
                  <a:pt x="370114" y="304800"/>
                </a:cubicBezTo>
                <a:cubicBezTo>
                  <a:pt x="383496" y="298109"/>
                  <a:pt x="399272" y="298024"/>
                  <a:pt x="413657" y="293914"/>
                </a:cubicBezTo>
                <a:cubicBezTo>
                  <a:pt x="522934" y="262691"/>
                  <a:pt x="353787" y="306158"/>
                  <a:pt x="489857" y="272143"/>
                </a:cubicBezTo>
                <a:cubicBezTo>
                  <a:pt x="500743" y="264886"/>
                  <a:pt x="510219" y="254842"/>
                  <a:pt x="522514" y="250371"/>
                </a:cubicBezTo>
                <a:cubicBezTo>
                  <a:pt x="550635" y="240145"/>
                  <a:pt x="580259" y="234468"/>
                  <a:pt x="609600" y="228600"/>
                </a:cubicBezTo>
                <a:cubicBezTo>
                  <a:pt x="692714" y="211977"/>
                  <a:pt x="645669" y="220009"/>
                  <a:pt x="751114" y="206828"/>
                </a:cubicBezTo>
                <a:cubicBezTo>
                  <a:pt x="883094" y="162835"/>
                  <a:pt x="749813" y="203489"/>
                  <a:pt x="881742" y="174171"/>
                </a:cubicBezTo>
                <a:cubicBezTo>
                  <a:pt x="892944" y="171682"/>
                  <a:pt x="902930" y="163613"/>
                  <a:pt x="914400" y="163285"/>
                </a:cubicBezTo>
                <a:cubicBezTo>
                  <a:pt x="1157442" y="156341"/>
                  <a:pt x="1400628" y="156028"/>
                  <a:pt x="1643742" y="152400"/>
                </a:cubicBezTo>
                <a:cubicBezTo>
                  <a:pt x="1651877" y="150366"/>
                  <a:pt x="1708786" y="137321"/>
                  <a:pt x="1719942" y="130628"/>
                </a:cubicBezTo>
                <a:cubicBezTo>
                  <a:pt x="1728743" y="125348"/>
                  <a:pt x="1732104" y="112461"/>
                  <a:pt x="1741714" y="108857"/>
                </a:cubicBezTo>
                <a:cubicBezTo>
                  <a:pt x="1762380" y="101107"/>
                  <a:pt x="1785385" y="102300"/>
                  <a:pt x="1807028" y="97971"/>
                </a:cubicBezTo>
                <a:cubicBezTo>
                  <a:pt x="1821699" y="95037"/>
                  <a:pt x="1835639" y="88018"/>
                  <a:pt x="1850571" y="87085"/>
                </a:cubicBezTo>
                <a:cubicBezTo>
                  <a:pt x="1952038" y="80743"/>
                  <a:pt x="2053771" y="79828"/>
                  <a:pt x="2155371" y="76200"/>
                </a:cubicBezTo>
                <a:cubicBezTo>
                  <a:pt x="2220619" y="54450"/>
                  <a:pt x="2182980" y="64333"/>
                  <a:pt x="2296885" y="54428"/>
                </a:cubicBezTo>
                <a:cubicBezTo>
                  <a:pt x="2543562" y="32978"/>
                  <a:pt x="2341095" y="54355"/>
                  <a:pt x="2536371" y="32657"/>
                </a:cubicBezTo>
                <a:cubicBezTo>
                  <a:pt x="2550885" y="29028"/>
                  <a:pt x="2565584" y="26070"/>
                  <a:pt x="2579914" y="21771"/>
                </a:cubicBezTo>
                <a:cubicBezTo>
                  <a:pt x="2601895" y="15177"/>
                  <a:pt x="2645228" y="0"/>
                  <a:pt x="2645228"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6776357" y="2743200"/>
            <a:ext cx="13770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33800" y="5791200"/>
            <a:ext cx="13770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67400" y="3200400"/>
            <a:ext cx="16764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58394" y="6085114"/>
            <a:ext cx="1613806"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934811"/>
            <a:ext cx="2573755" cy="1484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6679" y="3244516"/>
            <a:ext cx="1962150"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2321" y="3702547"/>
            <a:ext cx="2762250"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460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par>
                                <p:cTn id="25" presetID="16" presetClass="entr" presetSubtype="21"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par>
                                <p:cTn id="33" presetID="16" presetClass="entr" presetSubtype="21"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1026"/>
                                        </p:tgtEl>
                                        <p:attrNameLst>
                                          <p:attrName>style.visibility</p:attrName>
                                        </p:attrNameLst>
                                      </p:cBhvr>
                                      <p:to>
                                        <p:strVal val="visible"/>
                                      </p:to>
                                    </p:set>
                                    <p:animEffect transition="in" filter="randombar(horizontal)">
                                      <p:cBhvr>
                                        <p:cTn id="40" dur="500"/>
                                        <p:tgtEl>
                                          <p:spTgt spid="1026"/>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1027"/>
                                        </p:tgtEl>
                                        <p:attrNameLst>
                                          <p:attrName>style.visibility</p:attrName>
                                        </p:attrNameLst>
                                      </p:cBhvr>
                                      <p:to>
                                        <p:strVal val="visible"/>
                                      </p:to>
                                    </p:set>
                                    <p:animEffect transition="in" filter="randombar(horizontal)">
                                      <p:cBhvr>
                                        <p:cTn id="45" dur="500"/>
                                        <p:tgtEl>
                                          <p:spTgt spid="1027"/>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1028"/>
                                        </p:tgtEl>
                                        <p:attrNameLst>
                                          <p:attrName>style.visibility</p:attrName>
                                        </p:attrNameLst>
                                      </p:cBhvr>
                                      <p:to>
                                        <p:strVal val="visible"/>
                                      </p:to>
                                    </p:set>
                                    <p:animEffect transition="in" filter="randombar(horizontal)">
                                      <p:cBhvr>
                                        <p:cTn id="50"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P spid="4" grpId="0"/>
      <p:bldP spid="5" grpId="0"/>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lstStyle/>
          <a:p>
            <a:r>
              <a:rPr lang="en-US" dirty="0" smtClean="0"/>
              <a:t>The functional requirements of the email program were based on the assignment description produced by James Tam</a:t>
            </a:r>
          </a:p>
          <a:p>
            <a:r>
              <a:rPr lang="en-US" dirty="0" smtClean="0"/>
              <a:t>The different versions of the email program were based on a solution produced by Omar Addam</a:t>
            </a:r>
          </a:p>
        </p:txBody>
      </p:sp>
    </p:spTree>
    <p:extLst>
      <p:ext uri="{BB962C8B-B14F-4D97-AF65-F5344CB8AC3E}">
        <p14:creationId xmlns:p14="http://schemas.microsoft.com/office/powerpoint/2010/main" val="27125063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a:t>
            </a:r>
            <a:r>
              <a:rPr lang="en-US" b="1" dirty="0" smtClean="0">
                <a:solidFill>
                  <a:srgbClr val="FF0000"/>
                </a:solidFill>
              </a:rPr>
              <a:t>User Input</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Getting Input:</a:t>
            </a:r>
          </a:p>
          <a:p>
            <a:pPr marL="339725" lvl="1" indent="0">
              <a:buNone/>
            </a:pPr>
            <a:r>
              <a:rPr lang="en-US" b="1" dirty="0" smtClean="0"/>
              <a:t>Format</a:t>
            </a:r>
            <a:r>
              <a:rPr lang="en-US" dirty="0" smtClean="0"/>
              <a:t>:</a:t>
            </a:r>
          </a:p>
          <a:p>
            <a:pPr marL="339725" lvl="1" indent="0">
              <a:buNone/>
            </a:pPr>
            <a:r>
              <a:rPr lang="en-US" sz="1800" dirty="0" smtClean="0">
                <a:latin typeface="Consolas" panose="020B0609020204030204" pitchFamily="49" charset="0"/>
                <a:cs typeface="Consolas" panose="020B0609020204030204" pitchFamily="49" charset="0"/>
              </a:rPr>
              <a:t>&lt;</a:t>
            </a:r>
            <a:r>
              <a:rPr lang="en-US" sz="1800" i="1" dirty="0" smtClean="0">
                <a:latin typeface="Consolas" panose="020B0609020204030204" pitchFamily="49" charset="0"/>
                <a:cs typeface="Consolas" panose="020B0609020204030204" pitchFamily="49" charset="0"/>
              </a:rPr>
              <a:t>variable</a:t>
            </a:r>
            <a:r>
              <a:rPr lang="en-US" sz="1800" dirty="0" smtClean="0">
                <a:latin typeface="Consolas" panose="020B0609020204030204" pitchFamily="49" charset="0"/>
                <a:cs typeface="Consolas" panose="020B0609020204030204" pitchFamily="49" charset="0"/>
              </a:rPr>
              <a:t>&gt; = </a:t>
            </a:r>
            <a:r>
              <a:rPr lang="en-US" sz="1800" b="1" dirty="0" smtClean="0">
                <a:solidFill>
                  <a:srgbClr val="FF0000"/>
                </a:solidFill>
                <a:latin typeface="Consolas" panose="020B0609020204030204" pitchFamily="49" charset="0"/>
                <a:cs typeface="Consolas" panose="020B0609020204030204" pitchFamily="49" charset="0"/>
              </a:rPr>
              <a:t>prompt</a:t>
            </a:r>
            <a:r>
              <a:rPr lang="en-US" sz="1800" b="1" dirty="0">
                <a:solidFill>
                  <a:srgbClr val="FF0000"/>
                </a:solidFill>
                <a:latin typeface="Consolas" panose="020B0609020204030204" pitchFamily="49" charset="0"/>
                <a:cs typeface="Consolas" panose="020B0609020204030204" pitchFamily="49" charset="0"/>
              </a:rPr>
              <a:t>(</a:t>
            </a:r>
            <a:r>
              <a:rPr lang="en-US" sz="1800" dirty="0">
                <a:latin typeface="Consolas" panose="020B0609020204030204" pitchFamily="49" charset="0"/>
                <a:cs typeface="Consolas" panose="020B0609020204030204" pitchFamily="49" charset="0"/>
              </a:rPr>
              <a:t>"&lt;</a:t>
            </a:r>
            <a:r>
              <a:rPr lang="en-US" sz="1800" i="1" dirty="0" smtClean="0">
                <a:latin typeface="Consolas" panose="020B0609020204030204" pitchFamily="49" charset="0"/>
                <a:cs typeface="Consolas" panose="020B0609020204030204" pitchFamily="49" charset="0"/>
              </a:rPr>
              <a:t>Prompting </a:t>
            </a:r>
            <a:r>
              <a:rPr lang="en-US" sz="1800" i="1" dirty="0">
                <a:latin typeface="Consolas" panose="020B0609020204030204" pitchFamily="49" charset="0"/>
                <a:cs typeface="Consolas" panose="020B0609020204030204" pitchFamily="49" charset="0"/>
              </a:rPr>
              <a:t>message</a:t>
            </a:r>
            <a:r>
              <a:rPr lang="en-US" sz="1800" dirty="0">
                <a:latin typeface="Consolas" panose="020B0609020204030204" pitchFamily="49" charset="0"/>
                <a:cs typeface="Consolas" panose="020B0609020204030204" pitchFamily="49" charset="0"/>
              </a:rPr>
              <a:t>&gt;", "&lt;</a:t>
            </a:r>
            <a:r>
              <a:rPr lang="en-US" sz="1800" i="1" dirty="0" smtClean="0">
                <a:latin typeface="Consolas" panose="020B0609020204030204" pitchFamily="49" charset="0"/>
                <a:cs typeface="Consolas" panose="020B0609020204030204" pitchFamily="49" charset="0"/>
              </a:rPr>
              <a:t>default </a:t>
            </a:r>
            <a:r>
              <a:rPr lang="en-US" sz="1800" i="1" dirty="0">
                <a:latin typeface="Consolas" panose="020B0609020204030204" pitchFamily="49" charset="0"/>
                <a:cs typeface="Consolas" panose="020B0609020204030204" pitchFamily="49" charset="0"/>
              </a:rPr>
              <a:t>input</a:t>
            </a:r>
            <a:r>
              <a:rPr lang="en-US" sz="1800" dirty="0">
                <a:latin typeface="Consolas" panose="020B0609020204030204" pitchFamily="49" charset="0"/>
                <a:cs typeface="Consolas" panose="020B0609020204030204" pitchFamily="49" charset="0"/>
              </a:rPr>
              <a:t>&gt;"</a:t>
            </a:r>
            <a:r>
              <a:rPr lang="en-US" sz="1800" b="1" dirty="0">
                <a:solidFill>
                  <a:srgbClr val="FF0000"/>
                </a:solidFill>
                <a:latin typeface="Consolas" panose="020B0609020204030204" pitchFamily="49" charset="0"/>
                <a:cs typeface="Consolas" panose="020B0609020204030204" pitchFamily="49" charset="0"/>
              </a:rPr>
              <a:t>)</a:t>
            </a:r>
            <a:endParaRPr lang="en-US" sz="1800" b="1" dirty="0" smtClean="0">
              <a:solidFill>
                <a:srgbClr val="FF0000"/>
              </a:solidFill>
              <a:latin typeface="Consolas" panose="020B0609020204030204" pitchFamily="49" charset="0"/>
              <a:cs typeface="Consolas" panose="020B0609020204030204" pitchFamily="49" charset="0"/>
            </a:endParaRPr>
          </a:p>
          <a:p>
            <a:pPr lvl="1"/>
            <a:endParaRPr lang="en-US" dirty="0"/>
          </a:p>
          <a:p>
            <a:pPr marL="339725" lvl="1" indent="0">
              <a:buNone/>
            </a:pPr>
            <a:r>
              <a:rPr lang="en-US" b="1" dirty="0" smtClean="0"/>
              <a:t>Example</a:t>
            </a:r>
            <a:r>
              <a:rPr lang="en-US" dirty="0" smtClean="0"/>
              <a:t> (assume we create a variable called ‘</a:t>
            </a:r>
            <a:r>
              <a:rPr lang="en-US" dirty="0" smtClean="0">
                <a:latin typeface="Consolas" panose="020B0609020204030204" pitchFamily="49" charset="0"/>
                <a:cs typeface="Consolas" panose="020B0609020204030204" pitchFamily="49" charset="0"/>
              </a:rPr>
              <a:t>age</a:t>
            </a:r>
            <a:r>
              <a:rPr lang="en-US" dirty="0" smtClean="0"/>
              <a:t>’):</a:t>
            </a:r>
          </a:p>
          <a:p>
            <a:pPr marL="339725" lvl="1" indent="0">
              <a:buNone/>
            </a:pPr>
            <a:r>
              <a:rPr lang="en-US" sz="1800" dirty="0" smtClean="0">
                <a:latin typeface="Consolas" panose="020B0609020204030204" pitchFamily="49" charset="0"/>
                <a:cs typeface="Consolas" panose="020B0609020204030204" pitchFamily="49" charset="0"/>
              </a:rPr>
              <a:t>age </a:t>
            </a:r>
            <a:r>
              <a:rPr lang="en-US" sz="1800" dirty="0">
                <a:latin typeface="Consolas" panose="020B0609020204030204" pitchFamily="49" charset="0"/>
                <a:cs typeface="Consolas" panose="020B0609020204030204" pitchFamily="49" charset="0"/>
              </a:rPr>
              <a:t>= </a:t>
            </a:r>
            <a:r>
              <a:rPr lang="en-US" sz="1800" b="1" dirty="0">
                <a:solidFill>
                  <a:srgbClr val="FF0000"/>
                </a:solidFill>
                <a:latin typeface="Consolas" panose="020B0609020204030204" pitchFamily="49" charset="0"/>
                <a:cs typeface="Consolas" panose="020B0609020204030204" pitchFamily="49" charset="0"/>
              </a:rPr>
              <a:t>prompt(</a:t>
            </a:r>
            <a:r>
              <a:rPr lang="en-US" sz="1800" dirty="0">
                <a:latin typeface="Consolas" panose="020B0609020204030204" pitchFamily="49" charset="0"/>
                <a:cs typeface="Consolas" panose="020B0609020204030204" pitchFamily="49" charset="0"/>
              </a:rPr>
              <a:t>"Enter your age (zero or greater</a:t>
            </a:r>
            <a:r>
              <a:rPr lang="en-US" sz="1800" dirty="0" smtClean="0">
                <a:latin typeface="Consolas" panose="020B0609020204030204" pitchFamily="49" charset="0"/>
                <a:cs typeface="Consolas" panose="020B0609020204030204" pitchFamily="49" charset="0"/>
              </a:rPr>
              <a:t>):","37</a:t>
            </a:r>
            <a:r>
              <a:rPr lang="en-US" sz="1800" dirty="0">
                <a:latin typeface="Consolas" panose="020B0609020204030204" pitchFamily="49" charset="0"/>
                <a:cs typeface="Consolas" panose="020B0609020204030204" pitchFamily="49" charset="0"/>
              </a:rPr>
              <a:t>"</a:t>
            </a:r>
            <a:r>
              <a:rPr lang="en-US" sz="1800" b="1" dirty="0">
                <a:solidFill>
                  <a:srgbClr val="FF0000"/>
                </a:solidFill>
                <a:latin typeface="Consolas" panose="020B0609020204030204" pitchFamily="49" charset="0"/>
                <a:cs typeface="Consolas" panose="020B0609020204030204" pitchFamily="49" charset="0"/>
              </a:rPr>
              <a:t>)</a:t>
            </a:r>
            <a:r>
              <a:rPr lang="en-US" sz="1800" dirty="0">
                <a:latin typeface="Consolas" panose="020B0609020204030204" pitchFamily="49" charset="0"/>
                <a:cs typeface="Consolas" panose="020B0609020204030204" pitchFamily="49" charset="0"/>
              </a:rPr>
              <a:t>;</a:t>
            </a:r>
          </a:p>
        </p:txBody>
      </p:sp>
      <p:pic>
        <p:nvPicPr>
          <p:cNvPr id="4" name="Picture 3"/>
          <p:cNvPicPr>
            <a:picLocks noChangeAspect="1"/>
          </p:cNvPicPr>
          <p:nvPr/>
        </p:nvPicPr>
        <p:blipFill>
          <a:blip r:embed="rId2"/>
          <a:stretch>
            <a:fillRect/>
          </a:stretch>
        </p:blipFill>
        <p:spPr>
          <a:xfrm>
            <a:off x="1666220" y="3848100"/>
            <a:ext cx="7182506" cy="2095500"/>
          </a:xfrm>
          <a:prstGeom prst="rect">
            <a:avLst/>
          </a:prstGeom>
        </p:spPr>
      </p:pic>
    </p:spTree>
    <p:extLst>
      <p:ext uri="{BB962C8B-B14F-4D97-AF65-F5344CB8AC3E}">
        <p14:creationId xmlns:p14="http://schemas.microsoft.com/office/powerpoint/2010/main" val="30931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randombar(horizontal)">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JavaScript To </a:t>
            </a:r>
            <a:r>
              <a:rPr lang="en-US" b="1" dirty="0" smtClean="0">
                <a:solidFill>
                  <a:srgbClr val="FF0000"/>
                </a:solidFill>
              </a:rPr>
              <a:t>Run Automatically</a:t>
            </a:r>
            <a:endParaRPr lang="en-US" b="1" dirty="0">
              <a:solidFill>
                <a:srgbClr val="FF0000"/>
              </a:solidFill>
            </a:endParaRPr>
          </a:p>
        </p:txBody>
      </p:sp>
      <p:sp>
        <p:nvSpPr>
          <p:cNvPr id="3" name="Content Placeholder 2"/>
          <p:cNvSpPr>
            <a:spLocks noGrp="1"/>
          </p:cNvSpPr>
          <p:nvPr>
            <p:ph idx="1"/>
          </p:nvPr>
        </p:nvSpPr>
        <p:spPr>
          <a:xfrm>
            <a:off x="152400" y="1295400"/>
            <a:ext cx="8763000" cy="5105400"/>
          </a:xfrm>
        </p:spPr>
        <p:txBody>
          <a:bodyPr/>
          <a:lstStyle/>
          <a:p>
            <a:r>
              <a:rPr lang="en-US" b="1" dirty="0" smtClean="0"/>
              <a:t>Name of example</a:t>
            </a:r>
            <a:r>
              <a:rPr lang="en-US" dirty="0" smtClean="0"/>
              <a:t>: </a:t>
            </a:r>
            <a:r>
              <a:rPr lang="en-US" dirty="0" smtClean="0">
                <a:latin typeface="Consolas" panose="020B0609020204030204" pitchFamily="49" charset="0"/>
                <a:cs typeface="Consolas" panose="020B0609020204030204" pitchFamily="49" charset="0"/>
              </a:rPr>
              <a:t>12getInputAutoRun.htm</a:t>
            </a:r>
            <a:endParaRPr lang="en-US" dirty="0" smtClean="0">
              <a:latin typeface="Consolas" panose="020B0609020204030204" pitchFamily="49" charset="0"/>
              <a:cs typeface="Consolas" panose="020B0609020204030204" pitchFamily="49" charset="0"/>
            </a:endParaRPr>
          </a:p>
          <a:p>
            <a:pPr marL="339725" lvl="1" indent="0">
              <a:buNone/>
            </a:pPr>
            <a:r>
              <a:rPr lang="en-US" sz="1800" dirty="0">
                <a:latin typeface="Consolas" panose="020B0609020204030204" pitchFamily="49" charset="0"/>
                <a:cs typeface="Consolas" panose="020B0609020204030204" pitchFamily="49" charset="0"/>
              </a:rPr>
              <a:t>&lt;script&gt;</a:t>
            </a:r>
          </a:p>
          <a:p>
            <a:pPr marL="339725" lvl="1" indent="0">
              <a:buNone/>
            </a:pPr>
            <a:r>
              <a:rPr lang="en-US" sz="1800" dirty="0">
                <a:latin typeface="Consolas" panose="020B0609020204030204" pitchFamily="49" charset="0"/>
                <a:cs typeface="Consolas" panose="020B0609020204030204" pitchFamily="49" charset="0"/>
              </a:rPr>
              <a:t>function main()</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    var age = -1;</a:t>
            </a:r>
          </a:p>
          <a:p>
            <a:pPr marL="339725" lvl="1" indent="0">
              <a:buNone/>
            </a:pPr>
            <a:r>
              <a:rPr lang="en-US" sz="1800" dirty="0">
                <a:latin typeface="Consolas" panose="020B0609020204030204" pitchFamily="49" charset="0"/>
                <a:cs typeface="Consolas" panose="020B0609020204030204" pitchFamily="49" charset="0"/>
              </a:rPr>
              <a:t>    age = prompt("Enter your age (zero or greater</a:t>
            </a:r>
            <a:r>
              <a:rPr lang="en-US" sz="1800" dirty="0" smtClean="0">
                <a:latin typeface="Consolas" panose="020B0609020204030204" pitchFamily="49" charset="0"/>
                <a:cs typeface="Consolas" panose="020B0609020204030204" pitchFamily="49" charset="0"/>
              </a:rPr>
              <a:t>):","37</a:t>
            </a: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a:t>
            </a:r>
          </a:p>
          <a:p>
            <a:pPr marL="339725" lvl="1" indent="0">
              <a:buNone/>
            </a:pPr>
            <a:r>
              <a:rPr lang="en-US" sz="1800" b="1" dirty="0">
                <a:solidFill>
                  <a:srgbClr val="FF0000"/>
                </a:solidFill>
                <a:latin typeface="Consolas" panose="020B0609020204030204" pitchFamily="49" charset="0"/>
                <a:cs typeface="Consolas" panose="020B0609020204030204" pitchFamily="49" charset="0"/>
              </a:rPr>
              <a:t>window.onload=main</a:t>
            </a:r>
            <a:r>
              <a:rPr lang="en-US" sz="1800" dirty="0">
                <a:latin typeface="Consolas" panose="020B0609020204030204" pitchFamily="49" charset="0"/>
                <a:cs typeface="Consolas" panose="020B0609020204030204" pitchFamily="49" charset="0"/>
              </a:rPr>
              <a:t>;</a:t>
            </a:r>
          </a:p>
          <a:p>
            <a:pPr marL="339725" lvl="1" indent="0">
              <a:buNone/>
            </a:pPr>
            <a:r>
              <a:rPr lang="en-US" sz="1800" dirty="0">
                <a:latin typeface="Consolas" panose="020B0609020204030204" pitchFamily="49" charset="0"/>
                <a:cs typeface="Consolas" panose="020B0609020204030204" pitchFamily="49" charset="0"/>
              </a:rPr>
              <a:t>&lt;/script&gt;</a:t>
            </a:r>
          </a:p>
        </p:txBody>
      </p:sp>
    </p:spTree>
    <p:extLst>
      <p:ext uri="{BB962C8B-B14F-4D97-AF65-F5344CB8AC3E}">
        <p14:creationId xmlns:p14="http://schemas.microsoft.com/office/powerpoint/2010/main" val="42785780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Online Resources</a:t>
            </a:r>
            <a:endParaRPr lang="en-US" dirty="0"/>
          </a:p>
        </p:txBody>
      </p:sp>
      <p:sp>
        <p:nvSpPr>
          <p:cNvPr id="3" name="Content Placeholder 2"/>
          <p:cNvSpPr>
            <a:spLocks noGrp="1"/>
          </p:cNvSpPr>
          <p:nvPr>
            <p:ph idx="1"/>
          </p:nvPr>
        </p:nvSpPr>
        <p:spPr/>
        <p:txBody>
          <a:bodyPr/>
          <a:lstStyle/>
          <a:p>
            <a:r>
              <a:rPr lang="en-US" sz="2000" dirty="0">
                <a:hlinkClick r:id="rId2"/>
              </a:rPr>
              <a:t>http://</a:t>
            </a:r>
            <a:r>
              <a:rPr lang="en-US" sz="2000" dirty="0" smtClean="0">
                <a:hlinkClick r:id="rId2"/>
              </a:rPr>
              <a:t>www.w3schools.com/js/</a:t>
            </a:r>
            <a:endParaRPr lang="en-US" sz="2000" dirty="0" smtClean="0"/>
          </a:p>
          <a:p>
            <a:r>
              <a:rPr lang="en-US" sz="2000" dirty="0">
                <a:hlinkClick r:id="rId3"/>
              </a:rPr>
              <a:t>https://msdn.microsoft.com/en-us/library/ie/ms535262(v=vs.85).</a:t>
            </a:r>
            <a:r>
              <a:rPr lang="en-US" sz="2000" dirty="0" smtClean="0">
                <a:hlinkClick r:id="rId3"/>
              </a:rPr>
              <a:t>aspx</a:t>
            </a:r>
            <a:endParaRPr lang="en-US" sz="2000" dirty="0"/>
          </a:p>
          <a:p>
            <a:r>
              <a:rPr lang="en-US" sz="2000" u="sng" dirty="0" smtClean="0">
                <a:hlinkClick r:id="rId4"/>
              </a:rPr>
              <a:t>http</a:t>
            </a:r>
            <a:r>
              <a:rPr lang="en-US" sz="2000" u="sng" dirty="0">
                <a:hlinkClick r:id="rId4"/>
              </a:rPr>
              <a:t>://trainingtools.com/online/javascript/index.htm</a:t>
            </a:r>
            <a:endParaRPr lang="en-US" sz="2000" dirty="0"/>
          </a:p>
          <a:p>
            <a:endParaRPr lang="en-US" sz="2000" dirty="0"/>
          </a:p>
          <a:p>
            <a:endParaRPr lang="en-US" dirty="0" smtClean="0"/>
          </a:p>
        </p:txBody>
      </p:sp>
    </p:spTree>
    <p:extLst>
      <p:ext uri="{BB962C8B-B14F-4D97-AF65-F5344CB8AC3E}">
        <p14:creationId xmlns:p14="http://schemas.microsoft.com/office/powerpoint/2010/main" val="107521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20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20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This Section You Should Now Know</a:t>
            </a:r>
            <a:endParaRPr lang="en-US" dirty="0"/>
          </a:p>
        </p:txBody>
      </p:sp>
      <p:sp>
        <p:nvSpPr>
          <p:cNvPr id="3" name="Content Placeholder 2"/>
          <p:cNvSpPr>
            <a:spLocks noGrp="1"/>
          </p:cNvSpPr>
          <p:nvPr>
            <p:ph idx="1"/>
          </p:nvPr>
        </p:nvSpPr>
        <p:spPr/>
        <p:txBody>
          <a:bodyPr>
            <a:normAutofit/>
          </a:bodyPr>
          <a:lstStyle/>
          <a:p>
            <a:r>
              <a:rPr lang="en-US" dirty="0" smtClean="0"/>
              <a:t>How to use html to create a graphical controls such as buttons</a:t>
            </a:r>
          </a:p>
          <a:p>
            <a:r>
              <a:rPr lang="en-US" dirty="0" smtClean="0"/>
              <a:t>How to include JavaScript instructions via the </a:t>
            </a:r>
            <a:r>
              <a:rPr lang="en-US" dirty="0" smtClean="0">
                <a:latin typeface="Consolas" panose="020B0609020204030204" pitchFamily="49" charset="0"/>
                <a:cs typeface="Consolas" panose="020B0609020204030204" pitchFamily="49" charset="0"/>
              </a:rPr>
              <a:t>&lt;script&gt; &lt;/script&gt; </a:t>
            </a:r>
            <a:r>
              <a:rPr lang="en-US" dirty="0" smtClean="0"/>
              <a:t>tag</a:t>
            </a:r>
          </a:p>
          <a:p>
            <a:r>
              <a:rPr lang="en-US" dirty="0" smtClean="0"/>
              <a:t>How to define a ‘sub-part’ of a program using a function definition</a:t>
            </a:r>
          </a:p>
          <a:p>
            <a:r>
              <a:rPr lang="en-US" dirty="0" smtClean="0"/>
              <a:t>Getting a program to react to events (e.g., </a:t>
            </a:r>
            <a:r>
              <a:rPr lang="en-US" dirty="0" smtClean="0">
                <a:latin typeface="Consolas" panose="020B0609020204030204" pitchFamily="49" charset="0"/>
                <a:cs typeface="Consolas" panose="020B0609020204030204" pitchFamily="49" charset="0"/>
              </a:rPr>
              <a:t>onclick</a:t>
            </a:r>
            <a:r>
              <a:rPr lang="en-US" dirty="0" smtClean="0"/>
              <a:t>) </a:t>
            </a:r>
            <a:r>
              <a:rPr lang="en-US" dirty="0" smtClean="0"/>
              <a:t>by defining a function</a:t>
            </a:r>
          </a:p>
          <a:p>
            <a:r>
              <a:rPr lang="en-US" dirty="0" smtClean="0"/>
              <a:t>Displaying</a:t>
            </a:r>
            <a:r>
              <a:rPr lang="en-US" dirty="0" smtClean="0"/>
              <a:t> </a:t>
            </a:r>
            <a:r>
              <a:rPr lang="en-US" dirty="0" smtClean="0"/>
              <a:t>output via </a:t>
            </a:r>
            <a:r>
              <a:rPr lang="en-US" dirty="0" smtClean="0">
                <a:latin typeface="Consolas" panose="020B0609020204030204" pitchFamily="49" charset="0"/>
                <a:cs typeface="Consolas" panose="020B0609020204030204" pitchFamily="49" charset="0"/>
              </a:rPr>
              <a:t>alert()</a:t>
            </a:r>
          </a:p>
          <a:p>
            <a:r>
              <a:rPr lang="en-US" dirty="0" smtClean="0">
                <a:cs typeface="Consolas" panose="020B0609020204030204" pitchFamily="49" charset="0"/>
              </a:rPr>
              <a:t>Defining variables with ‘</a:t>
            </a:r>
            <a:r>
              <a:rPr lang="en-US" dirty="0" smtClean="0">
                <a:latin typeface="Consolas" panose="020B0609020204030204" pitchFamily="49" charset="0"/>
                <a:cs typeface="Consolas" panose="020B0609020204030204" pitchFamily="49" charset="0"/>
              </a:rPr>
              <a:t>var</a:t>
            </a:r>
            <a:r>
              <a:rPr lang="en-US" dirty="0" smtClean="0">
                <a:cs typeface="Consolas" panose="020B0609020204030204" pitchFamily="49" charset="0"/>
              </a:rPr>
              <a:t>’</a:t>
            </a:r>
          </a:p>
          <a:p>
            <a:r>
              <a:rPr lang="en-US" dirty="0" smtClean="0">
                <a:cs typeface="Consolas" panose="020B0609020204030204" pitchFamily="49" charset="0"/>
              </a:rPr>
              <a:t>Variable naming conventions</a:t>
            </a:r>
          </a:p>
          <a:p>
            <a:r>
              <a:rPr lang="en-US" dirty="0" smtClean="0">
                <a:cs typeface="Consolas" panose="020B0609020204030204" pitchFamily="49" charset="0"/>
              </a:rPr>
              <a:t>Common operators: mathematical (+, -, *, /) and concatentation (+)</a:t>
            </a:r>
          </a:p>
          <a:p>
            <a:endParaRPr lang="en-US" dirty="0"/>
          </a:p>
        </p:txBody>
      </p:sp>
    </p:spTree>
    <p:extLst>
      <p:ext uri="{BB962C8B-B14F-4D97-AF65-F5344CB8AC3E}">
        <p14:creationId xmlns:p14="http://schemas.microsoft.com/office/powerpoint/2010/main" val="2904438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JavaScript To A Webpage</a:t>
            </a:r>
            <a:endParaRPr lang="en-US" dirty="0"/>
          </a:p>
        </p:txBody>
      </p:sp>
      <p:sp>
        <p:nvSpPr>
          <p:cNvPr id="3" name="Content Placeholder 2"/>
          <p:cNvSpPr>
            <a:spLocks noGrp="1"/>
          </p:cNvSpPr>
          <p:nvPr>
            <p:ph idx="1"/>
          </p:nvPr>
        </p:nvSpPr>
        <p:spPr/>
        <p:txBody>
          <a:bodyPr/>
          <a:lstStyle/>
          <a:p>
            <a:r>
              <a:rPr lang="en-US" dirty="0" smtClean="0"/>
              <a:t>This is where you can augment a web page to make it interactive.</a:t>
            </a:r>
          </a:p>
          <a:p>
            <a:pPr lvl="1"/>
            <a:r>
              <a:rPr lang="en-CA" dirty="0" smtClean="0"/>
              <a:t>JavaScript is separate </a:t>
            </a:r>
            <a:r>
              <a:rPr lang="en-CA" dirty="0"/>
              <a:t>from the webpage content (text, images, formatting tags)</a:t>
            </a:r>
          </a:p>
          <a:p>
            <a:pPr lvl="1"/>
            <a:r>
              <a:rPr lang="en-CA" dirty="0"/>
              <a:t>Enclose them with a &lt;</a:t>
            </a:r>
            <a:r>
              <a:rPr lang="en-CA" dirty="0">
                <a:latin typeface="Consolas" panose="020B0609020204030204" pitchFamily="49" charset="0"/>
              </a:rPr>
              <a:t>script</a:t>
            </a:r>
            <a:r>
              <a:rPr lang="en-CA" dirty="0"/>
              <a:t>&gt; </a:t>
            </a:r>
            <a:r>
              <a:rPr lang="en-CA" dirty="0" smtClean="0"/>
              <a:t>tag</a:t>
            </a:r>
            <a:endParaRPr lang="en-CA" dirty="0"/>
          </a:p>
          <a:p>
            <a:pPr lvl="1"/>
            <a:r>
              <a:rPr lang="en-US" dirty="0" smtClean="0"/>
              <a:t>The JavaScript instructions must be defined within a function.</a:t>
            </a:r>
          </a:p>
          <a:p>
            <a:pPr lvl="1"/>
            <a:endParaRPr lang="en-US" dirty="0" smtClean="0"/>
          </a:p>
          <a:p>
            <a:endParaRPr lang="en-US" dirty="0"/>
          </a:p>
        </p:txBody>
      </p:sp>
    </p:spTree>
    <p:extLst>
      <p:ext uri="{BB962C8B-B14F-4D97-AF65-F5344CB8AC3E}">
        <p14:creationId xmlns:p14="http://schemas.microsoft.com/office/powerpoint/2010/main" val="297333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This Section You Should Now Know (2)</a:t>
            </a:r>
            <a:endParaRPr lang="en-US" dirty="0"/>
          </a:p>
        </p:txBody>
      </p:sp>
      <p:sp>
        <p:nvSpPr>
          <p:cNvPr id="3" name="Content Placeholder 2"/>
          <p:cNvSpPr>
            <a:spLocks noGrp="1"/>
          </p:cNvSpPr>
          <p:nvPr>
            <p:ph idx="1"/>
          </p:nvPr>
        </p:nvSpPr>
        <p:spPr/>
        <p:txBody>
          <a:bodyPr>
            <a:noAutofit/>
          </a:bodyPr>
          <a:lstStyle/>
          <a:p>
            <a:r>
              <a:rPr lang="en-US" dirty="0" smtClean="0"/>
              <a:t>How to declare and access named constants</a:t>
            </a:r>
          </a:p>
          <a:p>
            <a:r>
              <a:rPr lang="en-US" sz="2400" dirty="0" smtClean="0"/>
              <a:t>What </a:t>
            </a:r>
            <a:r>
              <a:rPr lang="en-US" dirty="0" smtClean="0"/>
              <a:t>are the benefits of employing named </a:t>
            </a:r>
            <a:r>
              <a:rPr lang="en-US" sz="2400" dirty="0" smtClean="0"/>
              <a:t>constants</a:t>
            </a:r>
          </a:p>
          <a:p>
            <a:r>
              <a:rPr lang="en-US" sz="2400" dirty="0" smtClean="0"/>
              <a:t>Single </a:t>
            </a:r>
            <a:r>
              <a:rPr lang="en-US" sz="2400" dirty="0" smtClean="0"/>
              <a:t>and multi-line documentation</a:t>
            </a:r>
          </a:p>
          <a:p>
            <a:r>
              <a:rPr lang="en-US" sz="2400" dirty="0" smtClean="0"/>
              <a:t>What </a:t>
            </a:r>
            <a:r>
              <a:rPr lang="en-US" sz="2400" dirty="0" smtClean="0"/>
              <a:t>should be included in the documentation for the programs that you write for this class</a:t>
            </a:r>
          </a:p>
          <a:p>
            <a:r>
              <a:rPr lang="en-US" sz="2400" dirty="0" smtClean="0"/>
              <a:t>In HTML: How to use the ‘</a:t>
            </a:r>
            <a:r>
              <a:rPr lang="en-US" sz="2400" dirty="0" smtClean="0">
                <a:latin typeface="Consolas" panose="020B0609020204030204" pitchFamily="49" charset="0"/>
                <a:cs typeface="Consolas" panose="020B0609020204030204" pitchFamily="49" charset="0"/>
              </a:rPr>
              <a:t>id</a:t>
            </a:r>
            <a:r>
              <a:rPr lang="en-US" sz="2400" dirty="0" smtClean="0"/>
              <a:t>’ property to uniquely identify controls</a:t>
            </a:r>
          </a:p>
          <a:p>
            <a:r>
              <a:rPr lang="en-US" sz="2400" dirty="0" smtClean="0"/>
              <a:t>JavaScript: How to use the </a:t>
            </a:r>
            <a:r>
              <a:rPr lang="en-US" sz="2400" dirty="0" smtClean="0">
                <a:latin typeface="Consolas" panose="020B0609020204030204" pitchFamily="49" charset="0"/>
                <a:cs typeface="Consolas" panose="020B0609020204030204" pitchFamily="49" charset="0"/>
              </a:rPr>
              <a:t>document.getElementById(</a:t>
            </a:r>
            <a:r>
              <a:rPr lang="en-US" sz="2400" dirty="0" smtClean="0"/>
              <a:t>“&lt;string&gt;”</a:t>
            </a:r>
            <a:r>
              <a:rPr lang="en-US" sz="2400" dirty="0" smtClean="0">
                <a:latin typeface="Consolas" panose="020B0609020204030204" pitchFamily="49" charset="0"/>
                <a:cs typeface="Consolas" panose="020B0609020204030204" pitchFamily="49" charset="0"/>
              </a:rPr>
              <a:t>)</a:t>
            </a:r>
            <a:r>
              <a:rPr lang="en-US" sz="2400" dirty="0" smtClean="0"/>
              <a:t> method to access a graphical </a:t>
            </a:r>
            <a:r>
              <a:rPr lang="en-US" sz="2400" dirty="0" smtClean="0"/>
              <a:t>control</a:t>
            </a:r>
            <a:endParaRPr lang="en-US" sz="2400" dirty="0" smtClean="0"/>
          </a:p>
        </p:txBody>
      </p:sp>
    </p:spTree>
    <p:extLst>
      <p:ext uri="{BB962C8B-B14F-4D97-AF65-F5344CB8AC3E}">
        <p14:creationId xmlns:p14="http://schemas.microsoft.com/office/powerpoint/2010/main" val="40850795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After This Section You Should Now Know (3)</a:t>
            </a:r>
            <a:endParaRPr lang="en-US" dirty="0"/>
          </a:p>
        </p:txBody>
      </p:sp>
      <p:sp>
        <p:nvSpPr>
          <p:cNvPr id="3" name="Content Placeholder 2"/>
          <p:cNvSpPr>
            <a:spLocks noGrp="1"/>
          </p:cNvSpPr>
          <p:nvPr>
            <p:ph idx="1"/>
          </p:nvPr>
        </p:nvSpPr>
        <p:spPr/>
        <p:txBody>
          <a:bodyPr>
            <a:normAutofit/>
          </a:bodyPr>
          <a:lstStyle/>
          <a:p>
            <a:r>
              <a:rPr lang="en-US" dirty="0"/>
              <a:t>Different variations when  sending email using JavaScript instructions</a:t>
            </a:r>
          </a:p>
          <a:p>
            <a:r>
              <a:rPr lang="en-US" dirty="0" smtClean="0"/>
              <a:t>How </a:t>
            </a:r>
            <a:r>
              <a:rPr lang="en-US" dirty="0" smtClean="0"/>
              <a:t>to get a JavaScript program to automatically run when the web page is loaded into a web browser via </a:t>
            </a:r>
            <a:r>
              <a:rPr lang="en-US" dirty="0" smtClean="0">
                <a:latin typeface="Consolas" panose="020B0609020204030204" pitchFamily="49" charset="0"/>
                <a:cs typeface="Consolas" panose="020B0609020204030204" pitchFamily="49" charset="0"/>
              </a:rPr>
              <a:t>window.onload()=&lt;function name&gt;</a:t>
            </a:r>
          </a:p>
          <a:p>
            <a:r>
              <a:rPr lang="en-US" dirty="0" smtClean="0"/>
              <a:t>Getting input with a </a:t>
            </a:r>
            <a:r>
              <a:rPr lang="en-US" dirty="0" smtClean="0">
                <a:latin typeface="Consolas" panose="020B0609020204030204" pitchFamily="49" charset="0"/>
                <a:cs typeface="Consolas" panose="020B0609020204030204" pitchFamily="49" charset="0"/>
              </a:rPr>
              <a:t>prompt</a:t>
            </a:r>
            <a:r>
              <a:rPr lang="en-US" dirty="0" smtClean="0">
                <a:latin typeface="Consolas" panose="020B0609020204030204" pitchFamily="49" charset="0"/>
                <a:cs typeface="Consolas" panose="020B0609020204030204" pitchFamily="49" charset="0"/>
              </a:rPr>
              <a:t>()</a:t>
            </a: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64169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 name="Group 6"/>
          <p:cNvGrpSpPr/>
          <p:nvPr/>
        </p:nvGrpSpPr>
        <p:grpSpPr>
          <a:xfrm>
            <a:off x="685800" y="2698579"/>
            <a:ext cx="6801678" cy="3491948"/>
            <a:chOff x="589722" y="2895600"/>
            <a:chExt cx="6801678" cy="3491948"/>
          </a:xfrm>
        </p:grpSpPr>
        <p:sp>
          <p:nvSpPr>
            <p:cNvPr id="4" name="Rectangle 3"/>
            <p:cNvSpPr/>
            <p:nvPr/>
          </p:nvSpPr>
          <p:spPr>
            <a:xfrm>
              <a:off x="685800" y="3352800"/>
              <a:ext cx="6705600" cy="303474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dirty="0">
                  <a:solidFill>
                    <a:schemeClr val="tx1"/>
                  </a:solidFill>
                  <a:latin typeface="Consolas" panose="020B0609020204030204" pitchFamily="49" charset="0"/>
                  <a:cs typeface="Consolas" panose="020B0609020204030204" pitchFamily="49" charset="0"/>
                </a:rPr>
                <a:t>&lt;script</a:t>
              </a:r>
              <a:r>
                <a:rPr lang="en-CA" dirty="0" smtClean="0">
                  <a:solidFill>
                    <a:schemeClr val="tx1"/>
                  </a:solidFill>
                  <a:latin typeface="Consolas" panose="020B0609020204030204" pitchFamily="49" charset="0"/>
                  <a:cs typeface="Consolas" panose="020B0609020204030204" pitchFamily="49" charset="0"/>
                </a:rPr>
                <a:t>&gt;</a:t>
              </a:r>
            </a:p>
            <a:p>
              <a:endParaRPr lang="en-CA" dirty="0" smtClean="0">
                <a:solidFill>
                  <a:schemeClr val="tx1"/>
                </a:solidFill>
                <a:latin typeface="Consolas" panose="020B0609020204030204" pitchFamily="49" charset="0"/>
                <a:cs typeface="Consolas" panose="020B0609020204030204" pitchFamily="49" charset="0"/>
              </a:endParaRPr>
            </a:p>
            <a:p>
              <a:endParaRPr lang="en-CA" dirty="0">
                <a:solidFill>
                  <a:schemeClr val="tx1"/>
                </a:solidFill>
                <a:latin typeface="Consolas" panose="020B0609020204030204" pitchFamily="49" charset="0"/>
                <a:cs typeface="Consolas" panose="020B0609020204030204" pitchFamily="49" charset="0"/>
              </a:endParaRPr>
            </a:p>
            <a:p>
              <a:endParaRPr lang="en-CA" dirty="0" smtClean="0">
                <a:solidFill>
                  <a:schemeClr val="tx1"/>
                </a:solidFill>
                <a:latin typeface="Consolas" panose="020B0609020204030204" pitchFamily="49" charset="0"/>
                <a:cs typeface="Consolas" panose="020B0609020204030204" pitchFamily="49" charset="0"/>
              </a:endParaRPr>
            </a:p>
            <a:p>
              <a:endParaRPr lang="en-CA" dirty="0">
                <a:solidFill>
                  <a:schemeClr val="tx1"/>
                </a:solidFill>
                <a:latin typeface="Consolas" panose="020B0609020204030204" pitchFamily="49" charset="0"/>
                <a:cs typeface="Consolas" panose="020B0609020204030204" pitchFamily="49" charset="0"/>
              </a:endParaRPr>
            </a:p>
            <a:p>
              <a:endParaRPr lang="en-CA" dirty="0">
                <a:solidFill>
                  <a:schemeClr val="tx1"/>
                </a:solidFill>
                <a:latin typeface="Consolas" panose="020B0609020204030204" pitchFamily="49" charset="0"/>
                <a:cs typeface="Consolas" panose="020B0609020204030204" pitchFamily="49" charset="0"/>
              </a:endParaRPr>
            </a:p>
            <a:p>
              <a:endParaRPr lang="en-CA" dirty="0" smtClean="0">
                <a:solidFill>
                  <a:schemeClr val="tx1"/>
                </a:solidFill>
                <a:latin typeface="Consolas" panose="020B0609020204030204" pitchFamily="49" charset="0"/>
                <a:cs typeface="Consolas" panose="020B0609020204030204" pitchFamily="49" charset="0"/>
              </a:endParaRPr>
            </a:p>
            <a:p>
              <a:r>
                <a:rPr lang="en-CA" dirty="0" smtClean="0">
                  <a:solidFill>
                    <a:schemeClr val="tx1"/>
                  </a:solidFill>
                  <a:latin typeface="Consolas" panose="020B0609020204030204" pitchFamily="49" charset="0"/>
                  <a:cs typeface="Consolas" panose="020B0609020204030204" pitchFamily="49" charset="0"/>
                </a:rPr>
                <a:t>&lt;/script&gt;</a:t>
              </a:r>
            </a:p>
            <a:p>
              <a:endParaRPr lang="en-CA" dirty="0">
                <a:solidFill>
                  <a:schemeClr val="tx1"/>
                </a:solidFill>
                <a:latin typeface="Consolas" panose="020B0609020204030204" pitchFamily="49" charset="0"/>
                <a:cs typeface="Consolas" panose="020B0609020204030204" pitchFamily="49" charset="0"/>
              </a:endParaRPr>
            </a:p>
            <a:p>
              <a:r>
                <a:rPr lang="en-CA" dirty="0" smtClean="0">
                  <a:solidFill>
                    <a:schemeClr val="tx1"/>
                  </a:solidFill>
                  <a:latin typeface="Consolas" panose="020B0609020204030204" pitchFamily="49" charset="0"/>
                  <a:cs typeface="Consolas" panose="020B0609020204030204" pitchFamily="49" charset="0"/>
                </a:rPr>
                <a:t>This is the &lt;i&gt;normal&lt;/i</a:t>
              </a:r>
              <a:r>
                <a:rPr lang="en-CA" dirty="0">
                  <a:solidFill>
                    <a:schemeClr val="tx1"/>
                  </a:solidFill>
                  <a:latin typeface="Consolas" panose="020B0609020204030204" pitchFamily="49" charset="0"/>
                  <a:cs typeface="Consolas" panose="020B0609020204030204" pitchFamily="49" charset="0"/>
                </a:rPr>
                <a:t>&gt;</a:t>
              </a:r>
              <a:r>
                <a:rPr lang="en-CA" dirty="0" smtClean="0">
                  <a:solidFill>
                    <a:schemeClr val="tx1"/>
                  </a:solidFill>
                  <a:latin typeface="Consolas" panose="020B0609020204030204" pitchFamily="49" charset="0"/>
                  <a:cs typeface="Consolas" panose="020B0609020204030204" pitchFamily="49" charset="0"/>
                </a:rPr>
                <a:t> &lt;b&gt;webpage content&lt;/b&gt;</a:t>
              </a:r>
            </a:p>
          </p:txBody>
        </p:sp>
        <p:sp>
          <p:nvSpPr>
            <p:cNvPr id="6" name="TextBox 5"/>
            <p:cNvSpPr txBox="1"/>
            <p:nvPr/>
          </p:nvSpPr>
          <p:spPr bwMode="auto">
            <a:xfrm>
              <a:off x="589722" y="2895600"/>
              <a:ext cx="1371600" cy="381000"/>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lIns="93600" tIns="46800" rIns="93600" bIns="46800" rtlCol="0">
              <a:noAutofit/>
            </a:bodyPr>
            <a:lstStyle/>
            <a:p>
              <a:pPr eaLnBrk="1" hangingPunct="1">
                <a:spcBef>
                  <a:spcPct val="50000"/>
                </a:spcBef>
              </a:pPr>
              <a:r>
                <a:rPr lang="en-CA" sz="2000" dirty="0"/>
                <a:t>i</a:t>
              </a:r>
              <a:r>
                <a:rPr lang="en-CA" sz="2000" dirty="0" smtClean="0"/>
                <a:t>ndex.html</a:t>
              </a:r>
            </a:p>
          </p:txBody>
        </p:sp>
      </p:grpSp>
      <p:sp>
        <p:nvSpPr>
          <p:cNvPr id="2" name="Title 1"/>
          <p:cNvSpPr>
            <a:spLocks noGrp="1"/>
          </p:cNvSpPr>
          <p:nvPr>
            <p:ph type="title"/>
          </p:nvPr>
        </p:nvSpPr>
        <p:spPr/>
        <p:txBody>
          <a:bodyPr/>
          <a:lstStyle/>
          <a:p>
            <a:r>
              <a:rPr lang="en-CA" dirty="0" smtClean="0"/>
              <a:t>Where/How To Include Programs</a:t>
            </a:r>
            <a:endParaRPr lang="en-CA" dirty="0"/>
          </a:p>
        </p:txBody>
      </p:sp>
      <p:sp>
        <p:nvSpPr>
          <p:cNvPr id="5" name="Rectangle 4"/>
          <p:cNvSpPr/>
          <p:nvPr/>
        </p:nvSpPr>
        <p:spPr>
          <a:xfrm>
            <a:off x="934278" y="3841579"/>
            <a:ext cx="1981200" cy="8382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b="1" dirty="0" smtClean="0">
                <a:solidFill>
                  <a:schemeClr val="bg1"/>
                </a:solidFill>
                <a:latin typeface="Consolas" panose="020B0609020204030204" pitchFamily="49" charset="0"/>
                <a:cs typeface="Consolas" panose="020B0609020204030204" pitchFamily="49" charset="0"/>
              </a:rPr>
              <a:t>JavaScript </a:t>
            </a:r>
            <a:r>
              <a:rPr lang="en-CA" b="1" dirty="0" smtClean="0">
                <a:solidFill>
                  <a:schemeClr val="bg1"/>
                </a:solidFill>
                <a:latin typeface="Consolas" panose="020B0609020204030204" pitchFamily="49" charset="0"/>
                <a:cs typeface="Consolas" panose="020B0609020204030204" pitchFamily="49" charset="0"/>
              </a:rPr>
              <a:t>function </a:t>
            </a:r>
            <a:r>
              <a:rPr lang="en-CA" b="1" dirty="0" smtClean="0">
                <a:solidFill>
                  <a:schemeClr val="bg1"/>
                </a:solidFill>
                <a:latin typeface="Consolas" panose="020B0609020204030204" pitchFamily="49" charset="0"/>
                <a:cs typeface="Consolas" panose="020B0609020204030204" pitchFamily="49" charset="0"/>
              </a:rPr>
              <a:t>goes here</a:t>
            </a:r>
          </a:p>
        </p:txBody>
      </p:sp>
      <p:sp>
        <p:nvSpPr>
          <p:cNvPr id="8" name="Rectangle 7"/>
          <p:cNvSpPr/>
          <p:nvPr/>
        </p:nvSpPr>
        <p:spPr>
          <a:xfrm>
            <a:off x="5172456" y="2057400"/>
            <a:ext cx="3971544" cy="32766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11125" indent="-111125">
              <a:buFont typeface="Arial" panose="020B0604020202020204" pitchFamily="34" charset="0"/>
              <a:buChar char="•"/>
            </a:pPr>
            <a:r>
              <a:rPr lang="en-US" sz="2000" b="1" dirty="0" smtClean="0">
                <a:solidFill>
                  <a:schemeClr val="bg1"/>
                </a:solidFill>
              </a:rPr>
              <a:t>A function is a series of instructions that run when an event occurs e.g., the user clicks on a button</a:t>
            </a:r>
          </a:p>
          <a:p>
            <a:pPr marL="111125" indent="-111125">
              <a:buFont typeface="Arial" panose="020B0604020202020204" pitchFamily="34" charset="0"/>
              <a:buChar char="•"/>
            </a:pPr>
            <a:r>
              <a:rPr lang="en-US" sz="2000" b="1" dirty="0" smtClean="0">
                <a:solidFill>
                  <a:schemeClr val="bg1"/>
                </a:solidFill>
              </a:rPr>
              <a:t>JavaScript functions for this course are similar to functions you have seen in Excel except that </a:t>
            </a:r>
            <a:r>
              <a:rPr lang="en-US" sz="2000" b="1" i="1" dirty="0" smtClean="0">
                <a:solidFill>
                  <a:schemeClr val="bg1"/>
                </a:solidFill>
              </a:rPr>
              <a:t>you will be learning how write your own functions </a:t>
            </a:r>
            <a:r>
              <a:rPr lang="en-US" sz="2000" b="1" dirty="0" smtClean="0">
                <a:solidFill>
                  <a:schemeClr val="bg1"/>
                </a:solidFill>
              </a:rPr>
              <a:t>rather than using a pre-created one. </a:t>
            </a:r>
          </a:p>
        </p:txBody>
      </p:sp>
      <p:cxnSp>
        <p:nvCxnSpPr>
          <p:cNvPr id="9" name="Straight Connector 8"/>
          <p:cNvCxnSpPr>
            <a:endCxn id="8" idx="1"/>
          </p:cNvCxnSpPr>
          <p:nvPr/>
        </p:nvCxnSpPr>
        <p:spPr>
          <a:xfrm flipV="1">
            <a:off x="2667000" y="3695700"/>
            <a:ext cx="2505456" cy="4191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815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bg/>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Programs Through A Webpage</a:t>
            </a:r>
            <a:endParaRPr lang="en-US" dirty="0"/>
          </a:p>
        </p:txBody>
      </p:sp>
      <p:sp>
        <p:nvSpPr>
          <p:cNvPr id="3" name="Content Placeholder 2"/>
          <p:cNvSpPr>
            <a:spLocks noGrp="1"/>
          </p:cNvSpPr>
          <p:nvPr>
            <p:ph idx="1"/>
          </p:nvPr>
        </p:nvSpPr>
        <p:spPr/>
        <p:txBody>
          <a:bodyPr/>
          <a:lstStyle/>
          <a:p>
            <a:r>
              <a:rPr lang="en-US" dirty="0" smtClean="0"/>
              <a:t>Why bother?</a:t>
            </a:r>
          </a:p>
          <a:p>
            <a:r>
              <a:rPr lang="en-US" dirty="0" smtClean="0"/>
              <a:t>Among other things adding a computer program to a webpage can make it more interactive.</a:t>
            </a:r>
          </a:p>
          <a:p>
            <a:pPr lvl="1"/>
            <a:r>
              <a:rPr lang="en-US" dirty="0"/>
              <a:t>E</a:t>
            </a:r>
            <a:r>
              <a:rPr lang="en-US" dirty="0" smtClean="0"/>
              <a:t>rror checking user input e.g., email format in a web form</a:t>
            </a:r>
          </a:p>
          <a:p>
            <a:pPr lvl="1"/>
            <a:r>
              <a:rPr lang="en-US" dirty="0" smtClean="0"/>
              <a:t>Allow visitors to play games</a:t>
            </a:r>
            <a:endParaRPr lang="en-US" dirty="0" smtClean="0"/>
          </a:p>
          <a:p>
            <a:pPr lvl="1"/>
            <a:r>
              <a:rPr lang="en-US" dirty="0" smtClean="0"/>
              <a:t>Etc</a:t>
            </a:r>
            <a:r>
              <a:rPr lang="en-US" dirty="0" smtClean="0"/>
              <a:t>.</a:t>
            </a:r>
          </a:p>
          <a:p>
            <a:pPr lvl="1"/>
            <a:r>
              <a:rPr lang="en-US" dirty="0" smtClean="0"/>
              <a:t>With JavaScript you can write programs that can execute when a webpage is downloaded and viewed</a:t>
            </a:r>
            <a:r>
              <a:rPr lang="en-US" dirty="0"/>
              <a:t> </a:t>
            </a:r>
            <a:r>
              <a:rPr lang="en-US" dirty="0" smtClean="0"/>
              <a:t>through a web browser.</a:t>
            </a:r>
          </a:p>
          <a:p>
            <a:pPr lvl="1"/>
            <a:endParaRPr lang="en-US" dirty="0"/>
          </a:p>
        </p:txBody>
      </p:sp>
    </p:spTree>
    <p:extLst>
      <p:ext uri="{BB962C8B-B14F-4D97-AF65-F5344CB8AC3E}">
        <p14:creationId xmlns:p14="http://schemas.microsoft.com/office/powerpoint/2010/main" val="2554783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868362"/>
          </a:xfrm>
        </p:spPr>
        <p:txBody>
          <a:bodyPr/>
          <a:lstStyle/>
          <a:p>
            <a:r>
              <a:rPr lang="en-US" dirty="0" smtClean="0"/>
              <a:t>Many Popular Websites Rely On JavaScript</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990600"/>
            <a:ext cx="3627552" cy="21280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91" y="2340967"/>
            <a:ext cx="4030035" cy="2328465"/>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990600"/>
            <a:ext cx="3666155" cy="3014964"/>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137" y="4364830"/>
            <a:ext cx="4236090"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t="5983" b="31526"/>
          <a:stretch/>
        </p:blipFill>
        <p:spPr bwMode="auto">
          <a:xfrm>
            <a:off x="2454249" y="3289415"/>
            <a:ext cx="4235501"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4030964"/>
            <a:ext cx="5205805" cy="274558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1" name="Group 10"/>
          <p:cNvGrpSpPr/>
          <p:nvPr/>
        </p:nvGrpSpPr>
        <p:grpSpPr>
          <a:xfrm>
            <a:off x="2801182" y="1316831"/>
            <a:ext cx="3924615" cy="1790699"/>
            <a:chOff x="2801182" y="1316831"/>
            <a:chExt cx="3924615" cy="1790699"/>
          </a:xfrm>
        </p:grpSpPr>
        <p:pic>
          <p:nvPicPr>
            <p:cNvPr id="409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01182" y="1316831"/>
              <a:ext cx="3924615" cy="1790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2801182" y="1316831"/>
              <a:ext cx="780218" cy="43576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A-OK</a:t>
              </a:r>
              <a:r>
                <a:rPr lang="en-US" dirty="0" smtClean="0">
                  <a:solidFill>
                    <a:schemeClr val="tx1"/>
                  </a:solidFill>
                </a:rPr>
                <a:t>!</a:t>
              </a:r>
            </a:p>
          </p:txBody>
        </p:sp>
      </p:grpSp>
    </p:spTree>
    <p:extLst>
      <p:ext uri="{BB962C8B-B14F-4D97-AF65-F5344CB8AC3E}">
        <p14:creationId xmlns:p14="http://schemas.microsoft.com/office/powerpoint/2010/main" val="2211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ppt_w</p:attrName>
                                        </p:attrNameLst>
                                      </p:cBhvr>
                                      <p:tavLst>
                                        <p:tav tm="0">
                                          <p:val>
                                            <p:fltVal val="0"/>
                                          </p:val>
                                        </p:tav>
                                        <p:tav tm="100000">
                                          <p:val>
                                            <p:strVal val="#ppt_w"/>
                                          </p:val>
                                        </p:tav>
                                      </p:tavLst>
                                    </p:anim>
                                    <p:anim calcmode="lin" valueType="num">
                                      <p:cBhvr>
                                        <p:cTn id="36" dur="1000" fill="hold"/>
                                        <p:tgtEl>
                                          <p:spTgt spid="11"/>
                                        </p:tgtEl>
                                        <p:attrNameLst>
                                          <p:attrName>ppt_h</p:attrName>
                                        </p:attrNameLst>
                                      </p:cBhvr>
                                      <p:tavLst>
                                        <p:tav tm="0">
                                          <p:val>
                                            <p:fltVal val="0"/>
                                          </p:val>
                                        </p:tav>
                                        <p:tav tm="100000">
                                          <p:val>
                                            <p:strVal val="#ppt_h"/>
                                          </p:val>
                                        </p:tav>
                                      </p:tavLst>
                                    </p:anim>
                                    <p:anim calcmode="lin" valueType="num">
                                      <p:cBhvr>
                                        <p:cTn id="37" dur="1000" fill="hold"/>
                                        <p:tgtEl>
                                          <p:spTgt spid="11"/>
                                        </p:tgtEl>
                                        <p:attrNameLst>
                                          <p:attrName>style.rotation</p:attrName>
                                        </p:attrNameLst>
                                      </p:cBhvr>
                                      <p:tavLst>
                                        <p:tav tm="0">
                                          <p:val>
                                            <p:fltVal val="90"/>
                                          </p:val>
                                        </p:tav>
                                        <p:tav tm="100000">
                                          <p:val>
                                            <p:fltVal val="0"/>
                                          </p:val>
                                        </p:tav>
                                      </p:tavLst>
                                    </p:anim>
                                    <p:animEffect transition="in" filter="fade">
                                      <p:cBhvr>
                                        <p:cTn id="3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50000"/>
          </a:schemeClr>
        </a:solidFill>
        <a:ln>
          <a:solidFill>
            <a:schemeClr val="tx1"/>
          </a:solid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b="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ln>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extLst>
          <a:ext uri="{909E8E84-426E-40DD-AFC4-6F175D3DCCD1}">
            <a14:hiddenFill xmlns:a14="http://schemas.microsoft.com/office/drawing/2010/main">
              <a:solidFill>
                <a:srgbClr val="FFFFFF"/>
              </a:solidFill>
            </a14:hiddenFill>
          </a:ext>
        </a:extLst>
      </a:spPr>
      <a:bodyPr wrap="square" lIns="93600" tIns="46800" rIns="93600" bIns="46800" rtlCol="0">
        <a:noAutofit/>
      </a:bodyPr>
      <a:lstStyle>
        <a:defPPr eaLnBrk="1" hangingPunct="1">
          <a:spcBef>
            <a:spcPct val="50000"/>
          </a:spcBef>
          <a:defRPr sz="1800" b="1" dirty="0" smtClean="0">
            <a:solidFill>
              <a:srgbClr val="FF000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68095</TotalTime>
  <Words>4142</Words>
  <Application>Microsoft Office PowerPoint</Application>
  <PresentationFormat>On-screen Show (4:3)</PresentationFormat>
  <Paragraphs>661</Paragraphs>
  <Slides>61</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Calibri</vt:lpstr>
      <vt:lpstr>Comic Sans MS</vt:lpstr>
      <vt:lpstr>Consolas</vt:lpstr>
      <vt:lpstr>Wingdings</vt:lpstr>
      <vt:lpstr>Office Theme</vt:lpstr>
      <vt:lpstr>JavaScript</vt:lpstr>
      <vt:lpstr>Advanced HTML</vt:lpstr>
      <vt:lpstr>Creating GUI Controls</vt:lpstr>
      <vt:lpstr>Types Of GUI Controls</vt:lpstr>
      <vt:lpstr>Graphical Controls: More Complete Example</vt:lpstr>
      <vt:lpstr>Adding JavaScript To A Webpage</vt:lpstr>
      <vt:lpstr>Where/How To Include Programs</vt:lpstr>
      <vt:lpstr>Running Programs Through A Webpage</vt:lpstr>
      <vt:lpstr>Many Popular Websites Rely On JavaScript</vt:lpstr>
      <vt:lpstr>Enable/Disable Scripting (JavaScript)</vt:lpstr>
      <vt:lpstr>Defining A JavaScript Function</vt:lpstr>
      <vt:lpstr>Online Security: Webpages That Include Programs (Example: JavaScript)</vt:lpstr>
      <vt:lpstr>Getting The GUI To React To User Input</vt:lpstr>
      <vt:lpstr>Common Mistake #1</vt:lpstr>
      <vt:lpstr>Defining Multiple Functions</vt:lpstr>
      <vt:lpstr>Displaying Output: Alert() Box</vt:lpstr>
      <vt:lpstr>Common Mistake #2</vt:lpstr>
      <vt:lpstr>Variables</vt:lpstr>
      <vt:lpstr>A4: HTML Tags &amp; JavaScript Programming</vt:lpstr>
      <vt:lpstr>Web Page Design And JavaScript Programming</vt:lpstr>
      <vt:lpstr>Some Types Of Variables</vt:lpstr>
      <vt:lpstr>A Program With Variables</vt:lpstr>
      <vt:lpstr>Alert(): Displaying Multiple Pieces Of Information</vt:lpstr>
      <vt:lpstr>Common Mistake #3</vt:lpstr>
      <vt:lpstr>Common Mistake #3: Not Recognizing Variables Can Change</vt:lpstr>
      <vt:lpstr>Variables: Metaphor To Use</vt:lpstr>
      <vt:lpstr>Programming Exercise #1: Variables</vt:lpstr>
      <vt:lpstr>Variable Naming Conventions</vt:lpstr>
      <vt:lpstr>Naming Variables: JavaScript Requirements</vt:lpstr>
      <vt:lpstr>Naming Variables: Style Requirements</vt:lpstr>
      <vt:lpstr>Variable Naming Conventions: Bottom Line</vt:lpstr>
      <vt:lpstr>Operators</vt:lpstr>
      <vt:lpstr>Review: Lookup Tables (For Constants)</vt:lpstr>
      <vt:lpstr>Named Constants</vt:lpstr>
      <vt:lpstr>Declaring Named Constants</vt:lpstr>
      <vt:lpstr>Why Use Named Constants: Clarity</vt:lpstr>
      <vt:lpstr>Why Use Named Constants: Easier Maintenance</vt:lpstr>
      <vt:lpstr>Program Documentation</vt:lpstr>
      <vt:lpstr>Single Line Documentation</vt:lpstr>
      <vt:lpstr>Multi-Line Documentation</vt:lpstr>
      <vt:lpstr>Program Documentation: Requirements For This Class</vt:lpstr>
      <vt:lpstr>Program Documentation: Requirements For This Class (2)</vt:lpstr>
      <vt:lpstr>Program Documentation: Requirements For This Class (3)</vt:lpstr>
      <vt:lpstr>Minimum Documentation Needed For CPSC 203</vt:lpstr>
      <vt:lpstr>Required Header Documentation: Where</vt:lpstr>
      <vt:lpstr>Additional Documentation: Where</vt:lpstr>
      <vt:lpstr>Documentation: Common Mistake #4</vt:lpstr>
      <vt:lpstr>Multiple Controls</vt:lpstr>
      <vt:lpstr>Example Of Using Multiple Controls: Identifying Controls</vt:lpstr>
      <vt:lpstr>Sending Email: Basic Version (Same Constant Email Address)</vt:lpstr>
      <vt:lpstr>Sending Mail: Constant Email, Subject And Body</vt:lpstr>
      <vt:lpstr>Sending Mail: Constant Email, Subject And Body Is Variable</vt:lpstr>
      <vt:lpstr>Sending Mail: Assignment</vt:lpstr>
      <vt:lpstr>Accessing Data From Multiple GUI Controls</vt:lpstr>
      <vt:lpstr>Acknowledgments</vt:lpstr>
      <vt:lpstr>Getting User Input</vt:lpstr>
      <vt:lpstr>Getting JavaScript To Run Automatically</vt:lpstr>
      <vt:lpstr>Additional Online Resources</vt:lpstr>
      <vt:lpstr>After This Section You Should Now Know</vt:lpstr>
      <vt:lpstr>After This Section You Should Now Know (2)</vt:lpstr>
      <vt:lpstr>After This Section You Should Now Know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Adding Javascript to webpages</dc:title>
  <dc:creator>James Tam</dc:creator>
  <cp:keywords>web programming;event handling;javascript;interactive webpages</cp:keywords>
  <cp:lastModifiedBy>James Tam</cp:lastModifiedBy>
  <cp:revision>1410</cp:revision>
  <dcterms:created xsi:type="dcterms:W3CDTF">2014-06-09T23:56:21Z</dcterms:created>
  <dcterms:modified xsi:type="dcterms:W3CDTF">2016-03-22T00:18:14Z</dcterms:modified>
</cp:coreProperties>
</file>