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57" r:id="rId14"/>
    <p:sldId id="270" r:id="rId15"/>
    <p:sldId id="268" r:id="rId16"/>
    <p:sldId id="277" r:id="rId17"/>
    <p:sldId id="276" r:id="rId18"/>
    <p:sldId id="272" r:id="rId19"/>
    <p:sldId id="290" r:id="rId20"/>
    <p:sldId id="362" r:id="rId21"/>
    <p:sldId id="363" r:id="rId22"/>
    <p:sldId id="273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59" r:id="rId32"/>
    <p:sldId id="285" r:id="rId33"/>
    <p:sldId id="286" r:id="rId34"/>
    <p:sldId id="287" r:id="rId35"/>
    <p:sldId id="288" r:id="rId36"/>
    <p:sldId id="309" r:id="rId37"/>
    <p:sldId id="310" r:id="rId38"/>
    <p:sldId id="311" r:id="rId39"/>
    <p:sldId id="313" r:id="rId40"/>
    <p:sldId id="314" r:id="rId41"/>
    <p:sldId id="315" r:id="rId42"/>
    <p:sldId id="317" r:id="rId43"/>
    <p:sldId id="316" r:id="rId44"/>
    <p:sldId id="318" r:id="rId45"/>
    <p:sldId id="319" r:id="rId46"/>
    <p:sldId id="295" r:id="rId47"/>
    <p:sldId id="296" r:id="rId48"/>
    <p:sldId id="298" r:id="rId49"/>
    <p:sldId id="378" r:id="rId50"/>
    <p:sldId id="379" r:id="rId51"/>
    <p:sldId id="299" r:id="rId52"/>
    <p:sldId id="301" r:id="rId53"/>
    <p:sldId id="303" r:id="rId54"/>
    <p:sldId id="302" r:id="rId55"/>
    <p:sldId id="380" r:id="rId56"/>
    <p:sldId id="381" r:id="rId57"/>
    <p:sldId id="382" r:id="rId58"/>
    <p:sldId id="383" r:id="rId59"/>
    <p:sldId id="304" r:id="rId60"/>
    <p:sldId id="300" r:id="rId61"/>
    <p:sldId id="345" r:id="rId62"/>
    <p:sldId id="365" r:id="rId63"/>
    <p:sldId id="385" r:id="rId64"/>
    <p:sldId id="389" r:id="rId65"/>
    <p:sldId id="388" r:id="rId66"/>
    <p:sldId id="386" r:id="rId67"/>
    <p:sldId id="391" r:id="rId68"/>
    <p:sldId id="392" r:id="rId69"/>
    <p:sldId id="387" r:id="rId70"/>
    <p:sldId id="306" r:id="rId71"/>
    <p:sldId id="393" r:id="rId72"/>
    <p:sldId id="394" r:id="rId73"/>
    <p:sldId id="358" r:id="rId74"/>
    <p:sldId id="320" r:id="rId75"/>
    <p:sldId id="322" r:id="rId76"/>
    <p:sldId id="327" r:id="rId77"/>
    <p:sldId id="328" r:id="rId78"/>
    <p:sldId id="329" r:id="rId79"/>
    <p:sldId id="330" r:id="rId80"/>
    <p:sldId id="323" r:id="rId81"/>
    <p:sldId id="326" r:id="rId82"/>
    <p:sldId id="331" r:id="rId83"/>
    <p:sldId id="360" r:id="rId84"/>
    <p:sldId id="324" r:id="rId85"/>
    <p:sldId id="325" r:id="rId86"/>
    <p:sldId id="332" r:id="rId87"/>
    <p:sldId id="333" r:id="rId88"/>
    <p:sldId id="395" r:id="rId89"/>
    <p:sldId id="361" r:id="rId90"/>
    <p:sldId id="396" r:id="rId91"/>
    <p:sldId id="397" r:id="rId92"/>
    <p:sldId id="334" r:id="rId93"/>
    <p:sldId id="336" r:id="rId94"/>
    <p:sldId id="337" r:id="rId95"/>
    <p:sldId id="364" r:id="rId96"/>
    <p:sldId id="338" r:id="rId97"/>
    <p:sldId id="339" r:id="rId98"/>
    <p:sldId id="398" r:id="rId99"/>
    <p:sldId id="340" r:id="rId100"/>
    <p:sldId id="341" r:id="rId101"/>
    <p:sldId id="342" r:id="rId102"/>
    <p:sldId id="343" r:id="rId103"/>
    <p:sldId id="344" r:id="rId104"/>
    <p:sldId id="346" r:id="rId105"/>
    <p:sldId id="347" r:id="rId106"/>
    <p:sldId id="399" r:id="rId107"/>
    <p:sldId id="351" r:id="rId108"/>
    <p:sldId id="366" r:id="rId109"/>
    <p:sldId id="413" r:id="rId110"/>
    <p:sldId id="414" r:id="rId111"/>
    <p:sldId id="415" r:id="rId112"/>
    <p:sldId id="416" r:id="rId113"/>
    <p:sldId id="367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07" r:id="rId122"/>
    <p:sldId id="408" r:id="rId123"/>
    <p:sldId id="409" r:id="rId124"/>
    <p:sldId id="410" r:id="rId125"/>
    <p:sldId id="411" r:id="rId126"/>
    <p:sldId id="412" r:id="rId127"/>
    <p:sldId id="355" r:id="rId128"/>
    <p:sldId id="356" r:id="rId1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2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3F2415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527" autoAdjust="0"/>
  </p:normalViewPr>
  <p:slideViewPr>
    <p:cSldViewPr>
      <p:cViewPr>
        <p:scale>
          <a:sx n="71" d="100"/>
          <a:sy n="71" d="100"/>
        </p:scale>
        <p:origin x="1038" y="4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0"/>
        <p:guide pos="2160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Databases: storing and retrieving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787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9822" indent="-219822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7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5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38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4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0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1AFF3-571B-4C69-AC6A-4B05A22BEB4F}" type="slidenum">
              <a:rPr lang="en-US" altLang="en-US" sz="900" b="0">
                <a:latin typeface="Times New Roman" pitchFamily="18" charset="0"/>
              </a:rPr>
              <a:pPr/>
              <a:t>46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91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776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48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51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89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60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6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9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46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4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82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76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79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70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75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81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7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77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20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61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45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09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01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5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8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6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05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02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04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42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113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17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114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82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115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03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116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117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94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118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8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119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771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120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578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121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64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122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795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123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0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124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61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125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2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126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16/203W/database/LectureExample.accd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the different types of relations that can exist within a database, </a:t>
            </a:r>
            <a:r>
              <a:rPr lang="en-US" altLang="en-US" dirty="0" smtClean="0">
                <a:solidFill>
                  <a:schemeClr val="tx1"/>
                </a:solidFill>
              </a:rPr>
              <a:t>and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#6: 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#7: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8{A-D}: Using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 smtClean="0"/>
              <a:t>’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Wild Card</a:t>
            </a:r>
            <a:r>
              <a:rPr lang="en-US" dirty="0" smtClean="0"/>
              <a:t>: Example Queries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" y="4408594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4" y="4417559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9431"/>
            <a:ext cx="4038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341" y="5192501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Gamers.FirstName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Gamers.LastName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Gamers.FirstName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Wild Card</a:t>
            </a:r>
            <a:r>
              <a:rPr lang="en-US" dirty="0"/>
              <a:t>: Example </a:t>
            </a:r>
            <a:r>
              <a:rPr 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call sign when there’s an ‘a’ anywhere (call sign).</a:t>
            </a:r>
          </a:p>
          <a:p>
            <a:endParaRPr lang="en-CA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3" y="1981244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738" y="2921839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(</a:t>
            </a:r>
            <a:r>
              <a:rPr lang="en-CA" dirty="0" err="1" smtClean="0">
                <a:latin typeface="Consolas" panose="020B0609020204030204" pitchFamily="49" charset="0"/>
              </a:rPr>
              <a:t>Gamers.CallSign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a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46325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962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2492188"/>
            <a:ext cx="2133600" cy="4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</a:t>
            </a:r>
            <a:r>
              <a:rPr lang="en-US" sz="2000" dirty="0" smtClean="0"/>
              <a:t>’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(Any number of characters before the at-sign)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9000" y="3876677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Gamers.Email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Gamers.Email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  "*@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  <a:r>
              <a:rPr lang="en-CA" dirty="0" smtClean="0">
                <a:latin typeface="Consolas" panose="020B0609020204030204" pitchFamily="49" charset="0"/>
              </a:rPr>
              <a:t>.</a:t>
            </a:r>
            <a:r>
              <a:rPr lang="en-CA" dirty="0">
                <a:latin typeface="Consolas" panose="020B0609020204030204" pitchFamily="49" charset="0"/>
              </a:rPr>
              <a:t>com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Forms And Normalization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database form: a database that meets a particular design requirement</a:t>
            </a:r>
          </a:p>
          <a:p>
            <a:pPr lvl="1"/>
            <a:r>
              <a:rPr lang="en-US" dirty="0" smtClean="0"/>
              <a:t>Forms discussed in this class: First normal form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NF</a:t>
            </a:r>
            <a:r>
              <a:rPr lang="en-US" dirty="0" smtClean="0"/>
              <a:t>), Second normal form </a:t>
            </a:r>
            <a:r>
              <a:rPr lang="en-US" dirty="0" smtClean="0"/>
              <a:t>(2NF</a:t>
            </a:r>
            <a:r>
              <a:rPr lang="en-US" dirty="0" smtClean="0"/>
              <a:t>), Third normal form </a:t>
            </a:r>
            <a:r>
              <a:rPr lang="en-US" dirty="0" smtClean="0"/>
              <a:t>(3NF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Earlier forms (e.g. 1NF) are less strict than later forms (2NF)</a:t>
            </a:r>
          </a:p>
          <a:p>
            <a:pPr lvl="1"/>
            <a:r>
              <a:rPr lang="en-US" dirty="0" smtClean="0"/>
              <a:t>Later forms (3NF) fulfill the requirements of earlier forms (2NF)</a:t>
            </a:r>
          </a:p>
          <a:p>
            <a:r>
              <a:rPr lang="en-US" dirty="0" smtClean="0"/>
              <a:t>Database normalization: redesigning a database in order to bring it from a less strict form to one that is more 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The Slash And The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There’s a separate database example to illustrate: “</a:t>
            </a:r>
            <a:r>
              <a:rPr lang="en-CA" dirty="0" smtClean="0">
                <a:latin typeface="Consolas" panose="020B0609020204030204" pitchFamily="49" charset="0"/>
              </a:rPr>
              <a:t>Extra database - input mask and queries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Recall: input mask in the design view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 the Datasheet view the ‘A’ character is displayed with the rest of the attribute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9400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09875"/>
            <a:ext cx="21336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3" y="5295900"/>
            <a:ext cx="323373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Exported Table: Excel Spreadsheet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can be seen the data following the slash is displayed in the table but not actually stored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3581400" cy="12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r>
              <a:rPr lang="en-CA" dirty="0" smtClean="0"/>
              <a:t>’ can be queried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is part of the attribute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13" y="1981200"/>
            <a:ext cx="5057887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19474"/>
            <a:ext cx="4759561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41" y="23019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/>
          <p:cNvSpPr/>
          <p:nvPr/>
        </p:nvSpPr>
        <p:spPr>
          <a:xfrm>
            <a:off x="8686800" y="12192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47" y="0"/>
            <a:ext cx="2133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DOES NOT include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as part of the attribute.</a:t>
            </a:r>
          </a:p>
          <a:p>
            <a:r>
              <a:rPr lang="en-CA" dirty="0" smtClean="0"/>
              <a:t>Querying for this data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will produce no results</a:t>
            </a:r>
          </a:p>
          <a:p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476129" y="12827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0"/>
            <a:ext cx="5638800" cy="1169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9" y="2806654"/>
            <a:ext cx="5755341" cy="1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>
            <a:normAutofit/>
          </a:bodyPr>
          <a:lstStyle/>
          <a:p>
            <a:pPr marL="114300" indent="-114300">
              <a:buFontTx/>
              <a:buChar char="•"/>
            </a:pPr>
            <a:r>
              <a:rPr lang="en-US" altLang="en-US" sz="2400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3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/>
                <a:gridCol w="2386766"/>
                <a:gridCol w="3341473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965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1NF</a:t>
            </a:r>
            <a:r>
              <a:rPr lang="en-US" altLang="en-US" b="1" dirty="0" smtClean="0"/>
              <a:t>.</a:t>
            </a:r>
            <a:r>
              <a:rPr lang="en-US" altLang="en-US" dirty="0" smtClean="0"/>
              <a:t>: </a:t>
            </a:r>
            <a:r>
              <a:rPr lang="en-US" altLang="en-US" dirty="0" smtClean="0"/>
              <a:t>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/>
                <a:gridCol w="2536825"/>
                <a:gridCol w="2535237"/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/>
                <a:gridCol w="1809750"/>
                <a:gridCol w="1806575"/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 bldLvl="3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/>
                <a:gridCol w="1160463"/>
                <a:gridCol w="1506537"/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295400"/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07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then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/>
                <a:gridCol w="2527300"/>
                <a:gridCol w="2527300"/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/>
                <a:gridCol w="1822450"/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411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/>
                <a:gridCol w="2200275"/>
                <a:gridCol w="2201862"/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6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/>
                <a:gridCol w="2635925"/>
                <a:gridCol w="2621875"/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/>
                <a:gridCol w="2644775"/>
                <a:gridCol w="2514600"/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67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/>
                <a:gridCol w="2701275"/>
                <a:gridCol w="1591325"/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8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3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/>
                <a:gridCol w="1930400"/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/>
                <a:gridCol w="1219200"/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34751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How to form different queries in order to retrieve data from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contradictions can result in no query results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</a:t>
            </a:r>
            <a:r>
              <a:rPr lang="en-CA" altLang="en-US" dirty="0"/>
              <a:t>wildcards can be used in </a:t>
            </a:r>
            <a:r>
              <a:rPr lang="en-CA" altLang="en-US" dirty="0" smtClean="0"/>
              <a:t>queries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What is database normalization, what are the different forms and how to convert from one form to another</a:t>
            </a:r>
          </a:p>
          <a:p>
            <a:pPr marL="114300" indent="-114300">
              <a:buFontTx/>
              <a:buChar char="•"/>
            </a:pPr>
            <a:r>
              <a:rPr lang="en-US" altLang="en-US" dirty="0"/>
              <a:t>How to normalize a database</a:t>
            </a:r>
          </a:p>
          <a:p>
            <a:pPr marL="114300" indent="-114300">
              <a:buFontTx/>
              <a:buChar char="•"/>
            </a:pPr>
            <a:r>
              <a:rPr lang="en-US" altLang="en-US"/>
              <a:t>What are the characteristics of a database in: first normal form, second normal form, third normal form</a:t>
            </a:r>
          </a:p>
          <a:p>
            <a:pPr marL="114300" indent="-114300">
              <a:buFontTx/>
              <a:buChar char="•"/>
            </a:pPr>
            <a:endParaRPr lang="en-CA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 and the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hlinkClick r:id="rId3"/>
              </a:rPr>
              <a:t>http://pages.cpsc.ucalgary.ca/~</a:t>
            </a:r>
            <a:r>
              <a:rPr lang="en-US" altLang="en-US" sz="1800" dirty="0" smtClean="0">
                <a:hlinkClick r:id="rId3"/>
              </a:rPr>
              <a:t>tamj/2016/203W/database/LectureExample.accdb</a:t>
            </a:r>
            <a:endParaRPr lang="en-CA" sz="18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that a player starts playing a game billing information must be generated (allows the bill to be attached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size of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Client: Client name, purchases, phone, address, email 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VehicleMaintenanceRecords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CarDetails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Do not use words that convey database or technical terminology (use real world terms)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well-known.</a:t>
            </a:r>
          </a:p>
          <a:p>
            <a:pPr marL="679450" lvl="1" indent="-2778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altLang="en-US" dirty="0" smtClean="0"/>
              <a:t>” = ???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Select a unique and descriptive name 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</a:t>
            </a:r>
            <a:r>
              <a:rPr lang="en-US" altLang="en-US" dirty="0"/>
              <a:t> </a:t>
            </a:r>
            <a:r>
              <a:rPr lang="en-US" altLang="en-US" dirty="0" smtClean="0"/>
              <a:t>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mandatory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46476"/>
          <a:stretch/>
        </p:blipFill>
        <p:spPr bwMode="auto">
          <a:xfrm>
            <a:off x="685800" y="2952750"/>
            <a:ext cx="3028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700" y="55372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69368"/>
                <a:gridCol w="1159432"/>
                <a:gridCol w="973807"/>
                <a:gridCol w="1034298"/>
                <a:gridCol w="1192295"/>
                <a:gridCol w="10668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starts playing </a:t>
            </a:r>
            <a:r>
              <a:rPr lang="en-US" dirty="0"/>
              <a:t>a 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/>
                <a:gridCol w="898510"/>
                <a:gridCol w="1198014"/>
                <a:gridCol w="1272889"/>
                <a:gridCol w="1198014"/>
                <a:gridCol w="1198014"/>
                <a:gridCol w="1198014"/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658353"/>
                <a:gridCol w="1209570"/>
                <a:gridCol w="1285167"/>
                <a:gridCol w="1209570"/>
                <a:gridCol w="1209570"/>
                <a:gridCol w="1209570"/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time that a player </a:t>
            </a:r>
            <a:r>
              <a:rPr lang="en-US" dirty="0" smtClean="0"/>
              <a:t>logs in </a:t>
            </a:r>
            <a:r>
              <a:rPr lang="en-US" dirty="0"/>
              <a:t>to play a game 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info 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8021"/>
              </p:ext>
            </p:extLst>
          </p:nvPr>
        </p:nvGraphicFramePr>
        <p:xfrm>
          <a:off x="779929" y="5443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329" y="5105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a players call sign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61862"/>
              </p:ext>
            </p:extLst>
          </p:nvPr>
        </p:nvGraphicFramePr>
        <p:xfrm>
          <a:off x="88900" y="4191000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" y="3852582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03049"/>
              </p:ext>
            </p:extLst>
          </p:nvPr>
        </p:nvGraphicFramePr>
        <p:xfrm>
          <a:off x="2311400" y="3000425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14400"/>
                <a:gridCol w="1219200"/>
                <a:gridCol w="1295400"/>
                <a:gridCol w="1219200"/>
                <a:gridCol w="12192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800" y="2662007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81052"/>
              </p:ext>
            </p:extLst>
          </p:nvPr>
        </p:nvGraphicFramePr>
        <p:xfrm>
          <a:off x="2413000" y="5748618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371600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54102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3581400"/>
            <a:ext cx="17526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4500" y="4919382"/>
            <a:ext cx="723900" cy="10242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day.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83860"/>
              </p:ext>
            </p:extLst>
          </p:nvPr>
        </p:nvGraphicFramePr>
        <p:xfrm>
          <a:off x="762000" y="3501446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016718"/>
                <a:gridCol w="1371600"/>
                <a:gridCol w="1752600"/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15854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smtClean="0"/>
              <a:t>Primary </a:t>
            </a:r>
            <a:r>
              <a:rPr lang="en-US" dirty="0" smtClean="0"/>
              <a:t>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558106"/>
                <a:gridCol w="1558106"/>
                <a:gridCol w="1558106"/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/>
                <a:gridCol w="1671603"/>
                <a:gridCol w="1804834"/>
                <a:gridCol w="1804834"/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143000"/>
                <a:gridCol w="1828800"/>
                <a:gridCol w="1600200"/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/>
              <a:t>Relationships occur 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table.</a:t>
            </a:r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rare in databases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304800" y="2819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157"/>
              </p:ext>
            </p:extLst>
          </p:nvPr>
        </p:nvGraphicFramePr>
        <p:xfrm>
          <a:off x="304800" y="3264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40300" y="2875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0775"/>
              </p:ext>
            </p:extLst>
          </p:nvPr>
        </p:nvGraphicFramePr>
        <p:xfrm>
          <a:off x="4940300" y="3320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/>
                <a:gridCol w="1789889"/>
                <a:gridCol w="1678021"/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/>
                <a:gridCol w="1122045"/>
                <a:gridCol w="828675"/>
                <a:gridCol w="457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76962"/>
              </p:ext>
            </p:extLst>
          </p:nvPr>
        </p:nvGraphicFramePr>
        <p:xfrm>
          <a:off x="4038600" y="2179875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868680"/>
                <a:gridCol w="914400"/>
                <a:gridCol w="41148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8731" y="177758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07289"/>
              </p:ext>
            </p:extLst>
          </p:nvPr>
        </p:nvGraphicFramePr>
        <p:xfrm>
          <a:off x="28731" y="222241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590" y="524881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E.R.D.’s):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9687" y="3279521"/>
            <a:ext cx="2806700" cy="482600"/>
            <a:chOff x="298" y="3240"/>
            <a:chExt cx="1768" cy="30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13" name="AutoShape 17"/>
            <p:cNvCxnSpPr>
              <a:cxnSpLocks noChangeShapeType="1"/>
              <a:stCxn id="19" idx="3"/>
              <a:endCxn id="17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75811" y="4455201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888667"/>
            <a:ext cx="2243958" cy="31134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097" y="199730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GAMERS</a:t>
            </a:r>
            <a:endParaRPr lang="en-US" altLang="en-US" sz="1800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1097" y="2418613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2445377"/>
            <a:ext cx="2087403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Email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Telephone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Income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LastName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FirstName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Level</a:t>
            </a:r>
            <a:endParaRPr lang="en-US" altLang="en-US" sz="1600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29000" y="3164841"/>
            <a:ext cx="2243958" cy="216915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37697" y="3273481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SESSIONS</a:t>
            </a:r>
            <a:endParaRPr lang="en-US" altLang="en-US" sz="1800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3437697" y="3694786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3721550"/>
            <a:ext cx="2087403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SessionDate</a:t>
            </a:r>
            <a:endParaRPr lang="en-US" altLang="en-US" sz="1600" b="0" dirty="0" smtClean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SessionDuration</a:t>
            </a:r>
            <a:endParaRPr lang="en-US" altLang="en-US" sz="1600" b="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737510" y="2261782"/>
            <a:ext cx="2243958" cy="180611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746207" y="2370422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746207" y="2791727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737510" y="2818491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5672958" y="3164841"/>
            <a:ext cx="1032642" cy="1084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3" idx="1"/>
          </p:cNvCxnSpPr>
          <p:nvPr/>
        </p:nvCxnSpPr>
        <p:spPr>
          <a:xfrm>
            <a:off x="2396358" y="3445386"/>
            <a:ext cx="1032642" cy="1000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1689" y="289944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9013" y="418077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62413" y="293724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3292" y="444190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Tables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18500" cy="5368925"/>
          </a:xfrm>
        </p:spPr>
        <p:txBody>
          <a:bodyPr/>
          <a:lstStyle/>
          <a:p>
            <a:r>
              <a:rPr lang="en-US" altLang="en-US" sz="2000" b="1" dirty="0" smtClean="0"/>
              <a:t>Data tables</a:t>
            </a:r>
          </a:p>
          <a:p>
            <a:pPr lvl="1"/>
            <a:r>
              <a:rPr lang="en-US" altLang="en-US" sz="1800" dirty="0" smtClean="0"/>
              <a:t>Dynamic, will likely be manipulated over the life the database (add, delete, modify)</a:t>
            </a:r>
          </a:p>
          <a:p>
            <a:pPr lvl="1"/>
            <a:r>
              <a:rPr lang="en-US" altLang="en-US" sz="1800" dirty="0" smtClean="0"/>
              <a:t>All three tables used in the example: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r>
              <a:rPr lang="en-US" altLang="en-US" sz="1800" dirty="0" smtClean="0"/>
              <a:t> are data tables</a:t>
            </a:r>
          </a:p>
          <a:p>
            <a:r>
              <a:rPr lang="en-US" altLang="en-US" sz="2000" b="1" dirty="0" smtClean="0"/>
              <a:t>Validation tables</a:t>
            </a:r>
          </a:p>
          <a:p>
            <a:pPr lvl="1"/>
            <a:r>
              <a:rPr lang="en-US" altLang="en-US" sz="1800" dirty="0" smtClean="0"/>
              <a:t>Used to ensure data integrity (to ‘lookup’ values)</a:t>
            </a:r>
          </a:p>
          <a:p>
            <a:pPr lvl="1"/>
            <a:r>
              <a:rPr lang="en-US" altLang="en-US" sz="1800" dirty="0" smtClean="0"/>
              <a:t>Typically it maps one value to another (e.g., product code to a product, an ISBN number to a book)</a:t>
            </a:r>
          </a:p>
          <a:p>
            <a:pPr lvl="1"/>
            <a:r>
              <a:rPr lang="en-US" altLang="en-US" sz="1800" dirty="0" smtClean="0"/>
              <a:t>Rarely (if ever) changes</a:t>
            </a:r>
          </a:p>
          <a:p>
            <a:pPr lvl="1"/>
            <a:r>
              <a:rPr lang="en-US" altLang="en-US" sz="1800" dirty="0" smtClean="0"/>
              <a:t>E.g.,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altLang="en-US" sz="1800" dirty="0" smtClean="0"/>
              <a:t> table (some of the codes actually used at the University of Calgary)</a:t>
            </a:r>
          </a:p>
        </p:txBody>
      </p:sp>
      <p:graphicFrame>
        <p:nvGraphicFramePr>
          <p:cNvPr id="327710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06632"/>
              </p:ext>
            </p:extLst>
          </p:nvPr>
        </p:nvGraphicFramePr>
        <p:xfrm>
          <a:off x="990600" y="4495800"/>
          <a:ext cx="5181600" cy="1868489"/>
        </p:xfrm>
        <a:graphic>
          <a:graphicData uri="http://schemas.openxmlformats.org/drawingml/2006/table">
            <a:tbl>
              <a:tblPr/>
              <a:tblGrid>
                <a:gridCol w="1727200"/>
                <a:gridCol w="3454400"/>
              </a:tblGrid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Haskayne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Of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dirty="0" smtClean="0"/>
              <a:t>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tables in our database would ‘lookup’ the code from the rows of this database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Lectures</a:t>
            </a:r>
            <a:r>
              <a:rPr lang="en-US" dirty="0" smtClean="0"/>
              <a:t>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95628"/>
              </p:ext>
            </p:extLst>
          </p:nvPr>
        </p:nvGraphicFramePr>
        <p:xfrm>
          <a:off x="609601" y="1874520"/>
          <a:ext cx="830579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94"/>
                <a:gridCol w="1552486"/>
                <a:gridCol w="1319613"/>
                <a:gridCol w="2173480"/>
                <a:gridCol w="501099"/>
                <a:gridCol w="2138127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Department2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10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Chemistry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 &amp; statistics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Women’s</a:t>
                      </a:r>
                      <a:r>
                        <a:rPr lang="en-US" sz="1600" baseline="0" dirty="0" smtClean="0"/>
                        <a:t> studies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1758" y="0"/>
            <a:ext cx="1676400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AR?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ED?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GS?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HA?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KN?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MD?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RO?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SC?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7162"/>
              </p:ext>
            </p:extLst>
          </p:nvPr>
        </p:nvGraphicFramePr>
        <p:xfrm>
          <a:off x="304800" y="4876800"/>
          <a:ext cx="8061662" cy="158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1302211"/>
                <a:gridCol w="983789"/>
                <a:gridCol w="1490583"/>
                <a:gridCol w="2075279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11 111 111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111 112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90600" y="2590800"/>
            <a:ext cx="2971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90600" y="3200400"/>
            <a:ext cx="29718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832383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Table-level integrity (entity integrity):</a:t>
            </a:r>
          </a:p>
          <a:p>
            <a:pPr marL="685800" lvl="1" indent="-228600"/>
            <a:r>
              <a:rPr lang="en-US" altLang="en-US" dirty="0" smtClean="0"/>
              <a:t>Ensuring that no duplicate records exist.</a:t>
            </a:r>
          </a:p>
          <a:p>
            <a:pPr marL="685800" lvl="1" indent="-228600"/>
            <a:r>
              <a:rPr lang="en-US" altLang="en-US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dirty="0" smtClean="0"/>
              <a:t>Implementation: use lookup values between tables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dirty="0" smtClean="0"/>
              <a:t>Ensuring that the attributes are valid and accurate.</a:t>
            </a:r>
          </a:p>
          <a:p>
            <a:pPr marL="685800" lvl="1" indent="-228600"/>
            <a:r>
              <a:rPr lang="en-US" altLang="en-US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010400" y="3405809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 Level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You may see this issue arise if talk about database normalization.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52600"/>
            <a:ext cx="5429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Ester Flowers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Relationship Level </a:t>
            </a:r>
            <a:r>
              <a:rPr lang="en-CA" dirty="0" smtClean="0"/>
              <a:t>Integrity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Edit the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Strengthen the relationship: “Enforce referential integrity”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3" t="12069" r="31905" b="58979"/>
          <a:stretch/>
        </p:blipFill>
        <p:spPr>
          <a:xfrm>
            <a:off x="762000" y="1905000"/>
            <a:ext cx="5562600" cy="2895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62000" y="5592418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‘design view’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47793"/>
          <a:stretch/>
        </p:blipFill>
        <p:spPr bwMode="auto">
          <a:xfrm>
            <a:off x="838200" y="1921565"/>
            <a:ext cx="1828800" cy="16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4540071"/>
            <a:ext cx="252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“Ignores” invalid inputs in real-time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3810000"/>
            <a:ext cx="1764792" cy="12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55626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Characters That Define Input </a:t>
            </a:r>
            <a:r>
              <a:rPr lang="en-US" dirty="0"/>
              <a:t>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08422"/>
              </p:ext>
            </p:extLst>
          </p:nvPr>
        </p:nvGraphicFramePr>
        <p:xfrm>
          <a:off x="762000" y="2415657"/>
          <a:ext cx="76200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4"/>
                <a:gridCol w="35441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Character to enter as the input mask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can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must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Digits, space (default – data entry skipped), plus or minus sign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must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can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?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must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can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upper case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lower case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Data Entry Characters Not Part Of The Table 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slash ‘\’ into the input mask (design view) will display a character in the datasheet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be a helpful data entry cue e.g. phone (area code)digits-digits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833718" y="2322044"/>
            <a:ext cx="5486400" cy="5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1" y="2222637"/>
            <a:ext cx="1209675" cy="7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2" y="3733799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Data Entry Characters Not Part Of The </a:t>
            </a:r>
            <a:r>
              <a:rPr lang="en-CA" dirty="0" smtClean="0"/>
              <a:t>Table Attributes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Note: the characters followed by a slash are NOT saved into the field of the database table</a:t>
            </a:r>
          </a:p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35528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38712"/>
            <a:ext cx="35909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512" y="4524374"/>
            <a:ext cx="685800" cy="438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Vs.</a:t>
            </a:r>
            <a:endParaRPr lang="en-C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57725" y="2590800"/>
            <a:ext cx="4486275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Note: the data for the ‘</a:t>
            </a:r>
            <a:r>
              <a:rPr lang="en-CA" sz="2000" dirty="0" smtClean="0">
                <a:latin typeface="Consolas" panose="020B0609020204030204" pitchFamily="49" charset="0"/>
              </a:rPr>
              <a:t>A</a:t>
            </a:r>
            <a:r>
              <a:rPr lang="en-CA" sz="2000" dirty="0" smtClean="0"/>
              <a:t>’ is saved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 but not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This can make a significant difference when later searching the database ‘queries’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A12</a:t>
            </a:r>
            <a:r>
              <a:rPr lang="en-CA" sz="2000" dirty="0" smtClean="0"/>
              <a:t>’ can be a search criteria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A23</a:t>
            </a:r>
            <a:r>
              <a:rPr lang="en-CA" sz="2000" dirty="0" smtClean="0"/>
              <a:t>’ cannot be search criter</a:t>
            </a:r>
            <a:r>
              <a:rPr lang="en-CA" sz="2000" dirty="0" smtClean="0"/>
              <a:t>ia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  <a:endParaRPr lang="en-CA" sz="2000" dirty="0" smtClean="0"/>
          </a:p>
          <a:p>
            <a:endParaRPr lang="en-C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43275"/>
            <a:ext cx="1362075" cy="647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97168" y="420752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097180" y="656790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3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uiExpand="1" build="p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Slashes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multiple “slash characters” are used in immediate succession then Access will replace them with double quotes </a:t>
            </a:r>
          </a:p>
          <a:p>
            <a:pPr lvl="1"/>
            <a:r>
              <a:rPr lang="en-CA" dirty="0" smtClean="0"/>
              <a:t>This can be a handy shortcut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1" t="6277" b="26778"/>
          <a:stretch/>
        </p:blipFill>
        <p:spPr>
          <a:xfrm>
            <a:off x="851596" y="3751729"/>
            <a:ext cx="471538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571" t="32119" r="39048" b="64968"/>
          <a:stretch/>
        </p:blipFill>
        <p:spPr>
          <a:xfrm>
            <a:off x="851596" y="2667000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Include The Slashes Or Not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AGAIN: the character after the slash (or within the double quotes) will be displayed when the record is data entered in the datasheet view.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Benefits</a:t>
            </a:r>
          </a:p>
          <a:p>
            <a:pPr lvl="1"/>
            <a:r>
              <a:rPr lang="en-CA" dirty="0" smtClean="0"/>
              <a:t>A handy reminder of the format and type of data being entered</a:t>
            </a:r>
          </a:p>
          <a:p>
            <a:pPr lvl="1"/>
            <a:r>
              <a:rPr lang="en-CA" dirty="0" smtClean="0"/>
              <a:t>Reduces the need for repetitive data entry i.e. if the data must always be included for each record why require that it’s entered each time</a:t>
            </a:r>
          </a:p>
          <a:p>
            <a:r>
              <a:rPr lang="en-CA" dirty="0" smtClean="0"/>
              <a:t>Drawback:</a:t>
            </a:r>
          </a:p>
          <a:p>
            <a:pPr lvl="1"/>
            <a:r>
              <a:rPr lang="en-CA" dirty="0" smtClean="0"/>
              <a:t>AGAIN: the character after the slash (within the quotes) are not part of the attribute and cannot be entered or searched under</a:t>
            </a:r>
          </a:p>
          <a:p>
            <a:pPr lvl="1"/>
            <a:r>
              <a:rPr lang="en-CA" dirty="0" smtClean="0"/>
              <a:t>E.g. all phone numbers in the above example must display with a 403 area code.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630965"/>
            <a:ext cx="2057400" cy="94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59" t="26748" r="2708" b="29301"/>
          <a:stretch/>
        </p:blipFill>
        <p:spPr>
          <a:xfrm>
            <a:off x="762000" y="2720612"/>
            <a:ext cx="4439468" cy="4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Gamers table: Telephone number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Gamers table: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80" b="4245"/>
          <a:stretch/>
        </p:blipFill>
        <p:spPr>
          <a:xfrm>
            <a:off x="838200" y="1905000"/>
            <a:ext cx="2641599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70273"/>
            <a:ext cx="1600200" cy="13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Information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1"/>
            <a:r>
              <a:rPr lang="en-US" dirty="0">
                <a:ea typeface="ＭＳ Ｐゴシック"/>
                <a:cs typeface="ＭＳ Ｐゴシック"/>
              </a:rPr>
              <a:t>Minimizes redundancy:</a:t>
            </a:r>
          </a:p>
          <a:p>
            <a:pPr lvl="1"/>
            <a:endParaRPr 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7335"/>
              </p:ext>
            </p:extLst>
          </p:nvPr>
        </p:nvGraphicFramePr>
        <p:xfrm>
          <a:off x="770667" y="1992856"/>
          <a:ext cx="6773133" cy="2086572"/>
        </p:xfrm>
        <a:graphic>
          <a:graphicData uri="http://schemas.openxmlformats.org/drawingml/2006/table">
            <a:tbl>
              <a:tblPr/>
              <a:tblGrid>
                <a:gridCol w="838199"/>
                <a:gridCol w="762000"/>
                <a:gridCol w="829534"/>
                <a:gridCol w="923066"/>
                <a:gridCol w="1743934"/>
                <a:gridCol w="1676400"/>
              </a:tblGrid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 203, 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 205, 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ACCT 321,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FNCE 353, 05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211,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251,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665053"/>
              </p:ext>
            </p:extLst>
          </p:nvPr>
        </p:nvGraphicFramePr>
        <p:xfrm>
          <a:off x="770667" y="4719433"/>
          <a:ext cx="7663927" cy="1720287"/>
        </p:xfrm>
        <a:graphic>
          <a:graphicData uri="http://schemas.openxmlformats.org/drawingml/2006/table">
            <a:tbl>
              <a:tblPr/>
              <a:tblGrid>
                <a:gridCol w="1232232"/>
                <a:gridCol w="1465707"/>
                <a:gridCol w="1285586"/>
                <a:gridCol w="3680402"/>
              </a:tblGrid>
              <a:tr h="2679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70667" y="1652121"/>
            <a:ext cx="340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Students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799354" y="4341046"/>
            <a:ext cx="27813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Classes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76956" y="2074023"/>
            <a:ext cx="1461844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0378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604" y="4800600"/>
            <a:ext cx="3753596" cy="1524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</a:t>
            </a:r>
            <a:r>
              <a:rPr lang="en-US" altLang="en-US" dirty="0" smtClean="0"/>
              <a:t>format (format of a “character string”</a:t>
            </a:r>
            <a:endParaRPr lang="en-US" altLang="en-US" dirty="0" smtClean="0"/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77802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4777802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‘at-sign’/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</a:t>
            </a:r>
            <a:r>
              <a:rPr lang="en-CA" dirty="0" smtClean="0"/>
              <a:t>from $1 to $100.</a:t>
            </a:r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from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(Single Range)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Rules &amp; Logic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Logic can combine the conditions specified in validation rules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AND</a:t>
            </a:r>
            <a:r>
              <a:rPr lang="en-CA" u="sng" dirty="0" smtClean="0"/>
              <a:t> (common)</a:t>
            </a:r>
          </a:p>
          <a:p>
            <a:pPr lvl="1"/>
            <a:r>
              <a:rPr lang="en-CA" dirty="0" smtClean="0"/>
              <a:t>All conditions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(Condition1) And (Condition 2)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Example: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&gt;=0 And &lt;=118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OR</a:t>
            </a:r>
            <a:r>
              <a:rPr lang="en-CA" u="sng" dirty="0" smtClean="0"/>
              <a:t> (rare for ranges more common for character strings)</a:t>
            </a:r>
          </a:p>
          <a:p>
            <a:pPr lvl="1"/>
            <a:r>
              <a:rPr lang="en-CA" dirty="0" smtClean="0"/>
              <a:t>At least one condition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>
                <a:latin typeface="Consolas" panose="020B0609020204030204" pitchFamily="49" charset="0"/>
              </a:rPr>
              <a:t>Format</a:t>
            </a:r>
            <a:r>
              <a:rPr lang="en-CA" sz="1800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(Condition1) </a:t>
            </a:r>
            <a:r>
              <a:rPr lang="en-CA" sz="1800" dirty="0" smtClean="0">
                <a:latin typeface="Consolas" panose="020B0609020204030204" pitchFamily="49" charset="0"/>
              </a:rPr>
              <a:t>Or </a:t>
            </a:r>
            <a:r>
              <a:rPr lang="en-CA" sz="1800" dirty="0">
                <a:latin typeface="Consolas" panose="020B0609020204030204" pitchFamily="49" charset="0"/>
              </a:rPr>
              <a:t>(Condition 2</a:t>
            </a:r>
            <a:r>
              <a:rPr lang="en-CA" sz="18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NOT</a:t>
            </a:r>
            <a:r>
              <a:rPr lang="en-CA" u="sng" dirty="0" smtClean="0"/>
              <a:t> (rare)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Not (Condition)</a:t>
            </a:r>
            <a:endParaRPr lang="en-CA" sz="1800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(Two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err="1">
                <a:latin typeface="Consolas" panose="020B0609020204030204" pitchFamily="49" charset="0"/>
              </a:rPr>
              <a:t>HourlyRate</a:t>
            </a:r>
            <a:r>
              <a:rPr lang="en-US" dirty="0"/>
              <a:t> (a dollar value $1 - $100)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6" y="2057400"/>
            <a:ext cx="3276600" cy="225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412" y="205740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exercise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table, </a:t>
            </a:r>
            <a:r>
              <a:rPr lang="en-CA" dirty="0" err="1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HourlyRate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pecifies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number of seconds from 0 – 86,400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(Date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latin typeface="Consolas" panose="020B0609020204030204" pitchFamily="49" charset="0"/>
              </a:rPr>
              <a:t>Sessions</a:t>
            </a:r>
            <a:r>
              <a:rPr lang="en-CA" dirty="0"/>
              <a:t>: </a:t>
            </a:r>
            <a:r>
              <a:rPr lang="en-CA" dirty="0" err="1">
                <a:latin typeface="Consolas" panose="020B0609020204030204" pitchFamily="49" charset="0"/>
              </a:rPr>
              <a:t>SessionDate</a:t>
            </a:r>
            <a:r>
              <a:rPr lang="en-CA" dirty="0"/>
              <a:t>: date must be from Sept 12 2015 </a:t>
            </a:r>
            <a:r>
              <a:rPr lang="en-CA" dirty="0" smtClean="0"/>
              <a:t>onwards:</a:t>
            </a:r>
          </a:p>
          <a:p>
            <a:pPr lvl="1"/>
            <a:r>
              <a:rPr lang="en-CA" dirty="0" smtClean="0"/>
              <a:t>The date must be enclosed in a “number sign” pair </a:t>
            </a:r>
            <a:r>
              <a:rPr lang="en-CA" dirty="0" smtClean="0">
                <a:latin typeface="Consolas" panose="020B0609020204030204" pitchFamily="49" charset="0"/>
              </a:rPr>
              <a:t>#&lt;</a:t>
            </a:r>
            <a:r>
              <a:rPr lang="en-CA" i="1" dirty="0" smtClean="0">
                <a:latin typeface="Consolas" panose="020B0609020204030204" pitchFamily="49" charset="0"/>
              </a:rPr>
              <a:t>date</a:t>
            </a:r>
            <a:r>
              <a:rPr lang="en-CA" dirty="0" smtClean="0">
                <a:latin typeface="Consolas" panose="020B0609020204030204" pitchFamily="49" charset="0"/>
              </a:rPr>
              <a:t>&gt;#</a:t>
            </a:r>
            <a:endParaRPr lang="en-CA" dirty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762000" y="2666999"/>
            <a:ext cx="2971800" cy="19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Validation Rules: Specifying Character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Character strings is a sequence of characters (alpha, numeric and other characters) e.g. </a:t>
            </a:r>
            <a:r>
              <a:rPr lang="en-CA" dirty="0" smtClean="0">
                <a:latin typeface="Consolas" panose="020B0609020204030204" pitchFamily="49" charset="0"/>
              </a:rPr>
              <a:t>NX-01</a:t>
            </a:r>
            <a:endParaRPr lang="en-CA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49004"/>
              </p:ext>
            </p:extLst>
          </p:nvPr>
        </p:nvGraphicFramePr>
        <p:xfrm>
          <a:off x="797859" y="2380129"/>
          <a:ext cx="8382000" cy="4094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681"/>
                <a:gridCol w="3361158"/>
                <a:gridCol w="3332161"/>
              </a:tblGrid>
              <a:tr h="56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to enter into validation </a:t>
                      </a:r>
                      <a:r>
                        <a:rPr lang="en-US" sz="1800" dirty="0" smtClean="0">
                          <a:effectLst/>
                        </a:rPr>
                        <a:t>string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use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only (case insensitive)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[A-Z]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“[A-Z]” (single alpha)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“[A-Z][A-Z]” (two alpha)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1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 only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[0-9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"[0-9]" (single digit)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"[0-9][0-9]" (two digits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lang="en-US" sz="1800" dirty="0" smtClean="0">
                          <a:effectLst/>
                        </a:rPr>
                        <a:t>“###” (three digits)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</a:tr>
              <a:tr h="1034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Wildcards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“*” (anything)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Like </a:t>
                      </a:r>
                      <a:r>
                        <a:rPr lang="en-US" sz="1800" dirty="0">
                          <a:effectLst/>
                        </a:rPr>
                        <a:t>“?” (any single character)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documents only can be used to specify that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(Simple 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O.K.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387"/>
          <a:stretch/>
        </p:blipFill>
        <p:spPr>
          <a:xfrm>
            <a:off x="990600" y="2209800"/>
            <a:ext cx="1605588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1623" b="13513"/>
          <a:stretch/>
        </p:blipFill>
        <p:spPr>
          <a:xfrm>
            <a:off x="990600" y="3962400"/>
            <a:ext cx="19646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/>
              <a:t>Example </a:t>
            </a:r>
            <a:r>
              <a:rPr lang="en-US" dirty="0" smtClean="0"/>
              <a:t>(Complex </a:t>
            </a:r>
            <a:r>
              <a:rPr lang="en-US" dirty="0"/>
              <a:t>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dirty="0" smtClean="0">
                <a:cs typeface="Consolas" panose="020B0609020204030204" pitchFamily="49" charset="0"/>
              </a:rPr>
              <a:t> (at-sign followed by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2" y="2590800"/>
            <a:ext cx="313733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1" r="-1"/>
          <a:stretch/>
        </p:blipFill>
        <p:spPr>
          <a:xfrm>
            <a:off x="1007670" y="4114800"/>
            <a:ext cx="1479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 Vs. Validation Rules: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Input masks</a:t>
            </a:r>
          </a:p>
          <a:p>
            <a:pPr lvl="1"/>
            <a:r>
              <a:rPr lang="en-CA" dirty="0"/>
              <a:t>Can specify desired input </a:t>
            </a:r>
            <a:r>
              <a:rPr lang="en-CA" dirty="0" smtClean="0"/>
              <a:t>beforehand, real-time error prevention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Validation Rules</a:t>
            </a:r>
          </a:p>
          <a:p>
            <a:pPr lvl="1"/>
            <a:r>
              <a:rPr lang="en-CA" dirty="0" smtClean="0"/>
              <a:t>Default values can be specified</a:t>
            </a:r>
          </a:p>
          <a:p>
            <a:pPr lvl="1"/>
            <a:r>
              <a:rPr lang="en-CA" dirty="0" smtClean="0"/>
              <a:t>Customized error messages can be created</a:t>
            </a:r>
          </a:p>
          <a:p>
            <a:pPr lvl="1"/>
            <a:r>
              <a:rPr lang="en-CA" dirty="0" smtClean="0"/>
              <a:t>Messages appear after erroneous data has been entered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30557"/>
            <a:ext cx="4869018" cy="641243"/>
            <a:chOff x="914400" y="2330557"/>
            <a:chExt cx="5888453" cy="1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3" t="75814" r="80828" b="22620"/>
            <a:stretch/>
          </p:blipFill>
          <p:spPr bwMode="auto">
            <a:xfrm>
              <a:off x="914400" y="2342895"/>
              <a:ext cx="3505200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93" y="2330557"/>
              <a:ext cx="1899160" cy="1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795672"/>
            <a:ext cx="3222449" cy="2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Masks Vs. Validation Rules</a:t>
            </a:r>
            <a:r>
              <a:rPr lang="en-CA" dirty="0" smtClean="0"/>
              <a:t>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Range checking e.g. age &gt;= 0</a:t>
            </a:r>
          </a:p>
          <a:p>
            <a:pPr lvl="1"/>
            <a:r>
              <a:rPr lang="en-CA" dirty="0" smtClean="0"/>
              <a:t>Validation rules</a:t>
            </a:r>
          </a:p>
          <a:p>
            <a:r>
              <a:rPr lang="en-CA" dirty="0" smtClean="0"/>
              <a:t>Both can be used to check the general format of the data</a:t>
            </a:r>
          </a:p>
          <a:p>
            <a:pPr lvl="1"/>
            <a:r>
              <a:rPr lang="en-CA" dirty="0" smtClean="0"/>
              <a:t>E.g. &lt;digit&gt;&lt;digit&gt;&lt;alpha&gt;</a:t>
            </a:r>
          </a:p>
          <a:p>
            <a:r>
              <a:rPr lang="en-CA" dirty="0" smtClean="0"/>
              <a:t>Entering an arbitrary number of characters</a:t>
            </a:r>
          </a:p>
          <a:p>
            <a:pPr lvl="1"/>
            <a:r>
              <a:rPr lang="en-CA" dirty="0" smtClean="0"/>
              <a:t>Use of the multi-character wildcard in a validation rule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73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rate of every gamer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6257366" cy="1624479"/>
            <a:chOff x="228599" y="3572435"/>
            <a:chExt cx="62573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62573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(graphical form is an Access specific query)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Create-&gt;Query Design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desire table or tables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199"/>
            <a:ext cx="4876800" cy="4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attributes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 of all gamers with last name of Tam?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4" y="6098858"/>
            <a:ext cx="4456546" cy="73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are portable between different database programs.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CPSC 203: Forming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 queries graphically or using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8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#2: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every game played by a gamer our database.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  <a:p>
            <a:pPr lvl="1"/>
            <a:r>
              <a:rPr lang="en-CA" dirty="0" smtClean="0"/>
              <a:t>A game must have been played by at least one gamer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6197029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SQL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1197"/>
          </a:xfrm>
        </p:spPr>
        <p:txBody>
          <a:bodyPr/>
          <a:lstStyle/>
          <a:p>
            <a:r>
              <a:rPr lang="en-CA" dirty="0" smtClean="0"/>
              <a:t>Slightly modified form generated from Access</a:t>
            </a:r>
          </a:p>
          <a:p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Gamers.CallSign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Sessions.SessionDate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Games.Title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FROM Games INNER JOIN (Gamers INNER JOIN Sessions </a:t>
            </a:r>
            <a:r>
              <a:rPr lang="en-US" dirty="0" smtClean="0">
                <a:latin typeface="Consolas" panose="020B0609020204030204" pitchFamily="49" charset="0"/>
              </a:rPr>
              <a:t>ON </a:t>
            </a:r>
            <a:endParaRPr lang="en-CA" dirty="0" smtClean="0"/>
          </a:p>
          <a:p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3900" y="3878997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ON 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Games.Title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Sessions.Title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0480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Gamers.CallSign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Sessions.CallSign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987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#2: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(Query reformatted with animations)</a:t>
            </a:r>
          </a:p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Sessions.SessionDate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Games INNER JOIN (Gamers INNER JOIN Sessions ON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Sessions.CallSign</a:t>
            </a:r>
            <a:r>
              <a:rPr lang="en-CA" dirty="0">
                <a:latin typeface="Consolas" panose="020B0609020204030204" pitchFamily="49" charset="0"/>
              </a:rPr>
              <a:t>) ON (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Sessions.Title</a:t>
            </a:r>
            <a:r>
              <a:rPr lang="en-CA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1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417"/>
              </p:ext>
            </p:extLst>
          </p:nvPr>
        </p:nvGraphicFramePr>
        <p:xfrm>
          <a:off x="789490" y="2974042"/>
          <a:ext cx="2899485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67"/>
                <a:gridCol w="1520118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RatePerMinute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$0.33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Calculated Values (</a:t>
            </a:r>
            <a:r>
              <a:rPr lang="en-CA" b="1" dirty="0" smtClean="0">
                <a:solidFill>
                  <a:srgbClr val="FF0000"/>
                </a:solidFill>
              </a:rPr>
              <a:t>Access Specific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Graphically (</a:t>
            </a:r>
            <a:r>
              <a:rPr lang="en-CA" dirty="0" err="1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Format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&gt;: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&gt;...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endParaRPr lang="en-CA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/ 60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53000"/>
            <a:ext cx="4495800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Specifying </a:t>
            </a:r>
            <a:r>
              <a:rPr lang="en-CA" dirty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(SQL)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Format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SELECT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 err="1" smtClean="0">
                <a:latin typeface="Consolas" panose="020B0609020204030204" pitchFamily="49" charset="0"/>
              </a:rPr>
              <a:t>name.Attribute</a:t>
            </a:r>
            <a:r>
              <a:rPr lang="en-CA" i="1" dirty="0" smtClean="0">
                <a:latin typeface="Consolas" panose="020B0609020204030204" pitchFamily="49" charset="0"/>
              </a:rPr>
              <a:t>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baseline="30000" dirty="0" smtClean="0">
                <a:latin typeface="Consolas" panose="020B0609020204030204" pitchFamily="49" charset="0"/>
              </a:rPr>
              <a:t>2</a:t>
            </a:r>
            <a:r>
              <a:rPr lang="en-CA" dirty="0" smtClean="0">
                <a:latin typeface="Consolas" panose="020B0609020204030204" pitchFamily="49" charset="0"/>
              </a:rPr>
              <a:t>&gt;, ...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AS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err="1">
                <a:latin typeface="Consolas" panose="020B0609020204030204" pitchFamily="49" charset="0"/>
              </a:rPr>
              <a:t>name</a:t>
            </a:r>
            <a:r>
              <a:rPr lang="en-CA" baseline="30000" dirty="0" err="1">
                <a:latin typeface="Consolas" panose="020B0609020204030204" pitchFamily="49" charset="0"/>
              </a:rPr>
              <a:t>n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Example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Sessions.SessionDate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]/60 AS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 and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 smtClean="0"/>
              <a:t> of games that were played.</a:t>
            </a:r>
          </a:p>
          <a:p>
            <a:r>
              <a:rPr lang="en-CA" dirty="0" smtClean="0"/>
              <a:t>Note: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Session duration is listed in minutes so the cost is converted from cost/hour to cost/minute (divide hourly rates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’ by 60).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3" t="10417" r="1476"/>
          <a:stretch/>
        </p:blipFill>
        <p:spPr>
          <a:xfrm>
            <a:off x="1066801" y="3429000"/>
            <a:ext cx="5029200" cy="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 3: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350"/>
          <a:stretch/>
        </p:blipFill>
        <p:spPr>
          <a:xfrm>
            <a:off x="-8823" y="4989115"/>
            <a:ext cx="4352223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SQL 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RatePerMinute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Sessions.SessionDuration, [RatePerMinute]*[SessionDuration] </a:t>
            </a:r>
            <a:r>
              <a:rPr lang="en-CA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en-CA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Sessions ON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6858000" y="68580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0" y="685800"/>
            <a:ext cx="204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689974" y="3009900"/>
            <a:ext cx="3200026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8573" t="25385" r="768" b="46139"/>
          <a:stretch/>
        </p:blipFill>
        <p:spPr bwMode="auto">
          <a:xfrm>
            <a:off x="1876238" y="5002212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775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05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47348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379730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876300" y="4203700"/>
            <a:ext cx="3645964" cy="17526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SQL: Reminder ‘</a:t>
            </a:r>
            <a:r>
              <a:rPr lang="en-CA" dirty="0" smtClean="0">
                <a:latin typeface="Consolas" panose="020B0609020204030204" pitchFamily="49" charset="0"/>
              </a:rPr>
              <a:t>Where</a:t>
            </a:r>
            <a:r>
              <a:rPr lang="en-CA" dirty="0" smtClean="0"/>
              <a:t>’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SELECT</a:t>
            </a:r>
            <a:r>
              <a:rPr lang="en-US" altLang="en-US" dirty="0"/>
              <a:t>: Specifies the relevant attributes of which tables are involved in the query  e.g.,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attribute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FROM</a:t>
            </a:r>
            <a:r>
              <a:rPr lang="en-US" altLang="en-US" dirty="0"/>
              <a:t>: Lists the tables from which the data is to be selected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WHERE</a:t>
            </a:r>
            <a:r>
              <a:rPr lang="en-US" altLang="en-US" dirty="0"/>
              <a:t>: Provides the conditions to determine if a particular row shows or doesn’t show as a </a:t>
            </a:r>
            <a:r>
              <a:rPr lang="en-US" altLang="en-US" dirty="0" smtClean="0"/>
              <a:t>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endParaRPr lang="en-US" altLang="en-US" dirty="0"/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</a:t>
            </a:r>
            <a:r>
              <a:rPr lang="en-US" altLang="en-US" b="1" dirty="0" smtClean="0"/>
              <a:t>ormat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WHERE: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 &lt;</a:t>
            </a:r>
            <a:r>
              <a:rPr lang="en-US" altLang="en-US" i="1" dirty="0" smtClean="0">
                <a:latin typeface="Consolas" panose="020B0609020204030204" pitchFamily="49" charset="0"/>
              </a:rPr>
              <a:t>logic operator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</a:rPr>
              <a:t>     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</a:t>
            </a:r>
            <a:endParaRPr lang="en-US" altLang="en-US" dirty="0">
              <a:latin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&gt;= 0 AND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&lt;= 114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Client.LastName</a:t>
            </a:r>
            <a:r>
              <a:rPr lang="en-CA" dirty="0">
                <a:latin typeface="Consolas" panose="020B0609020204030204" pitchFamily="49" charset="0"/>
              </a:rPr>
              <a:t> = "Tam"</a:t>
            </a:r>
          </a:p>
        </p:txBody>
      </p:sp>
    </p:spTree>
    <p:extLst>
      <p:ext uri="{BB962C8B-B14F-4D97-AF65-F5344CB8AC3E}">
        <p14:creationId xmlns:p14="http://schemas.microsoft.com/office/powerpoint/2010/main" val="354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50847</TotalTime>
  <Words>7114</Words>
  <Application>Microsoft Office PowerPoint</Application>
  <PresentationFormat>On-screen Show (4:3)</PresentationFormat>
  <Paragraphs>1615</Paragraphs>
  <Slides>128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5" baseType="lpstr">
      <vt:lpstr>Arial</vt:lpstr>
      <vt:lpstr>Calibri</vt:lpstr>
      <vt:lpstr>Comic Sans MS</vt:lpstr>
      <vt:lpstr>Consolas</vt:lpstr>
      <vt:lpstr>ＭＳ Ｐゴシック</vt:lpstr>
      <vt:lpstr>Times New Roman</vt:lpstr>
      <vt:lpstr>Office Theme</vt:lpstr>
      <vt:lpstr>Databases</vt:lpstr>
      <vt:lpstr>Purpose Of A Database</vt:lpstr>
      <vt:lpstr>Purpose Of A Database</vt:lpstr>
      <vt:lpstr>Databases: Storing / Retrieving Information</vt:lpstr>
      <vt:lpstr>Databases: Storing / Retrieving Information (2)</vt:lpstr>
      <vt:lpstr>Databases: Storing / Retrieving Information (3)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</vt:lpstr>
      <vt:lpstr>Guidelines For Naming Attributes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Types Of Tables</vt:lpstr>
      <vt:lpstr>Example Use Of Data Table</vt:lpstr>
      <vt:lpstr>Types Of Data Integrity In Databases</vt:lpstr>
      <vt:lpstr>Relationship Level Integrity</vt:lpstr>
      <vt:lpstr>Relationship Level Integrity (2)</vt:lpstr>
      <vt:lpstr>Input Masks</vt:lpstr>
      <vt:lpstr>Defining Input Masks</vt:lpstr>
      <vt:lpstr>Use Of Input Masks</vt:lpstr>
      <vt:lpstr>Some Characters That Define Input Masks</vt:lpstr>
      <vt:lpstr>Data Entry Characters Not Part Of The Table Attributes</vt:lpstr>
      <vt:lpstr>Data Entry Characters Not Part Of The Table Attributes (2)</vt:lpstr>
      <vt:lpstr>Multiple Slashes</vt:lpstr>
      <vt:lpstr>Input Masks: Include The Slashes Or Not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Validation Rules: Online Database Example (Single Range)</vt:lpstr>
      <vt:lpstr>Validation Rules &amp; Logic</vt:lpstr>
      <vt:lpstr>Validation Rules: Online Database Example (Two Ranges)</vt:lpstr>
      <vt:lpstr>Validation Rules: Online Database Example (Date Ranges)</vt:lpstr>
      <vt:lpstr>Validation Rules: Specifying Character Strings</vt:lpstr>
      <vt:lpstr>The Wildcard</vt:lpstr>
      <vt:lpstr>Validation Rules: Online Database Example (Simple Character String)</vt:lpstr>
      <vt:lpstr>Validation Rules: Online Database Example (Complex Character String)</vt:lpstr>
      <vt:lpstr>Input Masks Vs. Validation Rules: Error Handling</vt:lpstr>
      <vt:lpstr>Input Masks Vs. Validation Rules: Error Handling</vt:lpstr>
      <vt:lpstr>Documenting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Example SQL Query</vt:lpstr>
      <vt:lpstr>CPSC 203: Forming Queries</vt:lpstr>
      <vt:lpstr>Queries Can Span Multiple Tables</vt:lpstr>
      <vt:lpstr>Query #2: Multi-Table Queries</vt:lpstr>
      <vt:lpstr>Query #2: Access</vt:lpstr>
      <vt:lpstr>Query #2: SQL</vt:lpstr>
      <vt:lpstr>Query #2: SQL</vt:lpstr>
      <vt:lpstr>Calculated Values</vt:lpstr>
      <vt:lpstr>Specifying Calculated Values (Access Specific)</vt:lpstr>
      <vt:lpstr>Specifying Calculated Values (SQL)</vt:lpstr>
      <vt:lpstr>Query #3: Calculated Values</vt:lpstr>
      <vt:lpstr>Query # 3: Graphical Access Query</vt:lpstr>
      <vt:lpstr>Query #3: SQL Form</vt:lpstr>
      <vt:lpstr>Access: Cleaning Up The Results</vt:lpstr>
      <vt:lpstr>Logical Operators</vt:lpstr>
      <vt:lpstr>Relational Operators</vt:lpstr>
      <vt:lpstr>SQL: Reminder ‘Where’ Clause</vt:lpstr>
      <vt:lpstr>Query #4: Logical-OR</vt:lpstr>
      <vt:lpstr>Query #5: Logical-AND</vt:lpstr>
      <vt:lpstr>Ordering Queries</vt:lpstr>
      <vt:lpstr>Query #6: Ordering Queries</vt:lpstr>
      <vt:lpstr>Query #7: Contradictory Conditions</vt:lpstr>
      <vt:lpstr>Queries 8{A-D}: Using The Wildcard In Queries</vt:lpstr>
      <vt:lpstr>Wild Card: Example Queries</vt:lpstr>
      <vt:lpstr>Wild Card: Example Queries (2)</vt:lpstr>
      <vt:lpstr>Single Character Wildcard ‘?’</vt:lpstr>
      <vt:lpstr>Database Forms And Normalization (If There Is Time)</vt:lpstr>
      <vt:lpstr>Input Masks: The Slash And The Query</vt:lpstr>
      <vt:lpstr>Exported Table: Excel Spreadsheet</vt:lpstr>
      <vt:lpstr>Query Results: age1</vt:lpstr>
      <vt:lpstr>Query Results: age2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1668</cp:revision>
  <cp:lastPrinted>2015-10-20T18:13:15Z</cp:lastPrinted>
  <dcterms:created xsi:type="dcterms:W3CDTF">2014-05-13T22:22:53Z</dcterms:created>
  <dcterms:modified xsi:type="dcterms:W3CDTF">2016-02-17T02:45:20Z</dcterms:modified>
</cp:coreProperties>
</file>