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95" r:id="rId6"/>
    <p:sldId id="260" r:id="rId7"/>
    <p:sldId id="261" r:id="rId8"/>
    <p:sldId id="262" r:id="rId9"/>
    <p:sldId id="296" r:id="rId10"/>
    <p:sldId id="270" r:id="rId11"/>
    <p:sldId id="271" r:id="rId12"/>
    <p:sldId id="272" r:id="rId13"/>
    <p:sldId id="273" r:id="rId14"/>
    <p:sldId id="274" r:id="rId15"/>
    <p:sldId id="275" r:id="rId16"/>
    <p:sldId id="297" r:id="rId17"/>
    <p:sldId id="298" r:id="rId18"/>
    <p:sldId id="280" r:id="rId19"/>
    <p:sldId id="281" r:id="rId20"/>
    <p:sldId id="282" r:id="rId21"/>
    <p:sldId id="300" r:id="rId22"/>
    <p:sldId id="301" r:id="rId23"/>
    <p:sldId id="285" r:id="rId24"/>
    <p:sldId id="286" r:id="rId25"/>
    <p:sldId id="299" r:id="rId26"/>
    <p:sldId id="289" r:id="rId27"/>
    <p:sldId id="290" r:id="rId28"/>
    <p:sldId id="291" r:id="rId29"/>
    <p:sldId id="292" r:id="rId30"/>
    <p:sldId id="293" r:id="rId31"/>
    <p:sldId id="294" r:id="rId32"/>
    <p:sldId id="302" r:id="rId33"/>
    <p:sldId id="30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96"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tamj\Desktop\L02%20overall.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tamj\Desktop\L02%20overall.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tamj\Desktop\useful%20slides\L02%20overall.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dirty="0"/>
              <a:t>Grade distribution</a:t>
            </a:r>
          </a:p>
        </c:rich>
      </c:tx>
      <c:layout/>
      <c:overlay val="0"/>
    </c:title>
    <c:autoTitleDeleted val="0"/>
    <c:plotArea>
      <c:layout/>
      <c:pieChart>
        <c:varyColors val="1"/>
        <c:ser>
          <c:idx val="0"/>
          <c:order val="0"/>
          <c:tx>
            <c:strRef>
              <c:f>Sheet1!$D$202</c:f>
              <c:strCache>
                <c:ptCount val="1"/>
                <c:pt idx="0">
                  <c:v>Proportion of class</c:v>
                </c:pt>
              </c:strCache>
            </c:strRef>
          </c:tx>
          <c:explosion val="5"/>
          <c:cat>
            <c:strRef>
              <c:f>Sheet1!$B$203:$B$207</c:f>
              <c:strCache>
                <c:ptCount val="5"/>
                <c:pt idx="0">
                  <c:v>F</c:v>
                </c:pt>
                <c:pt idx="1">
                  <c:v>D</c:v>
                </c:pt>
                <c:pt idx="2">
                  <c:v>C</c:v>
                </c:pt>
                <c:pt idx="3">
                  <c:v>B</c:v>
                </c:pt>
                <c:pt idx="4">
                  <c:v>A</c:v>
                </c:pt>
              </c:strCache>
            </c:strRef>
          </c:cat>
          <c:val>
            <c:numRef>
              <c:f>Sheet1!$D$203:$D$207</c:f>
              <c:numCache>
                <c:formatCode>0.00%</c:formatCode>
                <c:ptCount val="5"/>
                <c:pt idx="0">
                  <c:v>0.19879518072289257</c:v>
                </c:pt>
                <c:pt idx="1">
                  <c:v>7.2289156626506021E-2</c:v>
                </c:pt>
                <c:pt idx="2">
                  <c:v>0.26506024096385628</c:v>
                </c:pt>
                <c:pt idx="3">
                  <c:v>0.34337349397590528</c:v>
                </c:pt>
                <c:pt idx="4">
                  <c:v>0.12048192771084337</c:v>
                </c:pt>
              </c:numCache>
            </c:numRef>
          </c:val>
          <c:extLst>
            <c:ext xmlns:c16="http://schemas.microsoft.com/office/drawing/2014/chart" uri="{C3380CC4-5D6E-409C-BE32-E72D297353CC}">
              <c16:uniqueId val="{00000000-69EF-499C-8A15-ED4555490258}"/>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600"/>
            </a:pPr>
            <a:endParaRPr lang="en-US"/>
          </a:p>
        </c:txPr>
      </c:legendEntry>
      <c:legendEntry>
        <c:idx val="1"/>
        <c:txPr>
          <a:bodyPr/>
          <a:lstStyle/>
          <a:p>
            <a:pPr>
              <a:defRPr sz="1600"/>
            </a:pPr>
            <a:endParaRPr lang="en-US"/>
          </a:p>
        </c:txPr>
      </c:legendEntry>
      <c:legendEntry>
        <c:idx val="2"/>
        <c:txPr>
          <a:bodyPr/>
          <a:lstStyle/>
          <a:p>
            <a:pPr>
              <a:defRPr sz="1600"/>
            </a:pPr>
            <a:endParaRPr lang="en-US"/>
          </a:p>
        </c:txPr>
      </c:legendEntry>
      <c:legendEntry>
        <c:idx val="3"/>
        <c:txPr>
          <a:bodyPr/>
          <a:lstStyle/>
          <a:p>
            <a:pPr>
              <a:defRPr sz="1600"/>
            </a:pPr>
            <a:endParaRPr lang="en-US"/>
          </a:p>
        </c:txPr>
      </c:legendEntry>
      <c:legendEntry>
        <c:idx val="4"/>
        <c:txPr>
          <a:bodyPr/>
          <a:lstStyle/>
          <a:p>
            <a:pPr>
              <a:defRPr sz="1600"/>
            </a:pPr>
            <a:endParaRPr lang="en-US"/>
          </a:p>
        </c:txPr>
      </c:legendEntry>
      <c:layout>
        <c:manualLayout>
          <c:xMode val="edge"/>
          <c:yMode val="edge"/>
          <c:x val="0.85518198337095974"/>
          <c:y val="0.43602821119752672"/>
          <c:w val="0.14481802274715674"/>
          <c:h val="0.4695118839311753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dirty="0" smtClean="0"/>
              <a:t>No. </a:t>
            </a:r>
            <a:r>
              <a:rPr lang="en-CA" dirty="0"/>
              <a:t>of student</a:t>
            </a:r>
            <a:r>
              <a:rPr lang="en-CA" baseline="0" dirty="0"/>
              <a:t>s receiving each grade</a:t>
            </a:r>
            <a:endParaRPr lang="en-CA" dirty="0"/>
          </a:p>
        </c:rich>
      </c:tx>
      <c:layout/>
      <c:overlay val="0"/>
    </c:title>
    <c:autoTitleDeleted val="0"/>
    <c:plotArea>
      <c:layout/>
      <c:pieChart>
        <c:varyColors val="1"/>
        <c:ser>
          <c:idx val="0"/>
          <c:order val="0"/>
          <c:tx>
            <c:strRef>
              <c:f>Sheet1!$C$202</c:f>
              <c:strCache>
                <c:ptCount val="1"/>
                <c:pt idx="0">
                  <c:v>No</c:v>
                </c:pt>
              </c:strCache>
            </c:strRef>
          </c:tx>
          <c:cat>
            <c:strRef>
              <c:f>Sheet1!$B$203:$B$207</c:f>
              <c:strCache>
                <c:ptCount val="5"/>
                <c:pt idx="0">
                  <c:v>F</c:v>
                </c:pt>
                <c:pt idx="1">
                  <c:v>D</c:v>
                </c:pt>
                <c:pt idx="2">
                  <c:v>C</c:v>
                </c:pt>
                <c:pt idx="3">
                  <c:v>B</c:v>
                </c:pt>
                <c:pt idx="4">
                  <c:v>A</c:v>
                </c:pt>
              </c:strCache>
            </c:strRef>
          </c:cat>
          <c:val>
            <c:numRef>
              <c:f>Sheet1!$C$203:$C$207</c:f>
              <c:numCache>
                <c:formatCode>General</c:formatCode>
                <c:ptCount val="5"/>
                <c:pt idx="0">
                  <c:v>33</c:v>
                </c:pt>
                <c:pt idx="1">
                  <c:v>12</c:v>
                </c:pt>
                <c:pt idx="2">
                  <c:v>44</c:v>
                </c:pt>
                <c:pt idx="3">
                  <c:v>57</c:v>
                </c:pt>
                <c:pt idx="4">
                  <c:v>20</c:v>
                </c:pt>
              </c:numCache>
            </c:numRef>
          </c:val>
          <c:extLst>
            <c:ext xmlns:c16="http://schemas.microsoft.com/office/drawing/2014/chart" uri="{C3380CC4-5D6E-409C-BE32-E72D297353CC}">
              <c16:uniqueId val="{00000000-54C5-4154-A9EE-3C444BD9034E}"/>
            </c:ext>
          </c:extLst>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599518810148934E-2"/>
          <c:y val="7.4593759791475103E-2"/>
          <c:w val="0.61231714785651759"/>
          <c:h val="0.79810311200663253"/>
        </c:manualLayout>
      </c:layout>
      <c:lineChart>
        <c:grouping val="standard"/>
        <c:varyColors val="0"/>
        <c:ser>
          <c:idx val="0"/>
          <c:order val="0"/>
          <c:tx>
            <c:strRef>
              <c:f>Sheet1!$B$198</c:f>
              <c:strCache>
                <c:ptCount val="1"/>
                <c:pt idx="0">
                  <c:v>No. occurances</c:v>
                </c:pt>
              </c:strCache>
            </c:strRef>
          </c:tx>
          <c:marker>
            <c:symbol val="none"/>
          </c:marker>
          <c:cat>
            <c:strRef>
              <c:f>Sheet1!$A$199:$A$211</c:f>
              <c:strCache>
                <c:ptCount val="13"/>
                <c:pt idx="0">
                  <c:v>F</c:v>
                </c:pt>
                <c:pt idx="1">
                  <c:v>D</c:v>
                </c:pt>
                <c:pt idx="2">
                  <c:v>D+</c:v>
                </c:pt>
                <c:pt idx="3">
                  <c:v>C-</c:v>
                </c:pt>
                <c:pt idx="4">
                  <c:v>C</c:v>
                </c:pt>
                <c:pt idx="5">
                  <c:v>C+</c:v>
                </c:pt>
                <c:pt idx="6">
                  <c:v>B-</c:v>
                </c:pt>
                <c:pt idx="7">
                  <c:v>B</c:v>
                </c:pt>
                <c:pt idx="8">
                  <c:v>B+</c:v>
                </c:pt>
                <c:pt idx="9">
                  <c:v>A-</c:v>
                </c:pt>
                <c:pt idx="10">
                  <c:v>A</c:v>
                </c:pt>
                <c:pt idx="11">
                  <c:v>A+</c:v>
                </c:pt>
                <c:pt idx="12">
                  <c:v>W</c:v>
                </c:pt>
              </c:strCache>
            </c:strRef>
          </c:cat>
          <c:val>
            <c:numRef>
              <c:f>Sheet1!$B$199:$B$211</c:f>
              <c:numCache>
                <c:formatCode>General</c:formatCode>
                <c:ptCount val="13"/>
                <c:pt idx="0">
                  <c:v>6</c:v>
                </c:pt>
                <c:pt idx="1">
                  <c:v>0</c:v>
                </c:pt>
                <c:pt idx="2">
                  <c:v>1</c:v>
                </c:pt>
                <c:pt idx="3">
                  <c:v>6</c:v>
                </c:pt>
                <c:pt idx="4">
                  <c:v>11</c:v>
                </c:pt>
                <c:pt idx="5">
                  <c:v>13</c:v>
                </c:pt>
                <c:pt idx="6">
                  <c:v>36</c:v>
                </c:pt>
                <c:pt idx="7">
                  <c:v>35</c:v>
                </c:pt>
                <c:pt idx="8">
                  <c:v>27</c:v>
                </c:pt>
                <c:pt idx="9">
                  <c:v>13</c:v>
                </c:pt>
                <c:pt idx="10">
                  <c:v>4</c:v>
                </c:pt>
                <c:pt idx="11">
                  <c:v>1</c:v>
                </c:pt>
                <c:pt idx="12">
                  <c:v>17</c:v>
                </c:pt>
              </c:numCache>
            </c:numRef>
          </c:val>
          <c:smooth val="0"/>
          <c:extLst>
            <c:ext xmlns:c16="http://schemas.microsoft.com/office/drawing/2014/chart" uri="{C3380CC4-5D6E-409C-BE32-E72D297353CC}">
              <c16:uniqueId val="{00000000-2B83-4057-B9EF-120A2E6B3AD9}"/>
            </c:ext>
          </c:extLst>
        </c:ser>
        <c:ser>
          <c:idx val="1"/>
          <c:order val="1"/>
          <c:tx>
            <c:strRef>
              <c:f>Sheet1!$B$180</c:f>
              <c:strCache>
                <c:ptCount val="1"/>
                <c:pt idx="0">
                  <c:v>Letter</c:v>
                </c:pt>
              </c:strCache>
            </c:strRef>
          </c:tx>
          <c:marker>
            <c:symbol val="none"/>
          </c:marker>
          <c:cat>
            <c:strRef>
              <c:f>Sheet1!$A$199:$A$211</c:f>
              <c:strCache>
                <c:ptCount val="13"/>
                <c:pt idx="0">
                  <c:v>F</c:v>
                </c:pt>
                <c:pt idx="1">
                  <c:v>D</c:v>
                </c:pt>
                <c:pt idx="2">
                  <c:v>D+</c:v>
                </c:pt>
                <c:pt idx="3">
                  <c:v>C-</c:v>
                </c:pt>
                <c:pt idx="4">
                  <c:v>C</c:v>
                </c:pt>
                <c:pt idx="5">
                  <c:v>C+</c:v>
                </c:pt>
                <c:pt idx="6">
                  <c:v>B-</c:v>
                </c:pt>
                <c:pt idx="7">
                  <c:v>B</c:v>
                </c:pt>
                <c:pt idx="8">
                  <c:v>B+</c:v>
                </c:pt>
                <c:pt idx="9">
                  <c:v>A-</c:v>
                </c:pt>
                <c:pt idx="10">
                  <c:v>A</c:v>
                </c:pt>
                <c:pt idx="11">
                  <c:v>A+</c:v>
                </c:pt>
                <c:pt idx="12">
                  <c:v>W</c:v>
                </c:pt>
              </c:strCache>
            </c:strRef>
          </c:cat>
          <c:val>
            <c:numRef>
              <c:f>Sheet1!$B$181:$B$193</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1-2B83-4057-B9EF-120A2E6B3AD9}"/>
            </c:ext>
          </c:extLst>
        </c:ser>
        <c:ser>
          <c:idx val="2"/>
          <c:order val="2"/>
          <c:tx>
            <c:strRef>
              <c:f>Sheet1!$C$180</c:f>
              <c:strCache>
                <c:ptCount val="1"/>
                <c:pt idx="0">
                  <c:v>No. occurances</c:v>
                </c:pt>
              </c:strCache>
            </c:strRef>
          </c:tx>
          <c:marker>
            <c:symbol val="none"/>
          </c:marker>
          <c:cat>
            <c:strRef>
              <c:f>Sheet1!$A$199:$A$211</c:f>
              <c:strCache>
                <c:ptCount val="13"/>
                <c:pt idx="0">
                  <c:v>F</c:v>
                </c:pt>
                <c:pt idx="1">
                  <c:v>D</c:v>
                </c:pt>
                <c:pt idx="2">
                  <c:v>D+</c:v>
                </c:pt>
                <c:pt idx="3">
                  <c:v>C-</c:v>
                </c:pt>
                <c:pt idx="4">
                  <c:v>C</c:v>
                </c:pt>
                <c:pt idx="5">
                  <c:v>C+</c:v>
                </c:pt>
                <c:pt idx="6">
                  <c:v>B-</c:v>
                </c:pt>
                <c:pt idx="7">
                  <c:v>B</c:v>
                </c:pt>
                <c:pt idx="8">
                  <c:v>B+</c:v>
                </c:pt>
                <c:pt idx="9">
                  <c:v>A-</c:v>
                </c:pt>
                <c:pt idx="10">
                  <c:v>A</c:v>
                </c:pt>
                <c:pt idx="11">
                  <c:v>A+</c:v>
                </c:pt>
                <c:pt idx="12">
                  <c:v>W</c:v>
                </c:pt>
              </c:strCache>
            </c:strRef>
          </c:cat>
          <c:val>
            <c:numRef>
              <c:f>Sheet1!$C$181:$C$193</c:f>
              <c:numCache>
                <c:formatCode>General</c:formatCode>
                <c:ptCount val="13"/>
                <c:pt idx="0">
                  <c:v>3</c:v>
                </c:pt>
                <c:pt idx="1">
                  <c:v>2</c:v>
                </c:pt>
                <c:pt idx="2">
                  <c:v>4</c:v>
                </c:pt>
                <c:pt idx="3">
                  <c:v>4</c:v>
                </c:pt>
                <c:pt idx="4">
                  <c:v>8</c:v>
                </c:pt>
                <c:pt idx="5">
                  <c:v>16</c:v>
                </c:pt>
                <c:pt idx="6">
                  <c:v>33</c:v>
                </c:pt>
                <c:pt idx="7">
                  <c:v>25</c:v>
                </c:pt>
                <c:pt idx="8">
                  <c:v>33</c:v>
                </c:pt>
                <c:pt idx="9">
                  <c:v>16</c:v>
                </c:pt>
                <c:pt idx="10">
                  <c:v>5</c:v>
                </c:pt>
                <c:pt idx="11">
                  <c:v>1</c:v>
                </c:pt>
                <c:pt idx="12">
                  <c:v>23</c:v>
                </c:pt>
              </c:numCache>
            </c:numRef>
          </c:val>
          <c:smooth val="0"/>
          <c:extLst>
            <c:ext xmlns:c16="http://schemas.microsoft.com/office/drawing/2014/chart" uri="{C3380CC4-5D6E-409C-BE32-E72D297353CC}">
              <c16:uniqueId val="{00000002-2B83-4057-B9EF-120A2E6B3AD9}"/>
            </c:ext>
          </c:extLst>
        </c:ser>
        <c:dLbls>
          <c:showLegendKey val="0"/>
          <c:showVal val="0"/>
          <c:showCatName val="0"/>
          <c:showSerName val="0"/>
          <c:showPercent val="0"/>
          <c:showBubbleSize val="0"/>
        </c:dLbls>
        <c:smooth val="0"/>
        <c:axId val="250274944"/>
        <c:axId val="250276480"/>
      </c:lineChart>
      <c:catAx>
        <c:axId val="250274944"/>
        <c:scaling>
          <c:orientation val="minMax"/>
        </c:scaling>
        <c:delete val="0"/>
        <c:axPos val="b"/>
        <c:numFmt formatCode="General" sourceLinked="0"/>
        <c:majorTickMark val="out"/>
        <c:minorTickMark val="none"/>
        <c:tickLblPos val="nextTo"/>
        <c:crossAx val="250276480"/>
        <c:crosses val="autoZero"/>
        <c:auto val="1"/>
        <c:lblAlgn val="ctr"/>
        <c:lblOffset val="100"/>
        <c:noMultiLvlLbl val="0"/>
      </c:catAx>
      <c:valAx>
        <c:axId val="250276480"/>
        <c:scaling>
          <c:orientation val="minMax"/>
        </c:scaling>
        <c:delete val="0"/>
        <c:axPos val="l"/>
        <c:majorGridlines/>
        <c:numFmt formatCode="General" sourceLinked="1"/>
        <c:majorTickMark val="out"/>
        <c:minorTickMark val="none"/>
        <c:tickLblPos val="nextTo"/>
        <c:crossAx val="250274944"/>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D8137-6089-4C33-86DE-DDED80267B71}" type="datetimeFigureOut">
              <a:rPr lang="en-US" smtClean="0"/>
              <a:t>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D4DB1D-40D5-4DA8-92C7-0A4FF4FEC193}" type="slidenum">
              <a:rPr lang="en-US" smtClean="0"/>
              <a:t>‹#›</a:t>
            </a:fld>
            <a:endParaRPr lang="en-US"/>
          </a:p>
        </p:txBody>
      </p:sp>
    </p:spTree>
    <p:extLst>
      <p:ext uri="{BB962C8B-B14F-4D97-AF65-F5344CB8AC3E}">
        <p14:creationId xmlns:p14="http://schemas.microsoft.com/office/powerpoint/2010/main" val="2261569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How point is to</a:t>
            </a:r>
            <a:r>
              <a:rPr lang="en-CA" baseline="0" dirty="0" smtClean="0"/>
              <a:t> use a spreadsheet to do the calculations for you.</a:t>
            </a: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a:t>
            </a:fld>
            <a:endParaRPr lang="en-US" dirty="0"/>
          </a:p>
        </p:txBody>
      </p:sp>
    </p:spTree>
    <p:extLst>
      <p:ext uri="{BB962C8B-B14F-4D97-AF65-F5344CB8AC3E}">
        <p14:creationId xmlns:p14="http://schemas.microsoft.com/office/powerpoint/2010/main" val="3653811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Some</a:t>
            </a:r>
            <a:r>
              <a:rPr lang="en-US" baseline="0" dirty="0" smtClean="0"/>
              <a:t> color mappings you might be able to figure out: date, cash in, cash out, balance because the information is communicated in other ways (labels and arranged in columns)</a:t>
            </a:r>
          </a:p>
          <a:p>
            <a:pPr marL="171450" indent="-171450">
              <a:buFont typeface="Arial" charset="0"/>
              <a:buChar char="•"/>
            </a:pPr>
            <a:r>
              <a:rPr lang="en-US" baseline="0" dirty="0" smtClean="0"/>
              <a:t>But the information that only uses color to group is harder to discern</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a:t>
            </a:fld>
            <a:endParaRPr lang="en-US" dirty="0"/>
          </a:p>
        </p:txBody>
      </p:sp>
    </p:spTree>
    <p:extLst>
      <p:ext uri="{BB962C8B-B14F-4D97-AF65-F5344CB8AC3E}">
        <p14:creationId xmlns:p14="http://schemas.microsoft.com/office/powerpoint/2010/main" val="4177655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19</a:t>
            </a:fld>
            <a:endParaRPr lang="en-US" dirty="0"/>
          </a:p>
        </p:txBody>
      </p:sp>
    </p:spTree>
    <p:extLst>
      <p:ext uri="{BB962C8B-B14F-4D97-AF65-F5344CB8AC3E}">
        <p14:creationId xmlns:p14="http://schemas.microsoft.com/office/powerpoint/2010/main" val="390794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Font size of headings slightly increased</a:t>
            </a:r>
          </a:p>
          <a:p>
            <a:pPr marL="171450" indent="-171450">
              <a:buFont typeface="Arial" charset="0"/>
              <a:buChar char="•"/>
            </a:pPr>
            <a:r>
              <a:rPr lang="en-US" dirty="0" smtClean="0"/>
              <a:t>In</a:t>
            </a:r>
            <a:r>
              <a:rPr lang="en-US" baseline="0" dirty="0" smtClean="0"/>
              <a:t> a small no document it may not make a big deal</a:t>
            </a:r>
          </a:p>
          <a:p>
            <a:pPr marL="171450" indent="-171450">
              <a:buFont typeface="Arial" charset="0"/>
              <a:buChar char="•"/>
            </a:pPr>
            <a:r>
              <a:rPr lang="en-US" baseline="0" dirty="0" smtClean="0"/>
              <a:t>In a large document with say many sub headings (you often scan headings to determine if you read the contents) this can make it harder than it has to be to find the necessary information</a:t>
            </a:r>
            <a:endParaRPr lang="en-US" dirty="0" smtClean="0"/>
          </a:p>
          <a:p>
            <a:endParaRPr lang="en-CA" dirty="0"/>
          </a:p>
        </p:txBody>
      </p:sp>
      <p:sp>
        <p:nvSpPr>
          <p:cNvPr id="4" name="Slide Number Placeholder 3"/>
          <p:cNvSpPr>
            <a:spLocks noGrp="1"/>
          </p:cNvSpPr>
          <p:nvPr>
            <p:ph type="sldNum" sz="quarter" idx="10"/>
          </p:nvPr>
        </p:nvSpPr>
        <p:spPr/>
        <p:txBody>
          <a:bodyPr/>
          <a:lstStyle/>
          <a:p>
            <a:fld id="{CED4DB1D-40D5-4DA8-92C7-0A4FF4FEC193}" type="slidenum">
              <a:rPr lang="en-US" smtClean="0"/>
              <a:t>22</a:t>
            </a:fld>
            <a:endParaRPr lang="en-US"/>
          </a:p>
        </p:txBody>
      </p:sp>
    </p:spTree>
    <p:extLst>
      <p:ext uri="{BB962C8B-B14F-4D97-AF65-F5344CB8AC3E}">
        <p14:creationId xmlns:p14="http://schemas.microsoft.com/office/powerpoint/2010/main" val="2881841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No so bad if the sheet is small</a:t>
            </a:r>
          </a:p>
          <a:p>
            <a:pPr marL="171450" indent="-171450">
              <a:buFont typeface="Arial" charset="0"/>
              <a:buChar char="•"/>
            </a:pPr>
            <a:r>
              <a:rPr lang="en-US" dirty="0" smtClean="0"/>
              <a:t>Can be harder to</a:t>
            </a:r>
            <a:r>
              <a:rPr lang="en-US" baseline="0" dirty="0" smtClean="0"/>
              <a:t> find relevant information if there’s a lot of data to look through</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23</a:t>
            </a:fld>
            <a:endParaRPr lang="en-US" dirty="0"/>
          </a:p>
        </p:txBody>
      </p:sp>
    </p:spTree>
    <p:extLst>
      <p:ext uri="{BB962C8B-B14F-4D97-AF65-F5344CB8AC3E}">
        <p14:creationId xmlns:p14="http://schemas.microsoft.com/office/powerpoint/2010/main" val="147797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Table and graph for</a:t>
            </a:r>
            <a:r>
              <a:rPr lang="en-US" baseline="0" dirty="0" smtClean="0"/>
              <a:t> each data set are in close proximity</a:t>
            </a:r>
          </a:p>
          <a:p>
            <a:pPr marL="171450" indent="-171450">
              <a:buFont typeface="Arial" panose="020B0604020202020204" pitchFamily="34" charset="0"/>
              <a:buChar char="•"/>
            </a:pPr>
            <a:r>
              <a:rPr lang="en-US" baseline="0" dirty="0" smtClean="0"/>
              <a:t>Data sets are separated</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27</a:t>
            </a:fld>
            <a:endParaRPr lang="en-US" dirty="0"/>
          </a:p>
        </p:txBody>
      </p:sp>
    </p:spTree>
    <p:extLst>
      <p:ext uri="{BB962C8B-B14F-4D97-AF65-F5344CB8AC3E}">
        <p14:creationId xmlns:p14="http://schemas.microsoft.com/office/powerpoint/2010/main" val="1691660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AEF2A0-1C38-4977-AF8E-7912D5FCF769}"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E1603-85F2-4936-BAFD-3F18D1866E8B}" type="slidenum">
              <a:rPr lang="en-US" smtClean="0"/>
              <a:t>‹#›</a:t>
            </a:fld>
            <a:endParaRPr lang="en-US"/>
          </a:p>
        </p:txBody>
      </p:sp>
    </p:spTree>
    <p:extLst>
      <p:ext uri="{BB962C8B-B14F-4D97-AF65-F5344CB8AC3E}">
        <p14:creationId xmlns:p14="http://schemas.microsoft.com/office/powerpoint/2010/main" val="1250567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EF2A0-1C38-4977-AF8E-7912D5FCF769}"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E1603-85F2-4936-BAFD-3F18D1866E8B}" type="slidenum">
              <a:rPr lang="en-US" smtClean="0"/>
              <a:t>‹#›</a:t>
            </a:fld>
            <a:endParaRPr lang="en-US"/>
          </a:p>
        </p:txBody>
      </p:sp>
    </p:spTree>
    <p:extLst>
      <p:ext uri="{BB962C8B-B14F-4D97-AF65-F5344CB8AC3E}">
        <p14:creationId xmlns:p14="http://schemas.microsoft.com/office/powerpoint/2010/main" val="25623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EF2A0-1C38-4977-AF8E-7912D5FCF769}"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E1603-85F2-4936-BAFD-3F18D1866E8B}" type="slidenum">
              <a:rPr lang="en-US" smtClean="0"/>
              <a:t>‹#›</a:t>
            </a:fld>
            <a:endParaRPr lang="en-US"/>
          </a:p>
        </p:txBody>
      </p:sp>
    </p:spTree>
    <p:extLst>
      <p:ext uri="{BB962C8B-B14F-4D97-AF65-F5344CB8AC3E}">
        <p14:creationId xmlns:p14="http://schemas.microsoft.com/office/powerpoint/2010/main" val="178516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EF2A0-1C38-4977-AF8E-7912D5FCF769}"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E1603-85F2-4936-BAFD-3F18D1866E8B}" type="slidenum">
              <a:rPr lang="en-US" smtClean="0"/>
              <a:t>‹#›</a:t>
            </a:fld>
            <a:endParaRPr lang="en-US"/>
          </a:p>
        </p:txBody>
      </p:sp>
    </p:spTree>
    <p:extLst>
      <p:ext uri="{BB962C8B-B14F-4D97-AF65-F5344CB8AC3E}">
        <p14:creationId xmlns:p14="http://schemas.microsoft.com/office/powerpoint/2010/main" val="245119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AEF2A0-1C38-4977-AF8E-7912D5FCF769}"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E1603-85F2-4936-BAFD-3F18D1866E8B}" type="slidenum">
              <a:rPr lang="en-US" smtClean="0"/>
              <a:t>‹#›</a:t>
            </a:fld>
            <a:endParaRPr lang="en-US"/>
          </a:p>
        </p:txBody>
      </p:sp>
    </p:spTree>
    <p:extLst>
      <p:ext uri="{BB962C8B-B14F-4D97-AF65-F5344CB8AC3E}">
        <p14:creationId xmlns:p14="http://schemas.microsoft.com/office/powerpoint/2010/main" val="990424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AEF2A0-1C38-4977-AF8E-7912D5FCF769}"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E1603-85F2-4936-BAFD-3F18D1866E8B}" type="slidenum">
              <a:rPr lang="en-US" smtClean="0"/>
              <a:t>‹#›</a:t>
            </a:fld>
            <a:endParaRPr lang="en-US"/>
          </a:p>
        </p:txBody>
      </p:sp>
    </p:spTree>
    <p:extLst>
      <p:ext uri="{BB962C8B-B14F-4D97-AF65-F5344CB8AC3E}">
        <p14:creationId xmlns:p14="http://schemas.microsoft.com/office/powerpoint/2010/main" val="202510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AEF2A0-1C38-4977-AF8E-7912D5FCF769}"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3E1603-85F2-4936-BAFD-3F18D1866E8B}" type="slidenum">
              <a:rPr lang="en-US" smtClean="0"/>
              <a:t>‹#›</a:t>
            </a:fld>
            <a:endParaRPr lang="en-US"/>
          </a:p>
        </p:txBody>
      </p:sp>
    </p:spTree>
    <p:extLst>
      <p:ext uri="{BB962C8B-B14F-4D97-AF65-F5344CB8AC3E}">
        <p14:creationId xmlns:p14="http://schemas.microsoft.com/office/powerpoint/2010/main" val="4216442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AEF2A0-1C38-4977-AF8E-7912D5FCF769}"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3E1603-85F2-4936-BAFD-3F18D1866E8B}" type="slidenum">
              <a:rPr lang="en-US" smtClean="0"/>
              <a:t>‹#›</a:t>
            </a:fld>
            <a:endParaRPr lang="en-US"/>
          </a:p>
        </p:txBody>
      </p:sp>
    </p:spTree>
    <p:extLst>
      <p:ext uri="{BB962C8B-B14F-4D97-AF65-F5344CB8AC3E}">
        <p14:creationId xmlns:p14="http://schemas.microsoft.com/office/powerpoint/2010/main" val="1060697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AEF2A0-1C38-4977-AF8E-7912D5FCF769}"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3E1603-85F2-4936-BAFD-3F18D1866E8B}" type="slidenum">
              <a:rPr lang="en-US" smtClean="0"/>
              <a:t>‹#›</a:t>
            </a:fld>
            <a:endParaRPr lang="en-US"/>
          </a:p>
        </p:txBody>
      </p:sp>
    </p:spTree>
    <p:extLst>
      <p:ext uri="{BB962C8B-B14F-4D97-AF65-F5344CB8AC3E}">
        <p14:creationId xmlns:p14="http://schemas.microsoft.com/office/powerpoint/2010/main" val="300335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AEF2A0-1C38-4977-AF8E-7912D5FCF769}"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E1603-85F2-4936-BAFD-3F18D1866E8B}" type="slidenum">
              <a:rPr lang="en-US" smtClean="0"/>
              <a:t>‹#›</a:t>
            </a:fld>
            <a:endParaRPr lang="en-US"/>
          </a:p>
        </p:txBody>
      </p:sp>
    </p:spTree>
    <p:extLst>
      <p:ext uri="{BB962C8B-B14F-4D97-AF65-F5344CB8AC3E}">
        <p14:creationId xmlns:p14="http://schemas.microsoft.com/office/powerpoint/2010/main" val="250492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AEF2A0-1C38-4977-AF8E-7912D5FCF769}"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E1603-85F2-4936-BAFD-3F18D1866E8B}" type="slidenum">
              <a:rPr lang="en-US" smtClean="0"/>
              <a:t>‹#›</a:t>
            </a:fld>
            <a:endParaRPr lang="en-US"/>
          </a:p>
        </p:txBody>
      </p:sp>
    </p:spTree>
    <p:extLst>
      <p:ext uri="{BB962C8B-B14F-4D97-AF65-F5344CB8AC3E}">
        <p14:creationId xmlns:p14="http://schemas.microsoft.com/office/powerpoint/2010/main" val="2860935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EF2A0-1C38-4977-AF8E-7912D5FCF769}" type="datetimeFigureOut">
              <a:rPr lang="en-US" smtClean="0"/>
              <a:t>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E1603-85F2-4936-BAFD-3F18D1866E8B}" type="slidenum">
              <a:rPr lang="en-US" smtClean="0"/>
              <a:t>‹#›</a:t>
            </a:fld>
            <a:endParaRPr lang="en-US"/>
          </a:p>
        </p:txBody>
      </p:sp>
    </p:spTree>
    <p:extLst>
      <p:ext uri="{BB962C8B-B14F-4D97-AF65-F5344CB8AC3E}">
        <p14:creationId xmlns:p14="http://schemas.microsoft.com/office/powerpoint/2010/main" val="4164448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chart" Target="../charts/chart3.xml"/><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Style and Formatting</a:t>
            </a:r>
            <a:endParaRPr lang="en-US" dirty="0"/>
          </a:p>
        </p:txBody>
      </p:sp>
      <p:sp>
        <p:nvSpPr>
          <p:cNvPr id="3" name="Subtitle 2"/>
          <p:cNvSpPr>
            <a:spLocks noGrp="1"/>
          </p:cNvSpPr>
          <p:nvPr>
            <p:ph type="subTitle" idx="1"/>
          </p:nvPr>
        </p:nvSpPr>
        <p:spPr/>
        <p:txBody>
          <a:bodyPr/>
          <a:lstStyle/>
          <a:p>
            <a:r>
              <a:rPr lang="en-US" dirty="0" smtClean="0"/>
              <a:t>Presentation, layout and labeling</a:t>
            </a:r>
            <a:endParaRPr lang="en-US" dirty="0"/>
          </a:p>
        </p:txBody>
      </p:sp>
    </p:spTree>
    <p:extLst>
      <p:ext uri="{BB962C8B-B14F-4D97-AF65-F5344CB8AC3E}">
        <p14:creationId xmlns:p14="http://schemas.microsoft.com/office/powerpoint/2010/main" val="3950227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Fonts and font effects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661694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Fonts </a:t>
            </a:r>
            <a:r>
              <a:rPr lang="en-US" dirty="0"/>
              <a:t>and font effects</a:t>
            </a:r>
            <a:endParaRPr lang="en-US" dirty="0"/>
          </a:p>
        </p:txBody>
      </p:sp>
      <p:sp>
        <p:nvSpPr>
          <p:cNvPr id="3" name="Content Placeholder 2"/>
          <p:cNvSpPr>
            <a:spLocks noGrp="1"/>
          </p:cNvSpPr>
          <p:nvPr>
            <p:ph idx="1"/>
          </p:nvPr>
        </p:nvSpPr>
        <p:spPr/>
        <p:txBody>
          <a:bodyPr>
            <a:noAutofit/>
          </a:bodyPr>
          <a:lstStyle/>
          <a:p>
            <a:r>
              <a:rPr lang="en-US" sz="2800" dirty="0" smtClean="0"/>
              <a:t>Example fonts:</a:t>
            </a:r>
          </a:p>
          <a:p>
            <a:pPr lvl="1"/>
            <a:r>
              <a:rPr lang="en-US" sz="2400" dirty="0" smtClean="0"/>
              <a:t>Ariel</a:t>
            </a:r>
          </a:p>
          <a:p>
            <a:pPr lvl="1"/>
            <a:r>
              <a:rPr lang="en-US" sz="2400" dirty="0" smtClean="0"/>
              <a:t>Calibri</a:t>
            </a:r>
          </a:p>
          <a:p>
            <a:pPr lvl="1"/>
            <a:r>
              <a:rPr lang="en-US" sz="2400" dirty="0" smtClean="0"/>
              <a:t>Helvetica</a:t>
            </a:r>
          </a:p>
          <a:p>
            <a:pPr lvl="1"/>
            <a:r>
              <a:rPr lang="en-US" sz="2400" dirty="0" smtClean="0"/>
              <a:t>Times New Roman</a:t>
            </a:r>
          </a:p>
          <a:p>
            <a:r>
              <a:rPr lang="en-US" sz="2800" dirty="0" smtClean="0"/>
              <a:t>Font effects:</a:t>
            </a:r>
          </a:p>
          <a:p>
            <a:pPr lvl="1"/>
            <a:r>
              <a:rPr lang="en-US" sz="2400" dirty="0" smtClean="0"/>
              <a:t>Italics</a:t>
            </a:r>
          </a:p>
          <a:p>
            <a:pPr lvl="1"/>
            <a:r>
              <a:rPr lang="en-US" sz="2400" dirty="0" smtClean="0"/>
              <a:t>Bold</a:t>
            </a:r>
          </a:p>
          <a:p>
            <a:pPr lvl="1"/>
            <a:r>
              <a:rPr lang="en-US" sz="2400" dirty="0" smtClean="0"/>
              <a:t>Underline</a:t>
            </a:r>
          </a:p>
          <a:p>
            <a:pPr lvl="1"/>
            <a:r>
              <a:rPr lang="en-US" sz="2400" dirty="0" smtClean="0"/>
              <a:t>Normal</a:t>
            </a:r>
          </a:p>
          <a:p>
            <a:r>
              <a:rPr lang="en-US" sz="2800" dirty="0" smtClean="0"/>
              <a:t>Font </a:t>
            </a:r>
            <a:r>
              <a:rPr lang="en-US" sz="2800" dirty="0" smtClean="0"/>
              <a:t>sizes: 10 point, 12 point etc.</a:t>
            </a:r>
            <a:endParaRPr lang="en-US" sz="2800" dirty="0"/>
          </a:p>
        </p:txBody>
      </p:sp>
    </p:spTree>
    <p:extLst>
      <p:ext uri="{BB962C8B-B14F-4D97-AF65-F5344CB8AC3E}">
        <p14:creationId xmlns:p14="http://schemas.microsoft.com/office/powerpoint/2010/main" val="4056156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Fonts </a:t>
            </a:r>
            <a:r>
              <a:rPr lang="en-US" dirty="0" smtClean="0"/>
              <a:t>and </a:t>
            </a:r>
            <a:r>
              <a:rPr lang="en-US" dirty="0"/>
              <a:t>f</a:t>
            </a:r>
            <a:r>
              <a:rPr lang="en-US" dirty="0" smtClean="0"/>
              <a:t>ont </a:t>
            </a:r>
            <a:r>
              <a:rPr lang="en-US" dirty="0"/>
              <a:t>e</a:t>
            </a:r>
            <a:r>
              <a:rPr lang="en-US" dirty="0" smtClean="0"/>
              <a:t>ffects </a:t>
            </a:r>
            <a:r>
              <a:rPr lang="en-US" dirty="0" smtClean="0"/>
              <a:t>(2)</a:t>
            </a:r>
            <a:endParaRPr lang="en-US" dirty="0"/>
          </a:p>
        </p:txBody>
      </p:sp>
      <p:sp>
        <p:nvSpPr>
          <p:cNvPr id="3" name="Content Placeholder 2"/>
          <p:cNvSpPr>
            <a:spLocks noGrp="1"/>
          </p:cNvSpPr>
          <p:nvPr>
            <p:ph idx="1"/>
          </p:nvPr>
        </p:nvSpPr>
        <p:spPr/>
        <p:txBody>
          <a:bodyPr>
            <a:normAutofit fontScale="92500" lnSpcReduction="10000"/>
          </a:bodyPr>
          <a:lstStyle/>
          <a:p>
            <a:r>
              <a:rPr lang="en-US" dirty="0"/>
              <a:t>As a rule of thumb use no more than 3 </a:t>
            </a:r>
            <a:r>
              <a:rPr lang="en-US" dirty="0" smtClean="0"/>
              <a:t>sizes </a:t>
            </a:r>
            <a:r>
              <a:rPr lang="en-US" dirty="0"/>
              <a:t>and font effects in a particular document.</a:t>
            </a:r>
          </a:p>
          <a:p>
            <a:pPr lvl="1"/>
            <a:r>
              <a:rPr lang="en-US" dirty="0"/>
              <a:t>Similar to color, their overuse reduces their effectiveness and makes it harder to interpret meaning</a:t>
            </a:r>
            <a:r>
              <a:rPr lang="en-US" dirty="0" smtClean="0"/>
              <a:t>.</a:t>
            </a:r>
          </a:p>
          <a:p>
            <a:pPr marL="234950" lvl="1" indent="-234950">
              <a:buFont typeface="Arial" charset="0"/>
              <a:buChar char="•"/>
            </a:pPr>
            <a:r>
              <a:rPr lang="en-US" altLang="en-US" dirty="0" smtClean="0"/>
              <a:t>Also if you don’t know much about fonts just stick to the common or default ones provided (</a:t>
            </a:r>
            <a:r>
              <a:rPr lang="en-US" dirty="0" smtClean="0"/>
              <a:t>Ariel, Calibri, Helvetica, Times </a:t>
            </a:r>
            <a:r>
              <a:rPr lang="en-US" dirty="0"/>
              <a:t>New </a:t>
            </a:r>
            <a:r>
              <a:rPr lang="en-US" dirty="0" smtClean="0"/>
              <a:t>Roman)</a:t>
            </a:r>
            <a:endParaRPr lang="en-US" altLang="en-US" dirty="0" smtClean="0"/>
          </a:p>
          <a:p>
            <a:pPr lvl="1"/>
            <a:r>
              <a:rPr lang="en-US" altLang="en-US" dirty="0" smtClean="0"/>
              <a:t>If </a:t>
            </a:r>
            <a:r>
              <a:rPr lang="en-US" altLang="en-US" dirty="0"/>
              <a:t>you’re not sure if a font is a good one </a:t>
            </a:r>
            <a:r>
              <a:rPr lang="en-US" altLang="en-US" dirty="0" smtClean="0"/>
              <a:t>for a particular situation then </a:t>
            </a:r>
            <a:r>
              <a:rPr lang="en-US" altLang="en-US" dirty="0"/>
              <a:t>it probably </a:t>
            </a:r>
            <a:r>
              <a:rPr lang="en-US" altLang="en-US" dirty="0" smtClean="0"/>
              <a:t>isn’t:</a:t>
            </a:r>
            <a:endParaRPr lang="en-US" altLang="en-US" dirty="0"/>
          </a:p>
          <a:p>
            <a:pPr lvl="2"/>
            <a:r>
              <a:rPr lang="en-US" altLang="en-US" dirty="0"/>
              <a:t>(This is a real font called “Wing dings”): </a:t>
            </a:r>
            <a:r>
              <a:rPr lang="en-US" altLang="en-US" dirty="0">
                <a:latin typeface="Wingdings" pitchFamily="2" charset="2"/>
              </a:rPr>
              <a:t>wing dings</a:t>
            </a:r>
          </a:p>
          <a:p>
            <a:endParaRPr lang="en-US" dirty="0"/>
          </a:p>
          <a:p>
            <a:pPr marL="0" indent="0">
              <a:buNone/>
            </a:pPr>
            <a:endParaRPr lang="en-US" dirty="0"/>
          </a:p>
        </p:txBody>
      </p:sp>
    </p:spTree>
    <p:extLst>
      <p:ext uri="{BB962C8B-B14F-4D97-AF65-F5344CB8AC3E}">
        <p14:creationId xmlns:p14="http://schemas.microsoft.com/office/powerpoint/2010/main" val="1053158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t>
            </a:r>
            <a:endParaRPr lang="en-US" dirty="0"/>
          </a:p>
        </p:txBody>
      </p:sp>
      <p:sp>
        <p:nvSpPr>
          <p:cNvPr id="3" name="Content Placeholder 2"/>
          <p:cNvSpPr>
            <a:spLocks noGrp="1"/>
          </p:cNvSpPr>
          <p:nvPr>
            <p:ph idx="1"/>
          </p:nvPr>
        </p:nvSpPr>
        <p:spPr/>
        <p:txBody>
          <a:bodyPr/>
          <a:lstStyle/>
          <a:p>
            <a:r>
              <a:rPr lang="en-US" dirty="0" smtClean="0"/>
              <a:t>Not explicitly marked in the assignment but in case they ask</a:t>
            </a:r>
            <a:endParaRPr lang="en-US" dirty="0"/>
          </a:p>
        </p:txBody>
      </p:sp>
    </p:spTree>
    <p:extLst>
      <p:ext uri="{BB962C8B-B14F-4D97-AF65-F5344CB8AC3E}">
        <p14:creationId xmlns:p14="http://schemas.microsoft.com/office/powerpoint/2010/main" val="3273857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Color: Properly </a:t>
            </a:r>
            <a:r>
              <a:rPr lang="en-CA" dirty="0" smtClean="0"/>
              <a:t>used</a:t>
            </a:r>
            <a:endParaRPr lang="en-CA"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CA" sz="2400" dirty="0" smtClean="0"/>
              <a:t>When used sparingly color can draw attention to important information.</a:t>
            </a:r>
          </a:p>
          <a:p>
            <a:endParaRPr lang="en-CA" sz="2400" dirty="0"/>
          </a:p>
          <a:p>
            <a:endParaRPr lang="en-CA" sz="2400" dirty="0" smtClean="0"/>
          </a:p>
          <a:p>
            <a:endParaRPr lang="en-CA" sz="2400" dirty="0"/>
          </a:p>
          <a:p>
            <a:endParaRPr lang="en-CA" sz="2400" dirty="0" smtClean="0"/>
          </a:p>
          <a:p>
            <a:endParaRPr lang="en-CA" sz="2400" dirty="0" smtClean="0"/>
          </a:p>
          <a:p>
            <a:endParaRPr lang="en-CA" sz="2400" dirty="0"/>
          </a:p>
          <a:p>
            <a:endParaRPr lang="en-CA" sz="2400" dirty="0"/>
          </a:p>
          <a:p>
            <a:r>
              <a:rPr lang="en-CA" sz="2400" dirty="0" smtClean="0"/>
              <a:t>This is an especially valuable tool when there is a large amount of information.</a:t>
            </a:r>
          </a:p>
          <a:p>
            <a:pPr lvl="1"/>
            <a:r>
              <a:rPr lang="en-CA" sz="2400" dirty="0" smtClean="0"/>
              <a:t>The information may be “all there” but don’t make it any harder than it has to be for the viewer to find it.</a:t>
            </a:r>
          </a:p>
          <a:p>
            <a:endParaRPr lang="en-CA" sz="2400" dirty="0"/>
          </a:p>
        </p:txBody>
      </p:sp>
      <p:pic>
        <p:nvPicPr>
          <p:cNvPr id="4" name="Picture 3"/>
          <p:cNvPicPr>
            <a:picLocks noChangeAspect="1"/>
          </p:cNvPicPr>
          <p:nvPr/>
        </p:nvPicPr>
        <p:blipFill>
          <a:blip r:embed="rId2"/>
          <a:stretch>
            <a:fillRect/>
          </a:stretch>
        </p:blipFill>
        <p:spPr>
          <a:xfrm>
            <a:off x="914400" y="2283312"/>
            <a:ext cx="3352800" cy="2795498"/>
          </a:xfrm>
          <a:prstGeom prst="rect">
            <a:avLst/>
          </a:prstGeom>
        </p:spPr>
      </p:pic>
    </p:spTree>
    <p:extLst>
      <p:ext uri="{BB962C8B-B14F-4D97-AF65-F5344CB8AC3E}">
        <p14:creationId xmlns:p14="http://schemas.microsoft.com/office/powerpoint/2010/main" val="418915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a:t>
            </a:r>
            <a:r>
              <a:rPr lang="en-US" dirty="0" smtClean="0"/>
              <a:t>misused</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endParaRPr lang="en-US" dirty="0"/>
          </a:p>
          <a:p>
            <a:endParaRPr lang="en-US" dirty="0" smtClean="0"/>
          </a:p>
          <a:p>
            <a:endParaRPr lang="en-US" dirty="0"/>
          </a:p>
          <a:p>
            <a:endParaRPr lang="en-US" dirty="0"/>
          </a:p>
          <a:p>
            <a:r>
              <a:rPr lang="en-US" dirty="0" smtClean="0"/>
              <a:t>The overuse of color: </a:t>
            </a:r>
          </a:p>
          <a:p>
            <a:pPr lvl="1"/>
            <a:r>
              <a:rPr lang="en-US" dirty="0" smtClean="0"/>
              <a:t>Reduces it’s ability to make information stand out. </a:t>
            </a:r>
          </a:p>
          <a:p>
            <a:pPr lvl="1"/>
            <a:r>
              <a:rPr lang="en-US" dirty="0" smtClean="0"/>
              <a:t>Makes it harder to understand what information is mapped to a particular color.</a:t>
            </a:r>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5546" y="3124200"/>
            <a:ext cx="10477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31627"/>
            <a:ext cx="7467600" cy="245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133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Sparse use of color</a:t>
            </a:r>
            <a:endParaRPr lang="en-CA" dirty="0"/>
          </a:p>
        </p:txBody>
      </p:sp>
      <p:sp>
        <p:nvSpPr>
          <p:cNvPr id="3" name="Content Placeholder 2"/>
          <p:cNvSpPr>
            <a:spLocks noGrp="1"/>
          </p:cNvSpPr>
          <p:nvPr>
            <p:ph idx="1"/>
          </p:nvPr>
        </p:nvSpPr>
        <p:spPr/>
        <p:txBody>
          <a:bodyPr/>
          <a:lstStyle/>
          <a:p>
            <a:r>
              <a:rPr lang="en-CA" dirty="0" smtClean="0"/>
              <a:t>Easy to ‘pick out’ the color differences if color is not overused</a:t>
            </a:r>
          </a:p>
          <a:p>
            <a:pPr lvl="1"/>
            <a:r>
              <a:rPr lang="en-CA" dirty="0" smtClean="0"/>
              <a:t>Find all reds: easy!</a:t>
            </a:r>
            <a:endParaRPr lang="en-CA" dirty="0"/>
          </a:p>
        </p:txBody>
      </p:sp>
      <p:grpSp>
        <p:nvGrpSpPr>
          <p:cNvPr id="4" name="Group 3"/>
          <p:cNvGrpSpPr/>
          <p:nvPr/>
        </p:nvGrpSpPr>
        <p:grpSpPr>
          <a:xfrm>
            <a:off x="3810000" y="3048000"/>
            <a:ext cx="5105400" cy="3810000"/>
            <a:chOff x="1792288" y="1295400"/>
            <a:chExt cx="5562600" cy="4267200"/>
          </a:xfrm>
        </p:grpSpPr>
        <p:sp>
          <p:nvSpPr>
            <p:cNvPr id="5" name="Rectangle 4"/>
            <p:cNvSpPr>
              <a:spLocks noChangeArrowheads="1"/>
            </p:cNvSpPr>
            <p:nvPr/>
          </p:nvSpPr>
          <p:spPr bwMode="auto">
            <a:xfrm>
              <a:off x="1792288" y="1295400"/>
              <a:ext cx="5562600" cy="4267200"/>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6" name="Oval 5"/>
            <p:cNvSpPr>
              <a:spLocks noChangeArrowheads="1"/>
            </p:cNvSpPr>
            <p:nvPr/>
          </p:nvSpPr>
          <p:spPr bwMode="auto">
            <a:xfrm>
              <a:off x="6811963" y="25130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7" name="Oval 6"/>
            <p:cNvSpPr>
              <a:spLocks noChangeArrowheads="1"/>
            </p:cNvSpPr>
            <p:nvPr/>
          </p:nvSpPr>
          <p:spPr bwMode="auto">
            <a:xfrm>
              <a:off x="3040063" y="18700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8" name="Oval 7"/>
            <p:cNvSpPr>
              <a:spLocks noChangeArrowheads="1"/>
            </p:cNvSpPr>
            <p:nvPr/>
          </p:nvSpPr>
          <p:spPr bwMode="auto">
            <a:xfrm>
              <a:off x="2251075" y="26924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9" name="Oval 8"/>
            <p:cNvSpPr>
              <a:spLocks noChangeArrowheads="1"/>
            </p:cNvSpPr>
            <p:nvPr/>
          </p:nvSpPr>
          <p:spPr bwMode="auto">
            <a:xfrm>
              <a:off x="2246313" y="15986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0" name="Oval 9"/>
            <p:cNvSpPr>
              <a:spLocks noChangeArrowheads="1"/>
            </p:cNvSpPr>
            <p:nvPr/>
          </p:nvSpPr>
          <p:spPr bwMode="auto">
            <a:xfrm>
              <a:off x="2095500" y="20764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1" name="Oval 10"/>
            <p:cNvSpPr>
              <a:spLocks noChangeArrowheads="1"/>
            </p:cNvSpPr>
            <p:nvPr/>
          </p:nvSpPr>
          <p:spPr bwMode="auto">
            <a:xfrm>
              <a:off x="2528888" y="17573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2" name="Oval 11"/>
            <p:cNvSpPr>
              <a:spLocks noChangeArrowheads="1"/>
            </p:cNvSpPr>
            <p:nvPr/>
          </p:nvSpPr>
          <p:spPr bwMode="auto">
            <a:xfrm>
              <a:off x="2335213" y="1930400"/>
              <a:ext cx="219075" cy="198438"/>
            </a:xfrm>
            <a:prstGeom prst="ellipse">
              <a:avLst/>
            </a:prstGeom>
            <a:solidFill>
              <a:srgbClr val="FF0000"/>
            </a:solidFill>
            <a:ln w="12700">
              <a:solidFill>
                <a:schemeClr val="hlink"/>
              </a:solidFill>
              <a:round/>
              <a:headEnd type="none" w="sm" len="sm"/>
              <a:tailEnd type="none" w="sm" len="sm"/>
            </a:ln>
            <a:effectLst/>
          </p:spPr>
          <p:txBody>
            <a:bodyPr wrap="none" lIns="92075" tIns="46038" rIns="92075" bIns="46038" anchor="ctr">
              <a:spAutoFit/>
            </a:bodyPr>
            <a:lstStyle/>
            <a:p>
              <a:endParaRPr lang="en-CA"/>
            </a:p>
          </p:txBody>
        </p:sp>
        <p:sp>
          <p:nvSpPr>
            <p:cNvPr id="13" name="Oval 12"/>
            <p:cNvSpPr>
              <a:spLocks noChangeArrowheads="1"/>
            </p:cNvSpPr>
            <p:nvPr/>
          </p:nvSpPr>
          <p:spPr bwMode="auto">
            <a:xfrm>
              <a:off x="2101850" y="23764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4" name="Oval 13"/>
            <p:cNvSpPr>
              <a:spLocks noChangeArrowheads="1"/>
            </p:cNvSpPr>
            <p:nvPr/>
          </p:nvSpPr>
          <p:spPr bwMode="auto">
            <a:xfrm>
              <a:off x="2682875" y="24145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5" name="Oval 14"/>
            <p:cNvSpPr>
              <a:spLocks noChangeArrowheads="1"/>
            </p:cNvSpPr>
            <p:nvPr/>
          </p:nvSpPr>
          <p:spPr bwMode="auto">
            <a:xfrm>
              <a:off x="2698750" y="20526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6" name="Oval 15"/>
            <p:cNvSpPr>
              <a:spLocks noChangeArrowheads="1"/>
            </p:cNvSpPr>
            <p:nvPr/>
          </p:nvSpPr>
          <p:spPr bwMode="auto">
            <a:xfrm>
              <a:off x="2851150" y="47704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7" name="Oval 16"/>
            <p:cNvSpPr>
              <a:spLocks noChangeArrowheads="1"/>
            </p:cNvSpPr>
            <p:nvPr/>
          </p:nvSpPr>
          <p:spPr bwMode="auto">
            <a:xfrm>
              <a:off x="2909888" y="43465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8" name="Oval 17"/>
            <p:cNvSpPr>
              <a:spLocks noChangeArrowheads="1"/>
            </p:cNvSpPr>
            <p:nvPr/>
          </p:nvSpPr>
          <p:spPr bwMode="auto">
            <a:xfrm>
              <a:off x="2120900" y="51689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9" name="Oval 18"/>
            <p:cNvSpPr>
              <a:spLocks noChangeArrowheads="1"/>
            </p:cNvSpPr>
            <p:nvPr/>
          </p:nvSpPr>
          <p:spPr bwMode="auto">
            <a:xfrm>
              <a:off x="2116138" y="40751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20" name="Oval 19"/>
            <p:cNvSpPr>
              <a:spLocks noChangeArrowheads="1"/>
            </p:cNvSpPr>
            <p:nvPr/>
          </p:nvSpPr>
          <p:spPr bwMode="auto">
            <a:xfrm>
              <a:off x="1965325" y="4552950"/>
              <a:ext cx="219075" cy="198438"/>
            </a:xfrm>
            <a:prstGeom prst="ellipse">
              <a:avLst/>
            </a:prstGeom>
            <a:solidFill>
              <a:srgbClr val="FF0000"/>
            </a:solidFill>
            <a:ln w="12700">
              <a:solidFill>
                <a:srgbClr val="0000FF"/>
              </a:solidFill>
              <a:round/>
              <a:headEnd type="none" w="sm" len="sm"/>
              <a:tailEnd type="none" w="sm" len="sm"/>
            </a:ln>
            <a:effectLst/>
          </p:spPr>
          <p:txBody>
            <a:bodyPr wrap="none" lIns="92075" tIns="46038" rIns="92075" bIns="46038" anchor="ctr">
              <a:spAutoFit/>
            </a:bodyPr>
            <a:lstStyle/>
            <a:p>
              <a:endParaRPr lang="en-CA"/>
            </a:p>
          </p:txBody>
        </p:sp>
        <p:sp>
          <p:nvSpPr>
            <p:cNvPr id="21" name="Oval 20"/>
            <p:cNvSpPr>
              <a:spLocks noChangeArrowheads="1"/>
            </p:cNvSpPr>
            <p:nvPr/>
          </p:nvSpPr>
          <p:spPr bwMode="auto">
            <a:xfrm>
              <a:off x="2398713" y="42338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22" name="Oval 21"/>
            <p:cNvSpPr>
              <a:spLocks noChangeArrowheads="1"/>
            </p:cNvSpPr>
            <p:nvPr/>
          </p:nvSpPr>
          <p:spPr bwMode="auto">
            <a:xfrm>
              <a:off x="2309813" y="46783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23" name="Oval 22"/>
            <p:cNvSpPr>
              <a:spLocks noChangeArrowheads="1"/>
            </p:cNvSpPr>
            <p:nvPr/>
          </p:nvSpPr>
          <p:spPr bwMode="auto">
            <a:xfrm>
              <a:off x="1971675" y="48529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24" name="Oval 23"/>
            <p:cNvSpPr>
              <a:spLocks noChangeArrowheads="1"/>
            </p:cNvSpPr>
            <p:nvPr/>
          </p:nvSpPr>
          <p:spPr bwMode="auto">
            <a:xfrm>
              <a:off x="2552700" y="48910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25" name="Oval 24"/>
            <p:cNvSpPr>
              <a:spLocks noChangeArrowheads="1"/>
            </p:cNvSpPr>
            <p:nvPr/>
          </p:nvSpPr>
          <p:spPr bwMode="auto">
            <a:xfrm>
              <a:off x="2568575" y="45291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26" name="Oval 25"/>
            <p:cNvSpPr>
              <a:spLocks noChangeArrowheads="1"/>
            </p:cNvSpPr>
            <p:nvPr/>
          </p:nvSpPr>
          <p:spPr bwMode="auto">
            <a:xfrm>
              <a:off x="4965700" y="22987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27" name="Oval 26"/>
            <p:cNvSpPr>
              <a:spLocks noChangeArrowheads="1"/>
            </p:cNvSpPr>
            <p:nvPr/>
          </p:nvSpPr>
          <p:spPr bwMode="auto">
            <a:xfrm>
              <a:off x="5024438" y="18748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28" name="Oval 27"/>
            <p:cNvSpPr>
              <a:spLocks noChangeArrowheads="1"/>
            </p:cNvSpPr>
            <p:nvPr/>
          </p:nvSpPr>
          <p:spPr bwMode="auto">
            <a:xfrm>
              <a:off x="4235450" y="26971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29" name="Oval 28"/>
            <p:cNvSpPr>
              <a:spLocks noChangeArrowheads="1"/>
            </p:cNvSpPr>
            <p:nvPr/>
          </p:nvSpPr>
          <p:spPr bwMode="auto">
            <a:xfrm>
              <a:off x="4230688" y="16033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30" name="Oval 29"/>
            <p:cNvSpPr>
              <a:spLocks noChangeArrowheads="1"/>
            </p:cNvSpPr>
            <p:nvPr/>
          </p:nvSpPr>
          <p:spPr bwMode="auto">
            <a:xfrm>
              <a:off x="4079875" y="2081213"/>
              <a:ext cx="219075" cy="198437"/>
            </a:xfrm>
            <a:prstGeom prst="ellipse">
              <a:avLst/>
            </a:prstGeom>
            <a:solidFill>
              <a:srgbClr val="FF0000"/>
            </a:solidFill>
            <a:ln w="12700">
              <a:solidFill>
                <a:schemeClr val="hlink"/>
              </a:solidFill>
              <a:round/>
              <a:headEnd type="none" w="sm" len="sm"/>
              <a:tailEnd type="none" w="sm" len="sm"/>
            </a:ln>
            <a:effectLst/>
          </p:spPr>
          <p:txBody>
            <a:bodyPr wrap="none" lIns="92075" tIns="46038" rIns="92075" bIns="46038" anchor="ctr">
              <a:spAutoFit/>
            </a:bodyPr>
            <a:lstStyle/>
            <a:p>
              <a:endParaRPr lang="en-CA"/>
            </a:p>
          </p:txBody>
        </p:sp>
        <p:sp>
          <p:nvSpPr>
            <p:cNvPr id="31" name="Oval 30"/>
            <p:cNvSpPr>
              <a:spLocks noChangeArrowheads="1"/>
            </p:cNvSpPr>
            <p:nvPr/>
          </p:nvSpPr>
          <p:spPr bwMode="auto">
            <a:xfrm>
              <a:off x="4513263" y="17621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32" name="Oval 31"/>
            <p:cNvSpPr>
              <a:spLocks noChangeArrowheads="1"/>
            </p:cNvSpPr>
            <p:nvPr/>
          </p:nvSpPr>
          <p:spPr bwMode="auto">
            <a:xfrm>
              <a:off x="4424363" y="22066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33" name="Oval 32"/>
            <p:cNvSpPr>
              <a:spLocks noChangeArrowheads="1"/>
            </p:cNvSpPr>
            <p:nvPr/>
          </p:nvSpPr>
          <p:spPr bwMode="auto">
            <a:xfrm>
              <a:off x="4086225" y="23812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34" name="Oval 33"/>
            <p:cNvSpPr>
              <a:spLocks noChangeArrowheads="1"/>
            </p:cNvSpPr>
            <p:nvPr/>
          </p:nvSpPr>
          <p:spPr bwMode="auto">
            <a:xfrm>
              <a:off x="4667250" y="24193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35" name="Oval 34"/>
            <p:cNvSpPr>
              <a:spLocks noChangeArrowheads="1"/>
            </p:cNvSpPr>
            <p:nvPr/>
          </p:nvSpPr>
          <p:spPr bwMode="auto">
            <a:xfrm>
              <a:off x="4683125" y="20574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36" name="Oval 35"/>
            <p:cNvSpPr>
              <a:spLocks noChangeArrowheads="1"/>
            </p:cNvSpPr>
            <p:nvPr/>
          </p:nvSpPr>
          <p:spPr bwMode="auto">
            <a:xfrm>
              <a:off x="4127500" y="41100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37" name="Oval 36"/>
            <p:cNvSpPr>
              <a:spLocks noChangeArrowheads="1"/>
            </p:cNvSpPr>
            <p:nvPr/>
          </p:nvSpPr>
          <p:spPr bwMode="auto">
            <a:xfrm>
              <a:off x="6538913" y="14557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38" name="Oval 37"/>
            <p:cNvSpPr>
              <a:spLocks noChangeArrowheads="1"/>
            </p:cNvSpPr>
            <p:nvPr/>
          </p:nvSpPr>
          <p:spPr bwMode="auto">
            <a:xfrm>
              <a:off x="3616325" y="40370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39" name="Oval 38"/>
            <p:cNvSpPr>
              <a:spLocks noChangeArrowheads="1"/>
            </p:cNvSpPr>
            <p:nvPr/>
          </p:nvSpPr>
          <p:spPr bwMode="auto">
            <a:xfrm>
              <a:off x="3506788" y="25558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40" name="Oval 39"/>
            <p:cNvSpPr>
              <a:spLocks noChangeArrowheads="1"/>
            </p:cNvSpPr>
            <p:nvPr/>
          </p:nvSpPr>
          <p:spPr bwMode="auto">
            <a:xfrm>
              <a:off x="3460750" y="34210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41" name="Oval 40"/>
            <p:cNvSpPr>
              <a:spLocks noChangeArrowheads="1"/>
            </p:cNvSpPr>
            <p:nvPr/>
          </p:nvSpPr>
          <p:spPr bwMode="auto">
            <a:xfrm>
              <a:off x="3894138" y="31019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42" name="Oval 41"/>
            <p:cNvSpPr>
              <a:spLocks noChangeArrowheads="1"/>
            </p:cNvSpPr>
            <p:nvPr/>
          </p:nvSpPr>
          <p:spPr bwMode="auto">
            <a:xfrm>
              <a:off x="3805238" y="3546475"/>
              <a:ext cx="219075" cy="198438"/>
            </a:xfrm>
            <a:prstGeom prst="ellipse">
              <a:avLst/>
            </a:prstGeom>
            <a:solidFill>
              <a:srgbClr val="FF0000"/>
            </a:solidFill>
            <a:ln w="12700">
              <a:solidFill>
                <a:schemeClr val="hlink"/>
              </a:solidFill>
              <a:round/>
              <a:headEnd type="none" w="sm" len="sm"/>
              <a:tailEnd type="none" w="sm" len="sm"/>
            </a:ln>
            <a:effectLst/>
          </p:spPr>
          <p:txBody>
            <a:bodyPr wrap="none" lIns="92075" tIns="46038" rIns="92075" bIns="46038" anchor="ctr">
              <a:spAutoFit/>
            </a:bodyPr>
            <a:lstStyle/>
            <a:p>
              <a:endParaRPr lang="en-CA"/>
            </a:p>
          </p:txBody>
        </p:sp>
        <p:sp>
          <p:nvSpPr>
            <p:cNvPr id="43" name="Oval 42"/>
            <p:cNvSpPr>
              <a:spLocks noChangeArrowheads="1"/>
            </p:cNvSpPr>
            <p:nvPr/>
          </p:nvSpPr>
          <p:spPr bwMode="auto">
            <a:xfrm>
              <a:off x="3467100" y="37211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44" name="Oval 43"/>
            <p:cNvSpPr>
              <a:spLocks noChangeArrowheads="1"/>
            </p:cNvSpPr>
            <p:nvPr/>
          </p:nvSpPr>
          <p:spPr bwMode="auto">
            <a:xfrm>
              <a:off x="4048125" y="37592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45" name="Oval 44"/>
            <p:cNvSpPr>
              <a:spLocks noChangeArrowheads="1"/>
            </p:cNvSpPr>
            <p:nvPr/>
          </p:nvSpPr>
          <p:spPr bwMode="auto">
            <a:xfrm>
              <a:off x="4064000" y="33972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46" name="Oval 45"/>
            <p:cNvSpPr>
              <a:spLocks noChangeArrowheads="1"/>
            </p:cNvSpPr>
            <p:nvPr/>
          </p:nvSpPr>
          <p:spPr bwMode="auto">
            <a:xfrm>
              <a:off x="6848475" y="45815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47" name="Oval 46"/>
            <p:cNvSpPr>
              <a:spLocks noChangeArrowheads="1"/>
            </p:cNvSpPr>
            <p:nvPr/>
          </p:nvSpPr>
          <p:spPr bwMode="auto">
            <a:xfrm>
              <a:off x="6907213" y="41576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48" name="Oval 47"/>
            <p:cNvSpPr>
              <a:spLocks noChangeArrowheads="1"/>
            </p:cNvSpPr>
            <p:nvPr/>
          </p:nvSpPr>
          <p:spPr bwMode="auto">
            <a:xfrm>
              <a:off x="6118225" y="49799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49" name="Oval 48"/>
            <p:cNvSpPr>
              <a:spLocks noChangeArrowheads="1"/>
            </p:cNvSpPr>
            <p:nvPr/>
          </p:nvSpPr>
          <p:spPr bwMode="auto">
            <a:xfrm>
              <a:off x="6113463" y="38862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50" name="Oval 49"/>
            <p:cNvSpPr>
              <a:spLocks noChangeArrowheads="1"/>
            </p:cNvSpPr>
            <p:nvPr/>
          </p:nvSpPr>
          <p:spPr bwMode="auto">
            <a:xfrm>
              <a:off x="5962650" y="43640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51" name="Oval 50"/>
            <p:cNvSpPr>
              <a:spLocks noChangeArrowheads="1"/>
            </p:cNvSpPr>
            <p:nvPr/>
          </p:nvSpPr>
          <p:spPr bwMode="auto">
            <a:xfrm>
              <a:off x="6396038" y="40449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52" name="Oval 51"/>
            <p:cNvSpPr>
              <a:spLocks noChangeArrowheads="1"/>
            </p:cNvSpPr>
            <p:nvPr/>
          </p:nvSpPr>
          <p:spPr bwMode="auto">
            <a:xfrm>
              <a:off x="6307138" y="4489450"/>
              <a:ext cx="219075" cy="198438"/>
            </a:xfrm>
            <a:prstGeom prst="ellipse">
              <a:avLst/>
            </a:prstGeom>
            <a:solidFill>
              <a:srgbClr val="FF0000"/>
            </a:solidFill>
            <a:ln w="12700">
              <a:solidFill>
                <a:schemeClr val="hlink"/>
              </a:solidFill>
              <a:round/>
              <a:headEnd type="none" w="sm" len="sm"/>
              <a:tailEnd type="none" w="sm" len="sm"/>
            </a:ln>
            <a:effectLst/>
          </p:spPr>
          <p:txBody>
            <a:bodyPr wrap="none" lIns="92075" tIns="46038" rIns="92075" bIns="46038" anchor="ctr">
              <a:spAutoFit/>
            </a:bodyPr>
            <a:lstStyle/>
            <a:p>
              <a:endParaRPr lang="en-CA"/>
            </a:p>
          </p:txBody>
        </p:sp>
        <p:sp>
          <p:nvSpPr>
            <p:cNvPr id="53" name="Oval 52"/>
            <p:cNvSpPr>
              <a:spLocks noChangeArrowheads="1"/>
            </p:cNvSpPr>
            <p:nvPr/>
          </p:nvSpPr>
          <p:spPr bwMode="auto">
            <a:xfrm>
              <a:off x="5969000" y="46640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54" name="Oval 53"/>
            <p:cNvSpPr>
              <a:spLocks noChangeArrowheads="1"/>
            </p:cNvSpPr>
            <p:nvPr/>
          </p:nvSpPr>
          <p:spPr bwMode="auto">
            <a:xfrm>
              <a:off x="6550025" y="47021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55" name="Oval 54"/>
            <p:cNvSpPr>
              <a:spLocks noChangeArrowheads="1"/>
            </p:cNvSpPr>
            <p:nvPr/>
          </p:nvSpPr>
          <p:spPr bwMode="auto">
            <a:xfrm>
              <a:off x="6565900" y="43402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56" name="Oval 55"/>
            <p:cNvSpPr>
              <a:spLocks noChangeArrowheads="1"/>
            </p:cNvSpPr>
            <p:nvPr/>
          </p:nvSpPr>
          <p:spPr bwMode="auto">
            <a:xfrm>
              <a:off x="5895975" y="33035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57" name="Oval 56"/>
            <p:cNvSpPr>
              <a:spLocks noChangeArrowheads="1"/>
            </p:cNvSpPr>
            <p:nvPr/>
          </p:nvSpPr>
          <p:spPr bwMode="auto">
            <a:xfrm>
              <a:off x="5954713" y="28797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58" name="Oval 57"/>
            <p:cNvSpPr>
              <a:spLocks noChangeArrowheads="1"/>
            </p:cNvSpPr>
            <p:nvPr/>
          </p:nvSpPr>
          <p:spPr bwMode="auto">
            <a:xfrm>
              <a:off x="5165725" y="37020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59" name="Oval 58"/>
            <p:cNvSpPr>
              <a:spLocks noChangeArrowheads="1"/>
            </p:cNvSpPr>
            <p:nvPr/>
          </p:nvSpPr>
          <p:spPr bwMode="auto">
            <a:xfrm>
              <a:off x="5160963" y="26082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60" name="Oval 59"/>
            <p:cNvSpPr>
              <a:spLocks noChangeArrowheads="1"/>
            </p:cNvSpPr>
            <p:nvPr/>
          </p:nvSpPr>
          <p:spPr bwMode="auto">
            <a:xfrm>
              <a:off x="5189538" y="33909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61" name="Oval 60"/>
            <p:cNvSpPr>
              <a:spLocks noChangeArrowheads="1"/>
            </p:cNvSpPr>
            <p:nvPr/>
          </p:nvSpPr>
          <p:spPr bwMode="auto">
            <a:xfrm>
              <a:off x="5443538" y="27670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62" name="Oval 61"/>
            <p:cNvSpPr>
              <a:spLocks noChangeArrowheads="1"/>
            </p:cNvSpPr>
            <p:nvPr/>
          </p:nvSpPr>
          <p:spPr bwMode="auto">
            <a:xfrm>
              <a:off x="5354638" y="3211513"/>
              <a:ext cx="219075" cy="198437"/>
            </a:xfrm>
            <a:prstGeom prst="ellipse">
              <a:avLst/>
            </a:prstGeom>
            <a:solidFill>
              <a:srgbClr val="FF0000"/>
            </a:solidFill>
            <a:ln w="12700">
              <a:solidFill>
                <a:schemeClr val="hlink"/>
              </a:solidFill>
              <a:round/>
              <a:headEnd type="none" w="sm" len="sm"/>
              <a:tailEnd type="none" w="sm" len="sm"/>
            </a:ln>
            <a:effectLst/>
          </p:spPr>
          <p:txBody>
            <a:bodyPr wrap="none" lIns="92075" tIns="46038" rIns="92075" bIns="46038" anchor="ctr">
              <a:spAutoFit/>
            </a:bodyPr>
            <a:lstStyle/>
            <a:p>
              <a:endParaRPr lang="en-CA"/>
            </a:p>
          </p:txBody>
        </p:sp>
        <p:sp>
          <p:nvSpPr>
            <p:cNvPr id="63" name="Oval 62"/>
            <p:cNvSpPr>
              <a:spLocks noChangeArrowheads="1"/>
            </p:cNvSpPr>
            <p:nvPr/>
          </p:nvSpPr>
          <p:spPr bwMode="auto">
            <a:xfrm>
              <a:off x="4881563" y="31035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64" name="Oval 63"/>
            <p:cNvSpPr>
              <a:spLocks noChangeArrowheads="1"/>
            </p:cNvSpPr>
            <p:nvPr/>
          </p:nvSpPr>
          <p:spPr bwMode="auto">
            <a:xfrm>
              <a:off x="5597525" y="34242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65" name="Oval 64"/>
            <p:cNvSpPr>
              <a:spLocks noChangeArrowheads="1"/>
            </p:cNvSpPr>
            <p:nvPr/>
          </p:nvSpPr>
          <p:spPr bwMode="auto">
            <a:xfrm>
              <a:off x="5613400" y="30622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66" name="Oval 65"/>
            <p:cNvSpPr>
              <a:spLocks noChangeArrowheads="1"/>
            </p:cNvSpPr>
            <p:nvPr/>
          </p:nvSpPr>
          <p:spPr bwMode="auto">
            <a:xfrm>
              <a:off x="5980113" y="52085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67" name="Oval 66"/>
            <p:cNvSpPr>
              <a:spLocks noChangeArrowheads="1"/>
            </p:cNvSpPr>
            <p:nvPr/>
          </p:nvSpPr>
          <p:spPr bwMode="auto">
            <a:xfrm>
              <a:off x="5462588" y="44196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68" name="Oval 67"/>
            <p:cNvSpPr>
              <a:spLocks noChangeArrowheads="1"/>
            </p:cNvSpPr>
            <p:nvPr/>
          </p:nvSpPr>
          <p:spPr bwMode="auto">
            <a:xfrm>
              <a:off x="4632325" y="50323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69" name="Oval 68"/>
            <p:cNvSpPr>
              <a:spLocks noChangeArrowheads="1"/>
            </p:cNvSpPr>
            <p:nvPr/>
          </p:nvSpPr>
          <p:spPr bwMode="auto">
            <a:xfrm>
              <a:off x="4627563" y="39385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70" name="Oval 69"/>
            <p:cNvSpPr>
              <a:spLocks noChangeArrowheads="1"/>
            </p:cNvSpPr>
            <p:nvPr/>
          </p:nvSpPr>
          <p:spPr bwMode="auto">
            <a:xfrm>
              <a:off x="4476750" y="44164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71" name="Oval 70"/>
            <p:cNvSpPr>
              <a:spLocks noChangeArrowheads="1"/>
            </p:cNvSpPr>
            <p:nvPr/>
          </p:nvSpPr>
          <p:spPr bwMode="auto">
            <a:xfrm>
              <a:off x="4910138" y="40973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72" name="Oval 71"/>
            <p:cNvSpPr>
              <a:spLocks noChangeArrowheads="1"/>
            </p:cNvSpPr>
            <p:nvPr/>
          </p:nvSpPr>
          <p:spPr bwMode="auto">
            <a:xfrm>
              <a:off x="4821238" y="45418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73" name="Oval 72"/>
            <p:cNvSpPr>
              <a:spLocks noChangeArrowheads="1"/>
            </p:cNvSpPr>
            <p:nvPr/>
          </p:nvSpPr>
          <p:spPr bwMode="auto">
            <a:xfrm>
              <a:off x="4483100" y="47164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74" name="Oval 73"/>
            <p:cNvSpPr>
              <a:spLocks noChangeArrowheads="1"/>
            </p:cNvSpPr>
            <p:nvPr/>
          </p:nvSpPr>
          <p:spPr bwMode="auto">
            <a:xfrm>
              <a:off x="5064125" y="47545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75" name="Oval 74"/>
            <p:cNvSpPr>
              <a:spLocks noChangeArrowheads="1"/>
            </p:cNvSpPr>
            <p:nvPr/>
          </p:nvSpPr>
          <p:spPr bwMode="auto">
            <a:xfrm>
              <a:off x="5080000" y="43926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76" name="Oval 75"/>
            <p:cNvSpPr>
              <a:spLocks noChangeArrowheads="1"/>
            </p:cNvSpPr>
            <p:nvPr/>
          </p:nvSpPr>
          <p:spPr bwMode="auto">
            <a:xfrm>
              <a:off x="3990975" y="48117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77" name="Oval 76"/>
            <p:cNvSpPr>
              <a:spLocks noChangeArrowheads="1"/>
            </p:cNvSpPr>
            <p:nvPr/>
          </p:nvSpPr>
          <p:spPr bwMode="auto">
            <a:xfrm>
              <a:off x="4049713" y="43878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78" name="Oval 77"/>
            <p:cNvSpPr>
              <a:spLocks noChangeArrowheads="1"/>
            </p:cNvSpPr>
            <p:nvPr/>
          </p:nvSpPr>
          <p:spPr bwMode="auto">
            <a:xfrm>
              <a:off x="3260725" y="52101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79" name="Oval 78"/>
            <p:cNvSpPr>
              <a:spLocks noChangeArrowheads="1"/>
            </p:cNvSpPr>
            <p:nvPr/>
          </p:nvSpPr>
          <p:spPr bwMode="auto">
            <a:xfrm>
              <a:off x="3255963" y="41163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80" name="Oval 79"/>
            <p:cNvSpPr>
              <a:spLocks noChangeArrowheads="1"/>
            </p:cNvSpPr>
            <p:nvPr/>
          </p:nvSpPr>
          <p:spPr bwMode="auto">
            <a:xfrm>
              <a:off x="3105150" y="45942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81" name="Oval 80"/>
            <p:cNvSpPr>
              <a:spLocks noChangeArrowheads="1"/>
            </p:cNvSpPr>
            <p:nvPr/>
          </p:nvSpPr>
          <p:spPr bwMode="auto">
            <a:xfrm>
              <a:off x="3538538" y="42751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82" name="Oval 81"/>
            <p:cNvSpPr>
              <a:spLocks noChangeArrowheads="1"/>
            </p:cNvSpPr>
            <p:nvPr/>
          </p:nvSpPr>
          <p:spPr bwMode="auto">
            <a:xfrm>
              <a:off x="3449638" y="47196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83" name="Oval 82"/>
            <p:cNvSpPr>
              <a:spLocks noChangeArrowheads="1"/>
            </p:cNvSpPr>
            <p:nvPr/>
          </p:nvSpPr>
          <p:spPr bwMode="auto">
            <a:xfrm>
              <a:off x="3111500" y="48942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84" name="Oval 83"/>
            <p:cNvSpPr>
              <a:spLocks noChangeArrowheads="1"/>
            </p:cNvSpPr>
            <p:nvPr/>
          </p:nvSpPr>
          <p:spPr bwMode="auto">
            <a:xfrm>
              <a:off x="3692525" y="49323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85" name="Oval 84"/>
            <p:cNvSpPr>
              <a:spLocks noChangeArrowheads="1"/>
            </p:cNvSpPr>
            <p:nvPr/>
          </p:nvSpPr>
          <p:spPr bwMode="auto">
            <a:xfrm>
              <a:off x="3708400" y="45704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86" name="Oval 85"/>
            <p:cNvSpPr>
              <a:spLocks noChangeArrowheads="1"/>
            </p:cNvSpPr>
            <p:nvPr/>
          </p:nvSpPr>
          <p:spPr bwMode="auto">
            <a:xfrm>
              <a:off x="6692900" y="21732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87" name="Oval 86"/>
            <p:cNvSpPr>
              <a:spLocks noChangeArrowheads="1"/>
            </p:cNvSpPr>
            <p:nvPr/>
          </p:nvSpPr>
          <p:spPr bwMode="auto">
            <a:xfrm>
              <a:off x="6751638" y="17494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88" name="Oval 87"/>
            <p:cNvSpPr>
              <a:spLocks noChangeArrowheads="1"/>
            </p:cNvSpPr>
            <p:nvPr/>
          </p:nvSpPr>
          <p:spPr bwMode="auto">
            <a:xfrm>
              <a:off x="5397500" y="17145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89" name="Oval 88"/>
            <p:cNvSpPr>
              <a:spLocks noChangeArrowheads="1"/>
            </p:cNvSpPr>
            <p:nvPr/>
          </p:nvSpPr>
          <p:spPr bwMode="auto">
            <a:xfrm>
              <a:off x="5957888" y="14779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90" name="Oval 89"/>
            <p:cNvSpPr>
              <a:spLocks noChangeArrowheads="1"/>
            </p:cNvSpPr>
            <p:nvPr/>
          </p:nvSpPr>
          <p:spPr bwMode="auto">
            <a:xfrm>
              <a:off x="5807075" y="19558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91" name="Oval 90"/>
            <p:cNvSpPr>
              <a:spLocks noChangeArrowheads="1"/>
            </p:cNvSpPr>
            <p:nvPr/>
          </p:nvSpPr>
          <p:spPr bwMode="auto">
            <a:xfrm>
              <a:off x="6240463" y="16367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92" name="Oval 91"/>
            <p:cNvSpPr>
              <a:spLocks noChangeArrowheads="1"/>
            </p:cNvSpPr>
            <p:nvPr/>
          </p:nvSpPr>
          <p:spPr bwMode="auto">
            <a:xfrm>
              <a:off x="6151563" y="20812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93" name="Oval 92"/>
            <p:cNvSpPr>
              <a:spLocks noChangeArrowheads="1"/>
            </p:cNvSpPr>
            <p:nvPr/>
          </p:nvSpPr>
          <p:spPr bwMode="auto">
            <a:xfrm>
              <a:off x="5813425" y="22558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94" name="Oval 93"/>
            <p:cNvSpPr>
              <a:spLocks noChangeArrowheads="1"/>
            </p:cNvSpPr>
            <p:nvPr/>
          </p:nvSpPr>
          <p:spPr bwMode="auto">
            <a:xfrm>
              <a:off x="6394450" y="22939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95" name="Oval 94"/>
            <p:cNvSpPr>
              <a:spLocks noChangeArrowheads="1"/>
            </p:cNvSpPr>
            <p:nvPr/>
          </p:nvSpPr>
          <p:spPr bwMode="auto">
            <a:xfrm>
              <a:off x="6410325" y="19319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96" name="Oval 95"/>
            <p:cNvSpPr>
              <a:spLocks noChangeArrowheads="1"/>
            </p:cNvSpPr>
            <p:nvPr/>
          </p:nvSpPr>
          <p:spPr bwMode="auto">
            <a:xfrm>
              <a:off x="3698875" y="32829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97" name="Oval 96"/>
            <p:cNvSpPr>
              <a:spLocks noChangeArrowheads="1"/>
            </p:cNvSpPr>
            <p:nvPr/>
          </p:nvSpPr>
          <p:spPr bwMode="auto">
            <a:xfrm>
              <a:off x="3454400" y="3059113"/>
              <a:ext cx="219075" cy="198437"/>
            </a:xfrm>
            <a:prstGeom prst="ellipse">
              <a:avLst/>
            </a:prstGeom>
            <a:solidFill>
              <a:srgbClr val="FF0000"/>
            </a:solidFill>
            <a:ln w="12700">
              <a:solidFill>
                <a:schemeClr val="hlink"/>
              </a:solidFill>
              <a:round/>
              <a:headEnd type="none" w="sm" len="sm"/>
              <a:tailEnd type="none" w="sm" len="sm"/>
            </a:ln>
            <a:effectLst/>
          </p:spPr>
          <p:txBody>
            <a:bodyPr wrap="none" lIns="92075" tIns="46038" rIns="92075" bIns="46038" anchor="ctr">
              <a:spAutoFit/>
            </a:bodyPr>
            <a:lstStyle/>
            <a:p>
              <a:endParaRPr lang="en-CA"/>
            </a:p>
          </p:txBody>
        </p:sp>
        <p:sp>
          <p:nvSpPr>
            <p:cNvPr id="98" name="Oval 97"/>
            <p:cNvSpPr>
              <a:spLocks noChangeArrowheads="1"/>
            </p:cNvSpPr>
            <p:nvPr/>
          </p:nvSpPr>
          <p:spPr bwMode="auto">
            <a:xfrm>
              <a:off x="2665413" y="38814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99" name="Oval 98"/>
            <p:cNvSpPr>
              <a:spLocks noChangeArrowheads="1"/>
            </p:cNvSpPr>
            <p:nvPr/>
          </p:nvSpPr>
          <p:spPr bwMode="auto">
            <a:xfrm>
              <a:off x="2576513" y="26622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00" name="Oval 99"/>
            <p:cNvSpPr>
              <a:spLocks noChangeArrowheads="1"/>
            </p:cNvSpPr>
            <p:nvPr/>
          </p:nvSpPr>
          <p:spPr bwMode="auto">
            <a:xfrm>
              <a:off x="2844800" y="29829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01" name="Oval 100"/>
            <p:cNvSpPr>
              <a:spLocks noChangeArrowheads="1"/>
            </p:cNvSpPr>
            <p:nvPr/>
          </p:nvSpPr>
          <p:spPr bwMode="auto">
            <a:xfrm>
              <a:off x="3225800" y="29987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02" name="Oval 101"/>
            <p:cNvSpPr>
              <a:spLocks noChangeArrowheads="1"/>
            </p:cNvSpPr>
            <p:nvPr/>
          </p:nvSpPr>
          <p:spPr bwMode="auto">
            <a:xfrm>
              <a:off x="2968625" y="3924300"/>
              <a:ext cx="219075" cy="198438"/>
            </a:xfrm>
            <a:prstGeom prst="ellipse">
              <a:avLst/>
            </a:prstGeom>
            <a:solidFill>
              <a:srgbClr val="FF0000"/>
            </a:solidFill>
            <a:ln w="12700">
              <a:solidFill>
                <a:schemeClr val="hlink"/>
              </a:solidFill>
              <a:round/>
              <a:headEnd type="none" w="sm" len="sm"/>
              <a:tailEnd type="none" w="sm" len="sm"/>
            </a:ln>
            <a:effectLst/>
          </p:spPr>
          <p:txBody>
            <a:bodyPr wrap="none" lIns="92075" tIns="46038" rIns="92075" bIns="46038" anchor="ctr">
              <a:spAutoFit/>
            </a:bodyPr>
            <a:lstStyle/>
            <a:p>
              <a:endParaRPr lang="en-CA"/>
            </a:p>
          </p:txBody>
        </p:sp>
        <p:sp>
          <p:nvSpPr>
            <p:cNvPr id="103" name="Oval 102"/>
            <p:cNvSpPr>
              <a:spLocks noChangeArrowheads="1"/>
            </p:cNvSpPr>
            <p:nvPr/>
          </p:nvSpPr>
          <p:spPr bwMode="auto">
            <a:xfrm>
              <a:off x="2767013" y="36068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04" name="Oval 103"/>
            <p:cNvSpPr>
              <a:spLocks noChangeArrowheads="1"/>
            </p:cNvSpPr>
            <p:nvPr/>
          </p:nvSpPr>
          <p:spPr bwMode="auto">
            <a:xfrm>
              <a:off x="3097213" y="36036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05" name="Oval 104"/>
            <p:cNvSpPr>
              <a:spLocks noChangeArrowheads="1"/>
            </p:cNvSpPr>
            <p:nvPr/>
          </p:nvSpPr>
          <p:spPr bwMode="auto">
            <a:xfrm>
              <a:off x="3113088" y="32416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06" name="Oval 105"/>
            <p:cNvSpPr>
              <a:spLocks noChangeArrowheads="1"/>
            </p:cNvSpPr>
            <p:nvPr/>
          </p:nvSpPr>
          <p:spPr bwMode="auto">
            <a:xfrm>
              <a:off x="6818313" y="32734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07" name="Oval 106"/>
            <p:cNvSpPr>
              <a:spLocks noChangeArrowheads="1"/>
            </p:cNvSpPr>
            <p:nvPr/>
          </p:nvSpPr>
          <p:spPr bwMode="auto">
            <a:xfrm>
              <a:off x="6877050" y="28495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08" name="Oval 107"/>
            <p:cNvSpPr>
              <a:spLocks noChangeArrowheads="1"/>
            </p:cNvSpPr>
            <p:nvPr/>
          </p:nvSpPr>
          <p:spPr bwMode="auto">
            <a:xfrm>
              <a:off x="6088063" y="36718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09" name="Oval 108"/>
            <p:cNvSpPr>
              <a:spLocks noChangeArrowheads="1"/>
            </p:cNvSpPr>
            <p:nvPr/>
          </p:nvSpPr>
          <p:spPr bwMode="auto">
            <a:xfrm>
              <a:off x="5538788" y="23066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10" name="Oval 109"/>
            <p:cNvSpPr>
              <a:spLocks noChangeArrowheads="1"/>
            </p:cNvSpPr>
            <p:nvPr/>
          </p:nvSpPr>
          <p:spPr bwMode="auto">
            <a:xfrm>
              <a:off x="4918075" y="14430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11" name="Oval 110"/>
            <p:cNvSpPr>
              <a:spLocks noChangeArrowheads="1"/>
            </p:cNvSpPr>
            <p:nvPr/>
          </p:nvSpPr>
          <p:spPr bwMode="auto">
            <a:xfrm>
              <a:off x="6365875" y="27368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12" name="Oval 111"/>
            <p:cNvSpPr>
              <a:spLocks noChangeArrowheads="1"/>
            </p:cNvSpPr>
            <p:nvPr/>
          </p:nvSpPr>
          <p:spPr bwMode="auto">
            <a:xfrm>
              <a:off x="6276975" y="31813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13" name="Oval 112"/>
            <p:cNvSpPr>
              <a:spLocks noChangeArrowheads="1"/>
            </p:cNvSpPr>
            <p:nvPr/>
          </p:nvSpPr>
          <p:spPr bwMode="auto">
            <a:xfrm>
              <a:off x="3917950" y="14097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14" name="Oval 113"/>
            <p:cNvSpPr>
              <a:spLocks noChangeArrowheads="1"/>
            </p:cNvSpPr>
            <p:nvPr/>
          </p:nvSpPr>
          <p:spPr bwMode="auto">
            <a:xfrm>
              <a:off x="6519863" y="33940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15" name="Oval 114"/>
            <p:cNvSpPr>
              <a:spLocks noChangeArrowheads="1"/>
            </p:cNvSpPr>
            <p:nvPr/>
          </p:nvSpPr>
          <p:spPr bwMode="auto">
            <a:xfrm>
              <a:off x="6535738" y="30321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16" name="Oval 115"/>
            <p:cNvSpPr>
              <a:spLocks noChangeArrowheads="1"/>
            </p:cNvSpPr>
            <p:nvPr/>
          </p:nvSpPr>
          <p:spPr bwMode="auto">
            <a:xfrm>
              <a:off x="3887788" y="27606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17" name="Oval 116"/>
            <p:cNvSpPr>
              <a:spLocks noChangeArrowheads="1"/>
            </p:cNvSpPr>
            <p:nvPr/>
          </p:nvSpPr>
          <p:spPr bwMode="auto">
            <a:xfrm>
              <a:off x="3967163" y="17605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18" name="Oval 117"/>
            <p:cNvSpPr>
              <a:spLocks noChangeArrowheads="1"/>
            </p:cNvSpPr>
            <p:nvPr/>
          </p:nvSpPr>
          <p:spPr bwMode="auto">
            <a:xfrm>
              <a:off x="3303588" y="26987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19" name="Oval 118"/>
            <p:cNvSpPr>
              <a:spLocks noChangeArrowheads="1"/>
            </p:cNvSpPr>
            <p:nvPr/>
          </p:nvSpPr>
          <p:spPr bwMode="auto">
            <a:xfrm>
              <a:off x="3173413" y="14890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20" name="Oval 119"/>
            <p:cNvSpPr>
              <a:spLocks noChangeArrowheads="1"/>
            </p:cNvSpPr>
            <p:nvPr/>
          </p:nvSpPr>
          <p:spPr bwMode="auto">
            <a:xfrm>
              <a:off x="2771775" y="15478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21" name="Oval 120"/>
            <p:cNvSpPr>
              <a:spLocks noChangeArrowheads="1"/>
            </p:cNvSpPr>
            <p:nvPr/>
          </p:nvSpPr>
          <p:spPr bwMode="auto">
            <a:xfrm>
              <a:off x="3455988" y="16478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22" name="Oval 121"/>
            <p:cNvSpPr>
              <a:spLocks noChangeArrowheads="1"/>
            </p:cNvSpPr>
            <p:nvPr/>
          </p:nvSpPr>
          <p:spPr bwMode="auto">
            <a:xfrm>
              <a:off x="3367088" y="20923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23" name="Oval 122"/>
            <p:cNvSpPr>
              <a:spLocks noChangeArrowheads="1"/>
            </p:cNvSpPr>
            <p:nvPr/>
          </p:nvSpPr>
          <p:spPr bwMode="auto">
            <a:xfrm>
              <a:off x="5394325" y="21193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24" name="Oval 123"/>
            <p:cNvSpPr>
              <a:spLocks noChangeArrowheads="1"/>
            </p:cNvSpPr>
            <p:nvPr/>
          </p:nvSpPr>
          <p:spPr bwMode="auto">
            <a:xfrm>
              <a:off x="3609975" y="23050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25" name="Oval 124"/>
            <p:cNvSpPr>
              <a:spLocks noChangeArrowheads="1"/>
            </p:cNvSpPr>
            <p:nvPr/>
          </p:nvSpPr>
          <p:spPr bwMode="auto">
            <a:xfrm>
              <a:off x="3625850" y="19431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26" name="Oval 125"/>
            <p:cNvSpPr>
              <a:spLocks noChangeArrowheads="1"/>
            </p:cNvSpPr>
            <p:nvPr/>
          </p:nvSpPr>
          <p:spPr bwMode="auto">
            <a:xfrm>
              <a:off x="2787650" y="32734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27" name="Oval 126"/>
            <p:cNvSpPr>
              <a:spLocks noChangeArrowheads="1"/>
            </p:cNvSpPr>
            <p:nvPr/>
          </p:nvSpPr>
          <p:spPr bwMode="auto">
            <a:xfrm>
              <a:off x="2887663" y="26400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28" name="Oval 127"/>
            <p:cNvSpPr>
              <a:spLocks noChangeArrowheads="1"/>
            </p:cNvSpPr>
            <p:nvPr/>
          </p:nvSpPr>
          <p:spPr bwMode="auto">
            <a:xfrm>
              <a:off x="2057400" y="36718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29" name="Oval 128"/>
            <p:cNvSpPr>
              <a:spLocks noChangeArrowheads="1"/>
            </p:cNvSpPr>
            <p:nvPr/>
          </p:nvSpPr>
          <p:spPr bwMode="auto">
            <a:xfrm>
              <a:off x="1927225" y="26939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30" name="Oval 129"/>
            <p:cNvSpPr>
              <a:spLocks noChangeArrowheads="1"/>
            </p:cNvSpPr>
            <p:nvPr/>
          </p:nvSpPr>
          <p:spPr bwMode="auto">
            <a:xfrm>
              <a:off x="1901825" y="30559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31" name="Oval 130"/>
            <p:cNvSpPr>
              <a:spLocks noChangeArrowheads="1"/>
            </p:cNvSpPr>
            <p:nvPr/>
          </p:nvSpPr>
          <p:spPr bwMode="auto">
            <a:xfrm>
              <a:off x="1979613" y="16795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32" name="Oval 131"/>
            <p:cNvSpPr>
              <a:spLocks noChangeArrowheads="1"/>
            </p:cNvSpPr>
            <p:nvPr/>
          </p:nvSpPr>
          <p:spPr bwMode="auto">
            <a:xfrm>
              <a:off x="2246313" y="31813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33" name="Oval 132"/>
            <p:cNvSpPr>
              <a:spLocks noChangeArrowheads="1"/>
            </p:cNvSpPr>
            <p:nvPr/>
          </p:nvSpPr>
          <p:spPr bwMode="auto">
            <a:xfrm>
              <a:off x="1908175" y="33559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34" name="Oval 133"/>
            <p:cNvSpPr>
              <a:spLocks noChangeArrowheads="1"/>
            </p:cNvSpPr>
            <p:nvPr/>
          </p:nvSpPr>
          <p:spPr bwMode="auto">
            <a:xfrm>
              <a:off x="2489200" y="33940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35" name="Oval 134"/>
            <p:cNvSpPr>
              <a:spLocks noChangeArrowheads="1"/>
            </p:cNvSpPr>
            <p:nvPr/>
          </p:nvSpPr>
          <p:spPr bwMode="auto">
            <a:xfrm>
              <a:off x="2505075" y="30321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36" name="Oval 135"/>
            <p:cNvSpPr>
              <a:spLocks noChangeArrowheads="1"/>
            </p:cNvSpPr>
            <p:nvPr/>
          </p:nvSpPr>
          <p:spPr bwMode="auto">
            <a:xfrm>
              <a:off x="6827838" y="5137150"/>
              <a:ext cx="219075" cy="198438"/>
            </a:xfrm>
            <a:prstGeom prst="ellipse">
              <a:avLst/>
            </a:prstGeom>
            <a:solidFill>
              <a:srgbClr val="FF0000"/>
            </a:solidFill>
            <a:ln w="12700">
              <a:solidFill>
                <a:srgbClr val="0000FF"/>
              </a:solidFill>
              <a:round/>
              <a:headEnd type="none" w="sm" len="sm"/>
              <a:tailEnd type="none" w="sm" len="sm"/>
            </a:ln>
            <a:effectLst/>
          </p:spPr>
          <p:txBody>
            <a:bodyPr wrap="none" lIns="92075" tIns="46038" rIns="92075" bIns="46038" anchor="ctr">
              <a:spAutoFit/>
            </a:bodyPr>
            <a:lstStyle/>
            <a:p>
              <a:endParaRPr lang="en-CA"/>
            </a:p>
          </p:txBody>
        </p:sp>
        <p:sp>
          <p:nvSpPr>
            <p:cNvPr id="137" name="Oval 136"/>
            <p:cNvSpPr>
              <a:spLocks noChangeArrowheads="1"/>
            </p:cNvSpPr>
            <p:nvPr/>
          </p:nvSpPr>
          <p:spPr bwMode="auto">
            <a:xfrm>
              <a:off x="6143625" y="41592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38" name="Oval 137"/>
            <p:cNvSpPr>
              <a:spLocks noChangeArrowheads="1"/>
            </p:cNvSpPr>
            <p:nvPr/>
          </p:nvSpPr>
          <p:spPr bwMode="auto">
            <a:xfrm>
              <a:off x="5407025" y="51482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39" name="Oval 138"/>
            <p:cNvSpPr>
              <a:spLocks noChangeArrowheads="1"/>
            </p:cNvSpPr>
            <p:nvPr/>
          </p:nvSpPr>
          <p:spPr bwMode="auto">
            <a:xfrm>
              <a:off x="5402263" y="40544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40" name="Oval 139"/>
            <p:cNvSpPr>
              <a:spLocks noChangeArrowheads="1"/>
            </p:cNvSpPr>
            <p:nvPr/>
          </p:nvSpPr>
          <p:spPr bwMode="auto">
            <a:xfrm>
              <a:off x="5356225" y="48148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41" name="Oval 140"/>
            <p:cNvSpPr>
              <a:spLocks noChangeArrowheads="1"/>
            </p:cNvSpPr>
            <p:nvPr/>
          </p:nvSpPr>
          <p:spPr bwMode="auto">
            <a:xfrm>
              <a:off x="5684838" y="42132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42" name="Oval 141"/>
            <p:cNvSpPr>
              <a:spLocks noChangeArrowheads="1"/>
            </p:cNvSpPr>
            <p:nvPr/>
          </p:nvSpPr>
          <p:spPr bwMode="auto">
            <a:xfrm>
              <a:off x="5595938" y="46577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43" name="Oval 142"/>
            <p:cNvSpPr>
              <a:spLocks noChangeArrowheads="1"/>
            </p:cNvSpPr>
            <p:nvPr/>
          </p:nvSpPr>
          <p:spPr bwMode="auto">
            <a:xfrm>
              <a:off x="5068888" y="51149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44" name="Oval 143"/>
            <p:cNvSpPr>
              <a:spLocks noChangeArrowheads="1"/>
            </p:cNvSpPr>
            <p:nvPr/>
          </p:nvSpPr>
          <p:spPr bwMode="auto">
            <a:xfrm>
              <a:off x="5838825" y="48704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45" name="Oval 144"/>
            <p:cNvSpPr>
              <a:spLocks noChangeArrowheads="1"/>
            </p:cNvSpPr>
            <p:nvPr/>
          </p:nvSpPr>
          <p:spPr bwMode="auto">
            <a:xfrm>
              <a:off x="6640513" y="36925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46" name="Oval 145"/>
            <p:cNvSpPr>
              <a:spLocks noChangeArrowheads="1"/>
            </p:cNvSpPr>
            <p:nvPr/>
          </p:nvSpPr>
          <p:spPr bwMode="auto">
            <a:xfrm>
              <a:off x="5749925" y="38592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47" name="Oval 146"/>
            <p:cNvSpPr>
              <a:spLocks noChangeArrowheads="1"/>
            </p:cNvSpPr>
            <p:nvPr/>
          </p:nvSpPr>
          <p:spPr bwMode="auto">
            <a:xfrm>
              <a:off x="5211763" y="29432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48" name="Oval 147"/>
            <p:cNvSpPr>
              <a:spLocks noChangeArrowheads="1"/>
            </p:cNvSpPr>
            <p:nvPr/>
          </p:nvSpPr>
          <p:spPr bwMode="auto">
            <a:xfrm>
              <a:off x="4422775" y="37655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49" name="Oval 148"/>
            <p:cNvSpPr>
              <a:spLocks noChangeArrowheads="1"/>
            </p:cNvSpPr>
            <p:nvPr/>
          </p:nvSpPr>
          <p:spPr bwMode="auto">
            <a:xfrm>
              <a:off x="4418013" y="26717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50" name="Oval 149"/>
            <p:cNvSpPr>
              <a:spLocks noChangeArrowheads="1"/>
            </p:cNvSpPr>
            <p:nvPr/>
          </p:nvSpPr>
          <p:spPr bwMode="auto">
            <a:xfrm>
              <a:off x="4267200" y="31496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51" name="Oval 150"/>
            <p:cNvSpPr>
              <a:spLocks noChangeArrowheads="1"/>
            </p:cNvSpPr>
            <p:nvPr/>
          </p:nvSpPr>
          <p:spPr bwMode="auto">
            <a:xfrm>
              <a:off x="4700588" y="28305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52" name="Oval 151"/>
            <p:cNvSpPr>
              <a:spLocks noChangeArrowheads="1"/>
            </p:cNvSpPr>
            <p:nvPr/>
          </p:nvSpPr>
          <p:spPr bwMode="auto">
            <a:xfrm>
              <a:off x="4611688" y="32750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53" name="Oval 152"/>
            <p:cNvSpPr>
              <a:spLocks noChangeArrowheads="1"/>
            </p:cNvSpPr>
            <p:nvPr/>
          </p:nvSpPr>
          <p:spPr bwMode="auto">
            <a:xfrm>
              <a:off x="4273550" y="34496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54" name="Oval 153"/>
            <p:cNvSpPr>
              <a:spLocks noChangeArrowheads="1"/>
            </p:cNvSpPr>
            <p:nvPr/>
          </p:nvSpPr>
          <p:spPr bwMode="auto">
            <a:xfrm>
              <a:off x="4854575" y="34877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55" name="Oval 154"/>
            <p:cNvSpPr>
              <a:spLocks noChangeArrowheads="1"/>
            </p:cNvSpPr>
            <p:nvPr/>
          </p:nvSpPr>
          <p:spPr bwMode="auto">
            <a:xfrm>
              <a:off x="4525963" y="30099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56" name="Oval 155"/>
            <p:cNvSpPr>
              <a:spLocks noChangeArrowheads="1"/>
            </p:cNvSpPr>
            <p:nvPr/>
          </p:nvSpPr>
          <p:spPr bwMode="auto">
            <a:xfrm>
              <a:off x="3133725" y="24463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57" name="Oval 156"/>
            <p:cNvSpPr>
              <a:spLocks noChangeArrowheads="1"/>
            </p:cNvSpPr>
            <p:nvPr/>
          </p:nvSpPr>
          <p:spPr bwMode="auto">
            <a:xfrm>
              <a:off x="4500563" y="14573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58" name="Oval 157"/>
            <p:cNvSpPr>
              <a:spLocks noChangeArrowheads="1"/>
            </p:cNvSpPr>
            <p:nvPr/>
          </p:nvSpPr>
          <p:spPr bwMode="auto">
            <a:xfrm>
              <a:off x="2403475" y="28448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59" name="Oval 158"/>
            <p:cNvSpPr>
              <a:spLocks noChangeArrowheads="1"/>
            </p:cNvSpPr>
            <p:nvPr/>
          </p:nvSpPr>
          <p:spPr bwMode="auto">
            <a:xfrm>
              <a:off x="1970088" y="13636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60" name="Oval 159"/>
            <p:cNvSpPr>
              <a:spLocks noChangeArrowheads="1"/>
            </p:cNvSpPr>
            <p:nvPr/>
          </p:nvSpPr>
          <p:spPr bwMode="auto">
            <a:xfrm>
              <a:off x="6527800" y="52324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61" name="Oval 160"/>
            <p:cNvSpPr>
              <a:spLocks noChangeArrowheads="1"/>
            </p:cNvSpPr>
            <p:nvPr/>
          </p:nvSpPr>
          <p:spPr bwMode="auto">
            <a:xfrm>
              <a:off x="6992938" y="38893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62" name="Oval 161"/>
            <p:cNvSpPr>
              <a:spLocks noChangeArrowheads="1"/>
            </p:cNvSpPr>
            <p:nvPr/>
          </p:nvSpPr>
          <p:spPr bwMode="auto">
            <a:xfrm>
              <a:off x="2633663" y="51800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63" name="Oval 162"/>
            <p:cNvSpPr>
              <a:spLocks noChangeArrowheads="1"/>
            </p:cNvSpPr>
            <p:nvPr/>
          </p:nvSpPr>
          <p:spPr bwMode="auto">
            <a:xfrm>
              <a:off x="3771900" y="52292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64" name="Oval 163"/>
            <p:cNvSpPr>
              <a:spLocks noChangeArrowheads="1"/>
            </p:cNvSpPr>
            <p:nvPr/>
          </p:nvSpPr>
          <p:spPr bwMode="auto">
            <a:xfrm>
              <a:off x="4152900" y="51101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65" name="Oval 164"/>
            <p:cNvSpPr>
              <a:spLocks noChangeArrowheads="1"/>
            </p:cNvSpPr>
            <p:nvPr/>
          </p:nvSpPr>
          <p:spPr bwMode="auto">
            <a:xfrm>
              <a:off x="2851150" y="22050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grpSp>
      <p:grpSp>
        <p:nvGrpSpPr>
          <p:cNvPr id="167" name="Group 166"/>
          <p:cNvGrpSpPr/>
          <p:nvPr/>
        </p:nvGrpSpPr>
        <p:grpSpPr>
          <a:xfrm>
            <a:off x="990600" y="4599530"/>
            <a:ext cx="381000" cy="381000"/>
            <a:chOff x="685800" y="3070225"/>
            <a:chExt cx="381000" cy="381000"/>
          </a:xfrm>
        </p:grpSpPr>
        <p:sp>
          <p:nvSpPr>
            <p:cNvPr id="168" name="Rectangle 3"/>
            <p:cNvSpPr>
              <a:spLocks noChangeArrowheads="1"/>
            </p:cNvSpPr>
            <p:nvPr/>
          </p:nvSpPr>
          <p:spPr bwMode="auto">
            <a:xfrm>
              <a:off x="685800" y="3070225"/>
              <a:ext cx="381000" cy="381000"/>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CA"/>
            </a:p>
          </p:txBody>
        </p:sp>
        <p:sp>
          <p:nvSpPr>
            <p:cNvPr id="169" name="Oval 165"/>
            <p:cNvSpPr>
              <a:spLocks noChangeArrowheads="1"/>
            </p:cNvSpPr>
            <p:nvPr/>
          </p:nvSpPr>
          <p:spPr bwMode="auto">
            <a:xfrm>
              <a:off x="760413" y="3159125"/>
              <a:ext cx="219075" cy="198438"/>
            </a:xfrm>
            <a:prstGeom prst="ellipse">
              <a:avLst/>
            </a:prstGeom>
            <a:solidFill>
              <a:srgbClr val="FF0000"/>
            </a:solidFill>
            <a:ln w="12699">
              <a:solidFill>
                <a:schemeClr val="hlink"/>
              </a:solidFill>
              <a:round/>
              <a:headEnd type="none" w="sm" len="sm"/>
              <a:tailEnd type="none" w="sm" len="sm"/>
            </a:ln>
            <a:effectLst/>
          </p:spPr>
          <p:txBody>
            <a:bodyPr wrap="none" lIns="92075" tIns="46038" rIns="92075" bIns="46038" anchor="ctr">
              <a:spAutoFit/>
            </a:bodyPr>
            <a:lstStyle/>
            <a:p>
              <a:endParaRPr lang="en-CA"/>
            </a:p>
          </p:txBody>
        </p:sp>
      </p:grpSp>
    </p:spTree>
    <p:extLst>
      <p:ext uri="{BB962C8B-B14F-4D97-AF65-F5344CB8AC3E}">
        <p14:creationId xmlns:p14="http://schemas.microsoft.com/office/powerpoint/2010/main" val="335146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Sparse use of color</a:t>
            </a:r>
            <a:endParaRPr lang="en-CA" dirty="0"/>
          </a:p>
        </p:txBody>
      </p:sp>
      <p:sp>
        <p:nvSpPr>
          <p:cNvPr id="3" name="Content Placeholder 2"/>
          <p:cNvSpPr>
            <a:spLocks noGrp="1"/>
          </p:cNvSpPr>
          <p:nvPr>
            <p:ph idx="1"/>
          </p:nvPr>
        </p:nvSpPr>
        <p:spPr/>
        <p:txBody>
          <a:bodyPr/>
          <a:lstStyle/>
          <a:p>
            <a:r>
              <a:rPr lang="en-CA" dirty="0"/>
              <a:t>F</a:t>
            </a:r>
            <a:r>
              <a:rPr lang="en-CA" dirty="0" smtClean="0"/>
              <a:t>ind all reds: </a:t>
            </a:r>
          </a:p>
          <a:p>
            <a:pPr lvl="1"/>
            <a:r>
              <a:rPr lang="en-CA" dirty="0" smtClean="0"/>
              <a:t>It’s possible but the more colors that are used, the more challenging is the task (only 5 colors </a:t>
            </a:r>
            <a:r>
              <a:rPr lang="en-CA" dirty="0" err="1" smtClean="0"/>
              <a:t>ued</a:t>
            </a:r>
            <a:r>
              <a:rPr lang="en-CA" dirty="0" smtClean="0"/>
              <a:t>)</a:t>
            </a:r>
            <a:endParaRPr lang="en-CA" dirty="0"/>
          </a:p>
        </p:txBody>
      </p:sp>
      <p:grpSp>
        <p:nvGrpSpPr>
          <p:cNvPr id="4" name="Group 3"/>
          <p:cNvGrpSpPr/>
          <p:nvPr/>
        </p:nvGrpSpPr>
        <p:grpSpPr>
          <a:xfrm>
            <a:off x="3810000" y="3048000"/>
            <a:ext cx="5105400" cy="3810000"/>
            <a:chOff x="1792288" y="1295400"/>
            <a:chExt cx="5562600" cy="4267200"/>
          </a:xfrm>
        </p:grpSpPr>
        <p:sp>
          <p:nvSpPr>
            <p:cNvPr id="5" name="Rectangle 4"/>
            <p:cNvSpPr>
              <a:spLocks noChangeArrowheads="1"/>
            </p:cNvSpPr>
            <p:nvPr/>
          </p:nvSpPr>
          <p:spPr bwMode="auto">
            <a:xfrm>
              <a:off x="1792288" y="1295400"/>
              <a:ext cx="5562600" cy="4267200"/>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6" name="Oval 5"/>
            <p:cNvSpPr>
              <a:spLocks noChangeArrowheads="1"/>
            </p:cNvSpPr>
            <p:nvPr/>
          </p:nvSpPr>
          <p:spPr bwMode="auto">
            <a:xfrm>
              <a:off x="6811963" y="2513013"/>
              <a:ext cx="219075" cy="198437"/>
            </a:xfrm>
            <a:prstGeom prst="ellipse">
              <a:avLst/>
            </a:prstGeom>
            <a:solidFill>
              <a:srgbClr val="FFFF0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7" name="Oval 6"/>
            <p:cNvSpPr>
              <a:spLocks noChangeArrowheads="1"/>
            </p:cNvSpPr>
            <p:nvPr/>
          </p:nvSpPr>
          <p:spPr bwMode="auto">
            <a:xfrm>
              <a:off x="3040063" y="18700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8" name="Oval 7"/>
            <p:cNvSpPr>
              <a:spLocks noChangeArrowheads="1"/>
            </p:cNvSpPr>
            <p:nvPr/>
          </p:nvSpPr>
          <p:spPr bwMode="auto">
            <a:xfrm>
              <a:off x="2251075" y="2692400"/>
              <a:ext cx="219075" cy="198438"/>
            </a:xfrm>
            <a:prstGeom prst="ellipse">
              <a:avLst/>
            </a:prstGeom>
            <a:solidFill>
              <a:srgbClr val="FFFF0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9" name="Oval 8"/>
            <p:cNvSpPr>
              <a:spLocks noChangeArrowheads="1"/>
            </p:cNvSpPr>
            <p:nvPr/>
          </p:nvSpPr>
          <p:spPr bwMode="auto">
            <a:xfrm>
              <a:off x="2246313" y="15986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0" name="Oval 9"/>
            <p:cNvSpPr>
              <a:spLocks noChangeArrowheads="1"/>
            </p:cNvSpPr>
            <p:nvPr/>
          </p:nvSpPr>
          <p:spPr bwMode="auto">
            <a:xfrm>
              <a:off x="2095500" y="2076450"/>
              <a:ext cx="219075" cy="198438"/>
            </a:xfrm>
            <a:prstGeom prst="ellipse">
              <a:avLst/>
            </a:prstGeom>
            <a:solidFill>
              <a:srgbClr val="00B05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1" name="Oval 10"/>
            <p:cNvSpPr>
              <a:spLocks noChangeArrowheads="1"/>
            </p:cNvSpPr>
            <p:nvPr/>
          </p:nvSpPr>
          <p:spPr bwMode="auto">
            <a:xfrm>
              <a:off x="2528888" y="17573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2" name="Oval 11"/>
            <p:cNvSpPr>
              <a:spLocks noChangeArrowheads="1"/>
            </p:cNvSpPr>
            <p:nvPr/>
          </p:nvSpPr>
          <p:spPr bwMode="auto">
            <a:xfrm>
              <a:off x="2335213" y="1930400"/>
              <a:ext cx="219075" cy="198438"/>
            </a:xfrm>
            <a:prstGeom prst="ellipse">
              <a:avLst/>
            </a:prstGeom>
            <a:solidFill>
              <a:srgbClr val="FF0000"/>
            </a:solidFill>
            <a:ln w="12700">
              <a:solidFill>
                <a:schemeClr val="hlink"/>
              </a:solidFill>
              <a:round/>
              <a:headEnd type="none" w="sm" len="sm"/>
              <a:tailEnd type="none" w="sm" len="sm"/>
            </a:ln>
            <a:effectLst/>
          </p:spPr>
          <p:txBody>
            <a:bodyPr wrap="none" lIns="92075" tIns="46038" rIns="92075" bIns="46038" anchor="ctr">
              <a:spAutoFit/>
            </a:bodyPr>
            <a:lstStyle/>
            <a:p>
              <a:endParaRPr lang="en-CA"/>
            </a:p>
          </p:txBody>
        </p:sp>
        <p:sp>
          <p:nvSpPr>
            <p:cNvPr id="13" name="Oval 12"/>
            <p:cNvSpPr>
              <a:spLocks noChangeArrowheads="1"/>
            </p:cNvSpPr>
            <p:nvPr/>
          </p:nvSpPr>
          <p:spPr bwMode="auto">
            <a:xfrm>
              <a:off x="2101850" y="23764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4" name="Oval 13"/>
            <p:cNvSpPr>
              <a:spLocks noChangeArrowheads="1"/>
            </p:cNvSpPr>
            <p:nvPr/>
          </p:nvSpPr>
          <p:spPr bwMode="auto">
            <a:xfrm>
              <a:off x="2682875" y="24145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5" name="Oval 14"/>
            <p:cNvSpPr>
              <a:spLocks noChangeArrowheads="1"/>
            </p:cNvSpPr>
            <p:nvPr/>
          </p:nvSpPr>
          <p:spPr bwMode="auto">
            <a:xfrm>
              <a:off x="2698750" y="20526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6" name="Oval 15"/>
            <p:cNvSpPr>
              <a:spLocks noChangeArrowheads="1"/>
            </p:cNvSpPr>
            <p:nvPr/>
          </p:nvSpPr>
          <p:spPr bwMode="auto">
            <a:xfrm>
              <a:off x="2851150" y="47704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7" name="Oval 16"/>
            <p:cNvSpPr>
              <a:spLocks noChangeArrowheads="1"/>
            </p:cNvSpPr>
            <p:nvPr/>
          </p:nvSpPr>
          <p:spPr bwMode="auto">
            <a:xfrm>
              <a:off x="2909888" y="43465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8" name="Oval 17"/>
            <p:cNvSpPr>
              <a:spLocks noChangeArrowheads="1"/>
            </p:cNvSpPr>
            <p:nvPr/>
          </p:nvSpPr>
          <p:spPr bwMode="auto">
            <a:xfrm>
              <a:off x="2120900" y="5168900"/>
              <a:ext cx="219075" cy="198438"/>
            </a:xfrm>
            <a:prstGeom prst="ellipse">
              <a:avLst/>
            </a:prstGeom>
            <a:solidFill>
              <a:srgbClr val="00B05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9" name="Oval 18"/>
            <p:cNvSpPr>
              <a:spLocks noChangeArrowheads="1"/>
            </p:cNvSpPr>
            <p:nvPr/>
          </p:nvSpPr>
          <p:spPr bwMode="auto">
            <a:xfrm>
              <a:off x="2116138" y="40751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20" name="Oval 19"/>
            <p:cNvSpPr>
              <a:spLocks noChangeArrowheads="1"/>
            </p:cNvSpPr>
            <p:nvPr/>
          </p:nvSpPr>
          <p:spPr bwMode="auto">
            <a:xfrm>
              <a:off x="1965325" y="4552950"/>
              <a:ext cx="219075" cy="198438"/>
            </a:xfrm>
            <a:prstGeom prst="ellipse">
              <a:avLst/>
            </a:prstGeom>
            <a:solidFill>
              <a:srgbClr val="FF0000"/>
            </a:solidFill>
            <a:ln w="12700">
              <a:solidFill>
                <a:srgbClr val="0000FF"/>
              </a:solidFill>
              <a:round/>
              <a:headEnd type="none" w="sm" len="sm"/>
              <a:tailEnd type="none" w="sm" len="sm"/>
            </a:ln>
            <a:effectLst/>
          </p:spPr>
          <p:txBody>
            <a:bodyPr wrap="none" lIns="92075" tIns="46038" rIns="92075" bIns="46038" anchor="ctr">
              <a:spAutoFit/>
            </a:bodyPr>
            <a:lstStyle/>
            <a:p>
              <a:endParaRPr lang="en-CA"/>
            </a:p>
          </p:txBody>
        </p:sp>
        <p:sp>
          <p:nvSpPr>
            <p:cNvPr id="21" name="Oval 20"/>
            <p:cNvSpPr>
              <a:spLocks noChangeArrowheads="1"/>
            </p:cNvSpPr>
            <p:nvPr/>
          </p:nvSpPr>
          <p:spPr bwMode="auto">
            <a:xfrm>
              <a:off x="2398713" y="42338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22" name="Oval 21"/>
            <p:cNvSpPr>
              <a:spLocks noChangeArrowheads="1"/>
            </p:cNvSpPr>
            <p:nvPr/>
          </p:nvSpPr>
          <p:spPr bwMode="auto">
            <a:xfrm>
              <a:off x="2309813" y="46783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23" name="Oval 22"/>
            <p:cNvSpPr>
              <a:spLocks noChangeArrowheads="1"/>
            </p:cNvSpPr>
            <p:nvPr/>
          </p:nvSpPr>
          <p:spPr bwMode="auto">
            <a:xfrm>
              <a:off x="1971675" y="48529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24" name="Oval 23"/>
            <p:cNvSpPr>
              <a:spLocks noChangeArrowheads="1"/>
            </p:cNvSpPr>
            <p:nvPr/>
          </p:nvSpPr>
          <p:spPr bwMode="auto">
            <a:xfrm>
              <a:off x="2552700" y="48910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25" name="Oval 24"/>
            <p:cNvSpPr>
              <a:spLocks noChangeArrowheads="1"/>
            </p:cNvSpPr>
            <p:nvPr/>
          </p:nvSpPr>
          <p:spPr bwMode="auto">
            <a:xfrm>
              <a:off x="2568575" y="4529138"/>
              <a:ext cx="219075" cy="198437"/>
            </a:xfrm>
            <a:prstGeom prst="ellipse">
              <a:avLst/>
            </a:prstGeom>
            <a:solidFill>
              <a:srgbClr val="FFFF0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26" name="Oval 25"/>
            <p:cNvSpPr>
              <a:spLocks noChangeArrowheads="1"/>
            </p:cNvSpPr>
            <p:nvPr/>
          </p:nvSpPr>
          <p:spPr bwMode="auto">
            <a:xfrm>
              <a:off x="4965700" y="2298700"/>
              <a:ext cx="219075" cy="198438"/>
            </a:xfrm>
            <a:prstGeom prst="ellipse">
              <a:avLst/>
            </a:prstGeom>
            <a:solidFill>
              <a:srgbClr val="FFFF0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27" name="Oval 26"/>
            <p:cNvSpPr>
              <a:spLocks noChangeArrowheads="1"/>
            </p:cNvSpPr>
            <p:nvPr/>
          </p:nvSpPr>
          <p:spPr bwMode="auto">
            <a:xfrm>
              <a:off x="5024438" y="18748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28" name="Oval 27"/>
            <p:cNvSpPr>
              <a:spLocks noChangeArrowheads="1"/>
            </p:cNvSpPr>
            <p:nvPr/>
          </p:nvSpPr>
          <p:spPr bwMode="auto">
            <a:xfrm>
              <a:off x="4235450" y="2697163"/>
              <a:ext cx="219075" cy="198437"/>
            </a:xfrm>
            <a:prstGeom prst="ellipse">
              <a:avLst/>
            </a:prstGeom>
            <a:solidFill>
              <a:srgbClr val="00B05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29" name="Oval 28"/>
            <p:cNvSpPr>
              <a:spLocks noChangeArrowheads="1"/>
            </p:cNvSpPr>
            <p:nvPr/>
          </p:nvSpPr>
          <p:spPr bwMode="auto">
            <a:xfrm>
              <a:off x="4230688" y="1603375"/>
              <a:ext cx="219075" cy="198438"/>
            </a:xfrm>
            <a:prstGeom prst="ellipse">
              <a:avLst/>
            </a:prstGeom>
            <a:solidFill>
              <a:srgbClr val="00B05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30" name="Oval 29"/>
            <p:cNvSpPr>
              <a:spLocks noChangeArrowheads="1"/>
            </p:cNvSpPr>
            <p:nvPr/>
          </p:nvSpPr>
          <p:spPr bwMode="auto">
            <a:xfrm>
              <a:off x="4079875" y="2081213"/>
              <a:ext cx="219075" cy="198437"/>
            </a:xfrm>
            <a:prstGeom prst="ellipse">
              <a:avLst/>
            </a:prstGeom>
            <a:solidFill>
              <a:srgbClr val="FF0000"/>
            </a:solidFill>
            <a:ln w="12700">
              <a:solidFill>
                <a:schemeClr val="hlink"/>
              </a:solidFill>
              <a:round/>
              <a:headEnd type="none" w="sm" len="sm"/>
              <a:tailEnd type="none" w="sm" len="sm"/>
            </a:ln>
            <a:effectLst/>
          </p:spPr>
          <p:txBody>
            <a:bodyPr wrap="none" lIns="92075" tIns="46038" rIns="92075" bIns="46038" anchor="ctr">
              <a:spAutoFit/>
            </a:bodyPr>
            <a:lstStyle/>
            <a:p>
              <a:endParaRPr lang="en-CA"/>
            </a:p>
          </p:txBody>
        </p:sp>
        <p:sp>
          <p:nvSpPr>
            <p:cNvPr id="31" name="Oval 30"/>
            <p:cNvSpPr>
              <a:spLocks noChangeArrowheads="1"/>
            </p:cNvSpPr>
            <p:nvPr/>
          </p:nvSpPr>
          <p:spPr bwMode="auto">
            <a:xfrm>
              <a:off x="4513263" y="17621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32" name="Oval 31"/>
            <p:cNvSpPr>
              <a:spLocks noChangeArrowheads="1"/>
            </p:cNvSpPr>
            <p:nvPr/>
          </p:nvSpPr>
          <p:spPr bwMode="auto">
            <a:xfrm>
              <a:off x="4424363" y="22066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33" name="Oval 32"/>
            <p:cNvSpPr>
              <a:spLocks noChangeArrowheads="1"/>
            </p:cNvSpPr>
            <p:nvPr/>
          </p:nvSpPr>
          <p:spPr bwMode="auto">
            <a:xfrm>
              <a:off x="4086225" y="23812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34" name="Oval 33"/>
            <p:cNvSpPr>
              <a:spLocks noChangeArrowheads="1"/>
            </p:cNvSpPr>
            <p:nvPr/>
          </p:nvSpPr>
          <p:spPr bwMode="auto">
            <a:xfrm>
              <a:off x="4667250" y="24193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35" name="Oval 34"/>
            <p:cNvSpPr>
              <a:spLocks noChangeArrowheads="1"/>
            </p:cNvSpPr>
            <p:nvPr/>
          </p:nvSpPr>
          <p:spPr bwMode="auto">
            <a:xfrm>
              <a:off x="4683125" y="20574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36" name="Oval 35"/>
            <p:cNvSpPr>
              <a:spLocks noChangeArrowheads="1"/>
            </p:cNvSpPr>
            <p:nvPr/>
          </p:nvSpPr>
          <p:spPr bwMode="auto">
            <a:xfrm>
              <a:off x="4127500" y="4110038"/>
              <a:ext cx="219075" cy="198437"/>
            </a:xfrm>
            <a:prstGeom prst="ellipse">
              <a:avLst/>
            </a:prstGeom>
            <a:solidFill>
              <a:srgbClr val="FFFF0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37" name="Oval 36"/>
            <p:cNvSpPr>
              <a:spLocks noChangeArrowheads="1"/>
            </p:cNvSpPr>
            <p:nvPr/>
          </p:nvSpPr>
          <p:spPr bwMode="auto">
            <a:xfrm>
              <a:off x="6538913" y="1455738"/>
              <a:ext cx="219075" cy="198437"/>
            </a:xfrm>
            <a:prstGeom prst="ellipse">
              <a:avLst/>
            </a:prstGeom>
            <a:solidFill>
              <a:schemeClr val="bg2">
                <a:lumMod val="25000"/>
              </a:schemeClr>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38" name="Oval 37"/>
            <p:cNvSpPr>
              <a:spLocks noChangeArrowheads="1"/>
            </p:cNvSpPr>
            <p:nvPr/>
          </p:nvSpPr>
          <p:spPr bwMode="auto">
            <a:xfrm>
              <a:off x="3616325" y="40370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39" name="Oval 38"/>
            <p:cNvSpPr>
              <a:spLocks noChangeArrowheads="1"/>
            </p:cNvSpPr>
            <p:nvPr/>
          </p:nvSpPr>
          <p:spPr bwMode="auto">
            <a:xfrm>
              <a:off x="3506788" y="25558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40" name="Oval 39"/>
            <p:cNvSpPr>
              <a:spLocks noChangeArrowheads="1"/>
            </p:cNvSpPr>
            <p:nvPr/>
          </p:nvSpPr>
          <p:spPr bwMode="auto">
            <a:xfrm>
              <a:off x="3460750" y="34210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41" name="Oval 40"/>
            <p:cNvSpPr>
              <a:spLocks noChangeArrowheads="1"/>
            </p:cNvSpPr>
            <p:nvPr/>
          </p:nvSpPr>
          <p:spPr bwMode="auto">
            <a:xfrm>
              <a:off x="3894138" y="31019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42" name="Oval 41"/>
            <p:cNvSpPr>
              <a:spLocks noChangeArrowheads="1"/>
            </p:cNvSpPr>
            <p:nvPr/>
          </p:nvSpPr>
          <p:spPr bwMode="auto">
            <a:xfrm>
              <a:off x="3805238" y="3546475"/>
              <a:ext cx="219075" cy="198438"/>
            </a:xfrm>
            <a:prstGeom prst="ellipse">
              <a:avLst/>
            </a:prstGeom>
            <a:solidFill>
              <a:srgbClr val="FF0000"/>
            </a:solidFill>
            <a:ln w="12700">
              <a:solidFill>
                <a:schemeClr val="hlink"/>
              </a:solidFill>
              <a:round/>
              <a:headEnd type="none" w="sm" len="sm"/>
              <a:tailEnd type="none" w="sm" len="sm"/>
            </a:ln>
            <a:effectLst/>
          </p:spPr>
          <p:txBody>
            <a:bodyPr wrap="none" lIns="92075" tIns="46038" rIns="92075" bIns="46038" anchor="ctr">
              <a:spAutoFit/>
            </a:bodyPr>
            <a:lstStyle/>
            <a:p>
              <a:endParaRPr lang="en-CA"/>
            </a:p>
          </p:txBody>
        </p:sp>
        <p:sp>
          <p:nvSpPr>
            <p:cNvPr id="43" name="Oval 42"/>
            <p:cNvSpPr>
              <a:spLocks noChangeArrowheads="1"/>
            </p:cNvSpPr>
            <p:nvPr/>
          </p:nvSpPr>
          <p:spPr bwMode="auto">
            <a:xfrm>
              <a:off x="3467100" y="37211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44" name="Oval 43"/>
            <p:cNvSpPr>
              <a:spLocks noChangeArrowheads="1"/>
            </p:cNvSpPr>
            <p:nvPr/>
          </p:nvSpPr>
          <p:spPr bwMode="auto">
            <a:xfrm>
              <a:off x="4048125" y="37592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45" name="Oval 44"/>
            <p:cNvSpPr>
              <a:spLocks noChangeArrowheads="1"/>
            </p:cNvSpPr>
            <p:nvPr/>
          </p:nvSpPr>
          <p:spPr bwMode="auto">
            <a:xfrm>
              <a:off x="4064000" y="33972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46" name="Oval 45"/>
            <p:cNvSpPr>
              <a:spLocks noChangeArrowheads="1"/>
            </p:cNvSpPr>
            <p:nvPr/>
          </p:nvSpPr>
          <p:spPr bwMode="auto">
            <a:xfrm>
              <a:off x="6848475" y="45815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47" name="Oval 46"/>
            <p:cNvSpPr>
              <a:spLocks noChangeArrowheads="1"/>
            </p:cNvSpPr>
            <p:nvPr/>
          </p:nvSpPr>
          <p:spPr bwMode="auto">
            <a:xfrm>
              <a:off x="6907213" y="41576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48" name="Oval 47"/>
            <p:cNvSpPr>
              <a:spLocks noChangeArrowheads="1"/>
            </p:cNvSpPr>
            <p:nvPr/>
          </p:nvSpPr>
          <p:spPr bwMode="auto">
            <a:xfrm>
              <a:off x="6118225" y="49799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49" name="Oval 48"/>
            <p:cNvSpPr>
              <a:spLocks noChangeArrowheads="1"/>
            </p:cNvSpPr>
            <p:nvPr/>
          </p:nvSpPr>
          <p:spPr bwMode="auto">
            <a:xfrm>
              <a:off x="6113463" y="38862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50" name="Oval 49"/>
            <p:cNvSpPr>
              <a:spLocks noChangeArrowheads="1"/>
            </p:cNvSpPr>
            <p:nvPr/>
          </p:nvSpPr>
          <p:spPr bwMode="auto">
            <a:xfrm>
              <a:off x="5962650" y="43640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51" name="Oval 50"/>
            <p:cNvSpPr>
              <a:spLocks noChangeArrowheads="1"/>
            </p:cNvSpPr>
            <p:nvPr/>
          </p:nvSpPr>
          <p:spPr bwMode="auto">
            <a:xfrm>
              <a:off x="6396038" y="4044950"/>
              <a:ext cx="219075" cy="198438"/>
            </a:xfrm>
            <a:prstGeom prst="ellipse">
              <a:avLst/>
            </a:prstGeom>
            <a:solidFill>
              <a:schemeClr val="bg2">
                <a:lumMod val="25000"/>
              </a:schemeClr>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52" name="Oval 51"/>
            <p:cNvSpPr>
              <a:spLocks noChangeArrowheads="1"/>
            </p:cNvSpPr>
            <p:nvPr/>
          </p:nvSpPr>
          <p:spPr bwMode="auto">
            <a:xfrm>
              <a:off x="6307138" y="4489450"/>
              <a:ext cx="219075" cy="198438"/>
            </a:xfrm>
            <a:prstGeom prst="ellipse">
              <a:avLst/>
            </a:prstGeom>
            <a:solidFill>
              <a:srgbClr val="FF0000"/>
            </a:solidFill>
            <a:ln w="12700">
              <a:solidFill>
                <a:schemeClr val="hlink"/>
              </a:solidFill>
              <a:round/>
              <a:headEnd type="none" w="sm" len="sm"/>
              <a:tailEnd type="none" w="sm" len="sm"/>
            </a:ln>
            <a:effectLst/>
          </p:spPr>
          <p:txBody>
            <a:bodyPr wrap="none" lIns="92075" tIns="46038" rIns="92075" bIns="46038" anchor="ctr">
              <a:spAutoFit/>
            </a:bodyPr>
            <a:lstStyle/>
            <a:p>
              <a:endParaRPr lang="en-CA"/>
            </a:p>
          </p:txBody>
        </p:sp>
        <p:sp>
          <p:nvSpPr>
            <p:cNvPr id="53" name="Oval 52"/>
            <p:cNvSpPr>
              <a:spLocks noChangeArrowheads="1"/>
            </p:cNvSpPr>
            <p:nvPr/>
          </p:nvSpPr>
          <p:spPr bwMode="auto">
            <a:xfrm>
              <a:off x="5969000" y="46640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54" name="Oval 53"/>
            <p:cNvSpPr>
              <a:spLocks noChangeArrowheads="1"/>
            </p:cNvSpPr>
            <p:nvPr/>
          </p:nvSpPr>
          <p:spPr bwMode="auto">
            <a:xfrm>
              <a:off x="6550025" y="47021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55" name="Oval 54"/>
            <p:cNvSpPr>
              <a:spLocks noChangeArrowheads="1"/>
            </p:cNvSpPr>
            <p:nvPr/>
          </p:nvSpPr>
          <p:spPr bwMode="auto">
            <a:xfrm>
              <a:off x="6565900" y="43402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56" name="Oval 55"/>
            <p:cNvSpPr>
              <a:spLocks noChangeArrowheads="1"/>
            </p:cNvSpPr>
            <p:nvPr/>
          </p:nvSpPr>
          <p:spPr bwMode="auto">
            <a:xfrm>
              <a:off x="5895975" y="3303588"/>
              <a:ext cx="219075" cy="198437"/>
            </a:xfrm>
            <a:prstGeom prst="ellipse">
              <a:avLst/>
            </a:prstGeom>
            <a:solidFill>
              <a:schemeClr val="bg2">
                <a:lumMod val="25000"/>
              </a:schemeClr>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57" name="Oval 56"/>
            <p:cNvSpPr>
              <a:spLocks noChangeArrowheads="1"/>
            </p:cNvSpPr>
            <p:nvPr/>
          </p:nvSpPr>
          <p:spPr bwMode="auto">
            <a:xfrm>
              <a:off x="5954713" y="2879725"/>
              <a:ext cx="219075" cy="198438"/>
            </a:xfrm>
            <a:prstGeom prst="ellipse">
              <a:avLst/>
            </a:prstGeom>
            <a:solidFill>
              <a:srgbClr val="00B05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58" name="Oval 57"/>
            <p:cNvSpPr>
              <a:spLocks noChangeArrowheads="1"/>
            </p:cNvSpPr>
            <p:nvPr/>
          </p:nvSpPr>
          <p:spPr bwMode="auto">
            <a:xfrm>
              <a:off x="5165725" y="3702050"/>
              <a:ext cx="219075" cy="198438"/>
            </a:xfrm>
            <a:prstGeom prst="ellipse">
              <a:avLst/>
            </a:prstGeom>
            <a:solidFill>
              <a:schemeClr val="bg2">
                <a:lumMod val="25000"/>
              </a:schemeClr>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59" name="Oval 58"/>
            <p:cNvSpPr>
              <a:spLocks noChangeArrowheads="1"/>
            </p:cNvSpPr>
            <p:nvPr/>
          </p:nvSpPr>
          <p:spPr bwMode="auto">
            <a:xfrm>
              <a:off x="5160963" y="26082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60" name="Oval 59"/>
            <p:cNvSpPr>
              <a:spLocks noChangeArrowheads="1"/>
            </p:cNvSpPr>
            <p:nvPr/>
          </p:nvSpPr>
          <p:spPr bwMode="auto">
            <a:xfrm>
              <a:off x="5189538" y="33909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61" name="Oval 60"/>
            <p:cNvSpPr>
              <a:spLocks noChangeArrowheads="1"/>
            </p:cNvSpPr>
            <p:nvPr/>
          </p:nvSpPr>
          <p:spPr bwMode="auto">
            <a:xfrm>
              <a:off x="5443538" y="27670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62" name="Oval 61"/>
            <p:cNvSpPr>
              <a:spLocks noChangeArrowheads="1"/>
            </p:cNvSpPr>
            <p:nvPr/>
          </p:nvSpPr>
          <p:spPr bwMode="auto">
            <a:xfrm>
              <a:off x="5354638" y="3211513"/>
              <a:ext cx="219075" cy="198437"/>
            </a:xfrm>
            <a:prstGeom prst="ellipse">
              <a:avLst/>
            </a:prstGeom>
            <a:solidFill>
              <a:srgbClr val="FF0000"/>
            </a:solidFill>
            <a:ln w="12700">
              <a:solidFill>
                <a:schemeClr val="hlink"/>
              </a:solidFill>
              <a:round/>
              <a:headEnd type="none" w="sm" len="sm"/>
              <a:tailEnd type="none" w="sm" len="sm"/>
            </a:ln>
            <a:effectLst/>
          </p:spPr>
          <p:txBody>
            <a:bodyPr wrap="none" lIns="92075" tIns="46038" rIns="92075" bIns="46038" anchor="ctr">
              <a:spAutoFit/>
            </a:bodyPr>
            <a:lstStyle/>
            <a:p>
              <a:endParaRPr lang="en-CA"/>
            </a:p>
          </p:txBody>
        </p:sp>
        <p:sp>
          <p:nvSpPr>
            <p:cNvPr id="63" name="Oval 62"/>
            <p:cNvSpPr>
              <a:spLocks noChangeArrowheads="1"/>
            </p:cNvSpPr>
            <p:nvPr/>
          </p:nvSpPr>
          <p:spPr bwMode="auto">
            <a:xfrm>
              <a:off x="4881563" y="31035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64" name="Oval 63"/>
            <p:cNvSpPr>
              <a:spLocks noChangeArrowheads="1"/>
            </p:cNvSpPr>
            <p:nvPr/>
          </p:nvSpPr>
          <p:spPr bwMode="auto">
            <a:xfrm>
              <a:off x="5597525" y="34242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65" name="Oval 64"/>
            <p:cNvSpPr>
              <a:spLocks noChangeArrowheads="1"/>
            </p:cNvSpPr>
            <p:nvPr/>
          </p:nvSpPr>
          <p:spPr bwMode="auto">
            <a:xfrm>
              <a:off x="5613400" y="30622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66" name="Oval 65"/>
            <p:cNvSpPr>
              <a:spLocks noChangeArrowheads="1"/>
            </p:cNvSpPr>
            <p:nvPr/>
          </p:nvSpPr>
          <p:spPr bwMode="auto">
            <a:xfrm>
              <a:off x="5980113" y="52085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67" name="Oval 66"/>
            <p:cNvSpPr>
              <a:spLocks noChangeArrowheads="1"/>
            </p:cNvSpPr>
            <p:nvPr/>
          </p:nvSpPr>
          <p:spPr bwMode="auto">
            <a:xfrm>
              <a:off x="5462588" y="44196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68" name="Oval 67"/>
            <p:cNvSpPr>
              <a:spLocks noChangeArrowheads="1"/>
            </p:cNvSpPr>
            <p:nvPr/>
          </p:nvSpPr>
          <p:spPr bwMode="auto">
            <a:xfrm>
              <a:off x="4632325" y="50323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69" name="Oval 68"/>
            <p:cNvSpPr>
              <a:spLocks noChangeArrowheads="1"/>
            </p:cNvSpPr>
            <p:nvPr/>
          </p:nvSpPr>
          <p:spPr bwMode="auto">
            <a:xfrm>
              <a:off x="4627563" y="39385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70" name="Oval 69"/>
            <p:cNvSpPr>
              <a:spLocks noChangeArrowheads="1"/>
            </p:cNvSpPr>
            <p:nvPr/>
          </p:nvSpPr>
          <p:spPr bwMode="auto">
            <a:xfrm>
              <a:off x="4476750" y="44164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71" name="Oval 70"/>
            <p:cNvSpPr>
              <a:spLocks noChangeArrowheads="1"/>
            </p:cNvSpPr>
            <p:nvPr/>
          </p:nvSpPr>
          <p:spPr bwMode="auto">
            <a:xfrm>
              <a:off x="4910138" y="40973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72" name="Oval 71"/>
            <p:cNvSpPr>
              <a:spLocks noChangeArrowheads="1"/>
            </p:cNvSpPr>
            <p:nvPr/>
          </p:nvSpPr>
          <p:spPr bwMode="auto">
            <a:xfrm>
              <a:off x="4821238" y="45418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73" name="Oval 72"/>
            <p:cNvSpPr>
              <a:spLocks noChangeArrowheads="1"/>
            </p:cNvSpPr>
            <p:nvPr/>
          </p:nvSpPr>
          <p:spPr bwMode="auto">
            <a:xfrm>
              <a:off x="4483100" y="47164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74" name="Oval 73"/>
            <p:cNvSpPr>
              <a:spLocks noChangeArrowheads="1"/>
            </p:cNvSpPr>
            <p:nvPr/>
          </p:nvSpPr>
          <p:spPr bwMode="auto">
            <a:xfrm>
              <a:off x="5064125" y="4754563"/>
              <a:ext cx="219075" cy="198437"/>
            </a:xfrm>
            <a:prstGeom prst="ellipse">
              <a:avLst/>
            </a:prstGeom>
            <a:solidFill>
              <a:srgbClr val="00B05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75" name="Oval 74"/>
            <p:cNvSpPr>
              <a:spLocks noChangeArrowheads="1"/>
            </p:cNvSpPr>
            <p:nvPr/>
          </p:nvSpPr>
          <p:spPr bwMode="auto">
            <a:xfrm>
              <a:off x="5080000" y="43926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76" name="Oval 75"/>
            <p:cNvSpPr>
              <a:spLocks noChangeArrowheads="1"/>
            </p:cNvSpPr>
            <p:nvPr/>
          </p:nvSpPr>
          <p:spPr bwMode="auto">
            <a:xfrm>
              <a:off x="3990975" y="4811713"/>
              <a:ext cx="219075" cy="198437"/>
            </a:xfrm>
            <a:prstGeom prst="ellipse">
              <a:avLst/>
            </a:prstGeom>
            <a:solidFill>
              <a:srgbClr val="00B05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77" name="Oval 76"/>
            <p:cNvSpPr>
              <a:spLocks noChangeArrowheads="1"/>
            </p:cNvSpPr>
            <p:nvPr/>
          </p:nvSpPr>
          <p:spPr bwMode="auto">
            <a:xfrm>
              <a:off x="4049713" y="43878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78" name="Oval 77"/>
            <p:cNvSpPr>
              <a:spLocks noChangeArrowheads="1"/>
            </p:cNvSpPr>
            <p:nvPr/>
          </p:nvSpPr>
          <p:spPr bwMode="auto">
            <a:xfrm>
              <a:off x="3260725" y="52101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79" name="Oval 78"/>
            <p:cNvSpPr>
              <a:spLocks noChangeArrowheads="1"/>
            </p:cNvSpPr>
            <p:nvPr/>
          </p:nvSpPr>
          <p:spPr bwMode="auto">
            <a:xfrm>
              <a:off x="3255963" y="41163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80" name="Oval 79"/>
            <p:cNvSpPr>
              <a:spLocks noChangeArrowheads="1"/>
            </p:cNvSpPr>
            <p:nvPr/>
          </p:nvSpPr>
          <p:spPr bwMode="auto">
            <a:xfrm>
              <a:off x="3105150" y="4594225"/>
              <a:ext cx="219075" cy="198438"/>
            </a:xfrm>
            <a:prstGeom prst="ellipse">
              <a:avLst/>
            </a:prstGeom>
            <a:solidFill>
              <a:srgbClr val="00B05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81" name="Oval 80"/>
            <p:cNvSpPr>
              <a:spLocks noChangeArrowheads="1"/>
            </p:cNvSpPr>
            <p:nvPr/>
          </p:nvSpPr>
          <p:spPr bwMode="auto">
            <a:xfrm>
              <a:off x="3538538" y="4275138"/>
              <a:ext cx="219075" cy="198437"/>
            </a:xfrm>
            <a:prstGeom prst="ellipse">
              <a:avLst/>
            </a:prstGeom>
            <a:solidFill>
              <a:schemeClr val="bg2">
                <a:lumMod val="25000"/>
              </a:schemeClr>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82" name="Oval 81"/>
            <p:cNvSpPr>
              <a:spLocks noChangeArrowheads="1"/>
            </p:cNvSpPr>
            <p:nvPr/>
          </p:nvSpPr>
          <p:spPr bwMode="auto">
            <a:xfrm>
              <a:off x="3449638" y="47196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83" name="Oval 82"/>
            <p:cNvSpPr>
              <a:spLocks noChangeArrowheads="1"/>
            </p:cNvSpPr>
            <p:nvPr/>
          </p:nvSpPr>
          <p:spPr bwMode="auto">
            <a:xfrm>
              <a:off x="3111500" y="48942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84" name="Oval 83"/>
            <p:cNvSpPr>
              <a:spLocks noChangeArrowheads="1"/>
            </p:cNvSpPr>
            <p:nvPr/>
          </p:nvSpPr>
          <p:spPr bwMode="auto">
            <a:xfrm>
              <a:off x="3692525" y="49323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85" name="Oval 84"/>
            <p:cNvSpPr>
              <a:spLocks noChangeArrowheads="1"/>
            </p:cNvSpPr>
            <p:nvPr/>
          </p:nvSpPr>
          <p:spPr bwMode="auto">
            <a:xfrm>
              <a:off x="3708400" y="45704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86" name="Oval 85"/>
            <p:cNvSpPr>
              <a:spLocks noChangeArrowheads="1"/>
            </p:cNvSpPr>
            <p:nvPr/>
          </p:nvSpPr>
          <p:spPr bwMode="auto">
            <a:xfrm>
              <a:off x="6692900" y="21732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87" name="Oval 86"/>
            <p:cNvSpPr>
              <a:spLocks noChangeArrowheads="1"/>
            </p:cNvSpPr>
            <p:nvPr/>
          </p:nvSpPr>
          <p:spPr bwMode="auto">
            <a:xfrm>
              <a:off x="6751638" y="17494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88" name="Oval 87"/>
            <p:cNvSpPr>
              <a:spLocks noChangeArrowheads="1"/>
            </p:cNvSpPr>
            <p:nvPr/>
          </p:nvSpPr>
          <p:spPr bwMode="auto">
            <a:xfrm>
              <a:off x="5397500" y="17145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89" name="Oval 88"/>
            <p:cNvSpPr>
              <a:spLocks noChangeArrowheads="1"/>
            </p:cNvSpPr>
            <p:nvPr/>
          </p:nvSpPr>
          <p:spPr bwMode="auto">
            <a:xfrm>
              <a:off x="5957888" y="1477963"/>
              <a:ext cx="219075" cy="198437"/>
            </a:xfrm>
            <a:prstGeom prst="ellipse">
              <a:avLst/>
            </a:prstGeom>
            <a:solidFill>
              <a:srgbClr val="00B05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90" name="Oval 89"/>
            <p:cNvSpPr>
              <a:spLocks noChangeArrowheads="1"/>
            </p:cNvSpPr>
            <p:nvPr/>
          </p:nvSpPr>
          <p:spPr bwMode="auto">
            <a:xfrm>
              <a:off x="5807075" y="19558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91" name="Oval 90"/>
            <p:cNvSpPr>
              <a:spLocks noChangeArrowheads="1"/>
            </p:cNvSpPr>
            <p:nvPr/>
          </p:nvSpPr>
          <p:spPr bwMode="auto">
            <a:xfrm>
              <a:off x="6240463" y="16367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92" name="Oval 91"/>
            <p:cNvSpPr>
              <a:spLocks noChangeArrowheads="1"/>
            </p:cNvSpPr>
            <p:nvPr/>
          </p:nvSpPr>
          <p:spPr bwMode="auto">
            <a:xfrm>
              <a:off x="6151563" y="20812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93" name="Oval 92"/>
            <p:cNvSpPr>
              <a:spLocks noChangeArrowheads="1"/>
            </p:cNvSpPr>
            <p:nvPr/>
          </p:nvSpPr>
          <p:spPr bwMode="auto">
            <a:xfrm>
              <a:off x="5813425" y="22558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94" name="Oval 93"/>
            <p:cNvSpPr>
              <a:spLocks noChangeArrowheads="1"/>
            </p:cNvSpPr>
            <p:nvPr/>
          </p:nvSpPr>
          <p:spPr bwMode="auto">
            <a:xfrm>
              <a:off x="6394450" y="22939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95" name="Oval 94"/>
            <p:cNvSpPr>
              <a:spLocks noChangeArrowheads="1"/>
            </p:cNvSpPr>
            <p:nvPr/>
          </p:nvSpPr>
          <p:spPr bwMode="auto">
            <a:xfrm>
              <a:off x="6410325" y="1931988"/>
              <a:ext cx="219075" cy="198437"/>
            </a:xfrm>
            <a:prstGeom prst="ellipse">
              <a:avLst/>
            </a:prstGeom>
            <a:solidFill>
              <a:srgbClr val="00B05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96" name="Oval 95"/>
            <p:cNvSpPr>
              <a:spLocks noChangeArrowheads="1"/>
            </p:cNvSpPr>
            <p:nvPr/>
          </p:nvSpPr>
          <p:spPr bwMode="auto">
            <a:xfrm>
              <a:off x="3698875" y="32829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97" name="Oval 96"/>
            <p:cNvSpPr>
              <a:spLocks noChangeArrowheads="1"/>
            </p:cNvSpPr>
            <p:nvPr/>
          </p:nvSpPr>
          <p:spPr bwMode="auto">
            <a:xfrm>
              <a:off x="3454400" y="3059113"/>
              <a:ext cx="219075" cy="198437"/>
            </a:xfrm>
            <a:prstGeom prst="ellipse">
              <a:avLst/>
            </a:prstGeom>
            <a:solidFill>
              <a:srgbClr val="FF0000"/>
            </a:solidFill>
            <a:ln w="12700">
              <a:solidFill>
                <a:schemeClr val="hlink"/>
              </a:solidFill>
              <a:round/>
              <a:headEnd type="none" w="sm" len="sm"/>
              <a:tailEnd type="none" w="sm" len="sm"/>
            </a:ln>
            <a:effectLst/>
          </p:spPr>
          <p:txBody>
            <a:bodyPr wrap="none" lIns="92075" tIns="46038" rIns="92075" bIns="46038" anchor="ctr">
              <a:spAutoFit/>
            </a:bodyPr>
            <a:lstStyle/>
            <a:p>
              <a:endParaRPr lang="en-CA"/>
            </a:p>
          </p:txBody>
        </p:sp>
        <p:sp>
          <p:nvSpPr>
            <p:cNvPr id="98" name="Oval 97"/>
            <p:cNvSpPr>
              <a:spLocks noChangeArrowheads="1"/>
            </p:cNvSpPr>
            <p:nvPr/>
          </p:nvSpPr>
          <p:spPr bwMode="auto">
            <a:xfrm>
              <a:off x="2665413" y="3881438"/>
              <a:ext cx="219075" cy="198437"/>
            </a:xfrm>
            <a:prstGeom prst="ellipse">
              <a:avLst/>
            </a:prstGeom>
            <a:solidFill>
              <a:schemeClr val="bg2">
                <a:lumMod val="25000"/>
              </a:schemeClr>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99" name="Oval 98"/>
            <p:cNvSpPr>
              <a:spLocks noChangeArrowheads="1"/>
            </p:cNvSpPr>
            <p:nvPr/>
          </p:nvSpPr>
          <p:spPr bwMode="auto">
            <a:xfrm>
              <a:off x="2576513" y="26622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00" name="Oval 99"/>
            <p:cNvSpPr>
              <a:spLocks noChangeArrowheads="1"/>
            </p:cNvSpPr>
            <p:nvPr/>
          </p:nvSpPr>
          <p:spPr bwMode="auto">
            <a:xfrm>
              <a:off x="2844800" y="2982913"/>
              <a:ext cx="219075" cy="198437"/>
            </a:xfrm>
            <a:prstGeom prst="ellipse">
              <a:avLst/>
            </a:prstGeom>
            <a:solidFill>
              <a:srgbClr val="00B05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01" name="Oval 100"/>
            <p:cNvSpPr>
              <a:spLocks noChangeArrowheads="1"/>
            </p:cNvSpPr>
            <p:nvPr/>
          </p:nvSpPr>
          <p:spPr bwMode="auto">
            <a:xfrm>
              <a:off x="3225800" y="29987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02" name="Oval 101"/>
            <p:cNvSpPr>
              <a:spLocks noChangeArrowheads="1"/>
            </p:cNvSpPr>
            <p:nvPr/>
          </p:nvSpPr>
          <p:spPr bwMode="auto">
            <a:xfrm>
              <a:off x="2968625" y="3924300"/>
              <a:ext cx="219075" cy="198438"/>
            </a:xfrm>
            <a:prstGeom prst="ellipse">
              <a:avLst/>
            </a:prstGeom>
            <a:solidFill>
              <a:srgbClr val="FF0000"/>
            </a:solidFill>
            <a:ln w="12700">
              <a:solidFill>
                <a:schemeClr val="hlink"/>
              </a:solidFill>
              <a:round/>
              <a:headEnd type="none" w="sm" len="sm"/>
              <a:tailEnd type="none" w="sm" len="sm"/>
            </a:ln>
            <a:effectLst/>
          </p:spPr>
          <p:txBody>
            <a:bodyPr wrap="none" lIns="92075" tIns="46038" rIns="92075" bIns="46038" anchor="ctr">
              <a:spAutoFit/>
            </a:bodyPr>
            <a:lstStyle/>
            <a:p>
              <a:endParaRPr lang="en-CA"/>
            </a:p>
          </p:txBody>
        </p:sp>
        <p:sp>
          <p:nvSpPr>
            <p:cNvPr id="103" name="Oval 102"/>
            <p:cNvSpPr>
              <a:spLocks noChangeArrowheads="1"/>
            </p:cNvSpPr>
            <p:nvPr/>
          </p:nvSpPr>
          <p:spPr bwMode="auto">
            <a:xfrm>
              <a:off x="2767013" y="3606800"/>
              <a:ext cx="219075" cy="198438"/>
            </a:xfrm>
            <a:prstGeom prst="ellipse">
              <a:avLst/>
            </a:prstGeom>
            <a:solidFill>
              <a:srgbClr val="00B05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04" name="Oval 103"/>
            <p:cNvSpPr>
              <a:spLocks noChangeArrowheads="1"/>
            </p:cNvSpPr>
            <p:nvPr/>
          </p:nvSpPr>
          <p:spPr bwMode="auto">
            <a:xfrm>
              <a:off x="3097213" y="3603625"/>
              <a:ext cx="219075" cy="198438"/>
            </a:xfrm>
            <a:prstGeom prst="ellipse">
              <a:avLst/>
            </a:prstGeom>
            <a:solidFill>
              <a:srgbClr val="FFFF0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05" name="Oval 104"/>
            <p:cNvSpPr>
              <a:spLocks noChangeArrowheads="1"/>
            </p:cNvSpPr>
            <p:nvPr/>
          </p:nvSpPr>
          <p:spPr bwMode="auto">
            <a:xfrm>
              <a:off x="3113088" y="32416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06" name="Oval 105"/>
            <p:cNvSpPr>
              <a:spLocks noChangeArrowheads="1"/>
            </p:cNvSpPr>
            <p:nvPr/>
          </p:nvSpPr>
          <p:spPr bwMode="auto">
            <a:xfrm>
              <a:off x="6818313" y="32734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07" name="Oval 106"/>
            <p:cNvSpPr>
              <a:spLocks noChangeArrowheads="1"/>
            </p:cNvSpPr>
            <p:nvPr/>
          </p:nvSpPr>
          <p:spPr bwMode="auto">
            <a:xfrm>
              <a:off x="6877050" y="28495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08" name="Oval 107"/>
            <p:cNvSpPr>
              <a:spLocks noChangeArrowheads="1"/>
            </p:cNvSpPr>
            <p:nvPr/>
          </p:nvSpPr>
          <p:spPr bwMode="auto">
            <a:xfrm>
              <a:off x="6088063" y="36718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09" name="Oval 108"/>
            <p:cNvSpPr>
              <a:spLocks noChangeArrowheads="1"/>
            </p:cNvSpPr>
            <p:nvPr/>
          </p:nvSpPr>
          <p:spPr bwMode="auto">
            <a:xfrm>
              <a:off x="5538788" y="2306638"/>
              <a:ext cx="219075" cy="198437"/>
            </a:xfrm>
            <a:prstGeom prst="ellipse">
              <a:avLst/>
            </a:prstGeom>
            <a:solidFill>
              <a:schemeClr val="bg2">
                <a:lumMod val="25000"/>
              </a:schemeClr>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10" name="Oval 109"/>
            <p:cNvSpPr>
              <a:spLocks noChangeArrowheads="1"/>
            </p:cNvSpPr>
            <p:nvPr/>
          </p:nvSpPr>
          <p:spPr bwMode="auto">
            <a:xfrm>
              <a:off x="4918075" y="1443038"/>
              <a:ext cx="219075" cy="198437"/>
            </a:xfrm>
            <a:prstGeom prst="ellipse">
              <a:avLst/>
            </a:prstGeom>
            <a:solidFill>
              <a:srgbClr val="00B05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11" name="Oval 110"/>
            <p:cNvSpPr>
              <a:spLocks noChangeArrowheads="1"/>
            </p:cNvSpPr>
            <p:nvPr/>
          </p:nvSpPr>
          <p:spPr bwMode="auto">
            <a:xfrm>
              <a:off x="6365875" y="27368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12" name="Oval 111"/>
            <p:cNvSpPr>
              <a:spLocks noChangeArrowheads="1"/>
            </p:cNvSpPr>
            <p:nvPr/>
          </p:nvSpPr>
          <p:spPr bwMode="auto">
            <a:xfrm>
              <a:off x="6276975" y="3181350"/>
              <a:ext cx="219075" cy="198438"/>
            </a:xfrm>
            <a:prstGeom prst="ellipse">
              <a:avLst/>
            </a:prstGeom>
            <a:solidFill>
              <a:srgbClr val="FFFF0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13" name="Oval 112"/>
            <p:cNvSpPr>
              <a:spLocks noChangeArrowheads="1"/>
            </p:cNvSpPr>
            <p:nvPr/>
          </p:nvSpPr>
          <p:spPr bwMode="auto">
            <a:xfrm>
              <a:off x="3917950" y="14097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14" name="Oval 113"/>
            <p:cNvSpPr>
              <a:spLocks noChangeArrowheads="1"/>
            </p:cNvSpPr>
            <p:nvPr/>
          </p:nvSpPr>
          <p:spPr bwMode="auto">
            <a:xfrm>
              <a:off x="6519863" y="33940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15" name="Oval 114"/>
            <p:cNvSpPr>
              <a:spLocks noChangeArrowheads="1"/>
            </p:cNvSpPr>
            <p:nvPr/>
          </p:nvSpPr>
          <p:spPr bwMode="auto">
            <a:xfrm>
              <a:off x="6535738" y="30321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16" name="Oval 115"/>
            <p:cNvSpPr>
              <a:spLocks noChangeArrowheads="1"/>
            </p:cNvSpPr>
            <p:nvPr/>
          </p:nvSpPr>
          <p:spPr bwMode="auto">
            <a:xfrm>
              <a:off x="3887788" y="27606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17" name="Oval 116"/>
            <p:cNvSpPr>
              <a:spLocks noChangeArrowheads="1"/>
            </p:cNvSpPr>
            <p:nvPr/>
          </p:nvSpPr>
          <p:spPr bwMode="auto">
            <a:xfrm>
              <a:off x="3967163" y="17605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18" name="Oval 117"/>
            <p:cNvSpPr>
              <a:spLocks noChangeArrowheads="1"/>
            </p:cNvSpPr>
            <p:nvPr/>
          </p:nvSpPr>
          <p:spPr bwMode="auto">
            <a:xfrm>
              <a:off x="3303588" y="26987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19" name="Oval 118"/>
            <p:cNvSpPr>
              <a:spLocks noChangeArrowheads="1"/>
            </p:cNvSpPr>
            <p:nvPr/>
          </p:nvSpPr>
          <p:spPr bwMode="auto">
            <a:xfrm>
              <a:off x="3173413" y="1489075"/>
              <a:ext cx="219075" cy="198438"/>
            </a:xfrm>
            <a:prstGeom prst="ellipse">
              <a:avLst/>
            </a:prstGeom>
            <a:solidFill>
              <a:schemeClr val="bg2">
                <a:lumMod val="25000"/>
              </a:schemeClr>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20" name="Oval 119"/>
            <p:cNvSpPr>
              <a:spLocks noChangeArrowheads="1"/>
            </p:cNvSpPr>
            <p:nvPr/>
          </p:nvSpPr>
          <p:spPr bwMode="auto">
            <a:xfrm>
              <a:off x="2771775" y="15478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21" name="Oval 120"/>
            <p:cNvSpPr>
              <a:spLocks noChangeArrowheads="1"/>
            </p:cNvSpPr>
            <p:nvPr/>
          </p:nvSpPr>
          <p:spPr bwMode="auto">
            <a:xfrm>
              <a:off x="3455988" y="16478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22" name="Oval 121"/>
            <p:cNvSpPr>
              <a:spLocks noChangeArrowheads="1"/>
            </p:cNvSpPr>
            <p:nvPr/>
          </p:nvSpPr>
          <p:spPr bwMode="auto">
            <a:xfrm>
              <a:off x="3367088" y="20923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23" name="Oval 122"/>
            <p:cNvSpPr>
              <a:spLocks noChangeArrowheads="1"/>
            </p:cNvSpPr>
            <p:nvPr/>
          </p:nvSpPr>
          <p:spPr bwMode="auto">
            <a:xfrm>
              <a:off x="5394325" y="21193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24" name="Oval 123"/>
            <p:cNvSpPr>
              <a:spLocks noChangeArrowheads="1"/>
            </p:cNvSpPr>
            <p:nvPr/>
          </p:nvSpPr>
          <p:spPr bwMode="auto">
            <a:xfrm>
              <a:off x="3609975" y="2305050"/>
              <a:ext cx="219075" cy="198438"/>
            </a:xfrm>
            <a:prstGeom prst="ellipse">
              <a:avLst/>
            </a:prstGeom>
            <a:solidFill>
              <a:schemeClr val="bg2">
                <a:lumMod val="25000"/>
              </a:schemeClr>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25" name="Oval 124"/>
            <p:cNvSpPr>
              <a:spLocks noChangeArrowheads="1"/>
            </p:cNvSpPr>
            <p:nvPr/>
          </p:nvSpPr>
          <p:spPr bwMode="auto">
            <a:xfrm>
              <a:off x="3625850" y="19431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26" name="Oval 125"/>
            <p:cNvSpPr>
              <a:spLocks noChangeArrowheads="1"/>
            </p:cNvSpPr>
            <p:nvPr/>
          </p:nvSpPr>
          <p:spPr bwMode="auto">
            <a:xfrm>
              <a:off x="2787650" y="32734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27" name="Oval 126"/>
            <p:cNvSpPr>
              <a:spLocks noChangeArrowheads="1"/>
            </p:cNvSpPr>
            <p:nvPr/>
          </p:nvSpPr>
          <p:spPr bwMode="auto">
            <a:xfrm>
              <a:off x="2887663" y="26400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28" name="Oval 127"/>
            <p:cNvSpPr>
              <a:spLocks noChangeArrowheads="1"/>
            </p:cNvSpPr>
            <p:nvPr/>
          </p:nvSpPr>
          <p:spPr bwMode="auto">
            <a:xfrm>
              <a:off x="2057400" y="3671888"/>
              <a:ext cx="219075" cy="198437"/>
            </a:xfrm>
            <a:prstGeom prst="ellipse">
              <a:avLst/>
            </a:prstGeom>
            <a:solidFill>
              <a:schemeClr val="bg2">
                <a:lumMod val="25000"/>
              </a:schemeClr>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29" name="Oval 128"/>
            <p:cNvSpPr>
              <a:spLocks noChangeArrowheads="1"/>
            </p:cNvSpPr>
            <p:nvPr/>
          </p:nvSpPr>
          <p:spPr bwMode="auto">
            <a:xfrm>
              <a:off x="1927225" y="26939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30" name="Oval 129"/>
            <p:cNvSpPr>
              <a:spLocks noChangeArrowheads="1"/>
            </p:cNvSpPr>
            <p:nvPr/>
          </p:nvSpPr>
          <p:spPr bwMode="auto">
            <a:xfrm>
              <a:off x="1901825" y="3055938"/>
              <a:ext cx="219075" cy="198437"/>
            </a:xfrm>
            <a:prstGeom prst="ellipse">
              <a:avLst/>
            </a:prstGeom>
            <a:solidFill>
              <a:srgbClr val="FFFF0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31" name="Oval 130"/>
            <p:cNvSpPr>
              <a:spLocks noChangeArrowheads="1"/>
            </p:cNvSpPr>
            <p:nvPr/>
          </p:nvSpPr>
          <p:spPr bwMode="auto">
            <a:xfrm>
              <a:off x="1979613" y="16795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32" name="Oval 131"/>
            <p:cNvSpPr>
              <a:spLocks noChangeArrowheads="1"/>
            </p:cNvSpPr>
            <p:nvPr/>
          </p:nvSpPr>
          <p:spPr bwMode="auto">
            <a:xfrm>
              <a:off x="2246313" y="31813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33" name="Oval 132"/>
            <p:cNvSpPr>
              <a:spLocks noChangeArrowheads="1"/>
            </p:cNvSpPr>
            <p:nvPr/>
          </p:nvSpPr>
          <p:spPr bwMode="auto">
            <a:xfrm>
              <a:off x="1908175" y="33559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34" name="Oval 133"/>
            <p:cNvSpPr>
              <a:spLocks noChangeArrowheads="1"/>
            </p:cNvSpPr>
            <p:nvPr/>
          </p:nvSpPr>
          <p:spPr bwMode="auto">
            <a:xfrm>
              <a:off x="2489200" y="33940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35" name="Oval 134"/>
            <p:cNvSpPr>
              <a:spLocks noChangeArrowheads="1"/>
            </p:cNvSpPr>
            <p:nvPr/>
          </p:nvSpPr>
          <p:spPr bwMode="auto">
            <a:xfrm>
              <a:off x="2505075" y="3032125"/>
              <a:ext cx="219075" cy="198438"/>
            </a:xfrm>
            <a:prstGeom prst="ellipse">
              <a:avLst/>
            </a:prstGeom>
            <a:solidFill>
              <a:schemeClr val="bg2">
                <a:lumMod val="25000"/>
              </a:schemeClr>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36" name="Oval 135"/>
            <p:cNvSpPr>
              <a:spLocks noChangeArrowheads="1"/>
            </p:cNvSpPr>
            <p:nvPr/>
          </p:nvSpPr>
          <p:spPr bwMode="auto">
            <a:xfrm>
              <a:off x="6827838" y="5137150"/>
              <a:ext cx="219075" cy="198438"/>
            </a:xfrm>
            <a:prstGeom prst="ellipse">
              <a:avLst/>
            </a:prstGeom>
            <a:solidFill>
              <a:srgbClr val="FF0000"/>
            </a:solidFill>
            <a:ln w="12700">
              <a:solidFill>
                <a:srgbClr val="0000FF"/>
              </a:solidFill>
              <a:round/>
              <a:headEnd type="none" w="sm" len="sm"/>
              <a:tailEnd type="none" w="sm" len="sm"/>
            </a:ln>
            <a:effectLst/>
          </p:spPr>
          <p:txBody>
            <a:bodyPr wrap="none" lIns="92075" tIns="46038" rIns="92075" bIns="46038" anchor="ctr">
              <a:spAutoFit/>
            </a:bodyPr>
            <a:lstStyle/>
            <a:p>
              <a:endParaRPr lang="en-CA"/>
            </a:p>
          </p:txBody>
        </p:sp>
        <p:sp>
          <p:nvSpPr>
            <p:cNvPr id="137" name="Oval 136"/>
            <p:cNvSpPr>
              <a:spLocks noChangeArrowheads="1"/>
            </p:cNvSpPr>
            <p:nvPr/>
          </p:nvSpPr>
          <p:spPr bwMode="auto">
            <a:xfrm>
              <a:off x="6143625" y="41592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38" name="Oval 137"/>
            <p:cNvSpPr>
              <a:spLocks noChangeArrowheads="1"/>
            </p:cNvSpPr>
            <p:nvPr/>
          </p:nvSpPr>
          <p:spPr bwMode="auto">
            <a:xfrm>
              <a:off x="5407025" y="5148263"/>
              <a:ext cx="219075" cy="198437"/>
            </a:xfrm>
            <a:prstGeom prst="ellipse">
              <a:avLst/>
            </a:prstGeom>
            <a:solidFill>
              <a:schemeClr val="bg2">
                <a:lumMod val="25000"/>
              </a:schemeClr>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39" name="Oval 138"/>
            <p:cNvSpPr>
              <a:spLocks noChangeArrowheads="1"/>
            </p:cNvSpPr>
            <p:nvPr/>
          </p:nvSpPr>
          <p:spPr bwMode="auto">
            <a:xfrm>
              <a:off x="5402263" y="4054475"/>
              <a:ext cx="219075" cy="198438"/>
            </a:xfrm>
            <a:prstGeom prst="ellipse">
              <a:avLst/>
            </a:prstGeom>
            <a:solidFill>
              <a:srgbClr val="00B05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40" name="Oval 139"/>
            <p:cNvSpPr>
              <a:spLocks noChangeArrowheads="1"/>
            </p:cNvSpPr>
            <p:nvPr/>
          </p:nvSpPr>
          <p:spPr bwMode="auto">
            <a:xfrm>
              <a:off x="5356225" y="481488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41" name="Oval 140"/>
            <p:cNvSpPr>
              <a:spLocks noChangeArrowheads="1"/>
            </p:cNvSpPr>
            <p:nvPr/>
          </p:nvSpPr>
          <p:spPr bwMode="auto">
            <a:xfrm>
              <a:off x="5684838" y="42132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42" name="Oval 141"/>
            <p:cNvSpPr>
              <a:spLocks noChangeArrowheads="1"/>
            </p:cNvSpPr>
            <p:nvPr/>
          </p:nvSpPr>
          <p:spPr bwMode="auto">
            <a:xfrm>
              <a:off x="5595938" y="46577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43" name="Oval 142"/>
            <p:cNvSpPr>
              <a:spLocks noChangeArrowheads="1"/>
            </p:cNvSpPr>
            <p:nvPr/>
          </p:nvSpPr>
          <p:spPr bwMode="auto">
            <a:xfrm>
              <a:off x="5068888" y="51149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44" name="Oval 143"/>
            <p:cNvSpPr>
              <a:spLocks noChangeArrowheads="1"/>
            </p:cNvSpPr>
            <p:nvPr/>
          </p:nvSpPr>
          <p:spPr bwMode="auto">
            <a:xfrm>
              <a:off x="5838825" y="487045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45" name="Oval 144"/>
            <p:cNvSpPr>
              <a:spLocks noChangeArrowheads="1"/>
            </p:cNvSpPr>
            <p:nvPr/>
          </p:nvSpPr>
          <p:spPr bwMode="auto">
            <a:xfrm>
              <a:off x="6640513" y="36925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46" name="Oval 145"/>
            <p:cNvSpPr>
              <a:spLocks noChangeArrowheads="1"/>
            </p:cNvSpPr>
            <p:nvPr/>
          </p:nvSpPr>
          <p:spPr bwMode="auto">
            <a:xfrm>
              <a:off x="5749925" y="38592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47" name="Oval 146"/>
            <p:cNvSpPr>
              <a:spLocks noChangeArrowheads="1"/>
            </p:cNvSpPr>
            <p:nvPr/>
          </p:nvSpPr>
          <p:spPr bwMode="auto">
            <a:xfrm>
              <a:off x="5211763" y="29432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48" name="Oval 147"/>
            <p:cNvSpPr>
              <a:spLocks noChangeArrowheads="1"/>
            </p:cNvSpPr>
            <p:nvPr/>
          </p:nvSpPr>
          <p:spPr bwMode="auto">
            <a:xfrm>
              <a:off x="4422775" y="3765550"/>
              <a:ext cx="219075" cy="198438"/>
            </a:xfrm>
            <a:prstGeom prst="ellipse">
              <a:avLst/>
            </a:prstGeom>
            <a:solidFill>
              <a:srgbClr val="00B05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49" name="Oval 148"/>
            <p:cNvSpPr>
              <a:spLocks noChangeArrowheads="1"/>
            </p:cNvSpPr>
            <p:nvPr/>
          </p:nvSpPr>
          <p:spPr bwMode="auto">
            <a:xfrm>
              <a:off x="4418013" y="26717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50" name="Oval 149"/>
            <p:cNvSpPr>
              <a:spLocks noChangeArrowheads="1"/>
            </p:cNvSpPr>
            <p:nvPr/>
          </p:nvSpPr>
          <p:spPr bwMode="auto">
            <a:xfrm>
              <a:off x="4267200" y="3149600"/>
              <a:ext cx="219075" cy="198438"/>
            </a:xfrm>
            <a:prstGeom prst="ellipse">
              <a:avLst/>
            </a:prstGeom>
            <a:solidFill>
              <a:schemeClr val="bg2">
                <a:lumMod val="25000"/>
              </a:schemeClr>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51" name="Oval 150"/>
            <p:cNvSpPr>
              <a:spLocks noChangeArrowheads="1"/>
            </p:cNvSpPr>
            <p:nvPr/>
          </p:nvSpPr>
          <p:spPr bwMode="auto">
            <a:xfrm>
              <a:off x="4700588" y="28305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52" name="Oval 151"/>
            <p:cNvSpPr>
              <a:spLocks noChangeArrowheads="1"/>
            </p:cNvSpPr>
            <p:nvPr/>
          </p:nvSpPr>
          <p:spPr bwMode="auto">
            <a:xfrm>
              <a:off x="4611688" y="327501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53" name="Oval 152"/>
            <p:cNvSpPr>
              <a:spLocks noChangeArrowheads="1"/>
            </p:cNvSpPr>
            <p:nvPr/>
          </p:nvSpPr>
          <p:spPr bwMode="auto">
            <a:xfrm>
              <a:off x="4273550" y="34496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54" name="Oval 153"/>
            <p:cNvSpPr>
              <a:spLocks noChangeArrowheads="1"/>
            </p:cNvSpPr>
            <p:nvPr/>
          </p:nvSpPr>
          <p:spPr bwMode="auto">
            <a:xfrm>
              <a:off x="4854575" y="3487738"/>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55" name="Oval 154"/>
            <p:cNvSpPr>
              <a:spLocks noChangeArrowheads="1"/>
            </p:cNvSpPr>
            <p:nvPr/>
          </p:nvSpPr>
          <p:spPr bwMode="auto">
            <a:xfrm>
              <a:off x="4525963" y="3009900"/>
              <a:ext cx="219075" cy="198438"/>
            </a:xfrm>
            <a:prstGeom prst="ellipse">
              <a:avLst/>
            </a:prstGeom>
            <a:solidFill>
              <a:srgbClr val="00B05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56" name="Oval 155"/>
            <p:cNvSpPr>
              <a:spLocks noChangeArrowheads="1"/>
            </p:cNvSpPr>
            <p:nvPr/>
          </p:nvSpPr>
          <p:spPr bwMode="auto">
            <a:xfrm>
              <a:off x="3133725" y="2446338"/>
              <a:ext cx="219075" cy="198437"/>
            </a:xfrm>
            <a:prstGeom prst="ellipse">
              <a:avLst/>
            </a:prstGeom>
            <a:solidFill>
              <a:srgbClr val="00B05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57" name="Oval 156"/>
            <p:cNvSpPr>
              <a:spLocks noChangeArrowheads="1"/>
            </p:cNvSpPr>
            <p:nvPr/>
          </p:nvSpPr>
          <p:spPr bwMode="auto">
            <a:xfrm>
              <a:off x="4500563" y="14573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58" name="Oval 157"/>
            <p:cNvSpPr>
              <a:spLocks noChangeArrowheads="1"/>
            </p:cNvSpPr>
            <p:nvPr/>
          </p:nvSpPr>
          <p:spPr bwMode="auto">
            <a:xfrm>
              <a:off x="2403475" y="28448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59" name="Oval 158"/>
            <p:cNvSpPr>
              <a:spLocks noChangeArrowheads="1"/>
            </p:cNvSpPr>
            <p:nvPr/>
          </p:nvSpPr>
          <p:spPr bwMode="auto">
            <a:xfrm>
              <a:off x="1970088" y="13636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60" name="Oval 159"/>
            <p:cNvSpPr>
              <a:spLocks noChangeArrowheads="1"/>
            </p:cNvSpPr>
            <p:nvPr/>
          </p:nvSpPr>
          <p:spPr bwMode="auto">
            <a:xfrm>
              <a:off x="6527800" y="5232400"/>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61" name="Oval 160"/>
            <p:cNvSpPr>
              <a:spLocks noChangeArrowheads="1"/>
            </p:cNvSpPr>
            <p:nvPr/>
          </p:nvSpPr>
          <p:spPr bwMode="auto">
            <a:xfrm>
              <a:off x="6992938" y="388937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62" name="Oval 161"/>
            <p:cNvSpPr>
              <a:spLocks noChangeArrowheads="1"/>
            </p:cNvSpPr>
            <p:nvPr/>
          </p:nvSpPr>
          <p:spPr bwMode="auto">
            <a:xfrm>
              <a:off x="2633663" y="5180013"/>
              <a:ext cx="219075" cy="198437"/>
            </a:xfrm>
            <a:prstGeom prst="ellipse">
              <a:avLst/>
            </a:prstGeom>
            <a:solidFill>
              <a:schemeClr val="bg2">
                <a:lumMod val="25000"/>
              </a:schemeClr>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63" name="Oval 162"/>
            <p:cNvSpPr>
              <a:spLocks noChangeArrowheads="1"/>
            </p:cNvSpPr>
            <p:nvPr/>
          </p:nvSpPr>
          <p:spPr bwMode="auto">
            <a:xfrm>
              <a:off x="3771900" y="5229225"/>
              <a:ext cx="219075" cy="198438"/>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64" name="Oval 163"/>
            <p:cNvSpPr>
              <a:spLocks noChangeArrowheads="1"/>
            </p:cNvSpPr>
            <p:nvPr/>
          </p:nvSpPr>
          <p:spPr bwMode="auto">
            <a:xfrm>
              <a:off x="4152900" y="5110163"/>
              <a:ext cx="219075" cy="198437"/>
            </a:xfrm>
            <a:prstGeom prst="ellipse">
              <a:avLst/>
            </a:prstGeom>
            <a:solidFill>
              <a:srgbClr val="3366FF"/>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sp>
          <p:nvSpPr>
            <p:cNvPr id="165" name="Oval 164"/>
            <p:cNvSpPr>
              <a:spLocks noChangeArrowheads="1"/>
            </p:cNvSpPr>
            <p:nvPr/>
          </p:nvSpPr>
          <p:spPr bwMode="auto">
            <a:xfrm>
              <a:off x="2851150" y="2205038"/>
              <a:ext cx="219075" cy="198437"/>
            </a:xfrm>
            <a:prstGeom prst="ellipse">
              <a:avLst/>
            </a:prstGeom>
            <a:solidFill>
              <a:srgbClr val="FFFF00"/>
            </a:solidFill>
            <a:ln w="12700">
              <a:solidFill>
                <a:srgbClr val="3366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CA"/>
            </a:p>
          </p:txBody>
        </p:sp>
      </p:grpSp>
      <p:grpSp>
        <p:nvGrpSpPr>
          <p:cNvPr id="167" name="Group 166"/>
          <p:cNvGrpSpPr/>
          <p:nvPr/>
        </p:nvGrpSpPr>
        <p:grpSpPr>
          <a:xfrm>
            <a:off x="990600" y="4599530"/>
            <a:ext cx="381000" cy="381000"/>
            <a:chOff x="685800" y="3070225"/>
            <a:chExt cx="381000" cy="381000"/>
          </a:xfrm>
        </p:grpSpPr>
        <p:sp>
          <p:nvSpPr>
            <p:cNvPr id="168" name="Rectangle 3"/>
            <p:cNvSpPr>
              <a:spLocks noChangeArrowheads="1"/>
            </p:cNvSpPr>
            <p:nvPr/>
          </p:nvSpPr>
          <p:spPr bwMode="auto">
            <a:xfrm>
              <a:off x="685800" y="3070225"/>
              <a:ext cx="381000" cy="381000"/>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CA"/>
            </a:p>
          </p:txBody>
        </p:sp>
        <p:sp>
          <p:nvSpPr>
            <p:cNvPr id="169" name="Oval 165"/>
            <p:cNvSpPr>
              <a:spLocks noChangeArrowheads="1"/>
            </p:cNvSpPr>
            <p:nvPr/>
          </p:nvSpPr>
          <p:spPr bwMode="auto">
            <a:xfrm>
              <a:off x="760413" y="3159125"/>
              <a:ext cx="219075" cy="198438"/>
            </a:xfrm>
            <a:prstGeom prst="ellipse">
              <a:avLst/>
            </a:prstGeom>
            <a:solidFill>
              <a:srgbClr val="FF0000"/>
            </a:solidFill>
            <a:ln w="12699">
              <a:solidFill>
                <a:schemeClr val="hlink"/>
              </a:solidFill>
              <a:round/>
              <a:headEnd type="none" w="sm" len="sm"/>
              <a:tailEnd type="none" w="sm" len="sm"/>
            </a:ln>
            <a:effectLst/>
          </p:spPr>
          <p:txBody>
            <a:bodyPr wrap="none" lIns="92075" tIns="46038" rIns="92075" bIns="46038" anchor="ctr">
              <a:spAutoFit/>
            </a:bodyPr>
            <a:lstStyle/>
            <a:p>
              <a:endParaRPr lang="en-CA"/>
            </a:p>
          </p:txBody>
        </p:sp>
      </p:grpSp>
    </p:spTree>
    <p:extLst>
      <p:ext uri="{BB962C8B-B14F-4D97-AF65-F5344CB8AC3E}">
        <p14:creationId xmlns:p14="http://schemas.microsoft.com/office/powerpoint/2010/main" val="139956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&amp; </a:t>
            </a:r>
            <a:r>
              <a:rPr lang="en-US" dirty="0" smtClean="0"/>
              <a:t>whitespace</a:t>
            </a:r>
            <a:endParaRPr lang="en-US" dirty="0"/>
          </a:p>
        </p:txBody>
      </p:sp>
      <p:sp>
        <p:nvSpPr>
          <p:cNvPr id="3" name="Content Placeholder 2"/>
          <p:cNvSpPr>
            <a:spLocks noGrp="1"/>
          </p:cNvSpPr>
          <p:nvPr>
            <p:ph idx="1"/>
          </p:nvPr>
        </p:nvSpPr>
        <p:spPr/>
        <p:txBody>
          <a:bodyPr/>
          <a:lstStyle/>
          <a:p>
            <a:r>
              <a:rPr lang="en-US" dirty="0" smtClean="0"/>
              <a:t>(</a:t>
            </a:r>
            <a:r>
              <a:rPr lang="en-US" dirty="0" smtClean="0"/>
              <a:t>Not the same things: one could for example be consistent but consistantly bad)</a:t>
            </a:r>
          </a:p>
          <a:p>
            <a:r>
              <a:rPr lang="en-US" dirty="0" smtClean="0"/>
              <a:t>In class I talked about </a:t>
            </a:r>
            <a:r>
              <a:rPr lang="en-US" dirty="0" smtClean="0"/>
              <a:t>the 4 principles of C.R.A.P.</a:t>
            </a:r>
            <a:endParaRPr lang="en-US" dirty="0" smtClean="0"/>
          </a:p>
        </p:txBody>
      </p:sp>
    </p:spTree>
    <p:extLst>
      <p:ext uri="{BB962C8B-B14F-4D97-AF65-F5344CB8AC3E}">
        <p14:creationId xmlns:p14="http://schemas.microsoft.com/office/powerpoint/2010/main" val="400567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C.R.A.P.</a:t>
            </a:r>
            <a:r>
              <a:rPr lang="en-US" baseline="30000" dirty="0" smtClean="0"/>
              <a:t>1</a:t>
            </a:r>
            <a:endParaRPr lang="en-US" baseline="30000" dirty="0"/>
          </a:p>
        </p:txBody>
      </p:sp>
      <p:sp>
        <p:nvSpPr>
          <p:cNvPr id="3" name="Content Placeholder 2"/>
          <p:cNvSpPr>
            <a:spLocks noGrp="1"/>
          </p:cNvSpPr>
          <p:nvPr>
            <p:ph idx="1"/>
          </p:nvPr>
        </p:nvSpPr>
        <p:spPr/>
        <p:txBody>
          <a:bodyPr/>
          <a:lstStyle/>
          <a:p>
            <a:r>
              <a:rPr lang="en-US" dirty="0" smtClean="0"/>
              <a:t>Simple design principles that can be applied in a variety of situations</a:t>
            </a:r>
          </a:p>
          <a:p>
            <a:r>
              <a:rPr lang="en-US" sz="3200" b="1" dirty="0" smtClean="0"/>
              <a:t>C</a:t>
            </a:r>
            <a:r>
              <a:rPr lang="en-US" dirty="0" smtClean="0"/>
              <a:t>ontrast</a:t>
            </a:r>
          </a:p>
          <a:p>
            <a:r>
              <a:rPr lang="en-US" sz="2800" b="1" dirty="0" smtClean="0"/>
              <a:t>R</a:t>
            </a:r>
            <a:r>
              <a:rPr lang="en-US" dirty="0" smtClean="0"/>
              <a:t>epetition</a:t>
            </a:r>
          </a:p>
          <a:p>
            <a:r>
              <a:rPr lang="en-US" sz="2800" b="1" dirty="0" smtClean="0"/>
              <a:t>A</a:t>
            </a:r>
            <a:r>
              <a:rPr lang="en-US" dirty="0" smtClean="0"/>
              <a:t>lignment</a:t>
            </a:r>
          </a:p>
          <a:p>
            <a:r>
              <a:rPr lang="en-US" sz="2800" b="1" dirty="0" smtClean="0"/>
              <a:t>P</a:t>
            </a:r>
            <a:r>
              <a:rPr lang="en-US" dirty="0" smtClean="0"/>
              <a:t>roximity</a:t>
            </a:r>
            <a:endParaRPr lang="en-US" dirty="0"/>
          </a:p>
        </p:txBody>
      </p:sp>
      <p:sp>
        <p:nvSpPr>
          <p:cNvPr id="4" name="TextBox 3"/>
          <p:cNvSpPr txBox="1"/>
          <p:nvPr/>
        </p:nvSpPr>
        <p:spPr>
          <a:xfrm>
            <a:off x="152400" y="6248400"/>
            <a:ext cx="8153400" cy="457200"/>
          </a:xfrm>
          <a:prstGeom prst="rect">
            <a:avLst/>
          </a:prstGeom>
          <a:noFill/>
        </p:spPr>
        <p:txBody>
          <a:bodyPr wrap="square" rtlCol="0">
            <a:noAutofit/>
          </a:bodyPr>
          <a:lstStyle/>
          <a:p>
            <a:r>
              <a:rPr lang="en-US" dirty="0" smtClean="0"/>
              <a:t>1 From “The non-designers type book” by Robin Williams (Peach Pit express)</a:t>
            </a:r>
          </a:p>
        </p:txBody>
      </p:sp>
    </p:spTree>
    <p:extLst>
      <p:ext uri="{BB962C8B-B14F-4D97-AF65-F5344CB8AC3E}">
        <p14:creationId xmlns:p14="http://schemas.microsoft.com/office/powerpoint/2010/main" val="34837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Explicit data </a:t>
            </a:r>
            <a:r>
              <a:rPr lang="en-US" dirty="0" smtClean="0"/>
              <a:t>and formulas</a:t>
            </a:r>
            <a:endParaRPr lang="en-US" dirty="0"/>
          </a:p>
        </p:txBody>
      </p:sp>
      <p:sp>
        <p:nvSpPr>
          <p:cNvPr id="3" name="Content Placeholder 2"/>
          <p:cNvSpPr>
            <a:spLocks noGrp="1"/>
          </p:cNvSpPr>
          <p:nvPr>
            <p:ph idx="1"/>
          </p:nvPr>
        </p:nvSpPr>
        <p:spPr/>
        <p:txBody>
          <a:bodyPr/>
          <a:lstStyle/>
          <a:p>
            <a:r>
              <a:rPr lang="en-US" dirty="0" smtClean="0"/>
              <a:t>Labeling requirement should be obvious</a:t>
            </a:r>
          </a:p>
          <a:p>
            <a:r>
              <a:rPr lang="en-US" dirty="0" smtClean="0"/>
              <a:t>Explicit formulas: compare the formulas on the next two slides</a:t>
            </a:r>
            <a:endParaRPr lang="en-US" dirty="0"/>
          </a:p>
        </p:txBody>
      </p:sp>
    </p:spTree>
    <p:extLst>
      <p:ext uri="{BB962C8B-B14F-4D97-AF65-F5344CB8AC3E}">
        <p14:creationId xmlns:p14="http://schemas.microsoft.com/office/powerpoint/2010/main" val="1459961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Contrast &amp; </a:t>
            </a:r>
            <a:r>
              <a:rPr lang="en-US" dirty="0" smtClean="0"/>
              <a:t>repetition</a:t>
            </a:r>
            <a:endParaRPr lang="en-US" dirty="0"/>
          </a:p>
        </p:txBody>
      </p:sp>
      <p:sp>
        <p:nvSpPr>
          <p:cNvPr id="3" name="Content Placeholder 2"/>
          <p:cNvSpPr>
            <a:spLocks noGrp="1"/>
          </p:cNvSpPr>
          <p:nvPr>
            <p:ph idx="1"/>
          </p:nvPr>
        </p:nvSpPr>
        <p:spPr/>
        <p:txBody>
          <a:bodyPr/>
          <a:lstStyle/>
          <a:p>
            <a:pPr marL="234950" lvl="1" indent="-234950">
              <a:buFont typeface="Arial" charset="0"/>
              <a:buChar char="•"/>
            </a:pPr>
            <a:r>
              <a:rPr lang="en-US" altLang="en-US" sz="2400" dirty="0"/>
              <a:t>Contrast:</a:t>
            </a:r>
          </a:p>
          <a:p>
            <a:pPr lvl="1"/>
            <a:r>
              <a:rPr lang="en-US" sz="2400" dirty="0"/>
              <a:t>Make different things </a:t>
            </a:r>
            <a:r>
              <a:rPr lang="en-US" sz="2400" b="1" dirty="0" smtClean="0"/>
              <a:t>look significantly different</a:t>
            </a:r>
          </a:p>
          <a:p>
            <a:r>
              <a:rPr lang="en-US" sz="2400" dirty="0" smtClean="0"/>
              <a:t>Repetition (Consistency): </a:t>
            </a:r>
          </a:p>
          <a:p>
            <a:pPr lvl="1"/>
            <a:r>
              <a:rPr lang="en-US" sz="2400" dirty="0" smtClean="0"/>
              <a:t>Repeat </a:t>
            </a:r>
            <a:r>
              <a:rPr lang="en-US" sz="2400" dirty="0"/>
              <a:t>conventions throughout the interface to tie elements together</a:t>
            </a:r>
            <a:endParaRPr lang="en-US" sz="2400" dirty="0" smtClean="0"/>
          </a:p>
          <a:p>
            <a:pPr lvl="1"/>
            <a:endParaRPr lang="en-US" dirty="0"/>
          </a:p>
        </p:txBody>
      </p:sp>
    </p:spTree>
    <p:extLst>
      <p:ext uri="{BB962C8B-B14F-4D97-AF65-F5344CB8AC3E}">
        <p14:creationId xmlns:p14="http://schemas.microsoft.com/office/powerpoint/2010/main" val="4274503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No </a:t>
            </a:r>
            <a:r>
              <a:rPr lang="en-US" dirty="0" smtClean="0"/>
              <a:t>contrast</a:t>
            </a:r>
            <a:endParaRPr lang="en-CA" dirty="0"/>
          </a:p>
        </p:txBody>
      </p:sp>
      <p:sp>
        <p:nvSpPr>
          <p:cNvPr id="3" name="Content Placeholder 2"/>
          <p:cNvSpPr>
            <a:spLocks noGrp="1"/>
          </p:cNvSpPr>
          <p:nvPr>
            <p:ph idx="1"/>
          </p:nvPr>
        </p:nvSpPr>
        <p:spPr/>
        <p:txBody>
          <a:bodyPr/>
          <a:lstStyle/>
          <a:p>
            <a:r>
              <a:rPr lang="en-CA" dirty="0" smtClean="0"/>
              <a:t>Poor representation:</a:t>
            </a:r>
            <a:endParaRPr lang="en-CA"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262" y="2286000"/>
            <a:ext cx="7766538" cy="2041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1801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Weak </a:t>
            </a:r>
            <a:r>
              <a:rPr lang="en-US" dirty="0" smtClean="0"/>
              <a:t>contrast</a:t>
            </a:r>
            <a:endParaRPr lang="en-CA" dirty="0"/>
          </a:p>
        </p:txBody>
      </p:sp>
      <p:sp>
        <p:nvSpPr>
          <p:cNvPr id="3" name="Content Placeholder 2"/>
          <p:cNvSpPr>
            <a:spLocks noGrp="1"/>
          </p:cNvSpPr>
          <p:nvPr>
            <p:ph idx="1"/>
          </p:nvPr>
        </p:nvSpPr>
        <p:spPr/>
        <p:txBody>
          <a:bodyPr/>
          <a:lstStyle/>
          <a:p>
            <a:r>
              <a:rPr lang="en-CA" dirty="0" smtClean="0"/>
              <a:t>Still a poor </a:t>
            </a:r>
            <a:r>
              <a:rPr lang="en-CA" dirty="0"/>
              <a:t>representation</a:t>
            </a:r>
            <a:r>
              <a:rPr lang="en-CA" dirty="0" smtClean="0"/>
              <a:t>:</a:t>
            </a:r>
          </a:p>
          <a:p>
            <a:pPr lvl="1"/>
            <a:r>
              <a:rPr lang="en-CA" dirty="0" smtClean="0"/>
              <a:t>You </a:t>
            </a:r>
            <a:r>
              <a:rPr lang="en-CA" i="1" dirty="0" smtClean="0"/>
              <a:t>would</a:t>
            </a:r>
            <a:r>
              <a:rPr lang="en-CA" dirty="0" smtClean="0"/>
              <a:t> lose style marks</a:t>
            </a:r>
            <a:endParaRPr lang="en-CA" dirty="0"/>
          </a:p>
          <a:p>
            <a:endParaRPr lang="en-CA"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34" y="2971800"/>
            <a:ext cx="7840932" cy="198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8336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Headings </a:t>
            </a:r>
            <a:r>
              <a:rPr lang="en-US" dirty="0" smtClean="0"/>
              <a:t>stand </a:t>
            </a:r>
            <a:r>
              <a:rPr lang="en-US" dirty="0"/>
              <a:t>o</a:t>
            </a:r>
            <a:r>
              <a:rPr lang="en-US" dirty="0" smtClean="0"/>
              <a:t>ut</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Good contrast:</a:t>
            </a:r>
          </a:p>
          <a:p>
            <a:pPr lvl="1"/>
            <a:r>
              <a:rPr lang="en-US" sz="2300" dirty="0" smtClean="0"/>
              <a:t>If contrast is not (or weakly) employed for a small set of data it may not be a large issue.</a:t>
            </a:r>
          </a:p>
          <a:p>
            <a:pPr lvl="1"/>
            <a:r>
              <a:rPr lang="en-US" sz="2300" dirty="0" smtClean="0"/>
              <a:t> But for larger data sets (“real data”) it may make it more work than is necessary.</a:t>
            </a:r>
            <a:endParaRPr lang="en-US" sz="2300" dirty="0"/>
          </a:p>
          <a:p>
            <a:endParaRPr lang="en-US" dirty="0" smtClean="0"/>
          </a:p>
          <a:p>
            <a:endParaRPr lang="en-US" dirty="0"/>
          </a:p>
          <a:p>
            <a:endParaRPr lang="en-US" dirty="0" smtClean="0"/>
          </a:p>
          <a:p>
            <a:endParaRPr lang="en-US" dirty="0" smtClean="0"/>
          </a:p>
          <a:p>
            <a:endParaRPr lang="en-US" dirty="0"/>
          </a:p>
          <a:p>
            <a:r>
              <a:rPr lang="en-US" dirty="0" smtClean="0"/>
              <a:t>Repetition:</a:t>
            </a:r>
          </a:p>
          <a:p>
            <a:pPr lvl="1"/>
            <a:r>
              <a:rPr lang="en-US" sz="2100" dirty="0" smtClean="0"/>
              <a:t>Same fonts, font sizes and font effects used in the headings vs. the data.</a:t>
            </a:r>
          </a:p>
          <a:p>
            <a:pPr lvl="1"/>
            <a:r>
              <a:rPr lang="en-US" sz="2100" dirty="0" smtClean="0"/>
              <a:t>Makes it easier to see and understand the structure</a:t>
            </a:r>
            <a:endParaRPr lang="en-US" sz="21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276600"/>
            <a:ext cx="7416929" cy="214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188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a:t>
            </a:r>
            <a:endParaRPr lang="en-US" dirty="0"/>
          </a:p>
        </p:txBody>
      </p:sp>
      <p:sp>
        <p:nvSpPr>
          <p:cNvPr id="3" name="Content Placeholder 2"/>
          <p:cNvSpPr>
            <a:spLocks noGrp="1"/>
          </p:cNvSpPr>
          <p:nvPr>
            <p:ph idx="1"/>
          </p:nvPr>
        </p:nvSpPr>
        <p:spPr/>
        <p:txBody>
          <a:bodyPr/>
          <a:lstStyle/>
          <a:p>
            <a:r>
              <a:rPr lang="en-US" dirty="0" smtClean="0"/>
              <a:t>It can be used to structure a document (represents hierarchical relationships).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19400"/>
            <a:ext cx="1981200" cy="28347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8969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Center alignment</a:t>
            </a:r>
            <a:endParaRPr lang="en-CA" dirty="0"/>
          </a:p>
        </p:txBody>
      </p:sp>
      <p:sp>
        <p:nvSpPr>
          <p:cNvPr id="3" name="Content Placeholder 2"/>
          <p:cNvSpPr>
            <a:spLocks noGrp="1"/>
          </p:cNvSpPr>
          <p:nvPr>
            <p:ph idx="1"/>
          </p:nvPr>
        </p:nvSpPr>
        <p:spPr/>
        <p:txBody>
          <a:bodyPr>
            <a:normAutofit fontScale="92500" lnSpcReduction="10000"/>
          </a:bodyPr>
          <a:lstStyle/>
          <a:p>
            <a:r>
              <a:rPr lang="en-CA" sz="2400" dirty="0" smtClean="0"/>
              <a:t>Sometimes it looks unformatted and often unprofessional</a:t>
            </a:r>
          </a:p>
          <a:p>
            <a:endParaRPr lang="en-CA" sz="2400" dirty="0"/>
          </a:p>
          <a:p>
            <a:endParaRPr lang="en-CA" sz="2400" dirty="0" smtClean="0"/>
          </a:p>
          <a:p>
            <a:endParaRPr lang="en-CA" sz="2400" dirty="0"/>
          </a:p>
          <a:p>
            <a:endParaRPr lang="en-CA" sz="2400" dirty="0" smtClean="0"/>
          </a:p>
          <a:p>
            <a:endParaRPr lang="en-CA" sz="2400" dirty="0" smtClean="0"/>
          </a:p>
          <a:p>
            <a:endParaRPr lang="en-CA" sz="2400" dirty="0"/>
          </a:p>
          <a:p>
            <a:endParaRPr lang="en-CA" sz="2400" dirty="0" smtClean="0"/>
          </a:p>
          <a:p>
            <a:endParaRPr lang="en-CA" sz="2400" dirty="0"/>
          </a:p>
          <a:p>
            <a:endParaRPr lang="en-CA" sz="2400" dirty="0" smtClean="0"/>
          </a:p>
          <a:p>
            <a:r>
              <a:rPr lang="en-CA" sz="2400" dirty="0" smtClean="0"/>
              <a:t>Also center alignment violates the consistency/repetition principle (headings vs. data not consistently aligned)</a:t>
            </a:r>
            <a:endParaRPr lang="en-CA" sz="2400" dirty="0"/>
          </a:p>
        </p:txBody>
      </p:sp>
      <p:pic>
        <p:nvPicPr>
          <p:cNvPr id="4" name="Picture 3"/>
          <p:cNvPicPr>
            <a:picLocks noChangeAspect="1"/>
          </p:cNvPicPr>
          <p:nvPr/>
        </p:nvPicPr>
        <p:blipFill>
          <a:blip r:embed="rId2"/>
          <a:stretch>
            <a:fillRect/>
          </a:stretch>
        </p:blipFill>
        <p:spPr>
          <a:xfrm>
            <a:off x="228600" y="2047027"/>
            <a:ext cx="3124200" cy="1344854"/>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97520"/>
            <a:ext cx="3886200" cy="32754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2760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a:t>
            </a:r>
            <a:r>
              <a:rPr lang="en-US" dirty="0" smtClean="0"/>
              <a:t>alignment</a:t>
            </a:r>
            <a:endParaRPr lang="en-US" dirty="0"/>
          </a:p>
        </p:txBody>
      </p:sp>
      <p:sp>
        <p:nvSpPr>
          <p:cNvPr id="3" name="Content Placeholder 2"/>
          <p:cNvSpPr>
            <a:spLocks noGrp="1"/>
          </p:cNvSpPr>
          <p:nvPr>
            <p:ph idx="1"/>
          </p:nvPr>
        </p:nvSpPr>
        <p:spPr/>
        <p:txBody>
          <a:bodyPr>
            <a:normAutofit/>
          </a:bodyPr>
          <a:lstStyle/>
          <a:p>
            <a:r>
              <a:rPr lang="en-US" sz="2400" dirty="0" smtClean="0"/>
              <a:t>While sparing </a:t>
            </a:r>
            <a:r>
              <a:rPr lang="en-US" sz="2400" dirty="0" smtClean="0"/>
              <a:t>use of center alignment can be used to provide contrast it should NEVER be used as the default in documents such as spreadsheets.</a:t>
            </a:r>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95600"/>
            <a:ext cx="4262437" cy="35925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917371"/>
            <a:ext cx="3848100" cy="2208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97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a:t>
            </a:r>
            <a:endParaRPr lang="en-US" dirty="0"/>
          </a:p>
        </p:txBody>
      </p:sp>
      <p:sp>
        <p:nvSpPr>
          <p:cNvPr id="3" name="Content Placeholder 2"/>
          <p:cNvSpPr>
            <a:spLocks noGrp="1"/>
          </p:cNvSpPr>
          <p:nvPr>
            <p:ph idx="1"/>
          </p:nvPr>
        </p:nvSpPr>
        <p:spPr/>
        <p:txBody>
          <a:bodyPr/>
          <a:lstStyle/>
          <a:p>
            <a:r>
              <a:rPr lang="en-US" dirty="0" smtClean="0"/>
              <a:t>Related items are in close proximity</a:t>
            </a:r>
          </a:p>
          <a:p>
            <a:r>
              <a:rPr lang="en-US" dirty="0" smtClean="0"/>
              <a:t>Unrelated items are separated</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45371"/>
            <a:ext cx="4245108" cy="4112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Brace 3"/>
          <p:cNvSpPr/>
          <p:nvPr/>
        </p:nvSpPr>
        <p:spPr>
          <a:xfrm>
            <a:off x="4953000" y="2895600"/>
            <a:ext cx="381000" cy="1447800"/>
          </a:xfrm>
          <a:prstGeom prst="rightBrac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 name="TextBox 4"/>
          <p:cNvSpPr txBox="1"/>
          <p:nvPr/>
        </p:nvSpPr>
        <p:spPr>
          <a:xfrm>
            <a:off x="5320990" y="3014442"/>
            <a:ext cx="2133600" cy="1477328"/>
          </a:xfrm>
          <a:prstGeom prst="rect">
            <a:avLst/>
          </a:prstGeom>
          <a:noFill/>
        </p:spPr>
        <p:txBody>
          <a:bodyPr wrap="square" rtlCol="0">
            <a:spAutoFit/>
          </a:bodyPr>
          <a:lstStyle/>
          <a:p>
            <a:r>
              <a:rPr lang="en-CA" dirty="0" smtClean="0"/>
              <a:t>Data (‘Data set I’) and the visual plot of the data are related so they are in close proximity</a:t>
            </a:r>
            <a:endParaRPr lang="en-CA" dirty="0"/>
          </a:p>
        </p:txBody>
      </p:sp>
      <p:sp>
        <p:nvSpPr>
          <p:cNvPr id="7" name="TextBox 6"/>
          <p:cNvSpPr txBox="1"/>
          <p:nvPr/>
        </p:nvSpPr>
        <p:spPr>
          <a:xfrm>
            <a:off x="6743700" y="4885613"/>
            <a:ext cx="2133600" cy="1477328"/>
          </a:xfrm>
          <a:prstGeom prst="rect">
            <a:avLst/>
          </a:prstGeom>
          <a:noFill/>
        </p:spPr>
        <p:txBody>
          <a:bodyPr wrap="square" rtlCol="0">
            <a:spAutoFit/>
          </a:bodyPr>
          <a:lstStyle/>
          <a:p>
            <a:r>
              <a:rPr lang="en-CA" dirty="0" smtClean="0"/>
              <a:t>Unrelated data sets employ negative proximity (‘white space’) to separate them</a:t>
            </a:r>
            <a:endParaRPr lang="en-CA" dirty="0"/>
          </a:p>
        </p:txBody>
      </p:sp>
      <p:cxnSp>
        <p:nvCxnSpPr>
          <p:cNvPr id="8" name="Straight Arrow Connector 7"/>
          <p:cNvCxnSpPr/>
          <p:nvPr/>
        </p:nvCxnSpPr>
        <p:spPr>
          <a:xfrm flipH="1" flipV="1">
            <a:off x="3657600" y="4038600"/>
            <a:ext cx="3086100" cy="1143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777940" y="5181600"/>
            <a:ext cx="2965760" cy="5556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96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a:t>
            </a:r>
            <a:r>
              <a:rPr lang="en-US" dirty="0" smtClean="0"/>
              <a:t>of </a:t>
            </a:r>
            <a:r>
              <a:rPr lang="en-US" dirty="0"/>
              <a:t>g</a:t>
            </a:r>
            <a:r>
              <a:rPr lang="en-US" dirty="0" smtClean="0"/>
              <a:t>raph</a:t>
            </a:r>
            <a:endParaRPr lang="en-US" dirty="0"/>
          </a:p>
        </p:txBody>
      </p:sp>
      <p:sp>
        <p:nvSpPr>
          <p:cNvPr id="3" name="Content Placeholder 2"/>
          <p:cNvSpPr>
            <a:spLocks noGrp="1"/>
          </p:cNvSpPr>
          <p:nvPr>
            <p:ph idx="1"/>
          </p:nvPr>
        </p:nvSpPr>
        <p:spPr/>
        <p:txBody>
          <a:bodyPr/>
          <a:lstStyle/>
          <a:p>
            <a:r>
              <a:rPr lang="en-US" dirty="0" smtClean="0"/>
              <a:t>Graph (appropriate type used, is information clearly represented</a:t>
            </a:r>
            <a:r>
              <a:rPr lang="en-US" dirty="0" smtClean="0"/>
              <a:t>):</a:t>
            </a:r>
            <a:endParaRPr lang="en-US" dirty="0"/>
          </a:p>
        </p:txBody>
      </p:sp>
    </p:spTree>
    <p:extLst>
      <p:ext uri="{BB962C8B-B14F-4D97-AF65-F5344CB8AC3E}">
        <p14:creationId xmlns:p14="http://schemas.microsoft.com/office/powerpoint/2010/main" val="3164575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fontScale="90000"/>
          </a:bodyPr>
          <a:lstStyle/>
          <a:p>
            <a:r>
              <a:rPr lang="en-US" altLang="en-US" dirty="0" smtClean="0"/>
              <a:t>Ways Of </a:t>
            </a:r>
            <a:r>
              <a:rPr lang="en-US" altLang="en-US" dirty="0" smtClean="0"/>
              <a:t>graphically </a:t>
            </a:r>
            <a:r>
              <a:rPr lang="en-US" altLang="en-US" dirty="0"/>
              <a:t>r</a:t>
            </a:r>
            <a:r>
              <a:rPr lang="en-US" altLang="en-US" dirty="0" smtClean="0"/>
              <a:t>epresenting </a:t>
            </a:r>
            <a:r>
              <a:rPr lang="en-US" altLang="en-US" dirty="0"/>
              <a:t>i</a:t>
            </a:r>
            <a:r>
              <a:rPr lang="en-US" altLang="en-US" dirty="0" smtClean="0"/>
              <a:t>nformation</a:t>
            </a:r>
            <a:endParaRPr lang="en-CA" altLang="en-US" dirty="0" smtClean="0"/>
          </a:p>
        </p:txBody>
      </p:sp>
      <p:sp>
        <p:nvSpPr>
          <p:cNvPr id="64515" name="Content Placeholder 2"/>
          <p:cNvSpPr>
            <a:spLocks noGrp="1"/>
          </p:cNvSpPr>
          <p:nvPr>
            <p:ph idx="1"/>
          </p:nvPr>
        </p:nvSpPr>
        <p:spPr/>
        <p:txBody>
          <a:bodyPr>
            <a:normAutofit/>
          </a:bodyPr>
          <a:lstStyle/>
          <a:p>
            <a:r>
              <a:rPr lang="en-US" altLang="en-US" sz="2400" dirty="0" smtClean="0"/>
              <a:t>Pie chart</a:t>
            </a:r>
          </a:p>
          <a:p>
            <a:endParaRPr lang="en-US" altLang="en-US" sz="2400" dirty="0" smtClean="0"/>
          </a:p>
          <a:p>
            <a:endParaRPr lang="en-US" altLang="en-US" sz="2400" dirty="0" smtClean="0"/>
          </a:p>
          <a:p>
            <a:endParaRPr lang="en-US" altLang="en-US" sz="2400" dirty="0" smtClean="0"/>
          </a:p>
          <a:p>
            <a:r>
              <a:rPr lang="en-US" altLang="en-US" sz="2400" dirty="0" smtClean="0"/>
              <a:t>Bar graph</a:t>
            </a:r>
          </a:p>
          <a:p>
            <a:endParaRPr lang="en-US" altLang="en-US" sz="2400" dirty="0" smtClean="0"/>
          </a:p>
          <a:p>
            <a:endParaRPr lang="en-US" altLang="en-US" sz="2400" dirty="0" smtClean="0"/>
          </a:p>
          <a:p>
            <a:endParaRPr lang="en-US" altLang="en-US" sz="2400" dirty="0" smtClean="0"/>
          </a:p>
          <a:p>
            <a:endParaRPr lang="en-US" altLang="en-US" sz="2400" dirty="0" smtClean="0"/>
          </a:p>
          <a:p>
            <a:r>
              <a:rPr lang="en-US" altLang="en-US" sz="2400" dirty="0" smtClean="0"/>
              <a:t>Line graph</a:t>
            </a:r>
            <a:endParaRPr lang="en-CA" altLang="en-US" sz="2400" dirty="0" smtClean="0"/>
          </a:p>
        </p:txBody>
      </p:sp>
      <p:pic>
        <p:nvPicPr>
          <p:cNvPr id="64516" name="Picture 2" descr="C:\Documents and Settings\tamj\Local Settings\Temporary Internet Files\Content.IE5\2PJSL3D5\MCj0312156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9512" y="1440657"/>
            <a:ext cx="18319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p:cNvPicPr>
            <a:picLocks noChangeAspect="1" noChangeArrowheads="1"/>
          </p:cNvPicPr>
          <p:nvPr/>
        </p:nvPicPr>
        <p:blipFill>
          <a:blip r:embed="rId3">
            <a:extLst>
              <a:ext uri="{28A0092B-C50C-407E-A947-70E740481C1C}">
                <a14:useLocalDpi xmlns:a14="http://schemas.microsoft.com/office/drawing/2010/main" val="0"/>
              </a:ext>
            </a:extLst>
          </a:blip>
          <a:srcRect l="41905" t="7492" r="55142" b="86667"/>
          <a:stretch>
            <a:fillRect/>
          </a:stretch>
        </p:blipFill>
        <p:spPr bwMode="auto">
          <a:xfrm>
            <a:off x="2717800" y="5467350"/>
            <a:ext cx="7747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64518" name="Picture 4" descr="C:\Documents and Settings\tamj\Local Settings\Temporary Internet Files\Content.IE5\BXBUDUUE\MCj042606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7299" y="3350816"/>
            <a:ext cx="16764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582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smtClean="0"/>
              <a:t>Label </a:t>
            </a:r>
            <a:r>
              <a:rPr lang="en-US" altLang="en-US" dirty="0" smtClean="0"/>
              <a:t>formulas:</a:t>
            </a:r>
            <a:endParaRPr lang="en-CA" altLang="en-US" dirty="0" smtClean="0"/>
          </a:p>
        </p:txBody>
      </p:sp>
      <p:sp>
        <p:nvSpPr>
          <p:cNvPr id="55299" name="Content Placeholder 2"/>
          <p:cNvSpPr>
            <a:spLocks noGrp="1"/>
          </p:cNvSpPr>
          <p:nvPr>
            <p:ph idx="1"/>
          </p:nvPr>
        </p:nvSpPr>
        <p:spPr>
          <a:xfrm>
            <a:off x="495300" y="1133475"/>
            <a:ext cx="8178800" cy="5368925"/>
          </a:xfrm>
        </p:spPr>
        <p:txBody>
          <a:bodyPr/>
          <a:lstStyle/>
          <a:p>
            <a:r>
              <a:rPr lang="en-US" altLang="en-US" dirty="0" smtClean="0"/>
              <a:t>Similar to data unless the formula is very obvious to the reader of the spreadsheet (and not the author) label all parts.</a:t>
            </a:r>
          </a:p>
          <a:p>
            <a:pPr lvl="1"/>
            <a:r>
              <a:rPr lang="en-US" altLang="en-US" dirty="0" smtClean="0"/>
              <a:t>Most of the time it won’t be obvious so label most everything</a:t>
            </a:r>
            <a:r>
              <a:rPr lang="en-US" altLang="en-US" dirty="0" smtClean="0"/>
              <a:t>.</a:t>
            </a:r>
          </a:p>
          <a:p>
            <a:pPr lvl="1"/>
            <a:r>
              <a:rPr lang="en-US" altLang="en-US" dirty="0" smtClean="0"/>
              <a:t>This is a very poor design</a:t>
            </a:r>
            <a:endParaRPr lang="en-CA" altLang="en-US" dirty="0" smtClean="0"/>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l="12567" t="16618" r="50177" b="69072"/>
          <a:stretch>
            <a:fillRect/>
          </a:stretch>
        </p:blipFill>
        <p:spPr bwMode="auto">
          <a:xfrm>
            <a:off x="1384300" y="4114800"/>
            <a:ext cx="77597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1513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smtClean="0"/>
              <a:t>Pie </a:t>
            </a:r>
            <a:r>
              <a:rPr lang="en-US" altLang="en-US" dirty="0" err="1" smtClean="0"/>
              <a:t>vharts</a:t>
            </a:r>
            <a:endParaRPr lang="en-CA" altLang="en-US" dirty="0" smtClean="0"/>
          </a:p>
        </p:txBody>
      </p:sp>
      <p:sp>
        <p:nvSpPr>
          <p:cNvPr id="3" name="Content Placeholder 2"/>
          <p:cNvSpPr>
            <a:spLocks noGrp="1"/>
          </p:cNvSpPr>
          <p:nvPr>
            <p:ph idx="1"/>
          </p:nvPr>
        </p:nvSpPr>
        <p:spPr/>
        <p:txBody>
          <a:bodyPr>
            <a:normAutofit/>
          </a:bodyPr>
          <a:lstStyle/>
          <a:p>
            <a:r>
              <a:rPr lang="en-CA" altLang="en-US" sz="2400" dirty="0" smtClean="0"/>
              <a:t>Good for showing proportions, how much of the whole does each item contribute. </a:t>
            </a:r>
          </a:p>
          <a:p>
            <a:endParaRPr lang="en-US" altLang="en-US" sz="2400" dirty="0" smtClean="0"/>
          </a:p>
          <a:p>
            <a:endParaRPr lang="en-US" altLang="en-US" sz="2400" dirty="0" smtClean="0"/>
          </a:p>
          <a:p>
            <a:endParaRPr lang="en-US" altLang="en-US" sz="2400" dirty="0" smtClean="0"/>
          </a:p>
          <a:p>
            <a:pPr marL="0" indent="0">
              <a:buNone/>
            </a:pPr>
            <a:endParaRPr lang="en-CA" altLang="en-US" sz="2400" dirty="0" smtClean="0"/>
          </a:p>
          <a:p>
            <a:r>
              <a:rPr lang="en-CA" altLang="en-US" sz="2400" dirty="0" smtClean="0"/>
              <a:t>It’s poor for showing exact numeric values.</a:t>
            </a:r>
          </a:p>
        </p:txBody>
      </p:sp>
      <p:graphicFrame>
        <p:nvGraphicFramePr>
          <p:cNvPr id="4" name="Chart 3"/>
          <p:cNvGraphicFramePr/>
          <p:nvPr>
            <p:extLst>
              <p:ext uri="{D42A27DB-BD31-4B8C-83A1-F6EECF244321}">
                <p14:modId xmlns:p14="http://schemas.microsoft.com/office/powerpoint/2010/main" val="3513316380"/>
              </p:ext>
            </p:extLst>
          </p:nvPr>
        </p:nvGraphicFramePr>
        <p:xfrm>
          <a:off x="990600" y="2362200"/>
          <a:ext cx="3632200" cy="1905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4027863048"/>
              </p:ext>
            </p:extLst>
          </p:nvPr>
        </p:nvGraphicFramePr>
        <p:xfrm>
          <a:off x="914400" y="4648200"/>
          <a:ext cx="3543300" cy="187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035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altLang="en-US" dirty="0" smtClean="0"/>
              <a:t>Bar </a:t>
            </a:r>
            <a:r>
              <a:rPr lang="en-US" altLang="en-US" dirty="0" smtClean="0"/>
              <a:t>and </a:t>
            </a:r>
            <a:r>
              <a:rPr lang="en-US" altLang="en-US" dirty="0" smtClean="0"/>
              <a:t>l</a:t>
            </a:r>
            <a:r>
              <a:rPr lang="en-US" altLang="en-US" dirty="0" smtClean="0"/>
              <a:t>ine </a:t>
            </a:r>
            <a:r>
              <a:rPr lang="en-US" altLang="en-US" dirty="0"/>
              <a:t>g</a:t>
            </a:r>
            <a:r>
              <a:rPr lang="en-US" altLang="en-US" dirty="0" smtClean="0"/>
              <a:t>raphs</a:t>
            </a:r>
            <a:endParaRPr lang="en-CA" altLang="en-US" dirty="0" smtClean="0"/>
          </a:p>
        </p:txBody>
      </p:sp>
      <p:sp>
        <p:nvSpPr>
          <p:cNvPr id="3" name="Content Placeholder 2"/>
          <p:cNvSpPr>
            <a:spLocks noGrp="1"/>
          </p:cNvSpPr>
          <p:nvPr>
            <p:ph idx="1"/>
          </p:nvPr>
        </p:nvSpPr>
        <p:spPr/>
        <p:txBody>
          <a:bodyPr/>
          <a:lstStyle/>
          <a:p>
            <a:pPr marL="111125" lvl="1" indent="-111125">
              <a:spcBef>
                <a:spcPct val="30000"/>
              </a:spcBef>
              <a:buSzTx/>
              <a:buFontTx/>
              <a:buChar char="•"/>
            </a:pPr>
            <a:r>
              <a:rPr lang="en-CA" altLang="en-US" sz="2400" dirty="0" smtClean="0"/>
              <a:t>For showing trends</a:t>
            </a:r>
          </a:p>
          <a:p>
            <a:pPr marL="111125" lvl="1" indent="-111125">
              <a:spcBef>
                <a:spcPct val="30000"/>
              </a:spcBef>
              <a:buSzTx/>
              <a:buFontTx/>
              <a:buChar char="•"/>
            </a:pPr>
            <a:endParaRPr lang="en-US" altLang="en-US" sz="2400" dirty="0" smtClean="0"/>
          </a:p>
          <a:p>
            <a:pPr marL="111125" lvl="1" indent="-111125">
              <a:spcBef>
                <a:spcPct val="30000"/>
              </a:spcBef>
              <a:buSzTx/>
              <a:buFontTx/>
              <a:buChar char="•"/>
            </a:pPr>
            <a:endParaRPr lang="en-US" altLang="en-US" sz="2400" dirty="0" smtClean="0"/>
          </a:p>
          <a:p>
            <a:pPr marL="111125" lvl="1" indent="-111125">
              <a:spcBef>
                <a:spcPct val="30000"/>
              </a:spcBef>
              <a:buSzTx/>
              <a:buFontTx/>
              <a:buChar char="•"/>
            </a:pPr>
            <a:endParaRPr lang="en-US" altLang="en-US" sz="2400" dirty="0" smtClean="0"/>
          </a:p>
          <a:p>
            <a:pPr marL="111125" lvl="1" indent="-111125">
              <a:spcBef>
                <a:spcPct val="30000"/>
              </a:spcBef>
              <a:buSzTx/>
              <a:buFont typeface="Times New Roman" pitchFamily="18" charset="0"/>
              <a:buNone/>
            </a:pPr>
            <a:endParaRPr lang="en-CA" altLang="en-US" sz="2400" dirty="0" smtClean="0"/>
          </a:p>
          <a:p>
            <a:pPr marL="111125" lvl="1" indent="-111125">
              <a:spcBef>
                <a:spcPct val="30000"/>
              </a:spcBef>
              <a:buSzTx/>
              <a:buFontTx/>
              <a:buChar char="•"/>
            </a:pPr>
            <a:r>
              <a:rPr lang="en-CA" altLang="en-US" sz="2400" dirty="0" smtClean="0"/>
              <a:t>Comparing functions</a:t>
            </a:r>
          </a:p>
          <a:p>
            <a:endParaRPr lang="en-CA" altLang="en-US" dirty="0" smtClean="0"/>
          </a:p>
        </p:txBody>
      </p:sp>
      <p:graphicFrame>
        <p:nvGraphicFramePr>
          <p:cNvPr id="81922" name="Object 2"/>
          <p:cNvGraphicFramePr>
            <a:graphicFrameLocks noChangeAspect="1"/>
          </p:cNvGraphicFramePr>
          <p:nvPr>
            <p:extLst>
              <p:ext uri="{D42A27DB-BD31-4B8C-83A1-F6EECF244321}">
                <p14:modId xmlns:p14="http://schemas.microsoft.com/office/powerpoint/2010/main" val="3197741236"/>
              </p:ext>
            </p:extLst>
          </p:nvPr>
        </p:nvGraphicFramePr>
        <p:xfrm>
          <a:off x="3581400" y="1524000"/>
          <a:ext cx="3363912" cy="1773237"/>
        </p:xfrm>
        <a:graphic>
          <a:graphicData uri="http://schemas.openxmlformats.org/presentationml/2006/ole">
            <mc:AlternateContent xmlns:mc="http://schemas.openxmlformats.org/markup-compatibility/2006">
              <mc:Choice xmlns:v="urn:schemas-microsoft-com:vml" Requires="v">
                <p:oleObj spid="_x0000_s1077" name="Chart" r:id="rId3" imgW="5219624" imgH="2752801" progId="Excel.Sheet.8">
                  <p:embed/>
                </p:oleObj>
              </mc:Choice>
              <mc:Fallback>
                <p:oleObj name="Chart" r:id="rId3" imgW="5219624" imgH="275280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524000"/>
                        <a:ext cx="3363912" cy="177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Chart 4"/>
          <p:cNvGraphicFramePr/>
          <p:nvPr>
            <p:extLst>
              <p:ext uri="{D42A27DB-BD31-4B8C-83A1-F6EECF244321}">
                <p14:modId xmlns:p14="http://schemas.microsoft.com/office/powerpoint/2010/main" val="2874502422"/>
              </p:ext>
            </p:extLst>
          </p:nvPr>
        </p:nvGraphicFramePr>
        <p:xfrm>
          <a:off x="3429000" y="3962400"/>
          <a:ext cx="4800600" cy="276777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86768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Graph for the assignment</a:t>
            </a:r>
            <a:endParaRPr lang="en-CA" dirty="0"/>
          </a:p>
        </p:txBody>
      </p:sp>
      <p:sp>
        <p:nvSpPr>
          <p:cNvPr id="3" name="Content Placeholder 2"/>
          <p:cNvSpPr>
            <a:spLocks noGrp="1"/>
          </p:cNvSpPr>
          <p:nvPr>
            <p:ph idx="1"/>
          </p:nvPr>
        </p:nvSpPr>
        <p:spPr/>
        <p:txBody>
          <a:bodyPr/>
          <a:lstStyle/>
          <a:p>
            <a:r>
              <a:rPr lang="en-CA" dirty="0" smtClean="0"/>
              <a:t>The Excel name of the graph you are to use is a ‘column chart’</a:t>
            </a:r>
          </a:p>
          <a:p>
            <a:pPr lvl="1"/>
            <a:r>
              <a:rPr lang="en-CA" dirty="0" smtClean="0"/>
              <a:t>Think of it as a specialized version of a bar graph (vertical rather than horizontal)</a:t>
            </a:r>
            <a:endParaRPr lang="en-CA" dirty="0"/>
          </a:p>
        </p:txBody>
      </p:sp>
      <p:pic>
        <p:nvPicPr>
          <p:cNvPr id="7" name="Picture 6"/>
          <p:cNvPicPr>
            <a:picLocks noChangeAspect="1"/>
          </p:cNvPicPr>
          <p:nvPr/>
        </p:nvPicPr>
        <p:blipFill rotWithShape="1">
          <a:blip r:embed="rId2"/>
          <a:srcRect l="58922" t="23215" r="27202" b="53053"/>
          <a:stretch/>
        </p:blipFill>
        <p:spPr>
          <a:xfrm>
            <a:off x="1219200" y="3763963"/>
            <a:ext cx="2819400" cy="3013840"/>
          </a:xfrm>
          <a:prstGeom prst="rect">
            <a:avLst/>
          </a:prstGeom>
        </p:spPr>
      </p:pic>
    </p:spTree>
    <p:extLst>
      <p:ext uri="{BB962C8B-B14F-4D97-AF65-F5344CB8AC3E}">
        <p14:creationId xmlns:p14="http://schemas.microsoft.com/office/powerpoint/2010/main" val="1612740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Graphs: Final note</a:t>
            </a:r>
            <a:endParaRPr lang="en-CA" dirty="0"/>
          </a:p>
        </p:txBody>
      </p:sp>
      <p:sp>
        <p:nvSpPr>
          <p:cNvPr id="3" name="Content Placeholder 2"/>
          <p:cNvSpPr>
            <a:spLocks noGrp="1"/>
          </p:cNvSpPr>
          <p:nvPr>
            <p:ph idx="1"/>
          </p:nvPr>
        </p:nvSpPr>
        <p:spPr/>
        <p:txBody>
          <a:bodyPr>
            <a:normAutofit/>
          </a:bodyPr>
          <a:lstStyle/>
          <a:p>
            <a:r>
              <a:rPr lang="en-CA" sz="2400" dirty="0" smtClean="0"/>
              <a:t>Keep it simple!</a:t>
            </a:r>
          </a:p>
          <a:p>
            <a:r>
              <a:rPr lang="en-CA" sz="2400" dirty="0" smtClean="0"/>
              <a:t>Avoid ‘fancy’ special effects that may detract from the clear display of your graph</a:t>
            </a:r>
          </a:p>
          <a:p>
            <a:r>
              <a:rPr lang="en-CA" sz="2400" dirty="0" smtClean="0"/>
              <a:t>Both of the examples below are examples of the poor use of  graphs</a:t>
            </a:r>
            <a:endParaRPr lang="en-CA" sz="2400" dirty="0"/>
          </a:p>
        </p:txBody>
      </p:sp>
      <p:pic>
        <p:nvPicPr>
          <p:cNvPr id="5" name="Picture 4"/>
          <p:cNvPicPr>
            <a:picLocks noChangeArrowheads="1"/>
          </p:cNvPicPr>
          <p:nvPr/>
        </p:nvPicPr>
        <p:blipFill>
          <a:blip r:embed="rId2">
            <a:extLst>
              <a:ext uri="{28A0092B-C50C-407E-A947-70E740481C1C}">
                <a14:useLocalDpi xmlns:a14="http://schemas.microsoft.com/office/drawing/2010/main" val="0"/>
              </a:ext>
            </a:extLst>
          </a:blip>
          <a:srcRect l="51302"/>
          <a:stretch>
            <a:fillRect/>
          </a:stretch>
        </p:blipFill>
        <p:spPr>
          <a:xfrm>
            <a:off x="5181600" y="4905733"/>
            <a:ext cx="4611687" cy="2161996"/>
          </a:xfrm>
          <a:prstGeom prst="rect">
            <a:avLst/>
          </a:prstGeom>
          <a:noFill/>
          <a:ln/>
        </p:spPr>
      </p:pic>
      <p:pic>
        <p:nvPicPr>
          <p:cNvPr id="6" name="Picture 24" descr="member_stats_history_cpu_time"/>
          <p:cNvPicPr>
            <a:picLocks noChangeAspect="1" noChangeArrowheads="1"/>
          </p:cNvPicPr>
          <p:nvPr/>
        </p:nvPicPr>
        <p:blipFill>
          <a:blip r:embed="rId3">
            <a:extLst>
              <a:ext uri="{28A0092B-C50C-407E-A947-70E740481C1C}">
                <a14:useLocalDpi xmlns:a14="http://schemas.microsoft.com/office/drawing/2010/main" val="0"/>
              </a:ext>
            </a:extLst>
          </a:blip>
          <a:srcRect l="9564" t="22641" r="48517" b="11479"/>
          <a:stretch>
            <a:fillRect/>
          </a:stretch>
        </p:blipFill>
        <p:spPr>
          <a:xfrm>
            <a:off x="1" y="3751818"/>
            <a:ext cx="3352800" cy="188254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72483" y="5662394"/>
            <a:ext cx="1828800" cy="646331"/>
          </a:xfrm>
          <a:prstGeom prst="rect">
            <a:avLst/>
          </a:prstGeom>
          <a:noFill/>
        </p:spPr>
        <p:txBody>
          <a:bodyPr wrap="square" rtlCol="0">
            <a:spAutoFit/>
          </a:bodyPr>
          <a:lstStyle/>
          <a:p>
            <a:r>
              <a:rPr lang="en-CA" dirty="0" smtClean="0"/>
              <a:t>Unnecessary 3D effects</a:t>
            </a:r>
            <a:endParaRPr lang="en-CA" dirty="0"/>
          </a:p>
        </p:txBody>
      </p:sp>
      <p:sp>
        <p:nvSpPr>
          <p:cNvPr id="8" name="TextBox 7"/>
          <p:cNvSpPr txBox="1"/>
          <p:nvPr/>
        </p:nvSpPr>
        <p:spPr>
          <a:xfrm>
            <a:off x="7149558" y="3733800"/>
            <a:ext cx="1828800" cy="1200329"/>
          </a:xfrm>
          <a:prstGeom prst="rect">
            <a:avLst/>
          </a:prstGeom>
          <a:noFill/>
        </p:spPr>
        <p:txBody>
          <a:bodyPr wrap="square" rtlCol="0">
            <a:spAutoFit/>
          </a:bodyPr>
          <a:lstStyle/>
          <a:p>
            <a:pPr algn="r"/>
            <a:r>
              <a:rPr lang="en-CA" dirty="0" smtClean="0"/>
              <a:t>Use of 3D combined with distracting textures</a:t>
            </a:r>
            <a:endParaRPr lang="en-CA" dirty="0"/>
          </a:p>
        </p:txBody>
      </p:sp>
    </p:spTree>
    <p:extLst>
      <p:ext uri="{BB962C8B-B14F-4D97-AF65-F5344CB8AC3E}">
        <p14:creationId xmlns:p14="http://schemas.microsoft.com/office/powerpoint/2010/main" val="272321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r>
              <a:rPr lang="en-US" altLang="en-US" dirty="0" smtClean="0"/>
              <a:t>Previous </a:t>
            </a:r>
            <a:r>
              <a:rPr lang="en-US" altLang="en-US" dirty="0"/>
              <a:t>e</a:t>
            </a:r>
            <a:r>
              <a:rPr lang="en-US" altLang="en-US" dirty="0" smtClean="0"/>
              <a:t>xample</a:t>
            </a:r>
            <a:r>
              <a:rPr lang="en-US" altLang="en-US" dirty="0" smtClean="0"/>
              <a:t>: Explicitly </a:t>
            </a:r>
            <a:r>
              <a:rPr lang="en-US" altLang="en-US" dirty="0"/>
              <a:t>l</a:t>
            </a:r>
            <a:r>
              <a:rPr lang="en-US" altLang="en-US" dirty="0" smtClean="0"/>
              <a:t>abeled formulas</a:t>
            </a:r>
            <a:endParaRPr lang="en-CA" altLang="en-US" dirty="0" smtClean="0"/>
          </a:p>
        </p:txBody>
      </p:sp>
      <p:sp>
        <p:nvSpPr>
          <p:cNvPr id="3" name="Content Placeholder 2"/>
          <p:cNvSpPr>
            <a:spLocks noGrp="1"/>
          </p:cNvSpPr>
          <p:nvPr>
            <p:ph idx="1"/>
          </p:nvPr>
        </p:nvSpPr>
        <p:spPr/>
        <p:txBody>
          <a:bodyPr/>
          <a:lstStyle/>
          <a:p>
            <a:r>
              <a:rPr lang="en-US" altLang="en-US" dirty="0" smtClean="0"/>
              <a:t>Whenever possible label the different parts of a calculation to make easier for the reader to interpret and understand how your calculations work.</a:t>
            </a:r>
            <a:endParaRPr lang="en-CA" altLang="en-US" dirty="0" smtClean="0"/>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l="23143" t="25015" r="42000" b="48698"/>
          <a:stretch>
            <a:fillRect/>
          </a:stretch>
        </p:blipFill>
        <p:spPr bwMode="auto">
          <a:xfrm>
            <a:off x="838200" y="2667000"/>
            <a:ext cx="6718300" cy="379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448434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Note</a:t>
            </a:r>
            <a:endParaRPr lang="en-CA" dirty="0"/>
          </a:p>
        </p:txBody>
      </p:sp>
      <p:sp>
        <p:nvSpPr>
          <p:cNvPr id="3" name="Content Placeholder 2"/>
          <p:cNvSpPr>
            <a:spLocks noGrp="1"/>
          </p:cNvSpPr>
          <p:nvPr>
            <p:ph idx="1"/>
          </p:nvPr>
        </p:nvSpPr>
        <p:spPr/>
        <p:txBody>
          <a:bodyPr/>
          <a:lstStyle/>
          <a:p>
            <a:r>
              <a:rPr lang="en-CA" dirty="0" smtClean="0"/>
              <a:t>With the previous examples the need for labeling is obvious it won’t be so obvious in other cases</a:t>
            </a:r>
            <a:endParaRPr lang="en-CA" dirty="0"/>
          </a:p>
        </p:txBody>
      </p:sp>
    </p:spTree>
    <p:extLst>
      <p:ext uri="{BB962C8B-B14F-4D97-AF65-F5344CB8AC3E}">
        <p14:creationId xmlns:p14="http://schemas.microsoft.com/office/powerpoint/2010/main" val="3267338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Functionality</a:t>
            </a:r>
            <a:endParaRPr lang="en-US" dirty="0"/>
          </a:p>
        </p:txBody>
      </p:sp>
      <p:sp>
        <p:nvSpPr>
          <p:cNvPr id="3" name="Content Placeholder 2"/>
          <p:cNvSpPr>
            <a:spLocks noGrp="1"/>
          </p:cNvSpPr>
          <p:nvPr>
            <p:ph idx="1"/>
          </p:nvPr>
        </p:nvSpPr>
        <p:spPr/>
        <p:txBody>
          <a:bodyPr/>
          <a:lstStyle/>
          <a:p>
            <a:r>
              <a:rPr lang="en-US" b="0" dirty="0" smtClean="0">
                <a:effectLst/>
              </a:rPr>
              <a:t>Obviously values should be computed by Excel and not determined externally and manually entered</a:t>
            </a:r>
            <a:r>
              <a:rPr lang="en-US" b="0" dirty="0" smtClean="0">
                <a:effectLst/>
              </a:rPr>
              <a:t>.</a:t>
            </a:r>
            <a:endParaRPr lang="en-US" b="0" dirty="0" smtClean="0">
              <a:effectLst/>
            </a:endParaRPr>
          </a:p>
        </p:txBody>
      </p:sp>
    </p:spTree>
    <p:extLst>
      <p:ext uri="{BB962C8B-B14F-4D97-AF65-F5344CB8AC3E}">
        <p14:creationId xmlns:p14="http://schemas.microsoft.com/office/powerpoint/2010/main" val="3022408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Designing </a:t>
            </a:r>
            <a:r>
              <a:rPr lang="en-CA" dirty="0" smtClean="0"/>
              <a:t>spreadsheets</a:t>
            </a:r>
            <a:r>
              <a:rPr lang="en-CA" dirty="0" smtClean="0"/>
              <a:t>: Rules </a:t>
            </a:r>
            <a:r>
              <a:rPr lang="en-CA" dirty="0"/>
              <a:t>o</a:t>
            </a:r>
            <a:r>
              <a:rPr lang="en-CA" dirty="0" smtClean="0"/>
              <a:t>f </a:t>
            </a:r>
            <a:r>
              <a:rPr lang="en-CA" dirty="0"/>
              <a:t>t</a:t>
            </a:r>
            <a:r>
              <a:rPr lang="en-CA" dirty="0" smtClean="0"/>
              <a:t>humb</a:t>
            </a:r>
            <a:endParaRPr lang="en-CA"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CA" dirty="0" smtClean="0"/>
              <a:t>Do not directly enter values as data that can be calculated from other values.</a:t>
            </a:r>
          </a:p>
          <a:p>
            <a:pPr lvl="1"/>
            <a:r>
              <a:rPr lang="en-CA" dirty="0" smtClean="0"/>
              <a:t>Example</a:t>
            </a:r>
          </a:p>
          <a:p>
            <a:pPr lvl="2"/>
            <a:r>
              <a:rPr lang="en-CA" dirty="0" smtClean="0"/>
              <a:t>Assignment grade (assume one assignment) = </a:t>
            </a:r>
            <a:r>
              <a:rPr lang="en-CA" dirty="0" smtClean="0">
                <a:latin typeface="Consolas" panose="020B0609020204030204" pitchFamily="49" charset="0"/>
                <a:cs typeface="Consolas" panose="020B0609020204030204" pitchFamily="49" charset="0"/>
              </a:rPr>
              <a:t>4.3</a:t>
            </a:r>
            <a:r>
              <a:rPr lang="en-CA" dirty="0" smtClean="0"/>
              <a:t> (data in cell </a:t>
            </a:r>
            <a:r>
              <a:rPr lang="en-CA" dirty="0" smtClean="0">
                <a:latin typeface="Consolas" panose="020B0609020204030204" pitchFamily="49" charset="0"/>
                <a:cs typeface="Consolas" panose="020B0609020204030204" pitchFamily="49" charset="0"/>
              </a:rPr>
              <a:t>A2</a:t>
            </a:r>
            <a:r>
              <a:rPr lang="en-CA" dirty="0" smtClean="0"/>
              <a:t>)</a:t>
            </a:r>
          </a:p>
          <a:p>
            <a:pPr lvl="2"/>
            <a:r>
              <a:rPr lang="en-CA" dirty="0" smtClean="0"/>
              <a:t>Exam grade (assume only one exam) = </a:t>
            </a:r>
            <a:r>
              <a:rPr lang="en-CA" dirty="0" smtClean="0">
                <a:latin typeface="Consolas" panose="020B0609020204030204" pitchFamily="49" charset="0"/>
                <a:cs typeface="Consolas" panose="020B0609020204030204" pitchFamily="49" charset="0"/>
              </a:rPr>
              <a:t>3.3</a:t>
            </a:r>
            <a:r>
              <a:rPr lang="en-CA" dirty="0" smtClean="0"/>
              <a:t> (data in cell </a:t>
            </a:r>
            <a:r>
              <a:rPr lang="en-CA" dirty="0" smtClean="0">
                <a:latin typeface="Consolas" panose="020B0609020204030204" pitchFamily="49" charset="0"/>
                <a:cs typeface="Consolas" panose="020B0609020204030204" pitchFamily="49" charset="0"/>
              </a:rPr>
              <a:t>B2</a:t>
            </a:r>
            <a:r>
              <a:rPr lang="en-CA" dirty="0" smtClean="0"/>
              <a:t>)</a:t>
            </a:r>
          </a:p>
          <a:p>
            <a:pPr lvl="2"/>
            <a:r>
              <a:rPr lang="en-CA" dirty="0" smtClean="0"/>
              <a:t>Term grade point </a:t>
            </a:r>
            <a:r>
              <a:rPr lang="en-CA" dirty="0">
                <a:latin typeface="Consolas" panose="020B0609020204030204" pitchFamily="49" charset="0"/>
                <a:cs typeface="Consolas" panose="020B0609020204030204" pitchFamily="49" charset="0"/>
              </a:rPr>
              <a:t>=(A2*0.4)+(B2*0.6</a:t>
            </a:r>
            <a:r>
              <a:rPr lang="en-CA" dirty="0" smtClean="0">
                <a:latin typeface="Consolas" panose="020B0609020204030204" pitchFamily="49" charset="0"/>
                <a:cs typeface="Consolas" panose="020B0609020204030204" pitchFamily="49" charset="0"/>
              </a:rPr>
              <a:t>)</a:t>
            </a:r>
            <a:r>
              <a:rPr lang="en-CA" dirty="0" smtClean="0"/>
              <a:t> OR enter </a:t>
            </a:r>
            <a:r>
              <a:rPr lang="en-CA" dirty="0" smtClean="0">
                <a:latin typeface="Consolas" panose="020B0609020204030204" pitchFamily="49" charset="0"/>
                <a:cs typeface="Consolas" panose="020B0609020204030204" pitchFamily="49" charset="0"/>
              </a:rPr>
              <a:t>3.66</a:t>
            </a:r>
            <a:r>
              <a:rPr lang="en-CA" dirty="0" smtClean="0"/>
              <a:t>?</a:t>
            </a:r>
          </a:p>
          <a:p>
            <a:pPr lvl="3"/>
            <a:r>
              <a:rPr lang="en-CA" dirty="0" smtClean="0"/>
              <a:t>Obviously the first approach is better</a:t>
            </a:r>
          </a:p>
          <a:p>
            <a:pPr lvl="3"/>
            <a:r>
              <a:rPr lang="en-CA" dirty="0" smtClean="0"/>
              <a:t>However there are still problems!</a:t>
            </a:r>
            <a:endParaRPr lang="en-CA" dirty="0" smtClean="0"/>
          </a:p>
          <a:p>
            <a:pPr lvl="2"/>
            <a:endParaRPr lang="en-CA" dirty="0"/>
          </a:p>
        </p:txBody>
      </p:sp>
    </p:spTree>
    <p:extLst>
      <p:ext uri="{BB962C8B-B14F-4D97-AF65-F5344CB8AC3E}">
        <p14:creationId xmlns:p14="http://schemas.microsoft.com/office/powerpoint/2010/main" val="1837591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Functionality: Design </a:t>
            </a:r>
            <a:r>
              <a:rPr lang="en-US" dirty="0" smtClean="0"/>
              <a:t>for </a:t>
            </a:r>
            <a:r>
              <a:rPr lang="en-US" dirty="0"/>
              <a:t>c</a:t>
            </a:r>
            <a:r>
              <a:rPr lang="en-US" dirty="0" smtClean="0"/>
              <a:t>larity </a:t>
            </a:r>
            <a:r>
              <a:rPr lang="en-US" dirty="0"/>
              <a:t>a</a:t>
            </a:r>
            <a:r>
              <a:rPr lang="en-US" dirty="0" smtClean="0"/>
              <a:t>nd </a:t>
            </a:r>
            <a:r>
              <a:rPr lang="en-US" dirty="0"/>
              <a:t>a</a:t>
            </a:r>
            <a:r>
              <a:rPr lang="en-US" dirty="0" smtClean="0"/>
              <a:t>llow </a:t>
            </a:r>
            <a:r>
              <a:rPr lang="en-US" dirty="0"/>
              <a:t>f</a:t>
            </a:r>
            <a:r>
              <a:rPr lang="en-US" dirty="0" smtClean="0"/>
              <a:t>or future changes</a:t>
            </a:r>
            <a:endParaRPr lang="en-US" dirty="0"/>
          </a:p>
        </p:txBody>
      </p:sp>
      <p:sp>
        <p:nvSpPr>
          <p:cNvPr id="3" name="Content Placeholder 2"/>
          <p:cNvSpPr>
            <a:spLocks noGrp="1"/>
          </p:cNvSpPr>
          <p:nvPr>
            <p:ph idx="1"/>
          </p:nvPr>
        </p:nvSpPr>
        <p:spPr/>
        <p:txBody>
          <a:bodyPr/>
          <a:lstStyle/>
          <a:p>
            <a:r>
              <a:rPr lang="en-US" b="0" dirty="0" smtClean="0">
                <a:effectLst/>
              </a:rPr>
              <a:t>“However the formula should be well designed so that changes to the spreadsheet will have a minimal effect e.g., the impact of changing cutoffs should be minimized”</a:t>
            </a:r>
          </a:p>
          <a:p>
            <a:pPr lvl="1"/>
            <a:r>
              <a:rPr lang="en-US" dirty="0" smtClean="0"/>
              <a:t>E.g., if (&lt;cell with grade %&gt; &gt;= 90, “A”</a:t>
            </a:r>
          </a:p>
          <a:p>
            <a:pPr lvl="1"/>
            <a:r>
              <a:rPr lang="en-US" dirty="0" smtClean="0"/>
              <a:t>Vs.</a:t>
            </a:r>
          </a:p>
          <a:p>
            <a:pPr lvl="1"/>
            <a:r>
              <a:rPr lang="en-US" dirty="0" smtClean="0"/>
              <a:t>if (&lt;cell with grade %&gt; &gt;= 90, &lt;Lookup cell in table&gt;</a:t>
            </a:r>
            <a:endParaRPr lang="en-US" dirty="0"/>
          </a:p>
        </p:txBody>
      </p:sp>
    </p:spTree>
    <p:extLst>
      <p:ext uri="{BB962C8B-B14F-4D97-AF65-F5344CB8AC3E}">
        <p14:creationId xmlns:p14="http://schemas.microsoft.com/office/powerpoint/2010/main" val="1502443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lookup tables</a:t>
            </a:r>
            <a:endParaRPr lang="en-CA" dirty="0"/>
          </a:p>
        </p:txBody>
      </p:sp>
      <p:sp>
        <p:nvSpPr>
          <p:cNvPr id="3" name="Content Placeholder 2"/>
          <p:cNvSpPr>
            <a:spLocks noGrp="1"/>
          </p:cNvSpPr>
          <p:nvPr>
            <p:ph idx="1"/>
          </p:nvPr>
        </p:nvSpPr>
        <p:spPr/>
        <p:txBody>
          <a:bodyPr>
            <a:normAutofit/>
          </a:bodyPr>
          <a:lstStyle/>
          <a:p>
            <a:r>
              <a:rPr lang="en-CA" sz="2400" dirty="0" smtClean="0"/>
              <a:t>Creating an  explicit lookup table follows a few spreadsheet design principles</a:t>
            </a:r>
          </a:p>
          <a:p>
            <a:pPr lvl="1"/>
            <a:r>
              <a:rPr lang="en-CA" sz="2000" dirty="0" smtClean="0"/>
              <a:t>Don’t manually enter data when it can be derived (cut-offs)</a:t>
            </a:r>
          </a:p>
          <a:p>
            <a:pPr lvl="1"/>
            <a:r>
              <a:rPr lang="en-CA" sz="2000" dirty="0" smtClean="0"/>
              <a:t>Explicitly label data </a:t>
            </a:r>
          </a:p>
          <a:p>
            <a:pPr lvl="1"/>
            <a:r>
              <a:rPr lang="en-CA" sz="2000" dirty="0" smtClean="0"/>
              <a:t>Absolute and relative addressing employed where appropriate</a:t>
            </a:r>
          </a:p>
          <a:p>
            <a:pPr lvl="2"/>
            <a:r>
              <a:rPr lang="en-CA" sz="1600" dirty="0" smtClean="0"/>
              <a:t>(Percentage: relative)</a:t>
            </a:r>
          </a:p>
          <a:p>
            <a:pPr lvl="2"/>
            <a:r>
              <a:rPr lang="en-CA" sz="1600" dirty="0" smtClean="0"/>
              <a:t>(Cut-offs: absolute)</a:t>
            </a:r>
          </a:p>
          <a:p>
            <a:pPr lvl="2"/>
            <a:r>
              <a:rPr lang="en-CA" sz="1600" dirty="0" smtClean="0"/>
              <a:t>Why?</a:t>
            </a:r>
            <a:endParaRPr lang="en-CA" sz="1600" dirty="0"/>
          </a:p>
        </p:txBody>
      </p:sp>
      <p:pic>
        <p:nvPicPr>
          <p:cNvPr id="4" name="Picture 3"/>
          <p:cNvPicPr>
            <a:picLocks noChangeAspect="1"/>
          </p:cNvPicPr>
          <p:nvPr/>
        </p:nvPicPr>
        <p:blipFill>
          <a:blip r:embed="rId2"/>
          <a:stretch>
            <a:fillRect/>
          </a:stretch>
        </p:blipFill>
        <p:spPr>
          <a:xfrm>
            <a:off x="76200" y="4475382"/>
            <a:ext cx="6229350" cy="1619250"/>
          </a:xfrm>
          <a:prstGeom prst="rect">
            <a:avLst/>
          </a:prstGeom>
        </p:spPr>
      </p:pic>
      <p:pic>
        <p:nvPicPr>
          <p:cNvPr id="5" name="Picture 4"/>
          <p:cNvPicPr>
            <a:picLocks noChangeAspect="1"/>
          </p:cNvPicPr>
          <p:nvPr/>
        </p:nvPicPr>
        <p:blipFill>
          <a:blip r:embed="rId3"/>
          <a:stretch>
            <a:fillRect/>
          </a:stretch>
        </p:blipFill>
        <p:spPr>
          <a:xfrm>
            <a:off x="5438775" y="4288112"/>
            <a:ext cx="3705225" cy="2581275"/>
          </a:xfrm>
          <a:prstGeom prst="rect">
            <a:avLst/>
          </a:prstGeom>
        </p:spPr>
      </p:pic>
    </p:spTree>
    <p:extLst>
      <p:ext uri="{BB962C8B-B14F-4D97-AF65-F5344CB8AC3E}">
        <p14:creationId xmlns:p14="http://schemas.microsoft.com/office/powerpoint/2010/main" val="1916504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1240</Words>
  <Application>Microsoft Office PowerPoint</Application>
  <PresentationFormat>On-screen Show (4:3)</PresentationFormat>
  <Paragraphs>190</Paragraphs>
  <Slides>33</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Arial</vt:lpstr>
      <vt:lpstr>Calibri</vt:lpstr>
      <vt:lpstr>Consolas</vt:lpstr>
      <vt:lpstr>Times New Roman</vt:lpstr>
      <vt:lpstr>Wingdings</vt:lpstr>
      <vt:lpstr>Office Theme</vt:lpstr>
      <vt:lpstr>Chart</vt:lpstr>
      <vt:lpstr>Style and Formatting</vt:lpstr>
      <vt:lpstr>Explicit data and formulas</vt:lpstr>
      <vt:lpstr>Label formulas:</vt:lpstr>
      <vt:lpstr>Previous example: Explicitly labeled formulas</vt:lpstr>
      <vt:lpstr>Note</vt:lpstr>
      <vt:lpstr>Functionality</vt:lpstr>
      <vt:lpstr>Designing spreadsheets: Rules of thumb</vt:lpstr>
      <vt:lpstr>Functionality: Design for clarity and allow for future changes</vt:lpstr>
      <vt:lpstr>Using lookup tables</vt:lpstr>
      <vt:lpstr>Fonts and font effects</vt:lpstr>
      <vt:lpstr>Fonts and font effects</vt:lpstr>
      <vt:lpstr>Fonts and font effects (2)</vt:lpstr>
      <vt:lpstr>Color</vt:lpstr>
      <vt:lpstr>Color: Properly used</vt:lpstr>
      <vt:lpstr>Color misused</vt:lpstr>
      <vt:lpstr>Sparse use of color</vt:lpstr>
      <vt:lpstr>Sparse use of color</vt:lpstr>
      <vt:lpstr>Alignment &amp; whitespace</vt:lpstr>
      <vt:lpstr>C.R.A.P.1</vt:lpstr>
      <vt:lpstr>Contrast &amp; repetition</vt:lpstr>
      <vt:lpstr>Example: No contrast</vt:lpstr>
      <vt:lpstr>Example: Weak contrast</vt:lpstr>
      <vt:lpstr>Example: Headings stand out</vt:lpstr>
      <vt:lpstr>Alignment</vt:lpstr>
      <vt:lpstr>Center alignment</vt:lpstr>
      <vt:lpstr>Center alignment</vt:lpstr>
      <vt:lpstr>Proximity</vt:lpstr>
      <vt:lpstr>Type of graph</vt:lpstr>
      <vt:lpstr>Ways Of graphically representing information</vt:lpstr>
      <vt:lpstr>Pie vharts</vt:lpstr>
      <vt:lpstr>Bar and line graphs</vt:lpstr>
      <vt:lpstr>Graph for the assignment</vt:lpstr>
      <vt:lpstr>Graphs: Final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 Guide For A1</dc:title>
  <dc:creator>James Tam</dc:creator>
  <cp:lastModifiedBy>James Tam</cp:lastModifiedBy>
  <cp:revision>82</cp:revision>
  <dcterms:created xsi:type="dcterms:W3CDTF">2015-01-27T02:17:04Z</dcterms:created>
  <dcterms:modified xsi:type="dcterms:W3CDTF">2017-02-01T21:05:01Z</dcterms:modified>
</cp:coreProperties>
</file>