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05" r:id="rId2"/>
    <p:sldId id="406" r:id="rId3"/>
    <p:sldId id="407" r:id="rId4"/>
    <p:sldId id="408" r:id="rId5"/>
    <p:sldId id="437" r:id="rId6"/>
    <p:sldId id="43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34" r:id="rId15"/>
    <p:sldId id="43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6" r:id="rId33"/>
    <p:sldId id="432" r:id="rId34"/>
    <p:sldId id="43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405"/>
            <p14:sldId id="406"/>
            <p14:sldId id="407"/>
            <p14:sldId id="408"/>
            <p14:sldId id="437"/>
            <p14:sldId id="438"/>
            <p14:sldId id="409"/>
            <p14:sldId id="410"/>
            <p14:sldId id="411"/>
            <p14:sldId id="412"/>
            <p14:sldId id="413"/>
            <p14:sldId id="414"/>
            <p14:sldId id="415"/>
            <p14:sldId id="434"/>
            <p14:sldId id="43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6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FF66FF"/>
    <a:srgbClr val="CC0000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9" autoAdjust="0"/>
    <p:restoredTop sz="89246" autoAdjust="0"/>
  </p:normalViewPr>
  <p:slideViewPr>
    <p:cSldViewPr>
      <p:cViewPr varScale="1">
        <p:scale>
          <a:sx n="82" d="100"/>
          <a:sy n="82" d="100"/>
        </p:scale>
        <p:origin x="10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2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Creating a webpage using html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Removing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ul</a:t>
            </a:r>
            <a:r>
              <a:rPr lang="en-CA" baseline="0" dirty="0" smtClean="0"/>
              <a:t> or </a:t>
            </a:r>
            <a:r>
              <a:rPr lang="en-CA" baseline="0" dirty="0" err="1" smtClean="0"/>
              <a:t>ol</a:t>
            </a:r>
            <a:r>
              <a:rPr lang="en-CA" baseline="0" dirty="0" smtClean="0"/>
              <a:t> removes indenting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Removing the li tag removes numbering or </a:t>
            </a:r>
            <a:r>
              <a:rPr lang="en-CA" baseline="0" smtClean="0"/>
              <a:t>bulletting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3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ages.cpsc.ucalgary.ca/~tamj" TargetMode="External"/><Relationship Id="rId2" Type="http://schemas.openxmlformats.org/officeDocument/2006/relationships/hyperlink" Target="http://www.cpsc.ucalgary.ca/~tam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tsupport@ucalgary.ca" TargetMode="External"/><Relationship Id="rId2" Type="http://schemas.openxmlformats.org/officeDocument/2006/relationships/hyperlink" Target="http://www.ucalgary.ca/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\\sfesamba.ucalgary.ca\userna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ucalgary.ca/~tam/index.html" TargetMode="External"/><Relationship Id="rId2" Type="http://schemas.openxmlformats.org/officeDocument/2006/relationships/hyperlink" Target="https://webdisk.ucalgary.ca/~%3cusername%3e/%3cfilena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And Publishing A Webpage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will learn the basic html ‘tags’ for formatting a webpage as well including internal and external content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5863" y="1644650"/>
            <a:ext cx="2420895" cy="10297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Your Webdisk folder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5259" y="1290080"/>
            <a:ext cx="571500" cy="3429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074" y="3593070"/>
            <a:ext cx="2420895" cy="10297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2470" y="3238500"/>
            <a:ext cx="571500" cy="3429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 flipH="1">
            <a:off x="3526310" y="2674380"/>
            <a:ext cx="1" cy="3090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24349" y="2983470"/>
            <a:ext cx="23019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24349" y="2983470"/>
            <a:ext cx="0" cy="59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4349" y="4622800"/>
            <a:ext cx="0" cy="59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1521" y="5550071"/>
            <a:ext cx="1524000" cy="12679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Contents of your webpage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8470" y="5133717"/>
            <a:ext cx="1447800" cy="423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i</a:t>
            </a:r>
            <a:r>
              <a:rPr lang="en-US" sz="1800" b="1" smtClean="0"/>
              <a:t>ndex.html</a:t>
            </a:r>
            <a:endParaRPr lang="en-US" sz="1800" b="1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3593070"/>
            <a:ext cx="5867400" cy="3290639"/>
            <a:chOff x="3276600" y="3593070"/>
            <a:chExt cx="5867400" cy="32906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593070"/>
              <a:ext cx="5867400" cy="329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276600" y="3809999"/>
              <a:ext cx="5867399" cy="482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marL="111125" lvl="1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https</a:t>
              </a:r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://</a:t>
              </a:r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people</a:t>
              </a:r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.ucalgary.ca</a:t>
              </a:r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/~&lt;UC-IT login&gt;</a:t>
              </a:r>
              <a:endParaRPr lang="en-US" dirty="0">
                <a:cs typeface="Consolas" panose="020B06090202040302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7194" y="4292601"/>
              <a:ext cx="5846805" cy="25254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i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Contents of your webpage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3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Information: University Online Storage /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http://www.ucalgary.ca/it/services/webdisk-file-storage#quickset-field_collection_quicktabs_1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Methods Of Creating A </a:t>
            </a:r>
            <a:r>
              <a:rPr lang="en-US" dirty="0" smtClean="0"/>
              <a:t>Website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 ‘content’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documents must still be created).</a:t>
            </a:r>
          </a:p>
          <a:p>
            <a:r>
              <a:rPr lang="en-US" dirty="0" smtClean="0"/>
              <a:t>Your website must be ‘hosted’</a:t>
            </a:r>
          </a:p>
          <a:p>
            <a:r>
              <a:rPr lang="en-US" dirty="0" smtClean="0"/>
              <a:t>Minimum requirements for the host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tores the content of your website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files)</a:t>
            </a:r>
          </a:p>
          <a:p>
            <a:pPr lvl="1"/>
            <a:r>
              <a:rPr lang="en-US" dirty="0" smtClean="0"/>
              <a:t>It has the ability to register your custom website </a:t>
            </a:r>
          </a:p>
          <a:p>
            <a:pPr lvl="2"/>
            <a:r>
              <a:rPr lang="en-US" dirty="0" smtClean="0"/>
              <a:t>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www.tamj.com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Your website will be a sub-address of their main web address </a:t>
            </a:r>
          </a:p>
          <a:p>
            <a:pPr lvl="2"/>
            <a:r>
              <a:rPr lang="en-US" dirty="0" smtClean="0"/>
              <a:t>E.g..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www.somewebsitehost/com/tam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en-US" dirty="0"/>
              <a:t>Hosts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Internet service providers automatically (without additional cost) provide hosting services for subscribers</a:t>
            </a:r>
          </a:p>
          <a:p>
            <a:r>
              <a:rPr lang="en-US" dirty="0" smtClean="0"/>
              <a:t>Some Internet companies provide webhosting services to anyone without charge</a:t>
            </a:r>
          </a:p>
          <a:p>
            <a:pPr lvl="1"/>
            <a:r>
              <a:rPr lang="en-CA" dirty="0"/>
              <a:t>http://www.geocities.ws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200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A Simple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Creating the document in WordPad and saving it as an ‘</a:t>
            </a:r>
            <a:r>
              <a:rPr lang="en-CA" dirty="0" smtClean="0">
                <a:latin typeface="Consolas" panose="020B0609020204030204" pitchFamily="49" charset="0"/>
              </a:rPr>
              <a:t>.html</a:t>
            </a:r>
            <a:r>
              <a:rPr lang="en-CA" dirty="0" smtClean="0"/>
              <a:t>’ document.</a:t>
            </a:r>
          </a:p>
          <a:p>
            <a:r>
              <a:rPr lang="en-US" b="1" dirty="0">
                <a:solidFill>
                  <a:srgbClr val="0000FF"/>
                </a:solidFill>
              </a:rPr>
              <a:t>Name of example web page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1_basic_no_formatting.htm</a:t>
            </a:r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3003060"/>
            <a:ext cx="3276600" cy="36126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2400" y="3886200"/>
            <a:ext cx="4572000" cy="2381250"/>
            <a:chOff x="1031926" y="4419600"/>
            <a:chExt cx="4572000" cy="2381250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>
              <a:off x="1031926" y="4962525"/>
              <a:ext cx="2057400" cy="18383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3089326" y="4419600"/>
              <a:ext cx="2514600" cy="1085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800" b="1" dirty="0" smtClean="0">
                  <a:solidFill>
                    <a:srgbClr val="FF0000"/>
                  </a:solidFill>
                </a:rPr>
                <a:t>Save it as a text document but add in the suffix ‘.html’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2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Viewing The Page In A Web Browser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5899357" cy="2286000"/>
          </a:xfrm>
          <a:ln>
            <a:solidFill>
              <a:schemeClr val="accent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600200" y="3200400"/>
            <a:ext cx="3098800" cy="1828800"/>
            <a:chOff x="1600200" y="3200400"/>
            <a:chExt cx="3098800" cy="18288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1600200" y="3200400"/>
              <a:ext cx="1219200" cy="137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2794000" y="4419600"/>
              <a:ext cx="1905000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800" b="1" dirty="0" smtClean="0">
                  <a:solidFill>
                    <a:srgbClr val="FF0000"/>
                  </a:solidFill>
                </a:rPr>
                <a:t>The text appears but is not formatted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5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(Hypertext Markup language): used to specify the format and content of a web page.</a:t>
            </a:r>
          </a:p>
          <a:p>
            <a:pPr lvl="1"/>
            <a:r>
              <a:rPr lang="en-US" dirty="0" smtClean="0"/>
              <a:t>An Internet protocol (rules) that was developed in the early 1990’s decades after the creation of the original Internet.</a:t>
            </a:r>
          </a:p>
          <a:p>
            <a:pPr lvl="1"/>
            <a:r>
              <a:rPr lang="en-US" dirty="0" smtClean="0"/>
              <a:t>The purpose of the protocol was to allow documents to be linked (sharing information by linking related documents).</a:t>
            </a:r>
          </a:p>
          <a:p>
            <a:pPr lvl="2"/>
            <a:r>
              <a:rPr lang="en-US" dirty="0" smtClean="0"/>
              <a:t>“Rules for how documents would be linked together”</a:t>
            </a:r>
          </a:p>
          <a:p>
            <a:pPr lvl="1"/>
            <a:r>
              <a:rPr lang="en-US" dirty="0" smtClean="0"/>
              <a:t>Mechanisms </a:t>
            </a:r>
            <a:r>
              <a:rPr lang="en-US" dirty="0" smtClean="0"/>
              <a:t>for formatting the webpage were </a:t>
            </a:r>
            <a:r>
              <a:rPr lang="en-US" dirty="0" smtClean="0"/>
              <a:t>also built </a:t>
            </a:r>
            <a:r>
              <a:rPr lang="en-US" dirty="0" smtClean="0"/>
              <a:t>into the protocol.</a:t>
            </a:r>
          </a:p>
          <a:p>
            <a:r>
              <a:rPr lang="en-US" dirty="0" smtClean="0"/>
              <a:t>Examples of specifying formatting used in web page text: font effects (bold, italics, underline), font sizes, font types</a:t>
            </a:r>
          </a:p>
          <a:p>
            <a:r>
              <a:rPr lang="en-US" dirty="0" smtClean="0"/>
              <a:t>Examples of specifying the content of a web page: </a:t>
            </a:r>
          </a:p>
          <a:p>
            <a:pPr lvl="1"/>
            <a:r>
              <a:rPr lang="en-US" dirty="0" smtClean="0"/>
              <a:t>Multi-media such images and videos can be imbedded into a web page.</a:t>
            </a:r>
          </a:p>
          <a:p>
            <a:pPr lvl="1"/>
            <a:r>
              <a:rPr lang="en-US" dirty="0" smtClean="0"/>
              <a:t>Links to other documents (or even external web sites)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Uses Of HTML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4820"/>
            <a:ext cx="6858000" cy="3922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173877" y="2667000"/>
            <a:ext cx="6396446" cy="3581400"/>
            <a:chOff x="2173877" y="2667000"/>
            <a:chExt cx="6396446" cy="35814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858000" y="26670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7579723" y="33528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Image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173877" y="51054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2895600" y="57912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Video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1202" y="762000"/>
            <a:ext cx="2895598" cy="1447800"/>
            <a:chOff x="5791202" y="762000"/>
            <a:chExt cx="2895598" cy="14478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791202" y="1143000"/>
              <a:ext cx="1371598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7082245" y="7620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External website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" y="304800"/>
            <a:ext cx="1945277" cy="2057400"/>
            <a:chOff x="228600" y="304800"/>
            <a:chExt cx="1945277" cy="20574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62000" y="609600"/>
              <a:ext cx="268877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 bwMode="auto">
            <a:xfrm>
              <a:off x="228600" y="3048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Font effects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48839" y="609600"/>
              <a:ext cx="1125038" cy="1752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8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Your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use ‘tags’.</a:t>
            </a:r>
          </a:p>
          <a:p>
            <a:r>
              <a:rPr lang="en-US" dirty="0" smtClean="0"/>
              <a:t>Formatting tags specify:</a:t>
            </a:r>
          </a:p>
          <a:p>
            <a:pPr lvl="1"/>
            <a:r>
              <a:rPr lang="en-US" dirty="0" smtClean="0"/>
              <a:t>Exactly what part of the web page will be formatted e.g., a paragraph, line, word, single character etc.</a:t>
            </a:r>
          </a:p>
          <a:p>
            <a:pPr lvl="1"/>
            <a:r>
              <a:rPr lang="en-US" dirty="0" smtClean="0"/>
              <a:t>How that section will be formatted e.g., bold, italics etc.</a:t>
            </a:r>
          </a:p>
          <a:p>
            <a:r>
              <a:rPr lang="en-US" dirty="0" smtClean="0"/>
              <a:t>Many tags come in pairs.</a:t>
            </a:r>
          </a:p>
          <a:p>
            <a:pPr lvl="1"/>
            <a:r>
              <a:rPr lang="en-US" dirty="0" smtClean="0"/>
              <a:t>‘Opening tag’ (e.g., indicates the beginning of the formatting)</a:t>
            </a:r>
          </a:p>
          <a:p>
            <a:pPr lvl="1"/>
            <a:r>
              <a:rPr lang="en-US" dirty="0" smtClean="0"/>
              <a:t>‘Closing tag’ (indicates the end of the formatting)</a:t>
            </a:r>
          </a:p>
          <a:p>
            <a:r>
              <a:rPr lang="en-US" dirty="0" smtClean="0"/>
              <a:t>Other tags don’t require a closing tag</a:t>
            </a:r>
          </a:p>
          <a:p>
            <a:pPr lvl="1"/>
            <a:r>
              <a:rPr lang="en-US" dirty="0" smtClean="0"/>
              <a:t>Example a tag to insert a ‘break’ just places a carriage return at the specified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Formatting 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text between the opening tag 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tag name</a:t>
            </a:r>
            <a:r>
              <a:rPr lang="en-US" dirty="0" smtClean="0"/>
              <a:t>&gt; and the closing tag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&lt;/tag name</a:t>
            </a:r>
            <a:r>
              <a:rPr lang="en-US" dirty="0" smtClean="0"/>
              <a:t>&gt; will be formatted in the manner specified by the tag.</a:t>
            </a:r>
          </a:p>
          <a:p>
            <a:r>
              <a:rPr lang="en-US" b="1" dirty="0" smtClean="0"/>
              <a:t>Extra thing to keep in mind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 formatting effect on appears when you view the webpage through a browser not when you are editing the page using the WordPad editor</a:t>
            </a:r>
          </a:p>
          <a:p>
            <a:r>
              <a:rPr lang="en-US" dirty="0" smtClean="0"/>
              <a:t>View from WordPad</a:t>
            </a:r>
          </a:p>
          <a:p>
            <a:pPr lvl="1"/>
            <a:r>
              <a:rPr lang="en-US" b="1" dirty="0" smtClean="0"/>
              <a:t>Bold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&lt;b&gt; this text is bolded &lt;/b&gt; this text will not be bolded</a:t>
            </a:r>
          </a:p>
          <a:p>
            <a:pPr lvl="1"/>
            <a:r>
              <a:rPr lang="en-US" b="1" dirty="0" smtClean="0"/>
              <a:t>Italics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&lt;i&gt;this text is italicized&lt;/i&gt; this text is non-italicized</a:t>
            </a:r>
          </a:p>
          <a:p>
            <a:pPr lvl="1"/>
            <a:r>
              <a:rPr lang="en-US" b="1" dirty="0" smtClean="0"/>
              <a:t>Underline</a:t>
            </a:r>
          </a:p>
          <a:p>
            <a:pPr marL="45720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&lt;u&gt;underlined text&lt;/u&gt; non-underline text</a:t>
            </a:r>
            <a:endParaRPr lang="en-US" dirty="0" smtClean="0"/>
          </a:p>
          <a:p>
            <a:pPr lvl="1"/>
            <a:r>
              <a:rPr lang="en-US" b="1" dirty="0" smtClean="0"/>
              <a:t>Strikethrough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alternative 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&lt;strike&gt;&lt;/strike&gt;</a:t>
            </a:r>
            <a:r>
              <a:rPr lang="en-US" dirty="0" smtClean="0"/>
              <a:t>) </a:t>
            </a:r>
          </a:p>
          <a:p>
            <a:pPr marL="457201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&lt;s&gt;strike-through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&lt;/s&gt;text with no strike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document that can be seen “online” via the World-Wide-Web</a:t>
            </a:r>
          </a:p>
          <a:p>
            <a:r>
              <a:rPr lang="en-US" dirty="0" smtClean="0"/>
              <a:t>Going to the web address: </a:t>
            </a:r>
          </a:p>
          <a:p>
            <a:pPr lvl="1"/>
            <a:r>
              <a:rPr lang="en-US" dirty="0" smtClean="0">
                <a:hlinkClick r:id="rId2"/>
              </a:rPr>
              <a:t>www.cpsc.ucalgary.ca/~tamj</a:t>
            </a:r>
            <a:r>
              <a:rPr lang="en-US" dirty="0" smtClean="0"/>
              <a:t> (or </a:t>
            </a:r>
            <a:r>
              <a:rPr lang="en-US" dirty="0" smtClean="0">
                <a:hlinkClick r:id="rId3" action="ppaction://hlinkfile"/>
              </a:rPr>
              <a:t>pages.cpsc.ucalgary.ca/~tamj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Retrieves a document called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” from the computer science web server to your web browser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910013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 Appear In </a:t>
            </a:r>
            <a:r>
              <a:rPr lang="en-US" dirty="0" smtClean="0"/>
              <a:t>The Editor (WordPad) But </a:t>
            </a:r>
            <a:r>
              <a:rPr lang="en-US" dirty="0"/>
              <a:t>Not </a:t>
            </a:r>
            <a:r>
              <a:rPr lang="en-US" dirty="0" smtClean="0"/>
              <a:t>In The </a:t>
            </a:r>
            <a:r>
              <a:rPr lang="en-US" dirty="0" smtClean="0"/>
              <a:t>Browser (IE)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Name of example web page</a:t>
            </a:r>
            <a:r>
              <a:rPr lang="en-US" dirty="0" smtClean="0">
                <a:solidFill>
                  <a:srgbClr val="0000FF"/>
                </a:solidFill>
              </a:rPr>
              <a:t>: 2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formatting_tags.htm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8" y="1828799"/>
            <a:ext cx="7830620" cy="1676400"/>
            <a:chOff x="0" y="1295400"/>
            <a:chExt cx="7830620" cy="1676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783062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0" y="1295400"/>
              <a:ext cx="57150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with WordPad (shows the formatting tags)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82" y="4038598"/>
            <a:ext cx="9476816" cy="752475"/>
            <a:chOff x="-8966" y="3505199"/>
            <a:chExt cx="9476816" cy="7524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6199"/>
              <a:ext cx="94678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-8966" y="3505199"/>
              <a:ext cx="9152966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 in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IE, Firefox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 To A New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in the last example that the carriage returns entered in WordPad did not separate lines when viewed through the browser (no ‘new lines’ to break up the text).</a:t>
            </a:r>
          </a:p>
          <a:p>
            <a:r>
              <a:rPr lang="en-US" dirty="0" smtClean="0"/>
              <a:t>The tag to separate lines is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lvl="1"/>
            <a:r>
              <a:rPr lang="en-US" dirty="0" smtClean="0"/>
              <a:t>There is no closing tag needed because the break-tag just moves the text after to the next line (again when viewed through the browser)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 Of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(The previous web page with line separators)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Name </a:t>
            </a:r>
            <a:r>
              <a:rPr lang="en-US" b="1" dirty="0">
                <a:solidFill>
                  <a:srgbClr val="0000FF"/>
                </a:solidFill>
              </a:rPr>
              <a:t>of the web page: 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formatting_tags_line_breaks.htm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7524"/>
            <a:ext cx="71442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09600" y="2676525"/>
            <a:ext cx="571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Viewed with WordPad (shows the formatting tags)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4740" y="4343400"/>
            <a:ext cx="6798049" cy="2019302"/>
            <a:chOff x="512669" y="4229098"/>
            <a:chExt cx="6798049" cy="201930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9" y="4610097"/>
              <a:ext cx="5529271" cy="163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09600" y="4229098"/>
              <a:ext cx="670111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3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‘CRAP’ design principles (spreadsheet </a:t>
            </a:r>
            <a:r>
              <a:rPr lang="en-US" dirty="0" smtClean="0"/>
              <a:t>design section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Contrast: making different things really stand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43000" y="2362200"/>
            <a:ext cx="49530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r>
              <a:rPr lang="en-US" sz="1200" dirty="0" smtClean="0"/>
              <a:t>CPSC 203: Assignment 4 (Creating web pages and writing Java Scripts for the web)</a:t>
            </a:r>
          </a:p>
          <a:p>
            <a:r>
              <a:rPr lang="en-US" sz="1200" i="1" dirty="0" smtClean="0"/>
              <a:t>Due Tuesday March 24 at 4 PM</a:t>
            </a:r>
            <a:endParaRPr lang="en-US" sz="1200" dirty="0" smtClean="0"/>
          </a:p>
          <a:p>
            <a:r>
              <a:rPr lang="en-US" sz="1200" dirty="0" smtClean="0"/>
              <a:t>Creating a web page</a:t>
            </a:r>
          </a:p>
          <a:p>
            <a:r>
              <a:rPr lang="en-US" sz="1200" dirty="0" smtClean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219200" y="4648200"/>
            <a:ext cx="5024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CPSC 203: Assignment 4 (Creating web pages and writing Java Scripts for the web</a:t>
            </a:r>
            <a:r>
              <a:rPr lang="en-US" b="1" dirty="0" smtClean="0"/>
              <a:t>)</a:t>
            </a:r>
          </a:p>
          <a:p>
            <a:endParaRPr lang="en-US" sz="1200" dirty="0"/>
          </a:p>
          <a:p>
            <a:r>
              <a:rPr lang="en-US" sz="1200" i="1" dirty="0"/>
              <a:t>Due Tuesday March 24 at 4 PM</a:t>
            </a:r>
            <a:endParaRPr lang="en-US" sz="1200" dirty="0"/>
          </a:p>
          <a:p>
            <a:r>
              <a:rPr lang="en-US" sz="1200" dirty="0"/>
              <a:t>Creating a web page</a:t>
            </a:r>
          </a:p>
          <a:p>
            <a:r>
              <a:rPr lang="en-US" sz="1200" dirty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62600" y="1828800"/>
            <a:ext cx="2438400" cy="685800"/>
            <a:chOff x="5562600" y="1828800"/>
            <a:chExt cx="2438400" cy="685800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flipH="1">
              <a:off x="5562600" y="2019300"/>
              <a:ext cx="1066800" cy="4953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6629400" y="1828800"/>
              <a:ext cx="13716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600" y="4240307"/>
            <a:ext cx="2438400" cy="609600"/>
            <a:chOff x="5562600" y="4240307"/>
            <a:chExt cx="2438400" cy="6096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562600" y="4419600"/>
              <a:ext cx="1066800" cy="4303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 bwMode="auto">
            <a:xfrm>
              <a:off x="6629400" y="4240307"/>
              <a:ext cx="1371600" cy="407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4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Headings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headings tag has an associated number</a:t>
            </a:r>
          </a:p>
          <a:p>
            <a:pPr lvl="1"/>
            <a:r>
              <a:rPr lang="en-US" dirty="0" smtClean="0"/>
              <a:t>1 is first level (largest and most prominent)</a:t>
            </a:r>
          </a:p>
          <a:p>
            <a:pPr lvl="1"/>
            <a:r>
              <a:rPr lang="en-US" dirty="0" smtClean="0"/>
              <a:t>2 is second level (not as large, less prominent)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Example webpage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headings.htm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0683"/>
          <a:stretch/>
        </p:blipFill>
        <p:spPr bwMode="auto">
          <a:xfrm>
            <a:off x="762000" y="3415553"/>
            <a:ext cx="2411506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15553"/>
            <a:ext cx="1981200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be:</a:t>
            </a:r>
          </a:p>
          <a:p>
            <a:pPr lvl="1"/>
            <a:r>
              <a:rPr lang="en-US" dirty="0" smtClean="0"/>
              <a:t>unordered (bullet points)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&lt;ul&gt;list&lt;/ul&gt; </a:t>
            </a:r>
          </a:p>
          <a:p>
            <a:pPr lvl="1"/>
            <a:r>
              <a:rPr lang="en-US" dirty="0" smtClean="0"/>
              <a:t>ordered (numbered in ascending order)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&lt;ol&gt;list&lt;/ol&gt;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entire list (ordered or unordered must be enclosed in one of the above opening/closing tag pairs)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above two tags determine whether an entire list consists EITHER ordered or unordered elements.</a:t>
            </a: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This is why the above &lt;opening&gt;-&lt;closing&gt; tag pair must enclose the entire list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 smtClean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In both cases </a:t>
            </a:r>
            <a:r>
              <a:rPr lang="en-US" i="1" dirty="0" smtClean="0">
                <a:cs typeface="Consolas" panose="020B0609020204030204" pitchFamily="49" charset="0"/>
              </a:rPr>
              <a:t>each list element </a:t>
            </a:r>
            <a:r>
              <a:rPr lang="en-US" dirty="0" smtClean="0">
                <a:cs typeface="Consolas" panose="020B0609020204030204" pitchFamily="49" charset="0"/>
              </a:rPr>
              <a:t>must be enclosed in a list-tag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&lt;li&gt;&lt;element&gt;&lt;/li&gt;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List </a:t>
            </a:r>
            <a:r>
              <a:rPr lang="en-US" dirty="0" smtClean="0"/>
              <a:t>Tags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Name of example web page: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lists.htm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4"/>
          <a:stretch/>
        </p:blipFill>
        <p:spPr bwMode="auto">
          <a:xfrm>
            <a:off x="609600" y="1981200"/>
            <a:ext cx="314597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 b="54741"/>
          <a:stretch/>
        </p:blipFill>
        <p:spPr bwMode="auto">
          <a:xfrm>
            <a:off x="4560910" y="2025744"/>
            <a:ext cx="4136982" cy="162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2"/>
          <a:stretch/>
        </p:blipFill>
        <p:spPr bwMode="auto">
          <a:xfrm>
            <a:off x="4543996" y="4495800"/>
            <a:ext cx="4153895" cy="1479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2"/>
          <a:stretch/>
        </p:blipFill>
        <p:spPr bwMode="auto">
          <a:xfrm>
            <a:off x="578224" y="4495800"/>
            <a:ext cx="340560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“Content”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(Note: there are different ways of embedding content, this is one of the easier ways).</a:t>
            </a:r>
          </a:p>
          <a:p>
            <a:r>
              <a:rPr lang="en-US" dirty="0" smtClean="0"/>
              <a:t>Like text, multi-media such as images and videos can be embedded into a website.</a:t>
            </a:r>
          </a:p>
          <a:p>
            <a:r>
              <a:rPr lang="en-US" dirty="0" smtClean="0"/>
              <a:t>The multi-media can either be local (on the same computer as your web page document) or external (an external website such as: </a:t>
            </a:r>
            <a:r>
              <a:rPr lang="en-US" dirty="0"/>
              <a:t>V</a:t>
            </a:r>
            <a:r>
              <a:rPr lang="en-US" dirty="0" smtClean="0"/>
              <a:t>imeo, </a:t>
            </a:r>
            <a:r>
              <a:rPr lang="en-US" dirty="0"/>
              <a:t>B</a:t>
            </a:r>
            <a:r>
              <a:rPr lang="en-US" dirty="0" smtClean="0"/>
              <a:t>ing video, Yahoo video, YouTube etc.</a:t>
            </a:r>
          </a:p>
          <a:p>
            <a:r>
              <a:rPr lang="en-US" dirty="0" smtClean="0"/>
              <a:t>Video: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&lt;embed src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Video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autostart="false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US" dirty="0" smtClean="0"/>
              <a:t>Images: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&lt;img src="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lion.jpg</a:t>
            </a:r>
            <a:r>
              <a:rPr lang="en-US" dirty="0" smtClean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Local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Name of the web document: </a:t>
            </a:r>
            <a:r>
              <a:rPr lang="en-US" dirty="0" smtClean="0">
                <a:solidFill>
                  <a:srgbClr val="0000FF"/>
                </a:solidFill>
              </a:rPr>
              <a:t>5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content.htm</a:t>
            </a:r>
          </a:p>
          <a:p>
            <a:r>
              <a:rPr lang="en-US" dirty="0" smtClean="0"/>
              <a:t>(Assumes that the image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lion.jpg</a:t>
            </a:r>
            <a:r>
              <a:rPr lang="en-US" dirty="0" smtClean="0"/>
              <a:t>’ and the video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WoodenMan.wmv</a:t>
            </a:r>
            <a:r>
              <a:rPr lang="en-US" dirty="0" smtClean="0"/>
              <a:t>” are in the same folder as this web document).</a:t>
            </a:r>
          </a:p>
          <a:p>
            <a:r>
              <a:rPr lang="en-US" dirty="0" smtClean="0"/>
              <a:t>Video 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93"/>
          <a:stretch/>
        </p:blipFill>
        <p:spPr bwMode="auto">
          <a:xfrm>
            <a:off x="4482" y="3495254"/>
            <a:ext cx="8205107" cy="5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5" y="3895725"/>
            <a:ext cx="4276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Local </a:t>
            </a:r>
            <a:r>
              <a:rPr lang="en-US" dirty="0" smtClean="0"/>
              <a:t>Multimedia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5105400"/>
          </a:xfrm>
        </p:spPr>
        <p:txBody>
          <a:bodyPr/>
          <a:lstStyle/>
          <a:p>
            <a:r>
              <a:rPr lang="en-US" dirty="0" smtClean="0"/>
              <a:t>Image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handle cases where the </a:t>
            </a:r>
            <a:r>
              <a:rPr lang="en-US" dirty="0" smtClean="0">
                <a:solidFill>
                  <a:srgbClr val="FF0000"/>
                </a:solidFill>
              </a:rPr>
              <a:t>image doesn’t load properly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Format:</a:t>
            </a:r>
          </a:p>
          <a:p>
            <a:pPr marL="514350" lvl="2" indent="0">
              <a:buNone/>
            </a:pP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="&lt;</a:t>
            </a:r>
            <a:r>
              <a:rPr lang="en-US" i="1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Image name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&gt;" alt="&lt;</a:t>
            </a:r>
            <a:r>
              <a:rPr lang="en-US" i="1" dirty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Alternate text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&gt;"&gt;</a:t>
            </a:r>
          </a:p>
          <a:p>
            <a:pPr marL="51435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Example:</a:t>
            </a:r>
          </a:p>
          <a:p>
            <a:pPr marL="514350" lvl="2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="lion.jpg" alt=</a:t>
            </a:r>
            <a:r>
              <a:rPr lang="en-US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No lion loaded</a:t>
            </a:r>
            <a:r>
              <a:rPr lang="en-US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"&gt;</a:t>
            </a:r>
          </a:p>
          <a:p>
            <a:pPr marL="514350" lvl="2" indent="0">
              <a:buNone/>
            </a:pPr>
            <a:endParaRPr lang="en-CA" dirty="0"/>
          </a:p>
          <a:p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60176"/>
            <a:ext cx="7772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89200"/>
            <a:ext cx="396345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63965"/>
            <a:ext cx="5715000" cy="18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University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1371599"/>
          </a:xfrm>
        </p:spPr>
        <p:txBody>
          <a:bodyPr/>
          <a:lstStyle/>
          <a:p>
            <a:r>
              <a:rPr lang="en-US" dirty="0" smtClean="0"/>
              <a:t>Use a simple editor WordPad (don’t use MS-Word because it will generate a great deal of extra unnecessary information for a simple webpage).</a:t>
            </a:r>
          </a:p>
          <a:p>
            <a:r>
              <a:rPr lang="en-US" dirty="0" smtClean="0"/>
              <a:t>Save it as a text file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876800" y="2895600"/>
            <a:ext cx="4038600" cy="2632166"/>
            <a:chOff x="4267200" y="2549434"/>
            <a:chExt cx="4038600" cy="263216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5562600" y="2549434"/>
              <a:ext cx="2743200" cy="2632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Make sure you manually add the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.htm or .html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suffix to the end of the file otherwise it will be text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.txt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file and not display properly (uses a text editor such as Notepad instead of web browser to view).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2978331"/>
              <a:ext cx="1295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7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Other (External)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your web page to link to a YouTube video or to an image located on another website.</a:t>
            </a:r>
          </a:p>
          <a:p>
            <a:r>
              <a:rPr lang="en-US" dirty="0" smtClean="0"/>
              <a:t>You can 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dirty="0" smtClean="0"/>
              <a:t>’ tag for external links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&lt;a href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web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address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Name of web document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links_external.htm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Video example</a:t>
            </a:r>
            <a:endParaRPr lang="en-US" dirty="0">
              <a:cs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" y="5230729"/>
            <a:ext cx="4040777" cy="829412"/>
            <a:chOff x="-2" y="5230729"/>
            <a:chExt cx="4040777" cy="82941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450541"/>
              <a:ext cx="40407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0" y="5230729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0" y="5147926"/>
            <a:ext cx="3488751" cy="1824430"/>
            <a:chOff x="3810000" y="5147926"/>
            <a:chExt cx="3488751" cy="182443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147926"/>
              <a:ext cx="1736151" cy="182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endCxn id="11268" idx="1"/>
            </p:cNvCxnSpPr>
            <p:nvPr/>
          </p:nvCxnSpPr>
          <p:spPr>
            <a:xfrm>
              <a:off x="3810000" y="5755341"/>
              <a:ext cx="17526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412" y="3765605"/>
            <a:ext cx="8283388" cy="1187395"/>
            <a:chOff x="22412" y="3765605"/>
            <a:chExt cx="8283388" cy="1187395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2412" y="376560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" y="4162343"/>
              <a:ext cx="8283388" cy="79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4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Other (External) </a:t>
            </a:r>
            <a:r>
              <a:rPr lang="en-US" dirty="0" smtClean="0"/>
              <a:t>Webpages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example: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893" y="1913965"/>
            <a:ext cx="8471877" cy="981635"/>
            <a:chOff x="26893" y="1913965"/>
            <a:chExt cx="8471877" cy="98163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3" y="2286000"/>
              <a:ext cx="84718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35858" y="191396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6541" y="3200400"/>
            <a:ext cx="3172218" cy="3584250"/>
            <a:chOff x="116541" y="3200400"/>
            <a:chExt cx="3172218" cy="358425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52400" y="3200400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41" y="3582105"/>
              <a:ext cx="3172218" cy="320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267200" y="3248717"/>
            <a:ext cx="4840942" cy="3122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bg1"/>
                </a:solidFill>
              </a:rPr>
              <a:t>Previous example </a:t>
            </a:r>
            <a:r>
              <a:rPr lang="en-CA" sz="2000" dirty="0" smtClean="0">
                <a:solidFill>
                  <a:schemeClr val="bg1"/>
                </a:solidFill>
              </a:rPr>
              <a:t>(image stored on my website):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="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lion.jpg"&gt;</a:t>
            </a:r>
          </a:p>
          <a:p>
            <a:endParaRPr lang="en-US" b="1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This example </a:t>
            </a:r>
            <a:r>
              <a:rPr lang="en-US" sz="2000" dirty="0" smtClean="0">
                <a:solidFill>
                  <a:schemeClr val="bg1"/>
                </a:solidFill>
              </a:rPr>
              <a:t>(image is stored on an external website)                                     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img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src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&lt;web address for another website including location of image and name of image"&gt;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bg1"/>
              </a:solidFill>
            </a:endParaRPr>
          </a:p>
          <a:p>
            <a:endParaRPr lang="en-CA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Advantages To External Links “</a:t>
            </a:r>
            <a:r>
              <a:rPr lang="en-CA" dirty="0" smtClean="0">
                <a:latin typeface="Consolas" panose="020B0609020204030204" pitchFamily="49" charset="0"/>
              </a:rPr>
              <a:t>HREF</a:t>
            </a:r>
            <a:r>
              <a:rPr lang="en-CA" dirty="0" smtClean="0"/>
              <a:t>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Less disk space used</a:t>
            </a:r>
          </a:p>
          <a:p>
            <a:r>
              <a:rPr lang="en-CA" dirty="0" smtClean="0"/>
              <a:t>May allow content that you don’t ‘own’ to appear on your page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38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HREF: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the ‘</a:t>
            </a:r>
            <a:r>
              <a:rPr lang="en-US" dirty="0" smtClean="0">
                <a:latin typeface="Consolas" panose="020B0609020204030204" pitchFamily="49" charset="0"/>
              </a:rPr>
              <a:t>mailto</a:t>
            </a:r>
            <a:r>
              <a:rPr lang="en-US" dirty="0" smtClean="0"/>
              <a:t>’ in conjunction with “A href”</a:t>
            </a:r>
          </a:p>
          <a:p>
            <a:r>
              <a:rPr lang="en-US" dirty="0" smtClean="0"/>
              <a:t>General format </a:t>
            </a:r>
          </a:p>
          <a:p>
            <a:pPr marL="339725" lvl="1" indent="0">
              <a:buNone/>
            </a:pP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&lt;a href="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mailto:&lt;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address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&gt;"&gt;   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Instructions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&lt;/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a&gt;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(From previous web document example)</a:t>
            </a:r>
          </a:p>
          <a:p>
            <a:pPr marL="339725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&lt;a href="mailto:tam@ucalgary.ca"&gt;Email&lt;/a&gt;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create a web document (‘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 smtClean="0"/>
              <a:t>’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html</a:t>
            </a:r>
            <a:r>
              <a:rPr lang="en-US" dirty="0" smtClean="0"/>
              <a:t>’ document) and have it published (viewable) on the web via the university web server</a:t>
            </a:r>
          </a:p>
          <a:p>
            <a:r>
              <a:rPr lang="en-US" dirty="0" smtClean="0"/>
              <a:t>The web address for your university web page</a:t>
            </a:r>
          </a:p>
          <a:p>
            <a:r>
              <a:rPr lang="en-US" dirty="0" smtClean="0"/>
              <a:t>Common html tags</a:t>
            </a:r>
          </a:p>
          <a:p>
            <a:pPr lvl="1"/>
            <a:r>
              <a:rPr lang="en-US" dirty="0" smtClean="0"/>
              <a:t>Font effects: bold, italics, underline, strike out/strike through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eadings</a:t>
            </a:r>
          </a:p>
          <a:p>
            <a:pPr lvl="1"/>
            <a:r>
              <a:rPr lang="en-US" dirty="0" smtClean="0"/>
              <a:t>Ordered and unordered lists</a:t>
            </a:r>
          </a:p>
          <a:p>
            <a:pPr lvl="1"/>
            <a:r>
              <a:rPr lang="en-US" dirty="0" smtClean="0"/>
              <a:t>Embedding multi-media images and text within a web page</a:t>
            </a:r>
          </a:p>
          <a:p>
            <a:pPr lvl="1"/>
            <a:r>
              <a:rPr lang="en-US" dirty="0" smtClean="0"/>
              <a:t>Creating external links via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 href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Webdisk</a:t>
            </a:r>
            <a:r>
              <a:rPr lang="en-US" dirty="0" smtClean="0"/>
              <a:t>” folder on the 203 lab computers</a:t>
            </a:r>
            <a:r>
              <a:rPr lang="en-US" dirty="0"/>
              <a:t> </a:t>
            </a:r>
            <a:r>
              <a:rPr lang="en-US" dirty="0" smtClean="0"/>
              <a:t>should contain </a:t>
            </a:r>
            <a:r>
              <a:rPr lang="en-US" dirty="0" smtClean="0"/>
              <a:t>a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 folder</a:t>
            </a:r>
            <a:endParaRPr lang="en-US" dirty="0"/>
          </a:p>
          <a:p>
            <a:pPr lvl="1"/>
            <a:r>
              <a:rPr lang="en-US" dirty="0" smtClean="0"/>
              <a:t>For students the Web disk folder name may be different slightly different from my ‘Prof’ account.</a:t>
            </a:r>
          </a:p>
          <a:p>
            <a:pPr lvl="1"/>
            <a:r>
              <a:rPr lang="en-US" dirty="0" smtClean="0"/>
              <a:t>(The </a:t>
            </a:r>
            <a:r>
              <a:rPr lang="en-US" dirty="0" err="1" smtClean="0"/>
              <a:t>Webdisk</a:t>
            </a:r>
            <a:r>
              <a:rPr lang="en-US" dirty="0" smtClean="0"/>
              <a:t> is where you save documents on the UC-IT server and not on a local drive)</a:t>
            </a:r>
          </a:p>
          <a:p>
            <a:r>
              <a:rPr lang="en-US" dirty="0" smtClean="0"/>
              <a:t>My account in the CPSC 203 computer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tamj\Application Data\SSH\temp\desktop web dis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685800" y="3886200"/>
            <a:ext cx="326976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1257300" y="6184900"/>
            <a:ext cx="609600" cy="685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</a:t>
            </a:r>
            <a:r>
              <a:rPr lang="en-CA" dirty="0" err="1" smtClean="0"/>
              <a:t>Webdisk</a:t>
            </a:r>
            <a:r>
              <a:rPr lang="en-CA" dirty="0" smtClean="0"/>
              <a:t> Doesn’t Exist: Get UC-IT To Fix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ontact </a:t>
            </a:r>
            <a:r>
              <a:rPr lang="en-US" dirty="0"/>
              <a:t>university IT (Information technologies) to get them to configure your account so this folder will appear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Go to 7</a:t>
            </a:r>
            <a:r>
              <a:rPr lang="en-US" baseline="30000" dirty="0" smtClean="0"/>
              <a:t>th</a:t>
            </a:r>
            <a:r>
              <a:rPr lang="en-US" dirty="0" smtClean="0"/>
              <a:t> floor Math Sciences (not ICT – that’s the Computer Science department which is not the same).</a:t>
            </a:r>
          </a:p>
          <a:p>
            <a:pPr lvl="1"/>
            <a:r>
              <a:rPr lang="en-CA" dirty="0" smtClean="0"/>
              <a:t>Submit an online ticket (</a:t>
            </a:r>
            <a:r>
              <a:rPr lang="en-CA" dirty="0"/>
              <a:t>bug report): </a:t>
            </a:r>
            <a:r>
              <a:rPr lang="en-CA" dirty="0">
                <a:hlinkClick r:id="rId2"/>
              </a:rPr>
              <a:t>http://www.ucalgary.ca/it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pPr lvl="1"/>
            <a:r>
              <a:rPr lang="en-CA" dirty="0"/>
              <a:t>Call: 403-220-5555 </a:t>
            </a:r>
            <a:endParaRPr lang="en-CA" dirty="0" smtClean="0"/>
          </a:p>
          <a:p>
            <a:pPr lvl="1"/>
            <a:r>
              <a:rPr lang="en-CA" dirty="0" smtClean="0"/>
              <a:t>Email: </a:t>
            </a:r>
            <a:r>
              <a:rPr lang="en-CA" dirty="0">
                <a:hlinkClick r:id="rId3"/>
              </a:rPr>
              <a:t>itsupport@ucalgary.ca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85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</a:t>
            </a:r>
            <a:r>
              <a:rPr lang="en-CA" dirty="0" err="1"/>
              <a:t>Webdisk</a:t>
            </a:r>
            <a:r>
              <a:rPr lang="en-CA" dirty="0"/>
              <a:t> Doesn’t Exist: </a:t>
            </a:r>
            <a:r>
              <a:rPr lang="en-CA" dirty="0" smtClean="0"/>
              <a:t>Address It Yourself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you are logged into a computer in </a:t>
            </a:r>
            <a:r>
              <a:rPr lang="en-US" dirty="0" smtClean="0"/>
              <a:t>the 203 </a:t>
            </a:r>
            <a:r>
              <a:rPr lang="en-US" dirty="0"/>
              <a:t>computer </a:t>
            </a:r>
            <a:r>
              <a:rPr lang="en-US" dirty="0" smtClean="0"/>
              <a:t>lab type (under ‘Start’): </a:t>
            </a:r>
            <a:r>
              <a:rPr lang="en-US" u="sng" dirty="0">
                <a:hlinkClick r:id="rId2"/>
              </a:rPr>
              <a:t>\\sfesamba.ucalgary.ca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-410" t="40636" r="76670" b="-306"/>
          <a:stretch/>
        </p:blipFill>
        <p:spPr>
          <a:xfrm>
            <a:off x="762000" y="2209800"/>
            <a:ext cx="3733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Address Of Your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part is the general University of Calgary web address for personal web pages: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people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.ucalgary.ca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The final part after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.ca/</a:t>
            </a:r>
            <a:r>
              <a:rPr lang="en-US" dirty="0" smtClean="0"/>
              <a:t>” identifies you:</a:t>
            </a:r>
          </a:p>
          <a:p>
            <a:r>
              <a:rPr lang="en-US" dirty="0" smtClean="0"/>
              <a:t>Format: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tilde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your U of C login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52388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Example: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~tam/</a:t>
            </a:r>
          </a:p>
          <a:p>
            <a:pPr marL="61913" lvl="1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(The web server will look in your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>
                <a:cs typeface="Consolas" panose="020B0609020204030204" pitchFamily="49" charset="0"/>
              </a:rPr>
              <a:t> folder and try to load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>
                <a:cs typeface="Consolas" panose="020B0609020204030204" pitchFamily="49" charset="0"/>
              </a:rPr>
              <a:t>’ file into the browser when the above web address is entered).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Web address of my U of C web page (not Computer Science)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people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.ucalgary.ca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/~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tam/index.html</a:t>
            </a:r>
            <a:endParaRPr lang="en-US" sz="18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Website: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“publish the website” (make it viewable on the web).</a:t>
            </a:r>
          </a:p>
          <a:p>
            <a:pPr lvl="1"/>
            <a:r>
              <a:rPr lang="en-US" dirty="0" smtClean="0"/>
              <a:t>Put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.html</a:t>
            </a:r>
            <a:r>
              <a:rPr lang="en-US" dirty="0" smtClean="0"/>
              <a:t>’ document in your folder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web address is: </a:t>
            </a:r>
          </a:p>
          <a:p>
            <a:pPr marL="339725" lvl="1" indent="0">
              <a:buNone/>
            </a:pPr>
            <a:r>
              <a:rPr lang="en-US" sz="1600" b="1" u="sng" dirty="0">
                <a:solidFill>
                  <a:srgbClr val="3366FF"/>
                </a:solidFill>
                <a:latin typeface="Consolas" panose="020B0609020204030204" pitchFamily="49" charset="0"/>
              </a:rPr>
              <a:t>http://</a:t>
            </a:r>
            <a:r>
              <a:rPr lang="en-US" sz="1600" b="1" u="sng" dirty="0" smtClean="0">
                <a:solidFill>
                  <a:srgbClr val="3366FF"/>
                </a:solidFill>
                <a:latin typeface="Consolas" panose="020B0609020204030204" pitchFamily="49" charset="0"/>
              </a:rPr>
              <a:t>people.ucalgary.ca</a:t>
            </a:r>
            <a:r>
              <a:rPr lang="en-CA" sz="1600" b="1" u="sng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/~&lt;</a:t>
            </a:r>
            <a:r>
              <a:rPr lang="en-CA" sz="1600" b="1" i="1" u="sng" dirty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username</a:t>
            </a:r>
            <a:r>
              <a:rPr lang="en-CA" sz="1600" b="1" u="sng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&gt;/&lt;filename</a:t>
            </a:r>
            <a:r>
              <a:rPr lang="en-CA" sz="1600" b="1" u="sng" dirty="0" smtClean="0">
                <a:solidFill>
                  <a:srgbClr val="33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CA" dirty="0" smtClean="0"/>
              <a:t>Example if the file were called ‘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CA" dirty="0" smtClean="0"/>
              <a:t>’ my web address would be:</a:t>
            </a:r>
          </a:p>
          <a:p>
            <a:pPr marL="339725" lvl="1" indent="0">
              <a:buNone/>
            </a:pPr>
            <a:r>
              <a:rPr lang="en-CA" sz="1600" b="1" u="sng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</a:t>
            </a:r>
            <a:r>
              <a:rPr lang="en-CA" sz="1600" b="1" u="sng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://people.ucalgary.ca</a:t>
            </a:r>
            <a:r>
              <a:rPr lang="en-CA" sz="1600" b="1" u="sng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/~tam/index.html</a:t>
            </a:r>
            <a:endParaRPr lang="en-CA" sz="16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95288" indent="-342900"/>
            <a:r>
              <a:rPr lang="en-CA" dirty="0" smtClean="0">
                <a:cs typeface="Consolas" panose="020B0609020204030204" pitchFamily="49" charset="0"/>
              </a:rPr>
              <a:t>If you want to see what your website would look like with a browser when working from home: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Start up a web browser (e.g., IE, Firefox) and ‘drag’ the webpage document into the browser</a:t>
            </a:r>
          </a:p>
          <a:p>
            <a:pPr marL="339725" lvl="1" indent="0">
              <a:buNone/>
            </a:pPr>
            <a:r>
              <a:rPr lang="en-CA" dirty="0" smtClean="0">
                <a:cs typeface="Consolas" panose="020B0609020204030204" pitchFamily="49" charset="0"/>
              </a:rPr>
              <a:t>OR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Just double click on the document (your computer should pull up a web browser unless you reconfigured the default setup).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Your Work To/From UC/Home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can use a flash memory device</a:t>
            </a:r>
          </a:p>
          <a:p>
            <a:r>
              <a:rPr lang="en-US" dirty="0" smtClean="0"/>
              <a:t>(Just make sure that you don’t just transport your web document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/>
              <a:t>’ file</a:t>
            </a:r>
            <a:r>
              <a:rPr lang="en-US" dirty="0" smtClean="0"/>
              <a:t> back and forth but ALSO all images and video that you have embedded into your web page (links to external pages don’t apply).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67614</TotalTime>
  <Words>2080</Words>
  <Application>Microsoft Office PowerPoint</Application>
  <PresentationFormat>On-screen Show (4:3)</PresentationFormat>
  <Paragraphs>225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Consolas</vt:lpstr>
      <vt:lpstr>Office Theme</vt:lpstr>
      <vt:lpstr>Creating And Publishing A Webpage</vt:lpstr>
      <vt:lpstr>Web Page</vt:lpstr>
      <vt:lpstr>Making A University Webpage</vt:lpstr>
      <vt:lpstr>Saving The Webpage</vt:lpstr>
      <vt:lpstr>If Webdisk Doesn’t Exist: Get UC-IT To Fix It</vt:lpstr>
      <vt:lpstr>If Webdisk Doesn’t Exist: Address It Yourself</vt:lpstr>
      <vt:lpstr>Web Address Of Your Page</vt:lpstr>
      <vt:lpstr>Viewing Website: Reminder</vt:lpstr>
      <vt:lpstr>Transferring Your Work To/From UC/Home</vt:lpstr>
      <vt:lpstr>Recap</vt:lpstr>
      <vt:lpstr>More Information: University Online Storage / Webpage</vt:lpstr>
      <vt:lpstr>Alternative Methods Of Creating A Website (If There Is Time)</vt:lpstr>
      <vt:lpstr>Website Hosts (If There Is Time)</vt:lpstr>
      <vt:lpstr>Creating A Simple Page</vt:lpstr>
      <vt:lpstr>Viewing The Page In A Web Browser</vt:lpstr>
      <vt:lpstr>HTML</vt:lpstr>
      <vt:lpstr>Example Uses Of HTML</vt:lpstr>
      <vt:lpstr>Formatting Your Webpage</vt:lpstr>
      <vt:lpstr>Common Formatting Tags </vt:lpstr>
      <vt:lpstr>Tags Appear In The Editor (WordPad) But Not In The Browser (IE)</vt:lpstr>
      <vt:lpstr>Moving Text To A New Line</vt:lpstr>
      <vt:lpstr>New Version Of The Webpage</vt:lpstr>
      <vt:lpstr>Headings</vt:lpstr>
      <vt:lpstr>The Headings Tag</vt:lpstr>
      <vt:lpstr>The List Tags</vt:lpstr>
      <vt:lpstr>The List Tags (2)</vt:lpstr>
      <vt:lpstr>Embedding “Content”</vt:lpstr>
      <vt:lpstr>Embedding Local Multimedia</vt:lpstr>
      <vt:lpstr>Embedding Local Multimedia (2)</vt:lpstr>
      <vt:lpstr>Links To Other (External) Webpages</vt:lpstr>
      <vt:lpstr>Links To Other (External) Webpages (2)</vt:lpstr>
      <vt:lpstr>Advantages To External Links “HREF”</vt:lpstr>
      <vt:lpstr>A HREF: Contact Information</vt:lpstr>
      <vt:lpstr>After This Section You Should Now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webpage using html</dc:title>
  <dc:creator>James Tam</dc:creator>
  <cp:keywords>creating webpages;html;tags</cp:keywords>
  <cp:lastModifiedBy>James Tam</cp:lastModifiedBy>
  <cp:revision>1300</cp:revision>
  <dcterms:created xsi:type="dcterms:W3CDTF">2014-06-09T23:56:21Z</dcterms:created>
  <dcterms:modified xsi:type="dcterms:W3CDTF">2016-11-29T02:29:40Z</dcterms:modified>
</cp:coreProperties>
</file>