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450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8" r:id="rId19"/>
    <p:sldId id="467" r:id="rId20"/>
    <p:sldId id="469" r:id="rId21"/>
    <p:sldId id="473" r:id="rId22"/>
    <p:sldId id="470" r:id="rId23"/>
    <p:sldId id="471" r:id="rId24"/>
    <p:sldId id="472" r:id="rId25"/>
    <p:sldId id="475" r:id="rId26"/>
    <p:sldId id="476" r:id="rId27"/>
    <p:sldId id="477" r:id="rId28"/>
    <p:sldId id="47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96" r:id="rId55"/>
    <p:sldId id="524" r:id="rId56"/>
    <p:sldId id="525" r:id="rId57"/>
    <p:sldId id="527" r:id="rId58"/>
    <p:sldId id="528" r:id="rId59"/>
    <p:sldId id="529" r:id="rId60"/>
    <p:sldId id="530" r:id="rId61"/>
    <p:sldId id="531" r:id="rId62"/>
    <p:sldId id="532" r:id="rId63"/>
    <p:sldId id="533" r:id="rId64"/>
    <p:sldId id="534" r:id="rId65"/>
    <p:sldId id="535" r:id="rId66"/>
    <p:sldId id="536" r:id="rId67"/>
    <p:sldId id="540" r:id="rId68"/>
    <p:sldId id="541" r:id="rId69"/>
    <p:sldId id="537" r:id="rId70"/>
    <p:sldId id="542" r:id="rId71"/>
    <p:sldId id="543" r:id="rId72"/>
    <p:sldId id="544" r:id="rId73"/>
    <p:sldId id="545" r:id="rId74"/>
    <p:sldId id="558" r:id="rId75"/>
    <p:sldId id="559" r:id="rId76"/>
    <p:sldId id="557" r:id="rId77"/>
    <p:sldId id="550" r:id="rId78"/>
    <p:sldId id="546" r:id="rId79"/>
    <p:sldId id="547" r:id="rId80"/>
    <p:sldId id="548" r:id="rId81"/>
    <p:sldId id="554" r:id="rId82"/>
    <p:sldId id="555" r:id="rId83"/>
    <p:sldId id="556" r:id="rId84"/>
    <p:sldId id="549" r:id="rId85"/>
    <p:sldId id="553" r:id="rId86"/>
    <p:sldId id="552" r:id="rId87"/>
    <p:sldId id="566" r:id="rId88"/>
    <p:sldId id="560" r:id="rId89"/>
    <p:sldId id="561" r:id="rId90"/>
    <p:sldId id="563" r:id="rId91"/>
    <p:sldId id="564" r:id="rId92"/>
    <p:sldId id="565" r:id="rId93"/>
    <p:sldId id="569" r:id="rId94"/>
    <p:sldId id="570" r:id="rId95"/>
    <p:sldId id="567" r:id="rId96"/>
    <p:sldId id="573" r:id="rId97"/>
    <p:sldId id="572" r:id="rId98"/>
    <p:sldId id="574" r:id="rId99"/>
    <p:sldId id="597" r:id="rId100"/>
    <p:sldId id="598" r:id="rId101"/>
    <p:sldId id="599" r:id="rId102"/>
    <p:sldId id="575" r:id="rId103"/>
    <p:sldId id="576" r:id="rId104"/>
    <p:sldId id="577" r:id="rId105"/>
    <p:sldId id="578" r:id="rId106"/>
    <p:sldId id="579" r:id="rId107"/>
    <p:sldId id="580" r:id="rId108"/>
    <p:sldId id="581" r:id="rId109"/>
    <p:sldId id="571" r:id="rId110"/>
    <p:sldId id="586" r:id="rId111"/>
    <p:sldId id="588" r:id="rId112"/>
    <p:sldId id="589" r:id="rId113"/>
    <p:sldId id="590" r:id="rId114"/>
    <p:sldId id="591" r:id="rId115"/>
    <p:sldId id="592" r:id="rId116"/>
    <p:sldId id="593" r:id="rId117"/>
    <p:sldId id="594" r:id="rId118"/>
    <p:sldId id="583" r:id="rId119"/>
    <p:sldId id="584" r:id="rId120"/>
    <p:sldId id="585" r:id="rId121"/>
    <p:sldId id="474" r:id="rId12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4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5724" autoAdjust="0"/>
  </p:normalViewPr>
  <p:slideViewPr>
    <p:cSldViewPr>
      <p:cViewPr varScale="1">
        <p:scale>
          <a:sx n="84" d="100"/>
          <a:sy n="84" d="100"/>
        </p:scale>
        <p:origin x="102" y="29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104" y="-10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11T16:40:52.622" idx="40">
    <p:pos x="3933" y="3468"/>
    <p:text>Wasn't done in this new version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24T14:04:30.842" idx="38">
    <p:pos x="5472" y="816"/>
    <p:text>change so it maps from letter to gpa so you can't easily implement error checking with ranges so easily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24T14:04:38.257" idx="39">
    <p:pos x="10" y="10"/>
    <p:text>change so it maps from letter to gpa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Administrative and course 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7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980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0073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909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2688" y="703263"/>
            <a:ext cx="4624387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32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701675"/>
            <a:ext cx="4624388" cy="3468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0487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377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503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824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977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26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3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957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6470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987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5863" y="703263"/>
            <a:ext cx="4622800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xfrm>
            <a:off x="931334" y="4408146"/>
            <a:ext cx="5122333" cy="4177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095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20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00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87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5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26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65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43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699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584" lvl="2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09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14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96" indent="-17429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61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5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1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600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9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2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1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9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office/aa211953(v=office.11)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amj@cpsc.ucalgary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m@ucalgary.ca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 (Visual Basic For Applications)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 rtlCol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Overview of concepts covered in this section: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Collections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Find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replace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Branching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Looping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Linking </a:t>
            </a:r>
            <a:r>
              <a:rPr lang="en-US" dirty="0">
                <a:solidFill>
                  <a:schemeClr val="tx1"/>
                </a:solidFill>
              </a:rPr>
              <a:t>MS-Office </a:t>
            </a:r>
            <a:r>
              <a:rPr lang="en-US" dirty="0" smtClean="0">
                <a:solidFill>
                  <a:schemeClr val="tx1"/>
                </a:solidFill>
              </a:rPr>
              <a:t>documents</a:t>
            </a:r>
          </a:p>
          <a:p>
            <a:pPr marL="742950" lvl="1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Practical application of VBA</a:t>
            </a:r>
            <a:endParaRPr lang="en-US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findReplaceAllCaseSensitive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ActiveDocument.Content.Find.Execute FindText:="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tamj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ReplaceWith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Replace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:=wdReplaceAll,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_  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MatchCase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:=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7603" y="3972046"/>
            <a:ext cx="1409700" cy="2779157"/>
            <a:chOff x="990600" y="3593068"/>
            <a:chExt cx="1409700" cy="277915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62400"/>
              <a:ext cx="1409700" cy="24098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Before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4010146"/>
            <a:ext cx="1447800" cy="2741057"/>
            <a:chOff x="4800600" y="3593068"/>
            <a:chExt cx="1447800" cy="2741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447800" cy="237172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50757" y="3593068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dirty="0" smtClean="0"/>
                <a:t>After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7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Editing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Sub </a:t>
            </a:r>
            <a:r>
              <a:rPr lang="en-CA" sz="2000" dirty="0" err="1">
                <a:latin typeface="Consolas" panose="020B0609020204030204" pitchFamily="49" charset="0"/>
              </a:rPr>
              <a:t>loopWordFolder</a:t>
            </a:r>
            <a:r>
              <a:rPr lang="en-CA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As String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Dim 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As </a:t>
            </a:r>
            <a:r>
              <a:rPr lang="en-CA" sz="2000" dirty="0" smtClean="0">
                <a:latin typeface="Consolas" panose="020B0609020204030204" pitchFamily="49" charset="0"/>
              </a:rPr>
              <a:t>String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err="1">
                <a:latin typeface="Consolas" panose="020B0609020204030204" pitchFamily="49" charset="0"/>
              </a:rPr>
              <a:t>InputBox</a:t>
            </a:r>
            <a:r>
              <a:rPr lang="en-CA" sz="2000" dirty="0">
                <a:latin typeface="Consolas" panose="020B0609020204030204" pitchFamily="49" charset="0"/>
              </a:rPr>
              <a:t>("Enter full path of search </a:t>
            </a:r>
            <a:r>
              <a:rPr lang="en-CA" sz="2000" dirty="0" smtClean="0"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</a:t>
            </a:r>
            <a:r>
              <a:rPr lang="en-CA" sz="2000" dirty="0" smtClean="0">
                <a:latin typeface="Consolas" panose="020B0609020204030204" pitchFamily="49" charset="0"/>
              </a:rPr>
              <a:t>      folder</a:t>
            </a:r>
            <a:r>
              <a:rPr lang="en-CA" sz="2000" dirty="0">
                <a:latin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    </a:t>
            </a:r>
            <a:r>
              <a:rPr lang="en-CA" sz="2000" dirty="0" err="1" smtClean="0">
                <a:latin typeface="Consolas" panose="020B0609020204030204" pitchFamily="49" charset="0"/>
              </a:rPr>
              <a:t>currentFile</a:t>
            </a:r>
            <a:r>
              <a:rPr lang="en-CA" sz="2000" dirty="0" smtClean="0">
                <a:latin typeface="Consolas" panose="020B0609020204030204" pitchFamily="49" charset="0"/>
              </a:rPr>
              <a:t> </a:t>
            </a:r>
            <a:r>
              <a:rPr lang="en-CA" sz="2000" dirty="0">
                <a:latin typeface="Consolas" panose="020B0609020204030204" pitchFamily="49" charset="0"/>
              </a:rPr>
              <a:t>= Dir(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&amp; "*.doc*") </a:t>
            </a:r>
            <a:endParaRPr lang="en-CA" sz="2000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</a:t>
            </a:r>
            <a:r>
              <a:rPr lang="en-CA" sz="2000" dirty="0" smtClean="0">
                <a:latin typeface="Consolas" panose="020B0609020204030204" pitchFamily="49" charset="0"/>
              </a:rPr>
              <a:t>   If </a:t>
            </a:r>
            <a:r>
              <a:rPr lang="en-CA" sz="2000" dirty="0">
                <a:latin typeface="Consolas" panose="020B0609020204030204" pitchFamily="49" charset="0"/>
              </a:rPr>
              <a:t>(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= "") Then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MsgBox</a:t>
            </a:r>
            <a:r>
              <a:rPr lang="en-CA" sz="2000" dirty="0">
                <a:latin typeface="Consolas" panose="020B0609020204030204" pitchFamily="49" charset="0"/>
              </a:rPr>
              <a:t> ("No path to documents supplied")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End If</a:t>
            </a:r>
          </a:p>
          <a:p>
            <a:pPr marL="0" indent="0">
              <a:buNone/>
            </a:pPr>
            <a:r>
              <a:rPr lang="en-CA" sz="2000" dirty="0" smtClean="0">
                <a:latin typeface="Consolas" panose="020B0609020204030204" pitchFamily="49" charset="0"/>
              </a:rPr>
              <a:t>    </a:t>
            </a:r>
            <a:endParaRPr lang="en-CA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Editing Program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Do While (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&lt;&gt; "")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MsgBox</a:t>
            </a:r>
            <a:r>
              <a:rPr lang="en-CA" sz="2000" dirty="0">
                <a:latin typeface="Consolas" panose="020B0609020204030204" pitchFamily="49" charset="0"/>
              </a:rPr>
              <a:t> (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Documents.Open</a:t>
            </a:r>
            <a:r>
              <a:rPr lang="en-CA" sz="2000" dirty="0">
                <a:latin typeface="Consolas" panose="020B0609020204030204" pitchFamily="49" charset="0"/>
              </a:rPr>
              <a:t> (</a:t>
            </a:r>
            <a:r>
              <a:rPr lang="en-CA" sz="2000" dirty="0" err="1">
                <a:latin typeface="Consolas" panose="020B0609020204030204" pitchFamily="49" charset="0"/>
              </a:rPr>
              <a:t>directoryPath</a:t>
            </a:r>
            <a:r>
              <a:rPr lang="en-CA" sz="2000" dirty="0">
                <a:latin typeface="Consolas" panose="020B0609020204030204" pitchFamily="49" charset="0"/>
              </a:rPr>
              <a:t> &amp; 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ActiveDocument.Content.Find.Execute</a:t>
            </a:r>
            <a:r>
              <a:rPr lang="en-CA" sz="2000" dirty="0">
                <a:latin typeface="Consolas" panose="020B0609020204030204" pitchFamily="49" charset="0"/>
              </a:rPr>
              <a:t> _      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   </a:t>
            </a:r>
            <a:r>
              <a:rPr lang="en-CA" sz="2000" dirty="0" err="1">
                <a:latin typeface="Consolas" panose="020B0609020204030204" pitchFamily="49" charset="0"/>
              </a:rPr>
              <a:t>FindText</a:t>
            </a:r>
            <a:r>
              <a:rPr lang="en-CA" sz="2000" dirty="0">
                <a:latin typeface="Consolas" panose="020B0609020204030204" pitchFamily="49" charset="0"/>
              </a:rPr>
              <a:t>:="tamj@ucalgary.ca", _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   </a:t>
            </a:r>
            <a:r>
              <a:rPr lang="en-CA" sz="2000" dirty="0" err="1">
                <a:latin typeface="Consolas" panose="020B0609020204030204" pitchFamily="49" charset="0"/>
              </a:rPr>
              <a:t>ReplaceWith</a:t>
            </a:r>
            <a:r>
              <a:rPr lang="en-CA" sz="2000" dirty="0">
                <a:latin typeface="Consolas" panose="020B0609020204030204" pitchFamily="49" charset="0"/>
              </a:rPr>
              <a:t>:="tam@ucalgary.ca"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ActiveDocument.Save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buNone/>
            </a:pPr>
            <a:r>
              <a:rPr lang="en-CA" sz="2000" dirty="0">
                <a:solidFill>
                  <a:srgbClr val="00B0F0"/>
                </a:solidFill>
                <a:latin typeface="Consolas" panose="020B0609020204030204" pitchFamily="49" charset="0"/>
              </a:rPr>
              <a:t>       '</a:t>
            </a:r>
            <a:r>
              <a:rPr lang="en-CA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ActiveDocument.Close</a:t>
            </a:r>
            <a:r>
              <a:rPr lang="en-CA" sz="2000" dirty="0">
                <a:solidFill>
                  <a:srgbClr val="00B0F0"/>
                </a:solidFill>
                <a:latin typeface="Consolas" panose="020B0609020204030204" pitchFamily="49" charset="0"/>
              </a:rPr>
              <a:t> (</a:t>
            </a:r>
            <a:r>
              <a:rPr lang="en-CA" sz="2000" dirty="0" err="1">
                <a:solidFill>
                  <a:srgbClr val="00B0F0"/>
                </a:solidFill>
                <a:latin typeface="Consolas" panose="020B0609020204030204" pitchFamily="49" charset="0"/>
              </a:rPr>
              <a:t>wdSaveChanges</a:t>
            </a:r>
            <a:r>
              <a:rPr lang="en-CA" sz="2000" dirty="0">
                <a:solidFill>
                  <a:srgbClr val="00B0F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   </a:t>
            </a:r>
            <a:r>
              <a:rPr lang="en-CA" sz="2000" dirty="0" err="1">
                <a:latin typeface="Consolas" panose="020B0609020204030204" pitchFamily="49" charset="0"/>
              </a:rPr>
              <a:t>currentFile</a:t>
            </a:r>
            <a:r>
              <a:rPr lang="en-CA" sz="2000" dirty="0">
                <a:latin typeface="Consolas" panose="020B0609020204030204" pitchFamily="49" charset="0"/>
              </a:rPr>
              <a:t> = </a:t>
            </a:r>
            <a:r>
              <a:rPr lang="en-CA" sz="2000" dirty="0" smtClean="0">
                <a:latin typeface="Consolas" panose="020B0609020204030204" pitchFamily="49" charset="0"/>
              </a:rPr>
              <a:t>Dir</a:t>
            </a:r>
            <a:endParaRPr lang="en-CA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     Loop</a:t>
            </a:r>
          </a:p>
          <a:p>
            <a:pPr marL="0" indent="0">
              <a:buNone/>
            </a:pPr>
            <a:r>
              <a:rPr lang="en-CA" sz="2000" dirty="0">
                <a:latin typeface="Consolas" panose="020B0609020204030204" pitchFamily="49" charset="0"/>
              </a:rPr>
              <a:t>End Sub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598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Of An Earlier </a:t>
            </a:r>
            <a:r>
              <a:rPr lang="en-US" dirty="0" smtClean="0"/>
              <a:t>Example: If There 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original version only marked (and annotated at the top) a single document.</a:t>
            </a:r>
          </a:p>
          <a:p>
            <a:r>
              <a:rPr lang="en-US" dirty="0" smtClean="0"/>
              <a:t>This new version will automatically mark all the documents in a user-specified folder and insert the marking information at the top of each document.</a:t>
            </a:r>
          </a:p>
          <a:p>
            <a:r>
              <a:rPr lang="en-US" dirty="0" smtClean="0"/>
              <a:t>Details:</a:t>
            </a:r>
          </a:p>
          <a:p>
            <a:pPr lvl="1"/>
            <a:r>
              <a:rPr lang="en-US" dirty="0" smtClean="0"/>
              <a:t>Open each document in the folder</a:t>
            </a:r>
          </a:p>
          <a:p>
            <a:pPr lvl="1"/>
            <a:r>
              <a:rPr lang="en-US" dirty="0" smtClean="0"/>
              <a:t>Run a spell check of the document</a:t>
            </a:r>
          </a:p>
          <a:p>
            <a:pPr lvl="1"/>
            <a:r>
              <a:rPr lang="en-US" dirty="0" smtClean="0"/>
              <a:t>Based on the number of spelling mistakes the document will be marked as either a pass or fail</a:t>
            </a:r>
          </a:p>
          <a:p>
            <a:pPr lvl="1"/>
            <a:r>
              <a:rPr lang="en-US" dirty="0" smtClean="0"/>
              <a:t>The comments will be inserted at the top of the document</a:t>
            </a:r>
          </a:p>
          <a:p>
            <a:pPr lvl="1"/>
            <a:r>
              <a:rPr lang="en-US" dirty="0" smtClean="0"/>
              <a:t>The marked document is then automatically closed and the program moves onto the next document until there are no more documents in that folder.</a:t>
            </a:r>
          </a:p>
        </p:txBody>
      </p:sp>
    </p:spTree>
    <p:extLst>
      <p:ext uri="{BB962C8B-B14F-4D97-AF65-F5344CB8AC3E}">
        <p14:creationId xmlns:p14="http://schemas.microsoft.com/office/powerpoint/2010/main" val="392465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Marking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</a:t>
            </a:r>
            <a:r>
              <a:rPr lang="en-US" dirty="0" smtClean="0"/>
              <a:t>“</a:t>
            </a:r>
            <a:r>
              <a:rPr lang="en-US" sz="2000" dirty="0" smtClean="0">
                <a:latin typeface="Consolas" panose="020B0609020204030204" pitchFamily="49" charset="0"/>
              </a:rPr>
              <a:t>30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markAllFolderDocuments.docm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markAllFolderDocuments()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MAX_TYPOS 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Const LARGER_FONT = 14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directoryPath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currentFile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totalTypos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feedback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5220"/>
            <a:ext cx="2286000" cy="20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72074"/>
            <a:ext cx="5514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</a:t>
            </a:r>
            <a:r>
              <a:rPr lang="en-US" dirty="0" smtClean="0"/>
              <a:t>Program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InputBox("Location and name of folder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containing assignments (e.g., C:\grades\")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currentFile = Dir(directoryPath &amp; "*.doc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*")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(directoryPath = "")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MsgBox ("No Word documents in specified folder,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looking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 default location C:\Temp\")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directoryPath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"C:\Temp\"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Do While (currentFile &lt;&gt; "")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Documents.Open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(directoryPath &amp; currentFile)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currentDocument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ActiveDocument.Name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totalTypos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ActiveDocument.SpellingErrors.Count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feedback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currentDocument &amp; " marking feedback..."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Selection.HomeKey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Unit:=wdStory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Too many typographical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errors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: Fail"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feedback = feedback &amp; ": Pass"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feedback = feedback &amp; vbCr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Selection.Text = feedback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' Loop body continued on next page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51846" y="914400"/>
            <a:ext cx="2209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e.g. Feedback for “Typos.docx” = “Typos marking feedback…”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29600" y="18288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400" y="914400"/>
            <a:ext cx="3751446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733800" y="3505200"/>
            <a:ext cx="5427846" cy="1905000"/>
            <a:chOff x="3733800" y="3505200"/>
            <a:chExt cx="5427846" cy="1905000"/>
          </a:xfrm>
        </p:grpSpPr>
        <p:sp>
          <p:nvSpPr>
            <p:cNvPr id="9" name="Rectangle 8"/>
            <p:cNvSpPr/>
            <p:nvPr/>
          </p:nvSpPr>
          <p:spPr>
            <a:xfrm>
              <a:off x="6951846" y="3886200"/>
              <a:ext cx="22098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e.g. Feedback for “Typos.docx” = “</a:t>
              </a:r>
              <a:r>
                <a:rPr lang="en-CA" sz="1600" dirty="0"/>
                <a:t>typos.doc marking feedback...: Too many typographical errors: </a:t>
              </a:r>
              <a:r>
                <a:rPr lang="en-CA" sz="1600" dirty="0" smtClean="0"/>
                <a:t>Fail</a:t>
              </a:r>
              <a:r>
                <a:rPr lang="en-US" sz="1600" dirty="0" smtClean="0"/>
                <a:t>”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59152" y="3505200"/>
              <a:ext cx="1084848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33800" y="3695700"/>
              <a:ext cx="3218046" cy="171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7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Marking Program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body continued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 previous page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Selection.Font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.Bold = True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.Size = LARGER_FONT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.Color = wdColorRed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With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ActiveDocument.Close (wdSaveChanges)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currentFile = Dir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7"/>
          <a:stretch/>
        </p:blipFill>
        <p:spPr bwMode="auto">
          <a:xfrm>
            <a:off x="3659505" y="990600"/>
            <a:ext cx="5514975" cy="4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2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The Number Of Occurrences Of A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applications: </a:t>
            </a:r>
          </a:p>
          <a:p>
            <a:pPr lvl="1"/>
            <a:r>
              <a:rPr lang="en-US" dirty="0" smtClean="0"/>
              <a:t>Evaluating resumes by matching skills sought vs. skills listed by the applicant.</a:t>
            </a:r>
          </a:p>
          <a:p>
            <a:pPr lvl="1"/>
            <a:r>
              <a:rPr lang="en-US" dirty="0" smtClean="0"/>
              <a:t>Ranking the relevance of a paper vs. a search topic by the number of times that the topic is mentioned.</a:t>
            </a:r>
          </a:p>
          <a:p>
            <a:r>
              <a:rPr lang="en-US" dirty="0"/>
              <a:t>Complete Word document containing the macro: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31counting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occurences.docm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Counting Occurrences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countingOccurences()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searchWord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searchWord = InputBox("Word to search for")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Exact match (assignment)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With ActiveDocument.Content.Find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 While .Execute(FindText:=searchWord, Forward:=True, _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MatchWholeWord:=True) = True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count = count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Loop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With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("Exact matches " &amp; count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Applying Many Of The Previous Concepts In A </a:t>
            </a:r>
            <a:r>
              <a:rPr lang="en-US" sz="2800" dirty="0" smtClean="0"/>
              <a:t>Practical Example &amp; Linking Documents And (If There’s Time)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are aware different programs serve different purposes:</a:t>
            </a:r>
          </a:p>
          <a:p>
            <a:pPr lvl="1"/>
            <a:r>
              <a:rPr lang="en-US" dirty="0" smtClean="0"/>
              <a:t>Database: storing and retrieving information</a:t>
            </a:r>
          </a:p>
          <a:p>
            <a:pPr lvl="1"/>
            <a:r>
              <a:rPr lang="en-US" dirty="0" smtClean="0"/>
              <a:t>Spreadsheet: performing calculations, displaying graphical views of results</a:t>
            </a:r>
          </a:p>
          <a:p>
            <a:pPr lvl="1"/>
            <a:r>
              <a:rPr lang="en-US" dirty="0" smtClean="0"/>
              <a:t>Word processor: creating text documents with many features for formatting and laying out text</a:t>
            </a:r>
          </a:p>
          <a:p>
            <a:r>
              <a:rPr lang="en-US" dirty="0" smtClean="0"/>
              <a:t>VBA allows the output of one program to become the input of another program.</a:t>
            </a:r>
          </a:p>
          <a:p>
            <a:pPr lvl="1"/>
            <a:r>
              <a:rPr lang="en-US" dirty="0" smtClean="0"/>
              <a:t>Although this can be done ‘manually’ (reading the documents and typing in changes) if the dataset is large this can be a tedious and error-prone process</a:t>
            </a:r>
          </a:p>
          <a:p>
            <a:pPr lvl="1"/>
            <a:r>
              <a:rPr lang="en-US" dirty="0" smtClean="0"/>
              <a:t>VBA can be used to automate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sz="2000" dirty="0" smtClean="0"/>
              <a:t>For ‘deep’ commands that require many levels of ‘dots’,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 can be a useful abbreviation.</a:t>
            </a:r>
          </a:p>
          <a:p>
            <a:pPr marL="231775" indent="-231775"/>
            <a:r>
              <a:rPr lang="en-US" sz="2000" dirty="0" smtClean="0"/>
              <a:t>Example</a:t>
            </a:r>
            <a:endParaRPr lang="en-US" sz="2000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.Text = "tamj"</a:t>
            </a:r>
          </a:p>
          <a:p>
            <a:pPr marL="339725" lvl="1" indent="0">
              <a:buNone/>
            </a:pPr>
            <a:r>
              <a:rPr lang="en-US" dirty="0"/>
              <a:t>Equivalent  to (if between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dirty="0"/>
              <a:t>’ and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dirty="0"/>
              <a:t>’: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ActiveDocument.Content.Find.Text = "tamj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sz="2000" dirty="0" smtClean="0"/>
          </a:p>
          <a:p>
            <a:r>
              <a:rPr lang="en-US" sz="2000" dirty="0" smtClean="0"/>
              <a:t>Previous example,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2000" dirty="0" smtClean="0"/>
              <a:t>’ employing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  <a:r>
              <a:rPr lang="en-US" sz="2000" dirty="0" smtClean="0"/>
              <a:t>’,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  <a:r>
              <a:rPr lang="en-US" sz="2000" dirty="0" smtClean="0"/>
              <a:t>’: </a:t>
            </a:r>
          </a:p>
          <a:p>
            <a:r>
              <a:rPr lang="en-US" sz="2000" dirty="0" smtClean="0"/>
              <a:t>Also the search and replacement text are specified separately to shorten the ‘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execute</a:t>
            </a:r>
            <a:r>
              <a:rPr lang="en-US" sz="2000" dirty="0" smtClean="0"/>
              <a:t>’ (the “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ActiveDocument.Content.Find” listed once)</a:t>
            </a:r>
            <a:endParaRPr lang="en-US" sz="2000" dirty="0" smtClean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Text = 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tamj"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.Replacement.Text = "tam"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.Execute MatchCase:=True, Replace:=wdReplaceAll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With</a:t>
            </a:r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383415" y="4752050"/>
            <a:ext cx="5786376" cy="1354217"/>
            <a:chOff x="3048001" y="3071148"/>
            <a:chExt cx="5786376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6776977" y="3071148"/>
              <a:ext cx="20574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‘Find text’ and ‘replacement text’ moved here to simplify the ‘</a:t>
              </a:r>
              <a:r>
                <a:rPr lang="en-US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.execute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’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267201" y="3752115"/>
              <a:ext cx="2509776" cy="38969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1"/>
            </p:cNvCxnSpPr>
            <p:nvPr/>
          </p:nvCxnSpPr>
          <p:spPr>
            <a:xfrm flipH="1">
              <a:off x="3048001" y="3748257"/>
              <a:ext cx="3728976" cy="38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326038" y="888450"/>
            <a:ext cx="4817962" cy="3693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  <p:bldP spid="4" grpId="0" uiExpan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Financial statements (monetary data) about many companies can be stored in a spreadsheet where an analysis can be performed e.g. does the company have enough $$$ on hand to meet its financial commitments.</a:t>
            </a:r>
          </a:p>
          <a:p>
            <a:r>
              <a:rPr lang="en-CA" dirty="0" smtClean="0"/>
              <a:t>This information can be read into a VBA program which can further evaluate the data.</a:t>
            </a:r>
          </a:p>
          <a:p>
            <a:r>
              <a:rPr lang="en-CA" dirty="0" smtClean="0"/>
              <a:t>The results can be presented in Word using the numerous text formatting features to highlight pertinent financial information.</a:t>
            </a:r>
          </a:p>
          <a:p>
            <a:r>
              <a:rPr lang="en-CA" dirty="0" smtClean="0"/>
              <a:t>Names of the documents used in this example: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FNCE.xlsx</a:t>
            </a:r>
            <a:r>
              <a:rPr lang="en-CA" dirty="0" smtClean="0"/>
              <a:t> (contains the financial data: program input)</a:t>
            </a:r>
          </a:p>
          <a:p>
            <a:pPr lvl="1"/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32spreadSheetAnalyzer.docm</a:t>
            </a:r>
            <a:r>
              <a:rPr lang="en-CA" dirty="0" smtClean="0"/>
              <a:t> </a:t>
            </a:r>
            <a:r>
              <a:rPr lang="en-CA" dirty="0" smtClean="0"/>
              <a:t>(contains the VBA program as well as the presentation of results: program output)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3" y="1371600"/>
            <a:ext cx="3810000" cy="5029200"/>
          </a:xfrm>
        </p:spPr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spreadsheetAnalyzer()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Const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MIN_INCOME = 250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MIN_RATIO =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</a:p>
          <a:p>
            <a:pPr marL="234950" lvl="1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Const PERCENT = 100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company3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income3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ratio3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comment1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comment2 As String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comment3 As String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1210056"/>
            <a:ext cx="4210050" cy="240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038600" y="4554918"/>
            <a:ext cx="5105400" cy="1087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671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excel As Object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Set excel = CreateObject("excel.application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excel.Visible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True</a:t>
            </a:r>
          </a:p>
          <a:p>
            <a:pPr marL="0" indent="0"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location As String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location = InputBox("Path and name of spreadsheet e.g.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C:\Temp\FNCE.xlsx")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workbook = excel.workbooks.Open(location)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893171"/>
            <a:ext cx="32004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Object = </a:t>
            </a:r>
            <a:endParaRPr lang="en-CA" dirty="0"/>
          </a:p>
          <a:p>
            <a:r>
              <a:rPr lang="en-CA" dirty="0" smtClean="0"/>
              <a:t>Type for any MS-Office variable</a:t>
            </a:r>
          </a:p>
          <a:p>
            <a:r>
              <a:rPr lang="en-CA" dirty="0" smtClean="0"/>
              <a:t> </a:t>
            </a:r>
            <a:r>
              <a:rPr lang="en-CA" dirty="0"/>
              <a:t>https://msdn.microsoft.com/</a:t>
            </a:r>
          </a:p>
        </p:txBody>
      </p:sp>
    </p:spTree>
    <p:extLst>
      <p:ext uri="{BB962C8B-B14F-4D97-AF65-F5344CB8AC3E}">
        <p14:creationId xmlns:p14="http://schemas.microsoft.com/office/powerpoint/2010/main" val="41070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company names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company1 = excel.Range("A1").Value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company2 = excel.Range("A5").Value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company3 = excel.Range("A9").Value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Get net income and ratio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income1 = excel.Range("C3").Value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ratio1 = excel.Range("D3").Value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income2 = excel.Range("C7").Value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ratio2 = excel.Range("D7").Value * PERCENT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income3 = excel.Range("C11").Value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ratio3 = excel.Range("D11").Value *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PERCENT</a:t>
            </a:r>
          </a:p>
          <a:p>
            <a:pPr marL="0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'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Move the selection to the top of the Word document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Selection.HomeKey Unit:=wdStory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865" y="990600"/>
            <a:ext cx="3608615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850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(4): First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comment1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company1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(income1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comment1 = comment1 &amp; "Net income $" &amp; income1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comment1 = ", " &amp; ratio1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(vbCr)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Else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(ratio1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comment1 = comment1 &amp; ratio1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Selection.TypeText (comment1)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48600" y="15144"/>
            <a:ext cx="1295400" cy="3558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TAMCO: 33</a:t>
            </a:r>
            <a:r>
              <a:rPr lang="en-CA" sz="16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en-CA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2963"/>
          <a:stretch/>
        </p:blipFill>
        <p:spPr>
          <a:xfrm>
            <a:off x="5535385" y="1219200"/>
            <a:ext cx="3608615" cy="762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79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(5): Second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company2 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(income2 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comment2 = comment2 &amp; "Net income $" &amp; income2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comment2 = ", " &amp; ratio2 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(ratio2 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comment2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comment2 &amp; ratio2 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(comment2)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0741" b="33333"/>
          <a:stretch/>
        </p:blipFill>
        <p:spPr>
          <a:xfrm>
            <a:off x="5029201" y="1369004"/>
            <a:ext cx="4141694" cy="6121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62542" y="40892"/>
            <a:ext cx="22814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HAL: Net income $250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Spread Sheet Analyzer (6): Third Company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company3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income3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MIN_INCOME)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"Net income $"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income3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Selection.Font.Color = wdColorRed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", "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 &lt;== BUY THIS!"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Selection.Font.Color 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Selection.TypeText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Selection.TypeText (vbCr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If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&gt;= MIN_RATIO)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 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ratio3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&amp; "%" &amp; vbCr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Selection.Font.Color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wdColorBlue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Selection.TypeText </a:t>
            </a:r>
            <a:r>
              <a:rPr lang="en-CA" sz="180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comment3)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400" y="990600"/>
            <a:ext cx="3916680" cy="914400"/>
            <a:chOff x="5565865" y="990600"/>
            <a:chExt cx="3608615" cy="7709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88889"/>
            <a:stretch/>
          </p:blipFill>
          <p:spPr>
            <a:xfrm>
              <a:off x="5565865" y="990600"/>
              <a:ext cx="3608615" cy="228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4292"/>
            <a:stretch/>
          </p:blipFill>
          <p:spPr>
            <a:xfrm>
              <a:off x="5565865" y="1232647"/>
              <a:ext cx="3608615" cy="5289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3581400" y="80290"/>
            <a:ext cx="60198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PEAR COMPUTER: Net income $9000</a:t>
            </a:r>
            <a:r>
              <a:rPr lang="en-CA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901% &lt;== BUY THIS!</a:t>
            </a:r>
            <a:endParaRPr lang="en-CA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What is the advantage in using them</a:t>
            </a:r>
          </a:p>
          <a:p>
            <a:pPr lvl="1"/>
            <a:r>
              <a:rPr lang="en-US" dirty="0"/>
              <a:t>Common examples found in Word documents</a:t>
            </a:r>
          </a:p>
          <a:p>
            <a:r>
              <a:rPr lang="en-US" dirty="0"/>
              <a:t>The Active document</a:t>
            </a:r>
          </a:p>
          <a:p>
            <a:pPr lvl="1"/>
            <a:r>
              <a:rPr lang="en-US" dirty="0"/>
              <a:t>What are some of the commonly </a:t>
            </a:r>
            <a:r>
              <a:rPr lang="en-US" dirty="0" smtClean="0"/>
              <a:t>accessed </a:t>
            </a:r>
            <a:r>
              <a:rPr lang="en-US" dirty="0"/>
              <a:t>attributes</a:t>
            </a:r>
          </a:p>
          <a:p>
            <a:pPr lvl="1"/>
            <a:r>
              <a:rPr lang="en-US" dirty="0"/>
              <a:t>What are some useful methods</a:t>
            </a:r>
          </a:p>
          <a:p>
            <a:r>
              <a:rPr lang="en-US" dirty="0"/>
              <a:t>Finding things using macros</a:t>
            </a:r>
          </a:p>
          <a:p>
            <a:pPr lvl="1"/>
            <a:r>
              <a:rPr lang="en-US" dirty="0"/>
              <a:t>How to find and replace: text, font effects or font styles</a:t>
            </a:r>
          </a:p>
          <a:p>
            <a:r>
              <a:rPr lang="en-US" dirty="0"/>
              <a:t>Using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end-with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use branches to make decisions in VBA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Multiple If’s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If, else-if, else</a:t>
            </a:r>
          </a:p>
          <a:p>
            <a:pPr lvl="1"/>
            <a:r>
              <a:rPr lang="en-US" dirty="0"/>
              <a:t>Nested branches</a:t>
            </a:r>
          </a:p>
          <a:p>
            <a:pPr lvl="1"/>
            <a:r>
              <a:rPr lang="en-US" dirty="0"/>
              <a:t>Using logic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AND, OR, NOT</a:t>
            </a:r>
            <a:r>
              <a:rPr lang="en-US" dirty="0"/>
              <a:t>) in branches</a:t>
            </a:r>
          </a:p>
          <a:p>
            <a:r>
              <a:rPr lang="en-US" dirty="0"/>
              <a:t>How to use the line continuation character to break up long instructions</a:t>
            </a:r>
          </a:p>
          <a:p>
            <a:r>
              <a:rPr lang="en-US" dirty="0"/>
              <a:t>How to get a program to repeat one or more instructions using loops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9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And Replace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just limited to looking up text.</a:t>
            </a:r>
          </a:p>
          <a:p>
            <a:r>
              <a:rPr lang="en-US" dirty="0" smtClean="0"/>
              <a:t>Font effects e.g., bold, italic etc. can also be ‘found’ and changed.</a:t>
            </a:r>
          </a:p>
        </p:txBody>
      </p:sp>
    </p:spTree>
    <p:extLst>
      <p:ext uri="{BB962C8B-B14F-4D97-AF65-F5344CB8AC3E}">
        <p14:creationId xmlns:p14="http://schemas.microsoft.com/office/powerpoint/2010/main" val="4246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Know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to print </a:t>
            </a:r>
            <a:r>
              <a:rPr lang="en-US" dirty="0" smtClean="0"/>
              <a:t> multiple documents</a:t>
            </a:r>
            <a:endParaRPr lang="en-US" dirty="0"/>
          </a:p>
          <a:p>
            <a:r>
              <a:rPr lang="en-US" dirty="0"/>
              <a:t>How to use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’ function to access a </a:t>
            </a:r>
            <a:r>
              <a:rPr lang="en-US" dirty="0" smtClean="0"/>
              <a:t>folder</a:t>
            </a:r>
          </a:p>
          <a:p>
            <a:pPr lvl="1"/>
            <a:r>
              <a:rPr lang="en-US" dirty="0" smtClean="0"/>
              <a:t>Using this function to step through all the documents or specific types of documents in a folder</a:t>
            </a:r>
          </a:p>
          <a:p>
            <a:r>
              <a:rPr lang="en-US" dirty="0" smtClean="0"/>
              <a:t>Accessing other types of MS-Office programs with an VBA program written for Word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otherwise specified, all images were produced by the author (James Tam).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Replacing Bold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findBold.docm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'Removes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 bold text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findBold()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.Font.Bold = True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.Font.Bold = False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With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339725" lvl="1" indent="0">
              <a:buNone/>
            </a:pP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Finding/Replacing Formatting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already have a set of pre-created formatting styles defined in MS-Word.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redefine the characteristic of a style if you wish.</a:t>
            </a:r>
          </a:p>
          <a:p>
            <a:r>
              <a:rPr lang="en-US" dirty="0" smtClean="0"/>
              <a:t>Assume for this example that you wish to retain all existing styles and not change their characteristics.</a:t>
            </a:r>
          </a:p>
          <a:p>
            <a:r>
              <a:rPr lang="en-US" dirty="0" smtClean="0"/>
              <a:t>But you want to replace all </a:t>
            </a:r>
            <a:r>
              <a:rPr lang="en-US" i="1" u="sng" dirty="0" smtClean="0"/>
              <a:t>instances of one style </a:t>
            </a:r>
            <a:r>
              <a:rPr lang="en-US" dirty="0" smtClean="0"/>
              <a:t>with another style e.g., all text that is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dirty="0" smtClean="0"/>
              <a:t>’ is to become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dirty="0" smtClean="0"/>
              <a:t>’ </a:t>
            </a:r>
          </a:p>
          <a:p>
            <a:r>
              <a:rPr lang="en-US" dirty="0" smtClean="0"/>
              <a:t>‘Find’ can be used to search (and replace) instances of a formatting style.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1952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1" t="2748" r="18849" b="87154"/>
          <a:stretch/>
        </p:blipFill>
        <p:spPr bwMode="auto">
          <a:xfrm>
            <a:off x="838200" y="2286000"/>
            <a:ext cx="1670613" cy="100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Finding/Replacing Formatting </a:t>
            </a:r>
            <a:r>
              <a:rPr lang="en-US" dirty="0" smtClean="0"/>
              <a:t>Styles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393643"/>
          </a:xfrm>
        </p:spPr>
        <p:txBody>
          <a:bodyPr/>
          <a:lstStyle/>
          <a:p>
            <a:r>
              <a:rPr lang="en-US" b="1" dirty="0"/>
              <a:t>Word document containing the </a:t>
            </a:r>
            <a:r>
              <a:rPr lang="en-US" b="1" dirty="0" smtClean="0"/>
              <a:t>macro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findReplaceStyle.docm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findReplaceStyle()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With ActiveDocument.Content.Find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.Style = "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Normal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With .Replacement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.Style = "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TamFont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.Execute Replace:=wdReplaceAll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End With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4800600"/>
            <a:ext cx="1885950" cy="2048301"/>
            <a:chOff x="533400" y="4800600"/>
            <a:chExt cx="1885950" cy="20483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191551"/>
              <a:ext cx="188595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85800" y="4800600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BEFORE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4800" y="4694688"/>
            <a:ext cx="4533900" cy="2154213"/>
            <a:chOff x="4114800" y="4694688"/>
            <a:chExt cx="4533900" cy="21542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086776"/>
              <a:ext cx="1762125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114800" y="4694688"/>
              <a:ext cx="1219200" cy="39095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AFTER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638800" y="5191551"/>
              <a:ext cx="3009900" cy="1590249"/>
              <a:chOff x="5638800" y="5191551"/>
              <a:chExt cx="3009900" cy="159024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200900" y="5420061"/>
                <a:ext cx="1447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</a:rPr>
                  <a:t>‘Normal’ style becomes ‘TamFont</a:t>
                </a:r>
                <a:r>
                  <a:rPr lang="en-US" dirty="0" smtClean="0"/>
                  <a:t>’</a:t>
                </a:r>
                <a:endParaRPr lang="en-US" dirty="0"/>
              </a:p>
            </p:txBody>
          </p:sp>
          <p:cxnSp>
            <p:nvCxnSpPr>
              <p:cNvPr id="17" name="Straight Arrow Connector 16"/>
              <p:cNvCxnSpPr>
                <a:stCxn id="13" idx="1"/>
              </p:cNvCxnSpPr>
              <p:nvPr/>
            </p:nvCxnSpPr>
            <p:spPr>
              <a:xfrm flipH="1" flipV="1">
                <a:off x="5638800" y="5191551"/>
                <a:ext cx="1562100" cy="828675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3" idx="1"/>
              </p:cNvCxnSpPr>
              <p:nvPr/>
            </p:nvCxnSpPr>
            <p:spPr>
              <a:xfrm flipH="1" flipV="1">
                <a:off x="5638800" y="6007715"/>
                <a:ext cx="1562100" cy="12511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1"/>
              </p:cNvCxnSpPr>
              <p:nvPr/>
            </p:nvCxnSpPr>
            <p:spPr>
              <a:xfrm flipH="1">
                <a:off x="5638800" y="6020226"/>
                <a:ext cx="1562100" cy="761574"/>
              </a:xfrm>
              <a:prstGeom prst="straightConnector1">
                <a:avLst/>
              </a:prstGeom>
              <a:ln w="317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245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" b="3342"/>
          <a:stretch/>
        </p:blipFill>
        <p:spPr bwMode="auto">
          <a:xfrm>
            <a:off x="762000" y="2395167"/>
            <a:ext cx="7391400" cy="188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Recap: Programs You’ve Seen So Far Is Sequential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instruction executes from beginning to end, one after the other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the last instruction is reached then the program ends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201" y="2021240"/>
            <a:ext cx="1714499" cy="409944"/>
            <a:chOff x="2743201" y="2164919"/>
            <a:chExt cx="1714499" cy="409944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743201" y="2362200"/>
              <a:ext cx="690747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441370" y="2164919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Start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3148940" y="243118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54680" y="2598434"/>
            <a:ext cx="285008" cy="240606"/>
          </a:xfrm>
          <a:custGeom>
            <a:avLst/>
            <a:gdLst>
              <a:gd name="connsiteX0" fmla="*/ 0 w 285008"/>
              <a:gd name="connsiteY0" fmla="*/ 23875 h 240606"/>
              <a:gd name="connsiteX1" fmla="*/ 59377 w 285008"/>
              <a:gd name="connsiteY1" fmla="*/ 125 h 240606"/>
              <a:gd name="connsiteX2" fmla="*/ 95003 w 285008"/>
              <a:gd name="connsiteY2" fmla="*/ 12000 h 240606"/>
              <a:gd name="connsiteX3" fmla="*/ 130629 w 285008"/>
              <a:gd name="connsiteY3" fmla="*/ 125 h 240606"/>
              <a:gd name="connsiteX4" fmla="*/ 261257 w 285008"/>
              <a:gd name="connsiteY4" fmla="*/ 35751 h 240606"/>
              <a:gd name="connsiteX5" fmla="*/ 285008 w 285008"/>
              <a:gd name="connsiteY5" fmla="*/ 107003 h 240606"/>
              <a:gd name="connsiteX6" fmla="*/ 273132 w 285008"/>
              <a:gd name="connsiteY6" fmla="*/ 213881 h 240606"/>
              <a:gd name="connsiteX7" fmla="*/ 154379 w 285008"/>
              <a:gd name="connsiteY7" fmla="*/ 237631 h 24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008" h="240606">
                <a:moveTo>
                  <a:pt x="0" y="23875"/>
                </a:moveTo>
                <a:cubicBezTo>
                  <a:pt x="19792" y="15958"/>
                  <a:pt x="38225" y="2769"/>
                  <a:pt x="59377" y="125"/>
                </a:cubicBezTo>
                <a:cubicBezTo>
                  <a:pt x="71798" y="-1428"/>
                  <a:pt x="82485" y="12000"/>
                  <a:pt x="95003" y="12000"/>
                </a:cubicBezTo>
                <a:cubicBezTo>
                  <a:pt x="107521" y="12000"/>
                  <a:pt x="118754" y="4083"/>
                  <a:pt x="130629" y="125"/>
                </a:cubicBezTo>
                <a:cubicBezTo>
                  <a:pt x="151816" y="2773"/>
                  <a:pt x="238422" y="-785"/>
                  <a:pt x="261257" y="35751"/>
                </a:cubicBezTo>
                <a:cubicBezTo>
                  <a:pt x="274526" y="56981"/>
                  <a:pt x="285008" y="107003"/>
                  <a:pt x="285008" y="107003"/>
                </a:cubicBezTo>
                <a:cubicBezTo>
                  <a:pt x="281049" y="142629"/>
                  <a:pt x="285382" y="180194"/>
                  <a:pt x="273132" y="213881"/>
                </a:cubicBezTo>
                <a:cubicBezTo>
                  <a:pt x="258906" y="253001"/>
                  <a:pt x="165469" y="237631"/>
                  <a:pt x="154379" y="23763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662868" y="2875982"/>
            <a:ext cx="239275" cy="216388"/>
          </a:xfrm>
          <a:custGeom>
            <a:avLst/>
            <a:gdLst>
              <a:gd name="connsiteX0" fmla="*/ 130629 w 239275"/>
              <a:gd name="connsiteY0" fmla="*/ 0 h 216388"/>
              <a:gd name="connsiteX1" fmla="*/ 225632 w 239275"/>
              <a:gd name="connsiteY1" fmla="*/ 23751 h 216388"/>
              <a:gd name="connsiteX2" fmla="*/ 237507 w 239275"/>
              <a:gd name="connsiteY2" fmla="*/ 59377 h 216388"/>
              <a:gd name="connsiteX3" fmla="*/ 225632 w 239275"/>
              <a:gd name="connsiteY3" fmla="*/ 166255 h 216388"/>
              <a:gd name="connsiteX4" fmla="*/ 0 w 239275"/>
              <a:gd name="connsiteY4" fmla="*/ 213756 h 2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75" h="216388">
                <a:moveTo>
                  <a:pt x="130629" y="0"/>
                </a:moveTo>
                <a:cubicBezTo>
                  <a:pt x="162297" y="7917"/>
                  <a:pt x="197098" y="7898"/>
                  <a:pt x="225632" y="23751"/>
                </a:cubicBezTo>
                <a:cubicBezTo>
                  <a:pt x="236574" y="29830"/>
                  <a:pt x="237507" y="46859"/>
                  <a:pt x="237507" y="59377"/>
                </a:cubicBezTo>
                <a:cubicBezTo>
                  <a:pt x="237507" y="95222"/>
                  <a:pt x="246035" y="136783"/>
                  <a:pt x="225632" y="166255"/>
                </a:cubicBezTo>
                <a:cubicBezTo>
                  <a:pt x="179265" y="233229"/>
                  <a:pt x="58322" y="213756"/>
                  <a:pt x="0" y="21375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3681351" y="3117591"/>
            <a:ext cx="202310" cy="154617"/>
          </a:xfrm>
          <a:custGeom>
            <a:avLst/>
            <a:gdLst>
              <a:gd name="connsiteX0" fmla="*/ 0 w 202310"/>
              <a:gd name="connsiteY0" fmla="*/ 0 h 154617"/>
              <a:gd name="connsiteX1" fmla="*/ 59376 w 202310"/>
              <a:gd name="connsiteY1" fmla="*/ 11875 h 154617"/>
              <a:gd name="connsiteX2" fmla="*/ 166254 w 202310"/>
              <a:gd name="connsiteY2" fmla="*/ 23750 h 154617"/>
              <a:gd name="connsiteX3" fmla="*/ 201880 w 202310"/>
              <a:gd name="connsiteY3" fmla="*/ 59376 h 154617"/>
              <a:gd name="connsiteX4" fmla="*/ 190005 w 202310"/>
              <a:gd name="connsiteY4" fmla="*/ 142503 h 154617"/>
              <a:gd name="connsiteX5" fmla="*/ 23750 w 202310"/>
              <a:gd name="connsiteY5" fmla="*/ 154379 h 15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10" h="154617">
                <a:moveTo>
                  <a:pt x="0" y="0"/>
                </a:moveTo>
                <a:cubicBezTo>
                  <a:pt x="19792" y="3958"/>
                  <a:pt x="39395" y="9021"/>
                  <a:pt x="59376" y="11875"/>
                </a:cubicBezTo>
                <a:cubicBezTo>
                  <a:pt x="94861" y="16944"/>
                  <a:pt x="132248" y="12415"/>
                  <a:pt x="166254" y="23750"/>
                </a:cubicBezTo>
                <a:cubicBezTo>
                  <a:pt x="182186" y="29061"/>
                  <a:pt x="190005" y="47501"/>
                  <a:pt x="201880" y="59376"/>
                </a:cubicBezTo>
                <a:cubicBezTo>
                  <a:pt x="197922" y="87085"/>
                  <a:pt x="210925" y="123907"/>
                  <a:pt x="190005" y="142503"/>
                </a:cubicBezTo>
                <a:cubicBezTo>
                  <a:pt x="173330" y="157325"/>
                  <a:pt x="51085" y="154379"/>
                  <a:pt x="23750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3942608" y="3299382"/>
            <a:ext cx="1852550" cy="167054"/>
          </a:xfrm>
          <a:custGeom>
            <a:avLst/>
            <a:gdLst>
              <a:gd name="connsiteX0" fmla="*/ 0 w 1852550"/>
              <a:gd name="connsiteY0" fmla="*/ 36409 h 167054"/>
              <a:gd name="connsiteX1" fmla="*/ 1140031 w 1852550"/>
              <a:gd name="connsiteY1" fmla="*/ 12658 h 167054"/>
              <a:gd name="connsiteX2" fmla="*/ 1674421 w 1852550"/>
              <a:gd name="connsiteY2" fmla="*/ 783 h 167054"/>
              <a:gd name="connsiteX3" fmla="*/ 1828800 w 1852550"/>
              <a:gd name="connsiteY3" fmla="*/ 12658 h 167054"/>
              <a:gd name="connsiteX4" fmla="*/ 1852550 w 1852550"/>
              <a:gd name="connsiteY4" fmla="*/ 83910 h 167054"/>
              <a:gd name="connsiteX5" fmla="*/ 1840675 w 1852550"/>
              <a:gd name="connsiteY5" fmla="*/ 131412 h 167054"/>
              <a:gd name="connsiteX6" fmla="*/ 1805049 w 1852550"/>
              <a:gd name="connsiteY6" fmla="*/ 155162 h 167054"/>
              <a:gd name="connsiteX7" fmla="*/ 1745673 w 1852550"/>
              <a:gd name="connsiteY7" fmla="*/ 167038 h 1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2550" h="167054">
                <a:moveTo>
                  <a:pt x="0" y="36409"/>
                </a:moveTo>
                <a:cubicBezTo>
                  <a:pt x="424488" y="-34337"/>
                  <a:pt x="20522" y="29244"/>
                  <a:pt x="1140031" y="12658"/>
                </a:cubicBezTo>
                <a:lnTo>
                  <a:pt x="1674421" y="783"/>
                </a:lnTo>
                <a:cubicBezTo>
                  <a:pt x="1725881" y="4741"/>
                  <a:pt x="1782030" y="-9168"/>
                  <a:pt x="1828800" y="12658"/>
                </a:cubicBezTo>
                <a:cubicBezTo>
                  <a:pt x="1851487" y="23245"/>
                  <a:pt x="1852550" y="83910"/>
                  <a:pt x="1852550" y="83910"/>
                </a:cubicBezTo>
                <a:cubicBezTo>
                  <a:pt x="1848592" y="99744"/>
                  <a:pt x="1849728" y="117832"/>
                  <a:pt x="1840675" y="131412"/>
                </a:cubicBezTo>
                <a:cubicBezTo>
                  <a:pt x="1832758" y="143287"/>
                  <a:pt x="1818167" y="149540"/>
                  <a:pt x="1805049" y="155162"/>
                </a:cubicBezTo>
                <a:cubicBezTo>
                  <a:pt x="1775098" y="167998"/>
                  <a:pt x="1768681" y="167038"/>
                  <a:pt x="1745673" y="167038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037610" y="3496108"/>
            <a:ext cx="1668484" cy="176948"/>
          </a:xfrm>
          <a:custGeom>
            <a:avLst/>
            <a:gdLst>
              <a:gd name="connsiteX0" fmla="*/ 1585356 w 1668484"/>
              <a:gd name="connsiteY0" fmla="*/ 0 h 176948"/>
              <a:gd name="connsiteX1" fmla="*/ 1656608 w 1668484"/>
              <a:gd name="connsiteY1" fmla="*/ 5938 h 176948"/>
              <a:gd name="connsiteX2" fmla="*/ 1668484 w 1668484"/>
              <a:gd name="connsiteY2" fmla="*/ 23751 h 176948"/>
              <a:gd name="connsiteX3" fmla="*/ 1656608 w 1668484"/>
              <a:gd name="connsiteY3" fmla="*/ 77190 h 176948"/>
              <a:gd name="connsiteX4" fmla="*/ 1644733 w 1668484"/>
              <a:gd name="connsiteY4" fmla="*/ 95003 h 176948"/>
              <a:gd name="connsiteX5" fmla="*/ 1585356 w 1668484"/>
              <a:gd name="connsiteY5" fmla="*/ 112816 h 176948"/>
              <a:gd name="connsiteX6" fmla="*/ 1555668 w 1668484"/>
              <a:gd name="connsiteY6" fmla="*/ 124691 h 176948"/>
              <a:gd name="connsiteX7" fmla="*/ 1430977 w 1668484"/>
              <a:gd name="connsiteY7" fmla="*/ 136566 h 176948"/>
              <a:gd name="connsiteX8" fmla="*/ 1288473 w 1668484"/>
              <a:gd name="connsiteY8" fmla="*/ 148442 h 176948"/>
              <a:gd name="connsiteX9" fmla="*/ 950026 w 1668484"/>
              <a:gd name="connsiteY9" fmla="*/ 154379 h 176948"/>
              <a:gd name="connsiteX10" fmla="*/ 581891 w 1668484"/>
              <a:gd name="connsiteY10" fmla="*/ 166255 h 176948"/>
              <a:gd name="connsiteX11" fmla="*/ 498764 w 1668484"/>
              <a:gd name="connsiteY11" fmla="*/ 160317 h 176948"/>
              <a:gd name="connsiteX12" fmla="*/ 385948 w 1668484"/>
              <a:gd name="connsiteY12" fmla="*/ 154379 h 176948"/>
              <a:gd name="connsiteX13" fmla="*/ 344385 w 1668484"/>
              <a:gd name="connsiteY13" fmla="*/ 148442 h 176948"/>
              <a:gd name="connsiteX14" fmla="*/ 326572 w 1668484"/>
              <a:gd name="connsiteY14" fmla="*/ 142504 h 176948"/>
              <a:gd name="connsiteX15" fmla="*/ 0 w 1668484"/>
              <a:gd name="connsiteY15" fmla="*/ 142504 h 17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68484" h="176948">
                <a:moveTo>
                  <a:pt x="1585356" y="0"/>
                </a:moveTo>
                <a:cubicBezTo>
                  <a:pt x="1609107" y="1979"/>
                  <a:pt x="1633692" y="-609"/>
                  <a:pt x="1656608" y="5938"/>
                </a:cubicBezTo>
                <a:cubicBezTo>
                  <a:pt x="1663470" y="7899"/>
                  <a:pt x="1668484" y="16615"/>
                  <a:pt x="1668484" y="23751"/>
                </a:cubicBezTo>
                <a:cubicBezTo>
                  <a:pt x="1668484" y="41999"/>
                  <a:pt x="1662378" y="59879"/>
                  <a:pt x="1656608" y="77190"/>
                </a:cubicBezTo>
                <a:cubicBezTo>
                  <a:pt x="1654351" y="83960"/>
                  <a:pt x="1650784" y="91221"/>
                  <a:pt x="1644733" y="95003"/>
                </a:cubicBezTo>
                <a:cubicBezTo>
                  <a:pt x="1629005" y="104833"/>
                  <a:pt x="1603231" y="106858"/>
                  <a:pt x="1585356" y="112816"/>
                </a:cubicBezTo>
                <a:cubicBezTo>
                  <a:pt x="1575245" y="116186"/>
                  <a:pt x="1566053" y="122294"/>
                  <a:pt x="1555668" y="124691"/>
                </a:cubicBezTo>
                <a:cubicBezTo>
                  <a:pt x="1532815" y="129965"/>
                  <a:pt x="1442803" y="135656"/>
                  <a:pt x="1430977" y="136566"/>
                </a:cubicBezTo>
                <a:cubicBezTo>
                  <a:pt x="1375096" y="155194"/>
                  <a:pt x="1410062" y="145324"/>
                  <a:pt x="1288473" y="148442"/>
                </a:cubicBezTo>
                <a:lnTo>
                  <a:pt x="950026" y="154379"/>
                </a:lnTo>
                <a:cubicBezTo>
                  <a:pt x="822388" y="196927"/>
                  <a:pt x="920340" y="166255"/>
                  <a:pt x="581891" y="166255"/>
                </a:cubicBezTo>
                <a:cubicBezTo>
                  <a:pt x="554111" y="166255"/>
                  <a:pt x="526493" y="161998"/>
                  <a:pt x="498764" y="160317"/>
                </a:cubicBezTo>
                <a:lnTo>
                  <a:pt x="385948" y="154379"/>
                </a:lnTo>
                <a:cubicBezTo>
                  <a:pt x="372094" y="152400"/>
                  <a:pt x="358108" y="151187"/>
                  <a:pt x="344385" y="148442"/>
                </a:cubicBezTo>
                <a:cubicBezTo>
                  <a:pt x="338248" y="147215"/>
                  <a:pt x="332830" y="142612"/>
                  <a:pt x="326572" y="142504"/>
                </a:cubicBezTo>
                <a:cubicBezTo>
                  <a:pt x="217731" y="140627"/>
                  <a:pt x="108857" y="142504"/>
                  <a:pt x="0" y="14250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4085112" y="3686113"/>
            <a:ext cx="160317" cy="156617"/>
          </a:xfrm>
          <a:custGeom>
            <a:avLst/>
            <a:gdLst>
              <a:gd name="connsiteX0" fmla="*/ 0 w 160317"/>
              <a:gd name="connsiteY0" fmla="*/ 0 h 156617"/>
              <a:gd name="connsiteX1" fmla="*/ 29688 w 160317"/>
              <a:gd name="connsiteY1" fmla="*/ 5938 h 156617"/>
              <a:gd name="connsiteX2" fmla="*/ 118753 w 160317"/>
              <a:gd name="connsiteY2" fmla="*/ 23751 h 156617"/>
              <a:gd name="connsiteX3" fmla="*/ 148441 w 160317"/>
              <a:gd name="connsiteY3" fmla="*/ 59377 h 156617"/>
              <a:gd name="connsiteX4" fmla="*/ 160317 w 160317"/>
              <a:gd name="connsiteY4" fmla="*/ 95003 h 156617"/>
              <a:gd name="connsiteX5" fmla="*/ 154379 w 160317"/>
              <a:gd name="connsiteY5" fmla="*/ 130629 h 156617"/>
              <a:gd name="connsiteX6" fmla="*/ 130628 w 160317"/>
              <a:gd name="connsiteY6" fmla="*/ 142504 h 156617"/>
              <a:gd name="connsiteX7" fmla="*/ 59376 w 160317"/>
              <a:gd name="connsiteY7" fmla="*/ 154379 h 15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17" h="156617">
                <a:moveTo>
                  <a:pt x="0" y="0"/>
                </a:moveTo>
                <a:cubicBezTo>
                  <a:pt x="9896" y="1979"/>
                  <a:pt x="19665" y="4759"/>
                  <a:pt x="29688" y="5938"/>
                </a:cubicBezTo>
                <a:cubicBezTo>
                  <a:pt x="82529" y="12155"/>
                  <a:pt x="88751" y="-1250"/>
                  <a:pt x="118753" y="23751"/>
                </a:cubicBezTo>
                <a:cubicBezTo>
                  <a:pt x="128624" y="31977"/>
                  <a:pt x="142946" y="47013"/>
                  <a:pt x="148441" y="59377"/>
                </a:cubicBezTo>
                <a:cubicBezTo>
                  <a:pt x="153525" y="70816"/>
                  <a:pt x="160317" y="95003"/>
                  <a:pt x="160317" y="95003"/>
                </a:cubicBezTo>
                <a:cubicBezTo>
                  <a:pt x="158338" y="106878"/>
                  <a:pt x="160760" y="120420"/>
                  <a:pt x="154379" y="130629"/>
                </a:cubicBezTo>
                <a:cubicBezTo>
                  <a:pt x="149688" y="138135"/>
                  <a:pt x="138313" y="138113"/>
                  <a:pt x="130628" y="142504"/>
                </a:cubicBezTo>
                <a:cubicBezTo>
                  <a:pt x="92554" y="164260"/>
                  <a:pt x="133529" y="154379"/>
                  <a:pt x="59376" y="15437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4304805" y="3794851"/>
            <a:ext cx="3841668" cy="217834"/>
          </a:xfrm>
          <a:custGeom>
            <a:avLst/>
            <a:gdLst>
              <a:gd name="connsiteX0" fmla="*/ 0 w 3841668"/>
              <a:gd name="connsiteY0" fmla="*/ 63454 h 217834"/>
              <a:gd name="connsiteX1" fmla="*/ 1056904 w 3841668"/>
              <a:gd name="connsiteY1" fmla="*/ 57517 h 217834"/>
              <a:gd name="connsiteX2" fmla="*/ 1377538 w 3841668"/>
              <a:gd name="connsiteY2" fmla="*/ 51579 h 217834"/>
              <a:gd name="connsiteX3" fmla="*/ 2375065 w 3841668"/>
              <a:gd name="connsiteY3" fmla="*/ 45641 h 217834"/>
              <a:gd name="connsiteX4" fmla="*/ 2701637 w 3841668"/>
              <a:gd name="connsiteY4" fmla="*/ 39704 h 217834"/>
              <a:gd name="connsiteX5" fmla="*/ 3271652 w 3841668"/>
              <a:gd name="connsiteY5" fmla="*/ 21891 h 217834"/>
              <a:gd name="connsiteX6" fmla="*/ 3503221 w 3841668"/>
              <a:gd name="connsiteY6" fmla="*/ 15953 h 217834"/>
              <a:gd name="connsiteX7" fmla="*/ 3752603 w 3841668"/>
              <a:gd name="connsiteY7" fmla="*/ 21891 h 217834"/>
              <a:gd name="connsiteX8" fmla="*/ 3782291 w 3841668"/>
              <a:gd name="connsiteY8" fmla="*/ 27828 h 217834"/>
              <a:gd name="connsiteX9" fmla="*/ 3788229 w 3841668"/>
              <a:gd name="connsiteY9" fmla="*/ 45641 h 217834"/>
              <a:gd name="connsiteX10" fmla="*/ 3817917 w 3841668"/>
              <a:gd name="connsiteY10" fmla="*/ 63454 h 217834"/>
              <a:gd name="connsiteX11" fmla="*/ 3829792 w 3841668"/>
              <a:gd name="connsiteY11" fmla="*/ 81267 h 217834"/>
              <a:gd name="connsiteX12" fmla="*/ 3841668 w 3841668"/>
              <a:gd name="connsiteY12" fmla="*/ 116893 h 217834"/>
              <a:gd name="connsiteX13" fmla="*/ 3835730 w 3841668"/>
              <a:gd name="connsiteY13" fmla="*/ 158457 h 217834"/>
              <a:gd name="connsiteX14" fmla="*/ 3823855 w 3841668"/>
              <a:gd name="connsiteY14" fmla="*/ 176270 h 217834"/>
              <a:gd name="connsiteX15" fmla="*/ 3811979 w 3841668"/>
              <a:gd name="connsiteY15" fmla="*/ 188145 h 217834"/>
              <a:gd name="connsiteX16" fmla="*/ 3794166 w 3841668"/>
              <a:gd name="connsiteY16" fmla="*/ 194083 h 217834"/>
              <a:gd name="connsiteX17" fmla="*/ 3752603 w 3841668"/>
              <a:gd name="connsiteY17" fmla="*/ 205958 h 217834"/>
              <a:gd name="connsiteX18" fmla="*/ 3740727 w 3841668"/>
              <a:gd name="connsiteY18" fmla="*/ 217834 h 2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41668" h="217834">
                <a:moveTo>
                  <a:pt x="0" y="63454"/>
                </a:moveTo>
                <a:cubicBezTo>
                  <a:pt x="348079" y="-75770"/>
                  <a:pt x="4031" y="57517"/>
                  <a:pt x="1056904" y="57517"/>
                </a:cubicBezTo>
                <a:cubicBezTo>
                  <a:pt x="1163800" y="57517"/>
                  <a:pt x="1270646" y="52542"/>
                  <a:pt x="1377538" y="51579"/>
                </a:cubicBezTo>
                <a:lnTo>
                  <a:pt x="2375065" y="45641"/>
                </a:lnTo>
                <a:lnTo>
                  <a:pt x="2701637" y="39704"/>
                </a:lnTo>
                <a:cubicBezTo>
                  <a:pt x="3656088" y="11904"/>
                  <a:pt x="2317448" y="41768"/>
                  <a:pt x="3271652" y="21891"/>
                </a:cubicBezTo>
                <a:cubicBezTo>
                  <a:pt x="3384426" y="-3171"/>
                  <a:pt x="3302490" y="10377"/>
                  <a:pt x="3503221" y="15953"/>
                </a:cubicBezTo>
                <a:lnTo>
                  <a:pt x="3752603" y="21891"/>
                </a:lnTo>
                <a:cubicBezTo>
                  <a:pt x="3762499" y="23870"/>
                  <a:pt x="3773894" y="22230"/>
                  <a:pt x="3782291" y="27828"/>
                </a:cubicBezTo>
                <a:cubicBezTo>
                  <a:pt x="3787499" y="31300"/>
                  <a:pt x="3785009" y="40274"/>
                  <a:pt x="3788229" y="45641"/>
                </a:cubicBezTo>
                <a:cubicBezTo>
                  <a:pt x="3796380" y="59227"/>
                  <a:pt x="3803904" y="58783"/>
                  <a:pt x="3817917" y="63454"/>
                </a:cubicBezTo>
                <a:cubicBezTo>
                  <a:pt x="3821875" y="69392"/>
                  <a:pt x="3826894" y="74746"/>
                  <a:pt x="3829792" y="81267"/>
                </a:cubicBezTo>
                <a:cubicBezTo>
                  <a:pt x="3834876" y="92706"/>
                  <a:pt x="3841668" y="116893"/>
                  <a:pt x="3841668" y="116893"/>
                </a:cubicBezTo>
                <a:cubicBezTo>
                  <a:pt x="3839689" y="130748"/>
                  <a:pt x="3839752" y="145052"/>
                  <a:pt x="3835730" y="158457"/>
                </a:cubicBezTo>
                <a:cubicBezTo>
                  <a:pt x="3833679" y="165292"/>
                  <a:pt x="3828313" y="170698"/>
                  <a:pt x="3823855" y="176270"/>
                </a:cubicBezTo>
                <a:cubicBezTo>
                  <a:pt x="3820358" y="180641"/>
                  <a:pt x="3816779" y="185265"/>
                  <a:pt x="3811979" y="188145"/>
                </a:cubicBezTo>
                <a:cubicBezTo>
                  <a:pt x="3806612" y="191365"/>
                  <a:pt x="3800184" y="192363"/>
                  <a:pt x="3794166" y="194083"/>
                </a:cubicBezTo>
                <a:cubicBezTo>
                  <a:pt x="3741951" y="209003"/>
                  <a:pt x="3795333" y="191716"/>
                  <a:pt x="3752603" y="205958"/>
                </a:cubicBezTo>
                <a:lnTo>
                  <a:pt x="3740727" y="217834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452748" y="4281989"/>
            <a:ext cx="2957560" cy="369332"/>
            <a:chOff x="1452748" y="4425668"/>
            <a:chExt cx="2957560" cy="369332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1452748" y="4435796"/>
              <a:ext cx="1941230" cy="2126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93978" y="4425668"/>
              <a:ext cx="101633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End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26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8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8" grpId="0" uiExpand="1" animBg="1"/>
      <p:bldP spid="10" grpId="0" uiExpand="1" animBg="1"/>
      <p:bldP spid="12" grpId="0" uiExpand="1" animBg="1"/>
      <p:bldP spid="13" grpId="0" uiExpand="1" animBg="1"/>
      <p:bldP spid="18" grpId="0" uiExpand="1" animBg="1"/>
      <p:bldP spid="20" grpId="0" uiExpand="1" animBg="1"/>
      <p:bldP spid="21" grpId="0" uiExpand="1" animBg="1"/>
      <p:bldP spid="22" grpId="0" uiExpan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dirty="0" smtClean="0"/>
              <a:t>Making decisions (branching)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Looping (repetition)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Program Writing Concepts (Non-Sequential)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7845" y="1496655"/>
            <a:ext cx="4691094" cy="1694666"/>
            <a:chOff x="1181318" y="1960732"/>
            <a:chExt cx="4691094" cy="1694666"/>
          </a:xfrm>
        </p:grpSpPr>
        <p:sp>
          <p:nvSpPr>
            <p:cNvPr id="4" name="Diamond 3"/>
            <p:cNvSpPr/>
            <p:nvPr/>
          </p:nvSpPr>
          <p:spPr>
            <a:xfrm>
              <a:off x="2245549" y="1960732"/>
              <a:ext cx="2276475" cy="990600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Grade point &gt;= 1.0 </a:t>
              </a:r>
              <a:endParaRPr lang="en-US" sz="14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81318" y="2649580"/>
              <a:ext cx="1760903" cy="977812"/>
              <a:chOff x="1896698" y="4625457"/>
              <a:chExt cx="1760903" cy="97781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96698" y="5076104"/>
                <a:ext cx="1760903" cy="5271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MsgBox(“Passed”)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>
                <a:off x="2728242" y="4724400"/>
                <a:ext cx="929359" cy="351704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792404" y="4625457"/>
                <a:ext cx="74010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True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85929" y="2679815"/>
              <a:ext cx="1886483" cy="975583"/>
              <a:chOff x="4626855" y="4732663"/>
              <a:chExt cx="1886483" cy="97558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811977" y="5153075"/>
                <a:ext cx="1701361" cy="55517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MsgBox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(“Failed”)</a:t>
                </a:r>
                <a:endParaRPr lang="en-US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4626855" y="4732663"/>
                <a:ext cx="634560" cy="420412"/>
              </a:xfrm>
              <a:prstGeom prst="straightConnector1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925390" y="4732663"/>
                <a:ext cx="7372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Comic Sans MS" panose="030F0702030302020204" pitchFamily="66" charset="0"/>
                  </a:rPr>
                  <a:t>False</a:t>
                </a: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572000" y="4103636"/>
            <a:ext cx="3229284" cy="2725068"/>
            <a:chOff x="4218266" y="4114800"/>
            <a:chExt cx="3229284" cy="2725068"/>
          </a:xfrm>
        </p:grpSpPr>
        <p:sp>
          <p:nvSpPr>
            <p:cNvPr id="35" name="AutoShape 21"/>
            <p:cNvSpPr>
              <a:spLocks noChangeArrowheads="1"/>
            </p:cNvSpPr>
            <p:nvPr/>
          </p:nvSpPr>
          <p:spPr bwMode="auto">
            <a:xfrm>
              <a:off x="4944949" y="5623030"/>
              <a:ext cx="1652702" cy="63559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Play again?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4968255" y="4822714"/>
              <a:ext cx="1462203" cy="5334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Run </a:t>
              </a:r>
              <a:r>
                <a:rPr lang="en-CA" altLang="en-US" sz="1400" dirty="0" smtClean="0">
                  <a:latin typeface="Comic Sans MS" panose="030F0702030302020204" pitchFamily="66" charset="0"/>
                </a:rPr>
                <a:t>game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4694773" y="5687263"/>
              <a:ext cx="306387" cy="30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Y</a:t>
              </a:r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4218266" y="5099995"/>
              <a:ext cx="774052" cy="836911"/>
              <a:chOff x="4057244" y="2971801"/>
              <a:chExt cx="800505" cy="990600"/>
            </a:xfrm>
          </p:grpSpPr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 flipH="1">
                <a:off x="4057244" y="3962401"/>
                <a:ext cx="800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 flipV="1">
                <a:off x="4057245" y="2971801"/>
                <a:ext cx="0" cy="990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4057245" y="2971801"/>
                <a:ext cx="7756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5056465" y="5928940"/>
              <a:ext cx="2391085" cy="910928"/>
              <a:chOff x="4790765" y="4071578"/>
              <a:chExt cx="2391085" cy="911123"/>
            </a:xfrm>
          </p:grpSpPr>
          <p:sp>
            <p:nvSpPr>
              <p:cNvPr id="43" name="Oval 25"/>
              <p:cNvSpPr>
                <a:spLocks noChangeArrowheads="1"/>
              </p:cNvSpPr>
              <p:nvPr/>
            </p:nvSpPr>
            <p:spPr bwMode="auto">
              <a:xfrm>
                <a:off x="4790765" y="4525501"/>
                <a:ext cx="1424104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 dirty="0">
                    <a:latin typeface="Comic Sans MS" panose="030F0702030302020204" pitchFamily="66" charset="0"/>
                  </a:rPr>
                  <a:t>END GAME</a:t>
                </a:r>
              </a:p>
            </p:txBody>
          </p:sp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>
                <a:off x="6285258" y="4080224"/>
                <a:ext cx="533400" cy="31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</a:p>
            </p:txBody>
          </p: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6275739" y="4079545"/>
                <a:ext cx="8834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 flipH="1">
                <a:off x="7164016" y="4071578"/>
                <a:ext cx="13013" cy="6825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47" name="Line 33"/>
              <p:cNvSpPr>
                <a:spLocks noChangeShapeType="1"/>
              </p:cNvSpPr>
              <p:nvPr/>
            </p:nvSpPr>
            <p:spPr bwMode="auto">
              <a:xfrm flipH="1">
                <a:off x="6225665" y="4754101"/>
                <a:ext cx="9561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H="1">
              <a:off x="5730419" y="5356119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5037414" y="4114800"/>
              <a:ext cx="1424104" cy="3809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Comic Sans MS" panose="030F0702030302020204" pitchFamily="66" charset="0"/>
                </a:rPr>
                <a:t>START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H="1">
              <a:off x="5730419" y="4522024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890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New(?) </a:t>
            </a:r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Boolean expression</a:t>
            </a:r>
            <a:r>
              <a:rPr lang="en-US" dirty="0" smtClean="0"/>
              <a:t>: An </a:t>
            </a:r>
            <a:r>
              <a:rPr lang="en-US" dirty="0"/>
              <a:t>expression that must work out </a:t>
            </a:r>
            <a:r>
              <a:rPr lang="en-US" dirty="0" smtClean="0"/>
              <a:t>(evaluate to) to </a:t>
            </a:r>
            <a:r>
              <a:rPr lang="en-US" dirty="0"/>
              <a:t>either a true or false </a:t>
            </a:r>
            <a:r>
              <a:rPr lang="en-US" dirty="0" smtClean="0"/>
              <a:t>value. 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., it is over 45 Celsius </a:t>
            </a:r>
            <a:r>
              <a:rPr lang="en-US" dirty="0" smtClean="0"/>
              <a:t>today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.g., the user correctly entered the password</a:t>
            </a:r>
          </a:p>
          <a:p>
            <a:pPr lvl="1"/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Body</a:t>
            </a:r>
            <a:r>
              <a:rPr lang="en-US" dirty="0" smtClean="0"/>
              <a:t>: A block of program instructions that will execute under a specified condition.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Style requirement</a:t>
            </a:r>
          </a:p>
          <a:p>
            <a:pPr lvl="2"/>
            <a:r>
              <a:rPr lang="en-US" dirty="0" smtClean="0"/>
              <a:t>The ‘body’ is indented (4 spaces)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“sub-body” is indented by an additional 4 spaces (8 or more spaces) 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8396" y="4097438"/>
            <a:ext cx="8153400" cy="1200329"/>
            <a:chOff x="762000" y="3925328"/>
            <a:chExt cx="8153400" cy="1200329"/>
          </a:xfrm>
        </p:grpSpPr>
        <p:sp>
          <p:nvSpPr>
            <p:cNvPr id="4" name="Rectangle 3"/>
            <p:cNvSpPr/>
            <p:nvPr/>
          </p:nvSpPr>
          <p:spPr>
            <a:xfrm>
              <a:off x="762000" y="4038600"/>
              <a:ext cx="3657600" cy="1066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Sub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Document_Open()</a:t>
              </a:r>
            </a:p>
            <a:p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    MsgBox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("Fake virus</a:t>
              </a:r>
              <a:r>
                <a:rPr lang="en-US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!")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End Sub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457700" y="4097438"/>
              <a:ext cx="381000" cy="83820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55096" y="3925328"/>
              <a:ext cx="40603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This/these instruction/instructions run when you tell VBA to run the macro, the ‘body’ of the macro program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67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Branching: Making Decisions In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Similar to the Excel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-Function): Check </a:t>
            </a:r>
            <a:r>
              <a:rPr lang="en-US" dirty="0">
                <a:cs typeface="Consolas" panose="020B0609020204030204" pitchFamily="49" charset="0"/>
              </a:rPr>
              <a:t>if some condition has been met (e.g., password for the document correctly entered</a:t>
            </a:r>
            <a:r>
              <a:rPr lang="en-US" dirty="0" smtClean="0">
                <a:cs typeface="Consolas" panose="020B0609020204030204" pitchFamily="49" charset="0"/>
              </a:rPr>
              <a:t>): Boolean expression 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But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cs typeface="Consolas" panose="020B0609020204030204" pitchFamily="49" charset="0"/>
              </a:rPr>
              <a:t>-Construct employed with programming languages is not just a function that returns a value for the true or false cases.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For each condition: a statement or a collection of statements can be executed (this is referred to as “the body” of the if or else case. 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Example: entering a password</a:t>
            </a: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Boolean expression true, password </a:t>
            </a:r>
            <a:r>
              <a:rPr lang="en-US" dirty="0">
                <a:cs typeface="Consolas" panose="020B0609020204030204" pitchFamily="49" charset="0"/>
              </a:rPr>
              <a:t>matches: </a:t>
            </a:r>
            <a:endParaRPr lang="en-US" dirty="0" smtClean="0">
              <a:cs typeface="Consolas" panose="020B0609020204030204" pitchFamily="49" charset="0"/>
            </a:endParaRP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True case body: display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confirmation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message and run program</a:t>
            </a:r>
            <a:endParaRPr lang="en-US" dirty="0">
              <a:cs typeface="Consolas" panose="020B0609020204030204" pitchFamily="49" charset="0"/>
            </a:endParaRPr>
          </a:p>
          <a:p>
            <a:pPr lvl="2"/>
            <a:r>
              <a:rPr lang="en-US" dirty="0" smtClean="0">
                <a:cs typeface="Consolas" panose="020B0609020204030204" pitchFamily="49" charset="0"/>
              </a:rPr>
              <a:t>Boolean expression false, </a:t>
            </a:r>
            <a:r>
              <a:rPr lang="en-US" dirty="0">
                <a:cs typeface="Consolas" panose="020B0609020204030204" pitchFamily="49" charset="0"/>
              </a:rPr>
              <a:t>password doesn’t match: </a:t>
            </a:r>
            <a:endParaRPr lang="en-US" dirty="0" smtClean="0">
              <a:cs typeface="Consolas" panose="020B0609020204030204" pitchFamily="49" charset="0"/>
            </a:endParaRPr>
          </a:p>
          <a:p>
            <a:pPr lvl="3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False case body: display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error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US" dirty="0" smtClean="0">
                <a:cs typeface="Consolas" panose="020B0609020204030204" pitchFamily="49" charset="0"/>
              </a:rPr>
              <a:t> 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that consists of other objects</a:t>
            </a:r>
          </a:p>
          <a:p>
            <a:pPr lvl="1"/>
            <a:r>
              <a:rPr lang="en-US" dirty="0" smtClean="0"/>
              <a:t>Real World example: a book consists of pages, a library consists of books</a:t>
            </a:r>
          </a:p>
          <a:p>
            <a:r>
              <a:rPr lang="en-US" dirty="0" smtClean="0"/>
              <a:t>Example: The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</a:t>
            </a:r>
            <a:r>
              <a:rPr lang="en-US" dirty="0" smtClean="0"/>
              <a:t> collection will allow access to the documents that have been opened.</a:t>
            </a:r>
          </a:p>
          <a:p>
            <a:r>
              <a:rPr lang="en-US" dirty="0" smtClean="0"/>
              <a:t>Access to a collection rather than the individual objects may be time-saving shortcut.</a:t>
            </a:r>
          </a:p>
          <a:p>
            <a:pPr lvl="1"/>
            <a:r>
              <a:rPr lang="en-US" dirty="0" smtClean="0"/>
              <a:t>Instead of manually closing all open documents this can be done in one instruction: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Documents.close</a:t>
            </a:r>
          </a:p>
        </p:txBody>
      </p:sp>
    </p:spTree>
    <p:extLst>
      <p:ext uri="{BB962C8B-B14F-4D97-AF65-F5344CB8AC3E}">
        <p14:creationId xmlns:p14="http://schemas.microsoft.com/office/powerpoint/2010/main" val="27523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Branching/Decision Making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if-then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	</a:t>
            </a:r>
            <a:r>
              <a:rPr lang="en-US" b="1" dirty="0" smtClean="0">
                <a:solidFill>
                  <a:srgbClr val="FF66FF"/>
                </a:solidFill>
                <a:cs typeface="Consolas" panose="020B0609020204030204" pitchFamily="49" charset="0"/>
              </a:rPr>
              <a:t>Similar to Excel nested ifs</a:t>
            </a:r>
            <a:endParaRPr lang="en-US" b="1" dirty="0">
              <a:solidFill>
                <a:srgbClr val="FF66FF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Allowable 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Operators</a:t>
            </a:r>
            <a:r>
              <a:rPr lang="en-CA" altLang="en-US" sz="3200" dirty="0" smtClean="0"/>
              <a:t> For Boolean Expressions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if (value </a:t>
            </a:r>
            <a:r>
              <a:rPr lang="en-CA" alt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value) then</a:t>
            </a:r>
          </a:p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tabLst>
                <a:tab pos="6629400" algn="l"/>
              </a:tabLst>
            </a:pPr>
            <a:endParaRPr lang="en-CA" altLang="en-US" sz="2000" dirty="0" smtClean="0">
              <a:latin typeface="Arial" charset="0"/>
            </a:endParaRP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dirty="0" smtClean="0">
                <a:latin typeface="Arial" charset="0"/>
              </a:rPr>
              <a:t>VBA                      Mathematical               </a:t>
            </a: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u="sng" dirty="0" smtClean="0">
                <a:latin typeface="Arial" charset="0"/>
              </a:rPr>
              <a:t>operator               equivalent              Meaning                               Example                                      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&lt;                Less than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&gt;                Greater than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  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=               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≤                Less than or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≥                Greater than or equal to	5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4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CA" altLang="en-US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≠                Not equal to	x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&lt;&gt;</a:t>
            </a:r>
            <a:r>
              <a:rPr lang="en-CA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01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‘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If-Then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1098660" y="1675702"/>
            <a:ext cx="218418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Boolean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86959" y="1675702"/>
            <a:ext cx="4256840" cy="773811"/>
            <a:chOff x="3286405" y="1675702"/>
            <a:chExt cx="4256840" cy="773811"/>
          </a:xfrm>
        </p:grpSpPr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3286405" y="2052418"/>
              <a:ext cx="1454150" cy="15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6" name="Rectangle 6"/>
            <p:cNvSpPr>
              <a:spLocks noChangeArrowheads="1"/>
            </p:cNvSpPr>
            <p:nvPr/>
          </p:nvSpPr>
          <p:spPr bwMode="auto">
            <a:xfrm>
              <a:off x="4769386" y="1675702"/>
              <a:ext cx="2773859" cy="77381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Then </a:t>
              </a:r>
              <a:r>
                <a:rPr lang="en-US" altLang="en-US" sz="1800" dirty="0" smtClean="0">
                  <a:latin typeface="Arial" charset="0"/>
                </a:rPr>
                <a:t>execute an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or instructions</a:t>
              </a:r>
              <a:endParaRPr lang="en-US" altLang="en-US" sz="1800" dirty="0">
                <a:latin typeface="Arial" charset="0"/>
              </a:endParaRPr>
            </a:p>
          </p:txBody>
        </p:sp>
        <p:sp>
          <p:nvSpPr>
            <p:cNvPr id="18447" name="Text Box 7"/>
            <p:cNvSpPr txBox="1">
              <a:spLocks noChangeArrowheads="1"/>
            </p:cNvSpPr>
            <p:nvPr/>
          </p:nvSpPr>
          <p:spPr bwMode="auto">
            <a:xfrm>
              <a:off x="3712648" y="1783427"/>
              <a:ext cx="601663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5763" y="2400300"/>
            <a:ext cx="558800" cy="927100"/>
            <a:chOff x="1656270" y="2400300"/>
            <a:chExt cx="558800" cy="927100"/>
          </a:xfrm>
        </p:grpSpPr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flipH="1">
              <a:off x="2185988" y="2400300"/>
              <a:ext cx="4763" cy="927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8444" name="Text Box 10"/>
            <p:cNvSpPr txBox="1">
              <a:spLocks noChangeArrowheads="1"/>
            </p:cNvSpPr>
            <p:nvPr/>
          </p:nvSpPr>
          <p:spPr bwMode="auto">
            <a:xfrm>
              <a:off x="165627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27150" y="2449513"/>
            <a:ext cx="4535488" cy="1564093"/>
            <a:chOff x="1327150" y="2449513"/>
            <a:chExt cx="4535488" cy="1564093"/>
          </a:xfrm>
        </p:grpSpPr>
        <p:sp>
          <p:nvSpPr>
            <p:cNvPr id="18439" name="Rectangle 12"/>
            <p:cNvSpPr>
              <a:spLocks noChangeArrowheads="1"/>
            </p:cNvSpPr>
            <p:nvPr/>
          </p:nvSpPr>
          <p:spPr bwMode="auto">
            <a:xfrm>
              <a:off x="1327150" y="3365094"/>
              <a:ext cx="1638143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grpSp>
          <p:nvGrpSpPr>
            <p:cNvPr id="18440" name="Group 13"/>
            <p:cNvGrpSpPr>
              <a:grpSpLocks/>
            </p:cNvGrpSpPr>
            <p:nvPr/>
          </p:nvGrpSpPr>
          <p:grpSpPr bwMode="auto">
            <a:xfrm>
              <a:off x="2979738" y="2449513"/>
              <a:ext cx="2882900" cy="1257300"/>
              <a:chOff x="1920" y="1544"/>
              <a:chExt cx="1816" cy="792"/>
            </a:xfrm>
          </p:grpSpPr>
          <p:sp>
            <p:nvSpPr>
              <p:cNvPr id="18441" name="Line 14"/>
              <p:cNvSpPr>
                <a:spLocks noChangeShapeType="1"/>
              </p:cNvSpPr>
              <p:nvPr/>
            </p:nvSpPr>
            <p:spPr bwMode="auto">
              <a:xfrm flipH="1">
                <a:off x="1920" y="2328"/>
                <a:ext cx="1816" cy="8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8442" name="Line 15"/>
              <p:cNvSpPr>
                <a:spLocks noChangeShapeType="1"/>
              </p:cNvSpPr>
              <p:nvPr/>
            </p:nvSpPr>
            <p:spPr bwMode="auto">
              <a:xfrm>
                <a:off x="3728" y="1544"/>
                <a:ext cx="0" cy="79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0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  <a:endParaRPr lang="en-US" sz="18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4588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If-Then: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4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all the words in the Word doc and run the 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macro again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wordCount()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MIN_SIZE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3282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Decision Making With An ‘</a:t>
            </a:r>
            <a:r>
              <a:rPr lang="en-US" altLang="en-US" sz="2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2800" b="1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when different </a:t>
            </a:r>
            <a:r>
              <a:rPr lang="en-US" dirty="0"/>
              <a:t>Actions </a:t>
            </a:r>
            <a:r>
              <a:rPr lang="en-US" dirty="0" smtClean="0"/>
              <a:t>(separate bodies) are required for the true result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-case) vs. the false result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-case)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An ‘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en-US" sz="2800" b="1" dirty="0" smtClean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en-US" altLang="en-US" sz="3200" dirty="0" smtClean="0"/>
              <a:t>’</a:t>
            </a:r>
          </a:p>
        </p:txBody>
      </p:sp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1162345" y="1675702"/>
            <a:ext cx="2056810" cy="737996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19154" y="1765300"/>
            <a:ext cx="4088108" cy="661988"/>
            <a:chOff x="3219259" y="1765300"/>
            <a:chExt cx="4088004" cy="661988"/>
          </a:xfrm>
        </p:grpSpPr>
        <p:sp>
          <p:nvSpPr>
            <p:cNvPr id="31759" name="Line 5"/>
            <p:cNvSpPr>
              <a:spLocks noChangeShapeType="1"/>
            </p:cNvSpPr>
            <p:nvPr/>
          </p:nvSpPr>
          <p:spPr bwMode="auto">
            <a:xfrm>
              <a:off x="3219259" y="2038130"/>
              <a:ext cx="1603954" cy="657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noAutofit/>
            </a:bodyPr>
            <a:lstStyle/>
            <a:p>
              <a:endParaRPr lang="en-US" dirty="0"/>
            </a:p>
          </p:txBody>
        </p:sp>
        <p:sp>
          <p:nvSpPr>
            <p:cNvPr id="31760" name="Rectangle 6"/>
            <p:cNvSpPr>
              <a:spLocks noChangeArrowheads="1"/>
            </p:cNvSpPr>
            <p:nvPr/>
          </p:nvSpPr>
          <p:spPr bwMode="auto">
            <a:xfrm>
              <a:off x="4823214" y="1778000"/>
              <a:ext cx="2484049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</a:t>
              </a:r>
              <a:r>
                <a:rPr lang="en-US" altLang="en-US" sz="1800" dirty="0" smtClean="0">
                  <a:latin typeface="Arial" charset="0"/>
                </a:rPr>
                <a:t>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or instructions </a:t>
              </a:r>
              <a:r>
                <a:rPr lang="en-US" altLang="en-US" sz="1800" dirty="0">
                  <a:latin typeface="Arial" charset="0"/>
                </a:rPr>
                <a:t>(</a:t>
              </a:r>
              <a:r>
                <a:rPr lang="en-US" altLang="en-US" sz="1800" dirty="0" smtClean="0">
                  <a:latin typeface="Arial" charset="0"/>
                </a:rPr>
                <a:t>if-body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  <p:sp>
          <p:nvSpPr>
            <p:cNvPr id="31761" name="Text Box 7"/>
            <p:cNvSpPr txBox="1">
              <a:spLocks noChangeArrowheads="1"/>
            </p:cNvSpPr>
            <p:nvPr/>
          </p:nvSpPr>
          <p:spPr bwMode="auto">
            <a:xfrm>
              <a:off x="3822638" y="1765300"/>
              <a:ext cx="596962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0000"/>
                  </a:solidFill>
                  <a:latin typeface="Arial" charset="0"/>
                </a:rPr>
                <a:t>True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9300" y="2381250"/>
            <a:ext cx="2792413" cy="1811338"/>
            <a:chOff x="749300" y="2381250"/>
            <a:chExt cx="2792413" cy="1811338"/>
          </a:xfrm>
        </p:grpSpPr>
        <p:grpSp>
          <p:nvGrpSpPr>
            <p:cNvPr id="31755" name="Group 5"/>
            <p:cNvGrpSpPr>
              <a:grpSpLocks/>
            </p:cNvGrpSpPr>
            <p:nvPr/>
          </p:nvGrpSpPr>
          <p:grpSpPr bwMode="auto">
            <a:xfrm>
              <a:off x="1525587" y="2381250"/>
              <a:ext cx="671513" cy="1162050"/>
              <a:chOff x="1525587" y="2381250"/>
              <a:chExt cx="671513" cy="1162050"/>
            </a:xfrm>
          </p:grpSpPr>
          <p:sp>
            <p:nvSpPr>
              <p:cNvPr id="31757" name="Line 10"/>
              <p:cNvSpPr>
                <a:spLocks noChangeShapeType="1"/>
              </p:cNvSpPr>
              <p:nvPr/>
            </p:nvSpPr>
            <p:spPr bwMode="auto">
              <a:xfrm flipH="1">
                <a:off x="2178050" y="2381250"/>
                <a:ext cx="19050" cy="116205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758" name="Text Box 11"/>
              <p:cNvSpPr txBox="1">
                <a:spLocks noChangeArrowheads="1"/>
              </p:cNvSpPr>
              <p:nvPr/>
            </p:nvSpPr>
            <p:spPr bwMode="auto">
              <a:xfrm>
                <a:off x="1525587" y="2782330"/>
                <a:ext cx="665163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no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92D050"/>
                    </a:solidFill>
                    <a:latin typeface="Arial" charset="0"/>
                  </a:rPr>
                  <a:t>False</a:t>
                </a:r>
              </a:p>
            </p:txBody>
          </p:sp>
        </p:grp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749300" y="3543300"/>
              <a:ext cx="2792413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Execute an instruction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or instructions </a:t>
              </a:r>
              <a:r>
                <a:rPr lang="en-US" altLang="en-US" sz="1800" dirty="0" smtClean="0">
                  <a:latin typeface="Arial" charset="0"/>
                </a:rPr>
                <a:t>(else-body</a:t>
              </a:r>
              <a:r>
                <a:rPr lang="en-US" altLang="en-US" sz="1800" dirty="0">
                  <a:latin typeface="Arial" charset="0"/>
                </a:rPr>
                <a:t>)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47800" y="2427288"/>
            <a:ext cx="4578350" cy="3798887"/>
            <a:chOff x="1447800" y="2427288"/>
            <a:chExt cx="4578350" cy="3798887"/>
          </a:xfrm>
        </p:grpSpPr>
        <p:sp>
          <p:nvSpPr>
            <p:cNvPr id="31751" name="Rectangle 14"/>
            <p:cNvSpPr>
              <a:spLocks noChangeArrowheads="1"/>
            </p:cNvSpPr>
            <p:nvPr/>
          </p:nvSpPr>
          <p:spPr bwMode="auto">
            <a:xfrm>
              <a:off x="1447800" y="55467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31752" name="Line 15"/>
            <p:cNvSpPr>
              <a:spLocks noChangeShapeType="1"/>
            </p:cNvSpPr>
            <p:nvPr/>
          </p:nvSpPr>
          <p:spPr bwMode="auto">
            <a:xfrm flipH="1">
              <a:off x="3108325" y="5880100"/>
              <a:ext cx="2917825" cy="127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31753" name="Line 16"/>
            <p:cNvSpPr>
              <a:spLocks noChangeShapeType="1"/>
            </p:cNvSpPr>
            <p:nvPr/>
          </p:nvSpPr>
          <p:spPr bwMode="auto">
            <a:xfrm flipH="1">
              <a:off x="6013450" y="2427288"/>
              <a:ext cx="12700" cy="34655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31754" name="Line 17"/>
            <p:cNvSpPr>
              <a:spLocks noChangeShapeType="1"/>
            </p:cNvSpPr>
            <p:nvPr/>
          </p:nvSpPr>
          <p:spPr bwMode="auto">
            <a:xfrm>
              <a:off x="2190750" y="4216400"/>
              <a:ext cx="12700" cy="1327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77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Consolas" panose="020B0609020204030204" pitchFamily="49" charset="0"/>
              </a:rPr>
              <a:t> (True)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, </a:t>
            </a:r>
            <a:r>
              <a:rPr lang="en-US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(False)</a:t>
            </a:r>
            <a:endParaRPr lang="en-US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If-Body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b="1" i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Else-Body</a:t>
            </a:r>
            <a:endParaRPr lang="en-US" sz="1800" b="1" i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(totalWords &lt; MIN_SIZE) Then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("Document too short, total words " &amp; totalWords)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800" b="1" dirty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9259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 Complete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Word document containing the macro</a:t>
            </a:r>
            <a:r>
              <a:rPr lang="en-US" dirty="0" smtClean="0"/>
              <a:t>: 5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wordCountV2.docm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Try deleting words or changing the minimum size and observe ' the effect on the program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wordCountV2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totalWords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MIN_SIZE = 1000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totalWords = ActiveDocument.Words.Count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(totalWords &lt; MIN_SIZE)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too short, total words " &amp;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totalWords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("Document meets min. length requirements")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36956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 Can Be Used In Conjunction With Branching</a:t>
            </a:r>
          </a:p>
        </p:txBody>
      </p:sp>
      <p:sp>
        <p:nvSpPr>
          <p:cNvPr id="159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Typically the logical operators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400" dirty="0" smtClean="0"/>
              <a:t> are used with multiple conditions/Boolean expressions:</a:t>
            </a:r>
          </a:p>
          <a:p>
            <a:pPr lvl="1" eaLnBrk="1" hangingPunct="1"/>
            <a:r>
              <a:rPr lang="en-US" altLang="en-US" sz="2000" dirty="0" smtClean="0"/>
              <a:t>If multiple conditions </a:t>
            </a:r>
            <a:r>
              <a:rPr lang="en-US" altLang="en-US" sz="2000" i="1" dirty="0" smtClean="0"/>
              <a:t>must all be met</a:t>
            </a:r>
            <a:r>
              <a:rPr lang="en-US" altLang="en-US" sz="2000" dirty="0" smtClean="0"/>
              <a:t>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altLang="en-US" sz="2000" dirty="0" smtClean="0"/>
              <a:t>)</a:t>
            </a:r>
          </a:p>
          <a:p>
            <a:pPr lvl="1" eaLnBrk="1" hangingPunct="1"/>
            <a:r>
              <a:rPr lang="en-US" altLang="en-US" sz="2000" dirty="0" smtClean="0"/>
              <a:t>If </a:t>
            </a:r>
            <a:r>
              <a:rPr lang="en-US" altLang="en-US" sz="2000" i="1" dirty="0" smtClean="0"/>
              <a:t>at least one condition</a:t>
            </a:r>
            <a:r>
              <a:rPr lang="en-US" altLang="en-US" sz="2000" dirty="0" smtClean="0"/>
              <a:t> must be met before the body will execute. (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en-US" sz="2000" dirty="0" smtClean="0"/>
              <a:t>)</a:t>
            </a:r>
          </a:p>
          <a:p>
            <a:pPr eaLnBrk="1" hangingPunct="1"/>
            <a:r>
              <a:rPr lang="en-US" altLang="en-US" sz="2400" dirty="0" smtClean="0"/>
              <a:t>The logical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altLang="en-US" sz="2400" dirty="0" smtClean="0"/>
              <a:t> operator can be used to check if something has ‘not’ occurred yet </a:t>
            </a:r>
          </a:p>
          <a:p>
            <a:pPr lvl="1"/>
            <a:r>
              <a:rPr lang="en-US" altLang="en-US" sz="1600" dirty="0" smtClean="0"/>
              <a:t>E.g., If it’s true that the user </a:t>
            </a:r>
            <a:r>
              <a:rPr lang="en-US" altLang="en-US" sz="1600" i="1" dirty="0" smtClean="0"/>
              <a:t>did not</a:t>
            </a:r>
            <a:r>
              <a:rPr lang="en-US" altLang="en-US" sz="1600" dirty="0" smtClean="0"/>
              <a:t> enter the correct password then the program will end.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0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>
                <a:solidFill>
                  <a:srgbClr val="FF0000"/>
                </a:solidFill>
              </a:rPr>
              <a:t>Collections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attributes of a document that return a collection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Lists</a:t>
            </a:r>
            <a:r>
              <a:rPr lang="en-US" sz="2200" dirty="0" smtClean="0"/>
              <a:t>: access </a:t>
            </a:r>
            <a:r>
              <a:rPr lang="en-US" sz="2200" dirty="0"/>
              <a:t>to all </a:t>
            </a:r>
            <a:r>
              <a:rPr lang="en-US" sz="2200" dirty="0" smtClean="0"/>
              <a:t>lists </a:t>
            </a:r>
            <a:r>
              <a:rPr lang="en-US" sz="2200" dirty="0"/>
              <a:t>in a document </a:t>
            </a:r>
            <a:r>
              <a:rPr lang="en-US" sz="2200" dirty="0" smtClean="0"/>
              <a:t>(example coming up).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sz="2200" b="1" dirty="0" smtClean="0">
                <a:solidFill>
                  <a:srgbClr val="FF0000"/>
                </a:solidFill>
              </a:rPr>
              <a:t>: </a:t>
            </a:r>
            <a:r>
              <a:rPr lang="en-US" sz="2200" dirty="0" smtClean="0"/>
              <a:t>access </a:t>
            </a:r>
            <a:r>
              <a:rPr lang="en-US" sz="2200" dirty="0"/>
              <a:t>to </a:t>
            </a:r>
            <a:r>
              <a:rPr lang="en-US" sz="2200" dirty="0" smtClean="0"/>
              <a:t>MS-Word shapes  </a:t>
            </a:r>
            <a:r>
              <a:rPr lang="en-US" sz="2200" dirty="0"/>
              <a:t>in a document </a:t>
            </a:r>
            <a:r>
              <a:rPr lang="en-US" sz="2200" dirty="0" smtClean="0"/>
              <a:t>(rectangles, circles etc. example </a:t>
            </a:r>
            <a:r>
              <a:rPr lang="en-US" sz="2200" dirty="0"/>
              <a:t>coming </a:t>
            </a:r>
            <a:r>
              <a:rPr lang="en-US" sz="2200" dirty="0" smtClean="0"/>
              <a:t>up).</a:t>
            </a:r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InlineShapes:</a:t>
            </a:r>
            <a:r>
              <a:rPr lang="en-US" sz="2200" dirty="0" smtClean="0">
                <a:cs typeface="Consolas" panose="020B0609020204030204" pitchFamily="49" charset="0"/>
              </a:rPr>
              <a:t> access to images inserted into a Word document </a:t>
            </a:r>
            <a:r>
              <a:rPr lang="en-US" sz="2200" dirty="0"/>
              <a:t>(example coming up</a:t>
            </a:r>
            <a:r>
              <a:rPr lang="en-US" sz="2200" dirty="0" smtClean="0"/>
              <a:t>)</a:t>
            </a:r>
            <a:r>
              <a:rPr lang="en-US" sz="2200" dirty="0" smtClean="0">
                <a:cs typeface="Consolas" panose="020B0609020204030204" pitchFamily="49" charset="0"/>
              </a:rPr>
              <a:t>.</a:t>
            </a:r>
            <a:endParaRPr lang="en-US" sz="2200" dirty="0"/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en-US" sz="2200" dirty="0"/>
              <a:t>: </a:t>
            </a:r>
            <a:r>
              <a:rPr lang="en-US" sz="2200" dirty="0" smtClean="0"/>
              <a:t>access </a:t>
            </a:r>
            <a:r>
              <a:rPr lang="en-US" sz="2200" dirty="0"/>
              <a:t>to </a:t>
            </a:r>
            <a:r>
              <a:rPr lang="en-US" sz="2200" dirty="0" smtClean="0"/>
              <a:t>all </a:t>
            </a:r>
            <a:r>
              <a:rPr lang="en-US" sz="2200" dirty="0"/>
              <a:t>tables in a document (detailed example coming </a:t>
            </a:r>
            <a:r>
              <a:rPr lang="en-US" sz="2200" dirty="0" smtClean="0"/>
              <a:t>up</a:t>
            </a:r>
            <a:r>
              <a:rPr lang="en-US" sz="2200" dirty="0"/>
              <a:t> </a:t>
            </a:r>
            <a:r>
              <a:rPr lang="en-US" sz="2200" dirty="0" smtClean="0"/>
              <a:t>but a few brief examples below).</a:t>
            </a:r>
          </a:p>
          <a:p>
            <a:pPr marL="514351" lvl="3" indent="-227013"/>
            <a:r>
              <a:rPr lang="en-US" sz="2000" dirty="0" smtClean="0"/>
              <a:t>E.g.,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</a:t>
            </a:r>
            <a:r>
              <a:rPr lang="en-US" sz="2000" dirty="0" smtClean="0"/>
              <a:t> –accesses all the tables in your document</a:t>
            </a:r>
          </a:p>
          <a:p>
            <a:pPr marL="514351" lvl="3" indent="-227013"/>
            <a:r>
              <a:rPr lang="fr-FR" sz="2000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fr-FR" sz="2000" dirty="0" smtClean="0">
                <a:cs typeface="Consolas" panose="020B0609020204030204" pitchFamily="49" charset="0"/>
              </a:rPr>
              <a:t> –access to the first table in a document.</a:t>
            </a:r>
            <a:endParaRPr lang="en-US" sz="2000" dirty="0" smtClean="0"/>
          </a:p>
          <a:p>
            <a:pPr marL="339726" lvl="2" indent="-227013"/>
            <a:r>
              <a:rPr lang="en-US" sz="22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Windows</a:t>
            </a:r>
            <a:r>
              <a:rPr lang="en-US" sz="2200" dirty="0" smtClean="0"/>
              <a:t>: briefly introduced in the last section</a:t>
            </a:r>
            <a:endParaRPr lang="en-US" sz="2200" dirty="0"/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1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OR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         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altLang="en-US" sz="2000" dirty="0" smtClean="0">
                <a:latin typeface="Consolas" panose="020B0609020204030204" pitchFamily="49" charset="0"/>
                <a:cs typeface="Consolas" pitchFamily="49" charset="0"/>
              </a:rPr>
              <a:t>if_or_hiring.docm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gpa = InputBox("Grade point: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experience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job experience: 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(gpa &gt; 3.7)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Or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(experience &gt; 5)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result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"Hire applicant"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"Insufficient qualifications"</a:t>
            </a:r>
            <a:endParaRPr lang="en-US" altLang="en-US" sz="1800" dirty="0" smtClean="0">
              <a:latin typeface="Arial" charset="0"/>
            </a:endParaRPr>
          </a:p>
          <a:p>
            <a:pPr eaLnBrk="1" hangingPunct="1"/>
            <a:endParaRPr lang="en-US" altLang="en-US" sz="1800" dirty="0" smtClean="0">
              <a:latin typeface="Arial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0553"/>
            <a:ext cx="2865349" cy="118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38782"/>
            <a:ext cx="2841863" cy="11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38782"/>
            <a:ext cx="1143008" cy="11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633942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job experience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Insufficient</a:t>
                      </a:r>
                      <a:r>
                        <a:rPr lang="en-US" i="1" baseline="0" dirty="0" smtClean="0"/>
                        <a:t> qualifications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(gpa &gt; 3.7)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Or 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(experience &gt; 5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) 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445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Logic: The “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AND</a:t>
            </a:r>
            <a:r>
              <a:rPr lang="en-US" altLang="en-US" sz="3200" dirty="0" smtClean="0"/>
              <a:t>” Operator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altLang="en-US" sz="1800" i="1" dirty="0" smtClean="0">
                <a:latin typeface="Consolas" pitchFamily="49" charset="0"/>
                <a:cs typeface="Consolas" pitchFamily="49" charset="0"/>
              </a:rPr>
              <a:t>body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nd if</a:t>
            </a:r>
          </a:p>
          <a:p>
            <a:pPr eaLnBrk="1" hangingPunct="1"/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</a:t>
            </a:r>
            <a:r>
              <a:rPr lang="en-CA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7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if_and_firing.docm</a:t>
            </a:r>
            <a:endParaRPr lang="en-US" altLang="en-US" sz="20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salary = InputBox("Salary: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years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InputBox("Years of employment: ")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(salary &gt;= 100000) </a:t>
            </a:r>
            <a:r>
              <a:rPr lang="en-US" altLang="en-US" sz="1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And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(years &lt; 2) Then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"Fired!"</a:t>
            </a: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Else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349250" lvl="1" indent="0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result = "Retained"</a:t>
            </a:r>
            <a:endParaRPr lang="en-US" alt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2" y="5486400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95983"/>
            <a:ext cx="269663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0890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6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Firing Example: Example Inputs &amp;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86135"/>
              </p:ext>
            </p:extLst>
          </p:nvPr>
        </p:nvGraphicFramePr>
        <p:xfrm>
          <a:off x="457200" y="18288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</a:t>
                      </a:r>
                      <a:r>
                        <a:rPr lang="en-US" baseline="0" dirty="0" smtClean="0"/>
                        <a:t> on job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123456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1000000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Fired!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295400"/>
            <a:ext cx="82296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 If (salary &gt;=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100000</a:t>
            </a:r>
            <a:r>
              <a:rPr lang="en-US" altLang="en-US" sz="2000" dirty="0">
                <a:latin typeface="Consolas" pitchFamily="49" charset="0"/>
                <a:cs typeface="Consolas" pitchFamily="49" charset="0"/>
              </a:rPr>
              <a:t>) And (years &lt; 2) 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Then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1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Logic: The </a:t>
            </a:r>
            <a:r>
              <a:rPr lang="en-US" altLang="en-US" dirty="0" smtClean="0"/>
              <a:t>“</a:t>
            </a:r>
            <a:r>
              <a:rPr lang="en-US" altLang="en-US" b="1" dirty="0" smtClean="0">
                <a:solidFill>
                  <a:srgbClr val="FF0000"/>
                </a:solidFill>
              </a:rPr>
              <a:t>NOT</a:t>
            </a:r>
            <a:r>
              <a:rPr lang="en-US" altLang="en-US" dirty="0" smtClean="0"/>
              <a:t>” </a:t>
            </a:r>
            <a:r>
              <a:rPr lang="en-US" altLang="en-US" dirty="0"/>
              <a:t>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 marL="339725" lvl="1" indent="0"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body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US" dirty="0"/>
          </a:p>
          <a:p>
            <a:r>
              <a:rPr lang="en-US" b="1" dirty="0" smtClean="0"/>
              <a:t>Word document containing the macro example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8checkSave.docm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(ActiveDocument.Saved)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("You haven't saved " &amp; ActiveDocument.Name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&amp;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 yet")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14112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Line </a:t>
            </a:r>
            <a:r>
              <a:rPr lang="en-US" b="1" dirty="0" smtClean="0">
                <a:solidFill>
                  <a:srgbClr val="FF0000"/>
                </a:solidFill>
              </a:rPr>
              <a:t>Continuation Character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readability long statements can be split over multiple lines.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(income 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99999)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(experience &lt;=  2) And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(numRepramands &gt; 0) Then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MsgBox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You’re fired!")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US" dirty="0"/>
          </a:p>
          <a:p>
            <a:pPr marL="395288" indent="-342900"/>
            <a:r>
              <a:rPr lang="en-US" dirty="0" smtClean="0"/>
              <a:t>To split the line the line continuation character (underscore) must be preceded by a space.</a:t>
            </a:r>
          </a:p>
          <a:p>
            <a:pPr marL="395288" indent="-342900"/>
            <a:r>
              <a:rPr lang="en-US" dirty="0" smtClean="0"/>
              <a:t>Keywords cannot be split between lines e.g.</a:t>
            </a:r>
          </a:p>
          <a:p>
            <a:pPr marL="457200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 _</a:t>
            </a:r>
          </a:p>
          <a:p>
            <a:pPr marL="457200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87775" y="6518035"/>
            <a:ext cx="5006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For more details see: http</a:t>
            </a:r>
            <a:r>
              <a:rPr lang="en-US" sz="1400" dirty="0"/>
              <a:t>://support.microsoft.com/kb/141513</a:t>
            </a:r>
          </a:p>
        </p:txBody>
      </p:sp>
    </p:spTree>
    <p:extLst>
      <p:ext uri="{BB962C8B-B14F-4D97-AF65-F5344CB8AC3E}">
        <p14:creationId xmlns:p14="http://schemas.microsoft.com/office/powerpoint/2010/main" val="40056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Continuation </a:t>
            </a:r>
            <a:r>
              <a:rPr lang="en-US" dirty="0" smtClean="0"/>
              <a:t>Character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Strings split over multiple lines require a combination of the proper use of the </a:t>
            </a:r>
            <a:r>
              <a:rPr lang="en-US" b="1" dirty="0" smtClean="0">
                <a:solidFill>
                  <a:srgbClr val="FF0000"/>
                </a:solidFill>
              </a:rPr>
              <a:t>line continuation </a:t>
            </a:r>
            <a:r>
              <a:rPr lang="en-US" b="1" dirty="0">
                <a:solidFill>
                  <a:srgbClr val="FF0000"/>
                </a:solidFill>
              </a:rPr>
              <a:t>character</a:t>
            </a:r>
            <a:r>
              <a:rPr lang="en-US" dirty="0"/>
              <a:t> '</a:t>
            </a:r>
            <a:r>
              <a:rPr lang="en-US" b="1" dirty="0">
                <a:solidFill>
                  <a:srgbClr val="FF0000"/>
                </a:solidFill>
              </a:rPr>
              <a:t>_</a:t>
            </a:r>
            <a:r>
              <a:rPr lang="en-US" dirty="0"/>
              <a:t>' and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CC0000"/>
                </a:solidFill>
              </a:rPr>
              <a:t>concatenation </a:t>
            </a:r>
            <a:r>
              <a:rPr lang="en-US" b="1" dirty="0">
                <a:solidFill>
                  <a:srgbClr val="CC0000"/>
                </a:solidFill>
              </a:rPr>
              <a:t>operator </a:t>
            </a:r>
            <a:r>
              <a:rPr lang="en-US" dirty="0" smtClean="0"/>
              <a:t>'</a:t>
            </a:r>
            <a:r>
              <a:rPr lang="en-US" b="1" dirty="0" smtClean="0">
                <a:solidFill>
                  <a:srgbClr val="CC0000"/>
                </a:solidFill>
              </a:rPr>
              <a:t>&amp;</a:t>
            </a:r>
            <a:r>
              <a:rPr lang="en-US" dirty="0" smtClean="0"/>
              <a:t>‘: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MsgBox ("Your "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b="1" dirty="0" smtClean="0">
                <a:solidFill>
                  <a:srgbClr val="CC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"name")</a:t>
            </a:r>
          </a:p>
        </p:txBody>
      </p:sp>
    </p:spTree>
    <p:extLst>
      <p:ext uri="{BB962C8B-B14F-4D97-AF65-F5344CB8AC3E}">
        <p14:creationId xmlns:p14="http://schemas.microsoft.com/office/powerpoint/2010/main" val="25622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When Multiple Conditions Must Be Checked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1</a:t>
            </a:r>
            <a:r>
              <a:rPr lang="en-US" dirty="0" smtClean="0"/>
              <a:t>: If each condition is independent of other questions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expressions can be used</a:t>
            </a:r>
          </a:p>
          <a:p>
            <a:pPr lvl="1"/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Q1: Are you an adult?</a:t>
            </a:r>
          </a:p>
          <a:p>
            <a:pPr lvl="1"/>
            <a:r>
              <a:rPr lang="en-US" dirty="0" smtClean="0"/>
              <a:t>Q2: Are you a Canadian citizen?</a:t>
            </a:r>
          </a:p>
          <a:p>
            <a:pPr lvl="1"/>
            <a:r>
              <a:rPr lang="en-US" dirty="0" smtClean="0"/>
              <a:t>Q3: Are you currently employed?</a:t>
            </a:r>
          </a:p>
        </p:txBody>
      </p:sp>
    </p:spTree>
    <p:extLst>
      <p:ext uri="{BB962C8B-B14F-4D97-AF65-F5344CB8AC3E}">
        <p14:creationId xmlns:p14="http://schemas.microsoft.com/office/powerpoint/2010/main" val="11312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To Do When Multiple Conditions Must Be </a:t>
            </a:r>
            <a:r>
              <a:rPr lang="en-US" dirty="0" smtClean="0"/>
              <a:t>Checked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Case 2 (mutually exclusive)</a:t>
            </a:r>
            <a:r>
              <a:rPr lang="en-US" dirty="0" smtClean="0"/>
              <a:t>: If </a:t>
            </a:r>
            <a:r>
              <a:rPr lang="en-US" dirty="0"/>
              <a:t>the result of one condition affects other conditions (when one condition is true then the other </a:t>
            </a:r>
            <a:r>
              <a:rPr lang="en-US" dirty="0" smtClean="0"/>
              <a:t>conditions cannot be true)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 should be used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of the following is your place of birth</a:t>
            </a:r>
            <a:r>
              <a:rPr lang="en-US" dirty="0" smtClean="0"/>
              <a:t>?  (Answering true to one option makes the options false)</a:t>
            </a:r>
            <a:endParaRPr lang="en-US" dirty="0"/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Calgary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Edmonton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Lethbridge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Red Deer</a:t>
            </a:r>
          </a:p>
          <a:p>
            <a:pPr marL="857250" lvl="2" indent="-342900">
              <a:buFont typeface="+mj-lt"/>
              <a:buAutoNum type="alphaLcParenR"/>
            </a:pPr>
            <a:r>
              <a:rPr lang="en-US" dirty="0"/>
              <a:t>None of the above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US" altLang="en-US" sz="2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itchFamily="49" charset="0"/>
              </a:rPr>
              <a:t>If-Then’s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9813" y="1841500"/>
            <a:ext cx="1522413" cy="1131889"/>
            <a:chOff x="1039813" y="1841500"/>
            <a:chExt cx="1522413" cy="1131889"/>
          </a:xfrm>
        </p:grpSpPr>
        <p:sp>
          <p:nvSpPr>
            <p:cNvPr id="60441" name="Line 5"/>
            <p:cNvSpPr>
              <a:spLocks noChangeShapeType="1"/>
            </p:cNvSpPr>
            <p:nvPr/>
          </p:nvSpPr>
          <p:spPr bwMode="auto">
            <a:xfrm flipH="1">
              <a:off x="1784350" y="1841500"/>
              <a:ext cx="6350" cy="469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grpSp>
          <p:nvGrpSpPr>
            <p:cNvPr id="60442" name="Group 6"/>
            <p:cNvGrpSpPr>
              <a:grpSpLocks/>
            </p:cNvGrpSpPr>
            <p:nvPr/>
          </p:nvGrpSpPr>
          <p:grpSpPr bwMode="auto">
            <a:xfrm>
              <a:off x="1039813" y="1892301"/>
              <a:ext cx="1522413" cy="1081088"/>
              <a:chOff x="655" y="1192"/>
              <a:chExt cx="959" cy="681"/>
            </a:xfrm>
          </p:grpSpPr>
          <p:sp>
            <p:nvSpPr>
              <p:cNvPr id="60443" name="Text Box 7"/>
              <p:cNvSpPr txBox="1">
                <a:spLocks noChangeArrowheads="1"/>
              </p:cNvSpPr>
              <p:nvPr/>
            </p:nvSpPr>
            <p:spPr bwMode="auto">
              <a:xfrm>
                <a:off x="760" y="1192"/>
                <a:ext cx="352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latin typeface="Arial" charset="0"/>
                  </a:rPr>
                  <a:t>True</a:t>
                </a:r>
              </a:p>
            </p:txBody>
          </p:sp>
          <p:sp>
            <p:nvSpPr>
              <p:cNvPr id="60444" name="Rectangle 8"/>
              <p:cNvSpPr>
                <a:spLocks noChangeArrowheads="1"/>
              </p:cNvSpPr>
              <p:nvPr/>
            </p:nvSpPr>
            <p:spPr bwMode="auto">
              <a:xfrm>
                <a:off x="655" y="1464"/>
                <a:ext cx="959" cy="40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 </a:t>
                </a:r>
                <a:r>
                  <a:rPr lang="en-US" altLang="en-US" sz="1800" dirty="0">
                    <a:latin typeface="Arial" charset="0"/>
                  </a:rPr>
                  <a:t>or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instructions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2349" y="4254500"/>
            <a:ext cx="1522727" cy="1143406"/>
            <a:chOff x="1002349" y="4254500"/>
            <a:chExt cx="1522727" cy="1143406"/>
          </a:xfrm>
        </p:grpSpPr>
        <p:sp>
          <p:nvSpPr>
            <p:cNvPr id="60438" name="Line 10"/>
            <p:cNvSpPr>
              <a:spLocks noChangeShapeType="1"/>
            </p:cNvSpPr>
            <p:nvPr/>
          </p:nvSpPr>
          <p:spPr bwMode="auto">
            <a:xfrm>
              <a:off x="1752600" y="4254500"/>
              <a:ext cx="6350" cy="4635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39" name="Text Box 11"/>
            <p:cNvSpPr txBox="1">
              <a:spLocks noChangeArrowheads="1"/>
            </p:cNvSpPr>
            <p:nvPr/>
          </p:nvSpPr>
          <p:spPr bwMode="auto">
            <a:xfrm>
              <a:off x="1206501" y="4318000"/>
              <a:ext cx="595311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True</a:t>
              </a:r>
            </a:p>
          </p:txBody>
        </p:sp>
        <p:sp>
          <p:nvSpPr>
            <p:cNvPr id="60440" name="Rectangle 12"/>
            <p:cNvSpPr>
              <a:spLocks noChangeArrowheads="1"/>
            </p:cNvSpPr>
            <p:nvPr/>
          </p:nvSpPr>
          <p:spPr bwMode="auto">
            <a:xfrm>
              <a:off x="1002349" y="47493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1800" y="2990850"/>
            <a:ext cx="2667000" cy="1238250"/>
            <a:chOff x="431800" y="2990850"/>
            <a:chExt cx="2667000" cy="1238250"/>
          </a:xfrm>
        </p:grpSpPr>
        <p:sp>
          <p:nvSpPr>
            <p:cNvPr id="60436" name="AutoShape 14"/>
            <p:cNvSpPr>
              <a:spLocks noChangeArrowheads="1"/>
            </p:cNvSpPr>
            <p:nvPr/>
          </p:nvSpPr>
          <p:spPr bwMode="auto">
            <a:xfrm>
              <a:off x="431800" y="3429000"/>
              <a:ext cx="2667000" cy="800100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Arial" charset="0"/>
                </a:rPr>
                <a:t>Q2: Boolean 2</a:t>
              </a:r>
              <a:endParaRPr lang="en-US" altLang="en-US" sz="18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60437" name="Line 15"/>
            <p:cNvSpPr>
              <a:spLocks noChangeShapeType="1"/>
            </p:cNvSpPr>
            <p:nvPr/>
          </p:nvSpPr>
          <p:spPr bwMode="auto">
            <a:xfrm flipH="1">
              <a:off x="1760536" y="2990850"/>
              <a:ext cx="4762" cy="438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95350" y="5429250"/>
            <a:ext cx="1660525" cy="1216025"/>
            <a:chOff x="895350" y="5429250"/>
            <a:chExt cx="1660525" cy="1216025"/>
          </a:xfrm>
        </p:grpSpPr>
        <p:sp>
          <p:nvSpPr>
            <p:cNvPr id="60434" name="Rectangle 17"/>
            <p:cNvSpPr>
              <a:spLocks noChangeArrowheads="1"/>
            </p:cNvSpPr>
            <p:nvPr/>
          </p:nvSpPr>
          <p:spPr bwMode="auto">
            <a:xfrm>
              <a:off x="895350" y="5965825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0435" name="Line 18"/>
            <p:cNvSpPr>
              <a:spLocks noChangeShapeType="1"/>
            </p:cNvSpPr>
            <p:nvPr/>
          </p:nvSpPr>
          <p:spPr bwMode="auto">
            <a:xfrm>
              <a:off x="1746250" y="5429250"/>
              <a:ext cx="6350" cy="5365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971800" y="1360691"/>
            <a:ext cx="1800225" cy="2282825"/>
            <a:chOff x="2971799" y="1466850"/>
            <a:chExt cx="1800226" cy="2282824"/>
          </a:xfrm>
        </p:grpSpPr>
        <p:sp>
          <p:nvSpPr>
            <p:cNvPr id="60430" name="Line 20"/>
            <p:cNvSpPr>
              <a:spLocks noChangeShapeType="1"/>
            </p:cNvSpPr>
            <p:nvPr/>
          </p:nvSpPr>
          <p:spPr bwMode="auto">
            <a:xfrm flipH="1">
              <a:off x="2971799" y="3736974"/>
              <a:ext cx="1749425" cy="1269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1" name="Text Box 21"/>
            <p:cNvSpPr txBox="1">
              <a:spLocks noChangeArrowheads="1"/>
            </p:cNvSpPr>
            <p:nvPr/>
          </p:nvSpPr>
          <p:spPr bwMode="auto">
            <a:xfrm>
              <a:off x="3617911" y="1473200"/>
              <a:ext cx="713532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  <p:sp>
          <p:nvSpPr>
            <p:cNvPr id="60432" name="Line 22"/>
            <p:cNvSpPr>
              <a:spLocks noChangeShapeType="1"/>
            </p:cNvSpPr>
            <p:nvPr/>
          </p:nvSpPr>
          <p:spPr bwMode="auto">
            <a:xfrm flipV="1">
              <a:off x="4721225" y="1473199"/>
              <a:ext cx="50800" cy="22764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0433" name="Line 23"/>
            <p:cNvSpPr>
              <a:spLocks noChangeShapeType="1"/>
            </p:cNvSpPr>
            <p:nvPr/>
          </p:nvSpPr>
          <p:spPr bwMode="auto">
            <a:xfrm flipH="1" flipV="1">
              <a:off x="3173362" y="1466850"/>
              <a:ext cx="159866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559050" y="3933825"/>
            <a:ext cx="2162175" cy="2343150"/>
            <a:chOff x="2559050" y="3933825"/>
            <a:chExt cx="2162174" cy="2343150"/>
          </a:xfrm>
        </p:grpSpPr>
        <p:sp>
          <p:nvSpPr>
            <p:cNvPr id="60426" name="Line 25"/>
            <p:cNvSpPr>
              <a:spLocks noChangeShapeType="1"/>
            </p:cNvSpPr>
            <p:nvPr/>
          </p:nvSpPr>
          <p:spPr bwMode="auto">
            <a:xfrm flipH="1" flipV="1">
              <a:off x="2559050" y="6257925"/>
              <a:ext cx="21177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7" name="Line 26"/>
            <p:cNvSpPr>
              <a:spLocks noChangeShapeType="1"/>
            </p:cNvSpPr>
            <p:nvPr/>
          </p:nvSpPr>
          <p:spPr bwMode="auto">
            <a:xfrm flipV="1">
              <a:off x="4676774" y="3933825"/>
              <a:ext cx="44450" cy="23431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8" name="Line 27"/>
            <p:cNvSpPr>
              <a:spLocks noChangeShapeType="1"/>
            </p:cNvSpPr>
            <p:nvPr/>
          </p:nvSpPr>
          <p:spPr bwMode="auto">
            <a:xfrm flipH="1" flipV="1">
              <a:off x="2895600" y="3940175"/>
              <a:ext cx="1825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0429" name="Text Box 28"/>
            <p:cNvSpPr txBox="1">
              <a:spLocks noChangeArrowheads="1"/>
            </p:cNvSpPr>
            <p:nvPr/>
          </p:nvSpPr>
          <p:spPr bwMode="auto">
            <a:xfrm>
              <a:off x="3263900" y="3959225"/>
              <a:ext cx="708794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29200" y="1466850"/>
            <a:ext cx="3886200" cy="15696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76213" lvl="1"/>
            <a:r>
              <a:rPr lang="en-US" sz="1600" b="1" dirty="0" smtClean="0">
                <a:solidFill>
                  <a:schemeClr val="bg1"/>
                </a:solidFill>
              </a:rPr>
              <a:t>Each question is independent (previous answers have no effect on later questions because all questions will be asked).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</a:rPr>
              <a:t>Q1</a:t>
            </a:r>
            <a:r>
              <a:rPr lang="en-US" sz="1600" b="1" dirty="0">
                <a:solidFill>
                  <a:schemeClr val="bg1"/>
                </a:solidFill>
              </a:rPr>
              <a:t>: Are you an adult?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Q2: Are you a Canadian citizen?</a:t>
            </a: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Q3: Are you currently employed?</a:t>
            </a:r>
          </a:p>
        </p:txBody>
      </p:sp>
      <p:sp>
        <p:nvSpPr>
          <p:cNvPr id="179203" name="AutoShape 3"/>
          <p:cNvSpPr>
            <a:spLocks noChangeArrowheads="1"/>
          </p:cNvSpPr>
          <p:nvPr/>
        </p:nvSpPr>
        <p:spPr bwMode="auto">
          <a:xfrm>
            <a:off x="311968" y="829080"/>
            <a:ext cx="2944763" cy="1063222"/>
          </a:xfrm>
          <a:prstGeom prst="diamond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/>
        </p:spPr>
        <p:txBody>
          <a:bodyPr wrap="square" lIns="93600" tIns="46800" rIns="93600" bIns="46800" anchor="ctr">
            <a:no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charset="0"/>
              </a:rPr>
              <a:t>Q1: Boolean 1</a:t>
            </a:r>
            <a:endParaRPr lang="en-US" altLang="en-US" sz="1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9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onsolas" panose="020B0609020204030204" pitchFamily="49" charset="0"/>
              </a:rPr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</a:t>
            </a:r>
            <a:r>
              <a:rPr lang="en-US" dirty="0"/>
              <a:t>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 smtClean="0"/>
              <a:t>Quick recap: although you may have many documents open, the ‘active document’ is the document that you are currently working with: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6980" y="2514600"/>
            <a:ext cx="8098420" cy="4133850"/>
            <a:chOff x="816980" y="2514600"/>
            <a:chExt cx="8098420" cy="4133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980" y="2514600"/>
              <a:ext cx="50863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524000" y="3906257"/>
              <a:ext cx="7391400" cy="2570743"/>
              <a:chOff x="1524000" y="3906257"/>
              <a:chExt cx="7391400" cy="257074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91400" y="3906257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The active document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Straight Arrow Connector 5"/>
              <p:cNvCxnSpPr>
                <a:stCxn id="4" idx="1"/>
              </p:cNvCxnSpPr>
              <p:nvPr/>
            </p:nvCxnSpPr>
            <p:spPr>
              <a:xfrm flipH="1" flipV="1">
                <a:off x="5903330" y="4229422"/>
                <a:ext cx="1488070" cy="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4" idx="1"/>
              </p:cNvCxnSpPr>
              <p:nvPr/>
            </p:nvCxnSpPr>
            <p:spPr>
              <a:xfrm flipH="1">
                <a:off x="1524000" y="4229423"/>
                <a:ext cx="5867400" cy="224757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65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endParaRPr lang="en-CA" altLang="en-US" sz="3200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dirty="0" smtClean="0"/>
              <a:t>Any, all or none of the conditions may be true</a:t>
            </a:r>
          </a:p>
          <a:p>
            <a:pPr eaLnBrk="1" hangingPunct="1"/>
            <a:r>
              <a:rPr lang="en-CA" altLang="en-US" sz="2400" dirty="0" smtClean="0"/>
              <a:t>Employ when a series of independent questions will be asked</a:t>
            </a:r>
          </a:p>
          <a:p>
            <a:pPr eaLnBrk="1" hangingPunct="1"/>
            <a:r>
              <a:rPr lang="en-CA" altLang="en-US" sz="2400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b="1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800" b="1" i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If-Then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 </a:t>
            </a:r>
            <a:r>
              <a:rPr lang="en-CA" altLang="en-US" sz="3200" dirty="0" smtClean="0"/>
              <a:t>(2)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2400" b="1" dirty="0" smtClean="0"/>
              <a:t>Word document containing the macro: </a:t>
            </a:r>
            <a:r>
              <a:rPr lang="en-CA" altLang="en-US" sz="2400" dirty="0" smtClean="0"/>
              <a:t>9</a:t>
            </a:r>
            <a:r>
              <a:rPr lang="en-CA" alt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multipleIfs.docm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multipleIf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Check if there were any 'comments' added to the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document.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(ActiveDocument.Comments.Count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("Annotations were made in this document")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</a:p>
          <a:p>
            <a:pPr lvl="1">
              <a:buNone/>
            </a:pP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' A numbered item includes numbered and bulleted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lists.</a:t>
            </a:r>
            <a:endParaRPr lang="en-US" altLang="en-US" sz="1800" b="1" dirty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If (ActiveDocument.CountNumberedItems() &gt; 0) Then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("Bullet points or numbered lists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used")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lvl="1"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End Sub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8458200" cy="70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6783"/>
          <a:stretch/>
        </p:blipFill>
        <p:spPr>
          <a:xfrm>
            <a:off x="7772400" y="3586162"/>
            <a:ext cx="762000" cy="4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b="1" dirty="0" smtClean="0">
                <a:solidFill>
                  <a:srgbClr val="FF0000"/>
                </a:solidFill>
              </a:rPr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's</a:t>
            </a:r>
            <a:r>
              <a:rPr lang="en-CA" altLang="en-US" sz="3200" dirty="0" smtClean="0"/>
              <a:t>:</a:t>
            </a:r>
            <a:r>
              <a:rPr lang="en-CA" altLang="en-US" sz="3200" dirty="0" smtClean="0">
                <a:solidFill>
                  <a:srgbClr val="FF0000"/>
                </a:solidFill>
              </a:rPr>
              <a:t> </a:t>
            </a:r>
            <a:r>
              <a:rPr lang="en-CA" altLang="en-US" sz="3200" dirty="0" smtClean="0"/>
              <a:t>Mutually Exclusive Conditions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At most </a:t>
            </a:r>
            <a:r>
              <a:rPr lang="en-CA" altLang="en-US" sz="2000" i="1" dirty="0" smtClean="0"/>
              <a:t>only one</a:t>
            </a:r>
            <a:r>
              <a:rPr lang="en-CA" altLang="en-US" sz="2000" dirty="0" smtClean="0"/>
              <a:t> of many conditions can be true</a:t>
            </a:r>
          </a:p>
          <a:p>
            <a:pPr eaLnBrk="1" hangingPunct="1">
              <a:lnSpc>
                <a:spcPct val="80000"/>
              </a:lnSpc>
            </a:pPr>
            <a:r>
              <a:rPr lang="en-CA" altLang="en-US" sz="2000" dirty="0" smtClean="0"/>
              <a:t>Can be implemented through multiple 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2000" dirty="0" smtClean="0"/>
              <a:t>'s</a:t>
            </a:r>
          </a:p>
          <a:p>
            <a:pPr eaLnBrk="1" hangingPunct="1"/>
            <a:r>
              <a:rPr lang="en-CA" altLang="en-US" sz="2000" b="1" dirty="0" smtClean="0"/>
              <a:t>Word document containing the macro (empty document, see macro editor for the important details)</a:t>
            </a:r>
            <a:r>
              <a:rPr lang="en-CA" altLang="en-US" sz="2000" dirty="0" smtClean="0"/>
              <a:t>: 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10gradesInefficient.docm</a:t>
            </a:r>
            <a:r>
              <a:rPr lang="en-CA" altLang="en-US" sz="2000" dirty="0" smtClean="0"/>
              <a:t>”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55305" y="1357086"/>
            <a:ext cx="3856038" cy="587375"/>
            <a:chOff x="5257800" y="1711324"/>
            <a:chExt cx="3856036" cy="587375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 flipH="1" flipV="1">
              <a:off x="5791200" y="1814512"/>
              <a:ext cx="1436586" cy="1905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 flipH="1">
              <a:off x="5257800" y="2017712"/>
              <a:ext cx="1974850" cy="1016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auto">
            <a:xfrm>
              <a:off x="7064374" y="1711324"/>
              <a:ext cx="2049462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FF0000"/>
                  </a:solidFill>
                  <a:latin typeface="Arial" charset="0"/>
                </a:rPr>
                <a:t>Inefficient combination!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0168" y="2941897"/>
            <a:ext cx="3499413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"A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4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"B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>
              <a:lnSpc>
                <a:spcPct val="70000"/>
              </a:lnSpc>
              <a:spcBef>
                <a:spcPct val="70000"/>
              </a:spcBef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3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"C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2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1582" y="2932250"/>
            <a:ext cx="3499413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"D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(letter = "F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 Then</a:t>
            </a: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grade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= 0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70000"/>
              </a:lnSpc>
              <a:spcBef>
                <a:spcPct val="70000"/>
              </a:spcBef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CA" alt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05045" y="2721978"/>
            <a:ext cx="3900837" cy="3912243"/>
          </a:xfrm>
          <a:custGeom>
            <a:avLst/>
            <a:gdLst>
              <a:gd name="connsiteX0" fmla="*/ 0 w 3900837"/>
              <a:gd name="connsiteY0" fmla="*/ 3507129 h 3912243"/>
              <a:gd name="connsiteX1" fmla="*/ 11575 w 3900837"/>
              <a:gd name="connsiteY1" fmla="*/ 3727048 h 3912243"/>
              <a:gd name="connsiteX2" fmla="*/ 34724 w 3900837"/>
              <a:gd name="connsiteY2" fmla="*/ 3761772 h 3912243"/>
              <a:gd name="connsiteX3" fmla="*/ 92598 w 3900837"/>
              <a:gd name="connsiteY3" fmla="*/ 3819646 h 3912243"/>
              <a:gd name="connsiteX4" fmla="*/ 196770 w 3900837"/>
              <a:gd name="connsiteY4" fmla="*/ 3854370 h 3912243"/>
              <a:gd name="connsiteX5" fmla="*/ 266218 w 3900837"/>
              <a:gd name="connsiteY5" fmla="*/ 3877519 h 3912243"/>
              <a:gd name="connsiteX6" fmla="*/ 312517 w 3900837"/>
              <a:gd name="connsiteY6" fmla="*/ 3889094 h 3912243"/>
              <a:gd name="connsiteX7" fmla="*/ 347241 w 3900837"/>
              <a:gd name="connsiteY7" fmla="*/ 3900668 h 3912243"/>
              <a:gd name="connsiteX8" fmla="*/ 451413 w 3900837"/>
              <a:gd name="connsiteY8" fmla="*/ 3912243 h 3912243"/>
              <a:gd name="connsiteX9" fmla="*/ 671332 w 3900837"/>
              <a:gd name="connsiteY9" fmla="*/ 3889094 h 3912243"/>
              <a:gd name="connsiteX10" fmla="*/ 798653 w 3900837"/>
              <a:gd name="connsiteY10" fmla="*/ 3877519 h 3912243"/>
              <a:gd name="connsiteX11" fmla="*/ 833378 w 3900837"/>
              <a:gd name="connsiteY11" fmla="*/ 3865944 h 3912243"/>
              <a:gd name="connsiteX12" fmla="*/ 925975 w 3900837"/>
              <a:gd name="connsiteY12" fmla="*/ 3842795 h 3912243"/>
              <a:gd name="connsiteX13" fmla="*/ 1018572 w 3900837"/>
              <a:gd name="connsiteY13" fmla="*/ 3808071 h 3912243"/>
              <a:gd name="connsiteX14" fmla="*/ 1053296 w 3900837"/>
              <a:gd name="connsiteY14" fmla="*/ 3784922 h 3912243"/>
              <a:gd name="connsiteX15" fmla="*/ 1169043 w 3900837"/>
              <a:gd name="connsiteY15" fmla="*/ 3750197 h 3912243"/>
              <a:gd name="connsiteX16" fmla="*/ 1284790 w 3900837"/>
              <a:gd name="connsiteY16" fmla="*/ 3680749 h 3912243"/>
              <a:gd name="connsiteX17" fmla="*/ 1354238 w 3900837"/>
              <a:gd name="connsiteY17" fmla="*/ 3646025 h 3912243"/>
              <a:gd name="connsiteX18" fmla="*/ 1388962 w 3900837"/>
              <a:gd name="connsiteY18" fmla="*/ 3611301 h 3912243"/>
              <a:gd name="connsiteX19" fmla="*/ 1423686 w 3900837"/>
              <a:gd name="connsiteY19" fmla="*/ 3599727 h 3912243"/>
              <a:gd name="connsiteX20" fmla="*/ 1608881 w 3900837"/>
              <a:gd name="connsiteY20" fmla="*/ 3507129 h 3912243"/>
              <a:gd name="connsiteX21" fmla="*/ 1875099 w 3900837"/>
              <a:gd name="connsiteY21" fmla="*/ 3356658 h 3912243"/>
              <a:gd name="connsiteX22" fmla="*/ 2083443 w 3900837"/>
              <a:gd name="connsiteY22" fmla="*/ 3252486 h 3912243"/>
              <a:gd name="connsiteX23" fmla="*/ 2222340 w 3900837"/>
              <a:gd name="connsiteY23" fmla="*/ 3194613 h 3912243"/>
              <a:gd name="connsiteX24" fmla="*/ 2384385 w 3900837"/>
              <a:gd name="connsiteY24" fmla="*/ 3113590 h 3912243"/>
              <a:gd name="connsiteX25" fmla="*/ 2465408 w 3900837"/>
              <a:gd name="connsiteY25" fmla="*/ 3055716 h 3912243"/>
              <a:gd name="connsiteX26" fmla="*/ 2523281 w 3900837"/>
              <a:gd name="connsiteY26" fmla="*/ 3020992 h 3912243"/>
              <a:gd name="connsiteX27" fmla="*/ 2558005 w 3900837"/>
              <a:gd name="connsiteY27" fmla="*/ 2997843 h 3912243"/>
              <a:gd name="connsiteX28" fmla="*/ 2569580 w 3900837"/>
              <a:gd name="connsiteY28" fmla="*/ 2882096 h 3912243"/>
              <a:gd name="connsiteX29" fmla="*/ 2581155 w 3900837"/>
              <a:gd name="connsiteY29" fmla="*/ 2835797 h 3912243"/>
              <a:gd name="connsiteX30" fmla="*/ 2592729 w 3900837"/>
              <a:gd name="connsiteY30" fmla="*/ 2777924 h 3912243"/>
              <a:gd name="connsiteX31" fmla="*/ 2604304 w 3900837"/>
              <a:gd name="connsiteY31" fmla="*/ 2685327 h 3912243"/>
              <a:gd name="connsiteX32" fmla="*/ 2615879 w 3900837"/>
              <a:gd name="connsiteY32" fmla="*/ 2627453 h 3912243"/>
              <a:gd name="connsiteX33" fmla="*/ 2639028 w 3900837"/>
              <a:gd name="connsiteY33" fmla="*/ 2511706 h 3912243"/>
              <a:gd name="connsiteX34" fmla="*/ 2662178 w 3900837"/>
              <a:gd name="connsiteY34" fmla="*/ 2488557 h 3912243"/>
              <a:gd name="connsiteX35" fmla="*/ 2685327 w 3900837"/>
              <a:gd name="connsiteY35" fmla="*/ 2314937 h 3912243"/>
              <a:gd name="connsiteX36" fmla="*/ 2743200 w 3900837"/>
              <a:gd name="connsiteY36" fmla="*/ 2095018 h 3912243"/>
              <a:gd name="connsiteX37" fmla="*/ 2766350 w 3900837"/>
              <a:gd name="connsiteY37" fmla="*/ 2025570 h 3912243"/>
              <a:gd name="connsiteX38" fmla="*/ 2789499 w 3900837"/>
              <a:gd name="connsiteY38" fmla="*/ 1932972 h 3912243"/>
              <a:gd name="connsiteX39" fmla="*/ 2801074 w 3900837"/>
              <a:gd name="connsiteY39" fmla="*/ 1863524 h 3912243"/>
              <a:gd name="connsiteX40" fmla="*/ 2870522 w 3900837"/>
              <a:gd name="connsiteY40" fmla="*/ 1666754 h 3912243"/>
              <a:gd name="connsiteX41" fmla="*/ 2893671 w 3900837"/>
              <a:gd name="connsiteY41" fmla="*/ 1620456 h 3912243"/>
              <a:gd name="connsiteX42" fmla="*/ 2928395 w 3900837"/>
              <a:gd name="connsiteY42" fmla="*/ 1307939 h 3912243"/>
              <a:gd name="connsiteX43" fmla="*/ 2939970 w 3900837"/>
              <a:gd name="connsiteY43" fmla="*/ 1238491 h 3912243"/>
              <a:gd name="connsiteX44" fmla="*/ 2963119 w 3900837"/>
              <a:gd name="connsiteY44" fmla="*/ 1134319 h 3912243"/>
              <a:gd name="connsiteX45" fmla="*/ 2974694 w 3900837"/>
              <a:gd name="connsiteY45" fmla="*/ 1018572 h 3912243"/>
              <a:gd name="connsiteX46" fmla="*/ 3009418 w 3900837"/>
              <a:gd name="connsiteY46" fmla="*/ 937549 h 3912243"/>
              <a:gd name="connsiteX47" fmla="*/ 3032567 w 3900837"/>
              <a:gd name="connsiteY47" fmla="*/ 775504 h 3912243"/>
              <a:gd name="connsiteX48" fmla="*/ 3090441 w 3900837"/>
              <a:gd name="connsiteY48" fmla="*/ 636608 h 3912243"/>
              <a:gd name="connsiteX49" fmla="*/ 3102015 w 3900837"/>
              <a:gd name="connsiteY49" fmla="*/ 544010 h 3912243"/>
              <a:gd name="connsiteX50" fmla="*/ 3125165 w 3900837"/>
              <a:gd name="connsiteY50" fmla="*/ 474562 h 3912243"/>
              <a:gd name="connsiteX51" fmla="*/ 3159889 w 3900837"/>
              <a:gd name="connsiteY51" fmla="*/ 347241 h 3912243"/>
              <a:gd name="connsiteX52" fmla="*/ 3171464 w 3900837"/>
              <a:gd name="connsiteY52" fmla="*/ 289367 h 3912243"/>
              <a:gd name="connsiteX53" fmla="*/ 3206188 w 3900837"/>
              <a:gd name="connsiteY53" fmla="*/ 208344 h 3912243"/>
              <a:gd name="connsiteX54" fmla="*/ 3217762 w 3900837"/>
              <a:gd name="connsiteY54" fmla="*/ 173620 h 3912243"/>
              <a:gd name="connsiteX55" fmla="*/ 3310360 w 3900837"/>
              <a:gd name="connsiteY55" fmla="*/ 92597 h 3912243"/>
              <a:gd name="connsiteX56" fmla="*/ 3391383 w 3900837"/>
              <a:gd name="connsiteY56" fmla="*/ 46299 h 3912243"/>
              <a:gd name="connsiteX57" fmla="*/ 3414532 w 3900837"/>
              <a:gd name="connsiteY57" fmla="*/ 23149 h 3912243"/>
              <a:gd name="connsiteX58" fmla="*/ 3576578 w 3900837"/>
              <a:gd name="connsiteY58" fmla="*/ 0 h 3912243"/>
              <a:gd name="connsiteX59" fmla="*/ 3796496 w 3900837"/>
              <a:gd name="connsiteY59" fmla="*/ 11575 h 3912243"/>
              <a:gd name="connsiteX60" fmla="*/ 3854370 w 3900837"/>
              <a:gd name="connsiteY60" fmla="*/ 81023 h 3912243"/>
              <a:gd name="connsiteX61" fmla="*/ 3877519 w 3900837"/>
              <a:gd name="connsiteY61" fmla="*/ 115747 h 3912243"/>
              <a:gd name="connsiteX62" fmla="*/ 3900669 w 3900837"/>
              <a:gd name="connsiteY62" fmla="*/ 219919 h 39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900837" h="3912243">
                <a:moveTo>
                  <a:pt x="0" y="3507129"/>
                </a:moveTo>
                <a:cubicBezTo>
                  <a:pt x="3858" y="3580435"/>
                  <a:pt x="1657" y="3654313"/>
                  <a:pt x="11575" y="3727048"/>
                </a:cubicBezTo>
                <a:cubicBezTo>
                  <a:pt x="13455" y="3740831"/>
                  <a:pt x="25564" y="3751303"/>
                  <a:pt x="34724" y="3761772"/>
                </a:cubicBezTo>
                <a:cubicBezTo>
                  <a:pt x="52689" y="3782304"/>
                  <a:pt x="66716" y="3811019"/>
                  <a:pt x="92598" y="3819646"/>
                </a:cubicBezTo>
                <a:lnTo>
                  <a:pt x="196770" y="3854370"/>
                </a:lnTo>
                <a:cubicBezTo>
                  <a:pt x="219919" y="3862086"/>
                  <a:pt x="242545" y="3871601"/>
                  <a:pt x="266218" y="3877519"/>
                </a:cubicBezTo>
                <a:cubicBezTo>
                  <a:pt x="281651" y="3881377"/>
                  <a:pt x="297221" y="3884724"/>
                  <a:pt x="312517" y="3889094"/>
                </a:cubicBezTo>
                <a:cubicBezTo>
                  <a:pt x="324248" y="3892446"/>
                  <a:pt x="335206" y="3898662"/>
                  <a:pt x="347241" y="3900668"/>
                </a:cubicBezTo>
                <a:cubicBezTo>
                  <a:pt x="381703" y="3906412"/>
                  <a:pt x="416689" y="3908385"/>
                  <a:pt x="451413" y="3912243"/>
                </a:cubicBezTo>
                <a:lnTo>
                  <a:pt x="671332" y="3889094"/>
                </a:lnTo>
                <a:cubicBezTo>
                  <a:pt x="713736" y="3884854"/>
                  <a:pt x="756466" y="3883546"/>
                  <a:pt x="798653" y="3877519"/>
                </a:cubicBezTo>
                <a:cubicBezTo>
                  <a:pt x="810731" y="3875793"/>
                  <a:pt x="821607" y="3869154"/>
                  <a:pt x="833378" y="3865944"/>
                </a:cubicBezTo>
                <a:cubicBezTo>
                  <a:pt x="864073" y="3857573"/>
                  <a:pt x="897518" y="3857023"/>
                  <a:pt x="925975" y="3842795"/>
                </a:cubicBezTo>
                <a:cubicBezTo>
                  <a:pt x="986502" y="3812532"/>
                  <a:pt x="955535" y="3823831"/>
                  <a:pt x="1018572" y="3808071"/>
                </a:cubicBezTo>
                <a:cubicBezTo>
                  <a:pt x="1030147" y="3800355"/>
                  <a:pt x="1040510" y="3790402"/>
                  <a:pt x="1053296" y="3784922"/>
                </a:cubicBezTo>
                <a:cubicBezTo>
                  <a:pt x="1098590" y="3765510"/>
                  <a:pt x="1122358" y="3781320"/>
                  <a:pt x="1169043" y="3750197"/>
                </a:cubicBezTo>
                <a:cubicBezTo>
                  <a:pt x="1338931" y="3636940"/>
                  <a:pt x="1160219" y="3751933"/>
                  <a:pt x="1284790" y="3680749"/>
                </a:cubicBezTo>
                <a:cubicBezTo>
                  <a:pt x="1347614" y="3644849"/>
                  <a:pt x="1290575" y="3667247"/>
                  <a:pt x="1354238" y="3646025"/>
                </a:cubicBezTo>
                <a:cubicBezTo>
                  <a:pt x="1365813" y="3634450"/>
                  <a:pt x="1375342" y="3620381"/>
                  <a:pt x="1388962" y="3611301"/>
                </a:cubicBezTo>
                <a:cubicBezTo>
                  <a:pt x="1399114" y="3604533"/>
                  <a:pt x="1412660" y="3604950"/>
                  <a:pt x="1423686" y="3599727"/>
                </a:cubicBezTo>
                <a:cubicBezTo>
                  <a:pt x="1486060" y="3570181"/>
                  <a:pt x="1548956" y="3541371"/>
                  <a:pt x="1608881" y="3507129"/>
                </a:cubicBezTo>
                <a:lnTo>
                  <a:pt x="1875099" y="3356658"/>
                </a:lnTo>
                <a:cubicBezTo>
                  <a:pt x="1944547" y="3321934"/>
                  <a:pt x="2009782" y="3277040"/>
                  <a:pt x="2083443" y="3252486"/>
                </a:cubicBezTo>
                <a:cubicBezTo>
                  <a:pt x="2145574" y="3231775"/>
                  <a:pt x="2133935" y="3236893"/>
                  <a:pt x="2222340" y="3194613"/>
                </a:cubicBezTo>
                <a:cubicBezTo>
                  <a:pt x="2276821" y="3168557"/>
                  <a:pt x="2335243" y="3148692"/>
                  <a:pt x="2384385" y="3113590"/>
                </a:cubicBezTo>
                <a:cubicBezTo>
                  <a:pt x="2411393" y="3094299"/>
                  <a:pt x="2437792" y="3074127"/>
                  <a:pt x="2465408" y="3055716"/>
                </a:cubicBezTo>
                <a:cubicBezTo>
                  <a:pt x="2484127" y="3043237"/>
                  <a:pt x="2504204" y="3032915"/>
                  <a:pt x="2523281" y="3020992"/>
                </a:cubicBezTo>
                <a:cubicBezTo>
                  <a:pt x="2535077" y="3013619"/>
                  <a:pt x="2546430" y="3005559"/>
                  <a:pt x="2558005" y="2997843"/>
                </a:cubicBezTo>
                <a:cubicBezTo>
                  <a:pt x="2561863" y="2959261"/>
                  <a:pt x="2564096" y="2920481"/>
                  <a:pt x="2569580" y="2882096"/>
                </a:cubicBezTo>
                <a:cubicBezTo>
                  <a:pt x="2571830" y="2866348"/>
                  <a:pt x="2577704" y="2851326"/>
                  <a:pt x="2581155" y="2835797"/>
                </a:cubicBezTo>
                <a:cubicBezTo>
                  <a:pt x="2585423" y="2816592"/>
                  <a:pt x="2589738" y="2797368"/>
                  <a:pt x="2592729" y="2777924"/>
                </a:cubicBezTo>
                <a:cubicBezTo>
                  <a:pt x="2597459" y="2747180"/>
                  <a:pt x="2599574" y="2716071"/>
                  <a:pt x="2604304" y="2685327"/>
                </a:cubicBezTo>
                <a:cubicBezTo>
                  <a:pt x="2607296" y="2665882"/>
                  <a:pt x="2612645" y="2646859"/>
                  <a:pt x="2615879" y="2627453"/>
                </a:cubicBezTo>
                <a:cubicBezTo>
                  <a:pt x="2618349" y="2612630"/>
                  <a:pt x="2623668" y="2537305"/>
                  <a:pt x="2639028" y="2511706"/>
                </a:cubicBezTo>
                <a:cubicBezTo>
                  <a:pt x="2644643" y="2502348"/>
                  <a:pt x="2654461" y="2496273"/>
                  <a:pt x="2662178" y="2488557"/>
                </a:cubicBezTo>
                <a:cubicBezTo>
                  <a:pt x="2669894" y="2430684"/>
                  <a:pt x="2674696" y="2372346"/>
                  <a:pt x="2685327" y="2314937"/>
                </a:cubicBezTo>
                <a:cubicBezTo>
                  <a:pt x="2692651" y="2275389"/>
                  <a:pt x="2727077" y="2147418"/>
                  <a:pt x="2743200" y="2095018"/>
                </a:cubicBezTo>
                <a:cubicBezTo>
                  <a:pt x="2750376" y="2071695"/>
                  <a:pt x="2759646" y="2049033"/>
                  <a:pt x="2766350" y="2025570"/>
                </a:cubicBezTo>
                <a:cubicBezTo>
                  <a:pt x="2775091" y="1994978"/>
                  <a:pt x="2782833" y="1964082"/>
                  <a:pt x="2789499" y="1932972"/>
                </a:cubicBezTo>
                <a:cubicBezTo>
                  <a:pt x="2794416" y="1910024"/>
                  <a:pt x="2794793" y="1886136"/>
                  <a:pt x="2801074" y="1863524"/>
                </a:cubicBezTo>
                <a:cubicBezTo>
                  <a:pt x="2812496" y="1822406"/>
                  <a:pt x="2846892" y="1719920"/>
                  <a:pt x="2870522" y="1666754"/>
                </a:cubicBezTo>
                <a:cubicBezTo>
                  <a:pt x="2877530" y="1650987"/>
                  <a:pt x="2885955" y="1635889"/>
                  <a:pt x="2893671" y="1620456"/>
                </a:cubicBezTo>
                <a:cubicBezTo>
                  <a:pt x="2905246" y="1516284"/>
                  <a:pt x="2911163" y="1411326"/>
                  <a:pt x="2928395" y="1307939"/>
                </a:cubicBezTo>
                <a:cubicBezTo>
                  <a:pt x="2932253" y="1284790"/>
                  <a:pt x="2935367" y="1261504"/>
                  <a:pt x="2939970" y="1238491"/>
                </a:cubicBezTo>
                <a:cubicBezTo>
                  <a:pt x="2950974" y="1183470"/>
                  <a:pt x="2955032" y="1194974"/>
                  <a:pt x="2963119" y="1134319"/>
                </a:cubicBezTo>
                <a:cubicBezTo>
                  <a:pt x="2968244" y="1095884"/>
                  <a:pt x="2968798" y="1056896"/>
                  <a:pt x="2974694" y="1018572"/>
                </a:cubicBezTo>
                <a:cubicBezTo>
                  <a:pt x="2978478" y="993974"/>
                  <a:pt x="2999547" y="957292"/>
                  <a:pt x="3009418" y="937549"/>
                </a:cubicBezTo>
                <a:cubicBezTo>
                  <a:pt x="3012348" y="908254"/>
                  <a:pt x="3015786" y="817458"/>
                  <a:pt x="3032567" y="775504"/>
                </a:cubicBezTo>
                <a:cubicBezTo>
                  <a:pt x="3123856" y="547277"/>
                  <a:pt x="3016065" y="859731"/>
                  <a:pt x="3090441" y="636608"/>
                </a:cubicBezTo>
                <a:cubicBezTo>
                  <a:pt x="3094299" y="605742"/>
                  <a:pt x="3095497" y="574426"/>
                  <a:pt x="3102015" y="544010"/>
                </a:cubicBezTo>
                <a:cubicBezTo>
                  <a:pt x="3107128" y="520150"/>
                  <a:pt x="3125165" y="474562"/>
                  <a:pt x="3125165" y="474562"/>
                </a:cubicBezTo>
                <a:cubicBezTo>
                  <a:pt x="3153154" y="278642"/>
                  <a:pt x="3115701" y="479804"/>
                  <a:pt x="3159889" y="347241"/>
                </a:cubicBezTo>
                <a:cubicBezTo>
                  <a:pt x="3166110" y="328577"/>
                  <a:pt x="3166693" y="308453"/>
                  <a:pt x="3171464" y="289367"/>
                </a:cubicBezTo>
                <a:cubicBezTo>
                  <a:pt x="3182323" y="245929"/>
                  <a:pt x="3186309" y="254730"/>
                  <a:pt x="3206188" y="208344"/>
                </a:cubicBezTo>
                <a:cubicBezTo>
                  <a:pt x="3210994" y="197130"/>
                  <a:pt x="3210442" y="183381"/>
                  <a:pt x="3217762" y="173620"/>
                </a:cubicBezTo>
                <a:cubicBezTo>
                  <a:pt x="3251615" y="128483"/>
                  <a:pt x="3270201" y="119371"/>
                  <a:pt x="3310360" y="92597"/>
                </a:cubicBezTo>
                <a:cubicBezTo>
                  <a:pt x="3355210" y="25321"/>
                  <a:pt x="3304611" y="83487"/>
                  <a:pt x="3391383" y="46299"/>
                </a:cubicBezTo>
                <a:cubicBezTo>
                  <a:pt x="3401413" y="42000"/>
                  <a:pt x="3405174" y="28764"/>
                  <a:pt x="3414532" y="23149"/>
                </a:cubicBezTo>
                <a:cubicBezTo>
                  <a:pt x="3450316" y="1679"/>
                  <a:pt x="3574617" y="178"/>
                  <a:pt x="3576578" y="0"/>
                </a:cubicBezTo>
                <a:cubicBezTo>
                  <a:pt x="3649884" y="3858"/>
                  <a:pt x="3723762" y="1657"/>
                  <a:pt x="3796496" y="11575"/>
                </a:cubicBezTo>
                <a:cubicBezTo>
                  <a:pt x="3833118" y="16569"/>
                  <a:pt x="3840455" y="56671"/>
                  <a:pt x="3854370" y="81023"/>
                </a:cubicBezTo>
                <a:cubicBezTo>
                  <a:pt x="3861272" y="93101"/>
                  <a:pt x="3871869" y="103035"/>
                  <a:pt x="3877519" y="115747"/>
                </a:cubicBezTo>
                <a:cubicBezTo>
                  <a:pt x="3904329" y="176070"/>
                  <a:pt x="3900669" y="170330"/>
                  <a:pt x="3900669" y="219919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2" grpId="0"/>
      <p:bldP spid="9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Decision Making With </a:t>
            </a:r>
            <a:r>
              <a:rPr lang="en-US" altLang="en-US" sz="2800" dirty="0" smtClean="0">
                <a:latin typeface="Consolas" pitchFamily="49" charset="0"/>
                <a:cs typeface="Consolas" pitchFamily="49" charset="0"/>
              </a:rPr>
              <a:t>If-Then, Elseif, Else</a:t>
            </a:r>
          </a:p>
        </p:txBody>
      </p:sp>
      <p:sp>
        <p:nvSpPr>
          <p:cNvPr id="187395" name="AutoShape 3"/>
          <p:cNvSpPr>
            <a:spLocks noChangeArrowheads="1"/>
          </p:cNvSpPr>
          <p:nvPr/>
        </p:nvSpPr>
        <p:spPr bwMode="auto">
          <a:xfrm>
            <a:off x="304800" y="1133475"/>
            <a:ext cx="2697163" cy="67945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Arial" charset="0"/>
              </a:rPr>
              <a:t>Boolean</a:t>
            </a:r>
            <a:endParaRPr lang="en-US" altLang="en-US" sz="1800" dirty="0">
              <a:latin typeface="Arial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035300" y="1180694"/>
            <a:ext cx="2867976" cy="648512"/>
            <a:chOff x="3035300" y="1180694"/>
            <a:chExt cx="2867976" cy="648512"/>
          </a:xfrm>
        </p:grpSpPr>
        <p:sp>
          <p:nvSpPr>
            <p:cNvPr id="64540" name="Line 5"/>
            <p:cNvSpPr>
              <a:spLocks noChangeShapeType="1"/>
            </p:cNvSpPr>
            <p:nvPr/>
          </p:nvSpPr>
          <p:spPr bwMode="auto">
            <a:xfrm>
              <a:off x="3035300" y="147320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41" name="Text Box 6"/>
            <p:cNvSpPr txBox="1">
              <a:spLocks noChangeArrowheads="1"/>
            </p:cNvSpPr>
            <p:nvPr/>
          </p:nvSpPr>
          <p:spPr bwMode="auto">
            <a:xfrm>
              <a:off x="3403600" y="11811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42" name="Rectangle 7"/>
            <p:cNvSpPr>
              <a:spLocks noChangeArrowheads="1"/>
            </p:cNvSpPr>
            <p:nvPr/>
          </p:nvSpPr>
          <p:spPr bwMode="auto">
            <a:xfrm>
              <a:off x="4380549" y="11806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 </a:t>
              </a:r>
              <a:r>
                <a:rPr lang="en-US" altLang="en-US" sz="1800" dirty="0">
                  <a:latin typeface="Arial" charset="0"/>
                </a:rPr>
                <a:t>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latin typeface="Arial" charset="0"/>
                </a:rPr>
                <a:t>instructions</a:t>
              </a:r>
              <a:endParaRPr lang="en-US" altLang="en-US" sz="1800" dirty="0">
                <a:latin typeface="Arial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28600" y="1812925"/>
            <a:ext cx="2667000" cy="1644650"/>
            <a:chOff x="228600" y="1812249"/>
            <a:chExt cx="2667000" cy="1645523"/>
          </a:xfrm>
        </p:grpSpPr>
        <p:grpSp>
          <p:nvGrpSpPr>
            <p:cNvPr id="64536" name="Group 9"/>
            <p:cNvGrpSpPr>
              <a:grpSpLocks/>
            </p:cNvGrpSpPr>
            <p:nvPr/>
          </p:nvGrpSpPr>
          <p:grpSpPr bwMode="auto">
            <a:xfrm>
              <a:off x="228600" y="2149475"/>
              <a:ext cx="2667000" cy="1308297"/>
              <a:chOff x="228600" y="2149475"/>
              <a:chExt cx="2667000" cy="1308297"/>
            </a:xfrm>
          </p:grpSpPr>
          <p:sp>
            <p:nvSpPr>
              <p:cNvPr id="64538" name="Text Box 10"/>
              <p:cNvSpPr txBox="1">
                <a:spLocks noChangeArrowheads="1"/>
              </p:cNvSpPr>
              <p:nvPr/>
            </p:nvSpPr>
            <p:spPr bwMode="auto">
              <a:xfrm>
                <a:off x="985298" y="2149475"/>
                <a:ext cx="584021" cy="274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3600" tIns="46800" rIns="936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200" dirty="0">
                    <a:latin typeface="Arial" charset="0"/>
                  </a:rPr>
                  <a:t>False</a:t>
                </a:r>
              </a:p>
            </p:txBody>
          </p:sp>
          <p:sp>
            <p:nvSpPr>
              <p:cNvPr id="64539" name="AutoShape 11"/>
              <p:cNvSpPr>
                <a:spLocks noChangeArrowheads="1"/>
              </p:cNvSpPr>
              <p:nvPr/>
            </p:nvSpPr>
            <p:spPr bwMode="auto">
              <a:xfrm>
                <a:off x="228600" y="2719776"/>
                <a:ext cx="2667000" cy="737996"/>
              </a:xfrm>
              <a:prstGeom prst="diamond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 smtClean="0">
                    <a:latin typeface="Arial" charset="0"/>
                  </a:rPr>
                  <a:t>Boolean</a:t>
                </a:r>
                <a:endParaRPr lang="en-US" altLang="en-US" sz="1800" dirty="0">
                  <a:latin typeface="Arial" charset="0"/>
                </a:endParaRPr>
              </a:p>
            </p:txBody>
          </p:sp>
        </p:grpSp>
        <p:sp>
          <p:nvSpPr>
            <p:cNvPr id="64537" name="Line 12"/>
            <p:cNvSpPr>
              <a:spLocks noChangeShapeType="1"/>
            </p:cNvSpPr>
            <p:nvPr/>
          </p:nvSpPr>
          <p:spPr bwMode="auto">
            <a:xfrm flipH="1">
              <a:off x="1582214" y="1812249"/>
              <a:ext cx="12700" cy="889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31863" y="1466850"/>
            <a:ext cx="7805737" cy="5075238"/>
            <a:chOff x="931863" y="1466850"/>
            <a:chExt cx="7805737" cy="5075238"/>
          </a:xfrm>
        </p:grpSpPr>
        <p:sp>
          <p:nvSpPr>
            <p:cNvPr id="64532" name="Rectangle 14"/>
            <p:cNvSpPr>
              <a:spLocks noChangeArrowheads="1"/>
            </p:cNvSpPr>
            <p:nvPr/>
          </p:nvSpPr>
          <p:spPr bwMode="auto">
            <a:xfrm>
              <a:off x="931863" y="5892800"/>
              <a:ext cx="1638300" cy="649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64533" name="Line 15"/>
            <p:cNvSpPr>
              <a:spLocks noChangeShapeType="1"/>
            </p:cNvSpPr>
            <p:nvPr/>
          </p:nvSpPr>
          <p:spPr bwMode="auto">
            <a:xfrm flipV="1">
              <a:off x="8667750" y="1466850"/>
              <a:ext cx="69850" cy="49847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4" name="Line 16"/>
            <p:cNvSpPr>
              <a:spLocks noChangeShapeType="1"/>
            </p:cNvSpPr>
            <p:nvPr/>
          </p:nvSpPr>
          <p:spPr bwMode="auto">
            <a:xfrm flipH="1" flipV="1">
              <a:off x="5930900" y="1479550"/>
              <a:ext cx="2794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35" name="Line 17"/>
            <p:cNvSpPr>
              <a:spLocks noChangeShapeType="1"/>
            </p:cNvSpPr>
            <p:nvPr/>
          </p:nvSpPr>
          <p:spPr bwMode="auto">
            <a:xfrm flipH="1" flipV="1">
              <a:off x="2578100" y="6445250"/>
              <a:ext cx="612140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4074" y="3441701"/>
            <a:ext cx="1522727" cy="1482906"/>
            <a:chOff x="833550" y="3442021"/>
            <a:chExt cx="1522727" cy="1481919"/>
          </a:xfrm>
        </p:grpSpPr>
        <p:sp>
          <p:nvSpPr>
            <p:cNvPr id="64529" name="Line 19"/>
            <p:cNvSpPr>
              <a:spLocks noChangeShapeType="1"/>
            </p:cNvSpPr>
            <p:nvPr/>
          </p:nvSpPr>
          <p:spPr bwMode="auto">
            <a:xfrm>
              <a:off x="1582214" y="3442021"/>
              <a:ext cx="0" cy="8318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/>
            <a:lstStyle/>
            <a:p>
              <a:endParaRPr lang="en-US" dirty="0"/>
            </a:p>
          </p:txBody>
        </p:sp>
        <p:sp>
          <p:nvSpPr>
            <p:cNvPr id="64530" name="Rectangle 20"/>
            <p:cNvSpPr>
              <a:spLocks noChangeArrowheads="1"/>
            </p:cNvSpPr>
            <p:nvPr/>
          </p:nvSpPr>
          <p:spPr bwMode="auto">
            <a:xfrm>
              <a:off x="833550" y="4275859"/>
              <a:ext cx="1522727" cy="64808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  <p:sp>
          <p:nvSpPr>
            <p:cNvPr id="64531" name="Text Box 21"/>
            <p:cNvSpPr txBox="1">
              <a:spLocks noChangeArrowheads="1"/>
            </p:cNvSpPr>
            <p:nvPr/>
          </p:nvSpPr>
          <p:spPr bwMode="auto">
            <a:xfrm>
              <a:off x="1006475" y="3679825"/>
              <a:ext cx="584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  <p:sp>
        <p:nvSpPr>
          <p:cNvPr id="187414" name="Line 22"/>
          <p:cNvSpPr>
            <a:spLocks noChangeShapeType="1"/>
          </p:cNvSpPr>
          <p:nvPr/>
        </p:nvSpPr>
        <p:spPr bwMode="auto">
          <a:xfrm>
            <a:off x="1620838" y="4940300"/>
            <a:ext cx="0" cy="952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65450" y="2755494"/>
            <a:ext cx="2874326" cy="648512"/>
            <a:chOff x="2965450" y="2755494"/>
            <a:chExt cx="2874326" cy="648512"/>
          </a:xfrm>
        </p:grpSpPr>
        <p:sp>
          <p:nvSpPr>
            <p:cNvPr id="64526" name="Line 24"/>
            <p:cNvSpPr>
              <a:spLocks noChangeShapeType="1"/>
            </p:cNvSpPr>
            <p:nvPr/>
          </p:nvSpPr>
          <p:spPr bwMode="auto">
            <a:xfrm>
              <a:off x="2965450" y="3067050"/>
              <a:ext cx="1339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7" name="Text Box 25"/>
            <p:cNvSpPr txBox="1">
              <a:spLocks noChangeArrowheads="1"/>
            </p:cNvSpPr>
            <p:nvPr/>
          </p:nvSpPr>
          <p:spPr bwMode="auto">
            <a:xfrm>
              <a:off x="3340100" y="2755900"/>
              <a:ext cx="558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64528" name="Rectangle 26"/>
            <p:cNvSpPr>
              <a:spLocks noChangeArrowheads="1"/>
            </p:cNvSpPr>
            <p:nvPr/>
          </p:nvSpPr>
          <p:spPr bwMode="auto">
            <a:xfrm>
              <a:off x="4317049" y="2755494"/>
              <a:ext cx="1522727" cy="648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instructions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597150" y="3054350"/>
            <a:ext cx="5054600" cy="3073400"/>
            <a:chOff x="2597150" y="3054350"/>
            <a:chExt cx="5054600" cy="3073400"/>
          </a:xfrm>
        </p:grpSpPr>
        <p:sp>
          <p:nvSpPr>
            <p:cNvPr id="64523" name="Line 28"/>
            <p:cNvSpPr>
              <a:spLocks noChangeShapeType="1"/>
            </p:cNvSpPr>
            <p:nvPr/>
          </p:nvSpPr>
          <p:spPr bwMode="auto">
            <a:xfrm flipH="1" flipV="1">
              <a:off x="5867400" y="3054350"/>
              <a:ext cx="17843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4" name="Line 29"/>
            <p:cNvSpPr>
              <a:spLocks noChangeShapeType="1"/>
            </p:cNvSpPr>
            <p:nvPr/>
          </p:nvSpPr>
          <p:spPr bwMode="auto">
            <a:xfrm flipV="1">
              <a:off x="7620000" y="3054350"/>
              <a:ext cx="31750" cy="3073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4525" name="Line 30"/>
            <p:cNvSpPr>
              <a:spLocks noChangeShapeType="1"/>
            </p:cNvSpPr>
            <p:nvPr/>
          </p:nvSpPr>
          <p:spPr bwMode="auto">
            <a:xfrm flipH="1" flipV="1">
              <a:off x="2597150" y="6115050"/>
              <a:ext cx="502285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46437" y="3943593"/>
            <a:ext cx="3724275" cy="128650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JT’s note: once the first ‘true’ case is encountered all remaining  and related Boolean expressions (using ‘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>
                <a:solidFill>
                  <a:schemeClr val="tx1"/>
                </a:solidFill>
              </a:rPr>
              <a:t>’) are skipped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2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animBg="1"/>
      <p:bldP spid="187414" grpId="0" animBg="1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Multiple </a:t>
            </a:r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If-Elif-Else</a:t>
            </a:r>
            <a:r>
              <a:rPr lang="en-CA" altLang="en-US" sz="3200" dirty="0" smtClean="0"/>
              <a:t>: Use With Mutually Exclusive Conditions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CA" altLang="en-US" b="1" dirty="0" smtClean="0"/>
              <a:t>Format: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1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then: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body 1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 2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2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...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altLang="en-US" sz="1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     body n</a:t>
            </a:r>
          </a:p>
          <a:p>
            <a:pPr>
              <a:buNone/>
            </a:pPr>
            <a:r>
              <a:rPr lang="en-CA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'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Only one ‘end-if’ at </a:t>
            </a:r>
            <a:r>
              <a:rPr lang="en-US" altLang="en-US" sz="1800" b="1" dirty="0" smtClean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very </a:t>
            </a:r>
            <a:r>
              <a:rPr lang="en-US" altLang="en-US" sz="1800" b="1" dirty="0">
                <a:solidFill>
                  <a:srgbClr val="FF66FF"/>
                </a:solidFill>
                <a:latin typeface="Consolas" pitchFamily="49" charset="0"/>
                <a:cs typeface="Consolas" pitchFamily="49" charset="0"/>
              </a:rPr>
              <a:t>end</a:t>
            </a:r>
            <a:endParaRPr lang="en-CA" altLang="en-US" sz="1800" b="1" dirty="0" smtClean="0">
              <a:solidFill>
                <a:srgbClr val="FF66FF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end if</a:t>
            </a:r>
          </a:p>
          <a:p>
            <a:pPr eaLnBrk="1" hangingPunct="1">
              <a:buFont typeface="Arial" charset="0"/>
              <a:buNone/>
            </a:pP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     statements after the conditions</a:t>
            </a:r>
            <a:endParaRPr lang="en-CA" altLang="en-US" sz="1800" b="1" i="1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2286000"/>
            <a:ext cx="35052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/>
              <a:t>Mutually exclusive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One condition evaluating to true excludes other conditions from being true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Example: having your current location as ‘Calgary’ excludes the possibility of the current location as ‘Edmonton’, ‘Toronto’, ‘Medicine Hat’</a:t>
            </a:r>
          </a:p>
        </p:txBody>
      </p:sp>
    </p:spTree>
    <p:extLst>
      <p:ext uri="{BB962C8B-B14F-4D97-AF65-F5344CB8AC3E}">
        <p14:creationId xmlns:p14="http://schemas.microsoft.com/office/powerpoint/2010/main" val="7424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3"/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CA" altLang="en-US" sz="2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If-Elseif-Else</a:t>
            </a:r>
            <a:r>
              <a:rPr lang="en-CA" altLang="en-US" sz="2800" dirty="0" smtClean="0"/>
              <a:t>: Mutually Exclusive  Conditions (Example)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>
          <a:xfrm>
            <a:off x="482600" y="1219200"/>
            <a:ext cx="8178800" cy="5562600"/>
          </a:xfrm>
        </p:spPr>
        <p:txBody>
          <a:bodyPr/>
          <a:lstStyle/>
          <a:p>
            <a:r>
              <a:rPr lang="en-CA" altLang="en-US" sz="2000" b="1" dirty="0"/>
              <a:t>Word document containing the macro (empty document, see macro editor for the important details)</a:t>
            </a:r>
            <a:r>
              <a:rPr lang="en-CA" altLang="en-US" sz="2000" dirty="0"/>
              <a:t>: </a:t>
            </a:r>
            <a:r>
              <a:rPr lang="en-CA" altLang="en-US" sz="2000" dirty="0" smtClean="0"/>
              <a:t>“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11gradesEfficient.docm</a:t>
            </a:r>
            <a:r>
              <a:rPr lang="en-CA" altLang="en-US" sz="2000" dirty="0" smtClean="0"/>
              <a:t>”</a:t>
            </a:r>
            <a:endParaRPr lang="en-CA" altLang="en-US" sz="1600" dirty="0" smtClean="0"/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"A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lvl="1">
              <a:buNone/>
            </a:pP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 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4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"B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3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"C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2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"D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1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ElseIf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(letter = "F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"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Then</a:t>
            </a: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grade </a:t>
            </a: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= 0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en-CA" altLang="en-US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CA" altLang="en-US" sz="1600" dirty="0" smtClean="0">
                <a:latin typeface="Consolas" pitchFamily="49" charset="0"/>
                <a:cs typeface="Consolas" pitchFamily="49" charset="0"/>
              </a:rPr>
              <a:t> grade = -1</a:t>
            </a:r>
            <a:endParaRPr lang="en-CA" altLang="en-US" sz="1600" dirty="0">
              <a:latin typeface="Consolas" pitchFamily="49" charset="0"/>
              <a:cs typeface="Consolas" pitchFamily="49" charset="0"/>
            </a:endParaRPr>
          </a:p>
          <a:p>
            <a:pPr lvl="1">
              <a:buNone/>
            </a:pP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alt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End </a:t>
            </a:r>
            <a:r>
              <a:rPr lang="en-CA" alt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endParaRPr lang="en-CA" altLang="en-US" sz="16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4738" y="1952263"/>
            <a:ext cx="4360501" cy="3381737"/>
            <a:chOff x="3614738" y="1952263"/>
            <a:chExt cx="4360501" cy="3381737"/>
          </a:xfrm>
        </p:grpSpPr>
        <p:sp>
          <p:nvSpPr>
            <p:cNvPr id="66568" name="AutoShape 5"/>
            <p:cNvSpPr>
              <a:spLocks/>
            </p:cNvSpPr>
            <p:nvPr/>
          </p:nvSpPr>
          <p:spPr bwMode="auto">
            <a:xfrm>
              <a:off x="3614738" y="1952263"/>
              <a:ext cx="1401401" cy="3381737"/>
            </a:xfrm>
            <a:prstGeom prst="rightBrace">
              <a:avLst>
                <a:gd name="adj1" fmla="val 21610"/>
                <a:gd name="adj2" fmla="val 50000"/>
              </a:avLst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66569" name="Text Box 6"/>
            <p:cNvSpPr txBox="1">
              <a:spLocks noChangeArrowheads="1"/>
            </p:cNvSpPr>
            <p:nvPr/>
          </p:nvSpPr>
          <p:spPr bwMode="auto">
            <a:xfrm>
              <a:off x="5016139" y="3042262"/>
              <a:ext cx="2959100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This approach is more efficient when at most only one condition can be true.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4950" y="5008099"/>
            <a:ext cx="5056672" cy="1846967"/>
            <a:chOff x="3324950" y="5008099"/>
            <a:chExt cx="5056672" cy="1846967"/>
          </a:xfrm>
        </p:grpSpPr>
        <p:sp>
          <p:nvSpPr>
            <p:cNvPr id="66566" name="Line 8"/>
            <p:cNvSpPr>
              <a:spLocks noChangeShapeType="1"/>
            </p:cNvSpPr>
            <p:nvPr/>
          </p:nvSpPr>
          <p:spPr bwMode="auto">
            <a:xfrm flipH="1" flipV="1">
              <a:off x="3324950" y="5372383"/>
              <a:ext cx="1780449" cy="95221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66567" name="Text Box 9"/>
            <p:cNvSpPr txBox="1">
              <a:spLocks noChangeArrowheads="1"/>
            </p:cNvSpPr>
            <p:nvPr/>
          </p:nvSpPr>
          <p:spPr bwMode="auto">
            <a:xfrm>
              <a:off x="5105399" y="5008099"/>
              <a:ext cx="3276223" cy="1846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u="sng" dirty="0">
                  <a:solidFill>
                    <a:srgbClr val="FF0000"/>
                  </a:solidFill>
                  <a:latin typeface="Arial" charset="0"/>
                </a:rPr>
                <a:t>Extra benefit: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The body of the else executes only when all the Boolean expressions are false. (Useful for error checking/handling).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4114800" cy="278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Multiple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’s:</a:t>
            </a:r>
          </a:p>
          <a:p>
            <a:pPr lvl="1"/>
            <a:r>
              <a:rPr lang="en-US" dirty="0" smtClean="0"/>
              <a:t>Since each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/>
              <a:t>’ is independent each body must be followed by it’s own separate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90600" y="3048000"/>
            <a:ext cx="838200" cy="2115384"/>
            <a:chOff x="990600" y="3048000"/>
            <a:chExt cx="838200" cy="2115384"/>
          </a:xfrm>
        </p:grpSpPr>
        <p:sp>
          <p:nvSpPr>
            <p:cNvPr id="4" name="Oval 3"/>
            <p:cNvSpPr/>
            <p:nvPr/>
          </p:nvSpPr>
          <p:spPr>
            <a:xfrm>
              <a:off x="990600" y="30480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90600" y="3656745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90600" y="4858584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990600" y="4267200"/>
              <a:ext cx="8382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5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’ and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 smtClean="0"/>
              <a:t>’ are dependent (either one body or the other must execute)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’ must follow the body of the ‘else- body’ (last dependent “if-branch”)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7"/>
          <a:stretch/>
        </p:blipFill>
        <p:spPr bwMode="auto">
          <a:xfrm>
            <a:off x="838200" y="3048000"/>
            <a:ext cx="4419600" cy="115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38200" y="3962400"/>
            <a:ext cx="914399" cy="243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96382" y="3111261"/>
            <a:ext cx="2400782" cy="1200329"/>
            <a:chOff x="5410200" y="2837320"/>
            <a:chExt cx="2400782" cy="1200329"/>
          </a:xfrm>
        </p:grpSpPr>
        <p:sp>
          <p:nvSpPr>
            <p:cNvPr id="10" name="Right Brace 9"/>
            <p:cNvSpPr/>
            <p:nvPr/>
          </p:nvSpPr>
          <p:spPr>
            <a:xfrm>
              <a:off x="5410200" y="2895600"/>
              <a:ext cx="533400" cy="9144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5982" y="2837320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Document either does or does not have enough words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9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85804"/>
            <a:ext cx="5839627" cy="3043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Since the results of earlier Boolean expressions determine whether later ones can be true (reminder: because at most only one can be true) all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if-then</a:t>
            </a:r>
            <a:r>
              <a:rPr lang="en-US" dirty="0" smtClean="0"/>
              <a:t> and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Elseif</a:t>
            </a:r>
            <a:r>
              <a:rPr lang="en-US" dirty="0" smtClean="0"/>
              <a:t> expressions are dependent (one related block).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r>
              <a:rPr lang="en-US" dirty="0" smtClean="0"/>
              <a:t>” belongs at the very end of the block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38200" y="63246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VBA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If, Else-If</a:t>
            </a:r>
            <a:r>
              <a:rPr lang="en-CA" dirty="0" smtClean="0"/>
              <a:t> And </a:t>
            </a:r>
            <a:r>
              <a:rPr lang="en-CA" b="1" dirty="0" smtClean="0"/>
              <a:t>Excel</a:t>
            </a:r>
            <a:r>
              <a:rPr lang="en-CA" dirty="0" smtClean="0"/>
              <a:t>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Nested-Ifs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"/>
          </a:xfrm>
        </p:spPr>
        <p:txBody>
          <a:bodyPr/>
          <a:lstStyle/>
          <a:p>
            <a:r>
              <a:rPr lang="en-CA" dirty="0" smtClean="0"/>
              <a:t>These two concepts are comparable: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019301"/>
            <a:ext cx="3429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VBA</a:t>
            </a:r>
            <a:r>
              <a:rPr lang="en-CA" dirty="0"/>
              <a:t>: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4)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"A"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3)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"B"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2)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"C"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ElseIf (grade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&gt;=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1) Then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    letter = "D"</a:t>
            </a:r>
          </a:p>
          <a:p>
            <a:pPr marL="176213" lvl="1">
              <a:buNone/>
            </a:pP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 </a:t>
            </a: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Else</a:t>
            </a:r>
          </a:p>
          <a:p>
            <a:pPr marL="176213" lvl="1">
              <a:buNone/>
            </a:pP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    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letter = "F"</a:t>
            </a:r>
          </a:p>
          <a:p>
            <a:pPr marL="176213" lvl="1">
              <a:buNone/>
            </a:pPr>
            <a:r>
              <a:rPr lang="en-CA" altLang="en-US" sz="1600" dirty="0" smtClean="0">
                <a:latin typeface="Consolas" panose="020B0609020204030204" pitchFamily="49" charset="0"/>
                <a:cs typeface="Consolas" pitchFamily="49" charset="0"/>
              </a:rPr>
              <a:t> End </a:t>
            </a:r>
            <a:r>
              <a:rPr lang="en-CA" altLang="en-US" sz="1600" dirty="0">
                <a:latin typeface="Consolas" panose="020B0609020204030204" pitchFamily="49" charset="0"/>
                <a:cs typeface="Consolas" pitchFamily="49" charset="0"/>
              </a:rPr>
              <a:t>If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419600" y="2026389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CA" b="1" dirty="0" smtClean="0"/>
              <a:t>Excel</a:t>
            </a:r>
            <a:r>
              <a:rPr lang="en-CA" dirty="0" smtClean="0"/>
              <a:t> (display different messages for different grade points e.g. </a:t>
            </a:r>
            <a:r>
              <a:rPr lang="en-CA" dirty="0"/>
              <a:t>Display “Perfect” if grade point is 4.0 or </a:t>
            </a:r>
            <a:r>
              <a:rPr lang="en-CA" dirty="0" smtClean="0"/>
              <a:t>greater):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=IF(D2&gt;=4,"Perfect",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IF(D2&gt;=3,"Excellent",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IF(D2&gt;=2,"Adequate",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IF(D2&gt;=1,"Pass",                    </a:t>
            </a:r>
          </a:p>
          <a:p>
            <a:pPr marL="233363"/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"Fail"))))</a:t>
            </a:r>
          </a:p>
          <a:p>
            <a:pPr marL="0" lvl="1"/>
            <a:endParaRPr lang="en-CA" dirty="0"/>
          </a:p>
          <a:p>
            <a:pPr marL="0"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2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ttributes Of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of the basic attributes</a:t>
            </a:r>
            <a:r>
              <a:rPr lang="en-US" dirty="0" smtClean="0"/>
              <a:t>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Application: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application/program associated with the document (useful if a VBA macro is linking several applications)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 smtClean="0"/>
              <a:t>: the name of the current document (useful for determining the active document if multiple documents are currently open).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Path</a:t>
            </a:r>
            <a:r>
              <a:rPr lang="en-US" dirty="0" smtClean="0"/>
              <a:t>: the  save location of the active document e.g. C:\Temp\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FullName</a:t>
            </a:r>
            <a:r>
              <a:rPr lang="en-US" dirty="0"/>
              <a:t>: the name </a:t>
            </a:r>
            <a:r>
              <a:rPr lang="en-US" dirty="0" smtClean="0"/>
              <a:t>and save location of the current document.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HasPassword</a:t>
            </a:r>
            <a:r>
              <a:rPr lang="en-US" dirty="0" smtClean="0"/>
              <a:t>: true/false that document is password protected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SpellingChecked</a:t>
            </a:r>
            <a:r>
              <a:rPr lang="en-US" dirty="0" smtClean="0"/>
              <a:t>: </a:t>
            </a:r>
            <a:r>
              <a:rPr lang="en-US" dirty="0"/>
              <a:t>true/false </a:t>
            </a:r>
            <a:r>
              <a:rPr lang="en-US" dirty="0" smtClean="0"/>
              <a:t>that has been spell checked since document was last edited</a:t>
            </a:r>
          </a:p>
          <a:p>
            <a:pPr marL="339725" lvl="1" indent="0">
              <a:buNone/>
            </a:pPr>
            <a:endParaRPr lang="en-US" dirty="0" smtClean="0"/>
          </a:p>
          <a:p>
            <a:pPr marL="339725" lvl="1" indent="0">
              <a:buNone/>
            </a:pPr>
            <a:r>
              <a:rPr lang="en-US" dirty="0" smtClean="0"/>
              <a:t>Note: Information for these attributes can be viewed by passing the information as a parameter to a message box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MsgBox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(ActiveDocument.Name)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VBA (Programming Language): </a:t>
            </a:r>
            <a:r>
              <a:rPr lang="en-CA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Nested-IFs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Similar to the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dirty="0" smtClean="0"/>
              <a:t>,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CA" altLang="en-US" dirty="0" smtClean="0"/>
              <a:t>: Decision </a:t>
            </a:r>
            <a:r>
              <a:rPr lang="en-CA" altLang="en-US" dirty="0"/>
              <a:t>making is dependent.</a:t>
            </a:r>
          </a:p>
          <a:p>
            <a:pPr lvl="1"/>
            <a:r>
              <a:rPr lang="en-CA" altLang="en-US" dirty="0"/>
              <a:t>One branch is ‘nested’ inside of another branch</a:t>
            </a:r>
          </a:p>
          <a:p>
            <a:pPr lvl="1" eaLnBrk="1" hangingPunct="1"/>
            <a:r>
              <a:rPr lang="en-CA" altLang="en-US" dirty="0"/>
              <a:t>The first decision must evaluate to true (“gate keeper”) before successive decisions are even considered for evaluation</a:t>
            </a:r>
            <a:r>
              <a:rPr lang="en-CA" altLang="en-US" dirty="0" smtClean="0"/>
              <a:t>.</a:t>
            </a:r>
          </a:p>
          <a:p>
            <a:pPr eaLnBrk="1" hangingPunct="1"/>
            <a:r>
              <a:rPr lang="en-CA" altLang="en-US" dirty="0" smtClean="0"/>
              <a:t>Unlike the </a:t>
            </a:r>
            <a:r>
              <a:rPr lang="en-CA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dirty="0"/>
              <a:t>,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ELSE-IF</a:t>
            </a:r>
            <a:r>
              <a:rPr lang="en-CA" altLang="en-US" dirty="0" smtClean="0">
                <a:cs typeface="Consolas" panose="020B0609020204030204" pitchFamily="49" charset="0"/>
              </a:rPr>
              <a:t> more than one case can be true: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-31173" y="3573462"/>
            <a:ext cx="2914650" cy="903288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Question 1?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97765" y="3492500"/>
            <a:ext cx="3700462" cy="1008062"/>
            <a:chOff x="2913582" y="3243263"/>
            <a:chExt cx="3699943" cy="100806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2913582" y="3752957"/>
              <a:ext cx="62206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913582" y="3517908"/>
              <a:ext cx="539448" cy="21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516722" y="3243263"/>
              <a:ext cx="3096803" cy="1008062"/>
            </a:xfrm>
            <a:prstGeom prst="diamond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/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FF0000"/>
                  </a:solidFill>
                  <a:latin typeface="Arial" charset="0"/>
                </a:rPr>
                <a:t>Question 2?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618865" y="3657600"/>
            <a:ext cx="2214562" cy="679450"/>
            <a:chOff x="6634163" y="3408363"/>
            <a:chExt cx="2214562" cy="679450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6634163" y="3723967"/>
              <a:ext cx="680506" cy="132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720328" y="3484890"/>
              <a:ext cx="5081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True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314669" y="3408363"/>
              <a:ext cx="1534056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 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statements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72115" y="4335462"/>
            <a:ext cx="6864350" cy="2105025"/>
            <a:chOff x="887413" y="4086225"/>
            <a:chExt cx="6864350" cy="2105025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887413" y="5511800"/>
              <a:ext cx="1660525" cy="6794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Remainder of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the program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2557463" y="5781675"/>
              <a:ext cx="5175250" cy="190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V="1">
              <a:off x="7745413" y="4086225"/>
              <a:ext cx="6350" cy="16891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72115" y="4492625"/>
            <a:ext cx="4183062" cy="1538287"/>
            <a:chOff x="887413" y="4243388"/>
            <a:chExt cx="4183062" cy="1538287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446200" y="4243388"/>
              <a:ext cx="25399" cy="126848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887413" y="4687771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5054600" y="4245378"/>
              <a:ext cx="15875" cy="153629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4495814" y="4838346"/>
              <a:ext cx="558787" cy="27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16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One decision is made inside another.</a:t>
            </a:r>
          </a:p>
          <a:p>
            <a:pPr eaLnBrk="1" hangingPunct="1"/>
            <a:r>
              <a:rPr lang="en-CA" altLang="en-US" sz="2400" dirty="0" smtClean="0"/>
              <a:t>Outer decisions must evaluate to true before inner decisions are even considered for evaluation.</a:t>
            </a:r>
            <a:endParaRPr lang="en-CA" altLang="en-US" sz="2400" b="1" dirty="0" smtClean="0"/>
          </a:p>
          <a:p>
            <a:pPr eaLnBrk="1" hangingPunct="1">
              <a:lnSpc>
                <a:spcPct val="70000"/>
              </a:lnSpc>
            </a:pPr>
            <a:r>
              <a:rPr lang="en-CA" altLang="en-US" sz="2400" b="1" dirty="0" smtClean="0"/>
              <a:t>Format: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    if (</a:t>
            </a:r>
            <a:r>
              <a:rPr lang="en-CA" altLang="en-US" sz="20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CA" altLang="en-US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CA" altLang="en-US" sz="1800" i="1" dirty="0" smtClean="0">
                <a:latin typeface="Consolas" pitchFamily="49" charset="0"/>
                <a:cs typeface="Consolas" pitchFamily="49" charset="0"/>
              </a:rPr>
              <a:t>Boolean expression</a:t>
            </a: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    body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1800" dirty="0" smtClean="0">
              <a:latin typeface="Consolas" pitchFamily="49" charset="0"/>
              <a:cs typeface="Consolas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1800" dirty="0" smtClean="0">
                <a:latin typeface="Consolas" pitchFamily="49" charset="0"/>
                <a:cs typeface="Consolas" pitchFamily="49" charset="0"/>
              </a:rPr>
              <a:t>         end if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CA" alt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end if</a:t>
            </a:r>
          </a:p>
          <a:p>
            <a:pPr eaLnBrk="1" hangingPunct="1">
              <a:lnSpc>
                <a:spcPct val="70000"/>
              </a:lnSpc>
            </a:pPr>
            <a:r>
              <a:rPr lang="en-CA" altLang="en-US" dirty="0" smtClean="0">
                <a:cs typeface="Consolas" panose="020B0609020204030204" pitchFamily="49" charset="0"/>
              </a:rPr>
              <a:t>Both (or all if 2+ </a:t>
            </a:r>
            <a:r>
              <a:rPr lang="en-CA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altLang="en-US" dirty="0" smtClean="0">
                <a:cs typeface="Consolas" panose="020B0609020204030204" pitchFamily="49" charset="0"/>
              </a:rPr>
              <a:t>) must evaluate to true before the inner-most body will execute.</a:t>
            </a:r>
            <a:endParaRPr lang="en-CA" altLang="en-US" dirty="0">
              <a:cs typeface="Consolas" panose="020B0609020204030204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3514901"/>
            <a:ext cx="7538710" cy="1438098"/>
            <a:chOff x="1447800" y="3514901"/>
            <a:chExt cx="7538710" cy="1438098"/>
          </a:xfrm>
        </p:grpSpPr>
        <p:sp>
          <p:nvSpPr>
            <p:cNvPr id="56329" name="Line 4"/>
            <p:cNvSpPr>
              <a:spLocks noChangeShapeType="1"/>
            </p:cNvSpPr>
            <p:nvPr/>
          </p:nvSpPr>
          <p:spPr bwMode="auto">
            <a:xfrm flipH="1">
              <a:off x="5671810" y="3740552"/>
              <a:ext cx="1358900" cy="0"/>
            </a:xfrm>
            <a:prstGeom prst="line">
              <a:avLst/>
            </a:prstGeom>
            <a:noFill/>
            <a:ln w="508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30" name="Text Box 5"/>
            <p:cNvSpPr txBox="1">
              <a:spLocks noChangeArrowheads="1"/>
            </p:cNvSpPr>
            <p:nvPr/>
          </p:nvSpPr>
          <p:spPr bwMode="auto">
            <a:xfrm>
              <a:off x="7030710" y="3514901"/>
              <a:ext cx="1955800" cy="55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Outer body</a:t>
              </a:r>
            </a:p>
          </p:txBody>
        </p:sp>
        <p:sp>
          <p:nvSpPr>
            <p:cNvPr id="56331" name="Rectangle 6"/>
            <p:cNvSpPr>
              <a:spLocks noChangeArrowheads="1"/>
            </p:cNvSpPr>
            <p:nvPr/>
          </p:nvSpPr>
          <p:spPr bwMode="auto">
            <a:xfrm>
              <a:off x="1447800" y="3652960"/>
              <a:ext cx="4191000" cy="1300039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508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93600" tIns="46800" rIns="93600" bIns="46800" anchor="ctr">
              <a:no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</p:grpSp>
      <p:sp>
        <p:nvSpPr>
          <p:cNvPr id="56324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>
                <a:solidFill>
                  <a:srgbClr val="FF0000"/>
                </a:solidFill>
              </a:rPr>
              <a:t>Nested</a:t>
            </a:r>
            <a:r>
              <a:rPr lang="en-CA" altLang="en-US" sz="3200" dirty="0" smtClean="0"/>
              <a:t> Decision Making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4069048"/>
            <a:ext cx="6249988" cy="396875"/>
            <a:chOff x="2286371" y="4206740"/>
            <a:chExt cx="6248941" cy="397213"/>
          </a:xfrm>
        </p:grpSpPr>
        <p:sp>
          <p:nvSpPr>
            <p:cNvPr id="56326" name="Rectangle 9"/>
            <p:cNvSpPr>
              <a:spLocks noChangeArrowheads="1"/>
            </p:cNvSpPr>
            <p:nvPr/>
          </p:nvSpPr>
          <p:spPr bwMode="auto">
            <a:xfrm>
              <a:off x="2286371" y="4206740"/>
              <a:ext cx="990229" cy="3810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38100">
              <a:solidFill>
                <a:srgbClr val="993300"/>
              </a:solidFill>
              <a:miter lim="800000"/>
              <a:headEnd type="none" w="sm" len="sm"/>
              <a:tailEnd type="none" w="sm" len="sm"/>
            </a:ln>
          </p:spPr>
          <p:txBody>
            <a:bodyPr lIns="93600" tIns="46800" rIns="93600" bIns="46800" anchor="ctr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6327" name="Line 10"/>
            <p:cNvSpPr>
              <a:spLocks noChangeShapeType="1"/>
            </p:cNvSpPr>
            <p:nvPr/>
          </p:nvSpPr>
          <p:spPr bwMode="auto">
            <a:xfrm flipH="1" flipV="1">
              <a:off x="3276600" y="4397240"/>
              <a:ext cx="3302912" cy="38438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US" dirty="0"/>
            </a:p>
          </p:txBody>
        </p:sp>
        <p:sp>
          <p:nvSpPr>
            <p:cNvPr id="56328" name="Text Box 11"/>
            <p:cNvSpPr txBox="1">
              <a:spLocks noChangeArrowheads="1"/>
            </p:cNvSpPr>
            <p:nvPr/>
          </p:nvSpPr>
          <p:spPr bwMode="auto">
            <a:xfrm>
              <a:off x="6579512" y="4267403"/>
              <a:ext cx="19558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b="1" dirty="0">
                  <a:solidFill>
                    <a:srgbClr val="993300"/>
                  </a:solidFill>
                  <a:latin typeface="Arial" charset="0"/>
                </a:rPr>
                <a:t>Inner 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0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Nested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Simple ‘Toy’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Word document containing the macro (empty document, see macro editor for the important details)</a:t>
            </a:r>
            <a:r>
              <a:rPr lang="en-CA" altLang="en-US" dirty="0"/>
              <a:t>: 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12simpleNesting.docm</a:t>
            </a:r>
            <a:r>
              <a:rPr lang="en-CA" altLang="en-US" dirty="0" smtClean="0"/>
              <a:t>”</a:t>
            </a:r>
          </a:p>
          <a:p>
            <a:endParaRPr lang="en-CA" altLang="en-US" sz="1800" dirty="0"/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Suggested inputs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num2=0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</a:t>
            </a:r>
            <a:r>
              <a:rPr lang="en-CA" alt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num2=1</a:t>
            </a:r>
            <a:endParaRPr lang="en-CA" altLang="en-US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simpleNestingExample()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num1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num2 As Long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result As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Nested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/>
              <a:t>: </a:t>
            </a:r>
            <a:r>
              <a:rPr lang="en-CA" dirty="0" smtClean="0"/>
              <a:t>Simple ‘Toy’ Example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num1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InputBox("Enter a whole number")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num2 = InputBox("Enter a whole number")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(num1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(num2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result = result &amp; "Num2 positive"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not positive, didn't bother checking 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num2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(result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4335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Nesting: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End-If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(num1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alt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(num2 &gt; 0) Then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result = result &amp; "Num2 positive"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alt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result = "Num1 not positive, didn't bother checking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num2</a:t>
            </a: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en-CA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CA" altLang="en-US" sz="1800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CA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Distinguishes All Cases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b="1" dirty="0"/>
              <a:t>Word document containing the macro </a:t>
            </a:r>
            <a:r>
              <a:rPr lang="en-CA" altLang="en-US" b="1" dirty="0" smtClean="0"/>
              <a:t>(although you’ve seen multiple-Ifs this example is include to contrast vs. nesting)</a:t>
            </a:r>
            <a:r>
              <a:rPr lang="en-CA" altLang="en-US" dirty="0" smtClean="0"/>
              <a:t>: </a:t>
            </a:r>
            <a:r>
              <a:rPr lang="en-CA" altLang="en-US" dirty="0"/>
              <a:t>“</a:t>
            </a:r>
            <a:r>
              <a:rPr lang="en-CA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13nonNestedExample.docm</a:t>
            </a:r>
            <a:r>
              <a:rPr lang="en-CA" altLang="en-US" dirty="0" smtClean="0"/>
              <a:t>”</a:t>
            </a:r>
          </a:p>
          <a:p>
            <a:endParaRPr lang="en-CA" altLang="en-US" dirty="0"/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Suggested inputs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num2=1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num2=0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num1=1, num2=1</a:t>
            </a:r>
          </a:p>
          <a:p>
            <a:pPr marL="234950" lvl="1" indent="0">
              <a:buNone/>
            </a:pPr>
            <a:r>
              <a:rPr lang="en-CA" alt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num1=0, num2-0</a:t>
            </a:r>
          </a:p>
          <a:p>
            <a:pPr marL="234950" lvl="1" indent="0">
              <a:buNone/>
            </a:pP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nonNestedExample()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num1 As Long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num2 As Long</a:t>
            </a: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result As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endParaRPr lang="en-CA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IFs</a:t>
            </a:r>
            <a:r>
              <a:rPr lang="en-CA" dirty="0" smtClean="0"/>
              <a:t>: </a:t>
            </a:r>
            <a:r>
              <a:rPr lang="en-CA" dirty="0"/>
              <a:t>Distinguishes All </a:t>
            </a:r>
            <a:r>
              <a:rPr lang="en-CA" dirty="0" smtClean="0"/>
              <a:t>Cases (2)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num2 = InputBox("Enter a whole number")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(num1 &gt; 0) Then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result = "Num1 positive - "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(num2 &gt; 0) Then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result = result &amp; "Num2 positive"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(result)</a:t>
            </a:r>
          </a:p>
          <a:p>
            <a:pPr marL="234950" lvl="1" indent="0">
              <a:buNone/>
            </a:pP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81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Last Section: What If there Is No Selection?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VBA program attempts to format the currently selected text but there is ‘no’ selection.</a:t>
            </a:r>
          </a:p>
          <a:p>
            <a:endParaRPr lang="en-US" dirty="0"/>
          </a:p>
          <a:p>
            <a:pPr lvl="1"/>
            <a:r>
              <a:rPr lang="en-US" dirty="0" smtClean="0"/>
              <a:t>What modifications can be made to the program to handle this case?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286000"/>
            <a:ext cx="457200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Selection.Font.Bold 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wdToggle   </a:t>
            </a:r>
          </a:p>
        </p:txBody>
      </p:sp>
    </p:spTree>
    <p:extLst>
      <p:ext uri="{BB962C8B-B14F-4D97-AF65-F5344CB8AC3E}">
        <p14:creationId xmlns:p14="http://schemas.microsoft.com/office/powerpoint/2010/main" val="26602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>
                <a:solidFill>
                  <a:srgbClr val="FF0000"/>
                </a:solidFill>
              </a:rPr>
              <a:t> Object </a:t>
            </a:r>
            <a:r>
              <a:rPr lang="en-US" dirty="0" smtClean="0"/>
              <a:t>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previous example if no text was selected then the program would produce no visible effect.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dirty="0"/>
          </a:p>
          <a:p>
            <a:r>
              <a:rPr lang="en-US" dirty="0" smtClean="0"/>
              <a:t>Another example automatically selected text for you “expanded” the selection.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AutoSelectedFontChange()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.Expand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.Font.Bold = wdToggle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35688" y="5883624"/>
            <a:ext cx="2732590" cy="974376"/>
            <a:chOff x="-35688" y="5883624"/>
            <a:chExt cx="2732590" cy="9743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81" b="50000"/>
            <a:stretch/>
          </p:blipFill>
          <p:spPr bwMode="auto">
            <a:xfrm>
              <a:off x="-35688" y="6186488"/>
              <a:ext cx="2732590" cy="6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0" y="588362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67805" y="5832067"/>
            <a:ext cx="2838450" cy="1025933"/>
            <a:chOff x="4767805" y="5832067"/>
            <a:chExt cx="2838450" cy="10259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65"/>
            <a:stretch/>
          </p:blipFill>
          <p:spPr bwMode="auto">
            <a:xfrm>
              <a:off x="4767805" y="6135896"/>
              <a:ext cx="2838450" cy="72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5832067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After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3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Constants</a:t>
            </a:r>
            <a:r>
              <a:rPr lang="en-US" dirty="0" smtClean="0"/>
              <a:t> For The Selection Object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1371600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constant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of constant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wdSelectionIP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text selected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wdSelectionNormal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(e.g.,</a:t>
                      </a:r>
                      <a:r>
                        <a:rPr lang="en-US" baseline="0" dirty="0" smtClean="0"/>
                        <a:t> word, sentence) has been selected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wdSelectionShape</a:t>
                      </a:r>
                      <a:endParaRPr lang="en-US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graphical shape (e.g., circle,</a:t>
                      </a:r>
                      <a:r>
                        <a:rPr lang="en-US" baseline="0" dirty="0" smtClean="0"/>
                        <a:t> text book) has been selected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9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/>
              <a:t>Of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Some useful methods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heckspelling()</a:t>
            </a:r>
            <a:r>
              <a:rPr lang="en-US" dirty="0" smtClean="0"/>
              <a:t>: exactly as it sounds!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Close()</a:t>
            </a:r>
            <a:r>
              <a:rPr lang="en-US" dirty="0" smtClean="0"/>
              <a:t>: covered in 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CountNumberedItems()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DeleteAllComments()</a:t>
            </a:r>
            <a:r>
              <a:rPr lang="en-US" dirty="0" smtClean="0"/>
              <a:t>: see image (this slide)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Printout()</a:t>
            </a:r>
            <a:r>
              <a:rPr lang="en-US" dirty="0" smtClean="0"/>
              <a:t>: prints current active document on the default printer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Save()</a:t>
            </a:r>
            <a:r>
              <a:rPr lang="en-US" dirty="0"/>
              <a:t> : covered in </a:t>
            </a:r>
            <a:r>
              <a:rPr lang="en-US" dirty="0" smtClean="0"/>
              <a:t>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SaveAs2()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dirty="0" smtClean="0"/>
              <a:t>rename document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Select()</a:t>
            </a:r>
            <a:r>
              <a:rPr lang="en-US" dirty="0" smtClean="0"/>
              <a:t>: </a:t>
            </a:r>
            <a:r>
              <a:rPr lang="en-US" dirty="0"/>
              <a:t>covered in </a:t>
            </a:r>
            <a:r>
              <a:rPr lang="en-US" dirty="0" smtClean="0"/>
              <a:t>the previous section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SendMail()</a:t>
            </a:r>
            <a:r>
              <a:rPr lang="en-US" dirty="0" smtClean="0"/>
              <a:t>: see image (next slide)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43575"/>
            <a:ext cx="78486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/>
              <a:t> Object </a:t>
            </a:r>
            <a:r>
              <a:rPr lang="en-US" dirty="0" smtClean="0"/>
              <a:t>And A Practical Application Of Branching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application of branching: check if a selection has been made and only apply the selection if that is the case.</a:t>
            </a:r>
          </a:p>
          <a:p>
            <a:pPr lvl="1"/>
            <a:r>
              <a:rPr lang="en-US" dirty="0" smtClean="0"/>
              <a:t>Checking if a condition is true</a:t>
            </a:r>
          </a:p>
          <a:p>
            <a:r>
              <a:rPr lang="en-US" altLang="en-US" b="1" dirty="0" smtClean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14selectionExample.docm”</a:t>
            </a:r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checkSelection()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Selection.Type = wdSelectionIP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text selected, nothing to change")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Selection.Font.Bold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wdToggle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'wdToggle, constant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 Branching: 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macro: “</a:t>
            </a:r>
            <a:r>
              <a:rPr lang="en-US" altLang="en-US" sz="2000" dirty="0" smtClean="0">
                <a:latin typeface="Consolas" pitchFamily="49" charset="0"/>
                <a:cs typeface="Consolas" pitchFamily="49" charset="0"/>
              </a:rPr>
              <a:t>15Marking program.docm”</a:t>
            </a:r>
          </a:p>
          <a:p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cs typeface="Consolas" pitchFamily="49" charset="0"/>
              </a:rPr>
              <a:t>Synopsis: </a:t>
            </a:r>
          </a:p>
          <a:p>
            <a:pPr lvl="1"/>
            <a:r>
              <a:rPr lang="en-US" altLang="en-US" dirty="0">
                <a:cs typeface="Consolas" pitchFamily="49" charset="0"/>
              </a:rPr>
              <a:t>T</a:t>
            </a:r>
            <a:r>
              <a:rPr lang="en-US" altLang="en-US" dirty="0" smtClean="0">
                <a:cs typeface="Consolas" pitchFamily="49" charset="0"/>
              </a:rPr>
              <a:t>he program spells checks the document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Assume each document includes the name of the person in the file name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If the number of errors meets a cut-off value then it’s a ‘fail’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Otherwise it’s a pass</a:t>
            </a:r>
          </a:p>
          <a:p>
            <a:pPr lvl="1"/>
            <a:r>
              <a:rPr lang="en-US" altLang="en-US" dirty="0" smtClean="0">
                <a:cs typeface="Consolas" pitchFamily="49" charset="0"/>
              </a:rPr>
              <a:t>The feedback is ‘written’ to the beginning of the document using a specific font and several font effects in order to stand out</a:t>
            </a:r>
          </a:p>
          <a:p>
            <a:pPr lvl="2"/>
            <a:r>
              <a:rPr lang="en-US" altLang="en-US" dirty="0" smtClean="0">
                <a:cs typeface="Consolas" pitchFamily="49" charset="0"/>
              </a:rPr>
              <a:t>The message is customized with the person’s name at the beginning of the feedback</a:t>
            </a:r>
          </a:p>
          <a:p>
            <a:endParaRPr lang="en-US" altLang="en-US" sz="2000" dirty="0">
              <a:latin typeface="Consolas" pitchFamily="49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5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Sub MarkingForSpelling()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totalTypos As Integer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Const MAX_TYPOS = 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currentDocument As String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feedback As String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'Get Name of current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currentDocument = ActiveDocument.Name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'Tally the number of typos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totalTypos = ActiveDocument.SpellingErrors.Count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'Feedback is prefaced by student(document)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currentDocument &amp; " marking feedback..."</a:t>
            </a:r>
          </a:p>
        </p:txBody>
      </p:sp>
    </p:spTree>
    <p:extLst>
      <p:ext uri="{BB962C8B-B14F-4D97-AF65-F5344CB8AC3E}">
        <p14:creationId xmlns:p14="http://schemas.microsoft.com/office/powerpoint/2010/main" val="10326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HomeKey move </a:t>
            </a: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 the home position (start of document)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Selection.HomeKey Unit:=wdStory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'Recall</a:t>
            </a: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: before this feedback just = document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'an </a:t>
            </a:r>
            <a:r>
              <a:rPr lang="en-CA" sz="1800" b="1" dirty="0">
                <a:latin typeface="Consolas" panose="020B0609020204030204" pitchFamily="49" charset="0"/>
                <a:cs typeface="Consolas" panose="020B0609020204030204" pitchFamily="49" charset="0"/>
              </a:rPr>
              <a:t>indication that feedback is coming</a:t>
            </a:r>
            <a:r>
              <a:rPr lang="en-CA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(totalTypos &gt; MAX_TYPOS) Then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feedback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 feedback &amp; ": Too many typographical errors: 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Fail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feedback = feedback &amp; ": Pass"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Chr(11) adds a newline (enter) to the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feedback</a:t>
            </a:r>
            <a:endParaRPr lang="en-CA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feedback = feedback &amp; Chr(11) &amp; Chr(11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Alternative use the constant vbCr (VB cursor return)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Marking Program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Font effects to make the feedback stand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Selection.Font.ColorIndex = wdRed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Selection.Font.Size = 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Selection.Font.Name = "Times New Roman"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Write feedback into the document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Selection.TypeText (feedback)</a:t>
            </a:r>
          </a:p>
          <a:p>
            <a:pPr marL="0" indent="0">
              <a:spcBef>
                <a:spcPts val="0"/>
              </a:spcBef>
              <a:buNone/>
            </a:pP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A Document: Using </a:t>
            </a:r>
            <a:r>
              <a:rPr lang="en-US" dirty="0" smtClean="0"/>
              <a:t>MS-Word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can be configured so a password is required to view the contents.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33601"/>
            <a:ext cx="5029200" cy="46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7219582">
            <a:off x="2848570" y="3976424"/>
            <a:ext cx="231447" cy="3468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1" t="29194" r="38837" b="45191"/>
          <a:stretch/>
        </p:blipFill>
        <p:spPr bwMode="auto">
          <a:xfrm>
            <a:off x="2197260" y="4466313"/>
            <a:ext cx="2643851" cy="25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303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Securing A Document: </a:t>
            </a:r>
            <a:r>
              <a:rPr lang="en-US" dirty="0" smtClean="0"/>
              <a:t>Simple VBA </a:t>
            </a:r>
            <a:r>
              <a:rPr lang="en-US" dirty="0" smtClean="0"/>
              <a:t>Example (If There Is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Word document containing the macro: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16passwordExample.docm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passWordExample()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yourPassword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warningCaps As String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(Application.CapsLock = True) Then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"Caution: Caps Lock is On!"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warningCaps = ""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yourPassword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InputBox("Password for document: "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&amp; warningCaps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ActiveDocument.Password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yourPassword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0" r="9556" b="13409"/>
          <a:stretch/>
        </p:blipFill>
        <p:spPr bwMode="auto">
          <a:xfrm>
            <a:off x="5493709" y="1676400"/>
            <a:ext cx="3639274" cy="170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/>
          <a:stretch/>
        </p:blipFill>
        <p:spPr bwMode="auto">
          <a:xfrm>
            <a:off x="5289629" y="3995976"/>
            <a:ext cx="3092371" cy="15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Looping/Repetition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r>
              <a:rPr lang="en-US" dirty="0" smtClean="0"/>
              <a:t>How to get the program or portions of the program to automatically re-run </a:t>
            </a:r>
          </a:p>
          <a:p>
            <a:pPr lvl="1"/>
            <a:r>
              <a:rPr lang="en-US" dirty="0" smtClean="0"/>
              <a:t>Without duplicating the instructions</a:t>
            </a:r>
          </a:p>
          <a:p>
            <a:pPr lvl="1"/>
            <a:r>
              <a:rPr lang="en-US" dirty="0" smtClean="0"/>
              <a:t>Example: you need to calculate tax for multiple people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505199"/>
            <a:ext cx="2225407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Ask for income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5104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Calculate deductions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501088"/>
            <a:ext cx="2667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Display amounts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57010" y="40385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52878" y="5029199"/>
            <a:ext cx="0" cy="4718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42706" y="3010290"/>
            <a:ext cx="2375792" cy="3354013"/>
          </a:xfrm>
          <a:custGeom>
            <a:avLst/>
            <a:gdLst>
              <a:gd name="connsiteX0" fmla="*/ 16834 w 2375792"/>
              <a:gd name="connsiteY0" fmla="*/ 3025723 h 3354013"/>
              <a:gd name="connsiteX1" fmla="*/ 11971 w 2375792"/>
              <a:gd name="connsiteY1" fmla="*/ 3137591 h 3354013"/>
              <a:gd name="connsiteX2" fmla="*/ 75200 w 2375792"/>
              <a:gd name="connsiteY2" fmla="*/ 3200821 h 3354013"/>
              <a:gd name="connsiteX3" fmla="*/ 118975 w 2375792"/>
              <a:gd name="connsiteY3" fmla="*/ 3239731 h 3354013"/>
              <a:gd name="connsiteX4" fmla="*/ 138430 w 2375792"/>
              <a:gd name="connsiteY4" fmla="*/ 3244595 h 3354013"/>
              <a:gd name="connsiteX5" fmla="*/ 177341 w 2375792"/>
              <a:gd name="connsiteY5" fmla="*/ 3254323 h 3354013"/>
              <a:gd name="connsiteX6" fmla="*/ 225979 w 2375792"/>
              <a:gd name="connsiteY6" fmla="*/ 3283506 h 3354013"/>
              <a:gd name="connsiteX7" fmla="*/ 303800 w 2375792"/>
              <a:gd name="connsiteY7" fmla="*/ 3298097 h 3354013"/>
              <a:gd name="connsiteX8" fmla="*/ 342711 w 2375792"/>
              <a:gd name="connsiteY8" fmla="*/ 3312689 h 3354013"/>
              <a:gd name="connsiteX9" fmla="*/ 561583 w 2375792"/>
              <a:gd name="connsiteY9" fmla="*/ 3332144 h 3354013"/>
              <a:gd name="connsiteX10" fmla="*/ 1510030 w 2375792"/>
              <a:gd name="connsiteY10" fmla="*/ 3332144 h 3354013"/>
              <a:gd name="connsiteX11" fmla="*/ 1592715 w 2375792"/>
              <a:gd name="connsiteY11" fmla="*/ 3322416 h 3354013"/>
              <a:gd name="connsiteX12" fmla="*/ 1631626 w 2375792"/>
              <a:gd name="connsiteY12" fmla="*/ 3312689 h 3354013"/>
              <a:gd name="connsiteX13" fmla="*/ 1665673 w 2375792"/>
              <a:gd name="connsiteY13" fmla="*/ 3307825 h 3354013"/>
              <a:gd name="connsiteX14" fmla="*/ 1699720 w 2375792"/>
              <a:gd name="connsiteY14" fmla="*/ 3298097 h 3354013"/>
              <a:gd name="connsiteX15" fmla="*/ 1792132 w 2375792"/>
              <a:gd name="connsiteY15" fmla="*/ 3268914 h 3354013"/>
              <a:gd name="connsiteX16" fmla="*/ 1869954 w 2375792"/>
              <a:gd name="connsiteY16" fmla="*/ 3230004 h 3354013"/>
              <a:gd name="connsiteX17" fmla="*/ 1933183 w 2375792"/>
              <a:gd name="connsiteY17" fmla="*/ 3181365 h 3354013"/>
              <a:gd name="connsiteX18" fmla="*/ 1972094 w 2375792"/>
              <a:gd name="connsiteY18" fmla="*/ 3152182 h 3354013"/>
              <a:gd name="connsiteX19" fmla="*/ 2015868 w 2375792"/>
              <a:gd name="connsiteY19" fmla="*/ 3118136 h 3354013"/>
              <a:gd name="connsiteX20" fmla="*/ 2035324 w 2375792"/>
              <a:gd name="connsiteY20" fmla="*/ 3098680 h 3354013"/>
              <a:gd name="connsiteX21" fmla="*/ 2045051 w 2375792"/>
              <a:gd name="connsiteY21" fmla="*/ 3079225 h 3354013"/>
              <a:gd name="connsiteX22" fmla="*/ 2069371 w 2375792"/>
              <a:gd name="connsiteY22" fmla="*/ 3059770 h 3354013"/>
              <a:gd name="connsiteX23" fmla="*/ 2098554 w 2375792"/>
              <a:gd name="connsiteY23" fmla="*/ 3020859 h 3354013"/>
              <a:gd name="connsiteX24" fmla="*/ 2161783 w 2375792"/>
              <a:gd name="connsiteY24" fmla="*/ 2952765 h 3354013"/>
              <a:gd name="connsiteX25" fmla="*/ 2200694 w 2375792"/>
              <a:gd name="connsiteY25" fmla="*/ 2894399 h 3354013"/>
              <a:gd name="connsiteX26" fmla="*/ 2239605 w 2375792"/>
              <a:gd name="connsiteY26" fmla="*/ 2850625 h 3354013"/>
              <a:gd name="connsiteX27" fmla="*/ 2297971 w 2375792"/>
              <a:gd name="connsiteY27" fmla="*/ 2743621 h 3354013"/>
              <a:gd name="connsiteX28" fmla="*/ 2322290 w 2375792"/>
              <a:gd name="connsiteY28" fmla="*/ 2660936 h 3354013"/>
              <a:gd name="connsiteX29" fmla="*/ 2327154 w 2375792"/>
              <a:gd name="connsiteY29" fmla="*/ 2641480 h 3354013"/>
              <a:gd name="connsiteX30" fmla="*/ 2336881 w 2375792"/>
              <a:gd name="connsiteY30" fmla="*/ 2607433 h 3354013"/>
              <a:gd name="connsiteX31" fmla="*/ 2346609 w 2375792"/>
              <a:gd name="connsiteY31" fmla="*/ 2393425 h 3354013"/>
              <a:gd name="connsiteX32" fmla="*/ 2356337 w 2375792"/>
              <a:gd name="connsiteY32" fmla="*/ 2305876 h 3354013"/>
              <a:gd name="connsiteX33" fmla="*/ 2375792 w 2375792"/>
              <a:gd name="connsiteY33" fmla="*/ 1902178 h 3354013"/>
              <a:gd name="connsiteX34" fmla="*/ 2366064 w 2375792"/>
              <a:gd name="connsiteY34" fmla="*/ 1089919 h 3354013"/>
              <a:gd name="connsiteX35" fmla="*/ 2351473 w 2375792"/>
              <a:gd name="connsiteY35" fmla="*/ 997506 h 3354013"/>
              <a:gd name="connsiteX36" fmla="*/ 2336881 w 2375792"/>
              <a:gd name="connsiteY36" fmla="*/ 866182 h 3354013"/>
              <a:gd name="connsiteX37" fmla="*/ 2332017 w 2375792"/>
              <a:gd name="connsiteY37" fmla="*/ 827272 h 3354013"/>
              <a:gd name="connsiteX38" fmla="*/ 2302834 w 2375792"/>
              <a:gd name="connsiteY38" fmla="*/ 715404 h 3354013"/>
              <a:gd name="connsiteX39" fmla="*/ 2278515 w 2375792"/>
              <a:gd name="connsiteY39" fmla="*/ 642446 h 3354013"/>
              <a:gd name="connsiteX40" fmla="*/ 2249332 w 2375792"/>
              <a:gd name="connsiteY40" fmla="*/ 545170 h 3354013"/>
              <a:gd name="connsiteX41" fmla="*/ 2239605 w 2375792"/>
              <a:gd name="connsiteY41" fmla="*/ 491667 h 3354013"/>
              <a:gd name="connsiteX42" fmla="*/ 2234741 w 2375792"/>
              <a:gd name="connsiteY42" fmla="*/ 472212 h 3354013"/>
              <a:gd name="connsiteX43" fmla="*/ 2210422 w 2375792"/>
              <a:gd name="connsiteY43" fmla="*/ 389527 h 3354013"/>
              <a:gd name="connsiteX44" fmla="*/ 2195830 w 2375792"/>
              <a:gd name="connsiteY44" fmla="*/ 365208 h 3354013"/>
              <a:gd name="connsiteX45" fmla="*/ 2181239 w 2375792"/>
              <a:gd name="connsiteY45" fmla="*/ 331161 h 3354013"/>
              <a:gd name="connsiteX46" fmla="*/ 2137464 w 2375792"/>
              <a:gd name="connsiteY46" fmla="*/ 292250 h 3354013"/>
              <a:gd name="connsiteX47" fmla="*/ 2108281 w 2375792"/>
              <a:gd name="connsiteY47" fmla="*/ 248476 h 3354013"/>
              <a:gd name="connsiteX48" fmla="*/ 2093690 w 2375792"/>
              <a:gd name="connsiteY48" fmla="*/ 229021 h 3354013"/>
              <a:gd name="connsiteX49" fmla="*/ 2069371 w 2375792"/>
              <a:gd name="connsiteY49" fmla="*/ 214429 h 3354013"/>
              <a:gd name="connsiteX50" fmla="*/ 2049915 w 2375792"/>
              <a:gd name="connsiteY50" fmla="*/ 190110 h 3354013"/>
              <a:gd name="connsiteX51" fmla="*/ 2025596 w 2375792"/>
              <a:gd name="connsiteY51" fmla="*/ 175519 h 3354013"/>
              <a:gd name="connsiteX52" fmla="*/ 1986685 w 2375792"/>
              <a:gd name="connsiteY52" fmla="*/ 151199 h 3354013"/>
              <a:gd name="connsiteX53" fmla="*/ 1972094 w 2375792"/>
              <a:gd name="connsiteY53" fmla="*/ 141472 h 3354013"/>
              <a:gd name="connsiteX54" fmla="*/ 1947775 w 2375792"/>
              <a:gd name="connsiteY54" fmla="*/ 136608 h 3354013"/>
              <a:gd name="connsiteX55" fmla="*/ 1913728 w 2375792"/>
              <a:gd name="connsiteY55" fmla="*/ 122016 h 3354013"/>
              <a:gd name="connsiteX56" fmla="*/ 1894273 w 2375792"/>
              <a:gd name="connsiteY56" fmla="*/ 112289 h 3354013"/>
              <a:gd name="connsiteX57" fmla="*/ 1869954 w 2375792"/>
              <a:gd name="connsiteY57" fmla="*/ 102561 h 3354013"/>
              <a:gd name="connsiteX58" fmla="*/ 1845634 w 2375792"/>
              <a:gd name="connsiteY58" fmla="*/ 87970 h 3354013"/>
              <a:gd name="connsiteX59" fmla="*/ 1801860 w 2375792"/>
              <a:gd name="connsiteY59" fmla="*/ 68514 h 3354013"/>
              <a:gd name="connsiteX60" fmla="*/ 1762949 w 2375792"/>
              <a:gd name="connsiteY60" fmla="*/ 49059 h 3354013"/>
              <a:gd name="connsiteX61" fmla="*/ 1733766 w 2375792"/>
              <a:gd name="connsiteY61" fmla="*/ 44195 h 3354013"/>
              <a:gd name="connsiteX62" fmla="*/ 1641354 w 2375792"/>
              <a:gd name="connsiteY62" fmla="*/ 34467 h 3354013"/>
              <a:gd name="connsiteX63" fmla="*/ 1437073 w 2375792"/>
              <a:gd name="connsiteY63" fmla="*/ 19876 h 3354013"/>
              <a:gd name="connsiteX64" fmla="*/ 1111196 w 2375792"/>
              <a:gd name="connsiteY64" fmla="*/ 10148 h 3354013"/>
              <a:gd name="connsiteX65" fmla="*/ 1082013 w 2375792"/>
              <a:gd name="connsiteY65" fmla="*/ 5284 h 3354013"/>
              <a:gd name="connsiteX66" fmla="*/ 1047966 w 2375792"/>
              <a:gd name="connsiteY66" fmla="*/ 421 h 3354013"/>
              <a:gd name="connsiteX67" fmla="*/ 799911 w 2375792"/>
              <a:gd name="connsiteY67" fmla="*/ 5284 h 3354013"/>
              <a:gd name="connsiteX68" fmla="*/ 678315 w 2375792"/>
              <a:gd name="connsiteY68" fmla="*/ 421 h 3354013"/>
              <a:gd name="connsiteX69" fmla="*/ 619949 w 2375792"/>
              <a:gd name="connsiteY69" fmla="*/ 15012 h 3354013"/>
              <a:gd name="connsiteX70" fmla="*/ 595630 w 2375792"/>
              <a:gd name="connsiteY70" fmla="*/ 19876 h 3354013"/>
              <a:gd name="connsiteX71" fmla="*/ 581039 w 2375792"/>
              <a:gd name="connsiteY71" fmla="*/ 29604 h 3354013"/>
              <a:gd name="connsiteX72" fmla="*/ 537264 w 2375792"/>
              <a:gd name="connsiteY72" fmla="*/ 34467 h 3354013"/>
              <a:gd name="connsiteX73" fmla="*/ 503217 w 2375792"/>
              <a:gd name="connsiteY73" fmla="*/ 39331 h 3354013"/>
              <a:gd name="connsiteX74" fmla="*/ 459443 w 2375792"/>
              <a:gd name="connsiteY74" fmla="*/ 53923 h 3354013"/>
              <a:gd name="connsiteX75" fmla="*/ 352439 w 2375792"/>
              <a:gd name="connsiteY75" fmla="*/ 68514 h 3354013"/>
              <a:gd name="connsiteX76" fmla="*/ 308664 w 2375792"/>
              <a:gd name="connsiteY76" fmla="*/ 78242 h 3354013"/>
              <a:gd name="connsiteX77" fmla="*/ 264890 w 2375792"/>
              <a:gd name="connsiteY77" fmla="*/ 97697 h 3354013"/>
              <a:gd name="connsiteX78" fmla="*/ 245434 w 2375792"/>
              <a:gd name="connsiteY78" fmla="*/ 107425 h 3354013"/>
              <a:gd name="connsiteX79" fmla="*/ 230843 w 2375792"/>
              <a:gd name="connsiteY79" fmla="*/ 112289 h 3354013"/>
              <a:gd name="connsiteX80" fmla="*/ 177341 w 2375792"/>
              <a:gd name="connsiteY80" fmla="*/ 136608 h 3354013"/>
              <a:gd name="connsiteX81" fmla="*/ 143294 w 2375792"/>
              <a:gd name="connsiteY81" fmla="*/ 156063 h 3354013"/>
              <a:gd name="connsiteX82" fmla="*/ 114111 w 2375792"/>
              <a:gd name="connsiteY82" fmla="*/ 165791 h 3354013"/>
              <a:gd name="connsiteX83" fmla="*/ 89792 w 2375792"/>
              <a:gd name="connsiteY83" fmla="*/ 190110 h 3354013"/>
              <a:gd name="connsiteX84" fmla="*/ 60609 w 2375792"/>
              <a:gd name="connsiteY84" fmla="*/ 229021 h 3354013"/>
              <a:gd name="connsiteX85" fmla="*/ 46017 w 2375792"/>
              <a:gd name="connsiteY85" fmla="*/ 248476 h 3354013"/>
              <a:gd name="connsiteX86" fmla="*/ 31426 w 2375792"/>
              <a:gd name="connsiteY86" fmla="*/ 263067 h 3354013"/>
              <a:gd name="connsiteX87" fmla="*/ 21698 w 2375792"/>
              <a:gd name="connsiteY87" fmla="*/ 287387 h 3354013"/>
              <a:gd name="connsiteX88" fmla="*/ 11971 w 2375792"/>
              <a:gd name="connsiteY88" fmla="*/ 404119 h 3354013"/>
              <a:gd name="connsiteX89" fmla="*/ 7107 w 2375792"/>
              <a:gd name="connsiteY89" fmla="*/ 423574 h 3354013"/>
              <a:gd name="connsiteX90" fmla="*/ 7107 w 2375792"/>
              <a:gd name="connsiteY90" fmla="*/ 477076 h 33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375792" h="3354013">
                <a:moveTo>
                  <a:pt x="16834" y="3025723"/>
                </a:moveTo>
                <a:cubicBezTo>
                  <a:pt x="953" y="3065428"/>
                  <a:pt x="-9113" y="3080665"/>
                  <a:pt x="11971" y="3137591"/>
                </a:cubicBezTo>
                <a:cubicBezTo>
                  <a:pt x="18391" y="3154926"/>
                  <a:pt x="60638" y="3181406"/>
                  <a:pt x="75200" y="3200821"/>
                </a:cubicBezTo>
                <a:cubicBezTo>
                  <a:pt x="87225" y="3216854"/>
                  <a:pt x="96866" y="3234203"/>
                  <a:pt x="118975" y="3239731"/>
                </a:cubicBezTo>
                <a:cubicBezTo>
                  <a:pt x="125460" y="3241352"/>
                  <a:pt x="131905" y="3243145"/>
                  <a:pt x="138430" y="3244595"/>
                </a:cubicBezTo>
                <a:cubicBezTo>
                  <a:pt x="148421" y="3246815"/>
                  <a:pt x="166911" y="3249108"/>
                  <a:pt x="177341" y="3254323"/>
                </a:cubicBezTo>
                <a:cubicBezTo>
                  <a:pt x="200618" y="3265961"/>
                  <a:pt x="191754" y="3273090"/>
                  <a:pt x="225979" y="3283506"/>
                </a:cubicBezTo>
                <a:cubicBezTo>
                  <a:pt x="251228" y="3291190"/>
                  <a:pt x="303800" y="3298097"/>
                  <a:pt x="303800" y="3298097"/>
                </a:cubicBezTo>
                <a:cubicBezTo>
                  <a:pt x="316770" y="3302961"/>
                  <a:pt x="329096" y="3310136"/>
                  <a:pt x="342711" y="3312689"/>
                </a:cubicBezTo>
                <a:cubicBezTo>
                  <a:pt x="425991" y="3328304"/>
                  <a:pt x="478750" y="3328199"/>
                  <a:pt x="561583" y="3332144"/>
                </a:cubicBezTo>
                <a:cubicBezTo>
                  <a:pt x="898671" y="3374281"/>
                  <a:pt x="649225" y="3344803"/>
                  <a:pt x="1510030" y="3332144"/>
                </a:cubicBezTo>
                <a:cubicBezTo>
                  <a:pt x="1537779" y="3331736"/>
                  <a:pt x="1565153" y="3325659"/>
                  <a:pt x="1592715" y="3322416"/>
                </a:cubicBezTo>
                <a:cubicBezTo>
                  <a:pt x="1605685" y="3319174"/>
                  <a:pt x="1618516" y="3315311"/>
                  <a:pt x="1631626" y="3312689"/>
                </a:cubicBezTo>
                <a:cubicBezTo>
                  <a:pt x="1642868" y="3310441"/>
                  <a:pt x="1654463" y="3310227"/>
                  <a:pt x="1665673" y="3307825"/>
                </a:cubicBezTo>
                <a:cubicBezTo>
                  <a:pt x="1677214" y="3305352"/>
                  <a:pt x="1688333" y="3301203"/>
                  <a:pt x="1699720" y="3298097"/>
                </a:cubicBezTo>
                <a:cubicBezTo>
                  <a:pt x="1738782" y="3287443"/>
                  <a:pt x="1733011" y="3293706"/>
                  <a:pt x="1792132" y="3268914"/>
                </a:cubicBezTo>
                <a:cubicBezTo>
                  <a:pt x="1818878" y="3257698"/>
                  <a:pt x="1846966" y="3247687"/>
                  <a:pt x="1869954" y="3230004"/>
                </a:cubicBezTo>
                <a:lnTo>
                  <a:pt x="1933183" y="3181365"/>
                </a:lnTo>
                <a:cubicBezTo>
                  <a:pt x="1933194" y="3181357"/>
                  <a:pt x="1972084" y="3152192"/>
                  <a:pt x="1972094" y="3152182"/>
                </a:cubicBezTo>
                <a:cubicBezTo>
                  <a:pt x="2004902" y="3119374"/>
                  <a:pt x="1988226" y="3127349"/>
                  <a:pt x="2015868" y="3118136"/>
                </a:cubicBezTo>
                <a:cubicBezTo>
                  <a:pt x="2022353" y="3111651"/>
                  <a:pt x="2029821" y="3106017"/>
                  <a:pt x="2035324" y="3098680"/>
                </a:cubicBezTo>
                <a:cubicBezTo>
                  <a:pt x="2039674" y="3092880"/>
                  <a:pt x="2040277" y="3084681"/>
                  <a:pt x="2045051" y="3079225"/>
                </a:cubicBezTo>
                <a:cubicBezTo>
                  <a:pt x="2051887" y="3071412"/>
                  <a:pt x="2061264" y="3066255"/>
                  <a:pt x="2069371" y="3059770"/>
                </a:cubicBezTo>
                <a:cubicBezTo>
                  <a:pt x="2080982" y="3024930"/>
                  <a:pt x="2063624" y="3069760"/>
                  <a:pt x="2098554" y="3020859"/>
                </a:cubicBezTo>
                <a:cubicBezTo>
                  <a:pt x="2146688" y="2953471"/>
                  <a:pt x="2093702" y="2995316"/>
                  <a:pt x="2161783" y="2952765"/>
                </a:cubicBezTo>
                <a:cubicBezTo>
                  <a:pt x="2174753" y="2933310"/>
                  <a:pt x="2186523" y="2912998"/>
                  <a:pt x="2200694" y="2894399"/>
                </a:cubicBezTo>
                <a:cubicBezTo>
                  <a:pt x="2212526" y="2878870"/>
                  <a:pt x="2229021" y="2867030"/>
                  <a:pt x="2239605" y="2850625"/>
                </a:cubicBezTo>
                <a:cubicBezTo>
                  <a:pt x="2261631" y="2816485"/>
                  <a:pt x="2297971" y="2743621"/>
                  <a:pt x="2297971" y="2743621"/>
                </a:cubicBezTo>
                <a:cubicBezTo>
                  <a:pt x="2307843" y="2694250"/>
                  <a:pt x="2297768" y="2739402"/>
                  <a:pt x="2322290" y="2660936"/>
                </a:cubicBezTo>
                <a:cubicBezTo>
                  <a:pt x="2324284" y="2654555"/>
                  <a:pt x="2325395" y="2647929"/>
                  <a:pt x="2327154" y="2641480"/>
                </a:cubicBezTo>
                <a:cubicBezTo>
                  <a:pt x="2330259" y="2630093"/>
                  <a:pt x="2333639" y="2618782"/>
                  <a:pt x="2336881" y="2607433"/>
                </a:cubicBezTo>
                <a:cubicBezTo>
                  <a:pt x="2340124" y="2536097"/>
                  <a:pt x="2342011" y="2464686"/>
                  <a:pt x="2346609" y="2393425"/>
                </a:cubicBezTo>
                <a:cubicBezTo>
                  <a:pt x="2348499" y="2364123"/>
                  <a:pt x="2354596" y="2335187"/>
                  <a:pt x="2356337" y="2305876"/>
                </a:cubicBezTo>
                <a:cubicBezTo>
                  <a:pt x="2364326" y="2171391"/>
                  <a:pt x="2369307" y="2036744"/>
                  <a:pt x="2375792" y="1902178"/>
                </a:cubicBezTo>
                <a:cubicBezTo>
                  <a:pt x="2372549" y="1631425"/>
                  <a:pt x="2373340" y="1360594"/>
                  <a:pt x="2366064" y="1089919"/>
                </a:cubicBezTo>
                <a:cubicBezTo>
                  <a:pt x="2365226" y="1058744"/>
                  <a:pt x="2355507" y="1028430"/>
                  <a:pt x="2351473" y="997506"/>
                </a:cubicBezTo>
                <a:cubicBezTo>
                  <a:pt x="2345776" y="953832"/>
                  <a:pt x="2341882" y="909941"/>
                  <a:pt x="2336881" y="866182"/>
                </a:cubicBezTo>
                <a:cubicBezTo>
                  <a:pt x="2335397" y="853196"/>
                  <a:pt x="2334288" y="840144"/>
                  <a:pt x="2332017" y="827272"/>
                </a:cubicBezTo>
                <a:cubicBezTo>
                  <a:pt x="2325949" y="792884"/>
                  <a:pt x="2312532" y="746653"/>
                  <a:pt x="2302834" y="715404"/>
                </a:cubicBezTo>
                <a:cubicBezTo>
                  <a:pt x="2295236" y="690921"/>
                  <a:pt x="2285748" y="667039"/>
                  <a:pt x="2278515" y="642446"/>
                </a:cubicBezTo>
                <a:cubicBezTo>
                  <a:pt x="2252749" y="554843"/>
                  <a:pt x="2263281" y="587016"/>
                  <a:pt x="2249332" y="545170"/>
                </a:cubicBezTo>
                <a:cubicBezTo>
                  <a:pt x="2245816" y="524075"/>
                  <a:pt x="2244132" y="512041"/>
                  <a:pt x="2239605" y="491667"/>
                </a:cubicBezTo>
                <a:cubicBezTo>
                  <a:pt x="2238155" y="485142"/>
                  <a:pt x="2236244" y="478725"/>
                  <a:pt x="2234741" y="472212"/>
                </a:cubicBezTo>
                <a:cubicBezTo>
                  <a:pt x="2225970" y="434206"/>
                  <a:pt x="2226589" y="424556"/>
                  <a:pt x="2210422" y="389527"/>
                </a:cubicBezTo>
                <a:cubicBezTo>
                  <a:pt x="2206460" y="380943"/>
                  <a:pt x="2200058" y="373664"/>
                  <a:pt x="2195830" y="365208"/>
                </a:cubicBezTo>
                <a:cubicBezTo>
                  <a:pt x="2190308" y="354164"/>
                  <a:pt x="2188088" y="341435"/>
                  <a:pt x="2181239" y="331161"/>
                </a:cubicBezTo>
                <a:cubicBezTo>
                  <a:pt x="2140554" y="270133"/>
                  <a:pt x="2173610" y="335625"/>
                  <a:pt x="2137464" y="292250"/>
                </a:cubicBezTo>
                <a:cubicBezTo>
                  <a:pt x="2126237" y="278778"/>
                  <a:pt x="2118263" y="262894"/>
                  <a:pt x="2108281" y="248476"/>
                </a:cubicBezTo>
                <a:cubicBezTo>
                  <a:pt x="2103667" y="241811"/>
                  <a:pt x="2099790" y="234359"/>
                  <a:pt x="2093690" y="229021"/>
                </a:cubicBezTo>
                <a:cubicBezTo>
                  <a:pt x="2086575" y="222796"/>
                  <a:pt x="2077477" y="219293"/>
                  <a:pt x="2069371" y="214429"/>
                </a:cubicBezTo>
                <a:cubicBezTo>
                  <a:pt x="2062886" y="206323"/>
                  <a:pt x="2057674" y="197007"/>
                  <a:pt x="2049915" y="190110"/>
                </a:cubicBezTo>
                <a:cubicBezTo>
                  <a:pt x="2042849" y="183830"/>
                  <a:pt x="2033462" y="180763"/>
                  <a:pt x="2025596" y="175519"/>
                </a:cubicBezTo>
                <a:cubicBezTo>
                  <a:pt x="1955854" y="129024"/>
                  <a:pt x="2053183" y="189197"/>
                  <a:pt x="1986685" y="151199"/>
                </a:cubicBezTo>
                <a:cubicBezTo>
                  <a:pt x="1981610" y="148299"/>
                  <a:pt x="1977567" y="143524"/>
                  <a:pt x="1972094" y="141472"/>
                </a:cubicBezTo>
                <a:cubicBezTo>
                  <a:pt x="1964353" y="138569"/>
                  <a:pt x="1955881" y="138229"/>
                  <a:pt x="1947775" y="136608"/>
                </a:cubicBezTo>
                <a:cubicBezTo>
                  <a:pt x="1883282" y="104360"/>
                  <a:pt x="1963804" y="143476"/>
                  <a:pt x="1913728" y="122016"/>
                </a:cubicBezTo>
                <a:cubicBezTo>
                  <a:pt x="1907064" y="119160"/>
                  <a:pt x="1900898" y="115234"/>
                  <a:pt x="1894273" y="112289"/>
                </a:cubicBezTo>
                <a:cubicBezTo>
                  <a:pt x="1886295" y="108743"/>
                  <a:pt x="1877763" y="106465"/>
                  <a:pt x="1869954" y="102561"/>
                </a:cubicBezTo>
                <a:cubicBezTo>
                  <a:pt x="1861498" y="98333"/>
                  <a:pt x="1854090" y="92198"/>
                  <a:pt x="1845634" y="87970"/>
                </a:cubicBezTo>
                <a:cubicBezTo>
                  <a:pt x="1831352" y="80829"/>
                  <a:pt x="1816308" y="75313"/>
                  <a:pt x="1801860" y="68514"/>
                </a:cubicBezTo>
                <a:cubicBezTo>
                  <a:pt x="1788739" y="62339"/>
                  <a:pt x="1776605" y="53936"/>
                  <a:pt x="1762949" y="49059"/>
                </a:cubicBezTo>
                <a:cubicBezTo>
                  <a:pt x="1753662" y="45742"/>
                  <a:pt x="1743513" y="45695"/>
                  <a:pt x="1733766" y="44195"/>
                </a:cubicBezTo>
                <a:cubicBezTo>
                  <a:pt x="1675680" y="35258"/>
                  <a:pt x="1719171" y="42517"/>
                  <a:pt x="1641354" y="34467"/>
                </a:cubicBezTo>
                <a:cubicBezTo>
                  <a:pt x="1490870" y="18900"/>
                  <a:pt x="1626611" y="27458"/>
                  <a:pt x="1437073" y="19876"/>
                </a:cubicBezTo>
                <a:cubicBezTo>
                  <a:pt x="1312190" y="-5102"/>
                  <a:pt x="1445144" y="19970"/>
                  <a:pt x="1111196" y="10148"/>
                </a:cubicBezTo>
                <a:cubicBezTo>
                  <a:pt x="1101338" y="9858"/>
                  <a:pt x="1091760" y="6783"/>
                  <a:pt x="1082013" y="5284"/>
                </a:cubicBezTo>
                <a:cubicBezTo>
                  <a:pt x="1070682" y="3541"/>
                  <a:pt x="1059315" y="2042"/>
                  <a:pt x="1047966" y="421"/>
                </a:cubicBezTo>
                <a:lnTo>
                  <a:pt x="799911" y="5284"/>
                </a:lnTo>
                <a:cubicBezTo>
                  <a:pt x="759347" y="5284"/>
                  <a:pt x="718820" y="-1769"/>
                  <a:pt x="678315" y="421"/>
                </a:cubicBezTo>
                <a:cubicBezTo>
                  <a:pt x="658290" y="1503"/>
                  <a:pt x="639614" y="11079"/>
                  <a:pt x="619949" y="15012"/>
                </a:cubicBezTo>
                <a:lnTo>
                  <a:pt x="595630" y="19876"/>
                </a:lnTo>
                <a:cubicBezTo>
                  <a:pt x="590766" y="23119"/>
                  <a:pt x="586710" y="28186"/>
                  <a:pt x="581039" y="29604"/>
                </a:cubicBezTo>
                <a:cubicBezTo>
                  <a:pt x="566796" y="33165"/>
                  <a:pt x="551832" y="32646"/>
                  <a:pt x="537264" y="34467"/>
                </a:cubicBezTo>
                <a:cubicBezTo>
                  <a:pt x="525888" y="35889"/>
                  <a:pt x="514566" y="37710"/>
                  <a:pt x="503217" y="39331"/>
                </a:cubicBezTo>
                <a:cubicBezTo>
                  <a:pt x="488626" y="44195"/>
                  <a:pt x="474543" y="51000"/>
                  <a:pt x="459443" y="53923"/>
                </a:cubicBezTo>
                <a:cubicBezTo>
                  <a:pt x="424101" y="60763"/>
                  <a:pt x="387580" y="60705"/>
                  <a:pt x="352439" y="68514"/>
                </a:cubicBezTo>
                <a:lnTo>
                  <a:pt x="308664" y="78242"/>
                </a:lnTo>
                <a:cubicBezTo>
                  <a:pt x="280592" y="96958"/>
                  <a:pt x="308300" y="80333"/>
                  <a:pt x="264890" y="97697"/>
                </a:cubicBezTo>
                <a:cubicBezTo>
                  <a:pt x="258158" y="100390"/>
                  <a:pt x="252099" y="104569"/>
                  <a:pt x="245434" y="107425"/>
                </a:cubicBezTo>
                <a:cubicBezTo>
                  <a:pt x="240722" y="109445"/>
                  <a:pt x="235429" y="109996"/>
                  <a:pt x="230843" y="112289"/>
                </a:cubicBezTo>
                <a:cubicBezTo>
                  <a:pt x="179608" y="137907"/>
                  <a:pt x="215299" y="127118"/>
                  <a:pt x="177341" y="136608"/>
                </a:cubicBezTo>
                <a:cubicBezTo>
                  <a:pt x="165992" y="143093"/>
                  <a:pt x="155162" y="150585"/>
                  <a:pt x="143294" y="156063"/>
                </a:cubicBezTo>
                <a:cubicBezTo>
                  <a:pt x="133984" y="160360"/>
                  <a:pt x="114111" y="165791"/>
                  <a:pt x="114111" y="165791"/>
                </a:cubicBezTo>
                <a:cubicBezTo>
                  <a:pt x="92369" y="180287"/>
                  <a:pt x="105050" y="169130"/>
                  <a:pt x="89792" y="190110"/>
                </a:cubicBezTo>
                <a:cubicBezTo>
                  <a:pt x="80256" y="203222"/>
                  <a:pt x="70337" y="216051"/>
                  <a:pt x="60609" y="229021"/>
                </a:cubicBezTo>
                <a:cubicBezTo>
                  <a:pt x="55745" y="235506"/>
                  <a:pt x="51749" y="242744"/>
                  <a:pt x="46017" y="248476"/>
                </a:cubicBezTo>
                <a:lnTo>
                  <a:pt x="31426" y="263067"/>
                </a:lnTo>
                <a:cubicBezTo>
                  <a:pt x="28183" y="271174"/>
                  <a:pt x="24459" y="279104"/>
                  <a:pt x="21698" y="287387"/>
                </a:cubicBezTo>
                <a:cubicBezTo>
                  <a:pt x="9423" y="324211"/>
                  <a:pt x="14915" y="368784"/>
                  <a:pt x="11971" y="404119"/>
                </a:cubicBezTo>
                <a:cubicBezTo>
                  <a:pt x="11416" y="410781"/>
                  <a:pt x="7552" y="416904"/>
                  <a:pt x="7107" y="423574"/>
                </a:cubicBezTo>
                <a:cubicBezTo>
                  <a:pt x="5921" y="441368"/>
                  <a:pt x="7107" y="459242"/>
                  <a:pt x="7107" y="477076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49364" y="3736209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Loop: allows you to repeat the same tasks over and over again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Looping/Repetition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r>
              <a:rPr lang="en-CA" dirty="0" smtClean="0"/>
              <a:t>The entire program repeats</a:t>
            </a:r>
            <a:endParaRPr lang="en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5029200" y="2324723"/>
            <a:ext cx="3229284" cy="2725068"/>
            <a:chOff x="4218266" y="4114800"/>
            <a:chExt cx="3229284" cy="2725068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4944949" y="5623030"/>
              <a:ext cx="1652702" cy="635595"/>
            </a:xfrm>
            <a:prstGeom prst="diamond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Play again?</a:t>
              </a: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4968255" y="4822714"/>
              <a:ext cx="1462203" cy="53340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Run </a:t>
              </a:r>
              <a:r>
                <a:rPr lang="en-CA" altLang="en-US" sz="1400" dirty="0" smtClean="0">
                  <a:latin typeface="Comic Sans MS" panose="030F0702030302020204" pitchFamily="66" charset="0"/>
                </a:rPr>
                <a:t>game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4694773" y="5687263"/>
              <a:ext cx="306387" cy="30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400" dirty="0">
                  <a:latin typeface="Comic Sans MS" panose="030F0702030302020204" pitchFamily="66" charset="0"/>
                </a:rPr>
                <a:t>Y</a:t>
              </a:r>
            </a:p>
          </p:txBody>
        </p: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218266" y="5099995"/>
              <a:ext cx="774052" cy="836911"/>
              <a:chOff x="4057244" y="2971801"/>
              <a:chExt cx="800505" cy="990600"/>
            </a:xfrm>
          </p:grpSpPr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>
                <a:off x="4057244" y="3962401"/>
                <a:ext cx="80050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 flipV="1">
                <a:off x="4057245" y="2971801"/>
                <a:ext cx="0" cy="990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6" name="Line 29"/>
              <p:cNvSpPr>
                <a:spLocks noChangeShapeType="1"/>
              </p:cNvSpPr>
              <p:nvPr/>
            </p:nvSpPr>
            <p:spPr bwMode="auto">
              <a:xfrm>
                <a:off x="4057245" y="2971801"/>
                <a:ext cx="7756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056465" y="5928940"/>
              <a:ext cx="2391085" cy="910928"/>
              <a:chOff x="4790765" y="4071578"/>
              <a:chExt cx="2391085" cy="911123"/>
            </a:xfrm>
          </p:grpSpPr>
          <p:sp>
            <p:nvSpPr>
              <p:cNvPr id="19" name="Oval 25"/>
              <p:cNvSpPr>
                <a:spLocks noChangeArrowheads="1"/>
              </p:cNvSpPr>
              <p:nvPr/>
            </p:nvSpPr>
            <p:spPr bwMode="auto">
              <a:xfrm>
                <a:off x="4790765" y="4525501"/>
                <a:ext cx="1424104" cy="457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400" dirty="0">
                    <a:latin typeface="Comic Sans MS" panose="030F0702030302020204" pitchFamily="66" charset="0"/>
                  </a:rPr>
                  <a:t>END GAME</a:t>
                </a: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6285258" y="4080224"/>
                <a:ext cx="533400" cy="310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4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</a:t>
                </a:r>
              </a:p>
            </p:txBody>
          </p:sp>
          <p:sp>
            <p:nvSpPr>
              <p:cNvPr id="21" name="Line 31"/>
              <p:cNvSpPr>
                <a:spLocks noChangeShapeType="1"/>
              </p:cNvSpPr>
              <p:nvPr/>
            </p:nvSpPr>
            <p:spPr bwMode="auto">
              <a:xfrm>
                <a:off x="6275739" y="4079545"/>
                <a:ext cx="8834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2" name="Line 32"/>
              <p:cNvSpPr>
                <a:spLocks noChangeShapeType="1"/>
              </p:cNvSpPr>
              <p:nvPr/>
            </p:nvSpPr>
            <p:spPr bwMode="auto">
              <a:xfrm flipH="1">
                <a:off x="7164016" y="4071578"/>
                <a:ext cx="13013" cy="68252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auto">
              <a:xfrm flipH="1">
                <a:off x="6225665" y="4754101"/>
                <a:ext cx="95618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dirty="0"/>
              </a:p>
            </p:txBody>
          </p:sp>
        </p:grp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>
              <a:off x="5730419" y="5356119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5037414" y="4114800"/>
              <a:ext cx="1424104" cy="38090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dirty="0" smtClean="0">
                  <a:latin typeface="Comic Sans MS" panose="030F0702030302020204" pitchFamily="66" charset="0"/>
                </a:rPr>
                <a:t>START</a:t>
              </a:r>
              <a:endParaRPr lang="en-CA" altLang="en-US" sz="1400" dirty="0">
                <a:latin typeface="Comic Sans MS" panose="030F0702030302020204" pitchFamily="66" charset="0"/>
              </a:endParaRP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5730419" y="4522024"/>
              <a:ext cx="0" cy="274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5646" y="2324723"/>
            <a:ext cx="3465096" cy="2628952"/>
            <a:chOff x="489284" y="2789269"/>
            <a:chExt cx="3465096" cy="2628952"/>
          </a:xfrm>
        </p:grpSpPr>
        <p:grpSp>
          <p:nvGrpSpPr>
            <p:cNvPr id="9" name="Group 8"/>
            <p:cNvGrpSpPr/>
            <p:nvPr/>
          </p:nvGrpSpPr>
          <p:grpSpPr>
            <a:xfrm>
              <a:off x="489284" y="2789269"/>
              <a:ext cx="3465096" cy="2628952"/>
              <a:chOff x="489284" y="2789269"/>
              <a:chExt cx="3465096" cy="262895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86" y="2789269"/>
                <a:ext cx="3333894" cy="262093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89284" y="5110444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 smtClean="0"/>
                  <a:t>www.colourbox.com</a:t>
                </a:r>
                <a:endParaRPr lang="en-CA" sz="14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066800" y="3314758"/>
              <a:ext cx="1524000" cy="568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/>
                <a:t>Play game again?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666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Looping/Repetition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Only a specific part of the program repeats</a:t>
            </a:r>
            <a:endParaRPr lang="en-CA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38200" y="2057400"/>
            <a:ext cx="4305300" cy="1052513"/>
            <a:chOff x="528" y="1296"/>
            <a:chExt cx="2712" cy="663"/>
          </a:xfrm>
        </p:grpSpPr>
        <p:pic>
          <p:nvPicPr>
            <p:cNvPr id="6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3" t="76172" r="38020" b="18750"/>
            <a:stretch>
              <a:fillRect/>
            </a:stretch>
          </p:blipFill>
          <p:spPr bwMode="auto">
            <a:xfrm>
              <a:off x="528" y="1296"/>
              <a:ext cx="2640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22"/>
            <p:cNvSpPr txBox="1">
              <a:spLocks noChangeArrowheads="1"/>
            </p:cNvSpPr>
            <p:nvPr/>
          </p:nvSpPr>
          <p:spPr bwMode="auto">
            <a:xfrm>
              <a:off x="528" y="1728"/>
              <a:ext cx="2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Re-running specific parts of the program</a:t>
              </a:r>
            </a:p>
          </p:txBody>
        </p:sp>
      </p:grp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487488" y="4040188"/>
            <a:ext cx="2360612" cy="914400"/>
          </a:xfrm>
          <a:prstGeom prst="diamond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Arial" panose="020B0604020202020204" pitchFamily="34" charset="0"/>
              </a:rPr>
              <a:t>Invalid input?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63688" y="5259388"/>
            <a:ext cx="22098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latin typeface="Arial" panose="020B0604020202020204" pitchFamily="34" charset="0"/>
              </a:rPr>
              <a:t>Ask for input again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49500" y="4922838"/>
            <a:ext cx="317500" cy="365125"/>
            <a:chOff x="2386806" y="4739480"/>
            <a:chExt cx="317500" cy="366713"/>
          </a:xfrm>
        </p:grpSpPr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2704306" y="4770437"/>
              <a:ext cx="0" cy="304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386806" y="473948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/>
                <a:t>Y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877888" y="4497388"/>
            <a:ext cx="685800" cy="990600"/>
            <a:chOff x="2640" y="1728"/>
            <a:chExt cx="432" cy="624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2640" y="2352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2640" y="1728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640" y="1728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</p:grp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2173288" y="4116388"/>
            <a:ext cx="2590800" cy="2759075"/>
            <a:chOff x="1392" y="2256"/>
            <a:chExt cx="1632" cy="1738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496" y="225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/>
                <a:t>N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2448" y="249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024" y="2496"/>
              <a:ext cx="0" cy="1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2064" y="3696"/>
              <a:ext cx="9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en-CA" dirty="0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392" y="3552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latin typeface="Arial" panose="020B0604020202020204" pitchFamily="34" charset="0"/>
                </a:rPr>
                <a:t>…rest of program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8200" y="3530600"/>
            <a:ext cx="144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Flowchart</a:t>
            </a:r>
          </a:p>
        </p:txBody>
      </p:sp>
    </p:spTree>
    <p:extLst>
      <p:ext uri="{BB962C8B-B14F-4D97-AF65-F5344CB8AC3E}">
        <p14:creationId xmlns:p14="http://schemas.microsoft.com/office/powerpoint/2010/main" val="27947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  <p:bldP spid="9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ActiveDocument.SendMail()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the default email program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active document </a:t>
            </a:r>
            <a:r>
              <a:rPr lang="en-US" dirty="0" smtClean="0"/>
              <a:t>automatically becomes </a:t>
            </a:r>
            <a:r>
              <a:rPr lang="en-US" dirty="0"/>
              <a:t>an </a:t>
            </a:r>
            <a:r>
              <a:rPr lang="en-US" dirty="0" smtClean="0"/>
              <a:t>attachment</a:t>
            </a:r>
            <a:endParaRPr lang="en-US" dirty="0"/>
          </a:p>
          <a:p>
            <a:r>
              <a:rPr lang="en-US" dirty="0" smtClean="0"/>
              <a:t>Subject line </a:t>
            </a:r>
            <a:r>
              <a:rPr lang="en-US" dirty="0"/>
              <a:t>= name of </a:t>
            </a:r>
            <a:r>
              <a:rPr lang="en-US" dirty="0" smtClean="0"/>
              <a:t>document</a:t>
            </a:r>
          </a:p>
          <a:p>
            <a:r>
              <a:rPr lang="en-US" dirty="0" smtClean="0"/>
              <a:t>(For anything more ‘fancy’ you should use VBA to create and access an MS-Outlook object)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08296"/>
            <a:ext cx="5486400" cy="311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7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repetition loops: runs some integer ‘n’ times e.g., generates taxes for 10 clients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</a:t>
            </a:r>
          </a:p>
          <a:p>
            <a:r>
              <a:rPr lang="en-US" dirty="0" smtClean="0"/>
              <a:t>Variable repetition loops: runs as long as some condition holds true </a:t>
            </a:r>
          </a:p>
          <a:p>
            <a:pPr lvl="1"/>
            <a:r>
              <a:rPr lang="en-US" dirty="0" smtClean="0"/>
              <a:t>e.g., while the user doesn’t quit the program re-run the program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while the user enters an erroneous value ask the user for input.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 loop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For-Next Loops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‘counting’ loop: counts out a sequence of numbers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counter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To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Step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step size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800" baseline="30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&lt;counter&gt;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b="1" dirty="0" smtClean="0"/>
              <a:t>Complete Example</a:t>
            </a:r>
            <a:r>
              <a:rPr lang="en-US" dirty="0" smtClean="0"/>
              <a:t>: “17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forUpOne.docm</a:t>
            </a:r>
            <a:r>
              <a:rPr lang="en-US" dirty="0" smtClean="0"/>
              <a:t>”</a:t>
            </a:r>
          </a:p>
          <a:p>
            <a:pPr marL="234950" lvl="1" indent="0">
              <a:buNone/>
            </a:pPr>
            <a:r>
              <a:rPr lang="en-US" b="1" dirty="0">
                <a:solidFill>
                  <a:srgbClr val="00B0F0"/>
                </a:solidFill>
              </a:rPr>
              <a:t>    ' Synopsis of code illustrating new concepts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 = 1 To 4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90" y="3304032"/>
            <a:ext cx="13525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10" y="3685032"/>
            <a:ext cx="13430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10" y="4080441"/>
            <a:ext cx="14001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10" y="4523232"/>
            <a:ext cx="1371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618" y="6467448"/>
            <a:ext cx="669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Step size can be a positive or negative integer e.g., 1, -1, 5, -10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For-Next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For-next loops can count down as well as up</a:t>
            </a:r>
          </a:p>
          <a:p>
            <a:r>
              <a:rPr lang="en-US" dirty="0" smtClean="0"/>
              <a:t>The Steps can be values other than one.</a:t>
            </a:r>
          </a:p>
          <a:p>
            <a:r>
              <a:rPr lang="en-US" b="1" dirty="0" smtClean="0"/>
              <a:t>Complete example</a:t>
            </a:r>
            <a:r>
              <a:rPr lang="en-US" dirty="0" smtClean="0"/>
              <a:t>: “18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forDownThree.docm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</a:rPr>
              <a:t> ' Synopsis of code illustrating new concepts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Dim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For i 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12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To 0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Step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-3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Next i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2763584"/>
            <a:ext cx="129540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602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Do-While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Format</a:t>
            </a:r>
            <a:r>
              <a:rPr lang="en-US" dirty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Condition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Statement(s)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b="1" dirty="0"/>
              <a:t>Example</a:t>
            </a:r>
            <a:r>
              <a:rPr lang="en-US" dirty="0" smtClean="0"/>
              <a:t>: “19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whileUpOne.docm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Dim i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MsgBox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("i=" &amp; i)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 + 1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58811" y="3493431"/>
            <a:ext cx="2612020" cy="2600325"/>
            <a:chOff x="4550780" y="3276600"/>
            <a:chExt cx="2612020" cy="26003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80" y="3276600"/>
              <a:ext cx="135255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657600"/>
              <a:ext cx="1343025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053009"/>
              <a:ext cx="140017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495800"/>
              <a:ext cx="13716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133600" y="5362024"/>
            <a:ext cx="2932253" cy="1448101"/>
            <a:chOff x="2133600" y="5186362"/>
            <a:chExt cx="2932253" cy="1448101"/>
          </a:xfrm>
        </p:grpSpPr>
        <p:sp>
          <p:nvSpPr>
            <p:cNvPr id="9" name="TextBox 8"/>
            <p:cNvSpPr txBox="1"/>
            <p:nvPr/>
          </p:nvSpPr>
          <p:spPr>
            <a:xfrm>
              <a:off x="3389453" y="5434134"/>
              <a:ext cx="167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Any valid mathematical expression 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2133600" y="5186362"/>
              <a:ext cx="1255853" cy="84793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6766560" y="-22034"/>
            <a:ext cx="1226820" cy="428461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Start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96025" y="406427"/>
            <a:ext cx="2124076" cy="838692"/>
            <a:chOff x="6296025" y="406427"/>
            <a:chExt cx="2124076" cy="838692"/>
          </a:xfrm>
        </p:grpSpPr>
        <p:sp>
          <p:nvSpPr>
            <p:cNvPr id="18" name="Diamond 17"/>
            <p:cNvSpPr/>
            <p:nvPr/>
          </p:nvSpPr>
          <p:spPr>
            <a:xfrm>
              <a:off x="6296025" y="633032"/>
              <a:ext cx="2124076" cy="612087"/>
            </a:xfrm>
            <a:prstGeom prst="diamond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Condition?</a:t>
              </a:r>
            </a:p>
          </p:txBody>
        </p:sp>
        <p:cxnSp>
          <p:nvCxnSpPr>
            <p:cNvPr id="19" name="Straight Arrow Connector 18"/>
            <p:cNvCxnSpPr>
              <a:stCxn id="14" idx="4"/>
              <a:endCxn id="18" idx="0"/>
            </p:cNvCxnSpPr>
            <p:nvPr/>
          </p:nvCxnSpPr>
          <p:spPr>
            <a:xfrm flipH="1">
              <a:off x="7358063" y="406427"/>
              <a:ext cx="21907" cy="22660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882289" y="1918415"/>
            <a:ext cx="1013460" cy="796046"/>
            <a:chOff x="6882289" y="1918415"/>
            <a:chExt cx="1013460" cy="796046"/>
          </a:xfrm>
        </p:grpSpPr>
        <p:sp>
          <p:nvSpPr>
            <p:cNvPr id="16" name="Oval 15"/>
            <p:cNvSpPr/>
            <p:nvPr/>
          </p:nvSpPr>
          <p:spPr>
            <a:xfrm>
              <a:off x="6882289" y="2286000"/>
              <a:ext cx="1013460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Loop</a:t>
              </a:r>
            </a:p>
          </p:txBody>
        </p:sp>
        <p:cxnSp>
          <p:nvCxnSpPr>
            <p:cNvPr id="21" name="Straight Arrow Connector 20"/>
            <p:cNvCxnSpPr>
              <a:stCxn id="15" idx="4"/>
              <a:endCxn id="16" idx="0"/>
            </p:cNvCxnSpPr>
            <p:nvPr/>
          </p:nvCxnSpPr>
          <p:spPr>
            <a:xfrm>
              <a:off x="7291388" y="1918415"/>
              <a:ext cx="97631" cy="3675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296026" y="1130486"/>
            <a:ext cx="1990724" cy="787929"/>
            <a:chOff x="6296026" y="1130486"/>
            <a:chExt cx="1990724" cy="787929"/>
          </a:xfrm>
        </p:grpSpPr>
        <p:sp>
          <p:nvSpPr>
            <p:cNvPr id="15" name="Oval 14"/>
            <p:cNvSpPr/>
            <p:nvPr/>
          </p:nvSpPr>
          <p:spPr>
            <a:xfrm>
              <a:off x="6296026" y="1489954"/>
              <a:ext cx="1990724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Statements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69016" y="1260020"/>
              <a:ext cx="0" cy="2397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389019" y="1130486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T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24" name="Elbow Connector 23"/>
          <p:cNvCxnSpPr>
            <a:stCxn id="16" idx="2"/>
            <a:endCxn id="18" idx="1"/>
          </p:cNvCxnSpPr>
          <p:nvPr/>
        </p:nvCxnSpPr>
        <p:spPr>
          <a:xfrm rot="10800000">
            <a:off x="6296025" y="939077"/>
            <a:ext cx="586264" cy="1561155"/>
          </a:xfrm>
          <a:prstGeom prst="bentConnector3">
            <a:avLst>
              <a:gd name="adj1" fmla="val 13899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850959" y="642406"/>
            <a:ext cx="2369241" cy="2669862"/>
            <a:chOff x="6850959" y="642406"/>
            <a:chExt cx="2369241" cy="2669862"/>
          </a:xfrm>
        </p:grpSpPr>
        <p:sp>
          <p:nvSpPr>
            <p:cNvPr id="17" name="Oval 16"/>
            <p:cNvSpPr/>
            <p:nvPr/>
          </p:nvSpPr>
          <p:spPr>
            <a:xfrm>
              <a:off x="6850959" y="2883807"/>
              <a:ext cx="1226820" cy="428461"/>
            </a:xfrm>
            <a:prstGeom prst="ellipse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Comic Sans MS" panose="030F0702030302020204" pitchFamily="66" charset="0"/>
                </a:rPr>
                <a:t>End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20100" y="642406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Elbow Connector 24"/>
            <p:cNvCxnSpPr>
              <a:stCxn id="18" idx="3"/>
              <a:endCxn id="17" idx="6"/>
            </p:cNvCxnSpPr>
            <p:nvPr/>
          </p:nvCxnSpPr>
          <p:spPr>
            <a:xfrm flipH="1">
              <a:off x="8077779" y="939076"/>
              <a:ext cx="342321" cy="2158962"/>
            </a:xfrm>
            <a:prstGeom prst="bentConnector3">
              <a:avLst>
                <a:gd name="adj1" fmla="val -66779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0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Style: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general variable names should be self-descriptive e.g., ‘age’, ‘height’ etc.</a:t>
            </a:r>
          </a:p>
          <a:p>
            <a:r>
              <a:rPr lang="en-US" dirty="0" smtClean="0"/>
              <a:t>Loop control variables are an exception e.g., ‘i’ is an acceptable variable name</a:t>
            </a:r>
          </a:p>
          <a:p>
            <a:pPr lvl="1"/>
            <a:r>
              <a:rPr lang="en-US" dirty="0" smtClean="0"/>
              <a:t>It’s sometimes difficult to come up with a decent loop control name</a:t>
            </a:r>
          </a:p>
          <a:p>
            <a:pPr lvl="1"/>
            <a:r>
              <a:rPr lang="en-US" dirty="0" smtClean="0"/>
              <a:t>Loop control variables are given shorter names so the line length of a loop isn’t excessive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Dim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As Integer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Do While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(loopControl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4) 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...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 That Never 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Word document containing the complete program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20nonExecutingLoops.docm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Dim i As Integer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i = 5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Do While </a:t>
            </a: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(i </a:t>
            </a: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&lt;= </a:t>
            </a: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4)</a:t>
            </a: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MsgBox ("i=" &amp; i)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i = i + 1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Loop</a:t>
            </a:r>
          </a:p>
          <a:p>
            <a:pPr marL="234950" lvl="1" indent="0">
              <a:spcBef>
                <a:spcPts val="0"/>
              </a:spcBef>
              <a:buNone/>
            </a:pP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endParaRPr lang="nn-NO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For i = 4 To 1 Step 1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("i=" &amp; i)</a:t>
            </a:r>
          </a:p>
          <a:p>
            <a:pPr marL="234950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Next i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#1: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The following program that prompts for and displays the  user’s age</a:t>
            </a:r>
            <a:r>
              <a:rPr lang="en-CA" altLang="en-US" dirty="0" smtClean="0"/>
              <a:t>.</a:t>
            </a:r>
          </a:p>
          <a:p>
            <a:pPr marL="234950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errorChecking()</a:t>
            </a:r>
          </a:p>
          <a:p>
            <a:pPr marL="234950" lvl="1" indent="0"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age As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 </a:t>
            </a: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InputBox("Age (greater than or equal to zero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)")</a:t>
            </a:r>
          </a:p>
          <a:p>
            <a:pPr marL="234950" lvl="1" indent="0"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  <a:endParaRPr lang="en-CA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altLang="en-US" dirty="0" smtClean="0"/>
              <a:t>Modifications</a:t>
            </a:r>
            <a:r>
              <a:rPr lang="en-CA" altLang="en-US" dirty="0"/>
              <a:t>:</a:t>
            </a:r>
          </a:p>
          <a:p>
            <a:pPr lvl="1"/>
            <a:r>
              <a:rPr lang="en-CA" altLang="en-US" dirty="0"/>
              <a:t>As long as the user enters a negative age the program will continue prompting for age.</a:t>
            </a:r>
          </a:p>
          <a:p>
            <a:pPr lvl="1"/>
            <a:r>
              <a:rPr lang="en-CA" altLang="en-US" dirty="0"/>
              <a:t>After a valid age has been entered then stop the prompts and display the age</a:t>
            </a:r>
            <a:r>
              <a:rPr lang="en-CA" altLang="en-US" dirty="0" smtClean="0"/>
              <a:t>.</a:t>
            </a:r>
          </a:p>
          <a:p>
            <a:pPr lvl="1"/>
            <a:r>
              <a:rPr lang="en-CA" altLang="en-US" dirty="0" smtClean="0"/>
              <a:t>Hint: Use a do-while loop (not a for-loop)</a:t>
            </a:r>
            <a:endParaRPr lang="en-CA" altLang="en-US" dirty="0"/>
          </a:p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102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tables in the currently active Word document can be made through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ActiveDocument.Tables:</a:t>
            </a:r>
            <a:r>
              <a:rPr lang="fr-FR" dirty="0" smtClean="0">
                <a:cs typeface="Consolas" panose="020B0609020204030204" pitchFamily="49" charset="0"/>
              </a:rPr>
              <a:t> accesses the ‘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tables</a:t>
            </a:r>
            <a:r>
              <a:rPr lang="fr-FR" dirty="0" smtClean="0">
                <a:cs typeface="Consolas" panose="020B0609020204030204" pitchFamily="49" charset="0"/>
              </a:rPr>
              <a:t>’ collection (all the tables in the document).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ActiveDocument.Tables(&lt;integer ‘i’&gt;):</a:t>
            </a:r>
            <a:r>
              <a:rPr lang="fr-FR" dirty="0" smtClean="0">
                <a:cs typeface="Consolas" panose="020B0609020204030204" pitchFamily="49" charset="0"/>
              </a:rPr>
              <a:t> accesses table </a:t>
            </a:r>
            <a:r>
              <a:rPr lang="fr-FR" i="1" dirty="0" smtClean="0">
                <a:cs typeface="Consolas" panose="020B0609020204030204" pitchFamily="49" charset="0"/>
              </a:rPr>
              <a:t># i</a:t>
            </a:r>
            <a:r>
              <a:rPr lang="fr-FR" dirty="0" smtClean="0">
                <a:cs typeface="Consolas" panose="020B0609020204030204" pitchFamily="49" charset="0"/>
              </a:rPr>
              <a:t> in the document</a:t>
            </a:r>
          </a:p>
          <a:p>
            <a:pPr marL="682625" lvl="1" indent="-342900"/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</a:t>
            </a: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  <a:r>
              <a:rPr lang="fr-FR" dirty="0" smtClean="0">
                <a:cs typeface="Consolas" panose="020B0609020204030204" pitchFamily="49" charset="0"/>
              </a:rPr>
              <a:t>: sorts the first table in the document (default is ascending </a:t>
            </a:r>
            <a:r>
              <a:rPr lang="en-CA" dirty="0" smtClean="0">
                <a:cs typeface="Consolas" panose="020B0609020204030204" pitchFamily="49" charset="0"/>
              </a:rPr>
              <a:t>order</a:t>
            </a:r>
            <a:r>
              <a:rPr lang="fr-FR" dirty="0" smtClean="0">
                <a:cs typeface="Consolas" panose="020B0609020204030204" pitchFamily="49" charset="0"/>
              </a:rPr>
              <a:t>)</a:t>
            </a:r>
            <a:endParaRPr lang="fr-FR" dirty="0">
              <a:cs typeface="Consolas" panose="020B0609020204030204" pitchFamily="49" charset="0"/>
            </a:endParaRPr>
          </a:p>
          <a:p>
            <a:pPr marL="682625" lvl="1" indent="-342900"/>
            <a:endParaRPr lang="fr-FR" dirty="0" smtClean="0"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fr-FR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Sorting Three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Instructions needed for sorting 3 tables </a:t>
            </a: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  <a:endParaRPr lang="fr-FR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fr-FR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1999" y="3011018"/>
            <a:ext cx="2595191" cy="3707332"/>
            <a:chOff x="761999" y="3011018"/>
            <a:chExt cx="2595191" cy="37073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99" y="3276600"/>
              <a:ext cx="2595191" cy="344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1931" y="3011018"/>
              <a:ext cx="10668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Before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12993" y="3001044"/>
            <a:ext cx="10668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 smtClean="0"/>
              <a:t>After</a:t>
            </a:r>
            <a:endParaRPr 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2438400" cy="343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5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Exampl</a:t>
            </a:r>
            <a:r>
              <a:rPr lang="en-US" dirty="0"/>
              <a:t>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Critique of the previous approach: the program ‘worked’ for the one document with3 tables but:</a:t>
            </a:r>
          </a:p>
          <a:p>
            <a:pPr lvl="1"/>
            <a:r>
              <a:rPr lang="en-US" dirty="0" smtClean="0"/>
              <a:t>What if there were more tables (cut and paste of the sort instruction is wasteful)?</a:t>
            </a:r>
          </a:p>
          <a:p>
            <a:pPr lvl="1"/>
            <a:r>
              <a:rPr lang="en-US" dirty="0" smtClean="0"/>
              <a:t>What if the number of tables can change (i.e., user edits the document)</a:t>
            </a:r>
          </a:p>
          <a:p>
            <a:r>
              <a:rPr lang="en-US" dirty="0" smtClean="0"/>
              <a:t>Notice: The process of sorting just repeats the same action but on a different table.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ActiveDocument.Tables(1).Sort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ActiveDocument.Tables(2).Sort</a:t>
            </a:r>
          </a:p>
          <a:p>
            <a:pPr marL="339725" lvl="1" indent="0">
              <a:buNone/>
            </a:pPr>
            <a:r>
              <a:rPr lang="fr-FR" dirty="0">
                <a:latin typeface="Consolas" panose="020B0609020204030204" pitchFamily="49" charset="0"/>
                <a:cs typeface="Consolas" panose="020B0609020204030204" pitchFamily="49" charset="0"/>
              </a:rPr>
              <a:t>ActiveDocument.Tables(3).Sort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Looping/repetition can be applied reduce the duplicated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“Finding” Things In A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done in different ways</a:t>
            </a:r>
          </a:p>
          <a:p>
            <a:r>
              <a:rPr lang="en-US" dirty="0" smtClean="0"/>
              <a:t>Example (common)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is an object that is part 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object in a document.</a:t>
            </a:r>
          </a:p>
          <a:p>
            <a:pPr lvl="1"/>
            <a:r>
              <a:rPr lang="en-US" dirty="0" smtClean="0"/>
              <a:t>JT’s note: although it may appear to be confusing at first it doesn’t mean that the find (or find and replace) requires text to be selected.</a:t>
            </a:r>
          </a:p>
          <a:p>
            <a:pPr lvl="1"/>
            <a:r>
              <a:rPr lang="en-US" dirty="0" smtClean="0"/>
              <a:t>Making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 smtClean="0"/>
              <a:t>’ a part of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Selection</a:t>
            </a:r>
            <a:r>
              <a:rPr lang="en-US" dirty="0" smtClean="0"/>
              <a:t>’ was merely a design decision on the part of Microsoft.</a:t>
            </a:r>
          </a:p>
          <a:p>
            <a:r>
              <a:rPr lang="en-US" dirty="0" smtClean="0"/>
              <a:t>Example (alternative is JT’s preferred approach)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dirty="0"/>
              <a:t>’ is an object that is part of the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en-US" dirty="0" smtClean="0"/>
              <a:t>’ </a:t>
            </a:r>
            <a:r>
              <a:rPr lang="en-US" dirty="0"/>
              <a:t>object </a:t>
            </a:r>
            <a:r>
              <a:rPr lang="en-US" dirty="0" smtClean="0"/>
              <a:t>of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ActiveDocument.Content.Find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More details coming up...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963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One source of information:</a:t>
            </a:r>
            <a:endParaRPr lang="en-US" sz="1200" dirty="0" smtClean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://msdn.microsoft.com/en-us/library/office/aa211953(v=office.11).aspx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29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Example</a:t>
            </a:r>
            <a:r>
              <a:rPr lang="en-US" dirty="0"/>
              <a:t>: Sorting </a:t>
            </a:r>
            <a:r>
              <a:rPr lang="en-US" dirty="0" smtClean="0"/>
              <a:t>Tables With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 smtClean="0"/>
              <a:t>Word document containing the complete macro: 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21sortingTables.docm”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Sub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Sort()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Dim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CurrentTable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Integer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NumTables 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ActiveDocument.Tables.Count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NumTables = 0 Then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For CurrentTable = 1 To NumTables Step 1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</a:t>
            </a:r>
          </a:p>
          <a:p>
            <a:pPr marL="339725" lvl="1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Sorting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000" b="1" dirty="0" smtClean="0"/>
              <a:t>Before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10428"/>
          <a:stretch/>
        </p:blipFill>
        <p:spPr bwMode="auto">
          <a:xfrm>
            <a:off x="621958" y="1524000"/>
            <a:ext cx="5372100" cy="206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6102"/>
          <a:stretch/>
        </p:blipFill>
        <p:spPr bwMode="auto">
          <a:xfrm>
            <a:off x="651859" y="4495800"/>
            <a:ext cx="5248275" cy="20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/>
              <a:t>More 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handy parameter </a:t>
            </a:r>
            <a:r>
              <a:rPr lang="en-US" dirty="0" smtClean="0"/>
              <a:t>that can be used to configure how it runs.</a:t>
            </a:r>
          </a:p>
          <a:p>
            <a:r>
              <a:rPr lang="en-US" b="1" dirty="0" smtClean="0"/>
              <a:t>Format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 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to Exclude header – True or False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ActiveDocument.Tables(CurrentTable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Sort(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Before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11267" r="2984" b="12113"/>
          <a:stretch/>
        </p:blipFill>
        <p:spPr bwMode="auto">
          <a:xfrm>
            <a:off x="762000" y="4648200"/>
            <a:ext cx="6248400" cy="69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12308" r="2430" b="13846"/>
          <a:stretch/>
        </p:blipFill>
        <p:spPr bwMode="auto">
          <a:xfrm>
            <a:off x="762000" y="6247446"/>
            <a:ext cx="5715000" cy="58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8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Sorting Example: </a:t>
            </a:r>
            <a:r>
              <a:rPr lang="en-US" b="1" dirty="0" smtClean="0">
                <a:solidFill>
                  <a:srgbClr val="FF0000"/>
                </a:solidFill>
              </a:rPr>
              <a:t>Exclude Headers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Document containing the macro</a:t>
            </a:r>
            <a:r>
              <a:rPr lang="en-US" dirty="0" smtClean="0"/>
              <a:t>: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22sortingTablesExcludeHeader.docm</a:t>
            </a:r>
            <a:r>
              <a:rPr lang="en-US" dirty="0" smtClean="0"/>
              <a:t>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Sort()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CurrentTable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NumTables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NumTables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ActiveDocument.Tables.Count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NumTables = 0 Then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' Don't bother sorting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MsgBox ("No tables to sort")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CurrentTable = 1 To NumTables Step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("Sorting Table # " &amp; CurrentTable)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ActiveDocument.Tables(CurrentTable).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 (True)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Next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0" y="1339334"/>
            <a:ext cx="1762125" cy="1527691"/>
            <a:chOff x="6858000" y="1339334"/>
            <a:chExt cx="1762125" cy="152769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524000"/>
              <a:ext cx="17621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15551" y="1339334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Before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91095" y="3352800"/>
            <a:ext cx="1809750" cy="1495425"/>
            <a:chOff x="6791095" y="3352800"/>
            <a:chExt cx="1809750" cy="149542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095" y="3657600"/>
              <a:ext cx="180975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15551" y="3352800"/>
              <a:ext cx="1143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After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1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Reminders (in VBA)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Shapes</a:t>
            </a:r>
            <a:r>
              <a:rPr lang="en-US" dirty="0" smtClean="0"/>
              <a:t> (basic shapes that are drawn by Word)</a:t>
            </a:r>
            <a:endParaRPr lang="en-US" dirty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InlineShapes</a:t>
            </a:r>
            <a:r>
              <a:rPr lang="en-US" dirty="0" smtClean="0"/>
              <a:t> (images that are created externally and inserted into Word)</a:t>
            </a:r>
          </a:p>
          <a:p>
            <a:r>
              <a:rPr lang="en-US" dirty="0" smtClean="0"/>
              <a:t>Both collections accessed via 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</a:t>
            </a:r>
            <a:r>
              <a:rPr lang="en-US" dirty="0" smtClean="0"/>
              <a:t> object: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</a:t>
            </a:r>
            <a:r>
              <a:rPr lang="en-US" dirty="0" smtClean="0"/>
              <a:t>: access to all the shapes in the currently active Word 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ActiveDocument.Shapes(&lt;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 smtClean="0">
                <a:cs typeface="Consolas" panose="020B0609020204030204" pitchFamily="49" charset="0"/>
              </a:rPr>
              <a:t> access to shape #</a:t>
            </a:r>
            <a:r>
              <a:rPr lang="en-US" i="1" dirty="0" smtClean="0">
                <a:cs typeface="Consolas" panose="020B0609020204030204" pitchFamily="49" charset="0"/>
              </a:rPr>
              <a:t>i</a:t>
            </a:r>
            <a:r>
              <a:rPr lang="en-US" dirty="0" smtClean="0">
                <a:cs typeface="Consolas" panose="020B0609020204030204" pitchFamily="49" charset="0"/>
              </a:rPr>
              <a:t> in the document</a:t>
            </a:r>
            <a:endParaRPr lang="en-US" dirty="0" smtClean="0"/>
          </a:p>
          <a:p>
            <a:pPr lvl="1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 smtClean="0"/>
              <a:t>: </a:t>
            </a:r>
            <a:r>
              <a:rPr lang="en-US" dirty="0"/>
              <a:t>access to all the </a:t>
            </a:r>
            <a:r>
              <a:rPr lang="en-US" dirty="0" smtClean="0"/>
              <a:t>images </a:t>
            </a:r>
            <a:r>
              <a:rPr lang="en-US" dirty="0"/>
              <a:t>in the currently active Word </a:t>
            </a:r>
            <a:r>
              <a:rPr lang="en-US" dirty="0" smtClean="0"/>
              <a:t>document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ActiveDocument.InlineShapes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index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&gt;):</a:t>
            </a:r>
            <a:r>
              <a:rPr lang="en-US" dirty="0">
                <a:cs typeface="Consolas" panose="020B0609020204030204" pitchFamily="49" charset="0"/>
              </a:rPr>
              <a:t> access to </a:t>
            </a:r>
            <a:r>
              <a:rPr lang="en-US" dirty="0" smtClean="0">
                <a:cs typeface="Consolas" panose="020B0609020204030204" pitchFamily="49" charset="0"/>
              </a:rPr>
              <a:t>image </a:t>
            </a:r>
            <a:r>
              <a:rPr lang="en-US" dirty="0">
                <a:cs typeface="Consolas" panose="020B0609020204030204" pitchFamily="49" charset="0"/>
              </a:rPr>
              <a:t>#</a:t>
            </a:r>
            <a:r>
              <a:rPr lang="en-US" i="1" dirty="0">
                <a:cs typeface="Consolas" panose="020B0609020204030204" pitchFamily="49" charset="0"/>
              </a:rPr>
              <a:t>i</a:t>
            </a:r>
            <a:r>
              <a:rPr lang="en-US" dirty="0">
                <a:cs typeface="Consolas" panose="020B0609020204030204" pitchFamily="49" charset="0"/>
              </a:rPr>
              <a:t> in the document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43600" y="1938618"/>
            <a:ext cx="1066800" cy="271182"/>
            <a:chOff x="5943600" y="1938618"/>
            <a:chExt cx="1066800" cy="271182"/>
          </a:xfrm>
        </p:grpSpPr>
        <p:sp>
          <p:nvSpPr>
            <p:cNvPr id="4" name="Rectangle 3"/>
            <p:cNvSpPr/>
            <p:nvPr/>
          </p:nvSpPr>
          <p:spPr>
            <a:xfrm>
              <a:off x="5943600" y="1981200"/>
              <a:ext cx="3048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6400800" y="1938618"/>
              <a:ext cx="228600" cy="2286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6781800" y="1938618"/>
              <a:ext cx="228600" cy="22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577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Accessing Shapes And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buNone/>
            </a:pPr>
            <a:r>
              <a:rPr lang="en-US" altLang="en-US" sz="2400" b="1" dirty="0"/>
              <a:t>Word document containing the complete macro: </a:t>
            </a:r>
            <a:r>
              <a:rPr lang="en-US" altLang="en-US" sz="2400" b="1" dirty="0" smtClean="0"/>
              <a:t>“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23accessingImagesFigures.docm</a:t>
            </a:r>
            <a:r>
              <a:rPr lang="en-US" altLang="en-US" sz="2400" dirty="0">
                <a:latin typeface="Consolas" pitchFamily="49" charset="0"/>
                <a:cs typeface="Consolas" pitchFamily="49" charset="0"/>
              </a:rPr>
              <a:t>”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Dim numImages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numShapes As Integer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numImages = ActiveDocument.InlineShapes.Count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numShapes = ActiveDocument.Shapes.Count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("Images=" &amp; numImages)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MsgBox ("Simple shapes=" &amp; numShapes)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982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Accessing Shapes And </a:t>
            </a:r>
            <a:r>
              <a:rPr lang="en-US" dirty="0" smtClean="0"/>
              <a:t>Images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 expected # images and alters first &amp; third</a:t>
            </a:r>
            <a:endParaRPr lang="en-US" sz="1800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(numImages = 4) Then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ActiveDocument.InlineShapes(1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ActiveDocument.InlineShapes(3).Height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ActiveDocument.InlineShapes(3).Height * 2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Checks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expected #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shapes, alters 2nd </a:t>
            </a: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en-US" sz="1800" b="1" baseline="300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Deletes the first shape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(numShapes = 6)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ActiveDocument.Shapes(2).Width = _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ActiveDocument.Shapes(2).Width *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    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ActiveDocument.Shapes(6).Fill.ForeColor = vbRed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ActiveDocument.Shapes(1).Delete</a:t>
            </a:r>
          </a:p>
          <a:p>
            <a:pPr marL="222250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End If</a:t>
            </a:r>
          </a:p>
        </p:txBody>
      </p:sp>
    </p:spTree>
    <p:extLst>
      <p:ext uri="{BB962C8B-B14F-4D97-AF65-F5344CB8AC3E}">
        <p14:creationId xmlns:p14="http://schemas.microsoft.com/office/powerpoint/2010/main" val="19821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Printing: Multiple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all the documents currently open in MS-Word.</a:t>
            </a:r>
          </a:p>
          <a:p>
            <a:pPr lvl="1"/>
            <a:r>
              <a:rPr lang="en-US" dirty="0" smtClean="0"/>
              <a:t>Take care that you don’t run this macro if you have many documents open and/or they are very large!</a:t>
            </a:r>
          </a:p>
          <a:p>
            <a:pPr lvl="1"/>
            <a:r>
              <a:rPr lang="en-US" altLang="en-US" b="1" dirty="0" smtClean="0"/>
              <a:t>Word document containing the macro example: “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24multiDocumentPrint.docm”</a:t>
            </a:r>
            <a:endParaRPr lang="en-US" dirty="0"/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PrintDocumentsCollection()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numDocuments As Integer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Dim count As Integer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numDocuments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Documents.count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1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While (count &lt;= numDocuments)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Documents.Item(count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).PrintOut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count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 + 1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Loop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48400" y="3733800"/>
            <a:ext cx="2133600" cy="2514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Learning: another practical application of looping e.g., automatically open multiple documents, make changes, print and save them without user action needed</a:t>
            </a:r>
          </a:p>
        </p:txBody>
      </p:sp>
    </p:spTree>
    <p:extLst>
      <p:ext uri="{BB962C8B-B14F-4D97-AF65-F5344CB8AC3E}">
        <p14:creationId xmlns:p14="http://schemas.microsoft.com/office/powerpoint/2010/main" val="20714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Nesting: one construct is contained within another</a:t>
            </a:r>
          </a:p>
          <a:p>
            <a:pPr lvl="1"/>
            <a:r>
              <a:rPr lang="en-US" dirty="0" smtClean="0"/>
              <a:t>What you have seen: nested branches: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Branches and loops can be nested within each other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 while (Boolean)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(Boolean)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Loop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5600" indent="-342900"/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a program that will count out all the numbers from one to six.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of the numbers in this sequence the program will determine if the current count (1 – 6) is odd or even.</a:t>
            </a:r>
          </a:p>
          <a:p>
            <a:pPr marL="573088" lvl="1" indent="-338138">
              <a:buFont typeface="+mj-lt"/>
              <a:buAutoNum type="alphaLcParenR"/>
            </a:pPr>
            <a:r>
              <a:rPr lang="en-US" dirty="0"/>
              <a:t>T</a:t>
            </a:r>
            <a:r>
              <a:rPr lang="en-US" dirty="0" smtClean="0"/>
              <a:t>he program display the value of the current count as well an indication whether it is odd or even.</a:t>
            </a:r>
          </a:p>
          <a:p>
            <a:pPr marL="573088" lvl="1" indent="-338138">
              <a:buFont typeface="+mj-lt"/>
              <a:buAutoNum type="alphaLcParenR"/>
            </a:pPr>
            <a:endParaRPr lang="en-US" dirty="0"/>
          </a:p>
          <a:p>
            <a:pPr marL="355600" indent="-342900"/>
            <a:r>
              <a:rPr lang="en-US" dirty="0" smtClean="0"/>
              <a:t>Which Step (#1 or #2) should be completed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105400"/>
          </a:xfrm>
        </p:spPr>
        <p:txBody>
          <a:bodyPr/>
          <a:lstStyle/>
          <a:p>
            <a:r>
              <a:rPr lang="en-US" b="1" dirty="0"/>
              <a:t>Word document containing the macro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1simpleFind.docm</a:t>
            </a: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sub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simpleFind()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ActiveDocument.Content.Find.Execute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FindText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:="tamj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",ReplaceWith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:="tam"</a:t>
            </a:r>
          </a:p>
          <a:p>
            <a:pPr marL="339725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nd Sub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'The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instruction can be broken into two lines without causing</a:t>
            </a:r>
          </a:p>
          <a:p>
            <a:pPr marL="339725" lvl="1" indent="0">
              <a:buNone/>
            </a:pPr>
            <a:r>
              <a:rPr lang="en-US" sz="1800" dirty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 'An </a:t>
            </a:r>
            <a:r>
              <a:rPr lang="en-US" sz="1800" dirty="0" smtClean="0">
                <a:solidFill>
                  <a:srgbClr val="FF66FF"/>
                </a:solidFill>
                <a:latin typeface="+mj-lt"/>
                <a:cs typeface="Consolas" panose="020B0609020204030204" pitchFamily="49" charset="0"/>
              </a:rPr>
              <a:t>error by using an underscore as a connector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ActiveDocument.Content.Find.Execute FindText:="tamj", _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ReplaceWith:="tam"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392304"/>
            <a:ext cx="4267200" cy="24656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</a:rPr>
              <a:t>Background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old email address (still works):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tamj@cpsc.ucalgary.ca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My new email address: </a:t>
            </a:r>
            <a:r>
              <a:rPr lang="en-US" sz="2000" dirty="0" smtClean="0">
                <a:solidFill>
                  <a:schemeClr val="tx1"/>
                </a:solidFill>
                <a:hlinkClick r:id="rId4"/>
              </a:rPr>
              <a:t>tam@ucalgary.ca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Incorrect variant:    </a:t>
            </a:r>
            <a:r>
              <a:rPr lang="en-US" sz="2000" b="1" dirty="0" smtClean="0">
                <a:solidFill>
                  <a:srgbClr val="FF0000"/>
                </a:solidFill>
              </a:rPr>
              <a:t>tamj</a:t>
            </a:r>
            <a:r>
              <a:rPr lang="en-US" sz="2000" dirty="0" smtClean="0">
                <a:solidFill>
                  <a:schemeClr val="tx1"/>
                </a:solidFill>
              </a:rPr>
              <a:t>@ucalgary.ca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089422" y="2136846"/>
            <a:ext cx="1174045" cy="1464353"/>
          </a:xfrm>
          <a:custGeom>
            <a:avLst/>
            <a:gdLst>
              <a:gd name="connsiteX0" fmla="*/ 812800 w 1174045"/>
              <a:gd name="connsiteY0" fmla="*/ 8043 h 1464353"/>
              <a:gd name="connsiteX1" fmla="*/ 1117600 w 1174045"/>
              <a:gd name="connsiteY1" fmla="*/ 41910 h 1464353"/>
              <a:gd name="connsiteX2" fmla="*/ 1151467 w 1174045"/>
              <a:gd name="connsiteY2" fmla="*/ 75776 h 1464353"/>
              <a:gd name="connsiteX3" fmla="*/ 1174045 w 1174045"/>
              <a:gd name="connsiteY3" fmla="*/ 109643 h 1464353"/>
              <a:gd name="connsiteX4" fmla="*/ 1162756 w 1174045"/>
              <a:gd name="connsiteY4" fmla="*/ 369287 h 1464353"/>
              <a:gd name="connsiteX5" fmla="*/ 1140178 w 1174045"/>
              <a:gd name="connsiteY5" fmla="*/ 414443 h 1464353"/>
              <a:gd name="connsiteX6" fmla="*/ 1095022 w 1174045"/>
              <a:gd name="connsiteY6" fmla="*/ 482176 h 1464353"/>
              <a:gd name="connsiteX7" fmla="*/ 1038578 w 1174045"/>
              <a:gd name="connsiteY7" fmla="*/ 561198 h 1464353"/>
              <a:gd name="connsiteX8" fmla="*/ 1004711 w 1174045"/>
              <a:gd name="connsiteY8" fmla="*/ 583776 h 1464353"/>
              <a:gd name="connsiteX9" fmla="*/ 970845 w 1174045"/>
              <a:gd name="connsiteY9" fmla="*/ 628932 h 1464353"/>
              <a:gd name="connsiteX10" fmla="*/ 936978 w 1174045"/>
              <a:gd name="connsiteY10" fmla="*/ 662798 h 1464353"/>
              <a:gd name="connsiteX11" fmla="*/ 925689 w 1174045"/>
              <a:gd name="connsiteY11" fmla="*/ 696665 h 1464353"/>
              <a:gd name="connsiteX12" fmla="*/ 857956 w 1174045"/>
              <a:gd name="connsiteY12" fmla="*/ 764398 h 1464353"/>
              <a:gd name="connsiteX13" fmla="*/ 790222 w 1174045"/>
              <a:gd name="connsiteY13" fmla="*/ 820843 h 1464353"/>
              <a:gd name="connsiteX14" fmla="*/ 733778 w 1174045"/>
              <a:gd name="connsiteY14" fmla="*/ 888576 h 1464353"/>
              <a:gd name="connsiteX15" fmla="*/ 711200 w 1174045"/>
              <a:gd name="connsiteY15" fmla="*/ 922443 h 1464353"/>
              <a:gd name="connsiteX16" fmla="*/ 666045 w 1174045"/>
              <a:gd name="connsiteY16" fmla="*/ 945021 h 1464353"/>
              <a:gd name="connsiteX17" fmla="*/ 541867 w 1174045"/>
              <a:gd name="connsiteY17" fmla="*/ 1046621 h 1464353"/>
              <a:gd name="connsiteX18" fmla="*/ 496711 w 1174045"/>
              <a:gd name="connsiteY18" fmla="*/ 1103065 h 1464353"/>
              <a:gd name="connsiteX19" fmla="*/ 462845 w 1174045"/>
              <a:gd name="connsiteY19" fmla="*/ 1125643 h 1464353"/>
              <a:gd name="connsiteX20" fmla="*/ 440267 w 1174045"/>
              <a:gd name="connsiteY20" fmla="*/ 1159510 h 1464353"/>
              <a:gd name="connsiteX21" fmla="*/ 361245 w 1174045"/>
              <a:gd name="connsiteY21" fmla="*/ 1204665 h 1464353"/>
              <a:gd name="connsiteX22" fmla="*/ 270934 w 1174045"/>
              <a:gd name="connsiteY22" fmla="*/ 1283687 h 1464353"/>
              <a:gd name="connsiteX23" fmla="*/ 203200 w 1174045"/>
              <a:gd name="connsiteY23" fmla="*/ 1328843 h 1464353"/>
              <a:gd name="connsiteX24" fmla="*/ 169334 w 1174045"/>
              <a:gd name="connsiteY24" fmla="*/ 1351421 h 1464353"/>
              <a:gd name="connsiteX25" fmla="*/ 146756 w 1174045"/>
              <a:gd name="connsiteY25" fmla="*/ 1385287 h 1464353"/>
              <a:gd name="connsiteX26" fmla="*/ 112889 w 1174045"/>
              <a:gd name="connsiteY26" fmla="*/ 1396576 h 1464353"/>
              <a:gd name="connsiteX27" fmla="*/ 45156 w 1174045"/>
              <a:gd name="connsiteY27" fmla="*/ 1441732 h 1464353"/>
              <a:gd name="connsiteX28" fmla="*/ 0 w 1174045"/>
              <a:gd name="connsiteY28" fmla="*/ 1464310 h 14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4045" h="1464353">
                <a:moveTo>
                  <a:pt x="812800" y="8043"/>
                </a:moveTo>
                <a:cubicBezTo>
                  <a:pt x="944324" y="13523"/>
                  <a:pt x="1031486" y="-29852"/>
                  <a:pt x="1117600" y="41910"/>
                </a:cubicBezTo>
                <a:cubicBezTo>
                  <a:pt x="1129865" y="52130"/>
                  <a:pt x="1141246" y="63512"/>
                  <a:pt x="1151467" y="75776"/>
                </a:cubicBezTo>
                <a:cubicBezTo>
                  <a:pt x="1160153" y="86199"/>
                  <a:pt x="1166519" y="98354"/>
                  <a:pt x="1174045" y="109643"/>
                </a:cubicBezTo>
                <a:cubicBezTo>
                  <a:pt x="1170282" y="196191"/>
                  <a:pt x="1172323" y="283187"/>
                  <a:pt x="1162756" y="369287"/>
                </a:cubicBezTo>
                <a:cubicBezTo>
                  <a:pt x="1160898" y="386013"/>
                  <a:pt x="1146807" y="398975"/>
                  <a:pt x="1140178" y="414443"/>
                </a:cubicBezTo>
                <a:cubicBezTo>
                  <a:pt x="1108668" y="487967"/>
                  <a:pt x="1157660" y="407011"/>
                  <a:pt x="1095022" y="482176"/>
                </a:cubicBezTo>
                <a:cubicBezTo>
                  <a:pt x="1062963" y="520647"/>
                  <a:pt x="1079262" y="520514"/>
                  <a:pt x="1038578" y="561198"/>
                </a:cubicBezTo>
                <a:cubicBezTo>
                  <a:pt x="1028984" y="570792"/>
                  <a:pt x="1016000" y="576250"/>
                  <a:pt x="1004711" y="583776"/>
                </a:cubicBezTo>
                <a:cubicBezTo>
                  <a:pt x="993422" y="598828"/>
                  <a:pt x="983089" y="614647"/>
                  <a:pt x="970845" y="628932"/>
                </a:cubicBezTo>
                <a:cubicBezTo>
                  <a:pt x="960455" y="641053"/>
                  <a:pt x="945834" y="649515"/>
                  <a:pt x="936978" y="662798"/>
                </a:cubicBezTo>
                <a:cubicBezTo>
                  <a:pt x="930377" y="672699"/>
                  <a:pt x="932995" y="687272"/>
                  <a:pt x="925689" y="696665"/>
                </a:cubicBezTo>
                <a:cubicBezTo>
                  <a:pt x="906086" y="721869"/>
                  <a:pt x="880534" y="741820"/>
                  <a:pt x="857956" y="764398"/>
                </a:cubicBezTo>
                <a:cubicBezTo>
                  <a:pt x="814495" y="807859"/>
                  <a:pt x="837373" y="789409"/>
                  <a:pt x="790222" y="820843"/>
                </a:cubicBezTo>
                <a:cubicBezTo>
                  <a:pt x="734172" y="904922"/>
                  <a:pt x="806206" y="801663"/>
                  <a:pt x="733778" y="888576"/>
                </a:cubicBezTo>
                <a:cubicBezTo>
                  <a:pt x="725092" y="898999"/>
                  <a:pt x="721623" y="913757"/>
                  <a:pt x="711200" y="922443"/>
                </a:cubicBezTo>
                <a:cubicBezTo>
                  <a:pt x="698272" y="933216"/>
                  <a:pt x="679069" y="934365"/>
                  <a:pt x="666045" y="945021"/>
                </a:cubicBezTo>
                <a:cubicBezTo>
                  <a:pt x="523168" y="1061920"/>
                  <a:pt x="643811" y="995648"/>
                  <a:pt x="541867" y="1046621"/>
                </a:cubicBezTo>
                <a:cubicBezTo>
                  <a:pt x="526815" y="1065436"/>
                  <a:pt x="513749" y="1086027"/>
                  <a:pt x="496711" y="1103065"/>
                </a:cubicBezTo>
                <a:cubicBezTo>
                  <a:pt x="487117" y="1112659"/>
                  <a:pt x="472439" y="1116049"/>
                  <a:pt x="462845" y="1125643"/>
                </a:cubicBezTo>
                <a:cubicBezTo>
                  <a:pt x="453251" y="1135237"/>
                  <a:pt x="449861" y="1149916"/>
                  <a:pt x="440267" y="1159510"/>
                </a:cubicBezTo>
                <a:cubicBezTo>
                  <a:pt x="424314" y="1175463"/>
                  <a:pt x="378949" y="1195813"/>
                  <a:pt x="361245" y="1204665"/>
                </a:cubicBezTo>
                <a:cubicBezTo>
                  <a:pt x="297274" y="1300622"/>
                  <a:pt x="402638" y="1151983"/>
                  <a:pt x="270934" y="1283687"/>
                </a:cubicBezTo>
                <a:cubicBezTo>
                  <a:pt x="228653" y="1325968"/>
                  <a:pt x="252213" y="1312505"/>
                  <a:pt x="203200" y="1328843"/>
                </a:cubicBezTo>
                <a:cubicBezTo>
                  <a:pt x="191911" y="1336369"/>
                  <a:pt x="178928" y="1341827"/>
                  <a:pt x="169334" y="1351421"/>
                </a:cubicBezTo>
                <a:cubicBezTo>
                  <a:pt x="159740" y="1361015"/>
                  <a:pt x="157350" y="1376812"/>
                  <a:pt x="146756" y="1385287"/>
                </a:cubicBezTo>
                <a:cubicBezTo>
                  <a:pt x="137464" y="1392721"/>
                  <a:pt x="124178" y="1392813"/>
                  <a:pt x="112889" y="1396576"/>
                </a:cubicBezTo>
                <a:cubicBezTo>
                  <a:pt x="73205" y="1456102"/>
                  <a:pt x="113193" y="1412573"/>
                  <a:pt x="45156" y="1441732"/>
                </a:cubicBezTo>
                <a:cubicBezTo>
                  <a:pt x="-12396" y="1466397"/>
                  <a:pt x="30557" y="1464310"/>
                  <a:pt x="0" y="146431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5" grpId="0" animBg="1"/>
      <p:bldP spid="6" grpId="0" uiExpand="1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234950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counter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counter + 1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27541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#1 Completed: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number in the sequence determine if it is odd or even.</a:t>
            </a:r>
          </a:p>
          <a:p>
            <a:r>
              <a:rPr lang="en-US" dirty="0" smtClean="0"/>
              <a:t>This can be done with the modulo (remainder) operator: MOD</a:t>
            </a:r>
          </a:p>
          <a:p>
            <a:pPr lvl="1"/>
            <a:r>
              <a:rPr lang="en-US" dirty="0" smtClean="0"/>
              <a:t>An even number modulo 2 equals zero (2, 4, 6 etc. even divide into 2 and yield a remainder or modulo of zero).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 (counter MOD 2 = 0)</a:t>
            </a:r>
            <a:r>
              <a:rPr lang="en-US" dirty="0"/>
              <a:t> then  </a:t>
            </a:r>
            <a:r>
              <a:rPr lang="en-US" b="1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'Even</a:t>
            </a:r>
            <a:endParaRPr lang="en-US" b="1" dirty="0">
              <a:solidFill>
                <a:srgbClr val="00B0F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/>
              <a:t>An odd number modulo 2 does not equal zero (1, 3, 5, etc.)</a:t>
            </a:r>
          </a:p>
          <a:p>
            <a:r>
              <a:rPr lang="en-US" dirty="0" smtClean="0"/>
              <a:t>Pseudo code visualization of the problem</a:t>
            </a:r>
          </a:p>
          <a:p>
            <a:pPr marL="2349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Loop to count from 1 to 6</a:t>
            </a:r>
          </a:p>
          <a:p>
            <a:pPr marL="234950" lvl="1" indent="0">
              <a:buNone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Determine if number is odd/even and display message</a:t>
            </a:r>
          </a:p>
          <a:p>
            <a:pPr marL="234950" lvl="1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End Loop</a:t>
            </a:r>
            <a:endParaRPr lang="en-US" dirty="0"/>
          </a:p>
          <a:p>
            <a:pPr lvl="1"/>
            <a:r>
              <a:rPr lang="en-US" dirty="0" smtClean="0"/>
              <a:t>Determining whether a number is odd/even is a part of counting through the sequence from 1 – 6, checking odd/even is nested within the loop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#2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 nesting()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Dim counter As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counter =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Do While (counter &lt;= 6)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If (counter Mod 2 = 0) Then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("Even: " &amp; counter)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Else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MsgBox ("Odd: " &amp; counter)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counter = counter + 1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Loop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</p:txBody>
      </p:sp>
    </p:spTree>
    <p:extLst>
      <p:ext uri="{BB962C8B-B14F-4D97-AF65-F5344CB8AC3E}">
        <p14:creationId xmlns:p14="http://schemas.microsoft.com/office/powerpoint/2010/main" val="36390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used to go through all the documents in a folder (</a:t>
            </a:r>
            <a:r>
              <a:rPr lang="en-US" smtClean="0"/>
              <a:t>this will be illustrated gradually </a:t>
            </a:r>
            <a:r>
              <a:rPr lang="en-US" dirty="0" smtClean="0"/>
              <a:t>in </a:t>
            </a:r>
            <a:r>
              <a:rPr lang="en-US" smtClean="0"/>
              <a:t>advanced examples but the first one will be rudamentary)</a:t>
            </a:r>
            <a:endParaRPr lang="en-US" dirty="0" smtClean="0"/>
          </a:p>
          <a:p>
            <a:r>
              <a:rPr lang="en-US" dirty="0" smtClean="0"/>
              <a:t>It can be used to go through the entire contents of a folder including sub-folders and sub-sub folders  (very advanced use: well beyond the scope of the this course)</a:t>
            </a:r>
          </a:p>
          <a:p>
            <a:r>
              <a:rPr lang="en-US" dirty="0" smtClean="0"/>
              <a:t>Basic use: this function takes a location (e.g., C:\temp\) and a filename as an argument and it determines if the file exists at the specified location.</a:t>
            </a:r>
          </a:p>
          <a:p>
            <a:pPr lvl="1"/>
            <a:r>
              <a:rPr lang="en-US" dirty="0" smtClean="0"/>
              <a:t>If the file is found at this location then the function returns the name of the file.</a:t>
            </a:r>
          </a:p>
          <a:p>
            <a:pPr lvl="1"/>
            <a:r>
              <a:rPr lang="en-US" dirty="0"/>
              <a:t>If the file is not found at this location then the function returns an empty string (zero length)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Use Of The DIR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sz="2400" b="1" dirty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25DIRFunctionSimple.docm</a:t>
            </a:r>
            <a:endParaRPr lang="en-US" altLang="en-US" sz="2400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Dim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location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filename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Dim result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location = "C:\temp\"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'Always 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look here</a:t>
            </a:r>
          </a:p>
          <a:p>
            <a:pPr marL="117475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Doc1.docx"  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'C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:\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temp\Doc1.dox</a:t>
            </a:r>
            <a:endParaRPr lang="en-US" altLang="en-US" b="1" dirty="0">
              <a:solidFill>
                <a:srgbClr val="00B0F0"/>
              </a:solidFill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117475" lvl="2" indent="0">
              <a:spcBef>
                <a:spcPts val="0"/>
              </a:spcBef>
              <a:buNone/>
            </a:pP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"*.docx")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'Any </a:t>
            </a:r>
            <a:r>
              <a:rPr lang="en-US" altLang="en-US" b="1" dirty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.docx in </a:t>
            </a:r>
            <a:r>
              <a:rPr lang="en-US" altLang="en-US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C:\temp\</a:t>
            </a:r>
            <a:endParaRPr lang="en-US" altLang="en-US" b="1" dirty="0">
              <a:solidFill>
                <a:srgbClr val="00B0F0"/>
              </a:solidFill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filename = InputBox("File name in C:\temp")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result = Dir(location &amp; filename)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MsgBox (result)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Using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/>
              <a:t> To Check If </a:t>
            </a:r>
            <a:r>
              <a:rPr lang="en-US" dirty="0" smtClean="0"/>
              <a:t>File </a:t>
            </a:r>
            <a:r>
              <a:rPr lang="en-US" dirty="0"/>
              <a:t>Exists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26DIRFunctionIntermediate.docm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 openExistingDocument()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filename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checkIfExists As String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Dim last As Integer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filename =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Enter the path and name of file to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open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e.g., 'C:\temp\tam.docx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'")</a:t>
            </a:r>
          </a:p>
          <a:p>
            <a:pPr marL="112713" lvl="2" indent="0">
              <a:buNone/>
            </a:pP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' 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 case: nothing to open, user entered no info</a:t>
            </a:r>
            <a:endParaRPr lang="en-US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If (filename = "")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ActiveDocument.ActiveWindow.Caption = 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        "Empty file name"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670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Using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 smtClean="0"/>
              <a:t> To Check </a:t>
            </a:r>
            <a:r>
              <a:rPr lang="en-US" dirty="0"/>
              <a:t>If  File </a:t>
            </a:r>
            <a:r>
              <a:rPr lang="en-US" dirty="0" smtClean="0"/>
              <a:t>Exists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2713" lvl="2" indent="0">
              <a:buNone/>
            </a:pP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' </a:t>
            </a:r>
            <a:r>
              <a:rPr lang="en-US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error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non-empty info entered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checkIfExists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Dir(filename)</a:t>
            </a:r>
          </a:p>
          <a:p>
            <a:pPr marL="112713" lvl="2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(Len(checkIfExists) = 0) Then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doesn't exist can't open")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MsgBox ("File exists opening")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     Documents.Open (filename)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End If</a:t>
            </a:r>
          </a:p>
          <a:p>
            <a:pPr marL="112713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End Sub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Use Of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Dir:</a:t>
            </a:r>
            <a:r>
              <a:rPr lang="en-US" dirty="0" smtClean="0"/>
              <a:t> Access Each File In A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US" altLang="en-US" sz="2400" b="1" dirty="0" smtClean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27loopFolder.docm</a:t>
            </a:r>
          </a:p>
          <a:p>
            <a:pPr marL="227013" lvl="1" indent="-227013">
              <a:buFont typeface="Arial" charset="0"/>
              <a:buChar char="•"/>
            </a:pPr>
            <a:endParaRPr lang="en-US" altLang="en-US" sz="24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loopFolder ()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directoryPath = InputBox("Enter full path of search </a:t>
            </a: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 folder e.g. C:\Temp\")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currentFile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= Dir(directoryPath)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If (currentFile = "") Then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</a:t>
            </a:r>
            <a:r>
              <a:rPr lang="en-US" altLang="en-US" sz="1800">
                <a:latin typeface="Consolas" pitchFamily="49" charset="0"/>
                <a:cs typeface="Consolas" pitchFamily="49" charset="0"/>
              </a:rPr>
              <a:t>MsgBox ("No path to documents supplied")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End If    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       currentFile = Dir </a:t>
            </a:r>
            <a:endParaRPr lang="en-US" altLang="en-US" sz="1800" dirty="0" smtClean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   Loop</a:t>
            </a:r>
            <a:endParaRPr lang="en-US" altLang="en-US" sz="1800" dirty="0">
              <a:latin typeface="Consolas" pitchFamily="49" charset="0"/>
              <a:cs typeface="Consolas" pitchFamily="49" charset="0"/>
            </a:endParaRPr>
          </a:p>
          <a:p>
            <a:pPr marL="287338" lvl="3" indent="0">
              <a:spcBef>
                <a:spcPts val="0"/>
              </a:spcBef>
              <a:buNone/>
            </a:pPr>
            <a:r>
              <a:rPr lang="en-US" altLang="en-US" sz="1800" dirty="0" smtClean="0">
                <a:latin typeface="Consolas" pitchFamily="49" charset="0"/>
                <a:cs typeface="Consolas" pitchFamily="49" charset="0"/>
              </a:rPr>
              <a:t>End </a:t>
            </a:r>
            <a:r>
              <a:rPr lang="en-US" altLang="en-US" sz="1800" dirty="0">
                <a:latin typeface="Consolas" pitchFamily="49" charset="0"/>
                <a:cs typeface="Consolas" pitchFamily="49" charset="0"/>
              </a:rPr>
              <a:t>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Alternate Version: Access Only </a:t>
            </a:r>
            <a:r>
              <a:rPr lang="en-US" b="1" dirty="0" smtClean="0">
                <a:solidFill>
                  <a:srgbClr val="FF0000"/>
                </a:solidFill>
              </a:rPr>
              <a:t>Word Documents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4950" lvl="1" indent="-234950">
              <a:buFont typeface="Arial" charset="0"/>
              <a:buChar char="•"/>
            </a:pPr>
            <a:r>
              <a:rPr lang="en-US" altLang="en-US" sz="2400" b="1" dirty="0"/>
              <a:t>Word document containing the macro example: </a:t>
            </a:r>
            <a:r>
              <a:rPr lang="en-US" altLang="en-US" sz="2400" dirty="0" smtClean="0">
                <a:latin typeface="Consolas" pitchFamily="49" charset="0"/>
                <a:cs typeface="Consolas" pitchFamily="49" charset="0"/>
              </a:rPr>
              <a:t>28loopWordFolder.docm</a:t>
            </a:r>
          </a:p>
          <a:p>
            <a:pPr marL="234950" lvl="1" indent="-234950">
              <a:buFont typeface="Arial" charset="0"/>
              <a:buChar char="•"/>
            </a:pPr>
            <a:endParaRPr lang="en-US" altLang="en-US" sz="2400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Sub loopWordFolder()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directoryPath As String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Dim currentFile As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String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directoryPath = InputBox("Enter full path of search </a:t>
            </a:r>
            <a:endParaRPr lang="en-US" altLang="en-US" dirty="0" smtClean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folder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currentFile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= Dir(directoryPath </a:t>
            </a:r>
            <a:r>
              <a:rPr lang="en-US" alt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&amp; "*.doc</a:t>
            </a:r>
            <a:r>
              <a:rPr lang="en-US" alt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*"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) </a:t>
            </a:r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If (currentFile = "") Then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("No documents in the specified folder")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    Do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While (currentFile &lt;&gt; "")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MsgBox (currentFile) ' Display file name in popup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   currentFile = Dir  ' Move onto next document in folder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     Loop</a:t>
            </a:r>
          </a:p>
          <a:p>
            <a:pPr marL="117475" lvl="2" indent="0">
              <a:spcBef>
                <a:spcPts val="0"/>
              </a:spcBef>
              <a:buNone/>
            </a:pPr>
            <a:r>
              <a:rPr lang="en-US" altLang="en-US" dirty="0">
                <a:latin typeface="Consolas" pitchFamily="49" charset="0"/>
                <a:cs typeface="Consolas" pitchFamily="49" charset="0"/>
              </a:rPr>
              <a:t>End Sub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Editing Program: All Documents In A Folder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Word document containing the macro example: </a:t>
            </a:r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29searchAndReplaceAllInFolder.docm</a:t>
            </a:r>
          </a:p>
          <a:p>
            <a:endParaRPr lang="en-US" alt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en-US" dirty="0" smtClean="0">
                <a:latin typeface="Calibri" panose="020F0502020204030204" pitchFamily="34" charset="0"/>
                <a:cs typeface="Consolas" pitchFamily="49" charset="0"/>
              </a:rPr>
              <a:t>Prompts the user for a search folder e.g. </a:t>
            </a:r>
            <a:r>
              <a:rPr lang="en-US" altLang="en-US" dirty="0" smtClean="0">
                <a:latin typeface="Consolas" panose="020B0609020204030204" pitchFamily="49" charset="0"/>
                <a:cs typeface="Consolas" pitchFamily="49" charset="0"/>
              </a:rPr>
              <a:t>C:\sAndR\ </a:t>
            </a:r>
            <a:r>
              <a:rPr lang="en-US" altLang="en-US" dirty="0" smtClean="0">
                <a:latin typeface="Calibri" panose="020F0502020204030204" pitchFamily="34" charset="0"/>
                <a:cs typeface="Consolas" pitchFamily="49" charset="0"/>
              </a:rPr>
              <a:t>(the last slash is important)</a:t>
            </a:r>
          </a:p>
          <a:p>
            <a:r>
              <a:rPr lang="en-US" altLang="en-US" dirty="0" smtClean="0">
                <a:latin typeface="Calibri" panose="020F0502020204030204" pitchFamily="34" charset="0"/>
                <a:cs typeface="Consolas" pitchFamily="49" charset="0"/>
              </a:rPr>
              <a:t>The program will open each Word document in that folder and replace all instances of ‘tamj@ucalgary.ca’ with ‘tam@ucalgary.ca’</a:t>
            </a:r>
            <a:endParaRPr lang="en-US" altLang="en-US" dirty="0">
              <a:latin typeface="Calibri" panose="020F0502020204030204" pitchFamily="34" charset="0"/>
              <a:cs typeface="Consolas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04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17175</TotalTime>
  <Words>8727</Words>
  <Application>Microsoft Office PowerPoint</Application>
  <PresentationFormat>On-screen Show (4:3)</PresentationFormat>
  <Paragraphs>1424</Paragraphs>
  <Slides>121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8" baseType="lpstr">
      <vt:lpstr>Arial</vt:lpstr>
      <vt:lpstr>Calibri</vt:lpstr>
      <vt:lpstr>Comic Sans MS</vt:lpstr>
      <vt:lpstr>Consolas</vt:lpstr>
      <vt:lpstr>Times New Roman</vt:lpstr>
      <vt:lpstr>Wingdings</vt:lpstr>
      <vt:lpstr>Office Theme</vt:lpstr>
      <vt:lpstr>VBA (Visual Basic For Applications) Programming</vt:lpstr>
      <vt:lpstr>Collection</vt:lpstr>
      <vt:lpstr>Types Of Collections</vt:lpstr>
      <vt:lpstr>The ActiveDocument Object</vt:lpstr>
      <vt:lpstr>Attributes Of The ActiveDocument Object</vt:lpstr>
      <vt:lpstr>Methods Of The ActiveDocument Object</vt:lpstr>
      <vt:lpstr>ActiveDocument.SendMail()</vt:lpstr>
      <vt:lpstr>“Finding” Things In A Document</vt:lpstr>
      <vt:lpstr>Single Replacement</vt:lpstr>
      <vt:lpstr>More Complex Find And Replace</vt:lpstr>
      <vt:lpstr>With, End With</vt:lpstr>
      <vt:lpstr>Find And Replace</vt:lpstr>
      <vt:lpstr>Finding And Replacing Bold Font</vt:lpstr>
      <vt:lpstr>Finding/Replacing Formatting Styles</vt:lpstr>
      <vt:lpstr>Finding/Replacing Formatting Styles (2)</vt:lpstr>
      <vt:lpstr>Recap: Programs You’ve Seen So Far Is Sequential Execution</vt:lpstr>
      <vt:lpstr>New Program Writing Concepts (Non-Sequential)</vt:lpstr>
      <vt:lpstr>New(?) Terminology</vt:lpstr>
      <vt:lpstr>Branching: Making Decisions In A Program</vt:lpstr>
      <vt:lpstr>Branching/Decision Making Mechanisms</vt:lpstr>
      <vt:lpstr>Allowable Operators For Boolean Expressions</vt:lpstr>
      <vt:lpstr>Decision Making With ‘If-Then’</vt:lpstr>
      <vt:lpstr>If-Then</vt:lpstr>
      <vt:lpstr>If-Then: Complete Example</vt:lpstr>
      <vt:lpstr>Decision Making With An ‘If, Else’</vt:lpstr>
      <vt:lpstr>Decision Making With An ‘If, Else’</vt:lpstr>
      <vt:lpstr>If-Then (True), Else (False)</vt:lpstr>
      <vt:lpstr>If-Then, Else: Complete Example</vt:lpstr>
      <vt:lpstr>Logic Can Be Used In Conjunction With Branching</vt:lpstr>
      <vt:lpstr>Logic: The “OR” Operator</vt:lpstr>
      <vt:lpstr>Hiring Example: Example Inputs &amp; Results</vt:lpstr>
      <vt:lpstr>Logic: The “AND” Operator</vt:lpstr>
      <vt:lpstr>Firing Example: Example Inputs &amp; Results</vt:lpstr>
      <vt:lpstr>Logic: The “NOT” Operator</vt:lpstr>
      <vt:lpstr>Line Continuation Character</vt:lpstr>
      <vt:lpstr>Line Continuation Character (2)</vt:lpstr>
      <vt:lpstr>What To Do When Multiple Conditions Must Be Checked</vt:lpstr>
      <vt:lpstr>What To Do When Multiple Conditions Must Be Checked (2)</vt:lpstr>
      <vt:lpstr>Decision Making With Multiple If-Then’s</vt:lpstr>
      <vt:lpstr>Multiple If-Then's</vt:lpstr>
      <vt:lpstr>Multiple If-Then's (2)</vt:lpstr>
      <vt:lpstr>Multiple If's: Mutually Exclusive Conditions</vt:lpstr>
      <vt:lpstr>Decision Making With If-Then, Elseif, Else</vt:lpstr>
      <vt:lpstr>Multiple If-Elif-Else: Use With Mutually Exclusive Conditions</vt:lpstr>
      <vt:lpstr>If-Elseif-Else: Mutually Exclusive  Conditions (Example)</vt:lpstr>
      <vt:lpstr>Location Of The “End If”: Multiple If’s</vt:lpstr>
      <vt:lpstr>Location Of The “End If”: If-then, Else</vt:lpstr>
      <vt:lpstr>Location Of The “End If”: If-Then, ElseIf</vt:lpstr>
      <vt:lpstr>VBA: If, Else-If And Excel: Nested-Ifs</vt:lpstr>
      <vt:lpstr>VBA (Programming Language): Nested-IFs</vt:lpstr>
      <vt:lpstr>Nested Decision Making</vt:lpstr>
      <vt:lpstr>Nested IFs: Simple ‘Toy’ Example</vt:lpstr>
      <vt:lpstr>Nested IFs: Simple ‘Toy’ Example (2)</vt:lpstr>
      <vt:lpstr>Nesting: End-If</vt:lpstr>
      <vt:lpstr>Multiple IFs: Distinguishes All Cases</vt:lpstr>
      <vt:lpstr>Multiple IFs: Distinguishes All Cases (2) </vt:lpstr>
      <vt:lpstr>From The Last Section: What If there Is No Selection?</vt:lpstr>
      <vt:lpstr>The Selection Object again</vt:lpstr>
      <vt:lpstr>Constants For The Selection Object</vt:lpstr>
      <vt:lpstr>The Selection Object And A Practical Application Of Branching</vt:lpstr>
      <vt:lpstr>Application Branching: Marking Program</vt:lpstr>
      <vt:lpstr>Marking Program</vt:lpstr>
      <vt:lpstr>Marking Program (2)</vt:lpstr>
      <vt:lpstr>Marking Program (3)</vt:lpstr>
      <vt:lpstr>Securing A Document: Using MS-Word (If There Is Time)</vt:lpstr>
      <vt:lpstr>Securing A Document: Simple VBA Example (If There Is Time)</vt:lpstr>
      <vt:lpstr>Looping/Repetition</vt:lpstr>
      <vt:lpstr>Looping/Repetition (2)</vt:lpstr>
      <vt:lpstr>Looping/Repetition (3)</vt:lpstr>
      <vt:lpstr>Types Of Loops</vt:lpstr>
      <vt:lpstr>For-Next Loops</vt:lpstr>
      <vt:lpstr>For-Next Loops (2)</vt:lpstr>
      <vt:lpstr>Do-While Loop</vt:lpstr>
      <vt:lpstr>Programming Style: Variable Names</vt:lpstr>
      <vt:lpstr>Loops That Never Execute</vt:lpstr>
      <vt:lpstr>Exercise #1: Loops</vt:lpstr>
      <vt:lpstr>Accessing Tables</vt:lpstr>
      <vt:lpstr>Simple Example: Sorting Three Tables</vt:lpstr>
      <vt:lpstr>Previous Example</vt:lpstr>
      <vt:lpstr>Revised Example: Sorting Tables With A Loop</vt:lpstr>
      <vt:lpstr>Result: Sorting Tables</vt:lpstr>
      <vt:lpstr>More On Sort</vt:lpstr>
      <vt:lpstr>Second Sorting Example: Exclude Headers</vt:lpstr>
      <vt:lpstr>Accessing Shapes And Images</vt:lpstr>
      <vt:lpstr>Example: Accessing Shapes And Images</vt:lpstr>
      <vt:lpstr>Example: Accessing Shapes And Images (2)</vt:lpstr>
      <vt:lpstr>Printing: Multiple</vt:lpstr>
      <vt:lpstr>Nesting</vt:lpstr>
      <vt:lpstr>Example: Nesting</vt:lpstr>
      <vt:lpstr>Step #1 Solution</vt:lpstr>
      <vt:lpstr>Step #1 Completed: Now What?</vt:lpstr>
      <vt:lpstr>Step #2 Solution</vt:lpstr>
      <vt:lpstr>The DIR Function</vt:lpstr>
      <vt:lpstr>Simple Use Of The DIR Function</vt:lpstr>
      <vt:lpstr>Example: Using Dir To Check If File Exists (2)</vt:lpstr>
      <vt:lpstr>Example: Using Dir To Check If  File Exists (3)</vt:lpstr>
      <vt:lpstr>Practical Use Of  Dir: Access Each File In A Directory</vt:lpstr>
      <vt:lpstr>Alternate Version: Access Only Word Documents</vt:lpstr>
      <vt:lpstr>Editing Program: All Documents In A Folder</vt:lpstr>
      <vt:lpstr>Editing Program (2)</vt:lpstr>
      <vt:lpstr>Editing Program (3)</vt:lpstr>
      <vt:lpstr>Revision Of An Earlier Example: If There Is Time</vt:lpstr>
      <vt:lpstr>Revised Marking Program</vt:lpstr>
      <vt:lpstr>Revised Marking Program (2)</vt:lpstr>
      <vt:lpstr>Revised Marking Program (3)</vt:lpstr>
      <vt:lpstr>Revised Marking Program (4)</vt:lpstr>
      <vt:lpstr>Counting The Number Of Occurrences Of A Word</vt:lpstr>
      <vt:lpstr>Example: Counting Occurrences</vt:lpstr>
      <vt:lpstr>Applying Many Of The Previous Concepts In A Practical Example &amp; Linking Documents And (If There’s Time)</vt:lpstr>
      <vt:lpstr>Example Problem</vt:lpstr>
      <vt:lpstr>Spread Sheet Analyzer</vt:lpstr>
      <vt:lpstr>Spread Sheet Analyzer (2)</vt:lpstr>
      <vt:lpstr>Spread Sheet Analyzer (2)</vt:lpstr>
      <vt:lpstr>Spread Sheet Analyzer (3)</vt:lpstr>
      <vt:lpstr>Spread Sheet Analyzer (4): First Company</vt:lpstr>
      <vt:lpstr>Spread Sheet Analyzer (5): Second Company</vt:lpstr>
      <vt:lpstr>Spread Sheet Analyzer (6): Third Company</vt:lpstr>
      <vt:lpstr>After This Section You Should Now Know</vt:lpstr>
      <vt:lpstr>After This Section You Should Now Know (2)</vt:lpstr>
      <vt:lpstr>After This Section You Should Now Know (3)</vt:lpstr>
      <vt:lpstr>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VBA: Part II</dc:title>
  <dc:creator>James Tam</dc:creator>
  <cp:keywords>branching;looping;selection;collections;dir function;strings;active document</cp:keywords>
  <cp:lastModifiedBy>James Tam</cp:lastModifiedBy>
  <cp:revision>812</cp:revision>
  <cp:lastPrinted>2016-03-16T01:40:58Z</cp:lastPrinted>
  <dcterms:created xsi:type="dcterms:W3CDTF">2014-05-13T22:22:53Z</dcterms:created>
  <dcterms:modified xsi:type="dcterms:W3CDTF">2016-11-08T02:00:50Z</dcterms:modified>
</cp:coreProperties>
</file>