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handoutMasterIdLst>
    <p:handoutMasterId r:id="rId144"/>
  </p:handoutMasterIdLst>
  <p:sldIdLst>
    <p:sldId id="279" r:id="rId2"/>
    <p:sldId id="280" r:id="rId3"/>
    <p:sldId id="306" r:id="rId4"/>
    <p:sldId id="281" r:id="rId5"/>
    <p:sldId id="282" r:id="rId6"/>
    <p:sldId id="283" r:id="rId7"/>
    <p:sldId id="284" r:id="rId8"/>
    <p:sldId id="328" r:id="rId9"/>
    <p:sldId id="285" r:id="rId10"/>
    <p:sldId id="286" r:id="rId11"/>
    <p:sldId id="287" r:id="rId12"/>
    <p:sldId id="288" r:id="rId13"/>
    <p:sldId id="289" r:id="rId14"/>
    <p:sldId id="290" r:id="rId15"/>
    <p:sldId id="291" r:id="rId16"/>
    <p:sldId id="440" r:id="rId17"/>
    <p:sldId id="292" r:id="rId18"/>
    <p:sldId id="293" r:id="rId19"/>
    <p:sldId id="294" r:id="rId20"/>
    <p:sldId id="295" r:id="rId21"/>
    <p:sldId id="296" r:id="rId22"/>
    <p:sldId id="297" r:id="rId23"/>
    <p:sldId id="298" r:id="rId24"/>
    <p:sldId id="299" r:id="rId25"/>
    <p:sldId id="300" r:id="rId26"/>
    <p:sldId id="301" r:id="rId27"/>
    <p:sldId id="302" r:id="rId28"/>
    <p:sldId id="316" r:id="rId29"/>
    <p:sldId id="317" r:id="rId30"/>
    <p:sldId id="327" r:id="rId31"/>
    <p:sldId id="318" r:id="rId32"/>
    <p:sldId id="319" r:id="rId33"/>
    <p:sldId id="320" r:id="rId34"/>
    <p:sldId id="321" r:id="rId35"/>
    <p:sldId id="322" r:id="rId36"/>
    <p:sldId id="323" r:id="rId37"/>
    <p:sldId id="324" r:id="rId38"/>
    <p:sldId id="325" r:id="rId39"/>
    <p:sldId id="326" r:id="rId40"/>
    <p:sldId id="329" r:id="rId41"/>
    <p:sldId id="330" r:id="rId42"/>
    <p:sldId id="333" r:id="rId43"/>
    <p:sldId id="345" r:id="rId44"/>
    <p:sldId id="432" r:id="rId45"/>
    <p:sldId id="434" r:id="rId46"/>
    <p:sldId id="331" r:id="rId47"/>
    <p:sldId id="332" r:id="rId48"/>
    <p:sldId id="334" r:id="rId49"/>
    <p:sldId id="341" r:id="rId50"/>
    <p:sldId id="343" r:id="rId51"/>
    <p:sldId id="344" r:id="rId52"/>
    <p:sldId id="335" r:id="rId53"/>
    <p:sldId id="336" r:id="rId54"/>
    <p:sldId id="309" r:id="rId55"/>
    <p:sldId id="450" r:id="rId56"/>
    <p:sldId id="445" r:id="rId57"/>
    <p:sldId id="314" r:id="rId58"/>
    <p:sldId id="315" r:id="rId59"/>
    <p:sldId id="338" r:id="rId60"/>
    <p:sldId id="339" r:id="rId61"/>
    <p:sldId id="441" r:id="rId62"/>
    <p:sldId id="442" r:id="rId63"/>
    <p:sldId id="443" r:id="rId64"/>
    <p:sldId id="444" r:id="rId65"/>
    <p:sldId id="347" r:id="rId66"/>
    <p:sldId id="348" r:id="rId67"/>
    <p:sldId id="349" r:id="rId68"/>
    <p:sldId id="350" r:id="rId69"/>
    <p:sldId id="352" r:id="rId70"/>
    <p:sldId id="371" r:id="rId71"/>
    <p:sldId id="353" r:id="rId72"/>
    <p:sldId id="354" r:id="rId73"/>
    <p:sldId id="355" r:id="rId74"/>
    <p:sldId id="356" r:id="rId75"/>
    <p:sldId id="357" r:id="rId76"/>
    <p:sldId id="358" r:id="rId77"/>
    <p:sldId id="360" r:id="rId78"/>
    <p:sldId id="361" r:id="rId79"/>
    <p:sldId id="377" r:id="rId80"/>
    <p:sldId id="376" r:id="rId81"/>
    <p:sldId id="372" r:id="rId82"/>
    <p:sldId id="373" r:id="rId83"/>
    <p:sldId id="375" r:id="rId84"/>
    <p:sldId id="374" r:id="rId85"/>
    <p:sldId id="451" r:id="rId86"/>
    <p:sldId id="364" r:id="rId87"/>
    <p:sldId id="365" r:id="rId88"/>
    <p:sldId id="433" r:id="rId89"/>
    <p:sldId id="401" r:id="rId90"/>
    <p:sldId id="366" r:id="rId91"/>
    <p:sldId id="378" r:id="rId92"/>
    <p:sldId id="367" r:id="rId93"/>
    <p:sldId id="368" r:id="rId94"/>
    <p:sldId id="369" r:id="rId95"/>
    <p:sldId id="370" r:id="rId96"/>
    <p:sldId id="446" r:id="rId97"/>
    <p:sldId id="448" r:id="rId98"/>
    <p:sldId id="437" r:id="rId99"/>
    <p:sldId id="379" r:id="rId100"/>
    <p:sldId id="380" r:id="rId101"/>
    <p:sldId id="381" r:id="rId102"/>
    <p:sldId id="382" r:id="rId103"/>
    <p:sldId id="383" r:id="rId104"/>
    <p:sldId id="384" r:id="rId105"/>
    <p:sldId id="385" r:id="rId106"/>
    <p:sldId id="386" r:id="rId107"/>
    <p:sldId id="387" r:id="rId108"/>
    <p:sldId id="388" r:id="rId109"/>
    <p:sldId id="395" r:id="rId110"/>
    <p:sldId id="389" r:id="rId111"/>
    <p:sldId id="390" r:id="rId112"/>
    <p:sldId id="391" r:id="rId113"/>
    <p:sldId id="392" r:id="rId114"/>
    <p:sldId id="396" r:id="rId115"/>
    <p:sldId id="397" r:id="rId116"/>
    <p:sldId id="398" r:id="rId117"/>
    <p:sldId id="412" r:id="rId118"/>
    <p:sldId id="413" r:id="rId119"/>
    <p:sldId id="410" r:id="rId120"/>
    <p:sldId id="411" r:id="rId121"/>
    <p:sldId id="414" r:id="rId122"/>
    <p:sldId id="399" r:id="rId123"/>
    <p:sldId id="400" r:id="rId124"/>
    <p:sldId id="416" r:id="rId125"/>
    <p:sldId id="417" r:id="rId126"/>
    <p:sldId id="404" r:id="rId127"/>
    <p:sldId id="405" r:id="rId128"/>
    <p:sldId id="406" r:id="rId129"/>
    <p:sldId id="415" r:id="rId130"/>
    <p:sldId id="438" r:id="rId131"/>
    <p:sldId id="418" r:id="rId132"/>
    <p:sldId id="419" r:id="rId133"/>
    <p:sldId id="420" r:id="rId134"/>
    <p:sldId id="421" r:id="rId135"/>
    <p:sldId id="452" r:id="rId136"/>
    <p:sldId id="436" r:id="rId137"/>
    <p:sldId id="439" r:id="rId138"/>
    <p:sldId id="422" r:id="rId139"/>
    <p:sldId id="423" r:id="rId140"/>
    <p:sldId id="424" r:id="rId141"/>
    <p:sldId id="449" r:id="rId14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4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92175" autoAdjust="0"/>
  </p:normalViewPr>
  <p:slideViewPr>
    <p:cSldViewPr>
      <p:cViewPr varScale="1">
        <p:scale>
          <a:sx n="86" d="100"/>
          <a:sy n="86" d="100"/>
        </p:scale>
        <p:origin x="702" y="7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72" d="100"/>
          <a:sy n="72" d="100"/>
        </p:scale>
        <p:origin x="-1104"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10/26/2016</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r>
              <a:rPr lang="en-US" dirty="0"/>
              <a:t>Administrative and course introduction</a:t>
            </a: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10/26/2016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a:t>
            </a:fld>
            <a:endParaRPr lang="en-US" dirty="0"/>
          </a:p>
        </p:txBody>
      </p:sp>
    </p:spTree>
    <p:extLst>
      <p:ext uri="{BB962C8B-B14F-4D97-AF65-F5344CB8AC3E}">
        <p14:creationId xmlns:p14="http://schemas.microsoft.com/office/powerpoint/2010/main" val="352531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32</a:t>
            </a:fld>
            <a:endParaRPr lang="en-US" dirty="0"/>
          </a:p>
        </p:txBody>
      </p:sp>
    </p:spTree>
    <p:extLst>
      <p:ext uri="{BB962C8B-B14F-4D97-AF65-F5344CB8AC3E}">
        <p14:creationId xmlns:p14="http://schemas.microsoft.com/office/powerpoint/2010/main" val="361634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36</a:t>
            </a:fld>
            <a:endParaRPr lang="en-US" dirty="0"/>
          </a:p>
        </p:txBody>
      </p:sp>
    </p:spTree>
    <p:extLst>
      <p:ext uri="{BB962C8B-B14F-4D97-AF65-F5344CB8AC3E}">
        <p14:creationId xmlns:p14="http://schemas.microsoft.com/office/powerpoint/2010/main" val="419094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37</a:t>
            </a:fld>
            <a:endParaRPr lang="en-US" dirty="0"/>
          </a:p>
        </p:txBody>
      </p:sp>
    </p:spTree>
    <p:extLst>
      <p:ext uri="{BB962C8B-B14F-4D97-AF65-F5344CB8AC3E}">
        <p14:creationId xmlns:p14="http://schemas.microsoft.com/office/powerpoint/2010/main" val="1345880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https://msdn.microsoft.com/en-us/library/ie/ms535841(v=vs.85).aspx</a:t>
            </a:r>
            <a:endParaRPr lang="en-US" dirty="0"/>
          </a:p>
        </p:txBody>
      </p:sp>
      <p:sp>
        <p:nvSpPr>
          <p:cNvPr id="4" name="Slide Number Placeholder 3"/>
          <p:cNvSpPr>
            <a:spLocks noGrp="1"/>
          </p:cNvSpPr>
          <p:nvPr>
            <p:ph type="sldNum" sz="quarter" idx="10"/>
          </p:nvPr>
        </p:nvSpPr>
        <p:spPr/>
        <p:txBody>
          <a:bodyPr/>
          <a:lstStyle/>
          <a:p>
            <a:pPr>
              <a:defRPr/>
            </a:pPr>
            <a:fld id="{5F74355C-801C-49E0-98BD-9253DE4015CF}" type="slidenum">
              <a:rPr lang="en-US" smtClean="0"/>
              <a:pPr>
                <a:defRPr/>
              </a:pPr>
              <a:t>43</a:t>
            </a:fld>
            <a:endParaRPr lang="en-US" dirty="0"/>
          </a:p>
        </p:txBody>
      </p:sp>
    </p:spTree>
    <p:extLst>
      <p:ext uri="{BB962C8B-B14F-4D97-AF65-F5344CB8AC3E}">
        <p14:creationId xmlns:p14="http://schemas.microsoft.com/office/powerpoint/2010/main" val="292693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EA9C677-A29B-4429-8D71-1D0D3F4FA158}" type="slidenum">
              <a:rPr lang="en-US" smtClean="0"/>
              <a:pPr>
                <a:defRPr/>
              </a:pPr>
              <a:t>48</a:t>
            </a:fld>
            <a:endParaRPr lang="en-US" dirty="0"/>
          </a:p>
        </p:txBody>
      </p:sp>
    </p:spTree>
    <p:extLst>
      <p:ext uri="{BB962C8B-B14F-4D97-AF65-F5344CB8AC3E}">
        <p14:creationId xmlns:p14="http://schemas.microsoft.com/office/powerpoint/2010/main" val="23438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428928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63</a:t>
            </a:fld>
            <a:endParaRPr lang="en-US" dirty="0"/>
          </a:p>
        </p:txBody>
      </p:sp>
    </p:spTree>
    <p:extLst>
      <p:ext uri="{BB962C8B-B14F-4D97-AF65-F5344CB8AC3E}">
        <p14:creationId xmlns:p14="http://schemas.microsoft.com/office/powerpoint/2010/main" val="102419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64</a:t>
            </a:fld>
            <a:endParaRPr lang="en-US" dirty="0"/>
          </a:p>
        </p:txBody>
      </p:sp>
    </p:spTree>
    <p:extLst>
      <p:ext uri="{BB962C8B-B14F-4D97-AF65-F5344CB8AC3E}">
        <p14:creationId xmlns:p14="http://schemas.microsoft.com/office/powerpoint/2010/main" val="55440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0631B6B-B8FE-45A9-95FA-D21E9F8739D9}" type="slidenum">
              <a:rPr lang="en-US" smtClean="0"/>
              <a:pPr>
                <a:defRPr/>
              </a:pPr>
              <a:t>66</a:t>
            </a:fld>
            <a:endParaRPr lang="en-US" dirty="0"/>
          </a:p>
        </p:txBody>
      </p:sp>
    </p:spTree>
    <p:extLst>
      <p:ext uri="{BB962C8B-B14F-4D97-AF65-F5344CB8AC3E}">
        <p14:creationId xmlns:p14="http://schemas.microsoft.com/office/powerpoint/2010/main" val="127579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69</a:t>
            </a:fld>
            <a:endParaRPr lang="en-US" dirty="0"/>
          </a:p>
        </p:txBody>
      </p:sp>
    </p:spTree>
    <p:extLst>
      <p:ext uri="{BB962C8B-B14F-4D97-AF65-F5344CB8AC3E}">
        <p14:creationId xmlns:p14="http://schemas.microsoft.com/office/powerpoint/2010/main" val="362491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0E28E6-6230-4692-9ABD-9AFAC41C7BF6}"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393266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smtClean="0"/>
          </a:p>
        </p:txBody>
      </p:sp>
      <p:sp>
        <p:nvSpPr>
          <p:cNvPr id="4" name="Slide Number Placeholder 3"/>
          <p:cNvSpPr>
            <a:spLocks noGrp="1"/>
          </p:cNvSpPr>
          <p:nvPr>
            <p:ph type="sldNum" sz="quarter" idx="5"/>
          </p:nvPr>
        </p:nvSpPr>
        <p:spPr/>
        <p:txBody>
          <a:bodyPr/>
          <a:lstStyle/>
          <a:p>
            <a:pPr>
              <a:defRPr/>
            </a:pPr>
            <a:fld id="{B4DC4007-5A6B-4688-96E5-53FC09732AB3}" type="slidenum">
              <a:rPr lang="en-US" smtClean="0"/>
              <a:pPr>
                <a:defRPr/>
              </a:pPr>
              <a:t>71</a:t>
            </a:fld>
            <a:endParaRPr lang="en-US" dirty="0"/>
          </a:p>
        </p:txBody>
      </p:sp>
    </p:spTree>
    <p:extLst>
      <p:ext uri="{BB962C8B-B14F-4D97-AF65-F5344CB8AC3E}">
        <p14:creationId xmlns:p14="http://schemas.microsoft.com/office/powerpoint/2010/main" val="111994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smtClean="0"/>
          </a:p>
        </p:txBody>
      </p:sp>
      <p:sp>
        <p:nvSpPr>
          <p:cNvPr id="4" name="Slide Number Placeholder 3"/>
          <p:cNvSpPr>
            <a:spLocks noGrp="1"/>
          </p:cNvSpPr>
          <p:nvPr>
            <p:ph type="sldNum" sz="quarter" idx="5"/>
          </p:nvPr>
        </p:nvSpPr>
        <p:spPr/>
        <p:txBody>
          <a:bodyPr/>
          <a:lstStyle/>
          <a:p>
            <a:pPr>
              <a:defRPr/>
            </a:pPr>
            <a:fld id="{7EC820D8-7C2A-4242-A6C0-751CD2653801}" type="slidenum">
              <a:rPr lang="en-US" smtClean="0"/>
              <a:pPr>
                <a:defRPr/>
              </a:pPr>
              <a:t>73</a:t>
            </a:fld>
            <a:endParaRPr lang="en-US" dirty="0"/>
          </a:p>
        </p:txBody>
      </p:sp>
    </p:spTree>
    <p:extLst>
      <p:ext uri="{BB962C8B-B14F-4D97-AF65-F5344CB8AC3E}">
        <p14:creationId xmlns:p14="http://schemas.microsoft.com/office/powerpoint/2010/main" val="2424071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48E46EF-B60C-47B9-9690-C994693DDFA9}" type="slidenum">
              <a:rPr lang="en-US" smtClean="0"/>
              <a:pPr>
                <a:defRPr/>
              </a:pPr>
              <a:t>78</a:t>
            </a:fld>
            <a:endParaRPr lang="en-US" dirty="0"/>
          </a:p>
        </p:txBody>
      </p:sp>
    </p:spTree>
    <p:extLst>
      <p:ext uri="{BB962C8B-B14F-4D97-AF65-F5344CB8AC3E}">
        <p14:creationId xmlns:p14="http://schemas.microsoft.com/office/powerpoint/2010/main" val="1010195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2E7B53E-D8B1-4DB0-8ECC-398491974C27}" type="slidenum">
              <a:rPr lang="en-US" smtClean="0"/>
              <a:pPr>
                <a:defRPr/>
              </a:pPr>
              <a:t>79</a:t>
            </a:fld>
            <a:endParaRPr lang="en-US" dirty="0"/>
          </a:p>
        </p:txBody>
      </p:sp>
    </p:spTree>
    <p:extLst>
      <p:ext uri="{BB962C8B-B14F-4D97-AF65-F5344CB8AC3E}">
        <p14:creationId xmlns:p14="http://schemas.microsoft.com/office/powerpoint/2010/main" val="2382398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80</a:t>
            </a:fld>
            <a:endParaRPr lang="en-US" dirty="0"/>
          </a:p>
        </p:txBody>
      </p:sp>
    </p:spTree>
    <p:extLst>
      <p:ext uri="{BB962C8B-B14F-4D97-AF65-F5344CB8AC3E}">
        <p14:creationId xmlns:p14="http://schemas.microsoft.com/office/powerpoint/2010/main" val="418476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2744087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84</a:t>
            </a:fld>
            <a:endParaRPr lang="en-US" dirty="0"/>
          </a:p>
        </p:txBody>
      </p:sp>
    </p:spTree>
    <p:extLst>
      <p:ext uri="{BB962C8B-B14F-4D97-AF65-F5344CB8AC3E}">
        <p14:creationId xmlns:p14="http://schemas.microsoft.com/office/powerpoint/2010/main" val="1695605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73D30A8-632B-44C1-B10E-45AB5CA60DA1}" type="slidenum">
              <a:rPr lang="en-US" smtClean="0"/>
              <a:pPr>
                <a:defRPr/>
              </a:pPr>
              <a:t>87</a:t>
            </a:fld>
            <a:endParaRPr lang="en-US" dirty="0"/>
          </a:p>
        </p:txBody>
      </p:sp>
    </p:spTree>
    <p:extLst>
      <p:ext uri="{BB962C8B-B14F-4D97-AF65-F5344CB8AC3E}">
        <p14:creationId xmlns:p14="http://schemas.microsoft.com/office/powerpoint/2010/main" val="731810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88</a:t>
            </a:fld>
            <a:endParaRPr lang="en-US" dirty="0"/>
          </a:p>
        </p:txBody>
      </p:sp>
    </p:spTree>
    <p:extLst>
      <p:ext uri="{BB962C8B-B14F-4D97-AF65-F5344CB8AC3E}">
        <p14:creationId xmlns:p14="http://schemas.microsoft.com/office/powerpoint/2010/main" val="1555466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89</a:t>
            </a:fld>
            <a:endParaRPr lang="en-US" dirty="0"/>
          </a:p>
        </p:txBody>
      </p:sp>
    </p:spTree>
    <p:extLst>
      <p:ext uri="{BB962C8B-B14F-4D97-AF65-F5344CB8AC3E}">
        <p14:creationId xmlns:p14="http://schemas.microsoft.com/office/powerpoint/2010/main" val="155546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466027-E5EA-4ECB-B174-26998D0465A5}" type="slidenum">
              <a:rPr lang="en-US">
                <a:cs typeface="Arial" charset="0"/>
              </a:rPr>
              <a:pPr fontAlgn="base">
                <a:spcBef>
                  <a:spcPct val="0"/>
                </a:spcBef>
                <a:spcAft>
                  <a:spcPct val="0"/>
                </a:spcAft>
                <a:defRPr/>
              </a:pPr>
              <a:t>5</a:t>
            </a:fld>
            <a:endParaRPr lang="en-US" dirty="0">
              <a:cs typeface="Arial" charset="0"/>
            </a:endParaRPr>
          </a:p>
        </p:txBody>
      </p:sp>
    </p:spTree>
    <p:extLst>
      <p:ext uri="{BB962C8B-B14F-4D97-AF65-F5344CB8AC3E}">
        <p14:creationId xmlns:p14="http://schemas.microsoft.com/office/powerpoint/2010/main" val="3617462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90</a:t>
            </a:fld>
            <a:endParaRPr lang="en-US" dirty="0"/>
          </a:p>
        </p:txBody>
      </p:sp>
    </p:spTree>
    <p:extLst>
      <p:ext uri="{BB962C8B-B14F-4D97-AF65-F5344CB8AC3E}">
        <p14:creationId xmlns:p14="http://schemas.microsoft.com/office/powerpoint/2010/main" val="2153845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92</a:t>
            </a:fld>
            <a:endParaRPr lang="en-US" dirty="0"/>
          </a:p>
        </p:txBody>
      </p:sp>
    </p:spTree>
    <p:extLst>
      <p:ext uri="{BB962C8B-B14F-4D97-AF65-F5344CB8AC3E}">
        <p14:creationId xmlns:p14="http://schemas.microsoft.com/office/powerpoint/2010/main" val="2016189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txBox="1">
            <a:spLocks noGrp="1"/>
          </p:cNvSpPr>
          <p:nvPr/>
        </p:nvSpPr>
        <p:spPr bwMode="auto">
          <a:xfrm>
            <a:off x="3956550" y="8817904"/>
            <a:ext cx="3026833" cy="464185"/>
          </a:xfrm>
          <a:prstGeom prst="rect">
            <a:avLst/>
          </a:prstGeom>
          <a:noFill/>
          <a:extLst/>
        </p:spPr>
        <p:txBody>
          <a:bodyPr lIns="92958" tIns="46479" rIns="92958" bIns="4647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433663D-07C5-4FFC-80C8-240B51C22B14}" type="slidenum">
              <a:rPr lang="en-US" sz="1200">
                <a:cs typeface="+mn-cs"/>
              </a:rPr>
              <a:pPr algn="r">
                <a:defRPr/>
              </a:pPr>
              <a:t>94</a:t>
            </a:fld>
            <a:endParaRPr lang="en-US" sz="1200" dirty="0">
              <a:cs typeface="+mn-cs"/>
            </a:endParaRPr>
          </a:p>
        </p:txBody>
      </p:sp>
    </p:spTree>
    <p:extLst>
      <p:ext uri="{BB962C8B-B14F-4D97-AF65-F5344CB8AC3E}">
        <p14:creationId xmlns:p14="http://schemas.microsoft.com/office/powerpoint/2010/main" val="2952937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CA" dirty="0" smtClean="0"/>
          </a:p>
        </p:txBody>
      </p:sp>
    </p:spTree>
    <p:extLst>
      <p:ext uri="{BB962C8B-B14F-4D97-AF65-F5344CB8AC3E}">
        <p14:creationId xmlns:p14="http://schemas.microsoft.com/office/powerpoint/2010/main" val="3992305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123</a:t>
            </a:fld>
            <a:endParaRPr lang="en-US" dirty="0"/>
          </a:p>
        </p:txBody>
      </p:sp>
    </p:spTree>
    <p:extLst>
      <p:ext uri="{BB962C8B-B14F-4D97-AF65-F5344CB8AC3E}">
        <p14:creationId xmlns:p14="http://schemas.microsoft.com/office/powerpoint/2010/main" val="1555466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124</a:t>
            </a:fld>
            <a:endParaRPr lang="en-US" dirty="0"/>
          </a:p>
        </p:txBody>
      </p:sp>
    </p:spTree>
    <p:extLst>
      <p:ext uri="{BB962C8B-B14F-4D97-AF65-F5344CB8AC3E}">
        <p14:creationId xmlns:p14="http://schemas.microsoft.com/office/powerpoint/2010/main" val="2070878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126</a:t>
            </a:fld>
            <a:endParaRPr lang="en-US" dirty="0"/>
          </a:p>
        </p:txBody>
      </p:sp>
    </p:spTree>
    <p:extLst>
      <p:ext uri="{BB962C8B-B14F-4D97-AF65-F5344CB8AC3E}">
        <p14:creationId xmlns:p14="http://schemas.microsoft.com/office/powerpoint/2010/main" val="3910893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130</a:t>
            </a:fld>
            <a:endParaRPr lang="en-US" dirty="0"/>
          </a:p>
        </p:txBody>
      </p:sp>
    </p:spTree>
    <p:extLst>
      <p:ext uri="{BB962C8B-B14F-4D97-AF65-F5344CB8AC3E}">
        <p14:creationId xmlns:p14="http://schemas.microsoft.com/office/powerpoint/2010/main" val="3415495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133</a:t>
            </a:fld>
            <a:endParaRPr lang="en-US" dirty="0"/>
          </a:p>
        </p:txBody>
      </p:sp>
    </p:spTree>
    <p:extLst>
      <p:ext uri="{BB962C8B-B14F-4D97-AF65-F5344CB8AC3E}">
        <p14:creationId xmlns:p14="http://schemas.microsoft.com/office/powerpoint/2010/main" val="3924292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94AD4E4-B4D7-45F4-A479-66D10AEC4B9A}" type="slidenum">
              <a:rPr lang="en-US" smtClean="0"/>
              <a:pPr>
                <a:defRPr/>
              </a:pPr>
              <a:t>11</a:t>
            </a:fld>
            <a:endParaRPr lang="en-US" dirty="0"/>
          </a:p>
        </p:txBody>
      </p:sp>
    </p:spTree>
    <p:extLst>
      <p:ext uri="{BB962C8B-B14F-4D97-AF65-F5344CB8AC3E}">
        <p14:creationId xmlns:p14="http://schemas.microsoft.com/office/powerpoint/2010/main" val="217837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12</a:t>
            </a:fld>
            <a:endParaRPr lang="en-US" dirty="0"/>
          </a:p>
        </p:txBody>
      </p:sp>
    </p:spTree>
    <p:extLst>
      <p:ext uri="{BB962C8B-B14F-4D97-AF65-F5344CB8AC3E}">
        <p14:creationId xmlns:p14="http://schemas.microsoft.com/office/powerpoint/2010/main" val="180641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21</a:t>
            </a:fld>
            <a:endParaRPr lang="en-US" dirty="0"/>
          </a:p>
        </p:txBody>
      </p:sp>
    </p:spTree>
    <p:extLst>
      <p:ext uri="{BB962C8B-B14F-4D97-AF65-F5344CB8AC3E}">
        <p14:creationId xmlns:p14="http://schemas.microsoft.com/office/powerpoint/2010/main" val="359315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2335A-B0D8-4ED9-A442-CD89E32C05D6}" type="slidenum">
              <a:rPr lang="en-US">
                <a:cs typeface="Arial" charset="0"/>
              </a:rPr>
              <a:pPr fontAlgn="base">
                <a:spcBef>
                  <a:spcPct val="0"/>
                </a:spcBef>
                <a:spcAft>
                  <a:spcPct val="0"/>
                </a:spcAft>
                <a:defRPr/>
              </a:pPr>
              <a:t>24</a:t>
            </a:fld>
            <a:endParaRPr lang="en-US" dirty="0">
              <a:cs typeface="Arial" charset="0"/>
            </a:endParaRPr>
          </a:p>
        </p:txBody>
      </p:sp>
    </p:spTree>
    <p:extLst>
      <p:ext uri="{BB962C8B-B14F-4D97-AF65-F5344CB8AC3E}">
        <p14:creationId xmlns:p14="http://schemas.microsoft.com/office/powerpoint/2010/main" val="309499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A8F953-EAF7-49AB-A0B2-5633D0661DCA}" type="slidenum">
              <a:rPr lang="en-US">
                <a:cs typeface="Arial" charset="0"/>
              </a:rPr>
              <a:pPr fontAlgn="base">
                <a:spcBef>
                  <a:spcPct val="0"/>
                </a:spcBef>
                <a:spcAft>
                  <a:spcPct val="0"/>
                </a:spcAft>
                <a:defRPr/>
              </a:pPr>
              <a:t>27</a:t>
            </a:fld>
            <a:endParaRPr lang="en-US" dirty="0">
              <a:cs typeface="Arial" charset="0"/>
            </a:endParaRPr>
          </a:p>
        </p:txBody>
      </p:sp>
    </p:spTree>
    <p:extLst>
      <p:ext uri="{BB962C8B-B14F-4D97-AF65-F5344CB8AC3E}">
        <p14:creationId xmlns:p14="http://schemas.microsoft.com/office/powerpoint/2010/main" val="75910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29</a:t>
            </a:fld>
            <a:endParaRPr lang="en-US" dirty="0"/>
          </a:p>
        </p:txBody>
      </p:sp>
    </p:spTree>
    <p:extLst>
      <p:ext uri="{BB962C8B-B14F-4D97-AF65-F5344CB8AC3E}">
        <p14:creationId xmlns:p14="http://schemas.microsoft.com/office/powerpoint/2010/main" val="2923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10/26/2016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10/26/2016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10/26/2016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10/26/2016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10/26/2016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10/26/2016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10/26/2016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10/26/2016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10/26/2016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en-US/article/create-or-run-a-macro-c6b99036-905c-49a6-818a-dfb98b7c3c9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amj@cpsc.ucalgary.ca" TargetMode="External"/><Relationship Id="rId2" Type="http://schemas.openxmlformats.org/officeDocument/2006/relationships/hyperlink" Target="mailto:tamj@ucalgary.ca"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0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pport.microsoft.com/kb/224567" TargetMode="External"/><Relationship Id="rId2" Type="http://schemas.openxmlformats.org/officeDocument/2006/relationships/hyperlink" Target="http://www.symantec.com/press/1999/n990329.html" TargetMode="External"/><Relationship Id="rId1" Type="http://schemas.openxmlformats.org/officeDocument/2006/relationships/slideLayout" Target="../slideLayouts/slideLayout2.xml"/><Relationship Id="rId6" Type="http://schemas.openxmlformats.org/officeDocument/2006/relationships/hyperlink" Target="http://ca.norton.com/search?site=nrtn_en_CA&amp;client=norton&amp;q=macro+virus" TargetMode="External"/><Relationship Id="rId5" Type="http://schemas.openxmlformats.org/officeDocument/2006/relationships/hyperlink" Target="http://www.microsoft.com/security/portal/threat/encyclopedia/search.aspx?query=Virus" TargetMode="External"/><Relationship Id="rId4" Type="http://schemas.openxmlformats.org/officeDocument/2006/relationships/hyperlink" Target="http://www.symantec.com/avcenter/macro.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cm.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time.com/69316/basi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office.microsoft.com/en-us/help/enable-or-disable-macros-in-office-documents-HA010031071.asp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sdn.microsoft.com/en-us/library/2x7h1hfk.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upport.office.com/en-us/article/Differences-between-using-a-workbook-in-the-browser-and-in-Excel-f0dc28ed-b85d-4e1d-be6d-5878005db3b6?CorrelationId=917b1609-97e9-4cc7-9eeb-d188939ad740&amp;ui=en-US&amp;rs=en-US&amp;ad=US"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dirty="0" smtClean="0"/>
              <a:t>Introduction to VBA (Visual Basic For Applications) Programming</a:t>
            </a:r>
          </a:p>
        </p:txBody>
      </p:sp>
      <p:sp>
        <p:nvSpPr>
          <p:cNvPr id="15362" name="Subtitle 2"/>
          <p:cNvSpPr>
            <a:spLocks noGrp="1"/>
          </p:cNvSpPr>
          <p:nvPr>
            <p:ph type="subTitle" idx="1"/>
          </p:nvPr>
        </p:nvSpPr>
        <p:spPr>
          <a:xfrm>
            <a:off x="1371600" y="3657600"/>
            <a:ext cx="6629400" cy="3200400"/>
          </a:xfrm>
        </p:spPr>
        <p:txBody>
          <a:bodyPr/>
          <a:lstStyle/>
          <a:p>
            <a:pPr marL="342900" indent="-342900" algn="l" eaLnBrk="1" hangingPunct="1">
              <a:buFont typeface="Arial" panose="020B0604020202020204" pitchFamily="34" charset="0"/>
              <a:buChar char="•"/>
            </a:pPr>
            <a:r>
              <a:rPr lang="en-CA" sz="1800" dirty="0" smtClean="0">
                <a:solidFill>
                  <a:schemeClr val="tx1"/>
                </a:solidFill>
              </a:rPr>
              <a:t>Origins of VBA, creating and running a VBA program</a:t>
            </a:r>
          </a:p>
          <a:p>
            <a:pPr marL="342900" indent="-342900" algn="l" eaLnBrk="1" hangingPunct="1">
              <a:buFont typeface="Arial" panose="020B0604020202020204" pitchFamily="34" charset="0"/>
              <a:buChar char="•"/>
            </a:pPr>
            <a:r>
              <a:rPr lang="en-CA" sz="1800" dirty="0" smtClean="0">
                <a:solidFill>
                  <a:schemeClr val="tx1"/>
                </a:solidFill>
              </a:rPr>
              <a:t>Variables &amp; constants</a:t>
            </a:r>
          </a:p>
          <a:p>
            <a:pPr marL="342900" indent="-342900" algn="l" eaLnBrk="1" hangingPunct="1">
              <a:buFont typeface="Arial" panose="020B0604020202020204" pitchFamily="34" charset="0"/>
              <a:buChar char="•"/>
            </a:pPr>
            <a:r>
              <a:rPr lang="en-CA" sz="1800" dirty="0" smtClean="0">
                <a:solidFill>
                  <a:schemeClr val="tx1"/>
                </a:solidFill>
              </a:rPr>
              <a:t>Interactive programs</a:t>
            </a:r>
          </a:p>
          <a:p>
            <a:pPr marL="342900" indent="-342900" algn="l" eaLnBrk="1" hangingPunct="1">
              <a:buFont typeface="Arial" panose="020B0604020202020204" pitchFamily="34" charset="0"/>
              <a:buChar char="•"/>
            </a:pPr>
            <a:r>
              <a:rPr lang="en-CA" sz="1800" dirty="0" smtClean="0">
                <a:solidFill>
                  <a:schemeClr val="tx1"/>
                </a:solidFill>
              </a:rPr>
              <a:t>Formatting documents</a:t>
            </a:r>
          </a:p>
          <a:p>
            <a:pPr marL="342900" indent="-342900" algn="l" eaLnBrk="1" hangingPunct="1">
              <a:buFont typeface="Arial" panose="020B0604020202020204" pitchFamily="34" charset="0"/>
              <a:buChar char="•"/>
            </a:pPr>
            <a:r>
              <a:rPr lang="en-CA" sz="1800" dirty="0">
                <a:solidFill>
                  <a:schemeClr val="tx1"/>
                </a:solidFill>
              </a:rPr>
              <a:t>Debugger </a:t>
            </a:r>
            <a:r>
              <a:rPr lang="en-CA" sz="1800" dirty="0" smtClean="0">
                <a:solidFill>
                  <a:schemeClr val="tx1"/>
                </a:solidFill>
              </a:rPr>
              <a:t>basics</a:t>
            </a:r>
          </a:p>
          <a:p>
            <a:pPr marL="342900" indent="-342900" algn="l" eaLnBrk="1" hangingPunct="1">
              <a:buFont typeface="Arial" panose="020B0604020202020204" pitchFamily="34" charset="0"/>
              <a:buChar char="•"/>
            </a:pPr>
            <a:r>
              <a:rPr lang="en-US" sz="1800" dirty="0" smtClean="0">
                <a:solidFill>
                  <a:schemeClr val="tx1"/>
                </a:solidFill>
              </a:rPr>
              <a:t>Security</a:t>
            </a:r>
          </a:p>
          <a:p>
            <a:pPr marL="342900" indent="-342900" algn="l" eaLnBrk="1" hangingPunct="1">
              <a:buFont typeface="Arial" panose="020B0604020202020204" pitchFamily="34" charset="0"/>
              <a:buChar char="•"/>
            </a:pPr>
            <a:r>
              <a:rPr lang="en-US" sz="1800" dirty="0" smtClean="0">
                <a:solidFill>
                  <a:schemeClr val="tx1"/>
                </a:solidFill>
              </a:rPr>
              <a:t>Introduction to program documentation</a:t>
            </a:r>
          </a:p>
          <a:p>
            <a:pPr marL="342900" indent="-342900" algn="l" eaLnBrk="1" hangingPunct="1">
              <a:buFont typeface="Arial" panose="020B0604020202020204" pitchFamily="34" charset="0"/>
              <a:buChar char="•"/>
            </a:pPr>
            <a:r>
              <a:rPr lang="en-CA" sz="1800" u="sng" dirty="0" smtClean="0"/>
              <a:t>Online support: </a:t>
            </a:r>
            <a:r>
              <a:rPr lang="en-CA" sz="1800" u="sng" dirty="0" smtClean="0">
                <a:hlinkClick r:id="rId2"/>
              </a:rPr>
              <a:t>https</a:t>
            </a:r>
            <a:r>
              <a:rPr lang="en-CA" sz="1800" u="sng" dirty="0">
                <a:hlinkClick r:id="rId2"/>
              </a:rPr>
              <a:t>://support.office.com/en-US/article/create-or-run-a-macro-c6b99036-905c-49a6-818a-dfb98b7c3c9c</a:t>
            </a:r>
            <a:endParaRPr lang="en-CA" sz="1800" dirty="0"/>
          </a:p>
          <a:p>
            <a:pPr marL="342900" indent="-342900" algn="l" eaLnBrk="1" hangingPunct="1">
              <a:buFont typeface="Arial" panose="020B0604020202020204" pitchFamily="34" charset="0"/>
              <a:buChar char="•"/>
            </a:pPr>
            <a:endParaRPr lang="en-CA" sz="1800" dirty="0" smtClean="0">
              <a:solidFill>
                <a:schemeClr val="tx1"/>
              </a:solidFill>
            </a:endParaRPr>
          </a:p>
        </p:txBody>
      </p:sp>
    </p:spTree>
    <p:extLst>
      <p:ext uri="{BB962C8B-B14F-4D97-AF65-F5344CB8AC3E}">
        <p14:creationId xmlns:p14="http://schemas.microsoft.com/office/powerpoint/2010/main" val="3581832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smtClean="0"/>
              <a:t>Can You Complete The Following Tasks?</a:t>
            </a:r>
          </a:p>
        </p:txBody>
      </p:sp>
      <p:sp>
        <p:nvSpPr>
          <p:cNvPr id="23554" name="Content Placeholder 2"/>
          <p:cNvSpPr>
            <a:spLocks noGrp="1"/>
          </p:cNvSpPr>
          <p:nvPr>
            <p:ph idx="1"/>
          </p:nvPr>
        </p:nvSpPr>
        <p:spPr/>
        <p:txBody>
          <a:bodyPr/>
          <a:lstStyle/>
          <a:p>
            <a:pPr eaLnBrk="1" hangingPunct="1"/>
            <a:r>
              <a:rPr lang="en-US" dirty="0" smtClean="0"/>
              <a:t>Open a MS-Word document and replace every instance of one phrase e.g., </a:t>
            </a:r>
            <a:r>
              <a:rPr lang="en-US" dirty="0" smtClean="0">
                <a:hlinkClick r:id="rId2"/>
              </a:rPr>
              <a:t>tamj@ucalgary.ca</a:t>
            </a:r>
            <a:r>
              <a:rPr lang="en-US" dirty="0" smtClean="0"/>
              <a:t> with another </a:t>
            </a:r>
            <a:r>
              <a:rPr lang="en-US" dirty="0" smtClean="0">
                <a:hlinkClick r:id="rId3"/>
              </a:rPr>
              <a:t>tamj@cpsc.ucalgary.ca</a:t>
            </a:r>
            <a:endParaRPr lang="en-US" dirty="0" smtClean="0"/>
          </a:p>
          <a:p>
            <a:pPr eaLnBrk="1" hangingPunct="1"/>
            <a:r>
              <a:rPr lang="en-US" dirty="0" smtClean="0"/>
              <a:t>Open every document in a folder and perform the same search and replace operation:</a:t>
            </a:r>
          </a:p>
          <a:p>
            <a:pPr lvl="1" eaLnBrk="1" hangingPunct="1"/>
            <a:r>
              <a:rPr lang="en-US" dirty="0"/>
              <a:t>2</a:t>
            </a:r>
            <a:r>
              <a:rPr lang="en-US" dirty="0" smtClean="0"/>
              <a:t> documents?</a:t>
            </a:r>
          </a:p>
          <a:p>
            <a:pPr lvl="1" eaLnBrk="1" hangingPunct="1"/>
            <a:r>
              <a:rPr lang="en-US" dirty="0" smtClean="0"/>
              <a:t>10 documents?</a:t>
            </a:r>
          </a:p>
          <a:p>
            <a:pPr lvl="1" eaLnBrk="1" hangingPunct="1"/>
            <a:r>
              <a:rPr lang="en-US" dirty="0" smtClean="0"/>
              <a:t>100 documents?</a:t>
            </a:r>
          </a:p>
          <a:p>
            <a:pPr lvl="1" eaLnBrk="1" hangingPunct="1"/>
            <a:r>
              <a:rPr lang="en-US" dirty="0" smtClean="0"/>
              <a:t>All the documents in a particular folder?</a:t>
            </a:r>
          </a:p>
          <a:p>
            <a:pPr lvl="1" eaLnBrk="1" hangingPunct="1"/>
            <a:r>
              <a:rPr lang="en-US" dirty="0" smtClean="0"/>
              <a:t>What if you just wanted to open the word documents with a particular word or phrase in the name e.g., “assignments_2014”?</a:t>
            </a:r>
          </a:p>
          <a:p>
            <a:pPr eaLnBrk="1" hangingPunct="1"/>
            <a:r>
              <a:rPr lang="en-US" dirty="0" smtClean="0"/>
              <a:t>This is an example where writing a macro once is a more efficient approach</a:t>
            </a:r>
          </a:p>
          <a:p>
            <a:pPr lvl="1" eaLnBrk="1" hangingPunct="1"/>
            <a:r>
              <a:rPr lang="en-US" dirty="0" smtClean="0"/>
              <a:t>One answer to the question: “Why are we learning this???”</a:t>
            </a:r>
          </a:p>
        </p:txBody>
      </p:sp>
    </p:spTree>
    <p:extLst>
      <p:ext uri="{BB962C8B-B14F-4D97-AF65-F5344CB8AC3E}">
        <p14:creationId xmlns:p14="http://schemas.microsoft.com/office/powerpoint/2010/main" val="411445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Changing The Title </a:t>
            </a:r>
            <a:r>
              <a:rPr lang="en-CA" dirty="0" smtClean="0"/>
              <a:t>Bar </a:t>
            </a:r>
            <a:r>
              <a:rPr lang="en-US" altLang="en-US" dirty="0"/>
              <a:t> (If There Is Time)</a:t>
            </a:r>
            <a:endParaRPr lang="en-CA" dirty="0"/>
          </a:p>
        </p:txBody>
      </p:sp>
      <p:sp>
        <p:nvSpPr>
          <p:cNvPr id="3" name="Content Placeholder 2"/>
          <p:cNvSpPr>
            <a:spLocks noGrp="1"/>
          </p:cNvSpPr>
          <p:nvPr>
            <p:ph idx="1"/>
          </p:nvPr>
        </p:nvSpPr>
        <p:spPr/>
        <p:txBody>
          <a:bodyPr/>
          <a:lstStyle/>
          <a:p>
            <a:r>
              <a:rPr lang="en-CA" b="1" dirty="0" smtClean="0"/>
              <a:t>Format</a:t>
            </a:r>
            <a:r>
              <a:rPr lang="en-CA" dirty="0" smtClean="0"/>
              <a:t>:</a:t>
            </a:r>
          </a:p>
          <a:p>
            <a:pPr marL="339725" lvl="1" indent="0">
              <a:buNone/>
            </a:pPr>
            <a:r>
              <a:rPr lang="en-US" altLang="en-US" sz="1800" dirty="0">
                <a:latin typeface="Consolas" pitchFamily="49" charset="0"/>
                <a:cs typeface="Consolas" pitchFamily="49" charset="0"/>
              </a:rPr>
              <a:t> </a:t>
            </a:r>
            <a:r>
              <a:rPr lang="en-US" altLang="en-US" sz="1800" i="1" dirty="0" err="1">
                <a:latin typeface="Consolas" pitchFamily="49" charset="0"/>
                <a:cs typeface="Consolas" pitchFamily="49" charset="0"/>
              </a:rPr>
              <a:t>ActiveDocument.ActiveWindow.Caption</a:t>
            </a:r>
            <a:r>
              <a:rPr lang="en-US" altLang="en-US" sz="1800" i="1" dirty="0">
                <a:latin typeface="Consolas" pitchFamily="49" charset="0"/>
                <a:cs typeface="Consolas" pitchFamily="49" charset="0"/>
              </a:rPr>
              <a:t> = </a:t>
            </a:r>
          </a:p>
          <a:p>
            <a:pPr marL="339725" lvl="1" indent="0">
              <a:buNone/>
            </a:pPr>
            <a:r>
              <a:rPr lang="en-US" altLang="en-US" sz="1800" i="1" dirty="0">
                <a:latin typeface="Consolas" pitchFamily="49" charset="0"/>
                <a:cs typeface="Consolas" pitchFamily="49" charset="0"/>
              </a:rPr>
              <a:t>         </a:t>
            </a:r>
            <a:r>
              <a:rPr lang="en-US" altLang="en-US" sz="1800" i="1" dirty="0" smtClean="0">
                <a:latin typeface="Consolas" pitchFamily="49" charset="0"/>
                <a:cs typeface="Consolas" pitchFamily="49" charset="0"/>
              </a:rPr>
              <a:t>"&lt;New text for the title bar&gt;"</a:t>
            </a:r>
          </a:p>
          <a:p>
            <a:pPr marL="339725" lvl="1" indent="0">
              <a:buNone/>
            </a:pPr>
            <a:endParaRPr lang="en-CA" dirty="0"/>
          </a:p>
          <a:p>
            <a:r>
              <a:rPr lang="en-CA" b="1" dirty="0"/>
              <a:t>Word document containing the macro</a:t>
            </a:r>
            <a:r>
              <a:rPr lang="en-CA"/>
              <a:t>: </a:t>
            </a:r>
            <a:r>
              <a:rPr lang="en-CA" smtClean="0"/>
              <a:t>4</a:t>
            </a:r>
            <a:r>
              <a:rPr lang="en-CA">
                <a:latin typeface="Consolas" panose="020B0609020204030204" pitchFamily="49" charset="0"/>
                <a:cs typeface="Consolas" panose="020B0609020204030204" pitchFamily="49" charset="0"/>
              </a:rPr>
              <a:t>t</a:t>
            </a:r>
            <a:r>
              <a:rPr lang="en-CA" smtClean="0">
                <a:latin typeface="Consolas" panose="020B0609020204030204" pitchFamily="49" charset="0"/>
                <a:cs typeface="Consolas" panose="020B0609020204030204" pitchFamily="49" charset="0"/>
              </a:rPr>
              <a:t>itleBar.docm</a:t>
            </a:r>
            <a:endParaRPr lang="en-CA" dirty="0">
              <a:latin typeface="Consolas" panose="020B0609020204030204" pitchFamily="49" charset="0"/>
              <a:cs typeface="Consolas" panose="020B0609020204030204" pitchFamily="49" charset="0"/>
            </a:endParaRPr>
          </a:p>
          <a:p>
            <a:pPr marL="339725" lvl="1" indent="0">
              <a:buNone/>
            </a:pPr>
            <a:endParaRPr lang="en-CA" sz="1800" dirty="0" smtClean="0">
              <a:latin typeface="Consolas" panose="020B0609020204030204" pitchFamily="49" charset="0"/>
              <a:cs typeface="Consolas" panose="020B0609020204030204" pitchFamily="49" charset="0"/>
            </a:endParaRPr>
          </a:p>
        </p:txBody>
      </p:sp>
      <p:sp>
        <p:nvSpPr>
          <p:cNvPr id="4" name="Rectangle 3"/>
          <p:cNvSpPr/>
          <p:nvPr/>
        </p:nvSpPr>
        <p:spPr>
          <a:xfrm>
            <a:off x="751444" y="3429000"/>
            <a:ext cx="7801099" cy="1143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lvl="1" indent="0">
              <a:buNone/>
            </a:pPr>
            <a:r>
              <a:rPr lang="en-CA" b="1">
                <a:latin typeface="Consolas" panose="020B0609020204030204" pitchFamily="49" charset="0"/>
                <a:cs typeface="Consolas" panose="020B0609020204030204" pitchFamily="49" charset="0"/>
              </a:rPr>
              <a:t>Sub firstTitleBarExample()</a:t>
            </a:r>
          </a:p>
          <a:p>
            <a:pPr marL="339725" lvl="1" indent="0">
              <a:buNone/>
            </a:pPr>
            <a:r>
              <a:rPr lang="en-CA" b="1">
                <a:latin typeface="Consolas" panose="020B0609020204030204" pitchFamily="49" charset="0"/>
                <a:cs typeface="Consolas" panose="020B0609020204030204" pitchFamily="49" charset="0"/>
              </a:rPr>
              <a:t>     ActiveDocument.ActiveWindow.Caption = "A NEW TITLE!"</a:t>
            </a:r>
          </a:p>
          <a:p>
            <a:pPr marL="339725" lvl="1" indent="0">
              <a:buNone/>
            </a:pPr>
            <a:r>
              <a:rPr lang="en-CA" b="1">
                <a:latin typeface="Consolas" panose="020B0609020204030204" pitchFamily="49" charset="0"/>
                <a:cs typeface="Consolas" panose="020B0609020204030204" pitchFamily="49" charset="0"/>
              </a:rPr>
              <a:t>End </a:t>
            </a:r>
            <a:r>
              <a:rPr lang="en-CA" b="1" smtClean="0">
                <a:latin typeface="Consolas" panose="020B0609020204030204" pitchFamily="49" charset="0"/>
                <a:cs typeface="Consolas" panose="020B0609020204030204" pitchFamily="49" charset="0"/>
              </a:rPr>
              <a:t>Sub</a:t>
            </a:r>
            <a:endParaRPr lang="en-CA" b="1">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550147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Comparison: Popups Vs. Status </a:t>
            </a:r>
            <a:r>
              <a:rPr lang="en-CA" dirty="0" smtClean="0"/>
              <a:t>Messages </a:t>
            </a:r>
            <a:r>
              <a:rPr lang="en-US" altLang="en-US" dirty="0"/>
              <a:t> (If There Is Time)</a:t>
            </a:r>
            <a:endParaRPr lang="en-CA" dirty="0"/>
          </a:p>
        </p:txBody>
      </p:sp>
      <p:sp>
        <p:nvSpPr>
          <p:cNvPr id="3" name="Content Placeholder 2"/>
          <p:cNvSpPr>
            <a:spLocks noGrp="1"/>
          </p:cNvSpPr>
          <p:nvPr>
            <p:ph idx="1"/>
          </p:nvPr>
        </p:nvSpPr>
        <p:spPr/>
        <p:txBody>
          <a:bodyPr/>
          <a:lstStyle/>
          <a:p>
            <a:r>
              <a:rPr lang="en-CA" dirty="0" smtClean="0"/>
              <a:t>Popup dialogs:</a:t>
            </a:r>
          </a:p>
          <a:p>
            <a:pPr lvl="1"/>
            <a:r>
              <a:rPr lang="en-CA" dirty="0" smtClean="0"/>
              <a:t>Often used for important messages that you don’t want the user to miss</a:t>
            </a:r>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Overuse can simply result in the user “clicking past” the dialog without reading them</a:t>
            </a:r>
          </a:p>
          <a:p>
            <a:pPr lvl="1"/>
            <a:endParaRPr lang="en-CA" dirty="0"/>
          </a:p>
          <a:p>
            <a:r>
              <a:rPr lang="en-CA" dirty="0" smtClean="0"/>
              <a:t>Status messages:</a:t>
            </a:r>
          </a:p>
          <a:p>
            <a:pPr lvl="1"/>
            <a:r>
              <a:rPr lang="en-CA" dirty="0" smtClean="0"/>
              <a:t>More subtle presentation of information.</a:t>
            </a:r>
          </a:p>
          <a:p>
            <a:pPr lvl="1"/>
            <a:r>
              <a:rPr lang="en-CA" dirty="0" smtClean="0"/>
              <a:t>Easy to miss.</a:t>
            </a:r>
          </a:p>
          <a:p>
            <a:pPr lvl="1"/>
            <a:r>
              <a:rPr lang="en-CA" dirty="0" smtClean="0"/>
              <a:t>Multiple updates result in only the last change appearing to the user</a:t>
            </a:r>
            <a:endParaRPr lang="en-CA" dirty="0"/>
          </a:p>
        </p:txBody>
      </p:sp>
      <p:pic>
        <p:nvPicPr>
          <p:cNvPr id="4" name="Picture 3"/>
          <p:cNvPicPr>
            <a:picLocks noChangeAspect="1"/>
          </p:cNvPicPr>
          <p:nvPr/>
        </p:nvPicPr>
        <p:blipFill>
          <a:blip r:embed="rId2"/>
          <a:stretch>
            <a:fillRect/>
          </a:stretch>
        </p:blipFill>
        <p:spPr>
          <a:xfrm>
            <a:off x="762000" y="2358571"/>
            <a:ext cx="2857500" cy="1514475"/>
          </a:xfrm>
          <a:prstGeom prst="rect">
            <a:avLst/>
          </a:prstGeom>
        </p:spPr>
      </p:pic>
    </p:spTree>
    <p:extLst>
      <p:ext uri="{BB962C8B-B14F-4D97-AF65-F5344CB8AC3E}">
        <p14:creationId xmlns:p14="http://schemas.microsoft.com/office/powerpoint/2010/main" val="6706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
                                  </p:stCondLst>
                                  <p:childTnLst>
                                    <p:set>
                                      <p:cBhvr>
                                        <p:cTn id="2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
                                  </p:stCondLst>
                                  <p:childTnLst>
                                    <p:set>
                                      <p:cBhvr>
                                        <p:cTn id="26"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
                                  </p:stCondLst>
                                  <p:childTnLst>
                                    <p:set>
                                      <p:cBhvr>
                                        <p:cTn id="30" dur="1" fill="hold">
                                          <p:stCondLst>
                                            <p:cond delay="499"/>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
                                  </p:stCondLst>
                                  <p:childTnLst>
                                    <p:set>
                                      <p:cBhvr>
                                        <p:cTn id="34" dur="1" fill="hold">
                                          <p:stCondLst>
                                            <p:cond delay="499"/>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943466" y="1981200"/>
            <a:ext cx="6505699" cy="28194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lvl="1" indent="0">
              <a:buNone/>
            </a:pPr>
            <a:r>
              <a:rPr lang="pt-BR" b="1">
                <a:latin typeface="Consolas" panose="020B0609020204030204" pitchFamily="49" charset="0"/>
                <a:cs typeface="Consolas" panose="020B0609020204030204" pitchFamily="49" charset="0"/>
              </a:rPr>
              <a:t>Sub secondTitleBarExample()</a:t>
            </a:r>
          </a:p>
          <a:p>
            <a:pPr marL="339725" lvl="1" indent="0">
              <a:buNone/>
            </a:pPr>
            <a:r>
              <a:rPr lang="pt-BR" b="1">
                <a:latin typeface="Consolas" panose="020B0609020204030204" pitchFamily="49" charset="0"/>
                <a:cs typeface="Consolas" panose="020B0609020204030204" pitchFamily="49" charset="0"/>
              </a:rPr>
              <a:t>   Dim num1 As Integer</a:t>
            </a:r>
          </a:p>
          <a:p>
            <a:pPr marL="339725" lvl="1" indent="0">
              <a:buNone/>
            </a:pPr>
            <a:r>
              <a:rPr lang="pt-BR" b="1">
                <a:latin typeface="Consolas" panose="020B0609020204030204" pitchFamily="49" charset="0"/>
                <a:cs typeface="Consolas" panose="020B0609020204030204" pitchFamily="49" charset="0"/>
              </a:rPr>
              <a:t>   Dim num2 As Integer</a:t>
            </a:r>
          </a:p>
          <a:p>
            <a:pPr marL="339725" lvl="1" indent="0">
              <a:buNone/>
            </a:pPr>
            <a:r>
              <a:rPr lang="pt-BR" b="1">
                <a:latin typeface="Consolas" panose="020B0609020204030204" pitchFamily="49" charset="0"/>
                <a:cs typeface="Consolas" panose="020B0609020204030204" pitchFamily="49" charset="0"/>
              </a:rPr>
              <a:t>   </a:t>
            </a:r>
          </a:p>
          <a:p>
            <a:pPr marL="339725" lvl="1" indent="0">
              <a:buNone/>
            </a:pPr>
            <a:r>
              <a:rPr lang="pt-BR" b="1">
                <a:latin typeface="Consolas" panose="020B0609020204030204" pitchFamily="49" charset="0"/>
                <a:cs typeface="Consolas" panose="020B0609020204030204" pitchFamily="49" charset="0"/>
              </a:rPr>
              <a:t>   num1 = 666</a:t>
            </a:r>
          </a:p>
          <a:p>
            <a:pPr marL="339725" lvl="1" indent="0">
              <a:buNone/>
            </a:pPr>
            <a:r>
              <a:rPr lang="pt-BR" b="1">
                <a:latin typeface="Consolas" panose="020B0609020204030204" pitchFamily="49" charset="0"/>
                <a:cs typeface="Consolas" panose="020B0609020204030204" pitchFamily="49" charset="0"/>
              </a:rPr>
              <a:t>   num2 = 888</a:t>
            </a:r>
          </a:p>
          <a:p>
            <a:pPr marL="339725" lvl="1" indent="0">
              <a:buNone/>
            </a:pPr>
            <a:r>
              <a:rPr lang="pt-BR" b="1">
                <a:latin typeface="Consolas" panose="020B0609020204030204" pitchFamily="49" charset="0"/>
                <a:cs typeface="Consolas" panose="020B0609020204030204" pitchFamily="49" charset="0"/>
              </a:rPr>
              <a:t>   ActiveDocument.ActiveWindow.Caption = num1</a:t>
            </a:r>
          </a:p>
          <a:p>
            <a:pPr marL="339725" lvl="1" indent="0">
              <a:buNone/>
            </a:pPr>
            <a:r>
              <a:rPr lang="pt-BR" b="1">
                <a:latin typeface="Consolas" panose="020B0609020204030204" pitchFamily="49" charset="0"/>
                <a:cs typeface="Consolas" panose="020B0609020204030204" pitchFamily="49" charset="0"/>
              </a:rPr>
              <a:t>   ActiveDocument.ActiveWindow.Caption = num2</a:t>
            </a:r>
          </a:p>
          <a:p>
            <a:pPr marL="339725" lvl="1" indent="0">
              <a:buNone/>
            </a:pPr>
            <a:r>
              <a:rPr lang="pt-BR" b="1">
                <a:latin typeface="Consolas" panose="020B0609020204030204" pitchFamily="49" charset="0"/>
                <a:cs typeface="Consolas" panose="020B0609020204030204" pitchFamily="49" charset="0"/>
              </a:rPr>
              <a:t>End Sub</a:t>
            </a:r>
            <a:endParaRPr lang="en-CA" b="1">
              <a:latin typeface="Consolas" panose="020B0609020204030204" pitchFamily="49" charset="0"/>
              <a:cs typeface="Consolas" panose="020B0609020204030204" pitchFamily="49" charset="0"/>
            </a:endParaRPr>
          </a:p>
          <a:p>
            <a:endParaRPr lang="en-US" b="1"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Missing The </a:t>
            </a:r>
            <a:r>
              <a:rPr lang="en-CA" dirty="0" smtClean="0"/>
              <a:t>Message </a:t>
            </a:r>
            <a:r>
              <a:rPr lang="en-US" altLang="en-US" dirty="0"/>
              <a:t> (If There Is Time)</a:t>
            </a:r>
            <a:endParaRPr lang="en-CA" dirty="0"/>
          </a:p>
        </p:txBody>
      </p:sp>
      <p:sp>
        <p:nvSpPr>
          <p:cNvPr id="3" name="Content Placeholder 2"/>
          <p:cNvSpPr>
            <a:spLocks noGrp="1"/>
          </p:cNvSpPr>
          <p:nvPr>
            <p:ph idx="1"/>
          </p:nvPr>
        </p:nvSpPr>
        <p:spPr>
          <a:xfrm>
            <a:off x="457200" y="1447800"/>
            <a:ext cx="8229600" cy="533400"/>
          </a:xfrm>
        </p:spPr>
        <p:txBody>
          <a:bodyPr/>
          <a:lstStyle/>
          <a:p>
            <a:pPr marL="339725" lvl="1" indent="0">
              <a:buNone/>
            </a:pPr>
            <a:r>
              <a:rPr lang="pt-BR" sz="2400" b="1" dirty="0">
                <a:cs typeface="Consolas" panose="020B0609020204030204" pitchFamily="49" charset="0"/>
              </a:rPr>
              <a:t>Word document containing the macro</a:t>
            </a:r>
            <a:r>
              <a:rPr lang="pt-BR" sz="2400">
                <a:cs typeface="Consolas" panose="020B0609020204030204" pitchFamily="49" charset="0"/>
              </a:rPr>
              <a:t>: </a:t>
            </a:r>
            <a:r>
              <a:rPr lang="pt-BR" sz="2400" smtClean="0">
                <a:cs typeface="Consolas" panose="020B0609020204030204" pitchFamily="49" charset="0"/>
              </a:rPr>
              <a:t>5</a:t>
            </a:r>
            <a:r>
              <a:rPr lang="pt-BR" sz="2400">
                <a:latin typeface="Consolas" panose="020B0609020204030204" pitchFamily="49" charset="0"/>
                <a:cs typeface="Consolas" panose="020B0609020204030204" pitchFamily="49" charset="0"/>
              </a:rPr>
              <a:t>t</a:t>
            </a:r>
            <a:r>
              <a:rPr lang="pt-BR" sz="2400" smtClean="0">
                <a:latin typeface="Consolas" panose="020B0609020204030204" pitchFamily="49" charset="0"/>
                <a:cs typeface="Consolas" panose="020B0609020204030204" pitchFamily="49" charset="0"/>
              </a:rPr>
              <a:t>itleBarV2.docm</a:t>
            </a:r>
            <a:endParaRPr lang="pt-BR" sz="2400" dirty="0">
              <a:latin typeface="Consolas" panose="020B0609020204030204" pitchFamily="49" charset="0"/>
              <a:cs typeface="Consolas" panose="020B0609020204030204" pitchFamily="49" charset="0"/>
            </a:endParaRPr>
          </a:p>
          <a:p>
            <a:pPr marL="339725" lvl="1" indent="0">
              <a:buNone/>
            </a:pPr>
            <a:endParaRPr lang="en-CA" sz="1800" dirty="0">
              <a:latin typeface="Consolas" panose="020B0609020204030204" pitchFamily="49" charset="0"/>
              <a:cs typeface="Consolas" panose="020B0609020204030204" pitchFamily="49" charset="0"/>
            </a:endParaRPr>
          </a:p>
        </p:txBody>
      </p:sp>
      <p:pic>
        <p:nvPicPr>
          <p:cNvPr id="6" name="Picture 5"/>
          <p:cNvPicPr>
            <a:picLocks noChangeAspect="1"/>
          </p:cNvPicPr>
          <p:nvPr/>
        </p:nvPicPr>
        <p:blipFill rotWithShape="1">
          <a:blip r:embed="rId2"/>
          <a:srcRect b="12301"/>
          <a:stretch/>
        </p:blipFill>
        <p:spPr>
          <a:xfrm>
            <a:off x="5734665" y="4579989"/>
            <a:ext cx="3429000" cy="2280469"/>
          </a:xfrm>
          <a:prstGeom prst="rect">
            <a:avLst/>
          </a:prstGeom>
        </p:spPr>
      </p:pic>
    </p:spTree>
    <p:extLst>
      <p:ext uri="{BB962C8B-B14F-4D97-AF65-F5344CB8AC3E}">
        <p14:creationId xmlns:p14="http://schemas.microsoft.com/office/powerpoint/2010/main" val="133419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smtClean="0"/>
              <a:t>Getting </a:t>
            </a:r>
            <a:r>
              <a:rPr lang="en-US" b="1" dirty="0" smtClean="0">
                <a:solidFill>
                  <a:srgbClr val="FF0000"/>
                </a:solidFill>
              </a:rPr>
              <a:t>User Input</a:t>
            </a:r>
          </a:p>
        </p:txBody>
      </p:sp>
      <p:sp>
        <p:nvSpPr>
          <p:cNvPr id="3" name="Content Placeholder 2"/>
          <p:cNvSpPr>
            <a:spLocks noGrp="1"/>
          </p:cNvSpPr>
          <p:nvPr>
            <p:ph idx="1"/>
          </p:nvPr>
        </p:nvSpPr>
        <p:spPr/>
        <p:txBody>
          <a:bodyPr/>
          <a:lstStyle/>
          <a:p>
            <a:pPr eaLnBrk="1" hangingPunct="1"/>
            <a:r>
              <a:rPr lang="en-US" dirty="0" smtClean="0"/>
              <a:t>A simple approach is to use an </a:t>
            </a:r>
            <a:r>
              <a:rPr lang="en-US" b="1" dirty="0" smtClean="0">
                <a:solidFill>
                  <a:srgbClr val="FF0000"/>
                </a:solidFill>
                <a:latin typeface="Consolas" pitchFamily="49" charset="0"/>
                <a:cs typeface="Consolas" pitchFamily="49" charset="0"/>
              </a:rPr>
              <a:t>Input Box</a:t>
            </a:r>
          </a:p>
          <a:p>
            <a:pPr eaLnBrk="1" hangingPunct="1"/>
            <a:r>
              <a:rPr lang="en-US" dirty="0" smtClean="0"/>
              <a:t>Format:</a:t>
            </a:r>
          </a:p>
          <a:p>
            <a:pPr marL="339725" lvl="1" indent="0" eaLnBrk="1" hangingPunct="1">
              <a:buFont typeface="Arial" charset="0"/>
              <a:buNone/>
            </a:pPr>
            <a:r>
              <a:rPr lang="en-US" sz="1800" dirty="0" smtClean="0">
                <a:latin typeface="Consolas" pitchFamily="49" charset="0"/>
                <a:cs typeface="Consolas" pitchFamily="49" charset="0"/>
              </a:rPr>
              <a:t>&lt;Variable </a:t>
            </a:r>
            <a:r>
              <a:rPr lang="en-US" sz="1800" i="1" dirty="0" smtClean="0">
                <a:latin typeface="Consolas" pitchFamily="49" charset="0"/>
                <a:cs typeface="Consolas" pitchFamily="49" charset="0"/>
              </a:rPr>
              <a:t>name</a:t>
            </a:r>
            <a:r>
              <a:rPr lang="en-US" sz="1800" dirty="0" smtClean="0">
                <a:latin typeface="Consolas" pitchFamily="49" charset="0"/>
                <a:cs typeface="Consolas" pitchFamily="49" charset="0"/>
              </a:rPr>
              <a:t>&gt; = </a:t>
            </a:r>
            <a:r>
              <a:rPr lang="en-US" sz="1800" b="1" i="1" dirty="0" smtClean="0">
                <a:solidFill>
                  <a:srgbClr val="FF0000"/>
                </a:solidFill>
                <a:latin typeface="Consolas" pitchFamily="49" charset="0"/>
                <a:cs typeface="Consolas" pitchFamily="49" charset="0"/>
              </a:rPr>
              <a:t>InputBox</a:t>
            </a:r>
            <a:r>
              <a:rPr lang="en-US" sz="1800" b="1" dirty="0" smtClean="0">
                <a:solidFill>
                  <a:srgbClr val="FF0000"/>
                </a:solidFill>
                <a:latin typeface="Consolas" pitchFamily="49" charset="0"/>
                <a:cs typeface="Consolas" pitchFamily="49" charset="0"/>
              </a:rPr>
              <a:t>(</a:t>
            </a:r>
            <a:r>
              <a:rPr lang="en-US" sz="1800" b="1" dirty="0" smtClean="0">
                <a:latin typeface="Consolas" pitchFamily="49" charset="0"/>
                <a:cs typeface="Consolas" pitchFamily="49" charset="0"/>
              </a:rPr>
              <a:t>&lt;</a:t>
            </a:r>
            <a:r>
              <a:rPr lang="en-US" sz="1800" b="1" dirty="0" smtClean="0">
                <a:solidFill>
                  <a:srgbClr val="FF0000"/>
                </a:solidFill>
              </a:rPr>
              <a:t>"</a:t>
            </a:r>
            <a:r>
              <a:rPr lang="en-US" sz="1800" b="1" i="1" dirty="0" smtClean="0">
                <a:latin typeface="Consolas" pitchFamily="49" charset="0"/>
                <a:cs typeface="Consolas" pitchFamily="49" charset="0"/>
              </a:rPr>
              <a:t>Prompt</a:t>
            </a:r>
            <a:r>
              <a:rPr lang="en-US" sz="1800" b="1" dirty="0" smtClean="0">
                <a:solidFill>
                  <a:srgbClr val="FF0000"/>
                </a:solidFill>
              </a:rPr>
              <a:t>"</a:t>
            </a:r>
            <a:r>
              <a:rPr lang="en-US" sz="1800" b="1" dirty="0" smtClean="0">
                <a:latin typeface="Consolas" pitchFamily="49" charset="0"/>
                <a:cs typeface="Consolas" pitchFamily="49" charset="0"/>
              </a:rPr>
              <a:t>&gt;</a:t>
            </a:r>
            <a:r>
              <a:rPr lang="en-US" sz="1800" dirty="0" smtClean="0">
                <a:latin typeface="Consolas" pitchFamily="49" charset="0"/>
                <a:cs typeface="Consolas" pitchFamily="49" charset="0"/>
              </a:rPr>
              <a:t>, &lt;</a:t>
            </a:r>
            <a:r>
              <a:rPr lang="en-US" sz="1800" dirty="0" smtClean="0"/>
              <a:t>"</a:t>
            </a:r>
            <a:r>
              <a:rPr lang="en-US" sz="1800" i="1" dirty="0" smtClean="0">
                <a:latin typeface="Consolas" pitchFamily="49" charset="0"/>
                <a:cs typeface="Consolas" pitchFamily="49" charset="0"/>
              </a:rPr>
              <a:t>Title  bar</a:t>
            </a:r>
            <a:r>
              <a:rPr lang="en-US" sz="1800" dirty="0" smtClean="0"/>
              <a:t>"</a:t>
            </a:r>
            <a:r>
              <a:rPr lang="en-US" sz="1800" dirty="0" smtClean="0">
                <a:latin typeface="Consolas" pitchFamily="49" charset="0"/>
                <a:cs typeface="Consolas" pitchFamily="49" charset="0"/>
              </a:rPr>
              <a:t>&gt;</a:t>
            </a:r>
            <a:r>
              <a:rPr lang="en-US" sz="1800" b="1" dirty="0" smtClean="0">
                <a:solidFill>
                  <a:srgbClr val="FF0000"/>
                </a:solidFill>
                <a:latin typeface="Consolas" pitchFamily="49" charset="0"/>
                <a:cs typeface="Consolas" pitchFamily="49" charset="0"/>
              </a:rPr>
              <a:t>)</a:t>
            </a:r>
          </a:p>
          <a:p>
            <a:pPr marL="339725" lvl="1" indent="0" eaLnBrk="1" hangingPunct="1">
              <a:buFont typeface="Arial" charset="0"/>
              <a:buNone/>
            </a:pPr>
            <a:endParaRPr lang="en-US" dirty="0" smtClean="0"/>
          </a:p>
          <a:p>
            <a:pPr eaLnBrk="1" hangingPunct="1"/>
            <a:r>
              <a:rPr lang="en-US" dirty="0" smtClean="0"/>
              <a:t>Example:</a:t>
            </a:r>
          </a:p>
          <a:p>
            <a:pPr marL="339725" lvl="1" indent="0" eaLnBrk="1" hangingPunct="1">
              <a:buFont typeface="Arial" charset="0"/>
              <a:buNone/>
            </a:pPr>
            <a:r>
              <a:rPr lang="en-US" sz="1800" dirty="0" smtClean="0">
                <a:latin typeface="Consolas" pitchFamily="49" charset="0"/>
                <a:cs typeface="Consolas" pitchFamily="49" charset="0"/>
              </a:rPr>
              <a:t>Name = </a:t>
            </a:r>
            <a:r>
              <a:rPr lang="en-US" sz="1800" b="1" dirty="0" smtClean="0">
                <a:solidFill>
                  <a:srgbClr val="FF0000"/>
                </a:solidFill>
                <a:latin typeface="Consolas" pitchFamily="49" charset="0"/>
                <a:cs typeface="Consolas" pitchFamily="49" charset="0"/>
              </a:rPr>
              <a:t>InputBox("</a:t>
            </a:r>
            <a:r>
              <a:rPr lang="en-US" sz="1800" dirty="0" smtClean="0">
                <a:latin typeface="Consolas" pitchFamily="49" charset="0"/>
                <a:cs typeface="Consolas" pitchFamily="49" charset="0"/>
              </a:rPr>
              <a:t>What is your name</a:t>
            </a:r>
            <a:r>
              <a:rPr lang="en-US" sz="1800" b="1" dirty="0" smtClean="0">
                <a:solidFill>
                  <a:srgbClr val="FF0000"/>
                </a:solidFill>
                <a:latin typeface="Consolas" pitchFamily="49" charset="0"/>
                <a:cs typeface="Consolas" pitchFamily="49" charset="0"/>
              </a:rPr>
              <a:t>"</a:t>
            </a:r>
            <a:r>
              <a:rPr lang="en-US" sz="1800" dirty="0" smtClean="0">
                <a:latin typeface="Consolas" pitchFamily="49" charset="0"/>
                <a:cs typeface="Consolas" pitchFamily="49" charset="0"/>
              </a:rPr>
              <a:t>), </a:t>
            </a:r>
            <a:r>
              <a:rPr lang="en-US" sz="1800" dirty="0" smtClean="0"/>
              <a:t>"</a:t>
            </a:r>
            <a:r>
              <a:rPr lang="en-US" sz="1800" dirty="0" smtClean="0">
                <a:latin typeface="Consolas" pitchFamily="49" charset="0"/>
                <a:cs typeface="Consolas" pitchFamily="49" charset="0"/>
              </a:rPr>
              <a:t>Getting Personal"</a:t>
            </a:r>
            <a:r>
              <a:rPr lang="en-US" sz="1800" b="1" dirty="0" smtClean="0">
                <a:solidFill>
                  <a:srgbClr val="FF0000"/>
                </a:solidFill>
                <a:latin typeface="Consolas" pitchFamily="49" charset="0"/>
                <a:cs typeface="Consolas" pitchFamily="49" charset="0"/>
              </a:rPr>
              <a:t>)</a:t>
            </a:r>
          </a:p>
          <a:p>
            <a:pPr eaLnBrk="1" hangingPunct="1"/>
            <a:endParaRPr lang="en-US" dirty="0" smtClean="0"/>
          </a:p>
          <a:p>
            <a:pPr eaLnBrk="1" hangingPunct="1"/>
            <a:r>
              <a:rPr lang="en-US" dirty="0" smtClean="0"/>
              <a:t>Note: only the string for the prompt is mandatory.</a:t>
            </a:r>
          </a:p>
          <a:p>
            <a:pPr eaLnBrk="1" hangingPunct="1"/>
            <a:r>
              <a:rPr lang="en-US" dirty="0" smtClean="0"/>
              <a:t>If the title bar information is omitted then the default is the application name (“Microsoft Word”)</a:t>
            </a:r>
          </a:p>
        </p:txBody>
      </p:sp>
      <p:pic>
        <p:nvPicPr>
          <p:cNvPr id="1026" name="Picture 2"/>
          <p:cNvPicPr>
            <a:picLocks noChangeAspect="1" noChangeArrowheads="1"/>
          </p:cNvPicPr>
          <p:nvPr/>
        </p:nvPicPr>
        <p:blipFill>
          <a:blip r:embed="rId2"/>
          <a:srcRect/>
          <a:stretch>
            <a:fillRect/>
          </a:stretch>
        </p:blipFill>
        <p:spPr bwMode="auto">
          <a:xfrm>
            <a:off x="5410200" y="5257800"/>
            <a:ext cx="3467100" cy="1428750"/>
          </a:xfrm>
          <a:prstGeom prst="rect">
            <a:avLst/>
          </a:prstGeom>
          <a:noFill/>
          <a:ln w="9525">
            <a:noFill/>
            <a:miter lim="800000"/>
            <a:headEnd/>
            <a:tailEnd/>
          </a:ln>
        </p:spPr>
      </p:pic>
    </p:spTree>
    <p:extLst>
      <p:ext uri="{BB962C8B-B14F-4D97-AF65-F5344CB8AC3E}">
        <p14:creationId xmlns:p14="http://schemas.microsoft.com/office/powerpoint/2010/main" val="303646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
                                  </p:stCondLst>
                                  <p:childTnLst>
                                    <p:set>
                                      <p:cBhvr>
                                        <p:cTn id="3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smtClean="0"/>
              <a:t>Example</a:t>
            </a:r>
            <a:r>
              <a:rPr lang="en-US" dirty="0" smtClean="0"/>
              <a:t>: </a:t>
            </a:r>
            <a:r>
              <a:rPr lang="en-US" dirty="0" err="1" smtClean="0">
                <a:latin typeface="Consolas" panose="020B0609020204030204" pitchFamily="49" charset="0"/>
                <a:cs typeface="Consolas" panose="020B0609020204030204" pitchFamily="49" charset="0"/>
              </a:rPr>
              <a:t>InputBox</a:t>
            </a:r>
            <a:endParaRPr lang="en-US" dirty="0" smtClean="0">
              <a:latin typeface="Consolas" panose="020B0609020204030204" pitchFamily="49" charset="0"/>
              <a:cs typeface="Consolas" panose="020B0609020204030204" pitchFamily="49" charset="0"/>
            </a:endParaRPr>
          </a:p>
        </p:txBody>
      </p:sp>
      <p:sp>
        <p:nvSpPr>
          <p:cNvPr id="92162" name="Content Placeholder 2"/>
          <p:cNvSpPr>
            <a:spLocks noGrp="1"/>
          </p:cNvSpPr>
          <p:nvPr>
            <p:ph idx="1"/>
          </p:nvPr>
        </p:nvSpPr>
        <p:spPr>
          <a:xfrm>
            <a:off x="152400" y="1066800"/>
            <a:ext cx="8763000" cy="5791200"/>
          </a:xfrm>
        </p:spPr>
        <p:txBody>
          <a:bodyPr/>
          <a:lstStyle/>
          <a:p>
            <a:pPr eaLnBrk="1" hangingPunct="1"/>
            <a:r>
              <a:rPr lang="en-US" dirty="0" smtClean="0"/>
              <a:t>Learning: getting user input with an </a:t>
            </a:r>
            <a:r>
              <a:rPr lang="en-US" dirty="0" err="1" smtClean="0">
                <a:latin typeface="Consolas" pitchFamily="49" charset="0"/>
                <a:cs typeface="Consolas" pitchFamily="49" charset="0"/>
              </a:rPr>
              <a:t>InputBox</a:t>
            </a:r>
            <a:endParaRPr lang="en-US" dirty="0" smtClean="0">
              <a:latin typeface="Consolas" pitchFamily="49" charset="0"/>
              <a:cs typeface="Consolas" pitchFamily="49" charset="0"/>
            </a:endParaRPr>
          </a:p>
          <a:p>
            <a:pPr eaLnBrk="1" hangingPunct="1"/>
            <a:r>
              <a:rPr lang="en-US" b="1" dirty="0" smtClean="0">
                <a:latin typeface="Consolas" pitchFamily="49" charset="0"/>
                <a:cs typeface="Consolas" pitchFamily="49" charset="0"/>
              </a:rPr>
              <a:t>Word document containing the macro</a:t>
            </a:r>
            <a:r>
              <a:rPr lang="en-US" smtClean="0">
                <a:latin typeface="Consolas" pitchFamily="49" charset="0"/>
                <a:cs typeface="Consolas" pitchFamily="49" charset="0"/>
              </a:rPr>
              <a:t>:  6inputBox.docm</a:t>
            </a:r>
            <a:endParaRPr lang="en-US" dirty="0" smtClean="0">
              <a:latin typeface="Consolas" pitchFamily="49" charset="0"/>
              <a:cs typeface="Consolas" pitchFamily="49" charset="0"/>
            </a:endParaRPr>
          </a:p>
          <a:p>
            <a:pPr eaLnBrk="1" hangingPunct="1"/>
            <a:endParaRPr lang="en-US" dirty="0" smtClean="0"/>
          </a:p>
          <a:p>
            <a:pPr marL="339725" lvl="1" indent="0" eaLnBrk="1" hangingPunct="1">
              <a:buFont typeface="Arial" charset="0"/>
              <a:buNone/>
            </a:pPr>
            <a:r>
              <a:rPr lang="en-US" sz="1600" dirty="0" smtClean="0">
                <a:latin typeface="Consolas" pitchFamily="49" charset="0"/>
                <a:cs typeface="Consolas" pitchFamily="49" charset="0"/>
              </a:rPr>
              <a:t>Sub </a:t>
            </a:r>
            <a:r>
              <a:rPr lang="en-US" sz="1600" dirty="0" err="1" smtClean="0">
                <a:latin typeface="Consolas" pitchFamily="49" charset="0"/>
                <a:cs typeface="Consolas" pitchFamily="49" charset="0"/>
              </a:rPr>
              <a:t>InputExample</a:t>
            </a:r>
            <a:r>
              <a:rPr lang="en-US" sz="1600" dirty="0" smtClean="0">
                <a:latin typeface="Consolas" pitchFamily="49" charset="0"/>
                <a:cs typeface="Consolas" pitchFamily="49" charset="0"/>
              </a:rPr>
              <a:t>()</a:t>
            </a:r>
          </a:p>
          <a:p>
            <a:pPr marL="339725" lvl="1" indent="0" eaLnBrk="1" hangingPunct="1">
              <a:buFont typeface="Arial" charset="0"/>
              <a:buNone/>
            </a:pPr>
            <a:r>
              <a:rPr lang="en-US" sz="1600" dirty="0" smtClean="0">
                <a:latin typeface="Consolas" pitchFamily="49" charset="0"/>
                <a:cs typeface="Consolas" pitchFamily="49" charset="0"/>
              </a:rPr>
              <a:t>    Dim Age As Integer</a:t>
            </a:r>
          </a:p>
          <a:p>
            <a:pPr marL="339725" lvl="1" indent="0" eaLnBrk="1" hangingPunct="1">
              <a:buFont typeface="Arial" charset="0"/>
              <a:buNone/>
            </a:pPr>
            <a:r>
              <a:rPr lang="en-US" sz="1600" dirty="0" smtClean="0">
                <a:latin typeface="Consolas" pitchFamily="49" charset="0"/>
                <a:cs typeface="Consolas" pitchFamily="49" charset="0"/>
              </a:rPr>
              <a:t>    Dim Name As String</a:t>
            </a:r>
          </a:p>
          <a:p>
            <a:pPr marL="339725" lvl="1" indent="0" eaLnBrk="1" hangingPunct="1">
              <a:buFont typeface="Arial" charset="0"/>
              <a:buNone/>
            </a:pPr>
            <a:r>
              <a:rPr lang="en-US" sz="1600" dirty="0" smtClean="0">
                <a:latin typeface="Consolas" pitchFamily="49" charset="0"/>
                <a:cs typeface="Consolas" pitchFamily="49" charset="0"/>
              </a:rPr>
              <a:t>    Dim DogAge As Integer</a:t>
            </a:r>
          </a:p>
          <a:p>
            <a:pPr marL="339725" lvl="1" indent="0" eaLnBrk="1" hangingPunct="1">
              <a:buFont typeface="Arial" charset="0"/>
              <a:buNone/>
            </a:pPr>
            <a:r>
              <a:rPr lang="en-US" sz="1600" dirty="0" smtClean="0">
                <a:latin typeface="Consolas" pitchFamily="49" charset="0"/>
                <a:cs typeface="Consolas" pitchFamily="49" charset="0"/>
              </a:rPr>
              <a:t>    </a:t>
            </a:r>
            <a:r>
              <a:rPr lang="en-US" sz="1600" i="1" dirty="0" smtClean="0">
                <a:latin typeface="Consolas" pitchFamily="49" charset="0"/>
                <a:cs typeface="Consolas" pitchFamily="49" charset="0"/>
              </a:rPr>
              <a:t>Name</a:t>
            </a:r>
            <a:r>
              <a:rPr lang="en-US" sz="1600" dirty="0" smtClean="0">
                <a:latin typeface="Consolas" pitchFamily="49" charset="0"/>
                <a:cs typeface="Consolas" pitchFamily="49" charset="0"/>
              </a:rPr>
              <a:t> = InputBox("What is your name", "Getting personal: name")</a:t>
            </a:r>
          </a:p>
          <a:p>
            <a:pPr marL="339725" lvl="1" indent="0" eaLnBrk="1" hangingPunct="1">
              <a:buFont typeface="Arial" charset="0"/>
              <a:buNone/>
            </a:pPr>
            <a:r>
              <a:rPr lang="en-US" sz="1600" dirty="0" smtClean="0">
                <a:latin typeface="Consolas" pitchFamily="49" charset="0"/>
                <a:cs typeface="Consolas" pitchFamily="49" charset="0"/>
              </a:rPr>
              <a:t>    </a:t>
            </a:r>
            <a:r>
              <a:rPr lang="en-US" sz="1600" i="1" dirty="0" smtClean="0">
                <a:latin typeface="Consolas" pitchFamily="49" charset="0"/>
                <a:cs typeface="Consolas" pitchFamily="49" charset="0"/>
              </a:rPr>
              <a:t>Age</a:t>
            </a:r>
            <a:r>
              <a:rPr lang="en-US" sz="1600" dirty="0" smtClean="0">
                <a:latin typeface="Consolas" pitchFamily="49" charset="0"/>
                <a:cs typeface="Consolas" pitchFamily="49" charset="0"/>
              </a:rPr>
              <a:t> = InputBox("What is your age", "Getting even more personal: age")</a:t>
            </a:r>
          </a:p>
          <a:p>
            <a:pPr marL="339725" lvl="1" indent="0" eaLnBrk="1" hangingPunct="1">
              <a:buFont typeface="Arial" charset="0"/>
              <a:buNone/>
            </a:pPr>
            <a:r>
              <a:rPr lang="en-US" sz="1600" dirty="0" smtClean="0">
                <a:latin typeface="Consolas" pitchFamily="49" charset="0"/>
                <a:cs typeface="Consolas" pitchFamily="49" charset="0"/>
              </a:rPr>
              <a:t>    DogAge = Age * 7</a:t>
            </a:r>
          </a:p>
          <a:p>
            <a:pPr marL="339725" lvl="1" indent="0" eaLnBrk="1" hangingPunct="1">
              <a:buFont typeface="Arial" charset="0"/>
              <a:buNone/>
            </a:pPr>
            <a:r>
              <a:rPr lang="en-US" sz="1600" dirty="0" smtClean="0">
                <a:latin typeface="Consolas" pitchFamily="49" charset="0"/>
                <a:cs typeface="Consolas" pitchFamily="49" charset="0"/>
              </a:rPr>
              <a:t>    MsgBox (Name &amp; " your age in dog years is " &amp; DogAge)</a:t>
            </a:r>
          </a:p>
          <a:p>
            <a:pPr marL="339725" lvl="1" indent="0" eaLnBrk="1" hangingPunct="1">
              <a:buFont typeface="Arial" charset="0"/>
              <a:buNone/>
            </a:pPr>
            <a:r>
              <a:rPr lang="en-US" sz="1600" dirty="0" smtClean="0">
                <a:latin typeface="Consolas" pitchFamily="49" charset="0"/>
                <a:cs typeface="Consolas" pitchFamily="49" charset="0"/>
              </a:rPr>
              <a:t>End Sub</a:t>
            </a:r>
          </a:p>
          <a:p>
            <a:pPr marL="339725" lvl="1" indent="0" eaLnBrk="1" hangingPunct="1">
              <a:buFont typeface="Arial" charset="0"/>
              <a:buNone/>
            </a:pPr>
            <a:endParaRPr lang="en-US" sz="1600" dirty="0" smtClean="0">
              <a:latin typeface="Consolas" pitchFamily="49" charset="0"/>
              <a:cs typeface="Consolas" pitchFamily="49" charset="0"/>
            </a:endParaRPr>
          </a:p>
          <a:p>
            <a:pPr marL="339725" lvl="1" indent="0" eaLnBrk="1" hangingPunct="1">
              <a:buFont typeface="Arial" charset="0"/>
              <a:buNone/>
            </a:pPr>
            <a:endParaRPr lang="en-US" sz="1600" dirty="0" smtClean="0">
              <a:latin typeface="Consolas" pitchFamily="49" charset="0"/>
              <a:cs typeface="Consolas" pitchFamily="49" charset="0"/>
            </a:endParaRPr>
          </a:p>
          <a:p>
            <a:pPr marL="339725" lvl="1" indent="0" eaLnBrk="1" hangingPunct="1">
              <a:buFont typeface="Arial" charset="0"/>
              <a:buNone/>
            </a:pPr>
            <a:r>
              <a:rPr lang="en-US" dirty="0" smtClean="0">
                <a:cs typeface="Consolas" pitchFamily="49" charset="0"/>
              </a:rPr>
              <a:t>Note: there are two input boxes, one that prompts for the name and the other for the age. Each is given a </a:t>
            </a:r>
            <a:r>
              <a:rPr lang="en-US" i="1" dirty="0" smtClean="0">
                <a:cs typeface="Consolas" pitchFamily="49" charset="0"/>
              </a:rPr>
              <a:t>self-descriptive name </a:t>
            </a:r>
            <a:r>
              <a:rPr lang="en-US" dirty="0" smtClean="0">
                <a:cs typeface="Consolas" pitchFamily="49" charset="0"/>
              </a:rPr>
              <a:t>to distinguish them (an example of good programming style – more on this shortly)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84439"/>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2389239"/>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3653" y="4419600"/>
            <a:ext cx="223054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92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92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randombar(horizontal)">
                                      <p:cBhvr>
                                        <p:cTn id="31"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9216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9216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075"/>
                                        </p:tgtEl>
                                        <p:attrNameLst>
                                          <p:attrName>style.visibility</p:attrName>
                                        </p:attrNameLst>
                                      </p:cBhvr>
                                      <p:to>
                                        <p:strVal val="visible"/>
                                      </p:to>
                                    </p:set>
                                    <p:animEffect transition="in" filter="randombar(horizontal)">
                                      <p:cBhvr>
                                        <p:cTn id="44" dur="500"/>
                                        <p:tgtEl>
                                          <p:spTgt spid="307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9216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9216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randombar(horizontal)">
                                      <p:cBhvr>
                                        <p:cTn id="57" dur="500"/>
                                        <p:tgtEl>
                                          <p:spTgt spid="307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92162">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9216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bldLvl="3"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p:txBody>
          <a:bodyPr/>
          <a:lstStyle/>
          <a:p>
            <a:r>
              <a:rPr lang="en-US" dirty="0" smtClean="0"/>
              <a:t>The VBA </a:t>
            </a:r>
            <a:r>
              <a:rPr lang="en-US" dirty="0" smtClean="0"/>
              <a:t>Debugger </a:t>
            </a:r>
            <a:r>
              <a:rPr lang="en-US" altLang="en-US" dirty="0"/>
              <a:t> (If There Is Time)</a:t>
            </a:r>
            <a:endParaRPr lang="en-US" dirty="0" smtClean="0"/>
          </a:p>
        </p:txBody>
      </p:sp>
      <p:sp>
        <p:nvSpPr>
          <p:cNvPr id="115715" name="Content Placeholder 2"/>
          <p:cNvSpPr>
            <a:spLocks noGrp="1"/>
          </p:cNvSpPr>
          <p:nvPr>
            <p:ph idx="4294967295"/>
          </p:nvPr>
        </p:nvSpPr>
        <p:spPr>
          <a:xfrm>
            <a:off x="457200" y="1295400"/>
            <a:ext cx="8229600" cy="5105400"/>
          </a:xfrm>
        </p:spPr>
        <p:txBody>
          <a:bodyPr/>
          <a:lstStyle/>
          <a:p>
            <a:r>
              <a:rPr lang="en-US" dirty="0" smtClean="0"/>
              <a:t>Debuggers can be used to help find errors in your program</a:t>
            </a:r>
          </a:p>
          <a:p>
            <a:r>
              <a:rPr lang="en-US" dirty="0" smtClean="0"/>
              <a:t>Setting up breakpoints</a:t>
            </a:r>
          </a:p>
          <a:p>
            <a:pPr marL="742950" lvl="1" indent="-285750"/>
            <a:r>
              <a:rPr lang="en-US" dirty="0" smtClean="0"/>
              <a:t>Points in the program that will ‘pause’ until you proceed to the next step</a:t>
            </a:r>
          </a:p>
          <a:p>
            <a:pPr marL="742950" lvl="1" indent="-285750"/>
            <a:r>
              <a:rPr lang="en-US" dirty="0" smtClean="0"/>
              <a:t>Useful in different situations</a:t>
            </a:r>
          </a:p>
          <a:p>
            <a:pPr marL="1143000" lvl="2" indent="-228600"/>
            <a:r>
              <a:rPr lang="en-US" dirty="0" smtClean="0"/>
              <a:t>The program ‘crashes’ but you don’t know where it is occurring</a:t>
            </a:r>
          </a:p>
          <a:p>
            <a:pPr marL="1317625" lvl="3" indent="-228600"/>
            <a:r>
              <a:rPr lang="en-US" dirty="0" smtClean="0"/>
              <a:t>Pause before the crash</a:t>
            </a:r>
          </a:p>
          <a:p>
            <a:pPr marL="1143000" lvl="2" indent="-228600"/>
            <a:r>
              <a:rPr lang="en-US" dirty="0" smtClean="0"/>
              <a:t>An incorrect result is produced but where is the calculation wrong</a:t>
            </a:r>
          </a:p>
          <a:p>
            <a:r>
              <a:rPr lang="en-US" dirty="0" smtClean="0"/>
              <a:t>Set up breakpoints</a:t>
            </a:r>
          </a:p>
          <a:p>
            <a:pPr marL="742950" lvl="1" indent="-285750"/>
            <a:r>
              <a:rPr lang="en-US" dirty="0" smtClean="0"/>
              <a:t>Click in the left margin</a:t>
            </a:r>
          </a:p>
          <a:p>
            <a:endParaRPr lang="en-US"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04"/>
          <a:stretch/>
        </p:blipFill>
        <p:spPr bwMode="auto">
          <a:xfrm>
            <a:off x="1066800" y="5009243"/>
            <a:ext cx="4429125" cy="187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495"/>
          <a:stretch/>
        </p:blipFill>
        <p:spPr bwMode="auto">
          <a:xfrm>
            <a:off x="1066800" y="4985657"/>
            <a:ext cx="3943350" cy="187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91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5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5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571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1571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571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1571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1571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3"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p:cNvSpPr>
          <p:nvPr>
            <p:ph type="title" idx="4294967295"/>
          </p:nvPr>
        </p:nvSpPr>
        <p:spPr/>
        <p:txBody>
          <a:bodyPr/>
          <a:lstStyle/>
          <a:p>
            <a:r>
              <a:rPr lang="en-US" dirty="0" smtClean="0"/>
              <a:t>The VBA Debugger (2</a:t>
            </a:r>
            <a:r>
              <a:rPr lang="en-US" dirty="0" smtClean="0"/>
              <a:t>) </a:t>
            </a:r>
            <a:r>
              <a:rPr lang="en-US" altLang="en-US" dirty="0"/>
              <a:t>(If There Is Time)</a:t>
            </a:r>
            <a:endParaRPr lang="en-CA" dirty="0" smtClean="0"/>
          </a:p>
        </p:txBody>
      </p:sp>
      <p:sp>
        <p:nvSpPr>
          <p:cNvPr id="116739" name="Rectangle 3"/>
          <p:cNvSpPr>
            <a:spLocks noGrp="1"/>
          </p:cNvSpPr>
          <p:nvPr>
            <p:ph type="body" idx="4294967295"/>
          </p:nvPr>
        </p:nvSpPr>
        <p:spPr/>
        <p:txBody>
          <a:bodyPr/>
          <a:lstStyle/>
          <a:p>
            <a:r>
              <a:rPr lang="en-US" dirty="0" smtClean="0"/>
              <a:t>Multiple breakpoints</a:t>
            </a:r>
          </a:p>
          <a:p>
            <a:endParaRPr lang="en-US" dirty="0" smtClean="0"/>
          </a:p>
          <a:p>
            <a:endParaRPr lang="en-US" dirty="0" smtClean="0"/>
          </a:p>
          <a:p>
            <a:endParaRPr lang="en-US" dirty="0" smtClean="0"/>
          </a:p>
          <a:p>
            <a:endParaRPr lang="en-US" dirty="0" smtClean="0"/>
          </a:p>
          <a:p>
            <a:r>
              <a:rPr lang="en-US" dirty="0" smtClean="0"/>
              <a:t>Program pauses when breakpoints are reached</a:t>
            </a:r>
          </a:p>
          <a:p>
            <a:pPr lvl="1"/>
            <a:r>
              <a:rPr lang="en-US" dirty="0" smtClean="0"/>
              <a:t>The contents of variables can be displayed at that point in the program </a:t>
            </a:r>
          </a:p>
          <a:p>
            <a:endParaRPr lang="en-CA" dirty="0" smtClean="0"/>
          </a:p>
        </p:txBody>
      </p:sp>
      <p:pic>
        <p:nvPicPr>
          <p:cNvPr id="116740" name="Picture 4"/>
          <p:cNvPicPr>
            <a:picLocks noChangeAspect="1" noChangeArrowheads="1"/>
          </p:cNvPicPr>
          <p:nvPr/>
        </p:nvPicPr>
        <p:blipFill>
          <a:blip r:embed="rId2"/>
          <a:srcRect t="11128" b="18370"/>
          <a:stretch>
            <a:fillRect/>
          </a:stretch>
        </p:blipFill>
        <p:spPr bwMode="auto">
          <a:xfrm>
            <a:off x="800100" y="2088016"/>
            <a:ext cx="3733800" cy="1447800"/>
          </a:xfrm>
          <a:prstGeom prst="rect">
            <a:avLst/>
          </a:prstGeom>
          <a:noFill/>
          <a:ln w="12700">
            <a:solidFill>
              <a:schemeClr val="tx1"/>
            </a:solidFill>
            <a:miter lim="800000"/>
            <a:headEnd/>
            <a:tailEnd/>
          </a:ln>
        </p:spPr>
      </p:pic>
      <p:pic>
        <p:nvPicPr>
          <p:cNvPr id="116743" name="Picture 7"/>
          <p:cNvPicPr>
            <a:picLocks noChangeAspect="1" noChangeArrowheads="1"/>
          </p:cNvPicPr>
          <p:nvPr/>
        </p:nvPicPr>
        <p:blipFill>
          <a:blip r:embed="rId3"/>
          <a:srcRect l="1003" t="1369" r="2106"/>
          <a:stretch>
            <a:fillRect/>
          </a:stretch>
        </p:blipFill>
        <p:spPr bwMode="auto">
          <a:xfrm>
            <a:off x="1066800" y="4471988"/>
            <a:ext cx="3200400" cy="2386012"/>
          </a:xfrm>
          <a:prstGeom prst="rect">
            <a:avLst/>
          </a:prstGeom>
          <a:noFill/>
          <a:ln w="12700">
            <a:solidFill>
              <a:schemeClr val="tx1"/>
            </a:solidFill>
            <a:miter lim="800000"/>
            <a:headEnd/>
            <a:tailEnd/>
          </a:ln>
          <a:effectLst/>
        </p:spPr>
      </p:pic>
      <p:pic>
        <p:nvPicPr>
          <p:cNvPr id="116744" name="Picture 8"/>
          <p:cNvPicPr>
            <a:picLocks noChangeAspect="1" noChangeArrowheads="1"/>
          </p:cNvPicPr>
          <p:nvPr/>
        </p:nvPicPr>
        <p:blipFill>
          <a:blip r:embed="rId4"/>
          <a:srcRect b="1930"/>
          <a:stretch>
            <a:fillRect/>
          </a:stretch>
        </p:blipFill>
        <p:spPr bwMode="auto">
          <a:xfrm>
            <a:off x="4876800" y="4419600"/>
            <a:ext cx="3276600" cy="2366963"/>
          </a:xfrm>
          <a:prstGeom prst="rect">
            <a:avLst/>
          </a:prstGeom>
          <a:noFill/>
          <a:ln w="12700">
            <a:solidFill>
              <a:schemeClr val="tx1"/>
            </a:solidFill>
            <a:miter lim="800000"/>
            <a:headEnd/>
            <a:tailEnd/>
          </a:ln>
          <a:effec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385" y="914400"/>
            <a:ext cx="34861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3985" y="2185987"/>
            <a:ext cx="34766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9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673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67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7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randombar(horizontal)">
                                      <p:cBhvr>
                                        <p:cTn id="27" dur="500"/>
                                        <p:tgtEl>
                                          <p:spTgt spid="4098"/>
                                        </p:tgtEl>
                                      </p:cBhvr>
                                    </p:animEffect>
                                  </p:childTnLst>
                                  <p:subTnLst>
                                    <p:set>
                                      <p:cBhvr override="childStyle">
                                        <p:cTn dur="1" fill="hold" display="0" masterRel="nextClick" afterEffect="1"/>
                                        <p:tgtEl>
                                          <p:spTgt spid="409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099"/>
                                        </p:tgtEl>
                                        <p:attrNameLst>
                                          <p:attrName>style.visibility</p:attrName>
                                        </p:attrNameLst>
                                      </p:cBhvr>
                                      <p:to>
                                        <p:strVal val="visible"/>
                                      </p:to>
                                    </p:set>
                                    <p:animEffect transition="in" filter="randombar(horizontal)">
                                      <p:cBhvr>
                                        <p:cTn id="32" dur="500"/>
                                        <p:tgtEl>
                                          <p:spTgt spid="409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6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3" autoUpdateAnimBg="0"/>
      <p:bldP spid="116740"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VBA Debugger </a:t>
            </a:r>
            <a:r>
              <a:rPr lang="en-US" dirty="0" smtClean="0"/>
              <a:t>(3</a:t>
            </a:r>
            <a:r>
              <a:rPr lang="en-US" dirty="0" smtClean="0"/>
              <a:t>) </a:t>
            </a:r>
            <a:r>
              <a:rPr lang="en-US" altLang="en-US" dirty="0"/>
              <a:t>(If There Is Time)</a:t>
            </a:r>
            <a:endParaRPr lang="en-US" dirty="0"/>
          </a:p>
        </p:txBody>
      </p:sp>
      <p:sp>
        <p:nvSpPr>
          <p:cNvPr id="3" name="Content Placeholder 2"/>
          <p:cNvSpPr>
            <a:spLocks noGrp="1"/>
          </p:cNvSpPr>
          <p:nvPr>
            <p:ph idx="1"/>
          </p:nvPr>
        </p:nvSpPr>
        <p:spPr/>
        <p:txBody>
          <a:bodyPr/>
          <a:lstStyle/>
          <a:p>
            <a:r>
              <a:rPr lang="en-US" smtClean="0"/>
              <a:t>Because the VBA debugger is interactive it’s best to see the results live in “real time”</a:t>
            </a:r>
          </a:p>
          <a:p>
            <a:r>
              <a:rPr lang="en-US" smtClean="0"/>
              <a:t>So you will see more on the debugger in tutorial</a:t>
            </a:r>
            <a:endParaRPr lang="en-US"/>
          </a:p>
        </p:txBody>
      </p:sp>
    </p:spTree>
    <p:extLst>
      <p:ext uri="{BB962C8B-B14F-4D97-AF65-F5344CB8AC3E}">
        <p14:creationId xmlns:p14="http://schemas.microsoft.com/office/powerpoint/2010/main" val="57429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Points: Final </a:t>
            </a:r>
            <a:r>
              <a:rPr lang="en-US" dirty="0" smtClean="0"/>
              <a:t>Note </a:t>
            </a:r>
            <a:r>
              <a:rPr lang="en-US" altLang="en-US" dirty="0"/>
              <a:t> (If There Is Time)</a:t>
            </a:r>
            <a:endParaRPr lang="en-US" dirty="0"/>
          </a:p>
        </p:txBody>
      </p:sp>
      <p:sp>
        <p:nvSpPr>
          <p:cNvPr id="3" name="Content Placeholder 2"/>
          <p:cNvSpPr>
            <a:spLocks noGrp="1"/>
          </p:cNvSpPr>
          <p:nvPr>
            <p:ph idx="1"/>
          </p:nvPr>
        </p:nvSpPr>
        <p:spPr/>
        <p:txBody>
          <a:bodyPr/>
          <a:lstStyle/>
          <a:p>
            <a:r>
              <a:rPr lang="en-US" dirty="0" smtClean="0"/>
              <a:t>They only meant as a temporary mechanism for finding the errors in your program.</a:t>
            </a:r>
          </a:p>
          <a:p>
            <a:pPr lvl="1"/>
            <a:r>
              <a:rPr lang="en-US" dirty="0" smtClean="0"/>
              <a:t>(Having them ‘permanently’ included with the program would be a nuisance because it will pause at each break point).</a:t>
            </a:r>
          </a:p>
          <a:p>
            <a:r>
              <a:rPr lang="en-US" dirty="0" smtClean="0"/>
              <a:t>Consequently break points are not saved either with: the document, template or the VBA program</a:t>
            </a:r>
            <a:endParaRPr lang="en-US" dirty="0"/>
          </a:p>
        </p:txBody>
      </p:sp>
    </p:spTree>
    <p:extLst>
      <p:ext uri="{BB962C8B-B14F-4D97-AF65-F5344CB8AC3E}">
        <p14:creationId xmlns:p14="http://schemas.microsoft.com/office/powerpoint/2010/main" val="339365484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Lookup Tables (For Constants)</a:t>
            </a:r>
            <a:endParaRPr lang="en-US"/>
          </a:p>
        </p:txBody>
      </p:sp>
      <p:sp>
        <p:nvSpPr>
          <p:cNvPr id="3" name="Content Placeholder 2"/>
          <p:cNvSpPr>
            <a:spLocks noGrp="1"/>
          </p:cNvSpPr>
          <p:nvPr>
            <p:ph idx="1"/>
          </p:nvPr>
        </p:nvSpPr>
        <p:spPr/>
        <p:txBody>
          <a:bodyPr/>
          <a:lstStyle/>
          <a:p>
            <a:r>
              <a:rPr lang="en-US" smtClean="0"/>
              <a:t>Excel: Lookup tables are used to define values that do not typically change but are referred to in multiple parts of a spreadsheet. </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28686"/>
            <a:ext cx="5715000" cy="3983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1542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Advanced Use Of Macros</a:t>
            </a:r>
          </a:p>
        </p:txBody>
      </p:sp>
      <p:sp>
        <p:nvSpPr>
          <p:cNvPr id="24578" name="Content Placeholder 2"/>
          <p:cNvSpPr>
            <a:spLocks noGrp="1"/>
          </p:cNvSpPr>
          <p:nvPr>
            <p:ph idx="1"/>
          </p:nvPr>
        </p:nvSpPr>
        <p:spPr/>
        <p:txBody>
          <a:bodyPr/>
          <a:lstStyle/>
          <a:p>
            <a:pPr eaLnBrk="1" hangingPunct="1"/>
            <a:r>
              <a:rPr lang="en-US" dirty="0" smtClean="0"/>
              <a:t>Although it’s beyond the scope of this class the following example is introduced now to make you aware of the power of VBA and macro languages.</a:t>
            </a:r>
          </a:p>
          <a:p>
            <a:pPr lvl="1" eaLnBrk="1" hangingPunct="1"/>
            <a:r>
              <a:rPr lang="en-US" dirty="0" smtClean="0"/>
              <a:t>It can actually be used to perform real tasks.</a:t>
            </a:r>
          </a:p>
          <a:p>
            <a:pPr eaLnBrk="1" hangingPunct="1"/>
            <a:r>
              <a:rPr lang="en-US" dirty="0" smtClean="0"/>
              <a:t>You can use a macro to take advantage of the capabilities of each MS-Office application:</a:t>
            </a:r>
          </a:p>
          <a:p>
            <a:pPr lvl="1" eaLnBrk="1" hangingPunct="1"/>
            <a:r>
              <a:rPr lang="en-US" dirty="0" smtClean="0"/>
              <a:t>Establishing references to applications to ‘link’ them</a:t>
            </a:r>
          </a:p>
          <a:p>
            <a:pPr lvl="1" eaLnBrk="1" hangingPunct="1"/>
            <a:r>
              <a:rPr lang="en-US" dirty="0" smtClean="0"/>
              <a:t>Take the output from one application and making it the input of another.</a:t>
            </a:r>
          </a:p>
          <a:p>
            <a:pPr lvl="1" eaLnBrk="1" hangingPunct="1"/>
            <a:endParaRPr lang="en-US" dirty="0" smtClean="0"/>
          </a:p>
        </p:txBody>
      </p:sp>
    </p:spTree>
    <p:extLst>
      <p:ext uri="{BB962C8B-B14F-4D97-AF65-F5344CB8AC3E}">
        <p14:creationId xmlns:p14="http://schemas.microsoft.com/office/powerpoint/2010/main" val="33191450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29" name="Rectangle 2"/>
          <p:cNvSpPr>
            <a:spLocks noGrp="1"/>
          </p:cNvSpPr>
          <p:nvPr>
            <p:ph type="title" idx="4294967295"/>
          </p:nvPr>
        </p:nvSpPr>
        <p:spPr/>
        <p:txBody>
          <a:bodyPr/>
          <a:lstStyle/>
          <a:p>
            <a:r>
              <a:rPr lang="en-CA" b="1" dirty="0" smtClean="0">
                <a:solidFill>
                  <a:srgbClr val="FF0000"/>
                </a:solidFill>
              </a:rPr>
              <a:t>Named Constants</a:t>
            </a:r>
          </a:p>
        </p:txBody>
      </p:sp>
      <p:sp>
        <p:nvSpPr>
          <p:cNvPr id="107523" name="Rectangle 3"/>
          <p:cNvSpPr>
            <a:spLocks noGrp="1"/>
          </p:cNvSpPr>
          <p:nvPr>
            <p:ph type="body" idx="4294967295"/>
          </p:nvPr>
        </p:nvSpPr>
        <p:spPr/>
        <p:txBody>
          <a:bodyPr/>
          <a:lstStyle/>
          <a:p>
            <a:pPr eaLnBrk="1" hangingPunct="1">
              <a:lnSpc>
                <a:spcPct val="90000"/>
              </a:lnSpc>
            </a:pPr>
            <a:r>
              <a:rPr lang="en-US" altLang="en-US" dirty="0" smtClean="0"/>
              <a:t>They are similar to variables: a memory location that’s been given a name.</a:t>
            </a:r>
          </a:p>
          <a:p>
            <a:pPr eaLnBrk="1" hangingPunct="1">
              <a:lnSpc>
                <a:spcPct val="90000"/>
              </a:lnSpc>
            </a:pPr>
            <a:r>
              <a:rPr lang="en-US" altLang="en-US" dirty="0" smtClean="0"/>
              <a:t>Unlike variables their contents </a:t>
            </a:r>
            <a:r>
              <a:rPr lang="en-US" altLang="en-US" i="1" dirty="0" smtClean="0"/>
              <a:t>cannot </a:t>
            </a:r>
            <a:r>
              <a:rPr lang="en-US" altLang="en-US" dirty="0" smtClean="0"/>
              <a:t>change.</a:t>
            </a:r>
          </a:p>
          <a:p>
            <a:pPr eaLnBrk="1" hangingPunct="1">
              <a:lnSpc>
                <a:spcPct val="90000"/>
              </a:lnSpc>
            </a:pPr>
            <a:r>
              <a:rPr lang="en-CA" altLang="en-US" dirty="0" smtClean="0"/>
              <a:t>The naming conventions for choosing variable names generally apply to constants but constants should be all UPPER CASE.  (You can separate multiple words with an underscore).</a:t>
            </a:r>
          </a:p>
          <a:p>
            <a:pPr lvl="1" eaLnBrk="1" hangingPunct="1">
              <a:lnSpc>
                <a:spcPct val="90000"/>
              </a:lnSpc>
            </a:pPr>
            <a:r>
              <a:rPr lang="en-CA" altLang="en-US" dirty="0" smtClean="0"/>
              <a:t>This isn’t a usual Visual Basic convention but since it’s very common with most other languages so you will be required to follow it for this class.</a:t>
            </a:r>
          </a:p>
          <a:p>
            <a:pPr eaLnBrk="1" hangingPunct="1">
              <a:lnSpc>
                <a:spcPct val="90000"/>
              </a:lnSpc>
            </a:pPr>
            <a:r>
              <a:rPr lang="en-CA" altLang="en-US" dirty="0" smtClean="0"/>
              <a:t>Example </a:t>
            </a:r>
            <a:r>
              <a:rPr lang="en-CA" altLang="en-US" b="1" dirty="0" smtClean="0">
                <a:solidFill>
                  <a:srgbClr val="FF0000"/>
                </a:solidFill>
              </a:rPr>
              <a:t>CONST </a:t>
            </a:r>
            <a:r>
              <a:rPr lang="en-CA" altLang="en-US" b="1" dirty="0" smtClean="0">
                <a:solidFill>
                  <a:srgbClr val="FF0000"/>
                </a:solidFill>
                <a:latin typeface="Arial" charset="0"/>
                <a:cs typeface="Arial" charset="0"/>
              </a:rPr>
              <a:t>PI</a:t>
            </a:r>
            <a:r>
              <a:rPr lang="en-CA" altLang="en-US" dirty="0" smtClean="0">
                <a:latin typeface="Arial" charset="0"/>
                <a:cs typeface="Arial" charset="0"/>
              </a:rPr>
              <a:t> = 3.14   </a:t>
            </a:r>
          </a:p>
          <a:p>
            <a:pPr lvl="1" eaLnBrk="1" hangingPunct="1">
              <a:lnSpc>
                <a:spcPct val="90000"/>
              </a:lnSpc>
            </a:pPr>
            <a:r>
              <a:rPr lang="en-CA" altLang="en-US" sz="2400" b="1" dirty="0" smtClean="0">
                <a:solidFill>
                  <a:srgbClr val="FF0000"/>
                </a:solidFill>
                <a:latin typeface="Arial" charset="0"/>
                <a:cs typeface="Arial" charset="0"/>
              </a:rPr>
              <a:t>PI = Named constant</a:t>
            </a:r>
            <a:r>
              <a:rPr lang="en-CA" altLang="en-US" sz="2400" dirty="0" smtClean="0">
                <a:latin typeface="Arial" charset="0"/>
                <a:cs typeface="Arial" charset="0"/>
              </a:rPr>
              <a:t>, 3.14 = Unnamed constant</a:t>
            </a:r>
          </a:p>
          <a:p>
            <a:pPr eaLnBrk="1" hangingPunct="1">
              <a:lnSpc>
                <a:spcPct val="90000"/>
              </a:lnSpc>
            </a:pPr>
            <a:r>
              <a:rPr lang="en-CA" altLang="en-US" dirty="0" smtClean="0"/>
              <a:t>They are capitalized so the reader of the program can </a:t>
            </a:r>
            <a:r>
              <a:rPr lang="en-US" altLang="en-US" dirty="0" smtClean="0"/>
              <a:t>quickly </a:t>
            </a:r>
            <a:r>
              <a:rPr lang="en-CA" altLang="en-US" dirty="0" smtClean="0"/>
              <a:t>distinguish them from variables.</a:t>
            </a:r>
          </a:p>
          <a:p>
            <a:endParaRPr lang="en-CA" dirty="0" smtClean="0"/>
          </a:p>
        </p:txBody>
      </p:sp>
    </p:spTree>
    <p:extLst>
      <p:ext uri="{BB962C8B-B14F-4D97-AF65-F5344CB8AC3E}">
        <p14:creationId xmlns:p14="http://schemas.microsoft.com/office/powerpoint/2010/main" val="391972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5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75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7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3"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2"/>
          <p:cNvSpPr>
            <a:spLocks noGrp="1"/>
          </p:cNvSpPr>
          <p:nvPr>
            <p:ph type="title" idx="4294967295"/>
          </p:nvPr>
        </p:nvSpPr>
        <p:spPr/>
        <p:txBody>
          <a:bodyPr/>
          <a:lstStyle/>
          <a:p>
            <a:r>
              <a:rPr lang="en-CA" b="1" dirty="0" smtClean="0">
                <a:solidFill>
                  <a:srgbClr val="FF0000"/>
                </a:solidFill>
              </a:rPr>
              <a:t>Declaring Named Constants</a:t>
            </a:r>
          </a:p>
        </p:txBody>
      </p:sp>
      <p:sp>
        <p:nvSpPr>
          <p:cNvPr id="108547" name="Rectangle 3"/>
          <p:cNvSpPr>
            <a:spLocks noGrp="1"/>
          </p:cNvSpPr>
          <p:nvPr>
            <p:ph type="body" idx="4294967295"/>
          </p:nvPr>
        </p:nvSpPr>
        <p:spPr/>
        <p:txBody>
          <a:bodyPr/>
          <a:lstStyle/>
          <a:p>
            <a:r>
              <a:rPr lang="en-CA" b="1" dirty="0" smtClean="0"/>
              <a:t>Format</a:t>
            </a:r>
            <a:r>
              <a:rPr lang="en-CA" dirty="0" smtClean="0"/>
              <a:t>:</a:t>
            </a:r>
          </a:p>
          <a:p>
            <a:pPr lvl="1">
              <a:buFont typeface="Arial" charset="0"/>
              <a:buNone/>
            </a:pPr>
            <a:r>
              <a:rPr lang="en-CA" b="1" dirty="0" smtClean="0">
                <a:solidFill>
                  <a:srgbClr val="FF0000"/>
                </a:solidFill>
                <a:latin typeface="Consolas" pitchFamily="49" charset="0"/>
              </a:rPr>
              <a:t>Const &lt;</a:t>
            </a:r>
            <a:r>
              <a:rPr lang="en-CA" b="1" i="1" dirty="0" smtClean="0">
                <a:solidFill>
                  <a:srgbClr val="FF0000"/>
                </a:solidFill>
                <a:latin typeface="Consolas" pitchFamily="49" charset="0"/>
              </a:rPr>
              <a:t>Name of constant</a:t>
            </a:r>
            <a:r>
              <a:rPr lang="en-CA" b="1" dirty="0" smtClean="0">
                <a:solidFill>
                  <a:srgbClr val="FF0000"/>
                </a:solidFill>
                <a:latin typeface="Consolas" pitchFamily="49" charset="0"/>
              </a:rPr>
              <a:t>&gt; = &lt;</a:t>
            </a:r>
            <a:r>
              <a:rPr lang="en-CA" b="1" i="1" dirty="0" smtClean="0">
                <a:solidFill>
                  <a:srgbClr val="FF0000"/>
                </a:solidFill>
                <a:latin typeface="Consolas" pitchFamily="49" charset="0"/>
              </a:rPr>
              <a:t>Expression</a:t>
            </a:r>
            <a:r>
              <a:rPr lang="en-CA" b="1" dirty="0" smtClean="0">
                <a:solidFill>
                  <a:srgbClr val="FF0000"/>
                </a:solidFill>
                <a:latin typeface="Consolas" pitchFamily="49" charset="0"/>
              </a:rPr>
              <a:t>&gt;</a:t>
            </a:r>
            <a:r>
              <a:rPr lang="en-CA" baseline="30000" dirty="0" smtClean="0">
                <a:latin typeface="Consolas" pitchFamily="49" charset="0"/>
              </a:rPr>
              <a:t>1</a:t>
            </a:r>
          </a:p>
          <a:p>
            <a:pPr lvl="1"/>
            <a:endParaRPr lang="en-CA" baseline="30000" dirty="0" smtClean="0">
              <a:latin typeface="Consolas" pitchFamily="49" charset="0"/>
            </a:endParaRPr>
          </a:p>
          <a:p>
            <a:pPr lvl="1"/>
            <a:endParaRPr lang="en-CA" baseline="30000" dirty="0">
              <a:latin typeface="Consolas" pitchFamily="49" charset="0"/>
            </a:endParaRPr>
          </a:p>
          <a:p>
            <a:pPr marL="339725" lvl="1" indent="0">
              <a:buNone/>
            </a:pPr>
            <a:r>
              <a:rPr lang="en-CA" dirty="0" smtClean="0">
                <a:latin typeface="Arial" panose="020B0604020202020204" pitchFamily="34" charset="0"/>
                <a:cs typeface="Arial" panose="020B0604020202020204" pitchFamily="34" charset="0"/>
              </a:rPr>
              <a:t>JT: it’s preceded by the keyword ‘</a:t>
            </a:r>
            <a:r>
              <a:rPr lang="en-CA" dirty="0" err="1" smtClean="0">
                <a:latin typeface="Consolas" panose="020B0609020204030204" pitchFamily="49" charset="0"/>
                <a:cs typeface="Consolas" panose="020B0609020204030204" pitchFamily="49" charset="0"/>
              </a:rPr>
              <a:t>const</a:t>
            </a:r>
            <a:r>
              <a:rPr lang="en-CA" dirty="0" smtClean="0">
                <a:latin typeface="Arial" panose="020B0604020202020204" pitchFamily="34" charset="0"/>
                <a:cs typeface="Arial" panose="020B0604020202020204" pitchFamily="34" charset="0"/>
              </a:rPr>
              <a:t>’ to indicate that it is a constant</a:t>
            </a:r>
          </a:p>
          <a:p>
            <a:pPr marL="339725" lvl="1" indent="0">
              <a:buNone/>
            </a:pPr>
            <a:endParaRPr lang="en-CA" baseline="30000" dirty="0" smtClean="0">
              <a:latin typeface="Arial" panose="020B0604020202020204" pitchFamily="34" charset="0"/>
              <a:cs typeface="Arial" panose="020B0604020202020204" pitchFamily="34" charset="0"/>
            </a:endParaRPr>
          </a:p>
          <a:p>
            <a:r>
              <a:rPr lang="en-CA" b="1" dirty="0" smtClean="0"/>
              <a:t>Example</a:t>
            </a:r>
            <a:r>
              <a:rPr lang="en-CA" dirty="0" smtClean="0"/>
              <a:t>:</a:t>
            </a:r>
          </a:p>
          <a:p>
            <a:pPr lvl="1">
              <a:buFont typeface="Arial" charset="0"/>
              <a:buNone/>
            </a:pPr>
            <a:r>
              <a:rPr lang="en-CA" dirty="0" smtClean="0">
                <a:latin typeface="Consolas" pitchFamily="49" charset="0"/>
              </a:rPr>
              <a:t>Sub ConstantExample()</a:t>
            </a:r>
          </a:p>
          <a:p>
            <a:pPr lvl="1">
              <a:buFont typeface="Arial" charset="0"/>
              <a:buNone/>
            </a:pPr>
            <a:r>
              <a:rPr lang="en-CA" dirty="0" smtClean="0">
                <a:latin typeface="Consolas" pitchFamily="49" charset="0"/>
              </a:rPr>
              <a:t>   </a:t>
            </a:r>
            <a:r>
              <a:rPr lang="en-CA" b="1" dirty="0" smtClean="0">
                <a:solidFill>
                  <a:srgbClr val="FF0000"/>
                </a:solidFill>
                <a:latin typeface="Consolas" pitchFamily="49" charset="0"/>
              </a:rPr>
              <a:t>Const PI = 3.14</a:t>
            </a:r>
          </a:p>
          <a:p>
            <a:pPr lvl="1">
              <a:buFont typeface="Arial" charset="0"/>
              <a:buNone/>
            </a:pPr>
            <a:r>
              <a:rPr lang="en-CA" dirty="0" smtClean="0">
                <a:latin typeface="Consolas" pitchFamily="49" charset="0"/>
              </a:rPr>
              <a:t>End Sub</a:t>
            </a:r>
          </a:p>
        </p:txBody>
      </p:sp>
      <p:sp>
        <p:nvSpPr>
          <p:cNvPr id="100355" name="Text Box 4"/>
          <p:cNvSpPr txBox="1">
            <a:spLocks noChangeArrowheads="1"/>
          </p:cNvSpPr>
          <p:nvPr/>
        </p:nvSpPr>
        <p:spPr bwMode="auto">
          <a:xfrm>
            <a:off x="0" y="6553200"/>
            <a:ext cx="7696200" cy="304800"/>
          </a:xfrm>
          <a:prstGeom prst="rect">
            <a:avLst/>
          </a:prstGeom>
          <a:noFill/>
          <a:ln w="9525">
            <a:noFill/>
            <a:miter lim="800000"/>
            <a:headEnd/>
            <a:tailEnd/>
          </a:ln>
        </p:spPr>
        <p:txBody>
          <a:bodyPr>
            <a:spAutoFit/>
          </a:bodyPr>
          <a:lstStyle/>
          <a:p>
            <a:pPr>
              <a:spcBef>
                <a:spcPct val="50000"/>
              </a:spcBef>
            </a:pPr>
            <a:r>
              <a:rPr lang="en-CA" sz="1400" dirty="0"/>
              <a:t>1 The expression can be any mathematical operation but can’t be the result of a function call</a:t>
            </a:r>
          </a:p>
        </p:txBody>
      </p:sp>
    </p:spTree>
    <p:extLst>
      <p:ext uri="{BB962C8B-B14F-4D97-AF65-F5344CB8AC3E}">
        <p14:creationId xmlns:p14="http://schemas.microsoft.com/office/powerpoint/2010/main" val="128973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5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85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854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85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bldLvl="3" autoUpdateAnimBg="0"/>
      <p:bldP spid="100355" grpId="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Rectangle 2"/>
          <p:cNvSpPr>
            <a:spLocks noGrp="1"/>
          </p:cNvSpPr>
          <p:nvPr>
            <p:ph type="title" idx="4294967295"/>
          </p:nvPr>
        </p:nvSpPr>
        <p:spPr/>
        <p:txBody>
          <a:bodyPr/>
          <a:lstStyle/>
          <a:p>
            <a:r>
              <a:rPr lang="en-CA" dirty="0" smtClean="0"/>
              <a:t>Why Use Named Constants</a:t>
            </a:r>
          </a:p>
        </p:txBody>
      </p:sp>
      <p:sp>
        <p:nvSpPr>
          <p:cNvPr id="110595" name="Rectangle 3"/>
          <p:cNvSpPr>
            <a:spLocks noGrp="1"/>
          </p:cNvSpPr>
          <p:nvPr>
            <p:ph type="body" idx="4294967295"/>
          </p:nvPr>
        </p:nvSpPr>
        <p:spPr/>
        <p:txBody>
          <a:bodyPr/>
          <a:lstStyle/>
          <a:p>
            <a:pPr>
              <a:defRPr/>
            </a:pPr>
            <a:r>
              <a:rPr lang="en-CA" dirty="0" smtClean="0"/>
              <a:t>They can make your programs easier to read and understand</a:t>
            </a:r>
          </a:p>
          <a:p>
            <a:pPr>
              <a:defRPr/>
            </a:pPr>
            <a:r>
              <a:rPr lang="en-CA" dirty="0" smtClean="0"/>
              <a:t>Example:</a:t>
            </a:r>
          </a:p>
          <a:p>
            <a:pPr lvl="1">
              <a:buFont typeface="Arial" charset="0"/>
              <a:buNone/>
              <a:defRPr/>
            </a:pPr>
            <a:r>
              <a:rPr lang="en-CA" dirty="0" smtClean="0">
                <a:latin typeface="Consolas" pitchFamily="49" charset="0"/>
              </a:rPr>
              <a:t>Income = 315 * 80</a:t>
            </a:r>
            <a:endParaRPr lang="en-CA" dirty="0" smtClean="0"/>
          </a:p>
          <a:p>
            <a:pPr marL="0" indent="0">
              <a:buFont typeface="Arial" charset="0"/>
              <a:buNone/>
              <a:defRPr/>
            </a:pPr>
            <a:r>
              <a:rPr lang="en-CA" dirty="0" smtClean="0"/>
              <a:t>                          Vs.</a:t>
            </a:r>
          </a:p>
          <a:p>
            <a:pPr lvl="1">
              <a:buFont typeface="Arial" charset="0"/>
              <a:buNone/>
              <a:defRPr/>
            </a:pPr>
            <a:r>
              <a:rPr lang="en-CA" dirty="0" smtClean="0">
                <a:latin typeface="Consolas" pitchFamily="49" charset="0"/>
              </a:rPr>
              <a:t>Income = WORKING_DAYS_PER_YEAR * DAILY_PAY</a:t>
            </a:r>
          </a:p>
        </p:txBody>
      </p:sp>
      <p:sp>
        <p:nvSpPr>
          <p:cNvPr id="2" name="TextBox 1"/>
          <p:cNvSpPr txBox="1">
            <a:spLocks noChangeArrowheads="1"/>
          </p:cNvSpPr>
          <p:nvPr/>
        </p:nvSpPr>
        <p:spPr bwMode="auto">
          <a:xfrm>
            <a:off x="3581400" y="2159000"/>
            <a:ext cx="914400" cy="400050"/>
          </a:xfrm>
          <a:prstGeom prst="rect">
            <a:avLst/>
          </a:prstGeom>
          <a:noFill/>
          <a:ln w="9525">
            <a:noFill/>
            <a:miter lim="800000"/>
            <a:headEnd/>
            <a:tailEnd/>
          </a:ln>
        </p:spPr>
        <p:txBody>
          <a:bodyPr>
            <a:spAutoFit/>
          </a:bodyPr>
          <a:lstStyle/>
          <a:p>
            <a:r>
              <a:rPr lang="en-US" sz="2000" b="1" dirty="0">
                <a:solidFill>
                  <a:srgbClr val="FF0000"/>
                </a:solidFill>
                <a:latin typeface="Comic Sans MS" pitchFamily="66" charset="0"/>
              </a:rPr>
              <a:t>No </a:t>
            </a:r>
            <a:r>
              <a:rPr lang="en-US" sz="2000" b="1" dirty="0">
                <a:solidFill>
                  <a:srgbClr val="FF0000"/>
                </a:solidFill>
                <a:latin typeface="Comic Sans MS" pitchFamily="66" charset="0"/>
                <a:sym typeface="Wingdings" pitchFamily="2" charset="2"/>
              </a:rPr>
              <a:t></a:t>
            </a:r>
            <a:endParaRPr lang="en-US" sz="2000" b="1" dirty="0">
              <a:solidFill>
                <a:srgbClr val="FF0000"/>
              </a:solidFill>
              <a:latin typeface="Comic Sans MS" pitchFamily="66" charset="0"/>
            </a:endParaRPr>
          </a:p>
        </p:txBody>
      </p:sp>
      <p:sp>
        <p:nvSpPr>
          <p:cNvPr id="5" name="TextBox 4"/>
          <p:cNvSpPr txBox="1">
            <a:spLocks noChangeArrowheads="1"/>
          </p:cNvSpPr>
          <p:nvPr/>
        </p:nvSpPr>
        <p:spPr bwMode="auto">
          <a:xfrm>
            <a:off x="7010400" y="2919413"/>
            <a:ext cx="1143000" cy="400050"/>
          </a:xfrm>
          <a:prstGeom prst="rect">
            <a:avLst/>
          </a:prstGeom>
          <a:noFill/>
          <a:ln w="9525">
            <a:noFill/>
            <a:miter lim="800000"/>
            <a:headEnd/>
            <a:tailEnd/>
          </a:ln>
        </p:spPr>
        <p:txBody>
          <a:bodyPr>
            <a:spAutoFit/>
          </a:bodyPr>
          <a:lstStyle/>
          <a:p>
            <a:r>
              <a:rPr lang="en-US" sz="2000" b="1" dirty="0">
                <a:solidFill>
                  <a:srgbClr val="FFC000"/>
                </a:solidFill>
                <a:latin typeface="Comic Sans MS" pitchFamily="66" charset="0"/>
              </a:rPr>
              <a:t>Yes </a:t>
            </a:r>
            <a:r>
              <a:rPr lang="en-US" sz="2000" b="1" dirty="0">
                <a:solidFill>
                  <a:srgbClr val="FFC000"/>
                </a:solidFill>
                <a:latin typeface="Comic Sans MS" pitchFamily="66" charset="0"/>
                <a:sym typeface="Wingdings" pitchFamily="2" charset="2"/>
              </a:rPr>
              <a:t></a:t>
            </a:r>
            <a:endParaRPr lang="en-US" sz="2000" b="1" dirty="0">
              <a:solidFill>
                <a:srgbClr val="FFC000"/>
              </a:solidFill>
              <a:latin typeface="Comic Sans MS" pitchFamily="66" charset="0"/>
            </a:endParaRPr>
          </a:p>
        </p:txBody>
      </p:sp>
    </p:spTree>
    <p:extLst>
      <p:ext uri="{BB962C8B-B14F-4D97-AF65-F5344CB8AC3E}">
        <p14:creationId xmlns:p14="http://schemas.microsoft.com/office/powerpoint/2010/main" val="392726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3" autoUpdateAnimBg="0"/>
      <p:bldP spid="2" grpId="0"/>
      <p:bldP spid="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Predefined Constants: MS-Word</a:t>
            </a:r>
            <a:endParaRPr lang="en-US" dirty="0"/>
          </a:p>
        </p:txBody>
      </p:sp>
      <p:sp>
        <p:nvSpPr>
          <p:cNvPr id="3" name="Content Placeholder 2"/>
          <p:cNvSpPr>
            <a:spLocks noGrp="1"/>
          </p:cNvSpPr>
          <p:nvPr>
            <p:ph idx="1"/>
          </p:nvPr>
        </p:nvSpPr>
        <p:spPr/>
        <p:txBody>
          <a:bodyPr/>
          <a:lstStyle/>
          <a:p>
            <a:r>
              <a:rPr lang="en-US" dirty="0" smtClean="0"/>
              <a:t>Microsoft uses their owning naming convention</a:t>
            </a:r>
          </a:p>
          <a:p>
            <a:r>
              <a:rPr lang="en-US" dirty="0" smtClean="0"/>
              <a:t>Example</a:t>
            </a:r>
            <a:r>
              <a:rPr lang="en-US" smtClean="0"/>
              <a:t>: </a:t>
            </a:r>
          </a:p>
          <a:p>
            <a:pPr lvl="1"/>
            <a:r>
              <a:rPr lang="en-US" smtClean="0">
                <a:latin typeface="Consolas" panose="020B0609020204030204" pitchFamily="49" charset="0"/>
                <a:cs typeface="Consolas" panose="020B0609020204030204" pitchFamily="49" charset="0"/>
              </a:rPr>
              <a:t>wdPromptToSaveChanges </a:t>
            </a:r>
          </a:p>
          <a:p>
            <a:r>
              <a:rPr lang="en-US" smtClean="0">
                <a:cs typeface="Consolas" panose="020B0609020204030204" pitchFamily="49" charset="0"/>
              </a:rPr>
              <a:t>Usage: </a:t>
            </a:r>
            <a:r>
              <a:rPr lang="en-US">
                <a:cs typeface="Consolas" panose="020B0609020204030204" pitchFamily="49" charset="0"/>
              </a:rPr>
              <a:t> </a:t>
            </a:r>
            <a:endParaRPr lang="en-US" smtClean="0">
              <a:cs typeface="Consolas" panose="020B0609020204030204" pitchFamily="49" charset="0"/>
            </a:endParaRPr>
          </a:p>
          <a:p>
            <a:pPr lvl="1"/>
            <a:r>
              <a:rPr lang="en-US" smtClean="0">
                <a:latin typeface="Consolas" panose="020B0609020204030204" pitchFamily="49" charset="0"/>
                <a:cs typeface="Consolas" panose="020B0609020204030204" pitchFamily="49" charset="0"/>
              </a:rPr>
              <a:t>ActiveDocument.Close(wdPromptToSaveChanges</a:t>
            </a:r>
            <a:r>
              <a:rPr lang="en-US">
                <a:latin typeface="Consolas" panose="020B0609020204030204" pitchFamily="49" charset="0"/>
                <a:cs typeface="Consolas" panose="020B0609020204030204" pitchFamily="49" charset="0"/>
              </a:rPr>
              <a:t>)</a:t>
            </a:r>
          </a:p>
          <a:p>
            <a:endParaRPr lang="en-US" dirty="0"/>
          </a:p>
        </p:txBody>
      </p:sp>
    </p:spTree>
    <p:extLst>
      <p:ext uri="{BB962C8B-B14F-4D97-AF65-F5344CB8AC3E}">
        <p14:creationId xmlns:p14="http://schemas.microsoft.com/office/powerpoint/2010/main" val="13015937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Documents</a:t>
            </a:r>
            <a:endParaRPr lang="en-US" dirty="0"/>
          </a:p>
        </p:txBody>
      </p:sp>
      <p:sp>
        <p:nvSpPr>
          <p:cNvPr id="3" name="Content Placeholder 2"/>
          <p:cNvSpPr>
            <a:spLocks noGrp="1"/>
          </p:cNvSpPr>
          <p:nvPr>
            <p:ph idx="1"/>
          </p:nvPr>
        </p:nvSpPr>
        <p:spPr/>
        <p:txBody>
          <a:bodyPr/>
          <a:lstStyle/>
          <a:p>
            <a:r>
              <a:rPr lang="en-US" dirty="0" smtClean="0"/>
              <a:t>Default action when closing a MS-Word document that has been modified</a:t>
            </a:r>
          </a:p>
          <a:p>
            <a:endParaRPr lang="en-US" dirty="0"/>
          </a:p>
          <a:p>
            <a:endParaRPr lang="en-US" dirty="0" smtClean="0"/>
          </a:p>
          <a:p>
            <a:endParaRPr lang="en-US" dirty="0"/>
          </a:p>
          <a:p>
            <a:r>
              <a:rPr lang="en-US" dirty="0" smtClean="0"/>
              <a:t>VBA code to close a document in this fashion:</a:t>
            </a:r>
          </a:p>
          <a:p>
            <a:pPr marL="339725" lvl="1"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ActiveDocument.Close</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wdPromptToSaveChanges</a:t>
            </a:r>
            <a:r>
              <a:rPr lang="en-US" dirty="0">
                <a:latin typeface="Consolas" panose="020B0609020204030204" pitchFamily="49" charset="0"/>
                <a:cs typeface="Consolas" panose="020B0609020204030204" pitchFamily="49" charset="0"/>
              </a:rPr>
              <a:t>)</a:t>
            </a:r>
            <a:endParaRPr lang="en-US" dirty="0" smtClean="0">
              <a:latin typeface="Consolas" panose="020B0609020204030204" pitchFamily="49" charset="0"/>
              <a:cs typeface="Consolas" panose="020B0609020204030204" pitchFamily="49"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86" y="2362200"/>
            <a:ext cx="33337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267200" y="4311134"/>
            <a:ext cx="2743200" cy="794266"/>
            <a:chOff x="4267200" y="4191000"/>
            <a:chExt cx="2743200" cy="794266"/>
          </a:xfrm>
        </p:grpSpPr>
        <p:sp>
          <p:nvSpPr>
            <p:cNvPr id="4" name="Right Brace 3"/>
            <p:cNvSpPr/>
            <p:nvPr/>
          </p:nvSpPr>
          <p:spPr>
            <a:xfrm rot="5400000">
              <a:off x="5372100" y="3086100"/>
              <a:ext cx="457200" cy="26670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419600" y="4615934"/>
              <a:ext cx="2590800" cy="369332"/>
            </a:xfrm>
            <a:prstGeom prst="rect">
              <a:avLst/>
            </a:prstGeom>
            <a:noFill/>
          </p:spPr>
          <p:txBody>
            <a:bodyPr wrap="square" rtlCol="0">
              <a:spAutoFit/>
            </a:bodyPr>
            <a:lstStyle/>
            <a:p>
              <a:r>
                <a:rPr lang="en-US" b="1" dirty="0" smtClean="0">
                  <a:solidFill>
                    <a:srgbClr val="FF0000"/>
                  </a:solidFill>
                </a:rPr>
                <a:t>Pre-defined constant</a:t>
              </a:r>
              <a:endParaRPr lang="en-US" b="1" dirty="0">
                <a:solidFill>
                  <a:srgbClr val="FF0000"/>
                </a:solidFill>
              </a:endParaRPr>
            </a:p>
          </p:txBody>
        </p:sp>
      </p:grpSp>
    </p:spTree>
    <p:extLst>
      <p:ext uri="{BB962C8B-B14F-4D97-AF65-F5344CB8AC3E}">
        <p14:creationId xmlns:p14="http://schemas.microsoft.com/office/powerpoint/2010/main" val="41628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a:t>
            </a:r>
            <a:r>
              <a:rPr lang="en-US" b="1" dirty="0">
                <a:solidFill>
                  <a:srgbClr val="FF0000"/>
                </a:solidFill>
              </a:rPr>
              <a:t>Pre-Defined </a:t>
            </a:r>
            <a:r>
              <a:rPr lang="en-US" b="1" dirty="0" smtClean="0">
                <a:solidFill>
                  <a:srgbClr val="FF0000"/>
                </a:solidFill>
              </a:rPr>
              <a:t>Constants</a:t>
            </a:r>
            <a:r>
              <a:rPr lang="en-US" dirty="0" smtClean="0"/>
              <a:t>: Closing Documents</a:t>
            </a:r>
            <a:endParaRPr lang="en-US" dirty="0"/>
          </a:p>
        </p:txBody>
      </p:sp>
      <p:sp>
        <p:nvSpPr>
          <p:cNvPr id="3" name="Content Placeholder 2"/>
          <p:cNvSpPr>
            <a:spLocks noGrp="1"/>
          </p:cNvSpPr>
          <p:nvPr>
            <p:ph idx="1"/>
          </p:nvPr>
        </p:nvSpPr>
        <p:spPr/>
        <p:txBody>
          <a:bodyPr/>
          <a:lstStyle/>
          <a:p>
            <a:r>
              <a:rPr lang="en-US" b="1" dirty="0" smtClean="0"/>
              <a:t>Word document containing the macro</a:t>
            </a:r>
            <a:r>
              <a:rPr lang="en-US" smtClean="0"/>
              <a:t>:  “7c</a:t>
            </a:r>
            <a:r>
              <a:rPr lang="en-US" smtClean="0">
                <a:latin typeface="Consolas" panose="020B0609020204030204" pitchFamily="49" charset="0"/>
                <a:cs typeface="Consolas" panose="020B0609020204030204" pitchFamily="49" charset="0"/>
              </a:rPr>
              <a:t>losingActions.docm</a:t>
            </a:r>
            <a:r>
              <a:rPr lang="en-US" dirty="0" smtClean="0"/>
              <a:t>”</a:t>
            </a:r>
            <a:endParaRPr lang="en-US" dirty="0"/>
          </a:p>
          <a:p>
            <a:endParaRPr lang="en-US" dirty="0"/>
          </a:p>
          <a:p>
            <a:pPr marL="339725" lvl="1" indent="0">
              <a:buNone/>
            </a:pPr>
            <a:r>
              <a:rPr lang="en-US" sz="1800" dirty="0">
                <a:latin typeface="Consolas" panose="020B0609020204030204" pitchFamily="49" charset="0"/>
                <a:cs typeface="Consolas" panose="020B0609020204030204" pitchFamily="49" charset="0"/>
              </a:rPr>
              <a:t>Sub </a:t>
            </a:r>
            <a:r>
              <a:rPr lang="en-US" sz="1800" dirty="0" err="1">
                <a:latin typeface="Consolas" panose="020B0609020204030204" pitchFamily="49" charset="0"/>
                <a:cs typeface="Consolas" panose="020B0609020204030204" pitchFamily="49" charset="0"/>
              </a:rPr>
              <a:t>ClosingActions</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ActiveDocument.Close</a:t>
            </a:r>
            <a:r>
              <a:rPr lang="en-US" sz="1800" dirty="0" smtClean="0">
                <a:latin typeface="Consolas" panose="020B0609020204030204" pitchFamily="49" charset="0"/>
                <a:cs typeface="Consolas" panose="020B0609020204030204" pitchFamily="49" charset="0"/>
              </a:rPr>
              <a:t> (&lt;</a:t>
            </a:r>
            <a:r>
              <a:rPr lang="en-US" sz="1800" b="1" i="1" dirty="0" smtClean="0">
                <a:solidFill>
                  <a:srgbClr val="FF0000"/>
                </a:solidFill>
                <a:latin typeface="Consolas" panose="020B0609020204030204" pitchFamily="49" charset="0"/>
                <a:cs typeface="Consolas" panose="020B0609020204030204" pitchFamily="49" charset="0"/>
              </a:rPr>
              <a:t>Constant for closing action</a:t>
            </a:r>
            <a:r>
              <a:rPr lang="en-US" sz="1800" dirty="0" smtClean="0">
                <a:latin typeface="Consolas" panose="020B0609020204030204" pitchFamily="49" charset="0"/>
                <a:cs typeface="Consolas" panose="020B0609020204030204" pitchFamily="49" charset="0"/>
              </a:rPr>
              <a:t>&gt;)</a:t>
            </a:r>
          </a:p>
          <a:p>
            <a:pPr marL="339725" lvl="1" indent="0">
              <a:buNone/>
            </a:pPr>
            <a:endParaRPr lang="en-US" sz="1800" dirty="0">
              <a:latin typeface="Consolas" panose="020B0609020204030204" pitchFamily="49" charset="0"/>
              <a:cs typeface="Consolas" panose="020B0609020204030204" pitchFamily="49" charset="0"/>
            </a:endParaRPr>
          </a:p>
          <a:p>
            <a:pPr marL="339725" lvl="1" indent="0">
              <a:buNone/>
            </a:pPr>
            <a:endParaRPr lang="en-US" sz="1800" dirty="0" smtClean="0">
              <a:latin typeface="Consolas" panose="020B0609020204030204" pitchFamily="49" charset="0"/>
              <a:cs typeface="Consolas" panose="020B0609020204030204" pitchFamily="49" charset="0"/>
            </a:endParaRPr>
          </a:p>
          <a:p>
            <a:pPr marL="339725" lvl="1" indent="0">
              <a:buNone/>
            </a:pPr>
            <a:endParaRPr lang="en-US" sz="1800" dirty="0">
              <a:latin typeface="Consolas" panose="020B0609020204030204" pitchFamily="49" charset="0"/>
              <a:cs typeface="Consolas" panose="020B0609020204030204" pitchFamily="49" charset="0"/>
            </a:endParaRPr>
          </a:p>
          <a:p>
            <a:pPr marL="339725" lvl="1" indent="0">
              <a:buNone/>
            </a:pPr>
            <a:endParaRPr lang="en-US" sz="1800" dirty="0" smtClean="0">
              <a:latin typeface="Consolas" panose="020B0609020204030204" pitchFamily="49" charset="0"/>
              <a:cs typeface="Consolas" panose="020B0609020204030204" pitchFamily="49" charset="0"/>
            </a:endParaRPr>
          </a:p>
          <a:p>
            <a:pPr marL="339725" lvl="1" indent="0">
              <a:buNone/>
            </a:pPr>
            <a:endParaRPr lang="en-US" sz="1800" dirty="0">
              <a:latin typeface="Consolas" panose="020B0609020204030204" pitchFamily="49" charset="0"/>
              <a:cs typeface="Consolas" panose="020B0609020204030204" pitchFamily="49" charset="0"/>
            </a:endParaRPr>
          </a:p>
          <a:p>
            <a:pPr marL="339725" lvl="1" indent="0">
              <a:buNone/>
            </a:pPr>
            <a:endParaRPr lang="en-US" sz="1800" dirty="0">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End </a:t>
            </a:r>
            <a:r>
              <a:rPr lang="en-US" sz="1800" dirty="0">
                <a:latin typeface="Consolas" panose="020B0609020204030204" pitchFamily="49" charset="0"/>
                <a:cs typeface="Consolas" panose="020B0609020204030204" pitchFamily="49" charset="0"/>
              </a:rPr>
              <a:t>Sub</a:t>
            </a:r>
          </a:p>
          <a:p>
            <a:endParaRPr lang="en-US" dirty="0"/>
          </a:p>
          <a:p>
            <a:endParaRPr lang="en-US" dirty="0"/>
          </a:p>
        </p:txBody>
      </p:sp>
      <p:grpSp>
        <p:nvGrpSpPr>
          <p:cNvPr id="8" name="Group 7"/>
          <p:cNvGrpSpPr/>
          <p:nvPr/>
        </p:nvGrpSpPr>
        <p:grpSpPr>
          <a:xfrm>
            <a:off x="1752600" y="3352799"/>
            <a:ext cx="4114800" cy="1657529"/>
            <a:chOff x="1752600" y="3124200"/>
            <a:chExt cx="4114800" cy="1657529"/>
          </a:xfrm>
        </p:grpSpPr>
        <p:sp>
          <p:nvSpPr>
            <p:cNvPr id="4" name="TextBox 3"/>
            <p:cNvSpPr txBox="1"/>
            <p:nvPr/>
          </p:nvSpPr>
          <p:spPr>
            <a:xfrm>
              <a:off x="1752600" y="3581400"/>
              <a:ext cx="4114800" cy="1200329"/>
            </a:xfrm>
            <a:prstGeom prst="rect">
              <a:avLst/>
            </a:prstGeom>
            <a:solidFill>
              <a:srgbClr val="B2B2B2"/>
            </a:solidFill>
          </p:spPr>
          <p:txBody>
            <a:bodyPr wrap="square" rtlCol="0">
              <a:spAutoFit/>
            </a:bodyPr>
            <a:lstStyle/>
            <a:p>
              <a:r>
                <a:rPr lang="en-US" b="1" dirty="0">
                  <a:solidFill>
                    <a:schemeClr val="bg1"/>
                  </a:solidFill>
                </a:rPr>
                <a:t> </a:t>
              </a:r>
              <a:r>
                <a:rPr lang="en-US" b="1" dirty="0" smtClean="0">
                  <a:solidFill>
                    <a:schemeClr val="bg1"/>
                  </a:solidFill>
                </a:rPr>
                <a:t>'Choose one constant</a:t>
              </a:r>
              <a:endParaRPr lang="en-US" b="1" dirty="0">
                <a:solidFill>
                  <a:schemeClr val="bg1"/>
                </a:solidFill>
              </a:endParaRPr>
            </a:p>
            <a:p>
              <a:r>
                <a:rPr lang="en-US" b="1" dirty="0">
                  <a:solidFill>
                    <a:srgbClr val="FF0000"/>
                  </a:solidFill>
                </a:rPr>
                <a:t> </a:t>
              </a:r>
              <a:r>
                <a:rPr lang="en-US" b="1" dirty="0" err="1" smtClean="0">
                  <a:solidFill>
                    <a:srgbClr val="FF0000"/>
                  </a:solidFill>
                </a:rPr>
                <a:t>wdPromptToSaveChanges</a:t>
              </a:r>
              <a:endParaRPr lang="en-US" b="1" dirty="0">
                <a:solidFill>
                  <a:srgbClr val="FF0000"/>
                </a:solidFill>
              </a:endParaRPr>
            </a:p>
            <a:p>
              <a:r>
                <a:rPr lang="en-US" b="1" dirty="0">
                  <a:solidFill>
                    <a:srgbClr val="FF0000"/>
                  </a:solidFill>
                </a:rPr>
                <a:t> </a:t>
              </a:r>
              <a:r>
                <a:rPr lang="en-US" b="1" dirty="0" err="1" smtClean="0">
                  <a:solidFill>
                    <a:srgbClr val="FF0000"/>
                  </a:solidFill>
                </a:rPr>
                <a:t>wdDoNotSaveChanges</a:t>
              </a:r>
              <a:endParaRPr lang="en-US" b="1" dirty="0">
                <a:solidFill>
                  <a:srgbClr val="FF0000"/>
                </a:solidFill>
              </a:endParaRPr>
            </a:p>
            <a:p>
              <a:r>
                <a:rPr lang="en-US" b="1" dirty="0">
                  <a:solidFill>
                    <a:srgbClr val="FF0000"/>
                  </a:solidFill>
                </a:rPr>
                <a:t> </a:t>
              </a:r>
              <a:r>
                <a:rPr lang="en-US" b="1" dirty="0" err="1" smtClean="0">
                  <a:solidFill>
                    <a:srgbClr val="FF0000"/>
                  </a:solidFill>
                </a:rPr>
                <a:t>wdSaveChanges</a:t>
              </a:r>
              <a:endParaRPr lang="en-US" b="1" dirty="0">
                <a:solidFill>
                  <a:srgbClr val="FF0000"/>
                </a:solidFill>
              </a:endParaRPr>
            </a:p>
          </p:txBody>
        </p:sp>
        <p:cxnSp>
          <p:nvCxnSpPr>
            <p:cNvPr id="6" name="Straight Arrow Connector 5"/>
            <p:cNvCxnSpPr/>
            <p:nvPr/>
          </p:nvCxnSpPr>
          <p:spPr>
            <a:xfrm flipV="1">
              <a:off x="4389242" y="3124200"/>
              <a:ext cx="1276597"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071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Formatting Text</a:t>
            </a:r>
            <a:endParaRPr lang="en-US"/>
          </a:p>
        </p:txBody>
      </p:sp>
      <p:sp>
        <p:nvSpPr>
          <p:cNvPr id="3" name="Content Placeholder 2"/>
          <p:cNvSpPr>
            <a:spLocks noGrp="1"/>
          </p:cNvSpPr>
          <p:nvPr>
            <p:ph idx="1"/>
          </p:nvPr>
        </p:nvSpPr>
        <p:spPr/>
        <p:txBody>
          <a:bodyPr/>
          <a:lstStyle/>
          <a:p>
            <a:r>
              <a:rPr lang="en-US" smtClean="0"/>
              <a:t>Allows formatting changes to be applied to the text in a Word document:</a:t>
            </a:r>
          </a:p>
          <a:p>
            <a:pPr lvl="1"/>
            <a:r>
              <a:rPr lang="en-US"/>
              <a:t>Examples: bold, underline, font type, font </a:t>
            </a:r>
            <a:r>
              <a:rPr lang="en-US" smtClean="0"/>
              <a:t>size</a:t>
            </a:r>
          </a:p>
          <a:p>
            <a:r>
              <a:rPr lang="en-US" smtClean="0"/>
              <a:t>Some approaches:</a:t>
            </a:r>
          </a:p>
          <a:p>
            <a:pPr lvl="1"/>
            <a:r>
              <a:rPr lang="en-US"/>
              <a:t>Apply the formatting changes to the entire </a:t>
            </a:r>
            <a:r>
              <a:rPr lang="en-US" smtClean="0"/>
              <a:t>document</a:t>
            </a:r>
          </a:p>
          <a:p>
            <a:pPr lvl="1"/>
            <a:r>
              <a:rPr lang="en-US" smtClean="0"/>
              <a:t>Apply the formatting changes to select parts of the document</a:t>
            </a:r>
          </a:p>
        </p:txBody>
      </p:sp>
    </p:spTree>
    <p:extLst>
      <p:ext uri="{BB962C8B-B14F-4D97-AF65-F5344CB8AC3E}">
        <p14:creationId xmlns:p14="http://schemas.microsoft.com/office/powerpoint/2010/main" val="391187382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An Entire Document</a:t>
            </a:r>
            <a:endParaRPr lang="en-US" dirty="0"/>
          </a:p>
        </p:txBody>
      </p:sp>
      <p:sp>
        <p:nvSpPr>
          <p:cNvPr id="3" name="Content Placeholder 2"/>
          <p:cNvSpPr>
            <a:spLocks noGrp="1"/>
          </p:cNvSpPr>
          <p:nvPr>
            <p:ph idx="1"/>
          </p:nvPr>
        </p:nvSpPr>
        <p:spPr/>
        <p:txBody>
          <a:bodyPr/>
          <a:lstStyle/>
          <a:p>
            <a:r>
              <a:rPr lang="en-US" dirty="0" smtClean="0"/>
              <a:t>You first need to indicate the document to be formatted</a:t>
            </a:r>
          </a:p>
          <a:p>
            <a:r>
              <a:rPr lang="en-US" dirty="0" smtClean="0"/>
              <a:t>This can be done through the ‘</a:t>
            </a:r>
            <a:r>
              <a:rPr lang="en-US" dirty="0" err="1" smtClean="0">
                <a:latin typeface="Consolas" panose="020B0609020204030204" pitchFamily="49" charset="0"/>
                <a:cs typeface="Consolas" panose="020B0609020204030204" pitchFamily="49" charset="0"/>
              </a:rPr>
              <a:t>ActiveDocument</a:t>
            </a:r>
            <a:r>
              <a:rPr lang="en-US" dirty="0" smtClean="0"/>
              <a:t>’ object</a:t>
            </a:r>
          </a:p>
          <a:p>
            <a:endParaRPr lang="en-US" dirty="0"/>
          </a:p>
          <a:p>
            <a:endParaRPr lang="en-US" dirty="0" smtClean="0"/>
          </a:p>
          <a:p>
            <a:endParaRPr lang="en-US" dirty="0"/>
          </a:p>
          <a:p>
            <a:endParaRPr lang="en-US" dirty="0" smtClean="0"/>
          </a:p>
          <a:p>
            <a:endParaRPr lang="en-US" dirty="0"/>
          </a:p>
          <a:p>
            <a:r>
              <a:rPr lang="en-US" dirty="0" smtClean="0"/>
              <a:t>Then choose the ‘</a:t>
            </a:r>
            <a:r>
              <a:rPr lang="en-US" dirty="0" smtClean="0">
                <a:latin typeface="Consolas" panose="020B0609020204030204" pitchFamily="49" charset="0"/>
                <a:cs typeface="Consolas" panose="020B0609020204030204" pitchFamily="49" charset="0"/>
              </a:rPr>
              <a:t>Select</a:t>
            </a:r>
            <a:r>
              <a:rPr lang="en-US" dirty="0" smtClean="0"/>
              <a:t>’ method of that document.</a:t>
            </a:r>
          </a:p>
          <a:p>
            <a:pPr lvl="1"/>
            <a:r>
              <a:rPr lang="en-US" dirty="0" smtClean="0"/>
              <a:t>Review: it’s a method and not a property because it applies an action: select = selecting the text of the entire document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808" t="47436" r="18596" b="37663"/>
          <a:stretch/>
        </p:blipFill>
        <p:spPr bwMode="auto">
          <a:xfrm>
            <a:off x="914400" y="2431143"/>
            <a:ext cx="3499381"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951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
                                  </p:stCondLst>
                                  <p:childTnLst>
                                    <p:set>
                                      <p:cBhvr>
                                        <p:cTn id="22"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Document: Which One?</a:t>
            </a:r>
            <a:endParaRPr lang="en-US" dirty="0"/>
          </a:p>
        </p:txBody>
      </p:sp>
      <p:sp>
        <p:nvSpPr>
          <p:cNvPr id="3" name="Content Placeholder 2"/>
          <p:cNvSpPr>
            <a:spLocks noGrp="1"/>
          </p:cNvSpPr>
          <p:nvPr>
            <p:ph idx="1"/>
          </p:nvPr>
        </p:nvSpPr>
        <p:spPr/>
        <p:txBody>
          <a:bodyPr/>
          <a:lstStyle/>
          <a:p>
            <a:r>
              <a:rPr lang="en-US" dirty="0" smtClean="0"/>
              <a:t>Remember: the active document is the one you are currently working on.</a:t>
            </a:r>
          </a:p>
          <a:p>
            <a:r>
              <a:rPr lang="en-US" dirty="0" smtClean="0"/>
              <a:t>When writing VBA programs this can be tricky to determine.</a:t>
            </a:r>
          </a:p>
          <a:p>
            <a:endParaRPr lang="en-US" dirty="0"/>
          </a:p>
          <a:p>
            <a:pPr marL="0" indent="0">
              <a:buNone/>
            </a:pPr>
            <a:endParaRPr lang="en-US" dirty="0" smtClean="0"/>
          </a:p>
          <a:p>
            <a:r>
              <a:rPr lang="en-US" dirty="0" smtClean="0"/>
              <a:t>So it’s best to work with only a single document at a time when writing your programs.</a:t>
            </a:r>
            <a:endParaRPr lang="en-US" dirty="0"/>
          </a:p>
        </p:txBody>
      </p:sp>
      <p:pic>
        <p:nvPicPr>
          <p:cNvPr id="6" name="Picture 3"/>
          <p:cNvPicPr>
            <a:picLocks noChangeAspect="1" noChangeArrowheads="1"/>
          </p:cNvPicPr>
          <p:nvPr/>
        </p:nvPicPr>
        <p:blipFill>
          <a:blip r:embed="rId2"/>
          <a:srcRect l="36816" t="-8621" r="10599" b="8621"/>
          <a:stretch>
            <a:fillRect/>
          </a:stretch>
        </p:blipFill>
        <p:spPr bwMode="auto">
          <a:xfrm>
            <a:off x="762000" y="2743200"/>
            <a:ext cx="7473950" cy="380965"/>
          </a:xfrm>
          <a:prstGeom prst="rect">
            <a:avLst/>
          </a:prstGeom>
          <a:noFill/>
          <a:ln w="9525">
            <a:noFill/>
            <a:miter lim="800000"/>
            <a:headEnd/>
            <a:tailEnd/>
          </a:ln>
        </p:spPr>
      </p:pic>
    </p:spTree>
    <p:extLst>
      <p:ext uri="{BB962C8B-B14F-4D97-AF65-F5344CB8AC3E}">
        <p14:creationId xmlns:p14="http://schemas.microsoft.com/office/powerpoint/2010/main" val="412774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Text: An Example</a:t>
            </a:r>
            <a:endParaRPr lang="en-US" dirty="0"/>
          </a:p>
        </p:txBody>
      </p:sp>
      <p:sp>
        <p:nvSpPr>
          <p:cNvPr id="3" name="Content Placeholder 2"/>
          <p:cNvSpPr>
            <a:spLocks noGrp="1"/>
          </p:cNvSpPr>
          <p:nvPr>
            <p:ph idx="1"/>
          </p:nvPr>
        </p:nvSpPr>
        <p:spPr/>
        <p:txBody>
          <a:bodyPr/>
          <a:lstStyle/>
          <a:p>
            <a:r>
              <a:rPr lang="en-US" dirty="0" smtClean="0"/>
              <a:t>Suppose you want to format a document in the following way</a:t>
            </a:r>
          </a:p>
          <a:p>
            <a:r>
              <a:rPr lang="en-US" dirty="0"/>
              <a:t>E</a:t>
            </a:r>
            <a:r>
              <a:rPr lang="en-US" dirty="0" smtClean="0"/>
              <a:t>ntire document</a:t>
            </a:r>
          </a:p>
          <a:p>
            <a:pPr lvl="1"/>
            <a:r>
              <a:rPr lang="en-US" dirty="0"/>
              <a:t>Font </a:t>
            </a:r>
            <a:r>
              <a:rPr lang="en-US"/>
              <a:t>= </a:t>
            </a:r>
            <a:r>
              <a:rPr lang="en-US" smtClean="0"/>
              <a:t>Calibri</a:t>
            </a:r>
            <a:endParaRPr lang="en-US" dirty="0"/>
          </a:p>
        </p:txBody>
      </p:sp>
    </p:spTree>
    <p:extLst>
      <p:ext uri="{BB962C8B-B14F-4D97-AF65-F5344CB8AC3E}">
        <p14:creationId xmlns:p14="http://schemas.microsoft.com/office/powerpoint/2010/main" val="1770783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a:t>Advanced Use Of </a:t>
            </a:r>
            <a:r>
              <a:rPr lang="en-US" dirty="0" smtClean="0"/>
              <a:t>Macros (</a:t>
            </a:r>
            <a:r>
              <a:rPr lang="en-US" dirty="0"/>
              <a:t>2</a:t>
            </a:r>
            <a:r>
              <a:rPr lang="en-US" dirty="0" smtClean="0"/>
              <a:t>)</a:t>
            </a:r>
          </a:p>
        </p:txBody>
      </p:sp>
      <p:sp>
        <p:nvSpPr>
          <p:cNvPr id="26626" name="Content Placeholder 2"/>
          <p:cNvSpPr>
            <a:spLocks noGrp="1"/>
          </p:cNvSpPr>
          <p:nvPr>
            <p:ph idx="1"/>
          </p:nvPr>
        </p:nvSpPr>
        <p:spPr/>
        <p:txBody>
          <a:bodyPr/>
          <a:lstStyle/>
          <a:p>
            <a:pPr eaLnBrk="1" hangingPunct="1"/>
            <a:r>
              <a:rPr lang="en-US" dirty="0" smtClean="0"/>
              <a:t>Example: macros can automate the following task</a:t>
            </a:r>
          </a:p>
          <a:p>
            <a:pPr lvl="1" eaLnBrk="1" hangingPunct="1"/>
            <a:r>
              <a:rPr lang="en-US" dirty="0" smtClean="0"/>
              <a:t>Store data in MS-Access</a:t>
            </a:r>
          </a:p>
          <a:p>
            <a:pPr lvl="1" eaLnBrk="1" hangingPunct="1"/>
            <a:r>
              <a:rPr lang="en-US" dirty="0" smtClean="0"/>
              <a:t>Store the query results in MS-Excel and perform calculations on the data</a:t>
            </a:r>
          </a:p>
          <a:p>
            <a:pPr lvl="1" eaLnBrk="1" hangingPunct="1"/>
            <a:r>
              <a:rPr lang="en-US" dirty="0" smtClean="0"/>
              <a:t>Use the formatting capabilities of MS-Word to produce reports</a:t>
            </a:r>
          </a:p>
          <a:p>
            <a:pPr lvl="1" eaLnBrk="1" hangingPunct="1"/>
            <a:r>
              <a:rPr lang="en-US" dirty="0" smtClean="0"/>
              <a:t>MS-Outlook can email the final documents</a:t>
            </a:r>
          </a:p>
          <a:p>
            <a:pPr eaLnBrk="1" hangingPunct="1"/>
            <a:endParaRPr lang="en-US" dirty="0" smtClean="0"/>
          </a:p>
        </p:txBody>
      </p:sp>
    </p:spTree>
    <p:extLst>
      <p:ext uri="{BB962C8B-B14F-4D97-AF65-F5344CB8AC3E}">
        <p14:creationId xmlns:p14="http://schemas.microsoft.com/office/powerpoint/2010/main" val="21074593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Entire Document</a:t>
            </a:r>
            <a:endParaRPr lang="en-US" dirty="0"/>
          </a:p>
        </p:txBody>
      </p:sp>
      <p:sp>
        <p:nvSpPr>
          <p:cNvPr id="3" name="Content Placeholder 2"/>
          <p:cNvSpPr>
            <a:spLocks noGrp="1"/>
          </p:cNvSpPr>
          <p:nvPr>
            <p:ph idx="1"/>
          </p:nvPr>
        </p:nvSpPr>
        <p:spPr/>
        <p:txBody>
          <a:bodyPr/>
          <a:lstStyle/>
          <a:p>
            <a:r>
              <a:rPr lang="en-US" dirty="0" smtClean="0"/>
              <a:t>As mentioned the entire document can be selected.</a:t>
            </a:r>
          </a:p>
          <a:p>
            <a:endParaRPr lang="en-US" dirty="0"/>
          </a:p>
          <a:p>
            <a:endParaRPr lang="en-US" dirty="0" smtClean="0"/>
          </a:p>
          <a:p>
            <a:r>
              <a:rPr lang="en-US" dirty="0" smtClean="0"/>
              <a:t>Now for the ‘selected text’ (in this case it’s the whole document) access the ‘</a:t>
            </a:r>
            <a:r>
              <a:rPr lang="en-US" dirty="0" smtClean="0">
                <a:latin typeface="Consolas" panose="020B0609020204030204" pitchFamily="49" charset="0"/>
                <a:cs typeface="Consolas" panose="020B0609020204030204" pitchFamily="49" charset="0"/>
              </a:rPr>
              <a:t>Font’</a:t>
            </a:r>
            <a:r>
              <a:rPr lang="en-US" dirty="0" smtClean="0"/>
              <a:t> property and the ‘</a:t>
            </a:r>
            <a:r>
              <a:rPr lang="en-US" dirty="0" smtClean="0">
                <a:latin typeface="Consolas" panose="020B0609020204030204" pitchFamily="49" charset="0"/>
                <a:cs typeface="Consolas" panose="020B0609020204030204" pitchFamily="49" charset="0"/>
              </a:rPr>
              <a:t>Name</a:t>
            </a:r>
            <a:r>
              <a:rPr lang="en-US" dirty="0" smtClean="0"/>
              <a:t>’ property of that font and give it the desired name.</a:t>
            </a:r>
          </a:p>
          <a:p>
            <a:pPr marL="0" indent="0">
              <a:buNone/>
            </a:pPr>
            <a:endParaRPr lang="en-US" dirty="0" smtClean="0"/>
          </a:p>
          <a:p>
            <a:pPr marL="0" indent="0">
              <a:buNone/>
            </a:pPr>
            <a:endParaRPr lang="en-US" dirty="0" smtClean="0"/>
          </a:p>
          <a:p>
            <a:r>
              <a:rPr lang="en-US" b="1" dirty="0" smtClean="0"/>
              <a:t>Word document containing the macro</a:t>
            </a:r>
            <a:r>
              <a:rPr lang="en-US" smtClean="0"/>
              <a:t>: 8</a:t>
            </a:r>
            <a:r>
              <a:rPr lang="en-US" smtClean="0">
                <a:latin typeface="Consolas" panose="020B0609020204030204" pitchFamily="49" charset="0"/>
                <a:cs typeface="Consolas" panose="020B0609020204030204" pitchFamily="49" charset="0"/>
              </a:rPr>
              <a:t>formattingEntireDocument</a:t>
            </a:r>
            <a:r>
              <a:rPr lang="en-US" smtClean="0"/>
              <a:t>.docm</a:t>
            </a:r>
            <a:endParaRPr lang="en-US" dirty="0" smtClean="0"/>
          </a:p>
          <a:p>
            <a:endParaRPr lang="en-US" dirty="0"/>
          </a:p>
        </p:txBody>
      </p:sp>
      <p:sp>
        <p:nvSpPr>
          <p:cNvPr id="4" name="Rectangle 3"/>
          <p:cNvSpPr/>
          <p:nvPr/>
        </p:nvSpPr>
        <p:spPr>
          <a:xfrm>
            <a:off x="838200" y="1905000"/>
            <a:ext cx="3657600" cy="4572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ActiveDocument.Select</a:t>
            </a:r>
            <a:endParaRPr lang="en-US" b="1" dirty="0">
              <a:solidFill>
                <a:schemeClr val="bg1"/>
              </a:solidFill>
              <a:latin typeface="Consolas" panose="020B0609020204030204" pitchFamily="49" charset="0"/>
              <a:cs typeface="Consolas" panose="020B0609020204030204" pitchFamily="49" charset="0"/>
            </a:endParaRPr>
          </a:p>
        </p:txBody>
      </p:sp>
      <p:sp>
        <p:nvSpPr>
          <p:cNvPr id="6" name="Rectangle 5"/>
          <p:cNvSpPr/>
          <p:nvPr/>
        </p:nvSpPr>
        <p:spPr>
          <a:xfrm>
            <a:off x="734960" y="4111171"/>
            <a:ext cx="4218039" cy="4572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smtClean="0">
                <a:solidFill>
                  <a:schemeClr val="bg1"/>
                </a:solidFill>
                <a:latin typeface="Consolas" panose="020B0609020204030204" pitchFamily="49" charset="0"/>
                <a:cs typeface="Consolas" panose="020B0609020204030204" pitchFamily="49" charset="0"/>
              </a:rPr>
              <a:t>Selection.Font.Name </a:t>
            </a:r>
            <a:r>
              <a:rPr lang="en-US" b="1">
                <a:solidFill>
                  <a:schemeClr val="bg1"/>
                </a:solidFill>
                <a:latin typeface="Consolas" panose="020B0609020204030204" pitchFamily="49" charset="0"/>
                <a:cs typeface="Consolas" panose="020B0609020204030204" pitchFamily="49" charset="0"/>
              </a:rPr>
              <a:t>= </a:t>
            </a:r>
            <a:r>
              <a:rPr lang="en-US" b="1" smtClean="0">
                <a:solidFill>
                  <a:schemeClr val="bg1"/>
                </a:solidFill>
                <a:latin typeface="Consolas" panose="020B0609020204030204" pitchFamily="49" charset="0"/>
                <a:cs typeface="Consolas" panose="020B0609020204030204" pitchFamily="49" charset="0"/>
              </a:rPr>
              <a:t>"Calibri"</a:t>
            </a:r>
            <a:endParaRPr lang="en-US" b="1" dirty="0">
              <a:solidFill>
                <a:schemeClr val="bg1"/>
              </a:solidFill>
              <a:latin typeface="Consolas" panose="020B0609020204030204" pitchFamily="49" charset="0"/>
              <a:cs typeface="Consolas" panose="020B0609020204030204" pitchFamily="49" charset="0"/>
            </a:endParaRPr>
          </a:p>
        </p:txBody>
      </p:sp>
      <p:sp>
        <p:nvSpPr>
          <p:cNvPr id="7" name="Rectangle 6"/>
          <p:cNvSpPr/>
          <p:nvPr/>
        </p:nvSpPr>
        <p:spPr>
          <a:xfrm>
            <a:off x="731332" y="5638800"/>
            <a:ext cx="5099462" cy="12192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a:solidFill>
                  <a:schemeClr val="bg1"/>
                </a:solidFill>
                <a:latin typeface="Consolas" panose="020B0609020204030204" pitchFamily="49" charset="0"/>
                <a:cs typeface="Consolas" panose="020B0609020204030204" pitchFamily="49" charset="0"/>
              </a:rPr>
              <a:t>Sub </a:t>
            </a:r>
            <a:r>
              <a:rPr lang="en-US" b="1" dirty="0" err="1">
                <a:solidFill>
                  <a:schemeClr val="bg1"/>
                </a:solidFill>
                <a:latin typeface="Consolas" panose="020B0609020204030204" pitchFamily="49" charset="0"/>
                <a:cs typeface="Consolas" panose="020B0609020204030204" pitchFamily="49" charset="0"/>
              </a:rPr>
              <a:t>formattingEntireDocument</a:t>
            </a:r>
            <a:r>
              <a:rPr lang="en-US" b="1" dirty="0">
                <a:solidFill>
                  <a:schemeClr val="bg1"/>
                </a:solidFill>
                <a:latin typeface="Consolas" panose="020B0609020204030204" pitchFamily="49" charset="0"/>
                <a:cs typeface="Consolas" panose="020B0609020204030204" pitchFamily="49" charset="0"/>
              </a:rPr>
              <a:t>()</a:t>
            </a: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ActiveDocument.Select</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Selection.Font.Name</a:t>
            </a:r>
            <a:r>
              <a:rPr lang="en-US" b="1" dirty="0">
                <a:solidFill>
                  <a:schemeClr val="bg1"/>
                </a:solidFill>
                <a:latin typeface="Consolas" panose="020B0609020204030204" pitchFamily="49" charset="0"/>
                <a:cs typeface="Consolas" panose="020B0609020204030204" pitchFamily="49" charset="0"/>
              </a:rPr>
              <a:t> = "Calibri"</a:t>
            </a:r>
          </a:p>
          <a:p>
            <a:r>
              <a:rPr lang="en-US"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89417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animBg="1"/>
      <p:bldP spid="6" grpId="0" animBg="1"/>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t>
            </a:r>
            <a:r>
              <a:rPr lang="en-US" dirty="0" smtClean="0"/>
              <a:t>The Text Currently Selected</a:t>
            </a:r>
            <a:endParaRPr lang="en-US" dirty="0"/>
          </a:p>
        </p:txBody>
      </p:sp>
      <p:sp>
        <p:nvSpPr>
          <p:cNvPr id="3" name="Content Placeholder 2"/>
          <p:cNvSpPr>
            <a:spLocks noGrp="1"/>
          </p:cNvSpPr>
          <p:nvPr>
            <p:ph idx="1"/>
          </p:nvPr>
        </p:nvSpPr>
        <p:spPr/>
        <p:txBody>
          <a:bodyPr/>
          <a:lstStyle/>
          <a:p>
            <a:r>
              <a:rPr lang="en-US" smtClean="0"/>
              <a:t>This can be done through the ‘</a:t>
            </a:r>
            <a:r>
              <a:rPr lang="en-US" smtClean="0">
                <a:latin typeface="Consolas" panose="020B0609020204030204" pitchFamily="49" charset="0"/>
                <a:cs typeface="Consolas" panose="020B0609020204030204" pitchFamily="49" charset="0"/>
              </a:rPr>
              <a:t>Selection</a:t>
            </a:r>
            <a:r>
              <a:rPr lang="en-US" smtClean="0"/>
              <a:t>’ object</a:t>
            </a:r>
          </a:p>
          <a:p>
            <a:endParaRPr lang="en-US" smtClean="0"/>
          </a:p>
          <a:p>
            <a:endParaRPr lang="en-US" smtClean="0"/>
          </a:p>
          <a:p>
            <a:endParaRPr lang="en-US" smtClean="0"/>
          </a:p>
          <a:p>
            <a:endParaRPr lang="en-US" smtClean="0"/>
          </a:p>
          <a:p>
            <a:endParaRPr lang="en-US" smtClean="0"/>
          </a:p>
          <a:p>
            <a:pPr marL="0" indent="0">
              <a:buNone/>
            </a:pPr>
            <a:endParaRPr lang="en-US" smtClean="0"/>
          </a:p>
          <a:p>
            <a:r>
              <a:rPr lang="en-US" smtClean="0"/>
              <a:t>This object accesses the text in a document that has been selected</a:t>
            </a: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472" t="47269" r="25803" b="37857"/>
          <a:stretch/>
        </p:blipFill>
        <p:spPr bwMode="auto">
          <a:xfrm>
            <a:off x="762000" y="1905000"/>
            <a:ext cx="3075398" cy="243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2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Changing Selected Text</a:t>
            </a:r>
            <a:endParaRPr lang="en-US"/>
          </a:p>
        </p:txBody>
      </p:sp>
      <p:sp>
        <p:nvSpPr>
          <p:cNvPr id="3" name="Content Placeholder 2"/>
          <p:cNvSpPr>
            <a:spLocks noGrp="1"/>
          </p:cNvSpPr>
          <p:nvPr>
            <p:ph idx="1"/>
          </p:nvPr>
        </p:nvSpPr>
        <p:spPr/>
        <p:txBody>
          <a:bodyPr/>
          <a:lstStyle/>
          <a:p>
            <a:r>
              <a:rPr lang="en-US" b="1"/>
              <a:t>Word document containing the macro</a:t>
            </a:r>
            <a:r>
              <a:rPr lang="en-US"/>
              <a:t>: </a:t>
            </a:r>
            <a:r>
              <a:rPr lang="en-US" smtClean="0"/>
              <a:t>9</a:t>
            </a:r>
            <a:r>
              <a:rPr lang="en-US">
                <a:latin typeface="Consolas" panose="020B0609020204030204" pitchFamily="49" charset="0"/>
                <a:cs typeface="Consolas" panose="020B0609020204030204" pitchFamily="49" charset="0"/>
              </a:rPr>
              <a:t>c</a:t>
            </a:r>
            <a:r>
              <a:rPr lang="en-US" smtClean="0">
                <a:latin typeface="Consolas" panose="020B0609020204030204" pitchFamily="49" charset="0"/>
                <a:cs typeface="Consolas" panose="020B0609020204030204" pitchFamily="49" charset="0"/>
              </a:rPr>
              <a:t>utAndPaste.docm</a:t>
            </a:r>
            <a:endParaRPr lang="en-US">
              <a:latin typeface="Consolas" panose="020B0609020204030204" pitchFamily="49" charset="0"/>
              <a:cs typeface="Consolas" panose="020B0609020204030204" pitchFamily="49" charset="0"/>
            </a:endParaRPr>
          </a:p>
          <a:p>
            <a:pPr lvl="1"/>
            <a:r>
              <a:rPr lang="en-US"/>
              <a:t>Learning concepts: </a:t>
            </a:r>
            <a:r>
              <a:rPr lang="en-US" smtClean="0"/>
              <a:t>editing selected text, cutting </a:t>
            </a:r>
            <a:r>
              <a:rPr lang="en-US"/>
              <a:t>and pasting text, using constants</a:t>
            </a:r>
          </a:p>
          <a:p>
            <a:endParaRPr lang="en-US"/>
          </a:p>
        </p:txBody>
      </p:sp>
      <p:sp>
        <p:nvSpPr>
          <p:cNvPr id="4" name="Rectangle 3"/>
          <p:cNvSpPr/>
          <p:nvPr/>
        </p:nvSpPr>
        <p:spPr>
          <a:xfrm>
            <a:off x="733301" y="3048000"/>
            <a:ext cx="4458195" cy="2286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Consolas" panose="020B0609020204030204" pitchFamily="49" charset="0"/>
                <a:cs typeface="Consolas" panose="020B0609020204030204" pitchFamily="49" charset="0"/>
              </a:rPr>
              <a:t>Sub </a:t>
            </a:r>
            <a:r>
              <a:rPr lang="en-US" b="1" dirty="0" err="1">
                <a:latin typeface="Consolas" panose="020B0609020204030204" pitchFamily="49" charset="0"/>
                <a:cs typeface="Consolas" panose="020B0609020204030204" pitchFamily="49" charset="0"/>
              </a:rPr>
              <a:t>cutAndPaste</a:t>
            </a:r>
            <a:r>
              <a:rPr lang="en-US" b="1" dirty="0">
                <a:latin typeface="Consolas" panose="020B0609020204030204" pitchFamily="49" charset="0"/>
                <a:cs typeface="Consolas" panose="020B0609020204030204" pitchFamily="49" charset="0"/>
              </a:rPr>
              <a:t>()</a:t>
            </a:r>
          </a:p>
          <a:p>
            <a:r>
              <a:rPr lang="en-US" b="1" dirty="0" smtClean="0">
                <a:latin typeface="Consolas" panose="020B0609020204030204" pitchFamily="49" charset="0"/>
                <a:cs typeface="Consolas" panose="020B0609020204030204" pitchFamily="49" charset="0"/>
              </a:rPr>
              <a:t>    </a:t>
            </a:r>
            <a:r>
              <a:rPr lang="en-US" b="1" dirty="0" err="1" smtClean="0">
                <a:latin typeface="Consolas" panose="020B0609020204030204" pitchFamily="49" charset="0"/>
                <a:cs typeface="Consolas" panose="020B0609020204030204" pitchFamily="49" charset="0"/>
              </a:rPr>
              <a:t>Selection.Expand</a:t>
            </a:r>
            <a:endParaRPr lang="en-US" b="1" dirty="0">
              <a:latin typeface="Consolas" panose="020B0609020204030204" pitchFamily="49" charset="0"/>
              <a:cs typeface="Consolas" panose="020B0609020204030204" pitchFamily="49" charset="0"/>
            </a:endParaRPr>
          </a:p>
          <a:p>
            <a:r>
              <a:rPr lang="en-US" b="1" dirty="0" smtClean="0">
                <a:latin typeface="Consolas" panose="020B0609020204030204" pitchFamily="49" charset="0"/>
                <a:cs typeface="Consolas" panose="020B0609020204030204" pitchFamily="49" charset="0"/>
              </a:rPr>
              <a:t>    </a:t>
            </a:r>
            <a:r>
              <a:rPr lang="en-US" b="1" dirty="0" err="1" smtClean="0">
                <a:latin typeface="Consolas" panose="020B0609020204030204" pitchFamily="49" charset="0"/>
                <a:cs typeface="Consolas" panose="020B0609020204030204" pitchFamily="49" charset="0"/>
              </a:rPr>
              <a:t>Selection.Copy</a:t>
            </a:r>
            <a:endParaRPr lang="en-US" b="1" dirty="0">
              <a:latin typeface="Consolas" panose="020B0609020204030204" pitchFamily="49" charset="0"/>
              <a:cs typeface="Consolas" panose="020B0609020204030204" pitchFamily="49" charset="0"/>
            </a:endParaRPr>
          </a:p>
          <a:p>
            <a:r>
              <a:rPr lang="en-US" b="1" dirty="0" smtClean="0">
                <a:latin typeface="Consolas" panose="020B0609020204030204" pitchFamily="49" charset="0"/>
                <a:cs typeface="Consolas" panose="020B0609020204030204" pitchFamily="49" charset="0"/>
              </a:rPr>
              <a:t>    </a:t>
            </a:r>
            <a:r>
              <a:rPr lang="en-US" b="1" dirty="0" err="1" smtClean="0">
                <a:latin typeface="Consolas" panose="020B0609020204030204" pitchFamily="49" charset="0"/>
                <a:cs typeface="Consolas" panose="020B0609020204030204" pitchFamily="49" charset="0"/>
              </a:rPr>
              <a:t>Selection.MoveRight</a:t>
            </a:r>
            <a:endParaRPr lang="en-US" b="1" dirty="0">
              <a:latin typeface="Consolas" panose="020B0609020204030204" pitchFamily="49" charset="0"/>
              <a:cs typeface="Consolas" panose="020B0609020204030204" pitchFamily="49" charset="0"/>
            </a:endParaRPr>
          </a:p>
          <a:p>
            <a:r>
              <a:rPr lang="en-US" b="1" dirty="0" smtClean="0">
                <a:latin typeface="Consolas" panose="020B0609020204030204" pitchFamily="49" charset="0"/>
                <a:cs typeface="Consolas" panose="020B0609020204030204" pitchFamily="49" charset="0"/>
              </a:rPr>
              <a:t>    </a:t>
            </a:r>
            <a:r>
              <a:rPr lang="en-US" b="1" dirty="0" err="1" smtClean="0">
                <a:latin typeface="Consolas" panose="020B0609020204030204" pitchFamily="49" charset="0"/>
                <a:cs typeface="Consolas" panose="020B0609020204030204" pitchFamily="49" charset="0"/>
              </a:rPr>
              <a:t>Selection.PasteAndFormat</a:t>
            </a:r>
            <a:r>
              <a:rPr lang="en-US" b="1" dirty="0" smtClean="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 </a:t>
            </a:r>
            <a:r>
              <a:rPr lang="en-US" b="1" dirty="0" smtClean="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wdFormatOriginalFormatting</a:t>
            </a:r>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End Sub</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901" y="3216363"/>
            <a:ext cx="1695450" cy="295275"/>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301" y="3346133"/>
            <a:ext cx="1727118" cy="298133"/>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301" y="3902268"/>
            <a:ext cx="1727118" cy="275930"/>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2797" y="4306351"/>
            <a:ext cx="1933575" cy="257175"/>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1952501" y="4800600"/>
            <a:ext cx="2971800" cy="1402350"/>
            <a:chOff x="1981200" y="5218649"/>
            <a:chExt cx="2971800" cy="1402350"/>
          </a:xfrm>
        </p:grpSpPr>
        <p:sp>
          <p:nvSpPr>
            <p:cNvPr id="10" name="Right Brace 9"/>
            <p:cNvSpPr/>
            <p:nvPr/>
          </p:nvSpPr>
          <p:spPr>
            <a:xfrm rot="5400000">
              <a:off x="3248148" y="4047197"/>
              <a:ext cx="533400" cy="2876303"/>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1981200" y="5697669"/>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FF0000"/>
                  </a:solidFill>
                </a:rPr>
                <a:t>A predefined constant</a:t>
              </a:r>
            </a:p>
            <a:p>
              <a:pPr marL="285750" indent="-285750">
                <a:buFont typeface="Arial" panose="020B0604020202020204" pitchFamily="34" charset="0"/>
                <a:buChar char="•"/>
              </a:pPr>
              <a:r>
                <a:rPr lang="en-US" b="1" dirty="0" smtClean="0">
                  <a:solidFill>
                    <a:srgbClr val="FF0000"/>
                  </a:solidFill>
                </a:rPr>
                <a:t>Another is “</a:t>
              </a:r>
              <a:r>
                <a:rPr lang="en-US" b="1" dirty="0" err="1" smtClean="0">
                  <a:solidFill>
                    <a:srgbClr val="FF0000"/>
                  </a:solidFill>
                  <a:latin typeface="Consolas" panose="020B0609020204030204" pitchFamily="49" charset="0"/>
                  <a:cs typeface="Consolas" panose="020B0609020204030204" pitchFamily="49" charset="0"/>
                </a:rPr>
                <a:t>wdFormatPlainText</a:t>
              </a:r>
              <a:r>
                <a:rPr lang="en-US" b="1" dirty="0" smtClean="0">
                  <a:solidFill>
                    <a:srgbClr val="FF0000"/>
                  </a:solidFill>
                </a:rPr>
                <a:t>”</a:t>
              </a:r>
              <a:endParaRPr lang="en-US" b="1" dirty="0">
                <a:solidFill>
                  <a:srgbClr val="FF0000"/>
                </a:solidFill>
              </a:endParaRPr>
            </a:p>
          </p:txBody>
        </p:sp>
      </p:grpSp>
      <p:pic>
        <p:nvPicPr>
          <p:cNvPr id="1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69792" t="58142" r="10753" b="30088"/>
          <a:stretch/>
        </p:blipFill>
        <p:spPr bwMode="auto">
          <a:xfrm>
            <a:off x="5239308" y="5039082"/>
            <a:ext cx="3714127" cy="140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16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Student Exercise #3</a:t>
            </a:r>
            <a:endParaRPr lang="en-US" dirty="0"/>
          </a:p>
        </p:txBody>
      </p:sp>
      <p:sp>
        <p:nvSpPr>
          <p:cNvPr id="3" name="Content Placeholder 2"/>
          <p:cNvSpPr>
            <a:spLocks noGrp="1"/>
          </p:cNvSpPr>
          <p:nvPr>
            <p:ph idx="1"/>
          </p:nvPr>
        </p:nvSpPr>
        <p:spPr/>
        <p:txBody>
          <a:bodyPr/>
          <a:lstStyle/>
          <a:p>
            <a:r>
              <a:rPr lang="en-US" dirty="0" smtClean="0"/>
              <a:t>What would happen to the following document…</a:t>
            </a:r>
          </a:p>
          <a:p>
            <a:endParaRPr lang="en-US" dirty="0"/>
          </a:p>
          <a:p>
            <a:endParaRPr lang="en-US" dirty="0" smtClean="0"/>
          </a:p>
          <a:p>
            <a:r>
              <a:rPr lang="en-US" dirty="0" smtClean="0"/>
              <a:t>…if the following macro was executed?</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94457"/>
            <a:ext cx="2286000" cy="486103"/>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62000" y="3194462"/>
            <a:ext cx="6629400" cy="1834738"/>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a:solidFill>
                  <a:schemeClr val="bg1"/>
                </a:solidFill>
                <a:latin typeface="Consolas" panose="020B0609020204030204" pitchFamily="49" charset="0"/>
                <a:cs typeface="Consolas" panose="020B0609020204030204" pitchFamily="49" charset="0"/>
              </a:rPr>
              <a:t>Sub </a:t>
            </a:r>
            <a:r>
              <a:rPr lang="en-US" b="1" smtClean="0">
                <a:solidFill>
                  <a:schemeClr val="bg1"/>
                </a:solidFill>
                <a:latin typeface="Consolas" panose="020B0609020204030204" pitchFamily="49" charset="0"/>
                <a:cs typeface="Consolas" panose="020B0609020204030204" pitchFamily="49" charset="0"/>
              </a:rPr>
              <a:t>exercise3()</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Selection.Expand</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Selection.Copy</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Selection.MoveRight</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Selection.PasteAndFormat</a:t>
            </a:r>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a:t>
            </a:r>
            <a:r>
              <a:rPr lang="en-US" b="1" dirty="0" err="1">
                <a:solidFill>
                  <a:schemeClr val="bg1"/>
                </a:solidFill>
                <a:latin typeface="Consolas" panose="020B0609020204030204" pitchFamily="49" charset="0"/>
                <a:cs typeface="Consolas" panose="020B0609020204030204" pitchFamily="49" charset="0"/>
              </a:rPr>
              <a:t>wdFormatPlainText</a:t>
            </a:r>
            <a:r>
              <a:rPr lang="en-US" b="1" dirty="0">
                <a:solidFill>
                  <a:schemeClr val="bg1"/>
                </a:solidFill>
                <a:latin typeface="Consolas" panose="020B0609020204030204" pitchFamily="49" charset="0"/>
                <a:cs typeface="Consolas" panose="020B0609020204030204" pitchFamily="49" charset="0"/>
              </a:rPr>
              <a:t>)</a:t>
            </a:r>
          </a:p>
          <a:p>
            <a:r>
              <a:rPr lang="en-US"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19823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a:t>
            </a:r>
            <a:r>
              <a:rPr lang="en-US" smtClean="0"/>
              <a:t>Selected Text: Multiple Changes</a:t>
            </a:r>
            <a:endParaRPr lang="en-US" dirty="0"/>
          </a:p>
        </p:txBody>
      </p:sp>
      <p:sp>
        <p:nvSpPr>
          <p:cNvPr id="3" name="Content Placeholder 2"/>
          <p:cNvSpPr>
            <a:spLocks noGrp="1"/>
          </p:cNvSpPr>
          <p:nvPr>
            <p:ph idx="1"/>
          </p:nvPr>
        </p:nvSpPr>
        <p:spPr/>
        <p:txBody>
          <a:bodyPr/>
          <a:lstStyle/>
          <a:p>
            <a:r>
              <a:rPr lang="en-US" dirty="0" smtClean="0"/>
              <a:t>Desired formatting:</a:t>
            </a:r>
          </a:p>
          <a:p>
            <a:pPr lvl="1"/>
            <a:r>
              <a:rPr lang="en-US" dirty="0"/>
              <a:t>Font size = 14 point</a:t>
            </a:r>
          </a:p>
          <a:p>
            <a:pPr lvl="1"/>
            <a:r>
              <a:rPr lang="en-US" dirty="0"/>
              <a:t>Bold</a:t>
            </a:r>
          </a:p>
          <a:p>
            <a:pPr lvl="1"/>
            <a:r>
              <a:rPr lang="en-US" dirty="0" smtClean="0"/>
              <a:t>Underline</a:t>
            </a:r>
          </a:p>
          <a:p>
            <a:pPr lvl="1"/>
            <a:r>
              <a:rPr lang="en-US" dirty="0" smtClean="0"/>
              <a:t>Center the heading</a:t>
            </a:r>
          </a:p>
          <a:p>
            <a:pPr lvl="1"/>
            <a:r>
              <a:rPr lang="en-US" dirty="0" smtClean="0"/>
              <a:t>6 point spacing after the heading</a:t>
            </a:r>
          </a:p>
          <a:p>
            <a:r>
              <a:rPr lang="en-US" b="1" dirty="0" smtClean="0"/>
              <a:t>Word document name</a:t>
            </a:r>
            <a:r>
              <a:rPr lang="en-US" smtClean="0"/>
              <a:t>: 10formattingSelectedTextMultiple.docm</a:t>
            </a:r>
            <a:endParaRPr lang="en-US" dirty="0"/>
          </a:p>
          <a:p>
            <a:endParaRPr lang="en-US" dirty="0"/>
          </a:p>
        </p:txBody>
      </p:sp>
      <p:sp>
        <p:nvSpPr>
          <p:cNvPr id="4" name="Rectangle 3"/>
          <p:cNvSpPr/>
          <p:nvPr/>
        </p:nvSpPr>
        <p:spPr>
          <a:xfrm>
            <a:off x="812800" y="4648200"/>
            <a:ext cx="7579426" cy="22098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a:solidFill>
                  <a:schemeClr val="bg1"/>
                </a:solidFill>
                <a:latin typeface="Consolas" panose="020B0609020204030204" pitchFamily="49" charset="0"/>
                <a:cs typeface="Consolas" panose="020B0609020204030204" pitchFamily="49" charset="0"/>
              </a:rPr>
              <a:t>Sub </a:t>
            </a:r>
            <a:r>
              <a:rPr lang="en-US" b="1" dirty="0" err="1">
                <a:solidFill>
                  <a:schemeClr val="bg1"/>
                </a:solidFill>
                <a:latin typeface="Consolas" panose="020B0609020204030204" pitchFamily="49" charset="0"/>
                <a:cs typeface="Consolas" panose="020B0609020204030204" pitchFamily="49" charset="0"/>
              </a:rPr>
              <a:t>formattingHeadings</a:t>
            </a:r>
            <a:r>
              <a:rPr lang="en-US" b="1" dirty="0">
                <a:solidFill>
                  <a:schemeClr val="bg1"/>
                </a:solidFill>
                <a:latin typeface="Consolas" panose="020B0609020204030204" pitchFamily="49" charset="0"/>
                <a:cs typeface="Consolas" panose="020B0609020204030204" pitchFamily="49" charset="0"/>
              </a:rPr>
              <a:t>()</a:t>
            </a: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Selection.Font.Size</a:t>
            </a:r>
            <a:r>
              <a:rPr lang="en-US" b="1" dirty="0">
                <a:solidFill>
                  <a:schemeClr val="bg1"/>
                </a:solidFill>
                <a:latin typeface="Consolas" panose="020B0609020204030204" pitchFamily="49" charset="0"/>
                <a:cs typeface="Consolas" panose="020B0609020204030204" pitchFamily="49" charset="0"/>
              </a:rPr>
              <a:t> = 14</a:t>
            </a:r>
          </a:p>
          <a:p>
            <a:r>
              <a:rPr lang="en-US" b="1" dirty="0">
                <a:solidFill>
                  <a:schemeClr val="bg1"/>
                </a:solidFill>
                <a:latin typeface="Consolas" panose="020B0609020204030204" pitchFamily="49" charset="0"/>
                <a:cs typeface="Consolas" panose="020B0609020204030204" pitchFamily="49" charset="0"/>
              </a:rPr>
              <a:t>    Selection.Font.Bold = True</a:t>
            </a: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Selection.Font.Underline</a:t>
            </a:r>
            <a:r>
              <a:rPr lang="en-US" b="1" dirty="0">
                <a:solidFill>
                  <a:schemeClr val="bg1"/>
                </a:solidFill>
                <a:latin typeface="Consolas" panose="020B0609020204030204" pitchFamily="49" charset="0"/>
                <a:cs typeface="Consolas" panose="020B0609020204030204" pitchFamily="49" charset="0"/>
              </a:rPr>
              <a:t> = </a:t>
            </a:r>
            <a:r>
              <a:rPr lang="en-US" b="1" dirty="0" smtClean="0">
                <a:solidFill>
                  <a:schemeClr val="bg1"/>
                </a:solidFill>
                <a:latin typeface="Consolas" panose="020B0609020204030204" pitchFamily="49" charset="0"/>
                <a:cs typeface="Consolas" panose="020B0609020204030204" pitchFamily="49" charset="0"/>
              </a:rPr>
              <a:t>True</a:t>
            </a:r>
          </a:p>
          <a:p>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Selection.ParagraphFormat.Alignment</a:t>
            </a:r>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 </a:t>
            </a:r>
            <a:endParaRPr lang="en-US" b="1" dirty="0" smtClean="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wdAlignParagraphCenter</a:t>
            </a: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Selection.ParagraphFormat.SpaceAfter </a:t>
            </a:r>
            <a:r>
              <a:rPr lang="en-US" b="1" dirty="0">
                <a:solidFill>
                  <a:schemeClr val="bg1"/>
                </a:solidFill>
                <a:latin typeface="Consolas" panose="020B0609020204030204" pitchFamily="49" charset="0"/>
                <a:cs typeface="Consolas" panose="020B0609020204030204" pitchFamily="49" charset="0"/>
              </a:rPr>
              <a:t>= 6</a:t>
            </a:r>
          </a:p>
          <a:p>
            <a:r>
              <a:rPr lang="en-US"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36574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a:t>
            </a:r>
            <a:endParaRPr lang="en-US" dirty="0"/>
          </a:p>
        </p:txBody>
      </p:sp>
      <p:sp>
        <p:nvSpPr>
          <p:cNvPr id="3" name="Content Placeholder 2"/>
          <p:cNvSpPr>
            <a:spLocks noGrp="1"/>
          </p:cNvSpPr>
          <p:nvPr>
            <p:ph idx="1"/>
          </p:nvPr>
        </p:nvSpPr>
        <p:spPr/>
        <p:txBody>
          <a:bodyPr/>
          <a:lstStyle/>
          <a:p>
            <a:r>
              <a:rPr lang="en-US" dirty="0" smtClean="0"/>
              <a:t>Before:</a:t>
            </a:r>
          </a:p>
          <a:p>
            <a:endParaRPr lang="en-US" dirty="0"/>
          </a:p>
          <a:p>
            <a:endParaRPr lang="en-US" dirty="0" smtClean="0"/>
          </a:p>
          <a:p>
            <a:endParaRPr lang="en-US" dirty="0"/>
          </a:p>
          <a:p>
            <a:r>
              <a:rPr lang="en-US" dirty="0" smtClean="0"/>
              <a:t>After</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828800"/>
            <a:ext cx="24765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81400"/>
            <a:ext cx="36861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85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4584"/>
            <a:ext cx="5438775"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Formatting Selected Paragraphs</a:t>
            </a:r>
            <a:endParaRPr lang="en-US" dirty="0"/>
          </a:p>
        </p:txBody>
      </p:sp>
      <p:sp>
        <p:nvSpPr>
          <p:cNvPr id="3" name="Content Placeholder 2"/>
          <p:cNvSpPr>
            <a:spLocks noGrp="1"/>
          </p:cNvSpPr>
          <p:nvPr>
            <p:ph idx="1"/>
          </p:nvPr>
        </p:nvSpPr>
        <p:spPr/>
        <p:txBody>
          <a:bodyPr/>
          <a:lstStyle/>
          <a:p>
            <a:r>
              <a:rPr lang="en-US" dirty="0" smtClean="0"/>
              <a:t>Desired formatting:</a:t>
            </a:r>
          </a:p>
          <a:p>
            <a:pPr lvl="1"/>
            <a:r>
              <a:rPr lang="en-US" dirty="0"/>
              <a:t>Font size = </a:t>
            </a:r>
            <a:r>
              <a:rPr lang="en-US" dirty="0" smtClean="0"/>
              <a:t>10 </a:t>
            </a:r>
            <a:r>
              <a:rPr lang="en-US" dirty="0"/>
              <a:t>point</a:t>
            </a:r>
          </a:p>
          <a:p>
            <a:pPr lvl="1"/>
            <a:r>
              <a:rPr lang="en-US" dirty="0"/>
              <a:t>Left and right margins indented by 0.2 inches</a:t>
            </a:r>
          </a:p>
          <a:p>
            <a:r>
              <a:rPr lang="en-US" b="1" dirty="0" smtClean="0"/>
              <a:t>Word document</a:t>
            </a:r>
            <a:r>
              <a:rPr lang="en-US" smtClean="0"/>
              <a:t>: 11formattingSelectedParagraphs.docm</a:t>
            </a:r>
            <a:endParaRPr lang="en-US" dirty="0"/>
          </a:p>
          <a:p>
            <a:endParaRPr lang="en-US" dirty="0"/>
          </a:p>
        </p:txBody>
      </p:sp>
      <p:sp>
        <p:nvSpPr>
          <p:cNvPr id="4" name="Rectangle 3"/>
          <p:cNvSpPr/>
          <p:nvPr/>
        </p:nvSpPr>
        <p:spPr>
          <a:xfrm>
            <a:off x="807522" y="2971800"/>
            <a:ext cx="8096992" cy="16764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a:solidFill>
                  <a:schemeClr val="bg1"/>
                </a:solidFill>
                <a:latin typeface="Consolas" panose="020B0609020204030204" pitchFamily="49" charset="0"/>
                <a:cs typeface="Consolas" panose="020B0609020204030204" pitchFamily="49" charset="0"/>
              </a:rPr>
              <a:t>Sub </a:t>
            </a:r>
            <a:r>
              <a:rPr lang="en-US" b="1" dirty="0" err="1">
                <a:solidFill>
                  <a:schemeClr val="bg1"/>
                </a:solidFill>
                <a:latin typeface="Consolas" panose="020B0609020204030204" pitchFamily="49" charset="0"/>
                <a:cs typeface="Consolas" panose="020B0609020204030204" pitchFamily="49" charset="0"/>
              </a:rPr>
              <a:t>formattingParagraphs</a:t>
            </a:r>
            <a:r>
              <a:rPr lang="en-US" b="1" dirty="0" smtClean="0">
                <a:solidFill>
                  <a:schemeClr val="bg1"/>
                </a:solidFill>
                <a:latin typeface="Consolas" panose="020B0609020204030204" pitchFamily="49" charset="0"/>
                <a:cs typeface="Consolas" panose="020B0609020204030204" pitchFamily="49" charset="0"/>
              </a:rPr>
              <a:t>()</a:t>
            </a: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Selection.Font.Size</a:t>
            </a:r>
            <a:r>
              <a:rPr lang="en-US" b="1" dirty="0" smtClean="0">
                <a:solidFill>
                  <a:schemeClr val="bg1"/>
                </a:solidFill>
                <a:latin typeface="Consolas" panose="020B0609020204030204" pitchFamily="49" charset="0"/>
                <a:cs typeface="Consolas" panose="020B0609020204030204" pitchFamily="49" charset="0"/>
              </a:rPr>
              <a:t> = 10</a:t>
            </a:r>
          </a:p>
          <a:p>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Selection.Font.Bold</a:t>
            </a:r>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True</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Selection.ParagraphFormat.LeftIndent</a:t>
            </a:r>
            <a:r>
              <a:rPr lang="en-US" b="1" dirty="0">
                <a:solidFill>
                  <a:schemeClr val="bg1"/>
                </a:solidFill>
                <a:latin typeface="Consolas" panose="020B0609020204030204" pitchFamily="49" charset="0"/>
                <a:cs typeface="Consolas" panose="020B0609020204030204" pitchFamily="49" charset="0"/>
              </a:rPr>
              <a:t> = </a:t>
            </a:r>
            <a:r>
              <a:rPr lang="en-US" b="1" dirty="0" err="1">
                <a:solidFill>
                  <a:schemeClr val="bg1"/>
                </a:solidFill>
                <a:latin typeface="Consolas" panose="020B0609020204030204" pitchFamily="49" charset="0"/>
                <a:cs typeface="Consolas" panose="020B0609020204030204" pitchFamily="49" charset="0"/>
              </a:rPr>
              <a:t>InchesToPoints</a:t>
            </a:r>
            <a:r>
              <a:rPr lang="en-US" b="1" dirty="0">
                <a:solidFill>
                  <a:schemeClr val="bg1"/>
                </a:solidFill>
                <a:latin typeface="Consolas" panose="020B0609020204030204" pitchFamily="49" charset="0"/>
                <a:cs typeface="Consolas" panose="020B0609020204030204" pitchFamily="49" charset="0"/>
              </a:rPr>
              <a:t>(0.2)</a:t>
            </a: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Selection.ParagraphFormat.RightIndent</a:t>
            </a:r>
            <a:r>
              <a:rPr lang="en-US" b="1" dirty="0">
                <a:solidFill>
                  <a:schemeClr val="bg1"/>
                </a:solidFill>
                <a:latin typeface="Consolas" panose="020B0609020204030204" pitchFamily="49" charset="0"/>
                <a:cs typeface="Consolas" panose="020B0609020204030204" pitchFamily="49" charset="0"/>
              </a:rPr>
              <a:t> = </a:t>
            </a:r>
            <a:r>
              <a:rPr lang="en-US" b="1" dirty="0" err="1">
                <a:solidFill>
                  <a:schemeClr val="bg1"/>
                </a:solidFill>
                <a:latin typeface="Consolas" panose="020B0609020204030204" pitchFamily="49" charset="0"/>
                <a:cs typeface="Consolas" panose="020B0609020204030204" pitchFamily="49" charset="0"/>
              </a:rPr>
              <a:t>InchesToPoints</a:t>
            </a:r>
            <a:r>
              <a:rPr lang="en-US" b="1" dirty="0">
                <a:solidFill>
                  <a:schemeClr val="bg1"/>
                </a:solidFill>
                <a:latin typeface="Consolas" panose="020B0609020204030204" pitchFamily="49" charset="0"/>
                <a:cs typeface="Consolas" panose="020B0609020204030204" pitchFamily="49" charset="0"/>
              </a:rPr>
              <a:t>(0.2)</a:t>
            </a:r>
          </a:p>
          <a:p>
            <a:r>
              <a:rPr lang="en-US" b="1" dirty="0">
                <a:solidFill>
                  <a:schemeClr val="bg1"/>
                </a:solidFill>
                <a:latin typeface="Consolas" panose="020B0609020204030204" pitchFamily="49" charset="0"/>
                <a:cs typeface="Consolas" panose="020B0609020204030204" pitchFamily="49" charset="0"/>
              </a:rPr>
              <a:t>End Sub</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141" y="5433136"/>
            <a:ext cx="4957916" cy="14060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70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sp>
        <p:nvSpPr>
          <p:cNvPr id="4" name="Rectangle 3"/>
          <p:cNvSpPr/>
          <p:nvPr/>
        </p:nvSpPr>
        <p:spPr>
          <a:xfrm>
            <a:off x="445477" y="2667000"/>
            <a:ext cx="7579426" cy="914400"/>
          </a:xfrm>
          <a:prstGeom prst="rect">
            <a:avLst/>
          </a:prstGeom>
          <a:solidFill>
            <a:schemeClr val="bg1">
              <a:lumMod val="6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smtClean="0">
                <a:solidFill>
                  <a:schemeClr val="bg1"/>
                </a:solidFill>
                <a:latin typeface="Consolas" panose="020B0609020204030204" pitchFamily="49" charset="0"/>
                <a:cs typeface="Consolas" panose="020B0609020204030204" pitchFamily="49" charset="0"/>
              </a:rPr>
              <a:t>‘ Part of the example just covered</a:t>
            </a:r>
            <a:endParaRPr lang="en-US" b="1" dirty="0">
              <a:solidFill>
                <a:schemeClr val="bg1"/>
              </a:solidFill>
              <a:latin typeface="Consolas" panose="020B0609020204030204" pitchFamily="49" charset="0"/>
              <a:cs typeface="Consolas" panose="020B0609020204030204" pitchFamily="49" charset="0"/>
            </a:endParaRPr>
          </a:p>
          <a:p>
            <a:r>
              <a:rPr lang="en-US" b="1" dirty="0" err="1" smtClean="0">
                <a:solidFill>
                  <a:schemeClr val="bg1"/>
                </a:solidFill>
                <a:latin typeface="Consolas" panose="020B0609020204030204" pitchFamily="49" charset="0"/>
                <a:cs typeface="Consolas" panose="020B0609020204030204" pitchFamily="49" charset="0"/>
              </a:rPr>
              <a:t>Selection.Font.Bold</a:t>
            </a:r>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True</a:t>
            </a:r>
            <a:endParaRPr lang="en-US" b="1" dirty="0">
              <a:solidFill>
                <a:schemeClr val="bg1"/>
              </a:solidFill>
              <a:latin typeface="Consolas" panose="020B0609020204030204" pitchFamily="49" charset="0"/>
              <a:cs typeface="Consolas" panose="020B0609020204030204" pitchFamily="49" charset="0"/>
            </a:endParaRPr>
          </a:p>
        </p:txBody>
      </p:sp>
      <p:sp>
        <p:nvSpPr>
          <p:cNvPr id="5" name="TextBox 4"/>
          <p:cNvSpPr txBox="1"/>
          <p:nvPr/>
        </p:nvSpPr>
        <p:spPr>
          <a:xfrm>
            <a:off x="457200" y="1295400"/>
            <a:ext cx="5105400" cy="923330"/>
          </a:xfrm>
          <a:prstGeom prst="rect">
            <a:avLst/>
          </a:prstGeom>
          <a:solidFill>
            <a:schemeClr val="bg1">
              <a:lumMod val="65000"/>
            </a:schemeClr>
          </a:solidFill>
        </p:spPr>
        <p:txBody>
          <a:bodyPr wrap="square" rtlCol="0">
            <a:spAutoFit/>
          </a:bodyPr>
          <a:lstStyle/>
          <a:p>
            <a:r>
              <a:rPr lang="en-US" b="1" dirty="0" smtClean="0">
                <a:solidFill>
                  <a:schemeClr val="bg1"/>
                </a:solidFill>
                <a:latin typeface="Consolas" panose="020B0609020204030204" pitchFamily="49" charset="0"/>
                <a:cs typeface="Consolas" panose="020B0609020204030204" pitchFamily="49" charset="0"/>
              </a:rPr>
              <a:t>‘ First example</a:t>
            </a:r>
          </a:p>
          <a:p>
            <a:r>
              <a:rPr lang="en-US" b="1" dirty="0" err="1" smtClean="0">
                <a:solidFill>
                  <a:schemeClr val="bg1"/>
                </a:solidFill>
                <a:latin typeface="Consolas" panose="020B0609020204030204" pitchFamily="49" charset="0"/>
                <a:cs typeface="Consolas" panose="020B0609020204030204" pitchFamily="49" charset="0"/>
              </a:rPr>
              <a:t>Selection.Font.Bold</a:t>
            </a:r>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 wdToggle </a:t>
            </a:r>
            <a:r>
              <a:rPr lang="en-US" b="1" dirty="0" smtClean="0">
                <a:solidFill>
                  <a:schemeClr val="bg1"/>
                </a:solidFill>
                <a:latin typeface="Consolas" panose="020B0609020204030204" pitchFamily="49" charset="0"/>
                <a:cs typeface="Consolas" panose="020B0609020204030204" pitchFamily="49" charset="0"/>
              </a:rPr>
              <a:t>  </a:t>
            </a:r>
          </a:p>
          <a:p>
            <a:endParaRPr lang="en-US" b="1" dirty="0">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4522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Concept: What If there Is No Selection?</a:t>
            </a:r>
            <a:endParaRPr lang="en-US" dirty="0"/>
          </a:p>
        </p:txBody>
      </p:sp>
      <p:sp>
        <p:nvSpPr>
          <p:cNvPr id="3" name="Content Placeholder 2"/>
          <p:cNvSpPr>
            <a:spLocks noGrp="1"/>
          </p:cNvSpPr>
          <p:nvPr>
            <p:ph idx="1"/>
          </p:nvPr>
        </p:nvSpPr>
        <p:spPr/>
        <p:txBody>
          <a:bodyPr/>
          <a:lstStyle/>
          <a:p>
            <a:r>
              <a:rPr lang="en-US" dirty="0" smtClean="0"/>
              <a:t>The VBA program attempts to format the currently selected text but there is ‘no’ selection.</a:t>
            </a:r>
          </a:p>
          <a:p>
            <a:r>
              <a:rPr lang="en-US" dirty="0" smtClean="0"/>
              <a:t>(Rhetorical questions - for now)</a:t>
            </a:r>
          </a:p>
          <a:p>
            <a:pPr lvl="1"/>
            <a:r>
              <a:rPr lang="en-US" dirty="0" smtClean="0"/>
              <a:t>What will happen?</a:t>
            </a:r>
          </a:p>
          <a:p>
            <a:pPr lvl="1"/>
            <a:r>
              <a:rPr lang="en-US" dirty="0" smtClean="0"/>
              <a:t>What modifications can be made to the program to handle this case?</a:t>
            </a:r>
          </a:p>
          <a:p>
            <a:endParaRPr lang="en-US" dirty="0"/>
          </a:p>
        </p:txBody>
      </p:sp>
    </p:spTree>
    <p:extLst>
      <p:ext uri="{BB962C8B-B14F-4D97-AF65-F5344CB8AC3E}">
        <p14:creationId xmlns:p14="http://schemas.microsoft.com/office/powerpoint/2010/main" val="312416320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a:t>
            </a:r>
            <a:r>
              <a:rPr lang="en-US" smtClean="0"/>
              <a:t>: Recap</a:t>
            </a:r>
            <a:endParaRPr lang="en-US" dirty="0"/>
          </a:p>
        </p:txBody>
      </p:sp>
      <p:sp>
        <p:nvSpPr>
          <p:cNvPr id="3" name="Content Placeholder 2"/>
          <p:cNvSpPr>
            <a:spLocks noGrp="1"/>
          </p:cNvSpPr>
          <p:nvPr>
            <p:ph idx="1"/>
          </p:nvPr>
        </p:nvSpPr>
        <p:spPr/>
        <p:txBody>
          <a:bodyPr/>
          <a:lstStyle/>
          <a:p>
            <a:r>
              <a:rPr lang="en-US" smtClean="0"/>
              <a:t>Formatting the entire document: access the </a:t>
            </a:r>
            <a:r>
              <a:rPr lang="en-US" smtClean="0">
                <a:latin typeface="Consolas" panose="020B0609020204030204" pitchFamily="49" charset="0"/>
                <a:cs typeface="Consolas" panose="020B0609020204030204" pitchFamily="49" charset="0"/>
              </a:rPr>
              <a:t>ActiveDocument</a:t>
            </a:r>
            <a:r>
              <a:rPr lang="en-US" smtClean="0"/>
              <a:t> object</a:t>
            </a:r>
            <a:endParaRPr lang="en-US" dirty="0" smtClean="0"/>
          </a:p>
          <a:p>
            <a:endParaRPr lang="en-US" dirty="0"/>
          </a:p>
          <a:p>
            <a:endParaRPr lang="en-US" dirty="0" smtClean="0"/>
          </a:p>
          <a:p>
            <a:r>
              <a:rPr lang="en-US" smtClean="0"/>
              <a:t>Formatting the currently selected text: access the </a:t>
            </a:r>
            <a:r>
              <a:rPr lang="en-US" smtClean="0">
                <a:latin typeface="Consolas" panose="020B0609020204030204" pitchFamily="49" charset="0"/>
                <a:cs typeface="Consolas" panose="020B0609020204030204" pitchFamily="49" charset="0"/>
              </a:rPr>
              <a:t>Selection</a:t>
            </a:r>
            <a:r>
              <a:rPr lang="en-US" smtClean="0"/>
              <a:t> object</a:t>
            </a:r>
          </a:p>
          <a:p>
            <a:r>
              <a:rPr lang="en-US" smtClean="0"/>
              <a:t>Then select the property of the selection that you wish to set/change</a:t>
            </a:r>
          </a:p>
          <a:p>
            <a:r>
              <a:rPr lang="en-US" smtClean="0"/>
              <a:t>Example: changing font of selected text</a:t>
            </a:r>
          </a:p>
          <a:p>
            <a:pPr lvl="1"/>
            <a:r>
              <a:rPr lang="en-US" smtClean="0"/>
              <a:t>Now for the ‘selected text’ (in this case it’s the whole document) access the ‘</a:t>
            </a:r>
            <a:r>
              <a:rPr lang="en-US" smtClean="0">
                <a:latin typeface="Consolas" panose="020B0609020204030204" pitchFamily="49" charset="0"/>
                <a:cs typeface="Consolas" panose="020B0609020204030204" pitchFamily="49" charset="0"/>
              </a:rPr>
              <a:t>Font’</a:t>
            </a:r>
            <a:r>
              <a:rPr lang="en-US" smtClean="0"/>
              <a:t> property and the ‘</a:t>
            </a:r>
            <a:r>
              <a:rPr lang="en-US" smtClean="0">
                <a:latin typeface="Consolas" panose="020B0609020204030204" pitchFamily="49" charset="0"/>
                <a:cs typeface="Consolas" panose="020B0609020204030204" pitchFamily="49" charset="0"/>
              </a:rPr>
              <a:t>Name</a:t>
            </a:r>
            <a:r>
              <a:rPr lang="en-US" smtClean="0"/>
              <a:t>’ property of that font and give it the desired name.</a:t>
            </a:r>
          </a:p>
          <a:p>
            <a:pPr marL="0" indent="0">
              <a:buNone/>
            </a:pPr>
            <a:endParaRPr lang="en-US" dirty="0" smtClean="0"/>
          </a:p>
          <a:p>
            <a:pPr marL="0" indent="0">
              <a:buNone/>
            </a:pPr>
            <a:endParaRPr lang="en-US" dirty="0" smtClean="0"/>
          </a:p>
          <a:p>
            <a:endParaRPr lang="en-US" dirty="0"/>
          </a:p>
        </p:txBody>
      </p:sp>
      <p:sp>
        <p:nvSpPr>
          <p:cNvPr id="4" name="Rectangle 3"/>
          <p:cNvSpPr/>
          <p:nvPr/>
        </p:nvSpPr>
        <p:spPr>
          <a:xfrm>
            <a:off x="762000" y="2300514"/>
            <a:ext cx="3657600" cy="4572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ActiveDocument.Select</a:t>
            </a:r>
            <a:endParaRPr lang="en-US" b="1" dirty="0">
              <a:solidFill>
                <a:schemeClr val="bg1"/>
              </a:solidFill>
              <a:latin typeface="Consolas" panose="020B0609020204030204" pitchFamily="49" charset="0"/>
              <a:cs typeface="Consolas" panose="020B0609020204030204" pitchFamily="49" charset="0"/>
            </a:endParaRPr>
          </a:p>
        </p:txBody>
      </p:sp>
      <p:sp>
        <p:nvSpPr>
          <p:cNvPr id="6" name="Rectangle 5"/>
          <p:cNvSpPr/>
          <p:nvPr/>
        </p:nvSpPr>
        <p:spPr>
          <a:xfrm>
            <a:off x="990600" y="6110514"/>
            <a:ext cx="3657600" cy="4572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err="1" smtClean="0">
                <a:solidFill>
                  <a:schemeClr val="bg1"/>
                </a:solidFill>
                <a:latin typeface="Consolas" panose="020B0609020204030204" pitchFamily="49" charset="0"/>
                <a:cs typeface="Consolas" panose="020B0609020204030204" pitchFamily="49" charset="0"/>
              </a:rPr>
              <a:t>Selection.Font</a:t>
            </a:r>
            <a:r>
              <a:rPr lang="en-US" b="1" dirty="0">
                <a:solidFill>
                  <a:schemeClr val="bg1"/>
                </a:solidFill>
                <a:latin typeface="Consolas" panose="020B0609020204030204" pitchFamily="49" charset="0"/>
                <a:cs typeface="Consolas" panose="020B0609020204030204" pitchFamily="49" charset="0"/>
              </a:rPr>
              <a:t> = Calibri</a:t>
            </a:r>
          </a:p>
        </p:txBody>
      </p:sp>
    </p:spTree>
    <p:extLst>
      <p:ext uri="{BB962C8B-B14F-4D97-AF65-F5344CB8AC3E}">
        <p14:creationId xmlns:p14="http://schemas.microsoft.com/office/powerpoint/2010/main" val="31249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
                                  </p:stCondLst>
                                  <p:childTnLst>
                                    <p:set>
                                      <p:cBhvr>
                                        <p:cTn id="26"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Viewing The ‘Developer’ Ribbon (MS-Word 2013)</a:t>
            </a:r>
            <a:endParaRPr lang="en-US" dirty="0"/>
          </a:p>
        </p:txBody>
      </p:sp>
      <p:sp>
        <p:nvSpPr>
          <p:cNvPr id="3" name="Content Placeholder 2"/>
          <p:cNvSpPr>
            <a:spLocks noGrp="1"/>
          </p:cNvSpPr>
          <p:nvPr>
            <p:ph idx="1"/>
          </p:nvPr>
        </p:nvSpPr>
        <p:spPr>
          <a:xfrm>
            <a:off x="457200" y="1295400"/>
            <a:ext cx="8153400" cy="1547813"/>
          </a:xfrm>
        </p:spPr>
        <p:txBody>
          <a:bodyPr rtlCol="0">
            <a:normAutofit lnSpcReduction="10000"/>
          </a:bodyPr>
          <a:lstStyle/>
          <a:p>
            <a:pPr marL="234950" indent="-234950" eaLnBrk="1" fontAlgn="auto" hangingPunct="1">
              <a:spcAft>
                <a:spcPts val="0"/>
              </a:spcAft>
              <a:buFont typeface="Arial" panose="020B0604020202020204" pitchFamily="34" charset="0"/>
              <a:buChar char="•"/>
              <a:defRPr/>
            </a:pPr>
            <a:r>
              <a:rPr lang="en-US" dirty="0" smtClean="0"/>
              <a:t>The macro programming capability comes built-in to the MS-Office suite.</a:t>
            </a:r>
          </a:p>
          <a:p>
            <a:pPr marL="522287" lvl="1" indent="-234950" eaLnBrk="1" fontAlgn="auto" hangingPunct="1">
              <a:spcAft>
                <a:spcPts val="0"/>
              </a:spcAft>
              <a:buFont typeface="Arial" panose="020B0604020202020204" pitchFamily="34" charset="0"/>
              <a:buChar char="–"/>
              <a:defRPr/>
            </a:pPr>
            <a:r>
              <a:rPr lang="en-US" dirty="0" smtClean="0"/>
              <a:t>You simply have to enable that functionality</a:t>
            </a:r>
          </a:p>
          <a:p>
            <a:pPr marL="234950" indent="-234950" eaLnBrk="1" fontAlgn="auto" hangingPunct="1">
              <a:spcAft>
                <a:spcPts val="0"/>
              </a:spcAft>
              <a:buFont typeface="Arial" panose="020B0604020202020204" pitchFamily="34" charset="0"/>
              <a:buChar char="•"/>
              <a:defRPr/>
            </a:pPr>
            <a:r>
              <a:rPr lang="en-US" dirty="0" smtClean="0"/>
              <a:t>Steps</a:t>
            </a:r>
          </a:p>
          <a:p>
            <a:pPr eaLnBrk="1" fontAlgn="auto" hangingPunct="1">
              <a:spcAft>
                <a:spcPts val="0"/>
              </a:spcAft>
              <a:buFont typeface="Arial" panose="020B0604020202020204" pitchFamily="34" charset="0"/>
              <a:buChar char="•"/>
              <a:defRPr/>
            </a:pPr>
            <a:endParaRPr lang="en-US" dirty="0"/>
          </a:p>
        </p:txBody>
      </p:sp>
      <p:grpSp>
        <p:nvGrpSpPr>
          <p:cNvPr id="7" name="Group 6"/>
          <p:cNvGrpSpPr/>
          <p:nvPr/>
        </p:nvGrpSpPr>
        <p:grpSpPr>
          <a:xfrm>
            <a:off x="933432" y="2787957"/>
            <a:ext cx="2800368" cy="3304933"/>
            <a:chOff x="933432" y="2787957"/>
            <a:chExt cx="2800368" cy="3304933"/>
          </a:xfrm>
        </p:grpSpPr>
        <p:pic>
          <p:nvPicPr>
            <p:cNvPr id="6" name="Picture 5"/>
            <p:cNvPicPr>
              <a:picLocks noChangeAspect="1"/>
            </p:cNvPicPr>
            <p:nvPr/>
          </p:nvPicPr>
          <p:blipFill>
            <a:blip r:embed="rId2"/>
            <a:stretch>
              <a:fillRect/>
            </a:stretch>
          </p:blipFill>
          <p:spPr>
            <a:xfrm>
              <a:off x="1143000" y="3178240"/>
              <a:ext cx="1885950" cy="2914650"/>
            </a:xfrm>
            <a:prstGeom prst="rect">
              <a:avLst/>
            </a:prstGeom>
          </p:spPr>
        </p:pic>
        <p:grpSp>
          <p:nvGrpSpPr>
            <p:cNvPr id="4" name="Group 3"/>
            <p:cNvGrpSpPr/>
            <p:nvPr/>
          </p:nvGrpSpPr>
          <p:grpSpPr>
            <a:xfrm>
              <a:off x="933432" y="2787957"/>
              <a:ext cx="2800368" cy="1022043"/>
              <a:chOff x="800100" y="2778125"/>
              <a:chExt cx="2805278" cy="1089025"/>
            </a:xfrm>
          </p:grpSpPr>
          <p:sp>
            <p:nvSpPr>
              <p:cNvPr id="27658"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10" name="Right Arrow 9"/>
              <p:cNvSpPr/>
              <p:nvPr/>
            </p:nvSpPr>
            <p:spPr>
              <a:xfrm rot="12410116">
                <a:off x="1342034" y="360045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2" name="Group 11"/>
          <p:cNvGrpSpPr/>
          <p:nvPr/>
        </p:nvGrpSpPr>
        <p:grpSpPr>
          <a:xfrm>
            <a:off x="5334000" y="2778125"/>
            <a:ext cx="2125662" cy="4055559"/>
            <a:chOff x="5334000" y="2778125"/>
            <a:chExt cx="2125662" cy="4055559"/>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6570"/>
            <a:stretch/>
          </p:blipFill>
          <p:spPr>
            <a:xfrm>
              <a:off x="5352882" y="3163434"/>
              <a:ext cx="1936233" cy="3670250"/>
            </a:xfrm>
            <a:prstGeom prst="rect">
              <a:avLst/>
            </a:prstGeom>
          </p:spPr>
        </p:pic>
        <p:sp>
          <p:nvSpPr>
            <p:cNvPr id="27655" name="Rectangle 6"/>
            <p:cNvSpPr>
              <a:spLocks noChangeArrowheads="1"/>
            </p:cNvSpPr>
            <p:nvPr/>
          </p:nvSpPr>
          <p:spPr bwMode="auto">
            <a:xfrm>
              <a:off x="5334000" y="2778125"/>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11" name="Right Arrow 10"/>
            <p:cNvSpPr/>
            <p:nvPr/>
          </p:nvSpPr>
          <p:spPr>
            <a:xfrm rot="12410116">
              <a:off x="5940099" y="651106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17973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a:t>
            </a:r>
            <a:r>
              <a:rPr lang="en-US" smtClean="0"/>
              <a:t>: A Single Document</a:t>
            </a:r>
            <a:endParaRPr lang="en-US" dirty="0"/>
          </a:p>
        </p:txBody>
      </p:sp>
      <p:sp>
        <p:nvSpPr>
          <p:cNvPr id="3" name="Content Placeholder 2"/>
          <p:cNvSpPr>
            <a:spLocks noGrp="1"/>
          </p:cNvSpPr>
          <p:nvPr>
            <p:ph idx="1"/>
          </p:nvPr>
        </p:nvSpPr>
        <p:spPr/>
        <p:txBody>
          <a:bodyPr/>
          <a:lstStyle/>
          <a:p>
            <a:r>
              <a:rPr lang="en-US" dirty="0" smtClean="0"/>
              <a:t>Printing a single document (currently opened, active MS-Word document)</a:t>
            </a:r>
          </a:p>
          <a:p>
            <a:pPr marL="227013" lvl="1" indent="-227013">
              <a:buFont typeface="Arial" charset="0"/>
              <a:buChar char="•"/>
            </a:pPr>
            <a:r>
              <a:rPr lang="en-US" altLang="en-US" sz="2400" b="1" dirty="0" smtClean="0"/>
              <a:t>Word document containing the macro example</a:t>
            </a:r>
            <a:r>
              <a:rPr lang="en-US" altLang="en-US" sz="2400" b="1" smtClean="0"/>
              <a:t>: “</a:t>
            </a:r>
            <a:r>
              <a:rPr lang="en-US" altLang="en-US" sz="2400" smtClean="0"/>
              <a:t>12</a:t>
            </a:r>
            <a:r>
              <a:rPr lang="en-US" altLang="en-US" sz="2400" smtClean="0">
                <a:latin typeface="Consolas" pitchFamily="49" charset="0"/>
                <a:cs typeface="Consolas" pitchFamily="49" charset="0"/>
              </a:rPr>
              <a:t>singleDocumentPrint.docm</a:t>
            </a:r>
            <a:r>
              <a:rPr lang="en-US" altLang="en-US" sz="2400" dirty="0" smtClean="0">
                <a:latin typeface="Consolas" pitchFamily="49" charset="0"/>
                <a:cs typeface="Consolas" pitchFamily="49" charset="0"/>
              </a:rPr>
              <a:t>”</a:t>
            </a:r>
            <a:endParaRPr lang="en-US" dirty="0" smtClean="0"/>
          </a:p>
          <a:p>
            <a:pPr marL="339725" lvl="1" indent="0">
              <a:buNone/>
            </a:pPr>
            <a:r>
              <a:rPr lang="en-US" dirty="0">
                <a:latin typeface="Consolas" panose="020B0609020204030204" pitchFamily="49" charset="0"/>
                <a:cs typeface="Consolas" panose="020B0609020204030204" pitchFamily="49" charset="0"/>
              </a:rPr>
              <a:t>Sub PrintSingleDocument()</a:t>
            </a:r>
          </a:p>
          <a:p>
            <a:pPr marL="339725" lvl="1" indent="0">
              <a:buNone/>
            </a:pPr>
            <a:r>
              <a:rPr lang="en-US" dirty="0" smtClean="0">
                <a:latin typeface="Consolas" panose="020B0609020204030204" pitchFamily="49" charset="0"/>
                <a:cs typeface="Consolas" panose="020B0609020204030204" pitchFamily="49" charset="0"/>
              </a:rPr>
              <a:t>    ActiveDocument.PrintOut</a:t>
            </a:r>
            <a:endParaRPr lang="en-US" dirty="0">
              <a:latin typeface="Consolas" panose="020B0609020204030204" pitchFamily="49" charset="0"/>
              <a:cs typeface="Consolas" panose="020B0609020204030204" pitchFamily="49" charset="0"/>
            </a:endParaRPr>
          </a:p>
          <a:p>
            <a:pPr marL="339725" lvl="1" indent="0">
              <a:buNone/>
            </a:pPr>
            <a:r>
              <a:rPr lang="en-US" dirty="0">
                <a:latin typeface="Consolas" panose="020B0609020204030204" pitchFamily="49" charset="0"/>
                <a:cs typeface="Consolas" panose="020B0609020204030204" pitchFamily="49" charset="0"/>
              </a:rPr>
              <a:t>End </a:t>
            </a:r>
            <a:r>
              <a:rPr lang="en-US" dirty="0" smtClean="0">
                <a:latin typeface="Consolas" panose="020B0609020204030204" pitchFamily="49" charset="0"/>
                <a:cs typeface="Consolas" panose="020B0609020204030204" pitchFamily="49" charset="0"/>
              </a:rPr>
              <a:t>Subs</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6713077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p:cNvSpPr>
          <p:nvPr>
            <p:ph type="title" idx="4294967295"/>
          </p:nvPr>
        </p:nvSpPr>
        <p:spPr/>
        <p:txBody>
          <a:bodyPr/>
          <a:lstStyle/>
          <a:p>
            <a:r>
              <a:rPr lang="en-CA" b="1" dirty="0" smtClean="0">
                <a:solidFill>
                  <a:srgbClr val="FF0000"/>
                </a:solidFill>
              </a:rPr>
              <a:t>Program Documentation</a:t>
            </a:r>
          </a:p>
        </p:txBody>
      </p:sp>
      <p:sp>
        <p:nvSpPr>
          <p:cNvPr id="117763" name="Rectangle 3"/>
          <p:cNvSpPr>
            <a:spLocks noGrp="1"/>
          </p:cNvSpPr>
          <p:nvPr>
            <p:ph type="body" idx="4294967295"/>
          </p:nvPr>
        </p:nvSpPr>
        <p:spPr/>
        <p:txBody>
          <a:bodyPr/>
          <a:lstStyle/>
          <a:p>
            <a:pPr eaLnBrk="1" hangingPunct="1">
              <a:tabLst>
                <a:tab pos="1254125" algn="l"/>
              </a:tabLst>
            </a:pPr>
            <a:r>
              <a:rPr lang="en-US" altLang="en-US" dirty="0" smtClean="0"/>
              <a:t>Your VBA assignment submission must include identification information:</a:t>
            </a:r>
          </a:p>
          <a:p>
            <a:pPr lvl="1" eaLnBrk="1" hangingPunct="1">
              <a:tabLst>
                <a:tab pos="1254125" algn="l"/>
              </a:tabLst>
            </a:pPr>
            <a:r>
              <a:rPr lang="en-US" dirty="0" smtClean="0"/>
              <a:t>Full name </a:t>
            </a:r>
          </a:p>
          <a:p>
            <a:pPr lvl="1" eaLnBrk="1" hangingPunct="1">
              <a:tabLst>
                <a:tab pos="1254125" algn="l"/>
              </a:tabLst>
            </a:pPr>
            <a:r>
              <a:rPr lang="en-US" dirty="0" smtClean="0"/>
              <a:t>Student identification number</a:t>
            </a:r>
          </a:p>
          <a:p>
            <a:pPr lvl="1" eaLnBrk="1" hangingPunct="1">
              <a:tabLst>
                <a:tab pos="1254125" algn="l"/>
              </a:tabLst>
            </a:pPr>
            <a:r>
              <a:rPr lang="en-US"/>
              <a:t>T</a:t>
            </a:r>
            <a:r>
              <a:rPr lang="en-US" smtClean="0"/>
              <a:t>utorial number</a:t>
            </a:r>
          </a:p>
          <a:p>
            <a:pPr lvl="1" eaLnBrk="1" hangingPunct="1">
              <a:tabLst>
                <a:tab pos="1254125" algn="l"/>
              </a:tabLst>
            </a:pPr>
            <a:r>
              <a:rPr lang="en-US" smtClean="0"/>
              <a:t>List the program features (from the assignment description) and clearly indicate if the feature was completed or not completed.</a:t>
            </a:r>
            <a:endParaRPr lang="en-CA" dirty="0"/>
          </a:p>
          <a:p>
            <a:pPr eaLnBrk="1" hangingPunct="1">
              <a:tabLst>
                <a:tab pos="1254125" algn="l"/>
              </a:tabLst>
            </a:pPr>
            <a:r>
              <a:rPr lang="en-US" altLang="en-US" dirty="0" smtClean="0"/>
              <a:t>DON’T just enter this information into your program instructions</a:t>
            </a:r>
          </a:p>
          <a:p>
            <a:pPr eaLnBrk="1" hangingPunct="1">
              <a:tabLst>
                <a:tab pos="1254125" algn="l"/>
              </a:tabLst>
            </a:pPr>
            <a:endParaRPr lang="en-US" altLang="en-US" dirty="0" smtClean="0"/>
          </a:p>
          <a:p>
            <a:pPr eaLnBrk="1" hangingPunct="1">
              <a:tabLst>
                <a:tab pos="1254125" algn="l"/>
              </a:tabLst>
            </a:pPr>
            <a:endParaRPr lang="en-US" altLang="en-US" dirty="0"/>
          </a:p>
          <a:p>
            <a:pPr eaLnBrk="1" hangingPunct="1">
              <a:tabLst>
                <a:tab pos="1254125" algn="l"/>
              </a:tabLst>
            </a:pPr>
            <a:endParaRPr lang="en-US" altLang="en-US" dirty="0" smtClean="0"/>
          </a:p>
          <a:p>
            <a:pPr eaLnBrk="1" hangingPunct="1">
              <a:tabLst>
                <a:tab pos="1254125" algn="l"/>
              </a:tabLst>
            </a:pPr>
            <a:endParaRPr lang="en-US" altLang="en-US" dirty="0" smtClean="0"/>
          </a:p>
          <a:p>
            <a:endParaRPr lang="en-CA"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016"/>
          <a:stretch/>
        </p:blipFill>
        <p:spPr bwMode="auto">
          <a:xfrm>
            <a:off x="834278" y="4905674"/>
            <a:ext cx="4909751" cy="123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353629" y="4940685"/>
            <a:ext cx="2494006" cy="990600"/>
            <a:chOff x="5630562" y="4071551"/>
            <a:chExt cx="2494006" cy="990600"/>
          </a:xfrm>
        </p:grpSpPr>
        <p:sp>
          <p:nvSpPr>
            <p:cNvPr id="2" name="Right Brace 1"/>
            <p:cNvSpPr/>
            <p:nvPr/>
          </p:nvSpPr>
          <p:spPr>
            <a:xfrm>
              <a:off x="5630562" y="4071551"/>
              <a:ext cx="389238"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5990968" y="4243685"/>
              <a:ext cx="2133600" cy="646331"/>
            </a:xfrm>
            <a:prstGeom prst="rect">
              <a:avLst/>
            </a:prstGeom>
            <a:noFill/>
          </p:spPr>
          <p:txBody>
            <a:bodyPr wrap="square" rtlCol="0">
              <a:spAutoFit/>
            </a:bodyPr>
            <a:lstStyle/>
            <a:p>
              <a:r>
                <a:rPr lang="en-US" b="1" dirty="0" smtClean="0">
                  <a:solidFill>
                    <a:srgbClr val="FF0000"/>
                  </a:solidFill>
                </a:rPr>
                <a:t>Instructions for the computer</a:t>
              </a:r>
              <a:endParaRPr lang="en-US" b="1" dirty="0">
                <a:solidFill>
                  <a:srgbClr val="FF0000"/>
                </a:solidFill>
              </a:endParaRPr>
            </a:p>
          </p:txBody>
        </p:sp>
      </p:grpSp>
      <p:grpSp>
        <p:nvGrpSpPr>
          <p:cNvPr id="8" name="Group 7"/>
          <p:cNvGrpSpPr/>
          <p:nvPr/>
        </p:nvGrpSpPr>
        <p:grpSpPr>
          <a:xfrm>
            <a:off x="2391229" y="5521833"/>
            <a:ext cx="3762632" cy="1262152"/>
            <a:chOff x="2362200" y="4578559"/>
            <a:chExt cx="3762632" cy="1262152"/>
          </a:xfrm>
        </p:grpSpPr>
        <p:sp>
          <p:nvSpPr>
            <p:cNvPr id="5" name="TextBox 4"/>
            <p:cNvSpPr txBox="1"/>
            <p:nvPr/>
          </p:nvSpPr>
          <p:spPr>
            <a:xfrm>
              <a:off x="3048000" y="5194380"/>
              <a:ext cx="3076832" cy="646331"/>
            </a:xfrm>
            <a:prstGeom prst="rect">
              <a:avLst/>
            </a:prstGeom>
            <a:noFill/>
          </p:spPr>
          <p:txBody>
            <a:bodyPr wrap="square" rtlCol="0">
              <a:spAutoFit/>
            </a:bodyPr>
            <a:lstStyle/>
            <a:p>
              <a:r>
                <a:rPr lang="en-US" i="1" dirty="0" smtClean="0">
                  <a:solidFill>
                    <a:srgbClr val="FF0000"/>
                  </a:solidFill>
                </a:rPr>
                <a:t>(Computer): problem, I don’t know how to “James Tam”</a:t>
              </a:r>
              <a:endParaRPr lang="en-US" i="1" dirty="0">
                <a:solidFill>
                  <a:srgbClr val="FF0000"/>
                </a:solidFill>
              </a:endParaRPr>
            </a:p>
          </p:txBody>
        </p:sp>
        <p:cxnSp>
          <p:nvCxnSpPr>
            <p:cNvPr id="7" name="Straight Arrow Connector 6"/>
            <p:cNvCxnSpPr/>
            <p:nvPr/>
          </p:nvCxnSpPr>
          <p:spPr>
            <a:xfrm flipH="1" flipV="1">
              <a:off x="2362200" y="4578559"/>
              <a:ext cx="897924" cy="6792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77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7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3"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a:t>
            </a:r>
            <a:r>
              <a:rPr lang="en-CA" b="1" dirty="0" smtClean="0">
                <a:solidFill>
                  <a:srgbClr val="FF0000"/>
                </a:solidFill>
              </a:rPr>
              <a:t>Documentation</a:t>
            </a:r>
            <a:r>
              <a:rPr lang="en-CA" dirty="0" smtClean="0"/>
              <a:t> (2)</a:t>
            </a:r>
            <a:endParaRPr lang="en-US" dirty="0"/>
          </a:p>
        </p:txBody>
      </p:sp>
      <p:sp>
        <p:nvSpPr>
          <p:cNvPr id="3" name="Content Placeholder 2"/>
          <p:cNvSpPr>
            <a:spLocks noGrp="1"/>
          </p:cNvSpPr>
          <p:nvPr>
            <p:ph idx="1"/>
          </p:nvPr>
        </p:nvSpPr>
        <p:spPr/>
        <p:txBody>
          <a:bodyPr/>
          <a:lstStyle/>
          <a:p>
            <a:r>
              <a:rPr lang="en-US" altLang="en-US" dirty="0"/>
              <a:t>You must ‘</a:t>
            </a:r>
            <a:r>
              <a:rPr lang="en-US" altLang="en-US" b="1" dirty="0">
                <a:solidFill>
                  <a:srgbClr val="92D050"/>
                </a:solidFill>
              </a:rPr>
              <a:t>mark</a:t>
            </a:r>
            <a:r>
              <a:rPr lang="en-US" altLang="en-US" dirty="0"/>
              <a:t>’ this information so it doesn’t cause an </a:t>
            </a:r>
            <a:r>
              <a:rPr lang="en-US" altLang="en-US" dirty="0" smtClean="0"/>
              <a:t>error</a:t>
            </a:r>
          </a:p>
          <a:p>
            <a:pPr lvl="1"/>
            <a:r>
              <a:rPr lang="en-US" altLang="en-US" dirty="0" smtClean="0"/>
              <a:t>The marking will indicate to the VBA translation mechanism that the line is for the reader of the program and not to be translated and executed</a:t>
            </a:r>
          </a:p>
          <a:p>
            <a:pPr lvl="1"/>
            <a:r>
              <a:rPr lang="en-US" altLang="en-US" dirty="0" smtClean="0"/>
              <a:t>The marking is done with the single quote </a:t>
            </a:r>
            <a:r>
              <a:rPr lang="en-US" b="1" dirty="0">
                <a:solidFill>
                  <a:srgbClr val="92D050"/>
                </a:solidFill>
                <a:latin typeface="Consolas" panose="020B0609020204030204" pitchFamily="49" charset="0"/>
                <a:cs typeface="Consolas" panose="020B0609020204030204" pitchFamily="49" charset="0"/>
              </a:rPr>
              <a:t>'</a:t>
            </a:r>
            <a:endParaRPr lang="en-US" altLang="en-US" dirty="0">
              <a:solidFill>
                <a:srgbClr val="92D050"/>
              </a:solidFill>
            </a:endParaRPr>
          </a:p>
          <a:p>
            <a:r>
              <a:rPr lang="en-US" b="1" dirty="0" smtClean="0"/>
              <a:t>Format</a:t>
            </a:r>
            <a:r>
              <a:rPr lang="en-US" dirty="0" smtClean="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92D050"/>
                </a:solidFill>
                <a:latin typeface="Consolas" panose="020B0609020204030204" pitchFamily="49" charset="0"/>
                <a:cs typeface="Consolas" panose="020B0609020204030204" pitchFamily="49" charset="0"/>
              </a:rPr>
              <a:t>'</a:t>
            </a:r>
            <a:r>
              <a:rPr lang="en-US" b="1" dirty="0" smtClean="0">
                <a:solidFill>
                  <a:srgbClr val="FF0000"/>
                </a:solidFill>
                <a:latin typeface="Consolas" panose="020B0609020204030204" pitchFamily="49" charset="0"/>
                <a:cs typeface="Consolas" panose="020B0609020204030204" pitchFamily="49" charset="0"/>
              </a:rPr>
              <a:t> &lt;</a:t>
            </a:r>
            <a:r>
              <a:rPr lang="en-US" b="1" i="1" dirty="0" smtClean="0">
                <a:solidFill>
                  <a:srgbClr val="FF0000"/>
                </a:solidFill>
                <a:latin typeface="Consolas" panose="020B0609020204030204" pitchFamily="49" charset="0"/>
                <a:cs typeface="Consolas" panose="020B0609020204030204" pitchFamily="49" charset="0"/>
              </a:rPr>
              <a:t>Documentation</a:t>
            </a:r>
            <a:r>
              <a:rPr lang="en-US" b="1" dirty="0" smtClean="0">
                <a:solidFill>
                  <a:srgbClr val="FF0000"/>
                </a:solidFill>
                <a:latin typeface="Consolas" panose="020B0609020204030204" pitchFamily="49" charset="0"/>
                <a:cs typeface="Consolas" panose="020B0609020204030204" pitchFamily="49" charset="0"/>
              </a:rPr>
              <a:t>&gt;</a:t>
            </a:r>
            <a:endParaRPr lang="en-US" b="1" dirty="0">
              <a:solidFill>
                <a:srgbClr val="FF0000"/>
              </a:solidFill>
              <a:latin typeface="Consolas" panose="020B0609020204030204" pitchFamily="49" charset="0"/>
              <a:cs typeface="Consolas" panose="020B0609020204030204" pitchFamily="49" charset="0"/>
            </a:endParaRPr>
          </a:p>
          <a:p>
            <a:r>
              <a:rPr lang="en-US" b="1" dirty="0" smtClean="0"/>
              <a:t>Example</a:t>
            </a:r>
            <a:r>
              <a:rPr lang="en-US" dirty="0" smtClean="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a:solidFill>
                  <a:srgbClr val="92D050"/>
                </a:solidFill>
                <a:latin typeface="Consolas" panose="020B0609020204030204" pitchFamily="49" charset="0"/>
                <a:cs typeface="Consolas" panose="020B0609020204030204" pitchFamily="49" charset="0"/>
              </a:rPr>
              <a:t>'</a:t>
            </a:r>
            <a:r>
              <a:rPr lang="en-US" b="1" dirty="0">
                <a:solidFill>
                  <a:srgbClr val="FF0000"/>
                </a:solidFill>
                <a:latin typeface="Consolas" panose="020B0609020204030204" pitchFamily="49" charset="0"/>
                <a:cs typeface="Consolas" panose="020B0609020204030204" pitchFamily="49" charset="0"/>
              </a:rPr>
              <a:t> Author: </a:t>
            </a:r>
            <a:r>
              <a:rPr lang="en-US" b="1">
                <a:solidFill>
                  <a:srgbClr val="FF0000"/>
                </a:solidFill>
                <a:latin typeface="Consolas" panose="020B0609020204030204" pitchFamily="49" charset="0"/>
                <a:cs typeface="Consolas" panose="020B0609020204030204" pitchFamily="49" charset="0"/>
              </a:rPr>
              <a:t>James </a:t>
            </a:r>
            <a:r>
              <a:rPr lang="en-US" b="1" smtClean="0">
                <a:solidFill>
                  <a:srgbClr val="FF0000"/>
                </a:solidFill>
                <a:latin typeface="Consolas" panose="020B0609020204030204" pitchFamily="49" charset="0"/>
                <a:cs typeface="Consolas" panose="020B0609020204030204" pitchFamily="49" charset="0"/>
              </a:rPr>
              <a:t>Tam</a:t>
            </a:r>
            <a:endParaRPr lang="en-US" b="1" dirty="0" smtClean="0">
              <a:solidFill>
                <a:srgbClr val="FF0000"/>
              </a:solidFill>
              <a:latin typeface="Consolas" panose="020B0609020204030204" pitchFamily="49" charset="0"/>
              <a:cs typeface="Consolas" panose="020B0609020204030204" pitchFamily="49" charset="0"/>
            </a:endParaRPr>
          </a:p>
          <a:p>
            <a:pPr marL="395288" indent="-342900"/>
            <a:r>
              <a:rPr lang="en-US" dirty="0" smtClean="0">
                <a:cs typeface="Consolas" panose="020B0609020204030204" pitchFamily="49" charset="0"/>
              </a:rPr>
              <a:t>No  error: Everything after the quote until the end of the line will not be translated into machine language/binary</a:t>
            </a:r>
          </a:p>
          <a:p>
            <a:pPr marL="395288" indent="-342900"/>
            <a:r>
              <a:rPr lang="en-US" dirty="0" smtClean="0">
                <a:cs typeface="Consolas" panose="020B0609020204030204" pitchFamily="49" charset="0"/>
              </a:rPr>
              <a:t>That means documentation doesn’t have to be a valid and executable instruction</a:t>
            </a:r>
          </a:p>
        </p:txBody>
      </p:sp>
    </p:spTree>
    <p:extLst>
      <p:ext uri="{BB962C8B-B14F-4D97-AF65-F5344CB8AC3E}">
        <p14:creationId xmlns:p14="http://schemas.microsoft.com/office/powerpoint/2010/main" val="306755891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a:t>
            </a:r>
            <a:r>
              <a:rPr lang="en-CA" dirty="0" smtClean="0"/>
              <a:t>(3)</a:t>
            </a:r>
            <a:endParaRPr lang="en-US" dirty="0"/>
          </a:p>
        </p:txBody>
      </p:sp>
      <p:sp>
        <p:nvSpPr>
          <p:cNvPr id="3" name="Content Placeholder 2"/>
          <p:cNvSpPr>
            <a:spLocks noGrp="1"/>
          </p:cNvSpPr>
          <p:nvPr>
            <p:ph idx="1"/>
          </p:nvPr>
        </p:nvSpPr>
        <p:spPr/>
        <p:txBody>
          <a:bodyPr/>
          <a:lstStyle/>
          <a:p>
            <a:pPr marL="395288" indent="-342900"/>
            <a:r>
              <a:rPr lang="en-US" dirty="0" smtClean="0">
                <a:cs typeface="Consolas" panose="020B0609020204030204" pitchFamily="49" charset="0"/>
              </a:rPr>
              <a:t>Contact information </a:t>
            </a:r>
            <a:r>
              <a:rPr lang="en-US" dirty="0">
                <a:cs typeface="Consolas" panose="020B0609020204030204" pitchFamily="49" charset="0"/>
              </a:rPr>
              <a:t>should be located before your program </a:t>
            </a:r>
          </a:p>
          <a:p>
            <a:pPr marL="395288" indent="-342900"/>
            <a:r>
              <a:rPr lang="en-US" dirty="0">
                <a:cs typeface="Consolas" panose="020B0609020204030204" pitchFamily="49" charset="0"/>
              </a:rPr>
              <a:t>Before the ‘</a:t>
            </a:r>
            <a:r>
              <a:rPr lang="en-US" dirty="0">
                <a:latin typeface="Consolas" panose="020B0609020204030204" pitchFamily="49" charset="0"/>
                <a:cs typeface="Consolas" panose="020B0609020204030204" pitchFamily="49" charset="0"/>
              </a:rPr>
              <a:t>sub</a:t>
            </a:r>
            <a:r>
              <a:rPr lang="en-US" dirty="0">
                <a:cs typeface="Consolas" panose="020B0609020204030204" pitchFamily="49" charset="0"/>
              </a:rPr>
              <a:t>’ keyword</a:t>
            </a:r>
          </a:p>
          <a:p>
            <a:pPr marL="395288" indent="-342900"/>
            <a:endParaRPr lang="en-US" dirty="0">
              <a:cs typeface="Consolas" panose="020B0609020204030204" pitchFamily="49" charset="0"/>
            </a:endParaRPr>
          </a:p>
          <a:p>
            <a:pPr marL="395288" indent="-342900"/>
            <a:endParaRPr lang="en-US" dirty="0">
              <a:cs typeface="Consolas" panose="020B0609020204030204" pitchFamily="49" charset="0"/>
            </a:endParaRPr>
          </a:p>
          <a:p>
            <a:pPr marL="395288" indent="-342900"/>
            <a:endParaRPr lang="en-US" dirty="0" smtClean="0">
              <a:cs typeface="Consolas" panose="020B0609020204030204" pitchFamily="49" charset="0"/>
            </a:endParaRPr>
          </a:p>
          <a:p>
            <a:pPr marL="395288" indent="-342900"/>
            <a:endParaRPr lang="en-US" dirty="0">
              <a:cs typeface="Consolas" panose="020B0609020204030204" pitchFamily="49" charset="0"/>
            </a:endParaRP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5334000" cy="13805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6364199" y="2286000"/>
            <a:ext cx="2310526" cy="647700"/>
            <a:chOff x="6364199" y="2286000"/>
            <a:chExt cx="2310526" cy="647700"/>
          </a:xfrm>
        </p:grpSpPr>
        <p:sp>
          <p:nvSpPr>
            <p:cNvPr id="5" name="Right Brace 4"/>
            <p:cNvSpPr/>
            <p:nvPr/>
          </p:nvSpPr>
          <p:spPr>
            <a:xfrm>
              <a:off x="6364199" y="2286000"/>
              <a:ext cx="329326" cy="6477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6693525" y="2287369"/>
              <a:ext cx="1981200" cy="646331"/>
            </a:xfrm>
            <a:prstGeom prst="rect">
              <a:avLst/>
            </a:prstGeom>
            <a:noFill/>
          </p:spPr>
          <p:txBody>
            <a:bodyPr wrap="square" rtlCol="0">
              <a:spAutoFit/>
            </a:bodyPr>
            <a:lstStyle/>
            <a:p>
              <a:r>
                <a:rPr lang="en-US" b="1" dirty="0" smtClean="0">
                  <a:solidFill>
                    <a:srgbClr val="FF0000"/>
                  </a:solidFill>
                </a:rPr>
                <a:t>Documentation: marked in red</a:t>
              </a:r>
              <a:endParaRPr lang="en-US" b="1" dirty="0">
                <a:solidFill>
                  <a:srgbClr val="FF0000"/>
                </a:solidFill>
              </a:endParaRPr>
            </a:p>
          </p:txBody>
        </p:sp>
      </p:grpSp>
    </p:spTree>
    <p:extLst>
      <p:ext uri="{BB962C8B-B14F-4D97-AF65-F5344CB8AC3E}">
        <p14:creationId xmlns:p14="http://schemas.microsoft.com/office/powerpoint/2010/main" val="9682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a:t>
            </a:r>
            <a:r>
              <a:rPr lang="en-CA" dirty="0" smtClean="0"/>
              <a:t>(4)</a:t>
            </a:r>
            <a:endParaRPr lang="en-US" dirty="0"/>
          </a:p>
        </p:txBody>
      </p:sp>
      <p:sp>
        <p:nvSpPr>
          <p:cNvPr id="3" name="Content Placeholder 2"/>
          <p:cNvSpPr>
            <a:spLocks noGrp="1"/>
          </p:cNvSpPr>
          <p:nvPr>
            <p:ph idx="1"/>
          </p:nvPr>
        </p:nvSpPr>
        <p:spPr/>
        <p:txBody>
          <a:bodyPr/>
          <a:lstStyle/>
          <a:p>
            <a:r>
              <a:rPr lang="en-US" smtClean="0"/>
              <a:t>Program features (this will be worth many marks)</a:t>
            </a:r>
          </a:p>
          <a:p>
            <a:r>
              <a:rPr lang="en-US" smtClean="0"/>
              <a:t>Assignment description</a:t>
            </a:r>
          </a:p>
          <a:p>
            <a:endParaRPr lang="en-US" smtClean="0"/>
          </a:p>
          <a:p>
            <a:endParaRPr lang="en-US"/>
          </a:p>
          <a:p>
            <a:endParaRPr lang="en-US" smtClean="0"/>
          </a:p>
          <a:p>
            <a:endParaRPr lang="en-US"/>
          </a:p>
          <a:p>
            <a:pPr marL="0" indent="0">
              <a:buNone/>
            </a:pPr>
            <a:endParaRPr lang="en-US"/>
          </a:p>
          <a:p>
            <a:r>
              <a:rPr lang="en-US" smtClean="0"/>
              <a:t>Program documentation</a:t>
            </a:r>
          </a:p>
          <a:p>
            <a:pPr lvl="1">
              <a:spcBef>
                <a:spcPts val="0"/>
              </a:spcBef>
            </a:pPr>
            <a:r>
              <a:rPr lang="en-US" sz="1600">
                <a:solidFill>
                  <a:srgbClr val="FF0000"/>
                </a:solidFill>
              </a:rPr>
              <a:t>' Author:   James </a:t>
            </a:r>
            <a:r>
              <a:rPr lang="en-US" sz="1600" smtClean="0">
                <a:solidFill>
                  <a:srgbClr val="FF0000"/>
                </a:solidFill>
              </a:rPr>
              <a:t>Tam      ID: 123456</a:t>
            </a:r>
            <a:endParaRPr lang="en-US" sz="1600">
              <a:solidFill>
                <a:srgbClr val="FF0000"/>
              </a:solidFill>
            </a:endParaRPr>
          </a:p>
          <a:p>
            <a:pPr lvl="1">
              <a:spcBef>
                <a:spcPts val="0"/>
              </a:spcBef>
            </a:pPr>
            <a:r>
              <a:rPr lang="en-US" sz="1600">
                <a:solidFill>
                  <a:srgbClr val="FF0000"/>
                </a:solidFill>
              </a:rPr>
              <a:t>' Version:  Nov 2, 2015</a:t>
            </a:r>
          </a:p>
          <a:p>
            <a:pPr lvl="1">
              <a:spcBef>
                <a:spcPts val="0"/>
              </a:spcBef>
            </a:pPr>
            <a:r>
              <a:rPr lang="en-US" sz="1600">
                <a:solidFill>
                  <a:srgbClr val="FF0000"/>
                </a:solidFill>
              </a:rPr>
              <a:t>' Tutorial: 99</a:t>
            </a:r>
          </a:p>
          <a:p>
            <a:pPr lvl="1">
              <a:spcBef>
                <a:spcPts val="0"/>
              </a:spcBef>
            </a:pPr>
            <a:r>
              <a:rPr lang="en-US" sz="1600">
                <a:solidFill>
                  <a:srgbClr val="FF0000"/>
                </a:solidFill>
              </a:rPr>
              <a:t>' PROGRAM FEATURES</a:t>
            </a:r>
          </a:p>
          <a:p>
            <a:pPr lvl="1">
              <a:spcBef>
                <a:spcPts val="0"/>
              </a:spcBef>
            </a:pPr>
            <a:r>
              <a:rPr lang="en-US" sz="1600">
                <a:solidFill>
                  <a:srgbClr val="FF0000"/>
                </a:solidFill>
              </a:rPr>
              <a:t>' Word search and replace: completed</a:t>
            </a:r>
          </a:p>
          <a:p>
            <a:pPr lvl="1">
              <a:spcBef>
                <a:spcPts val="0"/>
              </a:spcBef>
            </a:pPr>
            <a:r>
              <a:rPr lang="en-US" sz="1600">
                <a:solidFill>
                  <a:srgbClr val="FF0000"/>
                </a:solidFill>
              </a:rPr>
              <a:t>' Style search and replace: not </a:t>
            </a:r>
            <a:r>
              <a:rPr lang="en-US" sz="1600" smtClean="0">
                <a:solidFill>
                  <a:srgbClr val="FF0000"/>
                </a:solidFill>
              </a:rPr>
              <a:t>completed</a:t>
            </a:r>
          </a:p>
          <a:p>
            <a:pPr lvl="1">
              <a:spcBef>
                <a:spcPts val="0"/>
              </a:spcBef>
            </a:pPr>
            <a:r>
              <a:rPr lang="en-US" sz="1600" smtClean="0"/>
              <a:t>etc</a:t>
            </a:r>
            <a:endParaRPr lang="en-US" sz="160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3" t="13452" r="36563" b="4253"/>
          <a:stretch/>
        </p:blipFill>
        <p:spPr bwMode="auto">
          <a:xfrm>
            <a:off x="762000" y="2304143"/>
            <a:ext cx="5791200" cy="22605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88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a:t>
            </a:r>
            <a:r>
              <a:rPr lang="en-CA" dirty="0" smtClean="0"/>
              <a:t>(5)</a:t>
            </a:r>
            <a:endParaRPr lang="en-CA" dirty="0"/>
          </a:p>
        </p:txBody>
      </p:sp>
      <p:sp>
        <p:nvSpPr>
          <p:cNvPr id="3" name="Content Placeholder 2"/>
          <p:cNvSpPr>
            <a:spLocks noGrp="1"/>
          </p:cNvSpPr>
          <p:nvPr>
            <p:ph idx="1"/>
          </p:nvPr>
        </p:nvSpPr>
        <p:spPr/>
        <p:txBody>
          <a:bodyPr/>
          <a:lstStyle/>
          <a:p>
            <a:r>
              <a:rPr lang="en-CA" dirty="0" smtClean="0"/>
              <a:t>Where?</a:t>
            </a:r>
          </a:p>
          <a:p>
            <a:r>
              <a:rPr lang="en-CA" dirty="0" smtClean="0"/>
              <a:t>Right with your program before the ‘option explicit’</a:t>
            </a:r>
            <a:endParaRPr lang="en-CA" dirty="0"/>
          </a:p>
        </p:txBody>
      </p:sp>
      <p:pic>
        <p:nvPicPr>
          <p:cNvPr id="5" name="Picture 4"/>
          <p:cNvPicPr>
            <a:picLocks noChangeAspect="1"/>
          </p:cNvPicPr>
          <p:nvPr/>
        </p:nvPicPr>
        <p:blipFill>
          <a:blip r:embed="rId2"/>
          <a:stretch>
            <a:fillRect/>
          </a:stretch>
        </p:blipFill>
        <p:spPr>
          <a:xfrm>
            <a:off x="609600" y="2514600"/>
            <a:ext cx="7239000" cy="4037382"/>
          </a:xfrm>
          <a:prstGeom prst="rect">
            <a:avLst/>
          </a:prstGeom>
        </p:spPr>
      </p:pic>
    </p:spTree>
    <p:extLst>
      <p:ext uri="{BB962C8B-B14F-4D97-AF65-F5344CB8AC3E}">
        <p14:creationId xmlns:p14="http://schemas.microsoft.com/office/powerpoint/2010/main" val="159778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smtClean="0"/>
              <a:t>Source Of Help</a:t>
            </a:r>
            <a:endParaRPr lang="en-US" dirty="0"/>
          </a:p>
        </p:txBody>
      </p:sp>
      <p:sp>
        <p:nvSpPr>
          <p:cNvPr id="3" name="Content Placeholder 2"/>
          <p:cNvSpPr>
            <a:spLocks noGrp="1"/>
          </p:cNvSpPr>
          <p:nvPr>
            <p:ph idx="1"/>
          </p:nvPr>
        </p:nvSpPr>
        <p:spPr/>
        <p:txBody>
          <a:bodyPr/>
          <a:lstStyle/>
          <a:p>
            <a:r>
              <a:rPr lang="en-US" smtClean="0"/>
              <a:t>The macro recorder!</a:t>
            </a:r>
          </a:p>
          <a:p>
            <a:r>
              <a:rPr lang="en-US" smtClean="0"/>
              <a:t>Although you are writing your programs manually (typing them in) you can use the macro recorder to help you determine which objects, methods and properties are needed for a particular task.</a:t>
            </a:r>
          </a:p>
          <a:p>
            <a:r>
              <a:rPr lang="en-US" smtClean="0"/>
              <a:t>Example (from toggling bold and italic font):</a:t>
            </a:r>
          </a:p>
          <a:p>
            <a:pPr marL="234950" lvl="1" indent="0">
              <a:buNone/>
            </a:pPr>
            <a:r>
              <a:rPr lang="en-US">
                <a:latin typeface="Consolas" panose="020B0609020204030204" pitchFamily="49" charset="0"/>
                <a:cs typeface="Consolas" panose="020B0609020204030204" pitchFamily="49" charset="0"/>
              </a:rPr>
              <a:t> Selection.Font.Italic = wdToggle</a:t>
            </a:r>
          </a:p>
          <a:p>
            <a:pPr marL="234950" lvl="1" indent="0">
              <a:buNone/>
            </a:pPr>
            <a:r>
              <a:rPr lang="en-US">
                <a:latin typeface="Consolas" panose="020B0609020204030204" pitchFamily="49" charset="0"/>
                <a:cs typeface="Consolas" panose="020B0609020204030204" pitchFamily="49" charset="0"/>
              </a:rPr>
              <a:t> </a:t>
            </a:r>
            <a:r>
              <a:rPr lang="en-US" smtClean="0">
                <a:latin typeface="Consolas" panose="020B0609020204030204" pitchFamily="49" charset="0"/>
                <a:cs typeface="Consolas" panose="020B0609020204030204" pitchFamily="49" charset="0"/>
              </a:rPr>
              <a:t>Selection.Font.Bold </a:t>
            </a:r>
            <a:r>
              <a:rPr lang="en-US">
                <a:latin typeface="Consolas" panose="020B0609020204030204" pitchFamily="49" charset="0"/>
                <a:cs typeface="Consolas" panose="020B0609020204030204" pitchFamily="49" charset="0"/>
              </a:rPr>
              <a:t>= wdToggle</a:t>
            </a:r>
          </a:p>
        </p:txBody>
      </p:sp>
    </p:spTree>
    <p:extLst>
      <p:ext uri="{BB962C8B-B14F-4D97-AF65-F5344CB8AC3E}">
        <p14:creationId xmlns:p14="http://schemas.microsoft.com/office/powerpoint/2010/main" val="330881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Recorded Macros</a:t>
            </a:r>
            <a:endParaRPr lang="en-US"/>
          </a:p>
        </p:txBody>
      </p:sp>
      <p:sp>
        <p:nvSpPr>
          <p:cNvPr id="3" name="Content Placeholder 2"/>
          <p:cNvSpPr>
            <a:spLocks noGrp="1"/>
          </p:cNvSpPr>
          <p:nvPr>
            <p:ph idx="1"/>
          </p:nvPr>
        </p:nvSpPr>
        <p:spPr/>
        <p:txBody>
          <a:bodyPr/>
          <a:lstStyle/>
          <a:p>
            <a:r>
              <a:rPr lang="en-US" smtClean="0">
                <a:cs typeface="Consolas" panose="020B0609020204030204" pitchFamily="49" charset="0"/>
              </a:rPr>
              <a:t>Sometimes the auto generated code is too complicated to be useful</a:t>
            </a:r>
          </a:p>
          <a:p>
            <a:pPr lvl="1"/>
            <a:r>
              <a:rPr lang="en-US" smtClean="0">
                <a:cs typeface="Consolas" panose="020B0609020204030204" pitchFamily="49" charset="0"/>
              </a:rPr>
              <a:t>Toggle bold, italic, printed document</a:t>
            </a:r>
            <a:endParaRPr lang="en-US">
              <a:cs typeface="Consolas" panose="020B0609020204030204" pitchFamily="49" charset="0"/>
            </a:endParaRPr>
          </a:p>
        </p:txBody>
      </p:sp>
      <p:sp>
        <p:nvSpPr>
          <p:cNvPr id="4" name="Rectangle 3"/>
          <p:cNvSpPr/>
          <p:nvPr/>
        </p:nvSpPr>
        <p:spPr>
          <a:xfrm>
            <a:off x="838200" y="2819400"/>
            <a:ext cx="7801099" cy="35052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latin typeface="Consolas" panose="020B0609020204030204" pitchFamily="49" charset="0"/>
                <a:cs typeface="Consolas" panose="020B0609020204030204" pitchFamily="49" charset="0"/>
              </a:rPr>
              <a:t>Sub Macro3()</a:t>
            </a:r>
          </a:p>
          <a:p>
            <a:r>
              <a:rPr lang="en-US" b="1">
                <a:solidFill>
                  <a:schemeClr val="bg1"/>
                </a:solidFill>
                <a:latin typeface="Consolas" panose="020B0609020204030204" pitchFamily="49" charset="0"/>
                <a:cs typeface="Consolas" panose="020B0609020204030204" pitchFamily="49" charset="0"/>
              </a:rPr>
              <a:t>    Selection.Font.Bold = wdToggle</a:t>
            </a:r>
          </a:p>
          <a:p>
            <a:r>
              <a:rPr lang="en-US" b="1">
                <a:solidFill>
                  <a:schemeClr val="bg1"/>
                </a:solidFill>
                <a:latin typeface="Consolas" panose="020B0609020204030204" pitchFamily="49" charset="0"/>
                <a:cs typeface="Consolas" panose="020B0609020204030204" pitchFamily="49" charset="0"/>
              </a:rPr>
              <a:t>    Selection.Font.Italic = wdToggle</a:t>
            </a:r>
          </a:p>
          <a:p>
            <a:r>
              <a:rPr lang="en-US" b="1">
                <a:solidFill>
                  <a:schemeClr val="bg1"/>
                </a:solidFill>
                <a:latin typeface="Consolas" panose="020B0609020204030204" pitchFamily="49" charset="0"/>
                <a:cs typeface="Consolas" panose="020B0609020204030204" pitchFamily="49" charset="0"/>
              </a:rPr>
              <a:t>    Application.PrintOut FileName:="",   </a:t>
            </a:r>
          </a:p>
          <a:p>
            <a:r>
              <a:rPr lang="en-US" b="1">
                <a:solidFill>
                  <a:schemeClr val="bg1"/>
                </a:solidFill>
                <a:latin typeface="Consolas" panose="020B0609020204030204" pitchFamily="49" charset="0"/>
                <a:cs typeface="Consolas" panose="020B0609020204030204" pitchFamily="49" charset="0"/>
              </a:rPr>
              <a:t>      Range:=wdPrintAllDocument, Item:= _</a:t>
            </a:r>
          </a:p>
          <a:p>
            <a:r>
              <a:rPr lang="en-US" b="1">
                <a:solidFill>
                  <a:schemeClr val="bg1"/>
                </a:solidFill>
                <a:latin typeface="Consolas" panose="020B0609020204030204" pitchFamily="49" charset="0"/>
                <a:cs typeface="Consolas" panose="020B0609020204030204" pitchFamily="49" charset="0"/>
              </a:rPr>
              <a:t>      wdPrintDocumentWithMarkup, Copies:=1, Pages:="",   </a:t>
            </a:r>
          </a:p>
          <a:p>
            <a:r>
              <a:rPr lang="en-US" b="1">
                <a:solidFill>
                  <a:schemeClr val="bg1"/>
                </a:solidFill>
                <a:latin typeface="Consolas" panose="020B0609020204030204" pitchFamily="49" charset="0"/>
                <a:cs typeface="Consolas" panose="020B0609020204030204" pitchFamily="49" charset="0"/>
              </a:rPr>
              <a:t>      PageType:= _</a:t>
            </a:r>
          </a:p>
          <a:p>
            <a:r>
              <a:rPr lang="en-US" b="1">
                <a:solidFill>
                  <a:schemeClr val="bg1"/>
                </a:solidFill>
                <a:latin typeface="Consolas" panose="020B0609020204030204" pitchFamily="49" charset="0"/>
                <a:cs typeface="Consolas" panose="020B0609020204030204" pitchFamily="49" charset="0"/>
              </a:rPr>
              <a:t>        wdPrintAllPages, Collate:=True, Background:=True, </a:t>
            </a:r>
          </a:p>
          <a:p>
            <a:r>
              <a:rPr lang="en-US" b="1">
                <a:solidFill>
                  <a:schemeClr val="bg1"/>
                </a:solidFill>
                <a:latin typeface="Consolas" panose="020B0609020204030204" pitchFamily="49" charset="0"/>
                <a:cs typeface="Consolas" panose="020B0609020204030204" pitchFamily="49" charset="0"/>
              </a:rPr>
              <a:t>      PrintToFile:=False, _</a:t>
            </a:r>
          </a:p>
          <a:p>
            <a:r>
              <a:rPr lang="en-US" b="1">
                <a:solidFill>
                  <a:schemeClr val="bg1"/>
                </a:solidFill>
                <a:latin typeface="Consolas" panose="020B0609020204030204" pitchFamily="49" charset="0"/>
                <a:cs typeface="Consolas" panose="020B0609020204030204" pitchFamily="49" charset="0"/>
              </a:rPr>
              <a:t>        PrintZoomColumn:=0, PrintZoomRow:=0,   </a:t>
            </a:r>
          </a:p>
          <a:p>
            <a:r>
              <a:rPr lang="en-US" b="1">
                <a:solidFill>
                  <a:schemeClr val="bg1"/>
                </a:solidFill>
                <a:latin typeface="Consolas" panose="020B0609020204030204" pitchFamily="49" charset="0"/>
                <a:cs typeface="Consolas" panose="020B0609020204030204" pitchFamily="49" charset="0"/>
              </a:rPr>
              <a:t>      PrintZoomPaperWidth:=0, _</a:t>
            </a:r>
          </a:p>
          <a:p>
            <a:r>
              <a:rPr lang="en-US" b="1">
                <a:solidFill>
                  <a:schemeClr val="bg1"/>
                </a:solidFill>
                <a:latin typeface="Consolas" panose="020B0609020204030204" pitchFamily="49" charset="0"/>
                <a:cs typeface="Consolas" panose="020B0609020204030204" pitchFamily="49" charset="0"/>
              </a:rPr>
              <a:t>        PrintZoomPaperHeight:=0</a:t>
            </a:r>
          </a:p>
          <a:p>
            <a:r>
              <a:rPr lang="en-US" b="1">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40055746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This Section You Should Know</a:t>
            </a:r>
            <a:endParaRPr lang="en-US" dirty="0"/>
          </a:p>
        </p:txBody>
      </p:sp>
      <p:sp>
        <p:nvSpPr>
          <p:cNvPr id="3" name="Content Placeholder 2"/>
          <p:cNvSpPr>
            <a:spLocks noGrp="1"/>
          </p:cNvSpPr>
          <p:nvPr>
            <p:ph idx="1"/>
          </p:nvPr>
        </p:nvSpPr>
        <p:spPr/>
        <p:txBody>
          <a:bodyPr/>
          <a:lstStyle/>
          <a:p>
            <a:r>
              <a:rPr lang="en-US" dirty="0"/>
              <a:t>The history and background behind VBA</a:t>
            </a:r>
          </a:p>
          <a:p>
            <a:r>
              <a:rPr lang="en-US" dirty="0" smtClean="0"/>
              <a:t>How </a:t>
            </a:r>
            <a:r>
              <a:rPr lang="en-US" dirty="0"/>
              <a:t>to copy and run the pre-created lecture examples</a:t>
            </a:r>
          </a:p>
          <a:p>
            <a:r>
              <a:rPr lang="en-US" dirty="0"/>
              <a:t>How to create and execute simple VBA macros</a:t>
            </a:r>
          </a:p>
          <a:p>
            <a:pPr lvl="1"/>
            <a:r>
              <a:rPr lang="en-US" dirty="0" smtClean="0"/>
              <a:t>Automatically </a:t>
            </a:r>
            <a:r>
              <a:rPr lang="en-US" dirty="0"/>
              <a:t>recording macros</a:t>
            </a:r>
          </a:p>
          <a:p>
            <a:pPr lvl="1"/>
            <a:r>
              <a:rPr lang="en-US" dirty="0" smtClean="0"/>
              <a:t>Manually </a:t>
            </a:r>
            <a:r>
              <a:rPr lang="en-US" dirty="0"/>
              <a:t>entering </a:t>
            </a:r>
            <a:r>
              <a:rPr lang="en-US" dirty="0" smtClean="0"/>
              <a:t>programs into </a:t>
            </a:r>
            <a:r>
              <a:rPr lang="en-US" dirty="0"/>
              <a:t>the VB editor </a:t>
            </a:r>
            <a:r>
              <a:rPr lang="en-US" dirty="0" smtClean="0"/>
              <a:t>yourself</a:t>
            </a:r>
            <a:endParaRPr lang="en-US" dirty="0"/>
          </a:p>
          <a:p>
            <a:r>
              <a:rPr lang="en-US" dirty="0"/>
              <a:t>How to create/use a Message Box “MsgBox”</a:t>
            </a:r>
          </a:p>
          <a:p>
            <a:r>
              <a:rPr lang="en-US" dirty="0"/>
              <a:t>How the VB </a:t>
            </a:r>
            <a:r>
              <a:rPr lang="en-US" dirty="0" smtClean="0"/>
              <a:t>editor identifies programming errors  </a:t>
            </a:r>
          </a:p>
          <a:p>
            <a:r>
              <a:rPr lang="en-US" dirty="0" smtClean="0"/>
              <a:t>What </a:t>
            </a:r>
            <a:r>
              <a:rPr lang="en-US" dirty="0"/>
              <a:t>is a VB object, how to use the properties and methods of </a:t>
            </a:r>
            <a:r>
              <a:rPr lang="en-US" dirty="0" smtClean="0"/>
              <a:t>objects</a:t>
            </a:r>
          </a:p>
          <a:p>
            <a:r>
              <a:rPr lang="en-US" dirty="0"/>
              <a:t>How to use basic mathematical operators in VB expressions</a:t>
            </a:r>
          </a:p>
          <a:p>
            <a:r>
              <a:rPr lang="en-US" dirty="0"/>
              <a:t>How to create and use </a:t>
            </a:r>
            <a:r>
              <a:rPr lang="en-US" dirty="0" smtClean="0"/>
              <a:t>variables</a:t>
            </a:r>
          </a:p>
          <a:p>
            <a:r>
              <a:rPr lang="en-US" dirty="0" smtClean="0"/>
              <a:t>How to use the title bar to </a:t>
            </a:r>
            <a:r>
              <a:rPr lang="en-US" smtClean="0"/>
              <a:t>display information</a:t>
            </a:r>
            <a:endParaRPr lang="en-US" dirty="0"/>
          </a:p>
        </p:txBody>
      </p:sp>
    </p:spTree>
    <p:extLst>
      <p:ext uri="{BB962C8B-B14F-4D97-AF65-F5344CB8AC3E}">
        <p14:creationId xmlns:p14="http://schemas.microsoft.com/office/powerpoint/2010/main" val="116853873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This Section You Should </a:t>
            </a:r>
            <a:r>
              <a:rPr lang="en-US" dirty="0" smtClean="0"/>
              <a:t>Know (2)</a:t>
            </a:r>
            <a:endParaRPr lang="en-US" dirty="0"/>
          </a:p>
        </p:txBody>
      </p:sp>
      <p:sp>
        <p:nvSpPr>
          <p:cNvPr id="3" name="Content Placeholder 2"/>
          <p:cNvSpPr>
            <a:spLocks noGrp="1"/>
          </p:cNvSpPr>
          <p:nvPr>
            <p:ph idx="1"/>
          </p:nvPr>
        </p:nvSpPr>
        <p:spPr/>
        <p:txBody>
          <a:bodyPr/>
          <a:lstStyle/>
          <a:p>
            <a:r>
              <a:rPr lang="en-US" dirty="0" smtClean="0"/>
              <a:t>What </a:t>
            </a:r>
            <a:r>
              <a:rPr lang="en-US" dirty="0"/>
              <a:t>is a named constant, </a:t>
            </a:r>
            <a:r>
              <a:rPr lang="en-US" dirty="0" smtClean="0"/>
              <a:t>why use them (benefits)</a:t>
            </a:r>
          </a:p>
          <a:p>
            <a:r>
              <a:rPr lang="en-US" dirty="0" smtClean="0"/>
              <a:t>What is a predefined constant and what are some useful, commonly used predefined constants</a:t>
            </a:r>
          </a:p>
          <a:p>
            <a:r>
              <a:rPr lang="en-US" dirty="0" smtClean="0"/>
              <a:t>Naming </a:t>
            </a:r>
            <a:r>
              <a:rPr lang="en-US" dirty="0"/>
              <a:t>conventions for variables and </a:t>
            </a:r>
            <a:r>
              <a:rPr lang="en-US" dirty="0" smtClean="0"/>
              <a:t>constants</a:t>
            </a:r>
          </a:p>
          <a:p>
            <a:r>
              <a:rPr lang="en-US" dirty="0" smtClean="0"/>
              <a:t>What </a:t>
            </a:r>
            <a:r>
              <a:rPr lang="en-US" dirty="0"/>
              <a:t>are commonly used </a:t>
            </a:r>
            <a:r>
              <a:rPr lang="en-US" dirty="0" smtClean="0"/>
              <a:t>variable ‘types’ </a:t>
            </a:r>
            <a:r>
              <a:rPr lang="en-US" dirty="0"/>
              <a:t>in VB</a:t>
            </a:r>
          </a:p>
          <a:p>
            <a:r>
              <a:rPr lang="en-US" dirty="0"/>
              <a:t>How to get user input with an Input Box “</a:t>
            </a:r>
            <a:r>
              <a:rPr lang="en-US" dirty="0">
                <a:latin typeface="Consolas" panose="020B0609020204030204" pitchFamily="49" charset="0"/>
                <a:cs typeface="Consolas" panose="020B0609020204030204" pitchFamily="49" charset="0"/>
              </a:rPr>
              <a:t>InputBox</a:t>
            </a:r>
            <a:r>
              <a:rPr lang="en-US" dirty="0"/>
              <a:t>” </a:t>
            </a:r>
          </a:p>
          <a:p>
            <a:r>
              <a:rPr lang="en-US" dirty="0"/>
              <a:t>How/why use the VB debugger</a:t>
            </a:r>
          </a:p>
          <a:p>
            <a:r>
              <a:rPr lang="en-US" dirty="0"/>
              <a:t>Common formatting effects that can be applied to an entire document or selected </a:t>
            </a:r>
            <a:r>
              <a:rPr lang="en-US" dirty="0" smtClean="0"/>
              <a:t>parts</a:t>
            </a:r>
          </a:p>
          <a:p>
            <a:r>
              <a:rPr lang="en-US" dirty="0" smtClean="0"/>
              <a:t>How </a:t>
            </a:r>
            <a:r>
              <a:rPr lang="en-US" dirty="0"/>
              <a:t>to create program documentation (as well contact information that should be included in documentation)</a:t>
            </a:r>
          </a:p>
          <a:p>
            <a:endParaRPr lang="en-US" dirty="0"/>
          </a:p>
          <a:p>
            <a:endParaRPr lang="en-US" dirty="0"/>
          </a:p>
        </p:txBody>
      </p:sp>
    </p:spTree>
    <p:extLst>
      <p:ext uri="{BB962C8B-B14F-4D97-AF65-F5344CB8AC3E}">
        <p14:creationId xmlns:p14="http://schemas.microsoft.com/office/powerpoint/2010/main" val="1107808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Viewing The ‘Developer’ Ribbon (</a:t>
            </a:r>
            <a:r>
              <a:rPr lang="en-US" smtClean="0"/>
              <a:t>MS-Word 2013): </a:t>
            </a:r>
            <a:r>
              <a:rPr lang="en-US" dirty="0" smtClean="0"/>
              <a:t>2</a:t>
            </a:r>
            <a:endParaRPr lang="en-US" dirty="0"/>
          </a:p>
        </p:txBody>
      </p:sp>
      <p:sp>
        <p:nvSpPr>
          <p:cNvPr id="5" name="Rectangle 4"/>
          <p:cNvSpPr>
            <a:spLocks noChangeArrowheads="1"/>
          </p:cNvSpPr>
          <p:nvPr/>
        </p:nvSpPr>
        <p:spPr bwMode="auto">
          <a:xfrm>
            <a:off x="773113" y="1263650"/>
            <a:ext cx="3432175" cy="368300"/>
          </a:xfrm>
          <a:prstGeom prst="rect">
            <a:avLst/>
          </a:prstGeom>
          <a:noFill/>
          <a:ln w="9525">
            <a:noFill/>
            <a:miter lim="800000"/>
            <a:headEnd/>
            <a:tailEnd/>
          </a:ln>
        </p:spPr>
        <p:txBody>
          <a:bodyPr wrap="none">
            <a:spAutoFit/>
          </a:bodyPr>
          <a:lstStyle/>
          <a:p>
            <a:pPr>
              <a:tabLst>
                <a:tab pos="284163" algn="l"/>
                <a:tab pos="463550" algn="l"/>
              </a:tabLst>
            </a:pPr>
            <a:r>
              <a:rPr lang="en-US" dirty="0">
                <a:latin typeface="Calibri" pitchFamily="34" charset="0"/>
              </a:rPr>
              <a:t>3A)	Select “customize the ribbon”</a:t>
            </a:r>
          </a:p>
        </p:txBody>
      </p:sp>
      <p:sp>
        <p:nvSpPr>
          <p:cNvPr id="6" name="Rectangle 5"/>
          <p:cNvSpPr>
            <a:spLocks noChangeArrowheads="1"/>
          </p:cNvSpPr>
          <p:nvPr/>
        </p:nvSpPr>
        <p:spPr bwMode="auto">
          <a:xfrm>
            <a:off x="4811713" y="1263650"/>
            <a:ext cx="3194464" cy="369332"/>
          </a:xfrm>
          <a:prstGeom prst="rect">
            <a:avLst/>
          </a:prstGeom>
          <a:noFill/>
          <a:ln w="9525">
            <a:noFill/>
            <a:miter lim="800000"/>
            <a:headEnd/>
            <a:tailEnd/>
          </a:ln>
        </p:spPr>
        <p:txBody>
          <a:bodyPr wrap="none">
            <a:spAutoFit/>
          </a:bodyPr>
          <a:lstStyle/>
          <a:p>
            <a:pPr marL="225425" indent="-225425" defTabSz="463550"/>
            <a:r>
              <a:rPr lang="en-US" dirty="0">
                <a:latin typeface="Calibri" pitchFamily="34" charset="0"/>
              </a:rPr>
              <a:t>3B)	Check the ‘Developers’ box</a:t>
            </a:r>
          </a:p>
        </p:txBody>
      </p:sp>
      <p:pic>
        <p:nvPicPr>
          <p:cNvPr id="28676" name="Picture 4"/>
          <p:cNvPicPr>
            <a:picLocks noChangeAspect="1" noChangeArrowheads="1"/>
          </p:cNvPicPr>
          <p:nvPr/>
        </p:nvPicPr>
        <p:blipFill>
          <a:blip r:embed="rId2"/>
          <a:srcRect/>
          <a:stretch>
            <a:fillRect/>
          </a:stretch>
        </p:blipFill>
        <p:spPr bwMode="auto">
          <a:xfrm>
            <a:off x="1371600" y="1631950"/>
            <a:ext cx="6169025" cy="5005388"/>
          </a:xfrm>
          <a:prstGeom prst="rect">
            <a:avLst/>
          </a:prstGeom>
          <a:noFill/>
          <a:ln w="9525">
            <a:noFill/>
            <a:miter lim="800000"/>
            <a:headEnd/>
            <a:tailEnd/>
          </a:ln>
        </p:spPr>
      </p:pic>
      <p:sp>
        <p:nvSpPr>
          <p:cNvPr id="8" name="Right Arrow 7"/>
          <p:cNvSpPr/>
          <p:nvPr/>
        </p:nvSpPr>
        <p:spPr>
          <a:xfrm rot="12410116">
            <a:off x="2032000" y="32051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rot="12410116">
            <a:off x="5372100" y="363220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3773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This Section You Should Now Know (3)</a:t>
            </a:r>
            <a:endParaRPr lang="en-US" dirty="0"/>
          </a:p>
        </p:txBody>
      </p:sp>
      <p:sp>
        <p:nvSpPr>
          <p:cNvPr id="3" name="Content Placeholder 2"/>
          <p:cNvSpPr>
            <a:spLocks noGrp="1"/>
          </p:cNvSpPr>
          <p:nvPr>
            <p:ph idx="1"/>
          </p:nvPr>
        </p:nvSpPr>
        <p:spPr/>
        <p:txBody>
          <a:bodyPr/>
          <a:lstStyle/>
          <a:p>
            <a:r>
              <a:rPr lang="en-US" dirty="0" smtClean="0"/>
              <a:t>The security settings in the MS-Office “Trust Center”</a:t>
            </a:r>
          </a:p>
          <a:p>
            <a:r>
              <a:rPr lang="en-US" dirty="0" smtClean="0"/>
              <a:t>How different types of MS-Word documents have different levels of </a:t>
            </a:r>
            <a:r>
              <a:rPr lang="en-US" smtClean="0"/>
              <a:t>security </a:t>
            </a:r>
          </a:p>
          <a:p>
            <a:r>
              <a:rPr lang="en-US" smtClean="0"/>
              <a:t>How to print the currently active Word document using a macro</a:t>
            </a:r>
            <a:endParaRPr lang="en-US" dirty="0" smtClean="0"/>
          </a:p>
          <a:p>
            <a:pPr marL="339725" lvl="1" indent="0">
              <a:buNone/>
            </a:pPr>
            <a:endParaRPr lang="en-US" dirty="0" smtClean="0"/>
          </a:p>
          <a:p>
            <a:pPr lvl="1"/>
            <a:endParaRPr lang="en-US" dirty="0"/>
          </a:p>
        </p:txBody>
      </p:sp>
    </p:spTree>
    <p:extLst>
      <p:ext uri="{BB962C8B-B14F-4D97-AF65-F5344CB8AC3E}">
        <p14:creationId xmlns:p14="http://schemas.microsoft.com/office/powerpoint/2010/main" val="326058959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Notice</a:t>
            </a:r>
            <a:endParaRPr lang="en-US"/>
          </a:p>
        </p:txBody>
      </p:sp>
      <p:sp>
        <p:nvSpPr>
          <p:cNvPr id="3" name="Content Placeholder 2"/>
          <p:cNvSpPr>
            <a:spLocks noGrp="1"/>
          </p:cNvSpPr>
          <p:nvPr>
            <p:ph idx="1"/>
          </p:nvPr>
        </p:nvSpPr>
        <p:spPr/>
        <p:txBody>
          <a:bodyPr/>
          <a:lstStyle/>
          <a:p>
            <a:r>
              <a:rPr lang="en-US" smtClean="0"/>
              <a:t>Unless otherwise specfied, all images were produced by the author (James Tam).</a:t>
            </a:r>
            <a:endParaRPr lang="en-US"/>
          </a:p>
        </p:txBody>
      </p:sp>
    </p:spTree>
    <p:extLst>
      <p:ext uri="{BB962C8B-B14F-4D97-AF65-F5344CB8AC3E}">
        <p14:creationId xmlns:p14="http://schemas.microsoft.com/office/powerpoint/2010/main" val="246569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Viewing The ‘Developer’ Ribbon (MS-Word 2013): 3</a:t>
            </a:r>
            <a:endParaRPr lang="en-US" dirty="0"/>
          </a:p>
        </p:txBody>
      </p:sp>
      <p:sp>
        <p:nvSpPr>
          <p:cNvPr id="29698" name="Content Placeholder 2"/>
          <p:cNvSpPr>
            <a:spLocks noGrp="1"/>
          </p:cNvSpPr>
          <p:nvPr>
            <p:ph idx="1"/>
          </p:nvPr>
        </p:nvSpPr>
        <p:spPr/>
        <p:txBody>
          <a:bodyPr/>
          <a:lstStyle/>
          <a:p>
            <a:pPr eaLnBrk="1" hangingPunct="1"/>
            <a:r>
              <a:rPr lang="en-US" dirty="0" smtClean="0"/>
              <a:t>This should add a new ribbon “Developer”</a:t>
            </a:r>
          </a:p>
          <a:p>
            <a:pPr eaLnBrk="1" hangingPunct="1"/>
            <a:endParaRPr lang="en-US" dirty="0"/>
          </a:p>
          <a:p>
            <a:pPr eaLnBrk="1" hangingPunct="1"/>
            <a:endParaRPr lang="en-US" dirty="0" smtClean="0"/>
          </a:p>
          <a:p>
            <a:pPr eaLnBrk="1" hangingPunct="1"/>
            <a:endParaRPr lang="en-US" dirty="0"/>
          </a:p>
          <a:p>
            <a:pPr eaLnBrk="1" hangingPunct="1"/>
            <a:endParaRPr lang="en-US" dirty="0" smtClean="0"/>
          </a:p>
        </p:txBody>
      </p:sp>
      <p:pic>
        <p:nvPicPr>
          <p:cNvPr id="29699" name="Picture 2"/>
          <p:cNvPicPr>
            <a:picLocks noChangeAspect="1" noChangeArrowheads="1"/>
          </p:cNvPicPr>
          <p:nvPr/>
        </p:nvPicPr>
        <p:blipFill>
          <a:blip r:embed="rId2"/>
          <a:srcRect/>
          <a:stretch>
            <a:fillRect/>
          </a:stretch>
        </p:blipFill>
        <p:spPr bwMode="auto">
          <a:xfrm>
            <a:off x="838200" y="1975021"/>
            <a:ext cx="7967663" cy="1066800"/>
          </a:xfrm>
          <a:prstGeom prst="rect">
            <a:avLst/>
          </a:prstGeom>
          <a:noFill/>
          <a:ln w="9525">
            <a:noFill/>
            <a:miter lim="800000"/>
            <a:headEnd/>
            <a:tailEnd/>
          </a:ln>
        </p:spPr>
      </p:pic>
      <p:sp>
        <p:nvSpPr>
          <p:cNvPr id="3" name="Freeform 2"/>
          <p:cNvSpPr/>
          <p:nvPr/>
        </p:nvSpPr>
        <p:spPr>
          <a:xfrm>
            <a:off x="7863813" y="2285999"/>
            <a:ext cx="827903" cy="444843"/>
          </a:xfrm>
          <a:custGeom>
            <a:avLst/>
            <a:gdLst>
              <a:gd name="connsiteX0" fmla="*/ 0 w 827903"/>
              <a:gd name="connsiteY0" fmla="*/ 0 h 444843"/>
              <a:gd name="connsiteX1" fmla="*/ 395416 w 827903"/>
              <a:gd name="connsiteY1" fmla="*/ 24713 h 444843"/>
              <a:gd name="connsiteX2" fmla="*/ 494270 w 827903"/>
              <a:gd name="connsiteY2" fmla="*/ 49427 h 444843"/>
              <a:gd name="connsiteX3" fmla="*/ 568411 w 827903"/>
              <a:gd name="connsiteY3" fmla="*/ 98854 h 444843"/>
              <a:gd name="connsiteX4" fmla="*/ 605481 w 827903"/>
              <a:gd name="connsiteY4" fmla="*/ 123567 h 444843"/>
              <a:gd name="connsiteX5" fmla="*/ 642551 w 827903"/>
              <a:gd name="connsiteY5" fmla="*/ 148281 h 444843"/>
              <a:gd name="connsiteX6" fmla="*/ 716692 w 827903"/>
              <a:gd name="connsiteY6" fmla="*/ 172994 h 444843"/>
              <a:gd name="connsiteX7" fmla="*/ 778476 w 827903"/>
              <a:gd name="connsiteY7" fmla="*/ 247135 h 444843"/>
              <a:gd name="connsiteX8" fmla="*/ 815546 w 827903"/>
              <a:gd name="connsiteY8" fmla="*/ 259492 h 444843"/>
              <a:gd name="connsiteX9" fmla="*/ 827903 w 827903"/>
              <a:gd name="connsiteY9" fmla="*/ 308919 h 444843"/>
              <a:gd name="connsiteX10" fmla="*/ 815546 w 827903"/>
              <a:gd name="connsiteY10" fmla="*/ 345989 h 444843"/>
              <a:gd name="connsiteX11" fmla="*/ 753762 w 827903"/>
              <a:gd name="connsiteY11" fmla="*/ 420130 h 444843"/>
              <a:gd name="connsiteX12" fmla="*/ 642551 w 827903"/>
              <a:gd name="connsiteY12" fmla="*/ 444843 h 444843"/>
              <a:gd name="connsiteX13" fmla="*/ 284205 w 827903"/>
              <a:gd name="connsiteY13" fmla="*/ 432486 h 444843"/>
              <a:gd name="connsiteX14" fmla="*/ 148281 w 827903"/>
              <a:gd name="connsiteY14" fmla="*/ 407773 h 444843"/>
              <a:gd name="connsiteX15" fmla="*/ 98854 w 827903"/>
              <a:gd name="connsiteY15" fmla="*/ 383059 h 444843"/>
              <a:gd name="connsiteX16" fmla="*/ 61784 w 827903"/>
              <a:gd name="connsiteY16" fmla="*/ 345989 h 444843"/>
              <a:gd name="connsiteX17" fmla="*/ 49427 w 827903"/>
              <a:gd name="connsiteY17" fmla="*/ 197708 h 444843"/>
              <a:gd name="connsiteX18" fmla="*/ 123568 w 827903"/>
              <a:gd name="connsiteY18" fmla="*/ 160638 h 444843"/>
              <a:gd name="connsiteX19" fmla="*/ 160638 w 827903"/>
              <a:gd name="connsiteY19" fmla="*/ 135924 h 444843"/>
              <a:gd name="connsiteX20" fmla="*/ 395416 w 827903"/>
              <a:gd name="connsiteY20" fmla="*/ 111211 h 444843"/>
              <a:gd name="connsiteX21" fmla="*/ 506627 w 827903"/>
              <a:gd name="connsiteY21" fmla="*/ 86497 h 444843"/>
              <a:gd name="connsiteX22" fmla="*/ 642551 w 827903"/>
              <a:gd name="connsiteY22" fmla="*/ 61784 h 444843"/>
              <a:gd name="connsiteX23" fmla="*/ 766119 w 827903"/>
              <a:gd name="connsiteY23" fmla="*/ 49427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7903" h="444843">
                <a:moveTo>
                  <a:pt x="0" y="0"/>
                </a:moveTo>
                <a:cubicBezTo>
                  <a:pt x="526239" y="18795"/>
                  <a:pt x="210003" y="-16489"/>
                  <a:pt x="395416" y="24713"/>
                </a:cubicBezTo>
                <a:cubicBezTo>
                  <a:pt x="413676" y="28771"/>
                  <a:pt x="472188" y="37159"/>
                  <a:pt x="494270" y="49427"/>
                </a:cubicBezTo>
                <a:cubicBezTo>
                  <a:pt x="520234" y="63852"/>
                  <a:pt x="543697" y="82378"/>
                  <a:pt x="568411" y="98854"/>
                </a:cubicBezTo>
                <a:lnTo>
                  <a:pt x="605481" y="123567"/>
                </a:lnTo>
                <a:cubicBezTo>
                  <a:pt x="617838" y="131805"/>
                  <a:pt x="628462" y="143585"/>
                  <a:pt x="642551" y="148281"/>
                </a:cubicBezTo>
                <a:lnTo>
                  <a:pt x="716692" y="172994"/>
                </a:lnTo>
                <a:cubicBezTo>
                  <a:pt x="734929" y="200351"/>
                  <a:pt x="749930" y="228104"/>
                  <a:pt x="778476" y="247135"/>
                </a:cubicBezTo>
                <a:cubicBezTo>
                  <a:pt x="789314" y="254360"/>
                  <a:pt x="803189" y="255373"/>
                  <a:pt x="815546" y="259492"/>
                </a:cubicBezTo>
                <a:cubicBezTo>
                  <a:pt x="819665" y="275968"/>
                  <a:pt x="827903" y="291936"/>
                  <a:pt x="827903" y="308919"/>
                </a:cubicBezTo>
                <a:cubicBezTo>
                  <a:pt x="827903" y="321944"/>
                  <a:pt x="821371" y="334339"/>
                  <a:pt x="815546" y="345989"/>
                </a:cubicBezTo>
                <a:cubicBezTo>
                  <a:pt x="805311" y="366459"/>
                  <a:pt x="772890" y="409200"/>
                  <a:pt x="753762" y="420130"/>
                </a:cubicBezTo>
                <a:cubicBezTo>
                  <a:pt x="744369" y="425497"/>
                  <a:pt x="646279" y="444097"/>
                  <a:pt x="642551" y="444843"/>
                </a:cubicBezTo>
                <a:lnTo>
                  <a:pt x="284205" y="432486"/>
                </a:lnTo>
                <a:cubicBezTo>
                  <a:pt x="238056" y="429992"/>
                  <a:pt x="191113" y="426130"/>
                  <a:pt x="148281" y="407773"/>
                </a:cubicBezTo>
                <a:cubicBezTo>
                  <a:pt x="131350" y="400517"/>
                  <a:pt x="113843" y="393766"/>
                  <a:pt x="98854" y="383059"/>
                </a:cubicBezTo>
                <a:cubicBezTo>
                  <a:pt x="84634" y="372902"/>
                  <a:pt x="74141" y="358346"/>
                  <a:pt x="61784" y="345989"/>
                </a:cubicBezTo>
                <a:cubicBezTo>
                  <a:pt x="42987" y="289601"/>
                  <a:pt x="19476" y="257611"/>
                  <a:pt x="49427" y="197708"/>
                </a:cubicBezTo>
                <a:cubicBezTo>
                  <a:pt x="59010" y="178543"/>
                  <a:pt x="106022" y="166486"/>
                  <a:pt x="123568" y="160638"/>
                </a:cubicBezTo>
                <a:cubicBezTo>
                  <a:pt x="135925" y="152400"/>
                  <a:pt x="147355" y="142566"/>
                  <a:pt x="160638" y="135924"/>
                </a:cubicBezTo>
                <a:cubicBezTo>
                  <a:pt x="222365" y="105060"/>
                  <a:pt x="377276" y="112345"/>
                  <a:pt x="395416" y="111211"/>
                </a:cubicBezTo>
                <a:cubicBezTo>
                  <a:pt x="467560" y="87162"/>
                  <a:pt x="397891" y="108245"/>
                  <a:pt x="506627" y="86497"/>
                </a:cubicBezTo>
                <a:cubicBezTo>
                  <a:pt x="652270" y="57368"/>
                  <a:pt x="422691" y="93191"/>
                  <a:pt x="642551" y="61784"/>
                </a:cubicBezTo>
                <a:cubicBezTo>
                  <a:pt x="706975" y="40309"/>
                  <a:pt x="666597" y="49427"/>
                  <a:pt x="766119" y="49427"/>
                </a:cubicBezTo>
              </a:path>
            </a:pathLst>
          </a:cu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34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randombar(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Alternate: View And Run Macros</a:t>
            </a:r>
            <a:endParaRPr lang="en-US"/>
          </a:p>
        </p:txBody>
      </p:sp>
      <p:sp>
        <p:nvSpPr>
          <p:cNvPr id="3" name="Content Placeholder 2"/>
          <p:cNvSpPr>
            <a:spLocks noGrp="1"/>
          </p:cNvSpPr>
          <p:nvPr>
            <p:ph idx="1"/>
          </p:nvPr>
        </p:nvSpPr>
        <p:spPr/>
        <p:txBody>
          <a:bodyPr/>
          <a:lstStyle/>
          <a:p>
            <a:r>
              <a:rPr lang="en-US" smtClean="0"/>
              <a:t>You may or may not be able to edit the MS-Word ribbon with some computer labs.</a:t>
            </a:r>
          </a:p>
          <a:p>
            <a:r>
              <a:rPr lang="en-US" smtClean="0"/>
              <a:t>You can see view macros via the ‘view’ tab on the ribbon (albeit with fewer options)</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3124200"/>
            <a:ext cx="91630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114" y="4372429"/>
            <a:ext cx="421005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2737609">
            <a:off x="8765385" y="3730173"/>
            <a:ext cx="381000" cy="3244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7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Macros And Computer Security</a:t>
            </a:r>
          </a:p>
        </p:txBody>
      </p:sp>
      <p:sp>
        <p:nvSpPr>
          <p:cNvPr id="30722" name="Content Placeholder 2"/>
          <p:cNvSpPr>
            <a:spLocks noGrp="1"/>
          </p:cNvSpPr>
          <p:nvPr>
            <p:ph idx="1"/>
          </p:nvPr>
        </p:nvSpPr>
        <p:spPr/>
        <p:txBody>
          <a:bodyPr/>
          <a:lstStyle/>
          <a:p>
            <a:pPr eaLnBrk="1" hangingPunct="1"/>
            <a:r>
              <a:rPr lang="en-US" dirty="0" smtClean="0"/>
              <a:t>Computer viruses are simply malicious computer programs.</a:t>
            </a:r>
          </a:p>
          <a:p>
            <a:pPr eaLnBrk="1" hangingPunct="1"/>
            <a:r>
              <a:rPr lang="en-US" dirty="0" smtClean="0"/>
              <a:t>Macros can be a useful mechanism for reducing repetition or adding new capabilities to MS-Office.</a:t>
            </a:r>
          </a:p>
          <a:p>
            <a:pPr eaLnBrk="1" hangingPunct="1"/>
            <a:r>
              <a:rPr lang="en-US" dirty="0" smtClean="0"/>
              <a:t>But as is the case when writing a computer program malicious code can also be written with a macro and the virus can be activated by just opening the MS-office document that contains the macro.</a:t>
            </a:r>
          </a:p>
          <a:p>
            <a:pPr eaLnBrk="1" hangingPunct="1"/>
            <a:r>
              <a:rPr lang="en-US" dirty="0" smtClean="0"/>
              <a:t>Just because you are writing macro programs does not mean that you shouldn’t take macro security seriously!</a:t>
            </a:r>
          </a:p>
        </p:txBody>
      </p:sp>
    </p:spTree>
    <p:extLst>
      <p:ext uri="{BB962C8B-B14F-4D97-AF65-F5344CB8AC3E}">
        <p14:creationId xmlns:p14="http://schemas.microsoft.com/office/powerpoint/2010/main" val="1613876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smtClean="0"/>
              <a:t>Examples Macros Viruses</a:t>
            </a:r>
          </a:p>
        </p:txBody>
      </p:sp>
      <p:sp>
        <p:nvSpPr>
          <p:cNvPr id="31746" name="Content Placeholder 2"/>
          <p:cNvSpPr>
            <a:spLocks noGrp="1"/>
          </p:cNvSpPr>
          <p:nvPr>
            <p:ph idx="1"/>
          </p:nvPr>
        </p:nvSpPr>
        <p:spPr/>
        <p:txBody>
          <a:bodyPr/>
          <a:lstStyle/>
          <a:p>
            <a:pPr eaLnBrk="1" hangingPunct="1"/>
            <a:r>
              <a:rPr lang="en-US" dirty="0" smtClean="0"/>
              <a:t>“Melissa”: Information about an old but ‘successful’ Macro Virus</a:t>
            </a:r>
            <a:endParaRPr lang="en-US" dirty="0" smtClean="0">
              <a:hlinkClick r:id="rId2"/>
            </a:endParaRPr>
          </a:p>
          <a:p>
            <a:pPr lvl="1" eaLnBrk="1" hangingPunct="1"/>
            <a:r>
              <a:rPr lang="en-US" sz="1600" dirty="0" smtClean="0">
                <a:hlinkClick r:id="rId2"/>
              </a:rPr>
              <a:t>http://www.cnn.com/TECH/computing/9903/29/melissa.02.idg/index.html?_s=PM:TECH</a:t>
            </a:r>
          </a:p>
          <a:p>
            <a:pPr lvl="1" eaLnBrk="1" hangingPunct="1"/>
            <a:r>
              <a:rPr lang="en-US" sz="1600" dirty="0" smtClean="0">
                <a:hlinkClick r:id="rId2"/>
              </a:rPr>
              <a:t>http://www.symantec.com/press/1999/n990329.html</a:t>
            </a:r>
            <a:endParaRPr lang="en-US" sz="1600" dirty="0" smtClean="0"/>
          </a:p>
          <a:p>
            <a:pPr lvl="1" eaLnBrk="1" hangingPunct="1"/>
            <a:r>
              <a:rPr lang="en-US" sz="1600" dirty="0" smtClean="0">
                <a:hlinkClick r:id="rId3"/>
              </a:rPr>
              <a:t>http://support.microsoft.com/kb/224567</a:t>
            </a:r>
            <a:endParaRPr lang="en-US" sz="1600" dirty="0" smtClean="0"/>
          </a:p>
          <a:p>
            <a:pPr lvl="1" eaLnBrk="1" hangingPunct="1"/>
            <a:endParaRPr lang="en-US" sz="1600" dirty="0" smtClean="0"/>
          </a:p>
          <a:p>
            <a:pPr eaLnBrk="1" hangingPunct="1"/>
            <a:r>
              <a:rPr lang="en-US" dirty="0" smtClean="0"/>
              <a:t>Macro viruses aren’t just “ancient history”, take the potential threat seriously!</a:t>
            </a:r>
            <a:endParaRPr lang="en-US" dirty="0"/>
          </a:p>
          <a:p>
            <a:pPr lvl="1" eaLnBrk="1" hangingPunct="1"/>
            <a:r>
              <a:rPr lang="en-US" sz="1600" dirty="0" smtClean="0">
                <a:hlinkClick r:id="rId4"/>
              </a:rPr>
              <a:t>http</a:t>
            </a:r>
            <a:r>
              <a:rPr lang="en-US" sz="1600" dirty="0">
                <a:hlinkClick r:id="rId4"/>
              </a:rPr>
              <a:t>://</a:t>
            </a:r>
            <a:r>
              <a:rPr lang="en-US" sz="1600" dirty="0" smtClean="0">
                <a:hlinkClick r:id="rId4"/>
              </a:rPr>
              <a:t>www.symantec.com/avcenter/macro.html</a:t>
            </a:r>
            <a:endParaRPr lang="en-US" sz="1600" dirty="0"/>
          </a:p>
          <a:p>
            <a:pPr lvl="1" eaLnBrk="1" hangingPunct="1"/>
            <a:r>
              <a:rPr lang="en-US" sz="1600" dirty="0" smtClean="0">
                <a:hlinkClick r:id="rId5"/>
              </a:rPr>
              <a:t>http</a:t>
            </a:r>
            <a:r>
              <a:rPr lang="en-US" sz="1600" dirty="0">
                <a:hlinkClick r:id="rId5"/>
              </a:rPr>
              <a:t>://</a:t>
            </a:r>
            <a:r>
              <a:rPr lang="en-US" sz="1600" dirty="0" smtClean="0">
                <a:hlinkClick r:id="rId5"/>
              </a:rPr>
              <a:t>www.microsoft.com/security/portal/threat/encyclopedia/search.aspx?query=Virus</a:t>
            </a:r>
            <a:endParaRPr lang="en-US" sz="1600" dirty="0"/>
          </a:p>
          <a:p>
            <a:pPr lvl="1" eaLnBrk="1" hangingPunct="1"/>
            <a:r>
              <a:rPr lang="en-US" sz="1600" dirty="0" smtClean="0">
                <a:hlinkClick r:id="rId6"/>
              </a:rPr>
              <a:t>http</a:t>
            </a:r>
            <a:r>
              <a:rPr lang="en-US" sz="1600" dirty="0">
                <a:hlinkClick r:id="rId6"/>
              </a:rPr>
              <a:t>://</a:t>
            </a:r>
            <a:r>
              <a:rPr lang="en-US" sz="1600" dirty="0" smtClean="0">
                <a:hlinkClick r:id="rId6"/>
              </a:rPr>
              <a:t>ca.norton.com/search?site=nrtn_en_CA&amp;client=norton&amp;q=macro+virus</a:t>
            </a:r>
            <a:endParaRPr lang="en-US" sz="1600" dirty="0" smtClean="0"/>
          </a:p>
          <a:p>
            <a:pPr lvl="2" eaLnBrk="1" hangingPunct="1"/>
            <a:endParaRPr lang="en-US" dirty="0" smtClean="0"/>
          </a:p>
          <a:p>
            <a:pPr lvl="1" eaLnBrk="1" hangingPunct="1"/>
            <a:endParaRPr lang="en-US" dirty="0" smtClean="0"/>
          </a:p>
        </p:txBody>
      </p:sp>
    </p:spTree>
    <p:extLst>
      <p:ext uri="{BB962C8B-B14F-4D97-AF65-F5344CB8AC3E}">
        <p14:creationId xmlns:p14="http://schemas.microsoft.com/office/powerpoint/2010/main" val="7794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smtClean="0"/>
              <a:t>Enabling Macros To Run</a:t>
            </a:r>
          </a:p>
        </p:txBody>
      </p:sp>
      <p:sp>
        <p:nvSpPr>
          <p:cNvPr id="32770" name="Content Placeholder 2"/>
          <p:cNvSpPr>
            <a:spLocks noGrp="1"/>
          </p:cNvSpPr>
          <p:nvPr>
            <p:ph idx="1"/>
          </p:nvPr>
        </p:nvSpPr>
        <p:spPr>
          <a:xfrm>
            <a:off x="457200" y="1295400"/>
            <a:ext cx="8229600" cy="838200"/>
          </a:xfrm>
        </p:spPr>
        <p:txBody>
          <a:bodyPr/>
          <a:lstStyle/>
          <a:p>
            <a:pPr eaLnBrk="1" hangingPunct="1"/>
            <a:r>
              <a:rPr lang="en-US" dirty="0" smtClean="0"/>
              <a:t>If you can' t run macros in MS-office (you see odd error messages) then examine the "Trust Center“ settings in Word</a:t>
            </a:r>
          </a:p>
          <a:p>
            <a:pPr eaLnBrk="1" hangingPunct="1"/>
            <a:endParaRPr lang="en-US" dirty="0" smtClean="0"/>
          </a:p>
        </p:txBody>
      </p:sp>
      <p:grpSp>
        <p:nvGrpSpPr>
          <p:cNvPr id="20" name="Group 19"/>
          <p:cNvGrpSpPr/>
          <p:nvPr/>
        </p:nvGrpSpPr>
        <p:grpSpPr>
          <a:xfrm>
            <a:off x="685800" y="2286000"/>
            <a:ext cx="2800368" cy="3304933"/>
            <a:chOff x="933432" y="2787957"/>
            <a:chExt cx="2800368" cy="3304933"/>
          </a:xfrm>
        </p:grpSpPr>
        <p:pic>
          <p:nvPicPr>
            <p:cNvPr id="21" name="Picture 20"/>
            <p:cNvPicPr>
              <a:picLocks noChangeAspect="1"/>
            </p:cNvPicPr>
            <p:nvPr/>
          </p:nvPicPr>
          <p:blipFill>
            <a:blip r:embed="rId2"/>
            <a:stretch>
              <a:fillRect/>
            </a:stretch>
          </p:blipFill>
          <p:spPr>
            <a:xfrm>
              <a:off x="1143000" y="3178240"/>
              <a:ext cx="1885950" cy="2914650"/>
            </a:xfrm>
            <a:prstGeom prst="rect">
              <a:avLst/>
            </a:prstGeom>
          </p:spPr>
        </p:pic>
        <p:grpSp>
          <p:nvGrpSpPr>
            <p:cNvPr id="22" name="Group 21"/>
            <p:cNvGrpSpPr/>
            <p:nvPr/>
          </p:nvGrpSpPr>
          <p:grpSpPr>
            <a:xfrm>
              <a:off x="933432" y="2787957"/>
              <a:ext cx="2800368" cy="1022043"/>
              <a:chOff x="800100" y="2778125"/>
              <a:chExt cx="2805278" cy="1089025"/>
            </a:xfrm>
          </p:grpSpPr>
          <p:sp>
            <p:nvSpPr>
              <p:cNvPr id="23"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24" name="Right Arrow 23"/>
              <p:cNvSpPr/>
              <p:nvPr/>
            </p:nvSpPr>
            <p:spPr>
              <a:xfrm rot="12410116">
                <a:off x="1342034" y="360045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5" name="Group 24"/>
          <p:cNvGrpSpPr/>
          <p:nvPr/>
        </p:nvGrpSpPr>
        <p:grpSpPr>
          <a:xfrm>
            <a:off x="5334000" y="2286000"/>
            <a:ext cx="2125662" cy="4055559"/>
            <a:chOff x="5334000" y="2778125"/>
            <a:chExt cx="2125662" cy="4055559"/>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36570"/>
            <a:stretch/>
          </p:blipFill>
          <p:spPr>
            <a:xfrm>
              <a:off x="5352882" y="3163434"/>
              <a:ext cx="1936233" cy="3670250"/>
            </a:xfrm>
            <a:prstGeom prst="rect">
              <a:avLst/>
            </a:prstGeom>
          </p:spPr>
        </p:pic>
        <p:sp>
          <p:nvSpPr>
            <p:cNvPr id="27" name="Rectangle 6"/>
            <p:cNvSpPr>
              <a:spLocks noChangeArrowheads="1"/>
            </p:cNvSpPr>
            <p:nvPr/>
          </p:nvSpPr>
          <p:spPr bwMode="auto">
            <a:xfrm>
              <a:off x="5334000" y="2778125"/>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28" name="Right Arrow 27"/>
            <p:cNvSpPr/>
            <p:nvPr/>
          </p:nvSpPr>
          <p:spPr>
            <a:xfrm rot="12410116">
              <a:off x="5940099" y="651106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99866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B.A.S.I.C.</a:t>
            </a:r>
          </a:p>
        </p:txBody>
      </p:sp>
      <p:sp>
        <p:nvSpPr>
          <p:cNvPr id="3" name="Content Placeholder 2"/>
          <p:cNvSpPr>
            <a:spLocks noGrp="1"/>
          </p:cNvSpPr>
          <p:nvPr>
            <p:ph idx="1"/>
          </p:nvPr>
        </p:nvSpPr>
        <p:spPr/>
        <p:txBody>
          <a:bodyPr/>
          <a:lstStyle/>
          <a:p>
            <a:pPr eaLnBrk="1" hangingPunct="1"/>
            <a:r>
              <a:rPr lang="en-US" dirty="0" smtClean="0"/>
              <a:t>Beginner’s All-Purpose Symbolic Instruction Code (BASIC)</a:t>
            </a:r>
          </a:p>
          <a:p>
            <a:pPr lvl="1" eaLnBrk="1" hangingPunct="1"/>
            <a:r>
              <a:rPr lang="en-US" dirty="0" smtClean="0"/>
              <a:t>From: </a:t>
            </a:r>
            <a:r>
              <a:rPr lang="en-US" dirty="0" smtClean="0">
                <a:hlinkClick r:id="rId3"/>
              </a:rPr>
              <a:t>www.acm.org</a:t>
            </a:r>
            <a:r>
              <a:rPr lang="en-US" dirty="0" smtClean="0"/>
              <a:t> (original full article: </a:t>
            </a:r>
            <a:r>
              <a:rPr lang="en-US" dirty="0" smtClean="0">
                <a:hlinkClick r:id="rId4"/>
              </a:rPr>
              <a:t>http://time.com/69316/basic/</a:t>
            </a:r>
            <a:r>
              <a:rPr lang="en-US" dirty="0" smtClean="0"/>
              <a:t>)</a:t>
            </a:r>
          </a:p>
          <a:p>
            <a:pPr eaLnBrk="1" hangingPunct="1"/>
            <a:r>
              <a:rPr lang="en-US" dirty="0" smtClean="0"/>
              <a:t>A widely used programming language</a:t>
            </a:r>
          </a:p>
          <a:p>
            <a:pPr eaLnBrk="1" hangingPunct="1"/>
            <a:r>
              <a:rPr lang="en-US" dirty="0" smtClean="0"/>
              <a:t>It was relatively simple to learn (statements were “English-like” e.g., “</a:t>
            </a:r>
            <a:r>
              <a:rPr lang="en-US" dirty="0" smtClean="0">
                <a:latin typeface="Consolas" pitchFamily="49" charset="0"/>
                <a:cs typeface="Consolas" pitchFamily="49" charset="0"/>
              </a:rPr>
              <a:t>if-then</a:t>
            </a:r>
            <a:r>
              <a:rPr lang="en-US" dirty="0" smtClean="0"/>
              <a:t>”)</a:t>
            </a:r>
          </a:p>
          <a:p>
            <a:pPr eaLnBrk="1" hangingPunct="1"/>
            <a:r>
              <a:rPr lang="en-US" dirty="0" smtClean="0"/>
              <a:t>Widely popular and it was commonly packaged with new computers in the 1970’s and 1980’s</a:t>
            </a:r>
          </a:p>
          <a:p>
            <a:pPr eaLnBrk="1" hangingPunct="1"/>
            <a:r>
              <a:rPr lang="en-US" dirty="0" smtClean="0"/>
              <a:t>(A then relatively unknown company: Microsoft got it’s initial cash inflows and reputation producing several versions of the language)</a:t>
            </a:r>
          </a:p>
        </p:txBody>
      </p:sp>
    </p:spTree>
    <p:extLst>
      <p:ext uri="{BB962C8B-B14F-4D97-AF65-F5344CB8AC3E}">
        <p14:creationId xmlns:p14="http://schemas.microsoft.com/office/powerpoint/2010/main" val="5565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a:blip r:embed="rId2"/>
          <a:stretch>
            <a:fillRect/>
          </a:stretch>
        </p:blipFill>
        <p:spPr>
          <a:xfrm>
            <a:off x="326318" y="1645162"/>
            <a:ext cx="8491363" cy="4057999"/>
          </a:xfrm>
          <a:prstGeom prst="rect">
            <a:avLst/>
          </a:prstGeom>
        </p:spPr>
      </p:pic>
      <p:sp>
        <p:nvSpPr>
          <p:cNvPr id="33793" name="Title 1"/>
          <p:cNvSpPr>
            <a:spLocks noGrp="1"/>
          </p:cNvSpPr>
          <p:nvPr>
            <p:ph type="title"/>
          </p:nvPr>
        </p:nvSpPr>
        <p:spPr/>
        <p:txBody>
          <a:bodyPr/>
          <a:lstStyle/>
          <a:p>
            <a:pPr eaLnBrk="1" hangingPunct="1"/>
            <a:r>
              <a:rPr lang="en-US" dirty="0" smtClean="0"/>
              <a:t>Enabling Macros To Run (2)</a:t>
            </a:r>
          </a:p>
        </p:txBody>
      </p:sp>
      <p:sp>
        <p:nvSpPr>
          <p:cNvPr id="4" name="TextBox 3"/>
          <p:cNvSpPr txBox="1">
            <a:spLocks noChangeArrowheads="1"/>
          </p:cNvSpPr>
          <p:nvPr/>
        </p:nvSpPr>
        <p:spPr bwMode="auto">
          <a:xfrm>
            <a:off x="990600" y="1108075"/>
            <a:ext cx="2819400" cy="400050"/>
          </a:xfrm>
          <a:prstGeom prst="rect">
            <a:avLst/>
          </a:prstGeom>
          <a:noFill/>
          <a:ln w="9525">
            <a:noFill/>
            <a:miter lim="800000"/>
            <a:headEnd/>
            <a:tailEnd/>
          </a:ln>
        </p:spPr>
        <p:txBody>
          <a:bodyPr>
            <a:spAutoFit/>
          </a:bodyPr>
          <a:lstStyle/>
          <a:p>
            <a:r>
              <a:rPr lang="en-US" sz="2000" dirty="0">
                <a:latin typeface="Calibri" pitchFamily="34" charset="0"/>
              </a:rPr>
              <a:t>3A) Select “Trust Center”</a:t>
            </a:r>
          </a:p>
        </p:txBody>
      </p:sp>
      <p:sp>
        <p:nvSpPr>
          <p:cNvPr id="5" name="TextBox 4"/>
          <p:cNvSpPr txBox="1">
            <a:spLocks noChangeArrowheads="1"/>
          </p:cNvSpPr>
          <p:nvPr/>
        </p:nvSpPr>
        <p:spPr bwMode="auto">
          <a:xfrm>
            <a:off x="4714875" y="1093788"/>
            <a:ext cx="3657600" cy="400050"/>
          </a:xfrm>
          <a:prstGeom prst="rect">
            <a:avLst/>
          </a:prstGeom>
          <a:noFill/>
          <a:ln w="9525">
            <a:noFill/>
            <a:miter lim="800000"/>
            <a:headEnd/>
            <a:tailEnd/>
          </a:ln>
        </p:spPr>
        <p:txBody>
          <a:bodyPr>
            <a:spAutoFit/>
          </a:bodyPr>
          <a:lstStyle/>
          <a:p>
            <a:r>
              <a:rPr lang="en-US" sz="2000" dirty="0">
                <a:latin typeface="Calibri" pitchFamily="34" charset="0"/>
              </a:rPr>
              <a:t>3B) Select “Trust Center Settings”</a:t>
            </a:r>
          </a:p>
        </p:txBody>
      </p:sp>
      <p:sp>
        <p:nvSpPr>
          <p:cNvPr id="7" name="Right Arrow 6"/>
          <p:cNvSpPr/>
          <p:nvPr/>
        </p:nvSpPr>
        <p:spPr>
          <a:xfrm rot="12410116">
            <a:off x="1333500" y="46529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7955380" y="5185635"/>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8089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3"/>
          <a:srcRect/>
          <a:stretch>
            <a:fillRect/>
          </a:stretch>
        </p:blipFill>
        <p:spPr bwMode="auto">
          <a:xfrm>
            <a:off x="304800" y="1493838"/>
            <a:ext cx="7632192" cy="3608387"/>
          </a:xfrm>
          <a:prstGeom prst="rect">
            <a:avLst/>
          </a:prstGeom>
          <a:noFill/>
          <a:ln w="9525">
            <a:noFill/>
            <a:miter lim="800000"/>
            <a:headEnd/>
            <a:tailEnd/>
          </a:ln>
        </p:spPr>
      </p:pic>
      <p:sp>
        <p:nvSpPr>
          <p:cNvPr id="34818" name="Title 1"/>
          <p:cNvSpPr>
            <a:spLocks noGrp="1"/>
          </p:cNvSpPr>
          <p:nvPr>
            <p:ph type="title"/>
          </p:nvPr>
        </p:nvSpPr>
        <p:spPr/>
        <p:txBody>
          <a:bodyPr/>
          <a:lstStyle/>
          <a:p>
            <a:pPr eaLnBrk="1" hangingPunct="1"/>
            <a:r>
              <a:rPr lang="en-US" dirty="0" smtClean="0"/>
              <a:t>Enabling Macros To Run (3)</a:t>
            </a:r>
          </a:p>
        </p:txBody>
      </p:sp>
      <p:sp>
        <p:nvSpPr>
          <p:cNvPr id="4" name="TextBox 3"/>
          <p:cNvSpPr txBox="1">
            <a:spLocks noChangeArrowheads="1"/>
          </p:cNvSpPr>
          <p:nvPr/>
        </p:nvSpPr>
        <p:spPr bwMode="auto">
          <a:xfrm>
            <a:off x="227013" y="1093788"/>
            <a:ext cx="3124200" cy="400050"/>
          </a:xfrm>
          <a:prstGeom prst="rect">
            <a:avLst/>
          </a:prstGeom>
          <a:noFill/>
          <a:ln w="9525">
            <a:noFill/>
            <a:miter lim="800000"/>
            <a:headEnd/>
            <a:tailEnd/>
          </a:ln>
        </p:spPr>
        <p:txBody>
          <a:bodyPr>
            <a:spAutoFit/>
          </a:bodyPr>
          <a:lstStyle/>
          <a:p>
            <a:r>
              <a:rPr lang="en-US" sz="2000" dirty="0">
                <a:latin typeface="Calibri" pitchFamily="34" charset="0"/>
              </a:rPr>
              <a:t>4A)  Select “Macro Settings”</a:t>
            </a:r>
          </a:p>
        </p:txBody>
      </p:sp>
      <p:sp>
        <p:nvSpPr>
          <p:cNvPr id="5" name="TextBox 4"/>
          <p:cNvSpPr txBox="1">
            <a:spLocks noChangeArrowheads="1"/>
          </p:cNvSpPr>
          <p:nvPr/>
        </p:nvSpPr>
        <p:spPr bwMode="auto">
          <a:xfrm>
            <a:off x="3886200" y="1093788"/>
            <a:ext cx="5257800" cy="400050"/>
          </a:xfrm>
          <a:prstGeom prst="rect">
            <a:avLst/>
          </a:prstGeom>
          <a:noFill/>
          <a:ln w="9525">
            <a:noFill/>
            <a:miter lim="800000"/>
            <a:headEnd/>
            <a:tailEnd/>
          </a:ln>
        </p:spPr>
        <p:txBody>
          <a:bodyPr>
            <a:spAutoFit/>
          </a:bodyPr>
          <a:lstStyle/>
          <a:p>
            <a:r>
              <a:rPr lang="en-US" sz="2000" dirty="0">
                <a:latin typeface="Calibri" pitchFamily="34" charset="0"/>
              </a:rPr>
              <a:t>4B)  Select “Disable all macros with notification”</a:t>
            </a:r>
          </a:p>
        </p:txBody>
      </p:sp>
      <p:sp>
        <p:nvSpPr>
          <p:cNvPr id="7" name="Right Arrow 6"/>
          <p:cNvSpPr/>
          <p:nvPr/>
        </p:nvSpPr>
        <p:spPr>
          <a:xfrm rot="12410116">
            <a:off x="1256697" y="3935968"/>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2762719" y="2853484"/>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304800" y="5477783"/>
            <a:ext cx="5257800" cy="400050"/>
          </a:xfrm>
          <a:prstGeom prst="rect">
            <a:avLst/>
          </a:prstGeom>
          <a:noFill/>
          <a:ln w="9525">
            <a:noFill/>
            <a:miter lim="800000"/>
            <a:headEnd/>
            <a:tailEnd/>
          </a:ln>
        </p:spPr>
        <p:txBody>
          <a:bodyPr>
            <a:spAutoFit/>
          </a:bodyPr>
          <a:lstStyle/>
          <a:p>
            <a:r>
              <a:rPr lang="en-US" sz="2000" dirty="0">
                <a:latin typeface="Calibri" pitchFamily="34" charset="0"/>
              </a:rPr>
              <a:t>5)  Exit MS-Word (close ALL documents)</a:t>
            </a:r>
          </a:p>
        </p:txBody>
      </p:sp>
      <p:grpSp>
        <p:nvGrpSpPr>
          <p:cNvPr id="9" name="Group 8"/>
          <p:cNvGrpSpPr/>
          <p:nvPr/>
        </p:nvGrpSpPr>
        <p:grpSpPr>
          <a:xfrm>
            <a:off x="7780905" y="2070808"/>
            <a:ext cx="1024746" cy="2108089"/>
            <a:chOff x="7780905" y="2070808"/>
            <a:chExt cx="1024746" cy="2108089"/>
          </a:xfrm>
        </p:grpSpPr>
        <p:sp>
          <p:nvSpPr>
            <p:cNvPr id="2" name="TextBox 1"/>
            <p:cNvSpPr txBox="1"/>
            <p:nvPr/>
          </p:nvSpPr>
          <p:spPr>
            <a:xfrm>
              <a:off x="7780905" y="2070808"/>
              <a:ext cx="1016508" cy="646331"/>
            </a:xfrm>
            <a:prstGeom prst="rect">
              <a:avLst/>
            </a:prstGeom>
            <a:noFill/>
          </p:spPr>
          <p:txBody>
            <a:bodyPr wrap="square" rtlCol="0">
              <a:spAutoFit/>
            </a:bodyPr>
            <a:lstStyle/>
            <a:p>
              <a:r>
                <a:rPr lang="en-US" b="1" dirty="0" smtClean="0">
                  <a:solidFill>
                    <a:srgbClr val="00B050"/>
                  </a:solidFill>
                </a:rPr>
                <a:t>More secure</a:t>
              </a:r>
              <a:endParaRPr lang="en-US" b="1" dirty="0">
                <a:solidFill>
                  <a:srgbClr val="00B050"/>
                </a:solidFill>
              </a:endParaRP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smtClean="0">
                  <a:solidFill>
                    <a:srgbClr val="00B050"/>
                  </a:solidFill>
                </a:rPr>
                <a:t>Less</a:t>
              </a:r>
            </a:p>
            <a:p>
              <a:r>
                <a:rPr lang="en-US" b="1" dirty="0" smtClean="0">
                  <a:solidFill>
                    <a:srgbClr val="00B050"/>
                  </a:solidFill>
                </a:rPr>
                <a:t>secure</a:t>
              </a:r>
              <a:endParaRPr lang="en-US" b="1" dirty="0">
                <a:solidFill>
                  <a:srgbClr val="00B050"/>
                </a:solidFill>
              </a:endParaRPr>
            </a:p>
          </p:txBody>
        </p:sp>
        <p:cxnSp>
          <p:nvCxnSpPr>
            <p:cNvPr id="6" name="Straight Arrow Connector 5"/>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21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Macros To Run </a:t>
            </a:r>
            <a:r>
              <a:rPr lang="en-US" dirty="0" smtClean="0"/>
              <a:t>(4)</a:t>
            </a:r>
            <a:endParaRPr lang="en-US" dirty="0"/>
          </a:p>
        </p:txBody>
      </p:sp>
      <p:sp>
        <p:nvSpPr>
          <p:cNvPr id="3" name="Content Placeholder 2"/>
          <p:cNvSpPr>
            <a:spLocks noGrp="1"/>
          </p:cNvSpPr>
          <p:nvPr>
            <p:ph idx="1"/>
          </p:nvPr>
        </p:nvSpPr>
        <p:spPr/>
        <p:txBody>
          <a:bodyPr/>
          <a:lstStyle/>
          <a:p>
            <a:r>
              <a:rPr lang="en-US" dirty="0" smtClean="0"/>
              <a:t>The default setting for MS-Word should already be set to “disable macros with notification” but these steps will allow you to use machines set differently</a:t>
            </a:r>
            <a:endParaRPr lang="en-US" dirty="0"/>
          </a:p>
        </p:txBody>
      </p:sp>
    </p:spTree>
    <p:extLst>
      <p:ext uri="{BB962C8B-B14F-4D97-AF65-F5344CB8AC3E}">
        <p14:creationId xmlns:p14="http://schemas.microsoft.com/office/powerpoint/2010/main" val="3014439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55650" y="2667000"/>
            <a:ext cx="4610100" cy="1857375"/>
          </a:xfrm>
          <a:prstGeom prst="rect">
            <a:avLst/>
          </a:prstGeom>
          <a:ln>
            <a:solidFill>
              <a:schemeClr val="tx1"/>
            </a:solidFill>
          </a:ln>
        </p:spPr>
      </p:pic>
      <p:sp>
        <p:nvSpPr>
          <p:cNvPr id="35841" name="Title 1"/>
          <p:cNvSpPr>
            <a:spLocks noGrp="1"/>
          </p:cNvSpPr>
          <p:nvPr>
            <p:ph type="title"/>
          </p:nvPr>
        </p:nvSpPr>
        <p:spPr/>
        <p:txBody>
          <a:bodyPr/>
          <a:lstStyle/>
          <a:p>
            <a:pPr eaLnBrk="1" hangingPunct="1"/>
            <a:r>
              <a:rPr lang="en-US" dirty="0" smtClean="0"/>
              <a:t>Effect: Opening Word Documents</a:t>
            </a:r>
          </a:p>
        </p:txBody>
      </p:sp>
      <p:sp>
        <p:nvSpPr>
          <p:cNvPr id="35842" name="Content Placeholder 2"/>
          <p:cNvSpPr>
            <a:spLocks noGrp="1"/>
          </p:cNvSpPr>
          <p:nvPr>
            <p:ph idx="1"/>
          </p:nvPr>
        </p:nvSpPr>
        <p:spPr/>
        <p:txBody>
          <a:bodyPr/>
          <a:lstStyle/>
          <a:p>
            <a:pPr eaLnBrk="1" hangingPunct="1"/>
            <a:r>
              <a:rPr lang="en-US" dirty="0" smtClean="0"/>
              <a:t>Using this setting will disable all macros by default (safer approach) but you can still enable the macros as the document is opened.</a:t>
            </a:r>
          </a:p>
          <a:p>
            <a:pPr eaLnBrk="1" hangingPunct="1"/>
            <a:endParaRPr lang="en-US" dirty="0" smtClean="0"/>
          </a:p>
        </p:txBody>
      </p:sp>
      <p:grpSp>
        <p:nvGrpSpPr>
          <p:cNvPr id="10" name="Group 9"/>
          <p:cNvGrpSpPr>
            <a:grpSpLocks/>
          </p:cNvGrpSpPr>
          <p:nvPr/>
        </p:nvGrpSpPr>
        <p:grpSpPr bwMode="auto">
          <a:xfrm>
            <a:off x="4542790" y="3247102"/>
            <a:ext cx="4387850" cy="2554545"/>
            <a:chOff x="4298868" y="3962400"/>
            <a:chExt cx="4387932" cy="2554802"/>
          </a:xfrm>
        </p:grpSpPr>
        <p:cxnSp>
          <p:nvCxnSpPr>
            <p:cNvPr id="6" name="Straight Arrow Connector 5"/>
            <p:cNvCxnSpPr/>
            <p:nvPr/>
          </p:nvCxnSpPr>
          <p:spPr>
            <a:xfrm flipH="1" flipV="1">
              <a:off x="4298868" y="4324386"/>
              <a:ext cx="1066820" cy="323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5688" y="3962400"/>
              <a:ext cx="3321112" cy="2554802"/>
            </a:xfrm>
            <a:prstGeom prst="rect">
              <a:avLst/>
            </a:prstGeom>
            <a:noFill/>
          </p:spPr>
          <p:txBody>
            <a:bodyPr>
              <a:spAutoFit/>
            </a:bodyPr>
            <a:lstStyle/>
            <a:p>
              <a:pPr fontAlgn="auto">
                <a:spcBef>
                  <a:spcPts val="0"/>
                </a:spcBef>
                <a:spcAft>
                  <a:spcPts val="0"/>
                </a:spcAft>
                <a:defRPr/>
              </a:pPr>
              <a:r>
                <a:rPr lang="en-US" sz="2000" b="1" dirty="0">
                  <a:solidFill>
                    <a:srgbClr val="FF0000"/>
                  </a:solidFill>
                  <a:latin typeface="+mn-lt"/>
                  <a:cs typeface="+mn-cs"/>
                </a:rPr>
                <a:t>JT’s caution</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You should not casually select this option for all MS-Word documents</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It’s recommended that you </a:t>
              </a:r>
              <a:r>
                <a:rPr lang="en-US" sz="2000" dirty="0" smtClean="0">
                  <a:solidFill>
                    <a:srgbClr val="FF0000"/>
                  </a:solidFill>
                  <a:latin typeface="+mn-lt"/>
                  <a:cs typeface="+mn-cs"/>
                </a:rPr>
                <a:t>ONLY enable macros </a:t>
              </a:r>
              <a:r>
                <a:rPr lang="en-US" sz="2000" dirty="0">
                  <a:solidFill>
                    <a:srgbClr val="FF0000"/>
                  </a:solidFill>
                  <a:latin typeface="+mn-lt"/>
                  <a:cs typeface="+mn-cs"/>
                </a:rPr>
                <a:t>you have </a:t>
              </a:r>
              <a:r>
                <a:rPr lang="en-US" sz="2000" dirty="0" smtClean="0">
                  <a:solidFill>
                    <a:srgbClr val="FF0000"/>
                  </a:solidFill>
                  <a:latin typeface="+mn-lt"/>
                  <a:cs typeface="+mn-cs"/>
                </a:rPr>
                <a:t>created (or the lecture examples)</a:t>
              </a:r>
              <a:endParaRPr lang="en-US" sz="2000" dirty="0">
                <a:solidFill>
                  <a:srgbClr val="FF0000"/>
                </a:solidFill>
                <a:latin typeface="+mn-lt"/>
                <a:cs typeface="+mn-cs"/>
              </a:endParaRPr>
            </a:p>
          </p:txBody>
        </p:sp>
      </p:grpSp>
    </p:spTree>
    <p:extLst>
      <p:ext uri="{BB962C8B-B14F-4D97-AF65-F5344CB8AC3E}">
        <p14:creationId xmlns:p14="http://schemas.microsoft.com/office/powerpoint/2010/main" val="31278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smtClean="0"/>
              <a:t>Macro Security</a:t>
            </a:r>
          </a:p>
        </p:txBody>
      </p:sp>
      <p:sp>
        <p:nvSpPr>
          <p:cNvPr id="36866" name="Content Placeholder 2"/>
          <p:cNvSpPr>
            <a:spLocks noGrp="1"/>
          </p:cNvSpPr>
          <p:nvPr>
            <p:ph idx="1"/>
          </p:nvPr>
        </p:nvSpPr>
        <p:spPr/>
        <p:txBody>
          <a:bodyPr/>
          <a:lstStyle/>
          <a:p>
            <a:pPr eaLnBrk="1" hangingPunct="1"/>
            <a:r>
              <a:rPr lang="en-US" dirty="0" smtClean="0"/>
              <a:t>DO NOT take the ‘easy’ way out</a:t>
            </a:r>
          </a:p>
        </p:txBody>
      </p:sp>
      <p:pic>
        <p:nvPicPr>
          <p:cNvPr id="36867" name="Picture 2"/>
          <p:cNvPicPr>
            <a:picLocks noChangeAspect="1" noChangeArrowheads="1"/>
          </p:cNvPicPr>
          <p:nvPr/>
        </p:nvPicPr>
        <p:blipFill>
          <a:blip r:embed="rId3"/>
          <a:srcRect/>
          <a:stretch>
            <a:fillRect/>
          </a:stretch>
        </p:blipFill>
        <p:spPr bwMode="auto">
          <a:xfrm>
            <a:off x="694038" y="1877822"/>
            <a:ext cx="6229350" cy="3571875"/>
          </a:xfrm>
          <a:prstGeom prst="rect">
            <a:avLst/>
          </a:prstGeom>
          <a:noFill/>
          <a:ln w="9525">
            <a:noFill/>
            <a:miter lim="800000"/>
            <a:headEnd/>
            <a:tailEnd/>
          </a:ln>
        </p:spPr>
      </p:pic>
      <p:sp>
        <p:nvSpPr>
          <p:cNvPr id="2" name="Multiply 1"/>
          <p:cNvSpPr/>
          <p:nvPr/>
        </p:nvSpPr>
        <p:spPr>
          <a:xfrm>
            <a:off x="2809875" y="2673350"/>
            <a:ext cx="1981200" cy="1066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NO!</a:t>
            </a:r>
          </a:p>
        </p:txBody>
      </p:sp>
      <p:grpSp>
        <p:nvGrpSpPr>
          <p:cNvPr id="9" name="Group 8"/>
          <p:cNvGrpSpPr/>
          <p:nvPr/>
        </p:nvGrpSpPr>
        <p:grpSpPr>
          <a:xfrm>
            <a:off x="6915150" y="1905000"/>
            <a:ext cx="1024746" cy="2108089"/>
            <a:chOff x="7780905" y="2070808"/>
            <a:chExt cx="1024746" cy="2108089"/>
          </a:xfrm>
        </p:grpSpPr>
        <p:sp>
          <p:nvSpPr>
            <p:cNvPr id="10" name="TextBox 9"/>
            <p:cNvSpPr txBox="1"/>
            <p:nvPr/>
          </p:nvSpPr>
          <p:spPr>
            <a:xfrm>
              <a:off x="7780905" y="2070808"/>
              <a:ext cx="1016508" cy="646331"/>
            </a:xfrm>
            <a:prstGeom prst="rect">
              <a:avLst/>
            </a:prstGeom>
            <a:noFill/>
          </p:spPr>
          <p:txBody>
            <a:bodyPr wrap="square" rtlCol="0">
              <a:spAutoFit/>
            </a:bodyPr>
            <a:lstStyle/>
            <a:p>
              <a:r>
                <a:rPr lang="en-US" b="1" dirty="0" smtClean="0">
                  <a:solidFill>
                    <a:srgbClr val="00B050"/>
                  </a:solidFill>
                </a:rPr>
                <a:t>More secure</a:t>
              </a:r>
              <a:endParaRPr lang="en-US" b="1" dirty="0">
                <a:solidFill>
                  <a:srgbClr val="00B050"/>
                </a:solidFill>
              </a:endParaRP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smtClean="0">
                  <a:solidFill>
                    <a:srgbClr val="00B050"/>
                  </a:solidFill>
                </a:rPr>
                <a:t>Less</a:t>
              </a:r>
            </a:p>
            <a:p>
              <a:r>
                <a:rPr lang="en-US" b="1" dirty="0" smtClean="0">
                  <a:solidFill>
                    <a:srgbClr val="00B050"/>
                  </a:solidFill>
                </a:rPr>
                <a:t>secure</a:t>
              </a:r>
              <a:endParaRPr lang="en-US" b="1" dirty="0">
                <a:solidFill>
                  <a:srgbClr val="00B050"/>
                </a:solidFill>
              </a:endParaRPr>
            </a:p>
          </p:txBody>
        </p:sp>
        <p:cxnSp>
          <p:nvCxnSpPr>
            <p:cNvPr id="12" name="Straight Arrow Connector 11"/>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99448"/>
            <a:ext cx="7609862" cy="492443"/>
          </a:xfrm>
          <a:prstGeom prst="rect">
            <a:avLst/>
          </a:prstGeom>
        </p:spPr>
        <p:txBody>
          <a:bodyPr wrap="square">
            <a:spAutoFit/>
          </a:bodyPr>
          <a:lstStyle/>
          <a:p>
            <a:r>
              <a:rPr lang="en-US" sz="1400" b="1" dirty="0" smtClean="0"/>
              <a:t>For more information:</a:t>
            </a:r>
            <a:endParaRPr lang="en-US" sz="1400" b="1" dirty="0" smtClean="0">
              <a:hlinkClick r:id="rId4"/>
            </a:endParaRPr>
          </a:p>
          <a:p>
            <a:r>
              <a:rPr lang="en-US" sz="1200" dirty="0" smtClean="0">
                <a:hlinkClick r:id="rId4"/>
              </a:rPr>
              <a:t>http</a:t>
            </a:r>
            <a:r>
              <a:rPr lang="en-US" sz="1200" dirty="0">
                <a:hlinkClick r:id="rId4"/>
              </a:rPr>
              <a:t>://</a:t>
            </a:r>
            <a:r>
              <a:rPr lang="en-US" sz="1200" dirty="0" smtClean="0">
                <a:hlinkClick r:id="rId4"/>
              </a:rPr>
              <a:t>www.office.microsoft.com/en-us/help/enable-or-disable-macros-in-office-documents-HA010031071.aspx</a:t>
            </a:r>
            <a:endParaRPr lang="en-US" sz="1200" dirty="0"/>
          </a:p>
        </p:txBody>
      </p:sp>
    </p:spTree>
    <p:extLst>
      <p:ext uri="{BB962C8B-B14F-4D97-AF65-F5344CB8AC3E}">
        <p14:creationId xmlns:p14="http://schemas.microsoft.com/office/powerpoint/2010/main" val="27591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3"/>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Creating Macros</a:t>
            </a:r>
          </a:p>
        </p:txBody>
      </p:sp>
      <p:sp>
        <p:nvSpPr>
          <p:cNvPr id="38914" name="Content Placeholder 2"/>
          <p:cNvSpPr>
            <a:spLocks noGrp="1"/>
          </p:cNvSpPr>
          <p:nvPr>
            <p:ph idx="1"/>
          </p:nvPr>
        </p:nvSpPr>
        <p:spPr/>
        <p:txBody>
          <a:bodyPr/>
          <a:lstStyle/>
          <a:p>
            <a:pPr marL="457200" indent="-457200" eaLnBrk="1" hangingPunct="1">
              <a:buFont typeface="Calibri" pitchFamily="34" charset="0"/>
              <a:buAutoNum type="arabicPeriod"/>
            </a:pPr>
            <a:r>
              <a:rPr lang="en-US" dirty="0" smtClean="0"/>
              <a:t>Record the macro automatically: keystrokes and mouse selections will be stored as part of the macro</a:t>
            </a:r>
          </a:p>
          <a:p>
            <a:pPr marL="457200" indent="-457200" eaLnBrk="1" hangingPunct="1">
              <a:buFont typeface="Calibri" pitchFamily="34" charset="0"/>
              <a:buAutoNum type="arabicPeriod"/>
            </a:pPr>
            <a:r>
              <a:rPr lang="en-US" dirty="0" smtClean="0"/>
              <a:t>Manually enter the Macro (type it in yourself into the VBA editor)</a:t>
            </a:r>
          </a:p>
        </p:txBody>
      </p:sp>
    </p:spTree>
    <p:extLst>
      <p:ext uri="{BB962C8B-B14F-4D97-AF65-F5344CB8AC3E}">
        <p14:creationId xmlns:p14="http://schemas.microsoft.com/office/powerpoint/2010/main" val="397922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54" t="40914" r="25948" b="32050"/>
          <a:stretch/>
        </p:blipFill>
        <p:spPr bwMode="auto">
          <a:xfrm>
            <a:off x="1066800" y="4525166"/>
            <a:ext cx="2991057" cy="219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7" name="Title 1"/>
          <p:cNvSpPr>
            <a:spLocks noGrp="1"/>
          </p:cNvSpPr>
          <p:nvPr>
            <p:ph type="title"/>
          </p:nvPr>
        </p:nvSpPr>
        <p:spPr/>
        <p:txBody>
          <a:bodyPr/>
          <a:lstStyle/>
          <a:p>
            <a:pPr eaLnBrk="1" hangingPunct="1"/>
            <a:r>
              <a:rPr lang="en-US" dirty="0" smtClean="0"/>
              <a:t>Recording Macros</a:t>
            </a:r>
          </a:p>
        </p:txBody>
      </p:sp>
      <p:sp>
        <p:nvSpPr>
          <p:cNvPr id="3" name="Content Placeholder 2"/>
          <p:cNvSpPr>
            <a:spLocks noGrp="1"/>
          </p:cNvSpPr>
          <p:nvPr>
            <p:ph idx="1"/>
          </p:nvPr>
        </p:nvSpPr>
        <p:spPr/>
        <p:txBody>
          <a:bodyPr/>
          <a:lstStyle/>
          <a:p>
            <a:pPr eaLnBrk="1" hangingPunct="1"/>
            <a:r>
              <a:rPr lang="en-US" dirty="0" smtClean="0"/>
              <a:t>Developer ribbon</a:t>
            </a:r>
          </a:p>
          <a:p>
            <a:pPr lvl="1" eaLnBrk="1" hangingPunct="1"/>
            <a:r>
              <a:rPr lang="en-US" dirty="0" smtClean="0"/>
              <a:t>“Record Macro”</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r>
              <a:rPr lang="en-US" dirty="0" smtClean="0"/>
              <a:t>Recording details</a:t>
            </a:r>
          </a:p>
        </p:txBody>
      </p:sp>
      <p:pic>
        <p:nvPicPr>
          <p:cNvPr id="4" name="Picture 2"/>
          <p:cNvPicPr>
            <a:picLocks noChangeAspect="1" noChangeArrowheads="1"/>
          </p:cNvPicPr>
          <p:nvPr/>
        </p:nvPicPr>
        <p:blipFill>
          <a:blip r:embed="rId3"/>
          <a:srcRect/>
          <a:stretch>
            <a:fillRect/>
          </a:stretch>
        </p:blipFill>
        <p:spPr bwMode="auto">
          <a:xfrm>
            <a:off x="1059426" y="2268009"/>
            <a:ext cx="6705600" cy="1587500"/>
          </a:xfrm>
          <a:prstGeom prst="rect">
            <a:avLst/>
          </a:prstGeom>
          <a:noFill/>
          <a:ln w="9525">
            <a:noFill/>
            <a:miter lim="800000"/>
            <a:headEnd/>
            <a:tailEnd/>
          </a:ln>
        </p:spPr>
      </p:pic>
      <p:sp>
        <p:nvSpPr>
          <p:cNvPr id="6" name="Right Arrow 5"/>
          <p:cNvSpPr/>
          <p:nvPr/>
        </p:nvSpPr>
        <p:spPr>
          <a:xfrm rot="12410116">
            <a:off x="2351882" y="2908707"/>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4" name="Group 13"/>
          <p:cNvGrpSpPr/>
          <p:nvPr/>
        </p:nvGrpSpPr>
        <p:grpSpPr>
          <a:xfrm>
            <a:off x="1606072" y="4090263"/>
            <a:ext cx="4874741" cy="923330"/>
            <a:chOff x="1600200" y="3962400"/>
            <a:chExt cx="4874741" cy="923330"/>
          </a:xfrm>
        </p:grpSpPr>
        <p:sp>
          <p:nvSpPr>
            <p:cNvPr id="2" name="TextBox 1"/>
            <p:cNvSpPr txBox="1"/>
            <p:nvPr/>
          </p:nvSpPr>
          <p:spPr>
            <a:xfrm>
              <a:off x="5027141" y="3962400"/>
              <a:ext cx="1447800" cy="923330"/>
            </a:xfrm>
            <a:prstGeom prst="rect">
              <a:avLst/>
            </a:prstGeom>
            <a:noFill/>
          </p:spPr>
          <p:txBody>
            <a:bodyPr wrap="square" rtlCol="0">
              <a:spAutoFit/>
            </a:bodyPr>
            <a:lstStyle/>
            <a:p>
              <a:r>
                <a:rPr lang="en-US" b="1" dirty="0" smtClean="0">
                  <a:solidFill>
                    <a:srgbClr val="CC0000"/>
                  </a:solidFill>
                </a:rPr>
                <a:t>What to name the macro</a:t>
              </a:r>
              <a:endParaRPr lang="en-US" b="1" dirty="0">
                <a:solidFill>
                  <a:srgbClr val="CC0000"/>
                </a:solidFill>
              </a:endParaRPr>
            </a:p>
          </p:txBody>
        </p:sp>
        <p:cxnSp>
          <p:nvCxnSpPr>
            <p:cNvPr id="7" name="Straight Arrow Connector 6"/>
            <p:cNvCxnSpPr>
              <a:stCxn id="2" idx="1"/>
            </p:cNvCxnSpPr>
            <p:nvPr/>
          </p:nvCxnSpPr>
          <p:spPr>
            <a:xfrm flipH="1">
              <a:off x="1600200" y="4424065"/>
              <a:ext cx="3426941"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344388" y="4983332"/>
            <a:ext cx="4839730" cy="923330"/>
            <a:chOff x="2338516" y="4855469"/>
            <a:chExt cx="4839730" cy="923330"/>
          </a:xfrm>
        </p:grpSpPr>
        <p:sp>
          <p:nvSpPr>
            <p:cNvPr id="8" name="TextBox 7"/>
            <p:cNvSpPr txBox="1"/>
            <p:nvPr/>
          </p:nvSpPr>
          <p:spPr>
            <a:xfrm>
              <a:off x="5730446" y="4855469"/>
              <a:ext cx="1447800" cy="923330"/>
            </a:xfrm>
            <a:prstGeom prst="rect">
              <a:avLst/>
            </a:prstGeom>
            <a:noFill/>
          </p:spPr>
          <p:txBody>
            <a:bodyPr wrap="square" rtlCol="0">
              <a:spAutoFit/>
            </a:bodyPr>
            <a:lstStyle/>
            <a:p>
              <a:r>
                <a:rPr lang="en-US" b="1" dirty="0" smtClean="0">
                  <a:solidFill>
                    <a:srgbClr val="CC0000"/>
                  </a:solidFill>
                </a:rPr>
                <a:t>Where to store the macro</a:t>
              </a:r>
              <a:endParaRPr lang="en-US" b="1" dirty="0">
                <a:solidFill>
                  <a:srgbClr val="CC0000"/>
                </a:solidFill>
              </a:endParaRPr>
            </a:p>
          </p:txBody>
        </p:sp>
        <p:cxnSp>
          <p:nvCxnSpPr>
            <p:cNvPr id="11" name="Straight Arrow Connector 10"/>
            <p:cNvCxnSpPr/>
            <p:nvPr/>
          </p:nvCxnSpPr>
          <p:spPr>
            <a:xfrm flipH="1">
              <a:off x="2338516" y="5317134"/>
              <a:ext cx="3426941"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88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smtClean="0"/>
              <a:t>Naming The Macro: Conventions</a:t>
            </a:r>
          </a:p>
        </p:txBody>
      </p:sp>
      <p:sp>
        <p:nvSpPr>
          <p:cNvPr id="3" name="Content Placeholder 2"/>
          <p:cNvSpPr>
            <a:spLocks noGrp="1"/>
          </p:cNvSpPr>
          <p:nvPr>
            <p:ph idx="1"/>
          </p:nvPr>
        </p:nvSpPr>
        <p:spPr>
          <a:xfrm>
            <a:off x="457200" y="1447800"/>
            <a:ext cx="7391400" cy="50292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smtClean="0"/>
              <a:t>Part of your assignment marks will be awarded according to how well your programs conform to stylistic conventions such as naming conventions employed.</a:t>
            </a:r>
          </a:p>
          <a:p>
            <a:pPr lvl="1" eaLnBrk="1" fontAlgn="auto" hangingPunct="1">
              <a:spcAft>
                <a:spcPts val="0"/>
              </a:spcAft>
              <a:buFont typeface="Arial" panose="020B0604020202020204" pitchFamily="34" charset="0"/>
              <a:buChar char="–"/>
              <a:defRPr/>
            </a:pPr>
            <a:r>
              <a:rPr lang="en-US" dirty="0" smtClean="0"/>
              <a:t>Macros </a:t>
            </a:r>
            <a:r>
              <a:rPr lang="en-US" dirty="0"/>
              <a:t>should be given a good self-explanatory </a:t>
            </a:r>
            <a:r>
              <a:rPr lang="en-US" dirty="0" smtClean="0"/>
              <a:t>name: describes the purpose of the program e.g</a:t>
            </a:r>
            <a:r>
              <a:rPr lang="en-US" dirty="0"/>
              <a:t>., ‘</a:t>
            </a:r>
            <a:r>
              <a:rPr lang="en-US" dirty="0" err="1" smtClean="0">
                <a:latin typeface="Consolas" panose="020B0609020204030204" pitchFamily="49" charset="0"/>
                <a:cs typeface="Consolas" panose="020B0609020204030204" pitchFamily="49" charset="0"/>
              </a:rPr>
              <a:t>formatting_resume_headings</a:t>
            </a:r>
            <a:r>
              <a:rPr lang="en-US" dirty="0" smtClean="0"/>
              <a:t>’</a:t>
            </a:r>
          </a:p>
          <a:p>
            <a:pPr lvl="1" eaLnBrk="1" fontAlgn="auto" hangingPunct="1">
              <a:spcAft>
                <a:spcPts val="0"/>
              </a:spcAft>
              <a:buFont typeface="Arial" panose="020B0604020202020204" pitchFamily="34" charset="0"/>
              <a:buChar char="–"/>
              <a:defRPr/>
            </a:pPr>
            <a:r>
              <a:rPr lang="en-US" dirty="0" smtClean="0"/>
              <a:t>Additional information about the program can be provided in the </a:t>
            </a:r>
            <a:r>
              <a:rPr lang="en-US" smtClean="0"/>
              <a:t>‘description’ </a:t>
            </a:r>
            <a:r>
              <a:rPr lang="en-US" dirty="0" smtClean="0"/>
              <a:t>field but for this class we will do this using ‘program documentation’ (described later).</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Language requirements (macro name):</a:t>
            </a:r>
          </a:p>
          <a:p>
            <a:pPr lvl="2" eaLnBrk="1" fontAlgn="auto" hangingPunct="1">
              <a:spcAft>
                <a:spcPts val="0"/>
              </a:spcAft>
              <a:buFont typeface="Arial" panose="020B0604020202020204" pitchFamily="34" charset="0"/>
              <a:buChar char="•"/>
              <a:defRPr/>
            </a:pPr>
            <a:r>
              <a:rPr lang="en-US" dirty="0"/>
              <a:t>Must start with an alphabetic letter, after than any combination of letters and numbers may be </a:t>
            </a:r>
            <a:r>
              <a:rPr lang="en-US" dirty="0" smtClean="0"/>
              <a:t>used </a:t>
            </a:r>
          </a:p>
          <a:p>
            <a:pPr lvl="3" eaLnBrk="1" fontAlgn="auto" hangingPunct="1">
              <a:spcAft>
                <a:spcPts val="0"/>
              </a:spcAft>
              <a:buFont typeface="Arial" panose="020B0604020202020204" pitchFamily="34" charset="0"/>
              <a:buChar char="•"/>
              <a:defRPr/>
            </a:pPr>
            <a:r>
              <a:rPr lang="en-US" dirty="0" smtClean="0"/>
              <a:t>OK: “</a:t>
            </a:r>
            <a:r>
              <a:rPr lang="en-US" dirty="0" smtClean="0">
                <a:latin typeface="Consolas" panose="020B0609020204030204" pitchFamily="49" charset="0"/>
                <a:cs typeface="Consolas" panose="020B0609020204030204" pitchFamily="49" charset="0"/>
              </a:rPr>
              <a:t>assigment1</a:t>
            </a:r>
            <a:r>
              <a:rPr lang="en-US" dirty="0" smtClean="0"/>
              <a:t>”, “</a:t>
            </a:r>
            <a:r>
              <a:rPr lang="en-US" dirty="0" smtClean="0">
                <a:latin typeface="Consolas" panose="020B0609020204030204" pitchFamily="49" charset="0"/>
                <a:cs typeface="Consolas" panose="020B0609020204030204" pitchFamily="49" charset="0"/>
              </a:rPr>
              <a:t>a2939</a:t>
            </a:r>
            <a:r>
              <a:rPr lang="en-US" dirty="0" smtClean="0"/>
              <a:t>”     Not OK: “</a:t>
            </a:r>
            <a:r>
              <a:rPr lang="en-US" dirty="0" smtClean="0">
                <a:latin typeface="Consolas" panose="020B0609020204030204" pitchFamily="49" charset="0"/>
                <a:cs typeface="Consolas" panose="020B0609020204030204" pitchFamily="49" charset="0"/>
              </a:rPr>
              <a:t>1assignment</a:t>
            </a:r>
            <a:r>
              <a:rPr lang="en-US" dirty="0" smtClean="0"/>
              <a:t>”, “</a:t>
            </a:r>
            <a:r>
              <a:rPr lang="en-US" dirty="0" smtClean="0">
                <a:latin typeface="Consolas" panose="020B0609020204030204" pitchFamily="49" charset="0"/>
                <a:cs typeface="Consolas" panose="020B0609020204030204" pitchFamily="49" charset="0"/>
              </a:rPr>
              <a:t>*assignment</a:t>
            </a:r>
            <a:r>
              <a:rPr lang="en-US" dirty="0" smtClean="0"/>
              <a:t>”</a:t>
            </a:r>
            <a:endParaRPr lang="en-US" dirty="0"/>
          </a:p>
          <a:p>
            <a:pPr lvl="2" eaLnBrk="1" fontAlgn="auto" hangingPunct="1">
              <a:spcAft>
                <a:spcPts val="0"/>
              </a:spcAft>
              <a:buFont typeface="Arial" panose="020B0604020202020204" pitchFamily="34" charset="0"/>
              <a:buChar char="•"/>
              <a:defRPr/>
            </a:pPr>
            <a:r>
              <a:rPr lang="en-US" dirty="0"/>
              <a:t>Maximum length of 80 characters</a:t>
            </a:r>
          </a:p>
          <a:p>
            <a:pPr lvl="2" eaLnBrk="1" fontAlgn="auto" hangingPunct="1">
              <a:spcAft>
                <a:spcPts val="0"/>
              </a:spcAft>
              <a:buFont typeface="Arial" panose="020B0604020202020204" pitchFamily="34" charset="0"/>
              <a:buChar char="•"/>
              <a:defRPr/>
            </a:pPr>
            <a:r>
              <a:rPr lang="en-US" dirty="0" smtClean="0"/>
              <a:t>It cannot contain spaces, punctuation or special characters such as # or !</a:t>
            </a:r>
          </a:p>
          <a:p>
            <a:pPr lvl="3" eaLnBrk="1" fontAlgn="auto" hangingPunct="1">
              <a:spcAft>
                <a:spcPts val="0"/>
              </a:spcAft>
              <a:buFont typeface="Arial" panose="020B0604020202020204" pitchFamily="34" charset="0"/>
              <a:buChar char="–"/>
              <a:defRPr/>
            </a:pPr>
            <a:r>
              <a:rPr lang="en-US" dirty="0" smtClean="0"/>
              <a:t>‘</a:t>
            </a:r>
            <a:r>
              <a:rPr lang="en-US" dirty="0" smtClean="0">
                <a:latin typeface="Consolas" panose="020B0609020204030204" pitchFamily="49" charset="0"/>
                <a:cs typeface="Consolas" panose="020B0609020204030204" pitchFamily="49" charset="0"/>
              </a:rPr>
              <a:t>resume headings</a:t>
            </a:r>
            <a:r>
              <a:rPr lang="en-US" dirty="0" smtClean="0"/>
              <a:t>’ (Not Allowed: space character)</a:t>
            </a:r>
          </a:p>
          <a:p>
            <a:pPr lvl="3" eaLnBrk="1" fontAlgn="auto" hangingPunct="1">
              <a:spcAft>
                <a:spcPts val="0"/>
              </a:spcAft>
              <a:buFont typeface="Arial" panose="020B0604020202020204" pitchFamily="34" charset="0"/>
              <a:buChar char="–"/>
              <a:defRPr/>
            </a:pPr>
            <a:r>
              <a:rPr lang="en-US" dirty="0" smtClean="0"/>
              <a:t>‘</a:t>
            </a:r>
            <a:r>
              <a:rPr lang="en-US" dirty="0" smtClean="0">
                <a:latin typeface="Consolas" panose="020B0609020204030204" pitchFamily="49" charset="0"/>
                <a:cs typeface="Consolas" panose="020B0609020204030204" pitchFamily="49" charset="0"/>
              </a:rPr>
              <a:t>macros!</a:t>
            </a:r>
            <a:r>
              <a:rPr lang="en-US" dirty="0" smtClean="0"/>
              <a:t>’ (Not Allowed: special character)</a:t>
            </a:r>
          </a:p>
          <a:p>
            <a:pPr lvl="2" eaLnBrk="1" fontAlgn="auto" hangingPunct="1">
              <a:spcAft>
                <a:spcPts val="0"/>
              </a:spcAft>
              <a:buFont typeface="Arial" panose="020B0604020202020204" pitchFamily="34" charset="0"/>
              <a:buChar char="•"/>
              <a:defRPr/>
            </a:pPr>
            <a:r>
              <a:rPr lang="en-US" dirty="0" smtClean="0"/>
              <a:t>Can </a:t>
            </a:r>
            <a:r>
              <a:rPr lang="en-US" dirty="0"/>
              <a:t>contain </a:t>
            </a:r>
            <a:r>
              <a:rPr lang="en-US" dirty="0" smtClean="0"/>
              <a:t>underscores (separate long names)</a:t>
            </a:r>
            <a:endParaRPr lang="en-US" dirty="0"/>
          </a:p>
          <a:p>
            <a:pPr lvl="1" eaLnBrk="1" fontAlgn="auto" hangingPunct="1">
              <a:spcAft>
                <a:spcPts val="0"/>
              </a:spcAft>
              <a:buFont typeface="Arial" panose="020B0604020202020204" pitchFamily="34" charset="0"/>
              <a:buChar char="–"/>
              <a:defRPr/>
            </a:pPr>
            <a:endParaRPr lang="en-US" dirty="0"/>
          </a:p>
        </p:txBody>
      </p:sp>
      <p:grpSp>
        <p:nvGrpSpPr>
          <p:cNvPr id="6" name="Group 5"/>
          <p:cNvGrpSpPr>
            <a:grpSpLocks/>
          </p:cNvGrpSpPr>
          <p:nvPr/>
        </p:nvGrpSpPr>
        <p:grpSpPr bwMode="auto">
          <a:xfrm>
            <a:off x="7251700" y="1828800"/>
            <a:ext cx="1892300" cy="763588"/>
            <a:chOff x="7216343" y="2438400"/>
            <a:chExt cx="1892031" cy="763174"/>
          </a:xfrm>
        </p:grpSpPr>
        <p:pic>
          <p:nvPicPr>
            <p:cNvPr id="40964" name="Picture 2"/>
            <p:cNvPicPr>
              <a:picLocks noChangeAspect="1" noChangeArrowheads="1"/>
            </p:cNvPicPr>
            <p:nvPr/>
          </p:nvPicPr>
          <p:blipFill>
            <a:blip r:embed="rId3"/>
            <a:srcRect t="63319" r="32381"/>
            <a:stretch>
              <a:fillRect/>
            </a:stretch>
          </p:blipFill>
          <p:spPr bwMode="auto">
            <a:xfrm>
              <a:off x="7216343" y="2438400"/>
              <a:ext cx="1892031" cy="763174"/>
            </a:xfrm>
            <a:prstGeom prst="rect">
              <a:avLst/>
            </a:prstGeom>
            <a:noFill/>
            <a:ln w="9525">
              <a:noFill/>
              <a:miter lim="800000"/>
              <a:headEnd/>
              <a:tailEnd/>
            </a:ln>
          </p:spPr>
        </p:pic>
        <p:sp>
          <p:nvSpPr>
            <p:cNvPr id="5" name="Oval 4"/>
            <p:cNvSpPr/>
            <p:nvPr/>
          </p:nvSpPr>
          <p:spPr>
            <a:xfrm>
              <a:off x="7216343" y="2438400"/>
              <a:ext cx="631735" cy="152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30414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smtClean="0"/>
              <a:t>The First Simple Macro</a:t>
            </a:r>
          </a:p>
        </p:txBody>
      </p:sp>
      <p:sp>
        <p:nvSpPr>
          <p:cNvPr id="51202" name="Content Placeholder 2"/>
          <p:cNvSpPr>
            <a:spLocks noGrp="1"/>
          </p:cNvSpPr>
          <p:nvPr>
            <p:ph idx="1"/>
          </p:nvPr>
        </p:nvSpPr>
        <p:spPr/>
        <p:txBody>
          <a:bodyPr/>
          <a:lstStyle/>
          <a:p>
            <a:pPr eaLnBrk="1" hangingPunct="1"/>
            <a:r>
              <a:rPr lang="en-US" dirty="0" smtClean="0"/>
              <a:t>With word processing there’s sometimes a need to apply multiple formatting styles (bold, italics, underline) to high-lighted text </a:t>
            </a:r>
          </a:p>
          <a:p>
            <a:pPr eaLnBrk="1" hangingPunct="1"/>
            <a:r>
              <a:rPr lang="en-US" dirty="0" smtClean="0"/>
              <a:t>Manually applying the required formatting to each block of text can be tedious </a:t>
            </a:r>
          </a:p>
          <a:p>
            <a:pPr lvl="1" eaLnBrk="1" hangingPunct="1"/>
            <a:r>
              <a:rPr lang="en-US" dirty="0" smtClean="0"/>
              <a:t>Recall: Macros can be used to automate or shorten some tasks</a:t>
            </a:r>
          </a:p>
          <a:p>
            <a:pPr eaLnBrk="1" hangingPunct="1"/>
            <a:r>
              <a:rPr lang="en-US" dirty="0" smtClean="0"/>
              <a:t>This first example macro program will be used to show:</a:t>
            </a:r>
          </a:p>
          <a:p>
            <a:pPr lvl="1" eaLnBrk="1" hangingPunct="1"/>
            <a:r>
              <a:rPr lang="en-US" dirty="0" smtClean="0"/>
              <a:t>How to create a VBA macro for MS-Word</a:t>
            </a:r>
          </a:p>
          <a:p>
            <a:pPr lvl="1" eaLnBrk="1" hangingPunct="1"/>
            <a:r>
              <a:rPr lang="en-US" dirty="0" smtClean="0"/>
              <a:t>How to automate a task using a macro</a:t>
            </a:r>
          </a:p>
        </p:txBody>
      </p:sp>
    </p:spTree>
    <p:extLst>
      <p:ext uri="{BB962C8B-B14F-4D97-AF65-F5344CB8AC3E}">
        <p14:creationId xmlns:p14="http://schemas.microsoft.com/office/powerpoint/2010/main" val="603036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dirty="0" smtClean="0"/>
              <a:t>Recording A Simple Macro</a:t>
            </a:r>
          </a:p>
        </p:txBody>
      </p:sp>
      <p:sp>
        <p:nvSpPr>
          <p:cNvPr id="3" name="Content Placeholder 2"/>
          <p:cNvSpPr>
            <a:spLocks noGrp="1"/>
          </p:cNvSpPr>
          <p:nvPr>
            <p:ph idx="1"/>
          </p:nvPr>
        </p:nvSpPr>
        <p:spPr/>
        <p:txBody>
          <a:bodyPr/>
          <a:lstStyle/>
          <a:p>
            <a:pPr eaLnBrk="1" hangingPunct="1"/>
            <a:r>
              <a:rPr lang="en-US" dirty="0" smtClean="0"/>
              <a:t>(Of course a macro isn’t needed to use this formatting effect but it’s easiest to start with a simple example).</a:t>
            </a:r>
          </a:p>
          <a:p>
            <a:pPr eaLnBrk="1" hangingPunct="1"/>
            <a:r>
              <a:rPr lang="en-US" dirty="0" smtClean="0"/>
              <a:t>Bold face highlighted text.</a:t>
            </a:r>
          </a:p>
          <a:p>
            <a:pPr lvl="1" eaLnBrk="1" hangingPunct="1"/>
            <a:r>
              <a:rPr lang="en-US" dirty="0" smtClean="0"/>
              <a:t>Select  the developer tab and press record </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grpSp>
        <p:nvGrpSpPr>
          <p:cNvPr id="2" name="Group 1"/>
          <p:cNvGrpSpPr/>
          <p:nvPr/>
        </p:nvGrpSpPr>
        <p:grpSpPr>
          <a:xfrm>
            <a:off x="762000" y="3104049"/>
            <a:ext cx="6276975" cy="1192213"/>
            <a:chOff x="914400" y="2952750"/>
            <a:chExt cx="6276975" cy="1192213"/>
          </a:xfrm>
        </p:grpSpPr>
        <p:pic>
          <p:nvPicPr>
            <p:cNvPr id="52229" name="Picture 2"/>
            <p:cNvPicPr>
              <a:picLocks noChangeAspect="1" noChangeArrowheads="1"/>
            </p:cNvPicPr>
            <p:nvPr/>
          </p:nvPicPr>
          <p:blipFill>
            <a:blip r:embed="rId3"/>
            <a:srcRect b="19797"/>
            <a:stretch>
              <a:fillRect/>
            </a:stretch>
          </p:blipFill>
          <p:spPr bwMode="auto">
            <a:xfrm>
              <a:off x="914400" y="2952750"/>
              <a:ext cx="6276975" cy="1192213"/>
            </a:xfrm>
            <a:prstGeom prst="rect">
              <a:avLst/>
            </a:prstGeom>
            <a:noFill/>
            <a:ln w="9525">
              <a:noFill/>
              <a:miter lim="800000"/>
              <a:headEnd/>
              <a:tailEnd/>
            </a:ln>
          </p:spPr>
        </p:pic>
        <p:sp>
          <p:nvSpPr>
            <p:cNvPr id="5" name="Right Arrow 4"/>
            <p:cNvSpPr>
              <a:spLocks noChangeArrowheads="1"/>
            </p:cNvSpPr>
            <p:nvPr/>
          </p:nvSpPr>
          <p:spPr bwMode="auto">
            <a:xfrm rot="12410116">
              <a:off x="2325688" y="3562350"/>
              <a:ext cx="419100" cy="266700"/>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37221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4" name="TextBox 3"/>
          <p:cNvSpPr txBox="1"/>
          <p:nvPr/>
        </p:nvSpPr>
        <p:spPr>
          <a:xfrm>
            <a:off x="4419600" y="4419600"/>
            <a:ext cx="1375012" cy="769443"/>
          </a:xfrm>
          <a:prstGeom prst="rect">
            <a:avLst/>
          </a:prstGeom>
          <a:solidFill>
            <a:schemeClr val="tx2">
              <a:lumMod val="50000"/>
            </a:schemeClr>
          </a:solidFill>
        </p:spPr>
        <p:txBody>
          <a:bodyPr wrap="square" rtlCol="0">
            <a:spAutoFit/>
          </a:bodyPr>
          <a:lstStyle/>
          <a:p>
            <a:r>
              <a:rPr lang="en-US" sz="4400" dirty="0" smtClean="0">
                <a:solidFill>
                  <a:schemeClr val="bg1"/>
                </a:solidFill>
                <a:latin typeface="Blackadder ITC" panose="04020505051007020D02" pitchFamily="82" charset="0"/>
              </a:rPr>
              <a:t>B.G</a:t>
            </a:r>
            <a:r>
              <a:rPr lang="en-US" sz="1200" dirty="0" smtClean="0">
                <a:solidFill>
                  <a:schemeClr val="bg1"/>
                </a:solidFill>
                <a:latin typeface="Blackadder ITC" panose="04020505051007020D02" pitchFamily="82" charset="0"/>
              </a:rPr>
              <a:t>.</a:t>
            </a:r>
            <a:endParaRPr lang="en-US" sz="1200" dirty="0">
              <a:solidFill>
                <a:schemeClr val="bg1"/>
              </a:solidFill>
              <a:latin typeface="Blackadder ITC" panose="04020505051007020D02" pitchFamily="82" charset="0"/>
            </a:endParaRPr>
          </a:p>
        </p:txBody>
      </p:sp>
      <p:sp>
        <p:nvSpPr>
          <p:cNvPr id="6" name="TextBox 5"/>
          <p:cNvSpPr txBox="1"/>
          <p:nvPr/>
        </p:nvSpPr>
        <p:spPr>
          <a:xfrm>
            <a:off x="1161288" y="6483245"/>
            <a:ext cx="2209800" cy="369332"/>
          </a:xfrm>
          <a:prstGeom prst="rect">
            <a:avLst/>
          </a:prstGeom>
          <a:noFill/>
        </p:spPr>
        <p:txBody>
          <a:bodyPr wrap="square" rtlCol="0">
            <a:spAutoFit/>
          </a:bodyPr>
          <a:lstStyle/>
          <a:p>
            <a:r>
              <a:rPr lang="en-US" smtClean="0"/>
              <a:t>www.colourbox.com</a:t>
            </a:r>
            <a:endParaRPr lang="en-US"/>
          </a:p>
        </p:txBody>
      </p:sp>
      <p:sp>
        <p:nvSpPr>
          <p:cNvPr id="2" name="TextBox 1"/>
          <p:cNvSpPr txBox="1"/>
          <p:nvPr/>
        </p:nvSpPr>
        <p:spPr>
          <a:xfrm>
            <a:off x="6400800" y="0"/>
            <a:ext cx="1600200" cy="923330"/>
          </a:xfrm>
          <a:prstGeom prst="rect">
            <a:avLst/>
          </a:prstGeom>
          <a:noFill/>
        </p:spPr>
        <p:txBody>
          <a:bodyPr wrap="square" rtlCol="0">
            <a:spAutoFit/>
          </a:bodyPr>
          <a:lstStyle/>
          <a:p>
            <a:r>
              <a:rPr lang="en-CA" dirty="0" smtClean="0"/>
              <a:t>Microsoft origins: if there is time</a:t>
            </a:r>
            <a:endParaRPr lang="en-CA" dirty="0"/>
          </a:p>
        </p:txBody>
      </p:sp>
    </p:spTree>
    <p:extLst>
      <p:ext uri="{BB962C8B-B14F-4D97-AF65-F5344CB8AC3E}">
        <p14:creationId xmlns:p14="http://schemas.microsoft.com/office/powerpoint/2010/main" val="2462301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A Macro (2)</a:t>
            </a:r>
            <a:endParaRPr lang="en-CA" dirty="0"/>
          </a:p>
        </p:txBody>
      </p:sp>
      <p:sp>
        <p:nvSpPr>
          <p:cNvPr id="3" name="Content Placeholder 2"/>
          <p:cNvSpPr>
            <a:spLocks noGrp="1"/>
          </p:cNvSpPr>
          <p:nvPr>
            <p:ph idx="1"/>
          </p:nvPr>
        </p:nvSpPr>
        <p:spPr/>
        <p:txBody>
          <a:bodyPr/>
          <a:lstStyle/>
          <a:p>
            <a:pPr marL="352425" lvl="2" indent="-234950"/>
            <a:r>
              <a:rPr lang="en-US" sz="2200" dirty="0"/>
              <a:t>Give the macro a self explanatory name and press ‘OK’ (recording begins</a:t>
            </a:r>
            <a:r>
              <a:rPr lang="en-US" sz="2200" dirty="0" smtClean="0"/>
              <a:t>).</a:t>
            </a:r>
          </a:p>
          <a:p>
            <a:pPr marL="352425" lvl="2" indent="-234950"/>
            <a:endParaRPr lang="en-US" sz="2200" dirty="0"/>
          </a:p>
          <a:p>
            <a:pPr marL="352425" lvl="2" indent="-234950"/>
            <a:endParaRPr lang="en-US" sz="2200" dirty="0" smtClean="0"/>
          </a:p>
          <a:p>
            <a:pPr marL="352425" lvl="2" indent="-234950"/>
            <a:endParaRPr lang="en-US" sz="2200" dirty="0"/>
          </a:p>
          <a:p>
            <a:pPr marL="352425" lvl="2" indent="-234950"/>
            <a:endParaRPr lang="en-US" sz="2200" dirty="0" smtClean="0"/>
          </a:p>
          <a:p>
            <a:pPr marL="352425" lvl="2" indent="-234950"/>
            <a:endParaRPr lang="en-US" sz="2200" dirty="0"/>
          </a:p>
          <a:p>
            <a:pPr marL="352425" lvl="2" indent="-234950"/>
            <a:endParaRPr lang="en-US" sz="2200" dirty="0" smtClean="0"/>
          </a:p>
          <a:p>
            <a:pPr marL="352425" lvl="2" indent="-234950"/>
            <a:endParaRPr lang="en-US" sz="2200" dirty="0"/>
          </a:p>
          <a:p>
            <a:pPr marL="352425" lvl="2" indent="-234950"/>
            <a:endParaRPr lang="en-US" sz="2200" dirty="0" smtClean="0"/>
          </a:p>
          <a:p>
            <a:pPr marL="117475" lvl="2" indent="0">
              <a:buNone/>
            </a:pPr>
            <a:endParaRPr lang="en-US" sz="2200" dirty="0" smtClean="0"/>
          </a:p>
          <a:p>
            <a:pPr marL="352425" lvl="2" indent="-234950"/>
            <a:r>
              <a:rPr lang="en-US" sz="2200" dirty="0" smtClean="0"/>
              <a:t>Note: record the macro in the current document and not “All </a:t>
            </a:r>
            <a:r>
              <a:rPr lang="en-US" sz="2200" smtClean="0"/>
              <a:t>documents” (Important!)</a:t>
            </a:r>
            <a:endParaRPr lang="en-US" sz="2200" dirty="0"/>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0"/>
            <a:ext cx="4475136" cy="3352800"/>
          </a:xfrm>
          <a:prstGeom prst="rect">
            <a:avLst/>
          </a:prstGeom>
        </p:spPr>
      </p:pic>
    </p:spTree>
    <p:extLst>
      <p:ext uri="{BB962C8B-B14F-4D97-AF65-F5344CB8AC3E}">
        <p14:creationId xmlns:p14="http://schemas.microsoft.com/office/powerpoint/2010/main" val="22137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smtClean="0"/>
              <a:t>Recording A Macro (3)</a:t>
            </a:r>
          </a:p>
        </p:txBody>
      </p:sp>
      <p:sp>
        <p:nvSpPr>
          <p:cNvPr id="3" name="Content Placeholder 2"/>
          <p:cNvSpPr>
            <a:spLocks noGrp="1"/>
          </p:cNvSpPr>
          <p:nvPr>
            <p:ph idx="1"/>
          </p:nvPr>
        </p:nvSpPr>
        <p:spPr/>
        <p:txBody>
          <a:bodyPr/>
          <a:lstStyle/>
          <a:p>
            <a:pPr eaLnBrk="1" hangingPunct="1">
              <a:defRPr/>
            </a:pPr>
            <a:r>
              <a:rPr lang="en-US" dirty="0" smtClean="0"/>
              <a:t>Select whatever options you want to add to the recording of the macro</a:t>
            </a:r>
          </a:p>
          <a:p>
            <a:pPr lvl="1" eaLnBrk="1" hangingPunct="1">
              <a:defRPr/>
            </a:pPr>
            <a:r>
              <a:rPr lang="en-US" dirty="0" smtClean="0"/>
              <a:t>In this case you would select bold font</a:t>
            </a:r>
          </a:p>
          <a:p>
            <a:pPr lvl="1" eaLnBrk="1" hangingPunct="1">
              <a:defRPr/>
            </a:pPr>
            <a:endParaRPr lang="en-US" dirty="0"/>
          </a:p>
          <a:p>
            <a:pPr lvl="1" eaLnBrk="1" hangingPunct="1">
              <a:defRPr/>
            </a:pPr>
            <a:endParaRPr lang="en-US" dirty="0" smtClean="0"/>
          </a:p>
          <a:p>
            <a:pPr lvl="1" eaLnBrk="1" hangingPunct="1">
              <a:defRPr/>
            </a:pPr>
            <a:endParaRPr lang="en-US" dirty="0"/>
          </a:p>
          <a:p>
            <a:pPr marL="339725" lvl="1" indent="0" eaLnBrk="1" hangingPunct="1">
              <a:buFont typeface="Arial" charset="0"/>
              <a:buNone/>
              <a:defRPr/>
            </a:pPr>
            <a:endParaRPr lang="en-US" dirty="0"/>
          </a:p>
          <a:p>
            <a:pPr lvl="1" eaLnBrk="1" hangingPunct="1">
              <a:defRPr/>
            </a:pPr>
            <a:r>
              <a:rPr lang="en-US" dirty="0" smtClean="0"/>
              <a:t>All commands have been entered so you can stop the recording</a:t>
            </a:r>
            <a:endParaRPr lang="en-US" dirty="0"/>
          </a:p>
        </p:txBody>
      </p:sp>
      <p:grpSp>
        <p:nvGrpSpPr>
          <p:cNvPr id="2" name="Group 1"/>
          <p:cNvGrpSpPr/>
          <p:nvPr/>
        </p:nvGrpSpPr>
        <p:grpSpPr>
          <a:xfrm>
            <a:off x="792663" y="2649537"/>
            <a:ext cx="7866063" cy="1312863"/>
            <a:chOff x="873125" y="2530475"/>
            <a:chExt cx="7866063" cy="1312863"/>
          </a:xfrm>
        </p:grpSpPr>
        <p:pic>
          <p:nvPicPr>
            <p:cNvPr id="53253" name="Picture 2"/>
            <p:cNvPicPr>
              <a:picLocks noChangeAspect="1" noChangeArrowheads="1"/>
            </p:cNvPicPr>
            <p:nvPr/>
          </p:nvPicPr>
          <p:blipFill>
            <a:blip r:embed="rId2"/>
            <a:srcRect l="46494" t="13132" r="11427" b="75638"/>
            <a:stretch>
              <a:fillRect/>
            </a:stretch>
          </p:blipFill>
          <p:spPr bwMode="auto">
            <a:xfrm>
              <a:off x="873125" y="2530475"/>
              <a:ext cx="7866063" cy="1312863"/>
            </a:xfrm>
            <a:prstGeom prst="rect">
              <a:avLst/>
            </a:prstGeom>
            <a:noFill/>
            <a:ln w="9525">
              <a:noFill/>
              <a:miter lim="800000"/>
              <a:headEnd/>
              <a:tailEnd/>
            </a:ln>
          </p:spPr>
        </p:pic>
        <p:sp>
          <p:nvSpPr>
            <p:cNvPr id="5" name="Right Arrow 4"/>
            <p:cNvSpPr/>
            <p:nvPr/>
          </p:nvSpPr>
          <p:spPr bwMode="auto">
            <a:xfrm rot="11979808">
              <a:off x="2027238" y="3257550"/>
              <a:ext cx="485775" cy="361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6" name="Group 5"/>
          <p:cNvGrpSpPr/>
          <p:nvPr/>
        </p:nvGrpSpPr>
        <p:grpSpPr>
          <a:xfrm>
            <a:off x="792663" y="4488123"/>
            <a:ext cx="6034087" cy="1988877"/>
            <a:chOff x="900113" y="4343400"/>
            <a:chExt cx="6707187" cy="2263775"/>
          </a:xfrm>
        </p:grpSpPr>
        <p:pic>
          <p:nvPicPr>
            <p:cNvPr id="3075" name="Picture 3"/>
            <p:cNvPicPr>
              <a:picLocks noChangeAspect="1" noChangeArrowheads="1"/>
            </p:cNvPicPr>
            <p:nvPr/>
          </p:nvPicPr>
          <p:blipFill>
            <a:blip r:embed="rId3"/>
            <a:srcRect l="46785" t="9949" r="7870" b="65569"/>
            <a:stretch>
              <a:fillRect/>
            </a:stretch>
          </p:blipFill>
          <p:spPr bwMode="auto">
            <a:xfrm>
              <a:off x="900113" y="4343400"/>
              <a:ext cx="6707187" cy="2263775"/>
            </a:xfrm>
            <a:prstGeom prst="rect">
              <a:avLst/>
            </a:prstGeom>
            <a:noFill/>
            <a:ln w="9525">
              <a:noFill/>
              <a:miter lim="800000"/>
              <a:headEnd/>
              <a:tailEnd/>
            </a:ln>
          </p:spPr>
        </p:pic>
        <p:sp>
          <p:nvSpPr>
            <p:cNvPr id="8" name="Right Arrow 7"/>
            <p:cNvSpPr/>
            <p:nvPr/>
          </p:nvSpPr>
          <p:spPr bwMode="auto">
            <a:xfrm rot="11979808">
              <a:off x="2445146" y="4947977"/>
              <a:ext cx="485775" cy="361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372638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smtClean="0"/>
              <a:t>Running A Recorded Macro</a:t>
            </a:r>
          </a:p>
        </p:txBody>
      </p:sp>
      <p:sp>
        <p:nvSpPr>
          <p:cNvPr id="3" name="Content Placeholder 2"/>
          <p:cNvSpPr>
            <a:spLocks noGrp="1"/>
          </p:cNvSpPr>
          <p:nvPr>
            <p:ph idx="1"/>
          </p:nvPr>
        </p:nvSpPr>
        <p:spPr/>
        <p:txBody>
          <a:bodyPr/>
          <a:lstStyle/>
          <a:p>
            <a:pPr eaLnBrk="1" hangingPunct="1"/>
            <a:r>
              <a:rPr lang="en-US" dirty="0" smtClean="0"/>
              <a:t>Under the Developer ribbon select ‘macros’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Select the macro and then ‘run’ it</a:t>
            </a:r>
          </a:p>
          <a:p>
            <a:pPr marL="0" indent="0" eaLnBrk="1" hangingPunct="1">
              <a:buNone/>
            </a:pPr>
            <a:endParaRPr lang="en-US" dirty="0" smtClean="0"/>
          </a:p>
        </p:txBody>
      </p:sp>
      <p:grpSp>
        <p:nvGrpSpPr>
          <p:cNvPr id="4" name="Group 3"/>
          <p:cNvGrpSpPr/>
          <p:nvPr/>
        </p:nvGrpSpPr>
        <p:grpSpPr>
          <a:xfrm>
            <a:off x="914400" y="1847850"/>
            <a:ext cx="6705600" cy="1587500"/>
            <a:chOff x="914400" y="1847850"/>
            <a:chExt cx="6705600" cy="1587500"/>
          </a:xfrm>
        </p:grpSpPr>
        <p:pic>
          <p:nvPicPr>
            <p:cNvPr id="54277" name="Picture 2"/>
            <p:cNvPicPr>
              <a:picLocks noChangeAspect="1" noChangeArrowheads="1"/>
            </p:cNvPicPr>
            <p:nvPr/>
          </p:nvPicPr>
          <p:blipFill>
            <a:blip r:embed="rId3"/>
            <a:srcRect/>
            <a:stretch>
              <a:fillRect/>
            </a:stretch>
          </p:blipFill>
          <p:spPr bwMode="auto">
            <a:xfrm>
              <a:off x="914400" y="1847850"/>
              <a:ext cx="6705600" cy="1587500"/>
            </a:xfrm>
            <a:prstGeom prst="rect">
              <a:avLst/>
            </a:prstGeom>
            <a:noFill/>
            <a:ln w="9525">
              <a:noFill/>
              <a:miter lim="800000"/>
              <a:headEnd/>
              <a:tailEnd/>
            </a:ln>
          </p:spPr>
        </p:pic>
        <p:sp>
          <p:nvSpPr>
            <p:cNvPr id="5" name="Right Arrow 4"/>
            <p:cNvSpPr>
              <a:spLocks noChangeArrowheads="1"/>
            </p:cNvSpPr>
            <p:nvPr/>
          </p:nvSpPr>
          <p:spPr bwMode="auto">
            <a:xfrm rot="12420000">
              <a:off x="1638300" y="2673350"/>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6" name="Group 5"/>
          <p:cNvGrpSpPr/>
          <p:nvPr/>
        </p:nvGrpSpPr>
        <p:grpSpPr>
          <a:xfrm>
            <a:off x="914401" y="4114801"/>
            <a:ext cx="3503299" cy="2712786"/>
            <a:chOff x="914401" y="4114801"/>
            <a:chExt cx="3503299" cy="2712786"/>
          </a:xfrm>
        </p:grpSpPr>
        <p:pic>
          <p:nvPicPr>
            <p:cNvPr id="2" name="Picture 1"/>
            <p:cNvPicPr>
              <a:picLocks noChangeAspect="1"/>
            </p:cNvPicPr>
            <p:nvPr/>
          </p:nvPicPr>
          <p:blipFill>
            <a:blip r:embed="rId4"/>
            <a:stretch>
              <a:fillRect/>
            </a:stretch>
          </p:blipFill>
          <p:spPr>
            <a:xfrm>
              <a:off x="914401" y="4114801"/>
              <a:ext cx="3352800" cy="2712786"/>
            </a:xfrm>
            <a:prstGeom prst="rect">
              <a:avLst/>
            </a:prstGeom>
          </p:spPr>
        </p:pic>
        <p:sp>
          <p:nvSpPr>
            <p:cNvPr id="9" name="Right Arrow 8"/>
            <p:cNvSpPr>
              <a:spLocks noChangeArrowheads="1"/>
            </p:cNvSpPr>
            <p:nvPr/>
          </p:nvSpPr>
          <p:spPr bwMode="auto">
            <a:xfrm rot="12420000">
              <a:off x="4000187" y="4499840"/>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100007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smtClean="0"/>
              <a:t>Running A Recorded Macro (2)</a:t>
            </a:r>
          </a:p>
        </p:txBody>
      </p:sp>
      <p:sp>
        <p:nvSpPr>
          <p:cNvPr id="55298" name="Content Placeholder 2"/>
          <p:cNvSpPr>
            <a:spLocks noGrp="1"/>
          </p:cNvSpPr>
          <p:nvPr>
            <p:ph idx="1"/>
          </p:nvPr>
        </p:nvSpPr>
        <p:spPr/>
        <p:txBody>
          <a:bodyPr/>
          <a:lstStyle/>
          <a:p>
            <a:pPr eaLnBrk="1" hangingPunct="1"/>
            <a:r>
              <a:rPr lang="en-US" dirty="0" smtClean="0"/>
              <a:t>In this case nothing happened?</a:t>
            </a:r>
          </a:p>
          <a:p>
            <a:pPr lvl="1" eaLnBrk="1" hangingPunct="1"/>
            <a:r>
              <a:rPr lang="en-US" dirty="0" smtClean="0"/>
              <a:t>This macro changes selected/highlighted text to bold</a:t>
            </a:r>
          </a:p>
          <a:p>
            <a:pPr lvl="1" eaLnBrk="1" hangingPunct="1"/>
            <a:r>
              <a:rPr lang="en-US" dirty="0" smtClean="0"/>
              <a:t>You need to select some text before running the macro</a:t>
            </a:r>
          </a:p>
        </p:txBody>
      </p:sp>
      <p:pic>
        <p:nvPicPr>
          <p:cNvPr id="5122" name="Picture 2"/>
          <p:cNvPicPr>
            <a:picLocks noChangeAspect="1" noChangeArrowheads="1"/>
          </p:cNvPicPr>
          <p:nvPr/>
        </p:nvPicPr>
        <p:blipFill>
          <a:blip r:embed="rId2"/>
          <a:srcRect/>
          <a:stretch>
            <a:fillRect/>
          </a:stretch>
        </p:blipFill>
        <p:spPr bwMode="auto">
          <a:xfrm>
            <a:off x="1042987" y="2790825"/>
            <a:ext cx="5229225" cy="4067175"/>
          </a:xfrm>
          <a:prstGeom prst="rect">
            <a:avLst/>
          </a:prstGeom>
          <a:noFill/>
          <a:ln w="9525">
            <a:noFill/>
            <a:miter lim="800000"/>
            <a:headEnd/>
            <a:tailEnd/>
          </a:ln>
        </p:spPr>
      </p:pic>
      <p:sp>
        <p:nvSpPr>
          <p:cNvPr id="4" name="Rectangle 3"/>
          <p:cNvSpPr/>
          <p:nvPr/>
        </p:nvSpPr>
        <p:spPr>
          <a:xfrm>
            <a:off x="3657600" y="5486400"/>
            <a:ext cx="381000" cy="304800"/>
          </a:xfrm>
          <a:prstGeom prst="rect">
            <a:avLst/>
          </a:prstGeom>
          <a:solidFill>
            <a:schemeClr val="accent1">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6562636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smtClean="0"/>
              <a:t>Running A Recorded Macro (3)</a:t>
            </a:r>
          </a:p>
        </p:txBody>
      </p:sp>
      <p:sp>
        <p:nvSpPr>
          <p:cNvPr id="56322" name="Content Placeholder 2"/>
          <p:cNvSpPr>
            <a:spLocks noGrp="1"/>
          </p:cNvSpPr>
          <p:nvPr>
            <p:ph idx="1"/>
          </p:nvPr>
        </p:nvSpPr>
        <p:spPr/>
        <p:txBody>
          <a:bodyPr/>
          <a:lstStyle/>
          <a:p>
            <a:pPr eaLnBrk="1" hangingPunct="1"/>
            <a:r>
              <a:rPr lang="en-US" dirty="0" smtClean="0"/>
              <a:t>After selecting the text and running the macro again, whatever text was highlighted now becomes bold.</a:t>
            </a:r>
          </a:p>
        </p:txBody>
      </p:sp>
      <p:pic>
        <p:nvPicPr>
          <p:cNvPr id="6146" name="Picture 2"/>
          <p:cNvPicPr>
            <a:picLocks noChangeAspect="1" noChangeArrowheads="1"/>
          </p:cNvPicPr>
          <p:nvPr/>
        </p:nvPicPr>
        <p:blipFill>
          <a:blip r:embed="rId2"/>
          <a:srcRect l="37724" t="9657" r="29678" b="48784"/>
          <a:stretch>
            <a:fillRect/>
          </a:stretch>
        </p:blipFill>
        <p:spPr bwMode="auto">
          <a:xfrm>
            <a:off x="762000" y="2320925"/>
            <a:ext cx="5216525" cy="4156075"/>
          </a:xfrm>
          <a:prstGeom prst="rect">
            <a:avLst/>
          </a:prstGeom>
          <a:noFill/>
          <a:ln w="9525">
            <a:noFill/>
            <a:miter lim="800000"/>
            <a:headEnd/>
            <a:tailEnd/>
          </a:ln>
        </p:spPr>
      </p:pic>
    </p:spTree>
    <p:extLst>
      <p:ext uri="{BB962C8B-B14F-4D97-AF65-F5344CB8AC3E}">
        <p14:creationId xmlns:p14="http://schemas.microsoft.com/office/powerpoint/2010/main" val="11578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04800"/>
            <a:ext cx="8229600" cy="868363"/>
          </a:xfrm>
        </p:spPr>
        <p:txBody>
          <a:bodyPr/>
          <a:lstStyle/>
          <a:p>
            <a:pPr eaLnBrk="1" hangingPunct="1"/>
            <a:r>
              <a:rPr lang="en-US" dirty="0" smtClean="0"/>
              <a:t>Recording Macros: Additional Comments</a:t>
            </a:r>
          </a:p>
        </p:txBody>
      </p:sp>
      <p:sp>
        <p:nvSpPr>
          <p:cNvPr id="47106" name="Content Placeholder 2"/>
          <p:cNvSpPr>
            <a:spLocks noGrp="1"/>
          </p:cNvSpPr>
          <p:nvPr>
            <p:ph idx="1"/>
          </p:nvPr>
        </p:nvSpPr>
        <p:spPr/>
        <p:txBody>
          <a:bodyPr/>
          <a:lstStyle/>
          <a:p>
            <a:pPr eaLnBrk="1" hangingPunct="1"/>
            <a:r>
              <a:rPr lang="en-US" dirty="0" smtClean="0"/>
              <a:t>Don’t rely on creating all your macros by recording them.</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Drawbacks:</a:t>
            </a:r>
          </a:p>
          <a:p>
            <a:pPr marL="742950" lvl="1" indent="-285750" eaLnBrk="1" hangingPunct="1"/>
            <a:r>
              <a:rPr lang="en-US" dirty="0" smtClean="0"/>
              <a:t>(Problem in terms of this class) to demonstrate your understanding of concepts you will be asked to manually write VBA code</a:t>
            </a:r>
          </a:p>
          <a:p>
            <a:pPr marL="1143000" lvl="2" indent="-228600" eaLnBrk="1" hangingPunct="1"/>
            <a:r>
              <a:rPr lang="en-US" dirty="0" smtClean="0"/>
              <a:t>You won’t be adequately prepared if you rely on automatically recording your programs</a:t>
            </a:r>
          </a:p>
          <a:p>
            <a:pPr marL="742950" lvl="1" indent="-285750" eaLnBrk="1" hangingPunct="1"/>
            <a:r>
              <a:rPr lang="en-US" dirty="0" smtClean="0"/>
              <a:t>(Problem with doing this in real work) The automatically generated program code automatically is larger and more complicated than is necessary </a:t>
            </a:r>
          </a:p>
          <a:p>
            <a:pPr marL="1143000" lvl="2" indent="-228600" eaLnBrk="1" hangingPunct="1"/>
            <a:r>
              <a:rPr lang="en-US" dirty="0" smtClean="0"/>
              <a:t>“Bloated” code</a:t>
            </a:r>
          </a:p>
          <a:p>
            <a:pPr marL="1143000" lvl="2" indent="-228600" eaLnBrk="1" hangingPunct="1"/>
            <a:r>
              <a:rPr lang="en-US" dirty="0" smtClean="0"/>
              <a:t>Look under search terms such as </a:t>
            </a:r>
            <a:r>
              <a:rPr lang="en-US" i="1" dirty="0" smtClean="0"/>
              <a:t>+bloated "vba code" +recorded</a:t>
            </a:r>
            <a:r>
              <a:rPr lang="en-US" dirty="0" smtClean="0"/>
              <a:t> for examples of why automating recording VBA programs can be problematic.</a:t>
            </a:r>
          </a:p>
        </p:txBody>
      </p:sp>
      <p:grpSp>
        <p:nvGrpSpPr>
          <p:cNvPr id="2" name="Group 1"/>
          <p:cNvGrpSpPr/>
          <p:nvPr/>
        </p:nvGrpSpPr>
        <p:grpSpPr>
          <a:xfrm>
            <a:off x="838200" y="1905000"/>
            <a:ext cx="5105400" cy="1208088"/>
            <a:chOff x="762000" y="1828800"/>
            <a:chExt cx="5105400" cy="1208088"/>
          </a:xfrm>
        </p:grpSpPr>
        <p:pic>
          <p:nvPicPr>
            <p:cNvPr id="57348" name="Picture 2"/>
            <p:cNvPicPr>
              <a:picLocks noChangeAspect="1" noChangeArrowheads="1"/>
            </p:cNvPicPr>
            <p:nvPr/>
          </p:nvPicPr>
          <p:blipFill>
            <a:blip r:embed="rId2"/>
            <a:srcRect/>
            <a:stretch>
              <a:fillRect/>
            </a:stretch>
          </p:blipFill>
          <p:spPr bwMode="auto">
            <a:xfrm>
              <a:off x="762000" y="1828800"/>
              <a:ext cx="5105400" cy="1208088"/>
            </a:xfrm>
            <a:prstGeom prst="rect">
              <a:avLst/>
            </a:prstGeom>
            <a:noFill/>
            <a:ln w="9525">
              <a:noFill/>
              <a:miter lim="800000"/>
              <a:headEnd/>
              <a:tailEnd/>
            </a:ln>
          </p:spPr>
        </p:pic>
        <p:sp>
          <p:nvSpPr>
            <p:cNvPr id="4" name="Right Arrow 3"/>
            <p:cNvSpPr>
              <a:spLocks noChangeArrowheads="1"/>
            </p:cNvSpPr>
            <p:nvPr/>
          </p:nvSpPr>
          <p:spPr bwMode="auto">
            <a:xfrm rot="12420000">
              <a:off x="2057399" y="2299494"/>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268284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710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71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868362"/>
          </a:xfrm>
        </p:spPr>
        <p:txBody>
          <a:bodyPr/>
          <a:lstStyle/>
          <a:p>
            <a:r>
              <a:rPr lang="en-US" i="1" dirty="0" smtClean="0"/>
              <a:t>Auto Generated </a:t>
            </a:r>
            <a:r>
              <a:rPr lang="en-US" dirty="0" smtClean="0"/>
              <a:t>VBA Program: 24 Lines</a:t>
            </a:r>
            <a:endParaRPr lang="en-US" dirty="0"/>
          </a:p>
        </p:txBody>
      </p:sp>
      <p:sp>
        <p:nvSpPr>
          <p:cNvPr id="4" name="TextBox 3"/>
          <p:cNvSpPr txBox="1"/>
          <p:nvPr/>
        </p:nvSpPr>
        <p:spPr>
          <a:xfrm>
            <a:off x="0" y="990600"/>
            <a:ext cx="8077200" cy="4801314"/>
          </a:xfrm>
          <a:prstGeom prst="rect">
            <a:avLst/>
          </a:prstGeom>
          <a:solidFill>
            <a:srgbClr val="B2B2B2"/>
          </a:solidFill>
          <a:ln>
            <a:solidFill>
              <a:schemeClr val="tx1"/>
            </a:solidFill>
          </a:ln>
        </p:spPr>
        <p:txBody>
          <a:bodyPr wrap="square" rtlCol="0">
            <a:spAutoFit/>
          </a:bodyPr>
          <a:lstStyle/>
          <a:p>
            <a:r>
              <a:rPr lang="en-US" b="1" dirty="0">
                <a:solidFill>
                  <a:schemeClr val="bg1"/>
                </a:solidFill>
                <a:latin typeface="Consolas" panose="020B0609020204030204" pitchFamily="49" charset="0"/>
                <a:cs typeface="Consolas" panose="020B0609020204030204" pitchFamily="49" charset="0"/>
              </a:rPr>
              <a:t>Sub heading()</a:t>
            </a:r>
          </a:p>
          <a:p>
            <a:r>
              <a:rPr lang="en-US" b="1" dirty="0">
                <a:solidFill>
                  <a:schemeClr val="bg1"/>
                </a:solidFill>
                <a:latin typeface="Consolas" panose="020B0609020204030204" pitchFamily="49" charset="0"/>
                <a:cs typeface="Consolas" panose="020B0609020204030204" pitchFamily="49" charset="0"/>
              </a:rPr>
              <a:t>    With Selection.ParagraphFormat</a:t>
            </a:r>
          </a:p>
          <a:p>
            <a:r>
              <a:rPr lang="en-US" b="1" dirty="0">
                <a:solidFill>
                  <a:schemeClr val="bg1"/>
                </a:solidFill>
                <a:latin typeface="Consolas" panose="020B0609020204030204" pitchFamily="49" charset="0"/>
                <a:cs typeface="Consolas" panose="020B0609020204030204" pitchFamily="49" charset="0"/>
              </a:rPr>
              <a:t>        .LeftIndent = InchesToPoints(0)</a:t>
            </a:r>
          </a:p>
          <a:p>
            <a:r>
              <a:rPr lang="en-US" b="1" dirty="0">
                <a:solidFill>
                  <a:schemeClr val="bg1"/>
                </a:solidFill>
                <a:latin typeface="Consolas" panose="020B0609020204030204" pitchFamily="49" charset="0"/>
                <a:cs typeface="Consolas" panose="020B0609020204030204" pitchFamily="49" charset="0"/>
              </a:rPr>
              <a:t>        .RightIndent = InchesToPoints(0)</a:t>
            </a:r>
          </a:p>
          <a:p>
            <a:r>
              <a:rPr lang="en-US" b="1" dirty="0">
                <a:solidFill>
                  <a:schemeClr val="bg1"/>
                </a:solidFill>
                <a:latin typeface="Consolas" panose="020B0609020204030204" pitchFamily="49" charset="0"/>
                <a:cs typeface="Consolas" panose="020B0609020204030204" pitchFamily="49" charset="0"/>
              </a:rPr>
              <a:t>        .SpaceBefore = 0</a:t>
            </a:r>
          </a:p>
          <a:p>
            <a:r>
              <a:rPr lang="en-US" b="1" dirty="0">
                <a:solidFill>
                  <a:schemeClr val="bg1"/>
                </a:solidFill>
                <a:latin typeface="Consolas" panose="020B0609020204030204" pitchFamily="49" charset="0"/>
                <a:cs typeface="Consolas" panose="020B0609020204030204" pitchFamily="49" charset="0"/>
              </a:rPr>
              <a:t>        .SpaceBeforeAuto = False</a:t>
            </a:r>
          </a:p>
          <a:p>
            <a:r>
              <a:rPr lang="en-US" b="1" dirty="0">
                <a:solidFill>
                  <a:schemeClr val="bg1"/>
                </a:solidFill>
                <a:latin typeface="Consolas" panose="020B0609020204030204" pitchFamily="49" charset="0"/>
                <a:cs typeface="Consolas" panose="020B0609020204030204" pitchFamily="49" charset="0"/>
              </a:rPr>
              <a:t>        .SpaceAfter = 6</a:t>
            </a:r>
          </a:p>
          <a:p>
            <a:r>
              <a:rPr lang="en-US" b="1" dirty="0">
                <a:solidFill>
                  <a:schemeClr val="bg1"/>
                </a:solidFill>
                <a:latin typeface="Consolas" panose="020B0609020204030204" pitchFamily="49" charset="0"/>
                <a:cs typeface="Consolas" panose="020B0609020204030204" pitchFamily="49" charset="0"/>
              </a:rPr>
              <a:t>        .SpaceAfterAuto = False</a:t>
            </a:r>
          </a:p>
          <a:p>
            <a:r>
              <a:rPr lang="en-US" b="1" dirty="0">
                <a:solidFill>
                  <a:schemeClr val="bg1"/>
                </a:solidFill>
                <a:latin typeface="Consolas" panose="020B0609020204030204" pitchFamily="49" charset="0"/>
                <a:cs typeface="Consolas" panose="020B0609020204030204" pitchFamily="49" charset="0"/>
              </a:rPr>
              <a:t>        .LineSpacingRule = wdLineSpaceSingle</a:t>
            </a:r>
          </a:p>
          <a:p>
            <a:r>
              <a:rPr lang="en-US" b="1" dirty="0">
                <a:solidFill>
                  <a:schemeClr val="bg1"/>
                </a:solidFill>
                <a:latin typeface="Consolas" panose="020B0609020204030204" pitchFamily="49" charset="0"/>
                <a:cs typeface="Consolas" panose="020B0609020204030204" pitchFamily="49" charset="0"/>
              </a:rPr>
              <a:t>        .Alignment = wdAlignParagraphCenter</a:t>
            </a:r>
          </a:p>
          <a:p>
            <a:r>
              <a:rPr lang="en-US" b="1" dirty="0">
                <a:solidFill>
                  <a:schemeClr val="bg1"/>
                </a:solidFill>
                <a:latin typeface="Consolas" panose="020B0609020204030204" pitchFamily="49" charset="0"/>
                <a:cs typeface="Consolas" panose="020B0609020204030204" pitchFamily="49" charset="0"/>
              </a:rPr>
              <a:t>        .WidowControl = True</a:t>
            </a:r>
          </a:p>
          <a:p>
            <a:r>
              <a:rPr lang="en-US" b="1" dirty="0">
                <a:solidFill>
                  <a:schemeClr val="bg1"/>
                </a:solidFill>
                <a:latin typeface="Consolas" panose="020B0609020204030204" pitchFamily="49" charset="0"/>
                <a:cs typeface="Consolas" panose="020B0609020204030204" pitchFamily="49" charset="0"/>
              </a:rPr>
              <a:t>        .KeepWithNext = False</a:t>
            </a:r>
          </a:p>
          <a:p>
            <a:r>
              <a:rPr lang="en-US" b="1" dirty="0">
                <a:solidFill>
                  <a:schemeClr val="bg1"/>
                </a:solidFill>
                <a:latin typeface="Consolas" panose="020B0609020204030204" pitchFamily="49" charset="0"/>
                <a:cs typeface="Consolas" panose="020B0609020204030204" pitchFamily="49" charset="0"/>
              </a:rPr>
              <a:t>        .KeepTogether = False</a:t>
            </a:r>
          </a:p>
          <a:p>
            <a:r>
              <a:rPr lang="en-US" b="1" dirty="0">
                <a:solidFill>
                  <a:schemeClr val="bg1"/>
                </a:solidFill>
                <a:latin typeface="Consolas" panose="020B0609020204030204" pitchFamily="49" charset="0"/>
                <a:cs typeface="Consolas" panose="020B0609020204030204" pitchFamily="49" charset="0"/>
              </a:rPr>
              <a:t>        .PageBreakBefore = False</a:t>
            </a:r>
          </a:p>
          <a:p>
            <a:r>
              <a:rPr lang="en-US" b="1" dirty="0">
                <a:solidFill>
                  <a:schemeClr val="bg1"/>
                </a:solidFill>
                <a:latin typeface="Consolas" panose="020B0609020204030204" pitchFamily="49" charset="0"/>
                <a:cs typeface="Consolas" panose="020B0609020204030204" pitchFamily="49" charset="0"/>
              </a:rPr>
              <a:t>        .NoLineNumber = False</a:t>
            </a:r>
          </a:p>
          <a:p>
            <a:r>
              <a:rPr lang="en-US" b="1" dirty="0">
                <a:solidFill>
                  <a:schemeClr val="bg1"/>
                </a:solidFill>
                <a:latin typeface="Consolas" panose="020B0609020204030204" pitchFamily="49" charset="0"/>
                <a:cs typeface="Consolas" panose="020B0609020204030204" pitchFamily="49" charset="0"/>
              </a:rPr>
              <a:t>        .Hyphenation = True</a:t>
            </a:r>
          </a:p>
          <a:p>
            <a:r>
              <a:rPr lang="en-US" b="1" dirty="0">
                <a:solidFill>
                  <a:schemeClr val="bg1"/>
                </a:solidFill>
                <a:latin typeface="Consolas" panose="020B0609020204030204" pitchFamily="49" charset="0"/>
                <a:cs typeface="Consolas" panose="020B0609020204030204" pitchFamily="49" charset="0"/>
              </a:rPr>
              <a:t>        .FirstLineIndent = InchesToPoints(0</a:t>
            </a:r>
            <a:r>
              <a:rPr lang="en-US" b="1" dirty="0" smtClean="0">
                <a:solidFill>
                  <a:schemeClr val="bg1"/>
                </a:solidFill>
                <a:latin typeface="Consolas" panose="020B0609020204030204" pitchFamily="49" charset="0"/>
                <a:cs typeface="Consolas" panose="020B0609020204030204" pitchFamily="49" charset="0"/>
              </a:rPr>
              <a:t>)</a:t>
            </a:r>
            <a:endParaRPr lang="en-US" b="1" dirty="0">
              <a:solidFill>
                <a:schemeClr val="bg1"/>
              </a:solidFill>
              <a:latin typeface="Consolas" panose="020B0609020204030204" pitchFamily="49" charset="0"/>
              <a:cs typeface="Consolas" panose="020B0609020204030204" pitchFamily="49" charset="0"/>
            </a:endParaRPr>
          </a:p>
        </p:txBody>
      </p:sp>
      <p:sp>
        <p:nvSpPr>
          <p:cNvPr id="5" name="TextBox 4"/>
          <p:cNvSpPr txBox="1"/>
          <p:nvPr/>
        </p:nvSpPr>
        <p:spPr>
          <a:xfrm>
            <a:off x="1066800" y="4015470"/>
            <a:ext cx="8077200" cy="2862322"/>
          </a:xfrm>
          <a:prstGeom prst="rect">
            <a:avLst/>
          </a:prstGeom>
          <a:solidFill>
            <a:srgbClr val="B2B2B2"/>
          </a:solidFill>
          <a:ln>
            <a:solidFill>
              <a:schemeClr val="tx1"/>
            </a:solidFill>
          </a:ln>
        </p:spPr>
        <p:txBody>
          <a:bodyPr wrap="square" rtlCol="0">
            <a:spAutoFit/>
          </a:bodyPr>
          <a:lstStyle/>
          <a:p>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OutlineLevel = wdOutlineLevelBodyText</a:t>
            </a:r>
          </a:p>
          <a:p>
            <a:r>
              <a:rPr lang="en-US" b="1" dirty="0">
                <a:solidFill>
                  <a:schemeClr val="bg1"/>
                </a:solidFill>
                <a:latin typeface="Consolas" panose="020B0609020204030204" pitchFamily="49" charset="0"/>
                <a:cs typeface="Consolas" panose="020B0609020204030204" pitchFamily="49" charset="0"/>
              </a:rPr>
              <a:t>        .CharacterUnitLeftIndent = 0</a:t>
            </a:r>
          </a:p>
          <a:p>
            <a:r>
              <a:rPr lang="en-US" b="1" dirty="0">
                <a:solidFill>
                  <a:schemeClr val="bg1"/>
                </a:solidFill>
                <a:latin typeface="Consolas" panose="020B0609020204030204" pitchFamily="49" charset="0"/>
                <a:cs typeface="Consolas" panose="020B0609020204030204" pitchFamily="49" charset="0"/>
              </a:rPr>
              <a:t>        .CharacterUnitRightIndent = 0</a:t>
            </a:r>
          </a:p>
          <a:p>
            <a:r>
              <a:rPr lang="en-US" b="1" dirty="0">
                <a:solidFill>
                  <a:schemeClr val="bg1"/>
                </a:solidFill>
                <a:latin typeface="Consolas" panose="020B0609020204030204" pitchFamily="49" charset="0"/>
                <a:cs typeface="Consolas" panose="020B0609020204030204" pitchFamily="49" charset="0"/>
              </a:rPr>
              <a:t>        .CharacterUnitFirstLineIndent = 0</a:t>
            </a:r>
          </a:p>
          <a:p>
            <a:r>
              <a:rPr lang="en-US" b="1" dirty="0">
                <a:solidFill>
                  <a:schemeClr val="bg1"/>
                </a:solidFill>
                <a:latin typeface="Consolas" panose="020B0609020204030204" pitchFamily="49" charset="0"/>
                <a:cs typeface="Consolas" panose="020B0609020204030204" pitchFamily="49" charset="0"/>
              </a:rPr>
              <a:t>        .LineUnitBefore = 0</a:t>
            </a:r>
          </a:p>
          <a:p>
            <a:r>
              <a:rPr lang="en-US" b="1" dirty="0">
                <a:solidFill>
                  <a:schemeClr val="bg1"/>
                </a:solidFill>
                <a:latin typeface="Consolas" panose="020B0609020204030204" pitchFamily="49" charset="0"/>
                <a:cs typeface="Consolas" panose="020B0609020204030204" pitchFamily="49" charset="0"/>
              </a:rPr>
              <a:t>        .LineUnitAfter = 0</a:t>
            </a:r>
          </a:p>
          <a:p>
            <a:r>
              <a:rPr lang="en-US" b="1" dirty="0">
                <a:solidFill>
                  <a:schemeClr val="bg1"/>
                </a:solidFill>
                <a:latin typeface="Consolas" panose="020B0609020204030204" pitchFamily="49" charset="0"/>
                <a:cs typeface="Consolas" panose="020B0609020204030204" pitchFamily="49" charset="0"/>
              </a:rPr>
              <a:t>        .MirrorIndents = False</a:t>
            </a:r>
          </a:p>
          <a:p>
            <a:r>
              <a:rPr lang="en-US" b="1" dirty="0">
                <a:solidFill>
                  <a:schemeClr val="bg1"/>
                </a:solidFill>
                <a:latin typeface="Consolas" panose="020B0609020204030204" pitchFamily="49" charset="0"/>
                <a:cs typeface="Consolas" panose="020B0609020204030204" pitchFamily="49" charset="0"/>
              </a:rPr>
              <a:t>        .TextboxTightWrap = wdTightNone</a:t>
            </a:r>
          </a:p>
          <a:p>
            <a:r>
              <a:rPr lang="en-US" b="1" dirty="0">
                <a:solidFill>
                  <a:schemeClr val="bg1"/>
                </a:solidFill>
                <a:latin typeface="Consolas" panose="020B0609020204030204" pitchFamily="49" charset="0"/>
                <a:cs typeface="Consolas" panose="020B0609020204030204" pitchFamily="49" charset="0"/>
              </a:rPr>
              <a:t>    End With</a:t>
            </a:r>
          </a:p>
          <a:p>
            <a:r>
              <a:rPr lang="en-US"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26452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VBA Statements </a:t>
            </a:r>
            <a:r>
              <a:rPr lang="en-US" i="1" dirty="0" smtClean="0"/>
              <a:t>Actually Needed</a:t>
            </a:r>
            <a:r>
              <a:rPr lang="en-US" dirty="0" smtClean="0"/>
              <a:t>: 1 Line</a:t>
            </a:r>
            <a:endParaRPr lang="en-US" dirty="0"/>
          </a:p>
        </p:txBody>
      </p:sp>
      <p:sp>
        <p:nvSpPr>
          <p:cNvPr id="4" name="TextBox 3"/>
          <p:cNvSpPr txBox="1"/>
          <p:nvPr/>
        </p:nvSpPr>
        <p:spPr>
          <a:xfrm>
            <a:off x="580901" y="1447800"/>
            <a:ext cx="8077200" cy="923330"/>
          </a:xfrm>
          <a:prstGeom prst="rect">
            <a:avLst/>
          </a:prstGeom>
          <a:solidFill>
            <a:srgbClr val="B2B2B2"/>
          </a:solidFill>
          <a:ln>
            <a:solidFill>
              <a:schemeClr val="tx1"/>
            </a:solidFill>
          </a:ln>
        </p:spPr>
        <p:txBody>
          <a:bodyPr wrap="square" rtlCol="0">
            <a:spAutoFit/>
          </a:bodyPr>
          <a:lstStyle/>
          <a:p>
            <a:r>
              <a:rPr lang="en-US" b="1" dirty="0">
                <a:solidFill>
                  <a:schemeClr val="bg1"/>
                </a:solidFill>
                <a:latin typeface="Consolas" panose="020B0609020204030204" pitchFamily="49" charset="0"/>
                <a:cs typeface="Consolas" panose="020B0609020204030204" pitchFamily="49" charset="0"/>
              </a:rPr>
              <a:t>Sub headingManual()</a:t>
            </a:r>
          </a:p>
          <a:p>
            <a:r>
              <a:rPr lang="en-US" b="1" dirty="0">
                <a:solidFill>
                  <a:schemeClr val="bg1"/>
                </a:solidFill>
                <a:latin typeface="Consolas" panose="020B0609020204030204" pitchFamily="49" charset="0"/>
                <a:cs typeface="Consolas" panose="020B0609020204030204" pitchFamily="49" charset="0"/>
              </a:rPr>
              <a:t>    Selection.ParagraphFormat.SpaceAfter = 6</a:t>
            </a:r>
          </a:p>
          <a:p>
            <a:r>
              <a:rPr lang="en-US"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304595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Macros: Additional Comments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You can use the macro code that is automatically generated </a:t>
            </a:r>
            <a:r>
              <a:rPr lang="en-US" i="1" dirty="0" smtClean="0"/>
              <a:t>in order to learn</a:t>
            </a:r>
            <a:r>
              <a:rPr lang="en-US" dirty="0" smtClean="0"/>
              <a:t> how to do manually.</a:t>
            </a:r>
          </a:p>
          <a:p>
            <a:pPr lvl="1"/>
            <a:r>
              <a:rPr lang="en-US" dirty="0" smtClean="0"/>
              <a:t>Sometimes this is very useful if you don’t know the wording of a command or how to access a property.</a:t>
            </a:r>
          </a:p>
          <a:p>
            <a:pPr lvl="1"/>
            <a:r>
              <a:rPr lang="en-US" dirty="0" smtClean="0"/>
              <a:t>Example (VBA program code for the previous example)</a:t>
            </a:r>
          </a:p>
          <a:p>
            <a:pPr lvl="2"/>
            <a:r>
              <a:rPr lang="en-US" dirty="0" smtClean="0"/>
              <a:t>Record the commands for the macro</a:t>
            </a:r>
          </a:p>
          <a:p>
            <a:pPr lvl="2"/>
            <a:r>
              <a:rPr lang="en-US" dirty="0" smtClean="0"/>
              <a:t>Then view the commands so you can learn how to do it manually</a:t>
            </a:r>
          </a:p>
        </p:txBody>
      </p:sp>
      <p:sp>
        <p:nvSpPr>
          <p:cNvPr id="5" name="TextBox 4"/>
          <p:cNvSpPr txBox="1"/>
          <p:nvPr/>
        </p:nvSpPr>
        <p:spPr>
          <a:xfrm>
            <a:off x="1143000" y="4343400"/>
            <a:ext cx="5105400" cy="923330"/>
          </a:xfrm>
          <a:prstGeom prst="rect">
            <a:avLst/>
          </a:prstGeom>
          <a:solidFill>
            <a:srgbClr val="B2B2B2"/>
          </a:solidFill>
        </p:spPr>
        <p:txBody>
          <a:bodyPr wrap="square" rtlCol="0">
            <a:spAutoFit/>
          </a:bodyPr>
          <a:lstStyle/>
          <a:p>
            <a:r>
              <a:rPr lang="en-US" b="1" dirty="0" smtClean="0">
                <a:solidFill>
                  <a:schemeClr val="bg1"/>
                </a:solidFill>
                <a:latin typeface="Consolas" panose="020B0609020204030204" pitchFamily="49" charset="0"/>
                <a:cs typeface="Consolas" panose="020B0609020204030204" pitchFamily="49" charset="0"/>
              </a:rPr>
              <a:t>Sub AutoGeneratedFontChange</a:t>
            </a:r>
            <a:r>
              <a:rPr lang="en-US" b="1" dirty="0">
                <a:solidFill>
                  <a:schemeClr val="bg1"/>
                </a:solidFill>
                <a:latin typeface="Consolas" panose="020B0609020204030204" pitchFamily="49" charset="0"/>
                <a:cs typeface="Consolas" panose="020B0609020204030204" pitchFamily="49" charset="0"/>
              </a:rPr>
              <a:t>()</a:t>
            </a: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Selection.Font.Bold </a:t>
            </a:r>
            <a:r>
              <a:rPr lang="en-US" b="1" dirty="0">
                <a:solidFill>
                  <a:schemeClr val="bg1"/>
                </a:solidFill>
                <a:latin typeface="Consolas" panose="020B0609020204030204" pitchFamily="49" charset="0"/>
                <a:cs typeface="Consolas" panose="020B0609020204030204" pitchFamily="49" charset="0"/>
              </a:rPr>
              <a:t>= wdToggle </a:t>
            </a:r>
            <a:r>
              <a:rPr lang="en-US" b="1" dirty="0" smtClean="0">
                <a:solidFill>
                  <a:schemeClr val="bg1"/>
                </a:solidFill>
                <a:latin typeface="Consolas" panose="020B0609020204030204" pitchFamily="49" charset="0"/>
                <a:cs typeface="Consolas" panose="020B0609020204030204" pitchFamily="49" charset="0"/>
              </a:rPr>
              <a:t>  </a:t>
            </a:r>
          </a:p>
          <a:p>
            <a:r>
              <a:rPr lang="en-US" b="1" dirty="0" smtClean="0">
                <a:solidFill>
                  <a:schemeClr val="bg1"/>
                </a:solidFill>
                <a:latin typeface="Consolas" panose="020B0609020204030204" pitchFamily="49" charset="0"/>
                <a:cs typeface="Consolas" panose="020B0609020204030204" pitchFamily="49" charset="0"/>
              </a:rPr>
              <a:t>End Sub</a:t>
            </a:r>
            <a:endParaRPr lang="en-US" b="1" dirty="0">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1114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Macros</a:t>
            </a:r>
            <a:endParaRPr lang="en-US" dirty="0"/>
          </a:p>
        </p:txBody>
      </p:sp>
      <p:sp>
        <p:nvSpPr>
          <p:cNvPr id="3" name="Content Placeholder 2"/>
          <p:cNvSpPr>
            <a:spLocks noGrp="1"/>
          </p:cNvSpPr>
          <p:nvPr>
            <p:ph idx="1"/>
          </p:nvPr>
        </p:nvSpPr>
        <p:spPr/>
        <p:txBody>
          <a:bodyPr/>
          <a:lstStyle/>
          <a:p>
            <a:r>
              <a:rPr lang="en-US" dirty="0" smtClean="0"/>
              <a:t>Bottom line: use it for learning “how to do” things</a:t>
            </a:r>
          </a:p>
          <a:p>
            <a:r>
              <a:rPr lang="en-US" dirty="0" smtClean="0"/>
              <a:t>Don’t: </a:t>
            </a:r>
          </a:p>
          <a:p>
            <a:pPr lvl="1"/>
            <a:r>
              <a:rPr lang="en-US" dirty="0" smtClean="0"/>
              <a:t>Just use the auto-generated code to study for the exam without creating any code of your code</a:t>
            </a:r>
          </a:p>
          <a:p>
            <a:pPr lvl="1"/>
            <a:r>
              <a:rPr lang="en-US" dirty="0"/>
              <a:t>J</a:t>
            </a:r>
            <a:r>
              <a:rPr lang="en-US" dirty="0" smtClean="0"/>
              <a:t>ust hand in the auto-generated VBA code for your assignment</a:t>
            </a:r>
          </a:p>
          <a:p>
            <a:r>
              <a:rPr lang="en-US" dirty="0" smtClean="0"/>
              <a:t>While taking this course: Use the auto-generated code to figure out how to “type the program from scratch” yourself (I will show how to do this shortly)</a:t>
            </a:r>
          </a:p>
          <a:p>
            <a:r>
              <a:rPr lang="en-US" dirty="0" smtClean="0"/>
              <a:t>After this course is done: if ever you find your usage of Office tedious and repetitive (multiple clicks) then you can record all those steps into one macro!</a:t>
            </a:r>
            <a:endParaRPr lang="en-US" dirty="0"/>
          </a:p>
        </p:txBody>
      </p:sp>
    </p:spTree>
    <p:extLst>
      <p:ext uri="{BB962C8B-B14F-4D97-AF65-F5344CB8AC3E}">
        <p14:creationId xmlns:p14="http://schemas.microsoft.com/office/powerpoint/2010/main" val="2415483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smtClean="0"/>
              <a:t>Visual Basic</a:t>
            </a:r>
          </a:p>
        </p:txBody>
      </p:sp>
      <p:sp>
        <p:nvSpPr>
          <p:cNvPr id="3" name="Content Placeholder 2"/>
          <p:cNvSpPr>
            <a:spLocks noGrp="1"/>
          </p:cNvSpPr>
          <p:nvPr>
            <p:ph idx="1"/>
          </p:nvPr>
        </p:nvSpPr>
        <p:spPr/>
        <p:txBody>
          <a:bodyPr/>
          <a:lstStyle/>
          <a:p>
            <a:pPr eaLnBrk="1" hangingPunct="1"/>
            <a:r>
              <a:rPr lang="en-US" dirty="0" smtClean="0"/>
              <a:t>A newer programming language developed by Microsoft</a:t>
            </a:r>
          </a:p>
          <a:p>
            <a:pPr eaLnBrk="1" hangingPunct="1"/>
            <a:r>
              <a:rPr lang="en-US" dirty="0" smtClean="0"/>
              <a:t>It was designed to make it easy to add practical and useful features to computer programs e.g., programmers could add a graphic user interface, database storage of information etc. </a:t>
            </a:r>
          </a:p>
          <a:p>
            <a:pPr eaLnBrk="1" hangingPunct="1"/>
            <a:r>
              <a:rPr lang="en-US" dirty="0" smtClean="0"/>
              <a:t>Also it can take advantage of the built in capabilities of the various versions of the Windows operating system</a:t>
            </a:r>
          </a:p>
          <a:p>
            <a:pPr lvl="1" eaLnBrk="1" hangingPunct="1"/>
            <a:r>
              <a:rPr lang="en-US" dirty="0" smtClean="0"/>
              <a:t>Why write a feature of a program yourself when it already “comes with the computer”</a:t>
            </a:r>
          </a:p>
          <a:p>
            <a:pPr eaLnBrk="1" hangingPunct="1"/>
            <a:r>
              <a:rPr lang="en-US" dirty="0" smtClean="0"/>
              <a:t>For more information:</a:t>
            </a:r>
          </a:p>
          <a:p>
            <a:pPr lvl="1" eaLnBrk="1" hangingPunct="1"/>
            <a:r>
              <a:rPr lang="en-US" dirty="0" smtClean="0">
                <a:hlinkClick r:id="rId3"/>
              </a:rPr>
              <a:t>http://msdn.microsoft.com/en-us/library/2x7h1hfk.aspx</a:t>
            </a:r>
            <a:endParaRPr lang="en-US" dirty="0" smtClean="0"/>
          </a:p>
          <a:p>
            <a:pPr lvl="1" eaLnBrk="1" hangingPunct="1"/>
            <a:endParaRPr lang="en-US" dirty="0" smtClean="0"/>
          </a:p>
        </p:txBody>
      </p:sp>
    </p:spTree>
    <p:extLst>
      <p:ext uri="{BB962C8B-B14F-4D97-AF65-F5344CB8AC3E}">
        <p14:creationId xmlns:p14="http://schemas.microsoft.com/office/powerpoint/2010/main" val="2320092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p:txBody>
          <a:bodyPr/>
          <a:lstStyle/>
          <a:p>
            <a:pPr eaLnBrk="1" hangingPunct="1"/>
            <a:r>
              <a:rPr lang="en-CA" dirty="0" smtClean="0"/>
              <a:t>The Visual Basic Editor</a:t>
            </a:r>
          </a:p>
        </p:txBody>
      </p:sp>
      <p:sp>
        <p:nvSpPr>
          <p:cNvPr id="59395" name="Rectangle 3"/>
          <p:cNvSpPr>
            <a:spLocks noGrp="1"/>
          </p:cNvSpPr>
          <p:nvPr>
            <p:ph type="body" idx="4294967295"/>
          </p:nvPr>
        </p:nvSpPr>
        <p:spPr/>
        <p:txBody>
          <a:bodyPr/>
          <a:lstStyle/>
          <a:p>
            <a:pPr eaLnBrk="1" hangingPunct="1"/>
            <a:r>
              <a:rPr lang="en-US" dirty="0" smtClean="0"/>
              <a:t>You don’t need to familiarize yourself with every detail of the editor in order to create VBA programs.</a:t>
            </a:r>
          </a:p>
          <a:p>
            <a:pPr eaLnBrk="1" hangingPunct="1"/>
            <a:r>
              <a:rPr lang="en-US" dirty="0" smtClean="0"/>
              <a:t>Just a few key features should be sufficient</a:t>
            </a:r>
          </a:p>
          <a:p>
            <a:pPr eaLnBrk="1" hangingPunct="1"/>
            <a:r>
              <a:rPr lang="en-US" dirty="0" smtClean="0"/>
              <a:t>Starting the editor:</a:t>
            </a:r>
          </a:p>
          <a:p>
            <a:pPr lvl="1" eaLnBrk="1" hangingPunct="1"/>
            <a:r>
              <a:rPr lang="en-US" dirty="0" smtClean="0"/>
              <a:t>Because VBA programs are associated with an office application open the editor from MS-Word</a:t>
            </a:r>
          </a:p>
          <a:p>
            <a:pPr lvl="1" eaLnBrk="1" hangingPunct="1"/>
            <a:r>
              <a:rPr lang="en-US" dirty="0" smtClean="0"/>
              <a:t>Click the “</a:t>
            </a:r>
            <a:r>
              <a:rPr lang="en-US" dirty="0" smtClean="0">
                <a:latin typeface="Consolas" panose="020B0609020204030204" pitchFamily="49" charset="0"/>
                <a:cs typeface="Consolas" panose="020B0609020204030204" pitchFamily="49" charset="0"/>
              </a:rPr>
              <a:t>Visual Basic</a:t>
            </a:r>
            <a:r>
              <a:rPr lang="en-US" dirty="0" smtClean="0"/>
              <a:t>” icon under “</a:t>
            </a:r>
            <a:r>
              <a:rPr lang="en-US" dirty="0" smtClean="0">
                <a:latin typeface="Consolas" panose="020B0609020204030204" pitchFamily="49" charset="0"/>
                <a:cs typeface="Consolas" panose="020B0609020204030204" pitchFamily="49" charset="0"/>
              </a:rPr>
              <a:t>Developer</a:t>
            </a:r>
            <a:r>
              <a:rPr lang="en-US" dirty="0" smtClean="0"/>
              <a:t>”</a:t>
            </a:r>
          </a:p>
        </p:txBody>
      </p:sp>
      <p:grpSp>
        <p:nvGrpSpPr>
          <p:cNvPr id="2" name="Group 1"/>
          <p:cNvGrpSpPr/>
          <p:nvPr/>
        </p:nvGrpSpPr>
        <p:grpSpPr>
          <a:xfrm>
            <a:off x="762000" y="4422434"/>
            <a:ext cx="6248400" cy="1658938"/>
            <a:chOff x="1066800" y="3276600"/>
            <a:chExt cx="6248400" cy="1658938"/>
          </a:xfrm>
        </p:grpSpPr>
        <p:pic>
          <p:nvPicPr>
            <p:cNvPr id="58372" name="Picture 2"/>
            <p:cNvPicPr>
              <a:picLocks noChangeAspect="1" noChangeArrowheads="1"/>
            </p:cNvPicPr>
            <p:nvPr/>
          </p:nvPicPr>
          <p:blipFill>
            <a:blip r:embed="rId2"/>
            <a:srcRect t="2837"/>
            <a:stretch>
              <a:fillRect/>
            </a:stretch>
          </p:blipFill>
          <p:spPr bwMode="auto">
            <a:xfrm>
              <a:off x="1066800" y="3276600"/>
              <a:ext cx="6248400" cy="1658938"/>
            </a:xfrm>
            <a:prstGeom prst="rect">
              <a:avLst/>
            </a:prstGeom>
            <a:noFill/>
            <a:ln w="9525">
              <a:noFill/>
              <a:miter lim="800000"/>
              <a:headEnd/>
              <a:tailEnd/>
            </a:ln>
          </p:spPr>
        </p:pic>
        <p:sp>
          <p:nvSpPr>
            <p:cNvPr id="7" name="Right Arrow 6"/>
            <p:cNvSpPr>
              <a:spLocks noChangeArrowheads="1"/>
            </p:cNvSpPr>
            <p:nvPr/>
          </p:nvSpPr>
          <p:spPr bwMode="auto">
            <a:xfrm rot="12410116">
              <a:off x="1409700" y="4114800"/>
              <a:ext cx="419100" cy="266700"/>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35248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9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3"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3" name="Picture 24"/>
          <p:cNvPicPr>
            <a:picLocks noChangeAspect="1" noChangeArrowheads="1"/>
          </p:cNvPicPr>
          <p:nvPr/>
        </p:nvPicPr>
        <p:blipFill>
          <a:blip r:embed="rId2"/>
          <a:srcRect b="30811"/>
          <a:stretch>
            <a:fillRect/>
          </a:stretch>
        </p:blipFill>
        <p:spPr bwMode="auto">
          <a:xfrm>
            <a:off x="1219200" y="2133600"/>
            <a:ext cx="6324600" cy="2438400"/>
          </a:xfrm>
          <a:prstGeom prst="rect">
            <a:avLst/>
          </a:prstGeom>
          <a:noFill/>
          <a:ln w="25400">
            <a:noFill/>
            <a:miter lim="800000"/>
            <a:headEnd/>
            <a:tailEnd/>
          </a:ln>
        </p:spPr>
      </p:pic>
      <p:sp>
        <p:nvSpPr>
          <p:cNvPr id="59394" name="Rectangle 2"/>
          <p:cNvSpPr>
            <a:spLocks noGrp="1"/>
          </p:cNvSpPr>
          <p:nvPr>
            <p:ph type="title" idx="4294967295"/>
          </p:nvPr>
        </p:nvSpPr>
        <p:spPr>
          <a:xfrm>
            <a:off x="457200" y="304800"/>
            <a:ext cx="8229600" cy="868363"/>
          </a:xfrm>
        </p:spPr>
        <p:txBody>
          <a:bodyPr/>
          <a:lstStyle/>
          <a:p>
            <a:pPr eaLnBrk="1" hangingPunct="1"/>
            <a:r>
              <a:rPr lang="en-CA" dirty="0" smtClean="0"/>
              <a:t>Overview Of The Important Parts Of The VBA Editor</a:t>
            </a:r>
          </a:p>
        </p:txBody>
      </p:sp>
      <p:sp>
        <p:nvSpPr>
          <p:cNvPr id="59395" name="Line 6"/>
          <p:cNvSpPr>
            <a:spLocks noChangeShapeType="1"/>
          </p:cNvSpPr>
          <p:nvPr/>
        </p:nvSpPr>
        <p:spPr bwMode="auto">
          <a:xfrm>
            <a:off x="1295400" y="1752600"/>
            <a:ext cx="6096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6" name="Text Box 8"/>
          <p:cNvSpPr txBox="1">
            <a:spLocks noChangeArrowheads="1"/>
          </p:cNvSpPr>
          <p:nvPr/>
        </p:nvSpPr>
        <p:spPr bwMode="auto">
          <a:xfrm>
            <a:off x="685800" y="1447800"/>
            <a:ext cx="762000" cy="336550"/>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Save</a:t>
            </a:r>
          </a:p>
        </p:txBody>
      </p:sp>
      <p:sp>
        <p:nvSpPr>
          <p:cNvPr id="59397" name="Line 9"/>
          <p:cNvSpPr>
            <a:spLocks noChangeShapeType="1"/>
          </p:cNvSpPr>
          <p:nvPr/>
        </p:nvSpPr>
        <p:spPr bwMode="auto">
          <a:xfrm>
            <a:off x="2362200" y="1905000"/>
            <a:ext cx="76200" cy="7620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8" name="Text Box 10"/>
          <p:cNvSpPr txBox="1">
            <a:spLocks noChangeArrowheads="1"/>
          </p:cNvSpPr>
          <p:nvPr/>
        </p:nvSpPr>
        <p:spPr bwMode="auto">
          <a:xfrm>
            <a:off x="1752600" y="1371600"/>
            <a:ext cx="12192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Cut, copy, paste</a:t>
            </a:r>
          </a:p>
        </p:txBody>
      </p:sp>
      <p:sp>
        <p:nvSpPr>
          <p:cNvPr id="59399" name="Line 11"/>
          <p:cNvSpPr>
            <a:spLocks noChangeShapeType="1"/>
          </p:cNvSpPr>
          <p:nvPr/>
        </p:nvSpPr>
        <p:spPr bwMode="auto">
          <a:xfrm flipH="1">
            <a:off x="2819400" y="1828800"/>
            <a:ext cx="381000" cy="838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0" name="Text Box 12"/>
          <p:cNvSpPr txBox="1">
            <a:spLocks noChangeArrowheads="1"/>
          </p:cNvSpPr>
          <p:nvPr/>
        </p:nvSpPr>
        <p:spPr bwMode="auto">
          <a:xfrm>
            <a:off x="3124200" y="1295400"/>
            <a:ext cx="9906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Find, replace</a:t>
            </a:r>
          </a:p>
        </p:txBody>
      </p:sp>
      <p:sp>
        <p:nvSpPr>
          <p:cNvPr id="59401" name="Text Box 14"/>
          <p:cNvSpPr txBox="1">
            <a:spLocks noChangeArrowheads="1"/>
          </p:cNvSpPr>
          <p:nvPr/>
        </p:nvSpPr>
        <p:spPr bwMode="auto">
          <a:xfrm>
            <a:off x="1676400" y="4876800"/>
            <a:ext cx="9906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Undo, redo</a:t>
            </a:r>
          </a:p>
        </p:txBody>
      </p:sp>
      <p:sp>
        <p:nvSpPr>
          <p:cNvPr id="59402" name="Text Box 16"/>
          <p:cNvSpPr txBox="1">
            <a:spLocks noChangeArrowheads="1"/>
          </p:cNvSpPr>
          <p:nvPr/>
        </p:nvSpPr>
        <p:spPr bwMode="auto">
          <a:xfrm>
            <a:off x="2362200" y="5486400"/>
            <a:ext cx="1371600" cy="1079399"/>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Run, pause, stop (VBA </a:t>
            </a:r>
            <a:r>
              <a:rPr lang="en-CA" sz="1600" b="1" dirty="0" smtClean="0">
                <a:solidFill>
                  <a:srgbClr val="CC0000"/>
                </a:solidFill>
              </a:rPr>
              <a:t>subroutine program)</a:t>
            </a:r>
            <a:endParaRPr lang="en-CA" sz="1600" b="1" dirty="0">
              <a:solidFill>
                <a:srgbClr val="CC0000"/>
              </a:solidFill>
            </a:endParaRPr>
          </a:p>
        </p:txBody>
      </p:sp>
      <p:sp>
        <p:nvSpPr>
          <p:cNvPr id="59403" name="Line 17"/>
          <p:cNvSpPr>
            <a:spLocks noChangeShapeType="1"/>
          </p:cNvSpPr>
          <p:nvPr/>
        </p:nvSpPr>
        <p:spPr bwMode="auto">
          <a:xfrm flipV="1">
            <a:off x="4724400" y="2743200"/>
            <a:ext cx="838200" cy="2743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4" name="Text Box 18"/>
          <p:cNvSpPr txBox="1">
            <a:spLocks noChangeArrowheads="1"/>
          </p:cNvSpPr>
          <p:nvPr/>
        </p:nvSpPr>
        <p:spPr bwMode="auto">
          <a:xfrm>
            <a:off x="4495800" y="5410200"/>
            <a:ext cx="13716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Current location</a:t>
            </a:r>
          </a:p>
        </p:txBody>
      </p:sp>
      <p:sp>
        <p:nvSpPr>
          <p:cNvPr id="59405" name="Text Box 19"/>
          <p:cNvSpPr txBox="1">
            <a:spLocks noChangeArrowheads="1"/>
          </p:cNvSpPr>
          <p:nvPr/>
        </p:nvSpPr>
        <p:spPr bwMode="auto">
          <a:xfrm>
            <a:off x="7772400" y="3733800"/>
            <a:ext cx="10668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Program editor</a:t>
            </a:r>
          </a:p>
        </p:txBody>
      </p:sp>
      <p:sp>
        <p:nvSpPr>
          <p:cNvPr id="59406" name="AutoShape 20"/>
          <p:cNvSpPr>
            <a:spLocks/>
          </p:cNvSpPr>
          <p:nvPr/>
        </p:nvSpPr>
        <p:spPr bwMode="auto">
          <a:xfrm>
            <a:off x="7543800" y="3429000"/>
            <a:ext cx="304800" cy="1219200"/>
          </a:xfrm>
          <a:prstGeom prst="rightBrace">
            <a:avLst>
              <a:gd name="adj1" fmla="val 33333"/>
              <a:gd name="adj2" fmla="val 50000"/>
            </a:avLst>
          </a:prstGeom>
          <a:noFill/>
          <a:ln w="25400">
            <a:solidFill>
              <a:srgbClr val="FF0000"/>
            </a:solidFill>
            <a:round/>
            <a:headEnd/>
            <a:tailEnd/>
          </a:ln>
        </p:spPr>
        <p:txBody>
          <a:bodyPr wrap="none" lIns="90000" tIns="46800" rIns="90000" bIns="46800" anchor="ctr"/>
          <a:lstStyle/>
          <a:p>
            <a:endParaRPr lang="en-CA" dirty="0"/>
          </a:p>
        </p:txBody>
      </p:sp>
      <p:pic>
        <p:nvPicPr>
          <p:cNvPr id="61461" name="Picture 21"/>
          <p:cNvPicPr>
            <a:picLocks noChangeAspect="1" noChangeArrowheads="1"/>
          </p:cNvPicPr>
          <p:nvPr/>
        </p:nvPicPr>
        <p:blipFill>
          <a:blip r:embed="rId3"/>
          <a:srcRect l="29617" t="11241" r="47360" b="74219"/>
          <a:stretch>
            <a:fillRect/>
          </a:stretch>
        </p:blipFill>
        <p:spPr bwMode="auto">
          <a:xfrm>
            <a:off x="1295400" y="2895600"/>
            <a:ext cx="3276600" cy="1655763"/>
          </a:xfrm>
          <a:prstGeom prst="rect">
            <a:avLst/>
          </a:prstGeom>
          <a:noFill/>
          <a:ln w="25400">
            <a:noFill/>
            <a:miter lim="800000"/>
            <a:headEnd/>
            <a:tailEnd/>
          </a:ln>
        </p:spPr>
      </p:pic>
      <p:sp>
        <p:nvSpPr>
          <p:cNvPr id="4" name="Right Arrow 3"/>
          <p:cNvSpPr>
            <a:spLocks noChangeArrowheads="1"/>
          </p:cNvSpPr>
          <p:nvPr/>
        </p:nvSpPr>
        <p:spPr bwMode="auto">
          <a:xfrm rot="12420000">
            <a:off x="1523999" y="2472461"/>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sp>
        <p:nvSpPr>
          <p:cNvPr id="61463" name="Text Box 23"/>
          <p:cNvSpPr txBox="1">
            <a:spLocks noChangeArrowheads="1"/>
          </p:cNvSpPr>
          <p:nvPr/>
        </p:nvSpPr>
        <p:spPr bwMode="auto">
          <a:xfrm>
            <a:off x="0" y="5254625"/>
            <a:ext cx="1600200" cy="1603375"/>
          </a:xfrm>
          <a:prstGeom prst="rect">
            <a:avLst/>
          </a:prstGeom>
          <a:noFill/>
          <a:ln w="25400">
            <a:noFill/>
            <a:miter lim="800000"/>
            <a:headEnd/>
            <a:tailEnd/>
          </a:ln>
        </p:spPr>
        <p:txBody>
          <a:bodyPr lIns="90000" tIns="46800" rIns="90000" bIns="46800">
            <a:spAutoFit/>
          </a:bodyPr>
          <a:lstStyle/>
          <a:p>
            <a:pPr>
              <a:spcBef>
                <a:spcPct val="50000"/>
              </a:spcBef>
            </a:pPr>
            <a:r>
              <a:rPr lang="en-CA" b="1" dirty="0"/>
              <a:t>Export:</a:t>
            </a:r>
          </a:p>
          <a:p>
            <a:pPr>
              <a:spcBef>
                <a:spcPct val="50000"/>
              </a:spcBef>
            </a:pPr>
            <a:r>
              <a:rPr lang="en-CA" dirty="0"/>
              <a:t>Useful for transferring or backing up your work</a:t>
            </a:r>
          </a:p>
        </p:txBody>
      </p:sp>
      <p:sp>
        <p:nvSpPr>
          <p:cNvPr id="59410" name="Line 25"/>
          <p:cNvSpPr>
            <a:spLocks noChangeShapeType="1"/>
          </p:cNvSpPr>
          <p:nvPr/>
        </p:nvSpPr>
        <p:spPr bwMode="auto">
          <a:xfrm flipH="1">
            <a:off x="6553200" y="1600200"/>
            <a:ext cx="8382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1" name="Text Box 26"/>
          <p:cNvSpPr txBox="1">
            <a:spLocks noChangeArrowheads="1"/>
          </p:cNvSpPr>
          <p:nvPr/>
        </p:nvSpPr>
        <p:spPr bwMode="auto">
          <a:xfrm>
            <a:off x="7010400" y="1295400"/>
            <a:ext cx="1371600" cy="336550"/>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Help lookup</a:t>
            </a:r>
          </a:p>
        </p:txBody>
      </p:sp>
      <p:sp>
        <p:nvSpPr>
          <p:cNvPr id="59412" name="Line 13"/>
          <p:cNvSpPr>
            <a:spLocks noChangeShapeType="1"/>
          </p:cNvSpPr>
          <p:nvPr/>
        </p:nvSpPr>
        <p:spPr bwMode="auto">
          <a:xfrm flipV="1">
            <a:off x="2286000" y="2743200"/>
            <a:ext cx="838200" cy="21336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3" name="Line 15"/>
          <p:cNvSpPr>
            <a:spLocks noChangeShapeType="1"/>
          </p:cNvSpPr>
          <p:nvPr/>
        </p:nvSpPr>
        <p:spPr bwMode="auto">
          <a:xfrm flipV="1">
            <a:off x="2971800" y="2819400"/>
            <a:ext cx="647700" cy="2743199"/>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3" name="Line 25"/>
          <p:cNvSpPr>
            <a:spLocks noChangeShapeType="1"/>
          </p:cNvSpPr>
          <p:nvPr/>
        </p:nvSpPr>
        <p:spPr bwMode="auto">
          <a:xfrm flipH="1">
            <a:off x="5136571" y="1585912"/>
            <a:ext cx="2254828" cy="1081088"/>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 name="Oval 1"/>
          <p:cNvSpPr/>
          <p:nvPr/>
        </p:nvSpPr>
        <p:spPr>
          <a:xfrm>
            <a:off x="3295650" y="2605811"/>
            <a:ext cx="666750" cy="213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7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1461"/>
                                        </p:tgtEl>
                                        <p:attrNameLst>
                                          <p:attrName>style.visibility</p:attrName>
                                        </p:attrNameLst>
                                      </p:cBhvr>
                                      <p:to>
                                        <p:strVal val="visible"/>
                                      </p:to>
                                    </p:set>
                                    <p:animEffect transition="in" filter="blinds(horizontal)">
                                      <p:cBhvr>
                                        <p:cTn id="11" dur="500"/>
                                        <p:tgtEl>
                                          <p:spTgt spid="6146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1463"/>
                                        </p:tgtEl>
                                        <p:attrNameLst>
                                          <p:attrName>style.visibility</p:attrName>
                                        </p:attrNameLst>
                                      </p:cBhvr>
                                      <p:to>
                                        <p:strVal val="visible"/>
                                      </p:to>
                                    </p:set>
                                    <p:animEffect transition="in" filter="blinds(horizontal)">
                                      <p:cBhvr>
                                        <p:cTn id="16" dur="500"/>
                                        <p:tgtEl>
                                          <p:spTgt spid="6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46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VBA Editor: Don’t Mix It Up With The Word Editor</a:t>
            </a:r>
            <a:endParaRPr lang="en-CA" dirty="0"/>
          </a:p>
        </p:txBody>
      </p:sp>
      <p:pic>
        <p:nvPicPr>
          <p:cNvPr id="4" name="Picture 3"/>
          <p:cNvPicPr>
            <a:picLocks noChangeAspect="1" noChangeArrowheads="1"/>
          </p:cNvPicPr>
          <p:nvPr/>
        </p:nvPicPr>
        <p:blipFill>
          <a:blip r:embed="rId2"/>
          <a:srcRect b="30811"/>
          <a:stretch>
            <a:fillRect/>
          </a:stretch>
        </p:blipFill>
        <p:spPr bwMode="auto">
          <a:xfrm>
            <a:off x="-1" y="1237860"/>
            <a:ext cx="8450279" cy="3257939"/>
          </a:xfrm>
          <a:prstGeom prst="rect">
            <a:avLst/>
          </a:prstGeom>
          <a:noFill/>
          <a:ln w="25400">
            <a:noFill/>
            <a:miter lim="800000"/>
            <a:headEnd/>
            <a:tailEnd/>
          </a:ln>
        </p:spPr>
      </p:pic>
      <p:pic>
        <p:nvPicPr>
          <p:cNvPr id="5" name="Picture 4"/>
          <p:cNvPicPr>
            <a:picLocks noChangeAspect="1"/>
          </p:cNvPicPr>
          <p:nvPr/>
        </p:nvPicPr>
        <p:blipFill>
          <a:blip r:embed="rId3"/>
          <a:stretch>
            <a:fillRect/>
          </a:stretch>
        </p:blipFill>
        <p:spPr>
          <a:xfrm>
            <a:off x="1905000" y="3810000"/>
            <a:ext cx="7400925" cy="2895600"/>
          </a:xfrm>
          <a:prstGeom prst="rect">
            <a:avLst/>
          </a:prstGeom>
        </p:spPr>
      </p:pic>
    </p:spTree>
    <p:extLst>
      <p:ext uri="{BB962C8B-B14F-4D97-AF65-F5344CB8AC3E}">
        <p14:creationId xmlns:p14="http://schemas.microsoft.com/office/powerpoint/2010/main" val="2770096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Program In The VBA Editor</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b="1" smtClean="0">
                <a:solidFill>
                  <a:srgbClr val="FF0000"/>
                </a:solidFill>
                <a:latin typeface="Consolas" panose="020B0609020204030204" pitchFamily="49" charset="0"/>
                <a:cs typeface="Consolas" panose="020B0609020204030204" pitchFamily="49" charset="0"/>
              </a:rPr>
              <a:t>' Program documentation goes here (more on this later)</a:t>
            </a:r>
            <a:endParaRPr lang="en-US" b="1">
              <a:solidFill>
                <a:srgbClr val="FF0000"/>
              </a:solidFill>
              <a:latin typeface="Consolas" panose="020B0609020204030204" pitchFamily="49" charset="0"/>
              <a:cs typeface="Consolas" panose="020B0609020204030204" pitchFamily="49" charset="0"/>
            </a:endParaRPr>
          </a:p>
          <a:p>
            <a:pPr marL="339725" lvl="1" indent="0">
              <a:buNone/>
            </a:pPr>
            <a:r>
              <a:rPr lang="en-US" smtClean="0">
                <a:latin typeface="Consolas" panose="020B0609020204030204" pitchFamily="49" charset="0"/>
                <a:cs typeface="Consolas" panose="020B0609020204030204" pitchFamily="49" charset="0"/>
              </a:rPr>
              <a:t>sub </a:t>
            </a:r>
            <a:r>
              <a:rPr lang="en-US" dirty="0" smtClean="0">
                <a:latin typeface="Consolas" panose="020B0609020204030204" pitchFamily="49" charset="0"/>
                <a:cs typeface="Consolas" panose="020B0609020204030204" pitchFamily="49" charset="0"/>
              </a:rPr>
              <a:t>&lt;</a:t>
            </a:r>
            <a:r>
              <a:rPr lang="en-US" i="1" dirty="0" smtClean="0">
                <a:latin typeface="Consolas" panose="020B0609020204030204" pitchFamily="49" charset="0"/>
                <a:cs typeface="Consolas" panose="020B0609020204030204" pitchFamily="49" charset="0"/>
              </a:rPr>
              <a:t>sub-program </a:t>
            </a:r>
            <a:r>
              <a:rPr lang="en-US" i="1" smtClean="0">
                <a:latin typeface="Consolas" panose="020B0609020204030204" pitchFamily="49" charset="0"/>
                <a:cs typeface="Consolas" panose="020B0609020204030204" pitchFamily="49" charset="0"/>
              </a:rPr>
              <a:t>name</a:t>
            </a:r>
            <a:r>
              <a:rPr lang="en-US" smtClean="0">
                <a:latin typeface="Consolas" panose="020B0609020204030204" pitchFamily="49" charset="0"/>
                <a:cs typeface="Consolas" panose="020B0609020204030204" pitchFamily="49" charset="0"/>
              </a:rPr>
              <a:t>&gt;()</a:t>
            </a:r>
            <a:endParaRPr lang="en-US" dirty="0" smtClean="0">
              <a:latin typeface="Consolas" panose="020B0609020204030204" pitchFamily="49" charset="0"/>
              <a:cs typeface="Consolas" panose="020B0609020204030204" pitchFamily="49" charset="0"/>
            </a:endParaRPr>
          </a:p>
          <a:p>
            <a:pPr marL="339725" lvl="1" indent="0">
              <a:buNone/>
            </a:pPr>
            <a:endParaRPr lang="en-US" dirty="0" smtClean="0">
              <a:latin typeface="Consolas" panose="020B0609020204030204" pitchFamily="49" charset="0"/>
              <a:cs typeface="Consolas" panose="020B0609020204030204" pitchFamily="49" charset="0"/>
            </a:endParaRPr>
          </a:p>
          <a:p>
            <a:pPr marL="339725" lvl="1" indent="0">
              <a:buNone/>
            </a:pPr>
            <a:r>
              <a:rPr lang="en-US" smtClean="0">
                <a:latin typeface="Consolas" panose="020B0609020204030204" pitchFamily="49" charset="0"/>
                <a:cs typeface="Consolas" panose="020B0609020204030204" pitchFamily="49" charset="0"/>
              </a:rPr>
              <a:t>End Sub</a:t>
            </a:r>
            <a:endParaRPr lang="en-US" dirty="0">
              <a:latin typeface="Consolas" panose="020B0609020204030204" pitchFamily="49" charset="0"/>
              <a:cs typeface="Consolas" panose="020B0609020204030204" pitchFamily="49" charset="0"/>
            </a:endParaRPr>
          </a:p>
          <a:p>
            <a:endParaRPr lang="en-US" dirty="0" smtClean="0"/>
          </a:p>
          <a:p>
            <a:r>
              <a:rPr lang="en-US" b="1" dirty="0" smtClean="0"/>
              <a:t>Example</a:t>
            </a:r>
            <a:r>
              <a:rPr lang="en-US" dirty="0" smtClean="0"/>
              <a:t>:</a:t>
            </a:r>
            <a:endParaRPr lang="en-US" dirty="0"/>
          </a:p>
          <a:p>
            <a:pPr marL="234950" lvl="1" indent="0" eaLnBrk="1" hangingPunct="1">
              <a:spcBef>
                <a:spcPts val="0"/>
              </a:spcBef>
              <a:buNone/>
            </a:pPr>
            <a:r>
              <a:rPr lang="en-CA" sz="1800" b="1">
                <a:solidFill>
                  <a:srgbClr val="FF0000"/>
                </a:solidFill>
                <a:latin typeface="Consolas" panose="020B0609020204030204" pitchFamily="49" charset="0"/>
                <a:cs typeface="Consolas" panose="020B0609020204030204" pitchFamily="49" charset="0"/>
              </a:rPr>
              <a:t>' </a:t>
            </a:r>
            <a:r>
              <a:rPr lang="en-CA" sz="1800" b="1" smtClean="0">
                <a:solidFill>
                  <a:srgbClr val="FF0000"/>
                </a:solidFill>
                <a:latin typeface="Consolas" panose="020B0609020204030204" pitchFamily="49" charset="0"/>
                <a:cs typeface="Consolas" panose="020B0609020204030204" pitchFamily="49" charset="0"/>
              </a:rPr>
              <a:t>Author, version, features etc.</a:t>
            </a:r>
            <a:endParaRPr lang="en-CA" sz="1800" b="1">
              <a:solidFill>
                <a:srgbClr val="FF0000"/>
              </a:solidFill>
              <a:latin typeface="Consolas" panose="020B0609020204030204" pitchFamily="49" charset="0"/>
              <a:cs typeface="Consolas" panose="020B0609020204030204" pitchFamily="49" charset="0"/>
            </a:endParaRPr>
          </a:p>
          <a:p>
            <a:pPr marL="234950" lvl="1" indent="0" eaLnBrk="1" hangingPunct="1">
              <a:spcBef>
                <a:spcPts val="0"/>
              </a:spcBef>
              <a:buNone/>
            </a:pPr>
            <a:r>
              <a:rPr lang="en-CA" sz="1800" smtClean="0">
                <a:latin typeface="Consolas" panose="020B0609020204030204" pitchFamily="49" charset="0"/>
                <a:cs typeface="Consolas" panose="020B0609020204030204" pitchFamily="49" charset="0"/>
              </a:rPr>
              <a:t>Sub </a:t>
            </a:r>
            <a:r>
              <a:rPr lang="en-CA" sz="1800" dirty="0" err="1">
                <a:latin typeface="Consolas" panose="020B0609020204030204" pitchFamily="49" charset="0"/>
                <a:cs typeface="Consolas" panose="020B0609020204030204" pitchFamily="49" charset="0"/>
              </a:rPr>
              <a:t>first_example_macro_info</a:t>
            </a:r>
            <a:r>
              <a:rPr lang="en-CA" sz="1800" dirty="0">
                <a:latin typeface="Consolas" panose="020B0609020204030204" pitchFamily="49" charset="0"/>
                <a:cs typeface="Consolas" panose="020B0609020204030204" pitchFamily="49" charset="0"/>
              </a:rPr>
              <a:t>()</a:t>
            </a:r>
          </a:p>
          <a:p>
            <a:pPr marL="234950" lvl="1" indent="0" eaLnBrk="1" hangingPunct="1">
              <a:spcBef>
                <a:spcPts val="0"/>
              </a:spcBef>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MsgBox</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("Congratulations! This your first computer </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             program")</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End Sub</a:t>
            </a:r>
            <a:endParaRPr lang="en-US" sz="1800" dirty="0">
              <a:latin typeface="Consolas" panose="020B0609020204030204" pitchFamily="49" charset="0"/>
              <a:cs typeface="Consolas" panose="020B0609020204030204" pitchFamily="49" charset="0"/>
            </a:endParaRPr>
          </a:p>
          <a:p>
            <a:endParaRPr lang="en-US" dirty="0" smtClean="0"/>
          </a:p>
          <a:p>
            <a:r>
              <a:rPr lang="en-US" dirty="0" smtClean="0"/>
              <a:t>Note: large VBA programs have multiple (sub) parts but for this class you only need to define a single ‘sub’.</a:t>
            </a:r>
            <a:endParaRPr lang="en-US" dirty="0"/>
          </a:p>
        </p:txBody>
      </p:sp>
      <p:sp>
        <p:nvSpPr>
          <p:cNvPr id="4" name="TextBox 3"/>
          <p:cNvSpPr txBox="1"/>
          <p:nvPr/>
        </p:nvSpPr>
        <p:spPr bwMode="auto">
          <a:xfrm>
            <a:off x="1244600" y="2645228"/>
            <a:ext cx="6985000" cy="45720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rtlCol="0">
            <a:noAutofit/>
          </a:bodyPr>
          <a:lstStyle/>
          <a:p>
            <a:pPr eaLnBrk="1" hangingPunct="1">
              <a:spcBef>
                <a:spcPct val="50000"/>
              </a:spcBef>
            </a:pPr>
            <a:r>
              <a:rPr lang="en-US" sz="1800" dirty="0" smtClean="0">
                <a:latin typeface="Consolas" panose="020B0609020204030204" pitchFamily="49" charset="0"/>
                <a:cs typeface="Consolas" panose="020B0609020204030204" pitchFamily="49" charset="0"/>
              </a:rPr>
              <a:t>Instructions </a:t>
            </a:r>
            <a:r>
              <a:rPr lang="en-US" sz="1800" smtClean="0">
                <a:latin typeface="Consolas" panose="020B0609020204030204" pitchFamily="49" charset="0"/>
                <a:cs typeface="Consolas" panose="020B0609020204030204" pitchFamily="49" charset="0"/>
              </a:rPr>
              <a:t>in the body of program </a:t>
            </a:r>
            <a:r>
              <a:rPr lang="en-US" sz="1800" dirty="0" smtClean="0">
                <a:latin typeface="Consolas" panose="020B0609020204030204" pitchFamily="49" charset="0"/>
                <a:cs typeface="Consolas" panose="020B0609020204030204" pitchFamily="49" charset="0"/>
              </a:rPr>
              <a:t>(indent 4 spaces)</a:t>
            </a:r>
          </a:p>
        </p:txBody>
      </p:sp>
    </p:spTree>
    <p:extLst>
      <p:ext uri="{BB962C8B-B14F-4D97-AF65-F5344CB8AC3E}">
        <p14:creationId xmlns:p14="http://schemas.microsoft.com/office/powerpoint/2010/main" val="425418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dirty="0" smtClean="0"/>
              <a:t>The ‘</a:t>
            </a:r>
            <a:r>
              <a:rPr lang="en-US" b="1" dirty="0" smtClean="0">
                <a:solidFill>
                  <a:srgbClr val="FF0000"/>
                </a:solidFill>
                <a:latin typeface="Consolas" pitchFamily="49" charset="0"/>
                <a:cs typeface="Consolas" pitchFamily="49" charset="0"/>
              </a:rPr>
              <a:t>Sub</a:t>
            </a:r>
            <a:r>
              <a:rPr lang="en-US" dirty="0" smtClean="0"/>
              <a:t>’ Keyword</a:t>
            </a:r>
          </a:p>
        </p:txBody>
      </p:sp>
      <p:sp>
        <p:nvSpPr>
          <p:cNvPr id="3" name="Content Placeholder 2"/>
          <p:cNvSpPr>
            <a:spLocks noGrp="1"/>
          </p:cNvSpPr>
          <p:nvPr>
            <p:ph idx="1"/>
          </p:nvPr>
        </p:nvSpPr>
        <p:spPr/>
        <p:txBody>
          <a:bodyPr/>
          <a:lstStyle/>
          <a:p>
            <a:pPr eaLnBrk="1" hangingPunct="1">
              <a:defRPr/>
            </a:pPr>
            <a:r>
              <a:rPr lang="en-US" dirty="0" smtClean="0"/>
              <a:t>Sub stands for ‘subroutine’ or a portion of a VBA program </a:t>
            </a:r>
            <a:r>
              <a:rPr lang="en-US" b="1" dirty="0" smtClean="0"/>
              <a:t>Format</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Sub</a:t>
            </a:r>
            <a:r>
              <a:rPr lang="en-US" dirty="0" smtClean="0">
                <a:latin typeface="Consolas" panose="020B0609020204030204" pitchFamily="49" charset="0"/>
                <a:cs typeface="Consolas" panose="020B0609020204030204" pitchFamily="49" charset="0"/>
              </a:rPr>
              <a:t> &lt;</a:t>
            </a:r>
            <a:r>
              <a:rPr lang="en-US" i="1" dirty="0" smtClean="0">
                <a:latin typeface="Consolas" panose="020B0609020204030204" pitchFamily="49" charset="0"/>
                <a:cs typeface="Consolas" panose="020B0609020204030204" pitchFamily="49" charset="0"/>
              </a:rPr>
              <a:t>subroutine name</a:t>
            </a:r>
            <a:r>
              <a:rPr lang="en-US" dirty="0" smtClean="0">
                <a:latin typeface="Consolas" panose="020B0609020204030204" pitchFamily="49" charset="0"/>
                <a:cs typeface="Consolas" panose="020B0609020204030204" pitchFamily="49" charset="0"/>
              </a:rPr>
              <a:t>&gt;()</a:t>
            </a:r>
          </a:p>
          <a:p>
            <a:pPr marL="339725" lvl="1" indent="0" eaLnBrk="1" hangingPunct="1">
              <a:buFont typeface="Arial" charset="0"/>
              <a:buNone/>
              <a:defRPr/>
            </a:pPr>
            <a:r>
              <a:rPr lang="en-US" dirty="0" smtClean="0">
                <a:latin typeface="Consolas" panose="020B0609020204030204" pitchFamily="49" charset="0"/>
                <a:cs typeface="Consolas" panose="020B0609020204030204" pitchFamily="49" charset="0"/>
              </a:rPr>
              <a:t>    &lt;</a:t>
            </a:r>
            <a:r>
              <a:rPr lang="en-US" i="1" dirty="0" smtClean="0">
                <a:latin typeface="Consolas" panose="020B0609020204030204" pitchFamily="49" charset="0"/>
                <a:cs typeface="Consolas" panose="020B0609020204030204" pitchFamily="49" charset="0"/>
              </a:rPr>
              <a:t>Instructions in the subroutine</a:t>
            </a:r>
            <a:r>
              <a:rPr lang="en-US" dirty="0" smtClean="0">
                <a:latin typeface="Consolas" panose="020B0609020204030204" pitchFamily="49" charset="0"/>
                <a:cs typeface="Consolas" panose="020B0609020204030204" pitchFamily="49" charset="0"/>
              </a:rPr>
              <a:t>&gt;</a:t>
            </a:r>
          </a:p>
          <a:p>
            <a:pPr marL="339725" lvl="1" indent="0" eaLnBrk="1" hangingPunct="1">
              <a:buNone/>
              <a:defRPr/>
            </a:pPr>
            <a:r>
              <a:rPr lang="en-US" dirty="0" smtClean="0">
                <a:latin typeface="Consolas" panose="020B0609020204030204" pitchFamily="49" charset="0"/>
                <a:cs typeface="Consolas" panose="020B0609020204030204" pitchFamily="49" charset="0"/>
              </a:rPr>
              <a:t>End </a:t>
            </a:r>
            <a:r>
              <a:rPr lang="en-US" b="1" dirty="0">
                <a:solidFill>
                  <a:srgbClr val="FF0000"/>
                </a:solidFill>
                <a:latin typeface="Consolas" panose="020B0609020204030204" pitchFamily="49" charset="0"/>
                <a:cs typeface="Consolas" panose="020B0609020204030204" pitchFamily="49" charset="0"/>
              </a:rPr>
              <a:t>Sub</a:t>
            </a:r>
            <a:endParaRPr lang="en-US" dirty="0">
              <a:latin typeface="Consolas" panose="020B0609020204030204" pitchFamily="49" charset="0"/>
              <a:cs typeface="Consolas" panose="020B0609020204030204" pitchFamily="49" charset="0"/>
            </a:endParaRPr>
          </a:p>
          <a:p>
            <a:pPr marL="0" indent="0" eaLnBrk="1" hangingPunct="1">
              <a:buFont typeface="Arial" charset="0"/>
              <a:buNone/>
              <a:defRPr/>
            </a:pPr>
            <a:endParaRPr lang="en-US" b="1" dirty="0"/>
          </a:p>
          <a:p>
            <a:pPr eaLnBrk="1" hangingPunct="1">
              <a:defRPr/>
            </a:pPr>
            <a:r>
              <a:rPr lang="en-US" b="1" dirty="0" smtClean="0"/>
              <a:t>Example</a:t>
            </a:r>
            <a:r>
              <a:rPr lang="en-US" dirty="0" smtClean="0"/>
              <a:t>:</a:t>
            </a:r>
          </a:p>
          <a:p>
            <a:pPr lvl="1" eaLnBrk="1" hangingPunct="1">
              <a:lnSpc>
                <a:spcPct val="70000"/>
              </a:lnSpc>
              <a:buFont typeface="Arial" charset="0"/>
              <a:buNone/>
              <a:defRPr/>
            </a:pPr>
            <a:r>
              <a:rPr lang="en-CA" b="1" dirty="0">
                <a:solidFill>
                  <a:srgbClr val="FF0000"/>
                </a:solidFill>
                <a:latin typeface="Consolas" pitchFamily="49" charset="0"/>
              </a:rPr>
              <a:t>Sub</a:t>
            </a:r>
            <a:r>
              <a:rPr lang="en-CA" dirty="0">
                <a:latin typeface="Consolas" pitchFamily="49" charset="0"/>
              </a:rPr>
              <a:t> First_Example_Macro_Info()</a:t>
            </a:r>
          </a:p>
          <a:p>
            <a:pPr lvl="1" eaLnBrk="1" hangingPunct="1">
              <a:lnSpc>
                <a:spcPct val="70000"/>
              </a:lnSpc>
              <a:buFont typeface="Arial" charset="0"/>
              <a:buNone/>
              <a:defRPr/>
            </a:pPr>
            <a:endParaRPr lang="en-CA" dirty="0" smtClean="0">
              <a:latin typeface="Consolas" pitchFamily="49" charset="0"/>
            </a:endParaRPr>
          </a:p>
          <a:p>
            <a:pPr lvl="1" eaLnBrk="1" hangingPunct="1">
              <a:lnSpc>
                <a:spcPct val="70000"/>
              </a:lnSpc>
              <a:buFont typeface="Arial" charset="0"/>
              <a:buNone/>
              <a:defRPr/>
            </a:pPr>
            <a:endParaRPr lang="en-CA" dirty="0">
              <a:latin typeface="Consolas" pitchFamily="49" charset="0"/>
            </a:endParaRPr>
          </a:p>
          <a:p>
            <a:pPr lvl="1" eaLnBrk="1" hangingPunct="1">
              <a:lnSpc>
                <a:spcPct val="70000"/>
              </a:lnSpc>
              <a:buFont typeface="Arial" charset="0"/>
              <a:buNone/>
              <a:defRPr/>
            </a:pPr>
            <a:r>
              <a:rPr lang="en-CA" dirty="0" smtClean="0">
                <a:latin typeface="Consolas" pitchFamily="49" charset="0"/>
              </a:rPr>
              <a:t>End </a:t>
            </a:r>
            <a:r>
              <a:rPr lang="en-CA" b="1" dirty="0" smtClean="0">
                <a:solidFill>
                  <a:srgbClr val="FF0000"/>
                </a:solidFill>
                <a:latin typeface="Consolas" pitchFamily="49" charset="0"/>
              </a:rPr>
              <a:t>Sub</a:t>
            </a:r>
            <a:endParaRPr lang="en-US" b="1" dirty="0" smtClean="0">
              <a:solidFill>
                <a:srgbClr val="FF0000"/>
              </a:solidFill>
            </a:endParaRPr>
          </a:p>
          <a:p>
            <a:pPr eaLnBrk="1" hangingPunct="1">
              <a:defRPr/>
            </a:pPr>
            <a:r>
              <a:rPr lang="en-US" dirty="0" smtClean="0"/>
              <a:t>All executable VBA program statements must be inside the subroutine</a:t>
            </a:r>
          </a:p>
        </p:txBody>
      </p:sp>
      <p:grpSp>
        <p:nvGrpSpPr>
          <p:cNvPr id="14" name="Group 13"/>
          <p:cNvGrpSpPr/>
          <p:nvPr/>
        </p:nvGrpSpPr>
        <p:grpSpPr>
          <a:xfrm>
            <a:off x="4107996" y="1776186"/>
            <a:ext cx="5036004" cy="1231900"/>
            <a:chOff x="4114800" y="1600200"/>
            <a:chExt cx="5036004" cy="1231900"/>
          </a:xfrm>
        </p:grpSpPr>
        <p:sp>
          <p:nvSpPr>
            <p:cNvPr id="4" name="TextBox 3"/>
            <p:cNvSpPr txBox="1"/>
            <p:nvPr/>
          </p:nvSpPr>
          <p:spPr bwMode="auto">
            <a:xfrm>
              <a:off x="5874204" y="1600200"/>
              <a:ext cx="3276600" cy="12319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Header, start of subroutine:</a:t>
              </a:r>
            </a:p>
            <a:p>
              <a:pPr marL="285750" indent="-285750">
                <a:buFont typeface="Arial" panose="020B0604020202020204" pitchFamily="34" charset="0"/>
                <a:buChar char="•"/>
                <a:defRPr/>
              </a:pPr>
              <a:r>
                <a:rPr lang="en-US" dirty="0">
                  <a:solidFill>
                    <a:srgbClr val="FF0000"/>
                  </a:solidFill>
                </a:rPr>
                <a:t>Has word ‘</a:t>
              </a:r>
              <a:r>
                <a:rPr lang="en-US" sz="2000" dirty="0">
                  <a:solidFill>
                    <a:srgbClr val="FF0000"/>
                  </a:solidFill>
                  <a:latin typeface="Consolas" panose="020B0609020204030204" pitchFamily="49" charset="0"/>
                  <a:cs typeface="Consolas" panose="020B0609020204030204" pitchFamily="49" charset="0"/>
                </a:rPr>
                <a:t>Sub</a:t>
              </a:r>
              <a:r>
                <a:rPr lang="en-US" dirty="0">
                  <a:solidFill>
                    <a:srgbClr val="FF0000"/>
                  </a:solidFill>
                </a:rPr>
                <a:t>’ </a:t>
              </a:r>
            </a:p>
            <a:p>
              <a:pPr marL="285750" indent="-285750">
                <a:buFont typeface="Arial" panose="020B0604020202020204" pitchFamily="34" charset="0"/>
                <a:buChar char="•"/>
                <a:defRPr/>
              </a:pPr>
              <a:r>
                <a:rPr lang="en-US" dirty="0">
                  <a:solidFill>
                    <a:srgbClr val="FF0000"/>
                  </a:solidFill>
                </a:rPr>
                <a:t>Name of subroutine</a:t>
              </a:r>
            </a:p>
            <a:p>
              <a:pPr marL="285750" indent="-285750">
                <a:buFont typeface="Arial" panose="020B0604020202020204" pitchFamily="34" charset="0"/>
                <a:buChar char="•"/>
                <a:defRPr/>
              </a:pPr>
              <a:r>
                <a:rPr lang="en-US" dirty="0">
                  <a:solidFill>
                    <a:srgbClr val="FF0000"/>
                  </a:solidFill>
                </a:rPr>
                <a:t>Set of brackets</a:t>
              </a:r>
            </a:p>
          </p:txBody>
        </p:sp>
        <p:cxnSp>
          <p:nvCxnSpPr>
            <p:cNvPr id="6" name="Straight Arrow Connector 5"/>
            <p:cNvCxnSpPr>
              <a:stCxn id="4" idx="1"/>
            </p:cNvCxnSpPr>
            <p:nvPr/>
          </p:nvCxnSpPr>
          <p:spPr bwMode="auto">
            <a:xfrm flipH="1">
              <a:off x="4114800" y="2216150"/>
              <a:ext cx="1759404" cy="555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a:grpSpLocks/>
          </p:cNvGrpSpPr>
          <p:nvPr/>
        </p:nvGrpSpPr>
        <p:grpSpPr bwMode="auto">
          <a:xfrm>
            <a:off x="1752600" y="3317082"/>
            <a:ext cx="7460640" cy="1567672"/>
            <a:chOff x="1559794" y="3780649"/>
            <a:chExt cx="7460638" cy="1567934"/>
          </a:xfrm>
        </p:grpSpPr>
        <p:sp>
          <p:nvSpPr>
            <p:cNvPr id="8" name="TextBox 7"/>
            <p:cNvSpPr txBox="1"/>
            <p:nvPr/>
          </p:nvSpPr>
          <p:spPr>
            <a:xfrm>
              <a:off x="5743833" y="4672195"/>
              <a:ext cx="3276599" cy="676388"/>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End of subroutine:</a:t>
              </a:r>
            </a:p>
            <a:p>
              <a:pPr marL="285750" indent="-285750">
                <a:buFont typeface="Arial" panose="020B0604020202020204" pitchFamily="34" charset="0"/>
                <a:buChar char="•"/>
                <a:defRPr/>
              </a:pPr>
              <a:r>
                <a:rPr lang="en-US" dirty="0">
                  <a:solidFill>
                    <a:srgbClr val="FF0000"/>
                  </a:solidFill>
                </a:rPr>
                <a:t>Has ‘</a:t>
              </a:r>
              <a:r>
                <a:rPr lang="en-US" sz="2000" dirty="0">
                  <a:solidFill>
                    <a:srgbClr val="FF0000"/>
                  </a:solidFill>
                  <a:latin typeface="Consolas" panose="020B0609020204030204" pitchFamily="49" charset="0"/>
                  <a:cs typeface="Consolas" panose="020B0609020204030204" pitchFamily="49" charset="0"/>
                </a:rPr>
                <a:t>End Sub</a:t>
              </a:r>
              <a:r>
                <a:rPr lang="en-US" dirty="0">
                  <a:solidFill>
                    <a:srgbClr val="FF0000"/>
                  </a:solidFill>
                </a:rPr>
                <a:t>’ </a:t>
              </a:r>
            </a:p>
          </p:txBody>
        </p:sp>
        <p:cxnSp>
          <p:nvCxnSpPr>
            <p:cNvPr id="9" name="Straight Arrow Connector 8"/>
            <p:cNvCxnSpPr>
              <a:stCxn id="8" idx="1"/>
            </p:cNvCxnSpPr>
            <p:nvPr/>
          </p:nvCxnSpPr>
          <p:spPr>
            <a:xfrm flipH="1" flipV="1">
              <a:off x="1559794" y="3780649"/>
              <a:ext cx="4184039" cy="12297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498240" y="2971800"/>
            <a:ext cx="5715000" cy="1100137"/>
            <a:chOff x="3276600" y="2971801"/>
            <a:chExt cx="5715000" cy="1100137"/>
          </a:xfrm>
        </p:grpSpPr>
        <p:sp>
          <p:nvSpPr>
            <p:cNvPr id="10" name="TextBox 9"/>
            <p:cNvSpPr txBox="1"/>
            <p:nvPr/>
          </p:nvSpPr>
          <p:spPr>
            <a:xfrm>
              <a:off x="5715000" y="3424238"/>
              <a:ext cx="3276600" cy="6477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Note: all lines in between are indented (4 spaces)</a:t>
              </a:r>
              <a:endParaRPr lang="en-US" dirty="0">
                <a:solidFill>
                  <a:srgbClr val="FF0000"/>
                </a:solidFill>
              </a:endParaRPr>
            </a:p>
          </p:txBody>
        </p:sp>
        <p:cxnSp>
          <p:nvCxnSpPr>
            <p:cNvPr id="11" name="Straight Arrow Connector 10"/>
            <p:cNvCxnSpPr>
              <a:stCxn id="10" idx="1"/>
            </p:cNvCxnSpPr>
            <p:nvPr/>
          </p:nvCxnSpPr>
          <p:spPr>
            <a:xfrm flipH="1" flipV="1">
              <a:off x="3276600" y="2971801"/>
              <a:ext cx="2438400" cy="7762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3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
                                  </p:stCondLst>
                                  <p:childTnLst>
                                    <p:set>
                                      <p:cBhvr>
                                        <p:cTn id="3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
                                  </p:stCondLst>
                                  <p:childTnLst>
                                    <p:set>
                                      <p:cBhvr>
                                        <p:cTn id="46"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b="1">
                <a:solidFill>
                  <a:srgbClr val="FF0000"/>
                </a:solidFill>
                <a:latin typeface="Consolas" pitchFamily="49" charset="0"/>
                <a:cs typeface="Consolas" pitchFamily="49" charset="0"/>
              </a:rPr>
              <a:t>Sub</a:t>
            </a:r>
            <a:r>
              <a:rPr lang="en-US"/>
              <a:t>’ </a:t>
            </a:r>
            <a:r>
              <a:rPr lang="en-US" smtClean="0"/>
              <a:t>Keyword: 2</a:t>
            </a:r>
            <a:endParaRPr lang="en-US"/>
          </a:p>
        </p:txBody>
      </p:sp>
      <p:sp>
        <p:nvSpPr>
          <p:cNvPr id="3" name="Content Placeholder 2"/>
          <p:cNvSpPr>
            <a:spLocks noGrp="1"/>
          </p:cNvSpPr>
          <p:nvPr>
            <p:ph idx="1"/>
          </p:nvPr>
        </p:nvSpPr>
        <p:spPr/>
        <p:txBody>
          <a:bodyPr/>
          <a:lstStyle/>
          <a:p>
            <a:r>
              <a:rPr lang="en-US" smtClean="0"/>
              <a:t>Real world VBA programs will be broken down into multiple ‘subs’ (subroutines or program parts)</a:t>
            </a:r>
          </a:p>
          <a:p>
            <a:r>
              <a:rPr lang="en-US" smtClean="0"/>
              <a:t>Because this is only brief introduction into writing VBA programs you will only have to define one subroutine for your assignment.</a:t>
            </a:r>
            <a:endParaRPr lang="en-US"/>
          </a:p>
        </p:txBody>
      </p:sp>
    </p:spTree>
    <p:extLst>
      <p:ext uri="{BB962C8B-B14F-4D97-AF65-F5344CB8AC3E}">
        <p14:creationId xmlns:p14="http://schemas.microsoft.com/office/powerpoint/2010/main" val="3834312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smtClean="0"/>
              <a:t>VBA Examples: This Point Onwards</a:t>
            </a:r>
          </a:p>
        </p:txBody>
      </p:sp>
      <p:sp>
        <p:nvSpPr>
          <p:cNvPr id="61442" name="Content Placeholder 2"/>
          <p:cNvSpPr>
            <a:spLocks noGrp="1"/>
          </p:cNvSpPr>
          <p:nvPr>
            <p:ph idx="1"/>
          </p:nvPr>
        </p:nvSpPr>
        <p:spPr/>
        <p:txBody>
          <a:bodyPr/>
          <a:lstStyle/>
          <a:p>
            <a:pPr eaLnBrk="1" hangingPunct="1"/>
            <a:r>
              <a:rPr lang="en-US" dirty="0" smtClean="0"/>
              <a:t>Unlike the previous example you will be manually typing in the program instructions yourself rather than automatically recording the program as a series of steps</a:t>
            </a:r>
          </a:p>
          <a:p>
            <a:pPr eaLnBrk="1" hangingPunct="1"/>
            <a:r>
              <a:rPr lang="en-US" dirty="0" smtClean="0"/>
              <a:t>Reminder: some of the early examples are meant only as a learning/teaching tool</a:t>
            </a:r>
          </a:p>
          <a:p>
            <a:pPr lvl="1" eaLnBrk="1" hangingPunct="1"/>
            <a:r>
              <a:rPr lang="en-US" dirty="0" smtClean="0"/>
              <a:t>They show you how to write simple VBA programs</a:t>
            </a:r>
          </a:p>
          <a:p>
            <a:pPr lvl="1" eaLnBrk="1" hangingPunct="1"/>
            <a:r>
              <a:rPr lang="en-US" dirty="0" smtClean="0"/>
              <a:t>So they won’t yet focus on “doing useful things” yet</a:t>
            </a:r>
          </a:p>
          <a:p>
            <a:pPr eaLnBrk="1" hangingPunct="1"/>
            <a:r>
              <a:rPr lang="en-US" dirty="0" smtClean="0"/>
              <a:t>Try typing them into the VBA editor or cutting and pasting them yourself</a:t>
            </a:r>
          </a:p>
          <a:p>
            <a:pPr lvl="1" eaLnBrk="1" hangingPunct="1"/>
            <a:r>
              <a:rPr lang="en-US" dirty="0" smtClean="0"/>
              <a:t>It’s important to “try things out for yourself”</a:t>
            </a:r>
          </a:p>
          <a:p>
            <a:pPr lvl="1" eaLnBrk="1" hangingPunct="1"/>
            <a:r>
              <a:rPr lang="en-US" dirty="0" smtClean="0"/>
              <a:t>With programming you learn by “doing yourself” rather than by watching someone else ‘do’</a:t>
            </a:r>
          </a:p>
        </p:txBody>
      </p:sp>
    </p:spTree>
    <p:extLst>
      <p:ext uri="{BB962C8B-B14F-4D97-AF65-F5344CB8AC3E}">
        <p14:creationId xmlns:p14="http://schemas.microsoft.com/office/powerpoint/2010/main" val="2933747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smtClean="0"/>
              <a:t>First VBA Example</a:t>
            </a:r>
          </a:p>
        </p:txBody>
      </p:sp>
      <p:sp>
        <p:nvSpPr>
          <p:cNvPr id="62466" name="Content Placeholder 2"/>
          <p:cNvSpPr>
            <a:spLocks noGrp="1"/>
          </p:cNvSpPr>
          <p:nvPr>
            <p:ph idx="1"/>
          </p:nvPr>
        </p:nvSpPr>
        <p:spPr/>
        <p:txBody>
          <a:bodyPr/>
          <a:lstStyle/>
          <a:p>
            <a:pPr eaLnBrk="1" hangingPunct="1"/>
            <a:r>
              <a:rPr lang="en-US" dirty="0" smtClean="0"/>
              <a:t>Learning Objectives:</a:t>
            </a:r>
          </a:p>
          <a:p>
            <a:pPr lvl="1" eaLnBrk="1" hangingPunct="1"/>
            <a:r>
              <a:rPr lang="en-US" dirty="0" smtClean="0"/>
              <a:t>Creating/running a VBA program</a:t>
            </a:r>
          </a:p>
          <a:p>
            <a:pPr lvl="1" eaLnBrk="1" hangingPunct="1"/>
            <a:r>
              <a:rPr lang="en-US" dirty="0" smtClean="0"/>
              <a:t>Creating a Message Box “</a:t>
            </a:r>
            <a:r>
              <a:rPr lang="en-US" dirty="0" smtClean="0">
                <a:latin typeface="Consolas" panose="020B0609020204030204" pitchFamily="49" charset="0"/>
                <a:cs typeface="Consolas" panose="020B0609020204030204" pitchFamily="49" charset="0"/>
              </a:rPr>
              <a:t>MsgBox</a:t>
            </a:r>
            <a:r>
              <a:rPr lang="en-US" dirty="0" smtClean="0"/>
              <a:t>”</a:t>
            </a:r>
          </a:p>
          <a:p>
            <a:pPr eaLnBrk="1" hangingPunct="1"/>
            <a:r>
              <a:rPr lang="en-US" dirty="0" smtClean="0"/>
              <a:t>Reminder steps (since this is your first example)</a:t>
            </a:r>
          </a:p>
          <a:p>
            <a:pPr lvl="1" eaLnBrk="1" hangingPunct="1"/>
            <a:r>
              <a:rPr lang="en-US" dirty="0" smtClean="0"/>
              <a:t>Start up the application (MS-Word)</a:t>
            </a:r>
          </a:p>
          <a:p>
            <a:pPr lvl="1" eaLnBrk="1" hangingPunct="1"/>
            <a:r>
              <a:rPr lang="en-US" dirty="0" smtClean="0"/>
              <a:t>Invoke the VBA editor: </a:t>
            </a:r>
            <a:r>
              <a:rPr lang="en-US" dirty="0" smtClean="0">
                <a:latin typeface="Consolas" panose="020B0609020204030204" pitchFamily="49" charset="0"/>
                <a:cs typeface="Consolas" panose="020B0609020204030204" pitchFamily="49" charset="0"/>
              </a:rPr>
              <a:t>Developer-&gt;Visual Basic</a:t>
            </a:r>
          </a:p>
          <a:p>
            <a:pPr lvl="1" eaLnBrk="1" hangingPunct="1"/>
            <a:endParaRPr lang="en-US" dirty="0"/>
          </a:p>
          <a:p>
            <a:pPr lvl="1" eaLnBrk="1" hangingPunct="1"/>
            <a:endParaRPr lang="en-US" dirty="0" smtClean="0"/>
          </a:p>
          <a:p>
            <a:pPr lvl="1" eaLnBrk="1" hangingPunct="1"/>
            <a:endParaRPr lang="en-US" dirty="0"/>
          </a:p>
          <a:p>
            <a:pPr marL="339725" lvl="1" indent="0" eaLnBrk="1" hangingPunct="1">
              <a:buNone/>
            </a:pPr>
            <a:endParaRPr lang="en-US" dirty="0"/>
          </a:p>
          <a:p>
            <a:pPr lvl="1" eaLnBrk="1" hangingPunct="1"/>
            <a:r>
              <a:rPr lang="en-US" dirty="0" smtClean="0"/>
              <a:t>If successful you should see something similar to the image</a:t>
            </a:r>
          </a:p>
        </p:txBody>
      </p:sp>
      <p:pic>
        <p:nvPicPr>
          <p:cNvPr id="2050" name="Picture 2"/>
          <p:cNvPicPr>
            <a:picLocks noChangeAspect="1" noChangeArrowheads="1"/>
          </p:cNvPicPr>
          <p:nvPr/>
        </p:nvPicPr>
        <p:blipFill>
          <a:blip r:embed="rId2"/>
          <a:srcRect/>
          <a:stretch>
            <a:fillRect/>
          </a:stretch>
        </p:blipFill>
        <p:spPr bwMode="auto">
          <a:xfrm>
            <a:off x="1066800" y="5601772"/>
            <a:ext cx="3657600" cy="1367307"/>
          </a:xfrm>
          <a:prstGeom prst="rect">
            <a:avLst/>
          </a:prstGeom>
          <a:noFill/>
          <a:ln w="9525">
            <a:noFill/>
            <a:miter lim="800000"/>
            <a:headEnd/>
            <a:tailEnd/>
          </a:ln>
        </p:spPr>
      </p:pic>
      <p:grpSp>
        <p:nvGrpSpPr>
          <p:cNvPr id="2" name="Group 1"/>
          <p:cNvGrpSpPr/>
          <p:nvPr/>
        </p:nvGrpSpPr>
        <p:grpSpPr>
          <a:xfrm>
            <a:off x="1066800" y="3759500"/>
            <a:ext cx="5562600" cy="1447800"/>
            <a:chOff x="1066800" y="3581400"/>
            <a:chExt cx="5943600" cy="1577378"/>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37"/>
            <a:stretch/>
          </p:blipFill>
          <p:spPr bwMode="auto">
            <a:xfrm>
              <a:off x="1066800" y="3581400"/>
              <a:ext cx="5943600" cy="1577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2410116">
              <a:off x="1335137" y="4236738"/>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4191000" y="5692346"/>
            <a:ext cx="4038600" cy="923330"/>
            <a:chOff x="4191000" y="5692346"/>
            <a:chExt cx="4038600" cy="923330"/>
          </a:xfrm>
        </p:grpSpPr>
        <p:cxnSp>
          <p:nvCxnSpPr>
            <p:cNvPr id="7" name="Straight Arrow Connector 6"/>
            <p:cNvCxnSpPr/>
            <p:nvPr/>
          </p:nvCxnSpPr>
          <p:spPr>
            <a:xfrm flipH="1">
              <a:off x="4191000" y="6170053"/>
              <a:ext cx="1371600" cy="2307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2600" y="5692346"/>
              <a:ext cx="2667000" cy="923330"/>
            </a:xfrm>
            <a:prstGeom prst="rect">
              <a:avLst/>
            </a:prstGeom>
            <a:noFill/>
          </p:spPr>
          <p:txBody>
            <a:bodyPr wrap="square" rtlCol="0">
              <a:spAutoFit/>
            </a:bodyPr>
            <a:lstStyle/>
            <a:p>
              <a:r>
                <a:rPr lang="en-US" b="1" dirty="0" smtClean="0">
                  <a:solidFill>
                    <a:srgbClr val="FF0000"/>
                  </a:solidFill>
                </a:rPr>
                <a:t>Enter your program instructions here (program editor)</a:t>
              </a:r>
              <a:endParaRPr lang="en-US" b="1" dirty="0">
                <a:solidFill>
                  <a:srgbClr val="FF0000"/>
                </a:solidFill>
              </a:endParaRPr>
            </a:p>
          </p:txBody>
        </p:sp>
      </p:grpSp>
    </p:spTree>
    <p:extLst>
      <p:ext uri="{BB962C8B-B14F-4D97-AF65-F5344CB8AC3E}">
        <p14:creationId xmlns:p14="http://schemas.microsoft.com/office/powerpoint/2010/main" val="29775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246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bldLvl="3"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t>First VBA Example (2)</a:t>
            </a:r>
          </a:p>
        </p:txBody>
      </p:sp>
      <p:sp>
        <p:nvSpPr>
          <p:cNvPr id="63490" name="Content Placeholder 2"/>
          <p:cNvSpPr>
            <a:spLocks noGrp="1"/>
          </p:cNvSpPr>
          <p:nvPr>
            <p:ph idx="1"/>
          </p:nvPr>
        </p:nvSpPr>
        <p:spPr/>
        <p:txBody>
          <a:bodyPr/>
          <a:lstStyle/>
          <a:p>
            <a:pPr eaLnBrk="1" hangingPunct="1"/>
            <a:r>
              <a:rPr lang="en-US" dirty="0" smtClean="0"/>
              <a:t>Type in or cut-and-paste the following example into the </a:t>
            </a:r>
            <a:r>
              <a:rPr lang="en-US" i="1" dirty="0" smtClean="0"/>
              <a:t>VBA editor</a:t>
            </a:r>
            <a:r>
              <a:rPr lang="en-US" dirty="0" smtClean="0"/>
              <a:t> (see last image for location of the editor, previous slide)</a:t>
            </a:r>
          </a:p>
          <a:p>
            <a:pPr lvl="1" eaLnBrk="1" hangingPunct="1"/>
            <a:r>
              <a:rPr lang="en-US" dirty="0" smtClean="0"/>
              <a:t>This is </a:t>
            </a:r>
            <a:r>
              <a:rPr lang="en-US" b="1" dirty="0" smtClean="0"/>
              <a:t>NOT</a:t>
            </a:r>
            <a:r>
              <a:rPr lang="en-US" dirty="0" smtClean="0"/>
              <a:t> the same as pasting it directly into MS-Word.</a:t>
            </a:r>
          </a:p>
          <a:p>
            <a:pPr lvl="1" eaLnBrk="1" hangingPunct="1"/>
            <a:r>
              <a:rPr lang="en-US" b="1" dirty="0"/>
              <a:t>Word document containing </a:t>
            </a:r>
            <a:r>
              <a:rPr lang="en-US" b="1" dirty="0" smtClean="0"/>
              <a:t>the macro</a:t>
            </a:r>
            <a:r>
              <a:rPr lang="en-US"/>
              <a:t>: </a:t>
            </a:r>
            <a:r>
              <a:rPr lang="en-US" smtClean="0">
                <a:latin typeface="Consolas" panose="020B0609020204030204" pitchFamily="49" charset="0"/>
                <a:cs typeface="Consolas" panose="020B0609020204030204" pitchFamily="49" charset="0"/>
              </a:rPr>
              <a:t>1firstExampleMacro.docm</a:t>
            </a:r>
            <a:endParaRPr lang="en-US" dirty="0" smtClean="0">
              <a:latin typeface="Consolas" panose="020B0609020204030204" pitchFamily="49" charset="0"/>
              <a:cs typeface="Consolas" panose="020B0609020204030204" pitchFamily="49" charset="0"/>
            </a:endParaRPr>
          </a:p>
          <a:p>
            <a:pPr eaLnBrk="1" hangingPunct="1"/>
            <a:endParaRPr lang="en-US" dirty="0" smtClean="0"/>
          </a:p>
        </p:txBody>
      </p:sp>
      <p:sp>
        <p:nvSpPr>
          <p:cNvPr id="5" name="Rectangle 4"/>
          <p:cNvSpPr/>
          <p:nvPr/>
        </p:nvSpPr>
        <p:spPr>
          <a:xfrm>
            <a:off x="753682" y="3048000"/>
            <a:ext cx="7801099" cy="12954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1"/>
            <a:r>
              <a:rPr lang="en-CA" b="1">
                <a:latin typeface="Consolas" panose="020B0609020204030204" pitchFamily="49" charset="0"/>
                <a:cs typeface="Consolas" panose="020B0609020204030204" pitchFamily="49" charset="0"/>
              </a:rPr>
              <a:t>Sub first_example_macro_info()</a:t>
            </a:r>
          </a:p>
          <a:p>
            <a:pPr marL="234950" lvl="1"/>
            <a:r>
              <a:rPr lang="en-CA" b="1" smtClean="0">
                <a:latin typeface="Consolas" panose="020B0609020204030204" pitchFamily="49" charset="0"/>
                <a:cs typeface="Consolas" panose="020B0609020204030204" pitchFamily="49" charset="0"/>
              </a:rPr>
              <a:t>    MsgBox </a:t>
            </a:r>
            <a:r>
              <a:rPr lang="en-CA" b="1">
                <a:latin typeface="Consolas" panose="020B0609020204030204" pitchFamily="49" charset="0"/>
                <a:cs typeface="Consolas" panose="020B0609020204030204" pitchFamily="49" charset="0"/>
              </a:rPr>
              <a:t>("Congratulations! This your first computer </a:t>
            </a:r>
          </a:p>
          <a:p>
            <a:pPr marL="234950" lvl="1"/>
            <a:r>
              <a:rPr lang="en-CA" b="1">
                <a:latin typeface="Consolas" panose="020B0609020204030204" pitchFamily="49" charset="0"/>
                <a:cs typeface="Consolas" panose="020B0609020204030204" pitchFamily="49" charset="0"/>
              </a:rPr>
              <a:t>             program")</a:t>
            </a:r>
          </a:p>
          <a:p>
            <a:pPr marL="234950" lvl="1"/>
            <a:r>
              <a:rPr lang="en-CA" b="1">
                <a:latin typeface="Consolas" panose="020B0609020204030204" pitchFamily="49" charset="0"/>
                <a:cs typeface="Consolas" panose="020B0609020204030204" pitchFamily="49" charset="0"/>
              </a:rPr>
              <a:t>End Sub</a:t>
            </a:r>
            <a:endParaRPr lang="en-US" b="1" dirty="0">
              <a:latin typeface="Consolas" panose="020B0609020204030204" pitchFamily="49" charset="0"/>
              <a:cs typeface="Consolas" panose="020B0609020204030204" pitchFamily="49" charset="0"/>
            </a:endParaRPr>
          </a:p>
        </p:txBody>
      </p:sp>
      <p:pic>
        <p:nvPicPr>
          <p:cNvPr id="2" name="Picture 1"/>
          <p:cNvPicPr>
            <a:picLocks noChangeAspect="1"/>
          </p:cNvPicPr>
          <p:nvPr/>
        </p:nvPicPr>
        <p:blipFill>
          <a:blip r:embed="rId3"/>
          <a:stretch>
            <a:fillRect/>
          </a:stretch>
        </p:blipFill>
        <p:spPr>
          <a:xfrm>
            <a:off x="5715000" y="3848100"/>
            <a:ext cx="3209925" cy="1504950"/>
          </a:xfrm>
          <a:prstGeom prst="rect">
            <a:avLst/>
          </a:prstGeom>
        </p:spPr>
      </p:pic>
    </p:spTree>
    <p:extLst>
      <p:ext uri="{BB962C8B-B14F-4D97-AF65-F5344CB8AC3E}">
        <p14:creationId xmlns:p14="http://schemas.microsoft.com/office/powerpoint/2010/main" val="32165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uiExpand="1" build="p" bldLvl="3"/>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Running Macros</a:t>
            </a:r>
            <a:endParaRPr lang="en-US" dirty="0"/>
          </a:p>
        </p:txBody>
      </p:sp>
      <p:sp>
        <p:nvSpPr>
          <p:cNvPr id="3" name="Content Placeholder 2"/>
          <p:cNvSpPr>
            <a:spLocks noGrp="1"/>
          </p:cNvSpPr>
          <p:nvPr>
            <p:ph idx="1"/>
          </p:nvPr>
        </p:nvSpPr>
        <p:spPr/>
        <p:txBody>
          <a:bodyPr/>
          <a:lstStyle/>
          <a:p>
            <a:r>
              <a:rPr lang="en-US" dirty="0" smtClean="0"/>
              <a:t>(You must first have the ‘developer’ tab visible).</a:t>
            </a:r>
          </a:p>
          <a:p>
            <a:r>
              <a:rPr lang="en-US" dirty="0" smtClean="0"/>
              <a:t>Developer-&gt;Macros</a:t>
            </a:r>
          </a:p>
          <a:p>
            <a:endParaRPr lang="en-US" dirty="0"/>
          </a:p>
          <a:p>
            <a:endParaRPr lang="en-US" dirty="0" smtClean="0"/>
          </a:p>
          <a:p>
            <a:endParaRPr lang="en-US" dirty="0"/>
          </a:p>
          <a:p>
            <a:endParaRPr lang="en-US" dirty="0" smtClean="0"/>
          </a:p>
          <a:p>
            <a:r>
              <a:rPr lang="en-US" dirty="0" smtClean="0"/>
              <a:t>The single macro should be highlighted, then click ‘</a:t>
            </a:r>
            <a:r>
              <a:rPr lang="en-US" dirty="0" smtClean="0">
                <a:latin typeface="Consolas" panose="020B0609020204030204" pitchFamily="49" charset="0"/>
                <a:cs typeface="Consolas" panose="020B0609020204030204" pitchFamily="49" charset="0"/>
              </a:rPr>
              <a:t>run</a:t>
            </a:r>
            <a:r>
              <a:rPr lang="en-US" dirty="0" smtClean="0"/>
              <a:t>’</a:t>
            </a:r>
          </a:p>
          <a:p>
            <a:endParaRPr lang="en-US" dirty="0"/>
          </a:p>
        </p:txBody>
      </p:sp>
      <p:grpSp>
        <p:nvGrpSpPr>
          <p:cNvPr id="11" name="Group 10"/>
          <p:cNvGrpSpPr/>
          <p:nvPr/>
        </p:nvGrpSpPr>
        <p:grpSpPr>
          <a:xfrm>
            <a:off x="781050" y="2556439"/>
            <a:ext cx="6086475" cy="1219200"/>
            <a:chOff x="781050" y="2556439"/>
            <a:chExt cx="6086475" cy="121920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340"/>
            <a:stretch/>
          </p:blipFill>
          <p:spPr bwMode="auto">
            <a:xfrm>
              <a:off x="781050" y="2556439"/>
              <a:ext cx="60864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2783674">
              <a:off x="1423896" y="2988808"/>
              <a:ext cx="381000" cy="3048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781050" y="4620991"/>
            <a:ext cx="4386173" cy="1371600"/>
            <a:chOff x="781050" y="4620991"/>
            <a:chExt cx="4386173" cy="1371600"/>
          </a:xfrm>
        </p:grpSpPr>
        <p:pic>
          <p:nvPicPr>
            <p:cNvPr id="12" name="Picture 11"/>
            <p:cNvPicPr>
              <a:picLocks noChangeAspect="1"/>
            </p:cNvPicPr>
            <p:nvPr/>
          </p:nvPicPr>
          <p:blipFill>
            <a:blip r:embed="rId3"/>
            <a:stretch>
              <a:fillRect/>
            </a:stretch>
          </p:blipFill>
          <p:spPr>
            <a:xfrm>
              <a:off x="781050" y="4620991"/>
              <a:ext cx="4381500" cy="1371600"/>
            </a:xfrm>
            <a:prstGeom prst="rect">
              <a:avLst/>
            </a:prstGeom>
          </p:spPr>
        </p:pic>
        <p:sp>
          <p:nvSpPr>
            <p:cNvPr id="4" name="Right Arrow 3"/>
            <p:cNvSpPr/>
            <p:nvPr/>
          </p:nvSpPr>
          <p:spPr>
            <a:xfrm rot="12783674">
              <a:off x="4786223" y="5222426"/>
              <a:ext cx="381000" cy="3048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9205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Visual Basic For Applications (VBA)</a:t>
            </a:r>
          </a:p>
        </p:txBody>
      </p:sp>
      <p:sp>
        <p:nvSpPr>
          <p:cNvPr id="19458" name="Content Placeholder 2"/>
          <p:cNvSpPr>
            <a:spLocks noGrp="1"/>
          </p:cNvSpPr>
          <p:nvPr>
            <p:ph idx="1"/>
          </p:nvPr>
        </p:nvSpPr>
        <p:spPr/>
        <p:txBody>
          <a:bodyPr/>
          <a:lstStyle/>
          <a:p>
            <a:pPr eaLnBrk="1" hangingPunct="1"/>
            <a:r>
              <a:rPr lang="en-US" dirty="0" smtClean="0"/>
              <a:t>Shares a common core with Visual Basic.</a:t>
            </a:r>
          </a:p>
          <a:p>
            <a:pPr lvl="1" eaLnBrk="1" hangingPunct="1"/>
            <a:r>
              <a:rPr lang="en-US" dirty="0" smtClean="0"/>
              <a:t>Statements ‘look’ similar</a:t>
            </a:r>
          </a:p>
          <a:p>
            <a:pPr eaLnBrk="1" hangingPunct="1"/>
            <a:r>
              <a:rPr lang="en-US" dirty="0" smtClean="0"/>
              <a:t>Unlike Visual Basic, VBA programs aren’t written in isolation (creating a program just for it’s own sake).</a:t>
            </a:r>
          </a:p>
          <a:p>
            <a:pPr lvl="1" eaLnBrk="1" hangingPunct="1"/>
            <a:r>
              <a:rPr lang="en-US" dirty="0" smtClean="0"/>
              <a:t>Most programs are written to be standalone</a:t>
            </a:r>
            <a:r>
              <a:rPr lang="en-US" dirty="0"/>
              <a:t>:</a:t>
            </a:r>
            <a:r>
              <a:rPr lang="en-US" dirty="0" smtClean="0"/>
              <a:t> a computer game can be run without (say) running a web browser  or MS-Office.</a:t>
            </a:r>
          </a:p>
          <a:p>
            <a:pPr eaLnBrk="1" hangingPunct="1"/>
            <a:r>
              <a:rPr lang="en-US" dirty="0" smtClean="0"/>
              <a:t>VB = Visual Basic, VB</a:t>
            </a:r>
            <a:r>
              <a:rPr lang="en-US" i="1" u="sng" dirty="0" smtClean="0"/>
              <a:t>A</a:t>
            </a:r>
            <a:r>
              <a:rPr lang="en-US" dirty="0" smtClean="0"/>
              <a:t> = Visual Basic for </a:t>
            </a:r>
            <a:r>
              <a:rPr lang="en-US" i="1" u="sng" dirty="0" smtClean="0"/>
              <a:t>Applications</a:t>
            </a:r>
          </a:p>
          <a:p>
            <a:pPr eaLnBrk="1" hangingPunct="1"/>
            <a:r>
              <a:rPr lang="en-US" dirty="0" smtClean="0"/>
              <a:t>Each VBA program must be associated with a ‘host’ </a:t>
            </a:r>
            <a:r>
              <a:rPr lang="en-US" i="1" dirty="0" smtClean="0"/>
              <a:t>application </a:t>
            </a:r>
            <a:r>
              <a:rPr lang="en-US" dirty="0" smtClean="0"/>
              <a:t>(usually it’s Microsoft office document such as MS-Word but other applications can also be augmented by VBA programs).</a:t>
            </a:r>
          </a:p>
          <a:p>
            <a:pPr lvl="1" eaLnBrk="1" hangingPunct="1"/>
            <a:r>
              <a:rPr lang="en-US" dirty="0" smtClean="0"/>
              <a:t>The host application is enhanced or supplemented by the VBA program</a:t>
            </a:r>
          </a:p>
          <a:p>
            <a:pPr lvl="1" eaLnBrk="1" hangingPunct="1"/>
            <a:r>
              <a:rPr lang="en-US" dirty="0" smtClean="0"/>
              <a:t>“Why doesn’t this stupid word processor have this feature??!!”</a:t>
            </a:r>
          </a:p>
          <a:p>
            <a:pPr marL="514350" lvl="2" indent="0" eaLnBrk="1" hangingPunct="1">
              <a:buNone/>
            </a:pPr>
            <a:r>
              <a:rPr lang="en-US" dirty="0" smtClean="0"/>
              <a:t>- Now you can add that feature yourself using VBA</a:t>
            </a:r>
          </a:p>
          <a:p>
            <a:pPr eaLnBrk="1" hangingPunct="1"/>
            <a:endParaRPr lang="en-US" dirty="0" smtClean="0"/>
          </a:p>
        </p:txBody>
      </p:sp>
    </p:spTree>
    <p:extLst>
      <p:ext uri="{BB962C8B-B14F-4D97-AF65-F5344CB8AC3E}">
        <p14:creationId xmlns:p14="http://schemas.microsoft.com/office/powerpoint/2010/main" val="3169418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39003" y="2359939"/>
            <a:ext cx="5962650" cy="3038475"/>
          </a:xfrm>
          <a:prstGeom prst="rect">
            <a:avLst/>
          </a:prstGeom>
        </p:spPr>
      </p:pic>
      <p:sp>
        <p:nvSpPr>
          <p:cNvPr id="2" name="Title 1"/>
          <p:cNvSpPr>
            <a:spLocks noGrp="1"/>
          </p:cNvSpPr>
          <p:nvPr>
            <p:ph type="title"/>
          </p:nvPr>
        </p:nvSpPr>
        <p:spPr/>
        <p:txBody>
          <a:bodyPr/>
          <a:lstStyle/>
          <a:p>
            <a:r>
              <a:rPr lang="en-US" dirty="0"/>
              <a:t>Running VBA Programs You Have </a:t>
            </a:r>
            <a:r>
              <a:rPr lang="en-US" dirty="0" smtClean="0"/>
              <a:t>Entered (2)</a:t>
            </a:r>
            <a:endParaRPr lang="en-US" dirty="0"/>
          </a:p>
        </p:txBody>
      </p:sp>
      <p:sp>
        <p:nvSpPr>
          <p:cNvPr id="3" name="Content Placeholder 2"/>
          <p:cNvSpPr>
            <a:spLocks noGrp="1"/>
          </p:cNvSpPr>
          <p:nvPr>
            <p:ph idx="1"/>
          </p:nvPr>
        </p:nvSpPr>
        <p:spPr/>
        <p:txBody>
          <a:bodyPr/>
          <a:lstStyle/>
          <a:p>
            <a:r>
              <a:rPr lang="en-US" dirty="0" smtClean="0"/>
              <a:t>Or you can run the program right after you have entered it (in the editor).</a:t>
            </a:r>
            <a:endParaRPr lang="en-US" dirty="0"/>
          </a:p>
        </p:txBody>
      </p:sp>
      <p:grpSp>
        <p:nvGrpSpPr>
          <p:cNvPr id="6" name="Group 5"/>
          <p:cNvGrpSpPr/>
          <p:nvPr/>
        </p:nvGrpSpPr>
        <p:grpSpPr>
          <a:xfrm>
            <a:off x="1694292" y="3786839"/>
            <a:ext cx="2178436" cy="3071161"/>
            <a:chOff x="3351810" y="3605210"/>
            <a:chExt cx="2178436" cy="3071161"/>
          </a:xfrm>
        </p:grpSpPr>
        <p:sp>
          <p:nvSpPr>
            <p:cNvPr id="4" name="Right Arrow 3"/>
            <p:cNvSpPr/>
            <p:nvPr/>
          </p:nvSpPr>
          <p:spPr>
            <a:xfrm rot="12095233">
              <a:off x="3384164" y="3605210"/>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3351810" y="5476042"/>
              <a:ext cx="2178436" cy="1200329"/>
            </a:xfrm>
            <a:prstGeom prst="rect">
              <a:avLst/>
            </a:prstGeom>
            <a:noFill/>
          </p:spPr>
          <p:txBody>
            <a:bodyPr wrap="square" rtlCol="0">
              <a:spAutoFit/>
            </a:bodyPr>
            <a:lstStyle/>
            <a:p>
              <a:pPr marL="225425" indent="-225425">
                <a:buFont typeface="+mj-lt"/>
                <a:buAutoNum type="arabicPeriod"/>
              </a:pPr>
              <a:r>
                <a:rPr lang="en-US" dirty="0" smtClean="0"/>
                <a:t>Ensure correct program “sub” is to be executed (click there)</a:t>
              </a:r>
              <a:endParaRPr lang="en-US" dirty="0"/>
            </a:p>
          </p:txBody>
        </p:sp>
      </p:grpSp>
      <p:grpSp>
        <p:nvGrpSpPr>
          <p:cNvPr id="9" name="Group 8"/>
          <p:cNvGrpSpPr/>
          <p:nvPr/>
        </p:nvGrpSpPr>
        <p:grpSpPr>
          <a:xfrm>
            <a:off x="3384164" y="3019853"/>
            <a:ext cx="2514600" cy="3534775"/>
            <a:chOff x="3384164" y="3019853"/>
            <a:chExt cx="2514600" cy="3534775"/>
          </a:xfrm>
        </p:grpSpPr>
        <p:sp>
          <p:nvSpPr>
            <p:cNvPr id="7" name="Right Arrow 6"/>
            <p:cNvSpPr/>
            <p:nvPr/>
          </p:nvSpPr>
          <p:spPr>
            <a:xfrm rot="12095233">
              <a:off x="3384164" y="3019853"/>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3720328" y="5631298"/>
              <a:ext cx="2178436" cy="923330"/>
            </a:xfrm>
            <a:prstGeom prst="rect">
              <a:avLst/>
            </a:prstGeom>
            <a:noFill/>
          </p:spPr>
          <p:txBody>
            <a:bodyPr wrap="square" rtlCol="0">
              <a:spAutoFit/>
            </a:bodyPr>
            <a:lstStyle/>
            <a:p>
              <a:pPr marL="225425" indent="-225425">
                <a:buFont typeface="+mj-lt"/>
                <a:buAutoNum type="arabicPeriod" startAt="2"/>
              </a:pPr>
              <a:r>
                <a:rPr lang="en-US" dirty="0" smtClean="0"/>
                <a:t>Press the ‘play/run’ button or “F5”</a:t>
              </a:r>
              <a:endParaRPr lang="en-US" dirty="0"/>
            </a:p>
          </p:txBody>
        </p:sp>
      </p:grpSp>
    </p:spTree>
    <p:extLst>
      <p:ext uri="{BB962C8B-B14F-4D97-AF65-F5344CB8AC3E}">
        <p14:creationId xmlns:p14="http://schemas.microsoft.com/office/powerpoint/2010/main" val="33607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VBA Programs: Reminder Of Important Points</a:t>
            </a:r>
            <a:endParaRPr lang="en-CA" dirty="0"/>
          </a:p>
        </p:txBody>
      </p:sp>
      <p:sp>
        <p:nvSpPr>
          <p:cNvPr id="3" name="Content Placeholder 2"/>
          <p:cNvSpPr>
            <a:spLocks noGrp="1"/>
          </p:cNvSpPr>
          <p:nvPr>
            <p:ph idx="1"/>
          </p:nvPr>
        </p:nvSpPr>
        <p:spPr>
          <a:xfrm>
            <a:off x="457200" y="1447800"/>
            <a:ext cx="5105400" cy="5029200"/>
          </a:xfrm>
        </p:spPr>
        <p:txBody>
          <a:bodyPr/>
          <a:lstStyle/>
          <a:p>
            <a:r>
              <a:rPr lang="en-US" dirty="0" smtClean="0"/>
              <a:t>As you just saw a program must begin with the “</a:t>
            </a:r>
            <a:r>
              <a:rPr lang="en-US" dirty="0" smtClean="0">
                <a:latin typeface="Consolas" panose="020B0609020204030204" pitchFamily="49" charset="0"/>
                <a:cs typeface="Consolas" panose="020B0609020204030204" pitchFamily="49" charset="0"/>
              </a:rPr>
              <a:t>sub</a:t>
            </a:r>
            <a:r>
              <a:rPr lang="en-US" dirty="0" smtClean="0"/>
              <a:t>” keyword followed by the name of the “subroutine” (sub-part of the program).</a:t>
            </a:r>
          </a:p>
          <a:p>
            <a:r>
              <a:rPr lang="en-US" dirty="0" smtClean="0"/>
              <a:t>It also ends with end “</a:t>
            </a:r>
            <a:r>
              <a:rPr lang="en-US" dirty="0" smtClean="0">
                <a:latin typeface="Consolas" panose="020B0609020204030204" pitchFamily="49" charset="0"/>
                <a:cs typeface="Consolas" panose="020B0609020204030204" pitchFamily="49" charset="0"/>
              </a:rPr>
              <a:t>end sub</a:t>
            </a:r>
            <a:r>
              <a:rPr lang="en-US" dirty="0" smtClean="0"/>
              <a:t>”</a:t>
            </a:r>
          </a:p>
          <a:p>
            <a:r>
              <a:rPr lang="en-US" dirty="0" smtClean="0"/>
              <a:t>Important style requirement: The part between the ‘sub’ and ‘end sub’ must be indented by 4 spaces (8 spaces if sub-indenting is used – next set of notes).</a:t>
            </a:r>
            <a:endParaRPr lang="en-CA" dirty="0"/>
          </a:p>
        </p:txBody>
      </p:sp>
      <p:sp>
        <p:nvSpPr>
          <p:cNvPr id="4" name="Rectangle 3"/>
          <p:cNvSpPr/>
          <p:nvPr/>
        </p:nvSpPr>
        <p:spPr>
          <a:xfrm>
            <a:off x="5791200" y="1447800"/>
            <a:ext cx="3048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latin typeface="Consolas" panose="020B0609020204030204" pitchFamily="49" charset="0"/>
                <a:cs typeface="Consolas" panose="020B0609020204030204" pitchFamily="49" charset="0"/>
              </a:rPr>
              <a:t>sub </a:t>
            </a:r>
            <a:r>
              <a:rPr lang="en-US" sz="1600" dirty="0" err="1">
                <a:latin typeface="Consolas" panose="020B0609020204030204" pitchFamily="49" charset="0"/>
                <a:cs typeface="Consolas" panose="020B0609020204030204" pitchFamily="49" charset="0"/>
              </a:rPr>
              <a:t>first_example_macro</a:t>
            </a:r>
            <a:r>
              <a:rPr lang="en-US" sz="1600" dirty="0" smtClean="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e</a:t>
            </a:r>
            <a:r>
              <a:rPr lang="en-US" sz="1600" dirty="0" smtClean="0">
                <a:latin typeface="Consolas" panose="020B0609020204030204" pitchFamily="49" charset="0"/>
                <a:cs typeface="Consolas" panose="020B0609020204030204" pitchFamily="49" charset="0"/>
              </a:rPr>
              <a:t>nd Sub </a:t>
            </a:r>
            <a:endParaRPr lang="en-CA" sz="1600" dirty="0">
              <a:latin typeface="Consolas" panose="020B0609020204030204" pitchFamily="49" charset="0"/>
              <a:cs typeface="Consolas" panose="020B0609020204030204" pitchFamily="49" charset="0"/>
            </a:endParaRPr>
          </a:p>
        </p:txBody>
      </p:sp>
      <p:sp>
        <p:nvSpPr>
          <p:cNvPr id="6" name="Rectangle 5"/>
          <p:cNvSpPr/>
          <p:nvPr/>
        </p:nvSpPr>
        <p:spPr>
          <a:xfrm>
            <a:off x="5791200" y="2133600"/>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MsgBox</a:t>
            </a:r>
            <a:r>
              <a:rPr lang="en-US" sz="1600" dirty="0" smtClean="0">
                <a:latin typeface="Consolas" panose="020B0609020204030204" pitchFamily="49" charset="0"/>
                <a:cs typeface="Consolas" panose="020B0609020204030204" pitchFamily="49" charset="0"/>
              </a:rPr>
              <a:t>(“Congrats!”)</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0305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Your Macro</a:t>
            </a:r>
            <a:endParaRPr lang="en-CA" dirty="0"/>
          </a:p>
        </p:txBody>
      </p:sp>
      <p:sp>
        <p:nvSpPr>
          <p:cNvPr id="3" name="Content Placeholder 2"/>
          <p:cNvSpPr>
            <a:spLocks noGrp="1"/>
          </p:cNvSpPr>
          <p:nvPr>
            <p:ph idx="1"/>
          </p:nvPr>
        </p:nvSpPr>
        <p:spPr/>
        <p:txBody>
          <a:bodyPr/>
          <a:lstStyle/>
          <a:p>
            <a:pPr marL="0" indent="0">
              <a:buNone/>
            </a:pPr>
            <a:r>
              <a:rPr lang="en-US" dirty="0" smtClean="0"/>
              <a:t>You can save your macro into a Word document:</a:t>
            </a:r>
          </a:p>
          <a:p>
            <a:pPr marL="336550" indent="-336550">
              <a:buFont typeface="+mj-lt"/>
              <a:buAutoNum type="arabicPeriod"/>
            </a:pPr>
            <a:r>
              <a:rPr lang="en-US" dirty="0" smtClean="0"/>
              <a:t>Create a new Word document</a:t>
            </a:r>
          </a:p>
          <a:p>
            <a:pPr marL="336550" indent="-336550">
              <a:buFont typeface="+mj-lt"/>
              <a:buAutoNum type="arabicPeriod"/>
            </a:pPr>
            <a:r>
              <a:rPr lang="en-US" dirty="0" smtClean="0"/>
              <a:t>Save the document as a macro-enable document (Word document that has a macro computer program embedded within it).</a:t>
            </a:r>
            <a:endParaRPr lang="en-CA" dirty="0"/>
          </a:p>
        </p:txBody>
      </p:sp>
      <p:pic>
        <p:nvPicPr>
          <p:cNvPr id="4" name="Picture 3"/>
          <p:cNvPicPr>
            <a:picLocks noChangeAspect="1"/>
          </p:cNvPicPr>
          <p:nvPr/>
        </p:nvPicPr>
        <p:blipFill>
          <a:blip r:embed="rId2"/>
          <a:stretch>
            <a:fillRect/>
          </a:stretch>
        </p:blipFill>
        <p:spPr>
          <a:xfrm>
            <a:off x="838201" y="3505200"/>
            <a:ext cx="3886200" cy="3368456"/>
          </a:xfrm>
          <a:prstGeom prst="rect">
            <a:avLst/>
          </a:prstGeom>
        </p:spPr>
      </p:pic>
    </p:spTree>
    <p:extLst>
      <p:ext uri="{BB962C8B-B14F-4D97-AF65-F5344CB8AC3E}">
        <p14:creationId xmlns:p14="http://schemas.microsoft.com/office/powerpoint/2010/main" val="2460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Your Macro (2)</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3"/>
            </a:pPr>
            <a:r>
              <a:rPr lang="en-US" dirty="0" smtClean="0"/>
              <a:t>Next you have tell Word that you want to save your macro program inside this macro-enabled document.</a:t>
            </a:r>
          </a:p>
          <a:p>
            <a:pPr marL="457200" indent="-457200">
              <a:buFont typeface="+mj-lt"/>
              <a:buAutoNum type="arabicPeriod" startAt="3"/>
            </a:pPr>
            <a:endParaRPr lang="en-US" dirty="0"/>
          </a:p>
          <a:p>
            <a:pPr lvl="1"/>
            <a:r>
              <a:rPr lang="en-CA" dirty="0"/>
              <a:t>By default when you save your macros Word will select “</a:t>
            </a:r>
            <a:r>
              <a:rPr lang="en-CA" dirty="0">
                <a:latin typeface="Consolas" panose="020B0609020204030204" pitchFamily="49" charset="0"/>
                <a:cs typeface="Consolas" panose="020B0609020204030204" pitchFamily="49" charset="0"/>
              </a:rPr>
              <a:t>Normal.dotm</a:t>
            </a:r>
            <a:r>
              <a:rPr lang="en-CA" dirty="0"/>
              <a:t>” as the location.</a:t>
            </a:r>
          </a:p>
          <a:p>
            <a:pPr lvl="2"/>
            <a:r>
              <a:rPr lang="en-CA" dirty="0"/>
              <a:t>DO NOT save your macro in this document:</a:t>
            </a:r>
          </a:p>
          <a:p>
            <a:pPr lvl="3"/>
            <a:r>
              <a:rPr lang="en-CA" dirty="0"/>
              <a:t>You will have trouble transferring your macro to other computers</a:t>
            </a:r>
          </a:p>
          <a:p>
            <a:pPr lvl="3"/>
            <a:r>
              <a:rPr lang="en-CA" dirty="0"/>
              <a:t>Because “</a:t>
            </a:r>
            <a:r>
              <a:rPr lang="en-CA" dirty="0">
                <a:latin typeface="Consolas" panose="020B0609020204030204" pitchFamily="49" charset="0"/>
                <a:cs typeface="Consolas" panose="020B0609020204030204" pitchFamily="49" charset="0"/>
              </a:rPr>
              <a:t>Normal.dotm</a:t>
            </a:r>
            <a:r>
              <a:rPr lang="en-CA" dirty="0"/>
              <a:t>” is the default template used to create some Word documents it may result in security warnings.</a:t>
            </a:r>
          </a:p>
          <a:p>
            <a:pPr marL="457200" indent="-457200">
              <a:buFont typeface="+mj-lt"/>
              <a:buAutoNum type="arabicPeriod" startAt="3"/>
            </a:pPr>
            <a:endParaRPr lang="en-CA" dirty="0"/>
          </a:p>
        </p:txBody>
      </p:sp>
      <p:pic>
        <p:nvPicPr>
          <p:cNvPr id="4" name="Picture 3"/>
          <p:cNvPicPr>
            <a:picLocks noChangeAspect="1"/>
          </p:cNvPicPr>
          <p:nvPr/>
        </p:nvPicPr>
        <p:blipFill rotWithShape="1">
          <a:blip r:embed="rId2"/>
          <a:srcRect l="1082" t="1327" r="517" b="1825"/>
          <a:stretch/>
        </p:blipFill>
        <p:spPr>
          <a:xfrm>
            <a:off x="1219201" y="4648200"/>
            <a:ext cx="2754682" cy="2209800"/>
          </a:xfrm>
          <a:prstGeom prst="rect">
            <a:avLst/>
          </a:prstGeom>
        </p:spPr>
      </p:pic>
    </p:spTree>
    <p:extLst>
      <p:ext uri="{BB962C8B-B14F-4D97-AF65-F5344CB8AC3E}">
        <p14:creationId xmlns:p14="http://schemas.microsoft.com/office/powerpoint/2010/main" val="14206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Your Macro </a:t>
            </a:r>
            <a:r>
              <a:rPr lang="en-US" dirty="0" smtClean="0"/>
              <a:t>(3)</a:t>
            </a:r>
            <a:endParaRPr lang="en-CA" dirty="0"/>
          </a:p>
        </p:txBody>
      </p:sp>
      <p:sp>
        <p:nvSpPr>
          <p:cNvPr id="3" name="Content Placeholder 2"/>
          <p:cNvSpPr>
            <a:spLocks noGrp="1"/>
          </p:cNvSpPr>
          <p:nvPr>
            <p:ph idx="1"/>
          </p:nvPr>
        </p:nvSpPr>
        <p:spPr/>
        <p:txBody>
          <a:bodyPr/>
          <a:lstStyle/>
          <a:p>
            <a:pPr lvl="1"/>
            <a:r>
              <a:rPr lang="en-CA" dirty="0"/>
              <a:t>Instead: Save your macro in your current document (in the example below it’s “</a:t>
            </a:r>
            <a:r>
              <a:rPr lang="en-CA" dirty="0">
                <a:latin typeface="Consolas" panose="020B0609020204030204" pitchFamily="49" charset="0"/>
                <a:cs typeface="Consolas" panose="020B0609020204030204" pitchFamily="49" charset="0"/>
              </a:rPr>
              <a:t>Assignment4.docm</a:t>
            </a:r>
            <a:r>
              <a:rPr lang="en-CA" dirty="0"/>
              <a:t>”.</a:t>
            </a:r>
          </a:p>
          <a:p>
            <a:pPr lvl="2"/>
            <a:r>
              <a:rPr lang="en-CA" dirty="0"/>
              <a:t>Transferring this document will allow the macros to be transferred as well.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630665"/>
            <a:ext cx="4572000" cy="3683913"/>
          </a:xfrm>
          <a:prstGeom prst="rect">
            <a:avLst/>
          </a:prstGeom>
        </p:spPr>
      </p:pic>
      <p:sp>
        <p:nvSpPr>
          <p:cNvPr id="5" name="Oval 4"/>
          <p:cNvSpPr/>
          <p:nvPr/>
        </p:nvSpPr>
        <p:spPr>
          <a:xfrm>
            <a:off x="1600200" y="5334000"/>
            <a:ext cx="1981200" cy="55344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1602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Document Contains A Macro?</a:t>
            </a:r>
            <a:endParaRPr lang="en-CA" dirty="0"/>
          </a:p>
        </p:txBody>
      </p:sp>
      <p:pic>
        <p:nvPicPr>
          <p:cNvPr id="4" name="Content Placeholder 3"/>
          <p:cNvPicPr>
            <a:picLocks noGrp="1" noChangeAspect="1"/>
          </p:cNvPicPr>
          <p:nvPr>
            <p:ph idx="1"/>
          </p:nvPr>
        </p:nvPicPr>
        <p:blipFill>
          <a:blip r:embed="rId2"/>
          <a:stretch>
            <a:fillRect/>
          </a:stretch>
        </p:blipFill>
        <p:spPr>
          <a:xfrm>
            <a:off x="910281" y="1752600"/>
            <a:ext cx="7776519" cy="2438400"/>
          </a:xfrm>
          <a:prstGeom prst="rect">
            <a:avLst/>
          </a:prstGeom>
        </p:spPr>
      </p:pic>
    </p:spTree>
    <p:extLst>
      <p:ext uri="{BB962C8B-B14F-4D97-AF65-F5344CB8AC3E}">
        <p14:creationId xmlns:p14="http://schemas.microsoft.com/office/powerpoint/2010/main" val="28877152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dirty="0" smtClean="0"/>
              <a:t>Viewing Macros</a:t>
            </a:r>
          </a:p>
        </p:txBody>
      </p:sp>
      <p:sp>
        <p:nvSpPr>
          <p:cNvPr id="71682" name="Content Placeholder 2"/>
          <p:cNvSpPr>
            <a:spLocks noGrp="1"/>
          </p:cNvSpPr>
          <p:nvPr>
            <p:ph idx="1"/>
          </p:nvPr>
        </p:nvSpPr>
        <p:spPr/>
        <p:txBody>
          <a:bodyPr/>
          <a:lstStyle/>
          <a:p>
            <a:pPr eaLnBrk="1" hangingPunct="1"/>
            <a:r>
              <a:rPr lang="en-US" dirty="0" smtClean="0"/>
              <a:t>All macros that you have created can be viewed in </a:t>
            </a:r>
            <a:r>
              <a:rPr lang="en-US" smtClean="0"/>
              <a:t>the VBA macro </a:t>
            </a:r>
            <a:r>
              <a:rPr lang="en-US" dirty="0" smtClean="0"/>
              <a:t>editor:</a:t>
            </a:r>
          </a:p>
          <a:p>
            <a:pPr lvl="1" eaLnBrk="1" hangingPunct="1"/>
            <a:r>
              <a:rPr lang="en-US" dirty="0" smtClean="0"/>
              <a:t>Macros manually entered in the editor (Message Box example)</a:t>
            </a:r>
          </a:p>
          <a:p>
            <a:pPr lvl="1" eaLnBrk="1" hangingPunct="1"/>
            <a:r>
              <a:rPr lang="en-US" dirty="0" smtClean="0"/>
              <a:t>Macros automatically recorded (previous example: changing font to bold)</a:t>
            </a:r>
          </a:p>
        </p:txBody>
      </p:sp>
      <p:grpSp>
        <p:nvGrpSpPr>
          <p:cNvPr id="7" name="Group 6"/>
          <p:cNvGrpSpPr/>
          <p:nvPr/>
        </p:nvGrpSpPr>
        <p:grpSpPr>
          <a:xfrm>
            <a:off x="762000" y="3124200"/>
            <a:ext cx="7924800" cy="2333625"/>
            <a:chOff x="762000" y="3276600"/>
            <a:chExt cx="7924800" cy="2333625"/>
          </a:xfrm>
        </p:grpSpPr>
        <p:pic>
          <p:nvPicPr>
            <p:cNvPr id="2" name="Picture 1"/>
            <p:cNvPicPr>
              <a:picLocks noChangeAspect="1"/>
            </p:cNvPicPr>
            <p:nvPr/>
          </p:nvPicPr>
          <p:blipFill>
            <a:blip r:embed="rId2"/>
            <a:stretch>
              <a:fillRect/>
            </a:stretch>
          </p:blipFill>
          <p:spPr>
            <a:xfrm>
              <a:off x="762000" y="3276600"/>
              <a:ext cx="5772150" cy="2333625"/>
            </a:xfrm>
            <a:prstGeom prst="rect">
              <a:avLst/>
            </a:prstGeom>
          </p:spPr>
        </p:pic>
        <p:sp>
          <p:nvSpPr>
            <p:cNvPr id="5" name="Right Brace 4"/>
            <p:cNvSpPr/>
            <p:nvPr/>
          </p:nvSpPr>
          <p:spPr>
            <a:xfrm>
              <a:off x="6534150" y="3429000"/>
              <a:ext cx="552450" cy="2057400"/>
            </a:xfrm>
            <a:prstGeom prst="rightBrace">
              <a:avLst/>
            </a:prstGeom>
            <a:solidFill>
              <a:schemeClr val="bg1"/>
            </a:solid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TextBox 5"/>
            <p:cNvSpPr txBox="1"/>
            <p:nvPr/>
          </p:nvSpPr>
          <p:spPr>
            <a:xfrm>
              <a:off x="7086600" y="4267200"/>
              <a:ext cx="1600200" cy="923330"/>
            </a:xfrm>
            <a:prstGeom prst="rect">
              <a:avLst/>
            </a:prstGeom>
            <a:noFill/>
          </p:spPr>
          <p:txBody>
            <a:bodyPr wrap="square" rtlCol="0">
              <a:spAutoFit/>
            </a:bodyPr>
            <a:lstStyle/>
            <a:p>
              <a:r>
                <a:rPr lang="en-CA" b="1" dirty="0" smtClean="0">
                  <a:solidFill>
                    <a:srgbClr val="FF0000"/>
                  </a:solidFill>
                </a:rPr>
                <a:t>Previous macro auto recorded</a:t>
              </a:r>
              <a:endParaRPr lang="en-CA" b="1" dirty="0">
                <a:solidFill>
                  <a:srgbClr val="FF0000"/>
                </a:solidFill>
              </a:endParaRPr>
            </a:p>
          </p:txBody>
        </p:sp>
      </p:grpSp>
    </p:spTree>
    <p:extLst>
      <p:ext uri="{BB962C8B-B14F-4D97-AF65-F5344CB8AC3E}">
        <p14:creationId xmlns:p14="http://schemas.microsoft.com/office/powerpoint/2010/main" val="416390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43325" y="5600700"/>
            <a:ext cx="5200650" cy="1104900"/>
          </a:xfrm>
          <a:prstGeom prst="rect">
            <a:avLst/>
          </a:prstGeom>
        </p:spPr>
      </p:pic>
      <p:sp>
        <p:nvSpPr>
          <p:cNvPr id="2" name="Title 1"/>
          <p:cNvSpPr>
            <a:spLocks noGrp="1"/>
          </p:cNvSpPr>
          <p:nvPr>
            <p:ph type="title"/>
          </p:nvPr>
        </p:nvSpPr>
        <p:spPr/>
        <p:txBody>
          <a:bodyPr/>
          <a:lstStyle/>
          <a:p>
            <a:r>
              <a:rPr lang="en-US" dirty="0" smtClean="0"/>
              <a:t>Viewing File Information</a:t>
            </a:r>
            <a:endParaRPr lang="en-US" dirty="0"/>
          </a:p>
        </p:txBody>
      </p:sp>
      <p:sp>
        <p:nvSpPr>
          <p:cNvPr id="3" name="Content Placeholder 2"/>
          <p:cNvSpPr>
            <a:spLocks noGrp="1"/>
          </p:cNvSpPr>
          <p:nvPr>
            <p:ph idx="1"/>
          </p:nvPr>
        </p:nvSpPr>
        <p:spPr/>
        <p:txBody>
          <a:bodyPr/>
          <a:lstStyle/>
          <a:p>
            <a:r>
              <a:rPr lang="en-US" dirty="0" smtClean="0"/>
              <a:t>View details: select ‘view’ in a folder</a:t>
            </a:r>
            <a:endParaRPr lang="en-US" dirty="0"/>
          </a:p>
        </p:txBody>
      </p:sp>
      <p:sp>
        <p:nvSpPr>
          <p:cNvPr id="4" name="Freeform 3"/>
          <p:cNvSpPr/>
          <p:nvPr/>
        </p:nvSpPr>
        <p:spPr>
          <a:xfrm>
            <a:off x="5288573" y="5791200"/>
            <a:ext cx="2712427" cy="381000"/>
          </a:xfrm>
          <a:custGeom>
            <a:avLst/>
            <a:gdLst>
              <a:gd name="connsiteX0" fmla="*/ 1225899 w 2110154"/>
              <a:gd name="connsiteY0" fmla="*/ 0 h 763675"/>
              <a:gd name="connsiteX1" fmla="*/ 1215850 w 2110154"/>
              <a:gd name="connsiteY1" fmla="*/ 50242 h 763675"/>
              <a:gd name="connsiteX2" fmla="*/ 1155560 w 2110154"/>
              <a:gd name="connsiteY2" fmla="*/ 100484 h 763675"/>
              <a:gd name="connsiteX3" fmla="*/ 1105318 w 2110154"/>
              <a:gd name="connsiteY3" fmla="*/ 110532 h 763675"/>
              <a:gd name="connsiteX4" fmla="*/ 793820 w 2110154"/>
              <a:gd name="connsiteY4" fmla="*/ 100484 h 763675"/>
              <a:gd name="connsiteX5" fmla="*/ 723481 w 2110154"/>
              <a:gd name="connsiteY5" fmla="*/ 110532 h 763675"/>
              <a:gd name="connsiteX6" fmla="*/ 592852 w 2110154"/>
              <a:gd name="connsiteY6" fmla="*/ 120581 h 763675"/>
              <a:gd name="connsiteX7" fmla="*/ 522514 w 2110154"/>
              <a:gd name="connsiteY7" fmla="*/ 140677 h 763675"/>
              <a:gd name="connsiteX8" fmla="*/ 442127 w 2110154"/>
              <a:gd name="connsiteY8" fmla="*/ 180871 h 763675"/>
              <a:gd name="connsiteX9" fmla="*/ 371789 w 2110154"/>
              <a:gd name="connsiteY9" fmla="*/ 200967 h 763675"/>
              <a:gd name="connsiteX10" fmla="*/ 351692 w 2110154"/>
              <a:gd name="connsiteY10" fmla="*/ 231112 h 763675"/>
              <a:gd name="connsiteX11" fmla="*/ 271305 w 2110154"/>
              <a:gd name="connsiteY11" fmla="*/ 251209 h 763675"/>
              <a:gd name="connsiteX12" fmla="*/ 200967 w 2110154"/>
              <a:gd name="connsiteY12" fmla="*/ 271306 h 763675"/>
              <a:gd name="connsiteX13" fmla="*/ 140677 w 2110154"/>
              <a:gd name="connsiteY13" fmla="*/ 291403 h 763675"/>
              <a:gd name="connsiteX14" fmla="*/ 80387 w 2110154"/>
              <a:gd name="connsiteY14" fmla="*/ 351693 h 763675"/>
              <a:gd name="connsiteX15" fmla="*/ 50242 w 2110154"/>
              <a:gd name="connsiteY15" fmla="*/ 381838 h 763675"/>
              <a:gd name="connsiteX16" fmla="*/ 30145 w 2110154"/>
              <a:gd name="connsiteY16" fmla="*/ 442128 h 763675"/>
              <a:gd name="connsiteX17" fmla="*/ 20096 w 2110154"/>
              <a:gd name="connsiteY17" fmla="*/ 472273 h 763675"/>
              <a:gd name="connsiteX18" fmla="*/ 0 w 2110154"/>
              <a:gd name="connsiteY18" fmla="*/ 502418 h 763675"/>
              <a:gd name="connsiteX19" fmla="*/ 10048 w 2110154"/>
              <a:gd name="connsiteY19" fmla="*/ 572756 h 763675"/>
              <a:gd name="connsiteX20" fmla="*/ 50242 w 2110154"/>
              <a:gd name="connsiteY20" fmla="*/ 653143 h 763675"/>
              <a:gd name="connsiteX21" fmla="*/ 80387 w 2110154"/>
              <a:gd name="connsiteY21" fmla="*/ 693337 h 763675"/>
              <a:gd name="connsiteX22" fmla="*/ 110532 w 2110154"/>
              <a:gd name="connsiteY22" fmla="*/ 703385 h 763675"/>
              <a:gd name="connsiteX23" fmla="*/ 261257 w 2110154"/>
              <a:gd name="connsiteY23" fmla="*/ 733530 h 763675"/>
              <a:gd name="connsiteX24" fmla="*/ 351692 w 2110154"/>
              <a:gd name="connsiteY24" fmla="*/ 743578 h 763675"/>
              <a:gd name="connsiteX25" fmla="*/ 512466 w 2110154"/>
              <a:gd name="connsiteY25" fmla="*/ 763675 h 763675"/>
              <a:gd name="connsiteX26" fmla="*/ 783771 w 2110154"/>
              <a:gd name="connsiteY26" fmla="*/ 753627 h 763675"/>
              <a:gd name="connsiteX27" fmla="*/ 813916 w 2110154"/>
              <a:gd name="connsiteY27" fmla="*/ 743578 h 763675"/>
              <a:gd name="connsiteX28" fmla="*/ 1185705 w 2110154"/>
              <a:gd name="connsiteY28" fmla="*/ 733530 h 763675"/>
              <a:gd name="connsiteX29" fmla="*/ 1547446 w 2110154"/>
              <a:gd name="connsiteY29" fmla="*/ 713433 h 763675"/>
              <a:gd name="connsiteX30" fmla="*/ 1698171 w 2110154"/>
              <a:gd name="connsiteY30" fmla="*/ 703385 h 763675"/>
              <a:gd name="connsiteX31" fmla="*/ 1748413 w 2110154"/>
              <a:gd name="connsiteY31" fmla="*/ 693337 h 763675"/>
              <a:gd name="connsiteX32" fmla="*/ 1818751 w 2110154"/>
              <a:gd name="connsiteY32" fmla="*/ 683288 h 763675"/>
              <a:gd name="connsiteX33" fmla="*/ 1848896 w 2110154"/>
              <a:gd name="connsiteY33" fmla="*/ 673240 h 763675"/>
              <a:gd name="connsiteX34" fmla="*/ 1949380 w 2110154"/>
              <a:gd name="connsiteY34" fmla="*/ 653143 h 763675"/>
              <a:gd name="connsiteX35" fmla="*/ 2029767 w 2110154"/>
              <a:gd name="connsiteY35" fmla="*/ 602901 h 763675"/>
              <a:gd name="connsiteX36" fmla="*/ 2059912 w 2110154"/>
              <a:gd name="connsiteY36" fmla="*/ 592853 h 763675"/>
              <a:gd name="connsiteX37" fmla="*/ 2090057 w 2110154"/>
              <a:gd name="connsiteY37" fmla="*/ 522515 h 763675"/>
              <a:gd name="connsiteX38" fmla="*/ 2110154 w 2110154"/>
              <a:gd name="connsiteY38" fmla="*/ 462225 h 763675"/>
              <a:gd name="connsiteX39" fmla="*/ 2100105 w 2110154"/>
              <a:gd name="connsiteY39" fmla="*/ 391886 h 763675"/>
              <a:gd name="connsiteX40" fmla="*/ 2090057 w 2110154"/>
              <a:gd name="connsiteY40" fmla="*/ 361741 h 763675"/>
              <a:gd name="connsiteX41" fmla="*/ 2049863 w 2110154"/>
              <a:gd name="connsiteY41" fmla="*/ 341644 h 763675"/>
              <a:gd name="connsiteX42" fmla="*/ 2019718 w 2110154"/>
              <a:gd name="connsiteY42" fmla="*/ 321548 h 763675"/>
              <a:gd name="connsiteX43" fmla="*/ 1989573 w 2110154"/>
              <a:gd name="connsiteY43" fmla="*/ 291403 h 763675"/>
              <a:gd name="connsiteX44" fmla="*/ 1929283 w 2110154"/>
              <a:gd name="connsiteY44" fmla="*/ 271306 h 763675"/>
              <a:gd name="connsiteX45" fmla="*/ 1899138 w 2110154"/>
              <a:gd name="connsiteY45" fmla="*/ 261258 h 763675"/>
              <a:gd name="connsiteX46" fmla="*/ 1868993 w 2110154"/>
              <a:gd name="connsiteY46" fmla="*/ 241161 h 763675"/>
              <a:gd name="connsiteX47" fmla="*/ 1828800 w 2110154"/>
              <a:gd name="connsiteY47" fmla="*/ 221064 h 763675"/>
              <a:gd name="connsiteX48" fmla="*/ 1798655 w 2110154"/>
              <a:gd name="connsiteY48" fmla="*/ 190919 h 763675"/>
              <a:gd name="connsiteX49" fmla="*/ 1657978 w 2110154"/>
              <a:gd name="connsiteY49" fmla="*/ 180871 h 763675"/>
              <a:gd name="connsiteX50" fmla="*/ 1617784 w 2110154"/>
              <a:gd name="connsiteY50" fmla="*/ 160774 h 763675"/>
              <a:gd name="connsiteX51" fmla="*/ 1497204 w 2110154"/>
              <a:gd name="connsiteY51" fmla="*/ 130629 h 763675"/>
              <a:gd name="connsiteX52" fmla="*/ 1467059 w 2110154"/>
              <a:gd name="connsiteY52" fmla="*/ 120581 h 763675"/>
              <a:gd name="connsiteX53" fmla="*/ 1205802 w 2110154"/>
              <a:gd name="connsiteY53" fmla="*/ 130629 h 763675"/>
              <a:gd name="connsiteX54" fmla="*/ 1175657 w 2110154"/>
              <a:gd name="connsiteY54" fmla="*/ 140677 h 763675"/>
              <a:gd name="connsiteX55" fmla="*/ 1135463 w 2110154"/>
              <a:gd name="connsiteY55" fmla="*/ 150726 h 763675"/>
              <a:gd name="connsiteX56" fmla="*/ 934496 w 2110154"/>
              <a:gd name="connsiteY56" fmla="*/ 160774 h 763675"/>
              <a:gd name="connsiteX57" fmla="*/ 803868 w 2110154"/>
              <a:gd name="connsiteY57" fmla="*/ 160774 h 763675"/>
              <a:gd name="connsiteX58" fmla="*/ 773723 w 2110154"/>
              <a:gd name="connsiteY58" fmla="*/ 130629 h 763675"/>
              <a:gd name="connsiteX59" fmla="*/ 723481 w 2110154"/>
              <a:gd name="connsiteY59" fmla="*/ 120581 h 763675"/>
              <a:gd name="connsiteX60" fmla="*/ 693336 w 2110154"/>
              <a:gd name="connsiteY60" fmla="*/ 110532 h 763675"/>
              <a:gd name="connsiteX61" fmla="*/ 643094 w 2110154"/>
              <a:gd name="connsiteY61" fmla="*/ 60291 h 763675"/>
              <a:gd name="connsiteX62" fmla="*/ 612949 w 2110154"/>
              <a:gd name="connsiteY62" fmla="*/ 40194 h 7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10154" h="763675">
                <a:moveTo>
                  <a:pt x="1225899" y="0"/>
                </a:moveTo>
                <a:cubicBezTo>
                  <a:pt x="1222549" y="16747"/>
                  <a:pt x="1223488" y="34966"/>
                  <a:pt x="1215850" y="50242"/>
                </a:cubicBezTo>
                <a:cubicBezTo>
                  <a:pt x="1209835" y="62271"/>
                  <a:pt x="1169765" y="95157"/>
                  <a:pt x="1155560" y="100484"/>
                </a:cubicBezTo>
                <a:cubicBezTo>
                  <a:pt x="1139568" y="106481"/>
                  <a:pt x="1122065" y="107183"/>
                  <a:pt x="1105318" y="110532"/>
                </a:cubicBezTo>
                <a:cubicBezTo>
                  <a:pt x="1001485" y="107183"/>
                  <a:pt x="897707" y="100484"/>
                  <a:pt x="793820" y="100484"/>
                </a:cubicBezTo>
                <a:cubicBezTo>
                  <a:pt x="770136" y="100484"/>
                  <a:pt x="747048" y="108175"/>
                  <a:pt x="723481" y="110532"/>
                </a:cubicBezTo>
                <a:cubicBezTo>
                  <a:pt x="680026" y="114878"/>
                  <a:pt x="636395" y="117231"/>
                  <a:pt x="592852" y="120581"/>
                </a:cubicBezTo>
                <a:cubicBezTo>
                  <a:pt x="575800" y="124844"/>
                  <a:pt x="540131" y="132669"/>
                  <a:pt x="522514" y="140677"/>
                </a:cubicBezTo>
                <a:cubicBezTo>
                  <a:pt x="495241" y="153074"/>
                  <a:pt x="470548" y="171398"/>
                  <a:pt x="442127" y="180871"/>
                </a:cubicBezTo>
                <a:cubicBezTo>
                  <a:pt x="398881" y="195286"/>
                  <a:pt x="422258" y="188350"/>
                  <a:pt x="371789" y="200967"/>
                </a:cubicBezTo>
                <a:cubicBezTo>
                  <a:pt x="365090" y="211015"/>
                  <a:pt x="362494" y="225711"/>
                  <a:pt x="351692" y="231112"/>
                </a:cubicBezTo>
                <a:cubicBezTo>
                  <a:pt x="326988" y="243464"/>
                  <a:pt x="297508" y="242474"/>
                  <a:pt x="271305" y="251209"/>
                </a:cubicBezTo>
                <a:cubicBezTo>
                  <a:pt x="170025" y="284971"/>
                  <a:pt x="327102" y="233465"/>
                  <a:pt x="200967" y="271306"/>
                </a:cubicBezTo>
                <a:cubicBezTo>
                  <a:pt x="180677" y="277393"/>
                  <a:pt x="140677" y="291403"/>
                  <a:pt x="140677" y="291403"/>
                </a:cubicBezTo>
                <a:lnTo>
                  <a:pt x="80387" y="351693"/>
                </a:lnTo>
                <a:lnTo>
                  <a:pt x="50242" y="381838"/>
                </a:lnTo>
                <a:lnTo>
                  <a:pt x="30145" y="442128"/>
                </a:lnTo>
                <a:cubicBezTo>
                  <a:pt x="26795" y="452176"/>
                  <a:pt x="25971" y="463460"/>
                  <a:pt x="20096" y="472273"/>
                </a:cubicBezTo>
                <a:lnTo>
                  <a:pt x="0" y="502418"/>
                </a:lnTo>
                <a:cubicBezTo>
                  <a:pt x="3349" y="525864"/>
                  <a:pt x="4304" y="549779"/>
                  <a:pt x="10048" y="572756"/>
                </a:cubicBezTo>
                <a:cubicBezTo>
                  <a:pt x="18719" y="607441"/>
                  <a:pt x="30792" y="625914"/>
                  <a:pt x="50242" y="653143"/>
                </a:cubicBezTo>
                <a:cubicBezTo>
                  <a:pt x="59976" y="666771"/>
                  <a:pt x="67521" y="682616"/>
                  <a:pt x="80387" y="693337"/>
                </a:cubicBezTo>
                <a:cubicBezTo>
                  <a:pt x="88524" y="700118"/>
                  <a:pt x="100192" y="701087"/>
                  <a:pt x="110532" y="703385"/>
                </a:cubicBezTo>
                <a:cubicBezTo>
                  <a:pt x="160549" y="714500"/>
                  <a:pt x="210717" y="725107"/>
                  <a:pt x="261257" y="733530"/>
                </a:cubicBezTo>
                <a:cubicBezTo>
                  <a:pt x="291175" y="738516"/>
                  <a:pt x="321578" y="739964"/>
                  <a:pt x="351692" y="743578"/>
                </a:cubicBezTo>
                <a:lnTo>
                  <a:pt x="512466" y="763675"/>
                </a:lnTo>
                <a:cubicBezTo>
                  <a:pt x="602901" y="760326"/>
                  <a:pt x="693474" y="759647"/>
                  <a:pt x="783771" y="753627"/>
                </a:cubicBezTo>
                <a:cubicBezTo>
                  <a:pt x="794339" y="752922"/>
                  <a:pt x="803337" y="744107"/>
                  <a:pt x="813916" y="743578"/>
                </a:cubicBezTo>
                <a:cubicBezTo>
                  <a:pt x="937736" y="737387"/>
                  <a:pt x="1061775" y="736879"/>
                  <a:pt x="1185705" y="733530"/>
                </a:cubicBezTo>
                <a:lnTo>
                  <a:pt x="1547446" y="713433"/>
                </a:lnTo>
                <a:cubicBezTo>
                  <a:pt x="1597712" y="710476"/>
                  <a:pt x="1648068" y="708395"/>
                  <a:pt x="1698171" y="703385"/>
                </a:cubicBezTo>
                <a:cubicBezTo>
                  <a:pt x="1715165" y="701686"/>
                  <a:pt x="1731566" y="696145"/>
                  <a:pt x="1748413" y="693337"/>
                </a:cubicBezTo>
                <a:cubicBezTo>
                  <a:pt x="1771775" y="689443"/>
                  <a:pt x="1795305" y="686638"/>
                  <a:pt x="1818751" y="683288"/>
                </a:cubicBezTo>
                <a:cubicBezTo>
                  <a:pt x="1828799" y="679939"/>
                  <a:pt x="1838510" y="675317"/>
                  <a:pt x="1848896" y="673240"/>
                </a:cubicBezTo>
                <a:cubicBezTo>
                  <a:pt x="1900917" y="662836"/>
                  <a:pt x="1909647" y="670171"/>
                  <a:pt x="1949380" y="653143"/>
                </a:cubicBezTo>
                <a:cubicBezTo>
                  <a:pt x="2035308" y="616317"/>
                  <a:pt x="1943203" y="652366"/>
                  <a:pt x="2029767" y="602901"/>
                </a:cubicBezTo>
                <a:cubicBezTo>
                  <a:pt x="2038963" y="597646"/>
                  <a:pt x="2049864" y="596202"/>
                  <a:pt x="2059912" y="592853"/>
                </a:cubicBezTo>
                <a:cubicBezTo>
                  <a:pt x="2092252" y="495831"/>
                  <a:pt x="2040397" y="646664"/>
                  <a:pt x="2090057" y="522515"/>
                </a:cubicBezTo>
                <a:cubicBezTo>
                  <a:pt x="2097925" y="502846"/>
                  <a:pt x="2110154" y="462225"/>
                  <a:pt x="2110154" y="462225"/>
                </a:cubicBezTo>
                <a:cubicBezTo>
                  <a:pt x="2106804" y="438779"/>
                  <a:pt x="2104750" y="415110"/>
                  <a:pt x="2100105" y="391886"/>
                </a:cubicBezTo>
                <a:cubicBezTo>
                  <a:pt x="2098028" y="381500"/>
                  <a:pt x="2097547" y="369231"/>
                  <a:pt x="2090057" y="361741"/>
                </a:cubicBezTo>
                <a:cubicBezTo>
                  <a:pt x="2079465" y="351149"/>
                  <a:pt x="2062869" y="349076"/>
                  <a:pt x="2049863" y="341644"/>
                </a:cubicBezTo>
                <a:cubicBezTo>
                  <a:pt x="2039378" y="335652"/>
                  <a:pt x="2028995" y="329279"/>
                  <a:pt x="2019718" y="321548"/>
                </a:cubicBezTo>
                <a:cubicBezTo>
                  <a:pt x="2008801" y="312451"/>
                  <a:pt x="2001995" y="298304"/>
                  <a:pt x="1989573" y="291403"/>
                </a:cubicBezTo>
                <a:cubicBezTo>
                  <a:pt x="1971055" y="281115"/>
                  <a:pt x="1949380" y="278005"/>
                  <a:pt x="1929283" y="271306"/>
                </a:cubicBezTo>
                <a:lnTo>
                  <a:pt x="1899138" y="261258"/>
                </a:lnTo>
                <a:cubicBezTo>
                  <a:pt x="1889090" y="254559"/>
                  <a:pt x="1879478" y="247153"/>
                  <a:pt x="1868993" y="241161"/>
                </a:cubicBezTo>
                <a:cubicBezTo>
                  <a:pt x="1855988" y="233729"/>
                  <a:pt x="1840989" y="229771"/>
                  <a:pt x="1828800" y="221064"/>
                </a:cubicBezTo>
                <a:cubicBezTo>
                  <a:pt x="1817236" y="212804"/>
                  <a:pt x="1812488" y="194174"/>
                  <a:pt x="1798655" y="190919"/>
                </a:cubicBezTo>
                <a:cubicBezTo>
                  <a:pt x="1752893" y="180152"/>
                  <a:pt x="1704870" y="184220"/>
                  <a:pt x="1657978" y="180871"/>
                </a:cubicBezTo>
                <a:cubicBezTo>
                  <a:pt x="1644580" y="174172"/>
                  <a:pt x="1632082" y="165242"/>
                  <a:pt x="1617784" y="160774"/>
                </a:cubicBezTo>
                <a:cubicBezTo>
                  <a:pt x="1578240" y="148416"/>
                  <a:pt x="1536508" y="143730"/>
                  <a:pt x="1497204" y="130629"/>
                </a:cubicBezTo>
                <a:lnTo>
                  <a:pt x="1467059" y="120581"/>
                </a:lnTo>
                <a:cubicBezTo>
                  <a:pt x="1379973" y="123930"/>
                  <a:pt x="1292746" y="124633"/>
                  <a:pt x="1205802" y="130629"/>
                </a:cubicBezTo>
                <a:cubicBezTo>
                  <a:pt x="1195235" y="131358"/>
                  <a:pt x="1185841" y="137767"/>
                  <a:pt x="1175657" y="140677"/>
                </a:cubicBezTo>
                <a:cubicBezTo>
                  <a:pt x="1162378" y="144471"/>
                  <a:pt x="1149226" y="149579"/>
                  <a:pt x="1135463" y="150726"/>
                </a:cubicBezTo>
                <a:cubicBezTo>
                  <a:pt x="1068622" y="156296"/>
                  <a:pt x="1001485" y="157425"/>
                  <a:pt x="934496" y="160774"/>
                </a:cubicBezTo>
                <a:cubicBezTo>
                  <a:pt x="883736" y="177693"/>
                  <a:pt x="878918" y="183866"/>
                  <a:pt x="803868" y="160774"/>
                </a:cubicBezTo>
                <a:cubicBezTo>
                  <a:pt x="790286" y="156595"/>
                  <a:pt x="786433" y="136984"/>
                  <a:pt x="773723" y="130629"/>
                </a:cubicBezTo>
                <a:cubicBezTo>
                  <a:pt x="758447" y="122991"/>
                  <a:pt x="740050" y="124723"/>
                  <a:pt x="723481" y="120581"/>
                </a:cubicBezTo>
                <a:cubicBezTo>
                  <a:pt x="713205" y="118012"/>
                  <a:pt x="703384" y="113882"/>
                  <a:pt x="693336" y="110532"/>
                </a:cubicBezTo>
                <a:cubicBezTo>
                  <a:pt x="673238" y="80386"/>
                  <a:pt x="676589" y="77039"/>
                  <a:pt x="643094" y="60291"/>
                </a:cubicBezTo>
                <a:cubicBezTo>
                  <a:pt x="609772" y="43630"/>
                  <a:pt x="612949" y="62590"/>
                  <a:pt x="612949" y="40194"/>
                </a:cubicBezTo>
              </a:path>
            </a:pathLst>
          </a:custGeom>
          <a:noFill/>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p:cNvGrpSpPr/>
          <p:nvPr/>
        </p:nvGrpSpPr>
        <p:grpSpPr>
          <a:xfrm>
            <a:off x="685800" y="2019029"/>
            <a:ext cx="2286000" cy="3772171"/>
            <a:chOff x="838200" y="1750087"/>
            <a:chExt cx="2286000" cy="3772171"/>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32420" b="53584"/>
            <a:stretch/>
          </p:blipFill>
          <p:spPr bwMode="auto">
            <a:xfrm>
              <a:off x="838200" y="1750087"/>
              <a:ext cx="2286000" cy="377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170418" y="3886877"/>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426064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11" y="3979774"/>
            <a:ext cx="2426917" cy="291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Viewing File Suffixes</a:t>
            </a:r>
            <a:endParaRPr lang="en-US" dirty="0"/>
          </a:p>
        </p:txBody>
      </p:sp>
      <p:sp>
        <p:nvSpPr>
          <p:cNvPr id="3" name="Content Placeholder 2"/>
          <p:cNvSpPr>
            <a:spLocks noGrp="1"/>
          </p:cNvSpPr>
          <p:nvPr>
            <p:ph idx="1"/>
          </p:nvPr>
        </p:nvSpPr>
        <p:spPr/>
        <p:txBody>
          <a:bodyPr/>
          <a:lstStyle/>
          <a:p>
            <a:r>
              <a:rPr lang="en-US" sz="2000" dirty="0" smtClean="0"/>
              <a:t>In a folder select: </a:t>
            </a:r>
            <a:r>
              <a:rPr lang="en-US" sz="2000" dirty="0" smtClean="0">
                <a:latin typeface="Consolas" panose="020B0609020204030204" pitchFamily="49" charset="0"/>
                <a:cs typeface="Consolas" panose="020B0609020204030204" pitchFamily="49" charset="0"/>
              </a:rPr>
              <a:t>Tools-&gt;Folder options</a:t>
            </a:r>
          </a:p>
          <a:p>
            <a:endParaRPr lang="en-US" sz="2000" dirty="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r>
              <a:rPr lang="en-US" sz="2000" dirty="0" smtClean="0">
                <a:cs typeface="Consolas" panose="020B0609020204030204" pitchFamily="49" charset="0"/>
              </a:rPr>
              <a:t>Under the ‘</a:t>
            </a:r>
            <a:r>
              <a:rPr lang="en-US" sz="2000" dirty="0" smtClean="0">
                <a:latin typeface="Consolas" panose="020B0609020204030204" pitchFamily="49" charset="0"/>
                <a:cs typeface="Consolas" panose="020B0609020204030204" pitchFamily="49" charset="0"/>
              </a:rPr>
              <a:t>view</a:t>
            </a:r>
            <a:r>
              <a:rPr lang="en-US" sz="2000" dirty="0" smtClean="0">
                <a:cs typeface="Consolas" panose="020B0609020204030204" pitchFamily="49" charset="0"/>
              </a:rPr>
              <a:t>’ tab uncheck ‘</a:t>
            </a:r>
            <a:r>
              <a:rPr lang="en-US" sz="2000" dirty="0" smtClean="0">
                <a:latin typeface="Consolas" panose="020B0609020204030204" pitchFamily="49" charset="0"/>
                <a:cs typeface="Consolas" panose="020B0609020204030204" pitchFamily="49" charset="0"/>
              </a:rPr>
              <a:t>Hide extensions for known file types</a:t>
            </a:r>
            <a:r>
              <a:rPr lang="en-US" sz="2000" dirty="0" smtClean="0">
                <a:cs typeface="Consolas" panose="020B0609020204030204" pitchFamily="49" charset="0"/>
              </a:rPr>
              <a:t>’</a:t>
            </a:r>
            <a:endParaRPr lang="en-US" sz="2000" dirty="0">
              <a:cs typeface="Consolas" panose="020B0609020204030204" pitchFamily="49" charset="0"/>
            </a:endParaRPr>
          </a:p>
        </p:txBody>
      </p:sp>
      <p:grpSp>
        <p:nvGrpSpPr>
          <p:cNvPr id="7" name="Group 6"/>
          <p:cNvGrpSpPr/>
          <p:nvPr/>
        </p:nvGrpSpPr>
        <p:grpSpPr>
          <a:xfrm>
            <a:off x="796211" y="1868942"/>
            <a:ext cx="2529117" cy="1560058"/>
            <a:chOff x="838199" y="1752600"/>
            <a:chExt cx="2529117" cy="1560058"/>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74" t="21929" r="56898" b="59610"/>
            <a:stretch/>
          </p:blipFill>
          <p:spPr bwMode="auto">
            <a:xfrm>
              <a:off x="838199" y="1752600"/>
              <a:ext cx="252911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551419" y="2936420"/>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Right Arrow 11"/>
          <p:cNvSpPr/>
          <p:nvPr/>
        </p:nvSpPr>
        <p:spPr>
          <a:xfrm rot="13798570">
            <a:off x="1370306" y="6027336"/>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4953000" y="3971761"/>
            <a:ext cx="1971675" cy="2926381"/>
          </a:xfrm>
          <a:prstGeom prst="rect">
            <a:avLst/>
          </a:prstGeom>
        </p:spPr>
      </p:pic>
      <p:cxnSp>
        <p:nvCxnSpPr>
          <p:cNvPr id="13" name="Straight Arrow Connector 12"/>
          <p:cNvCxnSpPr/>
          <p:nvPr/>
        </p:nvCxnSpPr>
        <p:spPr>
          <a:xfrm flipH="1">
            <a:off x="6438900" y="53340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38900" y="66294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3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Your Macros (This Class)</a:t>
            </a:r>
            <a:endParaRPr lang="en-US" dirty="0"/>
          </a:p>
        </p:txBody>
      </p:sp>
      <p:sp>
        <p:nvSpPr>
          <p:cNvPr id="3" name="Content Placeholder 2"/>
          <p:cNvSpPr>
            <a:spLocks noGrp="1"/>
          </p:cNvSpPr>
          <p:nvPr>
            <p:ph idx="1"/>
          </p:nvPr>
        </p:nvSpPr>
        <p:spPr/>
        <p:txBody>
          <a:bodyPr/>
          <a:lstStyle/>
          <a:p>
            <a:r>
              <a:rPr lang="en-US" dirty="0" smtClean="0"/>
              <a:t>If you create a macro-enabled  MS-Word document </a:t>
            </a:r>
            <a:r>
              <a:rPr lang="en-US" dirty="0"/>
              <a:t>(file name suffix </a:t>
            </a:r>
            <a:r>
              <a:rPr lang="en-US" dirty="0" smtClean="0"/>
              <a:t>“.</a:t>
            </a:r>
            <a:r>
              <a:rPr lang="en-US" dirty="0" smtClean="0">
                <a:latin typeface="Consolas" panose="020B0609020204030204" pitchFamily="49" charset="0"/>
                <a:cs typeface="Consolas" panose="020B0609020204030204" pitchFamily="49" charset="0"/>
              </a:rPr>
              <a:t>docm</a:t>
            </a:r>
            <a:r>
              <a:rPr lang="en-US" dirty="0" smtClean="0"/>
              <a:t>”) then transfer the Word document itself.</a:t>
            </a:r>
            <a:endParaRPr lang="en-US" dirty="0"/>
          </a:p>
        </p:txBody>
      </p:sp>
      <p:pic>
        <p:nvPicPr>
          <p:cNvPr id="5" name="Picture 2"/>
          <p:cNvPicPr>
            <a:picLocks noChangeAspect="1" noChangeArrowheads="1"/>
          </p:cNvPicPr>
          <p:nvPr/>
        </p:nvPicPr>
        <p:blipFill rotWithShape="1">
          <a:blip r:embed="rId2"/>
          <a:srcRect l="37479" t="61391" r="25075" b="29311"/>
          <a:stretch/>
        </p:blipFill>
        <p:spPr bwMode="auto">
          <a:xfrm>
            <a:off x="609600" y="2514600"/>
            <a:ext cx="4851400" cy="869373"/>
          </a:xfrm>
          <a:prstGeom prst="rect">
            <a:avLst/>
          </a:prstGeom>
          <a:noFill/>
          <a:ln w="9525">
            <a:noFill/>
            <a:miter lim="800000"/>
            <a:headEnd/>
            <a:tailEnd/>
          </a:ln>
        </p:spPr>
      </p:pic>
    </p:spTree>
    <p:extLst>
      <p:ext uri="{BB962C8B-B14F-4D97-AF65-F5344CB8AC3E}">
        <p14:creationId xmlns:p14="http://schemas.microsoft.com/office/powerpoint/2010/main" val="11477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Basic For Applications (VBA</a:t>
            </a:r>
            <a:r>
              <a:rPr lang="en-US" dirty="0" smtClean="0"/>
              <a:t>): 2</a:t>
            </a:r>
            <a:endParaRPr lang="en-US" dirty="0"/>
          </a:p>
        </p:txBody>
      </p:sp>
      <p:sp>
        <p:nvSpPr>
          <p:cNvPr id="3" name="Content Placeholder 2"/>
          <p:cNvSpPr>
            <a:spLocks noGrp="1"/>
          </p:cNvSpPr>
          <p:nvPr>
            <p:ph idx="1"/>
          </p:nvPr>
        </p:nvSpPr>
        <p:spPr/>
        <p:txBody>
          <a:bodyPr/>
          <a:lstStyle/>
          <a:p>
            <a:r>
              <a:rPr lang="en-US" b="1" dirty="0" smtClean="0"/>
              <a:t>Important</a:t>
            </a:r>
            <a:r>
              <a:rPr lang="en-US" dirty="0" smtClean="0"/>
              <a:t>! Because every VBA program must be run within the context of host application when you are learning  to write your programs do not open up an important MS-Word document and run your programs.</a:t>
            </a:r>
          </a:p>
          <a:p>
            <a:pPr lvl="1"/>
            <a:r>
              <a:rPr lang="en-US" dirty="0" smtClean="0"/>
              <a:t>The host program often needs an Word document in order to run certain capabilities.</a:t>
            </a:r>
          </a:p>
          <a:p>
            <a:pPr lvl="1"/>
            <a:r>
              <a:rPr lang="en-US" dirty="0" smtClean="0"/>
              <a:t>VBA programs often change documents (formatting, style, text).</a:t>
            </a:r>
          </a:p>
          <a:p>
            <a:pPr lvl="1"/>
            <a:r>
              <a:rPr lang="en-US" dirty="0" smtClean="0"/>
              <a:t>Therefore use only small ‘test’ MS-Word documents when running your VBA programs otherwise your information may be lost or corrupted.</a:t>
            </a:r>
            <a:endParaRPr lang="en-US" dirty="0"/>
          </a:p>
        </p:txBody>
      </p:sp>
    </p:spTree>
    <p:extLst>
      <p:ext uri="{BB962C8B-B14F-4D97-AF65-F5344CB8AC3E}">
        <p14:creationId xmlns:p14="http://schemas.microsoft.com/office/powerpoint/2010/main" val="3639397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Transferring Your Macros (This Class</a:t>
            </a:r>
            <a:r>
              <a:rPr lang="en-US" dirty="0" smtClean="0"/>
              <a:t>): 2</a:t>
            </a:r>
            <a:endParaRPr lang="en-US" dirty="0"/>
          </a:p>
        </p:txBody>
      </p:sp>
      <p:sp>
        <p:nvSpPr>
          <p:cNvPr id="3" name="Content Placeholder 2"/>
          <p:cNvSpPr>
            <a:spLocks noGrp="1"/>
          </p:cNvSpPr>
          <p:nvPr>
            <p:ph idx="1"/>
          </p:nvPr>
        </p:nvSpPr>
        <p:spPr/>
        <p:txBody>
          <a:bodyPr/>
          <a:lstStyle/>
          <a:p>
            <a:r>
              <a:rPr lang="en-US" dirty="0" smtClean="0"/>
              <a:t>In the 203 computer lab</a:t>
            </a:r>
          </a:p>
          <a:p>
            <a:r>
              <a:rPr lang="en-US" dirty="0" smtClean="0"/>
              <a:t>Save the macro enabled word document to your portable USB flash drive</a:t>
            </a:r>
          </a:p>
          <a:p>
            <a:r>
              <a:rPr lang="en-US" dirty="0" smtClean="0"/>
              <a:t>OR</a:t>
            </a:r>
          </a:p>
          <a:p>
            <a:r>
              <a:rPr lang="en-US" dirty="0" smtClean="0"/>
              <a:t>Save the template document on your web disk drive</a:t>
            </a:r>
          </a:p>
          <a:p>
            <a:endParaRPr lang="en-US" dirty="0"/>
          </a:p>
          <a:p>
            <a:endParaRPr lang="en-US" dirty="0" smtClean="0"/>
          </a:p>
          <a:p>
            <a:endParaRPr lang="en-US" dirty="0"/>
          </a:p>
          <a:p>
            <a:endParaRPr lang="en-US" dirty="0" smtClean="0"/>
          </a:p>
          <a:p>
            <a:endParaRPr lang="en-US" dirty="0" smtClean="0"/>
          </a:p>
          <a:p>
            <a:pPr lvl="1"/>
            <a:r>
              <a:rPr lang="en-US" dirty="0" smtClean="0"/>
              <a:t>To download files stored on web disk onto </a:t>
            </a:r>
            <a:r>
              <a:rPr lang="en-US" dirty="0"/>
              <a:t>another computer: https://webdisk.ucalgary.ca/</a:t>
            </a:r>
          </a:p>
        </p:txBody>
      </p:sp>
      <p:grpSp>
        <p:nvGrpSpPr>
          <p:cNvPr id="4" name="Group 3"/>
          <p:cNvGrpSpPr/>
          <p:nvPr/>
        </p:nvGrpSpPr>
        <p:grpSpPr>
          <a:xfrm>
            <a:off x="762000" y="3526800"/>
            <a:ext cx="5943600" cy="2054546"/>
            <a:chOff x="838200" y="3456632"/>
            <a:chExt cx="5943600" cy="2054546"/>
          </a:xfrm>
        </p:grpSpPr>
        <p:pic>
          <p:nvPicPr>
            <p:cNvPr id="1026" name="Picture 2" descr="C:\Users\tamj\Application Data\SSH\temp\web disk desk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56632"/>
              <a:ext cx="1752600" cy="20545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amj\Application Data\SSH\temp\wed disk from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56632"/>
              <a:ext cx="3276600" cy="18048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470456" y="5037633"/>
            <a:ext cx="3200401" cy="498131"/>
            <a:chOff x="2470456" y="5037633"/>
            <a:chExt cx="3200401" cy="498131"/>
          </a:xfrm>
        </p:grpSpPr>
        <p:sp>
          <p:nvSpPr>
            <p:cNvPr id="7" name="Right Arrow 6"/>
            <p:cNvSpPr/>
            <p:nvPr/>
          </p:nvSpPr>
          <p:spPr>
            <a:xfrm rot="13798570">
              <a:off x="2399018" y="5109071"/>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ight Arrow 7"/>
            <p:cNvSpPr/>
            <p:nvPr/>
          </p:nvSpPr>
          <p:spPr>
            <a:xfrm rot="13798570">
              <a:off x="5294619" y="5159526"/>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3118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On Macro Security</a:t>
            </a:r>
            <a:endParaRPr lang="en-US"/>
          </a:p>
        </p:txBody>
      </p:sp>
      <p:sp>
        <p:nvSpPr>
          <p:cNvPr id="3" name="Content Placeholder 2"/>
          <p:cNvSpPr>
            <a:spLocks noGrp="1"/>
          </p:cNvSpPr>
          <p:nvPr>
            <p:ph idx="1"/>
          </p:nvPr>
        </p:nvSpPr>
        <p:spPr/>
        <p:txBody>
          <a:bodyPr/>
          <a:lstStyle/>
          <a:p>
            <a:r>
              <a:rPr lang="en-US"/>
              <a:t>A macro is a computer program that is attached to another program’s documents (e.g., MS-Word documents)</a:t>
            </a:r>
          </a:p>
          <a:p>
            <a:r>
              <a:rPr lang="en-US"/>
              <a:t>It can supplement the program’s features by automating repetitive tasks</a:t>
            </a:r>
          </a:p>
          <a:p>
            <a:r>
              <a:rPr lang="en-US"/>
              <a:t>But like another computer program the instructions can either be useful or malicious</a:t>
            </a:r>
          </a:p>
          <a:p>
            <a:pPr marL="234950" lvl="1" indent="-234950">
              <a:buFont typeface="Arial" charset="0"/>
              <a:buChar char="•"/>
            </a:pPr>
            <a:r>
              <a:rPr lang="en-US"/>
              <a:t>Security setting </a:t>
            </a:r>
            <a:r>
              <a:rPr lang="en-US" smtClean="0"/>
              <a:t>are specified in the MS-Office “</a:t>
            </a:r>
            <a:r>
              <a:rPr lang="en-US"/>
              <a:t>Trust Centre</a:t>
            </a:r>
            <a:r>
              <a:rPr lang="en-US" smtClean="0"/>
              <a:t>”</a:t>
            </a:r>
            <a:endParaRPr lang="en-US"/>
          </a:p>
          <a:p>
            <a:endParaRPr lang="en-US"/>
          </a:p>
        </p:txBody>
      </p:sp>
      <p:pic>
        <p:nvPicPr>
          <p:cNvPr id="4" name="Picture 3"/>
          <p:cNvPicPr>
            <a:picLocks noChangeAspect="1" noChangeArrowheads="1"/>
          </p:cNvPicPr>
          <p:nvPr/>
        </p:nvPicPr>
        <p:blipFill>
          <a:blip r:embed="rId2"/>
          <a:srcRect/>
          <a:stretch>
            <a:fillRect/>
          </a:stretch>
        </p:blipFill>
        <p:spPr bwMode="auto">
          <a:xfrm>
            <a:off x="533400" y="4343400"/>
            <a:ext cx="3609593" cy="1706562"/>
          </a:xfrm>
          <a:prstGeom prst="rect">
            <a:avLst/>
          </a:prstGeom>
          <a:noFill/>
          <a:ln w="9525">
            <a:noFill/>
            <a:miter lim="800000"/>
            <a:headEnd/>
            <a:tailEnd/>
          </a:ln>
        </p:spPr>
      </p:pic>
    </p:spTree>
    <p:extLst>
      <p:ext uri="{BB962C8B-B14F-4D97-AF65-F5344CB8AC3E}">
        <p14:creationId xmlns:p14="http://schemas.microsoft.com/office/powerpoint/2010/main" val="58863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Documents That Can Contain Macros</a:t>
            </a:r>
            <a:endParaRPr lang="en-US"/>
          </a:p>
        </p:txBody>
      </p:sp>
      <p:sp>
        <p:nvSpPr>
          <p:cNvPr id="3" name="Content Placeholder 2"/>
          <p:cNvSpPr>
            <a:spLocks noGrp="1"/>
          </p:cNvSpPr>
          <p:nvPr>
            <p:ph idx="1"/>
          </p:nvPr>
        </p:nvSpPr>
        <p:spPr/>
        <p:txBody>
          <a:bodyPr/>
          <a:lstStyle/>
          <a:p>
            <a:r>
              <a:rPr lang="en-US" smtClean="0"/>
              <a:t>You store </a:t>
            </a:r>
            <a:r>
              <a:rPr lang="en-US"/>
              <a:t>the macros that you write for this class this way</a:t>
            </a:r>
          </a:p>
          <a:p>
            <a:pPr lvl="1"/>
            <a:r>
              <a:rPr lang="en-US"/>
              <a:t>In a single document ‘</a:t>
            </a:r>
            <a:r>
              <a:rPr lang="en-US">
                <a:latin typeface="Consolas" panose="020B0609020204030204" pitchFamily="49" charset="0"/>
                <a:cs typeface="Consolas" panose="020B0609020204030204" pitchFamily="49" charset="0"/>
              </a:rPr>
              <a:t>doc-m</a:t>
            </a:r>
            <a:r>
              <a:rPr lang="en-US"/>
              <a:t>’ document</a:t>
            </a:r>
          </a:p>
          <a:p>
            <a:r>
              <a:rPr lang="en-US"/>
              <a:t>You can also store macros in these documents (not for this class but important to be aware in terms of computer security).</a:t>
            </a:r>
          </a:p>
          <a:p>
            <a:pPr lvl="1"/>
            <a:r>
              <a:rPr lang="en-US"/>
              <a:t>Normal ‘</a:t>
            </a:r>
            <a:r>
              <a:rPr lang="en-US">
                <a:latin typeface="Consolas" panose="020B0609020204030204" pitchFamily="49" charset="0"/>
                <a:cs typeface="Consolas" panose="020B0609020204030204" pitchFamily="49" charset="0"/>
              </a:rPr>
              <a:t>dot-m</a:t>
            </a:r>
            <a:r>
              <a:rPr lang="en-US"/>
              <a:t>’ template</a:t>
            </a:r>
          </a:p>
          <a:p>
            <a:pPr lvl="1"/>
            <a:r>
              <a:rPr lang="en-US"/>
              <a:t>Custom ‘</a:t>
            </a:r>
            <a:r>
              <a:rPr lang="en-US">
                <a:latin typeface="Consolas" panose="020B0609020204030204" pitchFamily="49" charset="0"/>
                <a:cs typeface="Consolas" panose="020B0609020204030204" pitchFamily="49" charset="0"/>
              </a:rPr>
              <a:t>dot-m</a:t>
            </a:r>
            <a:r>
              <a:rPr lang="en-US"/>
              <a:t>’ template</a:t>
            </a:r>
          </a:p>
          <a:p>
            <a:endParaRPr lang="en-US"/>
          </a:p>
        </p:txBody>
      </p:sp>
    </p:spTree>
    <p:extLst>
      <p:ext uri="{BB962C8B-B14F-4D97-AF65-F5344CB8AC3E}">
        <p14:creationId xmlns:p14="http://schemas.microsoft.com/office/powerpoint/2010/main" val="34840260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What Is The Security Difference?</a:t>
            </a:r>
            <a:endParaRPr lang="en-US" dirty="0"/>
          </a:p>
        </p:txBody>
      </p:sp>
      <p:sp>
        <p:nvSpPr>
          <p:cNvPr id="3" name="Content Placeholder 2"/>
          <p:cNvSpPr>
            <a:spLocks noGrp="1"/>
          </p:cNvSpPr>
          <p:nvPr>
            <p:ph idx="1"/>
          </p:nvPr>
        </p:nvSpPr>
        <p:spPr/>
        <p:txBody>
          <a:bodyPr/>
          <a:lstStyle/>
          <a:p>
            <a:r>
              <a:rPr lang="en-US" dirty="0" smtClean="0"/>
              <a:t>Opening the following documents:</a:t>
            </a:r>
          </a:p>
          <a:p>
            <a:pPr lvl="1"/>
            <a:r>
              <a:rPr lang="en-US" dirty="0" smtClean="0"/>
              <a:t>Document.docm</a:t>
            </a:r>
          </a:p>
          <a:p>
            <a:pPr lvl="1"/>
            <a:r>
              <a:rPr lang="en-US" dirty="0" smtClean="0"/>
              <a:t>Document.docx</a:t>
            </a:r>
          </a:p>
          <a:p>
            <a:pPr lvl="1"/>
            <a:r>
              <a:rPr lang="en-US" dirty="0" smtClean="0"/>
              <a:t>Document.doc</a:t>
            </a:r>
            <a:endParaRPr lang="en-US" dirty="0"/>
          </a:p>
        </p:txBody>
      </p:sp>
    </p:spTree>
    <p:extLst>
      <p:ext uri="{BB962C8B-B14F-4D97-AF65-F5344CB8AC3E}">
        <p14:creationId xmlns:p14="http://schemas.microsoft.com/office/powerpoint/2010/main" val="13747441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.DOCX (And .XLSX, .PPTX)</a:t>
            </a:r>
            <a:endParaRPr lang="en-US" dirty="0"/>
          </a:p>
        </p:txBody>
      </p:sp>
      <p:sp>
        <p:nvSpPr>
          <p:cNvPr id="3" name="Content Placeholder 2"/>
          <p:cNvSpPr>
            <a:spLocks noGrp="1"/>
          </p:cNvSpPr>
          <p:nvPr>
            <p:ph idx="1"/>
          </p:nvPr>
        </p:nvSpPr>
        <p:spPr/>
        <p:txBody>
          <a:bodyPr/>
          <a:lstStyle/>
          <a:p>
            <a:r>
              <a:rPr lang="en-US" dirty="0" smtClean="0"/>
              <a:t>As mentioned these types of files cannot have macros attached to them.</a:t>
            </a:r>
          </a:p>
          <a:p>
            <a:pPr lvl="1"/>
            <a:r>
              <a:rPr lang="en-US" dirty="0" smtClean="0"/>
              <a:t>Reduced capabilities (no macros) but increased security (no macros)</a:t>
            </a:r>
          </a:p>
          <a:p>
            <a:r>
              <a:rPr lang="en-US" dirty="0" smtClean="0"/>
              <a:t>Question: Are these files with these extensions 100% safe?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66308"/>
            <a:ext cx="4605136" cy="63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4191000"/>
            <a:ext cx="4724402" cy="58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5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p:txBody>
          <a:bodyPr/>
          <a:lstStyle/>
          <a:p>
            <a:pPr eaLnBrk="1" hangingPunct="1"/>
            <a:r>
              <a:rPr lang="en-CA" dirty="0" smtClean="0"/>
              <a:t>Message Box</a:t>
            </a:r>
          </a:p>
        </p:txBody>
      </p:sp>
      <p:sp>
        <p:nvSpPr>
          <p:cNvPr id="64515" name="Rectangle 3"/>
          <p:cNvSpPr>
            <a:spLocks noGrp="1"/>
          </p:cNvSpPr>
          <p:nvPr>
            <p:ph type="body" idx="4294967295"/>
          </p:nvPr>
        </p:nvSpPr>
        <p:spPr/>
        <p:txBody>
          <a:bodyPr/>
          <a:lstStyle/>
          <a:p>
            <a:pPr eaLnBrk="1" hangingPunct="1"/>
            <a:r>
              <a:rPr lang="en-CA" dirty="0" smtClean="0"/>
              <a:t>(Details of the previous example)</a:t>
            </a:r>
          </a:p>
          <a:p>
            <a:pPr eaLnBrk="1" hangingPunct="1"/>
            <a:r>
              <a:rPr lang="en-CA" dirty="0" smtClean="0"/>
              <a:t>Creates a popup window</a:t>
            </a:r>
          </a:p>
          <a:p>
            <a:pPr eaLnBrk="1" hangingPunct="1"/>
            <a:r>
              <a:rPr lang="en-CA" dirty="0" smtClean="0"/>
              <a:t>Useful for testing</a:t>
            </a:r>
          </a:p>
          <a:p>
            <a:pPr lvl="1" eaLnBrk="1" hangingPunct="1"/>
            <a:r>
              <a:rPr lang="en-CA" dirty="0" smtClean="0"/>
              <a:t>Is my program working?</a:t>
            </a:r>
          </a:p>
          <a:p>
            <a:pPr lvl="1" eaLnBrk="1" hangingPunct="1"/>
            <a:r>
              <a:rPr lang="en-CA" dirty="0" smtClean="0"/>
              <a:t>Which part is running?</a:t>
            </a:r>
          </a:p>
          <a:p>
            <a:pPr eaLnBrk="1" hangingPunct="1"/>
            <a:r>
              <a:rPr lang="en-CA" dirty="0" smtClean="0"/>
              <a:t>Also useful for displaying status messages about the current state of the program</a:t>
            </a:r>
          </a:p>
          <a:p>
            <a:pPr eaLnBrk="1" hangingPunct="1"/>
            <a:endParaRPr lang="en-CA" dirty="0" smtClean="0"/>
          </a:p>
        </p:txBody>
      </p:sp>
      <p:pic>
        <p:nvPicPr>
          <p:cNvPr id="5" name="Picture 4"/>
          <p:cNvPicPr>
            <a:picLocks noChangeAspect="1"/>
          </p:cNvPicPr>
          <p:nvPr/>
        </p:nvPicPr>
        <p:blipFill>
          <a:blip r:embed="rId2"/>
          <a:stretch>
            <a:fillRect/>
          </a:stretch>
        </p:blipFill>
        <p:spPr>
          <a:xfrm>
            <a:off x="5960201" y="0"/>
            <a:ext cx="3209925" cy="1504950"/>
          </a:xfrm>
          <a:prstGeom prst="rect">
            <a:avLst/>
          </a:prstGeom>
        </p:spPr>
      </p:pic>
    </p:spTree>
    <p:extLst>
      <p:ext uri="{BB962C8B-B14F-4D97-AF65-F5344CB8AC3E}">
        <p14:creationId xmlns:p14="http://schemas.microsoft.com/office/powerpoint/2010/main" val="3422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3"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p:txBody>
          <a:bodyPr/>
          <a:lstStyle/>
          <a:p>
            <a:pPr eaLnBrk="1" hangingPunct="1"/>
            <a:r>
              <a:rPr lang="en-CA" dirty="0" smtClean="0"/>
              <a:t>Creating A </a:t>
            </a:r>
            <a:r>
              <a:rPr lang="en-CA" b="1" dirty="0" smtClean="0">
                <a:solidFill>
                  <a:srgbClr val="FF0000"/>
                </a:solidFill>
              </a:rPr>
              <a:t>Message Box</a:t>
            </a:r>
          </a:p>
        </p:txBody>
      </p:sp>
      <p:sp>
        <p:nvSpPr>
          <p:cNvPr id="65539" name="Rectangle 3"/>
          <p:cNvSpPr>
            <a:spLocks noGrp="1"/>
          </p:cNvSpPr>
          <p:nvPr>
            <p:ph type="body" idx="4294967295"/>
          </p:nvPr>
        </p:nvSpPr>
        <p:spPr>
          <a:xfrm>
            <a:off x="457200" y="1295400"/>
            <a:ext cx="8229600" cy="4114800"/>
          </a:xfrm>
        </p:spPr>
        <p:txBody>
          <a:bodyPr/>
          <a:lstStyle/>
          <a:p>
            <a:pPr eaLnBrk="1" hangingPunct="1"/>
            <a:r>
              <a:rPr lang="en-CA" b="1" dirty="0" smtClean="0"/>
              <a:t>Format</a:t>
            </a:r>
            <a:r>
              <a:rPr lang="en-CA" dirty="0" smtClean="0"/>
              <a:t>:</a:t>
            </a:r>
          </a:p>
          <a:p>
            <a:pPr lvl="1" eaLnBrk="1" hangingPunct="1">
              <a:buFont typeface="Arial" charset="0"/>
              <a:buNone/>
            </a:pPr>
            <a:r>
              <a:rPr lang="en-CA" b="1" dirty="0" smtClean="0">
                <a:solidFill>
                  <a:srgbClr val="FF0000"/>
                </a:solidFill>
                <a:latin typeface="Consolas" pitchFamily="49" charset="0"/>
              </a:rPr>
              <a:t>MsgBox ("</a:t>
            </a:r>
            <a:r>
              <a:rPr lang="en-CA" dirty="0" smtClean="0">
                <a:latin typeface="Consolas" pitchFamily="49" charset="0"/>
              </a:rPr>
              <a:t>&lt;</a:t>
            </a:r>
            <a:r>
              <a:rPr lang="en-CA" i="1" dirty="0" smtClean="0">
                <a:latin typeface="Consolas" pitchFamily="49" charset="0"/>
              </a:rPr>
              <a:t>Message to appear</a:t>
            </a:r>
            <a:r>
              <a:rPr lang="en-CA" dirty="0" smtClean="0">
                <a:latin typeface="Consolas" pitchFamily="49" charset="0"/>
              </a:rPr>
              <a:t>&gt;</a:t>
            </a:r>
            <a:r>
              <a:rPr lang="en-CA" b="1" dirty="0" smtClean="0">
                <a:solidFill>
                  <a:srgbClr val="FF0000"/>
                </a:solidFill>
                <a:latin typeface="Consolas" pitchFamily="49" charset="0"/>
              </a:rPr>
              <a:t>")</a:t>
            </a:r>
          </a:p>
          <a:p>
            <a:pPr lvl="1" eaLnBrk="1" hangingPunct="1"/>
            <a:endParaRPr lang="en-CA" dirty="0" smtClean="0"/>
          </a:p>
          <a:p>
            <a:pPr eaLnBrk="1" hangingPunct="1"/>
            <a:r>
              <a:rPr lang="en-CA" b="1" dirty="0" smtClean="0"/>
              <a:t>Example</a:t>
            </a:r>
            <a:r>
              <a:rPr lang="en-CA" dirty="0" smtClean="0"/>
              <a:t>:</a:t>
            </a:r>
          </a:p>
          <a:p>
            <a:pPr lvl="1" eaLnBrk="1" hangingPunct="1">
              <a:buNone/>
            </a:pPr>
            <a:r>
              <a:rPr lang="en-CA" b="1" smtClean="0">
                <a:solidFill>
                  <a:srgbClr val="FF0000"/>
                </a:solidFill>
                <a:latin typeface="Consolas" pitchFamily="49" charset="0"/>
              </a:rPr>
              <a:t>MsgBox ("</a:t>
            </a:r>
            <a:r>
              <a:rPr lang="en-US" smtClean="0">
                <a:latin typeface="Consolas" pitchFamily="49" charset="0"/>
              </a:rPr>
              <a:t>Congratulations</a:t>
            </a:r>
            <a:r>
              <a:rPr lang="en-US">
                <a:latin typeface="Consolas" pitchFamily="49" charset="0"/>
              </a:rPr>
              <a:t>! This your first computer program</a:t>
            </a:r>
            <a:r>
              <a:rPr lang="en-US" b="1">
                <a:solidFill>
                  <a:srgbClr val="FF0000"/>
                </a:solidFill>
                <a:latin typeface="Consolas" pitchFamily="49" charset="0"/>
              </a:rPr>
              <a:t>")</a:t>
            </a:r>
            <a:endParaRPr lang="en-CA" b="1" dirty="0" smtClean="0">
              <a:solidFill>
                <a:srgbClr val="FF0000"/>
              </a:solidFill>
              <a:latin typeface="Consolas" pitchFamily="49" charset="0"/>
            </a:endParaRPr>
          </a:p>
          <a:p>
            <a:pPr lvl="1" eaLnBrk="1" hangingPunct="1">
              <a:buFont typeface="Arial" charset="0"/>
              <a:buNone/>
            </a:pPr>
            <a:endParaRPr lang="en-CA" dirty="0" smtClean="0">
              <a:latin typeface="Consolas" pitchFamily="49" charset="0"/>
            </a:endParaRPr>
          </a:p>
          <a:p>
            <a:pPr lvl="1" eaLnBrk="1" hangingPunct="1">
              <a:buFont typeface="Arial" charset="0"/>
              <a:buNone/>
            </a:pPr>
            <a:endParaRPr lang="en-CA" dirty="0" smtClean="0">
              <a:latin typeface="Consolas" pitchFamily="49" charset="0"/>
            </a:endParaRPr>
          </a:p>
          <a:p>
            <a:pPr lvl="1" eaLnBrk="1" hangingPunct="1">
              <a:buFont typeface="Arial" charset="0"/>
              <a:buNone/>
            </a:pPr>
            <a:r>
              <a:rPr lang="en-CA" dirty="0" smtClean="0">
                <a:latin typeface="Consolas" pitchFamily="49" charset="0"/>
              </a:rPr>
              <a:t> </a:t>
            </a:r>
          </a:p>
          <a:p>
            <a:pPr lvl="1" eaLnBrk="1" hangingPunct="1">
              <a:buFont typeface="Arial" charset="0"/>
              <a:buNone/>
            </a:pPr>
            <a:r>
              <a:rPr lang="en-CA" smtClean="0">
                <a:latin typeface="Consolas" pitchFamily="49" charset="0"/>
              </a:rPr>
              <a:t>  </a:t>
            </a:r>
            <a:endParaRPr lang="en-CA" b="1" dirty="0" smtClean="0">
              <a:solidFill>
                <a:srgbClr val="FF0000"/>
              </a:solidFill>
              <a:latin typeface="Consolas" pitchFamily="49" charset="0"/>
            </a:endParaRPr>
          </a:p>
        </p:txBody>
      </p:sp>
      <p:sp>
        <p:nvSpPr>
          <p:cNvPr id="64515" name="Text Box 5"/>
          <p:cNvSpPr txBox="1">
            <a:spLocks noChangeArrowheads="1"/>
          </p:cNvSpPr>
          <p:nvPr/>
        </p:nvSpPr>
        <p:spPr bwMode="auto">
          <a:xfrm>
            <a:off x="0" y="5722938"/>
            <a:ext cx="7467600" cy="1201737"/>
          </a:xfrm>
          <a:prstGeom prst="rect">
            <a:avLst/>
          </a:prstGeom>
          <a:noFill/>
          <a:ln w="25400">
            <a:noFill/>
            <a:miter lim="800000"/>
            <a:headEnd/>
            <a:tailEnd/>
          </a:ln>
        </p:spPr>
        <p:txBody>
          <a:bodyPr lIns="90000" tIns="46800" rIns="90000" bIns="46800">
            <a:spAutoFit/>
          </a:bodyPr>
          <a:lstStyle/>
          <a:p>
            <a:pPr marL="82550" indent="-82550">
              <a:spcBef>
                <a:spcPct val="50000"/>
              </a:spcBef>
            </a:pPr>
            <a:r>
              <a:rPr lang="en-CA" dirty="0"/>
              <a:t>Notes on </a:t>
            </a:r>
            <a:r>
              <a:rPr lang="en-CA" dirty="0" smtClean="0"/>
              <a:t>‘Format’:</a:t>
            </a:r>
            <a:endParaRPr lang="en-CA" dirty="0"/>
          </a:p>
          <a:p>
            <a:pPr marL="82550" indent="-82550">
              <a:lnSpc>
                <a:spcPct val="80000"/>
              </a:lnSpc>
              <a:spcBef>
                <a:spcPct val="20000"/>
              </a:spcBef>
              <a:buFontTx/>
              <a:buChar char="•"/>
            </a:pPr>
            <a:r>
              <a:rPr lang="en-CA" dirty="0"/>
              <a:t>Italicized: you have a choice for this part</a:t>
            </a:r>
          </a:p>
          <a:p>
            <a:pPr marL="82550" indent="-82550">
              <a:lnSpc>
                <a:spcPct val="80000"/>
              </a:lnSpc>
              <a:spcBef>
                <a:spcPct val="20000"/>
              </a:spcBef>
              <a:buFontTx/>
              <a:buChar char="•"/>
            </a:pPr>
            <a:r>
              <a:rPr lang="en-CA" dirty="0"/>
              <a:t>Non-italicized: </a:t>
            </a:r>
            <a:r>
              <a:rPr lang="en-CA" dirty="0" smtClean="0"/>
              <a:t>mandatory (enter it as-is)</a:t>
            </a:r>
            <a:endParaRPr lang="en-CA" dirty="0"/>
          </a:p>
          <a:p>
            <a:pPr marL="82550" indent="-82550">
              <a:lnSpc>
                <a:spcPct val="80000"/>
              </a:lnSpc>
              <a:spcBef>
                <a:spcPct val="20000"/>
              </a:spcBef>
              <a:buFontTx/>
              <a:buChar char="•"/>
            </a:pPr>
            <a:r>
              <a:rPr lang="en-CA" dirty="0"/>
              <a:t>Don’t type in the angled brackets (used to help you visually group)</a:t>
            </a:r>
          </a:p>
        </p:txBody>
      </p:sp>
    </p:spTree>
    <p:extLst>
      <p:ext uri="{BB962C8B-B14F-4D97-AF65-F5344CB8AC3E}">
        <p14:creationId xmlns:p14="http://schemas.microsoft.com/office/powerpoint/2010/main" val="293835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autoUpdateAnimBg="0"/>
      <p:bldP spid="645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smtClean="0"/>
              <a:t>VBA Visual Aids: </a:t>
            </a:r>
            <a:r>
              <a:rPr lang="en-US" b="1" dirty="0" smtClean="0">
                <a:solidFill>
                  <a:srgbClr val="FF0000"/>
                </a:solidFill>
              </a:rPr>
              <a:t>Function Arguments</a:t>
            </a:r>
          </a:p>
        </p:txBody>
      </p:sp>
      <p:sp>
        <p:nvSpPr>
          <p:cNvPr id="69634" name="Content Placeholder 2"/>
          <p:cNvSpPr>
            <a:spLocks noGrp="1"/>
          </p:cNvSpPr>
          <p:nvPr>
            <p:ph idx="1"/>
          </p:nvPr>
        </p:nvSpPr>
        <p:spPr/>
        <p:txBody>
          <a:bodyPr/>
          <a:lstStyle/>
          <a:p>
            <a:r>
              <a:rPr lang="en-US" dirty="0" smtClean="0"/>
              <a:t>As you type in the name of VB functions you will see visual hints about the arguments/inputs for the function.</a:t>
            </a:r>
          </a:p>
          <a:p>
            <a:pPr lvl="1"/>
            <a:r>
              <a:rPr lang="en-US" dirty="0" smtClean="0"/>
              <a:t>Enter the function name and then a space</a:t>
            </a:r>
          </a:p>
        </p:txBody>
      </p:sp>
      <p:pic>
        <p:nvPicPr>
          <p:cNvPr id="69635" name="Picture 2"/>
          <p:cNvPicPr>
            <a:picLocks noChangeAspect="1" noChangeArrowheads="1"/>
          </p:cNvPicPr>
          <p:nvPr/>
        </p:nvPicPr>
        <p:blipFill>
          <a:blip r:embed="rId2"/>
          <a:srcRect l="29811" t="90135" r="34200" b="4915"/>
          <a:stretch>
            <a:fillRect/>
          </a:stretch>
        </p:blipFill>
        <p:spPr bwMode="auto">
          <a:xfrm>
            <a:off x="563545" y="2681646"/>
            <a:ext cx="8001000" cy="687387"/>
          </a:xfrm>
          <a:prstGeom prst="rect">
            <a:avLst/>
          </a:prstGeom>
          <a:noFill/>
          <a:ln w="9525">
            <a:solidFill>
              <a:schemeClr val="tx1"/>
            </a:solidFill>
            <a:miter lim="800000"/>
            <a:headEnd/>
            <a:tailEnd/>
          </a:ln>
        </p:spPr>
      </p:pic>
      <p:grpSp>
        <p:nvGrpSpPr>
          <p:cNvPr id="69636" name="Group 9"/>
          <p:cNvGrpSpPr>
            <a:grpSpLocks/>
          </p:cNvGrpSpPr>
          <p:nvPr/>
        </p:nvGrpSpPr>
        <p:grpSpPr bwMode="auto">
          <a:xfrm>
            <a:off x="1706545" y="3270608"/>
            <a:ext cx="6705600" cy="1030288"/>
            <a:chOff x="1524000" y="2895600"/>
            <a:chExt cx="6705600" cy="1030420"/>
          </a:xfrm>
        </p:grpSpPr>
        <p:sp>
          <p:nvSpPr>
            <p:cNvPr id="4" name="Right Brace 3"/>
            <p:cNvSpPr/>
            <p:nvPr/>
          </p:nvSpPr>
          <p:spPr>
            <a:xfrm rot="5400000">
              <a:off x="4533856" y="-114256"/>
              <a:ext cx="685888" cy="6705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9641" name="TextBox 4"/>
            <p:cNvSpPr txBox="1">
              <a:spLocks noChangeArrowheads="1"/>
            </p:cNvSpPr>
            <p:nvPr/>
          </p:nvSpPr>
          <p:spPr bwMode="auto">
            <a:xfrm>
              <a:off x="3543299" y="3556688"/>
              <a:ext cx="2667000" cy="369332"/>
            </a:xfrm>
            <a:prstGeom prst="rect">
              <a:avLst/>
            </a:prstGeom>
            <a:noFill/>
            <a:ln w="9525">
              <a:noFill/>
              <a:miter lim="800000"/>
              <a:headEnd/>
              <a:tailEnd/>
            </a:ln>
          </p:spPr>
          <p:txBody>
            <a:bodyPr>
              <a:spAutoFit/>
            </a:bodyPr>
            <a:lstStyle/>
            <a:p>
              <a:r>
                <a:rPr lang="en-US" b="1" dirty="0">
                  <a:solidFill>
                    <a:srgbClr val="FF0000"/>
                  </a:solidFill>
                </a:rPr>
                <a:t>Function arguments</a:t>
              </a:r>
            </a:p>
          </p:txBody>
        </p:sp>
      </p:grpSp>
      <p:grpSp>
        <p:nvGrpSpPr>
          <p:cNvPr id="69637" name="Group 8"/>
          <p:cNvGrpSpPr>
            <a:grpSpLocks/>
          </p:cNvGrpSpPr>
          <p:nvPr/>
        </p:nvGrpSpPr>
        <p:grpSpPr bwMode="auto">
          <a:xfrm>
            <a:off x="538145" y="3270608"/>
            <a:ext cx="2667000" cy="1789113"/>
            <a:chOff x="356286" y="2895600"/>
            <a:chExt cx="2667000" cy="1789331"/>
          </a:xfrm>
        </p:grpSpPr>
        <p:sp>
          <p:nvSpPr>
            <p:cNvPr id="69638" name="TextBox 6"/>
            <p:cNvSpPr txBox="1">
              <a:spLocks noChangeArrowheads="1"/>
            </p:cNvSpPr>
            <p:nvPr/>
          </p:nvSpPr>
          <p:spPr bwMode="auto">
            <a:xfrm>
              <a:off x="356286" y="4038600"/>
              <a:ext cx="2667000" cy="646331"/>
            </a:xfrm>
            <a:prstGeom prst="rect">
              <a:avLst/>
            </a:prstGeom>
            <a:noFill/>
            <a:ln w="9525">
              <a:noFill/>
              <a:miter lim="800000"/>
              <a:headEnd/>
              <a:tailEnd/>
            </a:ln>
          </p:spPr>
          <p:txBody>
            <a:bodyPr>
              <a:spAutoFit/>
            </a:bodyPr>
            <a:lstStyle/>
            <a:p>
              <a:r>
                <a:rPr lang="en-US" b="1" dirty="0">
                  <a:solidFill>
                    <a:srgbClr val="FF0000"/>
                  </a:solidFill>
                </a:rPr>
                <a:t>(Bold): mandatory arguments</a:t>
              </a:r>
            </a:p>
          </p:txBody>
        </p:sp>
        <p:cxnSp>
          <p:nvCxnSpPr>
            <p:cNvPr id="8" name="Straight Arrow Connector 7"/>
            <p:cNvCxnSpPr/>
            <p:nvPr/>
          </p:nvCxnSpPr>
          <p:spPr>
            <a:xfrm flipV="1">
              <a:off x="762686" y="2895600"/>
              <a:ext cx="609600" cy="1219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86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smtClean="0"/>
              <a:t>VBA Visual Aids: </a:t>
            </a:r>
            <a:r>
              <a:rPr lang="en-US" b="1" dirty="0" smtClean="0">
                <a:solidFill>
                  <a:srgbClr val="FF0000"/>
                </a:solidFill>
              </a:rPr>
              <a:t>Error Information</a:t>
            </a:r>
          </a:p>
        </p:txBody>
      </p:sp>
      <p:grpSp>
        <p:nvGrpSpPr>
          <p:cNvPr id="9" name="Group 8"/>
          <p:cNvGrpSpPr>
            <a:grpSpLocks/>
          </p:cNvGrpSpPr>
          <p:nvPr/>
        </p:nvGrpSpPr>
        <p:grpSpPr bwMode="auto">
          <a:xfrm>
            <a:off x="685800" y="1277938"/>
            <a:ext cx="4495800" cy="2227262"/>
            <a:chOff x="685800" y="1277801"/>
            <a:chExt cx="4495800" cy="2226707"/>
          </a:xfrm>
        </p:grpSpPr>
        <p:sp>
          <p:nvSpPr>
            <p:cNvPr id="70665" name="TextBox 5"/>
            <p:cNvSpPr txBox="1">
              <a:spLocks noChangeArrowheads="1"/>
            </p:cNvSpPr>
            <p:nvPr/>
          </p:nvSpPr>
          <p:spPr bwMode="auto">
            <a:xfrm>
              <a:off x="685800" y="3135176"/>
              <a:ext cx="3467100" cy="369332"/>
            </a:xfrm>
            <a:prstGeom prst="rect">
              <a:avLst/>
            </a:prstGeom>
            <a:noFill/>
            <a:ln w="9525">
              <a:noFill/>
              <a:miter lim="800000"/>
              <a:headEnd/>
              <a:tailEnd/>
            </a:ln>
          </p:spPr>
          <p:txBody>
            <a:bodyPr lIns="0" rIns="0">
              <a:spAutoFit/>
            </a:bodyPr>
            <a:lstStyle/>
            <a:p>
              <a:r>
                <a:rPr lang="en-US" b="1" dirty="0">
                  <a:solidFill>
                    <a:srgbClr val="FF0000"/>
                  </a:solidFill>
                </a:rPr>
                <a:t>Required argument missing</a:t>
              </a:r>
            </a:p>
          </p:txBody>
        </p:sp>
        <p:pic>
          <p:nvPicPr>
            <p:cNvPr id="70666" name="Picture 4"/>
            <p:cNvPicPr>
              <a:picLocks noChangeAspect="1" noChangeArrowheads="1"/>
            </p:cNvPicPr>
            <p:nvPr/>
          </p:nvPicPr>
          <p:blipFill>
            <a:blip r:embed="rId2"/>
            <a:srcRect/>
            <a:stretch>
              <a:fillRect/>
            </a:stretch>
          </p:blipFill>
          <p:spPr bwMode="auto">
            <a:xfrm>
              <a:off x="685800" y="1277801"/>
              <a:ext cx="4495800" cy="1857375"/>
            </a:xfrm>
            <a:prstGeom prst="rect">
              <a:avLst/>
            </a:prstGeom>
            <a:noFill/>
            <a:ln w="9525">
              <a:solidFill>
                <a:schemeClr val="tx1"/>
              </a:solidFill>
              <a:miter lim="800000"/>
              <a:headEnd/>
              <a:tailEnd/>
            </a:ln>
          </p:spPr>
        </p:pic>
      </p:grpSp>
      <p:grpSp>
        <p:nvGrpSpPr>
          <p:cNvPr id="2" name="Group 1"/>
          <p:cNvGrpSpPr/>
          <p:nvPr/>
        </p:nvGrpSpPr>
        <p:grpSpPr>
          <a:xfrm>
            <a:off x="685800" y="3559175"/>
            <a:ext cx="7215188" cy="3203363"/>
            <a:chOff x="685800" y="3559175"/>
            <a:chExt cx="7215188" cy="3203363"/>
          </a:xfrm>
        </p:grpSpPr>
        <p:pic>
          <p:nvPicPr>
            <p:cNvPr id="70661" name="Picture 5"/>
            <p:cNvPicPr>
              <a:picLocks noChangeAspect="1" noChangeArrowheads="1"/>
            </p:cNvPicPr>
            <p:nvPr/>
          </p:nvPicPr>
          <p:blipFill>
            <a:blip r:embed="rId3"/>
            <a:srcRect/>
            <a:stretch>
              <a:fillRect/>
            </a:stretch>
          </p:blipFill>
          <p:spPr bwMode="auto">
            <a:xfrm>
              <a:off x="685800" y="4114193"/>
              <a:ext cx="3352741" cy="1231309"/>
            </a:xfrm>
            <a:prstGeom prst="rect">
              <a:avLst/>
            </a:prstGeom>
            <a:noFill/>
            <a:ln w="9525">
              <a:solidFill>
                <a:schemeClr val="tx1"/>
              </a:solidFill>
              <a:miter lim="800000"/>
              <a:headEnd/>
              <a:tailEnd/>
            </a:ln>
          </p:spPr>
        </p:pic>
        <p:cxnSp>
          <p:nvCxnSpPr>
            <p:cNvPr id="11" name="Straight Arrow Connector 10"/>
            <p:cNvCxnSpPr/>
            <p:nvPr/>
          </p:nvCxnSpPr>
          <p:spPr bwMode="auto">
            <a:xfrm flipH="1">
              <a:off x="3733800" y="3883025"/>
              <a:ext cx="1143000" cy="4603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663" name="TextBox 15"/>
            <p:cNvSpPr txBox="1">
              <a:spLocks noChangeArrowheads="1"/>
            </p:cNvSpPr>
            <p:nvPr/>
          </p:nvSpPr>
          <p:spPr bwMode="auto">
            <a:xfrm>
              <a:off x="5029123" y="5562209"/>
              <a:ext cx="2871865" cy="1200329"/>
            </a:xfrm>
            <a:prstGeom prst="rect">
              <a:avLst/>
            </a:prstGeom>
            <a:noFill/>
            <a:ln w="9525">
              <a:noFill/>
              <a:miter lim="800000"/>
              <a:headEnd/>
              <a:tailEnd/>
            </a:ln>
          </p:spPr>
          <p:txBody>
            <a:bodyPr>
              <a:spAutoFit/>
            </a:bodyPr>
            <a:lstStyle/>
            <a:p>
              <a:r>
                <a:rPr lang="en-US" b="1" dirty="0" smtClean="0">
                  <a:solidFill>
                    <a:srgbClr val="FF0000"/>
                  </a:solidFill>
                </a:rPr>
                <a:t>Specific statement/instruction </a:t>
              </a:r>
              <a:r>
                <a:rPr lang="en-US" b="1" dirty="0">
                  <a:solidFill>
                    <a:srgbClr val="FF0000"/>
                  </a:solidFill>
                </a:rPr>
                <a:t>causing the </a:t>
              </a:r>
              <a:r>
                <a:rPr lang="en-US" b="1" dirty="0" smtClean="0">
                  <a:solidFill>
                    <a:srgbClr val="FF0000"/>
                  </a:solidFill>
                </a:rPr>
                <a:t>error  (red font)</a:t>
              </a:r>
              <a:endParaRPr lang="en-US" b="1" dirty="0">
                <a:solidFill>
                  <a:srgbClr val="FF0000"/>
                </a:solidFill>
              </a:endParaRPr>
            </a:p>
          </p:txBody>
        </p:sp>
        <p:cxnSp>
          <p:nvCxnSpPr>
            <p:cNvPr id="17" name="Straight Arrow Connector 16"/>
            <p:cNvCxnSpPr/>
            <p:nvPr/>
          </p:nvCxnSpPr>
          <p:spPr bwMode="auto">
            <a:xfrm flipH="1" flipV="1">
              <a:off x="2419350" y="4959350"/>
              <a:ext cx="2609850" cy="9445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660" name="TextBox 7"/>
            <p:cNvSpPr txBox="1">
              <a:spLocks noChangeArrowheads="1"/>
            </p:cNvSpPr>
            <p:nvPr/>
          </p:nvSpPr>
          <p:spPr bwMode="auto">
            <a:xfrm>
              <a:off x="4755220" y="3559175"/>
              <a:ext cx="2864780" cy="923330"/>
            </a:xfrm>
            <a:prstGeom prst="rect">
              <a:avLst/>
            </a:prstGeom>
            <a:noFill/>
            <a:ln w="9525">
              <a:noFill/>
              <a:miter lim="800000"/>
              <a:headEnd/>
              <a:tailEnd/>
            </a:ln>
          </p:spPr>
          <p:txBody>
            <a:bodyPr wrap="square">
              <a:spAutoFit/>
            </a:bodyPr>
            <a:lstStyle/>
            <a:p>
              <a:r>
                <a:rPr lang="en-US" b="1" dirty="0" smtClean="0">
                  <a:solidFill>
                    <a:srgbClr val="FF0000"/>
                  </a:solidFill>
                </a:rPr>
                <a:t>Part of program that </a:t>
              </a:r>
              <a:r>
                <a:rPr lang="en-US" b="1" dirty="0">
                  <a:solidFill>
                    <a:srgbClr val="FF0000"/>
                  </a:solidFill>
                </a:rPr>
                <a:t>contains </a:t>
              </a:r>
              <a:r>
                <a:rPr lang="en-US" b="1" dirty="0" smtClean="0">
                  <a:solidFill>
                    <a:srgbClr val="FF0000"/>
                  </a:solidFill>
                </a:rPr>
                <a:t>errors (yellow highlight)</a:t>
              </a:r>
              <a:endParaRPr lang="en-US" b="1" dirty="0">
                <a:solidFill>
                  <a:srgbClr val="FF0000"/>
                </a:solidFill>
              </a:endParaRPr>
            </a:p>
          </p:txBody>
        </p:sp>
      </p:grpSp>
    </p:spTree>
    <p:extLst>
      <p:ext uri="{BB962C8B-B14F-4D97-AF65-F5344CB8AC3E}">
        <p14:creationId xmlns:p14="http://schemas.microsoft.com/office/powerpoint/2010/main" val="149844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t>Real-World Objects</a:t>
            </a:r>
            <a:endParaRPr lang="en-US" dirty="0" smtClean="0"/>
          </a:p>
        </p:txBody>
      </p:sp>
      <p:sp>
        <p:nvSpPr>
          <p:cNvPr id="3" name="Content Placeholder 2"/>
          <p:cNvSpPr>
            <a:spLocks noGrp="1"/>
          </p:cNvSpPr>
          <p:nvPr>
            <p:ph idx="1"/>
          </p:nvPr>
        </p:nvSpPr>
        <p:spPr/>
        <p:txBody>
          <a:bodyPr/>
          <a:lstStyle/>
          <a:p>
            <a:pPr eaLnBrk="1" hangingPunct="1"/>
            <a:r>
              <a:rPr lang="en-US" dirty="0" smtClean="0"/>
              <a:t>You are of course familiar with objects in the everyday world.</a:t>
            </a:r>
          </a:p>
          <a:p>
            <a:pPr lvl="1" eaLnBrk="1" hangingPunct="1"/>
            <a:r>
              <a:rPr lang="en-US" dirty="0" smtClean="0"/>
              <a:t>These are </a:t>
            </a:r>
            <a:r>
              <a:rPr lang="en-US" smtClean="0"/>
              <a:t>physical entities</a:t>
            </a:r>
          </a:p>
          <a:p>
            <a:pPr lvl="1" eaLnBrk="1" hangingPunct="1"/>
            <a:endParaRPr lang="en-US"/>
          </a:p>
          <a:p>
            <a:pPr lvl="1" eaLnBrk="1" hangingPunct="1"/>
            <a:endParaRPr lang="en-US" smtClean="0"/>
          </a:p>
          <a:p>
            <a:pPr lvl="1" eaLnBrk="1" hangingPunct="1"/>
            <a:endParaRPr lang="en-US"/>
          </a:p>
          <a:p>
            <a:pPr lvl="1" eaLnBrk="1" hangingPunct="1"/>
            <a:endParaRPr lang="en-US" smtClean="0"/>
          </a:p>
          <a:p>
            <a:pPr lvl="1" eaLnBrk="1" hangingPunct="1"/>
            <a:endParaRPr lang="en-US"/>
          </a:p>
          <a:p>
            <a:pPr lvl="1" eaLnBrk="1" hangingPunct="1"/>
            <a:endParaRPr lang="en-US" smtClean="0"/>
          </a:p>
          <a:p>
            <a:pPr lvl="1" eaLnBrk="1" hangingPunct="1"/>
            <a:endParaRPr lang="en-US"/>
          </a:p>
          <a:p>
            <a:pPr lvl="1" eaLnBrk="1" hangingPunct="1"/>
            <a:endParaRPr lang="en-US" smtClean="0"/>
          </a:p>
          <a:p>
            <a:pPr eaLnBrk="1" hangingPunct="1"/>
            <a:r>
              <a:rPr lang="en-US" smtClean="0"/>
              <a:t>Each object is described by its properties (information)</a:t>
            </a:r>
          </a:p>
          <a:p>
            <a:pPr eaLnBrk="1" hangingPunct="1"/>
            <a:r>
              <a:rPr lang="en-US" smtClean="0"/>
              <a:t>Each object can have a set of functions associated with it (actions)</a:t>
            </a:r>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grpSp>
        <p:nvGrpSpPr>
          <p:cNvPr id="2" name="Group 1"/>
          <p:cNvGrpSpPr/>
          <p:nvPr/>
        </p:nvGrpSpPr>
        <p:grpSpPr>
          <a:xfrm>
            <a:off x="914400" y="2547521"/>
            <a:ext cx="7477696" cy="2548033"/>
            <a:chOff x="914400" y="2547521"/>
            <a:chExt cx="7477696" cy="2548033"/>
          </a:xfrm>
        </p:grpSpPr>
        <p:pic>
          <p:nvPicPr>
            <p:cNvPr id="1028" name="Picture 4" descr="https://scontent.xx.fbcdn.net/hphotos-xfa1/v/t1.0-9/20766_228875241835_1610621_n.jpg?oh=5661f4ff3ec0bd6f7e4e108b44f2413b&amp;oe=56AE90BF"/>
            <p:cNvPicPr>
              <a:picLocks noChangeAspect="1" noChangeArrowheads="1"/>
            </p:cNvPicPr>
            <p:nvPr/>
          </p:nvPicPr>
          <p:blipFill rotWithShape="1">
            <a:blip r:embed="rId3">
              <a:extLst>
                <a:ext uri="{28A0092B-C50C-407E-A947-70E740481C1C}">
                  <a14:useLocalDpi xmlns:a14="http://schemas.microsoft.com/office/drawing/2010/main" val="0"/>
                </a:ext>
              </a:extLst>
            </a:blip>
            <a:srcRect l="31581" t="14313" r="31174" b="10724"/>
            <a:stretch/>
          </p:blipFill>
          <p:spPr bwMode="auto">
            <a:xfrm>
              <a:off x="3810001" y="2547521"/>
              <a:ext cx="1676400" cy="2530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xx.fbcdn.net/hphotos-xap1/v/t1.0-9/1918122_176055776835_1170908_n.jpg?oh=54c7e7d12b2695a1b26502ce37e4bd96&amp;oe=56B42718"/>
            <p:cNvPicPr>
              <a:picLocks noChangeAspect="1" noChangeArrowheads="1"/>
            </p:cNvPicPr>
            <p:nvPr/>
          </p:nvPicPr>
          <p:blipFill rotWithShape="1">
            <a:blip r:embed="rId4">
              <a:extLst>
                <a:ext uri="{28A0092B-C50C-407E-A947-70E740481C1C}">
                  <a14:useLocalDpi xmlns:a14="http://schemas.microsoft.com/office/drawing/2010/main" val="0"/>
                </a:ext>
              </a:extLst>
            </a:blip>
            <a:srcRect b="26196"/>
            <a:stretch/>
          </p:blipFill>
          <p:spPr bwMode="auto">
            <a:xfrm>
              <a:off x="5867400" y="3645086"/>
              <a:ext cx="2524696" cy="139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xx.fbcdn.net/hphotos-xfp1/v/t1.0-9/11817275_10152924044896836_7136458490653304597_n.jpg?oh=f1e581c07f7db567041d3605fa80b63e&amp;oe=56C8A44F"/>
            <p:cNvPicPr>
              <a:picLocks noChangeAspect="1" noChangeArrowheads="1"/>
            </p:cNvPicPr>
            <p:nvPr/>
          </p:nvPicPr>
          <p:blipFill rotWithShape="1">
            <a:blip r:embed="rId5">
              <a:extLst>
                <a:ext uri="{28A0092B-C50C-407E-A947-70E740481C1C}">
                  <a14:useLocalDpi xmlns:a14="http://schemas.microsoft.com/office/drawing/2010/main" val="0"/>
                </a:ext>
              </a:extLst>
            </a:blip>
            <a:srcRect l="30472" t="62670" r="45647" b="10066"/>
            <a:stretch/>
          </p:blipFill>
          <p:spPr bwMode="auto">
            <a:xfrm>
              <a:off x="914400" y="3225809"/>
              <a:ext cx="2183643" cy="18697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92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smtClean="0"/>
              <a:t>Macros</a:t>
            </a:r>
          </a:p>
        </p:txBody>
      </p:sp>
      <p:sp>
        <p:nvSpPr>
          <p:cNvPr id="21506" name="Content Placeholder 2"/>
          <p:cNvSpPr>
            <a:spLocks noGrp="1"/>
          </p:cNvSpPr>
          <p:nvPr>
            <p:ph idx="1"/>
          </p:nvPr>
        </p:nvSpPr>
        <p:spPr/>
        <p:txBody>
          <a:bodyPr/>
          <a:lstStyle/>
          <a:p>
            <a:pPr eaLnBrk="1" hangingPunct="1"/>
            <a:r>
              <a:rPr lang="en-US" dirty="0" smtClean="0"/>
              <a:t>Macro: a sequence of keystrokes or mouse selections (instructions to the computer) that can be repeated over and over </a:t>
            </a:r>
          </a:p>
          <a:p>
            <a:pPr lvl="1" eaLnBrk="1" hangingPunct="1"/>
            <a:r>
              <a:rPr lang="en-US" dirty="0" smtClean="0"/>
              <a:t>MS-Office can be augmented by writing Macros (essentially computer programs) that will run either for multiple documents or only for a particular document.</a:t>
            </a:r>
          </a:p>
          <a:p>
            <a:pPr lvl="1" eaLnBrk="1" hangingPunct="1"/>
            <a:r>
              <a:rPr lang="en-US" dirty="0" smtClean="0"/>
              <a:t>In this class we will focus solely on MS-Word macro programming</a:t>
            </a:r>
          </a:p>
          <a:p>
            <a:pPr eaLnBrk="1" hangingPunct="1"/>
            <a:r>
              <a:rPr lang="en-US" dirty="0" smtClean="0"/>
              <a:t>VBA (as guessed) is an example of a macro programming language e.g., you can write a program that includes a series of formatting and other commands that you frequently carry out in Word documents</a:t>
            </a:r>
          </a:p>
          <a:p>
            <a:pPr eaLnBrk="1" hangingPunct="1"/>
            <a:r>
              <a:rPr lang="en-US" dirty="0" smtClean="0"/>
              <a:t>Write the commands once in the form of a program and just re-run this program instead of re-entering each command</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93251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VBA OBject</a:t>
            </a:r>
            <a:endParaRPr lang="en-US"/>
          </a:p>
        </p:txBody>
      </p:sp>
      <p:sp>
        <p:nvSpPr>
          <p:cNvPr id="3" name="Content Placeholder 2"/>
          <p:cNvSpPr>
            <a:spLocks noGrp="1"/>
          </p:cNvSpPr>
          <p:nvPr>
            <p:ph idx="1"/>
          </p:nvPr>
        </p:nvSpPr>
        <p:spPr/>
        <p:txBody>
          <a:bodyPr/>
          <a:lstStyle/>
          <a:p>
            <a:pPr eaLnBrk="1" hangingPunct="1"/>
            <a:r>
              <a:rPr lang="en-US"/>
              <a:t>Similar to everyday objects </a:t>
            </a:r>
            <a:r>
              <a:rPr lang="en-US" smtClean="0"/>
              <a:t>VBA-Objects </a:t>
            </a:r>
            <a:r>
              <a:rPr lang="en-US"/>
              <a:t>have properties and </a:t>
            </a:r>
            <a:r>
              <a:rPr lang="en-US" smtClean="0"/>
              <a:t>actions</a:t>
            </a:r>
            <a:endParaRPr lang="en-US"/>
          </a:p>
          <a:p>
            <a:pPr lvl="1" eaLnBrk="1" hangingPunct="1"/>
            <a:r>
              <a:rPr lang="en-US"/>
              <a:t>Properties: information that describe the object</a:t>
            </a:r>
          </a:p>
          <a:p>
            <a:pPr lvl="2" eaLnBrk="1" hangingPunct="1"/>
            <a:r>
              <a:rPr lang="en-US"/>
              <a:t>E.g., the name of a document, size of the document, date modified etc.</a:t>
            </a:r>
          </a:p>
          <a:p>
            <a:pPr lvl="1" eaLnBrk="1" hangingPunct="1"/>
            <a:r>
              <a:rPr lang="en-US"/>
              <a:t>Capabilities: actions that can be performed (sometimes referred to as ‘methods’ or ‘functions’)</a:t>
            </a:r>
          </a:p>
          <a:p>
            <a:pPr lvl="2" eaLnBrk="1" hangingPunct="1"/>
            <a:r>
              <a:rPr lang="en-US"/>
              <a:t>E.g., save, print, spell check etc.</a:t>
            </a:r>
          </a:p>
          <a:p>
            <a:endParaRPr lang="en-US"/>
          </a:p>
        </p:txBody>
      </p:sp>
    </p:spTree>
    <p:extLst>
      <p:ext uri="{BB962C8B-B14F-4D97-AF65-F5344CB8AC3E}">
        <p14:creationId xmlns:p14="http://schemas.microsoft.com/office/powerpoint/2010/main" val="28221924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dirty="0" smtClean="0"/>
              <a:t>Common </a:t>
            </a:r>
            <a:r>
              <a:rPr lang="en-US" b="1" dirty="0" smtClean="0">
                <a:solidFill>
                  <a:srgbClr val="FF0000"/>
                </a:solidFill>
              </a:rPr>
              <a:t>VBA Objects</a:t>
            </a:r>
          </a:p>
        </p:txBody>
      </p:sp>
      <p:sp>
        <p:nvSpPr>
          <p:cNvPr id="74754" name="Content Placeholder 2"/>
          <p:cNvSpPr>
            <a:spLocks noGrp="1"/>
          </p:cNvSpPr>
          <p:nvPr>
            <p:ph idx="1"/>
          </p:nvPr>
        </p:nvSpPr>
        <p:spPr/>
        <p:txBody>
          <a:bodyPr/>
          <a:lstStyle/>
          <a:p>
            <a:pPr eaLnBrk="1" hangingPunct="1"/>
            <a:r>
              <a:rPr lang="en-US" b="1" dirty="0" smtClean="0">
                <a:solidFill>
                  <a:srgbClr val="FF0000"/>
                </a:solidFill>
                <a:latin typeface="Consolas" pitchFamily="49" charset="0"/>
                <a:cs typeface="Consolas" pitchFamily="49" charset="0"/>
              </a:rPr>
              <a:t>Application</a:t>
            </a:r>
            <a:r>
              <a:rPr lang="en-US" dirty="0" smtClean="0"/>
              <a:t>: the MS-Office program running (for CPSC 203 it will always be MS-Word)</a:t>
            </a:r>
          </a:p>
          <a:p>
            <a:pPr eaLnBrk="1" hangingPunct="1"/>
            <a:r>
              <a:rPr lang="en-US" b="1" dirty="0" smtClean="0">
                <a:solidFill>
                  <a:srgbClr val="FF0000"/>
                </a:solidFill>
                <a:latin typeface="Consolas" pitchFamily="49" charset="0"/>
                <a:cs typeface="Consolas" pitchFamily="49" charset="0"/>
              </a:rPr>
              <a:t>ActiveDocument</a:t>
            </a:r>
          </a:p>
          <a:p>
            <a:pPr eaLnBrk="1" hangingPunct="1"/>
            <a:r>
              <a:rPr lang="en-US" b="1" dirty="0" smtClean="0">
                <a:solidFill>
                  <a:srgbClr val="FF0000"/>
                </a:solidFill>
                <a:latin typeface="Consolas" pitchFamily="49" charset="0"/>
                <a:cs typeface="Consolas" pitchFamily="49" charset="0"/>
              </a:rPr>
              <a:t>Selection</a:t>
            </a:r>
          </a:p>
          <a:p>
            <a:pPr eaLnBrk="1" hangingPunct="1"/>
            <a:r>
              <a:rPr lang="en-US" dirty="0" smtClean="0">
                <a:cs typeface="Consolas" pitchFamily="49" charset="0"/>
              </a:rPr>
              <a:t>When enter one of these keywords in the editor followed by the ‘dot’ you can see more information.</a:t>
            </a:r>
          </a:p>
        </p:txBody>
      </p:sp>
      <p:pic>
        <p:nvPicPr>
          <p:cNvPr id="9218" name="Picture 2"/>
          <p:cNvPicPr>
            <a:picLocks noChangeAspect="1" noChangeArrowheads="1"/>
          </p:cNvPicPr>
          <p:nvPr/>
        </p:nvPicPr>
        <p:blipFill>
          <a:blip r:embed="rId3"/>
          <a:srcRect l="12865" t="21043" r="63606" b="52737"/>
          <a:stretch>
            <a:fillRect/>
          </a:stretch>
        </p:blipFill>
        <p:spPr bwMode="auto">
          <a:xfrm>
            <a:off x="762000" y="3886200"/>
            <a:ext cx="3581400" cy="2493963"/>
          </a:xfrm>
          <a:prstGeom prst="rect">
            <a:avLst/>
          </a:prstGeom>
          <a:noFill/>
          <a:ln w="9525">
            <a:noFill/>
            <a:miter lim="800000"/>
            <a:headEnd/>
            <a:tailEnd/>
          </a:ln>
        </p:spPr>
      </p:pic>
      <p:sp>
        <p:nvSpPr>
          <p:cNvPr id="2" name="TextBox 1"/>
          <p:cNvSpPr txBox="1"/>
          <p:nvPr/>
        </p:nvSpPr>
        <p:spPr>
          <a:xfrm>
            <a:off x="4638675" y="4260850"/>
            <a:ext cx="4419600" cy="2032000"/>
          </a:xfrm>
          <a:prstGeom prst="rect">
            <a:avLst/>
          </a:prstGeom>
          <a:noFill/>
        </p:spPr>
        <p:txBody>
          <a:bodyPr>
            <a:spAutoFit/>
          </a:bodyPr>
          <a:lstStyle/>
          <a:p>
            <a:pPr>
              <a:defRPr/>
            </a:pPr>
            <a:r>
              <a:rPr lang="en-US" b="1" dirty="0"/>
              <a:t>Take advantage of the benefits:</a:t>
            </a:r>
          </a:p>
          <a:p>
            <a:pPr marL="342900" indent="-342900">
              <a:buFont typeface="+mj-lt"/>
              <a:buAutoNum type="arabicPeriod"/>
              <a:defRPr/>
            </a:pPr>
            <a:r>
              <a:rPr lang="en-US" b="1" dirty="0"/>
              <a:t>The list of properties and methods is </a:t>
            </a:r>
            <a:r>
              <a:rPr lang="en-US" b="1" dirty="0" smtClean="0"/>
              <a:t>a useful </a:t>
            </a:r>
            <a:r>
              <a:rPr lang="en-US" b="1" dirty="0"/>
              <a:t>reminder if you can’t remember the name</a:t>
            </a:r>
          </a:p>
          <a:p>
            <a:pPr marL="342900" indent="-342900">
              <a:buFont typeface="+mj-lt"/>
              <a:buAutoNum type="arabicPeriod"/>
              <a:defRPr/>
            </a:pPr>
            <a:r>
              <a:rPr lang="en-US" b="1" dirty="0"/>
              <a:t>If you don’t see the pull down then this is clue that you entered the wrong name for the object</a:t>
            </a:r>
          </a:p>
        </p:txBody>
      </p:sp>
    </p:spTree>
    <p:extLst>
      <p:ext uri="{BB962C8B-B14F-4D97-AF65-F5344CB8AC3E}">
        <p14:creationId xmlns:p14="http://schemas.microsoft.com/office/powerpoint/2010/main" val="14147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What Are The Three Objects</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9503" t="50423" r="19471"/>
          <a:stretch/>
        </p:blipFill>
        <p:spPr bwMode="auto">
          <a:xfrm>
            <a:off x="304800" y="1524000"/>
            <a:ext cx="4279958" cy="427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1544782"/>
            <a:ext cx="2971800" cy="218521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mn-lt"/>
              </a:rPr>
              <a:t>Application: </a:t>
            </a:r>
          </a:p>
          <a:p>
            <a:pPr marL="568325" lvl="1" indent="-111125">
              <a:buFont typeface="Arial" panose="020B0604020202020204" pitchFamily="34" charset="0"/>
              <a:buChar char="•"/>
            </a:pPr>
            <a:r>
              <a:rPr lang="en-US" sz="2000" i="1" dirty="0" smtClean="0">
                <a:latin typeface="+mn-lt"/>
              </a:rPr>
              <a:t>MS-Word</a:t>
            </a:r>
          </a:p>
          <a:p>
            <a:pPr marL="285750" indent="-285750">
              <a:buFont typeface="Arial" panose="020B0604020202020204" pitchFamily="34" charset="0"/>
              <a:buChar char="•"/>
            </a:pPr>
            <a:r>
              <a:rPr lang="en-US" sz="2400" dirty="0" smtClean="0">
                <a:latin typeface="+mn-lt"/>
              </a:rPr>
              <a:t>Current Document:</a:t>
            </a:r>
          </a:p>
          <a:p>
            <a:pPr marL="563563" lvl="1" indent="-106363">
              <a:buFont typeface="Arial" panose="020B0604020202020204" pitchFamily="34" charset="0"/>
              <a:buChar char="•"/>
              <a:tabLst>
                <a:tab pos="623888" algn="l"/>
              </a:tabLst>
            </a:pPr>
            <a:r>
              <a:rPr lang="en-US" sz="2000" dirty="0" smtClean="0">
                <a:latin typeface="+mn-lt"/>
              </a:rPr>
              <a:t>“</a:t>
            </a:r>
            <a:r>
              <a:rPr lang="en-US" sz="2000" i="1" dirty="0" err="1" smtClean="0">
                <a:latin typeface="+mn-lt"/>
              </a:rPr>
              <a:t>tamj</a:t>
            </a:r>
            <a:r>
              <a:rPr lang="en-US" sz="2000" i="1" dirty="0" smtClean="0">
                <a:latin typeface="+mn-lt"/>
              </a:rPr>
              <a:t> template</a:t>
            </a:r>
            <a:r>
              <a:rPr lang="en-US" sz="2000" dirty="0" smtClean="0">
                <a:latin typeface="+mn-lt"/>
              </a:rPr>
              <a:t>” </a:t>
            </a:r>
          </a:p>
          <a:p>
            <a:pPr marL="285750" indent="-285750">
              <a:buFont typeface="Arial" panose="020B0604020202020204" pitchFamily="34" charset="0"/>
              <a:buChar char="•"/>
            </a:pPr>
            <a:r>
              <a:rPr lang="en-US" sz="2400" dirty="0" smtClean="0">
                <a:latin typeface="+mn-lt"/>
              </a:rPr>
              <a:t>Selection</a:t>
            </a:r>
          </a:p>
          <a:p>
            <a:pPr marL="568325" lvl="1" indent="-111125">
              <a:buFont typeface="Arial" panose="020B0604020202020204" pitchFamily="34" charset="0"/>
              <a:buChar char="•"/>
            </a:pPr>
            <a:r>
              <a:rPr lang="en-US" sz="2000" dirty="0" smtClean="0">
                <a:latin typeface="+mn-lt"/>
              </a:rPr>
              <a:t>“Foo!”</a:t>
            </a:r>
            <a:endParaRPr lang="en-US" sz="2000" dirty="0">
              <a:latin typeface="+mn-lt"/>
            </a:endParaRPr>
          </a:p>
        </p:txBody>
      </p:sp>
      <p:sp>
        <p:nvSpPr>
          <p:cNvPr id="5" name="Oval 4"/>
          <p:cNvSpPr/>
          <p:nvPr/>
        </p:nvSpPr>
        <p:spPr>
          <a:xfrm>
            <a:off x="1828800" y="1620982"/>
            <a:ext cx="1066800" cy="3048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1620982"/>
            <a:ext cx="914400" cy="3048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66800" y="3962400"/>
            <a:ext cx="914400" cy="3048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0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9"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fontScale="90000"/>
          </a:bodyPr>
          <a:lstStyle/>
          <a:p>
            <a:pPr eaLnBrk="1" hangingPunct="1"/>
            <a:r>
              <a:rPr lang="en-US" b="1" dirty="0" smtClean="0">
                <a:solidFill>
                  <a:srgbClr val="FF0000"/>
                </a:solidFill>
              </a:rPr>
              <a:t>Using Pre-Built Capabilities/Properties Of Objects</a:t>
            </a:r>
          </a:p>
        </p:txBody>
      </p:sp>
      <p:sp>
        <p:nvSpPr>
          <p:cNvPr id="76802" name="Content Placeholder 2"/>
          <p:cNvSpPr>
            <a:spLocks noGrp="1"/>
          </p:cNvSpPr>
          <p:nvPr>
            <p:ph idx="1"/>
          </p:nvPr>
        </p:nvSpPr>
        <p:spPr>
          <a:xfrm>
            <a:off x="457200" y="1295400"/>
            <a:ext cx="8229600" cy="2590800"/>
          </a:xfrm>
        </p:spPr>
        <p:txBody>
          <a:bodyPr/>
          <a:lstStyle/>
          <a:p>
            <a:pPr eaLnBrk="1" hangingPunct="1"/>
            <a:r>
              <a:rPr lang="en-US" b="1" dirty="0" smtClean="0"/>
              <a:t>Format</a:t>
            </a:r>
            <a:r>
              <a:rPr lang="en-US" dirty="0" smtClean="0"/>
              <a:t>:</a:t>
            </a:r>
          </a:p>
          <a:p>
            <a:pPr marL="339725" lvl="1" indent="0" eaLnBrk="1" hangingPunct="1">
              <a:buFont typeface="Arial" charset="0"/>
              <a:buNone/>
            </a:pPr>
            <a:r>
              <a:rPr lang="en-US" sz="1800" dirty="0" smtClean="0">
                <a:latin typeface="Consolas" pitchFamily="49" charset="0"/>
                <a:cs typeface="Consolas" pitchFamily="49" charset="0"/>
              </a:rPr>
              <a:t>&lt;</a:t>
            </a:r>
            <a:r>
              <a:rPr lang="en-US" sz="1800" i="1" dirty="0" smtClean="0">
                <a:latin typeface="Consolas" pitchFamily="49" charset="0"/>
                <a:cs typeface="Consolas" pitchFamily="49" charset="0"/>
              </a:rPr>
              <a:t>Object name</a:t>
            </a:r>
            <a:r>
              <a:rPr lang="en-US" sz="1800" dirty="0" smtClean="0">
                <a:latin typeface="Consolas" pitchFamily="49" charset="0"/>
                <a:cs typeface="Consolas" pitchFamily="49" charset="0"/>
              </a:rPr>
              <a:t>&gt;</a:t>
            </a:r>
            <a:r>
              <a:rPr lang="en-US" sz="1800" b="1" dirty="0" smtClean="0">
                <a:solidFill>
                  <a:srgbClr val="FF0000"/>
                </a:solidFill>
                <a:latin typeface="Consolas" pitchFamily="49" charset="0"/>
                <a:cs typeface="Consolas" pitchFamily="49" charset="0"/>
              </a:rPr>
              <a:t>.&lt;</a:t>
            </a:r>
            <a:r>
              <a:rPr lang="en-US" sz="1800" b="1" i="1" dirty="0" smtClean="0">
                <a:solidFill>
                  <a:srgbClr val="FF0000"/>
                </a:solidFill>
                <a:latin typeface="Consolas" pitchFamily="49" charset="0"/>
                <a:cs typeface="Consolas" pitchFamily="49" charset="0"/>
              </a:rPr>
              <a:t>method or attribute name</a:t>
            </a:r>
            <a:r>
              <a:rPr lang="en-US" sz="1800" b="1" dirty="0" smtClean="0">
                <a:solidFill>
                  <a:srgbClr val="FF0000"/>
                </a:solidFill>
                <a:latin typeface="Consolas" pitchFamily="49" charset="0"/>
                <a:cs typeface="Consolas" pitchFamily="49" charset="0"/>
              </a:rPr>
              <a:t>&gt;</a:t>
            </a:r>
          </a:p>
          <a:p>
            <a:pPr eaLnBrk="1" hangingPunct="1"/>
            <a:endParaRPr lang="en-US" dirty="0" smtClean="0"/>
          </a:p>
          <a:p>
            <a:pPr eaLnBrk="1" hangingPunct="1"/>
            <a:r>
              <a:rPr lang="en-US" b="1" dirty="0" smtClean="0"/>
              <a:t>Example</a:t>
            </a:r>
            <a:r>
              <a:rPr lang="en-US" dirty="0" smtClean="0"/>
              <a:t>:</a:t>
            </a:r>
          </a:p>
          <a:p>
            <a:pPr marL="339725" lvl="1" indent="0" eaLnBrk="1" hangingPunct="1">
              <a:buFont typeface="Arial" charset="0"/>
              <a:buNone/>
            </a:pPr>
            <a:r>
              <a:rPr lang="en-US" sz="1800" dirty="0" smtClean="0">
                <a:latin typeface="Consolas" pitchFamily="49" charset="0"/>
                <a:cs typeface="Consolas" pitchFamily="49" charset="0"/>
              </a:rPr>
              <a:t>Sub ApplicationTest()</a:t>
            </a:r>
          </a:p>
          <a:p>
            <a:pPr marL="339725" lvl="1" indent="0" eaLnBrk="1" hangingPunct="1">
              <a:buFont typeface="Arial" charset="0"/>
              <a:buNone/>
            </a:pPr>
            <a:r>
              <a:rPr lang="en-US" sz="1800" dirty="0" smtClean="0">
                <a:latin typeface="Consolas" pitchFamily="49" charset="0"/>
                <a:cs typeface="Consolas" pitchFamily="49" charset="0"/>
              </a:rPr>
              <a:t>    MsgBox (Application</a:t>
            </a:r>
            <a:r>
              <a:rPr lang="en-US" sz="1800" b="1" dirty="0" smtClean="0">
                <a:solidFill>
                  <a:srgbClr val="FF0000"/>
                </a:solidFill>
                <a:latin typeface="Consolas" pitchFamily="49" charset="0"/>
                <a:cs typeface="Consolas" pitchFamily="49" charset="0"/>
              </a:rPr>
              <a:t>.Windows.Count</a:t>
            </a:r>
            <a:r>
              <a:rPr lang="en-US" sz="1800" dirty="0" smtClean="0">
                <a:latin typeface="Consolas" pitchFamily="49" charset="0"/>
                <a:cs typeface="Consolas" pitchFamily="49" charset="0"/>
              </a:rPr>
              <a:t>)</a:t>
            </a:r>
          </a:p>
          <a:p>
            <a:pPr marL="339725" lvl="1" indent="0" eaLnBrk="1" hangingPunct="1">
              <a:buFont typeface="Arial" charset="0"/>
              <a:buNone/>
            </a:pPr>
            <a:r>
              <a:rPr lang="en-US" sz="1800" dirty="0" smtClean="0">
                <a:latin typeface="Consolas" pitchFamily="49" charset="0"/>
                <a:cs typeface="Consolas" pitchFamily="49" charset="0"/>
              </a:rPr>
              <a:t>End Sub</a:t>
            </a:r>
          </a:p>
        </p:txBody>
      </p:sp>
      <p:sp>
        <p:nvSpPr>
          <p:cNvPr id="4" name="Rectangle 3"/>
          <p:cNvSpPr>
            <a:spLocks noChangeArrowheads="1"/>
          </p:cNvSpPr>
          <p:nvPr/>
        </p:nvSpPr>
        <p:spPr bwMode="auto">
          <a:xfrm>
            <a:off x="2362200" y="5086350"/>
            <a:ext cx="3351213" cy="369888"/>
          </a:xfrm>
          <a:prstGeom prst="rect">
            <a:avLst/>
          </a:prstGeom>
          <a:noFill/>
          <a:ln w="9525">
            <a:noFill/>
            <a:miter lim="800000"/>
            <a:headEnd/>
            <a:tailEnd/>
          </a:ln>
        </p:spPr>
        <p:txBody>
          <a:bodyPr wrap="none">
            <a:spAutoFit/>
          </a:bodyPr>
          <a:lstStyle/>
          <a:p>
            <a:r>
              <a:rPr lang="en-US" b="1" dirty="0">
                <a:latin typeface="Consolas" pitchFamily="49" charset="0"/>
                <a:cs typeface="Consolas" pitchFamily="49" charset="0"/>
              </a:rPr>
              <a:t>Application.Windows.Count</a:t>
            </a:r>
            <a:endParaRPr lang="en-US" b="1" dirty="0"/>
          </a:p>
        </p:txBody>
      </p:sp>
      <p:grpSp>
        <p:nvGrpSpPr>
          <p:cNvPr id="15" name="Group 14"/>
          <p:cNvGrpSpPr>
            <a:grpSpLocks/>
          </p:cNvGrpSpPr>
          <p:nvPr/>
        </p:nvGrpSpPr>
        <p:grpSpPr bwMode="auto">
          <a:xfrm>
            <a:off x="150813" y="5456238"/>
            <a:ext cx="2862262" cy="1143000"/>
            <a:chOff x="151087" y="5455603"/>
            <a:chExt cx="2861441" cy="1142980"/>
          </a:xfrm>
        </p:grpSpPr>
        <p:cxnSp>
          <p:nvCxnSpPr>
            <p:cNvPr id="6" name="Straight Arrow Connector 5"/>
            <p:cNvCxnSpPr/>
            <p:nvPr/>
          </p:nvCxnSpPr>
          <p:spPr>
            <a:xfrm flipV="1">
              <a:off x="2022212" y="5455603"/>
              <a:ext cx="990316" cy="62070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815" name="TextBox 6"/>
            <p:cNvSpPr txBox="1">
              <a:spLocks noChangeArrowheads="1"/>
            </p:cNvSpPr>
            <p:nvPr/>
          </p:nvSpPr>
          <p:spPr bwMode="auto">
            <a:xfrm>
              <a:off x="151087" y="6013808"/>
              <a:ext cx="2209800" cy="584775"/>
            </a:xfrm>
            <a:prstGeom prst="rect">
              <a:avLst/>
            </a:prstGeom>
            <a:noFill/>
            <a:ln w="9525">
              <a:noFill/>
              <a:miter lim="800000"/>
              <a:headEnd/>
              <a:tailEnd/>
            </a:ln>
          </p:spPr>
          <p:txBody>
            <a:bodyPr>
              <a:spAutoFit/>
            </a:bodyPr>
            <a:lstStyle/>
            <a:p>
              <a:r>
                <a:rPr lang="en-US" sz="1600" b="1" dirty="0">
                  <a:solidFill>
                    <a:srgbClr val="FF0000"/>
                  </a:solidFill>
                </a:rPr>
                <a:t>Object referred to: ‘Application’</a:t>
              </a:r>
            </a:p>
          </p:txBody>
        </p:sp>
      </p:grpSp>
      <p:grpSp>
        <p:nvGrpSpPr>
          <p:cNvPr id="76805" name="Group 7"/>
          <p:cNvGrpSpPr>
            <a:grpSpLocks/>
          </p:cNvGrpSpPr>
          <p:nvPr/>
        </p:nvGrpSpPr>
        <p:grpSpPr bwMode="auto">
          <a:xfrm>
            <a:off x="554038" y="2819400"/>
            <a:ext cx="7473950" cy="1766888"/>
            <a:chOff x="554420" y="2819400"/>
            <a:chExt cx="7472856" cy="1767052"/>
          </a:xfrm>
        </p:grpSpPr>
        <p:pic>
          <p:nvPicPr>
            <p:cNvPr id="76812" name="Picture 2"/>
            <p:cNvPicPr>
              <a:picLocks noChangeAspect="1" noChangeArrowheads="1"/>
            </p:cNvPicPr>
            <p:nvPr/>
          </p:nvPicPr>
          <p:blipFill>
            <a:blip r:embed="rId3"/>
            <a:srcRect/>
            <a:stretch>
              <a:fillRect/>
            </a:stretch>
          </p:blipFill>
          <p:spPr bwMode="auto">
            <a:xfrm>
              <a:off x="6874960" y="2819400"/>
              <a:ext cx="1152316" cy="1144314"/>
            </a:xfrm>
            <a:prstGeom prst="rect">
              <a:avLst/>
            </a:prstGeom>
            <a:noFill/>
            <a:ln w="9525">
              <a:noFill/>
              <a:miter lim="800000"/>
              <a:headEnd/>
              <a:tailEnd/>
            </a:ln>
          </p:spPr>
        </p:pic>
        <p:pic>
          <p:nvPicPr>
            <p:cNvPr id="76813" name="Picture 3"/>
            <p:cNvPicPr>
              <a:picLocks noChangeAspect="1" noChangeArrowheads="1"/>
            </p:cNvPicPr>
            <p:nvPr/>
          </p:nvPicPr>
          <p:blipFill>
            <a:blip r:embed="rId4"/>
            <a:srcRect l="36816" t="-8621" r="10599" b="8621"/>
            <a:stretch>
              <a:fillRect/>
            </a:stretch>
          </p:blipFill>
          <p:spPr bwMode="auto">
            <a:xfrm>
              <a:off x="554420" y="4205452"/>
              <a:ext cx="7472856" cy="381000"/>
            </a:xfrm>
            <a:prstGeom prst="rect">
              <a:avLst/>
            </a:prstGeom>
            <a:noFill/>
            <a:ln w="9525">
              <a:noFill/>
              <a:miter lim="800000"/>
              <a:headEnd/>
              <a:tailEnd/>
            </a:ln>
          </p:spPr>
        </p:pic>
      </p:grpSp>
      <p:grpSp>
        <p:nvGrpSpPr>
          <p:cNvPr id="18" name="Group 17"/>
          <p:cNvGrpSpPr>
            <a:grpSpLocks/>
          </p:cNvGrpSpPr>
          <p:nvPr/>
        </p:nvGrpSpPr>
        <p:grpSpPr bwMode="auto">
          <a:xfrm>
            <a:off x="3013075" y="5334000"/>
            <a:ext cx="4191000" cy="1341438"/>
            <a:chOff x="3012528" y="5334000"/>
            <a:chExt cx="4192313" cy="1341527"/>
          </a:xfrm>
        </p:grpSpPr>
        <p:cxnSp>
          <p:nvCxnSpPr>
            <p:cNvPr id="11" name="Straight Arrow Connector 10"/>
            <p:cNvCxnSpPr/>
            <p:nvPr/>
          </p:nvCxnSpPr>
          <p:spPr>
            <a:xfrm flipV="1">
              <a:off x="4290866" y="5334000"/>
              <a:ext cx="128627" cy="6794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12528" y="5875374"/>
              <a:ext cx="4192313" cy="800153"/>
            </a:xfrm>
            <a:prstGeom prst="rect">
              <a:avLst/>
            </a:prstGeom>
            <a:noFill/>
          </p:spPr>
          <p:txBody>
            <a:bodyPr>
              <a:spAutoFit/>
            </a:bodyPr>
            <a:lstStyle/>
            <a:p>
              <a:pPr>
                <a:defRPr/>
              </a:pPr>
              <a:r>
                <a:rPr lang="en-US" sz="1600" b="1" dirty="0">
                  <a:solidFill>
                    <a:srgbClr val="FF0000"/>
                  </a:solidFill>
                </a:rPr>
                <a:t>Accessing the </a:t>
              </a:r>
              <a:r>
                <a:rPr lang="en-US" sz="1600" b="1" dirty="0" smtClean="0">
                  <a:solidFill>
                    <a:srgbClr val="FF0000"/>
                  </a:solidFill>
                </a:rPr>
                <a:t>Windows </a:t>
              </a:r>
              <a:r>
                <a:rPr lang="en-US" sz="1600" b="1" dirty="0">
                  <a:solidFill>
                    <a:srgbClr val="FF0000"/>
                  </a:solidFill>
                </a:rPr>
                <a:t>property of </a:t>
              </a:r>
              <a:r>
                <a:rPr lang="en-US" sz="1600" b="1" dirty="0" smtClean="0">
                  <a:solidFill>
                    <a:srgbClr val="FF0000"/>
                  </a:solidFill>
                </a:rPr>
                <a:t>Word (the application)</a:t>
              </a:r>
              <a:endParaRPr lang="en-US" sz="1600" b="1" dirty="0">
                <a:solidFill>
                  <a:srgbClr val="FF0000"/>
                </a:solidFill>
              </a:endParaRPr>
            </a:p>
            <a:p>
              <a:pPr marL="115888" indent="-115888">
                <a:buFont typeface="Arial" panose="020B0604020202020204" pitchFamily="34" charset="0"/>
                <a:buChar char="•"/>
                <a:defRPr/>
              </a:pPr>
              <a:r>
                <a:rPr lang="en-US" sz="1400" b="1" dirty="0">
                  <a:solidFill>
                    <a:srgbClr val="FF0000"/>
                  </a:solidFill>
                </a:rPr>
                <a:t>Info about the windows currently opened</a:t>
              </a:r>
            </a:p>
          </p:txBody>
        </p:sp>
      </p:grpSp>
      <p:grpSp>
        <p:nvGrpSpPr>
          <p:cNvPr id="19" name="Group 18"/>
          <p:cNvGrpSpPr>
            <a:grpSpLocks/>
          </p:cNvGrpSpPr>
          <p:nvPr/>
        </p:nvGrpSpPr>
        <p:grpSpPr bwMode="auto">
          <a:xfrm>
            <a:off x="5614988" y="4994275"/>
            <a:ext cx="3605212" cy="554038"/>
            <a:chOff x="5615152" y="4993938"/>
            <a:chExt cx="3605048" cy="553998"/>
          </a:xfrm>
        </p:grpSpPr>
        <p:sp>
          <p:nvSpPr>
            <p:cNvPr id="16" name="TextBox 15"/>
            <p:cNvSpPr txBox="1"/>
            <p:nvPr/>
          </p:nvSpPr>
          <p:spPr>
            <a:xfrm>
              <a:off x="6477125" y="4993938"/>
              <a:ext cx="2743075" cy="553998"/>
            </a:xfrm>
            <a:prstGeom prst="rect">
              <a:avLst/>
            </a:prstGeom>
            <a:noFill/>
          </p:spPr>
          <p:txBody>
            <a:bodyPr>
              <a:spAutoFit/>
            </a:bodyPr>
            <a:lstStyle/>
            <a:p>
              <a:pPr>
                <a:defRPr/>
              </a:pPr>
              <a:r>
                <a:rPr lang="en-US" sz="1600" b="1" dirty="0">
                  <a:solidFill>
                    <a:srgbClr val="FF0000"/>
                  </a:solidFill>
                </a:rPr>
                <a:t>Property of Window: </a:t>
              </a:r>
            </a:p>
            <a:p>
              <a:pPr marL="115888" indent="-115888">
                <a:buFont typeface="Arial" panose="020B0604020202020204" pitchFamily="34" charset="0"/>
                <a:buChar char="•"/>
                <a:defRPr/>
              </a:pPr>
              <a:r>
                <a:rPr lang="en-US" sz="1400" b="1" dirty="0">
                  <a:solidFill>
                    <a:srgbClr val="FF0000"/>
                  </a:solidFill>
                </a:rPr>
                <a:t>Number</a:t>
              </a:r>
            </a:p>
          </p:txBody>
        </p:sp>
        <p:cxnSp>
          <p:nvCxnSpPr>
            <p:cNvPr id="17" name="Straight Arrow Connector 16"/>
            <p:cNvCxnSpPr>
              <a:stCxn id="16" idx="1"/>
            </p:cNvCxnSpPr>
            <p:nvPr/>
          </p:nvCxnSpPr>
          <p:spPr>
            <a:xfrm flipH="1" flipV="1">
              <a:off x="5615152" y="5254269"/>
              <a:ext cx="861973" cy="174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807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76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768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680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680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680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6805"/>
                                        </p:tgtEl>
                                        <p:attrNameLst>
                                          <p:attrName>style.visibility</p:attrName>
                                        </p:attrNameLst>
                                      </p:cBhvr>
                                      <p:to>
                                        <p:strVal val="visible"/>
                                      </p:to>
                                    </p:set>
                                    <p:animEffect transition="in" filter="randombar(horizontal)">
                                      <p:cBhvr>
                                        <p:cTn id="31" dur="500"/>
                                        <p:tgtEl>
                                          <p:spTgt spid="7680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bldLvl="3" autoUpdateAnimBg="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b="1" dirty="0" smtClean="0">
                <a:solidFill>
                  <a:srgbClr val="FF0000"/>
                </a:solidFill>
              </a:rPr>
              <a:t>Properties</a:t>
            </a:r>
            <a:r>
              <a:rPr lang="en-US" dirty="0" smtClean="0"/>
              <a:t> Vs. </a:t>
            </a:r>
            <a:r>
              <a:rPr lang="en-US" b="1" dirty="0" smtClean="0">
                <a:solidFill>
                  <a:srgbClr val="FFC000"/>
                </a:solidFill>
              </a:rPr>
              <a:t>Methods/Functions</a:t>
            </a:r>
          </a:p>
        </p:txBody>
      </p:sp>
      <p:sp>
        <p:nvSpPr>
          <p:cNvPr id="3" name="Content Placeholder 2"/>
          <p:cNvSpPr>
            <a:spLocks noGrp="1"/>
          </p:cNvSpPr>
          <p:nvPr>
            <p:ph idx="1"/>
          </p:nvPr>
        </p:nvSpPr>
        <p:spPr/>
        <p:txBody>
          <a:bodyPr/>
          <a:lstStyle/>
          <a:p>
            <a:pPr eaLnBrk="1" hangingPunct="1"/>
            <a:r>
              <a:rPr lang="en-US" dirty="0" smtClean="0"/>
              <a:t>Recall</a:t>
            </a:r>
          </a:p>
          <a:p>
            <a:pPr lvl="1" eaLnBrk="1" hangingPunct="1"/>
            <a:r>
              <a:rPr lang="en-US" b="1" dirty="0" smtClean="0">
                <a:solidFill>
                  <a:srgbClr val="FF0000"/>
                </a:solidFill>
              </a:rPr>
              <a:t>Property</a:t>
            </a:r>
            <a:r>
              <a:rPr lang="en-US" dirty="0" smtClean="0"/>
              <a:t>: information about an object</a:t>
            </a:r>
          </a:p>
          <a:p>
            <a:pPr lvl="1" eaLnBrk="1" hangingPunct="1"/>
            <a:r>
              <a:rPr lang="en-US" b="1" dirty="0" smtClean="0">
                <a:solidFill>
                  <a:srgbClr val="FFC000"/>
                </a:solidFill>
              </a:rPr>
              <a:t>Method</a:t>
            </a:r>
            <a:r>
              <a:rPr lang="en-US" dirty="0" smtClean="0"/>
              <a:t>: capabilities of an object (possible actions)</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pic>
        <p:nvPicPr>
          <p:cNvPr id="11266" name="Picture 2"/>
          <p:cNvPicPr>
            <a:picLocks noChangeAspect="1" noChangeArrowheads="1"/>
          </p:cNvPicPr>
          <p:nvPr/>
        </p:nvPicPr>
        <p:blipFill>
          <a:blip r:embed="rId2"/>
          <a:srcRect t="50000"/>
          <a:stretch>
            <a:fillRect/>
          </a:stretch>
        </p:blipFill>
        <p:spPr bwMode="auto">
          <a:xfrm>
            <a:off x="838200" y="3505200"/>
            <a:ext cx="4314825" cy="1319213"/>
          </a:xfrm>
          <a:prstGeom prst="rect">
            <a:avLst/>
          </a:prstGeom>
          <a:noFill/>
          <a:ln w="9525">
            <a:noFill/>
            <a:miter lim="800000"/>
            <a:headEnd/>
            <a:tailEnd/>
          </a:ln>
        </p:spPr>
      </p:pic>
      <p:grpSp>
        <p:nvGrpSpPr>
          <p:cNvPr id="11" name="Group 10"/>
          <p:cNvGrpSpPr>
            <a:grpSpLocks/>
          </p:cNvGrpSpPr>
          <p:nvPr/>
        </p:nvGrpSpPr>
        <p:grpSpPr bwMode="auto">
          <a:xfrm>
            <a:off x="1752600" y="2654300"/>
            <a:ext cx="4572000" cy="1022350"/>
            <a:chOff x="1752600" y="2425303"/>
            <a:chExt cx="4572000" cy="1022062"/>
          </a:xfrm>
        </p:grpSpPr>
        <p:cxnSp>
          <p:nvCxnSpPr>
            <p:cNvPr id="5" name="Straight Arrow Connector 4"/>
            <p:cNvCxnSpPr/>
            <p:nvPr/>
          </p:nvCxnSpPr>
          <p:spPr>
            <a:xfrm flipH="1">
              <a:off x="1752600" y="2742714"/>
              <a:ext cx="3124200" cy="7046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8857" name="TextBox 5"/>
            <p:cNvSpPr txBox="1">
              <a:spLocks noChangeArrowheads="1"/>
            </p:cNvSpPr>
            <p:nvPr/>
          </p:nvSpPr>
          <p:spPr bwMode="auto">
            <a:xfrm>
              <a:off x="4876800" y="2425303"/>
              <a:ext cx="1447800" cy="646331"/>
            </a:xfrm>
            <a:prstGeom prst="rect">
              <a:avLst/>
            </a:prstGeom>
            <a:noFill/>
            <a:ln w="9525">
              <a:noFill/>
              <a:miter lim="800000"/>
              <a:headEnd/>
              <a:tailEnd/>
            </a:ln>
          </p:spPr>
          <p:txBody>
            <a:bodyPr>
              <a:spAutoFit/>
            </a:bodyPr>
            <a:lstStyle/>
            <a:p>
              <a:r>
                <a:rPr lang="en-US" b="1" dirty="0">
                  <a:solidFill>
                    <a:srgbClr val="FF0000"/>
                  </a:solidFill>
                </a:rPr>
                <a:t>Property: current cell</a:t>
              </a:r>
            </a:p>
          </p:txBody>
        </p:sp>
      </p:grpSp>
      <p:grpSp>
        <p:nvGrpSpPr>
          <p:cNvPr id="2" name="Group 1"/>
          <p:cNvGrpSpPr>
            <a:grpSpLocks/>
          </p:cNvGrpSpPr>
          <p:nvPr/>
        </p:nvGrpSpPr>
        <p:grpSpPr bwMode="auto">
          <a:xfrm>
            <a:off x="3810000" y="3733800"/>
            <a:ext cx="3238500" cy="1690688"/>
            <a:chOff x="3810000" y="3505200"/>
            <a:chExt cx="3238500" cy="1690688"/>
          </a:xfrm>
        </p:grpSpPr>
        <p:cxnSp>
          <p:nvCxnSpPr>
            <p:cNvPr id="9" name="Straight Arrow Connector 8"/>
            <p:cNvCxnSpPr/>
            <p:nvPr/>
          </p:nvCxnSpPr>
          <p:spPr bwMode="auto">
            <a:xfrm flipH="1" flipV="1">
              <a:off x="3810000" y="3505200"/>
              <a:ext cx="1790700" cy="108585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8855" name="TextBox 9"/>
            <p:cNvSpPr txBox="1">
              <a:spLocks noChangeArrowheads="1"/>
            </p:cNvSpPr>
            <p:nvPr/>
          </p:nvSpPr>
          <p:spPr bwMode="auto">
            <a:xfrm>
              <a:off x="5600700" y="4272607"/>
              <a:ext cx="1447800" cy="923281"/>
            </a:xfrm>
            <a:prstGeom prst="rect">
              <a:avLst/>
            </a:prstGeom>
            <a:noFill/>
            <a:ln w="9525">
              <a:noFill/>
              <a:miter lim="800000"/>
              <a:headEnd/>
              <a:tailEnd/>
            </a:ln>
          </p:spPr>
          <p:txBody>
            <a:bodyPr>
              <a:spAutoFit/>
            </a:bodyPr>
            <a:lstStyle/>
            <a:p>
              <a:r>
                <a:rPr lang="en-US" b="1" dirty="0">
                  <a:solidFill>
                    <a:srgbClr val="FFC000"/>
                  </a:solidFill>
                </a:rPr>
                <a:t>Using the ‘</a:t>
              </a:r>
              <a:r>
                <a:rPr lang="en-US" b="1" dirty="0">
                  <a:solidFill>
                    <a:srgbClr val="FFC000"/>
                  </a:solidFill>
                  <a:latin typeface="Consolas" pitchFamily="49" charset="0"/>
                  <a:cs typeface="Consolas" pitchFamily="49" charset="0"/>
                </a:rPr>
                <a:t>average()</a:t>
              </a:r>
              <a:r>
                <a:rPr lang="en-US" b="1" dirty="0">
                  <a:solidFill>
                    <a:srgbClr val="FFC000"/>
                  </a:solidFill>
                </a:rPr>
                <a:t>’ function</a:t>
              </a:r>
            </a:p>
          </p:txBody>
        </p:sp>
      </p:grpSp>
    </p:spTree>
    <p:extLst>
      <p:ext uri="{BB962C8B-B14F-4D97-AF65-F5344CB8AC3E}">
        <p14:creationId xmlns:p14="http://schemas.microsoft.com/office/powerpoint/2010/main" val="363259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b="1" dirty="0">
                <a:solidFill>
                  <a:srgbClr val="FF0000"/>
                </a:solidFill>
              </a:rPr>
              <a:t>Properties</a:t>
            </a:r>
            <a:r>
              <a:rPr lang="en-US" dirty="0" smtClean="0"/>
              <a:t> Vs. </a:t>
            </a:r>
            <a:r>
              <a:rPr lang="en-US" b="1" dirty="0" smtClean="0">
                <a:solidFill>
                  <a:srgbClr val="FFC000"/>
                </a:solidFill>
              </a:rPr>
              <a:t>Methods</a:t>
            </a:r>
            <a:r>
              <a:rPr lang="en-US" dirty="0" smtClean="0"/>
              <a:t>: Appearance</a:t>
            </a:r>
          </a:p>
        </p:txBody>
      </p:sp>
      <p:grpSp>
        <p:nvGrpSpPr>
          <p:cNvPr id="9" name="Group 8"/>
          <p:cNvGrpSpPr>
            <a:grpSpLocks/>
          </p:cNvGrpSpPr>
          <p:nvPr/>
        </p:nvGrpSpPr>
        <p:grpSpPr bwMode="auto">
          <a:xfrm>
            <a:off x="719137" y="1267369"/>
            <a:ext cx="3873500" cy="1882775"/>
            <a:chOff x="914400" y="1731981"/>
            <a:chExt cx="3872753" cy="1882588"/>
          </a:xfrm>
        </p:grpSpPr>
        <p:pic>
          <p:nvPicPr>
            <p:cNvPr id="79888" name="Picture 2"/>
            <p:cNvPicPr>
              <a:picLocks noChangeAspect="1" noChangeArrowheads="1"/>
            </p:cNvPicPr>
            <p:nvPr/>
          </p:nvPicPr>
          <p:blipFill>
            <a:blip r:embed="rId2"/>
            <a:srcRect l="62814" t="69864" r="20692" b="16980"/>
            <a:stretch>
              <a:fillRect/>
            </a:stretch>
          </p:blipFill>
          <p:spPr bwMode="auto">
            <a:xfrm>
              <a:off x="1011218" y="1731981"/>
              <a:ext cx="3775935" cy="1882588"/>
            </a:xfrm>
            <a:prstGeom prst="rect">
              <a:avLst/>
            </a:prstGeom>
            <a:noFill/>
            <a:ln w="9525">
              <a:noFill/>
              <a:miter lim="800000"/>
              <a:headEnd/>
              <a:tailEnd/>
            </a:ln>
          </p:spPr>
        </p:pic>
        <p:sp>
          <p:nvSpPr>
            <p:cNvPr id="11" name="Rectangle 10"/>
            <p:cNvSpPr/>
            <p:nvPr/>
          </p:nvSpPr>
          <p:spPr>
            <a:xfrm>
              <a:off x="914400" y="2185961"/>
              <a:ext cx="1920505" cy="1350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2" name="Group 1"/>
          <p:cNvGrpSpPr>
            <a:grpSpLocks/>
          </p:cNvGrpSpPr>
          <p:nvPr/>
        </p:nvGrpSpPr>
        <p:grpSpPr bwMode="auto">
          <a:xfrm>
            <a:off x="4910137" y="1580107"/>
            <a:ext cx="1752600" cy="393700"/>
            <a:chOff x="4495800" y="1557338"/>
            <a:chExt cx="1752600" cy="393700"/>
          </a:xfrm>
        </p:grpSpPr>
        <p:sp>
          <p:nvSpPr>
            <p:cNvPr id="79886" name="TextBox 7"/>
            <p:cNvSpPr txBox="1">
              <a:spLocks noChangeArrowheads="1"/>
            </p:cNvSpPr>
            <p:nvPr/>
          </p:nvSpPr>
          <p:spPr bwMode="auto">
            <a:xfrm>
              <a:off x="4800600" y="1557338"/>
              <a:ext cx="1447800" cy="369137"/>
            </a:xfrm>
            <a:prstGeom prst="rect">
              <a:avLst/>
            </a:prstGeom>
            <a:noFill/>
            <a:ln w="9525">
              <a:noFill/>
              <a:miter lim="800000"/>
              <a:headEnd/>
              <a:tailEnd/>
            </a:ln>
          </p:spPr>
          <p:txBody>
            <a:bodyPr>
              <a:spAutoFit/>
            </a:bodyPr>
            <a:lstStyle/>
            <a:p>
              <a:r>
                <a:rPr lang="en-US" b="1" dirty="0">
                  <a:solidFill>
                    <a:srgbClr val="FFC000"/>
                  </a:solidFill>
                </a:rPr>
                <a:t>Methods</a:t>
              </a:r>
            </a:p>
          </p:txBody>
        </p:sp>
        <p:sp>
          <p:nvSpPr>
            <p:cNvPr id="13" name="Right Brace 12"/>
            <p:cNvSpPr/>
            <p:nvPr/>
          </p:nvSpPr>
          <p:spPr bwMode="auto">
            <a:xfrm>
              <a:off x="4495800" y="1581150"/>
              <a:ext cx="304800" cy="369888"/>
            </a:xfrm>
            <a:prstGeom prst="rightBrace">
              <a:avLst/>
            </a:prstGeom>
            <a:ln w="25400">
              <a:solidFill>
                <a:srgbClr val="FFC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C000"/>
                </a:solidFill>
              </a:endParaRPr>
            </a:p>
          </p:txBody>
        </p:sp>
      </p:grpSp>
      <p:grpSp>
        <p:nvGrpSpPr>
          <p:cNvPr id="27" name="Group 26"/>
          <p:cNvGrpSpPr>
            <a:grpSpLocks/>
          </p:cNvGrpSpPr>
          <p:nvPr/>
        </p:nvGrpSpPr>
        <p:grpSpPr bwMode="auto">
          <a:xfrm>
            <a:off x="4910137" y="2211932"/>
            <a:ext cx="1752600" cy="938212"/>
            <a:chOff x="4495800" y="2189155"/>
            <a:chExt cx="1752600" cy="937714"/>
          </a:xfrm>
        </p:grpSpPr>
        <p:sp>
          <p:nvSpPr>
            <p:cNvPr id="79884" name="TextBox 11"/>
            <p:cNvSpPr txBox="1">
              <a:spLocks noChangeArrowheads="1"/>
            </p:cNvSpPr>
            <p:nvPr/>
          </p:nvSpPr>
          <p:spPr bwMode="auto">
            <a:xfrm>
              <a:off x="4800600" y="2473346"/>
              <a:ext cx="1447800" cy="369332"/>
            </a:xfrm>
            <a:prstGeom prst="rect">
              <a:avLst/>
            </a:prstGeom>
            <a:noFill/>
            <a:ln w="9525">
              <a:noFill/>
              <a:miter lim="800000"/>
              <a:headEnd/>
              <a:tailEnd/>
            </a:ln>
          </p:spPr>
          <p:txBody>
            <a:bodyPr>
              <a:spAutoFit/>
            </a:bodyPr>
            <a:lstStyle/>
            <a:p>
              <a:r>
                <a:rPr lang="en-US" b="1" dirty="0">
                  <a:solidFill>
                    <a:srgbClr val="FF0000"/>
                  </a:solidFill>
                </a:rPr>
                <a:t>Property</a:t>
              </a:r>
            </a:p>
          </p:txBody>
        </p:sp>
        <p:sp>
          <p:nvSpPr>
            <p:cNvPr id="14" name="Right Brace 13"/>
            <p:cNvSpPr/>
            <p:nvPr/>
          </p:nvSpPr>
          <p:spPr>
            <a:xfrm>
              <a:off x="4495800" y="2189155"/>
              <a:ext cx="304800" cy="937714"/>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15" name="TextBox 14"/>
          <p:cNvSpPr txBox="1"/>
          <p:nvPr/>
        </p:nvSpPr>
        <p:spPr>
          <a:xfrm>
            <a:off x="431800" y="3581400"/>
            <a:ext cx="8229600" cy="2800767"/>
          </a:xfrm>
          <a:prstGeom prst="rect">
            <a:avLst/>
          </a:prstGeom>
          <a:noFill/>
        </p:spPr>
        <p:txBody>
          <a:bodyPr>
            <a:spAutoFit/>
          </a:bodyPr>
          <a:lstStyle/>
          <a:p>
            <a:pPr marL="342900" indent="-342900">
              <a:buFont typeface="Arial" panose="020B0604020202020204" pitchFamily="34" charset="0"/>
              <a:buChar char="•"/>
              <a:defRPr/>
            </a:pPr>
            <a:r>
              <a:rPr lang="en-US" sz="2400" dirty="0">
                <a:latin typeface="+mn-lt"/>
              </a:rPr>
              <a:t>Similar to functions in MS-Excel some object’s methods may require an argument or arguments</a:t>
            </a:r>
          </a:p>
          <a:p>
            <a:pPr marL="342900" indent="-342900">
              <a:buFont typeface="Arial" panose="020B0604020202020204" pitchFamily="34" charset="0"/>
              <a:buChar char="•"/>
              <a:defRPr/>
            </a:pPr>
            <a:r>
              <a:rPr lang="en-US" sz="2400" dirty="0">
                <a:latin typeface="+mn-lt"/>
              </a:rPr>
              <a:t>Examples</a:t>
            </a:r>
          </a:p>
          <a:p>
            <a:pPr marL="800100" lvl="1" indent="-342900">
              <a:buFont typeface="Arial" panose="020B0604020202020204" pitchFamily="34" charset="0"/>
              <a:buChar char="•"/>
              <a:defRPr/>
            </a:pPr>
            <a:r>
              <a:rPr lang="en-US" sz="2000" dirty="0" err="1" smtClean="0">
                <a:latin typeface="Consolas" panose="020B0609020204030204" pitchFamily="49" charset="0"/>
                <a:cs typeface="Consolas" panose="020B0609020204030204" pitchFamily="49" charset="0"/>
              </a:rPr>
              <a:t>ActiveDocument.CountNumberedItems</a:t>
            </a:r>
            <a:endParaRPr lang="en-US" sz="2000" dirty="0" smtClean="0">
              <a:latin typeface="Consolas" panose="020B0609020204030204" pitchFamily="49" charset="0"/>
              <a:cs typeface="Consolas" panose="020B0609020204030204" pitchFamily="49" charset="0"/>
            </a:endParaRPr>
          </a:p>
          <a:p>
            <a:pPr marL="800100" lvl="1" indent="-342900">
              <a:buFont typeface="Arial" panose="020B0604020202020204" pitchFamily="34" charset="0"/>
              <a:buChar char="•"/>
              <a:defRPr/>
            </a:pPr>
            <a:r>
              <a:rPr lang="en-US" sz="2000" dirty="0" err="1" smtClean="0">
                <a:latin typeface="Consolas" panose="020B0609020204030204" pitchFamily="49" charset="0"/>
                <a:cs typeface="Consolas" panose="020B0609020204030204" pitchFamily="49" charset="0"/>
              </a:rPr>
              <a:t>ActiveDocument.Save</a:t>
            </a:r>
            <a:endParaRPr lang="en-US" sz="2000" dirty="0" smtClean="0">
              <a:latin typeface="Consolas" panose="020B0609020204030204" pitchFamily="49" charset="0"/>
              <a:cs typeface="Consolas" panose="020B0609020204030204" pitchFamily="49" charset="0"/>
            </a:endParaRPr>
          </a:p>
          <a:p>
            <a:pPr lvl="1">
              <a:defRPr/>
            </a:pPr>
            <a:endParaRPr lang="en-US" sz="2000" dirty="0">
              <a:latin typeface="Consolas" panose="020B0609020204030204" pitchFamily="49" charset="0"/>
              <a:cs typeface="Consolas" panose="020B0609020204030204" pitchFamily="49" charset="0"/>
            </a:endParaRPr>
          </a:p>
          <a:p>
            <a:pPr marL="800100" lvl="1" indent="-342900">
              <a:buFont typeface="Arial" panose="020B0604020202020204" pitchFamily="34" charset="0"/>
              <a:buChar char="•"/>
              <a:defRPr/>
            </a:pPr>
            <a:r>
              <a:rPr lang="en-US" sz="2000" smtClean="0">
                <a:latin typeface="Consolas" panose="020B0609020204030204" pitchFamily="49" charset="0"/>
                <a:cs typeface="Consolas" panose="020B0609020204030204" pitchFamily="49" charset="0"/>
              </a:rPr>
              <a:t>ActiveDocument.SaveAs2</a:t>
            </a:r>
            <a:r>
              <a:rPr lang="en-US" sz="2000">
                <a:latin typeface="Consolas" panose="020B0609020204030204" pitchFamily="49" charset="0"/>
                <a:cs typeface="Consolas" panose="020B0609020204030204" pitchFamily="49" charset="0"/>
              </a:rPr>
              <a:t>("</a:t>
            </a:r>
            <a:r>
              <a:rPr lang="en-US" sz="2000" i="1" smtClean="0">
                <a:latin typeface="Consolas" panose="020B0609020204030204" pitchFamily="49" charset="0"/>
                <a:cs typeface="Consolas" panose="020B0609020204030204" pitchFamily="49" charset="0"/>
              </a:rPr>
              <a:t>&lt;</a:t>
            </a:r>
            <a:r>
              <a:rPr lang="en-US" sz="2000" i="1">
                <a:latin typeface="Consolas" panose="020B0609020204030204" pitchFamily="49" charset="0"/>
                <a:cs typeface="Consolas" panose="020B0609020204030204" pitchFamily="49" charset="0"/>
              </a:rPr>
              <a:t>name&gt;"</a:t>
            </a:r>
            <a:r>
              <a:rPr lang="en-US" sz="2000" smtClean="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p>
            <a:pPr marL="342900" indent="-342900">
              <a:buFont typeface="Arial" panose="020B0604020202020204" pitchFamily="34" charset="0"/>
              <a:buChar char="•"/>
              <a:defRPr/>
            </a:pPr>
            <a:endParaRPr lang="en-US" sz="2400" dirty="0">
              <a:latin typeface="+mn-lt"/>
            </a:endParaRPr>
          </a:p>
        </p:txBody>
      </p:sp>
      <p:grpSp>
        <p:nvGrpSpPr>
          <p:cNvPr id="79879" name="Group 3"/>
          <p:cNvGrpSpPr>
            <a:grpSpLocks/>
          </p:cNvGrpSpPr>
          <p:nvPr/>
        </p:nvGrpSpPr>
        <p:grpSpPr bwMode="auto">
          <a:xfrm>
            <a:off x="4977101" y="5861612"/>
            <a:ext cx="3649663" cy="646112"/>
            <a:chOff x="3638550" y="5087938"/>
            <a:chExt cx="3649663" cy="646112"/>
          </a:xfrm>
        </p:grpSpPr>
        <p:sp>
          <p:nvSpPr>
            <p:cNvPr id="79880" name="TextBox 17"/>
            <p:cNvSpPr txBox="1">
              <a:spLocks noChangeArrowheads="1"/>
            </p:cNvSpPr>
            <p:nvPr/>
          </p:nvSpPr>
          <p:spPr bwMode="auto">
            <a:xfrm>
              <a:off x="4545013" y="5087938"/>
              <a:ext cx="2743200" cy="646112"/>
            </a:xfrm>
            <a:prstGeom prst="rect">
              <a:avLst/>
            </a:prstGeom>
            <a:noFill/>
            <a:ln w="9525">
              <a:noFill/>
              <a:miter lim="800000"/>
              <a:headEnd/>
              <a:tailEnd/>
            </a:ln>
          </p:spPr>
          <p:txBody>
            <a:bodyPr>
              <a:spAutoFit/>
            </a:bodyPr>
            <a:lstStyle/>
            <a:p>
              <a:r>
                <a:rPr lang="en-US" b="1" dirty="0">
                  <a:solidFill>
                    <a:srgbClr val="FFC000"/>
                  </a:solidFill>
                </a:rPr>
                <a:t>Argument: New name of document needed</a:t>
              </a:r>
            </a:p>
          </p:txBody>
        </p:sp>
        <p:cxnSp>
          <p:nvCxnSpPr>
            <p:cNvPr id="23" name="Straight Arrow Connector 22"/>
            <p:cNvCxnSpPr>
              <a:stCxn id="79880" idx="1"/>
            </p:cNvCxnSpPr>
            <p:nvPr/>
          </p:nvCxnSpPr>
          <p:spPr>
            <a:xfrm flipH="1" flipV="1">
              <a:off x="3638550" y="5192713"/>
              <a:ext cx="906463" cy="217487"/>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090555" y="4579489"/>
            <a:ext cx="4128654" cy="668104"/>
            <a:chOff x="4090555" y="4579489"/>
            <a:chExt cx="4128654" cy="668104"/>
          </a:xfrm>
        </p:grpSpPr>
        <p:grpSp>
          <p:nvGrpSpPr>
            <p:cNvPr id="10" name="Group 9"/>
            <p:cNvGrpSpPr/>
            <p:nvPr/>
          </p:nvGrpSpPr>
          <p:grpSpPr>
            <a:xfrm>
              <a:off x="4090555" y="4579489"/>
              <a:ext cx="4128654" cy="668104"/>
              <a:chOff x="4090555" y="4579489"/>
              <a:chExt cx="4128654" cy="668104"/>
            </a:xfrm>
          </p:grpSpPr>
          <p:sp>
            <p:nvSpPr>
              <p:cNvPr id="79882" name="TextBox 15"/>
              <p:cNvSpPr txBox="1">
                <a:spLocks noChangeArrowheads="1"/>
              </p:cNvSpPr>
              <p:nvPr/>
            </p:nvSpPr>
            <p:spPr bwMode="auto">
              <a:xfrm>
                <a:off x="6619009" y="4579489"/>
                <a:ext cx="1600200" cy="646331"/>
              </a:xfrm>
              <a:prstGeom prst="rect">
                <a:avLst/>
              </a:prstGeom>
              <a:noFill/>
              <a:ln w="9525">
                <a:noFill/>
                <a:miter lim="800000"/>
                <a:headEnd/>
                <a:tailEnd/>
              </a:ln>
            </p:spPr>
            <p:txBody>
              <a:bodyPr wrap="square">
                <a:spAutoFit/>
              </a:bodyPr>
              <a:lstStyle/>
              <a:p>
                <a:r>
                  <a:rPr lang="en-US" b="1" dirty="0">
                    <a:solidFill>
                      <a:srgbClr val="FFC000"/>
                    </a:solidFill>
                  </a:rPr>
                  <a:t>No argument required</a:t>
                </a:r>
              </a:p>
            </p:txBody>
          </p:sp>
          <p:cxnSp>
            <p:nvCxnSpPr>
              <p:cNvPr id="21" name="Straight Arrow Connector 20"/>
              <p:cNvCxnSpPr>
                <a:stCxn id="79882" idx="1"/>
              </p:cNvCxnSpPr>
              <p:nvPr/>
            </p:nvCxnSpPr>
            <p:spPr bwMode="auto">
              <a:xfrm flipH="1">
                <a:off x="4090555" y="4902655"/>
                <a:ext cx="2528454" cy="34493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a:stCxn id="79882" idx="1"/>
            </p:cNvCxnSpPr>
            <p:nvPr/>
          </p:nvCxnSpPr>
          <p:spPr bwMode="auto">
            <a:xfrm flipH="1" flipV="1">
              <a:off x="5966114" y="4846726"/>
              <a:ext cx="652895" cy="5592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1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dirty="0" smtClean="0"/>
              <a:t>More On Objects</a:t>
            </a:r>
          </a:p>
        </p:txBody>
      </p:sp>
      <p:sp>
        <p:nvSpPr>
          <p:cNvPr id="80898" name="Content Placeholder 2"/>
          <p:cNvSpPr>
            <a:spLocks noGrp="1"/>
          </p:cNvSpPr>
          <p:nvPr>
            <p:ph idx="1"/>
          </p:nvPr>
        </p:nvSpPr>
        <p:spPr/>
        <p:txBody>
          <a:bodyPr/>
          <a:lstStyle/>
          <a:p>
            <a:pPr eaLnBrk="1" hangingPunct="1"/>
            <a:r>
              <a:rPr lang="en-US" dirty="0" smtClean="0"/>
              <a:t>This is only a very brief introduction on VBA objects</a:t>
            </a:r>
          </a:p>
          <a:p>
            <a:pPr eaLnBrk="1" hangingPunct="1"/>
            <a:r>
              <a:rPr lang="en-US" dirty="0" smtClean="0"/>
              <a:t>What you should now know</a:t>
            </a:r>
          </a:p>
          <a:p>
            <a:pPr lvl="1" eaLnBrk="1" hangingPunct="1"/>
            <a:r>
              <a:rPr lang="en-US" dirty="0" smtClean="0"/>
              <a:t>The 3 common objects (application,  active document, selection)</a:t>
            </a:r>
          </a:p>
          <a:p>
            <a:pPr lvl="1" eaLnBrk="1" hangingPunct="1"/>
            <a:r>
              <a:rPr lang="en-US" dirty="0" smtClean="0"/>
              <a:t> Objects consist of attributes and methods and how to access/use them</a:t>
            </a:r>
          </a:p>
          <a:p>
            <a:pPr eaLnBrk="1" hangingPunct="1"/>
            <a:r>
              <a:rPr lang="en-US" dirty="0" smtClean="0"/>
              <a:t>As the need arises you will learn more about these objects (and perhaps </a:t>
            </a:r>
            <a:r>
              <a:rPr lang="en-US" smtClean="0"/>
              <a:t>others) in the next section</a:t>
            </a:r>
            <a:endParaRPr lang="en-US" dirty="0" smtClean="0"/>
          </a:p>
        </p:txBody>
      </p:sp>
    </p:spTree>
    <p:extLst>
      <p:ext uri="{BB962C8B-B14F-4D97-AF65-F5344CB8AC3E}">
        <p14:creationId xmlns:p14="http://schemas.microsoft.com/office/powerpoint/2010/main" val="2649301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smtClean="0"/>
              <a:t>Basic Mathematical </a:t>
            </a:r>
            <a:r>
              <a:rPr lang="en-US" b="1" dirty="0" smtClean="0">
                <a:solidFill>
                  <a:srgbClr val="FF0000"/>
                </a:solidFill>
              </a:rPr>
              <a:t>Operators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7910393"/>
              </p:ext>
            </p:extLst>
          </p:nvPr>
        </p:nvGraphicFramePr>
        <p:xfrm>
          <a:off x="457200" y="1295400"/>
          <a:ext cx="8229600" cy="2377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000" dirty="0" smtClean="0">
                          <a:latin typeface="Arial" panose="020B0604020202020204" pitchFamily="34" charset="0"/>
                          <a:cs typeface="Arial" panose="020B0604020202020204" pitchFamily="34" charset="0"/>
                        </a:rPr>
                        <a:t>Operation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Symbol used in VBA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Example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000" dirty="0" smtClean="0">
                          <a:latin typeface="Arial" panose="020B0604020202020204" pitchFamily="34" charset="0"/>
                          <a:cs typeface="Arial" panose="020B0604020202020204" pitchFamily="34" charset="0"/>
                        </a:rPr>
                        <a:t>Addition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a:t>
                      </a:r>
                      <a:r>
                        <a:rPr lang="en-US" sz="2000" baseline="0" dirty="0" smtClean="0">
                          <a:latin typeface="Arial" panose="020B0604020202020204" pitchFamily="34" charset="0"/>
                          <a:cs typeface="Arial" panose="020B0604020202020204" pitchFamily="34" charset="0"/>
                        </a:rPr>
                        <a:t> </a:t>
                      </a:r>
                      <a:r>
                        <a:rPr lang="en-US" sz="2000" b="1" baseline="0" dirty="0" smtClean="0">
                          <a:solidFill>
                            <a:srgbClr val="FF0000"/>
                          </a:solidFill>
                          <a:latin typeface="Arial" panose="020B0604020202020204" pitchFamily="34" charset="0"/>
                          <a:cs typeface="Arial" panose="020B0604020202020204" pitchFamily="34" charset="0"/>
                        </a:rPr>
                        <a:t>+</a:t>
                      </a:r>
                      <a:r>
                        <a:rPr lang="en-US" sz="2000" baseline="0" dirty="0" smtClean="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dirty="0" smtClean="0">
                          <a:latin typeface="Arial" panose="020B0604020202020204" pitchFamily="34" charset="0"/>
                          <a:cs typeface="Arial" panose="020B0604020202020204" pitchFamily="34" charset="0"/>
                        </a:rPr>
                        <a:t>Subtraction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000" dirty="0" smtClean="0">
                          <a:latin typeface="Arial" panose="020B0604020202020204" pitchFamily="34" charset="0"/>
                          <a:cs typeface="Arial" panose="020B0604020202020204" pitchFamily="34" charset="0"/>
                        </a:rPr>
                        <a:t>Multiplication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10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10</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000" dirty="0" smtClean="0">
                          <a:latin typeface="Arial" panose="020B0604020202020204" pitchFamily="34" charset="0"/>
                          <a:cs typeface="Arial" panose="020B0604020202020204" pitchFamily="34" charset="0"/>
                        </a:rPr>
                        <a:t>Division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81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000" smtClean="0">
                          <a:latin typeface="Arial" panose="020B0604020202020204" pitchFamily="34" charset="0"/>
                          <a:cs typeface="Arial" panose="020B0604020202020204" pitchFamily="34" charset="0"/>
                        </a:rPr>
                        <a:t>Exponent</a:t>
                      </a:r>
                      <a:endParaRPr lang="en-US" sz="2000" dirty="0">
                        <a:latin typeface="Arial" panose="020B0604020202020204" pitchFamily="34" charset="0"/>
                        <a:cs typeface="Arial" panose="020B0604020202020204" pitchFamily="34" charset="0"/>
                      </a:endParaRPr>
                    </a:p>
                  </a:txBody>
                  <a:tcPr/>
                </a:tc>
                <a:tc>
                  <a:txBody>
                    <a:bodyPr/>
                    <a:lstStyle/>
                    <a:p>
                      <a:r>
                        <a:rPr lang="en-US" sz="2000" b="1"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smtClean="0">
                          <a:latin typeface="Arial" panose="020B0604020202020204" pitchFamily="34" charset="0"/>
                          <a:cs typeface="Arial" panose="020B0604020202020204" pitchFamily="34" charset="0"/>
                        </a:rPr>
                        <a:t>2 </a:t>
                      </a:r>
                      <a:r>
                        <a:rPr lang="en-US" sz="2000" b="1" smtClean="0">
                          <a:solidFill>
                            <a:srgbClr val="FF0000"/>
                          </a:solidFill>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3</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726613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smtClean="0"/>
              <a:t>Variables</a:t>
            </a:r>
          </a:p>
        </p:txBody>
      </p:sp>
      <p:sp>
        <p:nvSpPr>
          <p:cNvPr id="3" name="Content Placeholder 2"/>
          <p:cNvSpPr>
            <a:spLocks noGrp="1"/>
          </p:cNvSpPr>
          <p:nvPr>
            <p:ph idx="1"/>
          </p:nvPr>
        </p:nvSpPr>
        <p:spPr>
          <a:xfrm>
            <a:off x="457200" y="1295400"/>
            <a:ext cx="6400800" cy="5105400"/>
          </a:xfrm>
        </p:spPr>
        <p:txBody>
          <a:bodyPr/>
          <a:lstStyle/>
          <a:p>
            <a:pPr eaLnBrk="1" hangingPunct="1">
              <a:defRPr/>
            </a:pPr>
            <a:r>
              <a:rPr lang="en-US" dirty="0" smtClean="0"/>
              <a:t>Used to temporarily store information at location in memory </a:t>
            </a:r>
          </a:p>
          <a:p>
            <a:pPr eaLnBrk="1" hangingPunct="1">
              <a:defRPr/>
            </a:pPr>
            <a:r>
              <a:rPr lang="en-US" dirty="0" smtClean="0"/>
              <a:t>Variables must be declared (created) before they can be used.</a:t>
            </a:r>
          </a:p>
          <a:p>
            <a:pPr eaLnBrk="1" hangingPunct="1">
              <a:defRPr/>
            </a:pPr>
            <a:r>
              <a:rPr lang="en-US" b="1" dirty="0" smtClean="0"/>
              <a:t>Format for declaration</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Dim &lt;</a:t>
            </a:r>
            <a:r>
              <a:rPr lang="en-US" b="1" i="1" dirty="0" smtClean="0">
                <a:solidFill>
                  <a:srgbClr val="FF0000"/>
                </a:solidFill>
                <a:latin typeface="Consolas" panose="020B0609020204030204" pitchFamily="49" charset="0"/>
                <a:cs typeface="Consolas" panose="020B0609020204030204" pitchFamily="49" charset="0"/>
              </a:rPr>
              <a:t>Variable name</a:t>
            </a:r>
            <a:r>
              <a:rPr lang="en-US" b="1" dirty="0" smtClean="0">
                <a:solidFill>
                  <a:srgbClr val="FF0000"/>
                </a:solidFill>
                <a:latin typeface="Consolas" panose="020B0609020204030204" pitchFamily="49" charset="0"/>
                <a:cs typeface="Consolas" panose="020B0609020204030204" pitchFamily="49" charset="0"/>
              </a:rPr>
              <a:t>&gt; as &lt;</a:t>
            </a:r>
            <a:r>
              <a:rPr lang="en-US" b="1" i="1" dirty="0" smtClean="0">
                <a:solidFill>
                  <a:srgbClr val="FF0000"/>
                </a:solidFill>
                <a:latin typeface="Consolas" panose="020B0609020204030204" pitchFamily="49" charset="0"/>
                <a:cs typeface="Consolas" panose="020B0609020204030204" pitchFamily="49" charset="0"/>
              </a:rPr>
              <a:t>Type of variable</a:t>
            </a:r>
            <a:r>
              <a:rPr lang="en-US" b="1" dirty="0" smtClean="0">
                <a:solidFill>
                  <a:srgbClr val="FF0000"/>
                </a:solidFill>
                <a:latin typeface="Consolas" panose="020B0609020204030204" pitchFamily="49" charset="0"/>
                <a:cs typeface="Consolas" panose="020B0609020204030204" pitchFamily="49" charset="0"/>
              </a:rPr>
              <a:t>&gt;</a:t>
            </a:r>
          </a:p>
          <a:p>
            <a:pPr eaLnBrk="1" hangingPunct="1">
              <a:defRPr/>
            </a:pPr>
            <a:endParaRPr lang="en-US" dirty="0"/>
          </a:p>
          <a:p>
            <a:pPr eaLnBrk="1" hangingPunct="1">
              <a:defRPr/>
            </a:pPr>
            <a:r>
              <a:rPr lang="en-US" b="1" dirty="0" smtClean="0"/>
              <a:t>Example declaration</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Dim BirthYear as Long</a:t>
            </a:r>
          </a:p>
          <a:p>
            <a:pPr marL="0" indent="0" eaLnBrk="1" hangingPunct="1">
              <a:buFont typeface="Arial" charset="0"/>
              <a:buNone/>
              <a:defRPr/>
            </a:pPr>
            <a:endParaRPr lang="en-US" dirty="0" smtClean="0"/>
          </a:p>
          <a:p>
            <a:pPr lvl="1" eaLnBrk="1" hangingPunct="1">
              <a:defRPr/>
            </a:pPr>
            <a:endParaRPr lang="en-US" dirty="0"/>
          </a:p>
        </p:txBody>
      </p:sp>
      <p:sp>
        <p:nvSpPr>
          <p:cNvPr id="7" name="Text Box 6"/>
          <p:cNvSpPr txBox="1">
            <a:spLocks noChangeArrowheads="1"/>
          </p:cNvSpPr>
          <p:nvPr/>
        </p:nvSpPr>
        <p:spPr bwMode="auto">
          <a:xfrm>
            <a:off x="0" y="6626225"/>
            <a:ext cx="41449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rIns="93600" bIns="46800">
            <a:spAutoFit/>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a:spcBef>
                <a:spcPct val="50000"/>
              </a:spcBef>
              <a:buFontTx/>
              <a:buNone/>
            </a:pPr>
            <a:r>
              <a:rPr lang="en-CA" altLang="en-US" sz="1200" dirty="0">
                <a:latin typeface="Arial" pitchFamily="34" charset="0"/>
              </a:rPr>
              <a:t>Image curtesy of James Tam</a:t>
            </a:r>
          </a:p>
        </p:txBody>
      </p:sp>
    </p:spTree>
    <p:extLst>
      <p:ext uri="{BB962C8B-B14F-4D97-AF65-F5344CB8AC3E}">
        <p14:creationId xmlns:p14="http://schemas.microsoft.com/office/powerpoint/2010/main" val="66226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dirty="0" smtClean="0"/>
              <a:t>Some Types Of Variables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5471781"/>
              </p:ext>
            </p:extLst>
          </p:nvPr>
        </p:nvGraphicFramePr>
        <p:xfrm>
          <a:off x="457200" y="1295400"/>
          <a:ext cx="8229600" cy="30276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smtClean="0"/>
                        <a:t>Type of information stored</a:t>
                      </a:r>
                      <a:endParaRPr lang="en-US" dirty="0"/>
                    </a:p>
                  </a:txBody>
                  <a:tcPr/>
                </a:tc>
                <a:tc>
                  <a:txBody>
                    <a:bodyPr/>
                    <a:lstStyle/>
                    <a:p>
                      <a:r>
                        <a:rPr lang="en-US" dirty="0" smtClean="0"/>
                        <a:t>VBA Name</a:t>
                      </a:r>
                      <a:endParaRPr lang="en-US" dirty="0"/>
                    </a:p>
                  </a:txBody>
                  <a:tcPr/>
                </a:tc>
                <a:tc>
                  <a:txBody>
                    <a:bodyPr/>
                    <a:lstStyle/>
                    <a:p>
                      <a:r>
                        <a:rPr lang="en-US" dirty="0" smtClean="0"/>
                        <a:t>Example variable</a:t>
                      </a:r>
                      <a:r>
                        <a:rPr lang="en-US" baseline="0" dirty="0" smtClean="0"/>
                        <a:t> declaration</a:t>
                      </a:r>
                      <a:endParaRPr lang="en-US" dirty="0"/>
                    </a:p>
                  </a:txBody>
                  <a:tcPr/>
                </a:tc>
                <a:tc>
                  <a:txBody>
                    <a:bodyPr/>
                    <a:lstStyle/>
                    <a:p>
                      <a:r>
                        <a:rPr lang="en-US" dirty="0" smtClean="0"/>
                        <a:t>Default Value</a:t>
                      </a:r>
                      <a:endParaRPr lang="en-US" dirty="0"/>
                    </a:p>
                  </a:txBody>
                  <a:tcPr/>
                </a:tc>
                <a:extLst>
                  <a:ext uri="{0D108BD9-81ED-4DB2-BD59-A6C34878D82A}">
                    <a16:rowId xmlns:a16="http://schemas.microsoft.com/office/drawing/2014/main" val="10000"/>
                  </a:ext>
                </a:extLst>
              </a:tr>
              <a:tr h="370840">
                <a:tc>
                  <a:txBody>
                    <a:bodyPr/>
                    <a:lstStyle/>
                    <a:p>
                      <a:r>
                        <a:rPr lang="en-US" dirty="0" smtClean="0"/>
                        <a:t>Whole numbers</a:t>
                      </a:r>
                      <a:endParaRPr lang="en-US" dirty="0"/>
                    </a:p>
                  </a:txBody>
                  <a:tcPr/>
                </a:tc>
                <a:tc>
                  <a:txBody>
                    <a:bodyPr/>
                    <a:lstStyle/>
                    <a:p>
                      <a:r>
                        <a:rPr lang="en-US" dirty="0" smtClean="0"/>
                        <a:t>Long</a:t>
                      </a:r>
                      <a:endParaRPr lang="en-US" dirty="0"/>
                    </a:p>
                  </a:txBody>
                  <a:tcPr/>
                </a:tc>
                <a:tc>
                  <a:txBody>
                    <a:bodyPr/>
                    <a:lstStyle/>
                    <a:p>
                      <a:r>
                        <a:rPr lang="en-US" sz="1600" dirty="0" smtClean="0">
                          <a:latin typeface="Consolas" panose="020B0609020204030204" pitchFamily="49" charset="0"/>
                          <a:cs typeface="Consolas" panose="020B0609020204030204" pitchFamily="49" charset="0"/>
                        </a:rPr>
                        <a:t>Dim LuckyNumber</a:t>
                      </a:r>
                      <a:r>
                        <a:rPr lang="en-US" sz="1600" baseline="0" dirty="0" smtClean="0">
                          <a:latin typeface="Consolas" panose="020B0609020204030204" pitchFamily="49" charset="0"/>
                          <a:cs typeface="Consolas" panose="020B0609020204030204" pitchFamily="49" charset="0"/>
                        </a:rPr>
                        <a:t> as Long</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370840">
                <a:tc>
                  <a:txBody>
                    <a:bodyPr/>
                    <a:lstStyle/>
                    <a:p>
                      <a:r>
                        <a:rPr lang="en-US" dirty="0" smtClean="0"/>
                        <a:t>Real</a:t>
                      </a:r>
                      <a:r>
                        <a:rPr lang="en-US" baseline="0" dirty="0" smtClean="0"/>
                        <a:t> numbers</a:t>
                      </a:r>
                      <a:endParaRPr lang="en-US" dirty="0"/>
                    </a:p>
                  </a:txBody>
                  <a:tcPr/>
                </a:tc>
                <a:tc>
                  <a:txBody>
                    <a:bodyPr/>
                    <a:lstStyle/>
                    <a:p>
                      <a:r>
                        <a:rPr lang="en-US" dirty="0" smtClean="0"/>
                        <a:t>Double</a:t>
                      </a:r>
                      <a:endParaRPr lang="en-US" dirty="0"/>
                    </a:p>
                  </a:txBody>
                  <a:tcPr/>
                </a:tc>
                <a:tc>
                  <a:txBody>
                    <a:bodyPr/>
                    <a:lstStyle/>
                    <a:p>
                      <a:r>
                        <a:rPr lang="en-US" sz="1600" dirty="0" smtClean="0">
                          <a:latin typeface="Consolas" panose="020B0609020204030204" pitchFamily="49" charset="0"/>
                          <a:cs typeface="Consolas" panose="020B0609020204030204" pitchFamily="49" charset="0"/>
                        </a:rPr>
                        <a:t>Dim MyWeight As Double</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a:t>
                      </a:r>
                      <a:endParaRPr lang="en-US" dirty="0"/>
                    </a:p>
                  </a:txBody>
                  <a:tcPr/>
                </a:tc>
                <a:extLst>
                  <a:ext uri="{0D108BD9-81ED-4DB2-BD59-A6C34878D82A}">
                    <a16:rowId xmlns:a16="http://schemas.microsoft.com/office/drawing/2014/main" val="10002"/>
                  </a:ext>
                </a:extLst>
              </a:tr>
              <a:tr h="370840">
                <a:tc>
                  <a:txBody>
                    <a:bodyPr/>
                    <a:lstStyle/>
                    <a:p>
                      <a:r>
                        <a:rPr lang="en-US" dirty="0" smtClean="0"/>
                        <a:t>Chararacters</a:t>
                      </a:r>
                      <a:r>
                        <a:rPr lang="en-US" baseline="30000" dirty="0" smtClean="0"/>
                        <a:t>1</a:t>
                      </a:r>
                      <a:endParaRPr lang="en-US" baseline="30000" dirty="0"/>
                    </a:p>
                  </a:txBody>
                  <a:tcPr/>
                </a:tc>
                <a:tc>
                  <a:txBody>
                    <a:bodyPr/>
                    <a:lstStyle/>
                    <a:p>
                      <a:r>
                        <a:rPr lang="en-US" dirty="0" smtClean="0"/>
                        <a:t>String</a:t>
                      </a:r>
                      <a:r>
                        <a:rPr lang="en-US" baseline="30000" dirty="0" smtClean="0"/>
                        <a:t>2</a:t>
                      </a:r>
                      <a:endParaRPr lang="en-US" baseline="30000" dirty="0"/>
                    </a:p>
                  </a:txBody>
                  <a:tcPr/>
                </a:tc>
                <a:tc>
                  <a:txBody>
                    <a:bodyPr/>
                    <a:lstStyle/>
                    <a:p>
                      <a:r>
                        <a:rPr lang="en-US" sz="1600" dirty="0" smtClean="0">
                          <a:latin typeface="Consolas" panose="020B0609020204030204" pitchFamily="49" charset="0"/>
                          <a:cs typeface="Consolas" panose="020B0609020204030204" pitchFamily="49" charset="0"/>
                        </a:rPr>
                        <a:t>Dim Name As String</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Empty string</a:t>
                      </a:r>
                      <a:endParaRPr lang="en-US" dirty="0"/>
                    </a:p>
                  </a:txBody>
                  <a:tcPr/>
                </a:tc>
                <a:extLst>
                  <a:ext uri="{0D108BD9-81ED-4DB2-BD59-A6C34878D82A}">
                    <a16:rowId xmlns:a16="http://schemas.microsoft.com/office/drawing/2014/main" val="10003"/>
                  </a:ext>
                </a:extLst>
              </a:tr>
              <a:tr h="650240">
                <a:tc>
                  <a:txBody>
                    <a:bodyPr/>
                    <a:lstStyle/>
                    <a:p>
                      <a:r>
                        <a:rPr lang="en-US" dirty="0" smtClean="0"/>
                        <a:t>Date</a:t>
                      </a:r>
                      <a:r>
                        <a:rPr lang="en-US" baseline="30000" dirty="0" smtClean="0"/>
                        <a:t>3</a:t>
                      </a:r>
                      <a:endParaRPr lang="en-US" baseline="30000" dirty="0"/>
                    </a:p>
                  </a:txBody>
                  <a:tcPr/>
                </a:tc>
                <a:tc>
                  <a:txBody>
                    <a:bodyPr/>
                    <a:lstStyle/>
                    <a:p>
                      <a:r>
                        <a:rPr lang="en-US" dirty="0" smtClean="0"/>
                        <a:t>Date</a:t>
                      </a:r>
                      <a:endParaRPr lang="en-US" baseline="30000" dirty="0"/>
                    </a:p>
                  </a:txBody>
                  <a:tcPr/>
                </a:tc>
                <a:tc>
                  <a:txBody>
                    <a:bodyPr/>
                    <a:lstStyle/>
                    <a:p>
                      <a:r>
                        <a:rPr lang="en-US" sz="1600" dirty="0" smtClean="0">
                          <a:latin typeface="Consolas" panose="020B0609020204030204" pitchFamily="49" charset="0"/>
                          <a:cs typeface="Consolas" panose="020B0609020204030204" pitchFamily="49" charset="0"/>
                        </a:rPr>
                        <a:t>Dim</a:t>
                      </a:r>
                      <a:r>
                        <a:rPr lang="en-US" sz="1600" baseline="0" dirty="0" smtClean="0">
                          <a:latin typeface="Consolas" panose="020B0609020204030204" pitchFamily="49" charset="0"/>
                          <a:cs typeface="Consolas" panose="020B0609020204030204" pitchFamily="49" charset="0"/>
                        </a:rPr>
                        <a:t> BirthDate As Date</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00:00:00</a:t>
                      </a:r>
                      <a:endParaRPr lang="en-US" dirty="0"/>
                    </a:p>
                  </a:txBody>
                  <a:tcPr/>
                </a:tc>
                <a:extLst>
                  <a:ext uri="{0D108BD9-81ED-4DB2-BD59-A6C34878D82A}">
                    <a16:rowId xmlns:a16="http://schemas.microsoft.com/office/drawing/2014/main" val="10004"/>
                  </a:ext>
                </a:extLst>
              </a:tr>
            </a:tbl>
          </a:graphicData>
        </a:graphic>
      </p:graphicFrame>
      <p:sp>
        <p:nvSpPr>
          <p:cNvPr id="85036" name="TextBox 4"/>
          <p:cNvSpPr txBox="1">
            <a:spLocks noChangeArrowheads="1"/>
          </p:cNvSpPr>
          <p:nvPr/>
        </p:nvSpPr>
        <p:spPr bwMode="auto">
          <a:xfrm>
            <a:off x="228600" y="6027003"/>
            <a:ext cx="8991600" cy="830997"/>
          </a:xfrm>
          <a:prstGeom prst="rect">
            <a:avLst/>
          </a:prstGeom>
          <a:noFill/>
          <a:ln w="9525">
            <a:noFill/>
            <a:miter lim="800000"/>
            <a:headEnd/>
            <a:tailEnd/>
          </a:ln>
        </p:spPr>
        <p:txBody>
          <a:bodyPr wrap="square">
            <a:spAutoFit/>
          </a:bodyPr>
          <a:lstStyle/>
          <a:p>
            <a:r>
              <a:rPr lang="en-US" sz="1600" dirty="0"/>
              <a:t>1) Any visible character you can type and more e.g., ‘Enter</a:t>
            </a:r>
            <a:r>
              <a:rPr lang="en-US" sz="1600" dirty="0" smtClean="0"/>
              <a:t>’ key</a:t>
            </a:r>
            <a:endParaRPr lang="en-US" sz="1600" dirty="0"/>
          </a:p>
          <a:p>
            <a:r>
              <a:rPr lang="en-US" sz="1600" dirty="0"/>
              <a:t>2) Each string can contain up to a maximum of 2 billion characters</a:t>
            </a:r>
          </a:p>
          <a:p>
            <a:r>
              <a:rPr lang="en-US" sz="1600" dirty="0"/>
              <a:t>3) Format: </a:t>
            </a:r>
            <a:r>
              <a:rPr lang="en-US" sz="1600" dirty="0" smtClean="0"/>
              <a:t>Day/month/year</a:t>
            </a:r>
            <a:endParaRPr lang="en-US" sz="1600" dirty="0"/>
          </a:p>
        </p:txBody>
      </p:sp>
    </p:spTree>
    <p:extLst>
      <p:ext uri="{BB962C8B-B14F-4D97-AF65-F5344CB8AC3E}">
        <p14:creationId xmlns:p14="http://schemas.microsoft.com/office/powerpoint/2010/main" val="400130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5036"/>
                                        </p:tgtEl>
                                        <p:attrNameLst>
                                          <p:attrName>style.visibility</p:attrName>
                                        </p:attrNameLst>
                                      </p:cBhvr>
                                      <p:to>
                                        <p:strVal val="visible"/>
                                      </p:to>
                                    </p:set>
                                    <p:animEffect transition="in" filter="randombar(horizontal)">
                                      <p:cBhvr>
                                        <p:cTn id="7" dur="500"/>
                                        <p:tgtEl>
                                          <p:spTgt spid="85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Macros And The Web-Based Office</a:t>
            </a:r>
            <a:endParaRPr lang="en-CA" dirty="0"/>
          </a:p>
        </p:txBody>
      </p:sp>
      <p:sp>
        <p:nvSpPr>
          <p:cNvPr id="3" name="Content Placeholder 2"/>
          <p:cNvSpPr>
            <a:spLocks noGrp="1"/>
          </p:cNvSpPr>
          <p:nvPr>
            <p:ph idx="1"/>
          </p:nvPr>
        </p:nvSpPr>
        <p:spPr/>
        <p:txBody>
          <a:bodyPr/>
          <a:lstStyle/>
          <a:p>
            <a:r>
              <a:rPr lang="en-CA" dirty="0" smtClean="0"/>
              <a:t>According to Microsoft macros are not accessible via their online Office products:</a:t>
            </a:r>
          </a:p>
          <a:p>
            <a:pPr lvl="3"/>
            <a:r>
              <a:rPr lang="en-CA" dirty="0">
                <a:hlinkClick r:id="rId2"/>
              </a:rPr>
              <a:t>https://</a:t>
            </a:r>
            <a:r>
              <a:rPr lang="en-CA" dirty="0" smtClean="0">
                <a:hlinkClick r:id="rId2"/>
              </a:rPr>
              <a:t>support.office.com/en-us/article/Differences-between-using-a-workbook-in-the-browser-and-in-Excel-f0dc28ed-b85d-4e1d-be6d-5878005db3b6?CorrelationId=917b1609-97e9-4cc7-9eeb-d188939ad740&amp;ui=en-US&amp;rs=en-US&amp;ad=US</a:t>
            </a:r>
            <a:endParaRPr lang="en-CA" dirty="0" smtClean="0"/>
          </a:p>
          <a:p>
            <a:r>
              <a:rPr lang="en-CA" dirty="0" smtClean="0"/>
              <a:t>Result: use a computer with the desktop version of Office installed.</a:t>
            </a:r>
          </a:p>
          <a:p>
            <a:pPr lvl="1"/>
            <a:r>
              <a:rPr lang="en-CA" dirty="0" smtClean="0"/>
              <a:t>203 lab</a:t>
            </a:r>
          </a:p>
          <a:p>
            <a:pPr lvl="1"/>
            <a:r>
              <a:rPr lang="en-CA" dirty="0" smtClean="0"/>
              <a:t>Other </a:t>
            </a:r>
            <a:r>
              <a:rPr lang="en-CA" smtClean="0"/>
              <a:t>campus computers</a:t>
            </a:r>
          </a:p>
          <a:p>
            <a:pPr lvl="2"/>
            <a:r>
              <a:rPr lang="en-CA" smtClean="0"/>
              <a:t>Some ‘labs’ may have open access hours</a:t>
            </a:r>
            <a:endParaRPr lang="en-CA" dirty="0" smtClean="0"/>
          </a:p>
          <a:p>
            <a:pPr lvl="1"/>
            <a:r>
              <a:rPr lang="en-CA" dirty="0" smtClean="0"/>
              <a:t>It is CRUICIAL that you test your program on the computers in the </a:t>
            </a:r>
            <a:r>
              <a:rPr lang="en-CA" smtClean="0"/>
              <a:t>203 lab because your assignment must work on the lab machines in order to receive credit.</a:t>
            </a:r>
            <a:endParaRPr lang="en-CA" dirty="0"/>
          </a:p>
        </p:txBody>
      </p:sp>
    </p:spTree>
    <p:extLst>
      <p:ext uri="{BB962C8B-B14F-4D97-AF65-F5344CB8AC3E}">
        <p14:creationId xmlns:p14="http://schemas.microsoft.com/office/powerpoint/2010/main" val="11382806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Assigning Values To Variables</a:t>
            </a:r>
            <a:endParaRPr lang="en-US" dirty="0"/>
          </a:p>
        </p:txBody>
      </p:sp>
      <p:sp>
        <p:nvSpPr>
          <p:cNvPr id="3" name="Content Placeholder 2"/>
          <p:cNvSpPr>
            <a:spLocks noGrp="1"/>
          </p:cNvSpPr>
          <p:nvPr>
            <p:ph idx="1"/>
          </p:nvPr>
        </p:nvSpPr>
        <p:spPr/>
        <p:txBody>
          <a:bodyPr/>
          <a:lstStyle/>
          <a:p>
            <a:pPr marL="0" indent="0">
              <a:buNone/>
            </a:pPr>
            <a:r>
              <a:rPr lang="en-US" dirty="0" smtClean="0">
                <a:cs typeface="Consolas" panose="020B0609020204030204" pitchFamily="49" charset="0"/>
              </a:rPr>
              <a:t>Note: some types of variables requires some mechanism to specify the type of information to be stored:</a:t>
            </a:r>
          </a:p>
          <a:p>
            <a:r>
              <a:rPr lang="en-US" sz="1800" dirty="0" smtClean="0">
                <a:cs typeface="Consolas" panose="020B0609020204030204" pitchFamily="49" charset="0"/>
              </a:rPr>
              <a:t>Strings: the start and end of the string must be marked </a:t>
            </a:r>
            <a:r>
              <a:rPr lang="en-US" sz="1800" dirty="0">
                <a:cs typeface="Consolas" panose="020B0609020204030204" pitchFamily="49" charset="0"/>
              </a:rPr>
              <a:t>with double quotes </a:t>
            </a:r>
            <a:r>
              <a:rPr lang="en-US" sz="1800" i="1" dirty="0" smtClean="0">
                <a:cs typeface="Consolas" panose="020B0609020204030204" pitchFamily="49" charset="0"/>
              </a:rPr>
              <a:t>"</a:t>
            </a:r>
          </a:p>
          <a:p>
            <a:r>
              <a:rPr lang="en-US" sz="1800" dirty="0" smtClean="0">
                <a:cs typeface="Consolas" panose="020B0609020204030204" pitchFamily="49" charset="0"/>
              </a:rPr>
              <a:t>Date: </a:t>
            </a:r>
            <a:r>
              <a:rPr lang="en-US" sz="1800" dirty="0">
                <a:cs typeface="Consolas" panose="020B0609020204030204" pitchFamily="49" charset="0"/>
              </a:rPr>
              <a:t>the start and end of the string must be marked with </a:t>
            </a:r>
            <a:r>
              <a:rPr lang="en-US" sz="1800" dirty="0" smtClean="0">
                <a:cs typeface="Consolas" panose="020B0609020204030204" pitchFamily="49" charset="0"/>
              </a:rPr>
              <a:t>the number sign </a:t>
            </a:r>
            <a:r>
              <a:rPr lang="en-US" sz="1800" i="1" dirty="0" smtClean="0">
                <a:cs typeface="Consolas" panose="020B0609020204030204" pitchFamily="49" charset="0"/>
              </a:rPr>
              <a:t>#</a:t>
            </a:r>
            <a:endParaRPr lang="en-US" sz="1800" dirty="0" smtClean="0">
              <a:cs typeface="Consolas" panose="020B0609020204030204" pitchFamily="49" charset="0"/>
            </a:endParaRP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LuckyNumber As </a:t>
            </a:r>
            <a:r>
              <a:rPr lang="en-US" sz="1800" dirty="0" smtClean="0">
                <a:latin typeface="Consolas" panose="020B0609020204030204" pitchFamily="49" charset="0"/>
                <a:cs typeface="Consolas" panose="020B0609020204030204" pitchFamily="49" charset="0"/>
              </a:rPr>
              <a:t>Long</a:t>
            </a:r>
          </a:p>
          <a:p>
            <a:pPr marL="0" indent="0">
              <a:buNone/>
            </a:pPr>
            <a:r>
              <a:rPr lang="en-US" sz="1800" smtClean="0">
                <a:latin typeface="Consolas" panose="020B0609020204030204" pitchFamily="49" charset="0"/>
                <a:cs typeface="Consolas" panose="020B0609020204030204" pitchFamily="49" charset="0"/>
              </a:rPr>
              <a:t>LuckyNumber </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888</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BirthDay As Date </a:t>
            </a:r>
            <a:endParaRPr lang="en-US" sz="1800" dirty="0" smtClean="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BirthDay </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#11/01/1977#</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MyName As String</a:t>
            </a:r>
          </a:p>
          <a:p>
            <a:pPr marL="0" indent="0">
              <a:buNone/>
            </a:pPr>
            <a:r>
              <a:rPr lang="en-US" sz="1800" dirty="0" smtClean="0">
                <a:latin typeface="Consolas" panose="020B0609020204030204" pitchFamily="49" charset="0"/>
                <a:cs typeface="Consolas" panose="020B0609020204030204" pitchFamily="49" charset="0"/>
              </a:rPr>
              <a:t>MyName </a:t>
            </a:r>
            <a:r>
              <a:rPr lang="en-US" sz="1800" dirty="0">
                <a:latin typeface="Consolas" panose="020B0609020204030204" pitchFamily="49" charset="0"/>
                <a:cs typeface="Consolas" panose="020B0609020204030204" pitchFamily="49" charset="0"/>
              </a:rPr>
              <a:t>= "James"</a:t>
            </a:r>
          </a:p>
        </p:txBody>
      </p:sp>
    </p:spTree>
    <p:extLst>
      <p:ext uri="{BB962C8B-B14F-4D97-AF65-F5344CB8AC3E}">
        <p14:creationId xmlns:p14="http://schemas.microsoft.com/office/powerpoint/2010/main" val="29033304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Variables: Metaphor To Use</a:t>
            </a:r>
            <a:endParaRPr lang="en-US"/>
          </a:p>
        </p:txBody>
      </p:sp>
      <p:sp>
        <p:nvSpPr>
          <p:cNvPr id="3" name="Content Placeholder 2"/>
          <p:cNvSpPr>
            <a:spLocks noGrp="1"/>
          </p:cNvSpPr>
          <p:nvPr>
            <p:ph idx="1"/>
          </p:nvPr>
        </p:nvSpPr>
        <p:spPr/>
        <p:txBody>
          <a:bodyPr/>
          <a:lstStyle/>
          <a:p>
            <a:r>
              <a:rPr lang="en-US" smtClean="0"/>
              <a:t>Think of VBA variables like a “mailslot in memory”</a:t>
            </a:r>
          </a:p>
          <a:p>
            <a:r>
              <a:rPr lang="en-US" smtClean="0"/>
              <a:t>Unlike an actual mailslot computer variables can only hold one piece of information</a:t>
            </a:r>
          </a:p>
          <a:p>
            <a:pPr lvl="1"/>
            <a:r>
              <a:rPr lang="en-US" smtClean="0"/>
              <a:t>Adding new information results in the old information being replaced by the new information</a:t>
            </a:r>
          </a:p>
          <a:p>
            <a:pPr lvl="1"/>
            <a:endParaRPr lang="en-US"/>
          </a:p>
          <a:p>
            <a:pPr lvl="1"/>
            <a:endParaRPr lang="en-US" smtClean="0"/>
          </a:p>
          <a:p>
            <a:pPr lvl="1"/>
            <a:endParaRPr lang="en-US"/>
          </a:p>
          <a:p>
            <a:pPr lvl="1"/>
            <a:endParaRPr lang="en-US" smtClean="0"/>
          </a:p>
        </p:txBody>
      </p:sp>
      <p:grpSp>
        <p:nvGrpSpPr>
          <p:cNvPr id="6" name="Group 5"/>
          <p:cNvGrpSpPr/>
          <p:nvPr/>
        </p:nvGrpSpPr>
        <p:grpSpPr>
          <a:xfrm>
            <a:off x="6938334" y="0"/>
            <a:ext cx="2197251" cy="1447800"/>
            <a:chOff x="6938334" y="0"/>
            <a:chExt cx="2197251" cy="1447800"/>
          </a:xfrm>
        </p:grpSpPr>
        <p:pic>
          <p:nvPicPr>
            <p:cNvPr id="4" name="Picture 2" descr="C:\Users\tamj\AppData\Local\Microsoft\Windows\Temporary Internet Files\Content.IE5\628WU349\COLOURBOX59921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5751" y="0"/>
              <a:ext cx="2179834"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38334" y="1078468"/>
              <a:ext cx="2167581" cy="369332"/>
            </a:xfrm>
            <a:prstGeom prst="rect">
              <a:avLst/>
            </a:prstGeom>
          </p:spPr>
          <p:txBody>
            <a:bodyPr wrap="none">
              <a:spAutoFit/>
            </a:bodyPr>
            <a:lstStyle/>
            <a:p>
              <a:r>
                <a:rPr lang="en-US" b="1">
                  <a:solidFill>
                    <a:schemeClr val="bg1"/>
                  </a:solidFill>
                </a:rPr>
                <a:t>www.colourbox.com</a:t>
              </a:r>
            </a:p>
          </p:txBody>
        </p:sp>
      </p:grpSp>
      <p:sp>
        <p:nvSpPr>
          <p:cNvPr id="10" name="Rectangle 9"/>
          <p:cNvSpPr/>
          <p:nvPr/>
        </p:nvSpPr>
        <p:spPr>
          <a:xfrm>
            <a:off x="609600" y="3452948"/>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Dim num as Long</a:t>
            </a:r>
            <a:endParaRPr lang="en-US">
              <a:latin typeface="Consolas" panose="020B0609020204030204" pitchFamily="49" charset="0"/>
              <a:cs typeface="Consolas" panose="020B0609020204030204" pitchFamily="49" charset="0"/>
            </a:endParaRPr>
          </a:p>
        </p:txBody>
      </p:sp>
      <p:grpSp>
        <p:nvGrpSpPr>
          <p:cNvPr id="16" name="Group 15"/>
          <p:cNvGrpSpPr/>
          <p:nvPr/>
        </p:nvGrpSpPr>
        <p:grpSpPr>
          <a:xfrm>
            <a:off x="4409519" y="3452948"/>
            <a:ext cx="1534079" cy="1335984"/>
            <a:chOff x="4876799" y="3083616"/>
            <a:chExt cx="1534079" cy="1335984"/>
          </a:xfrm>
        </p:grpSpPr>
        <p:pic>
          <p:nvPicPr>
            <p:cNvPr id="8"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3400697"/>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39277" y="3795848"/>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799" y="3083616"/>
              <a:ext cx="990600" cy="369332"/>
            </a:xfrm>
            <a:prstGeom prst="rect">
              <a:avLst/>
            </a:prstGeom>
            <a:noFill/>
          </p:spPr>
          <p:txBody>
            <a:bodyPr wrap="square" lIns="0" rtlCol="0">
              <a:spAutoFit/>
            </a:bodyPr>
            <a:lstStyle/>
            <a:p>
              <a:r>
                <a:rPr lang="en-US" smtClean="0">
                  <a:latin typeface="Arial" panose="020B0604020202020204" pitchFamily="34" charset="0"/>
                  <a:cs typeface="Arial" panose="020B0604020202020204" pitchFamily="34" charset="0"/>
                </a:rPr>
                <a:t>num</a:t>
              </a:r>
              <a:endParaRPr lang="en-US">
                <a:latin typeface="Arial" panose="020B0604020202020204" pitchFamily="34" charset="0"/>
                <a:cs typeface="Arial" panose="020B0604020202020204" pitchFamily="34" charset="0"/>
              </a:endParaRPr>
            </a:p>
          </p:txBody>
        </p:sp>
      </p:grpSp>
      <p:grpSp>
        <p:nvGrpSpPr>
          <p:cNvPr id="19" name="Group 18"/>
          <p:cNvGrpSpPr/>
          <p:nvPr/>
        </p:nvGrpSpPr>
        <p:grpSpPr>
          <a:xfrm>
            <a:off x="4409519" y="5270081"/>
            <a:ext cx="1534079" cy="1335984"/>
            <a:chOff x="4409519" y="5270081"/>
            <a:chExt cx="1534079" cy="1335984"/>
          </a:xfrm>
        </p:grpSpPr>
        <p:pic>
          <p:nvPicPr>
            <p:cNvPr id="13"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9" y="5587162"/>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1997" y="5982313"/>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1</a:t>
              </a:r>
              <a:endParaRPr lang="en-US">
                <a:latin typeface="Consolas" panose="020B0609020204030204" pitchFamily="49" charset="0"/>
                <a:cs typeface="Consolas" panose="020B0609020204030204" pitchFamily="49" charset="0"/>
              </a:endParaRPr>
            </a:p>
          </p:txBody>
        </p:sp>
        <p:sp>
          <p:nvSpPr>
            <p:cNvPr id="15" name="TextBox 14"/>
            <p:cNvSpPr txBox="1"/>
            <p:nvPr/>
          </p:nvSpPr>
          <p:spPr>
            <a:xfrm>
              <a:off x="4409519" y="5270081"/>
              <a:ext cx="990600" cy="369332"/>
            </a:xfrm>
            <a:prstGeom prst="rect">
              <a:avLst/>
            </a:prstGeom>
            <a:noFill/>
          </p:spPr>
          <p:txBody>
            <a:bodyPr wrap="square" lIns="0" rtlCol="0">
              <a:spAutoFit/>
            </a:bodyPr>
            <a:lstStyle/>
            <a:p>
              <a:r>
                <a:rPr lang="en-US" smtClean="0">
                  <a:latin typeface="Arial" panose="020B0604020202020204" pitchFamily="34" charset="0"/>
                  <a:cs typeface="Arial" panose="020B0604020202020204" pitchFamily="34" charset="0"/>
                </a:rPr>
                <a:t>num</a:t>
              </a:r>
              <a:endParaRPr lang="en-US">
                <a:latin typeface="Arial" panose="020B0604020202020204" pitchFamily="34" charset="0"/>
                <a:cs typeface="Arial" panose="020B0604020202020204" pitchFamily="34" charset="0"/>
              </a:endParaRPr>
            </a:p>
          </p:txBody>
        </p:sp>
      </p:grpSp>
      <p:sp>
        <p:nvSpPr>
          <p:cNvPr id="17" name="Rectangle 16"/>
          <p:cNvSpPr/>
          <p:nvPr/>
        </p:nvSpPr>
        <p:spPr>
          <a:xfrm>
            <a:off x="609600" y="5410813"/>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num = 1</a:t>
            </a:r>
            <a:endParaRPr lang="en-US">
              <a:latin typeface="Consolas" panose="020B0609020204030204" pitchFamily="49" charset="0"/>
              <a:cs typeface="Consolas" panose="020B0609020204030204" pitchFamily="49" charset="0"/>
            </a:endParaRPr>
          </a:p>
        </p:txBody>
      </p:sp>
      <p:sp>
        <p:nvSpPr>
          <p:cNvPr id="18" name="Rectangle 17"/>
          <p:cNvSpPr/>
          <p:nvPr/>
        </p:nvSpPr>
        <p:spPr>
          <a:xfrm>
            <a:off x="4571997" y="5991635"/>
            <a:ext cx="942437"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17</a:t>
            </a:r>
            <a:endParaRPr lang="en-US">
              <a:latin typeface="Consolas" panose="020B0609020204030204" pitchFamily="49" charset="0"/>
              <a:cs typeface="Consolas" panose="020B0609020204030204" pitchFamily="49" charset="0"/>
            </a:endParaRPr>
          </a:p>
        </p:txBody>
      </p:sp>
      <p:sp>
        <p:nvSpPr>
          <p:cNvPr id="20" name="Rectangle 19"/>
          <p:cNvSpPr/>
          <p:nvPr/>
        </p:nvSpPr>
        <p:spPr>
          <a:xfrm>
            <a:off x="609600" y="6189211"/>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num = 17</a:t>
            </a:r>
            <a:endParaRPr lang="en-US">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278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0" grpId="0" animBg="1"/>
      <p:bldP spid="17" grpId="0" animBg="1"/>
      <p:bldP spid="18" grpId="0" animBg="1"/>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Variables: Metaphor To </a:t>
            </a:r>
            <a:r>
              <a:rPr lang="en-US" smtClean="0"/>
              <a:t>Use (2)</a:t>
            </a:r>
            <a:endParaRPr lang="en-US"/>
          </a:p>
        </p:txBody>
      </p:sp>
      <p:sp>
        <p:nvSpPr>
          <p:cNvPr id="3" name="Content Placeholder 2"/>
          <p:cNvSpPr>
            <a:spLocks noGrp="1"/>
          </p:cNvSpPr>
          <p:nvPr>
            <p:ph idx="1"/>
          </p:nvPr>
        </p:nvSpPr>
        <p:spPr/>
        <p:txBody>
          <a:bodyPr/>
          <a:lstStyle/>
          <a:p>
            <a:pPr marL="234950" lvl="1" indent="-234950">
              <a:buFont typeface="Arial" charset="0"/>
              <a:buChar char="•"/>
            </a:pPr>
            <a:r>
              <a:rPr lang="en-US" sz="2400"/>
              <a:t>Also each computer variable is </a:t>
            </a:r>
            <a:r>
              <a:rPr lang="en-US" sz="2400" smtClean="0"/>
              <a:t>separate </a:t>
            </a:r>
            <a:r>
              <a:rPr lang="en-US" sz="2400"/>
              <a:t>location in memory</a:t>
            </a:r>
            <a:r>
              <a:rPr lang="en-US" sz="2400" smtClean="0"/>
              <a:t>.</a:t>
            </a:r>
          </a:p>
          <a:p>
            <a:pPr marL="234950" lvl="1" indent="-234950">
              <a:buFont typeface="Arial" charset="0"/>
              <a:buChar char="•"/>
            </a:pPr>
            <a:r>
              <a:rPr lang="en-US" sz="2400" smtClean="0"/>
              <a:t>Each location can hold information independently of other locations.</a:t>
            </a:r>
          </a:p>
          <a:p>
            <a:pPr marL="352425" lvl="2" indent="-234950"/>
            <a:r>
              <a:rPr lang="en-US" sz="2200" smtClean="0"/>
              <a:t>Note: This works differently than mathematical variables!</a:t>
            </a:r>
          </a:p>
          <a:p>
            <a:pPr marL="352425" lvl="2" indent="-234950"/>
            <a:endParaRPr lang="en-US" sz="2200"/>
          </a:p>
          <a:p>
            <a:pPr marL="352425" lvl="2" indent="-234950"/>
            <a:endParaRPr lang="en-US" sz="2200" smtClean="0"/>
          </a:p>
          <a:p>
            <a:pPr marL="352425" lvl="2" indent="-234950"/>
            <a:endParaRPr lang="en-US" sz="2200"/>
          </a:p>
          <a:p>
            <a:pPr marL="352425" lvl="2" indent="-234950"/>
            <a:endParaRPr lang="en-US" sz="2200" smtClean="0"/>
          </a:p>
          <a:p>
            <a:pPr marL="117475" lvl="2" indent="0">
              <a:buNone/>
            </a:pPr>
            <a:endParaRPr lang="en-US" sz="2200"/>
          </a:p>
          <a:p>
            <a:pPr marL="352425" lvl="2" indent="-234950"/>
            <a:r>
              <a:rPr lang="en-US" sz="2200" smtClean="0"/>
              <a:t>What is the result?</a:t>
            </a:r>
            <a:endParaRPr lang="en-US" sz="2200"/>
          </a:p>
          <a:p>
            <a:endParaRPr lang="en-US"/>
          </a:p>
        </p:txBody>
      </p:sp>
      <p:sp>
        <p:nvSpPr>
          <p:cNvPr id="4" name="Rectangle 3"/>
          <p:cNvSpPr/>
          <p:nvPr/>
        </p:nvSpPr>
        <p:spPr>
          <a:xfrm>
            <a:off x="838200" y="3200400"/>
            <a:ext cx="3200400" cy="1687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latin typeface="Consolas" panose="020B0609020204030204" pitchFamily="49" charset="0"/>
                <a:cs typeface="Consolas" panose="020B0609020204030204" pitchFamily="49" charset="0"/>
              </a:rPr>
              <a:t>Dim num1 as Long</a:t>
            </a:r>
          </a:p>
          <a:p>
            <a:r>
              <a:rPr lang="en-US" smtClean="0">
                <a:latin typeface="Consolas" panose="020B0609020204030204" pitchFamily="49" charset="0"/>
                <a:cs typeface="Consolas" panose="020B0609020204030204" pitchFamily="49" charset="0"/>
              </a:rPr>
              <a:t>Dim num2 </a:t>
            </a:r>
            <a:r>
              <a:rPr lang="en-US">
                <a:latin typeface="Consolas" panose="020B0609020204030204" pitchFamily="49" charset="0"/>
                <a:cs typeface="Consolas" panose="020B0609020204030204" pitchFamily="49" charset="0"/>
              </a:rPr>
              <a:t>as </a:t>
            </a:r>
            <a:r>
              <a:rPr lang="en-US" smtClean="0">
                <a:latin typeface="Consolas" panose="020B0609020204030204" pitchFamily="49" charset="0"/>
                <a:cs typeface="Consolas" panose="020B0609020204030204" pitchFamily="49" charset="0"/>
              </a:rPr>
              <a:t>Long</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um1 = 1</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um2 = num1</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um1 = 2</a:t>
            </a:r>
          </a:p>
          <a:p>
            <a:endParaRPr lang="en-US"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091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MsgBox: Dislaying Mixes Of Strings And Variables</a:t>
            </a:r>
            <a:endParaRPr lang="en-US"/>
          </a:p>
        </p:txBody>
      </p:sp>
      <p:sp>
        <p:nvSpPr>
          <p:cNvPr id="3" name="Content Placeholder 2"/>
          <p:cNvSpPr>
            <a:spLocks noGrp="1"/>
          </p:cNvSpPr>
          <p:nvPr>
            <p:ph idx="1"/>
          </p:nvPr>
        </p:nvSpPr>
        <p:spPr/>
        <p:txBody>
          <a:bodyPr/>
          <a:lstStyle/>
          <a:p>
            <a:pPr eaLnBrk="1" hangingPunct="1"/>
            <a:r>
              <a:rPr lang="en-CA" b="1" smtClean="0"/>
              <a:t>Format</a:t>
            </a:r>
            <a:r>
              <a:rPr lang="en-CA" smtClean="0"/>
              <a:t>:</a:t>
            </a:r>
          </a:p>
          <a:p>
            <a:pPr marL="234950" lvl="1" indent="0" eaLnBrk="1" hangingPunct="1">
              <a:buNone/>
            </a:pPr>
            <a:r>
              <a:rPr lang="en-CA" smtClean="0">
                <a:latin typeface="Consolas" pitchFamily="49" charset="0"/>
              </a:rPr>
              <a:t>MsgBox </a:t>
            </a:r>
            <a:r>
              <a:rPr lang="en-CA">
                <a:latin typeface="Consolas" pitchFamily="49" charset="0"/>
              </a:rPr>
              <a:t>("&lt;</a:t>
            </a:r>
            <a:r>
              <a:rPr lang="en-CA" i="1" smtClean="0">
                <a:latin typeface="Consolas" pitchFamily="49" charset="0"/>
              </a:rPr>
              <a:t>Message1</a:t>
            </a:r>
            <a:r>
              <a:rPr lang="en-CA" smtClean="0">
                <a:latin typeface="Consolas" pitchFamily="49" charset="0"/>
              </a:rPr>
              <a:t>&gt;</a:t>
            </a:r>
            <a:r>
              <a:rPr lang="en-CA">
                <a:latin typeface="Consolas" pitchFamily="49" charset="0"/>
              </a:rPr>
              <a:t>"</a:t>
            </a:r>
            <a:r>
              <a:rPr lang="en-CA" smtClean="0">
                <a:latin typeface="Consolas" pitchFamily="49" charset="0"/>
              </a:rPr>
              <a:t> &amp; &lt;variable name&gt;)</a:t>
            </a:r>
            <a:endParaRPr lang="en-CA">
              <a:latin typeface="Consolas" pitchFamily="49" charset="0"/>
            </a:endParaRPr>
          </a:p>
          <a:p>
            <a:pPr lvl="1" eaLnBrk="1" hangingPunct="1"/>
            <a:endParaRPr lang="en-CA"/>
          </a:p>
          <a:p>
            <a:pPr eaLnBrk="1" hangingPunct="1"/>
            <a:r>
              <a:rPr lang="en-CA" smtClean="0"/>
              <a:t>Example:</a:t>
            </a:r>
          </a:p>
          <a:p>
            <a:pPr marL="234950" lvl="1" indent="0" eaLnBrk="1" hangingPunct="1">
              <a:buNone/>
            </a:pPr>
            <a:r>
              <a:rPr lang="en-CA" smtClean="0">
                <a:latin typeface="Consolas" panose="020B0609020204030204" pitchFamily="49" charset="0"/>
                <a:cs typeface="Consolas" panose="020B0609020204030204" pitchFamily="49" charset="0"/>
              </a:rPr>
              <a:t>Dim num as Long</a:t>
            </a:r>
          </a:p>
          <a:p>
            <a:pPr marL="234950" lvl="1" indent="0" eaLnBrk="1" hangingPunct="1">
              <a:buNone/>
            </a:pPr>
            <a:r>
              <a:rPr lang="en-CA" smtClean="0">
                <a:latin typeface="Consolas" panose="020B0609020204030204" pitchFamily="49" charset="0"/>
                <a:cs typeface="Consolas" panose="020B0609020204030204" pitchFamily="49" charset="0"/>
              </a:rPr>
              <a:t>num = 7</a:t>
            </a:r>
          </a:p>
          <a:p>
            <a:pPr marL="234950" lvl="1" indent="0" eaLnBrk="1" hangingPunct="1">
              <a:buNone/>
            </a:pPr>
            <a:r>
              <a:rPr lang="en-CA" smtClean="0">
                <a:latin typeface="Consolas" panose="020B0609020204030204" pitchFamily="49" charset="0"/>
                <a:cs typeface="Consolas" panose="020B0609020204030204" pitchFamily="49" charset="0"/>
              </a:rPr>
              <a:t>MsgBox </a:t>
            </a:r>
            <a:r>
              <a:rPr lang="en-CA">
                <a:latin typeface="Consolas" pitchFamily="49" charset="0"/>
                <a:cs typeface="Consolas" panose="020B0609020204030204" pitchFamily="49" charset="0"/>
              </a:rPr>
              <a:t>("num="</a:t>
            </a:r>
            <a:r>
              <a:rPr lang="en-US" smtClean="0">
                <a:latin typeface="Consolas" pitchFamily="49" charset="0"/>
                <a:cs typeface="Consolas" panose="020B0609020204030204" pitchFamily="49" charset="0"/>
              </a:rPr>
              <a:t> &amp; num)</a:t>
            </a:r>
            <a:endParaRPr lang="en-CA">
              <a:latin typeface="Consolas" pitchFamily="49" charset="0"/>
              <a:cs typeface="Consolas" panose="020B0609020204030204" pitchFamily="49" charset="0"/>
            </a:endParaRPr>
          </a:p>
          <a:p>
            <a:endParaRPr lang="en-US"/>
          </a:p>
        </p:txBody>
      </p:sp>
      <p:sp>
        <p:nvSpPr>
          <p:cNvPr id="4" name="TextBox 3"/>
          <p:cNvSpPr txBox="1"/>
          <p:nvPr/>
        </p:nvSpPr>
        <p:spPr>
          <a:xfrm>
            <a:off x="457200" y="4343400"/>
            <a:ext cx="7086600" cy="646331"/>
          </a:xfrm>
          <a:prstGeom prst="rect">
            <a:avLst/>
          </a:prstGeom>
          <a:noFill/>
        </p:spPr>
        <p:txBody>
          <a:bodyPr wrap="square" rtlCol="0">
            <a:spAutoFit/>
          </a:bodyPr>
          <a:lstStyle/>
          <a:p>
            <a:r>
              <a:rPr lang="en-CA" b="1" smtClean="0">
                <a:solidFill>
                  <a:srgbClr val="00B0F0"/>
                </a:solidFill>
                <a:latin typeface="Consolas" pitchFamily="49" charset="0"/>
                <a:cs typeface="Consolas" panose="020B0609020204030204" pitchFamily="49" charset="0"/>
              </a:rPr>
              <a:t>"</a:t>
            </a:r>
            <a:r>
              <a:rPr lang="en-CA" b="1">
                <a:solidFill>
                  <a:srgbClr val="00B0F0"/>
                </a:solidFill>
                <a:latin typeface="Consolas" pitchFamily="49" charset="0"/>
                <a:cs typeface="Consolas" panose="020B0609020204030204" pitchFamily="49" charset="0"/>
              </a:rPr>
              <a:t>num="</a:t>
            </a:r>
            <a:r>
              <a:rPr lang="en-US" b="1">
                <a:solidFill>
                  <a:srgbClr val="00B0F0"/>
                </a:solidFill>
                <a:latin typeface="Consolas" pitchFamily="49" charset="0"/>
                <a:cs typeface="Consolas" panose="020B0609020204030204" pitchFamily="49" charset="0"/>
              </a:rPr>
              <a:t> </a:t>
            </a:r>
            <a:r>
              <a:rPr lang="en-US" b="1" smtClean="0">
                <a:solidFill>
                  <a:srgbClr val="00B0F0"/>
                </a:solidFill>
                <a:latin typeface="Consolas" panose="020B0609020204030204" pitchFamily="49" charset="0"/>
                <a:cs typeface="Consolas" panose="020B0609020204030204" pitchFamily="49" charset="0"/>
              </a:rPr>
              <a:t>    : A literal string</a:t>
            </a:r>
          </a:p>
          <a:p>
            <a:r>
              <a:rPr lang="en-US" b="1">
                <a:solidFill>
                  <a:srgbClr val="00B0F0"/>
                </a:solidFill>
                <a:latin typeface="Consolas" panose="020B0609020204030204" pitchFamily="49" charset="0"/>
                <a:cs typeface="Consolas" panose="020B0609020204030204" pitchFamily="49" charset="0"/>
              </a:rPr>
              <a:t>n</a:t>
            </a:r>
            <a:r>
              <a:rPr lang="en-US" b="1" smtClean="0">
                <a:solidFill>
                  <a:srgbClr val="00B0F0"/>
                </a:solidFill>
                <a:latin typeface="Consolas" panose="020B0609020204030204" pitchFamily="49" charset="0"/>
                <a:cs typeface="Consolas" panose="020B0609020204030204" pitchFamily="49" charset="0"/>
              </a:rPr>
              <a:t>um:       : contents of a variable (slot in memory)</a:t>
            </a:r>
            <a:endParaRPr lang="en-US" b="1">
              <a:solidFill>
                <a:srgbClr val="00B0F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950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Second Example: Basics Of Variables</a:t>
            </a:r>
            <a:endParaRPr lang="en-US"/>
          </a:p>
        </p:txBody>
      </p:sp>
      <p:sp>
        <p:nvSpPr>
          <p:cNvPr id="3" name="Content Placeholder 2"/>
          <p:cNvSpPr>
            <a:spLocks noGrp="1"/>
          </p:cNvSpPr>
          <p:nvPr>
            <p:ph idx="1"/>
          </p:nvPr>
        </p:nvSpPr>
        <p:spPr/>
        <p:txBody>
          <a:bodyPr/>
          <a:lstStyle/>
          <a:p>
            <a:r>
              <a:rPr lang="en-US" smtClean="0"/>
              <a:t>Name of the online example: </a:t>
            </a:r>
            <a:r>
              <a:rPr lang="en-US" sz="2000" smtClean="0">
                <a:latin typeface="Consolas" panose="020B0609020204030204" pitchFamily="49" charset="0"/>
                <a:cs typeface="Consolas" panose="020B0609020204030204" pitchFamily="49" charset="0"/>
              </a:rPr>
              <a:t>2variablesMixedOutput.docm</a:t>
            </a:r>
          </a:p>
          <a:p>
            <a:endParaRPr lang="en-US" smtClean="0"/>
          </a:p>
        </p:txBody>
      </p:sp>
      <p:sp>
        <p:nvSpPr>
          <p:cNvPr id="4" name="Rectangle 3"/>
          <p:cNvSpPr/>
          <p:nvPr/>
        </p:nvSpPr>
        <p:spPr>
          <a:xfrm>
            <a:off x="533400" y="2057400"/>
            <a:ext cx="7801099" cy="25908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1" indent="0">
              <a:buNone/>
            </a:pPr>
            <a:r>
              <a:rPr lang="pt-BR" b="1" dirty="0">
                <a:latin typeface="Consolas" panose="020B0609020204030204" pitchFamily="49" charset="0"/>
                <a:cs typeface="Consolas" panose="020B0609020204030204" pitchFamily="49" charset="0"/>
              </a:rPr>
              <a:t>Sub secondExample()</a:t>
            </a:r>
          </a:p>
          <a:p>
            <a:pPr marL="234950" lvl="1" indent="0">
              <a:buNone/>
            </a:pPr>
            <a:r>
              <a:rPr lang="pt-BR" b="1" dirty="0">
                <a:latin typeface="Consolas" panose="020B0609020204030204" pitchFamily="49" charset="0"/>
                <a:cs typeface="Consolas" panose="020B0609020204030204" pitchFamily="49" charset="0"/>
              </a:rPr>
              <a:t>    Dim num1 As Long</a:t>
            </a:r>
          </a:p>
          <a:p>
            <a:pPr marL="234950" lvl="1" indent="0">
              <a:buNone/>
            </a:pPr>
            <a:r>
              <a:rPr lang="pt-BR" b="1" dirty="0">
                <a:latin typeface="Consolas" panose="020B0609020204030204" pitchFamily="49" charset="0"/>
                <a:cs typeface="Consolas" panose="020B0609020204030204" pitchFamily="49" charset="0"/>
              </a:rPr>
              <a:t>    Dim num2 As Long</a:t>
            </a:r>
          </a:p>
          <a:p>
            <a:pPr marL="234950" lvl="1" indent="0">
              <a:buNone/>
            </a:pPr>
            <a:r>
              <a:rPr lang="pt-BR" b="1" dirty="0">
                <a:latin typeface="Consolas" panose="020B0609020204030204" pitchFamily="49" charset="0"/>
                <a:cs typeface="Consolas" panose="020B0609020204030204" pitchFamily="49" charset="0"/>
              </a:rPr>
              <a:t>    num1 = 1</a:t>
            </a:r>
          </a:p>
          <a:p>
            <a:pPr marL="234950" lvl="1" indent="0">
              <a:buNone/>
            </a:pPr>
            <a:r>
              <a:rPr lang="pt-BR" b="1" dirty="0">
                <a:latin typeface="Consolas" panose="020B0609020204030204" pitchFamily="49" charset="0"/>
                <a:cs typeface="Consolas" panose="020B0609020204030204" pitchFamily="49" charset="0"/>
              </a:rPr>
              <a:t>    num2 = num1</a:t>
            </a:r>
          </a:p>
          <a:p>
            <a:pPr marL="234950" lvl="1" indent="0">
              <a:buNone/>
            </a:pPr>
            <a:r>
              <a:rPr lang="pt-BR" b="1" dirty="0">
                <a:latin typeface="Consolas" panose="020B0609020204030204" pitchFamily="49" charset="0"/>
                <a:cs typeface="Consolas" panose="020B0609020204030204" pitchFamily="49" charset="0"/>
              </a:rPr>
              <a:t>    MsgBox ("num1=" &amp; num1 &amp; ", " &amp; "num2=" &amp; num2)</a:t>
            </a:r>
          </a:p>
          <a:p>
            <a:pPr marL="234950" lvl="1" indent="0">
              <a:buNone/>
            </a:pPr>
            <a:r>
              <a:rPr lang="pt-BR" b="1" dirty="0">
                <a:latin typeface="Consolas" panose="020B0609020204030204" pitchFamily="49" charset="0"/>
                <a:cs typeface="Consolas" panose="020B0609020204030204" pitchFamily="49" charset="0"/>
              </a:rPr>
              <a:t>    num1 = 2</a:t>
            </a:r>
          </a:p>
          <a:p>
            <a:pPr marL="234950" lvl="1" indent="0">
              <a:buNone/>
            </a:pPr>
            <a:r>
              <a:rPr lang="pt-BR" b="1" dirty="0">
                <a:latin typeface="Consolas" panose="020B0609020204030204" pitchFamily="49" charset="0"/>
                <a:cs typeface="Consolas" panose="020B0609020204030204" pitchFamily="49" charset="0"/>
              </a:rPr>
              <a:t>    MsgBox ("num1=" &amp; num1 &amp; ", " &amp; "num2=" &amp; num2)</a:t>
            </a:r>
          </a:p>
          <a:p>
            <a:pPr marL="234950" lvl="1" indent="0">
              <a:buNone/>
            </a:pPr>
            <a:r>
              <a:rPr lang="pt-BR" b="1" dirty="0">
                <a:latin typeface="Consolas" panose="020B0609020204030204" pitchFamily="49" charset="0"/>
                <a:cs typeface="Consolas" panose="020B0609020204030204" pitchFamily="49" charset="0"/>
              </a:rPr>
              <a:t>End Sub</a:t>
            </a:r>
            <a:endParaRPr lang="en-US"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761758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Option Explicit</a:t>
            </a:r>
            <a:endParaRPr lang="en-CA" dirty="0"/>
          </a:p>
        </p:txBody>
      </p:sp>
      <p:sp>
        <p:nvSpPr>
          <p:cNvPr id="3" name="Content Placeholder 2"/>
          <p:cNvSpPr>
            <a:spLocks noGrp="1"/>
          </p:cNvSpPr>
          <p:nvPr>
            <p:ph idx="1"/>
          </p:nvPr>
        </p:nvSpPr>
        <p:spPr/>
        <p:txBody>
          <a:bodyPr/>
          <a:lstStyle/>
          <a:p>
            <a:r>
              <a:rPr lang="en-CA" dirty="0" smtClean="0"/>
              <a:t>It’s not mandatory to include for your program “to work”.</a:t>
            </a:r>
          </a:p>
          <a:p>
            <a:r>
              <a:rPr lang="en-CA" dirty="0" smtClean="0"/>
              <a:t>But including it at the very start of your program before the ‘sub’ and subroutine name will save you many headaches!</a:t>
            </a:r>
            <a:endParaRPr lang="en-CA" dirty="0"/>
          </a:p>
        </p:txBody>
      </p:sp>
      <p:pic>
        <p:nvPicPr>
          <p:cNvPr id="5" name="Picture 4"/>
          <p:cNvPicPr>
            <a:picLocks noChangeAspect="1"/>
          </p:cNvPicPr>
          <p:nvPr/>
        </p:nvPicPr>
        <p:blipFill>
          <a:blip r:embed="rId2"/>
          <a:stretch>
            <a:fillRect/>
          </a:stretch>
        </p:blipFill>
        <p:spPr>
          <a:xfrm>
            <a:off x="762000" y="2895600"/>
            <a:ext cx="6934200" cy="3480968"/>
          </a:xfrm>
          <a:prstGeom prst="rect">
            <a:avLst/>
          </a:prstGeom>
        </p:spPr>
      </p:pic>
    </p:spTree>
    <p:extLst>
      <p:ext uri="{BB962C8B-B14F-4D97-AF65-F5344CB8AC3E}">
        <p14:creationId xmlns:p14="http://schemas.microsoft.com/office/powerpoint/2010/main" val="361503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mtClean="0"/>
              <a:t>Third VBA </a:t>
            </a:r>
            <a:r>
              <a:rPr lang="en-US" dirty="0" smtClean="0"/>
              <a:t>Example</a:t>
            </a:r>
          </a:p>
        </p:txBody>
      </p:sp>
      <p:sp>
        <p:nvSpPr>
          <p:cNvPr id="87042" name="Content Placeholder 2"/>
          <p:cNvSpPr>
            <a:spLocks noGrp="1"/>
          </p:cNvSpPr>
          <p:nvPr>
            <p:ph idx="1"/>
          </p:nvPr>
        </p:nvSpPr>
        <p:spPr/>
        <p:txBody>
          <a:bodyPr/>
          <a:lstStyle/>
          <a:p>
            <a:pPr eaLnBrk="1" hangingPunct="1"/>
            <a:r>
              <a:rPr lang="en-US" dirty="0" smtClean="0"/>
              <a:t>Learning Objectives:</a:t>
            </a:r>
          </a:p>
          <a:p>
            <a:pPr lvl="1" eaLnBrk="1" hangingPunct="1"/>
            <a:r>
              <a:rPr lang="en-US" dirty="0" smtClean="0"/>
              <a:t>Using variables</a:t>
            </a:r>
          </a:p>
          <a:p>
            <a:pPr lvl="1" eaLnBrk="1" hangingPunct="1"/>
            <a:r>
              <a:rPr lang="en-US" dirty="0" smtClean="0"/>
              <a:t>Using mathematical operators</a:t>
            </a:r>
          </a:p>
        </p:txBody>
      </p:sp>
    </p:spTree>
    <p:extLst>
      <p:ext uri="{BB962C8B-B14F-4D97-AF65-F5344CB8AC3E}">
        <p14:creationId xmlns:p14="http://schemas.microsoft.com/office/powerpoint/2010/main" val="15402331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smtClean="0"/>
              <a:t>Third </a:t>
            </a:r>
            <a:r>
              <a:rPr lang="en-US" dirty="0" smtClean="0"/>
              <a:t>VBA Example (2)</a:t>
            </a:r>
          </a:p>
        </p:txBody>
      </p:sp>
      <p:sp>
        <p:nvSpPr>
          <p:cNvPr id="88066" name="Content Placeholder 2"/>
          <p:cNvSpPr>
            <a:spLocks noGrp="1"/>
          </p:cNvSpPr>
          <p:nvPr>
            <p:ph idx="1"/>
          </p:nvPr>
        </p:nvSpPr>
        <p:spPr/>
        <p:txBody>
          <a:bodyPr/>
          <a:lstStyle/>
          <a:p>
            <a:pPr marL="339725" lvl="1" indent="0" eaLnBrk="1" hangingPunct="1">
              <a:buNone/>
            </a:pPr>
            <a:r>
              <a:rPr lang="en-US" b="1" dirty="0">
                <a:cs typeface="Consolas" pitchFamily="49" charset="0"/>
              </a:rPr>
              <a:t>Word document containing the macro</a:t>
            </a:r>
            <a:r>
              <a:rPr lang="en-US">
                <a:cs typeface="Consolas" pitchFamily="49" charset="0"/>
              </a:rPr>
              <a:t>: </a:t>
            </a:r>
            <a:r>
              <a:rPr lang="en-US" sz="1800" smtClean="0">
                <a:latin typeface="Consolas" pitchFamily="49" charset="0"/>
                <a:cs typeface="Consolas" pitchFamily="49" charset="0"/>
              </a:rPr>
              <a:t>3</a:t>
            </a:r>
            <a:r>
              <a:rPr lang="en-US" sz="1800">
                <a:latin typeface="Consolas" pitchFamily="49" charset="0"/>
                <a:cs typeface="Consolas" pitchFamily="49" charset="0"/>
              </a:rPr>
              <a:t>t</a:t>
            </a:r>
            <a:r>
              <a:rPr lang="en-US" sz="1800" smtClean="0">
                <a:latin typeface="Consolas" pitchFamily="49" charset="0"/>
                <a:cs typeface="Consolas" pitchFamily="49" charset="0"/>
              </a:rPr>
              <a:t>ypes.docm</a:t>
            </a:r>
            <a:endParaRPr lang="en-US" sz="1800" dirty="0" smtClean="0">
              <a:latin typeface="Consolas" pitchFamily="49" charset="0"/>
              <a:cs typeface="Consolas" pitchFamily="49" charset="0"/>
            </a:endParaRPr>
          </a:p>
          <a:p>
            <a:pPr marL="339725" lvl="1" indent="0" eaLnBrk="1" hangingPunct="1">
              <a:buFont typeface="Arial" charset="0"/>
              <a:buNone/>
            </a:pPr>
            <a:endParaRPr lang="en-US" sz="1800" dirty="0">
              <a:latin typeface="Consolas" pitchFamily="49" charset="0"/>
              <a:cs typeface="Consolas" pitchFamily="49" charset="0"/>
            </a:endParaRPr>
          </a:p>
          <a:p>
            <a:pPr marL="339725" lvl="1" indent="0" eaLnBrk="1" hangingPunct="1">
              <a:buFont typeface="Arial" charset="0"/>
              <a:buNone/>
            </a:pPr>
            <a:r>
              <a:rPr lang="en-US" sz="1800" smtClean="0">
                <a:latin typeface="Consolas" pitchFamily="49" charset="0"/>
                <a:cs typeface="Consolas" pitchFamily="49" charset="0"/>
              </a:rPr>
              <a:t>Sub thirdExample()    </a:t>
            </a:r>
            <a:endParaRPr lang="en-US" sz="1800" dirty="0" smtClean="0">
              <a:latin typeface="Consolas" pitchFamily="49" charset="0"/>
              <a:cs typeface="Consolas" pitchFamily="49" charset="0"/>
            </a:endParaRPr>
          </a:p>
          <a:p>
            <a:pPr marL="339725" lvl="1" indent="0" eaLnBrk="1" hangingPunct="1">
              <a:buFont typeface="Arial" charset="0"/>
              <a:buNone/>
            </a:pPr>
            <a:r>
              <a:rPr lang="en-US" sz="1800" dirty="0" smtClean="0">
                <a:latin typeface="Consolas" pitchFamily="49" charset="0"/>
                <a:cs typeface="Consolas" pitchFamily="49" charset="0"/>
              </a:rPr>
              <a:t>    Dim RealNumber As Double</a:t>
            </a:r>
          </a:p>
          <a:p>
            <a:pPr marL="339725" lvl="1" indent="0" eaLnBrk="1" hangingPunct="1">
              <a:buFont typeface="Arial" charset="0"/>
              <a:buNone/>
            </a:pPr>
            <a:r>
              <a:rPr lang="en-US" sz="1800" dirty="0" smtClean="0">
                <a:latin typeface="Consolas" pitchFamily="49" charset="0"/>
                <a:cs typeface="Consolas" pitchFamily="49" charset="0"/>
              </a:rPr>
              <a:t>    Dim WholeNumber As Integer</a:t>
            </a:r>
          </a:p>
          <a:p>
            <a:pPr marL="339725" lvl="1" indent="0" eaLnBrk="1" hangingPunct="1">
              <a:buFont typeface="Arial" charset="0"/>
              <a:buNone/>
            </a:pPr>
            <a:r>
              <a:rPr lang="en-US" sz="1800" dirty="0" smtClean="0">
                <a:latin typeface="Consolas" pitchFamily="49" charset="0"/>
                <a:cs typeface="Consolas" pitchFamily="49" charset="0"/>
              </a:rPr>
              <a:t>    </a:t>
            </a:r>
          </a:p>
          <a:p>
            <a:pPr marL="339725" lvl="1" indent="0" eaLnBrk="1" hangingPunct="1">
              <a:buFont typeface="Arial" charset="0"/>
              <a:buNone/>
            </a:pPr>
            <a:r>
              <a:rPr lang="en-US" sz="1800" dirty="0" smtClean="0">
                <a:latin typeface="Consolas" pitchFamily="49" charset="0"/>
                <a:cs typeface="Consolas" pitchFamily="49" charset="0"/>
              </a:rPr>
              <a:t>    RealNumber = 1 / 3</a:t>
            </a:r>
          </a:p>
          <a:p>
            <a:pPr marL="339725" lvl="1" indent="0" eaLnBrk="1" hangingPunct="1">
              <a:buFont typeface="Arial" charset="0"/>
              <a:buNone/>
            </a:pPr>
            <a:r>
              <a:rPr lang="en-US" sz="1800" dirty="0" smtClean="0">
                <a:latin typeface="Consolas" pitchFamily="49" charset="0"/>
                <a:cs typeface="Consolas" pitchFamily="49" charset="0"/>
              </a:rPr>
              <a:t>    MsgBox (RealNumber)</a:t>
            </a:r>
          </a:p>
          <a:p>
            <a:pPr marL="339725" lvl="1" indent="0" eaLnBrk="1" hangingPunct="1">
              <a:buFont typeface="Arial" charset="0"/>
              <a:buNone/>
            </a:pPr>
            <a:r>
              <a:rPr lang="en-US" sz="1800" dirty="0" smtClean="0">
                <a:latin typeface="Consolas" pitchFamily="49" charset="0"/>
                <a:cs typeface="Consolas" pitchFamily="49" charset="0"/>
              </a:rPr>
              <a:t>    WholeNumber = 5 / 10</a:t>
            </a:r>
          </a:p>
          <a:p>
            <a:pPr marL="339725" lvl="1" indent="0" eaLnBrk="1" hangingPunct="1">
              <a:buFont typeface="Arial" charset="0"/>
              <a:buNone/>
            </a:pPr>
            <a:r>
              <a:rPr lang="en-US" sz="1800" dirty="0" smtClean="0">
                <a:latin typeface="Consolas" pitchFamily="49" charset="0"/>
                <a:cs typeface="Consolas" pitchFamily="49" charset="0"/>
              </a:rPr>
              <a:t>    MsgBox (WholeNumber)</a:t>
            </a:r>
          </a:p>
          <a:p>
            <a:pPr marL="339725" lvl="1" indent="0" eaLnBrk="1" hangingPunct="1">
              <a:buFont typeface="Arial" charset="0"/>
              <a:buNone/>
            </a:pPr>
            <a:r>
              <a:rPr lang="en-US" sz="1800" dirty="0" smtClean="0">
                <a:latin typeface="Consolas" pitchFamily="49" charset="0"/>
                <a:cs typeface="Consolas" pitchFamily="49" charset="0"/>
              </a:rPr>
              <a:t>    WholeNumber = 6 / 10</a:t>
            </a:r>
          </a:p>
          <a:p>
            <a:pPr marL="339725" lvl="1" indent="0" eaLnBrk="1" hangingPunct="1">
              <a:buFont typeface="Arial" charset="0"/>
              <a:buNone/>
            </a:pPr>
            <a:r>
              <a:rPr lang="en-US" sz="1800" dirty="0" smtClean="0">
                <a:latin typeface="Consolas" pitchFamily="49" charset="0"/>
                <a:cs typeface="Consolas" pitchFamily="49" charset="0"/>
              </a:rPr>
              <a:t>    MsgBox (WholeNumber)</a:t>
            </a:r>
          </a:p>
          <a:p>
            <a:pPr marL="339725" lvl="1" indent="0" eaLnBrk="1" hangingPunct="1">
              <a:buFont typeface="Arial" charset="0"/>
              <a:buNone/>
            </a:pPr>
            <a:r>
              <a:rPr lang="en-US" sz="1800" dirty="0" smtClean="0">
                <a:latin typeface="Consolas" pitchFamily="49" charset="0"/>
                <a:cs typeface="Consolas" pitchFamily="49" charset="0"/>
              </a:rPr>
              <a:t>End Sub</a:t>
            </a:r>
          </a:p>
        </p:txBody>
      </p:sp>
      <p:sp>
        <p:nvSpPr>
          <p:cNvPr id="2" name="TextBox 1"/>
          <p:cNvSpPr txBox="1"/>
          <p:nvPr/>
        </p:nvSpPr>
        <p:spPr>
          <a:xfrm>
            <a:off x="228600" y="6197602"/>
            <a:ext cx="5943600" cy="369332"/>
          </a:xfrm>
          <a:prstGeom prst="rect">
            <a:avLst/>
          </a:prstGeom>
          <a:noFill/>
        </p:spPr>
        <p:txBody>
          <a:bodyPr wrap="square" rtlCol="0">
            <a:spAutoFit/>
          </a:bodyPr>
          <a:lstStyle/>
          <a:p>
            <a:r>
              <a:rPr lang="en-US" b="1" dirty="0" smtClean="0"/>
              <a:t>JT’s note: Anything over 0.5  is rounded up</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0"/>
            <a:ext cx="14763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3124200"/>
            <a:ext cx="13906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519" y="4438650"/>
            <a:ext cx="13906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8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806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806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806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806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806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80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randombar(horizontal)">
                                      <p:cBhvr>
                                        <p:cTn id="25"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88066">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499"/>
                                          </p:stCondLst>
                                        </p:cTn>
                                        <p:tgtEl>
                                          <p:spTgt spid="88066">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randombar(horizontal)">
                                      <p:cBhvr>
                                        <p:cTn id="36" dur="5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88066">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8806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randombar(horizontal)">
                                      <p:cBhvr>
                                        <p:cTn id="47" dur="500"/>
                                        <p:tgtEl>
                                          <p:spTgt spid="205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88066">
                                            <p:txEl>
                                              <p:pRg st="12" end="1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uiExpand="1" build="p" bldLvl="3" autoUpdateAnimBg="0"/>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Student Exercise #1</a:t>
            </a:r>
            <a:endParaRPr lang="en-US" dirty="0"/>
          </a:p>
        </p:txBody>
      </p:sp>
      <p:sp>
        <p:nvSpPr>
          <p:cNvPr id="3" name="Content Placeholder 2"/>
          <p:cNvSpPr>
            <a:spLocks noGrp="1"/>
          </p:cNvSpPr>
          <p:nvPr>
            <p:ph idx="1"/>
          </p:nvPr>
        </p:nvSpPr>
        <p:spPr/>
        <p:txBody>
          <a:bodyPr/>
          <a:lstStyle/>
          <a:p>
            <a:r>
              <a:rPr lang="en-US" smtClean="0"/>
              <a:t>What would appear as output (MsgBox) when the following VBA macro program was executed</a:t>
            </a:r>
            <a:endParaRPr lang="en-US" dirty="0"/>
          </a:p>
        </p:txBody>
      </p:sp>
      <p:sp>
        <p:nvSpPr>
          <p:cNvPr id="4" name="Rectangle 3"/>
          <p:cNvSpPr/>
          <p:nvPr/>
        </p:nvSpPr>
        <p:spPr>
          <a:xfrm>
            <a:off x="762000" y="2286000"/>
            <a:ext cx="6629400" cy="19812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a:solidFill>
                  <a:schemeClr val="bg1"/>
                </a:solidFill>
                <a:latin typeface="Consolas" panose="020B0609020204030204" pitchFamily="49" charset="0"/>
                <a:cs typeface="Consolas" panose="020B0609020204030204" pitchFamily="49" charset="0"/>
              </a:rPr>
              <a:t>Sub </a:t>
            </a:r>
            <a:r>
              <a:rPr lang="pt-BR" b="1" smtClean="0">
                <a:solidFill>
                  <a:schemeClr val="bg1"/>
                </a:solidFill>
                <a:latin typeface="Consolas" panose="020B0609020204030204" pitchFamily="49" charset="0"/>
                <a:cs typeface="Consolas" panose="020B0609020204030204" pitchFamily="49" charset="0"/>
              </a:rPr>
              <a:t>exercise1()</a:t>
            </a:r>
            <a:endParaRPr lang="pt-BR" b="1">
              <a:solidFill>
                <a:schemeClr val="bg1"/>
              </a:solidFill>
              <a:latin typeface="Consolas" panose="020B0609020204030204" pitchFamily="49" charset="0"/>
              <a:cs typeface="Consolas" panose="020B0609020204030204" pitchFamily="49" charset="0"/>
            </a:endParaRPr>
          </a:p>
          <a:p>
            <a:r>
              <a:rPr lang="pt-BR" b="1">
                <a:solidFill>
                  <a:schemeClr val="bg1"/>
                </a:solidFill>
                <a:latin typeface="Consolas" panose="020B0609020204030204" pitchFamily="49" charset="0"/>
                <a:cs typeface="Consolas" panose="020B0609020204030204" pitchFamily="49" charset="0"/>
              </a:rPr>
              <a:t>    Dim num1 As Long</a:t>
            </a:r>
          </a:p>
          <a:p>
            <a:r>
              <a:rPr lang="pt-BR" b="1">
                <a:solidFill>
                  <a:schemeClr val="bg1"/>
                </a:solidFill>
                <a:latin typeface="Consolas" panose="020B0609020204030204" pitchFamily="49" charset="0"/>
                <a:cs typeface="Consolas" panose="020B0609020204030204" pitchFamily="49" charset="0"/>
              </a:rPr>
              <a:t>    num1 = 1</a:t>
            </a:r>
          </a:p>
          <a:p>
            <a:r>
              <a:rPr lang="pt-BR" b="1">
                <a:solidFill>
                  <a:schemeClr val="bg1"/>
                </a:solidFill>
                <a:latin typeface="Consolas" panose="020B0609020204030204" pitchFamily="49" charset="0"/>
                <a:cs typeface="Consolas" panose="020B0609020204030204" pitchFamily="49" charset="0"/>
              </a:rPr>
              <a:t>    MsgBox (num1)</a:t>
            </a:r>
          </a:p>
          <a:p>
            <a:r>
              <a:rPr lang="pt-BR" b="1">
                <a:solidFill>
                  <a:schemeClr val="bg1"/>
                </a:solidFill>
                <a:latin typeface="Consolas" panose="020B0609020204030204" pitchFamily="49" charset="0"/>
                <a:cs typeface="Consolas" panose="020B0609020204030204" pitchFamily="49" charset="0"/>
              </a:rPr>
              <a:t>    num1 = num1 + 1</a:t>
            </a:r>
          </a:p>
          <a:p>
            <a:r>
              <a:rPr lang="pt-BR" b="1">
                <a:solidFill>
                  <a:schemeClr val="bg1"/>
                </a:solidFill>
                <a:latin typeface="Consolas" panose="020B0609020204030204" pitchFamily="49" charset="0"/>
                <a:cs typeface="Consolas" panose="020B0609020204030204" pitchFamily="49" charset="0"/>
              </a:rPr>
              <a:t>    MsgBox (num1)</a:t>
            </a:r>
          </a:p>
          <a:p>
            <a:r>
              <a:rPr lang="pt-BR" b="1">
                <a:solidFill>
                  <a:schemeClr val="bg1"/>
                </a:solidFill>
                <a:latin typeface="Consolas" panose="020B0609020204030204" pitchFamily="49" charset="0"/>
                <a:cs typeface="Consolas" panose="020B0609020204030204" pitchFamily="49" charset="0"/>
              </a:rPr>
              <a:t>End Sub</a:t>
            </a:r>
            <a:endParaRPr lang="en-US" b="1" dirty="0">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394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Student Exercise #2</a:t>
            </a:r>
            <a:endParaRPr lang="en-US" dirty="0"/>
          </a:p>
        </p:txBody>
      </p:sp>
      <p:sp>
        <p:nvSpPr>
          <p:cNvPr id="3" name="Content Placeholder 2"/>
          <p:cNvSpPr>
            <a:spLocks noGrp="1"/>
          </p:cNvSpPr>
          <p:nvPr>
            <p:ph idx="1"/>
          </p:nvPr>
        </p:nvSpPr>
        <p:spPr/>
        <p:txBody>
          <a:bodyPr/>
          <a:lstStyle/>
          <a:p>
            <a:r>
              <a:rPr lang="en-US" smtClean="0"/>
              <a:t>What would appear as output (MsgBox) when the following VBA macro program was executed</a:t>
            </a:r>
            <a:endParaRPr lang="en-US" dirty="0"/>
          </a:p>
        </p:txBody>
      </p:sp>
      <p:sp>
        <p:nvSpPr>
          <p:cNvPr id="4" name="Rectangle 3"/>
          <p:cNvSpPr/>
          <p:nvPr/>
        </p:nvSpPr>
        <p:spPr>
          <a:xfrm>
            <a:off x="762000" y="2286000"/>
            <a:ext cx="6629400" cy="38100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a:solidFill>
                  <a:schemeClr val="bg1"/>
                </a:solidFill>
                <a:latin typeface="Consolas" panose="020B0609020204030204" pitchFamily="49" charset="0"/>
                <a:cs typeface="Consolas" panose="020B0609020204030204" pitchFamily="49" charset="0"/>
              </a:rPr>
              <a:t>Sub </a:t>
            </a:r>
            <a:r>
              <a:rPr lang="pt-BR" b="1" smtClean="0">
                <a:solidFill>
                  <a:schemeClr val="bg1"/>
                </a:solidFill>
                <a:latin typeface="Consolas" panose="020B0609020204030204" pitchFamily="49" charset="0"/>
                <a:cs typeface="Consolas" panose="020B0609020204030204" pitchFamily="49" charset="0"/>
              </a:rPr>
              <a:t>exercise2()</a:t>
            </a:r>
            <a:endParaRPr lang="pt-BR" b="1">
              <a:solidFill>
                <a:schemeClr val="bg1"/>
              </a:solidFill>
              <a:latin typeface="Consolas" panose="020B0609020204030204" pitchFamily="49" charset="0"/>
              <a:cs typeface="Consolas" panose="020B0609020204030204" pitchFamily="49" charset="0"/>
            </a:endParaRPr>
          </a:p>
          <a:p>
            <a:r>
              <a:rPr lang="pt-BR" b="1">
                <a:solidFill>
                  <a:schemeClr val="bg1"/>
                </a:solidFill>
                <a:latin typeface="Consolas" panose="020B0609020204030204" pitchFamily="49" charset="0"/>
                <a:cs typeface="Consolas" panose="020B0609020204030204" pitchFamily="49" charset="0"/>
              </a:rPr>
              <a:t>    Dim num1 As Long</a:t>
            </a:r>
          </a:p>
          <a:p>
            <a:r>
              <a:rPr lang="pt-BR" b="1">
                <a:solidFill>
                  <a:schemeClr val="bg1"/>
                </a:solidFill>
                <a:latin typeface="Consolas" panose="020B0609020204030204" pitchFamily="49" charset="0"/>
                <a:cs typeface="Consolas" panose="020B0609020204030204" pitchFamily="49" charset="0"/>
              </a:rPr>
              <a:t>    Dim num2 As Double</a:t>
            </a:r>
          </a:p>
          <a:p>
            <a:r>
              <a:rPr lang="pt-BR" b="1">
                <a:solidFill>
                  <a:schemeClr val="bg1"/>
                </a:solidFill>
                <a:latin typeface="Consolas" panose="020B0609020204030204" pitchFamily="49" charset="0"/>
                <a:cs typeface="Consolas" panose="020B0609020204030204" pitchFamily="49" charset="0"/>
              </a:rPr>
              <a:t>    </a:t>
            </a:r>
          </a:p>
          <a:p>
            <a:r>
              <a:rPr lang="pt-BR" b="1">
                <a:solidFill>
                  <a:schemeClr val="bg1"/>
                </a:solidFill>
                <a:latin typeface="Consolas" panose="020B0609020204030204" pitchFamily="49" charset="0"/>
                <a:cs typeface="Consolas" panose="020B0609020204030204" pitchFamily="49" charset="0"/>
              </a:rPr>
              <a:t>    num1 = 10</a:t>
            </a:r>
          </a:p>
          <a:p>
            <a:r>
              <a:rPr lang="pt-BR" b="1">
                <a:solidFill>
                  <a:schemeClr val="bg1"/>
                </a:solidFill>
                <a:latin typeface="Consolas" panose="020B0609020204030204" pitchFamily="49" charset="0"/>
                <a:cs typeface="Consolas" panose="020B0609020204030204" pitchFamily="49" charset="0"/>
              </a:rPr>
              <a:t>    num2 = 10.5</a:t>
            </a:r>
          </a:p>
          <a:p>
            <a:r>
              <a:rPr lang="pt-BR" b="1">
                <a:solidFill>
                  <a:schemeClr val="bg1"/>
                </a:solidFill>
                <a:latin typeface="Consolas" panose="020B0609020204030204" pitchFamily="49" charset="0"/>
                <a:cs typeface="Consolas" panose="020B0609020204030204" pitchFamily="49" charset="0"/>
              </a:rPr>
              <a:t>    </a:t>
            </a:r>
          </a:p>
          <a:p>
            <a:r>
              <a:rPr lang="pt-BR" b="1">
                <a:solidFill>
                  <a:schemeClr val="bg1"/>
                </a:solidFill>
                <a:latin typeface="Consolas" panose="020B0609020204030204" pitchFamily="49" charset="0"/>
                <a:cs typeface="Consolas" panose="020B0609020204030204" pitchFamily="49" charset="0"/>
              </a:rPr>
              <a:t>    MsgBox (num1 &amp; "---" &amp; num2)</a:t>
            </a:r>
          </a:p>
          <a:p>
            <a:r>
              <a:rPr lang="pt-BR" b="1">
                <a:solidFill>
                  <a:schemeClr val="bg1"/>
                </a:solidFill>
                <a:latin typeface="Consolas" panose="020B0609020204030204" pitchFamily="49" charset="0"/>
                <a:cs typeface="Consolas" panose="020B0609020204030204" pitchFamily="49" charset="0"/>
              </a:rPr>
              <a:t>    </a:t>
            </a:r>
          </a:p>
          <a:p>
            <a:r>
              <a:rPr lang="pt-BR" b="1">
                <a:solidFill>
                  <a:schemeClr val="bg1"/>
                </a:solidFill>
                <a:latin typeface="Consolas" panose="020B0609020204030204" pitchFamily="49" charset="0"/>
                <a:cs typeface="Consolas" panose="020B0609020204030204" pitchFamily="49" charset="0"/>
              </a:rPr>
              <a:t>    num1 = num2 + 10</a:t>
            </a:r>
          </a:p>
          <a:p>
            <a:r>
              <a:rPr lang="pt-BR" b="1">
                <a:solidFill>
                  <a:schemeClr val="bg1"/>
                </a:solidFill>
                <a:latin typeface="Consolas" panose="020B0609020204030204" pitchFamily="49" charset="0"/>
                <a:cs typeface="Consolas" panose="020B0609020204030204" pitchFamily="49" charset="0"/>
              </a:rPr>
              <a:t>    num2 = num1 * 2 / 3</a:t>
            </a:r>
          </a:p>
          <a:p>
            <a:r>
              <a:rPr lang="pt-BR" b="1">
                <a:solidFill>
                  <a:schemeClr val="bg1"/>
                </a:solidFill>
                <a:latin typeface="Consolas" panose="020B0609020204030204" pitchFamily="49" charset="0"/>
                <a:cs typeface="Consolas" panose="020B0609020204030204" pitchFamily="49" charset="0"/>
              </a:rPr>
              <a:t>    MsgBox (num1 &amp; "---" &amp; num2)</a:t>
            </a:r>
          </a:p>
          <a:p>
            <a:r>
              <a:rPr lang="pt-BR" b="1">
                <a:solidFill>
                  <a:schemeClr val="bg1"/>
                </a:solidFill>
                <a:latin typeface="Consolas" panose="020B0609020204030204" pitchFamily="49" charset="0"/>
                <a:cs typeface="Consolas" panose="020B0609020204030204" pitchFamily="49" charset="0"/>
              </a:rPr>
              <a:t>    </a:t>
            </a:r>
          </a:p>
          <a:p>
            <a:r>
              <a:rPr lang="pt-BR" b="1">
                <a:solidFill>
                  <a:schemeClr val="bg1"/>
                </a:solidFill>
                <a:latin typeface="Consolas" panose="020B0609020204030204" pitchFamily="49" charset="0"/>
                <a:cs typeface="Consolas" panose="020B0609020204030204" pitchFamily="49" charset="0"/>
              </a:rPr>
              <a:t>End Sub</a:t>
            </a:r>
            <a:endParaRPr lang="en-US" b="1" dirty="0">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2624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Writing Macros</a:t>
            </a:r>
          </a:p>
        </p:txBody>
      </p:sp>
      <p:sp>
        <p:nvSpPr>
          <p:cNvPr id="22530" name="Content Placeholder 2"/>
          <p:cNvSpPr>
            <a:spLocks noGrp="1"/>
          </p:cNvSpPr>
          <p:nvPr>
            <p:ph idx="1"/>
          </p:nvPr>
        </p:nvSpPr>
        <p:spPr/>
        <p:txBody>
          <a:bodyPr/>
          <a:lstStyle/>
          <a:p>
            <a:pPr eaLnBrk="1" hangingPunct="1"/>
            <a:r>
              <a:rPr lang="en-US" dirty="0" smtClean="0"/>
              <a:t>It is not assumed that you have any prior experience writing computer programs (macro language or something else).</a:t>
            </a:r>
          </a:p>
          <a:p>
            <a:pPr eaLnBrk="1" hangingPunct="1"/>
            <a:r>
              <a:rPr lang="en-US" dirty="0" smtClean="0"/>
              <a:t>Consequently early examples and concepts will be quite rudimentary i.e., “we will go slow”</a:t>
            </a:r>
          </a:p>
          <a:p>
            <a:pPr lvl="1" eaLnBrk="1" hangingPunct="1"/>
            <a:r>
              <a:rPr lang="en-US" dirty="0" smtClean="0"/>
              <a:t>The effect is that you may find that the capabilities of the early examples will duplicate familiar capabilities already built into MS-Word</a:t>
            </a:r>
          </a:p>
          <a:p>
            <a:pPr lvl="2" eaLnBrk="1" hangingPunct="1"/>
            <a:r>
              <a:rPr lang="en-US" dirty="0" smtClean="0"/>
              <a:t>Why are we writing a macro program for this feature?</a:t>
            </a:r>
          </a:p>
          <a:p>
            <a:pPr lvl="2" eaLnBrk="1" hangingPunct="1"/>
            <a:r>
              <a:rPr lang="en-US" dirty="0" smtClean="0"/>
              <a:t>Makes it easier to understand (you know the expected result).</a:t>
            </a:r>
          </a:p>
          <a:p>
            <a:pPr lvl="2" eaLnBrk="1" hangingPunct="1"/>
            <a:r>
              <a:rPr lang="en-US" dirty="0" smtClean="0"/>
              <a:t>Keeps the example simpler.</a:t>
            </a:r>
          </a:p>
          <a:p>
            <a:pPr eaLnBrk="1" hangingPunct="1"/>
            <a:r>
              <a:rPr lang="en-US" dirty="0" smtClean="0"/>
              <a:t>Later examples will eventually demonstrate the ‘power’ of macros</a:t>
            </a:r>
          </a:p>
          <a:p>
            <a:pPr lvl="1" eaLnBrk="1" hangingPunct="1"/>
            <a:r>
              <a:rPr lang="en-US" dirty="0" smtClean="0"/>
              <a:t>You can do things that would be impossible (or at least difficult) with the default capabilities built into MS-Word</a:t>
            </a:r>
          </a:p>
        </p:txBody>
      </p:sp>
    </p:spTree>
    <p:extLst>
      <p:ext uri="{BB962C8B-B14F-4D97-AF65-F5344CB8AC3E}">
        <p14:creationId xmlns:p14="http://schemas.microsoft.com/office/powerpoint/2010/main" val="8732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altLang="en-US" dirty="0" smtClean="0"/>
              <a:t>Variable Naming Conventions</a:t>
            </a:r>
            <a:endParaRPr lang="en-US" dirty="0" smtClean="0"/>
          </a:p>
        </p:txBody>
      </p:sp>
      <p:sp>
        <p:nvSpPr>
          <p:cNvPr id="93186" name="Content Placeholder 2"/>
          <p:cNvSpPr>
            <a:spLocks noGrp="1"/>
          </p:cNvSpPr>
          <p:nvPr>
            <p:ph idx="1"/>
          </p:nvPr>
        </p:nvSpPr>
        <p:spPr/>
        <p:txBody>
          <a:bodyPr/>
          <a:lstStyle/>
          <a:p>
            <a:pPr eaLnBrk="1" hangingPunct="1"/>
            <a:r>
              <a:rPr lang="en-US" altLang="en-US" dirty="0" smtClean="0"/>
              <a:t>Language requirements: </a:t>
            </a:r>
          </a:p>
          <a:p>
            <a:pPr marL="742950" lvl="1" indent="-285750" eaLnBrk="1" hangingPunct="1"/>
            <a:r>
              <a:rPr lang="en-US" altLang="en-US" dirty="0" smtClean="0"/>
              <a:t>Rules built into the Visual Basic (recall VBA is essentially Visual Basic tied to an MS-Office Application) language.</a:t>
            </a:r>
          </a:p>
          <a:p>
            <a:pPr marL="742950" lvl="1" indent="-285750" eaLnBrk="1" hangingPunct="1"/>
            <a:r>
              <a:rPr lang="en-US" altLang="en-US" dirty="0" smtClean="0"/>
              <a:t>Somewhat analogous to the grammar of a ‘human’ language.</a:t>
            </a:r>
          </a:p>
          <a:p>
            <a:pPr marL="742950" lvl="1" indent="-285750" eaLnBrk="1" hangingPunct="1"/>
            <a:r>
              <a:rPr lang="en-US" altLang="en-US" dirty="0" smtClean="0"/>
              <a:t>If the rules are violated then the typical outcome is the program cannot execute.</a:t>
            </a:r>
            <a:endParaRPr lang="en-US" altLang="en-US" sz="2400" dirty="0" smtClean="0"/>
          </a:p>
          <a:p>
            <a:pPr eaLnBrk="1" hangingPunct="1"/>
            <a:r>
              <a:rPr lang="en-US" altLang="en-US" dirty="0" smtClean="0"/>
              <a:t>Style requirements:</a:t>
            </a:r>
          </a:p>
          <a:p>
            <a:pPr marL="742950" lvl="1" indent="-285750" eaLnBrk="1" hangingPunct="1"/>
            <a:r>
              <a:rPr lang="en-US" altLang="en-US" dirty="0" smtClean="0"/>
              <a:t>Approaches for producing a well written program.</a:t>
            </a:r>
          </a:p>
          <a:p>
            <a:pPr marL="742950" lvl="1" indent="-285750" eaLnBrk="1" hangingPunct="1"/>
            <a:r>
              <a:rPr lang="en-US" altLang="en-US" dirty="0" smtClean="0"/>
              <a:t>(The real life analogy is that something written in a human language may follow the grammar but still be poorly written).</a:t>
            </a:r>
          </a:p>
          <a:p>
            <a:pPr marL="742950" lvl="1" indent="-285750" eaLnBrk="1" hangingPunct="1"/>
            <a:r>
              <a:rPr lang="en-US" altLang="en-US" dirty="0" smtClean="0"/>
              <a:t>If style requirements are not followed then the program can execute but there may be other problems (e.g., it is difficult to understand because it’s overly long and complex - more on this during the term).</a:t>
            </a:r>
            <a:endParaRPr lang="en-CA" sz="2000" dirty="0" smtClean="0"/>
          </a:p>
        </p:txBody>
      </p:sp>
    </p:spTree>
    <p:extLst>
      <p:ext uri="{BB962C8B-B14F-4D97-AF65-F5344CB8AC3E}">
        <p14:creationId xmlns:p14="http://schemas.microsoft.com/office/powerpoint/2010/main" val="1135172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Naming Variables: VBA Language Requirements</a:t>
            </a:r>
            <a:endParaRPr lang="en-US"/>
          </a:p>
        </p:txBody>
      </p:sp>
      <p:sp>
        <p:nvSpPr>
          <p:cNvPr id="3" name="Content Placeholder 2"/>
          <p:cNvSpPr>
            <a:spLocks noGrp="1"/>
          </p:cNvSpPr>
          <p:nvPr>
            <p:ph idx="1"/>
          </p:nvPr>
        </p:nvSpPr>
        <p:spPr/>
        <p:txBody>
          <a:bodyPr/>
          <a:lstStyle/>
          <a:p>
            <a:r>
              <a:rPr lang="en-US" smtClean="0"/>
              <a:t>Names </a:t>
            </a:r>
            <a:r>
              <a:rPr lang="en-US" b="1" smtClean="0"/>
              <a:t>must</a:t>
            </a:r>
            <a:r>
              <a:rPr lang="en-US" smtClean="0"/>
              <a:t> begin with an alphabetic character</a:t>
            </a:r>
          </a:p>
          <a:p>
            <a:pPr lvl="1"/>
            <a:r>
              <a:rPr lang="en-US" smtClean="0"/>
              <a:t>OK: </a:t>
            </a:r>
            <a:r>
              <a:rPr lang="en-US" smtClean="0">
                <a:latin typeface="Consolas" panose="020B0609020204030204" pitchFamily="49" charset="0"/>
                <a:cs typeface="Consolas" panose="020B0609020204030204" pitchFamily="49" charset="0"/>
              </a:rPr>
              <a:t>name1</a:t>
            </a:r>
            <a:r>
              <a:rPr lang="en-US" smtClean="0"/>
              <a:t>      Not OK: </a:t>
            </a:r>
            <a:r>
              <a:rPr lang="en-US" smtClean="0">
                <a:latin typeface="Consolas" panose="020B0609020204030204" pitchFamily="49" charset="0"/>
                <a:cs typeface="Consolas" panose="020B0609020204030204" pitchFamily="49" charset="0"/>
              </a:rPr>
              <a:t>1name</a:t>
            </a:r>
          </a:p>
          <a:p>
            <a:r>
              <a:rPr lang="en-US" smtClean="0"/>
              <a:t>Names </a:t>
            </a:r>
            <a:r>
              <a:rPr lang="en-US" b="1" smtClean="0"/>
              <a:t>cannot</a:t>
            </a:r>
            <a:r>
              <a:rPr lang="en-US" smtClean="0"/>
              <a:t> contain a space</a:t>
            </a:r>
          </a:p>
          <a:p>
            <a:pPr lvl="1"/>
            <a:r>
              <a:rPr lang="en-US" smtClean="0"/>
              <a:t>OK: </a:t>
            </a:r>
            <a:r>
              <a:rPr lang="en-US" smtClean="0">
                <a:latin typeface="Consolas" panose="020B0609020204030204" pitchFamily="49" charset="0"/>
                <a:cs typeface="Consolas" panose="020B0609020204030204" pitchFamily="49" charset="0"/>
              </a:rPr>
              <a:t>firstName</a:t>
            </a:r>
            <a:r>
              <a:rPr lang="en-US" smtClean="0"/>
              <a:t>    Not OK: </a:t>
            </a:r>
            <a:r>
              <a:rPr lang="en-US" smtClean="0">
                <a:latin typeface="Consolas" panose="020B0609020204030204" pitchFamily="49" charset="0"/>
                <a:cs typeface="Consolas" panose="020B0609020204030204" pitchFamily="49" charset="0"/>
              </a:rPr>
              <a:t>first name</a:t>
            </a:r>
          </a:p>
          <a:p>
            <a:r>
              <a:rPr lang="en-US" smtClean="0"/>
              <a:t>Names </a:t>
            </a:r>
            <a:r>
              <a:rPr lang="en-US" b="1" smtClean="0"/>
              <a:t>cannot</a:t>
            </a:r>
            <a:r>
              <a:rPr lang="en-US" smtClean="0"/>
              <a:t> use special characters anywhere in the name</a:t>
            </a:r>
          </a:p>
          <a:p>
            <a:pPr lvl="1"/>
            <a:r>
              <a:rPr lang="en-US" smtClean="0"/>
              <a:t>Punctuation: </a:t>
            </a:r>
            <a:r>
              <a:rPr lang="en-US" smtClean="0">
                <a:latin typeface="Consolas" panose="020B0609020204030204" pitchFamily="49" charset="0"/>
                <a:cs typeface="Consolas" panose="020B0609020204030204" pitchFamily="49" charset="0"/>
              </a:rPr>
              <a:t>!  ? .</a:t>
            </a:r>
          </a:p>
          <a:p>
            <a:pPr lvl="1"/>
            <a:r>
              <a:rPr lang="en-US" smtClean="0"/>
              <a:t>Mathematical operators: </a:t>
            </a:r>
            <a:r>
              <a:rPr lang="en-US" smtClean="0">
                <a:latin typeface="Consolas" panose="020B0609020204030204" pitchFamily="49" charset="0"/>
                <a:cs typeface="Consolas" panose="020B0609020204030204" pitchFamily="49" charset="0"/>
              </a:rPr>
              <a:t>+ - * / ^</a:t>
            </a:r>
          </a:p>
          <a:p>
            <a:pPr lvl="1"/>
            <a:r>
              <a:rPr lang="en-US" smtClean="0"/>
              <a:t>Comparison operators: </a:t>
            </a:r>
            <a:r>
              <a:rPr lang="en-US" smtClean="0">
                <a:latin typeface="Consolas" panose="020B0609020204030204" pitchFamily="49" charset="0"/>
                <a:cs typeface="Consolas" panose="020B0609020204030204" pitchFamily="49" charset="0"/>
              </a:rPr>
              <a:t>&lt;   &lt;=   &gt;   &gt;=   &lt;&gt;   = </a:t>
            </a:r>
            <a:endParaRPr lang="en-US">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436104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idx="4294967295"/>
          </p:nvPr>
        </p:nvSpPr>
        <p:spPr/>
        <p:txBody>
          <a:bodyPr/>
          <a:lstStyle/>
          <a:p>
            <a:r>
              <a:rPr lang="en-CA" smtClean="0"/>
              <a:t>Naming Variables: Style Conventions</a:t>
            </a:r>
            <a:endParaRPr lang="en-CA" dirty="0" smtClean="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a:pPr>
            <a:r>
              <a:rPr lang="en-CA" altLang="en-US" sz="2000" dirty="0">
                <a:latin typeface="Calibri" pitchFamily="34" charset="0"/>
              </a:rPr>
              <a:t>Style requirement (all languages): The name should be meaningful.</a:t>
            </a:r>
          </a:p>
          <a:p>
            <a:pPr marL="271463" indent="-271463">
              <a:spcBef>
                <a:spcPct val="20000"/>
              </a:spcBef>
              <a:buFont typeface="Calibri" pitchFamily="34" charset="0"/>
              <a:buAutoNum type="arabicPeriod"/>
            </a:pPr>
            <a:endParaRPr lang="en-US" altLang="en-US" sz="2000" dirty="0">
              <a:latin typeface="Calibri" pitchFamily="34" charset="0"/>
            </a:endParaRPr>
          </a:p>
          <a:p>
            <a:pPr marL="271463" indent="-271463">
              <a:spcBef>
                <a:spcPct val="20000"/>
              </a:spcBef>
              <a:buFont typeface="Calibri" pitchFamily="34" charset="0"/>
              <a:buAutoNum type="arabicPeriod"/>
            </a:pPr>
            <a:r>
              <a:rPr lang="en-CA" altLang="en-US" sz="2000" dirty="0">
                <a:latin typeface="Calibri" pitchFamily="34" charset="0"/>
              </a:rPr>
              <a:t>Style requirement (from </a:t>
            </a:r>
            <a:r>
              <a:rPr lang="en-US" altLang="en-US" sz="2000" dirty="0">
                <a:latin typeface="Calibri" pitchFamily="34" charset="0"/>
              </a:rPr>
              <a:t>the Microsoft Developer Network</a:t>
            </a:r>
            <a:r>
              <a:rPr lang="en-US" altLang="en-US" sz="2000" baseline="30000" dirty="0">
                <a:latin typeface="Calibri" pitchFamily="34" charset="0"/>
              </a:rPr>
              <a:t>1</a:t>
            </a:r>
            <a:r>
              <a:rPr lang="en-US" altLang="en-US" sz="2000" dirty="0">
                <a:latin typeface="Calibri" pitchFamily="34" charset="0"/>
              </a:rPr>
              <a:t>)</a:t>
            </a:r>
            <a:r>
              <a:rPr lang="en-CA" altLang="en-US" sz="2000" dirty="0">
                <a:latin typeface="Calibri" pitchFamily="34" charset="0"/>
              </a:rPr>
              <a:t>:</a:t>
            </a:r>
          </a:p>
          <a:p>
            <a:pPr marL="715963" lvl="1" indent="-265113">
              <a:spcBef>
                <a:spcPct val="20000"/>
              </a:spcBef>
              <a:buFont typeface="Calibri" pitchFamily="34" charset="0"/>
              <a:buAutoNum type="alphaLcParenR"/>
            </a:pPr>
            <a:r>
              <a:rPr lang="en-US" altLang="en-US" dirty="0">
                <a:latin typeface="Calibri" pitchFamily="34" charset="0"/>
              </a:rPr>
              <a:t>C</a:t>
            </a:r>
            <a:r>
              <a:rPr lang="en-CA" altLang="en-US" dirty="0">
                <a:latin typeface="Calibri" pitchFamily="34" charset="0"/>
              </a:rPr>
              <a:t>hoose easily readable identifier names</a:t>
            </a:r>
          </a:p>
          <a:p>
            <a:pPr marL="715963" lvl="1" indent="-265113">
              <a:spcBef>
                <a:spcPct val="20000"/>
              </a:spcBef>
              <a:buFont typeface="Calibri" pitchFamily="34" charset="0"/>
              <a:buAutoNum type="alphaLcParenR"/>
            </a:pPr>
            <a:endParaRPr lang="en-US" altLang="en-US" sz="2000" dirty="0" smtClean="0">
              <a:latin typeface="Calibri" pitchFamily="34" charset="0"/>
            </a:endParaRPr>
          </a:p>
          <a:p>
            <a:pPr marL="715963" lvl="1" indent="-265113">
              <a:spcBef>
                <a:spcPct val="20000"/>
              </a:spcBef>
              <a:buFont typeface="Calibri" pitchFamily="34" charset="0"/>
              <a:buAutoNum type="alphaLcParenR"/>
            </a:pPr>
            <a:r>
              <a:rPr lang="en-US" altLang="en-US" sz="2000" dirty="0" smtClean="0">
                <a:latin typeface="Calibri" pitchFamily="34" charset="0"/>
              </a:rPr>
              <a:t>F</a:t>
            </a:r>
            <a:r>
              <a:rPr lang="en-CA" altLang="en-US" sz="2000" dirty="0">
                <a:latin typeface="Calibri" pitchFamily="34" charset="0"/>
              </a:rPr>
              <a:t>avor readability over brevity.</a:t>
            </a:r>
            <a:r>
              <a:rPr lang="en-CA" altLang="en-US" sz="2400" dirty="0">
                <a:latin typeface="Calibri" pitchFamily="34" charset="0"/>
              </a:rPr>
              <a:t> </a:t>
            </a:r>
          </a:p>
        </p:txBody>
      </p:sp>
      <p:sp>
        <p:nvSpPr>
          <p:cNvPr id="31748" name="TextBox 2"/>
          <p:cNvSpPr txBox="1">
            <a:spLocks noChangeArrowheads="1"/>
          </p:cNvSpPr>
          <p:nvPr/>
        </p:nvSpPr>
        <p:spPr bwMode="auto">
          <a:xfrm>
            <a:off x="5133975" y="10668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#1:</a:t>
            </a:r>
          </a:p>
          <a:p>
            <a:r>
              <a:rPr lang="en-US" altLang="en-US" sz="1600" dirty="0">
                <a:latin typeface="Consolas" pitchFamily="49" charset="0"/>
                <a:cs typeface="Consolas" pitchFamily="49" charset="0"/>
              </a:rPr>
              <a:t>age</a:t>
            </a:r>
            <a:r>
              <a:rPr lang="en-US" altLang="en-US" sz="1600" dirty="0">
                <a:latin typeface="Consolas" pitchFamily="49" charset="0"/>
              </a:rPr>
              <a:t> </a:t>
            </a:r>
            <a:r>
              <a:rPr lang="en-US" altLang="en-US" sz="1600" dirty="0" smtClean="0">
                <a:latin typeface="Consolas" pitchFamily="49" charset="0"/>
              </a:rPr>
              <a:t> (</a:t>
            </a:r>
            <a:r>
              <a:rPr lang="en-US" altLang="en-US" sz="1600" dirty="0">
                <a:latin typeface="Consolas" pitchFamily="49" charset="0"/>
              </a:rPr>
              <a:t>yes)	</a:t>
            </a:r>
          </a:p>
          <a:p>
            <a:r>
              <a:rPr lang="en-US" altLang="en-US" sz="1600" dirty="0">
                <a:latin typeface="Consolas" pitchFamily="49" charset="0"/>
                <a:cs typeface="Consolas" pitchFamily="49" charset="0"/>
              </a:rPr>
              <a:t>x, </a:t>
            </a:r>
            <a:r>
              <a:rPr lang="en-US" altLang="en-US" sz="1600" dirty="0" smtClean="0">
                <a:latin typeface="Consolas" pitchFamily="49" charset="0"/>
                <a:cs typeface="Consolas" pitchFamily="49" charset="0"/>
              </a:rPr>
              <a:t>y </a:t>
            </a:r>
            <a:r>
              <a:rPr lang="en-US" altLang="en-US" sz="1600" dirty="0" smtClean="0">
                <a:latin typeface="Consolas" pitchFamily="49" charset="0"/>
              </a:rPr>
              <a:t>(no</a:t>
            </a:r>
            <a:r>
              <a:rPr lang="en-US" altLang="en-US" sz="1600" dirty="0">
                <a:latin typeface="Consolas" pitchFamily="49" charset="0"/>
              </a:rPr>
              <a:t>)</a:t>
            </a:r>
          </a:p>
          <a:p>
            <a:endParaRPr lang="en-US" altLang="en-US" sz="1600" dirty="0">
              <a:latin typeface="Calibri" pitchFamily="34" charset="0"/>
            </a:endParaRPr>
          </a:p>
          <a:p>
            <a:endParaRPr lang="en-US" altLang="en-US" sz="1600" dirty="0"/>
          </a:p>
          <a:p>
            <a:endParaRPr lang="en-US" altLang="en-US" sz="1600" dirty="0"/>
          </a:p>
          <a:p>
            <a:endParaRPr lang="en-US" altLang="en-US" dirty="0">
              <a:latin typeface="Consolas" pitchFamily="49" charset="0"/>
            </a:endParaRPr>
          </a:p>
          <a:p>
            <a:r>
              <a:rPr lang="en-CA" altLang="en-US" sz="1600" dirty="0">
                <a:latin typeface="Consolas" pitchFamily="49" charset="0"/>
              </a:rPr>
              <a:t>HorizontalAlignment (</a:t>
            </a:r>
            <a:r>
              <a:rPr lang="en-US" altLang="en-US" sz="1600" dirty="0">
                <a:latin typeface="Consolas" pitchFamily="49" charset="0"/>
              </a:rPr>
              <a:t>yes)</a:t>
            </a:r>
          </a:p>
          <a:p>
            <a:r>
              <a:rPr lang="en-CA" altLang="en-US" sz="1600" dirty="0">
                <a:latin typeface="Consolas" pitchFamily="49" charset="0"/>
              </a:rPr>
              <a:t>AlignmentHorizontal</a:t>
            </a:r>
            <a:r>
              <a:rPr lang="en-US" altLang="en-US" sz="1600" dirty="0">
                <a:latin typeface="Consolas" pitchFamily="49" charset="0"/>
              </a:rPr>
              <a:t> (no)</a:t>
            </a:r>
          </a:p>
          <a:p>
            <a:endParaRPr lang="en-US" altLang="en-US" sz="1600" dirty="0" smtClean="0">
              <a:latin typeface="Consolas" pitchFamily="49" charset="0"/>
            </a:endParaRPr>
          </a:p>
          <a:p>
            <a:endParaRPr lang="en-US" altLang="en-US" sz="1600" dirty="0">
              <a:latin typeface="Consolas" pitchFamily="49" charset="0"/>
            </a:endParaRPr>
          </a:p>
          <a:p>
            <a:r>
              <a:rPr lang="en-CA" altLang="en-US" sz="1600" dirty="0">
                <a:latin typeface="Consolas" pitchFamily="49" charset="0"/>
              </a:rPr>
              <a:t>CanScrollHorizontally (yes)</a:t>
            </a:r>
          </a:p>
          <a:p>
            <a:r>
              <a:rPr lang="en-CA" altLang="en-US" sz="1600" dirty="0">
                <a:latin typeface="Consolas" pitchFamily="49" charset="0"/>
              </a:rPr>
              <a:t>ScrollableX (no)</a:t>
            </a:r>
            <a:endParaRPr lang="en-US" altLang="en-US" sz="1600" dirty="0">
              <a:latin typeface="Consolas" pitchFamily="49" charset="0"/>
            </a:endParaRPr>
          </a:p>
        </p:txBody>
      </p:sp>
      <p:sp>
        <p:nvSpPr>
          <p:cNvPr id="94212" name="Rectangle 6"/>
          <p:cNvSpPr>
            <a:spLocks noChangeArrowheads="1"/>
          </p:cNvSpPr>
          <p:nvPr/>
        </p:nvSpPr>
        <p:spPr bwMode="auto">
          <a:xfrm>
            <a:off x="0" y="6542088"/>
            <a:ext cx="4684713" cy="304800"/>
          </a:xfrm>
          <a:prstGeom prst="rect">
            <a:avLst/>
          </a:prstGeom>
          <a:noFill/>
          <a:ln w="9525">
            <a:noFill/>
            <a:miter lim="800000"/>
            <a:headEnd/>
            <a:tailEnd/>
          </a:ln>
        </p:spPr>
        <p:txBody>
          <a:bodyPr wrap="none">
            <a:spAutoFit/>
          </a:bodyPr>
          <a:lstStyle/>
          <a:p>
            <a:r>
              <a:rPr lang="en-CA" sz="1400" dirty="0"/>
              <a:t>1 http://msdn.microsoft.com/en-us/library/ms229045.aspx</a:t>
            </a:r>
          </a:p>
        </p:txBody>
      </p:sp>
    </p:spTree>
    <p:extLst>
      <p:ext uri="{BB962C8B-B14F-4D97-AF65-F5344CB8AC3E}">
        <p14:creationId xmlns:p14="http://schemas.microsoft.com/office/powerpoint/2010/main" val="7920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811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P spid="9421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p:txBody>
          <a:bodyPr/>
          <a:lstStyle/>
          <a:p>
            <a:r>
              <a:rPr lang="en-CA"/>
              <a:t>Naming Variables: Style </a:t>
            </a:r>
            <a:r>
              <a:rPr lang="en-CA" smtClean="0"/>
              <a:t>Conventions (2)</a:t>
            </a:r>
            <a:endParaRPr lang="en-CA" dirty="0" smtClean="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startAt="3"/>
            </a:pPr>
            <a:r>
              <a:rPr lang="en-CA" sz="2000" dirty="0">
                <a:latin typeface="Calibri" pitchFamily="34" charset="0"/>
              </a:rPr>
              <a:t>Style requirement: Variable names should generally be all lower case except perhaps for the first letter (see next point for the exception).</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Style requirement: For names composed of multiple words separate each word by capitalizing the first letter of each word (save for the first word) or by using an underscore. (Either approach is acceptable but don’t mix and match.)</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Avoid using keywords as names (next slide)</a:t>
            </a:r>
          </a:p>
          <a:p>
            <a:pPr marL="715963" lvl="1" indent="-265113">
              <a:spcBef>
                <a:spcPct val="20000"/>
              </a:spcBef>
              <a:buFont typeface="Calibri" pitchFamily="34" charset="0"/>
              <a:buAutoNum type="arabicPeriod" startAt="4"/>
            </a:pPr>
            <a:endParaRPr lang="en-CA" altLang="en-US" sz="2400" dirty="0">
              <a:latin typeface="Calibri" pitchFamily="34" charset="0"/>
            </a:endParaRPr>
          </a:p>
        </p:txBody>
      </p:sp>
      <p:sp>
        <p:nvSpPr>
          <p:cNvPr id="31748" name="TextBox 2"/>
          <p:cNvSpPr txBox="1">
            <a:spLocks noChangeArrowheads="1"/>
          </p:cNvSpPr>
          <p:nvPr/>
        </p:nvSpPr>
        <p:spPr bwMode="auto">
          <a:xfrm>
            <a:off x="5133975" y="11430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#3:</a:t>
            </a:r>
          </a:p>
          <a:p>
            <a:r>
              <a:rPr lang="en-US" altLang="en-US" sz="1600" dirty="0">
                <a:latin typeface="Consolas" pitchFamily="49" charset="0"/>
                <a:cs typeface="Consolas" pitchFamily="49" charset="0"/>
              </a:rPr>
              <a:t>a</a:t>
            </a:r>
            <a:r>
              <a:rPr lang="en-US" altLang="en-US" sz="1600" smtClean="0">
                <a:latin typeface="Consolas" pitchFamily="49" charset="0"/>
                <a:cs typeface="Consolas" pitchFamily="49" charset="0"/>
              </a:rPr>
              <a:t>ge</a:t>
            </a:r>
            <a:r>
              <a:rPr lang="en-US" altLang="en-US" sz="1600" dirty="0"/>
              <a:t>, </a:t>
            </a:r>
            <a:r>
              <a:rPr lang="en-US" altLang="en-US" sz="1600" dirty="0">
                <a:latin typeface="Consolas" pitchFamily="49" charset="0"/>
                <a:cs typeface="Consolas" pitchFamily="49" charset="0"/>
              </a:rPr>
              <a:t>height</a:t>
            </a:r>
            <a:r>
              <a:rPr lang="en-US" altLang="en-US" sz="1600" dirty="0"/>
              <a:t>, </a:t>
            </a:r>
            <a:r>
              <a:rPr lang="en-US" altLang="en-US" sz="1600" dirty="0" smtClean="0">
                <a:latin typeface="Consolas" pitchFamily="49" charset="0"/>
                <a:cs typeface="Consolas" pitchFamily="49" charset="0"/>
              </a:rPr>
              <a:t>weight </a:t>
            </a:r>
            <a:r>
              <a:rPr lang="en-US" altLang="en-US" sz="1600" dirty="0" smtClean="0"/>
              <a:t>(yes</a:t>
            </a:r>
            <a:r>
              <a:rPr lang="en-US" altLang="en-US" sz="1600" dirty="0"/>
              <a:t>)</a:t>
            </a:r>
          </a:p>
          <a:p>
            <a:r>
              <a:rPr lang="en-US" altLang="en-US" sz="1600" dirty="0">
                <a:latin typeface="Consolas" pitchFamily="49" charset="0"/>
                <a:cs typeface="Consolas" pitchFamily="49" charset="0"/>
              </a:rPr>
              <a:t>HEIGHT</a:t>
            </a:r>
            <a:r>
              <a:rPr lang="en-US" altLang="en-US" sz="1600" dirty="0"/>
              <a:t>		</a:t>
            </a:r>
            <a:r>
              <a:rPr lang="en-US" altLang="en-US" sz="1600" dirty="0" smtClean="0"/>
              <a:t>    (</a:t>
            </a:r>
            <a:r>
              <a:rPr lang="en-US" altLang="en-US" sz="1600" dirty="0"/>
              <a:t>no)</a:t>
            </a:r>
          </a:p>
          <a:p>
            <a:endParaRPr lang="en-US" altLang="en-US" sz="1000" dirty="0">
              <a:latin typeface="Calibri" pitchFamily="34" charset="0"/>
            </a:endParaRPr>
          </a:p>
          <a:p>
            <a:endParaRPr lang="en-US" altLang="en-US" sz="1000" dirty="0">
              <a:latin typeface="Calibri" pitchFamily="34" charset="0"/>
            </a:endParaRPr>
          </a:p>
          <a:p>
            <a:endParaRPr lang="en-US" altLang="en-US" sz="1600" dirty="0">
              <a:latin typeface="Calibri" pitchFamily="34" charset="0"/>
            </a:endParaRPr>
          </a:p>
          <a:p>
            <a:endParaRPr lang="en-US" altLang="en-US" sz="1600" dirty="0"/>
          </a:p>
          <a:p>
            <a:r>
              <a:rPr lang="en-US" altLang="en-US" sz="1600" dirty="0"/>
              <a:t>#4</a:t>
            </a:r>
          </a:p>
          <a:p>
            <a:r>
              <a:rPr lang="en-US" altLang="en-US" sz="1600" dirty="0">
                <a:latin typeface="Consolas" pitchFamily="49" charset="0"/>
                <a:cs typeface="Consolas" pitchFamily="49" charset="0"/>
              </a:rPr>
              <a:t>firstName</a:t>
            </a:r>
            <a:r>
              <a:rPr lang="en-US" altLang="en-US" sz="1600" dirty="0"/>
              <a:t>, </a:t>
            </a:r>
            <a:r>
              <a:rPr lang="en-US" altLang="en-US" sz="1600" dirty="0">
                <a:latin typeface="Consolas" pitchFamily="49" charset="0"/>
                <a:cs typeface="Consolas" pitchFamily="49" charset="0"/>
              </a:rPr>
              <a:t>last_name</a:t>
            </a:r>
            <a:r>
              <a:rPr lang="en-US" altLang="en-US" sz="1600" dirty="0"/>
              <a:t>	</a:t>
            </a:r>
          </a:p>
          <a:p>
            <a:r>
              <a:rPr lang="en-US" altLang="en-US" sz="1600" dirty="0"/>
              <a:t>(yes to either approach)</a:t>
            </a: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sz="1000" dirty="0">
              <a:latin typeface="Calibri" pitchFamily="34" charset="0"/>
            </a:endParaRPr>
          </a:p>
          <a:p>
            <a:endParaRPr lang="en-US" altLang="en-US" sz="1000" dirty="0">
              <a:latin typeface="Calibri" pitchFamily="34" charset="0"/>
            </a:endParaRPr>
          </a:p>
        </p:txBody>
      </p:sp>
    </p:spTree>
    <p:extLst>
      <p:ext uri="{BB962C8B-B14F-4D97-AF65-F5344CB8AC3E}">
        <p14:creationId xmlns:p14="http://schemas.microsoft.com/office/powerpoint/2010/main" val="128907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48">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457200" y="260350"/>
            <a:ext cx="8229600" cy="730250"/>
          </a:xfrm>
        </p:spPr>
        <p:txBody>
          <a:bodyPr/>
          <a:lstStyle/>
          <a:p>
            <a:pPr eaLnBrk="1" hangingPunct="1"/>
            <a:r>
              <a:rPr lang="en-US" altLang="en-US" dirty="0" smtClean="0"/>
              <a:t>Some Common Visual Basic Keywords</a:t>
            </a:r>
            <a:r>
              <a:rPr lang="en-US" altLang="en-US" baseline="30000" dirty="0" smtClean="0"/>
              <a:t>1</a:t>
            </a:r>
          </a:p>
        </p:txBody>
      </p:sp>
      <p:sp>
        <p:nvSpPr>
          <p:cNvPr id="104451" name="Rectangle 3"/>
          <p:cNvSpPr>
            <a:spLocks noGrp="1" noChangeArrowheads="1"/>
          </p:cNvSpPr>
          <p:nvPr>
            <p:ph idx="4294967295"/>
          </p:nvPr>
        </p:nvSpPr>
        <p:spPr>
          <a:xfrm>
            <a:off x="457200" y="1143000"/>
            <a:ext cx="8229600" cy="5410200"/>
          </a:xfrm>
        </p:spPr>
        <p:txBody>
          <a:bodyPr/>
          <a:lstStyle/>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And	Boolean	Call	Case	Catch	Continue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Date	Decimal	Default	Dim	Do	Double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Each	Else	End	Erase	Error	Event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Exit	False	Finally	For	Friend	Function</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Get	Global  	Handles	If	In	Inherits</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Integer	Interface	Is	Let	Lib	Like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Long	Loop	Me	Mod	Module	Next</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Not	Nothing	Of	On	Operator	Option</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Optional	Or	Out	Overrides	Partial	Private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Property	Protected	Public	Resume	Return	Select</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Set	Shadows	Short	Single	Static	Step</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Stop	String	Sub	Then	Throw	To</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True	Try	Using	Variant	When	While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Widening	With	</a:t>
            </a:r>
          </a:p>
        </p:txBody>
      </p:sp>
      <p:sp>
        <p:nvSpPr>
          <p:cNvPr id="96259" name="Text Box 4"/>
          <p:cNvSpPr txBox="1">
            <a:spLocks noChangeArrowheads="1"/>
          </p:cNvSpPr>
          <p:nvPr/>
        </p:nvSpPr>
        <p:spPr bwMode="auto">
          <a:xfrm>
            <a:off x="0" y="6426200"/>
            <a:ext cx="7620000" cy="304800"/>
          </a:xfrm>
          <a:prstGeom prst="rect">
            <a:avLst/>
          </a:prstGeom>
          <a:noFill/>
          <a:ln w="9525">
            <a:noFill/>
            <a:miter lim="800000"/>
            <a:headEnd/>
            <a:tailEnd/>
          </a:ln>
        </p:spPr>
        <p:txBody>
          <a:bodyPr>
            <a:spAutoFit/>
          </a:bodyPr>
          <a:lstStyle/>
          <a:p>
            <a:pPr>
              <a:spcBef>
                <a:spcPct val="50000"/>
              </a:spcBef>
            </a:pPr>
            <a:r>
              <a:rPr lang="en-US" altLang="en-US" sz="1000" dirty="0"/>
              <a:t>1 The full list can be found on the MSDN </a:t>
            </a:r>
            <a:r>
              <a:rPr lang="en-US" altLang="en-US" sz="1000" dirty="0">
                <a:latin typeface="Calibri" pitchFamily="34" charset="0"/>
              </a:rPr>
              <a:t>http://msdn.microsoft.com/en-us/library/dd409611.aspx</a:t>
            </a:r>
          </a:p>
        </p:txBody>
      </p:sp>
    </p:spTree>
    <p:extLst>
      <p:ext uri="{BB962C8B-B14F-4D97-AF65-F5344CB8AC3E}">
        <p14:creationId xmlns:p14="http://schemas.microsoft.com/office/powerpoint/2010/main" val="39783361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Title 1"/>
          <p:cNvSpPr>
            <a:spLocks noGrp="1"/>
          </p:cNvSpPr>
          <p:nvPr>
            <p:ph type="title" idx="4294967295"/>
          </p:nvPr>
        </p:nvSpPr>
        <p:spPr>
          <a:xfrm>
            <a:off x="457200" y="274638"/>
            <a:ext cx="8229600" cy="485775"/>
          </a:xfrm>
        </p:spPr>
        <p:txBody>
          <a:bodyPr/>
          <a:lstStyle/>
          <a:p>
            <a:r>
              <a:rPr lang="en-US" altLang="en-US" dirty="0" smtClean="0"/>
              <a:t>Variable Naming Conventions: Bottom Line</a:t>
            </a:r>
          </a:p>
        </p:txBody>
      </p:sp>
      <p:sp>
        <p:nvSpPr>
          <p:cNvPr id="106499" name="Content Placeholder 2"/>
          <p:cNvSpPr>
            <a:spLocks noGrp="1"/>
          </p:cNvSpPr>
          <p:nvPr>
            <p:ph idx="4294967295"/>
          </p:nvPr>
        </p:nvSpPr>
        <p:spPr>
          <a:xfrm>
            <a:off x="457200" y="1143000"/>
            <a:ext cx="8229600" cy="5410200"/>
          </a:xfrm>
        </p:spPr>
        <p:txBody>
          <a:bodyPr/>
          <a:lstStyle/>
          <a:p>
            <a:r>
              <a:rPr lang="en-US" altLang="en-US" dirty="0" smtClean="0"/>
              <a:t>Both the language and style requirements should be followed when declaring your variables.</a:t>
            </a:r>
          </a:p>
        </p:txBody>
      </p:sp>
    </p:spTree>
    <p:extLst>
      <p:ext uri="{BB962C8B-B14F-4D97-AF65-F5344CB8AC3E}">
        <p14:creationId xmlns:p14="http://schemas.microsoft.com/office/powerpoint/2010/main" val="10208990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dirty="0" smtClean="0"/>
              <a:t>Obtrusive Popup </a:t>
            </a:r>
            <a:r>
              <a:rPr lang="en-US" altLang="en-US" dirty="0" smtClean="0"/>
              <a:t>Windows/Messages (If There Is Time)</a:t>
            </a:r>
            <a:endParaRPr lang="en-US" altLang="en-US" dirty="0" smtClean="0"/>
          </a:p>
        </p:txBody>
      </p:sp>
      <p:sp>
        <p:nvSpPr>
          <p:cNvPr id="24579" name="Content Placeholder 2"/>
          <p:cNvSpPr>
            <a:spLocks noGrp="1"/>
          </p:cNvSpPr>
          <p:nvPr>
            <p:ph idx="1"/>
          </p:nvPr>
        </p:nvSpPr>
        <p:spPr/>
        <p:txBody>
          <a:bodyPr/>
          <a:lstStyle/>
          <a:p>
            <a:r>
              <a:rPr lang="en-US" altLang="en-US" smtClean="0"/>
              <a:t>Great! I’ve got the info that I need.</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60550"/>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spTree>
    <p:extLst>
      <p:ext uri="{BB962C8B-B14F-4D97-AF65-F5344CB8AC3E}">
        <p14:creationId xmlns:p14="http://schemas.microsoft.com/office/powerpoint/2010/main" val="38116724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dirty="0" smtClean="0"/>
              <a:t>Obtrusive Popup </a:t>
            </a:r>
            <a:r>
              <a:rPr lang="en-US" altLang="en-US" dirty="0"/>
              <a:t>Windows/Messages  (If There Is Time)</a:t>
            </a:r>
            <a:endParaRPr lang="en-US" altLang="en-US" dirty="0" smtClean="0"/>
          </a:p>
        </p:txBody>
      </p:sp>
      <p:sp>
        <p:nvSpPr>
          <p:cNvPr id="24579" name="Content Placeholder 2"/>
          <p:cNvSpPr>
            <a:spLocks noGrp="1"/>
          </p:cNvSpPr>
          <p:nvPr>
            <p:ph idx="1"/>
          </p:nvPr>
        </p:nvSpPr>
        <p:spPr/>
        <p:txBody>
          <a:bodyPr/>
          <a:lstStyle/>
          <a:p>
            <a:r>
              <a:rPr lang="en-US" altLang="en-US"/>
              <a:t>Hey I was reading </a:t>
            </a:r>
            <a:r>
              <a:rPr lang="en-US" altLang="en-US" smtClean="0"/>
              <a:t>that</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60550"/>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4684" t="28210" r="16382" b="19943"/>
          <a:stretch>
            <a:fillRect/>
          </a:stretch>
        </p:blipFill>
        <p:spPr bwMode="auto">
          <a:xfrm>
            <a:off x="885825" y="3276600"/>
            <a:ext cx="5208588" cy="3317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24543727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Alternate To Using Popup </a:t>
            </a:r>
            <a:r>
              <a:rPr lang="en-US" dirty="0" smtClean="0"/>
              <a:t>Messages </a:t>
            </a:r>
            <a:r>
              <a:rPr lang="en-US" altLang="en-US" dirty="0"/>
              <a:t> (If There Is Time)</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372225" cy="167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reeform 3"/>
          <p:cNvSpPr/>
          <p:nvPr/>
        </p:nvSpPr>
        <p:spPr>
          <a:xfrm>
            <a:off x="1668641" y="1451429"/>
            <a:ext cx="1858330" cy="609600"/>
          </a:xfrm>
          <a:custGeom>
            <a:avLst/>
            <a:gdLst>
              <a:gd name="connsiteX0" fmla="*/ 508502 w 1858330"/>
              <a:gd name="connsiteY0" fmla="*/ 0 h 609600"/>
              <a:gd name="connsiteX1" fmla="*/ 595588 w 1858330"/>
              <a:gd name="connsiteY1" fmla="*/ 14514 h 609600"/>
              <a:gd name="connsiteX2" fmla="*/ 697188 w 1858330"/>
              <a:gd name="connsiteY2" fmla="*/ 43542 h 609600"/>
              <a:gd name="connsiteX3" fmla="*/ 914902 w 1858330"/>
              <a:gd name="connsiteY3" fmla="*/ 58057 h 609600"/>
              <a:gd name="connsiteX4" fmla="*/ 1176159 w 1858330"/>
              <a:gd name="connsiteY4" fmla="*/ 87085 h 609600"/>
              <a:gd name="connsiteX5" fmla="*/ 1350330 w 1858330"/>
              <a:gd name="connsiteY5" fmla="*/ 101600 h 609600"/>
              <a:gd name="connsiteX6" fmla="*/ 1451930 w 1858330"/>
              <a:gd name="connsiteY6" fmla="*/ 130628 h 609600"/>
              <a:gd name="connsiteX7" fmla="*/ 1495473 w 1858330"/>
              <a:gd name="connsiteY7" fmla="*/ 145142 h 609600"/>
              <a:gd name="connsiteX8" fmla="*/ 1582559 w 1858330"/>
              <a:gd name="connsiteY8" fmla="*/ 188685 h 609600"/>
              <a:gd name="connsiteX9" fmla="*/ 1669645 w 1858330"/>
              <a:gd name="connsiteY9" fmla="*/ 246742 h 609600"/>
              <a:gd name="connsiteX10" fmla="*/ 1756730 w 1858330"/>
              <a:gd name="connsiteY10" fmla="*/ 290285 h 609600"/>
              <a:gd name="connsiteX11" fmla="*/ 1829302 w 1858330"/>
              <a:gd name="connsiteY11" fmla="*/ 420914 h 609600"/>
              <a:gd name="connsiteX12" fmla="*/ 1858330 w 1858330"/>
              <a:gd name="connsiteY12" fmla="*/ 464457 h 609600"/>
              <a:gd name="connsiteX13" fmla="*/ 1814788 w 1858330"/>
              <a:gd name="connsiteY13" fmla="*/ 508000 h 609600"/>
              <a:gd name="connsiteX14" fmla="*/ 1727702 w 1858330"/>
              <a:gd name="connsiteY14" fmla="*/ 537028 h 609600"/>
              <a:gd name="connsiteX15" fmla="*/ 1684159 w 1858330"/>
              <a:gd name="connsiteY15" fmla="*/ 551542 h 609600"/>
              <a:gd name="connsiteX16" fmla="*/ 1640616 w 1858330"/>
              <a:gd name="connsiteY16" fmla="*/ 566057 h 609600"/>
              <a:gd name="connsiteX17" fmla="*/ 1582559 w 1858330"/>
              <a:gd name="connsiteY17" fmla="*/ 580571 h 609600"/>
              <a:gd name="connsiteX18" fmla="*/ 1539016 w 1858330"/>
              <a:gd name="connsiteY18" fmla="*/ 595085 h 609600"/>
              <a:gd name="connsiteX19" fmla="*/ 1466445 w 1858330"/>
              <a:gd name="connsiteY19" fmla="*/ 609600 h 609600"/>
              <a:gd name="connsiteX20" fmla="*/ 552045 w 1858330"/>
              <a:gd name="connsiteY20" fmla="*/ 595085 h 609600"/>
              <a:gd name="connsiteX21" fmla="*/ 508502 w 1858330"/>
              <a:gd name="connsiteY21" fmla="*/ 566057 h 609600"/>
              <a:gd name="connsiteX22" fmla="*/ 464959 w 1858330"/>
              <a:gd name="connsiteY22" fmla="*/ 551542 h 609600"/>
              <a:gd name="connsiteX23" fmla="*/ 348845 w 1858330"/>
              <a:gd name="connsiteY23" fmla="*/ 522514 h 609600"/>
              <a:gd name="connsiteX24" fmla="*/ 218216 w 1858330"/>
              <a:gd name="connsiteY24" fmla="*/ 420914 h 609600"/>
              <a:gd name="connsiteX25" fmla="*/ 116616 w 1858330"/>
              <a:gd name="connsiteY25" fmla="*/ 362857 h 609600"/>
              <a:gd name="connsiteX26" fmla="*/ 29530 w 1858330"/>
              <a:gd name="connsiteY26" fmla="*/ 319314 h 609600"/>
              <a:gd name="connsiteX27" fmla="*/ 502 w 1858330"/>
              <a:gd name="connsiteY27" fmla="*/ 275771 h 609600"/>
              <a:gd name="connsiteX28" fmla="*/ 44045 w 1858330"/>
              <a:gd name="connsiteY28" fmla="*/ 261257 h 609600"/>
              <a:gd name="connsiteX29" fmla="*/ 102102 w 1858330"/>
              <a:gd name="connsiteY29" fmla="*/ 246742 h 609600"/>
              <a:gd name="connsiteX30" fmla="*/ 247245 w 1858330"/>
              <a:gd name="connsiteY30" fmla="*/ 232228 h 609600"/>
              <a:gd name="connsiteX31" fmla="*/ 290788 w 1858330"/>
              <a:gd name="connsiteY31" fmla="*/ 217714 h 609600"/>
              <a:gd name="connsiteX32" fmla="*/ 769759 w 1858330"/>
              <a:gd name="connsiteY32" fmla="*/ 188685 h 609600"/>
              <a:gd name="connsiteX33" fmla="*/ 1074559 w 1858330"/>
              <a:gd name="connsiteY33" fmla="*/ 174171 h 609600"/>
              <a:gd name="connsiteX34" fmla="*/ 1132616 w 1858330"/>
              <a:gd name="connsiteY34" fmla="*/ 159657 h 609600"/>
              <a:gd name="connsiteX35" fmla="*/ 1176159 w 1858330"/>
              <a:gd name="connsiteY35" fmla="*/ 130628 h 609600"/>
              <a:gd name="connsiteX36" fmla="*/ 1292273 w 1858330"/>
              <a:gd name="connsiteY36" fmla="*/ 101600 h 609600"/>
              <a:gd name="connsiteX37" fmla="*/ 1393873 w 1858330"/>
              <a:gd name="connsiteY37" fmla="*/ 58057 h 609600"/>
              <a:gd name="connsiteX38" fmla="*/ 1568045 w 1858330"/>
              <a:gd name="connsiteY38" fmla="*/ 4354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58330" h="609600">
                <a:moveTo>
                  <a:pt x="508502" y="0"/>
                </a:moveTo>
                <a:cubicBezTo>
                  <a:pt x="537531" y="4838"/>
                  <a:pt x="566860" y="8130"/>
                  <a:pt x="595588" y="14514"/>
                </a:cubicBezTo>
                <a:cubicBezTo>
                  <a:pt x="648215" y="26209"/>
                  <a:pt x="637117" y="37219"/>
                  <a:pt x="697188" y="43542"/>
                </a:cubicBezTo>
                <a:cubicBezTo>
                  <a:pt x="769521" y="51156"/>
                  <a:pt x="842468" y="51472"/>
                  <a:pt x="914902" y="58057"/>
                </a:cubicBezTo>
                <a:cubicBezTo>
                  <a:pt x="1002164" y="65990"/>
                  <a:pt x="1088972" y="78366"/>
                  <a:pt x="1176159" y="87085"/>
                </a:cubicBezTo>
                <a:cubicBezTo>
                  <a:pt x="1234128" y="92882"/>
                  <a:pt x="1292273" y="96762"/>
                  <a:pt x="1350330" y="101600"/>
                </a:cubicBezTo>
                <a:lnTo>
                  <a:pt x="1451930" y="130628"/>
                </a:lnTo>
                <a:cubicBezTo>
                  <a:pt x="1466584" y="135024"/>
                  <a:pt x="1481789" y="138300"/>
                  <a:pt x="1495473" y="145142"/>
                </a:cubicBezTo>
                <a:cubicBezTo>
                  <a:pt x="1608019" y="201415"/>
                  <a:pt x="1473113" y="152204"/>
                  <a:pt x="1582559" y="188685"/>
                </a:cubicBezTo>
                <a:cubicBezTo>
                  <a:pt x="1611588" y="208037"/>
                  <a:pt x="1636547" y="235709"/>
                  <a:pt x="1669645" y="246742"/>
                </a:cubicBezTo>
                <a:cubicBezTo>
                  <a:pt x="1729736" y="266773"/>
                  <a:pt x="1700458" y="252770"/>
                  <a:pt x="1756730" y="290285"/>
                </a:cubicBezTo>
                <a:cubicBezTo>
                  <a:pt x="1782278" y="366926"/>
                  <a:pt x="1762758" y="321097"/>
                  <a:pt x="1829302" y="420914"/>
                </a:cubicBezTo>
                <a:lnTo>
                  <a:pt x="1858330" y="464457"/>
                </a:lnTo>
                <a:cubicBezTo>
                  <a:pt x="1843816" y="478971"/>
                  <a:pt x="1832731" y="498032"/>
                  <a:pt x="1814788" y="508000"/>
                </a:cubicBezTo>
                <a:cubicBezTo>
                  <a:pt x="1788040" y="522860"/>
                  <a:pt x="1756731" y="527352"/>
                  <a:pt x="1727702" y="537028"/>
                </a:cubicBezTo>
                <a:lnTo>
                  <a:pt x="1684159" y="551542"/>
                </a:lnTo>
                <a:cubicBezTo>
                  <a:pt x="1669645" y="556380"/>
                  <a:pt x="1655459" y="562346"/>
                  <a:pt x="1640616" y="566057"/>
                </a:cubicBezTo>
                <a:cubicBezTo>
                  <a:pt x="1621264" y="570895"/>
                  <a:pt x="1601739" y="575091"/>
                  <a:pt x="1582559" y="580571"/>
                </a:cubicBezTo>
                <a:cubicBezTo>
                  <a:pt x="1567848" y="584774"/>
                  <a:pt x="1553859" y="591374"/>
                  <a:pt x="1539016" y="595085"/>
                </a:cubicBezTo>
                <a:cubicBezTo>
                  <a:pt x="1515083" y="601068"/>
                  <a:pt x="1490635" y="604762"/>
                  <a:pt x="1466445" y="609600"/>
                </a:cubicBezTo>
                <a:cubicBezTo>
                  <a:pt x="1161645" y="604762"/>
                  <a:pt x="856569" y="608927"/>
                  <a:pt x="552045" y="595085"/>
                </a:cubicBezTo>
                <a:cubicBezTo>
                  <a:pt x="534619" y="594293"/>
                  <a:pt x="524104" y="573858"/>
                  <a:pt x="508502" y="566057"/>
                </a:cubicBezTo>
                <a:cubicBezTo>
                  <a:pt x="494818" y="559215"/>
                  <a:pt x="479719" y="555568"/>
                  <a:pt x="464959" y="551542"/>
                </a:cubicBezTo>
                <a:cubicBezTo>
                  <a:pt x="426469" y="541045"/>
                  <a:pt x="348845" y="522514"/>
                  <a:pt x="348845" y="522514"/>
                </a:cubicBezTo>
                <a:cubicBezTo>
                  <a:pt x="250941" y="424610"/>
                  <a:pt x="300705" y="448410"/>
                  <a:pt x="218216" y="420914"/>
                </a:cubicBezTo>
                <a:cubicBezTo>
                  <a:pt x="174484" y="391759"/>
                  <a:pt x="168181" y="384957"/>
                  <a:pt x="116616" y="362857"/>
                </a:cubicBezTo>
                <a:cubicBezTo>
                  <a:pt x="32489" y="326803"/>
                  <a:pt x="113207" y="375097"/>
                  <a:pt x="29530" y="319314"/>
                </a:cubicBezTo>
                <a:cubicBezTo>
                  <a:pt x="19854" y="304800"/>
                  <a:pt x="-3729" y="292694"/>
                  <a:pt x="502" y="275771"/>
                </a:cubicBezTo>
                <a:cubicBezTo>
                  <a:pt x="4213" y="260928"/>
                  <a:pt x="29334" y="265460"/>
                  <a:pt x="44045" y="261257"/>
                </a:cubicBezTo>
                <a:cubicBezTo>
                  <a:pt x="63225" y="255777"/>
                  <a:pt x="82355" y="249563"/>
                  <a:pt x="102102" y="246742"/>
                </a:cubicBezTo>
                <a:cubicBezTo>
                  <a:pt x="150236" y="239866"/>
                  <a:pt x="198864" y="237066"/>
                  <a:pt x="247245" y="232228"/>
                </a:cubicBezTo>
                <a:cubicBezTo>
                  <a:pt x="261759" y="227390"/>
                  <a:pt x="276077" y="221917"/>
                  <a:pt x="290788" y="217714"/>
                </a:cubicBezTo>
                <a:cubicBezTo>
                  <a:pt x="458214" y="169879"/>
                  <a:pt x="517717" y="198767"/>
                  <a:pt x="769759" y="188685"/>
                </a:cubicBezTo>
                <a:lnTo>
                  <a:pt x="1074559" y="174171"/>
                </a:lnTo>
                <a:cubicBezTo>
                  <a:pt x="1093911" y="169333"/>
                  <a:pt x="1114281" y="167515"/>
                  <a:pt x="1132616" y="159657"/>
                </a:cubicBezTo>
                <a:cubicBezTo>
                  <a:pt x="1148650" y="152785"/>
                  <a:pt x="1159765" y="136589"/>
                  <a:pt x="1176159" y="130628"/>
                </a:cubicBezTo>
                <a:cubicBezTo>
                  <a:pt x="1213653" y="116994"/>
                  <a:pt x="1292273" y="101600"/>
                  <a:pt x="1292273" y="101600"/>
                </a:cubicBezTo>
                <a:cubicBezTo>
                  <a:pt x="1318714" y="88379"/>
                  <a:pt x="1361836" y="63397"/>
                  <a:pt x="1393873" y="58057"/>
                </a:cubicBezTo>
                <a:cubicBezTo>
                  <a:pt x="1490579" y="41939"/>
                  <a:pt x="1496708" y="43542"/>
                  <a:pt x="1568045" y="4354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38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An Alternate To The </a:t>
            </a:r>
            <a:r>
              <a:rPr lang="en-CA" dirty="0" err="1"/>
              <a:t>MsgBox</a:t>
            </a:r>
            <a:r>
              <a:rPr lang="en-CA" dirty="0"/>
              <a:t>: The </a:t>
            </a:r>
            <a:r>
              <a:rPr lang="en-CA" dirty="0" smtClean="0"/>
              <a:t>Title </a:t>
            </a:r>
            <a:r>
              <a:rPr lang="en-CA" dirty="0" smtClean="0"/>
              <a:t>Bar </a:t>
            </a:r>
            <a:r>
              <a:rPr lang="en-US" altLang="en-US" dirty="0"/>
              <a:t> (If There Is Time)</a:t>
            </a:r>
            <a:endParaRPr lang="en-US" dirty="0"/>
          </a:p>
        </p:txBody>
      </p:sp>
      <p:sp>
        <p:nvSpPr>
          <p:cNvPr id="3" name="Content Placeholder 2"/>
          <p:cNvSpPr>
            <a:spLocks noGrp="1"/>
          </p:cNvSpPr>
          <p:nvPr>
            <p:ph idx="1"/>
          </p:nvPr>
        </p:nvSpPr>
        <p:spPr/>
        <p:txBody>
          <a:bodyPr/>
          <a:lstStyle/>
          <a:p>
            <a:r>
              <a:rPr lang="en-US" dirty="0" smtClean="0"/>
              <a:t>Finding the </a:t>
            </a:r>
            <a:r>
              <a:rPr lang="en-US" dirty="0" err="1" smtClean="0">
                <a:latin typeface="Consolas" panose="020B0609020204030204" pitchFamily="49" charset="0"/>
                <a:cs typeface="Consolas" panose="020B0609020204030204" pitchFamily="49" charset="0"/>
              </a:rPr>
              <a:t>MsgBox</a:t>
            </a:r>
            <a:r>
              <a:rPr lang="en-US" dirty="0" smtClean="0"/>
              <a:t> popups too obtrusive?</a:t>
            </a:r>
          </a:p>
          <a:p>
            <a:r>
              <a:rPr lang="en-US" dirty="0" smtClean="0"/>
              <a:t>You can display messages in a more subtle fashion by changing the title bar.</a:t>
            </a:r>
            <a:endParaRPr lang="en-US" dirty="0"/>
          </a:p>
        </p:txBody>
      </p:sp>
      <p:grpSp>
        <p:nvGrpSpPr>
          <p:cNvPr id="5" name="Group 4"/>
          <p:cNvGrpSpPr/>
          <p:nvPr/>
        </p:nvGrpSpPr>
        <p:grpSpPr>
          <a:xfrm>
            <a:off x="761999" y="2634734"/>
            <a:ext cx="5139401" cy="2883931"/>
            <a:chOff x="761999" y="2634734"/>
            <a:chExt cx="5139401" cy="2883931"/>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3004066"/>
              <a:ext cx="5139401"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1999" y="2634734"/>
              <a:ext cx="1066800" cy="369332"/>
            </a:xfrm>
            <a:prstGeom prst="rect">
              <a:avLst/>
            </a:prstGeom>
            <a:noFill/>
          </p:spPr>
          <p:txBody>
            <a:bodyPr wrap="square" lIns="0" rtlCol="0">
              <a:spAutoFit/>
            </a:bodyPr>
            <a:lstStyle/>
            <a:p>
              <a:r>
                <a:rPr lang="en-US" b="1" dirty="0" smtClean="0"/>
                <a:t>Before</a:t>
              </a:r>
              <a:endParaRPr lang="en-US" b="1" dirty="0"/>
            </a:p>
          </p:txBody>
        </p:sp>
      </p:grpSp>
      <p:grpSp>
        <p:nvGrpSpPr>
          <p:cNvPr id="6" name="Group 5"/>
          <p:cNvGrpSpPr/>
          <p:nvPr/>
        </p:nvGrpSpPr>
        <p:grpSpPr>
          <a:xfrm>
            <a:off x="3505200" y="4212193"/>
            <a:ext cx="5638800" cy="2633268"/>
            <a:chOff x="3505200" y="4212193"/>
            <a:chExt cx="5638800" cy="2633268"/>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568986"/>
              <a:ext cx="55530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077200" y="4212193"/>
              <a:ext cx="1066800" cy="369332"/>
            </a:xfrm>
            <a:prstGeom prst="rect">
              <a:avLst/>
            </a:prstGeom>
            <a:noFill/>
          </p:spPr>
          <p:txBody>
            <a:bodyPr wrap="square" lIns="0" rtlCol="0">
              <a:spAutoFit/>
            </a:bodyPr>
            <a:lstStyle/>
            <a:p>
              <a:pPr algn="r"/>
              <a:r>
                <a:rPr lang="en-US" b="1" dirty="0" smtClean="0"/>
                <a:t>After</a:t>
              </a:r>
              <a:endParaRPr lang="en-US" b="1" dirty="0"/>
            </a:p>
          </p:txBody>
        </p:sp>
      </p:grpSp>
    </p:spTree>
    <p:extLst>
      <p:ext uri="{BB962C8B-B14F-4D97-AF65-F5344CB8AC3E}">
        <p14:creationId xmlns:p14="http://schemas.microsoft.com/office/powerpoint/2010/main" val="139385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15676</TotalTime>
  <Words>7733</Words>
  <Application>Microsoft Office PowerPoint</Application>
  <PresentationFormat>On-screen Show (4:3)</PresentationFormat>
  <Paragraphs>1228</Paragraphs>
  <Slides>141</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141</vt:i4>
      </vt:variant>
    </vt:vector>
  </HeadingPairs>
  <TitlesOfParts>
    <vt:vector size="149" baseType="lpstr">
      <vt:lpstr>ＭＳ Ｐゴシック</vt:lpstr>
      <vt:lpstr>Arial</vt:lpstr>
      <vt:lpstr>Blackadder ITC</vt:lpstr>
      <vt:lpstr>Calibri</vt:lpstr>
      <vt:lpstr>Comic Sans MS</vt:lpstr>
      <vt:lpstr>Consolas</vt:lpstr>
      <vt:lpstr>Wingdings</vt:lpstr>
      <vt:lpstr>Office Theme</vt:lpstr>
      <vt:lpstr>Introduction to VBA (Visual Basic For Applications) Programming</vt:lpstr>
      <vt:lpstr>B.A.S.I.C.</vt:lpstr>
      <vt:lpstr>PowerPoint Presentation</vt:lpstr>
      <vt:lpstr>Visual Basic</vt:lpstr>
      <vt:lpstr>Visual Basic For Applications (VBA)</vt:lpstr>
      <vt:lpstr>Visual Basic For Applications (VBA): 2</vt:lpstr>
      <vt:lpstr>Macros</vt:lpstr>
      <vt:lpstr>Macros And The Web-Based Office</vt:lpstr>
      <vt:lpstr>Writing Macros</vt:lpstr>
      <vt:lpstr>Can You Complete The Following Tasks?</vt:lpstr>
      <vt:lpstr>Advanced Use Of Macros</vt:lpstr>
      <vt:lpstr>Advanced Use Of Macros (2)</vt:lpstr>
      <vt:lpstr>Viewing The ‘Developer’ Ribbon (MS-Word 2013)</vt:lpstr>
      <vt:lpstr>Viewing The ‘Developer’ Ribbon (MS-Word 2013): 2</vt:lpstr>
      <vt:lpstr>Viewing The ‘Developer’ Ribbon (MS-Word 2013): 3</vt:lpstr>
      <vt:lpstr>Alternate: View And Run Macros</vt:lpstr>
      <vt:lpstr>Macros And Computer Security</vt:lpstr>
      <vt:lpstr>Examples Macros Viruses</vt:lpstr>
      <vt:lpstr>Enabling Macros To Run</vt:lpstr>
      <vt:lpstr>Enabling Macros To Run (2)</vt:lpstr>
      <vt:lpstr>Enabling Macros To Run (3)</vt:lpstr>
      <vt:lpstr>Enabling Macros To Run (4)</vt:lpstr>
      <vt:lpstr>Effect: Opening Word Documents</vt:lpstr>
      <vt:lpstr>Macro Security</vt:lpstr>
      <vt:lpstr>Creating Macros</vt:lpstr>
      <vt:lpstr>Recording Macros</vt:lpstr>
      <vt:lpstr>Naming The Macro: Conventions</vt:lpstr>
      <vt:lpstr>The First Simple Macro</vt:lpstr>
      <vt:lpstr>Recording A Simple Macro</vt:lpstr>
      <vt:lpstr>Recording A Macro (2)</vt:lpstr>
      <vt:lpstr>Recording A Macro (3)</vt:lpstr>
      <vt:lpstr>Running A Recorded Macro</vt:lpstr>
      <vt:lpstr>Running A Recorded Macro (2)</vt:lpstr>
      <vt:lpstr>Running A Recorded Macro (3)</vt:lpstr>
      <vt:lpstr>Recording Macros: Additional Comments</vt:lpstr>
      <vt:lpstr>Auto Generated VBA Program: 24 Lines</vt:lpstr>
      <vt:lpstr>VBA Statements Actually Needed: 1 Line</vt:lpstr>
      <vt:lpstr>Recording Macros: Additional Comments</vt:lpstr>
      <vt:lpstr>Recording Macros</vt:lpstr>
      <vt:lpstr>The Visual Basic Editor</vt:lpstr>
      <vt:lpstr>Overview Of The Important Parts Of The VBA Editor</vt:lpstr>
      <vt:lpstr>VBA Editor: Don’t Mix It Up With The Word Editor</vt:lpstr>
      <vt:lpstr>Defining A Program In The VBA Editor</vt:lpstr>
      <vt:lpstr>The ‘Sub’ Keyword</vt:lpstr>
      <vt:lpstr>The ‘Sub’ Keyword: 2</vt:lpstr>
      <vt:lpstr>VBA Examples: This Point Onwards</vt:lpstr>
      <vt:lpstr>First VBA Example</vt:lpstr>
      <vt:lpstr>First VBA Example (2)</vt:lpstr>
      <vt:lpstr>Reminder: Running Macros</vt:lpstr>
      <vt:lpstr>Running VBA Programs You Have Entered (2)</vt:lpstr>
      <vt:lpstr>Structure Of VBA Programs: Reminder Of Important Points</vt:lpstr>
      <vt:lpstr>Saving Your Macro</vt:lpstr>
      <vt:lpstr>Saving Your Macro (2)</vt:lpstr>
      <vt:lpstr>Saving Your Macro (3)</vt:lpstr>
      <vt:lpstr>Which Document Contains A Macro?</vt:lpstr>
      <vt:lpstr>Viewing Macros</vt:lpstr>
      <vt:lpstr>Viewing File Information</vt:lpstr>
      <vt:lpstr>Viewing File Suffixes</vt:lpstr>
      <vt:lpstr>Transferring Your Macros (This Class)</vt:lpstr>
      <vt:lpstr>Transferring Your Macros (This Class): 2</vt:lpstr>
      <vt:lpstr>More On Macro Security</vt:lpstr>
      <vt:lpstr>Types Of Documents That Can Contain Macros</vt:lpstr>
      <vt:lpstr>Question: What Is The Security Difference?</vt:lpstr>
      <vt:lpstr>.DOCX (And .XLSX, .PPTX)</vt:lpstr>
      <vt:lpstr>Message Box</vt:lpstr>
      <vt:lpstr>Creating A Message Box</vt:lpstr>
      <vt:lpstr>VBA Visual Aids: Function Arguments</vt:lpstr>
      <vt:lpstr>VBA Visual Aids: Error Information</vt:lpstr>
      <vt:lpstr>Real-World Objects</vt:lpstr>
      <vt:lpstr>VBA OBject</vt:lpstr>
      <vt:lpstr>Common VBA Objects</vt:lpstr>
      <vt:lpstr>Example: What Are The Three Objects</vt:lpstr>
      <vt:lpstr>Using Pre-Built Capabilities/Properties Of Objects</vt:lpstr>
      <vt:lpstr>Properties Vs. Methods/Functions</vt:lpstr>
      <vt:lpstr>Properties Vs. Methods: Appearance</vt:lpstr>
      <vt:lpstr>More On Objects</vt:lpstr>
      <vt:lpstr>Basic Mathematical Operators</vt:lpstr>
      <vt:lpstr>Variables</vt:lpstr>
      <vt:lpstr>Some Types Of Variables</vt:lpstr>
      <vt:lpstr>Examples Of Assigning Values To Variables</vt:lpstr>
      <vt:lpstr>Variables: Metaphor To Use</vt:lpstr>
      <vt:lpstr>Variables: Metaphor To Use (2)</vt:lpstr>
      <vt:lpstr>MsgBox: Dislaying Mixes Of Strings And Variables</vt:lpstr>
      <vt:lpstr>Second Example: Basics Of Variables</vt:lpstr>
      <vt:lpstr>Option Explicit</vt:lpstr>
      <vt:lpstr>Third VBA Example</vt:lpstr>
      <vt:lpstr>Third VBA Example (2)</vt:lpstr>
      <vt:lpstr>Student Exercise #1</vt:lpstr>
      <vt:lpstr>Student Exercise #2</vt:lpstr>
      <vt:lpstr>Variable Naming Conventions</vt:lpstr>
      <vt:lpstr>Naming Variables: VBA Language Requirements</vt:lpstr>
      <vt:lpstr>Naming Variables: Style Conventions</vt:lpstr>
      <vt:lpstr>Naming Variables: Style Conventions (2)</vt:lpstr>
      <vt:lpstr>Some Common Visual Basic Keywords1</vt:lpstr>
      <vt:lpstr>Variable Naming Conventions: Bottom Line</vt:lpstr>
      <vt:lpstr>Obtrusive Popup Windows/Messages (If There Is Time)</vt:lpstr>
      <vt:lpstr>Obtrusive Popup Windows/Messages  (If There Is Time)</vt:lpstr>
      <vt:lpstr>Alternate To Using Popup Messages  (If There Is Time)</vt:lpstr>
      <vt:lpstr>An Alternate To The MsgBox: The Title Bar  (If There Is Time)</vt:lpstr>
      <vt:lpstr>Changing The Title Bar  (If There Is Time)</vt:lpstr>
      <vt:lpstr>Comparison: Popups Vs. Status Messages  (If There Is Time)</vt:lpstr>
      <vt:lpstr>Missing The Message  (If There Is Time)</vt:lpstr>
      <vt:lpstr>Getting User Input</vt:lpstr>
      <vt:lpstr>Example: InputBox</vt:lpstr>
      <vt:lpstr>The VBA Debugger  (If There Is Time)</vt:lpstr>
      <vt:lpstr>The VBA Debugger (2) (If There Is Time)</vt:lpstr>
      <vt:lpstr>The VBA Debugger (3) (If There Is Time)</vt:lpstr>
      <vt:lpstr>Break Points: Final Note  (If There Is Time)</vt:lpstr>
      <vt:lpstr>Review: Lookup Tables (For Constants)</vt:lpstr>
      <vt:lpstr>Named Constants</vt:lpstr>
      <vt:lpstr>Declaring Named Constants</vt:lpstr>
      <vt:lpstr>Why Use Named Constants</vt:lpstr>
      <vt:lpstr>Predefined Constants: MS-Word</vt:lpstr>
      <vt:lpstr>Closing Documents</vt:lpstr>
      <vt:lpstr>More Pre-Defined Constants: Closing Documents</vt:lpstr>
      <vt:lpstr>Formatting Text</vt:lpstr>
      <vt:lpstr>Formatting An Entire Document</vt:lpstr>
      <vt:lpstr>Active Document: Which One?</vt:lpstr>
      <vt:lpstr>Formatting Text: An Example</vt:lpstr>
      <vt:lpstr>Formatting: Entire Document</vt:lpstr>
      <vt:lpstr>Formatting The Text Currently Selected</vt:lpstr>
      <vt:lpstr>Changing Selected Text</vt:lpstr>
      <vt:lpstr>Student Exercise #3</vt:lpstr>
      <vt:lpstr>Formatting Selected Text: Multiple Changes</vt:lpstr>
      <vt:lpstr>Effect</vt:lpstr>
      <vt:lpstr>Formatting Selected Paragraphs</vt:lpstr>
      <vt:lpstr>What’s The Difference?</vt:lpstr>
      <vt:lpstr>Advanced Concept: What If there Is No Selection?</vt:lpstr>
      <vt:lpstr>Formatting: Recap</vt:lpstr>
      <vt:lpstr>Printing: A Single Document</vt:lpstr>
      <vt:lpstr>Program Documentation</vt:lpstr>
      <vt:lpstr>Program Documentation (2)</vt:lpstr>
      <vt:lpstr>Program Documentation (3)</vt:lpstr>
      <vt:lpstr>Program Documentation (4)</vt:lpstr>
      <vt:lpstr>Program Documentation (5)</vt:lpstr>
      <vt:lpstr>A Source Of Help</vt:lpstr>
      <vt:lpstr>Recorded Macros</vt:lpstr>
      <vt:lpstr>After This Section You Should Know</vt:lpstr>
      <vt:lpstr>After This Section You Should Know (2)</vt:lpstr>
      <vt:lpstr>After This Section You Should Now Know (3)</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VBA: Part I</dc:title>
  <dc:creator>James Tam</dc:creator>
  <cp:keywords>VBA programming;Macro programming;Programming MS-Office</cp:keywords>
  <cp:lastModifiedBy>James Tam</cp:lastModifiedBy>
  <cp:revision>536</cp:revision>
  <cp:lastPrinted>2016-03-16T01:40:32Z</cp:lastPrinted>
  <dcterms:created xsi:type="dcterms:W3CDTF">2014-05-13T22:22:53Z</dcterms:created>
  <dcterms:modified xsi:type="dcterms:W3CDTF">2016-10-27T01:49:54Z</dcterms:modified>
</cp:coreProperties>
</file>