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60" r:id="rId3"/>
    <p:sldId id="261" r:id="rId4"/>
    <p:sldId id="262" r:id="rId5"/>
    <p:sldId id="263" r:id="rId6"/>
    <p:sldId id="266" r:id="rId7"/>
    <p:sldId id="264" r:id="rId8"/>
    <p:sldId id="267" r:id="rId9"/>
    <p:sldId id="269" r:id="rId10"/>
    <p:sldId id="268" r:id="rId11"/>
    <p:sldId id="259" r:id="rId12"/>
    <p:sldId id="270" r:id="rId13"/>
    <p:sldId id="271" r:id="rId14"/>
    <p:sldId id="272" r:id="rId15"/>
    <p:sldId id="273" r:id="rId16"/>
    <p:sldId id="274" r:id="rId17"/>
    <p:sldId id="328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324" r:id="rId31"/>
    <p:sldId id="288" r:id="rId32"/>
    <p:sldId id="289" r:id="rId33"/>
    <p:sldId id="290" r:id="rId34"/>
    <p:sldId id="291" r:id="rId35"/>
    <p:sldId id="310" r:id="rId36"/>
    <p:sldId id="329" r:id="rId37"/>
    <p:sldId id="308" r:id="rId38"/>
    <p:sldId id="292" r:id="rId39"/>
    <p:sldId id="293" r:id="rId40"/>
    <p:sldId id="294" r:id="rId41"/>
    <p:sldId id="295" r:id="rId42"/>
    <p:sldId id="299" r:id="rId43"/>
    <p:sldId id="300" r:id="rId44"/>
    <p:sldId id="301" r:id="rId45"/>
    <p:sldId id="302" r:id="rId46"/>
    <p:sldId id="311" r:id="rId47"/>
    <p:sldId id="313" r:id="rId48"/>
    <p:sldId id="315" r:id="rId49"/>
    <p:sldId id="330" r:id="rId50"/>
    <p:sldId id="314" r:id="rId51"/>
    <p:sldId id="312" r:id="rId52"/>
    <p:sldId id="319" r:id="rId53"/>
    <p:sldId id="316" r:id="rId54"/>
    <p:sldId id="317" r:id="rId55"/>
    <p:sldId id="318" r:id="rId56"/>
    <p:sldId id="320" r:id="rId57"/>
    <p:sldId id="321" r:id="rId58"/>
    <p:sldId id="323" r:id="rId59"/>
    <p:sldId id="322" r:id="rId60"/>
    <p:sldId id="325" r:id="rId61"/>
    <p:sldId id="326" r:id="rId62"/>
    <p:sldId id="327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1025D8D-5612-44C6-9691-EE59372BDF1D}">
          <p14:sldIdLst>
            <p14:sldId id="256"/>
            <p14:sldId id="260"/>
            <p14:sldId id="261"/>
            <p14:sldId id="262"/>
            <p14:sldId id="263"/>
            <p14:sldId id="266"/>
            <p14:sldId id="264"/>
            <p14:sldId id="267"/>
            <p14:sldId id="269"/>
            <p14:sldId id="268"/>
            <p14:sldId id="259"/>
            <p14:sldId id="270"/>
            <p14:sldId id="271"/>
            <p14:sldId id="272"/>
            <p14:sldId id="273"/>
            <p14:sldId id="274"/>
            <p14:sldId id="328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324"/>
            <p14:sldId id="288"/>
            <p14:sldId id="289"/>
            <p14:sldId id="290"/>
            <p14:sldId id="291"/>
            <p14:sldId id="310"/>
            <p14:sldId id="329"/>
            <p14:sldId id="308"/>
            <p14:sldId id="292"/>
            <p14:sldId id="293"/>
            <p14:sldId id="294"/>
            <p14:sldId id="295"/>
            <p14:sldId id="299"/>
            <p14:sldId id="300"/>
            <p14:sldId id="301"/>
            <p14:sldId id="302"/>
            <p14:sldId id="311"/>
            <p14:sldId id="313"/>
            <p14:sldId id="315"/>
            <p14:sldId id="330"/>
            <p14:sldId id="314"/>
            <p14:sldId id="312"/>
            <p14:sldId id="319"/>
            <p14:sldId id="316"/>
            <p14:sldId id="317"/>
            <p14:sldId id="318"/>
            <p14:sldId id="320"/>
            <p14:sldId id="321"/>
            <p14:sldId id="323"/>
            <p14:sldId id="322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FF"/>
    <a:srgbClr val="0000FF"/>
    <a:srgbClr val="FFFFCC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9" autoAdjust="0"/>
    <p:restoredTop sz="87065" autoAdjust="0"/>
  </p:normalViewPr>
  <p:slideViewPr>
    <p:cSldViewPr>
      <p:cViewPr varScale="1">
        <p:scale>
          <a:sx n="76" d="100"/>
          <a:sy n="76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2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7678E-31E6-42EE-8182-5EDCA88AE4B6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29997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4F726-F135-4187-880F-E99325427CBB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74355C-801C-49E0-98BD-9253DE40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3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F28F7C-A04B-43A7-909E-A6F5BF184683}" type="slidenum">
              <a:rPr lang="en-US" altLang="en-US" sz="1000">
                <a:latin typeface="Times New Roman" pitchFamily="18" charset="0"/>
              </a:rPr>
              <a:pPr/>
              <a:t>15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296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B2C01A-6DFA-4E94-8AD2-D279F7401B6D}" type="slidenum">
              <a:rPr lang="en-US" altLang="en-US" sz="1000">
                <a:latin typeface="Times New Roman" pitchFamily="18" charset="0"/>
              </a:rPr>
              <a:pPr/>
              <a:t>16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709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7C4E5B-3C3E-4A54-A311-0A75E7ED825F}" type="slidenum">
              <a:rPr lang="en-US" altLang="en-US" sz="1000">
                <a:latin typeface="Times New Roman" pitchFamily="18" charset="0"/>
              </a:rPr>
              <a:pPr/>
              <a:t>18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71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CD09AE-9502-479C-A3D8-D0A45A90DF00}" type="slidenum">
              <a:rPr lang="en-US" altLang="en-US" sz="1000">
                <a:latin typeface="Times New Roman" pitchFamily="18" charset="0"/>
              </a:rPr>
              <a:pPr/>
              <a:t>19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76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CA" alt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DE3687-7F27-41F3-93CA-F2F3FB0BC232}" type="slidenum">
              <a:rPr lang="en-US" altLang="en-US" sz="1000">
                <a:latin typeface="Times New Roman" pitchFamily="18" charset="0"/>
              </a:rPr>
              <a:pPr/>
              <a:t>21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0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BB8E3F-7D70-44CA-875F-5A6A73EAC994}" type="slidenum">
              <a:rPr lang="en-US" altLang="en-US" sz="1000">
                <a:latin typeface="Times New Roman" pitchFamily="18" charset="0"/>
              </a:rPr>
              <a:pPr/>
              <a:t>26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687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CA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7399C4-1C1C-41BC-B583-09C1518430C2}" type="slidenum">
              <a:rPr lang="en-US" altLang="en-US" sz="1000">
                <a:latin typeface="Times New Roman" pitchFamily="18" charset="0"/>
              </a:rPr>
              <a:pPr/>
              <a:t>27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48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56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B4B56D-6A75-4962-A84F-316143BB3711}" type="slidenum">
              <a:rPr lang="en-US" altLang="en-US" sz="1000">
                <a:latin typeface="Times New Roman" pitchFamily="18" charset="0"/>
              </a:rPr>
              <a:pPr/>
              <a:t>29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089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78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B82DBA-2DAE-4864-9EB8-6DD07422A8D9}" type="slidenum">
              <a:rPr lang="en-US" altLang="en-US" sz="1000">
                <a:latin typeface="Times New Roman" pitchFamily="18" charset="0"/>
              </a:rPr>
              <a:pPr/>
              <a:t>31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7682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53E972-5D6B-4DF4-A8FE-FDD53B29F231}" type="slidenum">
              <a:rPr lang="en-US" altLang="en-US" sz="1000">
                <a:latin typeface="Times New Roman" pitchFamily="18" charset="0"/>
              </a:rPr>
              <a:pPr/>
              <a:t>33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22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F70169-84D8-451D-81F6-866863BFB87D}" type="slidenum">
              <a:rPr lang="en-US" altLang="en-US" sz="1000">
                <a:latin typeface="Times New Roman" pitchFamily="18" charset="0"/>
              </a:rPr>
              <a:pPr/>
              <a:t>34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26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78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03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68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53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E147C-7D98-493F-A26F-55CCEA17EFB0}" type="slidenum">
              <a:rPr lang="en-US" altLang="en-US" sz="1000">
                <a:latin typeface="Times New Roman" pitchFamily="18" charset="0"/>
              </a:rPr>
              <a:pPr/>
              <a:t>42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4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315B1-AC4A-43D6-AA3C-2FAC29D59E37}" type="slidenum">
              <a:rPr lang="en-US" altLang="en-US" sz="1000">
                <a:latin typeface="Times New Roman" pitchFamily="18" charset="0"/>
              </a:rPr>
              <a:pPr/>
              <a:t>43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081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27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C82131-C15A-471E-BE43-80362DBAB225}" type="slidenum">
              <a:rPr lang="en-US" altLang="en-US" sz="1000">
                <a:latin typeface="Times New Roman" pitchFamily="18" charset="0"/>
              </a:rPr>
              <a:pPr/>
              <a:t>44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56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62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15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85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1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22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2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6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4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3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4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u="sng" dirty="0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CF3450-5BAB-4894-942D-BB28105D58C9}" type="slidenum">
              <a:rPr lang="en-US" altLang="en-US" sz="1000">
                <a:latin typeface="Times New Roman" panose="02020603050405020304" pitchFamily="18" charset="0"/>
              </a:rPr>
              <a:pPr/>
              <a:t>10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8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C661F-77C7-4E5A-ACD0-9551AA3DA614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F7359-BAEF-40F2-95F6-BF4C8AF6D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E01E1-A6B1-4A43-B94D-18A4778C5E13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75E17-A90E-4B92-8AC9-3D7504D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953EB-F722-41D9-AC43-CE6A399F4889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CFEE-A57A-46D9-9EEA-8A778B189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553200"/>
            <a:ext cx="26670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128182-F51B-419D-91B5-A43A9584BACF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690FA-F230-4B25-A9C9-C2F98D487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30D29F-7608-4D7C-8640-2E81BE982DED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2EDDD-100C-4C92-A622-6BF4C512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E8465-B8FB-452E-AB43-B0FDB5ABB5A3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642AF6-DC8C-40F7-A936-58CBD199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  <p:bldP spid="5" grpId="0" build="p" bldLvl="3" autoUpdateAnimBg="0"/>
      <p:bldP spid="6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9ADD2-A124-4215-AE0B-FB6680812C1C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ED7F0-825A-49DD-AE1F-262C55ED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F7CF9-5CB0-417E-8908-ABAE5B2D4F13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69989-7DE8-4306-B551-C83E6C5C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F7B90-30DA-4077-A88F-223703409D27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0FF4D2-B4C9-4B70-95EC-91AD5F56D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333B80-3FD4-4F9E-96BA-CCAC23A45C7A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8CAD-DECF-4E54-835F-15AAD3028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1271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iadne.ac.uk/issue54/search-engin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guide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scw.acm.org/2015/" TargetMode="External"/><Relationship Id="rId2" Type="http://schemas.openxmlformats.org/officeDocument/2006/relationships/hyperlink" Target="http://www.sigchi.org/conferenc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pkinsmedicine.org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lgary.ca/library/contact-us#subject_librarians" TargetMode="External"/><Relationship Id="rId2" Type="http://schemas.openxmlformats.org/officeDocument/2006/relationships/hyperlink" Target="http://library.ucalgary.ca/student-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www.ucalgary.ca/onecard/" TargetMode="External"/><Relationship Id="rId4" Type="http://schemas.openxmlformats.org/officeDocument/2006/relationships/hyperlink" Target="http://library.ucalgary.ca/book-librarian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You would learn about the basics of how the Internet works, how to effectively search for information online as well as how to evaluate the quality of online sources.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“Who” Of The Internet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Who invented the Internet:</a:t>
            </a:r>
          </a:p>
          <a:p>
            <a:pPr lvl="1"/>
            <a:r>
              <a:rPr lang="en-US" altLang="en-US" dirty="0" smtClean="0"/>
              <a:t>Because the Internet runs on protocols (rules of communication) it can be argued that the developers (several people) of the protocols played a major role in it’s invention.</a:t>
            </a:r>
          </a:p>
          <a:p>
            <a:pPr lvl="2"/>
            <a:r>
              <a:rPr lang="en-US" altLang="en-US" dirty="0" smtClean="0"/>
              <a:t>Students: </a:t>
            </a:r>
            <a:r>
              <a:rPr lang="en-US" altLang="en-US" dirty="0"/>
              <a:t>Steve </a:t>
            </a:r>
            <a:r>
              <a:rPr lang="en-US" altLang="en-US" dirty="0" smtClean="0"/>
              <a:t>Crocker, Vint Cerf, Bob Kahn</a:t>
            </a:r>
          </a:p>
          <a:p>
            <a:pPr lvl="2"/>
            <a:r>
              <a:rPr lang="en-US" altLang="en-US" dirty="0"/>
              <a:t>Prof: Leonard </a:t>
            </a:r>
            <a:r>
              <a:rPr lang="en-US" altLang="en-US" dirty="0" smtClean="0"/>
              <a:t>Kleinrock</a:t>
            </a:r>
          </a:p>
          <a:p>
            <a:r>
              <a:rPr lang="en-US" altLang="en-US" dirty="0" smtClean="0"/>
              <a:t>Who owns the Internet:</a:t>
            </a:r>
          </a:p>
          <a:p>
            <a:pPr lvl="1"/>
            <a:r>
              <a:rPr lang="en-US" altLang="en-US" dirty="0" smtClean="0"/>
              <a:t>Not the US government (although it still has some influence).</a:t>
            </a:r>
          </a:p>
          <a:p>
            <a:pPr lvl="1"/>
            <a:r>
              <a:rPr lang="en-US" altLang="en-US" dirty="0" smtClean="0"/>
              <a:t>The networks that make up the Internet are owned by companies, non-profit organizations, governments and individuals.</a:t>
            </a:r>
          </a:p>
          <a:p>
            <a:r>
              <a:rPr lang="en-US" altLang="en-US" dirty="0" smtClean="0"/>
              <a:t>Who funds the Internet:</a:t>
            </a:r>
          </a:p>
          <a:p>
            <a:pPr lvl="1"/>
            <a:r>
              <a:rPr lang="en-US" altLang="en-US" dirty="0" smtClean="0"/>
              <a:t>Originally it was a research project funded by the US government.</a:t>
            </a:r>
          </a:p>
          <a:p>
            <a:pPr lvl="1"/>
            <a:r>
              <a:rPr lang="en-US" altLang="en-US" dirty="0" smtClean="0"/>
              <a:t>Now it’s the owners of the networks that make up the Internet.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5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impetus for it’s creation came out of the Cold War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of the original goals</a:t>
            </a:r>
          </a:p>
          <a:p>
            <a:pPr lvl="1"/>
            <a:r>
              <a:rPr lang="en-US" dirty="0" smtClean="0"/>
              <a:t>Develop a common means of communication among computers through a standard protocol</a:t>
            </a:r>
          </a:p>
          <a:p>
            <a:pPr lvl="1"/>
            <a:r>
              <a:rPr lang="en-US" dirty="0" smtClean="0"/>
              <a:t>Allow the network to operate in the event of partial failure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1828800" cy="2286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NATO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USA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Great Britain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France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West Germany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Canada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828800"/>
            <a:ext cx="1828800" cy="17907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Warsaw pact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USSR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East Germany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Poland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942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Allowing The Internet To Survive Disasters</a:t>
            </a:r>
            <a:endParaRPr lang="en-CA" dirty="0"/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609600" y="1524000"/>
            <a:ext cx="4719637" cy="2214563"/>
            <a:chOff x="491" y="2925"/>
            <a:chExt cx="2973" cy="139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91" y="2925"/>
              <a:ext cx="51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UCLA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78" y="4081"/>
              <a:ext cx="67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Stanford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26" y="4072"/>
              <a:ext cx="1038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 of California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30" y="2978"/>
              <a:ext cx="734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 of Utah</a:t>
              </a:r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361" y="2970"/>
              <a:ext cx="190" cy="193"/>
              <a:chOff x="1527" y="3472"/>
              <a:chExt cx="190" cy="193"/>
            </a:xfrm>
          </p:grpSpPr>
          <p:sp>
            <p:nvSpPr>
              <p:cNvPr id="76" name="Line 8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7" name="Line 9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829" y="2976"/>
              <a:ext cx="190" cy="193"/>
              <a:chOff x="1527" y="3472"/>
              <a:chExt cx="190" cy="193"/>
            </a:xfrm>
          </p:grpSpPr>
          <p:sp>
            <p:nvSpPr>
              <p:cNvPr id="73" name="Line 1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4" name="Line 1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5" name="Line 1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2249" y="2976"/>
              <a:ext cx="190" cy="193"/>
              <a:chOff x="1527" y="3472"/>
              <a:chExt cx="190" cy="193"/>
            </a:xfrm>
          </p:grpSpPr>
          <p:sp>
            <p:nvSpPr>
              <p:cNvPr id="70" name="Line 1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889" y="4086"/>
              <a:ext cx="190" cy="193"/>
              <a:chOff x="1527" y="3472"/>
              <a:chExt cx="190" cy="193"/>
            </a:xfrm>
          </p:grpSpPr>
          <p:sp>
            <p:nvSpPr>
              <p:cNvPr id="67" name="Line 2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8" name="Line 2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2309" y="4080"/>
              <a:ext cx="190" cy="193"/>
              <a:chOff x="1527" y="3472"/>
              <a:chExt cx="190" cy="193"/>
            </a:xfrm>
          </p:grpSpPr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647" y="3330"/>
              <a:ext cx="190" cy="193"/>
              <a:chOff x="1527" y="3472"/>
              <a:chExt cx="190" cy="193"/>
            </a:xfrm>
          </p:grpSpPr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" name="Line 30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" name="Line 31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875" y="3666"/>
              <a:ext cx="190" cy="193"/>
              <a:chOff x="1527" y="3472"/>
              <a:chExt cx="190" cy="193"/>
            </a:xfrm>
          </p:grpSpPr>
          <p:sp>
            <p:nvSpPr>
              <p:cNvPr id="58" name="Line 3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9" name="Line 3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0" name="Line 3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6" name="Group 36"/>
            <p:cNvGrpSpPr>
              <a:grpSpLocks/>
            </p:cNvGrpSpPr>
            <p:nvPr/>
          </p:nvGrpSpPr>
          <p:grpSpPr bwMode="auto">
            <a:xfrm>
              <a:off x="2999" y="3390"/>
              <a:ext cx="190" cy="193"/>
              <a:chOff x="1527" y="3472"/>
              <a:chExt cx="190" cy="193"/>
            </a:xfrm>
          </p:grpSpPr>
          <p:sp>
            <p:nvSpPr>
              <p:cNvPr id="55" name="Line 3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6" name="Line 3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7" name="Line 3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2999" y="3744"/>
              <a:ext cx="190" cy="193"/>
              <a:chOff x="1527" y="3472"/>
              <a:chExt cx="190" cy="193"/>
            </a:xfrm>
          </p:grpSpPr>
          <p:sp>
            <p:nvSpPr>
              <p:cNvPr id="52" name="Line 4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3" name="Line 4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cxnSp>
          <p:nvCxnSpPr>
            <p:cNvPr id="18" name="AutoShape 44"/>
            <p:cNvCxnSpPr>
              <a:cxnSpLocks noChangeShapeType="1"/>
              <a:stCxn id="5" idx="2"/>
              <a:endCxn id="62" idx="1"/>
            </p:cNvCxnSpPr>
            <p:nvPr/>
          </p:nvCxnSpPr>
          <p:spPr bwMode="auto">
            <a:xfrm flipH="1">
              <a:off x="653" y="3164"/>
              <a:ext cx="93" cy="1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45"/>
            <p:cNvCxnSpPr>
              <a:cxnSpLocks noChangeShapeType="1"/>
              <a:stCxn id="63" idx="1"/>
              <a:endCxn id="59" idx="1"/>
            </p:cNvCxnSpPr>
            <p:nvPr/>
          </p:nvCxnSpPr>
          <p:spPr bwMode="auto">
            <a:xfrm>
              <a:off x="647" y="3387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6"/>
            <p:cNvCxnSpPr>
              <a:cxnSpLocks noChangeShapeType="1"/>
              <a:stCxn id="5" idx="2"/>
              <a:endCxn id="62" idx="0"/>
            </p:cNvCxnSpPr>
            <p:nvPr/>
          </p:nvCxnSpPr>
          <p:spPr bwMode="auto">
            <a:xfrm>
              <a:off x="746" y="3164"/>
              <a:ext cx="91" cy="1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47"/>
            <p:cNvCxnSpPr>
              <a:cxnSpLocks noChangeShapeType="1"/>
              <a:stCxn id="63" idx="0"/>
              <a:endCxn id="59" idx="0"/>
            </p:cNvCxnSpPr>
            <p:nvPr/>
          </p:nvCxnSpPr>
          <p:spPr bwMode="auto">
            <a:xfrm>
              <a:off x="831" y="3370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48"/>
            <p:cNvCxnSpPr>
              <a:cxnSpLocks noChangeShapeType="1"/>
              <a:stCxn id="60" idx="1"/>
              <a:endCxn id="7" idx="0"/>
            </p:cNvCxnSpPr>
            <p:nvPr/>
          </p:nvCxnSpPr>
          <p:spPr bwMode="auto">
            <a:xfrm>
              <a:off x="875" y="3723"/>
              <a:ext cx="170" cy="3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49"/>
            <p:cNvCxnSpPr>
              <a:cxnSpLocks noChangeShapeType="1"/>
              <a:stCxn id="60" idx="0"/>
              <a:endCxn id="7" idx="0"/>
            </p:cNvCxnSpPr>
            <p:nvPr/>
          </p:nvCxnSpPr>
          <p:spPr bwMode="auto">
            <a:xfrm flipH="1">
              <a:off x="1045" y="3706"/>
              <a:ext cx="14" cy="36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50"/>
            <p:cNvCxnSpPr>
              <a:cxnSpLocks noChangeShapeType="1"/>
              <a:stCxn id="5" idx="3"/>
              <a:endCxn id="77" idx="1"/>
            </p:cNvCxnSpPr>
            <p:nvPr/>
          </p:nvCxnSpPr>
          <p:spPr bwMode="auto">
            <a:xfrm flipV="1">
              <a:off x="1001" y="2985"/>
              <a:ext cx="366" cy="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51"/>
            <p:cNvCxnSpPr>
              <a:cxnSpLocks noChangeShapeType="1"/>
              <a:stCxn id="5" idx="3"/>
              <a:endCxn id="78" idx="1"/>
            </p:cNvCxnSpPr>
            <p:nvPr/>
          </p:nvCxnSpPr>
          <p:spPr bwMode="auto">
            <a:xfrm flipV="1">
              <a:off x="1001" y="3027"/>
              <a:ext cx="360" cy="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52"/>
            <p:cNvCxnSpPr>
              <a:cxnSpLocks noChangeShapeType="1"/>
              <a:stCxn id="77" idx="0"/>
              <a:endCxn id="74" idx="1"/>
            </p:cNvCxnSpPr>
            <p:nvPr/>
          </p:nvCxnSpPr>
          <p:spPr bwMode="auto">
            <a:xfrm>
              <a:off x="1551" y="2968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53"/>
            <p:cNvCxnSpPr>
              <a:cxnSpLocks noChangeShapeType="1"/>
              <a:stCxn id="74" idx="0"/>
              <a:endCxn id="71" idx="1"/>
            </p:cNvCxnSpPr>
            <p:nvPr/>
          </p:nvCxnSpPr>
          <p:spPr bwMode="auto">
            <a:xfrm>
              <a:off x="2019" y="2974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54"/>
            <p:cNvCxnSpPr>
              <a:cxnSpLocks noChangeShapeType="1"/>
              <a:stCxn id="71" idx="0"/>
              <a:endCxn id="8" idx="1"/>
            </p:cNvCxnSpPr>
            <p:nvPr/>
          </p:nvCxnSpPr>
          <p:spPr bwMode="auto">
            <a:xfrm>
              <a:off x="2439" y="2974"/>
              <a:ext cx="291" cy="1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55"/>
            <p:cNvCxnSpPr>
              <a:cxnSpLocks noChangeShapeType="1"/>
              <a:stCxn id="78" idx="0"/>
              <a:endCxn id="75" idx="1"/>
            </p:cNvCxnSpPr>
            <p:nvPr/>
          </p:nvCxnSpPr>
          <p:spPr bwMode="auto">
            <a:xfrm>
              <a:off x="1545" y="3010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56"/>
            <p:cNvCxnSpPr>
              <a:cxnSpLocks noChangeShapeType="1"/>
              <a:stCxn id="75" idx="0"/>
              <a:endCxn id="72" idx="1"/>
            </p:cNvCxnSpPr>
            <p:nvPr/>
          </p:nvCxnSpPr>
          <p:spPr bwMode="auto">
            <a:xfrm>
              <a:off x="2013" y="3016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57"/>
            <p:cNvCxnSpPr>
              <a:cxnSpLocks noChangeShapeType="1"/>
              <a:stCxn id="72" idx="0"/>
              <a:endCxn id="8" idx="1"/>
            </p:cNvCxnSpPr>
            <p:nvPr/>
          </p:nvCxnSpPr>
          <p:spPr bwMode="auto">
            <a:xfrm>
              <a:off x="2433" y="3016"/>
              <a:ext cx="297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58"/>
            <p:cNvCxnSpPr>
              <a:cxnSpLocks noChangeShapeType="1"/>
              <a:stCxn id="8" idx="2"/>
              <a:endCxn id="56" idx="1"/>
            </p:cNvCxnSpPr>
            <p:nvPr/>
          </p:nvCxnSpPr>
          <p:spPr bwMode="auto">
            <a:xfrm flipH="1">
              <a:off x="3005" y="3217"/>
              <a:ext cx="92" cy="1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59"/>
            <p:cNvCxnSpPr>
              <a:cxnSpLocks noChangeShapeType="1"/>
              <a:stCxn id="8" idx="2"/>
              <a:endCxn id="56" idx="0"/>
            </p:cNvCxnSpPr>
            <p:nvPr/>
          </p:nvCxnSpPr>
          <p:spPr bwMode="auto">
            <a:xfrm>
              <a:off x="3097" y="3217"/>
              <a:ext cx="92" cy="1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Group 60"/>
            <p:cNvGrpSpPr>
              <a:grpSpLocks/>
            </p:cNvGrpSpPr>
            <p:nvPr/>
          </p:nvGrpSpPr>
          <p:grpSpPr bwMode="auto">
            <a:xfrm>
              <a:off x="1901" y="3498"/>
              <a:ext cx="190" cy="193"/>
              <a:chOff x="1527" y="3472"/>
              <a:chExt cx="190" cy="193"/>
            </a:xfrm>
          </p:grpSpPr>
          <p:sp>
            <p:nvSpPr>
              <p:cNvPr id="49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cxnSp>
          <p:nvCxnSpPr>
            <p:cNvPr id="35" name="AutoShape 64"/>
            <p:cNvCxnSpPr>
              <a:cxnSpLocks noChangeShapeType="1"/>
              <a:stCxn id="5" idx="3"/>
              <a:endCxn id="50" idx="1"/>
            </p:cNvCxnSpPr>
            <p:nvPr/>
          </p:nvCxnSpPr>
          <p:spPr bwMode="auto">
            <a:xfrm>
              <a:off x="1001" y="3045"/>
              <a:ext cx="906" cy="4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65"/>
            <p:cNvCxnSpPr>
              <a:cxnSpLocks noChangeShapeType="1"/>
              <a:stCxn id="50" idx="0"/>
              <a:endCxn id="8" idx="2"/>
            </p:cNvCxnSpPr>
            <p:nvPr/>
          </p:nvCxnSpPr>
          <p:spPr bwMode="auto">
            <a:xfrm flipV="1">
              <a:off x="2091" y="3217"/>
              <a:ext cx="1006" cy="2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66"/>
            <p:cNvCxnSpPr>
              <a:cxnSpLocks noChangeShapeType="1"/>
              <a:stCxn id="51" idx="1"/>
              <a:endCxn id="7" idx="0"/>
            </p:cNvCxnSpPr>
            <p:nvPr/>
          </p:nvCxnSpPr>
          <p:spPr bwMode="auto">
            <a:xfrm flipH="1">
              <a:off x="1045" y="3555"/>
              <a:ext cx="856" cy="5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67"/>
            <p:cNvCxnSpPr>
              <a:cxnSpLocks noChangeShapeType="1"/>
              <a:stCxn id="51" idx="0"/>
              <a:endCxn id="6" idx="0"/>
            </p:cNvCxnSpPr>
            <p:nvPr/>
          </p:nvCxnSpPr>
          <p:spPr bwMode="auto">
            <a:xfrm>
              <a:off x="2085" y="3538"/>
              <a:ext cx="1028" cy="5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68"/>
            <p:cNvCxnSpPr>
              <a:cxnSpLocks noChangeShapeType="1"/>
              <a:stCxn id="57" idx="1"/>
              <a:endCxn id="53" idx="1"/>
            </p:cNvCxnSpPr>
            <p:nvPr/>
          </p:nvCxnSpPr>
          <p:spPr bwMode="auto">
            <a:xfrm>
              <a:off x="2999" y="3447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69"/>
            <p:cNvCxnSpPr>
              <a:cxnSpLocks noChangeShapeType="1"/>
              <a:stCxn id="57" idx="0"/>
              <a:endCxn id="53" idx="0"/>
            </p:cNvCxnSpPr>
            <p:nvPr/>
          </p:nvCxnSpPr>
          <p:spPr bwMode="auto">
            <a:xfrm>
              <a:off x="3183" y="3430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  <a:stCxn id="54" idx="1"/>
              <a:endCxn id="6" idx="0"/>
            </p:cNvCxnSpPr>
            <p:nvPr/>
          </p:nvCxnSpPr>
          <p:spPr bwMode="auto">
            <a:xfrm>
              <a:off x="2999" y="3801"/>
              <a:ext cx="114" cy="2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71"/>
            <p:cNvCxnSpPr>
              <a:cxnSpLocks noChangeShapeType="1"/>
              <a:stCxn id="6" idx="0"/>
              <a:endCxn id="54" idx="0"/>
            </p:cNvCxnSpPr>
            <p:nvPr/>
          </p:nvCxnSpPr>
          <p:spPr bwMode="auto">
            <a:xfrm flipV="1">
              <a:off x="3113" y="3784"/>
              <a:ext cx="70" cy="2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72"/>
            <p:cNvCxnSpPr>
              <a:cxnSpLocks noChangeShapeType="1"/>
              <a:stCxn id="7" idx="3"/>
              <a:endCxn id="68" idx="1"/>
            </p:cNvCxnSpPr>
            <p:nvPr/>
          </p:nvCxnSpPr>
          <p:spPr bwMode="auto">
            <a:xfrm flipV="1">
              <a:off x="1564" y="4101"/>
              <a:ext cx="331" cy="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3"/>
            <p:cNvCxnSpPr>
              <a:cxnSpLocks noChangeShapeType="1"/>
              <a:stCxn id="68" idx="0"/>
              <a:endCxn id="65" idx="1"/>
            </p:cNvCxnSpPr>
            <p:nvPr/>
          </p:nvCxnSpPr>
          <p:spPr bwMode="auto">
            <a:xfrm>
              <a:off x="2079" y="4084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4"/>
            <p:cNvCxnSpPr>
              <a:cxnSpLocks noChangeShapeType="1"/>
              <a:stCxn id="65" idx="0"/>
              <a:endCxn id="6" idx="1"/>
            </p:cNvCxnSpPr>
            <p:nvPr/>
          </p:nvCxnSpPr>
          <p:spPr bwMode="auto">
            <a:xfrm>
              <a:off x="2499" y="4078"/>
              <a:ext cx="279" cy="1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5"/>
            <p:cNvCxnSpPr>
              <a:cxnSpLocks noChangeShapeType="1"/>
              <a:stCxn id="7" idx="3"/>
              <a:endCxn id="69" idx="1"/>
            </p:cNvCxnSpPr>
            <p:nvPr/>
          </p:nvCxnSpPr>
          <p:spPr bwMode="auto">
            <a:xfrm flipV="1">
              <a:off x="1564" y="4143"/>
              <a:ext cx="325" cy="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6"/>
            <p:cNvCxnSpPr>
              <a:cxnSpLocks noChangeShapeType="1"/>
              <a:stCxn id="69" idx="0"/>
              <a:endCxn id="66" idx="1"/>
            </p:cNvCxnSpPr>
            <p:nvPr/>
          </p:nvCxnSpPr>
          <p:spPr bwMode="auto">
            <a:xfrm>
              <a:off x="2073" y="4126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7"/>
            <p:cNvCxnSpPr>
              <a:cxnSpLocks noChangeShapeType="1"/>
              <a:stCxn id="66" idx="0"/>
              <a:endCxn id="6" idx="1"/>
            </p:cNvCxnSpPr>
            <p:nvPr/>
          </p:nvCxnSpPr>
          <p:spPr bwMode="auto">
            <a:xfrm>
              <a:off x="2493" y="4120"/>
              <a:ext cx="285" cy="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2239932" y="3029744"/>
            <a:ext cx="1985993" cy="2175649"/>
            <a:chOff x="2239932" y="3029744"/>
            <a:chExt cx="1985993" cy="217564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275" y="3029744"/>
              <a:ext cx="1898650" cy="189865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2239932" y="4928394"/>
              <a:ext cx="19859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smtClean="0"/>
                <a:t>From www.clipartbest.com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Consequence Of Historical Roots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Information is typically routed among several computers and may take multiple paths even in one ‘session’ e.g., one session could = the viewing of a single video or even a single financial transaction.</a:t>
            </a:r>
            <a:endParaRPr lang="en-CA" dirty="0"/>
          </a:p>
        </p:txBody>
      </p:sp>
      <p:grpSp>
        <p:nvGrpSpPr>
          <p:cNvPr id="40" name="Group 39"/>
          <p:cNvGrpSpPr/>
          <p:nvPr/>
        </p:nvGrpSpPr>
        <p:grpSpPr>
          <a:xfrm>
            <a:off x="228600" y="3962400"/>
            <a:ext cx="8077200" cy="609600"/>
            <a:chOff x="228600" y="3962400"/>
            <a:chExt cx="8077200" cy="609600"/>
          </a:xfrm>
        </p:grpSpPr>
        <p:sp>
          <p:nvSpPr>
            <p:cNvPr id="4" name="Rectangle 3"/>
            <p:cNvSpPr/>
            <p:nvPr/>
          </p:nvSpPr>
          <p:spPr>
            <a:xfrm>
              <a:off x="228600" y="40386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Tam’s machine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239000" y="3962400"/>
              <a:ext cx="1066800" cy="609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Tam’s bank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40386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Tam’s ISP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8800" y="40005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Bank’s ISP</a:t>
              </a:r>
            </a:p>
          </p:txBody>
        </p:sp>
        <p:cxnSp>
          <p:nvCxnSpPr>
            <p:cNvPr id="9" name="Straight Connector 8"/>
            <p:cNvCxnSpPr>
              <a:stCxn id="4" idx="3"/>
              <a:endCxn id="6" idx="1"/>
            </p:cNvCxnSpPr>
            <p:nvPr/>
          </p:nvCxnSpPr>
          <p:spPr>
            <a:xfrm>
              <a:off x="1447800" y="43053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5" idx="1"/>
            </p:cNvCxnSpPr>
            <p:nvPr/>
          </p:nvCxnSpPr>
          <p:spPr>
            <a:xfrm>
              <a:off x="6858000" y="42672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438400" y="3048000"/>
            <a:ext cx="3200400" cy="1219200"/>
            <a:chOff x="2438400" y="3048000"/>
            <a:chExt cx="3200400" cy="1219200"/>
          </a:xfrm>
        </p:grpSpPr>
        <p:sp>
          <p:nvSpPr>
            <p:cNvPr id="13" name="Rectangle 12"/>
            <p:cNvSpPr/>
            <p:nvPr/>
          </p:nvSpPr>
          <p:spPr>
            <a:xfrm>
              <a:off x="2819400" y="30480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19600" y="30480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cxnSp>
          <p:nvCxnSpPr>
            <p:cNvPr id="19" name="Straight Connector 18"/>
            <p:cNvCxnSpPr>
              <a:stCxn id="6" idx="0"/>
              <a:endCxn id="13" idx="1"/>
            </p:cNvCxnSpPr>
            <p:nvPr/>
          </p:nvCxnSpPr>
          <p:spPr>
            <a:xfrm flipV="1">
              <a:off x="2438400" y="3314700"/>
              <a:ext cx="381000" cy="72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3"/>
              <a:endCxn id="14" idx="1"/>
            </p:cNvCxnSpPr>
            <p:nvPr/>
          </p:nvCxnSpPr>
          <p:spPr>
            <a:xfrm>
              <a:off x="4038600" y="33147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2"/>
              <a:endCxn id="7" idx="1"/>
            </p:cNvCxnSpPr>
            <p:nvPr/>
          </p:nvCxnSpPr>
          <p:spPr>
            <a:xfrm>
              <a:off x="5029200" y="3581400"/>
              <a:ext cx="609600" cy="6858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222500" y="4572000"/>
            <a:ext cx="4394200" cy="1371600"/>
            <a:chOff x="2222500" y="4572000"/>
            <a:chExt cx="4394200" cy="1371600"/>
          </a:xfrm>
        </p:grpSpPr>
        <p:sp>
          <p:nvSpPr>
            <p:cNvPr id="15" name="Rectangle 14"/>
            <p:cNvSpPr/>
            <p:nvPr/>
          </p:nvSpPr>
          <p:spPr>
            <a:xfrm>
              <a:off x="2222500" y="54102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54102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7500" y="54102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cxnSp>
          <p:nvCxnSpPr>
            <p:cNvPr id="25" name="Straight Connector 24"/>
            <p:cNvCxnSpPr>
              <a:stCxn id="6" idx="2"/>
              <a:endCxn id="15" idx="0"/>
            </p:cNvCxnSpPr>
            <p:nvPr/>
          </p:nvCxnSpPr>
          <p:spPr>
            <a:xfrm>
              <a:off x="2438400" y="4572000"/>
              <a:ext cx="3937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3"/>
              <a:endCxn id="16" idx="1"/>
            </p:cNvCxnSpPr>
            <p:nvPr/>
          </p:nvCxnSpPr>
          <p:spPr>
            <a:xfrm>
              <a:off x="3441700" y="5676900"/>
              <a:ext cx="368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6" idx="3"/>
              <a:endCxn id="17" idx="1"/>
            </p:cNvCxnSpPr>
            <p:nvPr/>
          </p:nvCxnSpPr>
          <p:spPr>
            <a:xfrm>
              <a:off x="5029200" y="5676900"/>
              <a:ext cx="368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7" idx="0"/>
            </p:cNvCxnSpPr>
            <p:nvPr/>
          </p:nvCxnSpPr>
          <p:spPr>
            <a:xfrm flipV="1">
              <a:off x="6007100" y="4572000"/>
              <a:ext cx="2413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6200" y="5969000"/>
            <a:ext cx="1752600" cy="699532"/>
            <a:chOff x="76200" y="5969000"/>
            <a:chExt cx="1752600" cy="6995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6200" y="61722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" y="6506717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57200" y="5969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Always</a:t>
              </a:r>
              <a:endParaRPr lang="en-CA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6299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Sometimes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2411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Reasons For Multiple Paths Along The Internet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Stability</a:t>
            </a:r>
          </a:p>
          <a:p>
            <a:r>
              <a:rPr lang="en-CA" dirty="0" smtClean="0"/>
              <a:t>Speed</a:t>
            </a:r>
            <a:endParaRPr lang="en-CA" dirty="0"/>
          </a:p>
        </p:txBody>
      </p:sp>
      <p:grpSp>
        <p:nvGrpSpPr>
          <p:cNvPr id="46" name="Group 45"/>
          <p:cNvGrpSpPr/>
          <p:nvPr/>
        </p:nvGrpSpPr>
        <p:grpSpPr>
          <a:xfrm>
            <a:off x="393700" y="1181100"/>
            <a:ext cx="8077200" cy="2895600"/>
            <a:chOff x="228600" y="3048000"/>
            <a:chExt cx="8077200" cy="2895600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" y="3962400"/>
              <a:ext cx="8077200" cy="609600"/>
              <a:chOff x="228600" y="3962400"/>
              <a:chExt cx="8077200" cy="6096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8600" y="40386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Tam’s machine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39000" y="3962400"/>
                <a:ext cx="1066800" cy="6096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Tam’s bank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28800" y="40386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Tam’s ISP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638800" y="40005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Bank’s ISP</a:t>
                </a:r>
              </a:p>
            </p:txBody>
          </p:sp>
          <p:cxnSp>
            <p:nvCxnSpPr>
              <p:cNvPr id="30" name="Straight Connector 29"/>
              <p:cNvCxnSpPr>
                <a:stCxn id="26" idx="3"/>
                <a:endCxn id="28" idx="1"/>
              </p:cNvCxnSpPr>
              <p:nvPr/>
            </p:nvCxnSpPr>
            <p:spPr>
              <a:xfrm>
                <a:off x="1447800" y="4305300"/>
                <a:ext cx="3810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3"/>
                <a:endCxn id="27" idx="1"/>
              </p:cNvCxnSpPr>
              <p:nvPr/>
            </p:nvCxnSpPr>
            <p:spPr>
              <a:xfrm>
                <a:off x="6858000" y="4267200"/>
                <a:ext cx="3810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438400" y="3048000"/>
              <a:ext cx="3200400" cy="1219200"/>
              <a:chOff x="2438400" y="3048000"/>
              <a:chExt cx="3200400" cy="1219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819400" y="30480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30480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cxnSp>
            <p:nvCxnSpPr>
              <p:cNvPr id="35" name="Straight Connector 34"/>
              <p:cNvCxnSpPr>
                <a:stCxn id="28" idx="0"/>
                <a:endCxn id="33" idx="1"/>
              </p:cNvCxnSpPr>
              <p:nvPr/>
            </p:nvCxnSpPr>
            <p:spPr>
              <a:xfrm flipV="1">
                <a:off x="2438400" y="3314700"/>
                <a:ext cx="381000" cy="7239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3"/>
                <a:endCxn id="34" idx="1"/>
              </p:cNvCxnSpPr>
              <p:nvPr/>
            </p:nvCxnSpPr>
            <p:spPr>
              <a:xfrm>
                <a:off x="4038600" y="3314700"/>
                <a:ext cx="381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2"/>
                <a:endCxn id="29" idx="1"/>
              </p:cNvCxnSpPr>
              <p:nvPr/>
            </p:nvCxnSpPr>
            <p:spPr>
              <a:xfrm>
                <a:off x="5029200" y="3581400"/>
                <a:ext cx="609600" cy="6858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22500" y="4572000"/>
              <a:ext cx="4394200" cy="1371600"/>
              <a:chOff x="2222500" y="4572000"/>
              <a:chExt cx="4394200" cy="13716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225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8100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3975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cxnSp>
            <p:nvCxnSpPr>
              <p:cNvPr id="42" name="Straight Connector 41"/>
              <p:cNvCxnSpPr>
                <a:stCxn id="28" idx="2"/>
                <a:endCxn id="39" idx="0"/>
              </p:cNvCxnSpPr>
              <p:nvPr/>
            </p:nvCxnSpPr>
            <p:spPr>
              <a:xfrm>
                <a:off x="2438400" y="4572000"/>
                <a:ext cx="3937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3"/>
                <a:endCxn id="40" idx="1"/>
              </p:cNvCxnSpPr>
              <p:nvPr/>
            </p:nvCxnSpPr>
            <p:spPr>
              <a:xfrm>
                <a:off x="3441700" y="5676900"/>
                <a:ext cx="368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3"/>
                <a:endCxn id="41" idx="1"/>
              </p:cNvCxnSpPr>
              <p:nvPr/>
            </p:nvCxnSpPr>
            <p:spPr>
              <a:xfrm>
                <a:off x="5029200" y="5676900"/>
                <a:ext cx="368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0"/>
              </p:cNvCxnSpPr>
              <p:nvPr/>
            </p:nvCxnSpPr>
            <p:spPr>
              <a:xfrm flipV="1">
                <a:off x="6007100" y="4572000"/>
                <a:ext cx="2413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895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Do Search Engines Work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altLang="en-US" dirty="0" smtClean="0"/>
              <a:t>When you search, you employ the search engine of a website.</a:t>
            </a:r>
          </a:p>
          <a:p>
            <a:pPr lvl="1"/>
            <a:r>
              <a:rPr lang="en-US" altLang="en-US" dirty="0" smtClean="0"/>
              <a:t>Using a search engine involves searching the library of pages built up by that engine.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library is built up by the search engine’s spiders (web) </a:t>
            </a:r>
          </a:p>
        </p:txBody>
      </p:sp>
      <p:sp>
        <p:nvSpPr>
          <p:cNvPr id="542732" name="Text Box 12"/>
          <p:cNvSpPr txBox="1">
            <a:spLocks noChangeArrowheads="1"/>
          </p:cNvSpPr>
          <p:nvPr/>
        </p:nvSpPr>
        <p:spPr bwMode="auto">
          <a:xfrm>
            <a:off x="609926" y="4188572"/>
            <a:ext cx="1892300" cy="1384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355600" indent="-17621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u="sng" dirty="0"/>
              <a:t>Popular web site</a:t>
            </a:r>
          </a:p>
          <a:p>
            <a:pPr lvl="1" eaLnBrk="1" hangingPunct="1"/>
            <a:r>
              <a:rPr lang="en-US" altLang="en-US" sz="1600" dirty="0"/>
              <a:t>Link1</a:t>
            </a:r>
          </a:p>
          <a:p>
            <a:pPr lvl="1" eaLnBrk="1" hangingPunct="1"/>
            <a:r>
              <a:rPr lang="en-US" altLang="en-US" sz="1600" dirty="0"/>
              <a:t>Link2</a:t>
            </a:r>
          </a:p>
          <a:p>
            <a:pPr lvl="1" eaLnBrk="1" hangingPunct="1"/>
            <a:r>
              <a:rPr lang="en-US" altLang="en-US" sz="1600" dirty="0"/>
              <a:t>Etc.</a:t>
            </a:r>
          </a:p>
        </p:txBody>
      </p:sp>
      <p:sp>
        <p:nvSpPr>
          <p:cNvPr id="542734" name="Text Box 14"/>
          <p:cNvSpPr txBox="1">
            <a:spLocks noChangeArrowheads="1"/>
          </p:cNvSpPr>
          <p:nvPr/>
        </p:nvSpPr>
        <p:spPr bwMode="auto">
          <a:xfrm>
            <a:off x="3391226" y="3909172"/>
            <a:ext cx="2463800" cy="1536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355600" indent="-17621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u="sng" dirty="0"/>
              <a:t>Linked page (1</a:t>
            </a:r>
            <a:r>
              <a:rPr lang="en-US" altLang="en-US" sz="1800" b="1" u="sng" baseline="30000" dirty="0"/>
              <a:t>st</a:t>
            </a:r>
            <a:r>
              <a:rPr lang="en-US" altLang="en-US" sz="1800" b="1" u="sng" dirty="0"/>
              <a:t> level)</a:t>
            </a:r>
          </a:p>
          <a:p>
            <a:pPr lvl="1" eaLnBrk="1" hangingPunct="1"/>
            <a:r>
              <a:rPr lang="en-US" altLang="en-US" sz="1600" dirty="0"/>
              <a:t>Link1</a:t>
            </a:r>
          </a:p>
          <a:p>
            <a:pPr lvl="1" eaLnBrk="1" hangingPunct="1"/>
            <a:r>
              <a:rPr lang="en-US" altLang="en-US" sz="1600" dirty="0"/>
              <a:t>Link2</a:t>
            </a:r>
          </a:p>
          <a:p>
            <a:pPr lvl="1" eaLnBrk="1" hangingPunct="1"/>
            <a:r>
              <a:rPr lang="en-US" altLang="en-US" sz="1600" dirty="0"/>
              <a:t>Etc.</a:t>
            </a:r>
          </a:p>
        </p:txBody>
      </p:sp>
      <p:sp>
        <p:nvSpPr>
          <p:cNvPr id="542735" name="Text Box 15"/>
          <p:cNvSpPr txBox="1">
            <a:spLocks noChangeArrowheads="1"/>
          </p:cNvSpPr>
          <p:nvPr/>
        </p:nvSpPr>
        <p:spPr bwMode="auto">
          <a:xfrm>
            <a:off x="581252" y="5726113"/>
            <a:ext cx="8562747" cy="11430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3600" tIns="46800" rIns="93600" bIns="46800"/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/>
              <a:t>Search Engine Database</a:t>
            </a:r>
          </a:p>
        </p:txBody>
      </p:sp>
      <p:sp>
        <p:nvSpPr>
          <p:cNvPr id="542736" name="Rectangle 16"/>
          <p:cNvSpPr>
            <a:spLocks noChangeArrowheads="1"/>
          </p:cNvSpPr>
          <p:nvPr/>
        </p:nvSpPr>
        <p:spPr bwMode="auto">
          <a:xfrm>
            <a:off x="666978" y="6308726"/>
            <a:ext cx="1720850" cy="3206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3600" tIns="46800" rIns="93600" bIns="46800" anchor="ctr"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Popular web site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13226" y="4086972"/>
            <a:ext cx="1854200" cy="1485900"/>
            <a:chOff x="1167" y="2447"/>
            <a:chExt cx="1168" cy="936"/>
          </a:xfrm>
        </p:grpSpPr>
        <p:sp>
          <p:nvSpPr>
            <p:cNvPr id="34835" name="Line 13"/>
            <p:cNvSpPr>
              <a:spLocks noChangeShapeType="1"/>
            </p:cNvSpPr>
            <p:nvPr/>
          </p:nvSpPr>
          <p:spPr bwMode="auto">
            <a:xfrm flipV="1">
              <a:off x="1167" y="2447"/>
              <a:ext cx="116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34836" name="Line 18"/>
            <p:cNvSpPr>
              <a:spLocks noChangeShapeType="1"/>
            </p:cNvSpPr>
            <p:nvPr/>
          </p:nvSpPr>
          <p:spPr bwMode="auto">
            <a:xfrm>
              <a:off x="1167" y="2951"/>
              <a:ext cx="110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42739" name="Text Box 19"/>
          <p:cNvSpPr txBox="1">
            <a:spLocks noChangeArrowheads="1"/>
          </p:cNvSpPr>
          <p:nvPr/>
        </p:nvSpPr>
        <p:spPr bwMode="auto">
          <a:xfrm>
            <a:off x="6440813" y="3888803"/>
            <a:ext cx="2463800" cy="134116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355600" indent="-17621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u="sng" dirty="0"/>
              <a:t>Linked page (2</a:t>
            </a:r>
            <a:r>
              <a:rPr lang="en-US" altLang="en-US" sz="1800" b="1" u="sng" baseline="30000" dirty="0"/>
              <a:t>nd</a:t>
            </a:r>
            <a:r>
              <a:rPr lang="en-US" altLang="en-US" sz="1800" b="1" u="sng" dirty="0"/>
              <a:t> level)</a:t>
            </a:r>
          </a:p>
          <a:p>
            <a:pPr lvl="1" eaLnBrk="1" hangingPunct="1"/>
            <a:r>
              <a:rPr lang="en-US" altLang="en-US" sz="1600" dirty="0"/>
              <a:t>Link1</a:t>
            </a:r>
          </a:p>
          <a:p>
            <a:pPr lvl="1" eaLnBrk="1" hangingPunct="1"/>
            <a:r>
              <a:rPr lang="en-US" altLang="en-US" sz="1600" dirty="0"/>
              <a:t>Link2</a:t>
            </a:r>
          </a:p>
          <a:p>
            <a:pPr lvl="1" eaLnBrk="1" hangingPunct="1"/>
            <a:r>
              <a:rPr lang="en-US" altLang="en-US" sz="1600" dirty="0"/>
              <a:t>Etc.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343726" y="4061572"/>
            <a:ext cx="2159000" cy="1384300"/>
            <a:chOff x="2887" y="2431"/>
            <a:chExt cx="1360" cy="872"/>
          </a:xfrm>
        </p:grpSpPr>
        <p:sp>
          <p:nvSpPr>
            <p:cNvPr id="34833" name="Line 20"/>
            <p:cNvSpPr>
              <a:spLocks noChangeShapeType="1"/>
            </p:cNvSpPr>
            <p:nvPr/>
          </p:nvSpPr>
          <p:spPr bwMode="auto">
            <a:xfrm flipV="1">
              <a:off x="2895" y="2431"/>
              <a:ext cx="1352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34834" name="Line 21"/>
            <p:cNvSpPr>
              <a:spLocks noChangeShapeType="1"/>
            </p:cNvSpPr>
            <p:nvPr/>
          </p:nvSpPr>
          <p:spPr bwMode="auto">
            <a:xfrm>
              <a:off x="2887" y="2775"/>
              <a:ext cx="13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65826" y="6142038"/>
            <a:ext cx="2273300" cy="727075"/>
            <a:chOff x="1484" y="3862"/>
            <a:chExt cx="1432" cy="458"/>
          </a:xfrm>
        </p:grpSpPr>
        <p:sp>
          <p:nvSpPr>
            <p:cNvPr id="34831" name="Rectangle 17"/>
            <p:cNvSpPr>
              <a:spLocks noChangeArrowheads="1"/>
            </p:cNvSpPr>
            <p:nvPr/>
          </p:nvSpPr>
          <p:spPr bwMode="auto">
            <a:xfrm>
              <a:off x="1492" y="3862"/>
              <a:ext cx="1424" cy="20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3600" tIns="46800" rIns="93600" bIns="46800" anchor="ctr">
              <a:spAutoFit/>
            </a:bodyPr>
            <a:lstStyle>
              <a:lvl1pPr marL="2286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Linked page (1</a:t>
              </a:r>
              <a:r>
                <a:rPr lang="en-US" altLang="en-US" sz="1800" baseline="30000" dirty="0"/>
                <a:t>st</a:t>
              </a:r>
              <a:r>
                <a:rPr lang="en-US" altLang="en-US" sz="1800" dirty="0"/>
                <a:t> level)</a:t>
              </a:r>
            </a:p>
          </p:txBody>
        </p:sp>
        <p:sp>
          <p:nvSpPr>
            <p:cNvPr id="34832" name="Rectangle 22"/>
            <p:cNvSpPr>
              <a:spLocks noChangeArrowheads="1"/>
            </p:cNvSpPr>
            <p:nvPr/>
          </p:nvSpPr>
          <p:spPr bwMode="auto">
            <a:xfrm>
              <a:off x="1484" y="4118"/>
              <a:ext cx="1424" cy="20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3600" tIns="46800" rIns="93600" bIns="46800" anchor="ctr">
              <a:spAutoFit/>
            </a:bodyPr>
            <a:lstStyle>
              <a:lvl1pPr marL="2286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Linked page (1</a:t>
              </a:r>
              <a:r>
                <a:rPr lang="en-US" altLang="en-US" sz="1800" baseline="30000" dirty="0"/>
                <a:t>st</a:t>
              </a:r>
              <a:r>
                <a:rPr lang="en-US" altLang="en-US" sz="1800" dirty="0"/>
                <a:t> level)</a:t>
              </a:r>
            </a:p>
          </p:txBody>
        </p:sp>
      </p:grpSp>
      <p:sp>
        <p:nvSpPr>
          <p:cNvPr id="542747" name="Rectangle 27"/>
          <p:cNvSpPr>
            <a:spLocks noChangeArrowheads="1"/>
          </p:cNvSpPr>
          <p:nvPr/>
        </p:nvSpPr>
        <p:spPr bwMode="auto">
          <a:xfrm>
            <a:off x="6440813" y="6148388"/>
            <a:ext cx="2387600" cy="3206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3600" tIns="46800" rIns="93600" bIns="46800" anchor="ctr"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Linked page (2nd level)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7103" y="1893180"/>
            <a:ext cx="6992678" cy="1599281"/>
            <a:chOff x="877103" y="1893180"/>
            <a:chExt cx="6992678" cy="1599281"/>
          </a:xfrm>
        </p:grpSpPr>
        <p:pic>
          <p:nvPicPr>
            <p:cNvPr id="34837" name="Picture 4" descr="search eng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103" y="2193132"/>
              <a:ext cx="1714500" cy="912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39" name="Line 6"/>
            <p:cNvSpPr>
              <a:spLocks noChangeShapeType="1"/>
            </p:cNvSpPr>
            <p:nvPr/>
          </p:nvSpPr>
          <p:spPr bwMode="auto">
            <a:xfrm flipV="1">
              <a:off x="2562225" y="2134395"/>
              <a:ext cx="2174875" cy="460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34840" name="Line 7"/>
            <p:cNvSpPr>
              <a:spLocks noChangeShapeType="1"/>
            </p:cNvSpPr>
            <p:nvPr/>
          </p:nvSpPr>
          <p:spPr bwMode="auto">
            <a:xfrm flipH="1" flipV="1">
              <a:off x="2541587" y="2677319"/>
              <a:ext cx="2320925" cy="360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pic>
          <p:nvPicPr>
            <p:cNvPr id="1027" name="Picture 3" descr="C:\Users\tamj\Dropbox\jan 2015 work\203\pics\libary clip art bes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107" y="1893180"/>
              <a:ext cx="1728788" cy="158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297068" y="3030796"/>
              <a:ext cx="1572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Image from: www.clipartbest.com</a:t>
              </a:r>
              <a:endParaRPr lang="en-US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7771" y="3913625"/>
            <a:ext cx="496111" cy="330948"/>
            <a:chOff x="-63230" y="4547479"/>
            <a:chExt cx="496111" cy="330948"/>
          </a:xfrm>
        </p:grpSpPr>
        <p:sp>
          <p:nvSpPr>
            <p:cNvPr id="8" name="Oval 7"/>
            <p:cNvSpPr/>
            <p:nvPr/>
          </p:nvSpPr>
          <p:spPr>
            <a:xfrm>
              <a:off x="79172" y="4588622"/>
              <a:ext cx="228600" cy="177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77238" y="4547479"/>
              <a:ext cx="131324" cy="73159"/>
            </a:xfrm>
            <a:custGeom>
              <a:avLst/>
              <a:gdLst>
                <a:gd name="connsiteX0" fmla="*/ 0 w 131324"/>
                <a:gd name="connsiteY0" fmla="*/ 73159 h 73159"/>
                <a:gd name="connsiteX1" fmla="*/ 19456 w 131324"/>
                <a:gd name="connsiteY1" fmla="*/ 48840 h 73159"/>
                <a:gd name="connsiteX2" fmla="*/ 29183 w 131324"/>
                <a:gd name="connsiteY2" fmla="*/ 34249 h 73159"/>
                <a:gd name="connsiteX3" fmla="*/ 43775 w 131324"/>
                <a:gd name="connsiteY3" fmla="*/ 29385 h 73159"/>
                <a:gd name="connsiteX4" fmla="*/ 63230 w 131324"/>
                <a:gd name="connsiteY4" fmla="*/ 19657 h 73159"/>
                <a:gd name="connsiteX5" fmla="*/ 102141 w 131324"/>
                <a:gd name="connsiteY5" fmla="*/ 9930 h 73159"/>
                <a:gd name="connsiteX6" fmla="*/ 131324 w 131324"/>
                <a:gd name="connsiteY6" fmla="*/ 5066 h 7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324" h="73159">
                  <a:moveTo>
                    <a:pt x="0" y="73159"/>
                  </a:moveTo>
                  <a:cubicBezTo>
                    <a:pt x="6485" y="65053"/>
                    <a:pt x="13227" y="57145"/>
                    <a:pt x="19456" y="48840"/>
                  </a:cubicBezTo>
                  <a:cubicBezTo>
                    <a:pt x="22963" y="44164"/>
                    <a:pt x="24619" y="37901"/>
                    <a:pt x="29183" y="34249"/>
                  </a:cubicBezTo>
                  <a:cubicBezTo>
                    <a:pt x="33187" y="31046"/>
                    <a:pt x="39062" y="31405"/>
                    <a:pt x="43775" y="29385"/>
                  </a:cubicBezTo>
                  <a:cubicBezTo>
                    <a:pt x="50439" y="26529"/>
                    <a:pt x="56352" y="21950"/>
                    <a:pt x="63230" y="19657"/>
                  </a:cubicBezTo>
                  <a:cubicBezTo>
                    <a:pt x="75913" y="15429"/>
                    <a:pt x="102141" y="9930"/>
                    <a:pt x="102141" y="9930"/>
                  </a:cubicBezTo>
                  <a:cubicBezTo>
                    <a:pt x="124839" y="-1419"/>
                    <a:pt x="115111" y="-3041"/>
                    <a:pt x="131324" y="50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48638" y="4569564"/>
              <a:ext cx="145915" cy="65666"/>
            </a:xfrm>
            <a:custGeom>
              <a:avLst/>
              <a:gdLst>
                <a:gd name="connsiteX0" fmla="*/ 145915 w 145915"/>
                <a:gd name="connsiteY0" fmla="*/ 65666 h 65666"/>
                <a:gd name="connsiteX1" fmla="*/ 136187 w 145915"/>
                <a:gd name="connsiteY1" fmla="*/ 26755 h 65666"/>
                <a:gd name="connsiteX2" fmla="*/ 121595 w 145915"/>
                <a:gd name="connsiteY2" fmla="*/ 12164 h 65666"/>
                <a:gd name="connsiteX3" fmla="*/ 0 w 145915"/>
                <a:gd name="connsiteY3" fmla="*/ 2436 h 6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15" h="65666">
                  <a:moveTo>
                    <a:pt x="145915" y="65666"/>
                  </a:moveTo>
                  <a:cubicBezTo>
                    <a:pt x="145213" y="62159"/>
                    <a:pt x="140460" y="33164"/>
                    <a:pt x="136187" y="26755"/>
                  </a:cubicBezTo>
                  <a:cubicBezTo>
                    <a:pt x="132371" y="21032"/>
                    <a:pt x="127608" y="15504"/>
                    <a:pt x="121595" y="12164"/>
                  </a:cubicBezTo>
                  <a:cubicBezTo>
                    <a:pt x="86549" y="-7305"/>
                    <a:pt x="32488" y="2436"/>
                    <a:pt x="0" y="24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6149" y="4625502"/>
              <a:ext cx="116732" cy="58366"/>
            </a:xfrm>
            <a:custGeom>
              <a:avLst/>
              <a:gdLst>
                <a:gd name="connsiteX0" fmla="*/ 0 w 116732"/>
                <a:gd name="connsiteY0" fmla="*/ 58366 h 58366"/>
                <a:gd name="connsiteX1" fmla="*/ 38911 w 116732"/>
                <a:gd name="connsiteY1" fmla="*/ 43775 h 58366"/>
                <a:gd name="connsiteX2" fmla="*/ 58366 w 116732"/>
                <a:gd name="connsiteY2" fmla="*/ 24319 h 58366"/>
                <a:gd name="connsiteX3" fmla="*/ 63230 w 116732"/>
                <a:gd name="connsiteY3" fmla="*/ 9728 h 58366"/>
                <a:gd name="connsiteX4" fmla="*/ 92413 w 116732"/>
                <a:gd name="connsiteY4" fmla="*/ 0 h 58366"/>
                <a:gd name="connsiteX5" fmla="*/ 116732 w 116732"/>
                <a:gd name="connsiteY5" fmla="*/ 4864 h 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32" h="58366">
                  <a:moveTo>
                    <a:pt x="0" y="58366"/>
                  </a:moveTo>
                  <a:cubicBezTo>
                    <a:pt x="13180" y="55730"/>
                    <a:pt x="29370" y="55701"/>
                    <a:pt x="38911" y="43775"/>
                  </a:cubicBezTo>
                  <a:cubicBezTo>
                    <a:pt x="57778" y="20191"/>
                    <a:pt x="26527" y="34932"/>
                    <a:pt x="58366" y="24319"/>
                  </a:cubicBezTo>
                  <a:cubicBezTo>
                    <a:pt x="59987" y="19455"/>
                    <a:pt x="59058" y="12708"/>
                    <a:pt x="63230" y="9728"/>
                  </a:cubicBezTo>
                  <a:cubicBezTo>
                    <a:pt x="71574" y="3768"/>
                    <a:pt x="92413" y="0"/>
                    <a:pt x="92413" y="0"/>
                  </a:cubicBezTo>
                  <a:cubicBezTo>
                    <a:pt x="113441" y="5257"/>
                    <a:pt x="105183" y="4864"/>
                    <a:pt x="116732" y="48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63230" y="4669173"/>
              <a:ext cx="136187" cy="19559"/>
            </a:xfrm>
            <a:custGeom>
              <a:avLst/>
              <a:gdLst>
                <a:gd name="connsiteX0" fmla="*/ 136187 w 136187"/>
                <a:gd name="connsiteY0" fmla="*/ 19559 h 19559"/>
                <a:gd name="connsiteX1" fmla="*/ 111868 w 136187"/>
                <a:gd name="connsiteY1" fmla="*/ 4967 h 19559"/>
                <a:gd name="connsiteX2" fmla="*/ 0 w 136187"/>
                <a:gd name="connsiteY2" fmla="*/ 104 h 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87" h="19559">
                  <a:moveTo>
                    <a:pt x="136187" y="19559"/>
                  </a:moveTo>
                  <a:cubicBezTo>
                    <a:pt x="128081" y="14695"/>
                    <a:pt x="121097" y="7018"/>
                    <a:pt x="111868" y="4967"/>
                  </a:cubicBezTo>
                  <a:cubicBezTo>
                    <a:pt x="84390" y="-1139"/>
                    <a:pt x="29959" y="104"/>
                    <a:pt x="0" y="1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7238" y="4717916"/>
              <a:ext cx="121596" cy="14591"/>
            </a:xfrm>
            <a:custGeom>
              <a:avLst/>
              <a:gdLst>
                <a:gd name="connsiteX0" fmla="*/ 0 w 121596"/>
                <a:gd name="connsiteY0" fmla="*/ 14591 h 14591"/>
                <a:gd name="connsiteX1" fmla="*/ 29183 w 121596"/>
                <a:gd name="connsiteY1" fmla="*/ 9727 h 14591"/>
                <a:gd name="connsiteX2" fmla="*/ 97276 w 121596"/>
                <a:gd name="connsiteY2" fmla="*/ 0 h 14591"/>
                <a:gd name="connsiteX3" fmla="*/ 121596 w 121596"/>
                <a:gd name="connsiteY3" fmla="*/ 14591 h 1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96" h="14591">
                  <a:moveTo>
                    <a:pt x="0" y="14591"/>
                  </a:moveTo>
                  <a:cubicBezTo>
                    <a:pt x="9728" y="12970"/>
                    <a:pt x="19389" y="10879"/>
                    <a:pt x="29183" y="9727"/>
                  </a:cubicBezTo>
                  <a:cubicBezTo>
                    <a:pt x="95058" y="1977"/>
                    <a:pt x="63616" y="11219"/>
                    <a:pt x="97276" y="0"/>
                  </a:cubicBezTo>
                  <a:cubicBezTo>
                    <a:pt x="116219" y="6313"/>
                    <a:pt x="108243" y="1238"/>
                    <a:pt x="121596" y="145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41343" y="4727643"/>
              <a:ext cx="131323" cy="9728"/>
            </a:xfrm>
            <a:custGeom>
              <a:avLst/>
              <a:gdLst>
                <a:gd name="connsiteX0" fmla="*/ 131323 w 131323"/>
                <a:gd name="connsiteY0" fmla="*/ 0 h 9728"/>
                <a:gd name="connsiteX1" fmla="*/ 14591 w 131323"/>
                <a:gd name="connsiteY1" fmla="*/ 4864 h 9728"/>
                <a:gd name="connsiteX2" fmla="*/ 0 w 131323"/>
                <a:gd name="connsiteY2" fmla="*/ 9728 h 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23" h="9728">
                  <a:moveTo>
                    <a:pt x="131323" y="0"/>
                  </a:moveTo>
                  <a:cubicBezTo>
                    <a:pt x="92412" y="1621"/>
                    <a:pt x="53429" y="1987"/>
                    <a:pt x="14591" y="4864"/>
                  </a:cubicBezTo>
                  <a:cubicBezTo>
                    <a:pt x="9478" y="5243"/>
                    <a:pt x="0" y="9728"/>
                    <a:pt x="0" y="972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910" y="4759117"/>
              <a:ext cx="77821" cy="116750"/>
            </a:xfrm>
            <a:custGeom>
              <a:avLst/>
              <a:gdLst>
                <a:gd name="connsiteX0" fmla="*/ 77821 w 77821"/>
                <a:gd name="connsiteY0" fmla="*/ 0 h 116750"/>
                <a:gd name="connsiteX1" fmla="*/ 58366 w 77821"/>
                <a:gd name="connsiteY1" fmla="*/ 24319 h 116750"/>
                <a:gd name="connsiteX2" fmla="*/ 38910 w 77821"/>
                <a:gd name="connsiteY2" fmla="*/ 34047 h 116750"/>
                <a:gd name="connsiteX3" fmla="*/ 24319 w 77821"/>
                <a:gd name="connsiteY3" fmla="*/ 43774 h 116750"/>
                <a:gd name="connsiteX4" fmla="*/ 0 w 77821"/>
                <a:gd name="connsiteY4" fmla="*/ 87549 h 116750"/>
                <a:gd name="connsiteX5" fmla="*/ 24319 w 77821"/>
                <a:gd name="connsiteY5" fmla="*/ 107004 h 116750"/>
                <a:gd name="connsiteX6" fmla="*/ 43774 w 77821"/>
                <a:gd name="connsiteY6" fmla="*/ 116732 h 11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1" h="116750">
                  <a:moveTo>
                    <a:pt x="77821" y="0"/>
                  </a:moveTo>
                  <a:cubicBezTo>
                    <a:pt x="71336" y="8106"/>
                    <a:pt x="66179" y="17483"/>
                    <a:pt x="58366" y="24319"/>
                  </a:cubicBezTo>
                  <a:cubicBezTo>
                    <a:pt x="52909" y="29094"/>
                    <a:pt x="45206" y="30450"/>
                    <a:pt x="38910" y="34047"/>
                  </a:cubicBezTo>
                  <a:cubicBezTo>
                    <a:pt x="33835" y="36947"/>
                    <a:pt x="29183" y="40532"/>
                    <a:pt x="24319" y="43774"/>
                  </a:cubicBezTo>
                  <a:cubicBezTo>
                    <a:pt x="2020" y="77223"/>
                    <a:pt x="8561" y="61866"/>
                    <a:pt x="0" y="87549"/>
                  </a:cubicBezTo>
                  <a:cubicBezTo>
                    <a:pt x="16398" y="112146"/>
                    <a:pt x="825" y="95257"/>
                    <a:pt x="24319" y="107004"/>
                  </a:cubicBezTo>
                  <a:cubicBezTo>
                    <a:pt x="45573" y="117631"/>
                    <a:pt x="31591" y="116732"/>
                    <a:pt x="43774" y="11673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8600" y="4776281"/>
              <a:ext cx="48638" cy="102146"/>
            </a:xfrm>
            <a:custGeom>
              <a:avLst/>
              <a:gdLst>
                <a:gd name="connsiteX0" fmla="*/ 0 w 48638"/>
                <a:gd name="connsiteY0" fmla="*/ 0 h 102146"/>
                <a:gd name="connsiteX1" fmla="*/ 19455 w 48638"/>
                <a:gd name="connsiteY1" fmla="*/ 24319 h 102146"/>
                <a:gd name="connsiteX2" fmla="*/ 34047 w 48638"/>
                <a:gd name="connsiteY2" fmla="*/ 38910 h 102146"/>
                <a:gd name="connsiteX3" fmla="*/ 38911 w 48638"/>
                <a:gd name="connsiteY3" fmla="*/ 63230 h 102146"/>
                <a:gd name="connsiteX4" fmla="*/ 48638 w 48638"/>
                <a:gd name="connsiteY4" fmla="*/ 77821 h 102146"/>
                <a:gd name="connsiteX5" fmla="*/ 43774 w 48638"/>
                <a:gd name="connsiteY5" fmla="*/ 92413 h 102146"/>
                <a:gd name="connsiteX6" fmla="*/ 29183 w 48638"/>
                <a:gd name="connsiteY6" fmla="*/ 97276 h 102146"/>
                <a:gd name="connsiteX7" fmla="*/ 4864 w 48638"/>
                <a:gd name="connsiteY7" fmla="*/ 102140 h 10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38" h="102146">
                  <a:moveTo>
                    <a:pt x="0" y="0"/>
                  </a:moveTo>
                  <a:cubicBezTo>
                    <a:pt x="6485" y="8106"/>
                    <a:pt x="12619" y="16506"/>
                    <a:pt x="19455" y="24319"/>
                  </a:cubicBezTo>
                  <a:cubicBezTo>
                    <a:pt x="23985" y="29496"/>
                    <a:pt x="30971" y="32758"/>
                    <a:pt x="34047" y="38910"/>
                  </a:cubicBezTo>
                  <a:cubicBezTo>
                    <a:pt x="37744" y="46304"/>
                    <a:pt x="36008" y="55489"/>
                    <a:pt x="38911" y="63230"/>
                  </a:cubicBezTo>
                  <a:cubicBezTo>
                    <a:pt x="40963" y="68703"/>
                    <a:pt x="45396" y="72957"/>
                    <a:pt x="48638" y="77821"/>
                  </a:cubicBezTo>
                  <a:cubicBezTo>
                    <a:pt x="47017" y="82685"/>
                    <a:pt x="47399" y="88788"/>
                    <a:pt x="43774" y="92413"/>
                  </a:cubicBezTo>
                  <a:cubicBezTo>
                    <a:pt x="40149" y="96038"/>
                    <a:pt x="34112" y="95868"/>
                    <a:pt x="29183" y="97276"/>
                  </a:cubicBezTo>
                  <a:cubicBezTo>
                    <a:pt x="10782" y="102533"/>
                    <a:pt x="15775" y="102140"/>
                    <a:pt x="4864" y="10214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23988" y="4723440"/>
              <a:ext cx="46206" cy="45719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82394" y="4727029"/>
              <a:ext cx="46206" cy="45719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8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4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uiExpand="1" build="p" bldLvl="3" autoUpdateAnimBg="0"/>
      <p:bldP spid="542732" grpId="0" animBg="1"/>
      <p:bldP spid="542734" grpId="0" animBg="1"/>
      <p:bldP spid="542735" grpId="0" animBg="1"/>
      <p:bldP spid="542736" grpId="0" animBg="1"/>
      <p:bldP spid="542739" grpId="0" animBg="1"/>
      <p:bldP spid="5427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Some Search Engines Use People Instead Of Technology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Rather than using </a:t>
            </a:r>
            <a:r>
              <a:rPr lang="en-US" altLang="en-US" dirty="0" smtClean="0"/>
              <a:t> automated search </a:t>
            </a:r>
            <a:r>
              <a:rPr lang="en-US" altLang="en-US" dirty="0" smtClean="0"/>
              <a:t>programs to build the database some search engines organize results based on human scrutiny.</a:t>
            </a:r>
          </a:p>
        </p:txBody>
      </p:sp>
      <p:sp>
        <p:nvSpPr>
          <p:cNvPr id="549898" name="Line 10"/>
          <p:cNvSpPr>
            <a:spLocks noChangeShapeType="1"/>
          </p:cNvSpPr>
          <p:nvPr/>
        </p:nvSpPr>
        <p:spPr bwMode="auto">
          <a:xfrm flipV="1">
            <a:off x="5422901" y="3124199"/>
            <a:ext cx="1587500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549899" name="Line 11"/>
          <p:cNvSpPr>
            <a:spLocks noChangeShapeType="1"/>
          </p:cNvSpPr>
          <p:nvPr/>
        </p:nvSpPr>
        <p:spPr bwMode="auto">
          <a:xfrm flipH="1">
            <a:off x="5640387" y="3124200"/>
            <a:ext cx="1522411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549906" name="Line 18"/>
          <p:cNvSpPr>
            <a:spLocks noChangeShapeType="1"/>
          </p:cNvSpPr>
          <p:nvPr/>
        </p:nvSpPr>
        <p:spPr bwMode="auto">
          <a:xfrm flipH="1">
            <a:off x="2600325" y="5089525"/>
            <a:ext cx="1843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dirty="0"/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614613" y="4143375"/>
            <a:ext cx="5665787" cy="2652713"/>
            <a:chOff x="2614613" y="4143375"/>
            <a:chExt cx="5665787" cy="2651937"/>
          </a:xfrm>
        </p:grpSpPr>
        <p:grpSp>
          <p:nvGrpSpPr>
            <p:cNvPr id="35852" name="Group 15"/>
            <p:cNvGrpSpPr>
              <a:grpSpLocks/>
            </p:cNvGrpSpPr>
            <p:nvPr/>
          </p:nvGrpSpPr>
          <p:grpSpPr bwMode="auto">
            <a:xfrm>
              <a:off x="2614613" y="4143375"/>
              <a:ext cx="4067175" cy="1973263"/>
              <a:chOff x="1527" y="2394"/>
              <a:chExt cx="2562" cy="1243"/>
            </a:xfrm>
          </p:grpSpPr>
          <p:pic>
            <p:nvPicPr>
              <p:cNvPr id="35854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15" t="15691" r="29607" b="19835"/>
              <a:stretch>
                <a:fillRect/>
              </a:stretch>
            </p:blipFill>
            <p:spPr bwMode="auto">
              <a:xfrm>
                <a:off x="2727" y="2394"/>
                <a:ext cx="1362" cy="1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35855" name="Line 17"/>
              <p:cNvSpPr>
                <a:spLocks noChangeShapeType="1"/>
              </p:cNvSpPr>
              <p:nvPr/>
            </p:nvSpPr>
            <p:spPr bwMode="auto">
              <a:xfrm>
                <a:off x="1527" y="2761"/>
                <a:ext cx="11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5853" name="Text Box 23"/>
            <p:cNvSpPr txBox="1">
              <a:spLocks noChangeArrowheads="1"/>
            </p:cNvSpPr>
            <p:nvPr/>
          </p:nvSpPr>
          <p:spPr bwMode="auto">
            <a:xfrm>
              <a:off x="4546600" y="6146800"/>
              <a:ext cx="3733800" cy="64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Database is organized by Yahoo librarians (a person not automated)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2471902"/>
            <a:ext cx="1816100" cy="1461923"/>
            <a:chOff x="838200" y="2471902"/>
            <a:chExt cx="1816100" cy="1461923"/>
          </a:xfrm>
        </p:grpSpPr>
        <p:sp>
          <p:nvSpPr>
            <p:cNvPr id="35867" name="Text Box 19"/>
            <p:cNvSpPr txBox="1">
              <a:spLocks noChangeArrowheads="1"/>
            </p:cNvSpPr>
            <p:nvPr/>
          </p:nvSpPr>
          <p:spPr bwMode="auto">
            <a:xfrm>
              <a:off x="838200" y="3403600"/>
              <a:ext cx="18161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Person submits page</a:t>
              </a:r>
            </a:p>
          </p:txBody>
        </p:sp>
        <p:pic>
          <p:nvPicPr>
            <p:cNvPr id="2050" name="Picture 2" descr="C:\Users\tamj\Dropbox\jan 2015 work\203\pics\clip art best\9TpenBgqc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99" y="2471902"/>
              <a:ext cx="1059656" cy="98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 bwMode="auto">
          <a:xfrm>
            <a:off x="0" y="6604021"/>
            <a:ext cx="2895600" cy="286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 smtClean="0"/>
              <a:t>Clipart from: Clipartbest.com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07956" y="2204351"/>
            <a:ext cx="3514944" cy="1751699"/>
            <a:chOff x="1907956" y="2204351"/>
            <a:chExt cx="3514944" cy="1751699"/>
          </a:xfrm>
        </p:grpSpPr>
        <p:sp>
          <p:nvSpPr>
            <p:cNvPr id="35865" name="Line 14"/>
            <p:cNvSpPr>
              <a:spLocks noChangeShapeType="1"/>
            </p:cNvSpPr>
            <p:nvPr/>
          </p:nvSpPr>
          <p:spPr bwMode="auto">
            <a:xfrm>
              <a:off x="1907956" y="2999416"/>
              <a:ext cx="16575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35863" name="Text Box 20"/>
            <p:cNvSpPr txBox="1">
              <a:spLocks noChangeArrowheads="1"/>
            </p:cNvSpPr>
            <p:nvPr/>
          </p:nvSpPr>
          <p:spPr bwMode="auto">
            <a:xfrm>
              <a:off x="3606800" y="3644900"/>
              <a:ext cx="181610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Yahoo librarian</a:t>
              </a:r>
            </a:p>
          </p:txBody>
        </p:sp>
        <p:pic>
          <p:nvPicPr>
            <p:cNvPr id="2052" name="Picture 4" descr="http://www.clipartbest.com/cliparts/RTA/a8B/RTAa8ByTL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1" y="2204351"/>
              <a:ext cx="736600" cy="146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392575" y="2057400"/>
            <a:ext cx="4141825" cy="1555750"/>
            <a:chOff x="4392575" y="1850546"/>
            <a:chExt cx="4484725" cy="1762604"/>
          </a:xfrm>
        </p:grpSpPr>
        <p:sp>
          <p:nvSpPr>
            <p:cNvPr id="35861" name="Line 9"/>
            <p:cNvSpPr>
              <a:spLocks noChangeShapeType="1"/>
            </p:cNvSpPr>
            <p:nvPr/>
          </p:nvSpPr>
          <p:spPr bwMode="auto">
            <a:xfrm>
              <a:off x="4392575" y="2642708"/>
              <a:ext cx="26225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35859" name="Text Box 21"/>
            <p:cNvSpPr txBox="1">
              <a:spLocks noChangeArrowheads="1"/>
            </p:cNvSpPr>
            <p:nvPr/>
          </p:nvSpPr>
          <p:spPr bwMode="auto">
            <a:xfrm>
              <a:off x="7061200" y="3302000"/>
              <a:ext cx="181610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Yahoo database</a:t>
              </a:r>
            </a:p>
          </p:txBody>
        </p:sp>
        <p:pic>
          <p:nvPicPr>
            <p:cNvPr id="2053" name="Picture 5" descr="C:\Users\tamj\Dropbox\jan 2015 work\203\pics\clip art best\libary clip art bes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163" y="1850546"/>
              <a:ext cx="1728787" cy="158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57200" y="4308272"/>
            <a:ext cx="2128722" cy="2182239"/>
            <a:chOff x="457200" y="4308272"/>
            <a:chExt cx="2128722" cy="2182239"/>
          </a:xfrm>
        </p:grpSpPr>
        <p:sp>
          <p:nvSpPr>
            <p:cNvPr id="35857" name="Text Box 22"/>
            <p:cNvSpPr txBox="1">
              <a:spLocks noChangeArrowheads="1"/>
            </p:cNvSpPr>
            <p:nvPr/>
          </p:nvSpPr>
          <p:spPr bwMode="auto">
            <a:xfrm>
              <a:off x="470076" y="5841999"/>
              <a:ext cx="2115845" cy="64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Person searching for info</a:t>
              </a:r>
            </a:p>
          </p:txBody>
        </p:sp>
        <p:pic>
          <p:nvPicPr>
            <p:cNvPr id="2054" name="Picture 6" descr="C:\Users\tamj\Dropbox\jan 2015 work\203\pics\clip art best\4i9azREiE[1]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200" y="4308272"/>
              <a:ext cx="2128722" cy="1546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71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build="p"/>
      <p:bldP spid="549898" grpId="0" animBg="1"/>
      <p:bldP spid="549899" grpId="0" animBg="1"/>
      <p:bldP spid="5499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Human Created Search Databases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Yahoo! (click on the ‘library’ link not when you type in search terms)</a:t>
            </a:r>
          </a:p>
          <a:p>
            <a:r>
              <a:rPr lang="en-CA" dirty="0" smtClean="0"/>
              <a:t>Open Directory</a:t>
            </a:r>
          </a:p>
          <a:p>
            <a:endParaRPr lang="en-CA" dirty="0"/>
          </a:p>
          <a:p>
            <a:r>
              <a:rPr lang="en-CA" dirty="0" smtClean="0"/>
              <a:t>Another source providing information about other ‘human’ search engines as well as a good discussion about their pros and cons:</a:t>
            </a:r>
          </a:p>
          <a:p>
            <a:pPr lvl="1"/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www.ariadne.ac.uk/issue54/search-engines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69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 Engines Rank Results According To Relevance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6083" r="9781" b="8481"/>
          <a:stretch>
            <a:fillRect/>
          </a:stretch>
        </p:blipFill>
        <p:spPr>
          <a:xfrm>
            <a:off x="304800" y="1295400"/>
            <a:ext cx="8696325" cy="53324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6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Making A Site More Noticeable (Higher Rank)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087438"/>
            <a:ext cx="8178800" cy="5368925"/>
          </a:xfrm>
        </p:spPr>
        <p:txBody>
          <a:bodyPr/>
          <a:lstStyle/>
          <a:p>
            <a:r>
              <a:rPr lang="en-US" altLang="en-US" dirty="0" smtClean="0"/>
              <a:t>Search database built via search spiders (e.g., Google):</a:t>
            </a:r>
          </a:p>
          <a:p>
            <a:pPr lvl="1"/>
            <a:r>
              <a:rPr lang="en-US" altLang="en-US" dirty="0" smtClean="0"/>
              <a:t>Add relevant keywords to your page.</a:t>
            </a:r>
          </a:p>
          <a:p>
            <a:pPr lvl="1"/>
            <a:r>
              <a:rPr lang="en-US" altLang="en-US" dirty="0" smtClean="0"/>
              <a:t>The frequency and location of keywords may play a role in determining relevance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Links (to your site) also affect ranking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Trying to artificially rank your page higher in search results may result in a page being put at the bottom of the list e.g., adding celebrity ‘gossip’ to my CPSC page may rank it higher but not relevant info for most visitors.</a:t>
            </a:r>
          </a:p>
          <a:p>
            <a:r>
              <a:rPr lang="en-US" altLang="en-US" dirty="0" smtClean="0"/>
              <a:t>Search databases built via human researchers (e.g., Yahoo):</a:t>
            </a:r>
          </a:p>
          <a:p>
            <a:pPr lvl="1"/>
            <a:r>
              <a:rPr lang="en-US" altLang="en-US" dirty="0" smtClean="0"/>
              <a:t>Make sure that your site is examined by the people who build the database.</a:t>
            </a:r>
          </a:p>
        </p:txBody>
      </p:sp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1632" r="55002" b="53784"/>
          <a:stretch>
            <a:fillRect/>
          </a:stretch>
        </p:blipFill>
        <p:spPr bwMode="auto">
          <a:xfrm>
            <a:off x="6172200" y="5257921"/>
            <a:ext cx="2286000" cy="160007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941" name="Oval 5"/>
          <p:cNvSpPr>
            <a:spLocks noChangeArrowheads="1"/>
          </p:cNvSpPr>
          <p:nvPr/>
        </p:nvSpPr>
        <p:spPr bwMode="auto">
          <a:xfrm>
            <a:off x="7243763" y="5562600"/>
            <a:ext cx="1206500" cy="279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125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Computer Networks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Networks can of course be wired (requires physical connections) or wireless.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Computers (and now other devices such as mobile phones) that are connected via special hardware and a specific means of communication (“network protocol”).</a:t>
            </a:r>
          </a:p>
          <a:p>
            <a:pPr lvl="1"/>
            <a:r>
              <a:rPr lang="en-CA" dirty="0" smtClean="0"/>
              <a:t>Hardware: a wired or wireless Network interface card/controller (NIC)</a:t>
            </a:r>
          </a:p>
          <a:p>
            <a:pPr lvl="1"/>
            <a:endParaRPr lang="en-CA" dirty="0" smtClean="0"/>
          </a:p>
          <a:p>
            <a:pPr marL="339725" lvl="1" indent="0">
              <a:buNone/>
            </a:pPr>
            <a:endParaRPr lang="en-CA" dirty="0" smtClean="0"/>
          </a:p>
          <a:p>
            <a:r>
              <a:rPr lang="en-CA" dirty="0" smtClean="0"/>
              <a:t>Modern computers and many devices automatically have the hardware and knowledge of the necessary protocol included by default (it’s ‘built-in’).</a:t>
            </a:r>
          </a:p>
        </p:txBody>
      </p:sp>
      <p:pic>
        <p:nvPicPr>
          <p:cNvPr id="4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17310" r="20888" b="14237"/>
          <a:stretch/>
        </p:blipFill>
        <p:spPr bwMode="auto">
          <a:xfrm>
            <a:off x="8382000" y="1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mputer-door-clos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15204" r="26060"/>
          <a:stretch>
            <a:fillRect/>
          </a:stretch>
        </p:blipFill>
        <p:spPr bwMode="auto">
          <a:xfrm>
            <a:off x="6629401" y="1"/>
            <a:ext cx="609600" cy="14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7210697" y="554588"/>
            <a:ext cx="1201783" cy="229759"/>
          </a:xfrm>
          <a:custGeom>
            <a:avLst/>
            <a:gdLst>
              <a:gd name="connsiteX0" fmla="*/ 0 w 1201783"/>
              <a:gd name="connsiteY0" fmla="*/ 150806 h 229759"/>
              <a:gd name="connsiteX1" fmla="*/ 91440 w 1201783"/>
              <a:gd name="connsiteY1" fmla="*/ 72429 h 229759"/>
              <a:gd name="connsiteX2" fmla="*/ 130629 w 1201783"/>
              <a:gd name="connsiteY2" fmla="*/ 33241 h 229759"/>
              <a:gd name="connsiteX3" fmla="*/ 235132 w 1201783"/>
              <a:gd name="connsiteY3" fmla="*/ 7115 h 229759"/>
              <a:gd name="connsiteX4" fmla="*/ 391886 w 1201783"/>
              <a:gd name="connsiteY4" fmla="*/ 20178 h 229759"/>
              <a:gd name="connsiteX5" fmla="*/ 457200 w 1201783"/>
              <a:gd name="connsiteY5" fmla="*/ 85492 h 229759"/>
              <a:gd name="connsiteX6" fmla="*/ 470263 w 1201783"/>
              <a:gd name="connsiteY6" fmla="*/ 124681 h 229759"/>
              <a:gd name="connsiteX7" fmla="*/ 496389 w 1201783"/>
              <a:gd name="connsiteY7" fmla="*/ 163869 h 229759"/>
              <a:gd name="connsiteX8" fmla="*/ 483326 w 1201783"/>
              <a:gd name="connsiteY8" fmla="*/ 216121 h 229759"/>
              <a:gd name="connsiteX9" fmla="*/ 339634 w 1201783"/>
              <a:gd name="connsiteY9" fmla="*/ 216121 h 229759"/>
              <a:gd name="connsiteX10" fmla="*/ 352697 w 1201783"/>
              <a:gd name="connsiteY10" fmla="*/ 98555 h 229759"/>
              <a:gd name="connsiteX11" fmla="*/ 404949 w 1201783"/>
              <a:gd name="connsiteY11" fmla="*/ 59366 h 229759"/>
              <a:gd name="connsiteX12" fmla="*/ 613954 w 1201783"/>
              <a:gd name="connsiteY12" fmla="*/ 20178 h 229759"/>
              <a:gd name="connsiteX13" fmla="*/ 953589 w 1201783"/>
              <a:gd name="connsiteY13" fmla="*/ 72429 h 229759"/>
              <a:gd name="connsiteX14" fmla="*/ 966652 w 1201783"/>
              <a:gd name="connsiteY14" fmla="*/ 150806 h 229759"/>
              <a:gd name="connsiteX15" fmla="*/ 914400 w 1201783"/>
              <a:gd name="connsiteY15" fmla="*/ 229183 h 229759"/>
              <a:gd name="connsiteX16" fmla="*/ 875212 w 1201783"/>
              <a:gd name="connsiteY16" fmla="*/ 216121 h 229759"/>
              <a:gd name="connsiteX17" fmla="*/ 849086 w 1201783"/>
              <a:gd name="connsiteY17" fmla="*/ 176932 h 229759"/>
              <a:gd name="connsiteX18" fmla="*/ 862149 w 1201783"/>
              <a:gd name="connsiteY18" fmla="*/ 85492 h 229759"/>
              <a:gd name="connsiteX19" fmla="*/ 901337 w 1201783"/>
              <a:gd name="connsiteY19" fmla="*/ 59366 h 229759"/>
              <a:gd name="connsiteX20" fmla="*/ 1045029 w 1201783"/>
              <a:gd name="connsiteY20" fmla="*/ 33241 h 229759"/>
              <a:gd name="connsiteX21" fmla="*/ 1201783 w 1201783"/>
              <a:gd name="connsiteY21" fmla="*/ 20178 h 22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1783" h="229759">
                <a:moveTo>
                  <a:pt x="0" y="150806"/>
                </a:moveTo>
                <a:cubicBezTo>
                  <a:pt x="156991" y="-6182"/>
                  <a:pt x="-27924" y="171899"/>
                  <a:pt x="91440" y="72429"/>
                </a:cubicBezTo>
                <a:cubicBezTo>
                  <a:pt x="105632" y="60602"/>
                  <a:pt x="115258" y="43488"/>
                  <a:pt x="130629" y="33241"/>
                </a:cubicBezTo>
                <a:cubicBezTo>
                  <a:pt x="147845" y="21764"/>
                  <a:pt x="225709" y="9000"/>
                  <a:pt x="235132" y="7115"/>
                </a:cubicBezTo>
                <a:cubicBezTo>
                  <a:pt x="287383" y="11469"/>
                  <a:pt x="340472" y="9895"/>
                  <a:pt x="391886" y="20178"/>
                </a:cubicBezTo>
                <a:cubicBezTo>
                  <a:pt x="420915" y="25984"/>
                  <a:pt x="445589" y="62269"/>
                  <a:pt x="457200" y="85492"/>
                </a:cubicBezTo>
                <a:cubicBezTo>
                  <a:pt x="463358" y="97808"/>
                  <a:pt x="464105" y="112365"/>
                  <a:pt x="470263" y="124681"/>
                </a:cubicBezTo>
                <a:cubicBezTo>
                  <a:pt x="477284" y="138723"/>
                  <a:pt x="487680" y="150806"/>
                  <a:pt x="496389" y="163869"/>
                </a:cubicBezTo>
                <a:cubicBezTo>
                  <a:pt x="492035" y="181286"/>
                  <a:pt x="497118" y="204628"/>
                  <a:pt x="483326" y="216121"/>
                </a:cubicBezTo>
                <a:cubicBezTo>
                  <a:pt x="449856" y="244012"/>
                  <a:pt x="370941" y="221338"/>
                  <a:pt x="339634" y="216121"/>
                </a:cubicBezTo>
                <a:cubicBezTo>
                  <a:pt x="343988" y="176932"/>
                  <a:pt x="337532" y="134952"/>
                  <a:pt x="352697" y="98555"/>
                </a:cubicBezTo>
                <a:cubicBezTo>
                  <a:pt x="361071" y="78458"/>
                  <a:pt x="385476" y="69103"/>
                  <a:pt x="404949" y="59366"/>
                </a:cubicBezTo>
                <a:cubicBezTo>
                  <a:pt x="474884" y="24399"/>
                  <a:pt x="535306" y="28043"/>
                  <a:pt x="613954" y="20178"/>
                </a:cubicBezTo>
                <a:cubicBezTo>
                  <a:pt x="658901" y="22051"/>
                  <a:pt x="912109" y="-52008"/>
                  <a:pt x="953589" y="72429"/>
                </a:cubicBezTo>
                <a:cubicBezTo>
                  <a:pt x="961965" y="97556"/>
                  <a:pt x="962298" y="124680"/>
                  <a:pt x="966652" y="150806"/>
                </a:cubicBezTo>
                <a:cubicBezTo>
                  <a:pt x="957854" y="185996"/>
                  <a:pt x="961468" y="221338"/>
                  <a:pt x="914400" y="229183"/>
                </a:cubicBezTo>
                <a:cubicBezTo>
                  <a:pt x="900818" y="231447"/>
                  <a:pt x="888275" y="220475"/>
                  <a:pt x="875212" y="216121"/>
                </a:cubicBezTo>
                <a:cubicBezTo>
                  <a:pt x="866503" y="203058"/>
                  <a:pt x="850648" y="192554"/>
                  <a:pt x="849086" y="176932"/>
                </a:cubicBezTo>
                <a:cubicBezTo>
                  <a:pt x="846022" y="146295"/>
                  <a:pt x="849644" y="113628"/>
                  <a:pt x="862149" y="85492"/>
                </a:cubicBezTo>
                <a:cubicBezTo>
                  <a:pt x="868525" y="71146"/>
                  <a:pt x="887295" y="66387"/>
                  <a:pt x="901337" y="59366"/>
                </a:cubicBezTo>
                <a:cubicBezTo>
                  <a:pt x="941932" y="39068"/>
                  <a:pt x="1008185" y="38153"/>
                  <a:pt x="1045029" y="33241"/>
                </a:cubicBezTo>
                <a:cubicBezTo>
                  <a:pt x="1166097" y="17099"/>
                  <a:pt x="1099969" y="20178"/>
                  <a:pt x="1201783" y="20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Images: James Tam</a:t>
            </a:r>
            <a:endParaRPr lang="en-CA" sz="1200" dirty="0"/>
          </a:p>
        </p:txBody>
      </p:sp>
      <p:pic>
        <p:nvPicPr>
          <p:cNvPr id="1026" name="Picture 2" descr="C:\Users\tamj\Dropbox\jan 2015 work\203\pics\me\NIC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48763" r="5372" b="26520"/>
          <a:stretch/>
        </p:blipFill>
        <p:spPr bwMode="auto">
          <a:xfrm>
            <a:off x="800099" y="4495801"/>
            <a:ext cx="1714501" cy="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1841" b="16706"/>
          <a:stretch/>
        </p:blipFill>
        <p:spPr>
          <a:xfrm>
            <a:off x="800101" y="2133600"/>
            <a:ext cx="1943100" cy="8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For Information On The Internet: Google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Easy? Just type in what you’re searching for…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…you may get the information that you were looking for plus much more!</a:t>
            </a:r>
            <a:endParaRPr lang="en-CA" altLang="en-US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18230" r="36629" b="38190"/>
          <a:stretch>
            <a:fillRect/>
          </a:stretch>
        </p:blipFill>
        <p:spPr bwMode="auto">
          <a:xfrm>
            <a:off x="660400" y="3403600"/>
            <a:ext cx="5659438" cy="3243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9600" r="37312" b="72171"/>
          <a:stretch>
            <a:fillRect/>
          </a:stretch>
        </p:blipFill>
        <p:spPr bwMode="auto">
          <a:xfrm>
            <a:off x="701675" y="1828800"/>
            <a:ext cx="7083425" cy="78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70163" y="4135438"/>
            <a:ext cx="2946400" cy="33496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972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You Will Learn Strategies For Narrowing Your Search Results (For Google But Applies To Others):</a:t>
            </a:r>
            <a:endParaRPr lang="en-CA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295400"/>
            <a:ext cx="8178800" cy="5181600"/>
          </a:xfrm>
        </p:spPr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Reducing the number of unrelated results.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Explicitly avoiding pages with certain words.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Searching for information from select pages.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 smtClean="0"/>
          </a:p>
          <a:p>
            <a:pPr marL="457200" indent="-457200">
              <a:buFontTx/>
              <a:buNone/>
            </a:pPr>
            <a:endParaRPr lang="en-CA" altLang="en-US" dirty="0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0" y="6492875"/>
            <a:ext cx="800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Source (last accessed 2009): </a:t>
            </a:r>
            <a:r>
              <a:rPr lang="en-US" altLang="en-US" sz="1200" dirty="0">
                <a:hlinkClick r:id="rId3"/>
              </a:rPr>
              <a:t>http://www.google.com/support/websearch</a:t>
            </a:r>
            <a:r>
              <a:rPr lang="en-US" altLang="en-US" sz="1200" dirty="0"/>
              <a:t> and </a:t>
            </a:r>
            <a:r>
              <a:rPr lang="en-US" altLang="en-US" sz="1200" dirty="0">
                <a:hlinkClick r:id="rId4"/>
              </a:rPr>
              <a:t>http://www.googleguide.com</a:t>
            </a: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95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Employing These Search Strategies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(but not all) of the features can be found through an “Advanced Search” subpage of the Google site.</a:t>
            </a:r>
          </a:p>
          <a:p>
            <a:pPr lvl="1"/>
            <a:r>
              <a:rPr lang="en-US" altLang="en-US" dirty="0"/>
              <a:t>http://www.google.com/advanced_search</a:t>
            </a:r>
            <a:endParaRPr lang="en-US" altLang="en-US" dirty="0" smtClean="0"/>
          </a:p>
          <a:p>
            <a:r>
              <a:rPr lang="en-US" altLang="en-US" dirty="0" smtClean="0"/>
              <a:t>This leads you to a page with several options (to be covered shortly):</a:t>
            </a:r>
            <a:endParaRPr lang="en-CA" altLang="en-US" dirty="0" smtClean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9924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For Exact Phrases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2" y="1143432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Sometimes you may be looking for information about a famous quote.</a:t>
            </a:r>
          </a:p>
          <a:p>
            <a:pPr lvl="1"/>
            <a:r>
              <a:rPr lang="en-US" altLang="en-US" dirty="0" smtClean="0"/>
              <a:t>“</a:t>
            </a:r>
            <a:r>
              <a:rPr lang="en-US" altLang="en-US" sz="1800" dirty="0" smtClean="0">
                <a:latin typeface="Arial" charset="0"/>
                <a:cs typeface="Arial" charset="0"/>
              </a:rPr>
              <a:t>This was their finest hour!</a:t>
            </a:r>
            <a:r>
              <a:rPr lang="en-US" altLang="en-US" dirty="0" smtClean="0"/>
              <a:t>” – Winston Churchill</a:t>
            </a:r>
          </a:p>
          <a:p>
            <a:pPr lvl="1"/>
            <a:endParaRPr lang="en-CA" altLang="en-US" dirty="0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0514" r="41429" b="16856"/>
          <a:stretch>
            <a:fillRect/>
          </a:stretch>
        </p:blipFill>
        <p:spPr bwMode="auto">
          <a:xfrm>
            <a:off x="838200" y="2428148"/>
            <a:ext cx="5232400" cy="4406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02163" y="4470399"/>
            <a:ext cx="3454400" cy="1778432"/>
            <a:chOff x="4602480" y="4470400"/>
            <a:chExt cx="3454400" cy="1777711"/>
          </a:xfrm>
        </p:grpSpPr>
        <p:cxnSp>
          <p:nvCxnSpPr>
            <p:cNvPr id="41993" name="Straight Arrow Connector 5"/>
            <p:cNvCxnSpPr>
              <a:cxnSpLocks noChangeShapeType="1"/>
            </p:cNvCxnSpPr>
            <p:nvPr/>
          </p:nvCxnSpPr>
          <p:spPr bwMode="auto">
            <a:xfrm rot="10800000" flipV="1">
              <a:off x="4602480" y="5181311"/>
              <a:ext cx="1747520" cy="1066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TextBox 6"/>
            <p:cNvSpPr txBox="1">
              <a:spLocks noChangeArrowheads="1"/>
            </p:cNvSpPr>
            <p:nvPr/>
          </p:nvSpPr>
          <p:spPr bwMode="auto">
            <a:xfrm>
              <a:off x="6339840" y="4470400"/>
              <a:ext cx="1717040" cy="99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Unrelated websites show </a:t>
              </a:r>
              <a:r>
                <a:rPr lang="en-US" altLang="en-US" sz="1800" b="1" dirty="0" smtClean="0">
                  <a:solidFill>
                    <a:srgbClr val="FF0000"/>
                  </a:solidFill>
                </a:rPr>
                <a:t>up: 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18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heir finest hour</a:t>
              </a:r>
              <a:endParaRPr lang="en-CA" alt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7600" y="2857499"/>
            <a:ext cx="4686706" cy="838200"/>
            <a:chOff x="3705584" y="2824149"/>
            <a:chExt cx="4686390" cy="838746"/>
          </a:xfrm>
        </p:grpSpPr>
        <p:cxnSp>
          <p:nvCxnSpPr>
            <p:cNvPr id="41991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3705584" y="3205397"/>
              <a:ext cx="2641600" cy="2032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2" name="TextBox 10"/>
            <p:cNvSpPr txBox="1">
              <a:spLocks noChangeArrowheads="1"/>
            </p:cNvSpPr>
            <p:nvPr/>
          </p:nvSpPr>
          <p:spPr bwMode="auto">
            <a:xfrm>
              <a:off x="6370134" y="2824149"/>
              <a:ext cx="2021840" cy="8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Many results must be  reviewed.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For </a:t>
            </a:r>
            <a:r>
              <a:rPr lang="en-US" altLang="en-US" b="1" dirty="0" smtClean="0">
                <a:solidFill>
                  <a:srgbClr val="00B050"/>
                </a:solidFill>
              </a:rPr>
              <a:t>Exact Phrases </a:t>
            </a:r>
            <a:r>
              <a:rPr lang="en-US" altLang="en-US" dirty="0" smtClean="0"/>
              <a:t>(2)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77913"/>
            <a:ext cx="8178800" cy="5368925"/>
          </a:xfrm>
        </p:spPr>
        <p:txBody>
          <a:bodyPr/>
          <a:lstStyle/>
          <a:p>
            <a:r>
              <a:rPr lang="en-US" altLang="en-US" dirty="0" smtClean="0"/>
              <a:t>Enclosing the phrase that you are searching for in </a:t>
            </a:r>
            <a:r>
              <a:rPr lang="en-US" altLang="en-US" b="1" dirty="0" smtClean="0">
                <a:solidFill>
                  <a:srgbClr val="00B050"/>
                </a:solidFill>
              </a:rPr>
              <a:t>quotes</a:t>
            </a:r>
            <a:r>
              <a:rPr lang="en-US" altLang="en-US" dirty="0" smtClean="0"/>
              <a:t> will search for pages that contain only that specific phrase.</a:t>
            </a:r>
            <a:endParaRPr lang="en-CA" alt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1182" r="43259" b="28859"/>
          <a:stretch>
            <a:fillRect/>
          </a:stretch>
        </p:blipFill>
        <p:spPr bwMode="auto">
          <a:xfrm>
            <a:off x="639763" y="1939925"/>
            <a:ext cx="5943600" cy="4151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16325" y="2835275"/>
            <a:ext cx="5527675" cy="1533525"/>
            <a:chOff x="3616960" y="2834640"/>
            <a:chExt cx="5527040" cy="1534160"/>
          </a:xfrm>
        </p:grpSpPr>
        <p:cxnSp>
          <p:nvCxnSpPr>
            <p:cNvPr id="43017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3616960" y="2834640"/>
              <a:ext cx="3474720" cy="10668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8" name="TextBox 8"/>
            <p:cNvSpPr txBox="1">
              <a:spLocks noChangeArrowheads="1"/>
            </p:cNvSpPr>
            <p:nvPr/>
          </p:nvSpPr>
          <p:spPr bwMode="auto">
            <a:xfrm>
              <a:off x="7122160" y="342392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 smtClean="0">
                  <a:solidFill>
                    <a:srgbClr val="00B050"/>
                  </a:solidFill>
                </a:rPr>
                <a:t>Fewer but </a:t>
              </a:r>
              <a:r>
                <a:rPr lang="en-US" altLang="en-US" sz="1800" b="1" dirty="0">
                  <a:solidFill>
                    <a:srgbClr val="00B050"/>
                  </a:solidFill>
                </a:rPr>
                <a:t>more relevant results show up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0" y="1736725"/>
            <a:ext cx="5334000" cy="946150"/>
            <a:chOff x="3810000" y="1737360"/>
            <a:chExt cx="5334000" cy="944880"/>
          </a:xfrm>
        </p:grpSpPr>
        <p:cxnSp>
          <p:nvCxnSpPr>
            <p:cNvPr id="43015" name="Straight Arrow Connector 12"/>
            <p:cNvCxnSpPr>
              <a:cxnSpLocks noChangeShapeType="1"/>
            </p:cNvCxnSpPr>
            <p:nvPr/>
          </p:nvCxnSpPr>
          <p:spPr bwMode="auto">
            <a:xfrm rot="10800000" flipV="1">
              <a:off x="3810000" y="2214880"/>
              <a:ext cx="3281680" cy="609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6" name="TextBox 13"/>
            <p:cNvSpPr txBox="1">
              <a:spLocks noChangeArrowheads="1"/>
            </p:cNvSpPr>
            <p:nvPr/>
          </p:nvSpPr>
          <p:spPr bwMode="auto">
            <a:xfrm>
              <a:off x="7122160" y="173736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The desired phrased enclosed quotation marks.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6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0" y="1828800"/>
            <a:ext cx="7919446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</a:t>
            </a:r>
            <a:r>
              <a:rPr lang="en-US" altLang="en-US" b="1" dirty="0" smtClean="0">
                <a:solidFill>
                  <a:srgbClr val="00B050"/>
                </a:solidFill>
              </a:rPr>
              <a:t>Exact Phrases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81671" y="924241"/>
            <a:ext cx="6226489" cy="2874163"/>
            <a:chOff x="3251200" y="926690"/>
            <a:chExt cx="6226489" cy="2873150"/>
          </a:xfrm>
        </p:grpSpPr>
        <p:cxnSp>
          <p:nvCxnSpPr>
            <p:cNvPr id="44037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3251200" y="1450064"/>
              <a:ext cx="4285929" cy="2349776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38" name="TextBox 8"/>
            <p:cNvSpPr txBox="1">
              <a:spLocks noChangeArrowheads="1"/>
            </p:cNvSpPr>
            <p:nvPr/>
          </p:nvSpPr>
          <p:spPr bwMode="auto">
            <a:xfrm>
              <a:off x="7537129" y="926690"/>
              <a:ext cx="1940560" cy="90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No other combinations are possible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9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Words That Are Commonly </a:t>
            </a:r>
            <a:r>
              <a:rPr lang="en-US" altLang="en-US" b="1" dirty="0" smtClean="0">
                <a:solidFill>
                  <a:srgbClr val="FF0000"/>
                </a:solidFill>
              </a:rPr>
              <a:t>Ignored By Google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b="1" dirty="0" smtClean="0">
                <a:solidFill>
                  <a:srgbClr val="FF0000"/>
                </a:solidFill>
              </a:rPr>
              <a:t>Stop words </a:t>
            </a:r>
            <a:r>
              <a:rPr lang="en-CA" altLang="en-US" dirty="0" smtClean="0"/>
              <a:t>are ignored by search engines such as Google:</a:t>
            </a:r>
          </a:p>
          <a:p>
            <a:pPr lvl="1"/>
            <a:r>
              <a:rPr lang="en-CA" altLang="en-US" b="1" dirty="0" smtClean="0">
                <a:solidFill>
                  <a:srgbClr val="FF0000"/>
                </a:solidFill>
              </a:rPr>
              <a:t>Common</a:t>
            </a:r>
            <a:r>
              <a:rPr lang="en-CA" altLang="en-US" dirty="0" smtClean="0"/>
              <a:t> words</a:t>
            </a:r>
          </a:p>
          <a:p>
            <a:pPr lvl="1"/>
            <a:r>
              <a:rPr lang="en-CA" altLang="en-US" b="1" dirty="0" smtClean="0">
                <a:solidFill>
                  <a:srgbClr val="FF0000"/>
                </a:solidFill>
              </a:rPr>
              <a:t>Reserved</a:t>
            </a:r>
            <a:r>
              <a:rPr lang="en-CA" altLang="en-US" dirty="0" smtClean="0"/>
              <a:t> words</a:t>
            </a:r>
          </a:p>
          <a:p>
            <a:pPr lvl="1"/>
            <a:endParaRPr lang="en-CA" altLang="en-US" dirty="0" smtClean="0"/>
          </a:p>
          <a:p>
            <a:r>
              <a:rPr lang="en-CA" altLang="en-US" dirty="0" smtClean="0"/>
              <a:t>The search engine can be forced to </a:t>
            </a:r>
            <a:r>
              <a:rPr lang="en-CA" altLang="en-US" b="1" dirty="0" smtClean="0">
                <a:solidFill>
                  <a:srgbClr val="00B050"/>
                </a:solidFill>
              </a:rPr>
              <a:t>include the stop words</a:t>
            </a:r>
            <a:r>
              <a:rPr lang="en-CA" altLang="en-US" dirty="0" smtClean="0"/>
              <a:t>:</a:t>
            </a:r>
          </a:p>
          <a:p>
            <a:pPr marL="628650" lvl="1" indent="-288925">
              <a:buFont typeface="+mj-lt"/>
              <a:buAutoNum type="arabicPeriod"/>
            </a:pPr>
            <a:r>
              <a:rPr lang="en-CA" altLang="en-US" dirty="0" smtClean="0"/>
              <a:t>Use</a:t>
            </a:r>
            <a:r>
              <a:rPr lang="en-CA" altLang="en-US" dirty="0" smtClean="0">
                <a:solidFill>
                  <a:srgbClr val="00B050"/>
                </a:solidFill>
              </a:rPr>
              <a:t> </a:t>
            </a:r>
            <a:r>
              <a:rPr lang="en-CA" altLang="en-US" b="1" dirty="0" smtClean="0">
                <a:solidFill>
                  <a:srgbClr val="00B050"/>
                </a:solidFill>
              </a:rPr>
              <a:t>quotes</a:t>
            </a:r>
            <a:r>
              <a:rPr lang="en-CA" altLang="en-US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</a:t>
            </a:r>
            <a:r>
              <a:rPr lang="en-US" altLang="en-US" sz="18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en-CA" altLang="en-US" sz="1800" dirty="0" smtClean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	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marL="682625" lvl="1" indent="-342900">
              <a:buFont typeface="+mj-lt"/>
              <a:buAutoNum type="arabicPeriod" startAt="2"/>
            </a:pPr>
            <a:r>
              <a:rPr lang="en-CA" altLang="en-US" dirty="0" smtClean="0"/>
              <a:t>Use the </a:t>
            </a:r>
            <a:r>
              <a:rPr lang="en-CA" altLang="en-US" b="1" dirty="0" smtClean="0">
                <a:solidFill>
                  <a:srgbClr val="00B050"/>
                </a:solidFill>
              </a:rPr>
              <a:t>‘plus’ operator</a:t>
            </a:r>
            <a:r>
              <a:rPr lang="en-CA" altLang="en-US" b="1" dirty="0" smtClean="0"/>
              <a:t>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 Wars I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 Wars </a:t>
            </a:r>
            <a:r>
              <a:rPr lang="en-US" altLang="en-US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pPr lvl="1"/>
            <a:endParaRPr lang="en-CA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56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If </a:t>
            </a:r>
            <a:r>
              <a:rPr lang="en-US" altLang="en-US" b="1" dirty="0" smtClean="0">
                <a:solidFill>
                  <a:srgbClr val="00B050"/>
                </a:solidFill>
              </a:rPr>
              <a:t>More Than One Word </a:t>
            </a:r>
            <a:r>
              <a:rPr lang="en-US" altLang="en-US" dirty="0" smtClean="0"/>
              <a:t>Can Be Used?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concepts can be represented by using different words.</a:t>
            </a:r>
          </a:p>
          <a:p>
            <a:r>
              <a:rPr lang="en-US" altLang="en-US" dirty="0" smtClean="0"/>
              <a:t>The ‘</a:t>
            </a:r>
            <a:r>
              <a:rPr lang="en-US" altLang="en-US" b="1" dirty="0" smtClean="0">
                <a:solidFill>
                  <a:srgbClr val="00B050"/>
                </a:solidFill>
              </a:rPr>
              <a:t>~</a:t>
            </a:r>
            <a:r>
              <a:rPr lang="en-US" altLang="en-US" dirty="0" smtClean="0"/>
              <a:t>’ operator includes synonyms in the search.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cheap computers</a:t>
            </a:r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1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Search Criteria Is Incomplete/Partially Unknown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example, searching for information on this person: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How is his name spelled?</a:t>
            </a:r>
          </a:p>
          <a:p>
            <a:pPr lvl="1"/>
            <a:r>
              <a:rPr lang="en-US" altLang="en-US" dirty="0" smtClean="0"/>
              <a:t>Arnold Scwartzengger?</a:t>
            </a:r>
          </a:p>
          <a:p>
            <a:pPr lvl="1"/>
            <a:r>
              <a:rPr lang="en-US" altLang="en-US" dirty="0" smtClean="0"/>
              <a:t>Arnold Schwartzenger?</a:t>
            </a:r>
          </a:p>
          <a:p>
            <a:pPr lvl="1"/>
            <a:r>
              <a:rPr lang="en-US" altLang="en-US" dirty="0" smtClean="0"/>
              <a:t>Arnald Scwartzencker?</a:t>
            </a:r>
          </a:p>
          <a:p>
            <a:r>
              <a:rPr lang="en-US" altLang="en-US" dirty="0" smtClean="0"/>
              <a:t>FYI it’s “Arnold Schwarzenegger”</a:t>
            </a:r>
          </a:p>
          <a:p>
            <a:pPr lvl="1"/>
            <a:endParaRPr lang="en-US" altLang="en-US" dirty="0" smtClean="0"/>
          </a:p>
          <a:p>
            <a:pPr lvl="1"/>
            <a:endParaRPr lang="en-CA" alt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130349" y="4343400"/>
            <a:ext cx="5257800" cy="1752600"/>
            <a:chOff x="3886200" y="4343400"/>
            <a:chExt cx="4572000" cy="1752600"/>
          </a:xfrm>
        </p:grpSpPr>
        <p:sp>
          <p:nvSpPr>
            <p:cNvPr id="5" name="Right Brace 4"/>
            <p:cNvSpPr/>
            <p:nvPr/>
          </p:nvSpPr>
          <p:spPr>
            <a:xfrm>
              <a:off x="3886200" y="4895850"/>
              <a:ext cx="530087" cy="9906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10808" y="4343400"/>
              <a:ext cx="4147392" cy="1752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marL="176213" indent="-176213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FF0000"/>
                  </a:solidFill>
                </a:rPr>
                <a:t>Note: many search engines try to ‘guess’ what you are thinking but sometimes software guesses wrong (“auto correct” on mobiles)</a:t>
              </a:r>
            </a:p>
            <a:p>
              <a:pPr marL="176213" indent="-176213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FF0000"/>
                  </a:solidFill>
                </a:rPr>
                <a:t>Also handy for less common words and phrases e.g., technical terms, foreign languages translated to English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8902" y="1743420"/>
            <a:ext cx="6215788" cy="2416235"/>
            <a:chOff x="828902" y="1743420"/>
            <a:chExt cx="6215788" cy="2416235"/>
          </a:xfrm>
        </p:grpSpPr>
        <p:sp>
          <p:nvSpPr>
            <p:cNvPr id="48133" name="TextBox 7"/>
            <p:cNvSpPr txBox="1">
              <a:spLocks noChangeArrowheads="1"/>
            </p:cNvSpPr>
            <p:nvPr/>
          </p:nvSpPr>
          <p:spPr bwMode="auto">
            <a:xfrm>
              <a:off x="4800600" y="3845330"/>
              <a:ext cx="224409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Image: </a:t>
              </a:r>
              <a:r>
                <a:rPr lang="en-US" altLang="en-US" sz="1200" dirty="0" smtClean="0">
                  <a:hlinkClick r:id="rId3"/>
                </a:rPr>
                <a:t>www.cnn.com</a:t>
              </a:r>
              <a:r>
                <a:rPr lang="en-US" altLang="en-US" sz="1200" dirty="0" smtClean="0"/>
                <a:t> (2015)</a:t>
              </a:r>
              <a:endParaRPr lang="en-US" altLang="en-US" sz="1200" dirty="0"/>
            </a:p>
            <a:p>
              <a:pPr eaLnBrk="1" hangingPunct="1"/>
              <a:endParaRPr lang="en-CA" altLang="en-US" sz="1800" dirty="0"/>
            </a:p>
          </p:txBody>
        </p:sp>
        <p:pic>
          <p:nvPicPr>
            <p:cNvPr id="34820" name="Picture 4" descr="http://i2.cdn.turner.com/cnn/dam/assets/130628115407-schwarzenegger-the-terminator-horizontal-galler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7" t="7496" r="36393" b="21178"/>
            <a:stretch/>
          </p:blipFill>
          <p:spPr bwMode="auto">
            <a:xfrm>
              <a:off x="4800600" y="1743420"/>
              <a:ext cx="1194016" cy="212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rnold Schwarzenegger February 2015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80489"/>
              <a:ext cx="1405890" cy="1945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828902" y="3725494"/>
              <a:ext cx="3060453" cy="276999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 smtClean="0"/>
                <a:t>Image: Koch/Munich </a:t>
              </a:r>
              <a:r>
                <a:rPr lang="en-US" sz="1200" dirty="0"/>
                <a:t>Security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The Wildcard In Searches</a:t>
            </a:r>
          </a:p>
        </p:txBody>
      </p:sp>
      <p:pic>
        <p:nvPicPr>
          <p:cNvPr id="564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25249" r="43636" b="35419"/>
          <a:stretch>
            <a:fillRect/>
          </a:stretch>
        </p:blipFill>
        <p:spPr bwMode="auto">
          <a:xfrm>
            <a:off x="393700" y="976313"/>
            <a:ext cx="8459788" cy="5554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229" name="Oval 5"/>
          <p:cNvSpPr>
            <a:spLocks noChangeArrowheads="1"/>
          </p:cNvSpPr>
          <p:nvPr/>
        </p:nvSpPr>
        <p:spPr bwMode="auto">
          <a:xfrm>
            <a:off x="2687638" y="1227138"/>
            <a:ext cx="1165225" cy="56832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2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Internet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can be viewed as a large collection of networks</a:t>
            </a:r>
          </a:p>
          <a:p>
            <a:pPr lvl="1"/>
            <a:r>
              <a:rPr lang="en-CA" dirty="0" smtClean="0"/>
              <a:t>A “network of networks”</a:t>
            </a:r>
            <a:endParaRPr lang="en-CA" dirty="0"/>
          </a:p>
        </p:txBody>
      </p:sp>
      <p:pic>
        <p:nvPicPr>
          <p:cNvPr id="4" name="Picture 3" descr="isp-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4072"/>
            <a:ext cx="6324600" cy="507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0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Wildcard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such as Google have been refined to reduce but not entirely remove the need for wildcards.</a:t>
            </a:r>
          </a:p>
          <a:p>
            <a:r>
              <a:rPr lang="en-US" dirty="0" smtClean="0"/>
              <a:t>Google may not provide useful alternatives when searching for technical terms or foreign words translated into English </a:t>
            </a:r>
          </a:p>
          <a:p>
            <a:r>
              <a:rPr lang="en-US" dirty="0" smtClean="0"/>
              <a:t>Example: “Lei Sui, Lung” (English translation of the Chinese name of the famous martial artist/movie star: Bruce Lee)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13798" r="38102" b="68952"/>
          <a:stretch/>
        </p:blipFill>
        <p:spPr bwMode="auto">
          <a:xfrm>
            <a:off x="762000" y="3733800"/>
            <a:ext cx="7511441" cy="172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Searching A Range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Searching numerical values within a certain min – max range</a:t>
            </a:r>
          </a:p>
          <a:p>
            <a:r>
              <a:rPr lang="en-US" altLang="en-US" dirty="0" smtClean="0"/>
              <a:t>Range operator </a:t>
            </a:r>
            <a:r>
              <a:rPr lang="en-US" altLang="en-US" b="1" dirty="0" smtClean="0">
                <a:solidFill>
                  <a:srgbClr val="00B050"/>
                </a:solidFill>
              </a:rPr>
              <a:t>.. </a:t>
            </a:r>
            <a:r>
              <a:rPr lang="en-US" altLang="en-US" dirty="0" smtClean="0"/>
              <a:t>(multiple dots)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Qatar History 2000</a:t>
            </a:r>
            <a:r>
              <a:rPr lang="en-US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2009</a:t>
            </a:r>
          </a:p>
          <a:p>
            <a:pPr lvl="1">
              <a:buFont typeface="Times New Roman" pitchFamily="18" charset="0"/>
              <a:buNone/>
            </a:pPr>
            <a:r>
              <a:rPr lang="it-IT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computer 2000 QR</a:t>
            </a:r>
            <a:r>
              <a:rPr lang="it-IT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it-IT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5000 QR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48525"/>
            <a:ext cx="7281044" cy="3680675"/>
          </a:xfrm>
          <a:prstGeom prst="rect">
            <a:avLst/>
          </a:prstGeom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Range Searching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885238"/>
            <a:ext cx="4572000" cy="1330594"/>
            <a:chOff x="3789680" y="914400"/>
            <a:chExt cx="4572000" cy="1331253"/>
          </a:xfrm>
        </p:grpSpPr>
        <p:sp>
          <p:nvSpPr>
            <p:cNvPr id="51208" name="TextBox 4"/>
            <p:cNvSpPr txBox="1">
              <a:spLocks noChangeArrowheads="1"/>
            </p:cNvSpPr>
            <p:nvPr/>
          </p:nvSpPr>
          <p:spPr bwMode="auto">
            <a:xfrm>
              <a:off x="7020560" y="914400"/>
              <a:ext cx="1341120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Search criteria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1209" name="Straight Arrow Connector 7"/>
            <p:cNvCxnSpPr>
              <a:cxnSpLocks noChangeShapeType="1"/>
              <a:stCxn id="51208" idx="1"/>
            </p:cNvCxnSpPr>
            <p:nvPr/>
          </p:nvCxnSpPr>
          <p:spPr bwMode="auto">
            <a:xfrm flipH="1">
              <a:off x="3789680" y="1234441"/>
              <a:ext cx="3230880" cy="1011212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3200400" y="2570994"/>
            <a:ext cx="5562598" cy="1848606"/>
            <a:chOff x="3200400" y="2570994"/>
            <a:chExt cx="5562598" cy="184860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200400" y="2570994"/>
              <a:ext cx="5562598" cy="1848606"/>
              <a:chOff x="3200080" y="2570011"/>
              <a:chExt cx="5563314" cy="1849500"/>
            </a:xfrm>
          </p:grpSpPr>
          <p:sp>
            <p:nvSpPr>
              <p:cNvPr id="51206" name="TextBox 5"/>
              <p:cNvSpPr txBox="1">
                <a:spLocks noChangeArrowheads="1"/>
              </p:cNvSpPr>
              <p:nvPr/>
            </p:nvSpPr>
            <p:spPr bwMode="auto">
              <a:xfrm>
                <a:off x="7539105" y="2570011"/>
                <a:ext cx="1224289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800" b="1" dirty="0">
                    <a:solidFill>
                      <a:srgbClr val="00B050"/>
                    </a:solidFill>
                  </a:rPr>
                  <a:t>Numerical range </a:t>
                </a:r>
                <a:endParaRPr lang="en-CA" altLang="en-US" sz="18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1207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3200080" y="2900211"/>
                <a:ext cx="4309205" cy="1519300"/>
              </a:xfrm>
              <a:prstGeom prst="straightConnector1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5867401" y="2901034"/>
              <a:ext cx="1641648" cy="1376034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790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Among Alternatives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Normally when a word is included in the search box Google will try to find web pages that include </a:t>
            </a:r>
            <a:r>
              <a:rPr lang="en-US" altLang="en-US" b="1" dirty="0" smtClean="0"/>
              <a:t>all</a:t>
            </a:r>
            <a:r>
              <a:rPr lang="en-US" altLang="en-US" dirty="0" smtClean="0"/>
              <a:t> those words.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cute wallpapers cats dogs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cute wallpapers cat OR dogs</a:t>
            </a:r>
          </a:p>
          <a:p>
            <a:pPr>
              <a:buFontTx/>
              <a:buNone/>
            </a:pPr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“Bruce Lee” OR “Little Dragon” OR “Lee Siu Lung</a:t>
            </a:r>
            <a:r>
              <a:rPr lang="en-US" altLang="en-US" dirty="0" smtClean="0"/>
              <a:t>”</a:t>
            </a:r>
          </a:p>
          <a:p>
            <a:pPr lvl="1">
              <a:buNone/>
            </a:pPr>
            <a:r>
              <a:rPr lang="en-US" altLang="en-US" dirty="0" smtClean="0"/>
              <a:t>“Wayne Gretzky” OR “The Great One“ OR Number 99” Or “Number ninety nine”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67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Among </a:t>
            </a:r>
            <a:r>
              <a:rPr lang="en-US" altLang="en-US" b="1" dirty="0" smtClean="0">
                <a:solidFill>
                  <a:srgbClr val="00B050"/>
                </a:solidFill>
              </a:rPr>
              <a:t>Alternatives</a:t>
            </a:r>
            <a:r>
              <a:rPr lang="en-US" altLang="en-US" dirty="0" smtClean="0"/>
              <a:t> (2)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Note: Google is case sensitive in this situation! (OR must be upper case in order to search for alternatives).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 be or not to be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Vs.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To be </a:t>
            </a:r>
            <a:r>
              <a:rPr lang="en-US" altLang="en-US" b="1" dirty="0" smtClean="0">
                <a:solidFill>
                  <a:srgbClr val="00B050"/>
                </a:solidFill>
              </a:rPr>
              <a:t>OR</a:t>
            </a:r>
            <a:r>
              <a:rPr lang="en-US" altLang="en-US" dirty="0" smtClean="0"/>
              <a:t> not to be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8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</a:t>
            </a:r>
            <a:r>
              <a:rPr lang="en-CA" dirty="0" smtClean="0"/>
              <a:t>Terms (Default)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726" b="13194"/>
          <a:stretch/>
        </p:blipFill>
        <p:spPr>
          <a:xfrm>
            <a:off x="1905000" y="1409700"/>
            <a:ext cx="4671484" cy="54483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716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</a:t>
            </a:r>
            <a:r>
              <a:rPr lang="en-CA" dirty="0" smtClean="0"/>
              <a:t>Terms (“OR”)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815484" cy="567055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074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Multiple Search Terms, OR - No Caps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04925"/>
            <a:ext cx="6153150" cy="5553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36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</a:t>
            </a:r>
            <a:r>
              <a:rPr lang="en-US" altLang="en-US" b="1" dirty="0" smtClean="0">
                <a:solidFill>
                  <a:srgbClr val="00B050"/>
                </a:solidFill>
              </a:rPr>
              <a:t>Alternatives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21886" r="3143" b="32552"/>
          <a:stretch>
            <a:fillRect/>
          </a:stretch>
        </p:blipFill>
        <p:spPr bwMode="auto">
          <a:xfrm>
            <a:off x="427038" y="1147763"/>
            <a:ext cx="6045200" cy="3586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92475" y="842963"/>
            <a:ext cx="5689600" cy="935037"/>
            <a:chOff x="3291840" y="843280"/>
            <a:chExt cx="5689600" cy="934720"/>
          </a:xfrm>
        </p:grpSpPr>
        <p:sp>
          <p:nvSpPr>
            <p:cNvPr id="54281" name="TextBox 4"/>
            <p:cNvSpPr txBox="1">
              <a:spLocks noChangeArrowheads="1"/>
            </p:cNvSpPr>
            <p:nvPr/>
          </p:nvSpPr>
          <p:spPr bwMode="auto">
            <a:xfrm>
              <a:off x="7559040" y="843280"/>
              <a:ext cx="1422400" cy="93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B050"/>
                  </a:solidFill>
                </a:rPr>
                <a:t>All words that must appear</a:t>
              </a:r>
              <a:endParaRPr lang="en-CA" alt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54282" name="Straight Arrow Connector 6"/>
            <p:cNvCxnSpPr>
              <a:cxnSpLocks noChangeShapeType="1"/>
              <a:stCxn id="54281" idx="1"/>
            </p:cNvCxnSpPr>
            <p:nvPr/>
          </p:nvCxnSpPr>
          <p:spPr bwMode="auto">
            <a:xfrm rot="10800000" flipV="1">
              <a:off x="3291840" y="1310640"/>
              <a:ext cx="4267200" cy="17272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2875" y="2032000"/>
            <a:ext cx="6207125" cy="1147763"/>
            <a:chOff x="2682240" y="2032000"/>
            <a:chExt cx="6207760" cy="1148080"/>
          </a:xfrm>
        </p:grpSpPr>
        <p:sp>
          <p:nvSpPr>
            <p:cNvPr id="54278" name="TextBox 7"/>
            <p:cNvSpPr txBox="1">
              <a:spLocks noChangeArrowheads="1"/>
            </p:cNvSpPr>
            <p:nvPr/>
          </p:nvSpPr>
          <p:spPr bwMode="auto">
            <a:xfrm>
              <a:off x="7538720" y="2153920"/>
              <a:ext cx="1351280" cy="102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One of more of these words can appear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4279" name="Straight Arrow Connector 10"/>
            <p:cNvCxnSpPr>
              <a:cxnSpLocks noChangeShapeType="1"/>
              <a:stCxn id="54278" idx="1"/>
            </p:cNvCxnSpPr>
            <p:nvPr/>
          </p:nvCxnSpPr>
          <p:spPr bwMode="auto">
            <a:xfrm rot="10800000">
              <a:off x="4084320" y="2032000"/>
              <a:ext cx="3454400" cy="6350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Straight Arrow Connector 12"/>
            <p:cNvCxnSpPr>
              <a:cxnSpLocks noChangeShapeType="1"/>
              <a:stCxn id="54278" idx="1"/>
            </p:cNvCxnSpPr>
            <p:nvPr/>
          </p:nvCxnSpPr>
          <p:spPr bwMode="auto">
            <a:xfrm rot="10800000">
              <a:off x="2682240" y="2072640"/>
              <a:ext cx="4856480" cy="5943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83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‘OR’: Exceptions</a:t>
            </a:r>
            <a:r>
              <a:rPr lang="en-US" altLang="en-US" baseline="30000" dirty="0" smtClean="0"/>
              <a:t>1</a:t>
            </a:r>
            <a:endParaRPr lang="en-CA" altLang="en-US" baseline="30000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Google was designed to approximate how people think and behave when searching for information.</a:t>
            </a:r>
          </a:p>
          <a:p>
            <a:r>
              <a:rPr lang="en-US" altLang="en-US" dirty="0" smtClean="0"/>
              <a:t>Consequently exceptions to the rules are sometimes made.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What you tell the search engine: For better </a:t>
            </a:r>
            <a:r>
              <a:rPr lang="en-US" altLang="en-US" b="1" dirty="0" smtClean="0"/>
              <a:t>OR</a:t>
            </a:r>
            <a:r>
              <a:rPr lang="en-US" altLang="en-US" dirty="0" smtClean="0"/>
              <a:t> for worse</a:t>
            </a:r>
          </a:p>
          <a:p>
            <a:pPr lvl="1">
              <a:buNone/>
            </a:pPr>
            <a:r>
              <a:rPr lang="en-US" altLang="en-US" dirty="0" smtClean="0"/>
              <a:t>What the search engine looks for: </a:t>
            </a:r>
            <a:r>
              <a:rPr lang="en-US" altLang="en-US" dirty="0"/>
              <a:t>For better </a:t>
            </a:r>
            <a:r>
              <a:rPr lang="en-US" altLang="en-US" b="1" dirty="0" smtClean="0"/>
              <a:t>or</a:t>
            </a:r>
            <a:r>
              <a:rPr lang="en-US" altLang="en-US" dirty="0" smtClean="0"/>
              <a:t> </a:t>
            </a:r>
            <a:r>
              <a:rPr lang="en-US" altLang="en-US" dirty="0"/>
              <a:t>for </a:t>
            </a:r>
            <a:r>
              <a:rPr lang="en-US" altLang="en-US" dirty="0" smtClean="0"/>
              <a:t>worse</a:t>
            </a:r>
            <a:endParaRPr lang="en-US" altLang="en-US" dirty="0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0" y="6543675"/>
            <a:ext cx="4886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 From </a:t>
            </a:r>
            <a:r>
              <a:rPr lang="en-US" altLang="en-US" dirty="0">
                <a:hlinkClick r:id="rId3"/>
              </a:rPr>
              <a:t>http://www.google.com/support/websearch</a:t>
            </a:r>
            <a:r>
              <a:rPr lang="en-US" altLang="en-US" dirty="0"/>
              <a:t>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206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Required For An Internet Connection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Network hardware (NIC) and the software to run it (driver software) – as mentioned it’s typically included.</a:t>
            </a:r>
          </a:p>
          <a:p>
            <a:r>
              <a:rPr lang="en-CA" dirty="0" smtClean="0"/>
              <a:t>An internet ‘provider’</a:t>
            </a:r>
          </a:p>
          <a:p>
            <a:r>
              <a:rPr lang="en-CA" dirty="0" smtClean="0"/>
              <a:t>Hardware to connect to the Internet service Provider           (ISP):</a:t>
            </a:r>
          </a:p>
          <a:p>
            <a:pPr lvl="1"/>
            <a:r>
              <a:rPr lang="en-CA" dirty="0" smtClean="0"/>
              <a:t>A ‘modem’: </a:t>
            </a:r>
          </a:p>
          <a:p>
            <a:pPr lvl="2"/>
            <a:r>
              <a:rPr lang="en-CA" dirty="0" smtClean="0"/>
              <a:t>Allows computer information to be transmitted to the Internet</a:t>
            </a:r>
          </a:p>
          <a:p>
            <a:pPr lvl="2"/>
            <a:r>
              <a:rPr lang="en-CA" dirty="0" smtClean="0"/>
              <a:t>Allows information from the Internet to be received by the computer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7696200" y="1828800"/>
            <a:ext cx="1600200" cy="2144840"/>
            <a:chOff x="7696200" y="1828800"/>
            <a:chExt cx="1600200" cy="21448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1828800"/>
              <a:ext cx="1197429" cy="15784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96200" y="3450420"/>
              <a:ext cx="1600200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CA" sz="1400" dirty="0" smtClean="0"/>
                <a:t>Internet modem: James Tam</a:t>
              </a:r>
              <a:endParaRPr lang="en-CA" sz="1400" dirty="0"/>
            </a:p>
          </p:txBody>
        </p:sp>
      </p:grpSp>
      <p:pic>
        <p:nvPicPr>
          <p:cNvPr id="12" name="Picture 11" descr="isp-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97" y="4520184"/>
            <a:ext cx="227691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383280" y="4572000"/>
            <a:ext cx="2781300" cy="1028700"/>
            <a:chOff x="3383280" y="4572000"/>
            <a:chExt cx="2781300" cy="1028700"/>
          </a:xfrm>
        </p:grpSpPr>
        <p:sp>
          <p:nvSpPr>
            <p:cNvPr id="11" name="Explosion 1 10"/>
            <p:cNvSpPr/>
            <p:nvPr/>
          </p:nvSpPr>
          <p:spPr>
            <a:xfrm>
              <a:off x="4107180" y="4762500"/>
              <a:ext cx="2057400" cy="838200"/>
            </a:xfrm>
            <a:prstGeom prst="irregularSeal1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ISP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83280" y="4572000"/>
              <a:ext cx="1299666" cy="676656"/>
            </a:xfrm>
            <a:custGeom>
              <a:avLst/>
              <a:gdLst>
                <a:gd name="connsiteX0" fmla="*/ 0 w 1299666"/>
                <a:gd name="connsiteY0" fmla="*/ 676656 h 676656"/>
                <a:gd name="connsiteX1" fmla="*/ 18288 w 1299666"/>
                <a:gd name="connsiteY1" fmla="*/ 566928 h 676656"/>
                <a:gd name="connsiteX2" fmla="*/ 36576 w 1299666"/>
                <a:gd name="connsiteY2" fmla="*/ 512064 h 676656"/>
                <a:gd name="connsiteX3" fmla="*/ 73152 w 1299666"/>
                <a:gd name="connsiteY3" fmla="*/ 329184 h 676656"/>
                <a:gd name="connsiteX4" fmla="*/ 91440 w 1299666"/>
                <a:gd name="connsiteY4" fmla="*/ 274320 h 676656"/>
                <a:gd name="connsiteX5" fmla="*/ 146304 w 1299666"/>
                <a:gd name="connsiteY5" fmla="*/ 237744 h 676656"/>
                <a:gd name="connsiteX6" fmla="*/ 292608 w 1299666"/>
                <a:gd name="connsiteY6" fmla="*/ 256032 h 676656"/>
                <a:gd name="connsiteX7" fmla="*/ 347472 w 1299666"/>
                <a:gd name="connsiteY7" fmla="*/ 310896 h 676656"/>
                <a:gd name="connsiteX8" fmla="*/ 420624 w 1299666"/>
                <a:gd name="connsiteY8" fmla="*/ 365760 h 676656"/>
                <a:gd name="connsiteX9" fmla="*/ 438912 w 1299666"/>
                <a:gd name="connsiteY9" fmla="*/ 420624 h 676656"/>
                <a:gd name="connsiteX10" fmla="*/ 475488 w 1299666"/>
                <a:gd name="connsiteY10" fmla="*/ 475488 h 676656"/>
                <a:gd name="connsiteX11" fmla="*/ 457200 w 1299666"/>
                <a:gd name="connsiteY11" fmla="*/ 548640 h 676656"/>
                <a:gd name="connsiteX12" fmla="*/ 329184 w 1299666"/>
                <a:gd name="connsiteY12" fmla="*/ 493776 h 676656"/>
                <a:gd name="connsiteX13" fmla="*/ 292608 w 1299666"/>
                <a:gd name="connsiteY13" fmla="*/ 384048 h 676656"/>
                <a:gd name="connsiteX14" fmla="*/ 310896 w 1299666"/>
                <a:gd name="connsiteY14" fmla="*/ 292608 h 676656"/>
                <a:gd name="connsiteX15" fmla="*/ 438912 w 1299666"/>
                <a:gd name="connsiteY15" fmla="*/ 164592 h 676656"/>
                <a:gd name="connsiteX16" fmla="*/ 603504 w 1299666"/>
                <a:gd name="connsiteY16" fmla="*/ 91440 h 676656"/>
                <a:gd name="connsiteX17" fmla="*/ 804672 w 1299666"/>
                <a:gd name="connsiteY17" fmla="*/ 164592 h 676656"/>
                <a:gd name="connsiteX18" fmla="*/ 841248 w 1299666"/>
                <a:gd name="connsiteY18" fmla="*/ 310896 h 676656"/>
                <a:gd name="connsiteX19" fmla="*/ 822960 w 1299666"/>
                <a:gd name="connsiteY19" fmla="*/ 365760 h 676656"/>
                <a:gd name="connsiteX20" fmla="*/ 658368 w 1299666"/>
                <a:gd name="connsiteY20" fmla="*/ 292608 h 676656"/>
                <a:gd name="connsiteX21" fmla="*/ 676656 w 1299666"/>
                <a:gd name="connsiteY21" fmla="*/ 164592 h 676656"/>
                <a:gd name="connsiteX22" fmla="*/ 768096 w 1299666"/>
                <a:gd name="connsiteY22" fmla="*/ 54864 h 676656"/>
                <a:gd name="connsiteX23" fmla="*/ 877824 w 1299666"/>
                <a:gd name="connsiteY23" fmla="*/ 18288 h 676656"/>
                <a:gd name="connsiteX24" fmla="*/ 932688 w 1299666"/>
                <a:gd name="connsiteY24" fmla="*/ 0 h 676656"/>
                <a:gd name="connsiteX25" fmla="*/ 1152144 w 1299666"/>
                <a:gd name="connsiteY25" fmla="*/ 18288 h 676656"/>
                <a:gd name="connsiteX26" fmla="*/ 1225296 w 1299666"/>
                <a:gd name="connsiteY26" fmla="*/ 109728 h 676656"/>
                <a:gd name="connsiteX27" fmla="*/ 1261872 w 1299666"/>
                <a:gd name="connsiteY27" fmla="*/ 164592 h 676656"/>
                <a:gd name="connsiteX28" fmla="*/ 1298448 w 1299666"/>
                <a:gd name="connsiteY28" fmla="*/ 384048 h 67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99666" h="676656">
                  <a:moveTo>
                    <a:pt x="0" y="676656"/>
                  </a:moveTo>
                  <a:cubicBezTo>
                    <a:pt x="6096" y="640080"/>
                    <a:pt x="10244" y="603126"/>
                    <a:pt x="18288" y="566928"/>
                  </a:cubicBezTo>
                  <a:cubicBezTo>
                    <a:pt x="22470" y="548110"/>
                    <a:pt x="32394" y="530882"/>
                    <a:pt x="36576" y="512064"/>
                  </a:cubicBezTo>
                  <a:cubicBezTo>
                    <a:pt x="72502" y="350396"/>
                    <a:pt x="36716" y="456711"/>
                    <a:pt x="73152" y="329184"/>
                  </a:cubicBezTo>
                  <a:cubicBezTo>
                    <a:pt x="78448" y="310648"/>
                    <a:pt x="79398" y="289373"/>
                    <a:pt x="91440" y="274320"/>
                  </a:cubicBezTo>
                  <a:cubicBezTo>
                    <a:pt x="105170" y="257157"/>
                    <a:pt x="128016" y="249936"/>
                    <a:pt x="146304" y="237744"/>
                  </a:cubicBezTo>
                  <a:cubicBezTo>
                    <a:pt x="195072" y="243840"/>
                    <a:pt x="246419" y="239236"/>
                    <a:pt x="292608" y="256032"/>
                  </a:cubicBezTo>
                  <a:cubicBezTo>
                    <a:pt x="316914" y="264871"/>
                    <a:pt x="327835" y="294064"/>
                    <a:pt x="347472" y="310896"/>
                  </a:cubicBezTo>
                  <a:cubicBezTo>
                    <a:pt x="370614" y="330732"/>
                    <a:pt x="396240" y="347472"/>
                    <a:pt x="420624" y="365760"/>
                  </a:cubicBezTo>
                  <a:cubicBezTo>
                    <a:pt x="426720" y="384048"/>
                    <a:pt x="430291" y="403382"/>
                    <a:pt x="438912" y="420624"/>
                  </a:cubicBezTo>
                  <a:cubicBezTo>
                    <a:pt x="448742" y="440283"/>
                    <a:pt x="472380" y="453729"/>
                    <a:pt x="475488" y="475488"/>
                  </a:cubicBezTo>
                  <a:cubicBezTo>
                    <a:pt x="479043" y="500370"/>
                    <a:pt x="463296" y="524256"/>
                    <a:pt x="457200" y="548640"/>
                  </a:cubicBezTo>
                  <a:cubicBezTo>
                    <a:pt x="422634" y="539999"/>
                    <a:pt x="352572" y="531197"/>
                    <a:pt x="329184" y="493776"/>
                  </a:cubicBezTo>
                  <a:cubicBezTo>
                    <a:pt x="308750" y="461082"/>
                    <a:pt x="292608" y="384048"/>
                    <a:pt x="292608" y="384048"/>
                  </a:cubicBezTo>
                  <a:cubicBezTo>
                    <a:pt x="298704" y="353568"/>
                    <a:pt x="298034" y="320905"/>
                    <a:pt x="310896" y="292608"/>
                  </a:cubicBezTo>
                  <a:cubicBezTo>
                    <a:pt x="381806" y="136607"/>
                    <a:pt x="348018" y="210039"/>
                    <a:pt x="438912" y="164592"/>
                  </a:cubicBezTo>
                  <a:cubicBezTo>
                    <a:pt x="597102" y="85497"/>
                    <a:pt x="463909" y="126339"/>
                    <a:pt x="603504" y="91440"/>
                  </a:cubicBezTo>
                  <a:cubicBezTo>
                    <a:pt x="676986" y="100625"/>
                    <a:pt x="766882" y="81454"/>
                    <a:pt x="804672" y="164592"/>
                  </a:cubicBezTo>
                  <a:cubicBezTo>
                    <a:pt x="825473" y="210355"/>
                    <a:pt x="841248" y="310896"/>
                    <a:pt x="841248" y="310896"/>
                  </a:cubicBezTo>
                  <a:cubicBezTo>
                    <a:pt x="835152" y="329184"/>
                    <a:pt x="842043" y="363034"/>
                    <a:pt x="822960" y="365760"/>
                  </a:cubicBezTo>
                  <a:cubicBezTo>
                    <a:pt x="769192" y="373441"/>
                    <a:pt x="701522" y="321377"/>
                    <a:pt x="658368" y="292608"/>
                  </a:cubicBezTo>
                  <a:cubicBezTo>
                    <a:pt x="664464" y="249936"/>
                    <a:pt x="664270" y="205879"/>
                    <a:pt x="676656" y="164592"/>
                  </a:cubicBezTo>
                  <a:cubicBezTo>
                    <a:pt x="684396" y="138791"/>
                    <a:pt x="748502" y="65749"/>
                    <a:pt x="768096" y="54864"/>
                  </a:cubicBezTo>
                  <a:cubicBezTo>
                    <a:pt x="801799" y="36140"/>
                    <a:pt x="841248" y="30480"/>
                    <a:pt x="877824" y="18288"/>
                  </a:cubicBezTo>
                  <a:lnTo>
                    <a:pt x="932688" y="0"/>
                  </a:lnTo>
                  <a:cubicBezTo>
                    <a:pt x="1005840" y="6096"/>
                    <a:pt x="1080164" y="3892"/>
                    <a:pt x="1152144" y="18288"/>
                  </a:cubicBezTo>
                  <a:cubicBezTo>
                    <a:pt x="1220652" y="31990"/>
                    <a:pt x="1202159" y="63453"/>
                    <a:pt x="1225296" y="109728"/>
                  </a:cubicBezTo>
                  <a:cubicBezTo>
                    <a:pt x="1235126" y="129387"/>
                    <a:pt x="1252945" y="144507"/>
                    <a:pt x="1261872" y="164592"/>
                  </a:cubicBezTo>
                  <a:cubicBezTo>
                    <a:pt x="1310014" y="272912"/>
                    <a:pt x="1298448" y="270019"/>
                    <a:pt x="1298448" y="38404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5" name="Freeform 14"/>
          <p:cNvSpPr/>
          <p:nvPr/>
        </p:nvSpPr>
        <p:spPr>
          <a:xfrm>
            <a:off x="5724144" y="4754880"/>
            <a:ext cx="1134004" cy="292608"/>
          </a:xfrm>
          <a:custGeom>
            <a:avLst/>
            <a:gdLst>
              <a:gd name="connsiteX0" fmla="*/ 0 w 1134004"/>
              <a:gd name="connsiteY0" fmla="*/ 292608 h 292608"/>
              <a:gd name="connsiteX1" fmla="*/ 91440 w 1134004"/>
              <a:gd name="connsiteY1" fmla="*/ 182880 h 292608"/>
              <a:gd name="connsiteX2" fmla="*/ 146304 w 1134004"/>
              <a:gd name="connsiteY2" fmla="*/ 146304 h 292608"/>
              <a:gd name="connsiteX3" fmla="*/ 182880 w 1134004"/>
              <a:gd name="connsiteY3" fmla="*/ 91440 h 292608"/>
              <a:gd name="connsiteX4" fmla="*/ 292608 w 1134004"/>
              <a:gd name="connsiteY4" fmla="*/ 54864 h 292608"/>
              <a:gd name="connsiteX5" fmla="*/ 347472 w 1134004"/>
              <a:gd name="connsiteY5" fmla="*/ 36576 h 292608"/>
              <a:gd name="connsiteX6" fmla="*/ 402336 w 1134004"/>
              <a:gd name="connsiteY6" fmla="*/ 18288 h 292608"/>
              <a:gd name="connsiteX7" fmla="*/ 603504 w 1134004"/>
              <a:gd name="connsiteY7" fmla="*/ 0 h 292608"/>
              <a:gd name="connsiteX8" fmla="*/ 1024128 w 1134004"/>
              <a:gd name="connsiteY8" fmla="*/ 54864 h 292608"/>
              <a:gd name="connsiteX9" fmla="*/ 1078992 w 1134004"/>
              <a:gd name="connsiteY9" fmla="*/ 73152 h 292608"/>
              <a:gd name="connsiteX10" fmla="*/ 1133856 w 1134004"/>
              <a:gd name="connsiteY10" fmla="*/ 10972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004" h="292608">
                <a:moveTo>
                  <a:pt x="0" y="292608"/>
                </a:moveTo>
                <a:cubicBezTo>
                  <a:pt x="30480" y="256032"/>
                  <a:pt x="57774" y="216546"/>
                  <a:pt x="91440" y="182880"/>
                </a:cubicBezTo>
                <a:cubicBezTo>
                  <a:pt x="106982" y="167338"/>
                  <a:pt x="130762" y="161846"/>
                  <a:pt x="146304" y="146304"/>
                </a:cubicBezTo>
                <a:cubicBezTo>
                  <a:pt x="161846" y="130762"/>
                  <a:pt x="164241" y="103089"/>
                  <a:pt x="182880" y="91440"/>
                </a:cubicBezTo>
                <a:cubicBezTo>
                  <a:pt x="215574" y="71006"/>
                  <a:pt x="256032" y="67056"/>
                  <a:pt x="292608" y="54864"/>
                </a:cubicBezTo>
                <a:lnTo>
                  <a:pt x="347472" y="36576"/>
                </a:lnTo>
                <a:cubicBezTo>
                  <a:pt x="365760" y="30480"/>
                  <a:pt x="383138" y="20033"/>
                  <a:pt x="402336" y="18288"/>
                </a:cubicBezTo>
                <a:lnTo>
                  <a:pt x="603504" y="0"/>
                </a:lnTo>
                <a:cubicBezTo>
                  <a:pt x="952888" y="20552"/>
                  <a:pt x="815916" y="-14540"/>
                  <a:pt x="1024128" y="54864"/>
                </a:cubicBezTo>
                <a:lnTo>
                  <a:pt x="1078992" y="73152"/>
                </a:lnTo>
                <a:cubicBezTo>
                  <a:pt x="1139639" y="93368"/>
                  <a:pt x="1133856" y="72163"/>
                  <a:pt x="1133856" y="109728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Freeform 15"/>
          <p:cNvSpPr/>
          <p:nvPr/>
        </p:nvSpPr>
        <p:spPr>
          <a:xfrm>
            <a:off x="5797296" y="5394960"/>
            <a:ext cx="877824" cy="310896"/>
          </a:xfrm>
          <a:custGeom>
            <a:avLst/>
            <a:gdLst>
              <a:gd name="connsiteX0" fmla="*/ 0 w 877824"/>
              <a:gd name="connsiteY0" fmla="*/ 0 h 310896"/>
              <a:gd name="connsiteX1" fmla="*/ 201168 w 877824"/>
              <a:gd name="connsiteY1" fmla="*/ 146304 h 310896"/>
              <a:gd name="connsiteX2" fmla="*/ 256032 w 877824"/>
              <a:gd name="connsiteY2" fmla="*/ 182880 h 310896"/>
              <a:gd name="connsiteX3" fmla="*/ 384048 w 877824"/>
              <a:gd name="connsiteY3" fmla="*/ 256032 h 310896"/>
              <a:gd name="connsiteX4" fmla="*/ 457200 w 877824"/>
              <a:gd name="connsiteY4" fmla="*/ 274320 h 310896"/>
              <a:gd name="connsiteX5" fmla="*/ 640080 w 877824"/>
              <a:gd name="connsiteY5" fmla="*/ 310896 h 310896"/>
              <a:gd name="connsiteX6" fmla="*/ 859536 w 877824"/>
              <a:gd name="connsiteY6" fmla="*/ 274320 h 310896"/>
              <a:gd name="connsiteX7" fmla="*/ 877824 w 877824"/>
              <a:gd name="connsiteY7" fmla="*/ 256032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824" h="310896">
                <a:moveTo>
                  <a:pt x="0" y="0"/>
                </a:moveTo>
                <a:cubicBezTo>
                  <a:pt x="125766" y="100613"/>
                  <a:pt x="58962" y="51500"/>
                  <a:pt x="201168" y="146304"/>
                </a:cubicBezTo>
                <a:lnTo>
                  <a:pt x="256032" y="182880"/>
                </a:lnTo>
                <a:cubicBezTo>
                  <a:pt x="301511" y="213199"/>
                  <a:pt x="331013" y="236144"/>
                  <a:pt x="384048" y="256032"/>
                </a:cubicBezTo>
                <a:cubicBezTo>
                  <a:pt x="407582" y="264857"/>
                  <a:pt x="433033" y="267415"/>
                  <a:pt x="457200" y="274320"/>
                </a:cubicBezTo>
                <a:cubicBezTo>
                  <a:pt x="584876" y="310799"/>
                  <a:pt x="421607" y="279686"/>
                  <a:pt x="640080" y="310896"/>
                </a:cubicBezTo>
                <a:cubicBezTo>
                  <a:pt x="692231" y="305101"/>
                  <a:pt x="798260" y="304958"/>
                  <a:pt x="859536" y="274320"/>
                </a:cubicBezTo>
                <a:cubicBezTo>
                  <a:pt x="867247" y="270465"/>
                  <a:pt x="871728" y="262128"/>
                  <a:pt x="877824" y="256032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Freeform 16"/>
          <p:cNvSpPr/>
          <p:nvPr/>
        </p:nvSpPr>
        <p:spPr>
          <a:xfrm>
            <a:off x="5998464" y="5171165"/>
            <a:ext cx="646464" cy="114067"/>
          </a:xfrm>
          <a:custGeom>
            <a:avLst/>
            <a:gdLst>
              <a:gd name="connsiteX0" fmla="*/ 0 w 646464"/>
              <a:gd name="connsiteY0" fmla="*/ 114067 h 114067"/>
              <a:gd name="connsiteX1" fmla="*/ 310896 w 646464"/>
              <a:gd name="connsiteY1" fmla="*/ 4339 h 114067"/>
              <a:gd name="connsiteX2" fmla="*/ 566928 w 646464"/>
              <a:gd name="connsiteY2" fmla="*/ 22627 h 114067"/>
              <a:gd name="connsiteX3" fmla="*/ 640080 w 646464"/>
              <a:gd name="connsiteY3" fmla="*/ 40915 h 1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464" h="114067">
                <a:moveTo>
                  <a:pt x="0" y="114067"/>
                </a:moveTo>
                <a:cubicBezTo>
                  <a:pt x="103632" y="77491"/>
                  <a:pt x="202401" y="21838"/>
                  <a:pt x="310896" y="4339"/>
                </a:cubicBezTo>
                <a:cubicBezTo>
                  <a:pt x="395366" y="-9285"/>
                  <a:pt x="481953" y="12630"/>
                  <a:pt x="566928" y="22627"/>
                </a:cubicBezTo>
                <a:cubicBezTo>
                  <a:pt x="738762" y="42843"/>
                  <a:pt x="567355" y="40915"/>
                  <a:pt x="640080" y="40915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9" name="Group 18"/>
          <p:cNvGrpSpPr/>
          <p:nvPr/>
        </p:nvGrpSpPr>
        <p:grpSpPr>
          <a:xfrm>
            <a:off x="894588" y="4520184"/>
            <a:ext cx="2602992" cy="2318740"/>
            <a:chOff x="894588" y="4520184"/>
            <a:chExt cx="2602992" cy="23187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580" y="4520184"/>
              <a:ext cx="1143000" cy="1524000"/>
            </a:xfrm>
            <a:prstGeom prst="rect">
              <a:avLst/>
            </a:prstGeom>
          </p:spPr>
        </p:pic>
        <p:pic>
          <p:nvPicPr>
            <p:cNvPr id="10" name="Picture 7" descr="https://fbcdn-sphotos-a-a.akamaihd.net/hphotos-ak-ash3/946943_10151551541606836_2110209313_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0" t="17310" r="20888" b="14237"/>
            <a:stretch/>
          </p:blipFill>
          <p:spPr bwMode="auto">
            <a:xfrm>
              <a:off x="894588" y="4520184"/>
              <a:ext cx="7620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1609344" y="5212333"/>
              <a:ext cx="755904" cy="190442"/>
            </a:xfrm>
            <a:custGeom>
              <a:avLst/>
              <a:gdLst>
                <a:gd name="connsiteX0" fmla="*/ 0 w 755904"/>
                <a:gd name="connsiteY0" fmla="*/ 78995 h 190442"/>
                <a:gd name="connsiteX1" fmla="*/ 73152 w 755904"/>
                <a:gd name="connsiteY1" fmla="*/ 30227 h 190442"/>
                <a:gd name="connsiteX2" fmla="*/ 256032 w 755904"/>
                <a:gd name="connsiteY2" fmla="*/ 30227 h 190442"/>
                <a:gd name="connsiteX3" fmla="*/ 292608 w 755904"/>
                <a:gd name="connsiteY3" fmla="*/ 42419 h 190442"/>
                <a:gd name="connsiteX4" fmla="*/ 292608 w 755904"/>
                <a:gd name="connsiteY4" fmla="*/ 176531 h 190442"/>
                <a:gd name="connsiteX5" fmla="*/ 231648 w 755904"/>
                <a:gd name="connsiteY5" fmla="*/ 164339 h 190442"/>
                <a:gd name="connsiteX6" fmla="*/ 207264 w 755904"/>
                <a:gd name="connsiteY6" fmla="*/ 66803 h 190442"/>
                <a:gd name="connsiteX7" fmla="*/ 243840 w 755904"/>
                <a:gd name="connsiteY7" fmla="*/ 54611 h 190442"/>
                <a:gd name="connsiteX8" fmla="*/ 292608 w 755904"/>
                <a:gd name="connsiteY8" fmla="*/ 30227 h 190442"/>
                <a:gd name="connsiteX9" fmla="*/ 487680 w 755904"/>
                <a:gd name="connsiteY9" fmla="*/ 42419 h 190442"/>
                <a:gd name="connsiteX10" fmla="*/ 512064 w 755904"/>
                <a:gd name="connsiteY10" fmla="*/ 115571 h 190442"/>
                <a:gd name="connsiteX11" fmla="*/ 524256 w 755904"/>
                <a:gd name="connsiteY11" fmla="*/ 152147 h 190442"/>
                <a:gd name="connsiteX12" fmla="*/ 512064 w 755904"/>
                <a:gd name="connsiteY12" fmla="*/ 188723 h 190442"/>
                <a:gd name="connsiteX13" fmla="*/ 426720 w 755904"/>
                <a:gd name="connsiteY13" fmla="*/ 152147 h 190442"/>
                <a:gd name="connsiteX14" fmla="*/ 414528 w 755904"/>
                <a:gd name="connsiteY14" fmla="*/ 115571 h 190442"/>
                <a:gd name="connsiteX15" fmla="*/ 463296 w 755904"/>
                <a:gd name="connsiteY15" fmla="*/ 42419 h 190442"/>
                <a:gd name="connsiteX16" fmla="*/ 536448 w 755904"/>
                <a:gd name="connsiteY16" fmla="*/ 18035 h 190442"/>
                <a:gd name="connsiteX17" fmla="*/ 755904 w 755904"/>
                <a:gd name="connsiteY17" fmla="*/ 5843 h 19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904" h="190442">
                  <a:moveTo>
                    <a:pt x="0" y="78995"/>
                  </a:moveTo>
                  <a:cubicBezTo>
                    <a:pt x="24384" y="62739"/>
                    <a:pt x="45553" y="40084"/>
                    <a:pt x="73152" y="30227"/>
                  </a:cubicBezTo>
                  <a:cubicBezTo>
                    <a:pt x="140679" y="6110"/>
                    <a:pt x="189581" y="20734"/>
                    <a:pt x="256032" y="30227"/>
                  </a:cubicBezTo>
                  <a:cubicBezTo>
                    <a:pt x="268224" y="34291"/>
                    <a:pt x="284580" y="32384"/>
                    <a:pt x="292608" y="42419"/>
                  </a:cubicBezTo>
                  <a:cubicBezTo>
                    <a:pt x="318157" y="74355"/>
                    <a:pt x="296216" y="151277"/>
                    <a:pt x="292608" y="176531"/>
                  </a:cubicBezTo>
                  <a:cubicBezTo>
                    <a:pt x="272288" y="172467"/>
                    <a:pt x="250183" y="173606"/>
                    <a:pt x="231648" y="164339"/>
                  </a:cubicBezTo>
                  <a:cubicBezTo>
                    <a:pt x="190288" y="143659"/>
                    <a:pt x="179829" y="107955"/>
                    <a:pt x="207264" y="66803"/>
                  </a:cubicBezTo>
                  <a:cubicBezTo>
                    <a:pt x="214393" y="56110"/>
                    <a:pt x="232028" y="59673"/>
                    <a:pt x="243840" y="54611"/>
                  </a:cubicBezTo>
                  <a:cubicBezTo>
                    <a:pt x="260545" y="47452"/>
                    <a:pt x="276352" y="38355"/>
                    <a:pt x="292608" y="30227"/>
                  </a:cubicBezTo>
                  <a:cubicBezTo>
                    <a:pt x="357632" y="34291"/>
                    <a:pt x="426959" y="18805"/>
                    <a:pt x="487680" y="42419"/>
                  </a:cubicBezTo>
                  <a:cubicBezTo>
                    <a:pt x="511635" y="51735"/>
                    <a:pt x="503936" y="91187"/>
                    <a:pt x="512064" y="115571"/>
                  </a:cubicBezTo>
                  <a:lnTo>
                    <a:pt x="524256" y="152147"/>
                  </a:lnTo>
                  <a:cubicBezTo>
                    <a:pt x="520192" y="164339"/>
                    <a:pt x="523996" y="183950"/>
                    <a:pt x="512064" y="188723"/>
                  </a:cubicBezTo>
                  <a:cubicBezTo>
                    <a:pt x="487461" y="198564"/>
                    <a:pt x="443675" y="163451"/>
                    <a:pt x="426720" y="152147"/>
                  </a:cubicBezTo>
                  <a:cubicBezTo>
                    <a:pt x="422656" y="139955"/>
                    <a:pt x="414528" y="128422"/>
                    <a:pt x="414528" y="115571"/>
                  </a:cubicBezTo>
                  <a:cubicBezTo>
                    <a:pt x="414528" y="72423"/>
                    <a:pt x="426547" y="58752"/>
                    <a:pt x="463296" y="42419"/>
                  </a:cubicBezTo>
                  <a:cubicBezTo>
                    <a:pt x="486784" y="31980"/>
                    <a:pt x="512064" y="26163"/>
                    <a:pt x="536448" y="18035"/>
                  </a:cubicBezTo>
                  <a:cubicBezTo>
                    <a:pt x="630856" y="-13434"/>
                    <a:pt x="560173" y="5843"/>
                    <a:pt x="755904" y="584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54580" y="6100260"/>
              <a:ext cx="1025346" cy="7386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CA" sz="1400" dirty="0" smtClean="0"/>
                <a:t>Internet modem: James Tam</a:t>
              </a:r>
              <a:endParaRPr lang="en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79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Excluding Words</a:t>
            </a:r>
            <a:endParaRPr lang="en-CA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may be times when you want Google to exclude sites with certain words or phrases.</a:t>
            </a:r>
          </a:p>
          <a:p>
            <a:r>
              <a:rPr lang="en-US" altLang="en-US" dirty="0" smtClean="0"/>
              <a:t>This can be done with the </a:t>
            </a:r>
            <a:r>
              <a:rPr lang="en-US" altLang="en-US" b="1" dirty="0" smtClean="0">
                <a:solidFill>
                  <a:srgbClr val="00B050"/>
                </a:solidFill>
              </a:rPr>
              <a:t>subtraction operator </a:t>
            </a:r>
            <a:r>
              <a:rPr lang="en-US" altLang="en-US" dirty="0" smtClean="0"/>
              <a:t>(subtract the words that follow the operator from search results).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“James Tam”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“James Tam” </a:t>
            </a:r>
            <a:r>
              <a:rPr lang="en-US" altLang="en-US" b="1" dirty="0" smtClean="0">
                <a:solidFill>
                  <a:srgbClr val="00B050"/>
                </a:solidFill>
              </a:rPr>
              <a:t>-</a:t>
            </a:r>
            <a:r>
              <a:rPr lang="en-US" altLang="en-US" dirty="0" err="1" smtClean="0"/>
              <a:t>calgary</a:t>
            </a:r>
            <a:endParaRPr lang="en-US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5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2281"/>
            <a:ext cx="7296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Excluding Words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30060" y="1324602"/>
            <a:ext cx="5689600" cy="955675"/>
            <a:chOff x="3312160" y="843280"/>
            <a:chExt cx="5689600" cy="955040"/>
          </a:xfrm>
        </p:grpSpPr>
        <p:sp>
          <p:nvSpPr>
            <p:cNvPr id="57352" name="TextBox 4"/>
            <p:cNvSpPr txBox="1">
              <a:spLocks noChangeArrowheads="1"/>
            </p:cNvSpPr>
            <p:nvPr/>
          </p:nvSpPr>
          <p:spPr bwMode="auto">
            <a:xfrm>
              <a:off x="7559040" y="843280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Exact search phrase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3" name="Straight Arrow Connector 7"/>
            <p:cNvCxnSpPr>
              <a:cxnSpLocks noChangeShapeType="1"/>
              <a:stCxn id="57352" idx="1"/>
            </p:cNvCxnSpPr>
            <p:nvPr/>
          </p:nvCxnSpPr>
          <p:spPr bwMode="auto">
            <a:xfrm rot="10800000" flipV="1">
              <a:off x="3312160" y="1153160"/>
              <a:ext cx="4246880" cy="6451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159123" y="3048000"/>
            <a:ext cx="5832477" cy="1253738"/>
            <a:chOff x="3159758" y="3047507"/>
            <a:chExt cx="5831841" cy="1251815"/>
          </a:xfrm>
        </p:grpSpPr>
        <p:sp>
          <p:nvSpPr>
            <p:cNvPr id="57350" name="TextBox 5"/>
            <p:cNvSpPr txBox="1">
              <a:spLocks noChangeArrowheads="1"/>
            </p:cNvSpPr>
            <p:nvPr/>
          </p:nvSpPr>
          <p:spPr bwMode="auto">
            <a:xfrm>
              <a:off x="7548879" y="3679562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Excluded word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1" name="Straight Arrow Connector 9"/>
            <p:cNvCxnSpPr>
              <a:cxnSpLocks noChangeShapeType="1"/>
              <a:stCxn id="57350" idx="1"/>
            </p:cNvCxnSpPr>
            <p:nvPr/>
          </p:nvCxnSpPr>
          <p:spPr bwMode="auto">
            <a:xfrm flipH="1" flipV="1">
              <a:off x="3159758" y="3047507"/>
              <a:ext cx="4389121" cy="941935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112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Site Specific Searches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Useful when a webpage is large and/or not well organized:</a:t>
            </a:r>
          </a:p>
          <a:p>
            <a:pPr lvl="1"/>
            <a:r>
              <a:rPr lang="en-US" altLang="en-US" dirty="0" smtClean="0"/>
              <a:t>Searching the current webpage</a:t>
            </a:r>
          </a:p>
          <a:p>
            <a:pPr lvl="1"/>
            <a:r>
              <a:rPr lang="en-US" altLang="en-US" dirty="0" smtClean="0"/>
              <a:t>Searching the entire site (and only that site)</a:t>
            </a:r>
          </a:p>
        </p:txBody>
      </p:sp>
    </p:spTree>
    <p:extLst>
      <p:ext uri="{BB962C8B-B14F-4D97-AF65-F5344CB8AC3E}">
        <p14:creationId xmlns:p14="http://schemas.microsoft.com/office/powerpoint/2010/main" val="25244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The Currently Viewed Web Page</a:t>
            </a:r>
          </a:p>
        </p:txBody>
      </p:sp>
      <p:pic>
        <p:nvPicPr>
          <p:cNvPr id="5703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5" b="18063"/>
          <a:stretch>
            <a:fillRect/>
          </a:stretch>
        </p:blipFill>
        <p:spPr>
          <a:xfrm>
            <a:off x="471488" y="1031875"/>
            <a:ext cx="7464425" cy="5597525"/>
          </a:xfr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497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Searching One Website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Involves searching one entire site (and not just the page from the site that is currently loaded into the web browser). Results from other sites will not be shown.</a:t>
            </a:r>
          </a:p>
          <a:p>
            <a:pPr lvl="1"/>
            <a:r>
              <a:rPr lang="en-US" altLang="en-US" dirty="0" smtClean="0"/>
              <a:t>Use the ‘</a:t>
            </a:r>
            <a:r>
              <a:rPr lang="en-US" altLang="en-US" b="1" dirty="0" smtClean="0">
                <a:solidFill>
                  <a:srgbClr val="00B050"/>
                </a:solidFill>
              </a:rPr>
              <a:t>site</a:t>
            </a:r>
            <a:r>
              <a:rPr lang="en-US" altLang="en-US" dirty="0" smtClean="0"/>
              <a:t>’ keyword</a:t>
            </a:r>
          </a:p>
          <a:p>
            <a:r>
              <a:rPr lang="en-US" altLang="en-US" dirty="0" smtClean="0"/>
              <a:t>Example: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6124" y="3278652"/>
            <a:ext cx="7056914" cy="834997"/>
            <a:chOff x="736124" y="3278652"/>
            <a:chExt cx="7056914" cy="834997"/>
          </a:xfrm>
        </p:grpSpPr>
        <p:sp>
          <p:nvSpPr>
            <p:cNvPr id="63497" name="TextBox 4"/>
            <p:cNvSpPr txBox="1">
              <a:spLocks noChangeArrowheads="1"/>
            </p:cNvSpPr>
            <p:nvPr/>
          </p:nvSpPr>
          <p:spPr bwMode="auto">
            <a:xfrm>
              <a:off x="762000" y="3278652"/>
              <a:ext cx="7031038" cy="47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Search only the University of Calgary website for the desired text</a:t>
              </a:r>
              <a:endParaRPr lang="en-CA" altLang="en-US" sz="18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91098"/>
            <a:stretch/>
          </p:blipFill>
          <p:spPr>
            <a:xfrm>
              <a:off x="736124" y="3654068"/>
              <a:ext cx="6086475" cy="45958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6124" y="4279149"/>
            <a:ext cx="6012815" cy="2497067"/>
            <a:chOff x="722948" y="4266049"/>
            <a:chExt cx="6012815" cy="2497067"/>
          </a:xfrm>
        </p:grpSpPr>
        <p:sp>
          <p:nvSpPr>
            <p:cNvPr id="63495" name="TextBox 8"/>
            <p:cNvSpPr txBox="1">
              <a:spLocks noChangeArrowheads="1"/>
            </p:cNvSpPr>
            <p:nvPr/>
          </p:nvSpPr>
          <p:spPr bwMode="auto">
            <a:xfrm>
              <a:off x="762000" y="4266049"/>
              <a:ext cx="5973763" cy="4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Results are only from the University of Calgary website</a:t>
              </a:r>
              <a:endParaRPr lang="en-CA" altLang="en-US" sz="1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47219" b="-1"/>
            <a:stretch/>
          </p:blipFill>
          <p:spPr>
            <a:xfrm>
              <a:off x="722948" y="4579819"/>
              <a:ext cx="4876800" cy="2183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075645"/>
            <a:ext cx="7267575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Searching One Website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24200" y="4657559"/>
            <a:ext cx="5957887" cy="935038"/>
            <a:chOff x="1782683" y="2174240"/>
            <a:chExt cx="5959237" cy="934721"/>
          </a:xfrm>
        </p:grpSpPr>
        <p:cxnSp>
          <p:nvCxnSpPr>
            <p:cNvPr id="64520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1782683" y="2560320"/>
              <a:ext cx="4557159" cy="548641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1" name="TextBox 11"/>
            <p:cNvSpPr txBox="1">
              <a:spLocks noChangeArrowheads="1"/>
            </p:cNvSpPr>
            <p:nvPr/>
          </p:nvSpPr>
          <p:spPr bwMode="auto">
            <a:xfrm>
              <a:off x="6360160" y="2174240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Site being searched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67000" y="2133600"/>
            <a:ext cx="6415608" cy="650474"/>
            <a:chOff x="1570644" y="3134505"/>
            <a:chExt cx="6414640" cy="650240"/>
          </a:xfrm>
        </p:grpSpPr>
        <p:cxnSp>
          <p:nvCxnSpPr>
            <p:cNvPr id="64518" name="Straight Arrow Connector 5"/>
            <p:cNvCxnSpPr>
              <a:cxnSpLocks noChangeShapeType="1"/>
              <a:stCxn id="64519" idx="1"/>
            </p:cNvCxnSpPr>
            <p:nvPr/>
          </p:nvCxnSpPr>
          <p:spPr bwMode="auto">
            <a:xfrm flipH="1" flipV="1">
              <a:off x="1570644" y="3134505"/>
              <a:ext cx="5032881" cy="32512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19" name="TextBox 6"/>
            <p:cNvSpPr txBox="1">
              <a:spLocks noChangeArrowheads="1"/>
            </p:cNvSpPr>
            <p:nvPr/>
          </p:nvSpPr>
          <p:spPr bwMode="auto">
            <a:xfrm>
              <a:off x="6603524" y="3134505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Information sought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7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Evaluating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section is crafted for students who need to conduct research for an undergraduate course e.g., writing a paper</a:t>
            </a:r>
          </a:p>
          <a:p>
            <a:pPr lvl="1"/>
            <a:r>
              <a:rPr lang="en-US" dirty="0" smtClean="0"/>
              <a:t>But the principles can be applied when researching information for personal reasons because it may improve the quality of the results (e.g., “Are there technical reasons why a MAC is any more or less secure than a Windows-PC?”)</a:t>
            </a:r>
          </a:p>
          <a:p>
            <a:r>
              <a:rPr lang="en-US" dirty="0" smtClean="0"/>
              <a:t>Finding: Where to look for information</a:t>
            </a:r>
          </a:p>
          <a:p>
            <a:r>
              <a:rPr lang="en-US" dirty="0" smtClean="0"/>
              <a:t>Evaluating: Determining </a:t>
            </a:r>
            <a:r>
              <a:rPr lang="en-US" dirty="0"/>
              <a:t>the quality of information?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7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conducting formal research information sources should be evaluated for quality</a:t>
            </a:r>
          </a:p>
          <a:p>
            <a:pPr lvl="1"/>
            <a:r>
              <a:rPr lang="en-US" dirty="0" smtClean="0"/>
              <a:t>Not all sources of information are equal in terms quality.</a:t>
            </a:r>
          </a:p>
          <a:p>
            <a:pPr lvl="1"/>
            <a:r>
              <a:rPr lang="en-US" dirty="0" smtClean="0"/>
              <a:t>Contrast: a private individual’s personal blog vs. a website containing the current research being conducted by the experts in a particular field.</a:t>
            </a:r>
          </a:p>
          <a:p>
            <a:r>
              <a:rPr lang="en-US" dirty="0" smtClean="0"/>
              <a:t>Where to start?</a:t>
            </a:r>
          </a:p>
          <a:p>
            <a:pPr lvl="1"/>
            <a:r>
              <a:rPr lang="en-US" dirty="0" smtClean="0"/>
              <a:t>Check with your course instructor: what level of research is expected?</a:t>
            </a:r>
          </a:p>
          <a:p>
            <a:pPr lvl="1"/>
            <a:r>
              <a:rPr lang="en-US" dirty="0" smtClean="0"/>
              <a:t>Journals and conference </a:t>
            </a:r>
            <a:r>
              <a:rPr lang="en-US" dirty="0" smtClean="0"/>
              <a:t>proceedings</a:t>
            </a:r>
          </a:p>
          <a:p>
            <a:pPr lvl="1"/>
            <a:r>
              <a:rPr lang="en-US" dirty="0" smtClean="0"/>
              <a:t>Books</a:t>
            </a:r>
            <a:endParaRPr lang="en-US" dirty="0" smtClean="0"/>
          </a:p>
          <a:p>
            <a:pPr lvl="1"/>
            <a:r>
              <a:rPr lang="en-US" dirty="0" smtClean="0"/>
              <a:t>Online: </a:t>
            </a:r>
            <a:r>
              <a:rPr lang="en-US" dirty="0" smtClean="0"/>
              <a:t>websites</a:t>
            </a:r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19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 And Conference Proceedings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Publications that describe the latest theories and research produced by domain experts</a:t>
            </a:r>
          </a:p>
          <a:p>
            <a:r>
              <a:rPr lang="en-US" dirty="0" smtClean="0"/>
              <a:t>The quality of publications can vary</a:t>
            </a:r>
          </a:p>
          <a:p>
            <a:pPr lvl="1"/>
            <a:r>
              <a:rPr lang="en-US" dirty="0" smtClean="0"/>
              <a:t>First tier publications: </a:t>
            </a:r>
          </a:p>
          <a:p>
            <a:pPr lvl="1"/>
            <a:r>
              <a:rPr lang="en-US" dirty="0" smtClean="0"/>
              <a:t>Second tier “average” publications:</a:t>
            </a:r>
          </a:p>
          <a:p>
            <a:pPr lvl="1"/>
            <a:r>
              <a:rPr lang="en-US" dirty="0" smtClean="0"/>
              <a:t>However in terms of undergraduate research the quality of papers produced at either category should be sufficient (check with your course instructor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Which ones are at least reasonably good ones? Check the instructor’s publication list and look at the journals and conferences in which this person has published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Overall the quality of the information is generally good</a:t>
            </a:r>
          </a:p>
          <a:p>
            <a:r>
              <a:rPr lang="en-US" dirty="0" smtClean="0"/>
              <a:t>Since it is written by ‘experts’ for ‘experts’ it may be difficult for the typical student to read and </a:t>
            </a:r>
            <a:r>
              <a:rPr lang="en-US" dirty="0" smtClean="0"/>
              <a:t>understand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3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Journals And Conference </a:t>
            </a:r>
            <a:r>
              <a:rPr lang="en-US" dirty="0" smtClean="0"/>
              <a:t>Proceedings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(in case you’re curious):</a:t>
            </a:r>
          </a:p>
          <a:p>
            <a:pPr lvl="2"/>
            <a:r>
              <a:rPr lang="en-US" dirty="0">
                <a:hlinkClick r:id="rId2"/>
              </a:rPr>
              <a:t>http://www.sigchi.org/conferences/</a:t>
            </a:r>
            <a:r>
              <a:rPr lang="en-US" dirty="0"/>
              <a:t>      “User-friendly technology”</a:t>
            </a:r>
          </a:p>
          <a:p>
            <a:pPr lvl="2"/>
            <a:r>
              <a:rPr lang="en-US" dirty="0">
                <a:hlinkClick r:id="rId3"/>
              </a:rPr>
              <a:t>http://cscw.acm.org/2015/</a:t>
            </a:r>
            <a:r>
              <a:rPr lang="en-US" dirty="0"/>
              <a:t>                     “Technology to support groups”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22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Bandwidth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It’s the speed at which information can be transmitted along a network or online.</a:t>
            </a:r>
          </a:p>
          <a:p>
            <a:r>
              <a:rPr lang="en-CA" dirty="0" smtClean="0"/>
              <a:t>Example maximum transmission speed of a </a:t>
            </a:r>
            <a:r>
              <a:rPr lang="en-CA" dirty="0" smtClean="0"/>
              <a:t>NIC (based </a:t>
            </a:r>
            <a:r>
              <a:rPr lang="en-CA" dirty="0"/>
              <a:t>on </a:t>
            </a:r>
            <a:r>
              <a:rPr lang="en-CA" dirty="0" smtClean="0"/>
              <a:t>info from Fall 2015)</a:t>
            </a:r>
            <a:endParaRPr lang="en-CA" dirty="0" smtClean="0"/>
          </a:p>
          <a:p>
            <a:pPr lvl="1"/>
            <a:r>
              <a:rPr lang="en-CA" sz="1800" dirty="0" smtClean="0"/>
              <a:t>Intel's </a:t>
            </a:r>
            <a:r>
              <a:rPr lang="en-CA" sz="1800" dirty="0"/>
              <a:t>Reliable PCI Express Gigabit CT Network Interface </a:t>
            </a:r>
            <a:r>
              <a:rPr lang="en-CA" sz="1800" dirty="0" smtClean="0"/>
              <a:t>Card: Max speed (CAT6 network cable) 1000 Mbps (1,000 Mega bits per second)</a:t>
            </a:r>
          </a:p>
          <a:p>
            <a:pPr lvl="1"/>
            <a:r>
              <a:rPr lang="en-CA" sz="1800" dirty="0" smtClean="0"/>
              <a:t>Recall: 1 byte = 8 bits</a:t>
            </a:r>
          </a:p>
          <a:p>
            <a:pPr lvl="1"/>
            <a:r>
              <a:rPr lang="en-CA" sz="1800" dirty="0" smtClean="0"/>
              <a:t>1000 Mbps = 1000/8 = 125 MB per second </a:t>
            </a:r>
          </a:p>
          <a:p>
            <a:pPr lvl="1"/>
            <a:r>
              <a:rPr lang="en-CA" sz="1800" dirty="0" smtClean="0"/>
              <a:t>Also recall M = Mega (1,000,000)</a:t>
            </a:r>
          </a:p>
          <a:p>
            <a:pPr lvl="1"/>
            <a:r>
              <a:rPr lang="en-CA" sz="1800" dirty="0" smtClean="0"/>
              <a:t>125 MB = 125 million bytes transmitted per second</a:t>
            </a:r>
          </a:p>
          <a:p>
            <a:pPr lvl="1"/>
            <a:endParaRPr lang="en-CA" sz="1800" dirty="0"/>
          </a:p>
          <a:p>
            <a:pPr lvl="1"/>
            <a:endParaRPr lang="en-CA" sz="1800" dirty="0" smtClean="0"/>
          </a:p>
          <a:p>
            <a:pPr lvl="1"/>
            <a:endParaRPr lang="en-CA" sz="1800" dirty="0"/>
          </a:p>
          <a:p>
            <a:pPr lvl="1"/>
            <a:endParaRPr lang="en-CA" sz="1800" dirty="0" smtClean="0"/>
          </a:p>
          <a:p>
            <a:pPr marL="339725" lvl="1" indent="0">
              <a:buNone/>
            </a:pPr>
            <a:endParaRPr lang="en-CA" sz="1800" dirty="0" smtClean="0"/>
          </a:p>
          <a:p>
            <a:pPr lvl="1"/>
            <a:r>
              <a:rPr lang="en-CA" sz="1800" dirty="0" smtClean="0"/>
              <a:t>…so why is my ‘Internet [connection]’ so slow</a:t>
            </a:r>
            <a:r>
              <a:rPr lang="en-CA" sz="1800" dirty="0" smtClean="0"/>
              <a:t>??!! (Your speed is ~3 – 100 Mbps)</a:t>
            </a:r>
            <a:endParaRPr lang="en-CA" sz="1800" dirty="0"/>
          </a:p>
          <a:p>
            <a:endParaRPr lang="en-CA" dirty="0" smtClean="0"/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286431"/>
              </p:ext>
            </p:extLst>
          </p:nvPr>
        </p:nvGraphicFramePr>
        <p:xfrm>
          <a:off x="228600" y="4572000"/>
          <a:ext cx="8686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CA" dirty="0" smtClean="0"/>
                        <a:t>Bandwidth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 MB image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(Standard def.</a:t>
                      </a:r>
                      <a:r>
                        <a:rPr lang="en-CA" baseline="0" dirty="0" smtClean="0"/>
                        <a:t> movie) </a:t>
                      </a:r>
                      <a:r>
                        <a:rPr lang="en-CA" dirty="0" smtClean="0"/>
                        <a:t>70 MB / 1</a:t>
                      </a:r>
                      <a:r>
                        <a:rPr lang="en-CA" baseline="0" dirty="0" smtClean="0"/>
                        <a:t> hour movie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(Hi-def. movie) 2.4 GB / 1 hour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CA" dirty="0" smtClean="0"/>
                        <a:t>125 MB per second (1000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0.032 second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0.56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19.2 seconds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Books: First look at the intended audience</a:t>
            </a:r>
          </a:p>
          <a:p>
            <a:pPr lvl="1"/>
            <a:r>
              <a:rPr lang="en-US" dirty="0"/>
              <a:t>General population: with no background knowledge in the domain?</a:t>
            </a:r>
          </a:p>
          <a:p>
            <a:pPr lvl="2"/>
            <a:r>
              <a:rPr lang="en-US" dirty="0"/>
              <a:t>e.g., “A brief history of time</a:t>
            </a:r>
            <a:r>
              <a:rPr lang="en-US" dirty="0" smtClean="0"/>
              <a:t>” by Stephen Hawking</a:t>
            </a:r>
          </a:p>
          <a:p>
            <a:pPr lvl="2"/>
            <a:r>
              <a:rPr lang="en-US" dirty="0" smtClean="0"/>
              <a:t>Probably too rudimentary for use in post-secondary courses.</a:t>
            </a:r>
            <a:endParaRPr lang="en-US" dirty="0"/>
          </a:p>
          <a:p>
            <a:pPr lvl="1"/>
            <a:r>
              <a:rPr lang="en-US" dirty="0"/>
              <a:t>Students: high school or post-secondary</a:t>
            </a:r>
          </a:p>
          <a:p>
            <a:pPr lvl="2"/>
            <a:r>
              <a:rPr lang="en-US" dirty="0" smtClean="0"/>
              <a:t>May be at an appropriate level of detail (for the latter category) if you just want general knowledge of a topic (e.g., instead of taking a course)</a:t>
            </a:r>
          </a:p>
          <a:p>
            <a:pPr lvl="2"/>
            <a:r>
              <a:rPr lang="en-US" dirty="0" smtClean="0"/>
              <a:t>Probably not specialized enough if you need to write a paper for a course </a:t>
            </a:r>
          </a:p>
          <a:p>
            <a:pPr lvl="2"/>
            <a:r>
              <a:rPr lang="en-US" dirty="0" smtClean="0"/>
              <a:t>e.g., you are taking CPSC 203 there is a brief hardware introduction but the introduction is probably not sufficient if you need to write a paper on the specific hardware needed for high-end gaming computers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than the other sources, websites vary greatly in quality</a:t>
            </a:r>
          </a:p>
          <a:p>
            <a:pPr lvl="1"/>
            <a:r>
              <a:rPr lang="en-US" dirty="0" smtClean="0"/>
              <a:t>The publishers of conference may host websites describing the latest research conducted by the experts </a:t>
            </a:r>
          </a:p>
          <a:p>
            <a:pPr lvl="1"/>
            <a:r>
              <a:rPr lang="en-US" dirty="0" smtClean="0"/>
              <a:t>On the other hand: anyone can make their own website about a particular topic</a:t>
            </a:r>
          </a:p>
          <a:p>
            <a:r>
              <a:rPr lang="en-US" dirty="0" smtClean="0"/>
              <a:t>Some things to keep in mind when evaluating the quality of a website:</a:t>
            </a:r>
          </a:p>
          <a:p>
            <a:pPr lvl="1"/>
            <a:r>
              <a:rPr lang="en-US" dirty="0" smtClean="0"/>
              <a:t>Who is the author: 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idely regarded expert in the field</a:t>
            </a:r>
          </a:p>
          <a:p>
            <a:pPr lvl="2"/>
            <a:r>
              <a:rPr lang="en-US" dirty="0" smtClean="0"/>
              <a:t>Industry expert (which field, is it similar to the one described in the website)</a:t>
            </a:r>
          </a:p>
          <a:p>
            <a:pPr lvl="2"/>
            <a:r>
              <a:rPr lang="en-US" dirty="0" smtClean="0"/>
              <a:t>Does the person have any apparent conflicts or agendas e.g., a CEO of a computer manufacturing company writing a review of laptops (sometimes </a:t>
            </a:r>
            <a:r>
              <a:rPr lang="en-US" dirty="0" smtClean="0"/>
              <a:t>not so </a:t>
            </a:r>
            <a:r>
              <a:rPr lang="en-US" dirty="0" smtClean="0"/>
              <a:t>obvious)</a:t>
            </a:r>
          </a:p>
          <a:p>
            <a:pPr lvl="2"/>
            <a:r>
              <a:rPr lang="en-US" dirty="0" smtClean="0"/>
              <a:t>Are points backed by facts? Are those facts citing reputable sources?</a:t>
            </a:r>
          </a:p>
          <a:p>
            <a:pPr lvl="3"/>
            <a:r>
              <a:rPr lang="en-US" dirty="0" smtClean="0"/>
              <a:t>Some </a:t>
            </a:r>
            <a:r>
              <a:rPr lang="en-US" dirty="0" smtClean="0"/>
              <a:t>present </a:t>
            </a:r>
            <a:r>
              <a:rPr lang="en-US" dirty="0" smtClean="0"/>
              <a:t>opinions as facts.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Online: </a:t>
            </a:r>
            <a:r>
              <a:rPr lang="en-US" dirty="0" smtClean="0"/>
              <a:t>Websites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Who is the intended audience of the website:</a:t>
            </a:r>
          </a:p>
          <a:p>
            <a:pPr lvl="2"/>
            <a:r>
              <a:rPr lang="en-US" dirty="0"/>
              <a:t>Expert researchers?</a:t>
            </a:r>
          </a:p>
          <a:p>
            <a:pPr lvl="2"/>
            <a:r>
              <a:rPr lang="en-US" dirty="0"/>
              <a:t>General population?</a:t>
            </a:r>
          </a:p>
          <a:p>
            <a:pPr lvl="2"/>
            <a:r>
              <a:rPr lang="en-US" dirty="0"/>
              <a:t>Combination? E.g., </a:t>
            </a:r>
            <a:r>
              <a:rPr lang="en-US" dirty="0">
                <a:hlinkClick r:id="rId3"/>
              </a:rPr>
              <a:t>www.mayoclinic.org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http://www.hopkinsmedicine.org</a:t>
            </a:r>
            <a:endParaRPr lang="en-US" dirty="0"/>
          </a:p>
          <a:p>
            <a:r>
              <a:rPr lang="en-US" dirty="0" smtClean="0"/>
              <a:t>If the content is produced by a university or reputable research group then it’s probably correct </a:t>
            </a:r>
          </a:p>
          <a:p>
            <a:pPr lvl="1"/>
            <a:r>
              <a:rPr lang="en-US" dirty="0" smtClean="0"/>
              <a:t>E.g., Mayo clinic, Johns Hopkins</a:t>
            </a:r>
          </a:p>
          <a:p>
            <a:pPr lvl="1"/>
            <a:r>
              <a:rPr lang="en-US" dirty="0" smtClean="0"/>
              <a:t>But may or may not be targeted specifically to a ‘general’ audience and be of insufficient depth for your research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general use websites with a strong degree of a caution.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/>
              <a:t>Wikipedia</a:t>
            </a:r>
            <a:r>
              <a:rPr lang="en-US" dirty="0"/>
              <a:t> is a collaboratively edited, multilingual, free Internet </a:t>
            </a:r>
            <a:r>
              <a:rPr lang="en-US" dirty="0" smtClean="0"/>
              <a:t>encyclopedia…” – from </a:t>
            </a:r>
            <a:r>
              <a:rPr lang="en-US" dirty="0" smtClean="0">
                <a:hlinkClick r:id="rId2"/>
              </a:rPr>
              <a:t>www.wikipedia.org</a:t>
            </a:r>
            <a:endParaRPr lang="en-US" dirty="0" smtClean="0"/>
          </a:p>
          <a:p>
            <a:r>
              <a:rPr lang="en-US" dirty="0" smtClean="0"/>
              <a:t>“Many eyes view it”</a:t>
            </a:r>
          </a:p>
          <a:p>
            <a:r>
              <a:rPr lang="en-US" dirty="0" smtClean="0"/>
              <a:t>Q: Is this a good quality source of information </a:t>
            </a:r>
            <a:r>
              <a:rPr lang="en-US" dirty="0" smtClean="0"/>
              <a:t>when researching a topic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‘eyes’ view but are those the ‘right eyes’</a:t>
            </a:r>
          </a:p>
          <a:p>
            <a:pPr lvl="1"/>
            <a:r>
              <a:rPr lang="en-US" dirty="0" smtClean="0"/>
              <a:t>Some topics require expert knowledge e.g., ‘Rocket science’</a:t>
            </a:r>
          </a:p>
          <a:p>
            <a:r>
              <a:rPr lang="en-US" dirty="0" smtClean="0"/>
              <a:t>There is no guarantee that the experts in the area will be viewing, let alone actively editing Wikipedia documents</a:t>
            </a:r>
          </a:p>
          <a:p>
            <a:r>
              <a:rPr lang="en-US" dirty="0" smtClean="0"/>
              <a:t>Furthermore the document that you view one day may not be the same one that you view on another day</a:t>
            </a:r>
          </a:p>
          <a:p>
            <a:pPr lvl="1"/>
            <a:r>
              <a:rPr lang="en-US" dirty="0" smtClean="0"/>
              <a:t>Actively study the history of changes of a document and compare differences?</a:t>
            </a:r>
          </a:p>
          <a:p>
            <a:r>
              <a:rPr lang="en-US" dirty="0" smtClean="0"/>
              <a:t>Subject to bias - extreme cases of “vandalism” has lead to “lock downs” </a:t>
            </a:r>
          </a:p>
          <a:p>
            <a:pPr lvl="1"/>
            <a:r>
              <a:rPr lang="en-US" dirty="0" smtClean="0"/>
              <a:t>What’s the point of a wiki (anyone on the web can edit)</a:t>
            </a:r>
          </a:p>
        </p:txBody>
      </p:sp>
    </p:spTree>
    <p:extLst>
      <p:ext uri="{BB962C8B-B14F-4D97-AF65-F5344CB8AC3E}">
        <p14:creationId xmlns:p14="http://schemas.microsoft.com/office/powerpoint/2010/main" val="36617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regular paper encyclopedia or perhaps a newspaper article it’s a distillation of different sources of information.</a:t>
            </a:r>
          </a:p>
          <a:p>
            <a:pPr lvl="1"/>
            <a:r>
              <a:rPr lang="en-US" dirty="0" smtClean="0"/>
              <a:t>Generally it is not accepted as a direct primary source (don’t directly cite a Wikipedia article in your research paper).</a:t>
            </a:r>
          </a:p>
          <a:p>
            <a:r>
              <a:rPr lang="en-US" dirty="0" smtClean="0"/>
              <a:t>It may be a starting point to find good sources of information that can directly be cited.</a:t>
            </a:r>
          </a:p>
          <a:p>
            <a:r>
              <a:rPr lang="en-US" dirty="0" smtClean="0"/>
              <a:t>Example: “Human-Computer interaction”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49720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1200" y="4267200"/>
            <a:ext cx="7010400" cy="2209800"/>
            <a:chOff x="1981200" y="4267200"/>
            <a:chExt cx="7010400" cy="2209800"/>
          </a:xfrm>
        </p:grpSpPr>
        <p:sp>
          <p:nvSpPr>
            <p:cNvPr id="4" name="Oval 3"/>
            <p:cNvSpPr/>
            <p:nvPr/>
          </p:nvSpPr>
          <p:spPr>
            <a:xfrm>
              <a:off x="1981200" y="6019800"/>
              <a:ext cx="36576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6553200" y="4267200"/>
              <a:ext cx="2438400" cy="1752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Wikipedia cites a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good research conference (usability “user friendly” technology)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181600" y="5029200"/>
              <a:ext cx="1371600" cy="9906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14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868362"/>
          </a:xfrm>
        </p:spPr>
        <p:txBody>
          <a:bodyPr/>
          <a:lstStyle/>
          <a:p>
            <a:r>
              <a:rPr lang="en-US" dirty="0" smtClean="0"/>
              <a:t>Using The University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provided for students: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library.ucalgary.ca/student-support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“As </a:t>
            </a:r>
            <a:r>
              <a:rPr lang="en-US" dirty="0"/>
              <a:t>a student attending the University of Calgary, you have access to the books, journals and online resources of a major research institution. </a:t>
            </a:r>
            <a:r>
              <a:rPr lang="en-US" dirty="0">
                <a:hlinkClick r:id="rId3"/>
              </a:rPr>
              <a:t>Your subject librarians</a:t>
            </a:r>
            <a:r>
              <a:rPr lang="en-US" dirty="0"/>
              <a:t> are available for </a:t>
            </a:r>
            <a:r>
              <a:rPr lang="en-US" dirty="0">
                <a:hlinkClick r:id="rId4"/>
              </a:rPr>
              <a:t>research assistance</a:t>
            </a:r>
            <a:r>
              <a:rPr lang="en-US" dirty="0"/>
              <a:t> as well.</a:t>
            </a:r>
          </a:p>
          <a:p>
            <a:pPr lvl="2"/>
            <a:r>
              <a:rPr lang="en-US" dirty="0"/>
              <a:t>Your University of Calgary </a:t>
            </a:r>
            <a:r>
              <a:rPr lang="en-US" dirty="0">
                <a:hlinkClick r:id="rId5"/>
              </a:rPr>
              <a:t>ONEcard</a:t>
            </a:r>
            <a:r>
              <a:rPr lang="en-US" dirty="0"/>
              <a:t> is your library card, and gives students the following privileges:</a:t>
            </a:r>
          </a:p>
          <a:p>
            <a:pPr lvl="3"/>
            <a:r>
              <a:rPr lang="en-US" dirty="0"/>
              <a:t>Borrowing books with a loan period of two weeks for undergraduate students and a term loan for graduate students</a:t>
            </a:r>
          </a:p>
          <a:p>
            <a:pPr lvl="3"/>
            <a:r>
              <a:rPr lang="en-US" dirty="0"/>
              <a:t>Interlibrary loan</a:t>
            </a:r>
          </a:p>
          <a:p>
            <a:pPr lvl="3"/>
            <a:r>
              <a:rPr lang="en-US" dirty="0"/>
              <a:t>Off-campus access to Library Research </a:t>
            </a:r>
            <a:r>
              <a:rPr lang="en-US" dirty="0" smtClean="0"/>
              <a:t>Databases”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2"/>
          <a:stretch/>
        </p:blipFill>
        <p:spPr bwMode="auto">
          <a:xfrm>
            <a:off x="6172200" y="0"/>
            <a:ext cx="2971800" cy="126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62200" y="2438400"/>
            <a:ext cx="16764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Library: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publications of many journals and conference proceedings can be accessed “for free” (licensed) through the university portal:</a:t>
            </a:r>
          </a:p>
          <a:p>
            <a:pPr lvl="1"/>
            <a:r>
              <a:rPr lang="en-US" dirty="0" smtClean="0"/>
              <a:t>Requires login with the UC login credentials.</a:t>
            </a:r>
          </a:p>
          <a:p>
            <a:pPr lvl="1"/>
            <a:r>
              <a:rPr lang="en-US" dirty="0" smtClean="0"/>
              <a:t>Combine it with an online web search:</a:t>
            </a:r>
          </a:p>
          <a:p>
            <a:r>
              <a:rPr lang="en-US" dirty="0" smtClean="0"/>
              <a:t>Use the search to find the relevant paper.</a:t>
            </a:r>
          </a:p>
          <a:p>
            <a:pPr lvl="1"/>
            <a:r>
              <a:rPr lang="en-US" dirty="0" smtClean="0"/>
              <a:t>E.g., “</a:t>
            </a:r>
            <a:r>
              <a:rPr lang="en-US" dirty="0"/>
              <a:t>Direct Stimulation of Angiotensin II Type 2 Receptor Initiated After Stroke Ameliorates Ischemic Brain </a:t>
            </a:r>
            <a:r>
              <a:rPr lang="en-US" dirty="0" smtClean="0"/>
              <a:t>Damage” – found via Google scholar</a:t>
            </a:r>
          </a:p>
          <a:p>
            <a:r>
              <a:rPr lang="en-US" dirty="0" smtClean="0"/>
              <a:t>Then access the content of the paper through the university portal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0784"/>
          <a:stretch/>
        </p:blipFill>
        <p:spPr>
          <a:xfrm>
            <a:off x="457200" y="5334000"/>
            <a:ext cx="337185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089"/>
          <a:stretch/>
        </p:blipFill>
        <p:spPr>
          <a:xfrm>
            <a:off x="2895600" y="4800600"/>
            <a:ext cx="6096000" cy="17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Is Require To Access The Article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524000"/>
            <a:ext cx="5562600" cy="31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Web Search Without The Library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general Internet user does not have a license to access many good online resources.</a:t>
            </a:r>
          </a:p>
          <a:p>
            <a:r>
              <a:rPr lang="en-CA" dirty="0" smtClean="0"/>
              <a:t>After finding the publisher of the article: Journal of American Medical Association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4" y="2971800"/>
            <a:ext cx="6400800" cy="3719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val 4"/>
          <p:cNvSpPr/>
          <p:nvPr/>
        </p:nvSpPr>
        <p:spPr>
          <a:xfrm>
            <a:off x="5487444" y="5791200"/>
            <a:ext cx="16764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Speeds Provided By Calgary ISP’s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Shaw cable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5 – 100 Mbps (625,000 bytes to 12.5 MB per second)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Telus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3 </a:t>
            </a:r>
            <a:r>
              <a:rPr lang="en-CA" dirty="0"/>
              <a:t>– 100 Mbps </a:t>
            </a:r>
            <a:r>
              <a:rPr lang="en-CA" dirty="0" smtClean="0"/>
              <a:t>(375,000 </a:t>
            </a:r>
            <a:r>
              <a:rPr lang="en-CA" dirty="0"/>
              <a:t>bytes to 12.5 MB per second)</a:t>
            </a:r>
          </a:p>
          <a:p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-12700" y="6434693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CA" dirty="0" smtClean="0"/>
              <a:t>Info last </a:t>
            </a:r>
            <a:r>
              <a:rPr lang="en-CA" dirty="0"/>
              <a:t>accessed Fall 2015</a:t>
            </a:r>
          </a:p>
        </p:txBody>
      </p:sp>
    </p:spTree>
    <p:extLst>
      <p:ext uri="{BB962C8B-B14F-4D97-AF65-F5344CB8AC3E}">
        <p14:creationId xmlns:p14="http://schemas.microsoft.com/office/powerpoint/2010/main" val="21528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requirements for a computer or device to be connected to a network</a:t>
            </a:r>
          </a:p>
          <a:p>
            <a:r>
              <a:rPr lang="en-US" dirty="0" smtClean="0"/>
              <a:t>How the Internet can be viewed as a large network of networks</a:t>
            </a:r>
          </a:p>
          <a:p>
            <a:r>
              <a:rPr lang="en-US" dirty="0" smtClean="0"/>
              <a:t>The requirements for a computer to be connected to the Internet</a:t>
            </a:r>
          </a:p>
          <a:p>
            <a:r>
              <a:rPr lang="en-US" dirty="0" smtClean="0"/>
              <a:t>What is ‘bandwidth’</a:t>
            </a:r>
          </a:p>
          <a:p>
            <a:pPr lvl="1"/>
            <a:r>
              <a:rPr lang="en-US" dirty="0" smtClean="0"/>
              <a:t>How to determine transmission times of files with a known size and a given bandwidths</a:t>
            </a:r>
          </a:p>
          <a:p>
            <a:r>
              <a:rPr lang="en-US" dirty="0" smtClean="0"/>
              <a:t>The “Who’s” behind the Internet</a:t>
            </a:r>
          </a:p>
          <a:p>
            <a:r>
              <a:rPr lang="en-US" dirty="0" smtClean="0"/>
              <a:t>The original goals for the Internet and how it affects its current design</a:t>
            </a:r>
          </a:p>
          <a:p>
            <a:r>
              <a:rPr lang="en-US" dirty="0" smtClean="0"/>
              <a:t>How do search engines build up a database of websites using spiders</a:t>
            </a:r>
          </a:p>
          <a:p>
            <a:r>
              <a:rPr lang="en-US" dirty="0" smtClean="0"/>
              <a:t>Some factors that can determine the ranking of search results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Techniques for more effective web searches:</a:t>
            </a:r>
          </a:p>
          <a:p>
            <a:pPr lvl="1"/>
            <a:r>
              <a:rPr lang="en-US" dirty="0" smtClean="0"/>
              <a:t>Searching for exact phrases: using quotes</a:t>
            </a:r>
          </a:p>
          <a:p>
            <a:pPr lvl="1"/>
            <a:r>
              <a:rPr lang="en-US" dirty="0" smtClean="0"/>
              <a:t>How to include “stop words” in searches: quotes and the plus operator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lvl="1"/>
            <a:r>
              <a:rPr lang="en-US" dirty="0" smtClean="0"/>
              <a:t>How to search for synonyms: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</a:p>
          <a:p>
            <a:pPr lvl="1"/>
            <a:r>
              <a:rPr lang="en-US" dirty="0" smtClean="0"/>
              <a:t>How to use the wildcard: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lvl="1"/>
            <a:r>
              <a:rPr lang="en-US" dirty="0" smtClean="0"/>
              <a:t>Benefits of the wildcard vs. relying on “suggested searches”</a:t>
            </a:r>
          </a:p>
          <a:p>
            <a:pPr lvl="1"/>
            <a:r>
              <a:rPr lang="en-US" dirty="0" smtClean="0"/>
              <a:t>Searching ranges: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</a:p>
          <a:p>
            <a:pPr lvl="1"/>
            <a:r>
              <a:rPr lang="en-US" dirty="0" smtClean="0"/>
              <a:t>Searching for alternates: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</a:p>
          <a:p>
            <a:pPr lvl="1"/>
            <a:r>
              <a:rPr lang="en-US" dirty="0" smtClean="0"/>
              <a:t>Excluding words and phrases: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smtClean="0"/>
              <a:t> (subtraction operator)</a:t>
            </a:r>
          </a:p>
          <a:p>
            <a:pPr lvl="1"/>
            <a:r>
              <a:rPr lang="en-US" dirty="0" smtClean="0"/>
              <a:t>Conducting site specific searches:</a:t>
            </a:r>
          </a:p>
          <a:p>
            <a:pPr lvl="2"/>
            <a:r>
              <a:rPr lang="en-US" dirty="0" smtClean="0"/>
              <a:t>Finding content within the webpage currently viewed: ‘find in page’</a:t>
            </a:r>
          </a:p>
          <a:p>
            <a:pPr lvl="2"/>
            <a:r>
              <a:rPr lang="en-US" dirty="0" smtClean="0"/>
              <a:t>Searching for content within a particular website: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site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for researching information (journals/conferences, books, websites)</a:t>
            </a:r>
          </a:p>
          <a:p>
            <a:pPr lvl="1"/>
            <a:r>
              <a:rPr lang="en-US" dirty="0" smtClean="0"/>
              <a:t>Strengths and weaknesses</a:t>
            </a:r>
          </a:p>
          <a:p>
            <a:pPr lvl="1"/>
            <a:r>
              <a:rPr lang="en-US" dirty="0" smtClean="0"/>
              <a:t>How to evaluated their value</a:t>
            </a:r>
          </a:p>
          <a:p>
            <a:r>
              <a:rPr lang="en-US" dirty="0" smtClean="0"/>
              <a:t>How a website such as Wikipedia can and should not be used when conducting research</a:t>
            </a:r>
          </a:p>
          <a:p>
            <a:r>
              <a:rPr lang="en-US" dirty="0" smtClean="0"/>
              <a:t>How the university library can complement a web search (licensed access to online resources)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Bottleneck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Information traveling along different media is constrained by the speed of the slowest medium.</a:t>
            </a:r>
          </a:p>
          <a:p>
            <a:r>
              <a:rPr lang="en-CA" dirty="0" smtClean="0"/>
              <a:t>Traveling from south to north Calgary may include Deerfoot trail (100 km)</a:t>
            </a:r>
          </a:p>
          <a:p>
            <a:pPr lvl="1"/>
            <a:r>
              <a:rPr lang="en-CA" dirty="0" smtClean="0"/>
              <a:t>But traveling through school or playground zones will slow travel (30 km)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39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Realty Check: Actual Bandwidth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r>
              <a:rPr lang="en-CA" dirty="0" smtClean="0"/>
              <a:t>Speed of the NIC hardware (max hardware speed from a previous slide)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Speed of your Internet connection provided by the ISP (bottlenecked speed)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38539"/>
              </p:ext>
            </p:extLst>
          </p:nvPr>
        </p:nvGraphicFramePr>
        <p:xfrm>
          <a:off x="228600" y="4663440"/>
          <a:ext cx="8686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CA" dirty="0" smtClean="0"/>
                        <a:t>Bandwidth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 MB image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(Standard def.</a:t>
                      </a:r>
                      <a:r>
                        <a:rPr lang="en-CA" baseline="0" dirty="0" smtClean="0"/>
                        <a:t> movie) </a:t>
                      </a:r>
                      <a:r>
                        <a:rPr lang="en-CA" dirty="0" smtClean="0"/>
                        <a:t>70 MB / 1</a:t>
                      </a:r>
                      <a:r>
                        <a:rPr lang="en-CA" baseline="0" dirty="0" smtClean="0"/>
                        <a:t> hour movie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(Hi-def. movie) 2.4 GB / 1 hour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14">
                <a:tc>
                  <a:txBody>
                    <a:bodyPr/>
                    <a:lstStyle/>
                    <a:p>
                      <a:r>
                        <a:rPr lang="en-CA" dirty="0" smtClean="0"/>
                        <a:t>0.625 MB</a:t>
                      </a:r>
                      <a:r>
                        <a:rPr lang="en-CA" baseline="0" dirty="0" smtClean="0"/>
                        <a:t> per second (5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6.4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112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3,840 seconds (64 minutes)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14">
                <a:tc>
                  <a:txBody>
                    <a:bodyPr/>
                    <a:lstStyle/>
                    <a:p>
                      <a:r>
                        <a:rPr lang="en-CA" dirty="0" smtClean="0"/>
                        <a:t>12.5 MB per second (100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0.32 second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5.6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192 seconds (3 minutes, 12 seconds)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40673"/>
              </p:ext>
            </p:extLst>
          </p:nvPr>
        </p:nvGraphicFramePr>
        <p:xfrm>
          <a:off x="228600" y="1905000"/>
          <a:ext cx="8686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CA" dirty="0" smtClean="0"/>
                        <a:t>Bandwidth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 MB image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(Standard def.</a:t>
                      </a:r>
                      <a:r>
                        <a:rPr lang="en-CA" baseline="0" dirty="0" smtClean="0"/>
                        <a:t> movie) </a:t>
                      </a:r>
                      <a:r>
                        <a:rPr lang="en-CA" dirty="0" smtClean="0"/>
                        <a:t>70 MB / 1</a:t>
                      </a:r>
                      <a:r>
                        <a:rPr lang="en-CA" baseline="0" dirty="0" smtClean="0"/>
                        <a:t> hour movie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(Hi-def. movie) 2.4 GB / 1 hour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CA" dirty="0" smtClean="0"/>
                        <a:t>125 MB per second (1000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0.032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0.56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19.2 seconds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Reality Check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These speeds specify </a:t>
            </a:r>
            <a:r>
              <a:rPr lang="en-CA" i="1" dirty="0" smtClean="0"/>
              <a:t>download</a:t>
            </a:r>
            <a:r>
              <a:rPr lang="en-CA" dirty="0" smtClean="0"/>
              <a:t> speeds (getting information </a:t>
            </a:r>
            <a:r>
              <a:rPr lang="en-CA" i="1" dirty="0" smtClean="0"/>
              <a:t>down from</a:t>
            </a:r>
            <a:r>
              <a:rPr lang="en-CA" dirty="0" smtClean="0"/>
              <a:t> the Internet).</a:t>
            </a:r>
          </a:p>
          <a:p>
            <a:pPr lvl="1"/>
            <a:r>
              <a:rPr lang="en-CA" dirty="0" smtClean="0"/>
              <a:t>E.g., downloads: watching a streaming video, going to a web page, viewing or saving an email attachment.</a:t>
            </a:r>
          </a:p>
          <a:p>
            <a:r>
              <a:rPr lang="en-CA" i="1" dirty="0" smtClean="0"/>
              <a:t>Upload</a:t>
            </a:r>
            <a:r>
              <a:rPr lang="en-CA" dirty="0" smtClean="0"/>
              <a:t> speeds (putting information </a:t>
            </a:r>
            <a:r>
              <a:rPr lang="en-CA" i="1" dirty="0" smtClean="0"/>
              <a:t>up on the Internet </a:t>
            </a:r>
            <a:r>
              <a:rPr lang="en-CA" dirty="0" smtClean="0"/>
              <a:t>is significantly slower)</a:t>
            </a:r>
          </a:p>
          <a:p>
            <a:pPr lvl="1"/>
            <a:r>
              <a:rPr lang="en-CA" dirty="0" smtClean="0"/>
              <a:t>E.g., uploads: sending an email with an attachment, putting content such as images or videos online.</a:t>
            </a:r>
          </a:p>
          <a:p>
            <a:pPr lvl="1"/>
            <a:r>
              <a:rPr lang="en-CA" dirty="0" smtClean="0"/>
              <a:t>Upload speeds range from 1/10 to 1/20 the listed speeds for advertisements for various Internet packages</a:t>
            </a:r>
            <a:r>
              <a:rPr lang="en-CA" dirty="0"/>
              <a:t> </a:t>
            </a:r>
            <a:r>
              <a:rPr lang="en-CA" dirty="0" smtClean="0"/>
              <a:t>(time is x10 to x20)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77746"/>
              </p:ext>
            </p:extLst>
          </p:nvPr>
        </p:nvGraphicFramePr>
        <p:xfrm>
          <a:off x="228600" y="5029200"/>
          <a:ext cx="8686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386">
                <a:tc>
                  <a:txBody>
                    <a:bodyPr/>
                    <a:lstStyle/>
                    <a:p>
                      <a:r>
                        <a:rPr lang="en-CA" dirty="0" smtClean="0"/>
                        <a:t>Bandwidth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 MB image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Standard def.</a:t>
                      </a:r>
                      <a:r>
                        <a:rPr lang="en-CA" baseline="0" dirty="0" smtClean="0"/>
                        <a:t> movie </a:t>
                      </a:r>
                      <a:r>
                        <a:rPr lang="en-CA" dirty="0" smtClean="0"/>
                        <a:t>70 MB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Hi-def. movie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2.4 GB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14">
                <a:tc>
                  <a:txBody>
                    <a:bodyPr/>
                    <a:lstStyle/>
                    <a:p>
                      <a:r>
                        <a:rPr lang="en-CA" dirty="0" smtClean="0"/>
                        <a:t>0.0625 MB</a:t>
                      </a:r>
                      <a:r>
                        <a:rPr lang="en-CA" baseline="0" dirty="0" smtClean="0"/>
                        <a:t> per second (0.5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60.4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1120 seconds (over</a:t>
                      </a:r>
                      <a:r>
                        <a:rPr lang="en-CA" baseline="0" dirty="0" smtClean="0"/>
                        <a:t> 18 minutes)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38,400 seconds (over</a:t>
                      </a:r>
                      <a:r>
                        <a:rPr lang="en-CA" baseline="0" dirty="0" smtClean="0"/>
                        <a:t> 10 hours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14">
                <a:tc>
                  <a:txBody>
                    <a:bodyPr/>
                    <a:lstStyle/>
                    <a:p>
                      <a:r>
                        <a:rPr lang="en-CA" dirty="0" smtClean="0"/>
                        <a:t>1.25 MB per second (10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3.2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56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1,920 seconds (over</a:t>
                      </a:r>
                      <a:r>
                        <a:rPr lang="en-CA" baseline="0" dirty="0" smtClean="0"/>
                        <a:t> half an hour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 algn="ctr">
          <a:solidFill>
            <a:schemeClr val="tx1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 lIns="93600" tIns="46800" rIns="93600" bIns="46800" rtlCol="0">
        <a:noAutofit/>
      </a:bodyPr>
      <a:lstStyle>
        <a:defPPr eaLnBrk="1" hangingPunct="1">
          <a:spcBef>
            <a:spcPct val="50000"/>
          </a:spcBef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56458</TotalTime>
  <Words>3648</Words>
  <Application>Microsoft Office PowerPoint</Application>
  <PresentationFormat>On-screen Show (4:3)</PresentationFormat>
  <Paragraphs>510</Paragraphs>
  <Slides>62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Consolas</vt:lpstr>
      <vt:lpstr>Times New Roman</vt:lpstr>
      <vt:lpstr>Office Theme</vt:lpstr>
      <vt:lpstr>The Internet</vt:lpstr>
      <vt:lpstr>Computer Networks</vt:lpstr>
      <vt:lpstr>The Internet</vt:lpstr>
      <vt:lpstr>What’s Required For An Internet Connection</vt:lpstr>
      <vt:lpstr>Bandwidth</vt:lpstr>
      <vt:lpstr>Example Speeds Provided By Calgary ISP’s</vt:lpstr>
      <vt:lpstr>Bottleneck</vt:lpstr>
      <vt:lpstr>Realty Check: Actual Bandwidth</vt:lpstr>
      <vt:lpstr>Final Reality Check</vt:lpstr>
      <vt:lpstr>“Who” Of The Internet</vt:lpstr>
      <vt:lpstr>The Internet</vt:lpstr>
      <vt:lpstr>Allowing The Internet To Survive Disasters</vt:lpstr>
      <vt:lpstr>Modern Consequence Of Historical Roots</vt:lpstr>
      <vt:lpstr>Reasons For Multiple Paths Along The Internet</vt:lpstr>
      <vt:lpstr>How Do Search Engines Work</vt:lpstr>
      <vt:lpstr>Some Search Engines Use People Instead Of Technology</vt:lpstr>
      <vt:lpstr>Examples Of Human Created Search Databases</vt:lpstr>
      <vt:lpstr>Search Engines Rank Results According To Relevance</vt:lpstr>
      <vt:lpstr>Making A Site More Noticeable (Higher Rank)</vt:lpstr>
      <vt:lpstr>Searching For Information On The Internet: Google</vt:lpstr>
      <vt:lpstr>You Will Learn Strategies For Narrowing Your Search Results (For Google But Applies To Others):</vt:lpstr>
      <vt:lpstr>Employing These Search Strategies</vt:lpstr>
      <vt:lpstr>Searching For Exact Phrases</vt:lpstr>
      <vt:lpstr>Searching For Exact Phrases (2)</vt:lpstr>
      <vt:lpstr>Searching Exact Phrases: Advanced Search</vt:lpstr>
      <vt:lpstr>Words That Are Commonly Ignored By Google</vt:lpstr>
      <vt:lpstr>What If More Than One Word Can Be Used?</vt:lpstr>
      <vt:lpstr>The Search Criteria Is Incomplete/Partially Unknown</vt:lpstr>
      <vt:lpstr>Using The Wildcard In Searches</vt:lpstr>
      <vt:lpstr>Using The Wildcard</vt:lpstr>
      <vt:lpstr>Searching A Range</vt:lpstr>
      <vt:lpstr>Range Searching: Advanced Search</vt:lpstr>
      <vt:lpstr>Searching Among Alternatives</vt:lpstr>
      <vt:lpstr>Searching Among Alternatives (2)</vt:lpstr>
      <vt:lpstr>Example: Multiple Search Terms (Default)</vt:lpstr>
      <vt:lpstr>Example: Multiple Search Terms (“OR”)</vt:lpstr>
      <vt:lpstr>Example: Multiple Search Terms, OR - No Caps</vt:lpstr>
      <vt:lpstr>Searching Alternatives: Advanced Search</vt:lpstr>
      <vt:lpstr>Using ‘OR’: Exceptions1</vt:lpstr>
      <vt:lpstr>Excluding Words</vt:lpstr>
      <vt:lpstr>Excluding Words: Advanced Search</vt:lpstr>
      <vt:lpstr>Site Specific Searches</vt:lpstr>
      <vt:lpstr>Searching The Currently Viewed Web Page</vt:lpstr>
      <vt:lpstr>Searching One Website</vt:lpstr>
      <vt:lpstr>Searching One Website: Advanced Search</vt:lpstr>
      <vt:lpstr>Finding And Evaluating Information</vt:lpstr>
      <vt:lpstr>Finding Information</vt:lpstr>
      <vt:lpstr>Journals And Conference Proceedings</vt:lpstr>
      <vt:lpstr>Journals And Conference Proceedings (2)</vt:lpstr>
      <vt:lpstr>Books</vt:lpstr>
      <vt:lpstr>Online: Websites</vt:lpstr>
      <vt:lpstr>Online: Websites (2)</vt:lpstr>
      <vt:lpstr>Wikipedia</vt:lpstr>
      <vt:lpstr>Wikipedia (2)</vt:lpstr>
      <vt:lpstr>Using Wikipedia</vt:lpstr>
      <vt:lpstr>Using The University Library</vt:lpstr>
      <vt:lpstr>The University Library: Online Resources</vt:lpstr>
      <vt:lpstr>Authentication Is Require To Access The Article</vt:lpstr>
      <vt:lpstr>Online Web Search Without The Library</vt:lpstr>
      <vt:lpstr>After This Section You Should Now Know</vt:lpstr>
      <vt:lpstr>After This Section You Should Now Know (2)</vt:lpstr>
      <vt:lpstr>After This Section You Should Now Know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Internet, how to find information and how to evaluate the quality of that information</dc:title>
  <dc:creator>James Tam</dc:creator>
  <cp:keywords>internet;network of networks;searching for information;web search</cp:keywords>
  <cp:lastModifiedBy>James Tam</cp:lastModifiedBy>
  <cp:revision>961</cp:revision>
  <dcterms:created xsi:type="dcterms:W3CDTF">2014-06-09T23:56:21Z</dcterms:created>
  <dcterms:modified xsi:type="dcterms:W3CDTF">2016-11-30T20:05:52Z</dcterms:modified>
</cp:coreProperties>
</file>