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97" r:id="rId3"/>
    <p:sldId id="296" r:id="rId4"/>
    <p:sldId id="280" r:id="rId5"/>
    <p:sldId id="281" r:id="rId6"/>
    <p:sldId id="260" r:id="rId7"/>
    <p:sldId id="295" r:id="rId8"/>
    <p:sldId id="298" r:id="rId9"/>
    <p:sldId id="305" r:id="rId10"/>
    <p:sldId id="261" r:id="rId11"/>
    <p:sldId id="268" r:id="rId12"/>
    <p:sldId id="269" r:id="rId13"/>
    <p:sldId id="264" r:id="rId14"/>
    <p:sldId id="265" r:id="rId15"/>
    <p:sldId id="282" r:id="rId16"/>
    <p:sldId id="283" r:id="rId17"/>
    <p:sldId id="284" r:id="rId18"/>
    <p:sldId id="304" r:id="rId19"/>
    <p:sldId id="285" r:id="rId20"/>
    <p:sldId id="274" r:id="rId21"/>
    <p:sldId id="272" r:id="rId22"/>
    <p:sldId id="271" r:id="rId23"/>
    <p:sldId id="275" r:id="rId24"/>
    <p:sldId id="286" r:id="rId25"/>
    <p:sldId id="287" r:id="rId26"/>
    <p:sldId id="288" r:id="rId27"/>
    <p:sldId id="291" r:id="rId28"/>
    <p:sldId id="293" r:id="rId29"/>
    <p:sldId id="294" r:id="rId30"/>
    <p:sldId id="292" r:id="rId31"/>
    <p:sldId id="306" r:id="rId32"/>
    <p:sldId id="308" r:id="rId33"/>
    <p:sldId id="309" r:id="rId34"/>
    <p:sldId id="310" r:id="rId35"/>
    <p:sldId id="307" r:id="rId36"/>
    <p:sldId id="311" r:id="rId37"/>
    <p:sldId id="290" r:id="rId38"/>
    <p:sldId id="27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2372" autoAdjust="0"/>
  </p:normalViewPr>
  <p:slideViewPr>
    <p:cSldViewPr>
      <p:cViewPr varScale="1">
        <p:scale>
          <a:sx n="85" d="100"/>
          <a:sy n="85" d="100"/>
        </p:scale>
        <p:origin x="75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8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5121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370749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230891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37</a:t>
            </a:fld>
            <a:endParaRPr lang="en-US" altLang="en-US" sz="10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845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Calibri" pitchFamily="34" charset="0"/>
              </a:defRPr>
            </a:lvl1pPr>
            <a:lvl2pPr marL="728663" indent="-279400" defTabSz="933450">
              <a:defRPr>
                <a:solidFill>
                  <a:schemeClr val="tx1"/>
                </a:solidFill>
                <a:latin typeface="Calibri" pitchFamily="34" charset="0"/>
              </a:defRPr>
            </a:lvl2pPr>
            <a:lvl3pPr marL="1120775" indent="-223838" defTabSz="933450">
              <a:defRPr>
                <a:solidFill>
                  <a:schemeClr val="tx1"/>
                </a:solidFill>
                <a:latin typeface="Calibri" pitchFamily="34" charset="0"/>
              </a:defRPr>
            </a:lvl3pPr>
            <a:lvl4pPr marL="1570038" indent="-223838" defTabSz="933450">
              <a:defRPr>
                <a:solidFill>
                  <a:schemeClr val="tx1"/>
                </a:solidFill>
                <a:latin typeface="Calibri" pitchFamily="34" charset="0"/>
              </a:defRPr>
            </a:lvl4pPr>
            <a:lvl5pPr marL="2017713" indent="-223838" defTabSz="933450">
              <a:defRPr>
                <a:solidFill>
                  <a:schemeClr val="tx1"/>
                </a:solidFill>
                <a:latin typeface="Calibri" pitchFamily="34" charset="0"/>
              </a:defRPr>
            </a:lvl5pPr>
            <a:lvl6pPr marL="2474913" indent="-223838" defTabSz="933450" fontAlgn="base">
              <a:spcBef>
                <a:spcPct val="0"/>
              </a:spcBef>
              <a:spcAft>
                <a:spcPct val="0"/>
              </a:spcAft>
              <a:defRPr>
                <a:solidFill>
                  <a:schemeClr val="tx1"/>
                </a:solidFill>
                <a:latin typeface="Calibri" pitchFamily="34" charset="0"/>
              </a:defRPr>
            </a:lvl6pPr>
            <a:lvl7pPr marL="2932113" indent="-223838" defTabSz="933450" fontAlgn="base">
              <a:spcBef>
                <a:spcPct val="0"/>
              </a:spcBef>
              <a:spcAft>
                <a:spcPct val="0"/>
              </a:spcAft>
              <a:defRPr>
                <a:solidFill>
                  <a:schemeClr val="tx1"/>
                </a:solidFill>
                <a:latin typeface="Calibri" pitchFamily="34" charset="0"/>
              </a:defRPr>
            </a:lvl7pPr>
            <a:lvl8pPr marL="3389313" indent="-223838" defTabSz="933450" fontAlgn="base">
              <a:spcBef>
                <a:spcPct val="0"/>
              </a:spcBef>
              <a:spcAft>
                <a:spcPct val="0"/>
              </a:spcAft>
              <a:defRPr>
                <a:solidFill>
                  <a:schemeClr val="tx1"/>
                </a:solidFill>
                <a:latin typeface="Calibri" pitchFamily="34" charset="0"/>
              </a:defRPr>
            </a:lvl8pPr>
            <a:lvl9pPr marL="3846513" indent="-223838" defTabSz="93345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77E37D52-F5CD-471A-AA53-546D93A7C3D2}" type="slidenum">
              <a:rPr lang="en-US" altLang="en-US" sz="1000" smtClean="0">
                <a:latin typeface="Times New Roman" pitchFamily="18" charset="0"/>
              </a:rPr>
              <a:pPr eaLnBrk="0" fontAlgn="base" hangingPunct="0">
                <a:spcBef>
                  <a:spcPct val="0"/>
                </a:spcBef>
                <a:spcAft>
                  <a:spcPct val="0"/>
                </a:spcAft>
                <a:defRPr/>
              </a:pPr>
              <a:t>3</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242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84785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Tree>
    <p:extLst>
      <p:ext uri="{BB962C8B-B14F-4D97-AF65-F5344CB8AC3E}">
        <p14:creationId xmlns:p14="http://schemas.microsoft.com/office/powerpoint/2010/main" val="248365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A9A69A-36F5-4E9A-92C5-67DE090565E1}" type="slidenum">
              <a:rPr lang="en-US" altLang="en-US" smtClean="0"/>
              <a:pPr fontAlgn="base">
                <a:spcBef>
                  <a:spcPct val="0"/>
                </a:spcBef>
                <a:spcAft>
                  <a:spcPct val="0"/>
                </a:spcAft>
                <a:defRPr/>
              </a:pPr>
              <a:t>11</a:t>
            </a:fld>
            <a:endParaRPr lang="en-US" altLang="en-US" dirty="0" smtClean="0"/>
          </a:p>
        </p:txBody>
      </p:sp>
    </p:spTree>
    <p:extLst>
      <p:ext uri="{BB962C8B-B14F-4D97-AF65-F5344CB8AC3E}">
        <p14:creationId xmlns:p14="http://schemas.microsoft.com/office/powerpoint/2010/main" val="130418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F086D671-B146-4DDD-B41F-BDF540867992}" type="slidenum">
              <a:rPr lang="en-US" altLang="en-US" sz="1000" smtClean="0">
                <a:latin typeface="Times New Roman" pitchFamily="18" charset="0"/>
              </a:rPr>
              <a:pPr eaLnBrk="0" fontAlgn="base" hangingPunct="0">
                <a:spcBef>
                  <a:spcPct val="0"/>
                </a:spcBef>
                <a:spcAft>
                  <a:spcPct val="0"/>
                </a:spcAft>
                <a:defRPr/>
              </a:pPr>
              <a:t>20</a:t>
            </a:fld>
            <a:endParaRPr lang="en-US" altLang="en-US" sz="1000" dirty="0" smtClean="0">
              <a:latin typeface="Times New Roman" pitchFamily="18" charset="0"/>
            </a:endParaRPr>
          </a:p>
        </p:txBody>
      </p:sp>
    </p:spTree>
    <p:extLst>
      <p:ext uri="{BB962C8B-B14F-4D97-AF65-F5344CB8AC3E}">
        <p14:creationId xmlns:p14="http://schemas.microsoft.com/office/powerpoint/2010/main" val="24714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7922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final exam grades (programming):</a:t>
            </a:r>
            <a:r>
              <a:rPr lang="en-US" baseline="0" dirty="0" smtClean="0"/>
              <a:t> 65% - 70%</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284969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AC2A8975-9CB6-48F8-9495-686634A6E451}" type="slidenum">
              <a:rPr lang="en-US" altLang="en-US" sz="1000" smtClean="0">
                <a:latin typeface="Times New Roman" pitchFamily="18" charset="0"/>
              </a:rPr>
              <a:pPr eaLnBrk="0" fontAlgn="base" hangingPunct="0">
                <a:spcBef>
                  <a:spcPct val="0"/>
                </a:spcBef>
                <a:spcAft>
                  <a:spcPct val="0"/>
                </a:spcAft>
                <a:defRPr/>
              </a:pPr>
              <a:t>30</a:t>
            </a:fld>
            <a:endParaRPr lang="en-US" altLang="en-US" sz="1000" dirty="0" smtClean="0">
              <a:latin typeface="Times New Roman" pitchFamily="18" charset="0"/>
            </a:endParaRPr>
          </a:p>
        </p:txBody>
      </p:sp>
    </p:spTree>
    <p:extLst>
      <p:ext uri="{BB962C8B-B14F-4D97-AF65-F5344CB8AC3E}">
        <p14:creationId xmlns:p14="http://schemas.microsoft.com/office/powerpoint/2010/main" val="293498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11/30/2016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11/30/2016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11/30/2016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075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11/30/2016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11/30/2016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11/30/2016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11/30/2016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11/30/2016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11/30/2016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39" r:id="rId12"/>
    <p:sldLayoutId id="2147483740"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www.businessinsider.com/apple-interview-questions-2011-5#how-do-you-test-the-prototype-of-the-vending-machine-5" TargetMode="External"/><Relationship Id="rId2" Type="http://schemas.openxmlformats.org/officeDocument/2006/relationships/hyperlink" Target="http://www.businessinsider.com/15-google-interview-questions-that-will-make-you-feel-stupid-2009-11?op=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ages.cpsc.ucalgary.ca/~tamj/resources/Verifying%20D2L%20Submission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tam@ucalgary.c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ucalgary.ca/it/office365/faq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ffice365.ucalgary.ca/" TargetMode="External"/><Relationship Id="rId4" Type="http://schemas.openxmlformats.org/officeDocument/2006/relationships/hyperlink" Target="http://www.ucalgary.ca/it/services/office-365"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app-ca.tophat.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6/203F/grade_calculator.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lgarybookstore.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8.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09600" y="3995738"/>
            <a:ext cx="7772400" cy="1470025"/>
          </a:xfrm>
        </p:spPr>
        <p:txBody>
          <a:bodyPr/>
          <a:lstStyle/>
          <a:p>
            <a:pPr eaLnBrk="1" hangingPunct="1"/>
            <a:r>
              <a:rPr lang="en-US" altLang="en-US" dirty="0" smtClean="0"/>
              <a:t>CPSC 203</a:t>
            </a:r>
          </a:p>
        </p:txBody>
      </p:sp>
      <p:sp>
        <p:nvSpPr>
          <p:cNvPr id="3" name="Subtitle 2"/>
          <p:cNvSpPr>
            <a:spLocks noGrp="1"/>
          </p:cNvSpPr>
          <p:nvPr>
            <p:ph type="subTitle" idx="1"/>
          </p:nvPr>
        </p:nvSpPr>
        <p:spPr>
          <a:xfrm>
            <a:off x="1371600" y="5410200"/>
            <a:ext cx="6400800" cy="1285875"/>
          </a:xfrm>
        </p:spPr>
        <p:txBody>
          <a:bodyPr rtlCol="0">
            <a:normAutofit/>
          </a:bodyPr>
          <a:lstStyle/>
          <a:p>
            <a:pPr eaLnBrk="1" fontAlgn="auto" hangingPunct="1">
              <a:spcAft>
                <a:spcPts val="0"/>
              </a:spcAft>
              <a:buFont typeface="Arial" panose="020B0604020202020204" pitchFamily="34" charset="0"/>
              <a:buNone/>
              <a:defRPr/>
            </a:pPr>
            <a:r>
              <a:rPr lang="en-US" dirty="0" smtClean="0">
                <a:solidFill>
                  <a:schemeClr val="tx1"/>
                </a:solidFill>
              </a:rPr>
              <a:t>Introduction to practical problem solving</a:t>
            </a:r>
          </a:p>
          <a:p>
            <a:pPr eaLnBrk="1" fontAlgn="auto" hangingPunct="1">
              <a:spcAft>
                <a:spcPts val="0"/>
              </a:spcAft>
              <a:buFont typeface="Arial" panose="020B0604020202020204" pitchFamily="34" charset="0"/>
              <a:buNone/>
              <a:defRPr/>
            </a:pPr>
            <a:r>
              <a:rPr lang="en-US" dirty="0" smtClean="0">
                <a:solidFill>
                  <a:schemeClr val="tx1"/>
                </a:solidFill>
              </a:rPr>
              <a:t>(James Tam)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572000" cy="1760608"/>
          </a:xfrm>
          <a:prstGeom prst="rect">
            <a:avLst/>
          </a:prstGeom>
        </p:spPr>
      </p:pic>
      <p:pic>
        <p:nvPicPr>
          <p:cNvPr id="1027" name="Picture 3" descr="C:\Users\tamj\Dropbox\PVT\colorbox\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164" y="273414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j\Dropbox\PVT\colorbox\spreadsh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521" y="2811663"/>
            <a:ext cx="2044958" cy="136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7464" y="2534085"/>
            <a:ext cx="12954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Database</a:t>
            </a:r>
            <a:endParaRPr lang="en-US" sz="2000" b="1" dirty="0">
              <a:solidFill>
                <a:srgbClr val="FF0000"/>
              </a:solidFill>
              <a:latin typeface="Silent Hell of Cheryl" pitchFamily="2" charset="0"/>
            </a:endParaRPr>
          </a:p>
        </p:txBody>
      </p:sp>
      <p:sp>
        <p:nvSpPr>
          <p:cNvPr id="18" name="TextBox 17"/>
          <p:cNvSpPr txBox="1"/>
          <p:nvPr/>
        </p:nvSpPr>
        <p:spPr>
          <a:xfrm>
            <a:off x="1143000" y="2388386"/>
            <a:ext cx="2022411"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Spreadsheet</a:t>
            </a:r>
            <a:endParaRPr lang="en-US" sz="2000" b="1" dirty="0">
              <a:solidFill>
                <a:srgbClr val="FF0000"/>
              </a:solidFill>
              <a:latin typeface="Silent Hell of Cheryl" pitchFamily="2" charset="0"/>
            </a:endParaRPr>
          </a:p>
        </p:txBody>
      </p:sp>
      <p:sp>
        <p:nvSpPr>
          <p:cNvPr id="19" name="TextBox 18"/>
          <p:cNvSpPr txBox="1"/>
          <p:nvPr/>
        </p:nvSpPr>
        <p:spPr>
          <a:xfrm>
            <a:off x="3429000" y="1713248"/>
            <a:ext cx="27432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Computer programming</a:t>
            </a:r>
            <a:endParaRPr lang="en-US" sz="2000" b="1" dirty="0">
              <a:solidFill>
                <a:srgbClr val="FF0000"/>
              </a:solidFill>
              <a:latin typeface="Silent Hell of Cheryl" pitchFamily="2" charset="0"/>
            </a:endParaRPr>
          </a:p>
        </p:txBody>
      </p:sp>
      <p:sp>
        <p:nvSpPr>
          <p:cNvPr id="5" name="TextBox 4"/>
          <p:cNvSpPr txBox="1"/>
          <p:nvPr/>
        </p:nvSpPr>
        <p:spPr>
          <a:xfrm>
            <a:off x="0" y="6230034"/>
            <a:ext cx="2286000" cy="646331"/>
          </a:xfrm>
          <a:prstGeom prst="rect">
            <a:avLst/>
          </a:prstGeom>
          <a:noFill/>
        </p:spPr>
        <p:txBody>
          <a:bodyPr wrap="square" rtlCol="0">
            <a:spAutoFit/>
          </a:bodyPr>
          <a:lstStyle/>
          <a:p>
            <a:r>
              <a:rPr lang="en-US" dirty="0" smtClean="0"/>
              <a:t>Images: Colourbox.com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Practical Course Outcomes</a:t>
            </a:r>
          </a:p>
        </p:txBody>
      </p:sp>
      <p:sp>
        <p:nvSpPr>
          <p:cNvPr id="3" name="Content Placeholder 2"/>
          <p:cNvSpPr>
            <a:spLocks noGrp="1"/>
          </p:cNvSpPr>
          <p:nvPr>
            <p:ph idx="1"/>
          </p:nvPr>
        </p:nvSpPr>
        <p:spPr/>
        <p:txBody>
          <a:bodyPr/>
          <a:lstStyle/>
          <a:p>
            <a:pPr eaLnBrk="1" hangingPunct="1"/>
            <a:r>
              <a:rPr lang="en-US" altLang="en-US" dirty="0" smtClean="0"/>
              <a:t>You get to learn 3! Count ‘em 3 commonly used software packages!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But wait-there’s more!!!</a:t>
            </a:r>
          </a:p>
        </p:txBody>
      </p:sp>
      <p:pic>
        <p:nvPicPr>
          <p:cNvPr id="19460" name="Picture 2" descr="C:\Users\tamj\AppData\Local\Microsoft\Windows\Temporary Internet Files\Content.IE5\GG8X2L6I\MC9004413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a:off x="685799" y="2209799"/>
            <a:ext cx="2317237"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Spread-sheet</a:t>
            </a:r>
            <a:r>
              <a:rPr lang="en-US" dirty="0"/>
              <a:t>!!!</a:t>
            </a:r>
          </a:p>
        </p:txBody>
      </p:sp>
      <p:sp>
        <p:nvSpPr>
          <p:cNvPr id="7" name="Explosion 2 6"/>
          <p:cNvSpPr/>
          <p:nvPr/>
        </p:nvSpPr>
        <p:spPr>
          <a:xfrm>
            <a:off x="3132137" y="2051049"/>
            <a:ext cx="2049463" cy="16683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Data-base</a:t>
            </a:r>
            <a:r>
              <a:rPr lang="en-US" dirty="0"/>
              <a:t>!!!</a:t>
            </a:r>
          </a:p>
        </p:txBody>
      </p:sp>
      <p:sp>
        <p:nvSpPr>
          <p:cNvPr id="8" name="Explosion 2 7"/>
          <p:cNvSpPr/>
          <p:nvPr/>
        </p:nvSpPr>
        <p:spPr>
          <a:xfrm>
            <a:off x="5181600" y="2105024"/>
            <a:ext cx="3505200"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Advanced word processing!!!</a:t>
            </a:r>
            <a:endParaRPr lang="en-US" dirty="0"/>
          </a:p>
        </p:txBody>
      </p:sp>
      <p:pic>
        <p:nvPicPr>
          <p:cNvPr id="4099" name="Picture 3" descr="C:\Users\tamj\AppData\Local\Microsoft\Windows\Temporary Internet Files\Content.IE5\S73FJVX2\MC9002974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5" y="4495800"/>
            <a:ext cx="1628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6747" y="5257800"/>
            <a:ext cx="22777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circle(in)">
                                      <p:cBhvr>
                                        <p:cTn id="4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7" grpId="0" uiExpand="1" animBg="1"/>
      <p:bldP spid="8" grpId="0" uiExpan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Practical Course </a:t>
            </a:r>
            <a:r>
              <a:rPr lang="en-US" altLang="en-US" dirty="0" smtClean="0"/>
              <a:t>Outcomes (</a:t>
            </a:r>
            <a:r>
              <a:rPr lang="en-US" altLang="en-US" dirty="0"/>
              <a:t>2</a:t>
            </a:r>
            <a:r>
              <a:rPr lang="en-US" altLang="en-US" dirty="0" smtClean="0"/>
              <a:t>)</a:t>
            </a:r>
          </a:p>
        </p:txBody>
      </p:sp>
      <p:sp>
        <p:nvSpPr>
          <p:cNvPr id="3" name="Content Placeholder 2"/>
          <p:cNvSpPr>
            <a:spLocks noGrp="1"/>
          </p:cNvSpPr>
          <p:nvPr>
            <p:ph idx="1"/>
          </p:nvPr>
        </p:nvSpPr>
        <p:spPr/>
        <p:txBody>
          <a:bodyPr/>
          <a:lstStyle/>
          <a:p>
            <a:pPr marL="234950" lvl="1" indent="-234950" eaLnBrk="1" hangingPunct="1">
              <a:buFont typeface="Arial" charset="0"/>
              <a:buChar char="•"/>
            </a:pPr>
            <a:r>
              <a:rPr lang="en-US" altLang="en-US" sz="2400" dirty="0" smtClean="0"/>
              <a:t>Employer XYZ wants to hire an Access © database developer  or someone familiar with SQL queries now. </a:t>
            </a:r>
          </a:p>
          <a:p>
            <a:pPr marL="234950" lvl="1" indent="-234950" eaLnBrk="1" hangingPunct="1">
              <a:buFont typeface="Arial" charset="0"/>
              <a:buChar char="•"/>
            </a:pPr>
            <a:r>
              <a:rPr lang="en-US" altLang="en-US" sz="2400" dirty="0" smtClean="0"/>
              <a:t>This is what’s hot, hot, hot</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But what’s hot today may not look so good tomorrow</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Technology changes: get used to it</a:t>
            </a:r>
          </a:p>
          <a:p>
            <a:pPr eaLnBrk="1" hangingPunct="1"/>
            <a:endParaRPr lang="en-US" altLang="en-US" dirty="0" smtClean="0"/>
          </a:p>
        </p:txBody>
      </p:sp>
      <p:pic>
        <p:nvPicPr>
          <p:cNvPr id="5125" name="Picture 5" descr="C:\Users\tamj\AppData\Local\Microsoft\Windows\Temporary Internet Files\Content.IE5\ECKISJHA\MC9000836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838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U:\PC\lectures\Hi.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495800"/>
            <a:ext cx="1035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tamj\AppData\Local\Microsoft\Windows\Temporary Internet Files\Content.IE5\RVJCT6TT\MC9003571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746750"/>
            <a:ext cx="7572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tamj\AppData\Local\Microsoft\Windows\Temporary Internet Files\Content.IE5\2O9FXVIN\MP910216413[1].png"/>
          <p:cNvPicPr>
            <a:picLocks noChangeAspect="1" noChangeArrowheads="1"/>
          </p:cNvPicPr>
          <p:nvPr/>
        </p:nvPicPr>
        <p:blipFill>
          <a:blip r:embed="rId6">
            <a:extLst>
              <a:ext uri="{28A0092B-C50C-407E-A947-70E740481C1C}">
                <a14:useLocalDpi xmlns:a14="http://schemas.microsoft.com/office/drawing/2010/main" val="0"/>
              </a:ext>
            </a:extLst>
          </a:blip>
          <a:srcRect l="13374" r="13596" b="16379"/>
          <a:stretch>
            <a:fillRect/>
          </a:stretch>
        </p:blipFill>
        <p:spPr bwMode="auto">
          <a:xfrm>
            <a:off x="5791200" y="5734050"/>
            <a:ext cx="1063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tamj\AppData\Local\Microsoft\Windows\Temporary Internet Files\Content.IE5\QAZZMKA2\MC90036431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775" y="5734050"/>
            <a:ext cx="137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randombar(horizontal)">
                                      <p:cBhvr>
                                        <p:cTn id="31" dur="500"/>
                                        <p:tgtEl>
                                          <p:spTgt spid="51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5127"/>
                                        </p:tgtEl>
                                        <p:attrNameLst>
                                          <p:attrName>style.visibility</p:attrName>
                                        </p:attrNameLst>
                                      </p:cBhvr>
                                      <p:to>
                                        <p:strVal val="visible"/>
                                      </p:to>
                                    </p:set>
                                    <p:animEffect transition="in" filter="randombar(horizontal)">
                                      <p:cBhvr>
                                        <p:cTn id="36" dur="500"/>
                                        <p:tgtEl>
                                          <p:spTgt spid="51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5128"/>
                                        </p:tgtEl>
                                        <p:attrNameLst>
                                          <p:attrName>style.visibility</p:attrName>
                                        </p:attrNameLst>
                                      </p:cBhvr>
                                      <p:to>
                                        <p:strVal val="visible"/>
                                      </p:to>
                                    </p:set>
                                    <p:animEffect transition="in" filter="randombar(horizontal)">
                                      <p:cBhvr>
                                        <p:cTn id="4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Practical Course </a:t>
            </a:r>
            <a:r>
              <a:rPr lang="en-US" altLang="en-US" dirty="0" smtClean="0"/>
              <a:t>Outcomes (</a:t>
            </a:r>
            <a:r>
              <a:rPr lang="en-US" altLang="en-US" dirty="0"/>
              <a:t>3</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You will not only learn how to use existing technologies (spreadsheet, database, word processor) but also how to problem solve and create your own new software.</a:t>
            </a:r>
          </a:p>
          <a:p>
            <a:pPr eaLnBrk="1" hangingPunct="1"/>
            <a:r>
              <a:rPr lang="en-US" altLang="en-US" dirty="0" smtClean="0"/>
              <a:t>Problem solving is required in the programming component: VBA office macros or augmenting a web page by writing supplementary software.</a:t>
            </a:r>
          </a:p>
          <a:p>
            <a:pPr eaLnBrk="1" hangingPunct="1"/>
            <a:r>
              <a:rPr lang="en-US" altLang="en-US" dirty="0" smtClean="0"/>
              <a:t>Some corporations have recognized the relationship between problem solving skills and success in the work world:</a:t>
            </a:r>
          </a:p>
          <a:p>
            <a:pPr lvl="1" eaLnBrk="1" hangingPunct="1"/>
            <a:r>
              <a:rPr lang="en-US" altLang="en-US" dirty="0" smtClean="0"/>
              <a:t>E.g., “Killer” interview questions</a:t>
            </a:r>
          </a:p>
          <a:p>
            <a:pPr marL="461963" lvl="2" indent="-115888" eaLnBrk="1" hangingPunct="1"/>
            <a:r>
              <a:rPr lang="en-US" altLang="en-US" sz="1200" b="1" dirty="0" smtClean="0"/>
              <a:t>Google</a:t>
            </a:r>
            <a:endParaRPr lang="en-US" altLang="en-US" sz="1200" b="1" dirty="0" smtClean="0">
              <a:hlinkClick r:id="rId2"/>
            </a:endParaRPr>
          </a:p>
          <a:p>
            <a:pPr marL="461963" lvl="2" indent="-115888" eaLnBrk="1" hangingPunct="1"/>
            <a:r>
              <a:rPr lang="en-US" altLang="en-US" sz="1200" dirty="0" smtClean="0">
                <a:hlinkClick r:id="rId2"/>
              </a:rPr>
              <a:t>http://www.businessinsider.com/15-google-interview-questions-that-will-make-you-feel-stupid-2009-11?op=1</a:t>
            </a:r>
            <a:endParaRPr lang="en-US" altLang="en-US" sz="1200" dirty="0" smtClean="0"/>
          </a:p>
          <a:p>
            <a:pPr marL="461963" lvl="2" indent="-115888" eaLnBrk="1" hangingPunct="1"/>
            <a:r>
              <a:rPr lang="en-US" altLang="en-US" sz="1200" b="1" dirty="0" smtClean="0"/>
              <a:t>Apple</a:t>
            </a:r>
          </a:p>
          <a:p>
            <a:pPr marL="461963" lvl="2" indent="-115888" eaLnBrk="1" hangingPunct="1"/>
            <a:r>
              <a:rPr lang="en-US" altLang="en-US" sz="1200" dirty="0" smtClean="0">
                <a:hlinkClick r:id="rId3"/>
              </a:rPr>
              <a:t>http://www.businessinsider.com/apple-interview-questions-2011-5#how-do-you-test-the-prototype-of-the-vending-machine-5</a:t>
            </a:r>
            <a:endParaRPr lang="en-US" altLang="en-US" sz="1200" dirty="0" smtClean="0"/>
          </a:p>
          <a:p>
            <a:pPr marL="461963" lvl="2" indent="-115888" eaLnBrk="1" hangingPunct="1"/>
            <a:endParaRPr lang="en-US" alt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Evaluation Components</a:t>
            </a:r>
          </a:p>
        </p:txBody>
      </p:sp>
      <p:sp>
        <p:nvSpPr>
          <p:cNvPr id="23555" name="Content Placeholder 2"/>
          <p:cNvSpPr>
            <a:spLocks noGrp="1"/>
          </p:cNvSpPr>
          <p:nvPr>
            <p:ph idx="1"/>
          </p:nvPr>
        </p:nvSpPr>
        <p:spPr/>
        <p:txBody>
          <a:bodyPr/>
          <a:lstStyle/>
          <a:p>
            <a:pPr eaLnBrk="1" hangingPunct="1"/>
            <a:r>
              <a:rPr lang="en-US" altLang="en-US" dirty="0" smtClean="0"/>
              <a:t>Assignments</a:t>
            </a:r>
          </a:p>
          <a:p>
            <a:pPr eaLnBrk="1" hangingPunct="1"/>
            <a:r>
              <a:rPr lang="en-US" altLang="en-US" dirty="0" smtClean="0"/>
              <a:t>Examinations</a:t>
            </a:r>
          </a:p>
          <a:p>
            <a:pPr eaLnBrk="1" hangingPunct="1"/>
            <a:r>
              <a:rPr lang="en-US" altLang="en-US" dirty="0" smtClean="0"/>
              <a:t>In class bonus quiz questions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Assignments (Proportion Of Term Grade 40/100)</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(Partial) A1: Advanced word processing features (Word): </a:t>
            </a:r>
            <a:r>
              <a:rPr lang="en-US" i="1" dirty="0" smtClean="0"/>
              <a:t>5% proportion </a:t>
            </a:r>
            <a:r>
              <a:rPr lang="en-US" i="1" dirty="0"/>
              <a:t>of term </a:t>
            </a:r>
            <a:r>
              <a:rPr lang="en-US" i="1" dirty="0" smtClean="0"/>
              <a:t>grade</a:t>
            </a:r>
          </a:p>
          <a:p>
            <a:pPr eaLnBrk="1" fontAlgn="auto" hangingPunct="1">
              <a:spcAft>
                <a:spcPts val="0"/>
              </a:spcAft>
              <a:buFont typeface="Arial" panose="020B0604020202020204" pitchFamily="34" charset="0"/>
              <a:buChar char="•"/>
              <a:defRPr/>
            </a:pPr>
            <a:r>
              <a:rPr lang="en-US" dirty="0" smtClean="0"/>
              <a:t>A2: Spreadsheet (Excel): </a:t>
            </a:r>
            <a:r>
              <a:rPr lang="en-US" i="1" dirty="0"/>
              <a:t> </a:t>
            </a:r>
            <a:r>
              <a:rPr lang="en-US" i="1" dirty="0" smtClean="0"/>
              <a:t>10% proportion of term grade</a:t>
            </a:r>
            <a:endParaRPr lang="en-US" i="1" dirty="0"/>
          </a:p>
          <a:p>
            <a:pPr eaLnBrk="1" fontAlgn="auto" hangingPunct="1">
              <a:spcAft>
                <a:spcPts val="0"/>
              </a:spcAft>
              <a:buFont typeface="Arial" panose="020B0604020202020204" pitchFamily="34" charset="0"/>
              <a:buChar char="•"/>
              <a:defRPr/>
            </a:pPr>
            <a:r>
              <a:rPr lang="en-US" dirty="0" smtClean="0"/>
              <a:t>A3: Database (Access): </a:t>
            </a:r>
            <a:r>
              <a:rPr lang="en-US" i="1" dirty="0" smtClean="0"/>
              <a:t>10% proportion of term grade</a:t>
            </a:r>
          </a:p>
          <a:p>
            <a:pPr eaLnBrk="1" fontAlgn="auto" hangingPunct="1">
              <a:spcAft>
                <a:spcPts val="0"/>
              </a:spcAft>
              <a:buFont typeface="Arial" panose="020B0604020202020204" pitchFamily="34" charset="0"/>
              <a:buChar char="•"/>
              <a:defRPr/>
            </a:pPr>
            <a:r>
              <a:rPr lang="en-US" dirty="0" smtClean="0"/>
              <a:t>A4: Program writing: </a:t>
            </a:r>
            <a:r>
              <a:rPr lang="en-US" i="1" dirty="0"/>
              <a:t>10% </a:t>
            </a:r>
            <a:r>
              <a:rPr lang="en-US" i="1" dirty="0" smtClean="0"/>
              <a:t>proportion of </a:t>
            </a:r>
            <a:r>
              <a:rPr lang="en-US" i="1" dirty="0"/>
              <a:t>term </a:t>
            </a:r>
            <a:r>
              <a:rPr lang="en-US" i="1" dirty="0" smtClean="0"/>
              <a:t>grade</a:t>
            </a:r>
            <a:endParaRPr lang="en-US" i="1" dirty="0"/>
          </a:p>
          <a:p>
            <a:pPr eaLnBrk="1" fontAlgn="auto" hangingPunct="1">
              <a:spcAft>
                <a:spcPts val="0"/>
              </a:spcAft>
              <a:buFont typeface="Arial" panose="020B0604020202020204" pitchFamily="34" charset="0"/>
              <a:buChar char="•"/>
              <a:defRPr/>
            </a:pPr>
            <a:r>
              <a:rPr lang="en-US" dirty="0" smtClean="0"/>
              <a:t>(</a:t>
            </a:r>
            <a:r>
              <a:rPr lang="en-US" dirty="0"/>
              <a:t>Partial) </a:t>
            </a:r>
            <a:r>
              <a:rPr lang="en-US" dirty="0" smtClean="0"/>
              <a:t>A5: Creating a webpage using html tags: </a:t>
            </a:r>
            <a:r>
              <a:rPr lang="en-US" i="1" dirty="0"/>
              <a:t>5% proportion of term grade</a:t>
            </a:r>
          </a:p>
          <a:p>
            <a:pPr eaLnBrk="1" fontAlgn="auto" hangingPunct="1">
              <a:spcAft>
                <a:spcPts val="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a:t>
            </a:r>
            <a:r>
              <a:rPr lang="en-US" altLang="en-US" b="1" dirty="0" smtClean="0"/>
              <a:t>should not </a:t>
            </a:r>
            <a:r>
              <a:rPr lang="en-US" altLang="en-US" dirty="0" smtClean="0"/>
              <a:t>see the assignment solutions produced by other students.</a:t>
            </a:r>
          </a:p>
          <a:p>
            <a:r>
              <a:rPr lang="en-US" altLang="en-US" dirty="0" smtClean="0"/>
              <a:t>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a:t>If you still have questions or issues after contacting your TA then feel free to contact your course instructor</a:t>
            </a:r>
            <a:r>
              <a:rPr lang="en-US" altLang="en-US" dirty="0" smtClean="0"/>
              <a:t>.</a:t>
            </a:r>
            <a:endParaRPr lang="en-US" altLang="en-US" dirty="0"/>
          </a:p>
        </p:txBody>
      </p:sp>
    </p:spTree>
    <p:extLst>
      <p:ext uri="{BB962C8B-B14F-4D97-AF65-F5344CB8AC3E}">
        <p14:creationId xmlns:p14="http://schemas.microsoft.com/office/powerpoint/2010/main" val="36143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90600" y="4191000"/>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Tree>
    <p:extLst>
      <p:ext uri="{BB962C8B-B14F-4D97-AF65-F5344CB8AC3E}">
        <p14:creationId xmlns:p14="http://schemas.microsoft.com/office/powerpoint/2010/main" val="35136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Sometimes it’s a technical failure (e.g., hardware failure)</a:t>
            </a:r>
          </a:p>
          <a:p>
            <a:pPr lvl="1"/>
            <a:r>
              <a:rPr lang="en-US" altLang="en-US" dirty="0" smtClean="0"/>
              <a:t>Sometimes it’s human error (e.g., oops, accidentally deleted) </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a:t>
            </a:r>
          </a:p>
          <a:p>
            <a:pPr lvl="2"/>
            <a:r>
              <a:rPr lang="en-US" altLang="en-US" dirty="0" smtClean="0"/>
              <a:t>Don’t assume that everything worked out OK.</a:t>
            </a:r>
          </a:p>
          <a:p>
            <a:pPr lvl="2"/>
            <a:r>
              <a:rPr lang="en-US" altLang="en-US" dirty="0" smtClean="0"/>
              <a:t>Instead you should check everything (click on the submitted file(s) to download them back to your computer)</a:t>
            </a:r>
          </a:p>
          <a:p>
            <a:pPr lvl="2"/>
            <a:r>
              <a:rPr lang="en-US" altLang="en-US" dirty="0" smtClean="0"/>
              <a:t>Don’t just check file names but at least take a look at the actual file contents (not only to check that the file wasn’t corrupted but also that you submitted the correct version).</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7616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Verify Submissions In DropBox</a:t>
            </a:r>
            <a:endParaRPr lang="en-CA" dirty="0"/>
          </a:p>
        </p:txBody>
      </p:sp>
      <p:sp>
        <p:nvSpPr>
          <p:cNvPr id="3" name="Content Placeholder 2"/>
          <p:cNvSpPr>
            <a:spLocks noGrp="1"/>
          </p:cNvSpPr>
          <p:nvPr>
            <p:ph idx="1"/>
          </p:nvPr>
        </p:nvSpPr>
        <p:spPr/>
        <p:txBody>
          <a:bodyPr/>
          <a:lstStyle/>
          <a:p>
            <a:r>
              <a:rPr lang="en-CA" dirty="0" smtClean="0"/>
              <a:t>There is a help link provided with each assignment description.</a:t>
            </a:r>
          </a:p>
          <a:p>
            <a:r>
              <a:rPr lang="en-CA" dirty="0" smtClean="0"/>
              <a:t>Teaching Assistants will cover in conjunction with Assignment zero.</a:t>
            </a:r>
          </a:p>
          <a:p>
            <a:r>
              <a:rPr lang="en-CA" dirty="0" smtClean="0"/>
              <a:t>Resource file</a:t>
            </a:r>
          </a:p>
          <a:p>
            <a:pPr lvl="1"/>
            <a:r>
              <a:rPr lang="en-CA" sz="1600" dirty="0">
                <a:hlinkClick r:id="rId2"/>
              </a:rPr>
              <a:t>http://pages.cpsc.ucalgary.ca/~</a:t>
            </a:r>
            <a:r>
              <a:rPr lang="en-CA" sz="1600" dirty="0" smtClean="0">
                <a:hlinkClick r:id="rId2"/>
              </a:rPr>
              <a:t>tamj/resources/Verifying%20D2L%20Submissions.pdf</a:t>
            </a:r>
            <a:endParaRPr lang="en-CA" sz="1600" dirty="0"/>
          </a:p>
        </p:txBody>
      </p:sp>
    </p:spTree>
    <p:extLst>
      <p:ext uri="{BB962C8B-B14F-4D97-AF65-F5344CB8AC3E}">
        <p14:creationId xmlns:p14="http://schemas.microsoft.com/office/powerpoint/2010/main" val="401717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pPr lvl="1"/>
            <a:r>
              <a:rPr lang="en-US" altLang="en-US" dirty="0" smtClean="0"/>
              <a:t>If you have questions beforehand then do ask (make sure you ask your questions early enough so you can receive an answer before the due time).</a:t>
            </a:r>
          </a:p>
          <a:p>
            <a:pPr lvl="1"/>
            <a:r>
              <a:rPr lang="en-US" altLang="en-US" dirty="0" smtClean="0"/>
              <a:t>But don’t wait until after the due date (it’s too late).</a:t>
            </a:r>
          </a:p>
          <a:p>
            <a:pPr lvl="1"/>
            <a:r>
              <a:rPr lang="en-US" altLang="en-US" dirty="0" smtClean="0"/>
              <a:t>What you submit as of the due date/time is what will be marked.</a:t>
            </a:r>
          </a:p>
          <a:p>
            <a:pPr lvl="2"/>
            <a:r>
              <a:rPr lang="en-US" altLang="en-US" dirty="0" smtClean="0"/>
              <a:t>Late submissions won’t be accepted</a:t>
            </a:r>
          </a:p>
          <a:p>
            <a:r>
              <a:rPr lang="en-US" altLang="en-US" dirty="0" smtClean="0"/>
              <a:t>Easy methods of backing up your work:</a:t>
            </a:r>
          </a:p>
          <a:p>
            <a:pPr lvl="1"/>
            <a:r>
              <a:rPr lang="en-US" altLang="en-US" dirty="0" smtClean="0"/>
              <a:t>Save on an external flash drive</a:t>
            </a:r>
          </a:p>
          <a:p>
            <a:pPr lvl="1"/>
            <a:r>
              <a:rPr lang="en-US" altLang="en-US" dirty="0" smtClean="0"/>
              <a:t>Email (send to yourself)</a:t>
            </a:r>
          </a:p>
          <a:p>
            <a:pPr lvl="1"/>
            <a:endParaRPr lang="en-US" altLang="en-US" dirty="0" smtClean="0"/>
          </a:p>
        </p:txBody>
      </p:sp>
    </p:spTree>
    <p:extLst>
      <p:ext uri="{BB962C8B-B14F-4D97-AF65-F5344CB8AC3E}">
        <p14:creationId xmlns:p14="http://schemas.microsoft.com/office/powerpoint/2010/main" val="21829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tam@ucalgary.ca</a:t>
            </a:r>
            <a:endParaRPr lang="en-US" altLang="en-US" sz="1800" dirty="0" smtClean="0"/>
          </a:p>
          <a:p>
            <a:pPr marL="568325" lvl="1" indent="-171450"/>
            <a:r>
              <a:rPr lang="en-US" altLang="en-US" sz="1800" dirty="0" smtClean="0"/>
              <a:t>Make sure you specify the course name and number in the subject line of the email ‘CPSC 203’</a:t>
            </a:r>
          </a:p>
          <a:p>
            <a:pPr marL="223838" indent="-223838"/>
            <a:r>
              <a:rPr lang="en-US" altLang="en-US" dirty="0" smtClean="0"/>
              <a:t>Office hours</a:t>
            </a:r>
          </a:p>
          <a:p>
            <a:pPr marL="568325" lvl="1" indent="-171450"/>
            <a:r>
              <a:rPr lang="en-US" altLang="en-US" sz="1800" dirty="0" smtClean="0"/>
              <a:t>Office hours: </a:t>
            </a:r>
            <a:r>
              <a:rPr lang="en-GB" sz="1800" dirty="0"/>
              <a:t>T: 14:00 - 14:50, R: 16:45 - 17:15 </a:t>
            </a:r>
            <a:endParaRPr lang="en-US" altLang="en-US" sz="1800" dirty="0" smtClean="0"/>
          </a:p>
          <a:p>
            <a:pPr marL="568325" lvl="1" indent="-171450"/>
            <a:r>
              <a:rPr lang="en-US" altLang="en-US" sz="1800" dirty="0" smtClean="0"/>
              <a:t>If I’m not in my office give me a few minutes or check the lecture room.</a:t>
            </a:r>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29425" y="12509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066800" y="4267200"/>
            <a:ext cx="4699000" cy="1760538"/>
            <a:chOff x="1092200" y="4924425"/>
            <a:chExt cx="4699338" cy="1760538"/>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extLst>
      <p:ext uri="{BB962C8B-B14F-4D97-AF65-F5344CB8AC3E}">
        <p14:creationId xmlns:p14="http://schemas.microsoft.com/office/powerpoint/2010/main" val="15881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ltLang="en-US" dirty="0" smtClean="0"/>
              <a:t>Assignments: Software Version</a:t>
            </a:r>
            <a:r>
              <a:rPr lang="en-US" altLang="en-US" baseline="30000" dirty="0" smtClean="0"/>
              <a:t>1</a:t>
            </a:r>
            <a:endParaRPr lang="en-US" altLang="en-US" dirty="0" smtClean="0"/>
          </a:p>
        </p:txBody>
      </p:sp>
      <p:sp>
        <p:nvSpPr>
          <p:cNvPr id="25603" name="Content Placeholder 2"/>
          <p:cNvSpPr>
            <a:spLocks noGrp="1"/>
          </p:cNvSpPr>
          <p:nvPr>
            <p:ph idx="1"/>
          </p:nvPr>
        </p:nvSpPr>
        <p:spPr/>
        <p:txBody>
          <a:bodyPr/>
          <a:lstStyle/>
          <a:p>
            <a:pPr eaLnBrk="1" hangingPunct="1"/>
            <a:r>
              <a:rPr lang="en-US" altLang="en-US" dirty="0" smtClean="0"/>
              <a:t>It is your responsibility to make sure that your submission works on the machines in MS 237. </a:t>
            </a:r>
          </a:p>
          <a:p>
            <a:pPr eaLnBrk="1" hangingPunct="1"/>
            <a:r>
              <a:rPr lang="en-US" altLang="en-US" dirty="0" smtClean="0"/>
              <a:t>A1 – A3 (MS-Office 2013 assignments)</a:t>
            </a:r>
          </a:p>
          <a:p>
            <a:pPr lvl="1" eaLnBrk="1" hangingPunct="1"/>
            <a:r>
              <a:rPr lang="en-US" altLang="en-US" dirty="0"/>
              <a:t>We use a Windows machine to mark whatever you submit</a:t>
            </a:r>
          </a:p>
          <a:p>
            <a:pPr lvl="1" eaLnBrk="1" hangingPunct="1"/>
            <a:r>
              <a:rPr lang="en-US" altLang="en-US" dirty="0" smtClean="0"/>
              <a:t>U of C students should be able to access Office 365 “for free” (while they are current students)</a:t>
            </a:r>
          </a:p>
          <a:p>
            <a:pPr lvl="2" eaLnBrk="1" hangingPunct="1"/>
            <a:r>
              <a:rPr lang="en-US" altLang="en-US" dirty="0" smtClean="0"/>
              <a:t>Info: </a:t>
            </a:r>
            <a:r>
              <a:rPr lang="en-US" altLang="en-US" dirty="0" smtClean="0">
                <a:hlinkClick r:id="rId3"/>
              </a:rPr>
              <a:t>http</a:t>
            </a:r>
            <a:r>
              <a:rPr lang="en-US" altLang="en-US" dirty="0">
                <a:hlinkClick r:id="rId3"/>
              </a:rPr>
              <a:t>://</a:t>
            </a:r>
            <a:r>
              <a:rPr lang="en-US" altLang="en-US" dirty="0" smtClean="0">
                <a:hlinkClick r:id="rId3"/>
              </a:rPr>
              <a:t>www.ucalgary.ca/it/office365/faqs</a:t>
            </a:r>
            <a:endParaRPr lang="en-US" altLang="en-US" dirty="0" smtClean="0"/>
          </a:p>
          <a:p>
            <a:pPr lvl="2" eaLnBrk="1" hangingPunct="1"/>
            <a:r>
              <a:rPr lang="en-US" altLang="en-US" dirty="0" smtClean="0"/>
              <a:t>Accessing (need a UC account): </a:t>
            </a:r>
          </a:p>
          <a:p>
            <a:pPr lvl="3" eaLnBrk="1" hangingPunct="1"/>
            <a:r>
              <a:rPr lang="en-US" altLang="en-US" dirty="0">
                <a:hlinkClick r:id="rId4"/>
              </a:rPr>
              <a:t>http://</a:t>
            </a:r>
            <a:r>
              <a:rPr lang="en-US" altLang="en-US" dirty="0" smtClean="0">
                <a:hlinkClick r:id="rId4"/>
              </a:rPr>
              <a:t>www.ucalgary.ca/it/services/office-365 </a:t>
            </a:r>
            <a:r>
              <a:rPr lang="en-US" altLang="en-US" dirty="0" smtClean="0"/>
              <a:t>(click on the link “Access 0365 online”)</a:t>
            </a:r>
            <a:endParaRPr lang="en-US" altLang="en-US" dirty="0">
              <a:hlinkClick r:id="rId5"/>
            </a:endParaRPr>
          </a:p>
          <a:p>
            <a:pPr lvl="3" eaLnBrk="1" hangingPunct="1"/>
            <a:r>
              <a:rPr lang="en-US" altLang="en-US" dirty="0" smtClean="0">
                <a:hlinkClick r:id="rId5"/>
              </a:rPr>
              <a:t>http</a:t>
            </a:r>
            <a:r>
              <a:rPr lang="en-US" altLang="en-US" dirty="0">
                <a:hlinkClick r:id="rId5"/>
              </a:rPr>
              <a:t>://office365.ucalgary.ca</a:t>
            </a:r>
            <a:r>
              <a:rPr lang="en-US" altLang="en-US" dirty="0" smtClean="0">
                <a:hlinkClick r:id="rId5"/>
              </a:rPr>
              <a:t>/</a:t>
            </a:r>
            <a:endParaRPr lang="en-US" altLang="en-US" dirty="0"/>
          </a:p>
          <a:p>
            <a:pPr lvl="3" eaLnBrk="1" hangingPunct="1"/>
            <a:r>
              <a:rPr lang="en-US" altLang="en-US" dirty="0" smtClean="0"/>
              <a:t>If have trouble accessing: contact university UC-IT</a:t>
            </a:r>
          </a:p>
          <a:p>
            <a:pPr eaLnBrk="1" hangingPunct="1"/>
            <a:r>
              <a:rPr lang="en-US" altLang="en-US" dirty="0" smtClean="0"/>
              <a:t>The program written for A4 must be executable on the lab computers/online</a:t>
            </a:r>
          </a:p>
          <a:p>
            <a:pPr eaLnBrk="1" hangingPunct="1"/>
            <a:r>
              <a:rPr lang="en-US" altLang="en-US" dirty="0" smtClean="0"/>
              <a:t>A5 needs to viewable using commonly used web browsers</a:t>
            </a:r>
            <a:endParaRPr lang="en-CA"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 Class Bonus Questions (2% Bonus On Term Grade)</a:t>
            </a:r>
          </a:p>
        </p:txBody>
      </p:sp>
      <p:sp>
        <p:nvSpPr>
          <p:cNvPr id="3" name="Content Placeholder 2"/>
          <p:cNvSpPr>
            <a:spLocks noGrp="1"/>
          </p:cNvSpPr>
          <p:nvPr>
            <p:ph idx="1"/>
          </p:nvPr>
        </p:nvSpPr>
        <p:spPr/>
        <p:txBody>
          <a:bodyPr/>
          <a:lstStyle/>
          <a:p>
            <a:pPr eaLnBrk="1" hangingPunct="1"/>
            <a:r>
              <a:rPr lang="en-US" altLang="en-US" dirty="0" smtClean="0"/>
              <a:t>They will be administered using TopHat Monacle</a:t>
            </a:r>
          </a:p>
          <a:p>
            <a:pPr lvl="1" eaLnBrk="1" hangingPunct="1"/>
            <a:r>
              <a:rPr lang="en-US" altLang="en-US" dirty="0" smtClean="0">
                <a:hlinkClick r:id="rId2"/>
              </a:rPr>
              <a:t>https://app-ca.tophat.com</a:t>
            </a:r>
            <a:endParaRPr lang="en-US" altLang="en-US" dirty="0" smtClean="0"/>
          </a:p>
          <a:p>
            <a:pPr eaLnBrk="1" hangingPunct="1"/>
            <a:r>
              <a:rPr lang="en-US" altLang="en-US" dirty="0" smtClean="0"/>
              <a:t>The questions will be ‘randomly’ administered during lecture (only) – no ‘make up’ questions</a:t>
            </a:r>
          </a:p>
          <a:p>
            <a:pPr lvl="1" eaLnBrk="1" hangingPunct="1"/>
            <a:r>
              <a:rPr lang="en-US" altLang="en-US" dirty="0" smtClean="0"/>
              <a:t>You will be given ample notice before the first questions begin (they won’t start immediately)</a:t>
            </a:r>
          </a:p>
          <a:p>
            <a:pPr lvl="1" eaLnBrk="1" hangingPunct="1"/>
            <a:r>
              <a:rPr lang="en-US" altLang="en-US" dirty="0" smtClean="0"/>
              <a:t>Note that the questions will act as a ‘bonus’ (you may potentially be awarded an “A” grade even if you receive no marks on the TopHat questions).</a:t>
            </a:r>
          </a:p>
          <a:p>
            <a:pPr lvl="1" eaLnBrk="1" hangingPunct="1"/>
            <a:r>
              <a:rPr lang="en-US" altLang="en-US" dirty="0" smtClean="0"/>
              <a:t>The questions will be directly related to lecture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Examinations (</a:t>
            </a:r>
            <a:r>
              <a:rPr lang="en-US" altLang="en-US" b="1" i="1" dirty="0" smtClean="0"/>
              <a:t>Proportion Of Term Grade: 60%</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A mix of short answer and multiple choice questions</a:t>
            </a:r>
          </a:p>
          <a:p>
            <a:pPr eaLnBrk="1" hangingPunct="1"/>
            <a:r>
              <a:rPr lang="en-US" altLang="en-US" dirty="0" smtClean="0"/>
              <a:t>Closed book (don’t bring anything into the exam: just yourself and writing implements)</a:t>
            </a:r>
          </a:p>
          <a:p>
            <a:pPr eaLnBrk="1" hangingPunct="1"/>
            <a:r>
              <a:rPr lang="en-US" altLang="en-US" dirty="0" smtClean="0"/>
              <a:t>Midterm examination (</a:t>
            </a:r>
            <a:r>
              <a:rPr lang="en-US" altLang="en-US" b="1" i="1" dirty="0" smtClean="0"/>
              <a:t>25% of term grade</a:t>
            </a:r>
            <a:r>
              <a:rPr lang="en-US" altLang="en-US" dirty="0" smtClean="0"/>
              <a:t>)</a:t>
            </a:r>
          </a:p>
          <a:p>
            <a:pPr lvl="1" eaLnBrk="1" hangingPunct="1"/>
            <a:r>
              <a:rPr lang="en-US" altLang="en-US" dirty="0" smtClean="0"/>
              <a:t>Scheduled by your course instructor and will occur during the semester</a:t>
            </a:r>
          </a:p>
          <a:p>
            <a:pPr lvl="1" eaLnBrk="1" hangingPunct="1"/>
            <a:r>
              <a:rPr lang="en-CA" b="1" i="1" dirty="0">
                <a:solidFill>
                  <a:srgbClr val="FF0000"/>
                </a:solidFill>
              </a:rPr>
              <a:t>Thursday, </a:t>
            </a:r>
            <a:r>
              <a:rPr lang="en-CA" b="1" i="1" dirty="0" smtClean="0">
                <a:solidFill>
                  <a:srgbClr val="FF0000"/>
                </a:solidFill>
              </a:rPr>
              <a:t>October 20 (evening, specific time TBA) in ICT102</a:t>
            </a:r>
          </a:p>
          <a:p>
            <a:pPr lvl="1" eaLnBrk="1" hangingPunct="1"/>
            <a:r>
              <a:rPr lang="en-US" dirty="0" smtClean="0"/>
              <a:t>(Note that it is outside of normal lecture time)</a:t>
            </a:r>
            <a:endParaRPr lang="en-US" altLang="en-US" dirty="0" smtClean="0"/>
          </a:p>
          <a:p>
            <a:pPr eaLnBrk="1" hangingPunct="1"/>
            <a:r>
              <a:rPr lang="en-US" altLang="en-US" dirty="0" smtClean="0"/>
              <a:t>Final examination (</a:t>
            </a:r>
            <a:r>
              <a:rPr lang="en-US" altLang="en-US" b="1" i="1" dirty="0" smtClean="0"/>
              <a:t>35% of term grade</a:t>
            </a:r>
            <a:r>
              <a:rPr lang="en-US" altLang="en-US" dirty="0" smtClean="0"/>
              <a:t>)</a:t>
            </a:r>
          </a:p>
          <a:p>
            <a:pPr lvl="1" eaLnBrk="1" hangingPunct="1"/>
            <a:r>
              <a:rPr lang="en-US" altLang="en-US" dirty="0" smtClean="0"/>
              <a:t>Cumulative but with a focus on topics covered after the midterm</a:t>
            </a:r>
          </a:p>
          <a:p>
            <a:pPr lvl="1" eaLnBrk="1" hangingPunct="1"/>
            <a:r>
              <a:rPr lang="en-US" altLang="en-US" dirty="0" smtClean="0"/>
              <a:t>The exam occurs during the regular end of term examination period so it will be scheduled by the Office of the Registrar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Mapping Your Raw Score To A Grade Point</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altLang="en-US" dirty="0" smtClean="0"/>
              <a:t>As stated in the course information sheet (official signed document) each major component will be awarded a grade point (and not a percentage) as the value used to determine the term grade.</a:t>
            </a:r>
          </a:p>
          <a:p>
            <a:pPr lvl="1" eaLnBrk="1" fontAlgn="auto" hangingPunct="1">
              <a:spcAft>
                <a:spcPts val="0"/>
              </a:spcAft>
              <a:buFont typeface="Arial" panose="020B0604020202020204" pitchFamily="34" charset="0"/>
              <a:buChar char="•"/>
              <a:defRPr/>
            </a:pPr>
            <a:r>
              <a:rPr lang="en-US" altLang="en-US" dirty="0" smtClean="0"/>
              <a:t>Components that are mapped to a grade point</a:t>
            </a:r>
          </a:p>
          <a:p>
            <a:pPr lvl="2" eaLnBrk="1" fontAlgn="auto" hangingPunct="1">
              <a:spcAft>
                <a:spcPts val="0"/>
              </a:spcAft>
              <a:buFont typeface="Arial" panose="020B0604020202020204" pitchFamily="34" charset="0"/>
              <a:buChar char="–"/>
              <a:defRPr/>
            </a:pPr>
            <a:r>
              <a:rPr lang="en-US" altLang="en-US" dirty="0" smtClean="0"/>
              <a:t>Each individual assignment</a:t>
            </a:r>
          </a:p>
          <a:p>
            <a:pPr lvl="2" eaLnBrk="1" fontAlgn="auto" hangingPunct="1">
              <a:spcAft>
                <a:spcPts val="0"/>
              </a:spcAft>
              <a:buFont typeface="Arial" panose="020B0604020202020204" pitchFamily="34" charset="0"/>
              <a:buChar char="–"/>
              <a:defRPr/>
            </a:pPr>
            <a:r>
              <a:rPr lang="en-US" altLang="en-US" dirty="0" smtClean="0"/>
              <a:t>Total score for in-lecture TopHat questions</a:t>
            </a:r>
          </a:p>
          <a:p>
            <a:pPr lvl="2" eaLnBrk="1" fontAlgn="auto" hangingPunct="1">
              <a:spcAft>
                <a:spcPts val="0"/>
              </a:spcAft>
              <a:buFont typeface="Arial" panose="020B0604020202020204" pitchFamily="34" charset="0"/>
              <a:buChar char="–"/>
              <a:defRPr/>
            </a:pPr>
            <a:r>
              <a:rPr lang="en-US" altLang="en-US" dirty="0" smtClean="0"/>
              <a:t>Midterm exam</a:t>
            </a:r>
          </a:p>
          <a:p>
            <a:pPr lvl="2" eaLnBrk="1" fontAlgn="auto" hangingPunct="1">
              <a:spcAft>
                <a:spcPts val="0"/>
              </a:spcAft>
              <a:buFont typeface="Arial" panose="020B0604020202020204" pitchFamily="34" charset="0"/>
              <a:buChar char="–"/>
              <a:defRPr/>
            </a:pPr>
            <a:r>
              <a:rPr lang="en-US" altLang="en-US" dirty="0" smtClean="0"/>
              <a:t>Final exam</a:t>
            </a:r>
          </a:p>
          <a:p>
            <a:pPr eaLnBrk="1" fontAlgn="auto" hangingPunct="1">
              <a:spcAft>
                <a:spcPts val="0"/>
              </a:spcAft>
              <a:buFont typeface="Arial" panose="020B0604020202020204" pitchFamily="34" charset="0"/>
              <a:buChar char="•"/>
              <a:defRPr/>
            </a:pPr>
            <a:r>
              <a:rPr lang="en-US" altLang="en-US" dirty="0" smtClean="0"/>
              <a:t>The mapping of raw score to grade point will be posted before each assignment is due (variation between assignments may occur).</a:t>
            </a:r>
          </a:p>
          <a:p>
            <a:pPr eaLnBrk="1" fontAlgn="auto" hangingPunct="1">
              <a:spcAft>
                <a:spcPts val="0"/>
              </a:spcAft>
              <a:buFont typeface="Arial" panose="020B0604020202020204" pitchFamily="34" charset="0"/>
              <a:buChar char="•"/>
              <a:defRPr/>
            </a:pPr>
            <a:r>
              <a:rPr lang="en-US" altLang="en-US" dirty="0" smtClean="0"/>
              <a:t>Mapping of TopHat bonus questions to grade point</a:t>
            </a:r>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r>
              <a:rPr lang="en-US" altLang="en-US" dirty="0" smtClean="0"/>
              <a:t>The mapping of the midterm to grade point will be posted sometime after the midterm.</a:t>
            </a:r>
          </a:p>
          <a:p>
            <a:pPr eaLnBrk="1" fontAlgn="auto" hangingPunct="1">
              <a:spcAft>
                <a:spcPts val="0"/>
              </a:spcAft>
              <a:buFont typeface="Arial" panose="020B0604020202020204" pitchFamily="34" charset="0"/>
              <a:buChar char="•"/>
              <a:defRPr/>
            </a:pPr>
            <a:r>
              <a:rPr lang="en-US" altLang="en-US" dirty="0" smtClean="0"/>
              <a:t>The mapping of final to grade point cannot be provided until after the official term marks have been released (Department policy).</a:t>
            </a:r>
          </a:p>
          <a:p>
            <a:pPr eaLnBrk="1" fontAlgn="auto" hangingPunct="1">
              <a:spcAft>
                <a:spcPts val="0"/>
              </a:spcAft>
              <a:buFont typeface="Arial" panose="020B0604020202020204" pitchFamily="34" charset="0"/>
              <a:buChar char="•"/>
              <a:defRPr/>
            </a:pP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39857603"/>
              </p:ext>
            </p:extLst>
          </p:nvPr>
        </p:nvGraphicFramePr>
        <p:xfrm>
          <a:off x="762000" y="4191000"/>
          <a:ext cx="7620002" cy="914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533402">
                  <a:extLst>
                    <a:ext uri="{9D8B030D-6E8A-4147-A177-3AD203B41FA5}">
                      <a16:colId xmlns:a16="http://schemas.microsoft.com/office/drawing/2014/main" val="20012"/>
                    </a:ext>
                  </a:extLst>
                </a:gridCol>
              </a:tblGrid>
              <a:tr h="504884">
                <a:tc>
                  <a:txBody>
                    <a:bodyPr/>
                    <a:lstStyle/>
                    <a:p>
                      <a:r>
                        <a:rPr lang="en-US" sz="1200" dirty="0" smtClean="0"/>
                        <a:t>Percent</a:t>
                      </a:r>
                      <a:endParaRPr lang="en-US" sz="1200" dirty="0"/>
                    </a:p>
                  </a:txBody>
                  <a:tcPr/>
                </a:tc>
                <a:tc>
                  <a:txBody>
                    <a:bodyPr/>
                    <a:lstStyle/>
                    <a:p>
                      <a:r>
                        <a:rPr lang="en-US" sz="1200" dirty="0" smtClean="0"/>
                        <a:t>96 – 100</a:t>
                      </a:r>
                      <a:endParaRPr lang="en-US" sz="1200" dirty="0"/>
                    </a:p>
                  </a:txBody>
                  <a:tcPr/>
                </a:tc>
                <a:tc>
                  <a:txBody>
                    <a:bodyPr/>
                    <a:lstStyle/>
                    <a:p>
                      <a:r>
                        <a:rPr lang="en-US" sz="1200" dirty="0" smtClean="0"/>
                        <a:t>91 – 95</a:t>
                      </a:r>
                      <a:endParaRPr lang="en-US" sz="1200" dirty="0"/>
                    </a:p>
                  </a:txBody>
                  <a:tcPr/>
                </a:tc>
                <a:tc>
                  <a:txBody>
                    <a:bodyPr/>
                    <a:lstStyle/>
                    <a:p>
                      <a:r>
                        <a:rPr lang="en-US" sz="1200" dirty="0" smtClean="0"/>
                        <a:t>86 – 90</a:t>
                      </a:r>
                      <a:endParaRPr lang="en-US" sz="1200" dirty="0"/>
                    </a:p>
                  </a:txBody>
                  <a:tcPr/>
                </a:tc>
                <a:tc>
                  <a:txBody>
                    <a:bodyPr/>
                    <a:lstStyle/>
                    <a:p>
                      <a:r>
                        <a:rPr lang="en-US" sz="1200" dirty="0" smtClean="0"/>
                        <a:t>81 – 85</a:t>
                      </a:r>
                      <a:endParaRPr lang="en-US" sz="1200" dirty="0"/>
                    </a:p>
                  </a:txBody>
                  <a:tcPr/>
                </a:tc>
                <a:tc>
                  <a:txBody>
                    <a:bodyPr/>
                    <a:lstStyle/>
                    <a:p>
                      <a:r>
                        <a:rPr lang="en-US" sz="1200" dirty="0" smtClean="0"/>
                        <a:t>76 - 80</a:t>
                      </a:r>
                      <a:endParaRPr lang="en-US" sz="1200" dirty="0"/>
                    </a:p>
                  </a:txBody>
                  <a:tcPr/>
                </a:tc>
                <a:tc>
                  <a:txBody>
                    <a:bodyPr/>
                    <a:lstStyle/>
                    <a:p>
                      <a:r>
                        <a:rPr lang="en-US" sz="1200" dirty="0" smtClean="0"/>
                        <a:t>71</a:t>
                      </a:r>
                      <a:r>
                        <a:rPr lang="en-US" sz="1200" baseline="0" dirty="0" smtClean="0"/>
                        <a:t> - 75</a:t>
                      </a:r>
                      <a:endParaRPr lang="en-US" sz="1200" dirty="0"/>
                    </a:p>
                  </a:txBody>
                  <a:tcPr/>
                </a:tc>
                <a:tc>
                  <a:txBody>
                    <a:bodyPr/>
                    <a:lstStyle/>
                    <a:p>
                      <a:r>
                        <a:rPr lang="en-US" sz="1200" dirty="0" smtClean="0"/>
                        <a:t>65 – 70</a:t>
                      </a:r>
                      <a:endParaRPr lang="en-US" sz="1200" dirty="0"/>
                    </a:p>
                  </a:txBody>
                  <a:tcPr/>
                </a:tc>
                <a:tc>
                  <a:txBody>
                    <a:bodyPr/>
                    <a:lstStyle/>
                    <a:p>
                      <a:r>
                        <a:rPr lang="en-US" sz="1200" dirty="0" smtClean="0"/>
                        <a:t>61 – 64</a:t>
                      </a:r>
                      <a:endParaRPr lang="en-US" sz="1200" dirty="0"/>
                    </a:p>
                  </a:txBody>
                  <a:tcPr/>
                </a:tc>
                <a:tc>
                  <a:txBody>
                    <a:bodyPr/>
                    <a:lstStyle/>
                    <a:p>
                      <a:r>
                        <a:rPr lang="en-US" sz="1200" dirty="0" smtClean="0"/>
                        <a:t>56 -60</a:t>
                      </a:r>
                      <a:endParaRPr lang="en-US" sz="1200" dirty="0"/>
                    </a:p>
                  </a:txBody>
                  <a:tcPr/>
                </a:tc>
                <a:tc>
                  <a:txBody>
                    <a:bodyPr/>
                    <a:lstStyle/>
                    <a:p>
                      <a:r>
                        <a:rPr lang="en-US" sz="1200" dirty="0" smtClean="0"/>
                        <a:t>51 - 55</a:t>
                      </a:r>
                      <a:endParaRPr lang="en-US" sz="1200" dirty="0"/>
                    </a:p>
                  </a:txBody>
                  <a:tcPr/>
                </a:tc>
                <a:tc>
                  <a:txBody>
                    <a:bodyPr/>
                    <a:lstStyle/>
                    <a:p>
                      <a:r>
                        <a:rPr lang="en-US" sz="1200" dirty="0" smtClean="0"/>
                        <a:t>46 - 50</a:t>
                      </a:r>
                      <a:endParaRPr lang="en-US" sz="1200" dirty="0"/>
                    </a:p>
                  </a:txBody>
                  <a:tcPr/>
                </a:tc>
                <a:tc>
                  <a:txBody>
                    <a:bodyPr/>
                    <a:lstStyle/>
                    <a:p>
                      <a:r>
                        <a:rPr lang="en-US" sz="1200" dirty="0" smtClean="0"/>
                        <a:t>&lt;</a:t>
                      </a:r>
                      <a:r>
                        <a:rPr lang="en-US" sz="1200" baseline="0" dirty="0" smtClean="0"/>
                        <a:t> 46</a:t>
                      </a:r>
                      <a:endParaRPr lang="en-US" sz="1200" dirty="0"/>
                    </a:p>
                  </a:txBody>
                  <a:tcPr/>
                </a:tc>
                <a:extLst>
                  <a:ext uri="{0D108BD9-81ED-4DB2-BD59-A6C34878D82A}">
                    <a16:rowId xmlns:a16="http://schemas.microsoft.com/office/drawing/2014/main" val="10000"/>
                  </a:ext>
                </a:extLst>
              </a:tr>
              <a:tr h="409516">
                <a:tc>
                  <a:txBody>
                    <a:bodyPr/>
                    <a:lstStyle/>
                    <a:p>
                      <a:r>
                        <a:rPr lang="en-US" sz="1200" dirty="0" smtClean="0"/>
                        <a:t>GPA</a:t>
                      </a:r>
                      <a:endParaRPr lang="en-US" sz="1200" dirty="0"/>
                    </a:p>
                  </a:txBody>
                  <a:tcPr/>
                </a:tc>
                <a:tc>
                  <a:txBody>
                    <a:bodyPr/>
                    <a:lstStyle/>
                    <a:p>
                      <a:r>
                        <a:rPr lang="en-US" sz="1200" dirty="0" smtClean="0"/>
                        <a:t>4.0</a:t>
                      </a:r>
                      <a:endParaRPr lang="en-US" sz="1200" dirty="0"/>
                    </a:p>
                  </a:txBody>
                  <a:tcPr/>
                </a:tc>
                <a:tc>
                  <a:txBody>
                    <a:bodyPr/>
                    <a:lstStyle/>
                    <a:p>
                      <a:r>
                        <a:rPr lang="en-US" sz="1200" dirty="0" smtClean="0"/>
                        <a:t>3.7</a:t>
                      </a:r>
                      <a:endParaRPr lang="en-US" sz="1200" dirty="0"/>
                    </a:p>
                  </a:txBody>
                  <a:tcPr/>
                </a:tc>
                <a:tc>
                  <a:txBody>
                    <a:bodyPr/>
                    <a:lstStyle/>
                    <a:p>
                      <a:r>
                        <a:rPr lang="en-US" sz="1200" dirty="0" smtClean="0"/>
                        <a:t>3.3</a:t>
                      </a:r>
                      <a:endParaRPr lang="en-US" sz="1200" dirty="0"/>
                    </a:p>
                  </a:txBody>
                  <a:tcPr/>
                </a:tc>
                <a:tc>
                  <a:txBody>
                    <a:bodyPr/>
                    <a:lstStyle/>
                    <a:p>
                      <a:r>
                        <a:rPr lang="en-US" sz="1200" dirty="0" smtClean="0"/>
                        <a:t>3.0</a:t>
                      </a:r>
                      <a:endParaRPr lang="en-US" sz="1200" dirty="0"/>
                    </a:p>
                  </a:txBody>
                  <a:tcPr/>
                </a:tc>
                <a:tc>
                  <a:txBody>
                    <a:bodyPr/>
                    <a:lstStyle/>
                    <a:p>
                      <a:r>
                        <a:rPr lang="en-US" sz="1200" dirty="0" smtClean="0"/>
                        <a:t>2.7</a:t>
                      </a:r>
                      <a:endParaRPr lang="en-US" sz="1200" dirty="0"/>
                    </a:p>
                  </a:txBody>
                  <a:tcPr/>
                </a:tc>
                <a:tc>
                  <a:txBody>
                    <a:bodyPr/>
                    <a:lstStyle/>
                    <a:p>
                      <a:r>
                        <a:rPr lang="en-US" sz="1200" dirty="0" smtClean="0"/>
                        <a:t>2.3</a:t>
                      </a:r>
                      <a:endParaRPr lang="en-US" sz="1200" dirty="0"/>
                    </a:p>
                  </a:txBody>
                  <a:tcPr/>
                </a:tc>
                <a:tc>
                  <a:txBody>
                    <a:bodyPr/>
                    <a:lstStyle/>
                    <a:p>
                      <a:r>
                        <a:rPr lang="en-US" sz="1200" dirty="0" smtClean="0"/>
                        <a:t>2.0</a:t>
                      </a:r>
                      <a:endParaRPr lang="en-US" sz="1200" dirty="0"/>
                    </a:p>
                  </a:txBody>
                  <a:tcPr/>
                </a:tc>
                <a:tc>
                  <a:txBody>
                    <a:bodyPr/>
                    <a:lstStyle/>
                    <a:p>
                      <a:r>
                        <a:rPr lang="en-US" sz="1200" dirty="0" smtClean="0"/>
                        <a:t>1.7</a:t>
                      </a:r>
                      <a:endParaRPr lang="en-US" sz="1200" dirty="0"/>
                    </a:p>
                  </a:txBody>
                  <a:tcPr/>
                </a:tc>
                <a:tc>
                  <a:txBody>
                    <a:bodyPr/>
                    <a:lstStyle/>
                    <a:p>
                      <a:r>
                        <a:rPr lang="en-US" sz="1200" dirty="0" smtClean="0"/>
                        <a:t>1.3</a:t>
                      </a:r>
                      <a:endParaRPr lang="en-US" sz="1200" dirty="0"/>
                    </a:p>
                  </a:txBody>
                  <a:tcPr/>
                </a:tc>
                <a:tc>
                  <a:txBody>
                    <a:bodyPr/>
                    <a:lstStyle/>
                    <a:p>
                      <a:r>
                        <a:rPr lang="en-US" sz="1200" dirty="0" smtClean="0"/>
                        <a:t>1.0</a:t>
                      </a:r>
                      <a:endParaRPr lang="en-US" sz="1200" dirty="0"/>
                    </a:p>
                  </a:txBody>
                  <a:tcPr/>
                </a:tc>
                <a:tc>
                  <a:txBody>
                    <a:bodyPr/>
                    <a:lstStyle/>
                    <a:p>
                      <a:r>
                        <a:rPr lang="en-US" sz="1200" dirty="0" smtClean="0"/>
                        <a:t>0.7</a:t>
                      </a:r>
                      <a:endParaRPr lang="en-US" sz="1200" dirty="0"/>
                    </a:p>
                  </a:txBody>
                  <a:tcPr/>
                </a:tc>
                <a:tc>
                  <a:txBody>
                    <a:bodyPr/>
                    <a:lstStyle/>
                    <a:p>
                      <a:r>
                        <a:rPr lang="en-US" sz="1200" dirty="0" smtClean="0"/>
                        <a:t>0.0</a:t>
                      </a:r>
                      <a:endParaRPr lang="en-US" sz="1200"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 (2)</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b="1" dirty="0" smtClean="0">
                <a:solidFill>
                  <a:srgbClr val="FF0000"/>
                </a:solidFill>
              </a:rPr>
              <a:t>Percentages won’t be used to determine the term grade</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Assignments: weight = 30%, example score = A</a:t>
            </a:r>
          </a:p>
          <a:p>
            <a:pPr lvl="2">
              <a:defRPr/>
            </a:pPr>
            <a:r>
              <a:rPr lang="en-US" dirty="0" smtClean="0">
                <a:latin typeface="Consolas" panose="020B0609020204030204" pitchFamily="49" charset="0"/>
                <a:cs typeface="Consolas" panose="020B0609020204030204" pitchFamily="49" charset="0"/>
              </a:rPr>
              <a:t>Midterm: weight = 30%, example score = B+</a:t>
            </a:r>
          </a:p>
          <a:p>
            <a:pPr lvl="2">
              <a:defRPr/>
            </a:pPr>
            <a:r>
              <a:rPr lang="en-US" dirty="0" smtClean="0">
                <a:latin typeface="Consolas" panose="020B0609020204030204" pitchFamily="49" charset="0"/>
                <a:cs typeface="Consolas" panose="020B0609020204030204" pitchFamily="49" charset="0"/>
              </a:rPr>
              <a:t>Final: weight = 40%, example score = C-</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assignments: 0.3 * 4.0 = 1.2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midterm: 0.3 * 3.3 = 0.99</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final: 0.4 * 1.7 = 0.68</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1.2 + 0.99 + 0.68 = 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2512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Term Grade (</a:t>
            </a:r>
            <a:r>
              <a:rPr lang="en-US" altLang="en-US" dirty="0" smtClean="0"/>
              <a:t>3)</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fontAlgn="auto">
              <a:spcBef>
                <a:spcPts val="0"/>
              </a:spcBef>
              <a:spcAft>
                <a:spcPts val="0"/>
              </a:spcAft>
              <a:defRPr/>
            </a:pPr>
            <a:r>
              <a:rPr lang="en-US" dirty="0">
                <a:hlinkClick r:id="rId2"/>
              </a:rPr>
              <a:t>http://pages.cpsc.ucalgary.ca/~</a:t>
            </a:r>
            <a:r>
              <a:rPr lang="en-US" dirty="0" smtClean="0">
                <a:hlinkClick r:id="rId2"/>
              </a:rPr>
              <a:t>tamj/2016/203F/grade_calculator.xlsx</a:t>
            </a:r>
            <a:endParaRPr lang="en-US" dirty="0"/>
          </a:p>
          <a:p>
            <a:pPr fontAlgn="auto">
              <a:spcBef>
                <a:spcPts val="0"/>
              </a:spcBef>
              <a:spcAft>
                <a:spcPts val="0"/>
              </a:spcAft>
              <a:defRPr/>
            </a:pPr>
            <a:r>
              <a:rPr lang="en-US" dirty="0" smtClean="0"/>
              <a:t>The </a:t>
            </a:r>
            <a:r>
              <a:rPr lang="en-US" dirty="0"/>
              <a:t>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endParaRPr lang="en-US" dirty="0" smtClean="0"/>
          </a:p>
          <a:p>
            <a:pPr lvl="1"/>
            <a:endParaRPr lang="en-US" dirty="0"/>
          </a:p>
        </p:txBody>
      </p:sp>
    </p:spTree>
    <p:extLst>
      <p:ext uri="{BB962C8B-B14F-4D97-AF65-F5344CB8AC3E}">
        <p14:creationId xmlns:p14="http://schemas.microsoft.com/office/powerpoint/2010/main" val="3061992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296091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Writing: Never Programmed Before?</a:t>
            </a:r>
            <a:endParaRPr lang="en-US" dirty="0"/>
          </a:p>
        </p:txBody>
      </p:sp>
      <p:sp>
        <p:nvSpPr>
          <p:cNvPr id="3" name="Content Placeholder 2"/>
          <p:cNvSpPr>
            <a:spLocks noGrp="1"/>
          </p:cNvSpPr>
          <p:nvPr>
            <p:ph idx="1"/>
          </p:nvPr>
        </p:nvSpPr>
        <p:spPr>
          <a:xfrm>
            <a:off x="457200" y="1234440"/>
            <a:ext cx="8229600" cy="5029200"/>
          </a:xfrm>
        </p:spPr>
        <p:txBody>
          <a:bodyPr/>
          <a:lstStyle/>
          <a:p>
            <a:r>
              <a:rPr lang="en-US" dirty="0" smtClean="0"/>
              <a:t>You aren’t alone! In fact during most semesters this applies to the majority of students.</a:t>
            </a:r>
          </a:p>
          <a:p>
            <a:r>
              <a:rPr lang="en-US" dirty="0" smtClean="0"/>
              <a:t>Although you will create a program for this class (and be tested on this material during the final exam) this class is not designed for computer science majors</a:t>
            </a:r>
          </a:p>
          <a:p>
            <a:pPr lvl="1"/>
            <a:r>
              <a:rPr lang="en-US" dirty="0" smtClean="0"/>
              <a:t>This means that we will “go slow”, repeat important concepts etc. - the programming component is ‘lighter’ than for majors.</a:t>
            </a:r>
          </a:p>
          <a:p>
            <a:pPr lvl="1"/>
            <a:r>
              <a:rPr lang="en-US" dirty="0" smtClean="0"/>
              <a:t>But the programs produced for this class are more ‘practical’</a:t>
            </a:r>
          </a:p>
        </p:txBody>
      </p:sp>
    </p:spTree>
    <p:extLst>
      <p:ext uri="{BB962C8B-B14F-4D97-AF65-F5344CB8AC3E}">
        <p14:creationId xmlns:p14="http://schemas.microsoft.com/office/powerpoint/2010/main" val="2317888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203 vs. 217</a:t>
            </a:r>
            <a:endParaRPr lang="en-US" dirty="0"/>
          </a:p>
        </p:txBody>
      </p:sp>
      <p:sp>
        <p:nvSpPr>
          <p:cNvPr id="3" name="Content Placeholder 2"/>
          <p:cNvSpPr>
            <a:spLocks noGrp="1"/>
          </p:cNvSpPr>
          <p:nvPr>
            <p:ph idx="1"/>
          </p:nvPr>
        </p:nvSpPr>
        <p:spPr/>
        <p:txBody>
          <a:bodyPr/>
          <a:lstStyle/>
          <a:p>
            <a:r>
              <a:rPr lang="en-US" dirty="0" smtClean="0"/>
              <a:t>Program </a:t>
            </a:r>
            <a:r>
              <a:rPr lang="en-US" dirty="0"/>
              <a:t>size (CPSC 217 non-majors programming class): </a:t>
            </a:r>
            <a:endParaRPr lang="en-US" dirty="0" smtClean="0"/>
          </a:p>
          <a:p>
            <a:pPr lvl="1"/>
            <a:r>
              <a:rPr lang="en-US" dirty="0" smtClean="0"/>
              <a:t>A text-based computer game “The hobbit”: 677 line program</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234950" lvl="1" indent="0">
              <a:buNone/>
            </a:pPr>
            <a:endParaRPr lang="en-US" dirty="0" smtClean="0"/>
          </a:p>
          <a:p>
            <a:r>
              <a:rPr lang="en-US" dirty="0"/>
              <a:t>Program size </a:t>
            </a:r>
            <a:r>
              <a:rPr lang="en-US" dirty="0" smtClean="0"/>
              <a:t>(this class):</a:t>
            </a:r>
          </a:p>
          <a:p>
            <a:pPr lvl="1"/>
            <a:r>
              <a:rPr lang="en-US" dirty="0" smtClean="0"/>
              <a:t>VBA (changing the capabilities of MS-Word): 60 line program</a:t>
            </a:r>
          </a:p>
          <a:p>
            <a:pPr lvl="1"/>
            <a:r>
              <a:rPr lang="en-US" dirty="0" smtClean="0"/>
              <a:t>JavaScript (running a program through a web page): 70 line program</a:t>
            </a:r>
            <a:endParaRPr lang="en-US" dirty="0"/>
          </a:p>
        </p:txBody>
      </p:sp>
      <p:pic>
        <p:nvPicPr>
          <p:cNvPr id="2050" name="Picture 2" descr="http://pages.cpsc.ucalgary.ca/~tamj/2013/217F/assignments/assignment5/Figure%2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83"/>
          <a:stretch/>
        </p:blipFill>
        <p:spPr bwMode="auto">
          <a:xfrm>
            <a:off x="1066800" y="2286000"/>
            <a:ext cx="2552427"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Programming Questions</a:t>
            </a:r>
            <a:endParaRPr lang="en-US" dirty="0"/>
          </a:p>
        </p:txBody>
      </p:sp>
      <p:sp>
        <p:nvSpPr>
          <p:cNvPr id="3" name="Content Placeholder 2"/>
          <p:cNvSpPr>
            <a:spLocks noGrp="1"/>
          </p:cNvSpPr>
          <p:nvPr>
            <p:ph idx="1"/>
          </p:nvPr>
        </p:nvSpPr>
        <p:spPr/>
        <p:txBody>
          <a:bodyPr/>
          <a:lstStyle/>
          <a:p>
            <a:r>
              <a:rPr lang="en-US" dirty="0"/>
              <a:t>Average grades (programming questions, final exam):</a:t>
            </a:r>
          </a:p>
          <a:p>
            <a:pPr lvl="1"/>
            <a:r>
              <a:rPr lang="en-US" dirty="0"/>
              <a:t>The values indicate that the typical student shows a reasonable grasp of the material (i.e., they did “get through it”)</a:t>
            </a:r>
          </a:p>
          <a:p>
            <a:pPr lvl="1"/>
            <a:r>
              <a:rPr lang="en-US" dirty="0"/>
              <a:t>In order to do well </a:t>
            </a:r>
            <a:r>
              <a:rPr lang="en-US" dirty="0" smtClean="0"/>
              <a:t>you need to be coming </a:t>
            </a:r>
            <a:r>
              <a:rPr lang="en-US" dirty="0"/>
              <a:t>to class and </a:t>
            </a:r>
            <a:r>
              <a:rPr lang="en-US" dirty="0" smtClean="0"/>
              <a:t>doing extra work:</a:t>
            </a:r>
          </a:p>
          <a:p>
            <a:pPr lvl="2"/>
            <a:r>
              <a:rPr lang="en-US" dirty="0" smtClean="0"/>
              <a:t>The absolute minimum workload is to complete the assignment</a:t>
            </a:r>
          </a:p>
          <a:p>
            <a:pPr lvl="2"/>
            <a:r>
              <a:rPr lang="en-US" dirty="0" smtClean="0"/>
              <a:t>The more practice you get, the more skilled and knowledgeable you will become</a:t>
            </a:r>
            <a:endParaRPr lang="en-US" dirty="0"/>
          </a:p>
          <a:p>
            <a:endParaRPr lang="en-US" dirty="0"/>
          </a:p>
          <a:p>
            <a:endParaRPr lang="en-US" dirty="0"/>
          </a:p>
        </p:txBody>
      </p:sp>
    </p:spTree>
    <p:extLst>
      <p:ext uri="{BB962C8B-B14F-4D97-AF65-F5344CB8AC3E}">
        <p14:creationId xmlns:p14="http://schemas.microsoft.com/office/powerpoint/2010/main" val="429190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Course Resources</a:t>
            </a:r>
          </a:p>
        </p:txBody>
      </p:sp>
      <p:sp>
        <p:nvSpPr>
          <p:cNvPr id="352259" name="Rectangle 3"/>
          <p:cNvSpPr>
            <a:spLocks noGrp="1" noChangeArrowheads="1"/>
          </p:cNvSpPr>
          <p:nvPr>
            <p:ph type="body" idx="1"/>
          </p:nvPr>
        </p:nvSpPr>
        <p:spPr/>
        <p:txBody>
          <a:bodyPr rtlCol="0">
            <a:normAutofit/>
          </a:bodyPr>
          <a:lstStyle/>
          <a:p>
            <a:pPr marL="182563" indent="-182563" eaLnBrk="1" fontAlgn="auto" hangingPunct="1">
              <a:spcAft>
                <a:spcPts val="0"/>
              </a:spcAft>
              <a:buFont typeface="Arial" panose="020B0604020202020204" pitchFamily="34" charset="0"/>
              <a:buChar char="•"/>
              <a:defRPr/>
            </a:pPr>
            <a:r>
              <a:rPr lang="en-US" altLang="en-US" dirty="0" smtClean="0"/>
              <a:t>Required resources:</a:t>
            </a:r>
          </a:p>
          <a:p>
            <a:pPr marL="417513" lvl="1" indent="-182563" eaLnBrk="1" fontAlgn="auto" hangingPunct="1">
              <a:spcAft>
                <a:spcPts val="0"/>
              </a:spcAft>
              <a:buFont typeface="Arial" panose="020B0604020202020204" pitchFamily="34" charset="0"/>
              <a:buChar char="–"/>
              <a:defRPr/>
            </a:pPr>
            <a:r>
              <a:rPr lang="en-US" altLang="en-US" dirty="0" smtClean="0"/>
              <a:t>Course website: </a:t>
            </a:r>
            <a:r>
              <a:rPr lang="en-US" altLang="en-US" dirty="0"/>
              <a:t>http</a:t>
            </a:r>
            <a:r>
              <a:rPr lang="en-US" altLang="en-US" dirty="0" smtClean="0"/>
              <a:t>://www.cpsc.ucalgary.ca</a:t>
            </a:r>
            <a:r>
              <a:rPr lang="en-US" altLang="en-US" dirty="0"/>
              <a:t>/~</a:t>
            </a:r>
            <a:r>
              <a:rPr lang="en-US" altLang="en-US" dirty="0" smtClean="0"/>
              <a:t>tamj/2016/203F (</a:t>
            </a:r>
            <a:r>
              <a:rPr lang="en-US" altLang="en-US" dirty="0"/>
              <a:t>You </a:t>
            </a:r>
            <a:r>
              <a:rPr lang="en-US" altLang="en-US" dirty="0" smtClean="0"/>
              <a:t>must get the slides off the course webpage before lecture)</a:t>
            </a:r>
          </a:p>
          <a:p>
            <a:pPr marL="182563" indent="-182563" eaLnBrk="1" fontAlgn="auto" hangingPunct="1">
              <a:spcAft>
                <a:spcPts val="0"/>
              </a:spcAft>
              <a:buFont typeface="Arial" panose="020B0604020202020204" pitchFamily="34" charset="0"/>
              <a:buChar char="•"/>
              <a:defRPr/>
            </a:pPr>
            <a:r>
              <a:rPr lang="en-US" altLang="en-US" dirty="0" smtClean="0"/>
              <a:t>Online course textbook (recommended but not a mandatory purchases).</a:t>
            </a:r>
          </a:p>
          <a:p>
            <a:pPr marL="404813" lvl="1" indent="-182563" eaLnBrk="1" fontAlgn="auto" hangingPunct="1">
              <a:spcAft>
                <a:spcPts val="0"/>
              </a:spcAft>
              <a:buFont typeface="Arial" panose="020B0604020202020204" pitchFamily="34" charset="0"/>
              <a:buChar char="•"/>
              <a:defRPr/>
            </a:pPr>
            <a:r>
              <a:rPr lang="en-US" altLang="en-US" sz="1400" dirty="0" smtClean="0"/>
              <a:t>Helpful for some tougher topics especially MS-Access, VBA programming</a:t>
            </a:r>
          </a:p>
          <a:p>
            <a:pPr marL="404813" lvl="1" indent="-182563" eaLnBrk="1" fontAlgn="auto" hangingPunct="1">
              <a:spcAft>
                <a:spcPts val="0"/>
              </a:spcAft>
              <a:buFont typeface="Arial" panose="020B0604020202020204" pitchFamily="34" charset="0"/>
              <a:buChar char="•"/>
              <a:defRPr/>
            </a:pPr>
            <a:r>
              <a:rPr lang="en-US" altLang="en-US" sz="1400" dirty="0" smtClean="0"/>
              <a:t>The code can be purchased through the cashier or online: </a:t>
            </a:r>
            <a:r>
              <a:rPr lang="en-CA" sz="1400" dirty="0">
                <a:hlinkClick r:id="rId3"/>
              </a:rPr>
              <a:t>www.calgarybookstore.ca</a:t>
            </a:r>
            <a:r>
              <a:rPr lang="en-CA" sz="1400" dirty="0"/>
              <a:t>. </a:t>
            </a:r>
          </a:p>
          <a:p>
            <a:pPr marL="0" indent="0">
              <a:buNone/>
            </a:pPr>
            <a:r>
              <a:rPr lang="en-CA" dirty="0"/>
              <a:t/>
            </a:r>
            <a:br>
              <a:rPr lang="en-CA" dirty="0"/>
            </a:br>
            <a:endParaRPr lang="en-CA" dirty="0"/>
          </a:p>
          <a:p>
            <a:pPr marL="404813" lvl="1" indent="-182563" eaLnBrk="1" fontAlgn="auto" hangingPunct="1">
              <a:spcAft>
                <a:spcPts val="0"/>
              </a:spcAft>
              <a:buFont typeface="Arial" panose="020B0604020202020204" pitchFamily="34" charset="0"/>
              <a:buChar char="•"/>
              <a:defRPr/>
            </a:pPr>
            <a:endParaRPr lang="en-US" altLang="en-US" sz="1400" dirty="0" smtClean="0"/>
          </a:p>
        </p:txBody>
      </p:sp>
    </p:spTree>
    <p:extLst>
      <p:ext uri="{BB962C8B-B14F-4D97-AF65-F5344CB8AC3E}">
        <p14:creationId xmlns:p14="http://schemas.microsoft.com/office/powerpoint/2010/main" val="237496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t>What If 203 Still Isn’t Technical Enough For You?</a:t>
            </a:r>
          </a:p>
        </p:txBody>
      </p:sp>
      <p:sp>
        <p:nvSpPr>
          <p:cNvPr id="3" name="Content Placeholder 2"/>
          <p:cNvSpPr>
            <a:spLocks noGrp="1"/>
          </p:cNvSpPr>
          <p:nvPr>
            <p:ph idx="1"/>
          </p:nvPr>
        </p:nvSpPr>
        <p:spPr>
          <a:xfrm>
            <a:off x="470263" y="1230086"/>
            <a:ext cx="8229600" cy="5029200"/>
          </a:xfrm>
        </p:spPr>
        <p:txBody>
          <a:bodyPr/>
          <a:lstStyle/>
          <a:p>
            <a:pPr eaLnBrk="1" hangingPunct="1"/>
            <a:r>
              <a:rPr lang="en-US" altLang="en-US" dirty="0" smtClean="0"/>
              <a:t>Think this course is too easy?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There are other introductory courses that may be of interest.</a:t>
            </a:r>
          </a:p>
          <a:p>
            <a:pPr eaLnBrk="1" hangingPunct="1"/>
            <a:r>
              <a:rPr lang="en-US" altLang="en-US" dirty="0" smtClean="0"/>
              <a:t>Both are introductions to problem solving by </a:t>
            </a:r>
            <a:r>
              <a:rPr lang="en-US" altLang="en-US" i="1" dirty="0" smtClean="0"/>
              <a:t>writing/creating computer programs</a:t>
            </a:r>
            <a:r>
              <a:rPr lang="en-US" altLang="en-US" dirty="0" smtClean="0"/>
              <a:t>.</a:t>
            </a:r>
          </a:p>
          <a:p>
            <a:pPr lvl="1" eaLnBrk="1" hangingPunct="1"/>
            <a:r>
              <a:rPr lang="en-US" altLang="en-US" dirty="0" smtClean="0"/>
              <a:t>For the following classes </a:t>
            </a:r>
            <a:r>
              <a:rPr lang="en-US" altLang="en-US" dirty="0"/>
              <a:t>p</a:t>
            </a:r>
            <a:r>
              <a:rPr lang="en-US" altLang="en-US" dirty="0" smtClean="0"/>
              <a:t>rogram writing (“programming”) is required for almost all assignments/lecture topics</a:t>
            </a:r>
          </a:p>
          <a:p>
            <a:pPr lvl="1" eaLnBrk="1" hangingPunct="1"/>
            <a:r>
              <a:rPr lang="en-US" altLang="en-US" dirty="0" smtClean="0"/>
              <a:t>CPSC 217: For non-Computer Science majors</a:t>
            </a:r>
          </a:p>
          <a:p>
            <a:pPr lvl="1" eaLnBrk="1" hangingPunct="1"/>
            <a:r>
              <a:rPr lang="en-US" altLang="en-US" dirty="0" smtClean="0"/>
              <a:t>CPSC 231: For Computer Science majors</a:t>
            </a:r>
          </a:p>
        </p:txBody>
      </p:sp>
      <p:grpSp>
        <p:nvGrpSpPr>
          <p:cNvPr id="4" name="Group 3"/>
          <p:cNvGrpSpPr>
            <a:grpSpLocks/>
          </p:cNvGrpSpPr>
          <p:nvPr/>
        </p:nvGrpSpPr>
        <p:grpSpPr bwMode="auto">
          <a:xfrm>
            <a:off x="525463" y="1892300"/>
            <a:ext cx="7867650" cy="1935163"/>
            <a:chOff x="525872" y="1892299"/>
            <a:chExt cx="7866450" cy="1935571"/>
          </a:xfrm>
        </p:grpSpPr>
        <p:pic>
          <p:nvPicPr>
            <p:cNvPr id="22534" name="Picture 2" descr="C:\Users\tamj\AppData\Local\Microsoft\Windows\Temporary Internet Files\Content.IE5\5POKSRUL\MC9001298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72" y="1892299"/>
              <a:ext cx="1935571" cy="193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C:\Users\tamj\AppData\Local\Microsoft\Windows\Temporary Internet Files\Content.IE5\3YK1M2C6\MC9000576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731" y="2078436"/>
              <a:ext cx="2281591" cy="155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U:\PC\lectures\Hi.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0" y="2078436"/>
              <a:ext cx="207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a:spLocks noChangeArrowheads="1"/>
          </p:cNvSpPr>
          <p:nvPr/>
        </p:nvSpPr>
        <p:spPr bwMode="auto">
          <a:xfrm>
            <a:off x="26988" y="6543675"/>
            <a:ext cx="6261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t>Image of James curtesy of James Tam, other images from Microsoft</a:t>
            </a:r>
          </a:p>
        </p:txBody>
      </p:sp>
    </p:spTree>
    <p:extLst>
      <p:ext uri="{BB962C8B-B14F-4D97-AF65-F5344CB8AC3E}">
        <p14:creationId xmlns:p14="http://schemas.microsoft.com/office/powerpoint/2010/main" val="30989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(Programming section): Make sure that you keep up with the material</a:t>
            </a:r>
          </a:p>
          <a:p>
            <a:pPr marL="457200" indent="-457200">
              <a:buFontTx/>
              <a:buAutoNum type="arabicPeriod"/>
            </a:pPr>
            <a:r>
              <a:rPr lang="en-US" altLang="en-US" dirty="0" smtClean="0"/>
              <a:t>Start assignments early</a:t>
            </a:r>
          </a:p>
          <a:p>
            <a:pPr marL="457200" indent="-457200">
              <a:buFontTx/>
              <a:buAutoNum type="arabicPeriod"/>
            </a:pPr>
            <a:r>
              <a:rPr lang="en-CA" altLang="en-US" dirty="0" smtClean="0"/>
              <a:t>Take good in-class notes, not just what I write but also what I say.</a:t>
            </a:r>
          </a:p>
        </p:txBody>
      </p:sp>
    </p:spTree>
    <p:extLst>
      <p:ext uri="{BB962C8B-B14F-4D97-AF65-F5344CB8AC3E}">
        <p14:creationId xmlns:p14="http://schemas.microsoft.com/office/powerpoint/2010/main" val="780884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dirty="0" smtClean="0"/>
              <a:t>#1 </a:t>
            </a:r>
            <a:r>
              <a:rPr lang="en-US" altLang="en-US" dirty="0"/>
              <a:t>Practice </a:t>
            </a:r>
            <a:r>
              <a:rPr lang="en-US" altLang="en-US" dirty="0" smtClean="0"/>
              <a:t>Things Yourself</a:t>
            </a:r>
            <a:endParaRPr lang="en-US" altLang="en-US" dirty="0"/>
          </a:p>
        </p:txBody>
      </p:sp>
      <p:sp>
        <p:nvSpPr>
          <p:cNvPr id="3" name="Content Placeholder 2"/>
          <p:cNvSpPr>
            <a:spLocks noGrp="1"/>
          </p:cNvSpPr>
          <p:nvPr>
            <p:ph idx="1"/>
          </p:nvPr>
        </p:nvSpPr>
        <p:spPr/>
        <p:txBody>
          <a:bodyPr/>
          <a:lstStyle/>
          <a:p>
            <a:r>
              <a:rPr lang="en-CA" altLang="en-US" dirty="0" smtClean="0"/>
              <a:t>Recall</a:t>
            </a:r>
            <a:r>
              <a:rPr lang="en-CA" altLang="en-US" dirty="0"/>
              <a:t/>
            </a:r>
            <a:br>
              <a:rPr lang="en-CA" altLang="en-US" dirty="0"/>
            </a:br>
            <a:endParaRPr lang="en-CA" dirty="0"/>
          </a:p>
        </p:txBody>
      </p:sp>
      <p:pic>
        <p:nvPicPr>
          <p:cNvPr id="4" name="Picture 3"/>
          <p:cNvPicPr>
            <a:picLocks noChangeAspect="1"/>
          </p:cNvPicPr>
          <p:nvPr/>
        </p:nvPicPr>
        <p:blipFill>
          <a:blip r:embed="rId2"/>
          <a:stretch>
            <a:fillRect/>
          </a:stretch>
        </p:blipFill>
        <p:spPr>
          <a:xfrm>
            <a:off x="762000" y="1881187"/>
            <a:ext cx="5383077" cy="4162425"/>
          </a:xfrm>
          <a:prstGeom prst="rect">
            <a:avLst/>
          </a:prstGeom>
          <a:solidFill>
            <a:schemeClr val="bg1"/>
          </a:solidFill>
          <a:ln>
            <a:solidFill>
              <a:schemeClr val="tx1"/>
            </a:solidFill>
          </a:ln>
        </p:spPr>
      </p:pic>
    </p:spTree>
    <p:extLst>
      <p:ext uri="{BB962C8B-B14F-4D97-AF65-F5344CB8AC3E}">
        <p14:creationId xmlns:p14="http://schemas.microsoft.com/office/powerpoint/2010/main" val="36651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(Programming): Keep Up With The Material</a:t>
            </a:r>
            <a:endParaRPr lang="en-CA" dirty="0"/>
          </a:p>
        </p:txBody>
      </p:sp>
      <p:sp>
        <p:nvSpPr>
          <p:cNvPr id="3" name="Content Placeholder 2"/>
          <p:cNvSpPr>
            <a:spLocks noGrp="1"/>
          </p:cNvSpPr>
          <p:nvPr>
            <p:ph idx="1"/>
          </p:nvPr>
        </p:nvSpPr>
        <p:spPr>
          <a:xfrm>
            <a:off x="457200" y="1447799"/>
            <a:ext cx="8229600" cy="5104765"/>
          </a:xfrm>
        </p:spPr>
        <p:txBody>
          <a:bodyPr/>
          <a:lstStyle/>
          <a:p>
            <a:r>
              <a:rPr lang="en-CA" dirty="0" smtClean="0"/>
              <a:t>(This applies to all topics but is especially pertinent to the program writing section – A4 material - of the course).</a:t>
            </a:r>
          </a:p>
          <a:p>
            <a:r>
              <a:rPr lang="en-CA" dirty="0" smtClean="0"/>
              <a:t>Concepts are cumulative and progressively more challenging</a:t>
            </a:r>
          </a:p>
          <a:p>
            <a:pPr marL="606425" lvl="1" indent="-381000"/>
            <a:r>
              <a:rPr lang="en-US" altLang="en-US" dirty="0" smtClean="0"/>
              <a:t>Many </a:t>
            </a:r>
            <a:r>
              <a:rPr lang="en-US" altLang="en-US" dirty="0"/>
              <a:t>of the concepts taught later depend upon your knowledge of earlier concepts</a:t>
            </a:r>
            <a:r>
              <a:rPr lang="en-US" altLang="en-US" dirty="0" smtClean="0"/>
              <a:t>.</a:t>
            </a:r>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r>
              <a:rPr lang="en-US" altLang="en-US" dirty="0" smtClean="0"/>
              <a:t>Don’t let yourself fall behind!</a:t>
            </a:r>
          </a:p>
          <a:p>
            <a:pPr marL="606425" lvl="1" indent="-381000"/>
            <a:r>
              <a:rPr lang="en-US" altLang="en-US" i="1" dirty="0" smtClean="0"/>
              <a:t>At least</a:t>
            </a:r>
            <a:r>
              <a:rPr lang="en-US" altLang="en-US" dirty="0" smtClean="0"/>
              <a:t> attempt the assignment.</a:t>
            </a:r>
          </a:p>
          <a:p>
            <a:endParaRPr lang="en-CA" dirty="0"/>
          </a:p>
        </p:txBody>
      </p:sp>
      <p:grpSp>
        <p:nvGrpSpPr>
          <p:cNvPr id="25" name="Group 17"/>
          <p:cNvGrpSpPr>
            <a:grpSpLocks/>
          </p:cNvGrpSpPr>
          <p:nvPr/>
        </p:nvGrpSpPr>
        <p:grpSpPr bwMode="auto">
          <a:xfrm>
            <a:off x="806450" y="3352800"/>
            <a:ext cx="7531100" cy="2343765"/>
            <a:chOff x="480" y="1907"/>
            <a:chExt cx="4744" cy="1907"/>
          </a:xfrm>
        </p:grpSpPr>
        <p:sp>
          <p:nvSpPr>
            <p:cNvPr id="26" name="AutoShape 5"/>
            <p:cNvSpPr>
              <a:spLocks noChangeArrowheads="1"/>
            </p:cNvSpPr>
            <p:nvPr/>
          </p:nvSpPr>
          <p:spPr bwMode="auto">
            <a:xfrm>
              <a:off x="480" y="1907"/>
              <a:ext cx="4744" cy="1907"/>
            </a:xfrm>
            <a:prstGeom prst="triangle">
              <a:avLst>
                <a:gd name="adj" fmla="val 49807"/>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a:latin typeface="Arial" panose="020B0604020202020204" pitchFamily="34" charset="0"/>
              </a:endParaRPr>
            </a:p>
          </p:txBody>
        </p:sp>
        <p:sp>
          <p:nvSpPr>
            <p:cNvPr id="27" name="Text Box 6"/>
            <p:cNvSpPr txBox="1">
              <a:spLocks noChangeArrowheads="1"/>
            </p:cNvSpPr>
            <p:nvPr/>
          </p:nvSpPr>
          <p:spPr bwMode="auto">
            <a:xfrm>
              <a:off x="2586" y="3213"/>
              <a:ext cx="66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Logic</a:t>
              </a:r>
              <a:endParaRPr lang="en-US" altLang="en-US" sz="1800" dirty="0">
                <a:latin typeface="Consolas" panose="020B0609020204030204" pitchFamily="49" charset="0"/>
                <a:cs typeface="Consolas" panose="020B0609020204030204" pitchFamily="49" charset="0"/>
              </a:endParaRPr>
            </a:p>
          </p:txBody>
        </p:sp>
        <p:sp>
          <p:nvSpPr>
            <p:cNvPr id="28" name="Text Box 7"/>
            <p:cNvSpPr txBox="1">
              <a:spLocks noChangeArrowheads="1"/>
            </p:cNvSpPr>
            <p:nvPr/>
          </p:nvSpPr>
          <p:spPr bwMode="auto">
            <a:xfrm>
              <a:off x="2586" y="2622"/>
              <a:ext cx="536"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dirty="0" smtClean="0">
                  <a:latin typeface="Arial" panose="020B0604020202020204" pitchFamily="34" charset="0"/>
                </a:rPr>
                <a:t>Loops</a:t>
              </a:r>
              <a:endParaRPr lang="en-US" altLang="en-US" sz="1800" dirty="0">
                <a:latin typeface="Consolas" panose="020B0609020204030204" pitchFamily="49" charset="0"/>
                <a:cs typeface="Consolas" panose="020B0609020204030204" pitchFamily="49" charset="0"/>
              </a:endParaRPr>
            </a:p>
          </p:txBody>
        </p:sp>
        <p:sp>
          <p:nvSpPr>
            <p:cNvPr id="29" name="Text Box 8"/>
            <p:cNvSpPr txBox="1">
              <a:spLocks noChangeArrowheads="1"/>
            </p:cNvSpPr>
            <p:nvPr/>
          </p:nvSpPr>
          <p:spPr bwMode="auto">
            <a:xfrm>
              <a:off x="2432" y="2923"/>
              <a:ext cx="84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Branching</a:t>
              </a:r>
              <a:endParaRPr lang="en-US" altLang="en-US" sz="1800" dirty="0">
                <a:latin typeface="Consolas" panose="020B0609020204030204" pitchFamily="49" charset="0"/>
                <a:cs typeface="Consolas" panose="020B0609020204030204" pitchFamily="49" charset="0"/>
              </a:endParaRPr>
            </a:p>
          </p:txBody>
        </p:sp>
        <p:sp>
          <p:nvSpPr>
            <p:cNvPr id="30" name="Line 10"/>
            <p:cNvSpPr>
              <a:spLocks noChangeShapeType="1"/>
            </p:cNvSpPr>
            <p:nvPr/>
          </p:nvSpPr>
          <p:spPr bwMode="auto">
            <a:xfrm flipV="1">
              <a:off x="892" y="3503"/>
              <a:ext cx="39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a:p>
          </p:txBody>
        </p:sp>
        <p:sp>
          <p:nvSpPr>
            <p:cNvPr id="31" name="Line 11"/>
            <p:cNvSpPr>
              <a:spLocks noChangeShapeType="1"/>
            </p:cNvSpPr>
            <p:nvPr/>
          </p:nvSpPr>
          <p:spPr bwMode="auto">
            <a:xfrm flipV="1">
              <a:off x="1196" y="3213"/>
              <a:ext cx="3288" cy="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a:p>
          </p:txBody>
        </p:sp>
        <p:sp>
          <p:nvSpPr>
            <p:cNvPr id="32" name="Text Box 12"/>
            <p:cNvSpPr txBox="1">
              <a:spLocks noChangeArrowheads="1"/>
            </p:cNvSpPr>
            <p:nvPr/>
          </p:nvSpPr>
          <p:spPr bwMode="auto">
            <a:xfrm>
              <a:off x="2416" y="2193"/>
              <a:ext cx="91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Libraries</a:t>
              </a:r>
              <a:endParaRPr lang="en-US" altLang="en-US" sz="1800" dirty="0">
                <a:latin typeface="Consolas" panose="020B0609020204030204" pitchFamily="49" charset="0"/>
                <a:cs typeface="Consolas" panose="020B0609020204030204" pitchFamily="49" charset="0"/>
              </a:endParaRPr>
            </a:p>
          </p:txBody>
        </p:sp>
        <p:sp>
          <p:nvSpPr>
            <p:cNvPr id="33" name="Text Box 14"/>
            <p:cNvSpPr txBox="1">
              <a:spLocks noChangeArrowheads="1"/>
            </p:cNvSpPr>
            <p:nvPr/>
          </p:nvSpPr>
          <p:spPr bwMode="auto">
            <a:xfrm>
              <a:off x="1842" y="3514"/>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Introduction to programming</a:t>
              </a:r>
            </a:p>
          </p:txBody>
        </p:sp>
        <p:sp>
          <p:nvSpPr>
            <p:cNvPr id="34" name="Line 15"/>
            <p:cNvSpPr>
              <a:spLocks noChangeShapeType="1"/>
            </p:cNvSpPr>
            <p:nvPr/>
          </p:nvSpPr>
          <p:spPr bwMode="auto">
            <a:xfrm flipV="1">
              <a:off x="1600" y="2914"/>
              <a:ext cx="2452"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a:p>
          </p:txBody>
        </p:sp>
        <p:sp>
          <p:nvSpPr>
            <p:cNvPr id="35" name="Line 16"/>
            <p:cNvSpPr>
              <a:spLocks noChangeShapeType="1"/>
            </p:cNvSpPr>
            <p:nvPr/>
          </p:nvSpPr>
          <p:spPr bwMode="auto">
            <a:xfrm flipV="1">
              <a:off x="1985" y="2556"/>
              <a:ext cx="1683" cy="3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a:p>
          </p:txBody>
        </p:sp>
      </p:grpSp>
      <p:grpSp>
        <p:nvGrpSpPr>
          <p:cNvPr id="36" name="Group 35"/>
          <p:cNvGrpSpPr>
            <a:grpSpLocks/>
          </p:cNvGrpSpPr>
          <p:nvPr/>
        </p:nvGrpSpPr>
        <p:grpSpPr bwMode="auto">
          <a:xfrm>
            <a:off x="7233556" y="3141401"/>
            <a:ext cx="1848304" cy="2558794"/>
            <a:chOff x="7004049" y="2678579"/>
            <a:chExt cx="1848304" cy="2558794"/>
          </a:xfrm>
        </p:grpSpPr>
        <p:sp>
          <p:nvSpPr>
            <p:cNvPr id="37" name="Rounded Rectangle 1"/>
            <p:cNvSpPr>
              <a:spLocks noChangeArrowheads="1"/>
            </p:cNvSpPr>
            <p:nvPr/>
          </p:nvSpPr>
          <p:spPr bwMode="auto">
            <a:xfrm>
              <a:off x="7188653" y="3010465"/>
              <a:ext cx="1663700" cy="968732"/>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400" b="1" dirty="0">
                  <a:latin typeface="Arial" panose="020B0604020202020204" pitchFamily="34" charset="0"/>
                </a:rPr>
                <a:t>Rule of thumb: don’t fall behind more than 1 week</a:t>
              </a:r>
            </a:p>
          </p:txBody>
        </p:sp>
        <p:cxnSp>
          <p:nvCxnSpPr>
            <p:cNvPr id="38" name="Straight Connector 3"/>
            <p:cNvCxnSpPr>
              <a:cxnSpLocks noChangeShapeType="1"/>
              <a:stCxn id="39" idx="4"/>
            </p:cNvCxnSpPr>
            <p:nvPr/>
          </p:nvCxnSpPr>
          <p:spPr bwMode="auto">
            <a:xfrm>
              <a:off x="7175499" y="2929404"/>
              <a:ext cx="1" cy="2307969"/>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39" name="Oval 5"/>
            <p:cNvSpPr>
              <a:spLocks noChangeArrowheads="1"/>
            </p:cNvSpPr>
            <p:nvPr/>
          </p:nvSpPr>
          <p:spPr bwMode="auto">
            <a:xfrm>
              <a:off x="7004049" y="2678579"/>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spTree>
    <p:extLst>
      <p:ext uri="{BB962C8B-B14F-4D97-AF65-F5344CB8AC3E}">
        <p14:creationId xmlns:p14="http://schemas.microsoft.com/office/powerpoint/2010/main" val="33617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#3 Start </a:t>
            </a:r>
            <a:r>
              <a:rPr lang="en-US" altLang="en-US" dirty="0"/>
              <a:t>A</a:t>
            </a:r>
            <a:r>
              <a:rPr lang="en-US" altLang="en-US" dirty="0" smtClean="0"/>
              <a:t>ssignments Early</a:t>
            </a:r>
            <a:endParaRPr lang="en-CA" dirty="0"/>
          </a:p>
        </p:txBody>
      </p:sp>
      <p:sp>
        <p:nvSpPr>
          <p:cNvPr id="3" name="Content Placeholder 2"/>
          <p:cNvSpPr>
            <a:spLocks noGrp="1"/>
          </p:cNvSpPr>
          <p:nvPr>
            <p:ph idx="1"/>
          </p:nvPr>
        </p:nvSpPr>
        <p:spPr/>
        <p:txBody>
          <a:bodyPr/>
          <a:lstStyle/>
          <a:p>
            <a:pPr marL="384175" indent="-381000"/>
            <a:r>
              <a:rPr lang="en-US" altLang="en-US" dirty="0"/>
              <a:t>Don't </a:t>
            </a:r>
            <a:r>
              <a:rPr lang="en-US" altLang="en-US" dirty="0" smtClean="0"/>
              <a:t>look at the </a:t>
            </a:r>
            <a:r>
              <a:rPr lang="en-US" altLang="en-US" dirty="0"/>
              <a:t>material just before the </a:t>
            </a:r>
            <a:r>
              <a:rPr lang="en-US" altLang="en-US" dirty="0" smtClean="0"/>
              <a:t>due date, </a:t>
            </a:r>
            <a:r>
              <a:rPr lang="en-US" altLang="en-US" dirty="0"/>
              <a:t>instead you should be studying the concepts as you learn them throughout the term</a:t>
            </a:r>
            <a:r>
              <a:rPr lang="en-US" altLang="en-US" dirty="0" smtClean="0"/>
              <a:t>.</a:t>
            </a:r>
          </a:p>
          <a:p>
            <a:pPr marL="606425" lvl="1" indent="-381000"/>
            <a:r>
              <a:rPr lang="en-US" altLang="en-US" dirty="0" smtClean="0"/>
              <a:t>Programming section (A4): It’s </a:t>
            </a:r>
            <a:r>
              <a:rPr lang="en-US" altLang="en-US" dirty="0"/>
              <a:t>important to work through and understand concepts *before* you </a:t>
            </a:r>
            <a:r>
              <a:rPr lang="en-US" altLang="en-US" dirty="0" smtClean="0"/>
              <a:t>start. </a:t>
            </a:r>
            <a:endParaRPr lang="en-US" altLang="en-US" dirty="0"/>
          </a:p>
          <a:p>
            <a:pPr marL="606425" lvl="1" indent="-381000"/>
            <a:r>
              <a:rPr lang="en-US" altLang="en-US" dirty="0"/>
              <a:t>If you try to learn a new concept </a:t>
            </a:r>
            <a:r>
              <a:rPr lang="en-US" altLang="en-US" i="1" dirty="0"/>
              <a:t>and</a:t>
            </a:r>
            <a:r>
              <a:rPr lang="en-US" altLang="en-US" dirty="0"/>
              <a:t> work out a solution for the assignment at the same time then you may become overwhelmed.</a:t>
            </a:r>
          </a:p>
          <a:p>
            <a:pPr marL="384175" indent="-381000"/>
            <a:r>
              <a:rPr lang="en-US" altLang="en-US" dirty="0"/>
              <a:t>Don’t start assignments the night (or day!) that they are due, they may take more time than you first thought (start as soon as possible).</a:t>
            </a:r>
          </a:p>
          <a:p>
            <a:pPr marL="384175" indent="-381000"/>
            <a:r>
              <a:rPr lang="en-US" altLang="en-US" dirty="0"/>
              <a:t>Some assignments may require the application of multiple concepts, not all the concepts have to be completely covered before you start working on an assignment.</a:t>
            </a:r>
          </a:p>
          <a:p>
            <a:pPr marL="711200" lvl="1" indent="-381000"/>
            <a:r>
              <a:rPr lang="en-US" altLang="en-US" dirty="0"/>
              <a:t>Start working based on what’s currently been </a:t>
            </a:r>
            <a:r>
              <a:rPr lang="en-US" altLang="en-US" dirty="0" smtClean="0"/>
              <a:t>covered</a:t>
            </a:r>
            <a:endParaRPr lang="en-US" altLang="en-US" dirty="0"/>
          </a:p>
        </p:txBody>
      </p:sp>
    </p:spTree>
    <p:extLst>
      <p:ext uri="{BB962C8B-B14F-4D97-AF65-F5344CB8AC3E}">
        <p14:creationId xmlns:p14="http://schemas.microsoft.com/office/powerpoint/2010/main" val="2908662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dirty="0" smtClean="0"/>
              <a:t>#4 Take Good In-Class </a:t>
            </a:r>
            <a:r>
              <a:rPr lang="en-CA" altLang="en-US" dirty="0"/>
              <a:t>N</a:t>
            </a:r>
            <a:r>
              <a:rPr lang="en-CA" altLang="en-US" dirty="0" smtClean="0"/>
              <a:t>otes</a:t>
            </a:r>
            <a:endParaRPr lang="en-CA" dirty="0"/>
          </a:p>
        </p:txBody>
      </p:sp>
      <p:sp>
        <p:nvSpPr>
          <p:cNvPr id="3" name="Content Placeholder 2"/>
          <p:cNvSpPr>
            <a:spLocks noGrp="1"/>
          </p:cNvSpPr>
          <p:nvPr>
            <p:ph idx="1"/>
          </p:nvPr>
        </p:nvSpPr>
        <p:spPr/>
        <p:txBody>
          <a:bodyPr/>
          <a:lstStyle/>
          <a:p>
            <a:r>
              <a:rPr lang="en-CA" altLang="en-US" dirty="0" smtClean="0"/>
              <a:t>Hierarchy of note taking</a:t>
            </a:r>
          </a:p>
          <a:p>
            <a:pPr lvl="1"/>
            <a:r>
              <a:rPr lang="en-CA" altLang="en-US" dirty="0" smtClean="0"/>
              <a:t>None: just memorize course slides/notes.</a:t>
            </a:r>
          </a:p>
          <a:p>
            <a:pPr lvl="1"/>
            <a:r>
              <a:rPr lang="en-CA" altLang="en-US" dirty="0" smtClean="0"/>
              <a:t>Moderate: write notes when the instructor writes things out (“must be important”).</a:t>
            </a:r>
          </a:p>
          <a:p>
            <a:pPr lvl="1"/>
            <a:r>
              <a:rPr lang="en-CA" altLang="en-US" dirty="0" smtClean="0"/>
              <a:t>Extensive: write notes when the instruction writes things out but also when that person verbally describes things.</a:t>
            </a:r>
          </a:p>
          <a:p>
            <a:r>
              <a:rPr lang="en-CA" altLang="en-US" dirty="0" smtClean="0"/>
              <a:t>This is essential when complex technical concepts (e.g. writing programs – A4 material) are covered.</a:t>
            </a:r>
            <a:r>
              <a:rPr lang="en-CA" altLang="en-US" dirty="0"/>
              <a:t/>
            </a:r>
            <a:br>
              <a:rPr lang="en-CA" altLang="en-US" dirty="0"/>
            </a:br>
            <a:endParaRPr lang="en-CA" dirty="0"/>
          </a:p>
        </p:txBody>
      </p:sp>
    </p:spTree>
    <p:extLst>
      <p:ext uri="{BB962C8B-B14F-4D97-AF65-F5344CB8AC3E}">
        <p14:creationId xmlns:p14="http://schemas.microsoft.com/office/powerpoint/2010/main" val="2665839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(Programming section): Make sure that you keep up with the material</a:t>
            </a:r>
          </a:p>
          <a:p>
            <a:pPr marL="457200" indent="-457200">
              <a:buFontTx/>
              <a:buAutoNum type="arabicPeriod"/>
            </a:pPr>
            <a:r>
              <a:rPr lang="en-US" altLang="en-US" dirty="0" smtClean="0"/>
              <a:t>Start assignments early</a:t>
            </a:r>
          </a:p>
          <a:p>
            <a:pPr marL="457200" indent="-457200">
              <a:buFontTx/>
              <a:buAutoNum type="arabicPeriod"/>
            </a:pPr>
            <a:r>
              <a:rPr lang="en-CA" altLang="en-US" dirty="0" smtClean="0"/>
              <a:t>Take good in-class notes, not just what I write but also what I say.</a:t>
            </a:r>
          </a:p>
        </p:txBody>
      </p:sp>
    </p:spTree>
    <p:extLst>
      <p:ext uri="{BB962C8B-B14F-4D97-AF65-F5344CB8AC3E}">
        <p14:creationId xmlns:p14="http://schemas.microsoft.com/office/powerpoint/2010/main" val="49034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extLst>
      <p:ext uri="{BB962C8B-B14F-4D97-AF65-F5344CB8AC3E}">
        <p14:creationId xmlns:p14="http://schemas.microsoft.com/office/powerpoint/2010/main" val="392711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38</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additional details (e.g., explanations) during lecture time</a:t>
            </a:r>
          </a:p>
          <a:p>
            <a:pPr lvl="2">
              <a:spcBef>
                <a:spcPts val="600"/>
              </a:spcBef>
            </a:pPr>
            <a:r>
              <a:rPr lang="en-CA" altLang="en-US" dirty="0" smtClean="0"/>
              <a:t>Take notes!</a:t>
            </a:r>
          </a:p>
          <a:p>
            <a:pPr lvl="2">
              <a:spcBef>
                <a:spcPts val="600"/>
              </a:spcBef>
            </a:pPr>
            <a:r>
              <a:rPr lang="en-CA" altLang="en-US" dirty="0" smtClean="0"/>
              <a:t>If you miss a lecture then get a copy of the in-class notes from another student (who takes detailed notes)</a:t>
            </a:r>
            <a:endParaRPr lang="en-US" altLang="en-US" dirty="0" smtClean="0"/>
          </a:p>
        </p:txBody>
      </p:sp>
    </p:spTree>
    <p:extLst>
      <p:ext uri="{BB962C8B-B14F-4D97-AF65-F5344CB8AC3E}">
        <p14:creationId xmlns:p14="http://schemas.microsoft.com/office/powerpoint/2010/main" val="3398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2" name="Group 1"/>
          <p:cNvGrpSpPr/>
          <p:nvPr/>
        </p:nvGrpSpPr>
        <p:grpSpPr>
          <a:xfrm>
            <a:off x="1" y="5692775"/>
            <a:ext cx="5090954" cy="1146175"/>
            <a:chOff x="1" y="5692775"/>
            <a:chExt cx="5090954" cy="1146175"/>
          </a:xfrm>
        </p:grpSpPr>
        <p:grpSp>
          <p:nvGrpSpPr>
            <p:cNvPr id="41" name="Group 40"/>
            <p:cNvGrpSpPr>
              <a:grpSpLocks/>
            </p:cNvGrpSpPr>
            <p:nvPr/>
          </p:nvGrpSpPr>
          <p:grpSpPr bwMode="auto">
            <a:xfrm>
              <a:off x="1" y="5692775"/>
              <a:ext cx="2079624" cy="1146175"/>
              <a:chOff x="-172" y="5692453"/>
              <a:chExt cx="2079534" cy="1146425"/>
            </a:xfrm>
          </p:grpSpPr>
          <p:sp>
            <p:nvSpPr>
              <p:cNvPr id="7186" name="Documents"/>
              <p:cNvSpPr>
                <a:spLocks noEditPoints="1" noChangeArrowheads="1"/>
              </p:cNvSpPr>
              <p:nvPr/>
            </p:nvSpPr>
            <p:spPr bwMode="auto">
              <a:xfrm>
                <a:off x="-172" y="5692453"/>
                <a:ext cx="1693928"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Create: </a:t>
                </a:r>
                <a:r>
                  <a:rPr lang="en-US" altLang="en-US" sz="1200" dirty="0" smtClean="0">
                    <a:latin typeface="Arial" charset="0"/>
                  </a:rPr>
                  <a:t>spreadsheets, databases</a:t>
                </a:r>
                <a:endParaRPr lang="en-US" altLang="en-US" sz="12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8" y="6186037"/>
                <a:ext cx="186203"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7178" name="Group 20"/>
            <p:cNvGrpSpPr>
              <a:grpSpLocks/>
            </p:cNvGrpSpPr>
            <p:nvPr/>
          </p:nvGrpSpPr>
          <p:grpSpPr bwMode="auto">
            <a:xfrm>
              <a:off x="2519363" y="5840413"/>
              <a:ext cx="2183512" cy="9286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Write:</a:t>
                </a:r>
              </a:p>
              <a:p>
                <a:pPr eaLnBrk="1" hangingPunct="1">
                  <a:spcBef>
                    <a:spcPct val="0"/>
                  </a:spcBef>
                  <a:buFontTx/>
                  <a:buNone/>
                </a:pPr>
                <a:r>
                  <a:rPr lang="en-US" altLang="en-US" sz="1200" dirty="0" smtClean="0">
                    <a:latin typeface="Arial" charset="0"/>
                  </a:rPr>
                  <a:t>Computer programs</a:t>
                </a:r>
                <a:endParaRPr lang="en-US" altLang="en-US" sz="1200" dirty="0">
                  <a:latin typeface="Arial" charset="0"/>
                </a:endParaRPr>
              </a:p>
            </p:txBody>
          </p:sp>
        </p:grpSp>
        <p:sp>
          <p:nvSpPr>
            <p:cNvPr id="32" name="Rectangle 45"/>
            <p:cNvSpPr>
              <a:spLocks noChangeArrowheads="1"/>
            </p:cNvSpPr>
            <p:nvPr/>
          </p:nvSpPr>
          <p:spPr bwMode="auto">
            <a:xfrm>
              <a:off x="4872783" y="6059645"/>
              <a:ext cx="218172" cy="749544"/>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3" name="Rectangle 46"/>
            <p:cNvSpPr>
              <a:spLocks noChangeArrowheads="1"/>
            </p:cNvSpPr>
            <p:nvPr/>
          </p:nvSpPr>
          <p:spPr bwMode="auto">
            <a:xfrm>
              <a:off x="4904743" y="6186251"/>
              <a:ext cx="186211" cy="60488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6" name="Group 5"/>
          <p:cNvGrpSpPr/>
          <p:nvPr/>
        </p:nvGrpSpPr>
        <p:grpSpPr>
          <a:xfrm>
            <a:off x="2480549" y="3873735"/>
            <a:ext cx="1504076" cy="1324196"/>
            <a:chOff x="2480549" y="3873735"/>
            <a:chExt cx="1504076" cy="1324196"/>
          </a:xfrm>
        </p:grpSpPr>
        <p:grpSp>
          <p:nvGrpSpPr>
            <p:cNvPr id="4" name="Group 3"/>
            <p:cNvGrpSpPr/>
            <p:nvPr/>
          </p:nvGrpSpPr>
          <p:grpSpPr>
            <a:xfrm>
              <a:off x="2480549" y="3873735"/>
              <a:ext cx="1504076" cy="1205140"/>
              <a:chOff x="2480549" y="3974299"/>
              <a:chExt cx="1504076" cy="1205140"/>
            </a:xfrm>
          </p:grpSpPr>
          <p:sp>
            <p:nvSpPr>
              <p:cNvPr id="7184"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5"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5" name="TextBox 4"/>
            <p:cNvSpPr txBox="1"/>
            <p:nvPr/>
          </p:nvSpPr>
          <p:spPr>
            <a:xfrm>
              <a:off x="2480549" y="4982487"/>
              <a:ext cx="914400" cy="215444"/>
            </a:xfrm>
            <a:prstGeom prst="rect">
              <a:avLst/>
            </a:prstGeom>
            <a:noFill/>
          </p:spPr>
          <p:txBody>
            <a:bodyPr wrap="square" rtlCol="0">
              <a:spAutoFit/>
            </a:bodyPr>
            <a:lstStyle/>
            <a:p>
              <a:r>
                <a:rPr lang="en-US" sz="800" smtClean="0"/>
                <a:t>colourbox.com</a:t>
              </a:r>
              <a:endParaRPr lang="en-US" sz="800"/>
            </a:p>
          </p:txBody>
        </p:sp>
      </p:grpSp>
    </p:spTree>
    <p:extLst>
      <p:ext uri="{BB962C8B-B14F-4D97-AF65-F5344CB8AC3E}">
        <p14:creationId xmlns:p14="http://schemas.microsoft.com/office/powerpoint/2010/main" val="414389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25"/>
          <p:cNvSpPr>
            <a:spLocks noGrp="1"/>
          </p:cNvSpPr>
          <p:nvPr>
            <p:ph type="title"/>
          </p:nvPr>
        </p:nvSpPr>
        <p:spPr/>
        <p:txBody>
          <a:bodyPr/>
          <a:lstStyle/>
          <a:p>
            <a:pPr eaLnBrk="1" hangingPunct="1"/>
            <a:r>
              <a:rPr lang="en-US" altLang="en-US" dirty="0" smtClean="0"/>
              <a:t>Tam’s “House Rules”</a:t>
            </a:r>
          </a:p>
        </p:txBody>
      </p:sp>
      <p:sp>
        <p:nvSpPr>
          <p:cNvPr id="27" name="Content Placeholder 26"/>
          <p:cNvSpPr>
            <a:spLocks noGrp="1"/>
          </p:cNvSpPr>
          <p:nvPr>
            <p:ph idx="1"/>
          </p:nvPr>
        </p:nvSpPr>
        <p:spPr/>
        <p:txBody>
          <a:bodyPr/>
          <a:lstStyle/>
          <a:p>
            <a:pPr eaLnBrk="1" hangingPunct="1"/>
            <a:r>
              <a:rPr lang="en-US" altLang="en-US" dirty="0" smtClean="0"/>
              <a:t>I always endeavor to keep the lecture within the prescribed time boundaries</a:t>
            </a:r>
          </a:p>
          <a:p>
            <a:pPr eaLnBrk="1" hangingPunct="1"/>
            <a:r>
              <a:rPr lang="en-US" altLang="en-US" dirty="0" smtClean="0"/>
              <a:t>You won’t pack up and leave before time is up</a:t>
            </a:r>
          </a:p>
          <a:p>
            <a:pPr eaLnBrk="1" hangingPunct="1"/>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5672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32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672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Tam’s “House Rules”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No recordings/captures without permission during class please</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55650" y="1828800"/>
            <a:ext cx="3892550" cy="1143000"/>
            <a:chOff x="755583" y="1828800"/>
            <a:chExt cx="3892617" cy="1143000"/>
          </a:xfrm>
        </p:grpSpPr>
        <p:pic>
          <p:nvPicPr>
            <p:cNvPr id="1741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73936" y="4492018"/>
            <a:ext cx="5326549" cy="1761474"/>
            <a:chOff x="573936" y="4492018"/>
            <a:chExt cx="5326549" cy="1761474"/>
          </a:xfrm>
        </p:grpSpPr>
        <p:grpSp>
          <p:nvGrpSpPr>
            <p:cNvPr id="13" name="Group 12"/>
            <p:cNvGrpSpPr/>
            <p:nvPr/>
          </p:nvGrpSpPr>
          <p:grpSpPr>
            <a:xfrm>
              <a:off x="693485" y="4492018"/>
              <a:ext cx="5207000" cy="1761474"/>
              <a:chOff x="693485" y="4492018"/>
              <a:chExt cx="5207000" cy="1761474"/>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6"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3936" y="5125627"/>
              <a:ext cx="839394" cy="185351"/>
            </a:xfrm>
            <a:prstGeom prst="rect">
              <a:avLst/>
            </a:prstGeom>
            <a:noFill/>
            <a:ln w="0">
              <a:noFill/>
            </a:ln>
          </p:spPr>
          <p:txBody>
            <a:bodyPr wrap="square" lIns="0" rtlCol="0">
              <a:noAutofit/>
            </a:bodyPr>
            <a:lstStyle/>
            <a:p>
              <a:r>
                <a:rPr lang="en-US" sz="800" dirty="0" smtClean="0"/>
                <a:t>Colourbox.com</a:t>
              </a:r>
            </a:p>
          </p:txBody>
        </p:sp>
      </p:grpSp>
    </p:spTree>
    <p:extLst>
      <p:ext uri="{BB962C8B-B14F-4D97-AF65-F5344CB8AC3E}">
        <p14:creationId xmlns:p14="http://schemas.microsoft.com/office/powerpoint/2010/main" val="21299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Tam’s “House Rules”</a:t>
            </a:r>
            <a:endParaRPr lang="en-US" dirty="0"/>
          </a:p>
        </p:txBody>
      </p:sp>
      <p:sp>
        <p:nvSpPr>
          <p:cNvPr id="3" name="Content Placeholder 2"/>
          <p:cNvSpPr>
            <a:spLocks noGrp="1"/>
          </p:cNvSpPr>
          <p:nvPr>
            <p:ph idx="1"/>
          </p:nvPr>
        </p:nvSpPr>
        <p:spPr/>
        <p:txBody>
          <a:bodyPr/>
          <a:lstStyle/>
          <a:p>
            <a:r>
              <a:rPr lang="en-US" dirty="0" smtClean="0"/>
              <a:t>Quiet whispering is OK…</a:t>
            </a:r>
          </a:p>
          <a:p>
            <a:endParaRPr lang="en-US" dirty="0"/>
          </a:p>
          <a:p>
            <a:endParaRPr lang="en-US" dirty="0" smtClean="0"/>
          </a:p>
          <a:p>
            <a:endParaRPr lang="en-US" dirty="0"/>
          </a:p>
          <a:p>
            <a:endParaRPr lang="en-US" dirty="0" smtClean="0"/>
          </a:p>
          <a:p>
            <a:pPr marL="0" indent="0">
              <a:buNone/>
            </a:pPr>
            <a:r>
              <a:rPr lang="en-US" dirty="0" smtClean="0"/>
              <a:t>…but make sure if it is *quiet*. If it’s loud enough for me to hear then it’s likely that others are being disturbed by the noise as well.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60620"/>
            <a:ext cx="13716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518"/>
          <a:stretch/>
        </p:blipFill>
        <p:spPr>
          <a:xfrm>
            <a:off x="457200" y="4800600"/>
            <a:ext cx="2467354" cy="1516966"/>
          </a:xfrm>
          <a:prstGeom prst="rect">
            <a:avLst/>
          </a:prstGeom>
        </p:spPr>
      </p:pic>
      <p:sp>
        <p:nvSpPr>
          <p:cNvPr id="6" name="TextBox 5"/>
          <p:cNvSpPr txBox="1"/>
          <p:nvPr/>
        </p:nvSpPr>
        <p:spPr>
          <a:xfrm>
            <a:off x="9659" y="6312120"/>
            <a:ext cx="2401556" cy="241161"/>
          </a:xfrm>
          <a:prstGeom prst="rect">
            <a:avLst/>
          </a:prstGeom>
          <a:noFill/>
          <a:ln w="0">
            <a:noFill/>
          </a:ln>
        </p:spPr>
        <p:txBody>
          <a:bodyPr wrap="square" lIns="0" rtlCol="0">
            <a:noAutofit/>
          </a:bodyPr>
          <a:lstStyle/>
          <a:p>
            <a:r>
              <a:rPr lang="en-US" dirty="0" smtClean="0"/>
              <a:t>Images from colourbox.com</a:t>
            </a:r>
          </a:p>
        </p:txBody>
      </p:sp>
    </p:spTree>
    <p:extLst>
      <p:ext uri="{BB962C8B-B14F-4D97-AF65-F5344CB8AC3E}">
        <p14:creationId xmlns:p14="http://schemas.microsoft.com/office/powerpoint/2010/main" val="6127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Learning Objectives</a:t>
            </a:r>
          </a:p>
        </p:txBody>
      </p:sp>
      <p:sp>
        <p:nvSpPr>
          <p:cNvPr id="18435" name="Content Placeholder 2"/>
          <p:cNvSpPr>
            <a:spLocks noGrp="1"/>
          </p:cNvSpPr>
          <p:nvPr>
            <p:ph idx="1"/>
          </p:nvPr>
        </p:nvSpPr>
        <p:spPr/>
        <p:txBody>
          <a:bodyPr/>
          <a:lstStyle/>
          <a:p>
            <a:r>
              <a:rPr lang="en-CA" u="sng" dirty="0"/>
              <a:t>Main student outcomes</a:t>
            </a:r>
            <a:r>
              <a:rPr lang="en-CA" dirty="0"/>
              <a:t>:</a:t>
            </a:r>
          </a:p>
          <a:p>
            <a:pPr lvl="2"/>
            <a:r>
              <a:rPr lang="en-CA" dirty="0"/>
              <a:t>Look at an expression such as a spreadsheet formula, a database query or a computer program and determine the outcome or results derived.</a:t>
            </a:r>
          </a:p>
          <a:p>
            <a:pPr lvl="2"/>
            <a:r>
              <a:rPr lang="en-CA" dirty="0"/>
              <a:t>Write an expression in order to solve a problem that you have not encountered previously (although it may although it may be similar).</a:t>
            </a:r>
          </a:p>
          <a:p>
            <a:r>
              <a:rPr lang="en-CA" u="sng" dirty="0"/>
              <a:t>Secondary student outcomes</a:t>
            </a:r>
            <a:r>
              <a:rPr lang="en-CA" dirty="0"/>
              <a:t>:</a:t>
            </a:r>
          </a:p>
          <a:p>
            <a:pPr lvl="2"/>
            <a:r>
              <a:rPr lang="en-CA" dirty="0"/>
              <a:t>Apply logical and other operators employed by a search engine in order to narrow down search results in order to find the needed information.</a:t>
            </a:r>
          </a:p>
          <a:p>
            <a:pPr lvl="2"/>
            <a:r>
              <a:rPr lang="en-CA" dirty="0"/>
              <a:t>Understand the computer technical specifications taught in class in order to perform a rudimentary evaluation of a list of specifications that may be included in an actual computer advertisement.</a:t>
            </a:r>
          </a:p>
          <a:p>
            <a:pPr lvl="2"/>
            <a:r>
              <a:rPr lang="en-CA" dirty="0"/>
              <a:t>Describe common technical concepts so that students can demonstrate a rudimentary level of computer literacy</a:t>
            </a:r>
            <a:r>
              <a:rPr lang="en-CA" dirty="0" smtClean="0"/>
              <a:t>.</a:t>
            </a:r>
            <a:endParaRPr lang="en-CA" dirty="0"/>
          </a:p>
        </p:txBody>
      </p:sp>
    </p:spTree>
    <p:extLst>
      <p:ext uri="{BB962C8B-B14F-4D97-AF65-F5344CB8AC3E}">
        <p14:creationId xmlns:p14="http://schemas.microsoft.com/office/powerpoint/2010/main" val="358372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7572</TotalTime>
  <Words>2932</Words>
  <Application>Microsoft Office PowerPoint</Application>
  <PresentationFormat>On-screen Show (4:3)</PresentationFormat>
  <Paragraphs>354</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Comic Sans MS</vt:lpstr>
      <vt:lpstr>Consolas</vt:lpstr>
      <vt:lpstr>Silent Hell of Cheryl</vt:lpstr>
      <vt:lpstr>Times New Roman</vt:lpstr>
      <vt:lpstr>Office Theme</vt:lpstr>
      <vt:lpstr>CPSC 203</vt:lpstr>
      <vt:lpstr>Administrative (James Tam)</vt:lpstr>
      <vt:lpstr>Course Resources</vt:lpstr>
      <vt:lpstr>How To Use The Course Resources</vt:lpstr>
      <vt:lpstr>Your Engagement Level ---&gt; Your Learning</vt:lpstr>
      <vt:lpstr>Tam’s “House Rules”</vt:lpstr>
      <vt:lpstr>Tam’s “House Rules”</vt:lpstr>
      <vt:lpstr>Tam’s “House Rules”</vt:lpstr>
      <vt:lpstr>Learning Objectives</vt:lpstr>
      <vt:lpstr>Practical Course Outcomes</vt:lpstr>
      <vt:lpstr>Practical Course Outcomes (2)</vt:lpstr>
      <vt:lpstr>Practical Course Outcomes (3)</vt:lpstr>
      <vt:lpstr>Evaluation Components</vt:lpstr>
      <vt:lpstr>Assignments (Proportion Of Term Grade 40/100)</vt:lpstr>
      <vt:lpstr>Assignments</vt:lpstr>
      <vt:lpstr>Submitting Assignments</vt:lpstr>
      <vt:lpstr>JT’s Helpful Hint: Electronically Submitting Work</vt:lpstr>
      <vt:lpstr>How To Verify Submissions In DropBox</vt:lpstr>
      <vt:lpstr>Backing Up And Submitting Your Work</vt:lpstr>
      <vt:lpstr>Assignments: Software Version1</vt:lpstr>
      <vt:lpstr>In Class Bonus Questions (2% Bonus On Term Grade)</vt:lpstr>
      <vt:lpstr>Examinations (Proportion Of Term Grade: 60%)</vt:lpstr>
      <vt:lpstr>Mapping Your Raw Score To A Grade Point</vt:lpstr>
      <vt:lpstr>Estimating Your Term Grade (2)</vt:lpstr>
      <vt:lpstr>Estimating Your Term Grade (3)</vt:lpstr>
      <vt:lpstr>Why Grade Points?</vt:lpstr>
      <vt:lpstr>Program Writing: Never Programmed Before?</vt:lpstr>
      <vt:lpstr>Assignments: 203 vs. 217</vt:lpstr>
      <vt:lpstr>Final Exam: Programming Questions</vt:lpstr>
      <vt:lpstr>What If 203 Still Isn’t Technical Enough For You?</vt:lpstr>
      <vt:lpstr>How To Succeed In This Course: A Summary</vt:lpstr>
      <vt:lpstr>#1 Practice Things Yourself</vt:lpstr>
      <vt:lpstr>#2 (Programming): Keep Up With The Material</vt:lpstr>
      <vt:lpstr>#3 Start Assignments Early</vt:lpstr>
      <vt:lpstr>#4 Take Good In-Class Notes</vt:lpstr>
      <vt:lpstr>How To Succeed In This Course: A Summary</vt:lpstr>
      <vt:lpstr>Feedback</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203: Administration and course introduction</dc:title>
  <dc:creator>James Tam</dc:creator>
  <cp:lastModifiedBy>James Tam</cp:lastModifiedBy>
  <cp:revision>218</cp:revision>
  <dcterms:created xsi:type="dcterms:W3CDTF">2014-05-13T22:22:53Z</dcterms:created>
  <dcterms:modified xsi:type="dcterms:W3CDTF">2016-12-01T02:44:40Z</dcterms:modified>
</cp:coreProperties>
</file>